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embeddings/oleObject60.bin" ContentType="application/vnd.openxmlformats-officedocument.oleObject"/>
  <Override PartName="/ppt/embeddings/oleObject70.bin" ContentType="application/vnd.openxmlformats-officedocument.oleObject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embeddings/oleObject47.bin" ContentType="application/vnd.openxmlformats-officedocument.oleObject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embeddings/oleObject57.bin" ContentType="application/vnd.openxmlformats-officedocument.oleObject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embeddings/oleObject66.bin" ContentType="application/vnd.openxmlformats-officedocument.oleObject"/>
  <Override PartName="/ppt/slideMasters/slideMaster7.xml" ContentType="application/vnd.openxmlformats-officedocument.presentationml.slideMaster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Default Extension="vml" ContentType="application/vnd.openxmlformats-officedocument.vmlDrawing"/>
  <Override PartName="/ppt/slideLayouts/slideLayout15.xml" ContentType="application/vnd.openxmlformats-officedocument.presentationml.slideLayout+xml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slides/slide75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34.xml" ContentType="application/vnd.openxmlformats-officedocument.presentationml.slideLayout+xml"/>
  <Override PartName="/ppt/embeddings/oleObject1.bin" ContentType="application/vnd.openxmlformats-officedocument.oleObject"/>
  <Override PartName="/ppt/embeddings/oleObject13.bin" ContentType="application/vnd.openxmlformats-officedocument.oleObject"/>
  <Override PartName="/ppt/embeddings/oleObject23.bin" ContentType="application/vnd.openxmlformats-officedocument.oleObject"/>
  <Override PartName="/ppt/theme/theme7.xml" ContentType="application/vnd.openxmlformats-officedocument.theme+xml"/>
  <Default Extension="jpeg" ContentType="image/jpeg"/>
  <Override PartName="/ppt/embeddings/oleObject33.bin" ContentType="application/vnd.openxmlformats-officedocument.oleObject"/>
  <Override PartName="/ppt/slides/slide13.xml" ContentType="application/vnd.openxmlformats-officedocument.presentationml.slide+xml"/>
  <Override PartName="/ppt/embeddings/oleObject42.bin" ContentType="application/vnd.openxmlformats-officedocument.oleObject"/>
  <Override PartName="/ppt/embeddings/oleObject7.bin" ContentType="application/vnd.openxmlformats-officedocument.oleObject"/>
  <Override PartName="/ppt/slides/slide23.xml" ContentType="application/vnd.openxmlformats-officedocument.presentationml.slide+xml"/>
  <Override PartName="/ppt/embeddings/oleObject19.bin" ContentType="application/vnd.openxmlformats-officedocument.oleObject"/>
  <Override PartName="/ppt/embeddings/oleObject52.bin" ContentType="application/vnd.openxmlformats-officedocument.oleObject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embeddings/oleObject29.bin" ContentType="application/vnd.openxmlformats-officedocument.oleObject"/>
  <Override PartName="/ppt/slideLayouts/slideLayout5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42.xml" ContentType="application/vnd.openxmlformats-officedocument.presentationml.slide+xml"/>
  <Override PartName="/ppt/embeddings/oleObject38.bin" ContentType="application/vnd.openxmlformats-officedocument.oleObject"/>
  <Override PartName="/ppt/embeddings/oleObject61.bin" ContentType="application/vnd.openxmlformats-officedocument.oleObject"/>
  <Override PartName="/ppt/embeddings/oleObject71.bin" ContentType="application/vnd.openxmlformats-officedocument.oleObject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embeddings/oleObject48.bin" ContentType="application/vnd.openxmlformats-officedocument.oleObject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embeddings/oleObject58.bin" ContentType="application/vnd.openxmlformats-officedocument.oleObject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embeddings/oleObject67.bin" ContentType="application/vnd.openxmlformats-officedocument.oleObject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s/slide76.xml" ContentType="application/vnd.openxmlformats-officedocument.presentationml.slide+xml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embeddings/oleObject14.bin" ContentType="application/vnd.openxmlformats-officedocument.oleObject"/>
  <Override PartName="/ppt/embeddings/oleObject24.bin" ContentType="application/vnd.openxmlformats-officedocument.oleObject"/>
  <Override PartName="/ppt/theme/theme8.xml" ContentType="application/vnd.openxmlformats-officedocument.theme+xml"/>
  <Override PartName="/ppt/embeddings/oleObject34.bin" ContentType="application/vnd.openxmlformats-officedocument.oleObject"/>
  <Override PartName="/ppt/slides/slide14.xml" ContentType="application/vnd.openxmlformats-officedocument.presentationml.slide+xml"/>
  <Override PartName="/ppt/embeddings/oleObject43.bin" ContentType="application/vnd.openxmlformats-officedocument.oleObject"/>
  <Override PartName="/ppt/embeddings/oleObject8.bin" ContentType="application/vnd.openxmlformats-officedocument.oleObject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embeddings/oleObject53.bin" ContentType="application/vnd.openxmlformats-officedocument.oleObject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embeddings/oleObject39.bin" ContentType="application/vnd.openxmlformats-officedocument.oleObject"/>
  <Override PartName="/ppt/embeddings/oleObject62.bin" ContentType="application/vnd.openxmlformats-officedocument.oleObject"/>
  <Override PartName="/ppt/slides/slide52.xml" ContentType="application/vnd.openxmlformats-officedocument.presentationml.slide+xml"/>
  <Override PartName="/ppt/embeddings/oleObject49.bin" ContentType="application/vnd.openxmlformats-officedocument.oleObject"/>
  <Override PartName="/ppt/embeddings/oleObject72.bin" ContentType="application/vnd.openxmlformats-officedocument.oleObject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embeddings/oleObject59.bin" ContentType="application/vnd.openxmlformats-officedocument.oleObject"/>
  <Override PartName="/ppt/slideLayouts/slideLayout20.xml" ContentType="application/vnd.openxmlformats-officedocument.presentationml.slideLayout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embeddings/oleObject68.bin" ContentType="application/vnd.openxmlformats-officedocument.oleObject"/>
  <Override PartName="/ppt/slideLayouts/slideLayout30.xml" ContentType="application/vnd.openxmlformats-officedocument.presentationml.slideLayout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embeddings/oleObject10.bin" ContentType="application/vnd.openxmlformats-officedocument.oleObject"/>
  <Override PartName="/ppt/slides/slide58.xml" ContentType="application/vnd.openxmlformats-officedocument.presentationml.slide+xml"/>
  <Override PartName="/docProps/core.xml" ContentType="application/vnd.openxmlformats-package.core-properties+xml"/>
  <Override PartName="/ppt/slideLayouts/slideLayout17.xml" ContentType="application/vnd.openxmlformats-officedocument.presentationml.slideLayout+xml"/>
  <Override PartName="/ppt/slides/slide68.xml" ContentType="application/vnd.openxmlformats-officedocument.presentationml.slide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s/slide77.xml" ContentType="application/vnd.openxmlformats-officedocument.presentationml.slide+xml"/>
  <Override PartName="/ppt/notesSlides/notesSlide4.xml" ContentType="application/vnd.openxmlformats-officedocument.presentationml.notesSlide+xml"/>
  <Override PartName="/ppt/embeddings/oleObject3.bin" ContentType="application/vnd.openxmlformats-officedocument.oleObject"/>
  <Override PartName="/ppt/embeddings/oleObject15.bin" ContentType="application/vnd.openxmlformats-officedocument.oleObject"/>
  <Override PartName="/ppt/embeddings/oleObject25.bin" ContentType="application/vnd.openxmlformats-officedocument.oleObject"/>
  <Override PartName="/ppt/slideLayouts/slideLayout1.xml" ContentType="application/vnd.openxmlformats-officedocument.presentationml.slideLayout+xml"/>
  <Override PartName="/ppt/embeddings/oleObject35.bin" ContentType="application/vnd.openxmlformats-officedocument.oleObject"/>
  <Default Extension="gif" ContentType="image/gif"/>
  <Override PartName="/ppt/slides/slide15.xml" ContentType="application/vnd.openxmlformats-officedocument.presentationml.slide+xml"/>
  <Override PartName="/ppt/embeddings/oleObject44.bin" ContentType="application/vnd.openxmlformats-officedocument.oleObject"/>
  <Override PartName="/ppt/embeddings/oleObject9.bin" ContentType="application/vnd.openxmlformats-officedocument.oleObject"/>
  <Override PartName="/ppt/slides/slide25.xml" ContentType="application/vnd.openxmlformats-officedocument.presentationml.slide+xml"/>
  <Override PartName="/ppt/embeddings/oleObject54.bin" ContentType="application/vnd.openxmlformats-officedocument.oleObject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44.xml" ContentType="application/vnd.openxmlformats-officedocument.presentationml.slide+xml"/>
  <Override PartName="/ppt/embeddings/oleObject63.bin" ContentType="application/vnd.openxmlformats-officedocument.oleObject"/>
  <Override PartName="/ppt/embeddings/oleObject73.bin" ContentType="application/vnd.openxmlformats-officedocument.oleObject"/>
  <Override PartName="/ppt/slides/slide53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72.xml" ContentType="application/vnd.openxmlformats-officedocument.presentationml.slide+xml"/>
  <Override PartName="/ppt/embeddings/oleObject69.bin" ContentType="application/vnd.openxmlformats-officedocument.oleObject"/>
  <Override PartName="/ppt/slideLayouts/slideLayout31.xml" ContentType="application/vnd.openxmlformats-officedocument.presentationml.slideLayout+xml"/>
  <Override PartName="/ppt/slides/slide82.xml" ContentType="application/vnd.openxmlformats-officedocument.presentationml.slide+xml"/>
  <Override PartName="/ppt/embeddings/oleObject11.bin" ContentType="application/vnd.openxmlformats-officedocument.oleObject"/>
  <Override PartName="/ppt/slides/slide59.xml" ContentType="application/vnd.openxmlformats-officedocument.presentationml.slide+xml"/>
  <Override PartName="/ppt/embeddings/oleObject20.bin" ContentType="application/vnd.openxmlformats-officedocument.oleObject"/>
  <Override PartName="/ppt/slideLayouts/slideLayout18.xml" ContentType="application/vnd.openxmlformats-officedocument.presentationml.slideLayout+xml"/>
  <Override PartName="/ppt/slides/slide69.xml" ContentType="application/vnd.openxmlformats-officedocument.presentationml.slide+xml"/>
  <Override PartName="/ppt/theme/theme4.xml" ContentType="application/vnd.openxmlformats-officedocument.theme+xml"/>
  <Override PartName="/ppt/embeddings/oleObject30.bin" ContentType="application/vnd.openxmlformats-officedocument.oleObject"/>
  <Override PartName="/ppt/slideLayouts/slideLayout27.xml" ContentType="application/vnd.openxmlformats-officedocument.presentationml.slideLayout+xml"/>
  <Override PartName="/ppt/slides/slide78.xml" ContentType="application/vnd.openxmlformats-officedocument.presentationml.slide+xml"/>
  <Override PartName="/ppt/slides/slide10.xml" ContentType="application/vnd.openxmlformats-officedocument.presentationml.slide+xml"/>
  <Override PartName="/ppt/embeddings/oleObject4.bin" ContentType="application/vnd.openxmlformats-officedocument.oleObject"/>
  <Override PartName="/ppt/slides/slide20.xml" ContentType="application/vnd.openxmlformats-officedocument.presentationml.slide+xml"/>
  <Override PartName="/ppt/embeddings/oleObject16.bin" ContentType="application/vnd.openxmlformats-officedocument.oleObject"/>
  <Override PartName="/ppt/slides/slide1.xml" ContentType="application/vnd.openxmlformats-officedocument.presentationml.slide+xml"/>
  <Override PartName="/ppt/embeddings/oleObject26.bin" ContentType="application/vnd.openxmlformats-officedocument.oleObject"/>
  <Override PartName="/ppt/slideLayouts/slideLayout2.xml" ContentType="application/vnd.openxmlformats-officedocument.presentationml.slideLayout+xml"/>
  <Override PartName="/ppt/embeddings/oleObject36.bin" ContentType="application/vnd.openxmlformats-officedocument.oleObject"/>
  <Override PartName="/ppt/slides/slide16.xml" ContentType="application/vnd.openxmlformats-officedocument.presentationml.slide+xml"/>
  <Override PartName="/ppt/embeddings/oleObject45.bin" ContentType="application/vnd.openxmlformats-officedocument.oleObject"/>
  <Override PartName="/ppt/viewProps.xml" ContentType="application/vnd.openxmlformats-officedocument.presentationml.viewProps+xml"/>
  <Default Extension="rels" ContentType="application/vnd.openxmlformats-package.relationships+xml"/>
  <Override PartName="/ppt/slides/slide26.xml" ContentType="application/vnd.openxmlformats-officedocument.presentationml.slide+xml"/>
  <Default Extension="pict" ContentType="image/pict"/>
  <Override PartName="/ppt/embeddings/oleObject55.bin" ContentType="application/vnd.openxmlformats-officedocument.oleObject"/>
  <Default Extension="wmf" ContentType="image/x-wmf"/>
  <Override PartName="/ppt/slides/slide7.xml" ContentType="application/vnd.openxmlformats-officedocument.presentationml.slide+xml"/>
  <Override PartName="/ppt/slides/slide3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5.xml" ContentType="application/vnd.openxmlformats-officedocument.presentationml.slide+xml"/>
  <Override PartName="/ppt/embeddings/oleObject64.bin" ContentType="application/vnd.openxmlformats-officedocument.oleObject"/>
  <Override PartName="/ppt/embeddings/oleObject74.bin" ContentType="application/vnd.openxmlformats-officedocument.oleObject"/>
  <Override PartName="/ppt/slides/slide5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22.xml" ContentType="application/vnd.openxmlformats-officedocument.presentationml.slideLayout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32.xml" ContentType="application/vnd.openxmlformats-officedocument.presentationml.slideLayout+xml"/>
  <Override PartName="/ppt/embeddings/oleObject12.bin" ContentType="application/vnd.openxmlformats-officedocument.oleObject"/>
  <Default Extension="tiff" ContentType="image/tiff"/>
  <Override PartName="/ppt/embeddings/oleObject21.bin" ContentType="application/vnd.openxmlformats-officedocument.oleObject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embeddings/oleObject31.bin" ContentType="application/vnd.openxmlformats-officedocument.oleObject"/>
  <Override PartName="/ppt/slideLayouts/slideLayout28.xml" ContentType="application/vnd.openxmlformats-officedocument.presentationml.slideLayout+xml"/>
  <Override PartName="/ppt/slides/slide79.xml" ContentType="application/vnd.openxmlformats-officedocument.presentationml.slide+xml"/>
  <Override PartName="/ppt/slides/slide11.xml" ContentType="application/vnd.openxmlformats-officedocument.presentationml.slide+xml"/>
  <Override PartName="/ppt/embeddings/oleObject40.bin" ContentType="application/vnd.openxmlformats-officedocument.oleObject"/>
  <Override PartName="/ppt/embeddings/oleObject5.bin" ContentType="application/vnd.openxmlformats-officedocument.oleObject"/>
  <Override PartName="/ppt/slides/slide21.xml" ContentType="application/vnd.openxmlformats-officedocument.presentationml.slide+xml"/>
  <Override PartName="/ppt/embeddings/oleObject17.bin" ContentType="application/vnd.openxmlformats-officedocument.oleObject"/>
  <Override PartName="/ppt/embeddings/oleObject50.bin" ContentType="application/vnd.openxmlformats-officedocument.oleObject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embeddings/oleObject27.bin" ContentType="application/vnd.openxmlformats-officedocument.oleObject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embeddings/oleObject37.bin" ContentType="application/vnd.openxmlformats-officedocument.oleObject"/>
  <Override PartName="/ppt/slides/slide17.xml" ContentType="application/vnd.openxmlformats-officedocument.presentationml.slide+xml"/>
  <Override PartName="/ppt/embeddings/oleObject46.bin" ContentType="application/vnd.openxmlformats-officedocument.oleObject"/>
  <Override PartName="/ppt/slides/slide27.xml" ContentType="application/vnd.openxmlformats-officedocument.presentationml.slide+xml"/>
  <Override PartName="/ppt/embeddings/oleObject56.bin" ContentType="application/vnd.openxmlformats-officedocument.oleObject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embeddings/oleObject65.bin" ContentType="application/vnd.openxmlformats-officedocument.oleObject"/>
  <Override PartName="/ppt/slideLayouts/slideLayout9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46.xml" ContentType="application/vnd.openxmlformats-officedocument.presentationml.slide+xml"/>
  <Default Extension="pdf" ContentType="application/pdf"/>
  <Override PartName="/ppt/embeddings/oleObject75.bin" ContentType="application/vnd.openxmlformats-officedocument.oleObject"/>
  <Override PartName="/ppt/slides/slide5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slideLayouts/slideLayout23.xml" ContentType="application/vnd.openxmlformats-officedocument.presentationml.slideLayout+xml"/>
  <Override PartName="/ppt/slideLayouts/slideLayout33.xml" ContentType="application/vnd.openxmlformats-officedocument.presentationml.slideLayout+xml"/>
  <Override PartName="/ppt/embeddings/oleObject22.bin" ContentType="application/vnd.openxmlformats-officedocument.oleObject"/>
  <Override PartName="/ppt/theme/theme6.xml" ContentType="application/vnd.openxmlformats-officedocument.theme+xml"/>
  <Override PartName="/ppt/embeddings/oleObject32.bin" ContentType="application/vnd.openxmlformats-officedocument.oleObject"/>
  <Override PartName="/ppt/slideLayouts/slideLayout29.xml" ContentType="application/vnd.openxmlformats-officedocument.presentationml.slideLayout+xml"/>
  <Override PartName="/ppt/slides/slide12.xml" ContentType="application/vnd.openxmlformats-officedocument.presentationml.slide+xml"/>
  <Override PartName="/ppt/embeddings/oleObject41.bin" ContentType="application/vnd.openxmlformats-officedocument.oleObject"/>
  <Override PartName="/ppt/embeddings/oleObject6.bin" ContentType="application/vnd.openxmlformats-officedocument.oleObject"/>
  <Override PartName="/ppt/slides/slide22.xml" ContentType="application/vnd.openxmlformats-officedocument.presentationml.slide+xml"/>
  <Override PartName="/ppt/embeddings/oleObject18.bin" ContentType="application/vnd.openxmlformats-officedocument.oleObject"/>
  <Override PartName="/ppt/embeddings/oleObject51.bin" ContentType="application/vnd.openxmlformats-officedocument.oleObject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embeddings/oleObject28.bin" ContentType="application/vnd.openxmlformats-officedocument.oleObject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0" r:id="rId2"/>
    <p:sldMasterId id="2147483672" r:id="rId3"/>
    <p:sldMasterId id="2147485282" r:id="rId4"/>
    <p:sldMasterId id="2147485286" r:id="rId5"/>
    <p:sldMasterId id="2147485705" r:id="rId6"/>
    <p:sldMasterId id="2147485707" r:id="rId7"/>
  </p:sldMasterIdLst>
  <p:notesMasterIdLst>
    <p:notesMasterId r:id="rId90"/>
  </p:notesMasterIdLst>
  <p:sldIdLst>
    <p:sldId id="679" r:id="rId8"/>
    <p:sldId id="681" r:id="rId9"/>
    <p:sldId id="805" r:id="rId10"/>
    <p:sldId id="636" r:id="rId11"/>
    <p:sldId id="685" r:id="rId12"/>
    <p:sldId id="691" r:id="rId13"/>
    <p:sldId id="749" r:id="rId14"/>
    <p:sldId id="740" r:id="rId15"/>
    <p:sldId id="789" r:id="rId16"/>
    <p:sldId id="823" r:id="rId17"/>
    <p:sldId id="824" r:id="rId18"/>
    <p:sldId id="825" r:id="rId19"/>
    <p:sldId id="826" r:id="rId20"/>
    <p:sldId id="827" r:id="rId21"/>
    <p:sldId id="828" r:id="rId22"/>
    <p:sldId id="618" r:id="rId23"/>
    <p:sldId id="621" r:id="rId24"/>
    <p:sldId id="812" r:id="rId25"/>
    <p:sldId id="813" r:id="rId26"/>
    <p:sldId id="814" r:id="rId27"/>
    <p:sldId id="815" r:id="rId28"/>
    <p:sldId id="631" r:id="rId29"/>
    <p:sldId id="634" r:id="rId30"/>
    <p:sldId id="773" r:id="rId31"/>
    <p:sldId id="702" r:id="rId32"/>
    <p:sldId id="637" r:id="rId33"/>
    <p:sldId id="638" r:id="rId34"/>
    <p:sldId id="639" r:id="rId35"/>
    <p:sldId id="664" r:id="rId36"/>
    <p:sldId id="665" r:id="rId37"/>
    <p:sldId id="663" r:id="rId38"/>
    <p:sldId id="774" r:id="rId39"/>
    <p:sldId id="775" r:id="rId40"/>
    <p:sldId id="810" r:id="rId41"/>
    <p:sldId id="811" r:id="rId42"/>
    <p:sldId id="646" r:id="rId43"/>
    <p:sldId id="648" r:id="rId44"/>
    <p:sldId id="704" r:id="rId45"/>
    <p:sldId id="706" r:id="rId46"/>
    <p:sldId id="649" r:id="rId47"/>
    <p:sldId id="654" r:id="rId48"/>
    <p:sldId id="655" r:id="rId49"/>
    <p:sldId id="804" r:id="rId50"/>
    <p:sldId id="758" r:id="rId51"/>
    <p:sldId id="757" r:id="rId52"/>
    <p:sldId id="803" r:id="rId53"/>
    <p:sldId id="666" r:id="rId54"/>
    <p:sldId id="667" r:id="rId55"/>
    <p:sldId id="791" r:id="rId56"/>
    <p:sldId id="674" r:id="rId57"/>
    <p:sldId id="723" r:id="rId58"/>
    <p:sldId id="724" r:id="rId59"/>
    <p:sldId id="722" r:id="rId60"/>
    <p:sldId id="725" r:id="rId61"/>
    <p:sldId id="727" r:id="rId62"/>
    <p:sldId id="719" r:id="rId63"/>
    <p:sldId id="728" r:id="rId64"/>
    <p:sldId id="729" r:id="rId65"/>
    <p:sldId id="720" r:id="rId66"/>
    <p:sldId id="785" r:id="rId67"/>
    <p:sldId id="759" r:id="rId68"/>
    <p:sldId id="760" r:id="rId69"/>
    <p:sldId id="761" r:id="rId70"/>
    <p:sldId id="762" r:id="rId71"/>
    <p:sldId id="765" r:id="rId72"/>
    <p:sldId id="763" r:id="rId73"/>
    <p:sldId id="764" r:id="rId74"/>
    <p:sldId id="786" r:id="rId75"/>
    <p:sldId id="793" r:id="rId76"/>
    <p:sldId id="794" r:id="rId77"/>
    <p:sldId id="795" r:id="rId78"/>
    <p:sldId id="807" r:id="rId79"/>
    <p:sldId id="808" r:id="rId80"/>
    <p:sldId id="809" r:id="rId81"/>
    <p:sldId id="792" r:id="rId82"/>
    <p:sldId id="782" r:id="rId83"/>
    <p:sldId id="783" r:id="rId84"/>
    <p:sldId id="784" r:id="rId85"/>
    <p:sldId id="790" r:id="rId86"/>
    <p:sldId id="756" r:id="rId87"/>
    <p:sldId id="780" r:id="rId88"/>
    <p:sldId id="796" r:id="rId89"/>
  </p:sldIdLst>
  <p:sldSz cx="9144000" cy="6858000" type="overhead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scaleToFitPaper="1"/>
  <p:clrMru>
    <a:srgbClr val="404040"/>
    <a:srgbClr val="18579B"/>
    <a:srgbClr val="9AE0F4"/>
    <a:srgbClr val="D0FEFF"/>
    <a:srgbClr val="00226F"/>
    <a:srgbClr val="001B70"/>
    <a:srgbClr val="E12548"/>
    <a:srgbClr val="AB6DA9"/>
    <a:srgbClr val="865683"/>
    <a:srgbClr val="2C7C9F"/>
  </p:clrMru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8287" autoAdjust="0"/>
    <p:restoredTop sz="94660"/>
  </p:normalViewPr>
  <p:slideViewPr>
    <p:cSldViewPr snapToObjects="1">
      <p:cViewPr varScale="1">
        <p:scale>
          <a:sx n="120" d="100"/>
          <a:sy n="120" d="100"/>
        </p:scale>
        <p:origin x="-3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90" Type="http://schemas.openxmlformats.org/officeDocument/2006/relationships/notesMaster" Target="notesMasters/notesMaster1.xml"/><Relationship Id="rId91" Type="http://schemas.openxmlformats.org/officeDocument/2006/relationships/printerSettings" Target="printerSettings/printerSettings1.bin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ict"/><Relationship Id="rId4" Type="http://schemas.openxmlformats.org/officeDocument/2006/relationships/image" Target="../media/image20.pict"/><Relationship Id="rId1" Type="http://schemas.openxmlformats.org/officeDocument/2006/relationships/image" Target="../media/image17.pict"/><Relationship Id="rId2" Type="http://schemas.openxmlformats.org/officeDocument/2006/relationships/image" Target="../media/image18.pict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ict"/><Relationship Id="rId2" Type="http://schemas.openxmlformats.org/officeDocument/2006/relationships/image" Target="../media/image43.pict"/><Relationship Id="rId3" Type="http://schemas.openxmlformats.org/officeDocument/2006/relationships/image" Target="../media/image48.pict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ict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ict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ict"/><Relationship Id="rId2" Type="http://schemas.openxmlformats.org/officeDocument/2006/relationships/image" Target="../media/image90.pict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ict"/><Relationship Id="rId2" Type="http://schemas.openxmlformats.org/officeDocument/2006/relationships/image" Target="../media/image90.pict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ict"/><Relationship Id="rId2" Type="http://schemas.openxmlformats.org/officeDocument/2006/relationships/image" Target="../media/image90.pict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ict"/><Relationship Id="rId2" Type="http://schemas.openxmlformats.org/officeDocument/2006/relationships/image" Target="../media/image90.pict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ict"/><Relationship Id="rId2" Type="http://schemas.openxmlformats.org/officeDocument/2006/relationships/image" Target="../media/image90.pict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ict"/><Relationship Id="rId2" Type="http://schemas.openxmlformats.org/officeDocument/2006/relationships/image" Target="../media/image99.pict"/><Relationship Id="rId3" Type="http://schemas.openxmlformats.org/officeDocument/2006/relationships/image" Target="../media/image100.pict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ict"/><Relationship Id="rId2" Type="http://schemas.openxmlformats.org/officeDocument/2006/relationships/image" Target="../media/image100.pict"/><Relationship Id="rId3" Type="http://schemas.openxmlformats.org/officeDocument/2006/relationships/image" Target="../media/image99.pict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ict"/><Relationship Id="rId4" Type="http://schemas.openxmlformats.org/officeDocument/2006/relationships/image" Target="../media/image24.pict"/><Relationship Id="rId1" Type="http://schemas.openxmlformats.org/officeDocument/2006/relationships/image" Target="../media/image17.pict"/><Relationship Id="rId2" Type="http://schemas.openxmlformats.org/officeDocument/2006/relationships/image" Target="../media/image22.pict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ict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pict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pict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pict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pict"/><Relationship Id="rId2" Type="http://schemas.openxmlformats.org/officeDocument/2006/relationships/image" Target="../media/image114.pict"/><Relationship Id="rId3" Type="http://schemas.openxmlformats.org/officeDocument/2006/relationships/image" Target="../media/image115.pict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pict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pict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pict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pict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ict"/><Relationship Id="rId2" Type="http://schemas.openxmlformats.org/officeDocument/2006/relationships/image" Target="../media/image32.pict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ict"/><Relationship Id="rId4" Type="http://schemas.openxmlformats.org/officeDocument/2006/relationships/image" Target="../media/image146.pict"/><Relationship Id="rId5" Type="http://schemas.openxmlformats.org/officeDocument/2006/relationships/image" Target="../media/image147.pict"/><Relationship Id="rId1" Type="http://schemas.openxmlformats.org/officeDocument/2006/relationships/image" Target="../media/image143.pict"/><Relationship Id="rId2" Type="http://schemas.openxmlformats.org/officeDocument/2006/relationships/image" Target="../media/image144.pict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pict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6.pict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6.pict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6.pict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0.pict"/><Relationship Id="rId2" Type="http://schemas.openxmlformats.org/officeDocument/2006/relationships/image" Target="../media/image171.pict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2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ict"/><Relationship Id="rId2" Type="http://schemas.openxmlformats.org/officeDocument/2006/relationships/image" Target="../media/image34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ict"/><Relationship Id="rId2" Type="http://schemas.openxmlformats.org/officeDocument/2006/relationships/image" Target="../media/image34.pict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ict"/><Relationship Id="rId4" Type="http://schemas.openxmlformats.org/officeDocument/2006/relationships/image" Target="../media/image38.pict"/><Relationship Id="rId1" Type="http://schemas.openxmlformats.org/officeDocument/2006/relationships/image" Target="../media/image35.pict"/><Relationship Id="rId2" Type="http://schemas.openxmlformats.org/officeDocument/2006/relationships/image" Target="../media/image36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ict"/><Relationship Id="rId2" Type="http://schemas.openxmlformats.org/officeDocument/2006/relationships/image" Target="../media/image40.pict"/><Relationship Id="rId3" Type="http://schemas.openxmlformats.org/officeDocument/2006/relationships/image" Target="../media/image41.pict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ict"/><Relationship Id="rId4" Type="http://schemas.openxmlformats.org/officeDocument/2006/relationships/image" Target="../media/image45.pict"/><Relationship Id="rId5" Type="http://schemas.openxmlformats.org/officeDocument/2006/relationships/image" Target="../media/image46.pict"/><Relationship Id="rId6" Type="http://schemas.openxmlformats.org/officeDocument/2006/relationships/image" Target="../media/image47.pict"/><Relationship Id="rId1" Type="http://schemas.openxmlformats.org/officeDocument/2006/relationships/image" Target="../media/image42.pict"/><Relationship Id="rId2" Type="http://schemas.openxmlformats.org/officeDocument/2006/relationships/image" Target="../media/image43.pict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ict"/><Relationship Id="rId2" Type="http://schemas.openxmlformats.org/officeDocument/2006/relationships/image" Target="../media/image43.pict"/><Relationship Id="rId3" Type="http://schemas.openxmlformats.org/officeDocument/2006/relationships/image" Target="../media/image48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00F6FA6-8F53-F941-93C1-AB2A60577D66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8C2CCB86-0642-B547-B2C2-2CB9ABB892E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3AF64444-5BF3-B34A-89BB-1181127857B3}" type="slidenum">
              <a:rPr lang="en-US"/>
              <a:pPr/>
              <a:t>3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1F90B897-489C-D545-91F6-60AF62245499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D5D622F5-559C-4A4C-87FF-32A9760D3C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F67AD2EA-0C97-C440-B166-B7832F75ECCE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2675E1A4-C373-1044-AE3C-4383A8247B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E75BA168-7537-2444-B134-A5D166C5164D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46EF60B2-4669-4B4A-A3A8-F4F26DF8A8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D0C9E6F3-7632-6042-8A26-72E7F288DD66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0CE56877-0B3D-A347-BE07-BB9E341FEE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65EB72E8-D750-634F-B336-1CDDEE2D080C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05B0B33B-83F3-C448-9140-53BB95D29B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8ACFAE99-17FB-D344-A9F5-EFAA1A08AE7F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128F3A24-4987-C644-8468-3533495615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17272454-886F-5A4A-B7DD-CDB1DA532BE2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5545E7EB-846C-4F46-A1DF-1AC638147E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7B125F08-9214-5240-8FD1-2665EBE61938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656ABED0-13C7-0049-A7C1-A286792B20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5D109CDA-27AC-0C42-B9FD-10ED9C06F862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4CC97641-BB58-CF4E-94CE-E43EBA90C9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F6035A96-96C3-6940-A9F7-C2BB234C79DE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EE1BC400-7FDE-3F44-8DF5-615B8D24C1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A5CBE6B0-201D-8E46-AD76-5F892076D03C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7AD067D0-0BEC-8F44-89C0-FD276C3168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0B2A2612-9CFF-5046-9346-75E9848695D6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ED487A7-D85A-CC4F-AA24-C61F828794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DFDA9B41-F68A-5240-908E-627E4169E86C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D13656D8-50EB-C649-9EDA-EBEA8FAE69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E8591C21-D66B-7B45-AD5F-0682FA6DB0AC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6CEB9F7C-C651-7B41-8C34-FDF7CA0C57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FE5EA825-A0CA-D249-8DC7-3046D4EC2669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E135E90C-0F8A-4347-826E-6F09077CAC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12207CF8-E9B6-AF49-A4B2-4C8483717C7C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0EF8F450-768C-0241-A08A-C0D7C0592B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B2DB8485-210E-3141-B9EA-3E3690AEBF1F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608EBA31-BD10-4D46-8EC3-3CC65C9E43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285E543-8F9A-F548-8A87-D2E2A182AF97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006CE83F-8C54-794C-82E2-2D2B480274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4D1D5A47-7B34-7E43-A4C9-8DB9D5A0A90F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D1EE93E0-84ED-564B-BCFD-1A87664C32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FA3E0B62-A195-5B41-9328-3A6A8E85598C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D2CD8EF7-4875-D14D-8E92-9A8BDA5D56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220FB311-B604-6E49-BE4F-2872B1DB5ED8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F306DB2A-E2B7-9A46-893B-99892D41FC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83CC6E74-7830-DD4B-91DC-5D0058E89CB9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16D7AAF5-1A07-D94C-B48C-3DF3BE70DA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D8A0D425-FD5A-C04D-B1A3-A49AEA5C1C85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B037707F-5A0A-2E40-8257-FE660EE7DE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B5B27A8-6A2C-4340-9FD9-5077EBF21B25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F237B4FE-5117-5641-877B-DED3E54EEB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D05E08D2-E74D-4043-8299-988B67E2E82F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1F4D0E7E-60D7-7146-A161-92A3A6D56C1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A5F1C05C-F1D8-1E4B-83AD-4329732A4F6A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1514E805-EC1C-5D4C-A7A2-ADEE9027ED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0B2A2612-9CFF-5046-9346-75E9848695D6}" type="datetime1">
              <a:rPr lang="en-US">
                <a:solidFill>
                  <a:prstClr val="black"/>
                </a:solidFill>
              </a:rPr>
              <a:pPr/>
              <a:t>8/2/10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ED487A7-D85A-CC4F-AA24-C61F8287948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0B2A2612-9CFF-5046-9346-75E9848695D6}" type="datetime1">
              <a:rPr lang="en-US">
                <a:solidFill>
                  <a:prstClr val="black"/>
                </a:solidFill>
              </a:rPr>
              <a:pPr/>
              <a:t>8/2/10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ED487A7-D85A-CC4F-AA24-C61F8287948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55BDC57A-2FDC-8143-8B76-649F8B8CB9DE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B75566D3-325A-5F4D-BD17-D79640D0E4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49707C64-B381-B345-9F23-A2804A0C1EB1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BCEDE1DB-B51E-C547-BAD1-5547EBA9F0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66BB7037-6A28-B846-9CE4-2AF3A4B89807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A76A91D5-EDC5-FD40-84F1-7C36A7D842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6C4C50EE-2554-014D-A408-D45BCB9A3911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006C5805-C648-A744-A618-CDA8FB49E2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0DEA69E-C7C6-EC47-B0F5-D2AB69E703A1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BC4AA19C-9994-4946-9B85-FE1D3501C9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12E8135-5C53-3F41-ACBD-11129B5BBC8F}" type="datetime1">
              <a:rPr lang="en-US"/>
              <a:pPr/>
              <a:t>8/2/10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D9A5757D-4BC1-F64F-89B8-E910E54E2E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rgbClr val="FBFBFB"/>
            </a:gs>
            <a:gs pos="100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8534400" y="6570663"/>
            <a:ext cx="609600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057400" y="6570663"/>
            <a:ext cx="66294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570663"/>
            <a:ext cx="2209800" cy="287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7200900" y="655955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</a:rPr>
              <a:pPr algn="r"/>
              <a:t>‹#›</a:t>
            </a:fld>
            <a:endParaRPr lang="fr-FR" sz="1200" b="1">
              <a:solidFill>
                <a:srgbClr val="777777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35985" y="6569075"/>
            <a:ext cx="3263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fr-FR" sz="1200" dirty="0" err="1" smtClean="0">
                <a:solidFill>
                  <a:schemeClr val="bg1"/>
                </a:solidFill>
              </a:rPr>
              <a:t>Higgs</a:t>
            </a:r>
            <a:r>
              <a:rPr lang="fr-FR" sz="1200" dirty="0" smtClean="0">
                <a:solidFill>
                  <a:schemeClr val="bg1"/>
                </a:solidFill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</a:rPr>
              <a:t>Hunting</a:t>
            </a:r>
            <a:r>
              <a:rPr lang="fr-FR" sz="1200" dirty="0" smtClean="0">
                <a:solidFill>
                  <a:schemeClr val="bg1"/>
                </a:solidFill>
              </a:rPr>
              <a:t> – Orsay 2010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auto">
          <a:xfrm>
            <a:off x="2438400" y="6564313"/>
            <a:ext cx="54102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</a:rPr>
              <a:t>Andreas Hoecker   –   </a:t>
            </a:r>
            <a:r>
              <a:rPr lang="en-US" sz="1200" dirty="0" smtClean="0">
                <a:solidFill>
                  <a:srgbClr val="FFFFFF"/>
                </a:solidFill>
              </a:rPr>
              <a:t>Electroweak Constraints on Higgs Boson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73" r:id="rId1"/>
    <p:sldLayoutId id="2147485674" r:id="rId2"/>
    <p:sldLayoutId id="2147485675" r:id="rId3"/>
    <p:sldLayoutId id="2147485676" r:id="rId4"/>
    <p:sldLayoutId id="2147485677" r:id="rId5"/>
    <p:sldLayoutId id="2147485678" r:id="rId6"/>
    <p:sldLayoutId id="2147485679" r:id="rId7"/>
    <p:sldLayoutId id="2147485680" r:id="rId8"/>
    <p:sldLayoutId id="2147485681" r:id="rId9"/>
    <p:sldLayoutId id="2147485682" r:id="rId10"/>
  </p:sldLayoutIdLst>
  <p:transition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gradFill rotWithShape="1">
          <a:gsLst>
            <a:gs pos="0">
              <a:srgbClr val="FBFBFB"/>
            </a:gs>
            <a:gs pos="100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ine 2"/>
          <p:cNvSpPr>
            <a:spLocks noChangeShapeType="1"/>
          </p:cNvSpPr>
          <p:nvPr userDrawn="1"/>
        </p:nvSpPr>
        <p:spPr bwMode="auto">
          <a:xfrm>
            <a:off x="685800" y="1066800"/>
            <a:ext cx="769620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8534400" y="6570663"/>
            <a:ext cx="609600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057400" y="6570663"/>
            <a:ext cx="66294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570663"/>
            <a:ext cx="2209800" cy="287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>
            <a:spLocks noChangeArrowheads="1"/>
          </p:cNvSpPr>
          <p:nvPr userDrawn="1"/>
        </p:nvSpPr>
        <p:spPr bwMode="auto">
          <a:xfrm>
            <a:off x="7200900" y="655955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</a:rPr>
              <a:pPr algn="r"/>
              <a:t>‹#›</a:t>
            </a:fld>
            <a:endParaRPr lang="fr-FR" sz="1200" b="1">
              <a:solidFill>
                <a:srgbClr val="777777"/>
              </a:solidFill>
            </a:endParaRPr>
          </a:p>
        </p:txBody>
      </p:sp>
      <p:sp>
        <p:nvSpPr>
          <p:cNvPr id="18" name="Rectangle 3"/>
          <p:cNvSpPr>
            <a:spLocks noChangeArrowheads="1"/>
          </p:cNvSpPr>
          <p:nvPr userDrawn="1"/>
        </p:nvSpPr>
        <p:spPr bwMode="auto">
          <a:xfrm>
            <a:off x="35985" y="6569075"/>
            <a:ext cx="3263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fr-FR" sz="1200" dirty="0" err="1" smtClean="0">
                <a:solidFill>
                  <a:schemeClr val="bg1"/>
                </a:solidFill>
              </a:rPr>
              <a:t>Higgs</a:t>
            </a:r>
            <a:r>
              <a:rPr lang="fr-FR" sz="1200" dirty="0" smtClean="0">
                <a:solidFill>
                  <a:schemeClr val="bg1"/>
                </a:solidFill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</a:rPr>
              <a:t>Hunting</a:t>
            </a:r>
            <a:r>
              <a:rPr lang="fr-FR" sz="1200" dirty="0" smtClean="0">
                <a:solidFill>
                  <a:schemeClr val="bg1"/>
                </a:solidFill>
              </a:rPr>
              <a:t> – Orsay 2010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9" name="Rectangle 4"/>
          <p:cNvSpPr>
            <a:spLocks noChangeArrowheads="1"/>
          </p:cNvSpPr>
          <p:nvPr userDrawn="1"/>
        </p:nvSpPr>
        <p:spPr bwMode="auto">
          <a:xfrm>
            <a:off x="2438400" y="6564313"/>
            <a:ext cx="54102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</a:rPr>
              <a:t>Andreas Hoecker   –   </a:t>
            </a:r>
            <a:r>
              <a:rPr lang="en-US" sz="1200" dirty="0" smtClean="0">
                <a:solidFill>
                  <a:srgbClr val="FFFFFF"/>
                </a:solidFill>
              </a:rPr>
              <a:t>Electroweak Constraints on Higgs Boson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3" r:id="rId1"/>
    <p:sldLayoutId id="2147485684" r:id="rId2"/>
    <p:sldLayoutId id="2147485685" r:id="rId3"/>
    <p:sldLayoutId id="2147485686" r:id="rId4"/>
    <p:sldLayoutId id="2147485687" r:id="rId5"/>
    <p:sldLayoutId id="2147485688" r:id="rId6"/>
    <p:sldLayoutId id="2147485689" r:id="rId7"/>
    <p:sldLayoutId id="2147485690" r:id="rId8"/>
    <p:sldLayoutId id="2147485691" r:id="rId9"/>
    <p:sldLayoutId id="2147485692" r:id="rId10"/>
    <p:sldLayoutId id="2147485693" r:id="rId11"/>
  </p:sldLayoutIdLst>
  <p:transition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gradFill rotWithShape="1">
          <a:gsLst>
            <a:gs pos="0">
              <a:srgbClr val="FBFBFB"/>
            </a:gs>
            <a:gs pos="100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ine 2"/>
          <p:cNvSpPr>
            <a:spLocks noChangeShapeType="1"/>
          </p:cNvSpPr>
          <p:nvPr userDrawn="1"/>
        </p:nvSpPr>
        <p:spPr bwMode="auto">
          <a:xfrm>
            <a:off x="685800" y="1066800"/>
            <a:ext cx="769620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534400" y="6570663"/>
            <a:ext cx="609600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057400" y="6570663"/>
            <a:ext cx="66294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570663"/>
            <a:ext cx="2209800" cy="287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>
            <a:off x="7200900" y="655955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</a:rPr>
              <a:pPr algn="r"/>
              <a:t>‹#›</a:t>
            </a:fld>
            <a:endParaRPr lang="fr-FR" sz="1200" b="1">
              <a:solidFill>
                <a:srgbClr val="777777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 userDrawn="1"/>
        </p:nvSpPr>
        <p:spPr bwMode="auto">
          <a:xfrm>
            <a:off x="35985" y="6569075"/>
            <a:ext cx="3263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fr-FR" sz="1200" dirty="0" err="1" smtClean="0">
                <a:solidFill>
                  <a:schemeClr val="bg1"/>
                </a:solidFill>
              </a:rPr>
              <a:t>Higgs</a:t>
            </a:r>
            <a:r>
              <a:rPr lang="fr-FR" sz="1200" dirty="0" smtClean="0">
                <a:solidFill>
                  <a:schemeClr val="bg1"/>
                </a:solidFill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</a:rPr>
              <a:t>Hunting</a:t>
            </a:r>
            <a:r>
              <a:rPr lang="fr-FR" sz="1200" dirty="0" smtClean="0">
                <a:solidFill>
                  <a:schemeClr val="bg1"/>
                </a:solidFill>
              </a:rPr>
              <a:t> – Orsay 2010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7" name="Rectangle 4"/>
          <p:cNvSpPr>
            <a:spLocks noChangeArrowheads="1"/>
          </p:cNvSpPr>
          <p:nvPr userDrawn="1"/>
        </p:nvSpPr>
        <p:spPr bwMode="auto">
          <a:xfrm>
            <a:off x="2438400" y="6564313"/>
            <a:ext cx="54102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</a:rPr>
              <a:t>Andreas Hoecker   –   </a:t>
            </a:r>
            <a:r>
              <a:rPr lang="en-US" sz="1200" dirty="0" smtClean="0">
                <a:solidFill>
                  <a:srgbClr val="FFFFFF"/>
                </a:solidFill>
              </a:rPr>
              <a:t>Electroweak Constraints on Higgs Boson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94" r:id="rId1"/>
    <p:sldLayoutId id="2147485695" r:id="rId2"/>
    <p:sldLayoutId id="2147485696" r:id="rId3"/>
    <p:sldLayoutId id="2147485697" r:id="rId4"/>
    <p:sldLayoutId id="2147485698" r:id="rId5"/>
    <p:sldLayoutId id="2147485699" r:id="rId6"/>
    <p:sldLayoutId id="2147485700" r:id="rId7"/>
    <p:sldLayoutId id="2147485701" r:id="rId8"/>
    <p:sldLayoutId id="2147485702" r:id="rId9"/>
    <p:sldLayoutId id="2147485703" r:id="rId10"/>
    <p:sldLayoutId id="2147485704" r:id="rId11"/>
  </p:sldLayoutIdLst>
  <p:transition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gradFill rotWithShape="0">
          <a:gsLst>
            <a:gs pos="0">
              <a:schemeClr val="bg1">
                <a:gamma/>
                <a:shade val="95686"/>
                <a:invGamma/>
              </a:schemeClr>
            </a:gs>
            <a:gs pos="50000">
              <a:schemeClr val="bg1"/>
            </a:gs>
            <a:gs pos="100000">
              <a:schemeClr val="bg1">
                <a:gamma/>
                <a:shade val="95686"/>
                <a:invGamma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779" name="Rectangle 3"/>
          <p:cNvSpPr>
            <a:spLocks noChangeArrowheads="1"/>
          </p:cNvSpPr>
          <p:nvPr/>
        </p:nvSpPr>
        <p:spPr bwMode="auto">
          <a:xfrm>
            <a:off x="8532813" y="6548438"/>
            <a:ext cx="611187" cy="309562"/>
          </a:xfrm>
          <a:prstGeom prst="rect">
            <a:avLst/>
          </a:prstGeom>
          <a:solidFill>
            <a:srgbClr val="E12B0D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123781" name="Rectangle 5"/>
          <p:cNvSpPr>
            <a:spLocks noChangeArrowheads="1"/>
          </p:cNvSpPr>
          <p:nvPr/>
        </p:nvSpPr>
        <p:spPr bwMode="auto">
          <a:xfrm>
            <a:off x="7137400" y="650240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b">
            <a:prstTxWarp prst="textNoShape">
              <a:avLst/>
            </a:prstTxWarp>
          </a:bodyPr>
          <a:lstStyle/>
          <a:p>
            <a:pPr algn="r"/>
            <a:fld id="{EF4F1F41-1111-4243-9A65-A9AAA6604C60}" type="slidenum">
              <a:rPr lang="en-US" sz="1400" b="1">
                <a:solidFill>
                  <a:schemeClr val="bg1"/>
                </a:solidFill>
                <a:latin typeface="VAG Rounded Light" pitchFamily="34" charset="0"/>
              </a:rPr>
              <a:pPr algn="r"/>
              <a:t>‹#›</a:t>
            </a:fld>
            <a:endParaRPr lang="en-US" sz="1400" b="1">
              <a:solidFill>
                <a:schemeClr val="bg1"/>
              </a:solidFill>
              <a:latin typeface="VAG Rounded Light" pitchFamily="34" charset="0"/>
            </a:endParaRPr>
          </a:p>
        </p:txBody>
      </p:sp>
      <p:sp>
        <p:nvSpPr>
          <p:cNvPr id="2123785" name="Rectangle 9"/>
          <p:cNvSpPr>
            <a:spLocks noChangeArrowheads="1"/>
          </p:cNvSpPr>
          <p:nvPr userDrawn="1"/>
        </p:nvSpPr>
        <p:spPr bwMode="auto">
          <a:xfrm>
            <a:off x="2906713" y="6548438"/>
            <a:ext cx="5626100" cy="309562"/>
          </a:xfrm>
          <a:prstGeom prst="rect">
            <a:avLst/>
          </a:prstGeom>
          <a:solidFill>
            <a:srgbClr val="969696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123786" name="Rectangle 10"/>
          <p:cNvSpPr>
            <a:spLocks noChangeArrowheads="1"/>
          </p:cNvSpPr>
          <p:nvPr userDrawn="1"/>
        </p:nvSpPr>
        <p:spPr bwMode="auto">
          <a:xfrm>
            <a:off x="0" y="6548438"/>
            <a:ext cx="3086100" cy="309562"/>
          </a:xfrm>
          <a:prstGeom prst="rect">
            <a:avLst/>
          </a:prstGeom>
          <a:solidFill>
            <a:srgbClr val="777777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12378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438" y="6624638"/>
            <a:ext cx="4252912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VAG Rounded Light" pitchFamily="34" charset="0"/>
              </a:defRPr>
            </a:lvl1pPr>
          </a:lstStyle>
          <a:p>
            <a:r>
              <a:rPr lang="en-US"/>
              <a:t>Berlin Colloquium, Nov 3, 2008</a:t>
            </a:r>
          </a:p>
        </p:txBody>
      </p:sp>
      <p:sp>
        <p:nvSpPr>
          <p:cNvPr id="212378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87688" y="6624638"/>
            <a:ext cx="5175250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latin typeface="VAG Rounded Light" pitchFamily="34" charset="0"/>
              </a:defRPr>
            </a:lvl1pPr>
          </a:lstStyle>
          <a:p>
            <a:r>
              <a:rPr lang="en-US"/>
              <a:t>A. Hoecker </a:t>
            </a:r>
            <a:r>
              <a:rPr lang="en-US">
                <a:ea typeface="Times New Roman" charset="0"/>
                <a:cs typeface="Times New Roman" charset="0"/>
              </a:rPr>
              <a:t> </a:t>
            </a:r>
            <a:r>
              <a:rPr lang="en-US">
                <a:ea typeface="Times New Roman" charset="0"/>
                <a:cs typeface="Times New Roman" charset="0"/>
                <a:sym typeface="Symbol" charset="2"/>
              </a:rPr>
              <a:t> </a:t>
            </a:r>
            <a:r>
              <a:rPr lang="en-US">
                <a:ea typeface="Times New Roman" charset="0"/>
                <a:cs typeface="Times New Roman" charset="0"/>
              </a:rPr>
              <a:t> ATLAS and the LHC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>
    <p:fade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AG Rounded Light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AG Rounded Light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AG Rounded Light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AG Rounded Light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AG Rounded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AG Rounded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AG Rounded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AG Rounded Light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gradFill rotWithShape="0">
          <a:gsLst>
            <a:gs pos="0">
              <a:schemeClr val="bg1">
                <a:gamma/>
                <a:shade val="95686"/>
                <a:invGamma/>
              </a:schemeClr>
            </a:gs>
            <a:gs pos="50000">
              <a:schemeClr val="bg1"/>
            </a:gs>
            <a:gs pos="100000">
              <a:schemeClr val="bg1">
                <a:gamma/>
                <a:shade val="95686"/>
                <a:invGamma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211" name="Rectangle 3"/>
          <p:cNvSpPr>
            <a:spLocks noChangeArrowheads="1"/>
          </p:cNvSpPr>
          <p:nvPr/>
        </p:nvSpPr>
        <p:spPr bwMode="auto">
          <a:xfrm>
            <a:off x="8532813" y="6548438"/>
            <a:ext cx="611187" cy="309562"/>
          </a:xfrm>
          <a:prstGeom prst="rect">
            <a:avLst/>
          </a:prstGeom>
          <a:solidFill>
            <a:srgbClr val="E7EC06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014213" name="Rectangle 5"/>
          <p:cNvSpPr>
            <a:spLocks noChangeArrowheads="1"/>
          </p:cNvSpPr>
          <p:nvPr/>
        </p:nvSpPr>
        <p:spPr bwMode="auto">
          <a:xfrm>
            <a:off x="7137400" y="650240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b">
            <a:prstTxWarp prst="textNoShape">
              <a:avLst/>
            </a:prstTxWarp>
          </a:bodyPr>
          <a:lstStyle/>
          <a:p>
            <a:pPr algn="r"/>
            <a:fld id="{9A2292BC-529E-E14C-B743-B573043D1975}" type="slidenum">
              <a:rPr lang="en-US" sz="1400" b="1">
                <a:solidFill>
                  <a:schemeClr val="bg1"/>
                </a:solidFill>
                <a:latin typeface="VAG Rounded Light" pitchFamily="34" charset="0"/>
              </a:rPr>
              <a:pPr algn="r"/>
              <a:t>‹#›</a:t>
            </a:fld>
            <a:endParaRPr lang="en-US" sz="1400" b="1">
              <a:solidFill>
                <a:schemeClr val="bg1"/>
              </a:solidFill>
              <a:latin typeface="VAG Rounded Light" pitchFamily="34" charset="0"/>
            </a:endParaRPr>
          </a:p>
        </p:txBody>
      </p:sp>
      <p:sp>
        <p:nvSpPr>
          <p:cNvPr id="2014215" name="Rectangle 7"/>
          <p:cNvSpPr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rgbClr val="EAEAEA"/>
          </a:solidFill>
          <a:ln w="6350">
            <a:solidFill>
              <a:schemeClr val="bg2"/>
            </a:solidFill>
            <a:miter lim="800000"/>
            <a:headEnd/>
            <a:tailEnd type="none" w="sm" len="med"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014217" name="Rectangle 9"/>
          <p:cNvSpPr>
            <a:spLocks noChangeArrowheads="1"/>
          </p:cNvSpPr>
          <p:nvPr userDrawn="1"/>
        </p:nvSpPr>
        <p:spPr bwMode="auto">
          <a:xfrm>
            <a:off x="2906713" y="6548438"/>
            <a:ext cx="5626100" cy="309562"/>
          </a:xfrm>
          <a:prstGeom prst="rect">
            <a:avLst/>
          </a:prstGeom>
          <a:solidFill>
            <a:srgbClr val="969696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014218" name="Rectangle 10"/>
          <p:cNvSpPr>
            <a:spLocks noChangeArrowheads="1"/>
          </p:cNvSpPr>
          <p:nvPr userDrawn="1"/>
        </p:nvSpPr>
        <p:spPr bwMode="auto">
          <a:xfrm>
            <a:off x="0" y="6548438"/>
            <a:ext cx="3086100" cy="309562"/>
          </a:xfrm>
          <a:prstGeom prst="rect">
            <a:avLst/>
          </a:prstGeom>
          <a:solidFill>
            <a:srgbClr val="777777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01421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438" y="6624638"/>
            <a:ext cx="4252912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VAG Rounded Light" pitchFamily="34" charset="0"/>
              </a:defRPr>
            </a:lvl1pPr>
          </a:lstStyle>
          <a:p>
            <a:r>
              <a:rPr lang="en-US"/>
              <a:t>Berlin Colloquium, Nov 3, 2008</a:t>
            </a:r>
          </a:p>
        </p:txBody>
      </p:sp>
      <p:sp>
        <p:nvSpPr>
          <p:cNvPr id="201422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87688" y="6624638"/>
            <a:ext cx="5175250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latin typeface="VAG Rounded Light" pitchFamily="34" charset="0"/>
              </a:defRPr>
            </a:lvl1pPr>
          </a:lstStyle>
          <a:p>
            <a:r>
              <a:rPr lang="en-US"/>
              <a:t>A. Hoecker </a:t>
            </a:r>
            <a:r>
              <a:rPr lang="en-US">
                <a:ea typeface="Times New Roman" charset="0"/>
                <a:cs typeface="Times New Roman" charset="0"/>
              </a:rPr>
              <a:t> </a:t>
            </a:r>
            <a:r>
              <a:rPr lang="en-US">
                <a:ea typeface="Times New Roman" charset="0"/>
                <a:cs typeface="Times New Roman" charset="0"/>
                <a:sym typeface="Symbol" charset="2"/>
              </a:rPr>
              <a:t> </a:t>
            </a:r>
            <a:r>
              <a:rPr lang="en-US">
                <a:ea typeface="Times New Roman" charset="0"/>
                <a:cs typeface="Times New Roman" charset="0"/>
              </a:rPr>
              <a:t> ATLAS and the LHC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>
    <p:fade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AG Rounded Light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AG Rounded Light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AG Rounded Light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AG Rounded Light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AG Rounded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AG Rounded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AG Rounded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AG Rounded Light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rgbClr val="FBFBFB"/>
            </a:gs>
            <a:gs pos="100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8534400" y="6570663"/>
            <a:ext cx="609600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057400" y="6570663"/>
            <a:ext cx="66294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570663"/>
            <a:ext cx="2209800" cy="287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7200900" y="655955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</a:rPr>
              <a:pPr algn="r"/>
              <a:t>‹#›</a:t>
            </a:fld>
            <a:endParaRPr lang="fr-FR" sz="1200" b="1">
              <a:solidFill>
                <a:srgbClr val="777777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35985" y="6569075"/>
            <a:ext cx="3263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fr-FR" sz="1200" dirty="0" err="1" smtClean="0">
                <a:solidFill>
                  <a:prstClr val="white"/>
                </a:solidFill>
              </a:rPr>
              <a:t>Higgs</a:t>
            </a:r>
            <a:r>
              <a:rPr lang="fr-FR" sz="1200" dirty="0" smtClean="0">
                <a:solidFill>
                  <a:prstClr val="white"/>
                </a:solidFill>
              </a:rPr>
              <a:t> </a:t>
            </a:r>
            <a:r>
              <a:rPr lang="fr-FR" sz="1200" dirty="0" err="1" smtClean="0">
                <a:solidFill>
                  <a:prstClr val="white"/>
                </a:solidFill>
              </a:rPr>
              <a:t>Hunting</a:t>
            </a:r>
            <a:r>
              <a:rPr lang="fr-FR" sz="1200" dirty="0" smtClean="0">
                <a:solidFill>
                  <a:prstClr val="white"/>
                </a:solidFill>
              </a:rPr>
              <a:t> – Orsay 2010</a:t>
            </a:r>
            <a:endParaRPr lang="fr-FR" sz="1200" dirty="0">
              <a:solidFill>
                <a:prstClr val="white"/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auto">
          <a:xfrm>
            <a:off x="2438400" y="6564313"/>
            <a:ext cx="54102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</a:rPr>
              <a:t>Andreas Hoecker   –   </a:t>
            </a:r>
            <a:r>
              <a:rPr lang="en-US" sz="1200" dirty="0" smtClean="0">
                <a:solidFill>
                  <a:srgbClr val="FFFFFF"/>
                </a:solidFill>
              </a:rPr>
              <a:t>Electroweak Constraints on Higgs Boson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06" r:id="rId1"/>
  </p:sldLayoutIdLst>
  <p:transition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rgbClr val="FBFBFB"/>
            </a:gs>
            <a:gs pos="100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8534400" y="6570663"/>
            <a:ext cx="609600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057400" y="6570663"/>
            <a:ext cx="66294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570663"/>
            <a:ext cx="2209800" cy="287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7200900" y="655955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</a:rPr>
              <a:pPr algn="r"/>
              <a:t>‹#›</a:t>
            </a:fld>
            <a:endParaRPr lang="fr-FR" sz="1200" b="1">
              <a:solidFill>
                <a:srgbClr val="777777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35985" y="6569075"/>
            <a:ext cx="3263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fr-FR" sz="1200" dirty="0" err="1" smtClean="0">
                <a:solidFill>
                  <a:prstClr val="white"/>
                </a:solidFill>
              </a:rPr>
              <a:t>Higgs</a:t>
            </a:r>
            <a:r>
              <a:rPr lang="fr-FR" sz="1200" dirty="0" smtClean="0">
                <a:solidFill>
                  <a:prstClr val="white"/>
                </a:solidFill>
              </a:rPr>
              <a:t> </a:t>
            </a:r>
            <a:r>
              <a:rPr lang="fr-FR" sz="1200" dirty="0" err="1" smtClean="0">
                <a:solidFill>
                  <a:prstClr val="white"/>
                </a:solidFill>
              </a:rPr>
              <a:t>Hunting</a:t>
            </a:r>
            <a:r>
              <a:rPr lang="fr-FR" sz="1200" dirty="0" smtClean="0">
                <a:solidFill>
                  <a:prstClr val="white"/>
                </a:solidFill>
              </a:rPr>
              <a:t> – Orsay 2010</a:t>
            </a:r>
            <a:endParaRPr lang="fr-FR" sz="1200" dirty="0">
              <a:solidFill>
                <a:prstClr val="white"/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auto">
          <a:xfrm>
            <a:off x="2438400" y="6564313"/>
            <a:ext cx="54102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</a:rPr>
              <a:t>Andreas Hoecker   –   </a:t>
            </a:r>
            <a:r>
              <a:rPr lang="en-US" sz="1200" dirty="0" smtClean="0">
                <a:solidFill>
                  <a:srgbClr val="FFFFFF"/>
                </a:solidFill>
              </a:rPr>
              <a:t>Electroweak Constraints on Higgs Boson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08" r:id="rId1"/>
  </p:sldLayoutIdLst>
  <p:transition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oleObject" Target="../embeddings/oleObject16.bin"/><Relationship Id="rId5" Type="http://schemas.openxmlformats.org/officeDocument/2006/relationships/oleObject" Target="../embeddings/oleObject17.bin"/><Relationship Id="rId6" Type="http://schemas.openxmlformats.org/officeDocument/2006/relationships/oleObject" Target="../embeddings/oleObject18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oleObject" Target="../embeddings/oleObject20.bin"/><Relationship Id="rId5" Type="http://schemas.openxmlformats.org/officeDocument/2006/relationships/oleObject" Target="../embeddings/oleObject21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4" Type="http://schemas.openxmlformats.org/officeDocument/2006/relationships/oleObject" Target="../embeddings/oleObject23.bin"/><Relationship Id="rId5" Type="http://schemas.openxmlformats.org/officeDocument/2006/relationships/oleObject" Target="../embeddings/oleObject24.bin"/><Relationship Id="rId6" Type="http://schemas.openxmlformats.org/officeDocument/2006/relationships/oleObject" Target="../embeddings/oleObject25.bin"/><Relationship Id="rId7" Type="http://schemas.openxmlformats.org/officeDocument/2006/relationships/oleObject" Target="../embeddings/oleObject26.bin"/><Relationship Id="rId8" Type="http://schemas.openxmlformats.org/officeDocument/2006/relationships/oleObject" Target="../embeddings/oleObject27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df"/><Relationship Id="rId4" Type="http://schemas.openxmlformats.org/officeDocument/2006/relationships/image" Target="../media/image50.png"/><Relationship Id="rId5" Type="http://schemas.openxmlformats.org/officeDocument/2006/relationships/oleObject" Target="../embeddings/oleObject28.bin"/><Relationship Id="rId6" Type="http://schemas.openxmlformats.org/officeDocument/2006/relationships/oleObject" Target="../embeddings/oleObject29.bin"/><Relationship Id="rId7" Type="http://schemas.openxmlformats.org/officeDocument/2006/relationships/oleObject" Target="../embeddings/oleObject30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df"/><Relationship Id="rId4" Type="http://schemas.openxmlformats.org/officeDocument/2006/relationships/image" Target="../media/image50.png"/><Relationship Id="rId5" Type="http://schemas.openxmlformats.org/officeDocument/2006/relationships/oleObject" Target="../embeddings/oleObject31.bin"/><Relationship Id="rId6" Type="http://schemas.openxmlformats.org/officeDocument/2006/relationships/oleObject" Target="../embeddings/oleObject32.bin"/><Relationship Id="rId7" Type="http://schemas.openxmlformats.org/officeDocument/2006/relationships/oleObject" Target="../embeddings/oleObject33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df"/><Relationship Id="rId4" Type="http://schemas.openxmlformats.org/officeDocument/2006/relationships/image" Target="../media/image53.png"/><Relationship Id="rId5" Type="http://schemas.openxmlformats.org/officeDocument/2006/relationships/image" Target="../media/image54.pdf"/><Relationship Id="rId6" Type="http://schemas.openxmlformats.org/officeDocument/2006/relationships/image" Target="../media/image55.png"/><Relationship Id="rId7" Type="http://schemas.openxmlformats.org/officeDocument/2006/relationships/oleObject" Target="../embeddings/oleObject34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df"/><Relationship Id="rId5" Type="http://schemas.openxmlformats.org/officeDocument/2006/relationships/image" Target="../media/image39.png"/><Relationship Id="rId6" Type="http://schemas.openxmlformats.org/officeDocument/2006/relationships/image" Target="../media/image58.pdf"/><Relationship Id="rId7" Type="http://schemas.openxmlformats.org/officeDocument/2006/relationships/image" Target="../media/image4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df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df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d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df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d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70.pdf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d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df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77.wmf"/><Relationship Id="rId5" Type="http://schemas.openxmlformats.org/officeDocument/2006/relationships/image" Target="../media/image78.pdf"/><Relationship Id="rId6" Type="http://schemas.openxmlformats.org/officeDocument/2006/relationships/image" Target="../media/image62.png"/><Relationship Id="rId7" Type="http://schemas.openxmlformats.org/officeDocument/2006/relationships/image" Target="../media/image79.png"/><Relationship Id="rId8" Type="http://schemas.openxmlformats.org/officeDocument/2006/relationships/oleObject" Target="../embeddings/oleObject35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df"/><Relationship Id="rId4" Type="http://schemas.openxmlformats.org/officeDocument/2006/relationships/image" Target="../media/image43.png"/><Relationship Id="rId5" Type="http://schemas.openxmlformats.org/officeDocument/2006/relationships/image" Target="../media/image81.pdf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4" Type="http://schemas.openxmlformats.org/officeDocument/2006/relationships/image" Target="../media/image84.png"/><Relationship Id="rId5" Type="http://schemas.openxmlformats.org/officeDocument/2006/relationships/hyperlink" Target="http://cern.ch/Gfitter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df"/><Relationship Id="rId4" Type="http://schemas.openxmlformats.org/officeDocument/2006/relationships/image" Target="../media/image6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86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4" Type="http://schemas.openxmlformats.org/officeDocument/2006/relationships/image" Target="../media/image91.gif"/><Relationship Id="rId5" Type="http://schemas.openxmlformats.org/officeDocument/2006/relationships/image" Target="../media/image83.gif"/><Relationship Id="rId6" Type="http://schemas.openxmlformats.org/officeDocument/2006/relationships/oleObject" Target="../embeddings/oleObject37.bin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4" Type="http://schemas.openxmlformats.org/officeDocument/2006/relationships/image" Target="../media/image83.gif"/><Relationship Id="rId5" Type="http://schemas.openxmlformats.org/officeDocument/2006/relationships/oleObject" Target="../embeddings/oleObject39.bin"/><Relationship Id="rId6" Type="http://schemas.openxmlformats.org/officeDocument/2006/relationships/image" Target="../media/image92.gi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4" Type="http://schemas.openxmlformats.org/officeDocument/2006/relationships/image" Target="../media/image83.gif"/><Relationship Id="rId5" Type="http://schemas.openxmlformats.org/officeDocument/2006/relationships/oleObject" Target="../embeddings/oleObject41.bin"/><Relationship Id="rId6" Type="http://schemas.openxmlformats.org/officeDocument/2006/relationships/image" Target="../media/image93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4" Type="http://schemas.openxmlformats.org/officeDocument/2006/relationships/oleObject" Target="../embeddings/oleObject42.bin"/><Relationship Id="rId5" Type="http://schemas.openxmlformats.org/officeDocument/2006/relationships/oleObject" Target="../embeddings/oleObject43.bin"/><Relationship Id="rId6" Type="http://schemas.openxmlformats.org/officeDocument/2006/relationships/image" Target="../media/image59.png"/><Relationship Id="rId7" Type="http://schemas.openxmlformats.org/officeDocument/2006/relationships/image" Target="../media/image95.png"/><Relationship Id="rId8" Type="http://schemas.openxmlformats.org/officeDocument/2006/relationships/image" Target="../media/image82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4" Type="http://schemas.openxmlformats.org/officeDocument/2006/relationships/image" Target="../media/image94.gif"/><Relationship Id="rId5" Type="http://schemas.openxmlformats.org/officeDocument/2006/relationships/oleObject" Target="../embeddings/oleObject44.bin"/><Relationship Id="rId6" Type="http://schemas.openxmlformats.org/officeDocument/2006/relationships/oleObject" Target="../embeddings/oleObject45.bin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4" Type="http://schemas.openxmlformats.org/officeDocument/2006/relationships/oleObject" Target="../embeddings/oleObject47.bin"/><Relationship Id="rId5" Type="http://schemas.openxmlformats.org/officeDocument/2006/relationships/image" Target="../media/image101.gif"/><Relationship Id="rId6" Type="http://schemas.openxmlformats.org/officeDocument/2006/relationships/oleObject" Target="../embeddings/oleObject48.bin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4" Type="http://schemas.openxmlformats.org/officeDocument/2006/relationships/oleObject" Target="../embeddings/oleObject50.bin"/><Relationship Id="rId5" Type="http://schemas.openxmlformats.org/officeDocument/2006/relationships/oleObject" Target="../embeddings/oleObject51.bin"/><Relationship Id="rId6" Type="http://schemas.openxmlformats.org/officeDocument/2006/relationships/image" Target="../media/image102.gif"/><Relationship Id="rId7" Type="http://schemas.openxmlformats.org/officeDocument/2006/relationships/image" Target="../media/image103.gi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4" Type="http://schemas.openxmlformats.org/officeDocument/2006/relationships/image" Target="../media/image105.gi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0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4" Type="http://schemas.openxmlformats.org/officeDocument/2006/relationships/image" Target="../media/image109.jpeg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54.bin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Relationship Id="rId3" Type="http://schemas.openxmlformats.org/officeDocument/2006/relationships/image" Target="../media/image11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55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4" Type="http://schemas.openxmlformats.org/officeDocument/2006/relationships/oleObject" Target="../embeddings/oleObject57.bin"/><Relationship Id="rId5" Type="http://schemas.openxmlformats.org/officeDocument/2006/relationships/oleObject" Target="../embeddings/oleObject58.bin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2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2.bin"/><Relationship Id="rId6" Type="http://schemas.openxmlformats.org/officeDocument/2006/relationships/oleObject" Target="../embeddings/oleObject3.bin"/><Relationship Id="rId7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1.jpeg"/><Relationship Id="rId5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59.bin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oleObject" Target="../embeddings/oleObject60.bin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7.png"/><Relationship Id="rId5" Type="http://schemas.openxmlformats.org/officeDocument/2006/relationships/image" Target="../media/image126.png"/><Relationship Id="rId6" Type="http://schemas.openxmlformats.org/officeDocument/2006/relationships/oleObject" Target="../embeddings/oleObject61.bin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oleObject" Target="../embeddings/oleObject62.bin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oleObject" Target="../embeddings/oleObject63.bin"/><Relationship Id="rId5" Type="http://schemas.openxmlformats.org/officeDocument/2006/relationships/image" Target="../media/image132.png"/><Relationship Id="rId6" Type="http://schemas.openxmlformats.org/officeDocument/2006/relationships/image" Target="../media/image126.png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gif"/><Relationship Id="rId4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gif"/><Relationship Id="rId4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gi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df"/><Relationship Id="rId3" Type="http://schemas.openxmlformats.org/officeDocument/2006/relationships/image" Target="../media/image137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.bin"/><Relationship Id="rId12" Type="http://schemas.openxmlformats.org/officeDocument/2006/relationships/oleObject" Target="../embeddings/oleObject8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5.wmf"/><Relationship Id="rId4" Type="http://schemas.openxmlformats.org/officeDocument/2006/relationships/image" Target="../media/image26.wmf"/><Relationship Id="rId5" Type="http://schemas.openxmlformats.org/officeDocument/2006/relationships/image" Target="../media/image27.png"/><Relationship Id="rId6" Type="http://schemas.openxmlformats.org/officeDocument/2006/relationships/image" Target="../media/image28.wmf"/><Relationship Id="rId7" Type="http://schemas.openxmlformats.org/officeDocument/2006/relationships/image" Target="../media/image29.png"/><Relationship Id="rId8" Type="http://schemas.openxmlformats.org/officeDocument/2006/relationships/image" Target="../media/image30.wmf"/><Relationship Id="rId9" Type="http://schemas.openxmlformats.org/officeDocument/2006/relationships/oleObject" Target="../embeddings/oleObject5.bin"/><Relationship Id="rId10" Type="http://schemas.openxmlformats.org/officeDocument/2006/relationships/oleObject" Target="../embeddings/oleObject6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df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d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2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4" Type="http://schemas.openxmlformats.org/officeDocument/2006/relationships/oleObject" Target="../embeddings/oleObject64.bin"/><Relationship Id="rId5" Type="http://schemas.openxmlformats.org/officeDocument/2006/relationships/oleObject" Target="../embeddings/oleObject65.bin"/><Relationship Id="rId6" Type="http://schemas.openxmlformats.org/officeDocument/2006/relationships/oleObject" Target="../embeddings/oleObject66.bin"/><Relationship Id="rId7" Type="http://schemas.openxmlformats.org/officeDocument/2006/relationships/oleObject" Target="../embeddings/oleObject67.bin"/><Relationship Id="rId8" Type="http://schemas.openxmlformats.org/officeDocument/2006/relationships/oleObject" Target="../embeddings/oleObject68.bin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Relationship Id="rId3" Type="http://schemas.openxmlformats.org/officeDocument/2006/relationships/image" Target="../media/image12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png"/><Relationship Id="rId3" Type="http://schemas.openxmlformats.org/officeDocument/2006/relationships/image" Target="../media/image15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png"/><Relationship Id="rId3" Type="http://schemas.openxmlformats.org/officeDocument/2006/relationships/image" Target="../media/image15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png"/><Relationship Id="rId3" Type="http://schemas.openxmlformats.org/officeDocument/2006/relationships/image" Target="../media/image15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oleObject" Target="../embeddings/oleObject69.bin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4" Type="http://schemas.openxmlformats.org/officeDocument/2006/relationships/image" Target="../media/image157.png"/><Relationship Id="rId5" Type="http://schemas.openxmlformats.org/officeDocument/2006/relationships/image" Target="../media/image158.png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4" Type="http://schemas.openxmlformats.org/officeDocument/2006/relationships/image" Target="../media/image26.wmf"/><Relationship Id="rId5" Type="http://schemas.openxmlformats.org/officeDocument/2006/relationships/image" Target="../media/image27.png"/><Relationship Id="rId6" Type="http://schemas.openxmlformats.org/officeDocument/2006/relationships/image" Target="../media/image28.wmf"/><Relationship Id="rId7" Type="http://schemas.openxmlformats.org/officeDocument/2006/relationships/image" Target="../media/image29.png"/><Relationship Id="rId8" Type="http://schemas.openxmlformats.org/officeDocument/2006/relationships/image" Target="../media/image30.wmf"/><Relationship Id="rId9" Type="http://schemas.openxmlformats.org/officeDocument/2006/relationships/oleObject" Target="../embeddings/oleObject9.bin"/><Relationship Id="rId10" Type="http://schemas.openxmlformats.org/officeDocument/2006/relationships/oleObject" Target="../embeddings/oleObject10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4" Type="http://schemas.openxmlformats.org/officeDocument/2006/relationships/image" Target="../media/image157.png"/><Relationship Id="rId5" Type="http://schemas.openxmlformats.org/officeDocument/2006/relationships/image" Target="../media/image159.png"/><Relationship Id="rId1" Type="http://schemas.openxmlformats.org/officeDocument/2006/relationships/vmlDrawing" Target="../drawings/vmlDrawing33.vml"/><Relationship Id="rId2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4" Type="http://schemas.openxmlformats.org/officeDocument/2006/relationships/image" Target="../media/image160.png"/><Relationship Id="rId5" Type="http://schemas.openxmlformats.org/officeDocument/2006/relationships/image" Target="../media/image157.png"/><Relationship Id="rId1" Type="http://schemas.openxmlformats.org/officeDocument/2006/relationships/vmlDrawing" Target="../drawings/vmlDrawing34.vml"/><Relationship Id="rId2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png"/><Relationship Id="rId3" Type="http://schemas.openxmlformats.org/officeDocument/2006/relationships/image" Target="../media/image16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Relationship Id="rId3" Type="http://schemas.openxmlformats.org/officeDocument/2006/relationships/image" Target="../media/image16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png"/><Relationship Id="rId3" Type="http://schemas.openxmlformats.org/officeDocument/2006/relationships/image" Target="../media/image16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67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wmf"/><Relationship Id="rId5" Type="http://schemas.openxmlformats.org/officeDocument/2006/relationships/image" Target="../media/image25.wmf"/><Relationship Id="rId6" Type="http://schemas.openxmlformats.org/officeDocument/2006/relationships/image" Target="../media/image26.wmf"/><Relationship Id="rId7" Type="http://schemas.openxmlformats.org/officeDocument/2006/relationships/image" Target="../media/image27.png"/><Relationship Id="rId8" Type="http://schemas.openxmlformats.org/officeDocument/2006/relationships/image" Target="../media/image28.wmf"/><Relationship Id="rId9" Type="http://schemas.openxmlformats.org/officeDocument/2006/relationships/oleObject" Target="../embeddings/oleObject11.bin"/><Relationship Id="rId10" Type="http://schemas.openxmlformats.org/officeDocument/2006/relationships/oleObject" Target="../embeddings/oleObject12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83.gi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4" Type="http://schemas.openxmlformats.org/officeDocument/2006/relationships/oleObject" Target="../embeddings/oleObject74.bin"/><Relationship Id="rId1" Type="http://schemas.openxmlformats.org/officeDocument/2006/relationships/vmlDrawing" Target="../drawings/vmlDrawing35.vml"/><Relationship Id="rId2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36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7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wmf"/><Relationship Id="rId5" Type="http://schemas.openxmlformats.org/officeDocument/2006/relationships/image" Target="../media/image25.wmf"/><Relationship Id="rId6" Type="http://schemas.openxmlformats.org/officeDocument/2006/relationships/image" Target="../media/image26.wmf"/><Relationship Id="rId7" Type="http://schemas.openxmlformats.org/officeDocument/2006/relationships/image" Target="../media/image27.png"/><Relationship Id="rId8" Type="http://schemas.openxmlformats.org/officeDocument/2006/relationships/image" Target="../media/image28.wmf"/><Relationship Id="rId9" Type="http://schemas.openxmlformats.org/officeDocument/2006/relationships/oleObject" Target="../embeddings/oleObject13.bin"/><Relationship Id="rId10" Type="http://schemas.openxmlformats.org/officeDocument/2006/relationships/oleObject" Target="../embeddings/oleObject14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tevatron-higgs-comb-1.pdf"/>
          <p:cNvPicPr>
            <a:picLocks noChangeAspect="1"/>
          </p:cNvPicPr>
          <p:nvPr/>
        </p:nvPicPr>
        <p:blipFill>
          <a:blip r:embed="rId2">
            <a:grayscl/>
            <a:lum bright="35000"/>
          </a:blip>
          <a:stretch>
            <a:fillRect/>
          </a:stretch>
        </p:blipFill>
        <p:spPr>
          <a:xfrm>
            <a:off x="1229840" y="2790671"/>
            <a:ext cx="5063135" cy="3686329"/>
          </a:xfrm>
          <a:prstGeom prst="rect">
            <a:avLst/>
          </a:prstGeom>
        </p:spPr>
      </p:pic>
      <p:pic>
        <p:nvPicPr>
          <p:cNvPr id="26" name="Picture 5" descr="LHC-ATLAS"/>
          <p:cNvPicPr>
            <a:picLocks noChangeAspect="1" noChangeArrowheads="1"/>
          </p:cNvPicPr>
          <p:nvPr/>
        </p:nvPicPr>
        <p:blipFill>
          <a:blip r:embed="rId3">
            <a:lum bright="36000"/>
            <a:grayscl/>
          </a:blip>
          <a:srcRect l="51667" t="49855" r="15139"/>
          <a:stretch>
            <a:fillRect/>
          </a:stretch>
        </p:blipFill>
        <p:spPr bwMode="auto">
          <a:xfrm>
            <a:off x="6108700" y="2734561"/>
            <a:ext cx="303530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 descr="G:\HOME\KADO\PUBLIC\TALKS\SEMINARS\EVT1XY.GIF"/>
          <p:cNvPicPr>
            <a:picLocks noChangeAspect="1" noChangeArrowheads="1"/>
          </p:cNvPicPr>
          <p:nvPr/>
        </p:nvPicPr>
        <p:blipFill>
          <a:blip r:embed="rId4">
            <a:grayscl/>
            <a:lum bright="41000" contrast="38000"/>
          </a:blip>
          <a:srcRect l="16684" r="17003"/>
          <a:stretch>
            <a:fillRect/>
          </a:stretch>
        </p:blipFill>
        <p:spPr bwMode="auto">
          <a:xfrm>
            <a:off x="0" y="3008097"/>
            <a:ext cx="3061116" cy="324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0" y="5883275"/>
            <a:ext cx="9144000" cy="974725"/>
            <a:chOff x="0" y="2341"/>
            <a:chExt cx="5760" cy="614"/>
          </a:xfrm>
        </p:grpSpPr>
        <p:sp>
          <p:nvSpPr>
            <p:cNvPr id="29" name="Rectangle 16"/>
            <p:cNvSpPr>
              <a:spLocks noChangeArrowheads="1"/>
            </p:cNvSpPr>
            <p:nvPr/>
          </p:nvSpPr>
          <p:spPr bwMode="auto">
            <a:xfrm>
              <a:off x="0" y="2341"/>
              <a:ext cx="5760" cy="614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pPr defTabSz="914400"/>
              <a:endParaRPr lang="en-GB" sz="1800">
                <a:solidFill>
                  <a:srgbClr val="000000"/>
                </a:solidFill>
              </a:endParaRPr>
            </a:p>
          </p:txBody>
        </p:sp>
        <p:pic>
          <p:nvPicPr>
            <p:cNvPr id="30" name="Picture 17" descr="HiggsScanProspects"/>
            <p:cNvPicPr>
              <a:picLocks noChangeAspect="1" noChangeArrowheads="1"/>
            </p:cNvPicPr>
            <p:nvPr/>
          </p:nvPicPr>
          <p:blipFill>
            <a:blip r:embed="rId5">
              <a:grayscl/>
            </a:blip>
            <a:srcRect/>
            <a:stretch>
              <a:fillRect/>
            </a:stretch>
          </p:blipFill>
          <p:spPr bwMode="auto">
            <a:xfrm>
              <a:off x="4103" y="2387"/>
              <a:ext cx="805" cy="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18" descr="ToyAnalysis"/>
            <p:cNvPicPr>
              <a:picLocks noChangeAspect="1" noChangeArrowheads="1"/>
            </p:cNvPicPr>
            <p:nvPr/>
          </p:nvPicPr>
          <p:blipFill>
            <a:blip r:embed="rId6">
              <a:grayscl/>
            </a:blip>
            <a:srcRect/>
            <a:stretch>
              <a:fillRect/>
            </a:stretch>
          </p:blipFill>
          <p:spPr bwMode="auto">
            <a:xfrm>
              <a:off x="826" y="2387"/>
              <a:ext cx="813" cy="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19" descr="HiggsScanDirectSearches"/>
            <p:cNvPicPr>
              <a:picLocks noChangeAspect="1" noChangeArrowheads="1"/>
            </p:cNvPicPr>
            <p:nvPr/>
          </p:nvPicPr>
          <p:blipFill>
            <a:blip r:embed="rId7">
              <a:grayscl/>
            </a:blip>
            <a:srcRect/>
            <a:stretch>
              <a:fillRect/>
            </a:stretch>
          </p:blipFill>
          <p:spPr bwMode="auto">
            <a:xfrm>
              <a:off x="9" y="2387"/>
              <a:ext cx="805" cy="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20" descr="top_vs_higgs"/>
            <p:cNvPicPr>
              <a:picLocks noChangeAspect="1" noChangeArrowheads="1"/>
            </p:cNvPicPr>
            <p:nvPr/>
          </p:nvPicPr>
          <p:blipFill>
            <a:blip r:embed="rId8">
              <a:grayscl/>
            </a:blip>
            <a:srcRect/>
            <a:stretch>
              <a:fillRect/>
            </a:stretch>
          </p:blipFill>
          <p:spPr bwMode="auto">
            <a:xfrm>
              <a:off x="3334" y="2387"/>
              <a:ext cx="792" cy="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21" descr="W_vs_top"/>
            <p:cNvPicPr>
              <a:picLocks noChangeAspect="1" noChangeArrowheads="1"/>
            </p:cNvPicPr>
            <p:nvPr/>
          </p:nvPicPr>
          <p:blipFill>
            <a:blip r:embed="rId9">
              <a:grayscl/>
            </a:blip>
            <a:srcRect/>
            <a:stretch>
              <a:fillRect/>
            </a:stretch>
          </p:blipFill>
          <p:spPr bwMode="auto">
            <a:xfrm>
              <a:off x="1642" y="2387"/>
              <a:ext cx="785" cy="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22" descr="DAlphaHad_vs_higgs"/>
            <p:cNvPicPr>
              <a:picLocks noChangeAspect="1" noChangeArrowheads="1"/>
            </p:cNvPicPr>
            <p:nvPr/>
          </p:nvPicPr>
          <p:blipFill>
            <a:blip r:embed="rId10">
              <a:grayscl/>
            </a:blip>
            <a:srcRect/>
            <a:stretch>
              <a:fillRect/>
            </a:stretch>
          </p:blipFill>
          <p:spPr bwMode="auto">
            <a:xfrm>
              <a:off x="2503" y="2387"/>
              <a:ext cx="801" cy="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23" descr="combined_MH-tanb"/>
            <p:cNvPicPr>
              <a:picLocks noChangeAspect="1" noChangeArrowheads="1"/>
            </p:cNvPicPr>
            <p:nvPr/>
          </p:nvPicPr>
          <p:blipFill>
            <a:blip r:embed="rId11">
              <a:grayscl/>
            </a:blip>
            <a:srcRect/>
            <a:stretch>
              <a:fillRect/>
            </a:stretch>
          </p:blipFill>
          <p:spPr bwMode="auto">
            <a:xfrm>
              <a:off x="4915" y="2387"/>
              <a:ext cx="777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Rectangle 22"/>
          <p:cNvSpPr/>
          <p:nvPr/>
        </p:nvSpPr>
        <p:spPr>
          <a:xfrm>
            <a:off x="0" y="2612886"/>
            <a:ext cx="9144000" cy="1034303"/>
          </a:xfrm>
          <a:prstGeom prst="rect">
            <a:avLst/>
          </a:prstGeom>
          <a:solidFill>
            <a:schemeClr val="bg1">
              <a:lumMod val="50000"/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0" y="2732789"/>
            <a:ext cx="9144000" cy="914400"/>
          </a:xfrm>
          <a:prstGeom prst="rect">
            <a:avLst/>
          </a:prstGeom>
          <a:solidFill>
            <a:srgbClr val="FFFFFF">
              <a:alpha val="94000"/>
            </a:srgbClr>
          </a:solidFill>
          <a:ln w="3175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GB" sz="1800">
              <a:solidFill>
                <a:srgbClr val="262626"/>
              </a:solidFill>
              <a:ea typeface="Calibri" charset="0"/>
              <a:cs typeface="Calibri" charset="0"/>
            </a:endParaRPr>
          </a:p>
        </p:txBody>
      </p:sp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0" y="2774064"/>
            <a:ext cx="9144000" cy="76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Andreas Hoecker (CERN)</a:t>
            </a:r>
            <a:endParaRPr lang="en-GB" sz="1600" dirty="0">
              <a:solidFill>
                <a:srgbClr val="000000"/>
              </a:solidFill>
              <a:latin typeface="Calibri" charset="0"/>
              <a:ea typeface="Arial" charset="0"/>
              <a:cs typeface="Arial" charset="0"/>
            </a:endParaRPr>
          </a:p>
          <a:p>
            <a:pPr algn="ctr"/>
            <a:endParaRPr lang="en-GB" sz="500" dirty="0" smtClean="0">
              <a:solidFill>
                <a:srgbClr val="000000"/>
              </a:solidFill>
              <a:latin typeface="Calibri" charset="0"/>
              <a:ea typeface="Arial" charset="0"/>
              <a:cs typeface="Arial" charset="0"/>
            </a:endParaRPr>
          </a:p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Higgs Hunting Workshop, </a:t>
            </a:r>
            <a:r>
              <a:rPr lang="en-US" sz="1600" dirty="0" err="1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Orsay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, July 29 – 31, 2010</a:t>
            </a:r>
            <a:endParaRPr lang="en-GB" sz="1600" dirty="0">
              <a:solidFill>
                <a:srgbClr val="000000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0" y="0"/>
            <a:ext cx="9144000" cy="2743200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GB" sz="1800">
              <a:solidFill>
                <a:srgbClr val="262626"/>
              </a:solidFill>
              <a:ea typeface="Calibri" charset="0"/>
              <a:cs typeface="Calibri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19050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Electroweak Constraints on Higgs Boson</a:t>
            </a:r>
            <a:endParaRPr lang="en-GB" sz="4000" b="1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935567" y="2317749"/>
            <a:ext cx="6455833" cy="1005417"/>
          </a:xfrm>
          <a:prstGeom prst="rect">
            <a:avLst/>
          </a:prstGeom>
          <a:solidFill>
            <a:schemeClr val="bg1">
              <a:lumMod val="95000"/>
            </a:schemeClr>
          </a:solidFill>
          <a:ln w="127" cap="flat" cmpd="sng" algn="ctr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108" name="Line 2"/>
          <p:cNvSpPr>
            <a:spLocks noChangeShapeType="1"/>
          </p:cNvSpPr>
          <p:nvPr/>
        </p:nvSpPr>
        <p:spPr bwMode="auto">
          <a:xfrm>
            <a:off x="457200" y="10668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304800" y="1295400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18579B"/>
                </a:solidFill>
              </a:rPr>
              <a:t>Total hadronic cross section – </a:t>
            </a:r>
            <a:r>
              <a:rPr lang="en-US" sz="2000" dirty="0" smtClean="0">
                <a:solidFill>
                  <a:srgbClr val="E12B0D"/>
                </a:solidFill>
              </a:rPr>
              <a:t>measurement and prediction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Measurements at the </a:t>
            </a:r>
            <a:r>
              <a:rPr lang="en-US" sz="40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Z </a:t>
            </a:r>
            <a:r>
              <a:rPr lang="en-US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Pole</a:t>
            </a:r>
            <a:endParaRPr lang="en-US" sz="4000" b="1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800" y="1752600"/>
            <a:ext cx="883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solidFill>
                  <a:srgbClr val="18579B"/>
                </a:solidFill>
              </a:rPr>
              <a:t>Total cross-section </a:t>
            </a:r>
            <a:r>
              <a:rPr lang="en-US" sz="1600" dirty="0" smtClean="0">
                <a:solidFill>
                  <a:srgbClr val="18579B"/>
                </a:solidFill>
              </a:rPr>
              <a:t>(from </a:t>
            </a:r>
            <a:r>
              <a:rPr lang="en-US" sz="1600" dirty="0" err="1" smtClean="0">
                <a:solidFill>
                  <a:srgbClr val="18579B"/>
                </a:solidFill>
              </a:rPr>
              <a:t>cos</a:t>
            </a:r>
            <a:r>
              <a:rPr lang="en-US" sz="1600" i="1" dirty="0" err="1" smtClean="0">
                <a:solidFill>
                  <a:srgbClr val="18579B"/>
                </a:solidFill>
                <a:latin typeface="Symbol" charset="2"/>
                <a:cs typeface="Symbol" charset="2"/>
              </a:rPr>
              <a:t>q</a:t>
            </a:r>
            <a:r>
              <a:rPr lang="en-US" sz="1600" dirty="0" smtClean="0">
                <a:solidFill>
                  <a:srgbClr val="18579B"/>
                </a:solidFill>
              </a:rPr>
              <a:t> symmetric terms) </a:t>
            </a:r>
            <a:r>
              <a:rPr lang="en-US" sz="2000" dirty="0" smtClean="0">
                <a:solidFill>
                  <a:srgbClr val="18579B"/>
                </a:solidFill>
              </a:rPr>
              <a:t>expressed in </a:t>
            </a:r>
            <a:r>
              <a:rPr lang="en-US" sz="2000" dirty="0" err="1" smtClean="0">
                <a:solidFill>
                  <a:srgbClr val="18579B"/>
                </a:solidFill>
              </a:rPr>
              <a:t>Breit</a:t>
            </a:r>
            <a:r>
              <a:rPr lang="en-US" sz="2000" dirty="0" smtClean="0">
                <a:solidFill>
                  <a:srgbClr val="18579B"/>
                </a:solidFill>
              </a:rPr>
              <a:t>-Wigner form:</a:t>
            </a:r>
          </a:p>
        </p:txBody>
      </p:sp>
      <p:graphicFrame>
        <p:nvGraphicFramePr>
          <p:cNvPr id="587778" name="Object 2"/>
          <p:cNvGraphicFramePr>
            <a:graphicFrameLocks noChangeAspect="1"/>
          </p:cNvGraphicFramePr>
          <p:nvPr/>
        </p:nvGraphicFramePr>
        <p:xfrm>
          <a:off x="974725" y="2362199"/>
          <a:ext cx="3943350" cy="919163"/>
        </p:xfrm>
        <a:graphic>
          <a:graphicData uri="http://schemas.openxmlformats.org/presentationml/2006/ole">
            <p:oleObj spid="_x0000_s1097730" name="Equation" r:id="rId3" imgW="2425700" imgH="584200" progId="Equation.DSMT4">
              <p:embed/>
            </p:oleObj>
          </a:graphicData>
        </a:graphic>
      </p:graphicFrame>
      <p:graphicFrame>
        <p:nvGraphicFramePr>
          <p:cNvPr id="587779" name="Object 3"/>
          <p:cNvGraphicFramePr>
            <a:graphicFrameLocks noChangeAspect="1"/>
          </p:cNvGraphicFramePr>
          <p:nvPr/>
        </p:nvGraphicFramePr>
        <p:xfrm>
          <a:off x="5485342" y="2432049"/>
          <a:ext cx="1774825" cy="777875"/>
        </p:xfrm>
        <a:graphic>
          <a:graphicData uri="http://schemas.openxmlformats.org/presentationml/2006/ole">
            <p:oleObj spid="_x0000_s1097731" name="Equation" r:id="rId4" imgW="1092200" imgH="495300" progId="Equation.DSMT4">
              <p:embed/>
            </p:oleObj>
          </a:graphicData>
        </a:graphic>
      </p:graphicFrame>
      <p:sp>
        <p:nvSpPr>
          <p:cNvPr id="20" name="Rectangle 19"/>
          <p:cNvSpPr/>
          <p:nvPr/>
        </p:nvSpPr>
        <p:spPr>
          <a:xfrm>
            <a:off x="304800" y="3536949"/>
            <a:ext cx="84582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solidFill>
                  <a:srgbClr val="18579B"/>
                </a:solidFill>
              </a:rPr>
              <a:t>Partial widths add up to full width: </a:t>
            </a:r>
            <a:r>
              <a:rPr lang="en-US" sz="2000" dirty="0" smtClean="0">
                <a:solidFill>
                  <a:srgbClr val="E12B0D"/>
                </a:solidFill>
                <a:latin typeface="Symbol" charset="2"/>
                <a:cs typeface="Symbol" charset="2"/>
              </a:rPr>
              <a:t>G</a:t>
            </a:r>
            <a:r>
              <a:rPr lang="en-US" sz="2000" i="1" baseline="-25000" dirty="0" smtClean="0">
                <a:solidFill>
                  <a:srgbClr val="E12B0D"/>
                </a:solidFill>
              </a:rPr>
              <a:t>Z</a:t>
            </a:r>
            <a:r>
              <a:rPr lang="en-US" sz="2000" i="1" dirty="0" smtClean="0">
                <a:solidFill>
                  <a:srgbClr val="E12B0D"/>
                </a:solidFill>
              </a:rPr>
              <a:t> = </a:t>
            </a:r>
            <a:r>
              <a:rPr lang="en-US" sz="2000" dirty="0" smtClean="0">
                <a:solidFill>
                  <a:srgbClr val="E12B0D"/>
                </a:solidFill>
                <a:latin typeface="Symbol" charset="2"/>
                <a:cs typeface="Symbol" charset="2"/>
              </a:rPr>
              <a:t>G</a:t>
            </a:r>
            <a:r>
              <a:rPr lang="en-US" sz="2000" i="1" baseline="-25000" dirty="0" smtClean="0">
                <a:solidFill>
                  <a:srgbClr val="E12B0D"/>
                </a:solidFill>
              </a:rPr>
              <a:t>ee</a:t>
            </a:r>
            <a:r>
              <a:rPr lang="en-US" sz="2000" dirty="0" smtClean="0">
                <a:solidFill>
                  <a:srgbClr val="E12B0D"/>
                </a:solidFill>
              </a:rPr>
              <a:t> + </a:t>
            </a:r>
            <a:r>
              <a:rPr lang="en-US" sz="2000" dirty="0" err="1" smtClean="0">
                <a:solidFill>
                  <a:srgbClr val="E12B0D"/>
                </a:solidFill>
                <a:latin typeface="Symbol" charset="2"/>
                <a:cs typeface="Symbol" charset="2"/>
              </a:rPr>
              <a:t>G</a:t>
            </a:r>
            <a:r>
              <a:rPr lang="en-US" sz="2000" i="1" baseline="-25000" dirty="0" err="1" smtClean="0">
                <a:solidFill>
                  <a:srgbClr val="E12B0D"/>
                </a:solidFill>
                <a:latin typeface="Symbol" charset="2"/>
                <a:cs typeface="Symbol" charset="2"/>
              </a:rPr>
              <a:t>mm</a:t>
            </a:r>
            <a:r>
              <a:rPr lang="en-US" sz="2000" dirty="0" smtClean="0">
                <a:solidFill>
                  <a:srgbClr val="E12B0D"/>
                </a:solidFill>
              </a:rPr>
              <a:t> + </a:t>
            </a:r>
            <a:r>
              <a:rPr lang="en-US" sz="2000" dirty="0" err="1" smtClean="0">
                <a:solidFill>
                  <a:srgbClr val="E12B0D"/>
                </a:solidFill>
                <a:latin typeface="Symbol" charset="2"/>
                <a:cs typeface="Symbol" charset="2"/>
              </a:rPr>
              <a:t>G</a:t>
            </a:r>
            <a:r>
              <a:rPr lang="en-US" sz="2000" i="1" baseline="-25000" dirty="0" err="1" smtClean="0">
                <a:solidFill>
                  <a:srgbClr val="E12B0D"/>
                </a:solidFill>
                <a:latin typeface="Symbol" charset="2"/>
                <a:cs typeface="Symbol" charset="2"/>
              </a:rPr>
              <a:t>tt</a:t>
            </a:r>
            <a:r>
              <a:rPr lang="en-US" sz="2000" dirty="0" smtClean="0">
                <a:solidFill>
                  <a:srgbClr val="E12B0D"/>
                </a:solidFill>
              </a:rPr>
              <a:t> + </a:t>
            </a:r>
            <a:r>
              <a:rPr lang="en-US" sz="2000" dirty="0" err="1" smtClean="0">
                <a:solidFill>
                  <a:srgbClr val="E12B0D"/>
                </a:solidFill>
                <a:latin typeface="Symbol" charset="2"/>
                <a:cs typeface="Symbol" charset="2"/>
              </a:rPr>
              <a:t>G</a:t>
            </a:r>
            <a:r>
              <a:rPr lang="en-US" sz="2000" baseline="-25000" dirty="0" err="1" smtClean="0">
                <a:solidFill>
                  <a:srgbClr val="E12B0D"/>
                </a:solidFill>
              </a:rPr>
              <a:t>hadronic</a:t>
            </a:r>
            <a:r>
              <a:rPr lang="en-US" sz="2000" dirty="0" smtClean="0">
                <a:solidFill>
                  <a:srgbClr val="E12B0D"/>
                </a:solidFill>
              </a:rPr>
              <a:t> + </a:t>
            </a:r>
            <a:r>
              <a:rPr lang="en-US" sz="2000" dirty="0" err="1" smtClean="0">
                <a:solidFill>
                  <a:srgbClr val="E12B0D"/>
                </a:solidFill>
                <a:latin typeface="Symbol" charset="2"/>
                <a:cs typeface="Symbol" charset="2"/>
              </a:rPr>
              <a:t>G</a:t>
            </a:r>
            <a:r>
              <a:rPr lang="en-US" sz="2000" baseline="-25000" dirty="0" err="1" smtClean="0">
                <a:solidFill>
                  <a:srgbClr val="E12B0D"/>
                </a:solidFill>
              </a:rPr>
              <a:t>invisible</a:t>
            </a:r>
            <a:endParaRPr lang="en-US" sz="2000" dirty="0" smtClean="0">
              <a:solidFill>
                <a:srgbClr val="18579B"/>
              </a:solidFill>
            </a:endParaRPr>
          </a:p>
          <a:p>
            <a:pPr marL="360363" indent="-276225">
              <a:spcBef>
                <a:spcPts val="600"/>
              </a:spcBef>
              <a:buFont typeface="Arial"/>
              <a:buChar char="•"/>
            </a:pPr>
            <a:r>
              <a:rPr lang="en-US" sz="1600" dirty="0" smtClean="0"/>
              <a:t>Measured cross sections depend on products of partial and total widths</a:t>
            </a:r>
          </a:p>
          <a:p>
            <a:pPr marL="360363" indent="-276225">
              <a:spcBef>
                <a:spcPts val="600"/>
              </a:spcBef>
              <a:buFont typeface="Arial"/>
              <a:buChar char="•"/>
            </a:pPr>
            <a:r>
              <a:rPr lang="en-US" sz="1600" dirty="0" smtClean="0"/>
              <a:t>Highly correlated set of parameters ! </a:t>
            </a:r>
            <a:endParaRPr lang="en-US" sz="2000" i="1" baseline="-25000" dirty="0" smtClean="0">
              <a:solidFill>
                <a:srgbClr val="E12B0D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4800" y="4648200"/>
            <a:ext cx="84582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solidFill>
                  <a:srgbClr val="18579B"/>
                </a:solidFill>
              </a:rPr>
              <a:t>Instead: use less correlated set of six measurements</a:t>
            </a:r>
          </a:p>
          <a:p>
            <a:pPr marL="360363" indent="-276225">
              <a:spcBef>
                <a:spcPts val="600"/>
              </a:spcBef>
              <a:buFont typeface="Arial"/>
              <a:buChar char="•"/>
            </a:pPr>
            <a:r>
              <a:rPr lang="en-US" sz="1600" i="1" dirty="0" smtClean="0"/>
              <a:t>Z</a:t>
            </a:r>
            <a:r>
              <a:rPr lang="en-US" sz="1600" dirty="0" smtClean="0"/>
              <a:t> mass and width:  </a:t>
            </a:r>
            <a:r>
              <a:rPr lang="en-US" sz="1600" i="1" dirty="0" smtClean="0">
                <a:solidFill>
                  <a:srgbClr val="E12B0D"/>
                </a:solidFill>
              </a:rPr>
              <a:t>M</a:t>
            </a:r>
            <a:r>
              <a:rPr lang="en-US" sz="1600" i="1" baseline="-25000" dirty="0" smtClean="0">
                <a:solidFill>
                  <a:srgbClr val="E12B0D"/>
                </a:solidFill>
              </a:rPr>
              <a:t>Z</a:t>
            </a:r>
            <a:r>
              <a:rPr lang="en-US" sz="1600" dirty="0" smtClean="0">
                <a:solidFill>
                  <a:srgbClr val="E12B0D"/>
                </a:solidFill>
              </a:rPr>
              <a:t>, </a:t>
            </a:r>
            <a:r>
              <a:rPr lang="en-US" sz="1600" dirty="0" smtClean="0">
                <a:solidFill>
                  <a:srgbClr val="E12B0D"/>
                </a:solidFill>
                <a:latin typeface="Symbol" charset="2"/>
                <a:cs typeface="Symbol" charset="2"/>
              </a:rPr>
              <a:t>G</a:t>
            </a:r>
            <a:r>
              <a:rPr lang="en-US" sz="1600" i="1" baseline="-25000" dirty="0" smtClean="0">
                <a:solidFill>
                  <a:srgbClr val="E12B0D"/>
                </a:solidFill>
              </a:rPr>
              <a:t>Z</a:t>
            </a:r>
          </a:p>
          <a:p>
            <a:pPr marL="360363" indent="-276225">
              <a:spcBef>
                <a:spcPts val="600"/>
              </a:spcBef>
              <a:buFont typeface="Arial"/>
              <a:buChar char="•"/>
            </a:pPr>
            <a:r>
              <a:rPr lang="en-US" sz="1600" dirty="0" smtClean="0"/>
              <a:t>Hadronic pole cross section:  </a:t>
            </a:r>
            <a:r>
              <a:rPr lang="en-US" sz="1600" i="1" dirty="0" err="1" smtClean="0">
                <a:solidFill>
                  <a:srgbClr val="E12B0D"/>
                </a:solidFill>
                <a:latin typeface="Symbol" charset="2"/>
                <a:cs typeface="Symbol" charset="2"/>
              </a:rPr>
              <a:t>s</a:t>
            </a:r>
            <a:r>
              <a:rPr lang="en-US" sz="1050" i="1" dirty="0" smtClean="0">
                <a:solidFill>
                  <a:srgbClr val="E12B0D"/>
                </a:solidFill>
                <a:latin typeface="Symbol" charset="2"/>
                <a:cs typeface="Symbol" charset="2"/>
              </a:rPr>
              <a:t> </a:t>
            </a:r>
            <a:r>
              <a:rPr lang="en-US" sz="1600" baseline="30000" dirty="0" smtClean="0">
                <a:solidFill>
                  <a:srgbClr val="E12B0D"/>
                </a:solidFill>
              </a:rPr>
              <a:t>0</a:t>
            </a:r>
            <a:r>
              <a:rPr lang="en-US" sz="1600" baseline="-25000" dirty="0" smtClean="0">
                <a:solidFill>
                  <a:srgbClr val="E12B0D"/>
                </a:solidFill>
              </a:rPr>
              <a:t>had</a:t>
            </a:r>
            <a:endParaRPr lang="en-US" sz="1600" i="1" baseline="-25000" dirty="0" smtClean="0">
              <a:solidFill>
                <a:srgbClr val="E12B0D"/>
              </a:solidFill>
            </a:endParaRPr>
          </a:p>
          <a:p>
            <a:pPr marL="360363" indent="-276225">
              <a:spcBef>
                <a:spcPts val="600"/>
              </a:spcBef>
              <a:buFont typeface="Arial"/>
              <a:buChar char="•"/>
            </a:pPr>
            <a:r>
              <a:rPr lang="en-US" sz="1600" dirty="0" smtClean="0"/>
              <a:t>Three leptonic ratios </a:t>
            </a:r>
            <a:r>
              <a:rPr lang="en-US" sz="1200" dirty="0" smtClean="0"/>
              <a:t>(use lepton-</a:t>
            </a:r>
            <a:r>
              <a:rPr lang="en-US" sz="1200" dirty="0" err="1" smtClean="0"/>
              <a:t>univ</a:t>
            </a:r>
            <a:r>
              <a:rPr lang="en-US" sz="1200" dirty="0" smtClean="0"/>
              <a:t>.)</a:t>
            </a:r>
            <a:r>
              <a:rPr lang="en-US" sz="1600" dirty="0" smtClean="0"/>
              <a:t>: </a:t>
            </a:r>
          </a:p>
          <a:p>
            <a:pPr marL="360363" indent="-276225">
              <a:spcBef>
                <a:spcPts val="600"/>
              </a:spcBef>
              <a:buFont typeface="Arial"/>
              <a:buChar char="•"/>
            </a:pPr>
            <a:r>
              <a:rPr lang="en-US" sz="1600" dirty="0" smtClean="0"/>
              <a:t>Hadronic width ratios: </a:t>
            </a:r>
          </a:p>
        </p:txBody>
      </p:sp>
      <p:graphicFrame>
        <p:nvGraphicFramePr>
          <p:cNvPr id="587783" name="Object 7"/>
          <p:cNvGraphicFramePr>
            <a:graphicFrameLocks noChangeAspect="1"/>
          </p:cNvGraphicFramePr>
          <p:nvPr/>
        </p:nvGraphicFramePr>
        <p:xfrm>
          <a:off x="3967480" y="5673725"/>
          <a:ext cx="2635250" cy="376238"/>
        </p:xfrm>
        <a:graphic>
          <a:graphicData uri="http://schemas.openxmlformats.org/presentationml/2006/ole">
            <p:oleObj spid="_x0000_s1097732" name="Equation" r:id="rId5" imgW="1892300" imgH="279400" progId="Equation.DSMT4">
              <p:embed/>
            </p:oleObj>
          </a:graphicData>
        </a:graphic>
      </p:graphicFrame>
      <p:graphicFrame>
        <p:nvGraphicFramePr>
          <p:cNvPr id="587784" name="Object 8"/>
          <p:cNvGraphicFramePr>
            <a:graphicFrameLocks noChangeAspect="1"/>
          </p:cNvGraphicFramePr>
          <p:nvPr/>
        </p:nvGraphicFramePr>
        <p:xfrm>
          <a:off x="2814638" y="6000499"/>
          <a:ext cx="690562" cy="358775"/>
        </p:xfrm>
        <a:graphic>
          <a:graphicData uri="http://schemas.openxmlformats.org/presentationml/2006/ole">
            <p:oleObj spid="_x0000_s1097733" name="Equation" r:id="rId6" imgW="495300" imgH="266700" progId="Equation.DSMT4">
              <p:embed/>
            </p:oleObj>
          </a:graphicData>
        </a:graphic>
      </p:graphicFrame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7270750" y="5084058"/>
            <a:ext cx="1611226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bIns="0">
            <a:prstTxWarp prst="textNoShape">
              <a:avLst/>
            </a:prstTxWarp>
            <a:spAutoFit/>
          </a:bodyPr>
          <a:lstStyle/>
          <a:p>
            <a:pPr marL="177800" marR="0" lvl="0" indent="-177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Taken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from LEP:</a:t>
            </a:r>
          </a:p>
          <a:p>
            <a:pPr marL="177800" marR="0" lvl="0" indent="-177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precise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ea typeface="Arial" charset="0"/>
                <a:cs typeface="Arial" charset="0"/>
              </a:rPr>
              <a:t>√</a:t>
            </a:r>
            <a:r>
              <a:rPr kumimoji="0" lang="en-US" sz="1200" b="0" i="1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ea typeface="Arial" charset="0"/>
                <a:cs typeface="Arial" charset="0"/>
              </a:rPr>
              <a:t>s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ea typeface="Arial" charset="0"/>
              <a:cs typeface="Arial" charset="0"/>
            </a:endParaRPr>
          </a:p>
          <a:p>
            <a:pPr marL="177800" marR="0" lvl="0" indent="-177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ea typeface="Arial" charset="0"/>
                <a:cs typeface="Arial" charset="0"/>
              </a:rPr>
              <a:t>high statistics</a:t>
            </a:r>
          </a:p>
        </p:txBody>
      </p:sp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7270750" y="5791200"/>
            <a:ext cx="172085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bIns="0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</a:rPr>
              <a:t>Include also SLD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</a:rPr>
              <a:t>: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</a:endParaRPr>
          </a:p>
          <a:p>
            <a:pPr marL="179388" marR="0" lvl="0" indent="-1793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</a:rPr>
              <a:t>higher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</a:rPr>
              <a:t>effi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</a:rPr>
              <a:t>./purity for heavy quarks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ea typeface="Arial" charset="0"/>
              <a:cs typeface="Arial" charset="0"/>
            </a:endParaRPr>
          </a:p>
        </p:txBody>
      </p:sp>
      <p:sp>
        <p:nvSpPr>
          <p:cNvPr id="33" name="Right Brace 32"/>
          <p:cNvSpPr/>
          <p:nvPr/>
        </p:nvSpPr>
        <p:spPr>
          <a:xfrm>
            <a:off x="6737350" y="5105400"/>
            <a:ext cx="228600" cy="1295400"/>
          </a:xfrm>
          <a:prstGeom prst="rightBrace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Right Brace 33"/>
          <p:cNvSpPr/>
          <p:nvPr/>
        </p:nvSpPr>
        <p:spPr>
          <a:xfrm>
            <a:off x="6965950" y="6065560"/>
            <a:ext cx="228600" cy="335240"/>
          </a:xfrm>
          <a:prstGeom prst="rightBrac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7521893" y="2590800"/>
            <a:ext cx="1366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7F7F7F"/>
                </a:solidFill>
              </a:rPr>
              <a:t>Corrected for QED radiation</a:t>
            </a:r>
            <a:endParaRPr lang="en-GB" sz="12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2209800" y="2667000"/>
            <a:ext cx="4343400" cy="865717"/>
          </a:xfrm>
          <a:prstGeom prst="rect">
            <a:avLst/>
          </a:prstGeom>
          <a:solidFill>
            <a:schemeClr val="bg1">
              <a:lumMod val="95000"/>
            </a:schemeClr>
          </a:solidFill>
          <a:ln w="127" cap="flat" cmpd="sng" algn="ctr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108" name="Line 2"/>
          <p:cNvSpPr>
            <a:spLocks noChangeShapeType="1"/>
          </p:cNvSpPr>
          <p:nvPr/>
        </p:nvSpPr>
        <p:spPr bwMode="auto">
          <a:xfrm>
            <a:off x="457200" y="10668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TextBox 34"/>
          <p:cNvSpPr txBox="1"/>
          <p:nvPr/>
        </p:nvSpPr>
        <p:spPr>
          <a:xfrm>
            <a:off x="304800" y="1295400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smtClean="0">
                <a:solidFill>
                  <a:srgbClr val="18579B"/>
                </a:solidFill>
              </a:rPr>
              <a:t>Partial width – </a:t>
            </a:r>
            <a:r>
              <a:rPr lang="en-GB" sz="2000" smtClean="0">
                <a:solidFill>
                  <a:srgbClr val="E12B0D"/>
                </a:solidFill>
              </a:rPr>
              <a:t>sensitive to QCD and QED corrections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04800" y="1752600"/>
            <a:ext cx="86169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18579B"/>
                </a:solidFill>
              </a:rPr>
              <a:t>Partial width are defined </a:t>
            </a:r>
            <a:r>
              <a:rPr lang="en-GB" sz="2000" b="1" dirty="0" smtClean="0">
                <a:solidFill>
                  <a:srgbClr val="18579B"/>
                </a:solidFill>
              </a:rPr>
              <a:t>inclusively</a:t>
            </a:r>
            <a:r>
              <a:rPr lang="en-GB" sz="2000" dirty="0" smtClean="0">
                <a:solidFill>
                  <a:srgbClr val="18579B"/>
                </a:solidFill>
              </a:rPr>
              <a:t>, </a:t>
            </a:r>
            <a:r>
              <a:rPr lang="en-GB" sz="2000" i="1" dirty="0" smtClean="0">
                <a:solidFill>
                  <a:srgbClr val="18579B"/>
                </a:solidFill>
              </a:rPr>
              <a:t>i.e.,</a:t>
            </a:r>
            <a:r>
              <a:rPr lang="en-GB" sz="2000" dirty="0" smtClean="0">
                <a:solidFill>
                  <a:srgbClr val="18579B"/>
                </a:solidFill>
              </a:rPr>
              <a:t> they contain final state QED and QCD vector and axial-vector corrections via “radiator functions”: </a:t>
            </a:r>
            <a:r>
              <a:rPr lang="en-GB" sz="2000" b="1" i="1" dirty="0" err="1" smtClean="0">
                <a:solidFill>
                  <a:srgbClr val="E12B0D"/>
                </a:solidFill>
              </a:rPr>
              <a:t>R</a:t>
            </a:r>
            <a:r>
              <a:rPr lang="en-GB" sz="2000" b="1" i="1" baseline="-25000" dirty="0" err="1" smtClean="0">
                <a:solidFill>
                  <a:srgbClr val="E12B0D"/>
                </a:solidFill>
              </a:rPr>
              <a:t>A,f</a:t>
            </a:r>
            <a:r>
              <a:rPr lang="en-GB" sz="2000" b="1" i="1" baseline="-25000" dirty="0" smtClean="0">
                <a:solidFill>
                  <a:srgbClr val="E12B0D"/>
                </a:solidFill>
              </a:rPr>
              <a:t> </a:t>
            </a:r>
            <a:r>
              <a:rPr lang="en-GB" sz="2000" dirty="0" smtClean="0">
                <a:solidFill>
                  <a:srgbClr val="E12B0D"/>
                </a:solidFill>
              </a:rPr>
              <a:t>,</a:t>
            </a:r>
            <a:r>
              <a:rPr lang="en-GB" sz="2000" b="1" dirty="0" smtClean="0">
                <a:solidFill>
                  <a:srgbClr val="E12B0D"/>
                </a:solidFill>
              </a:rPr>
              <a:t> </a:t>
            </a:r>
            <a:r>
              <a:rPr lang="en-GB" sz="2000" b="1" i="1" dirty="0" err="1" smtClean="0">
                <a:solidFill>
                  <a:srgbClr val="E12B0D"/>
                </a:solidFill>
              </a:rPr>
              <a:t>R</a:t>
            </a:r>
            <a:r>
              <a:rPr lang="en-GB" sz="2000" b="1" i="1" baseline="-25000" dirty="0" err="1" smtClean="0">
                <a:solidFill>
                  <a:srgbClr val="E12B0D"/>
                </a:solidFill>
              </a:rPr>
              <a:t>V,f</a:t>
            </a:r>
            <a:r>
              <a:rPr lang="en-GB" sz="2000" b="1" i="1" baseline="-25000" dirty="0" smtClean="0">
                <a:solidFill>
                  <a:srgbClr val="E12B0D"/>
                </a:solidFill>
              </a:rPr>
              <a:t> </a:t>
            </a:r>
            <a:endParaRPr lang="en-GB" sz="2000" b="1" dirty="0" smtClean="0">
              <a:solidFill>
                <a:srgbClr val="E12B0D"/>
              </a:solidFill>
            </a:endParaRPr>
          </a:p>
          <a:p>
            <a:endParaRPr lang="en-GB" sz="2000" dirty="0" smtClean="0">
              <a:solidFill>
                <a:srgbClr val="18579B"/>
              </a:solidFill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000" b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Measurements at the </a:t>
            </a:r>
            <a:r>
              <a:rPr lang="en-GB" sz="4000" b="1" i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Z </a:t>
            </a:r>
            <a:r>
              <a:rPr lang="en-GB" sz="4000" b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Pole</a:t>
            </a:r>
            <a:endParaRPr lang="en-GB" sz="4000" b="1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542735" name="Object 15"/>
          <p:cNvGraphicFramePr>
            <a:graphicFrameLocks noChangeAspect="1"/>
          </p:cNvGraphicFramePr>
          <p:nvPr/>
        </p:nvGraphicFramePr>
        <p:xfrm>
          <a:off x="2385483" y="2708277"/>
          <a:ext cx="4025900" cy="758825"/>
        </p:xfrm>
        <a:graphic>
          <a:graphicData uri="http://schemas.openxmlformats.org/presentationml/2006/ole">
            <p:oleObj spid="_x0000_s1098754" name="Equation" r:id="rId3" imgW="2476500" imgH="482600" progId="Equation.DSMT4">
              <p:embed/>
            </p:oleObj>
          </a:graphicData>
        </a:graphic>
      </p:graphicFrame>
      <p:sp>
        <p:nvSpPr>
          <p:cNvPr id="39" name="Rectangle 38"/>
          <p:cNvSpPr/>
          <p:nvPr/>
        </p:nvSpPr>
        <p:spPr>
          <a:xfrm>
            <a:off x="304800" y="3733800"/>
            <a:ext cx="861695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 smtClean="0">
                <a:solidFill>
                  <a:srgbClr val="18579B"/>
                </a:solidFill>
              </a:rPr>
              <a:t>QCD corrections only affect final states with quarks</a:t>
            </a:r>
            <a:endParaRPr lang="en-GB" sz="2800" dirty="0" smtClean="0">
              <a:solidFill>
                <a:srgbClr val="18579B"/>
              </a:solidFill>
            </a:endParaRPr>
          </a:p>
          <a:p>
            <a:pPr marL="360363" indent="-276225">
              <a:spcBef>
                <a:spcPts val="600"/>
              </a:spcBef>
              <a:buFont typeface="Arial"/>
              <a:buChar char="•"/>
            </a:pPr>
            <a:r>
              <a:rPr lang="en-GB" sz="1600" dirty="0" smtClean="0"/>
              <a:t>To first order in </a:t>
            </a:r>
            <a:r>
              <a:rPr lang="en-GB" sz="1600" i="1" dirty="0" err="1" smtClean="0">
                <a:latin typeface="Symbol" charset="2"/>
                <a:cs typeface="Symbol" charset="2"/>
              </a:rPr>
              <a:t>a</a:t>
            </a:r>
            <a:r>
              <a:rPr lang="en-GB" sz="1600" i="1" baseline="-25000" dirty="0" err="1" smtClean="0"/>
              <a:t>S</a:t>
            </a:r>
            <a:r>
              <a:rPr lang="en-GB" sz="1600" dirty="0" smtClean="0"/>
              <a:t> corrections are flavour independent and identical for </a:t>
            </a:r>
            <a:r>
              <a:rPr lang="en-GB" sz="1600" i="1" dirty="0" smtClean="0"/>
              <a:t>A</a:t>
            </a:r>
            <a:r>
              <a:rPr lang="en-GB" sz="1600" dirty="0" smtClean="0"/>
              <a:t> and </a:t>
            </a:r>
            <a:r>
              <a:rPr lang="en-GB" sz="1600" i="1" dirty="0" smtClean="0"/>
              <a:t>V</a:t>
            </a:r>
            <a:endParaRPr lang="en-GB" sz="1600" dirty="0" smtClean="0"/>
          </a:p>
          <a:p>
            <a:pPr marL="360363" indent="-276225">
              <a:spcBef>
                <a:spcPts val="600"/>
              </a:spcBef>
              <a:buFont typeface="Arial"/>
              <a:buChar char="•"/>
            </a:pPr>
            <a:endParaRPr lang="en-GB" sz="1600" dirty="0" smtClean="0"/>
          </a:p>
          <a:p>
            <a:pPr marL="360363" indent="-276225">
              <a:spcBef>
                <a:spcPts val="600"/>
              </a:spcBef>
            </a:pPr>
            <a:endParaRPr lang="en-GB" sz="1600" dirty="0" smtClean="0"/>
          </a:p>
          <a:p>
            <a:pPr marL="360363" indent="-276225">
              <a:spcBef>
                <a:spcPts val="600"/>
              </a:spcBef>
              <a:buFont typeface="Arial"/>
              <a:buChar char="•"/>
            </a:pPr>
            <a:r>
              <a:rPr lang="en-GB" sz="1600" dirty="0" smtClean="0"/>
              <a:t>3NLO (!) calculation available </a:t>
            </a:r>
            <a:r>
              <a:rPr lang="en-GB" sz="1200" dirty="0" smtClean="0"/>
              <a:t>[P.A. </a:t>
            </a:r>
            <a:r>
              <a:rPr lang="en-GB" sz="1200" dirty="0" err="1" smtClean="0"/>
              <a:t>Baikov</a:t>
            </a:r>
            <a:r>
              <a:rPr lang="en-GB" sz="1200" dirty="0" smtClean="0"/>
              <a:t> et al., Phys. Rev. </a:t>
            </a:r>
            <a:r>
              <a:rPr lang="en-GB" sz="1200" dirty="0" err="1" smtClean="0"/>
              <a:t>Lett</a:t>
            </a:r>
            <a:r>
              <a:rPr lang="en-GB" sz="1200" dirty="0" smtClean="0"/>
              <a:t>. 101 (2008) 012022]</a:t>
            </a:r>
            <a:endParaRPr lang="en-GB" sz="1600" dirty="0" smtClean="0"/>
          </a:p>
        </p:txBody>
      </p:sp>
      <p:graphicFrame>
        <p:nvGraphicFramePr>
          <p:cNvPr id="542737" name="Object 17"/>
          <p:cNvGraphicFramePr>
            <a:graphicFrameLocks noChangeAspect="1"/>
          </p:cNvGraphicFramePr>
          <p:nvPr/>
        </p:nvGraphicFramePr>
        <p:xfrm>
          <a:off x="1944688" y="4487863"/>
          <a:ext cx="4706937" cy="566737"/>
        </p:xfrm>
        <a:graphic>
          <a:graphicData uri="http://schemas.openxmlformats.org/presentationml/2006/ole">
            <p:oleObj spid="_x0000_s1098755" name="Equation" r:id="rId4" imgW="3467100" imgH="431800" progId="Equation.DSMT4">
              <p:embed/>
            </p:oleObj>
          </a:graphicData>
        </a:graphic>
      </p:graphicFrame>
      <p:sp>
        <p:nvSpPr>
          <p:cNvPr id="42" name="Rectangle 41"/>
          <p:cNvSpPr/>
          <p:nvPr/>
        </p:nvSpPr>
        <p:spPr>
          <a:xfrm>
            <a:off x="304800" y="5625152"/>
            <a:ext cx="4154488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 smtClean="0">
                <a:solidFill>
                  <a:srgbClr val="18579B"/>
                </a:solidFill>
              </a:rPr>
              <a:t>QED corrections similar: </a:t>
            </a:r>
          </a:p>
          <a:p>
            <a:pPr lvl="0">
              <a:spcBef>
                <a:spcPts val="300"/>
              </a:spcBef>
            </a:pPr>
            <a:r>
              <a:rPr lang="en-GB" sz="1200" dirty="0" smtClean="0">
                <a:solidFill>
                  <a:srgbClr val="18579B"/>
                </a:solidFill>
              </a:rPr>
              <a:t>(though much smaller due to </a:t>
            </a:r>
            <a:r>
              <a:rPr lang="en-GB" sz="1200" i="1" dirty="0" smtClean="0">
                <a:solidFill>
                  <a:srgbClr val="18579B"/>
                </a:solidFill>
                <a:latin typeface="Symbol" charset="2"/>
                <a:cs typeface="Symbol" charset="2"/>
              </a:rPr>
              <a:t>a </a:t>
            </a:r>
            <a:r>
              <a:rPr lang="en-GB" sz="1200" dirty="0" smtClean="0">
                <a:solidFill>
                  <a:srgbClr val="18579B"/>
                </a:solidFill>
                <a:latin typeface="Symbol" charset="2"/>
                <a:cs typeface="Symbol" charset="2"/>
              </a:rPr>
              <a:t>≪</a:t>
            </a:r>
            <a:r>
              <a:rPr lang="en-GB" sz="1200" i="1" dirty="0" smtClean="0">
                <a:solidFill>
                  <a:srgbClr val="18579B"/>
                </a:solidFill>
                <a:latin typeface="Symbol" charset="2"/>
                <a:cs typeface="Symbol" charset="2"/>
              </a:rPr>
              <a:t> </a:t>
            </a:r>
            <a:r>
              <a:rPr lang="en-GB" sz="1200" i="1" dirty="0" err="1" smtClean="0">
                <a:solidFill>
                  <a:srgbClr val="18579B"/>
                </a:solidFill>
                <a:latin typeface="Symbol" charset="2"/>
                <a:cs typeface="Symbol" charset="2"/>
              </a:rPr>
              <a:t>a</a:t>
            </a:r>
            <a:r>
              <a:rPr lang="en-GB" sz="1200" i="1" baseline="-25000" dirty="0" err="1" smtClean="0">
                <a:solidFill>
                  <a:srgbClr val="18579B"/>
                </a:solidFill>
                <a:latin typeface="Arial"/>
                <a:cs typeface="Arial"/>
              </a:rPr>
              <a:t>S</a:t>
            </a:r>
            <a:r>
              <a:rPr lang="en-GB" sz="1200" dirty="0" smtClean="0">
                <a:solidFill>
                  <a:srgbClr val="18579B"/>
                </a:solidFill>
              </a:rPr>
              <a:t>)</a:t>
            </a:r>
          </a:p>
        </p:txBody>
      </p:sp>
      <p:graphicFrame>
        <p:nvGraphicFramePr>
          <p:cNvPr id="542739" name="Object 19"/>
          <p:cNvGraphicFramePr>
            <a:graphicFrameLocks noChangeAspect="1"/>
          </p:cNvGraphicFramePr>
          <p:nvPr/>
        </p:nvGraphicFramePr>
        <p:xfrm>
          <a:off x="3252788" y="5563870"/>
          <a:ext cx="3757612" cy="933450"/>
        </p:xfrm>
        <a:graphic>
          <a:graphicData uri="http://schemas.openxmlformats.org/presentationml/2006/ole">
            <p:oleObj spid="_x0000_s1098756" name="Equation" r:id="rId5" imgW="2768600" imgH="711200" progId="Equation.DSMT4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Line 2"/>
          <p:cNvSpPr>
            <a:spLocks noChangeShapeType="1"/>
          </p:cNvSpPr>
          <p:nvPr/>
        </p:nvSpPr>
        <p:spPr bwMode="auto">
          <a:xfrm>
            <a:off x="457200" y="10668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TextBox 34"/>
          <p:cNvSpPr txBox="1"/>
          <p:nvPr/>
        </p:nvSpPr>
        <p:spPr>
          <a:xfrm>
            <a:off x="304800" y="1295400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18579B"/>
                </a:solidFill>
              </a:rPr>
              <a:t>Asymmetry and polarisation – </a:t>
            </a:r>
            <a:r>
              <a:rPr lang="en-GB" sz="2000" dirty="0" smtClean="0">
                <a:solidFill>
                  <a:srgbClr val="E12B0D"/>
                </a:solidFill>
              </a:rPr>
              <a:t>quantify parity violation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04800" y="1752600"/>
            <a:ext cx="861695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18579B"/>
                </a:solidFill>
              </a:rPr>
              <a:t>Distinguish vector and axial-vector couplings of the </a:t>
            </a:r>
            <a:r>
              <a:rPr lang="en-GB" sz="2000" i="1" dirty="0" smtClean="0">
                <a:solidFill>
                  <a:srgbClr val="18579B"/>
                </a:solidFill>
              </a:rPr>
              <a:t>Z</a:t>
            </a:r>
            <a:r>
              <a:rPr lang="en-GB" sz="2000" dirty="0" smtClean="0">
                <a:solidFill>
                  <a:srgbClr val="18579B"/>
                </a:solidFill>
              </a:rPr>
              <a:t> (</a:t>
            </a:r>
            <a:r>
              <a:rPr lang="en-GB" sz="2000" i="1" dirty="0" smtClean="0">
                <a:solidFill>
                  <a:srgbClr val="18579B"/>
                </a:solidFill>
              </a:rPr>
              <a:t>i.e.</a:t>
            </a:r>
            <a:r>
              <a:rPr lang="en-GB" sz="2000" dirty="0" smtClean="0">
                <a:solidFill>
                  <a:srgbClr val="18579B"/>
                </a:solidFill>
              </a:rPr>
              <a:t>, sin</a:t>
            </a:r>
            <a:r>
              <a:rPr lang="en-GB" sz="2000" baseline="30000" dirty="0" smtClean="0">
                <a:solidFill>
                  <a:srgbClr val="18579B"/>
                </a:solidFill>
              </a:rPr>
              <a:t>2</a:t>
            </a:r>
            <a:r>
              <a:rPr lang="en-GB" sz="2000" i="1" dirty="0" smtClean="0">
                <a:solidFill>
                  <a:srgbClr val="18579B"/>
                </a:solidFill>
                <a:latin typeface="Symbol" charset="2"/>
                <a:cs typeface="Symbol" charset="2"/>
              </a:rPr>
              <a:t>q</a:t>
            </a:r>
            <a:r>
              <a:rPr lang="en-GB" sz="900" i="1" dirty="0" smtClean="0">
                <a:solidFill>
                  <a:srgbClr val="18579B"/>
                </a:solidFill>
                <a:latin typeface="Symbol" charset="2"/>
                <a:cs typeface="Symbol" charset="2"/>
              </a:rPr>
              <a:t> </a:t>
            </a:r>
            <a:r>
              <a:rPr lang="en-GB" sz="2000" i="1" baseline="30000" dirty="0" err="1" smtClean="0">
                <a:solidFill>
                  <a:srgbClr val="18579B"/>
                </a:solidFill>
                <a:latin typeface="Arial"/>
                <a:cs typeface="Arial"/>
              </a:rPr>
              <a:t>f</a:t>
            </a:r>
            <a:r>
              <a:rPr lang="en-GB" sz="2000" baseline="-25000" dirty="0" err="1" smtClean="0">
                <a:solidFill>
                  <a:srgbClr val="18579B"/>
                </a:solidFill>
              </a:rPr>
              <a:t>eff</a:t>
            </a:r>
            <a:r>
              <a:rPr lang="en-GB" sz="2000" dirty="0" smtClean="0">
                <a:solidFill>
                  <a:srgbClr val="18579B"/>
                </a:solidFill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GB" sz="2000" dirty="0" smtClean="0">
                <a:solidFill>
                  <a:srgbClr val="18579B"/>
                </a:solidFill>
              </a:rPr>
              <a:t>Convenient to use “asymmetry parameters”: </a:t>
            </a:r>
          </a:p>
          <a:p>
            <a:endParaRPr lang="en-GB" sz="2000" dirty="0" smtClean="0">
              <a:solidFill>
                <a:srgbClr val="18579B"/>
              </a:solidFill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000" b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Measurements at the </a:t>
            </a:r>
            <a:r>
              <a:rPr lang="en-GB" sz="4000" b="1" i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Z </a:t>
            </a:r>
            <a:r>
              <a:rPr lang="en-GB" sz="4000" b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Pole</a:t>
            </a:r>
            <a:endParaRPr lang="en-GB" sz="4000" b="1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588805" name="Object 5"/>
          <p:cNvGraphicFramePr>
            <a:graphicFrameLocks noChangeAspect="1"/>
          </p:cNvGraphicFramePr>
          <p:nvPr/>
        </p:nvGraphicFramePr>
        <p:xfrm>
          <a:off x="742950" y="2682875"/>
          <a:ext cx="3448050" cy="898525"/>
        </p:xfrm>
        <a:graphic>
          <a:graphicData uri="http://schemas.openxmlformats.org/presentationml/2006/ole">
            <p:oleObj spid="_x0000_s1099778" name="Equation" r:id="rId3" imgW="2120900" imgH="571500" progId="Equation.DSMT4">
              <p:embed/>
            </p:oleObj>
          </a:graphicData>
        </a:graphic>
      </p:graphicFrame>
      <p:sp>
        <p:nvSpPr>
          <p:cNvPr id="15" name="Rectangle 33"/>
          <p:cNvSpPr>
            <a:spLocks noChangeArrowheads="1"/>
          </p:cNvSpPr>
          <p:nvPr/>
        </p:nvSpPr>
        <p:spPr bwMode="auto">
          <a:xfrm>
            <a:off x="3866213" y="2887134"/>
            <a:ext cx="2883838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bIns="0">
            <a:prstTxWarp prst="textNoShape">
              <a:avLst/>
            </a:prstTxWarp>
            <a:spAutoFit/>
          </a:bodyPr>
          <a:lstStyle/>
          <a:p>
            <a:pPr lvl="1">
              <a:spcBef>
                <a:spcPct val="20000"/>
              </a:spcBef>
              <a:spcAft>
                <a:spcPct val="0"/>
              </a:spcAft>
            </a:pPr>
            <a:r>
              <a:rPr lang="en-GB" sz="1600" smtClean="0">
                <a:sym typeface="Wingdings" charset="2"/>
              </a:rPr>
              <a:t>dependent on sin</a:t>
            </a:r>
            <a:r>
              <a:rPr lang="en-GB" sz="1600" baseline="30000" smtClean="0">
                <a:sym typeface="Wingdings" charset="2"/>
              </a:rPr>
              <a:t>2</a:t>
            </a:r>
            <a:r>
              <a:rPr lang="en-GB" sz="1600" i="1" smtClean="0">
                <a:latin typeface="Symbol" charset="2"/>
                <a:sym typeface="Wingdings" charset="2"/>
              </a:rPr>
              <a:t>q</a:t>
            </a:r>
            <a:r>
              <a:rPr lang="en-GB" sz="900" i="1" smtClean="0">
                <a:latin typeface="Symbol" charset="2"/>
                <a:sym typeface="Wingdings" charset="2"/>
              </a:rPr>
              <a:t> </a:t>
            </a:r>
            <a:r>
              <a:rPr lang="en-GB" sz="1600" i="1" baseline="30000" smtClean="0">
                <a:latin typeface="Arial"/>
                <a:cs typeface="Arial"/>
                <a:sym typeface="Wingdings" charset="2"/>
              </a:rPr>
              <a:t>f</a:t>
            </a:r>
            <a:r>
              <a:rPr lang="en-GB" sz="1600" baseline="-25000" smtClean="0">
                <a:sym typeface="Wingdings" charset="2"/>
              </a:rPr>
              <a:t>eff </a:t>
            </a:r>
            <a:r>
              <a:rPr lang="en-GB" sz="1600" smtClean="0">
                <a:sym typeface="Wingdings" charset="2"/>
              </a:rPr>
              <a:t>:</a:t>
            </a:r>
            <a:endParaRPr lang="en-GB" sz="1600">
              <a:sym typeface="Wingdings" charset="2"/>
            </a:endParaRPr>
          </a:p>
        </p:txBody>
      </p:sp>
      <p:graphicFrame>
        <p:nvGraphicFramePr>
          <p:cNvPr id="588809" name="Object 9"/>
          <p:cNvGraphicFramePr>
            <a:graphicFrameLocks noChangeAspect="1"/>
          </p:cNvGraphicFramePr>
          <p:nvPr/>
        </p:nvGraphicFramePr>
        <p:xfrm>
          <a:off x="6594482" y="2767542"/>
          <a:ext cx="2327275" cy="650875"/>
        </p:xfrm>
        <a:graphic>
          <a:graphicData uri="http://schemas.openxmlformats.org/presentationml/2006/ole">
            <p:oleObj spid="_x0000_s1099779" name="Equation" r:id="rId4" imgW="1714500" imgH="495300" progId="Equation.DSMT4">
              <p:embed/>
            </p:oleObj>
          </a:graphicData>
        </a:graphic>
      </p:graphicFrame>
      <p:sp>
        <p:nvSpPr>
          <p:cNvPr id="18" name="Rectangle 17"/>
          <p:cNvSpPr/>
          <p:nvPr/>
        </p:nvSpPr>
        <p:spPr>
          <a:xfrm>
            <a:off x="304800" y="3709987"/>
            <a:ext cx="8616950" cy="1346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smtClean="0">
                <a:solidFill>
                  <a:srgbClr val="18579B"/>
                </a:solidFill>
              </a:rPr>
              <a:t>Via </a:t>
            </a:r>
            <a:r>
              <a:rPr lang="en-GB" sz="2000" i="1" smtClean="0">
                <a:solidFill>
                  <a:srgbClr val="18579B"/>
                </a:solidFill>
              </a:rPr>
              <a:t>final state (FS) angular distribution </a:t>
            </a:r>
            <a:r>
              <a:rPr lang="en-GB" sz="2000" smtClean="0">
                <a:solidFill>
                  <a:srgbClr val="18579B"/>
                </a:solidFill>
              </a:rPr>
              <a:t>in unpolarised scattering (LEP)</a:t>
            </a:r>
          </a:p>
          <a:p>
            <a:pPr lvl="0"/>
            <a:endParaRPr lang="en-GB" sz="900" smtClean="0">
              <a:solidFill>
                <a:srgbClr val="18579B"/>
              </a:solidFill>
            </a:endParaRPr>
          </a:p>
          <a:p>
            <a:pPr marL="360363" indent="-276225">
              <a:spcBef>
                <a:spcPts val="600"/>
              </a:spcBef>
              <a:buFont typeface="Arial"/>
              <a:buChar char="•"/>
            </a:pPr>
            <a:r>
              <a:rPr lang="en-GB" sz="1600" smtClean="0"/>
              <a:t>Forward-backward asymmetries:</a:t>
            </a:r>
          </a:p>
          <a:p>
            <a:pPr marL="360363" indent="-276225">
              <a:spcBef>
                <a:spcPts val="600"/>
              </a:spcBef>
              <a:buFont typeface="Arial"/>
              <a:buChar char="•"/>
            </a:pPr>
            <a:endParaRPr lang="en-GB" sz="300" smtClean="0"/>
          </a:p>
          <a:p>
            <a:pPr marL="360363" indent="-276225">
              <a:spcBef>
                <a:spcPts val="600"/>
              </a:spcBef>
              <a:buFont typeface="Arial"/>
              <a:buChar char="•"/>
            </a:pPr>
            <a:r>
              <a:rPr lang="en-GB" sz="1600" smtClean="0"/>
              <a:t>LEP measurements:  </a:t>
            </a:r>
          </a:p>
        </p:txBody>
      </p:sp>
      <p:graphicFrame>
        <p:nvGraphicFramePr>
          <p:cNvPr id="588812" name="Object 12"/>
          <p:cNvGraphicFramePr>
            <a:graphicFrameLocks noChangeAspect="1"/>
          </p:cNvGraphicFramePr>
          <p:nvPr/>
        </p:nvGraphicFramePr>
        <p:xfrm>
          <a:off x="3822176" y="4135438"/>
          <a:ext cx="2551113" cy="617538"/>
        </p:xfrm>
        <a:graphic>
          <a:graphicData uri="http://schemas.openxmlformats.org/presentationml/2006/ole">
            <p:oleObj spid="_x0000_s1099780" name="Equation" r:id="rId5" imgW="1879600" imgH="469900" progId="Equation.DSMT4">
              <p:embed/>
            </p:oleObj>
          </a:graphicData>
        </a:graphic>
      </p:graphicFrame>
      <p:graphicFrame>
        <p:nvGraphicFramePr>
          <p:cNvPr id="588814" name="Object 14"/>
          <p:cNvGraphicFramePr>
            <a:graphicFrameLocks noChangeAspect="1"/>
          </p:cNvGraphicFramePr>
          <p:nvPr/>
        </p:nvGraphicFramePr>
        <p:xfrm>
          <a:off x="2705106" y="4679421"/>
          <a:ext cx="1241425" cy="333375"/>
        </p:xfrm>
        <a:graphic>
          <a:graphicData uri="http://schemas.openxmlformats.org/presentationml/2006/ole">
            <p:oleObj spid="_x0000_s1099781" name="Equation" r:id="rId6" imgW="914400" imgH="254000" progId="Equation.DSMT4">
              <p:embed/>
            </p:oleObj>
          </a:graphicData>
        </a:graphic>
      </p:graphicFrame>
      <p:sp>
        <p:nvSpPr>
          <p:cNvPr id="24" name="Rectangle 23"/>
          <p:cNvSpPr/>
          <p:nvPr/>
        </p:nvSpPr>
        <p:spPr>
          <a:xfrm>
            <a:off x="304800" y="5259065"/>
            <a:ext cx="8616950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 smtClean="0">
                <a:solidFill>
                  <a:srgbClr val="18579B"/>
                </a:solidFill>
              </a:rPr>
              <a:t>Via </a:t>
            </a:r>
            <a:r>
              <a:rPr lang="en-GB" sz="2000" i="1" dirty="0" smtClean="0">
                <a:solidFill>
                  <a:srgbClr val="18579B"/>
                </a:solidFill>
              </a:rPr>
              <a:t>IS polarisation</a:t>
            </a:r>
            <a:r>
              <a:rPr lang="en-GB" sz="2000" dirty="0" smtClean="0">
                <a:solidFill>
                  <a:srgbClr val="18579B"/>
                </a:solidFill>
              </a:rPr>
              <a:t> (SLC):</a:t>
            </a:r>
          </a:p>
          <a:p>
            <a:pPr lvl="0"/>
            <a:endParaRPr lang="en-GB" sz="2000" dirty="0" smtClean="0">
              <a:solidFill>
                <a:srgbClr val="18579B"/>
              </a:solidFill>
            </a:endParaRPr>
          </a:p>
          <a:p>
            <a:pPr marL="360363" indent="-276225">
              <a:spcBef>
                <a:spcPts val="600"/>
              </a:spcBef>
              <a:buFont typeface="Arial"/>
              <a:buChar char="•"/>
            </a:pPr>
            <a:r>
              <a:rPr lang="en-GB" sz="1600" dirty="0" smtClean="0"/>
              <a:t>Left-right, and left-right forward-backward asymmetries:</a:t>
            </a:r>
          </a:p>
        </p:txBody>
      </p:sp>
      <p:graphicFrame>
        <p:nvGraphicFramePr>
          <p:cNvPr id="588820" name="Object 20"/>
          <p:cNvGraphicFramePr>
            <a:graphicFrameLocks noChangeAspect="1"/>
          </p:cNvGraphicFramePr>
          <p:nvPr/>
        </p:nvGraphicFramePr>
        <p:xfrm>
          <a:off x="3339783" y="5151755"/>
          <a:ext cx="5240337" cy="768350"/>
        </p:xfrm>
        <a:graphic>
          <a:graphicData uri="http://schemas.openxmlformats.org/presentationml/2006/ole">
            <p:oleObj spid="_x0000_s1099782" name="Equation" r:id="rId7" imgW="3860800" imgH="584200" progId="Equation.DSMT4">
              <p:embed/>
            </p:oleObj>
          </a:graphicData>
        </a:graphic>
      </p:graphicFrame>
      <p:graphicFrame>
        <p:nvGraphicFramePr>
          <p:cNvPr id="588824" name="Object 24"/>
          <p:cNvGraphicFramePr>
            <a:graphicFrameLocks noChangeAspect="1"/>
          </p:cNvGraphicFramePr>
          <p:nvPr/>
        </p:nvGraphicFramePr>
        <p:xfrm>
          <a:off x="5867400" y="5842000"/>
          <a:ext cx="1949450" cy="549275"/>
        </p:xfrm>
        <a:graphic>
          <a:graphicData uri="http://schemas.openxmlformats.org/presentationml/2006/ole">
            <p:oleObj spid="_x0000_s1099783" name="Equation" r:id="rId8" imgW="1435100" imgH="419100" progId="Equation.DSMT4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Line 2"/>
          <p:cNvSpPr>
            <a:spLocks noChangeShapeType="1"/>
          </p:cNvSpPr>
          <p:nvPr/>
        </p:nvSpPr>
        <p:spPr bwMode="auto">
          <a:xfrm>
            <a:off x="457200" y="10668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TextBox 34"/>
          <p:cNvSpPr txBox="1"/>
          <p:nvPr/>
        </p:nvSpPr>
        <p:spPr>
          <a:xfrm>
            <a:off x="304800" y="1295400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18579B"/>
                </a:solidFill>
              </a:rPr>
              <a:t>Asymmetry and polarisation – </a:t>
            </a:r>
            <a:r>
              <a:rPr lang="en-GB" sz="2000" dirty="0" smtClean="0">
                <a:solidFill>
                  <a:srgbClr val="E12B0D"/>
                </a:solidFill>
              </a:rPr>
              <a:t>quantify parity violation</a:t>
            </a: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Measurements at the </a:t>
            </a:r>
            <a:r>
              <a:rPr lang="en-US" sz="40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Z </a:t>
            </a:r>
            <a:r>
              <a:rPr lang="en-US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Pole</a:t>
            </a:r>
            <a:endParaRPr lang="en-US" sz="4000" b="1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0" name="Picture 19" descr="tau-event-aleph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218471" y="3581400"/>
            <a:ext cx="3392129" cy="2743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391400" y="6015335"/>
            <a:ext cx="1541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ALEPH</a:t>
            </a:r>
          </a:p>
          <a:p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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 </a:t>
            </a: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sz="8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12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+</a:t>
            </a: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sz="8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12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–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 candidate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4800" y="1752600"/>
            <a:ext cx="861695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18579B"/>
                </a:solidFill>
              </a:rPr>
              <a:t>Distinguish vector and axial-vector couplings of the </a:t>
            </a:r>
            <a:r>
              <a:rPr lang="en-GB" sz="2000" i="1" dirty="0" smtClean="0">
                <a:solidFill>
                  <a:srgbClr val="18579B"/>
                </a:solidFill>
              </a:rPr>
              <a:t>Z</a:t>
            </a:r>
            <a:r>
              <a:rPr lang="en-GB" sz="2000" dirty="0" smtClean="0">
                <a:solidFill>
                  <a:srgbClr val="18579B"/>
                </a:solidFill>
              </a:rPr>
              <a:t> (</a:t>
            </a:r>
            <a:r>
              <a:rPr lang="en-GB" sz="2000" i="1" dirty="0" smtClean="0">
                <a:solidFill>
                  <a:srgbClr val="18579B"/>
                </a:solidFill>
              </a:rPr>
              <a:t>i.e.</a:t>
            </a:r>
            <a:r>
              <a:rPr lang="en-GB" sz="2000" dirty="0" smtClean="0">
                <a:solidFill>
                  <a:srgbClr val="18579B"/>
                </a:solidFill>
              </a:rPr>
              <a:t>, sin</a:t>
            </a:r>
            <a:r>
              <a:rPr lang="en-GB" sz="2000" baseline="30000" dirty="0" smtClean="0">
                <a:solidFill>
                  <a:srgbClr val="18579B"/>
                </a:solidFill>
              </a:rPr>
              <a:t>2</a:t>
            </a:r>
            <a:r>
              <a:rPr lang="en-GB" sz="2000" i="1" dirty="0" smtClean="0">
                <a:solidFill>
                  <a:srgbClr val="18579B"/>
                </a:solidFill>
                <a:latin typeface="Symbol" charset="2"/>
                <a:cs typeface="Symbol" charset="2"/>
              </a:rPr>
              <a:t>q</a:t>
            </a:r>
            <a:r>
              <a:rPr lang="en-GB" sz="900" i="1" dirty="0" smtClean="0">
                <a:solidFill>
                  <a:srgbClr val="18579B"/>
                </a:solidFill>
                <a:latin typeface="Symbol" charset="2"/>
                <a:cs typeface="Symbol" charset="2"/>
              </a:rPr>
              <a:t> </a:t>
            </a:r>
            <a:r>
              <a:rPr lang="en-GB" sz="2000" i="1" baseline="30000" dirty="0" err="1" smtClean="0">
                <a:solidFill>
                  <a:srgbClr val="18579B"/>
                </a:solidFill>
                <a:latin typeface="Arial"/>
                <a:cs typeface="Arial"/>
              </a:rPr>
              <a:t>f</a:t>
            </a:r>
            <a:r>
              <a:rPr lang="en-GB" sz="2000" baseline="-25000" dirty="0" err="1" smtClean="0">
                <a:solidFill>
                  <a:srgbClr val="18579B"/>
                </a:solidFill>
              </a:rPr>
              <a:t>eff</a:t>
            </a:r>
            <a:r>
              <a:rPr lang="en-GB" sz="2000" dirty="0" smtClean="0">
                <a:solidFill>
                  <a:srgbClr val="18579B"/>
                </a:solidFill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GB" sz="2000" dirty="0" smtClean="0">
                <a:solidFill>
                  <a:srgbClr val="18579B"/>
                </a:solidFill>
              </a:rPr>
              <a:t>Convenient to use “asymmetry parameters”: </a:t>
            </a:r>
          </a:p>
          <a:p>
            <a:endParaRPr lang="en-GB" sz="2000" dirty="0" smtClean="0">
              <a:solidFill>
                <a:srgbClr val="18579B"/>
              </a:solidFill>
            </a:endParaRPr>
          </a:p>
        </p:txBody>
      </p:sp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742950" y="2682875"/>
          <a:ext cx="3448050" cy="898525"/>
        </p:xfrm>
        <a:graphic>
          <a:graphicData uri="http://schemas.openxmlformats.org/presentationml/2006/ole">
            <p:oleObj spid="_x0000_s1100802" name="Equation" r:id="rId5" imgW="2120900" imgH="571500" progId="Equation.DSMT4">
              <p:embed/>
            </p:oleObj>
          </a:graphicData>
        </a:graphic>
      </p:graphicFrame>
      <p:sp>
        <p:nvSpPr>
          <p:cNvPr id="27" name="Rectangle 33"/>
          <p:cNvSpPr>
            <a:spLocks noChangeArrowheads="1"/>
          </p:cNvSpPr>
          <p:nvPr/>
        </p:nvSpPr>
        <p:spPr bwMode="auto">
          <a:xfrm>
            <a:off x="3866213" y="2887134"/>
            <a:ext cx="2883838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bIns="0">
            <a:prstTxWarp prst="textNoShape">
              <a:avLst/>
            </a:prstTxWarp>
            <a:spAutoFit/>
          </a:bodyPr>
          <a:lstStyle/>
          <a:p>
            <a:pPr lvl="1">
              <a:spcBef>
                <a:spcPct val="20000"/>
              </a:spcBef>
              <a:spcAft>
                <a:spcPct val="0"/>
              </a:spcAft>
            </a:pPr>
            <a:r>
              <a:rPr lang="en-GB" sz="1600" smtClean="0">
                <a:sym typeface="Wingdings" charset="2"/>
              </a:rPr>
              <a:t>dependent on sin</a:t>
            </a:r>
            <a:r>
              <a:rPr lang="en-GB" sz="1600" baseline="30000" smtClean="0">
                <a:sym typeface="Wingdings" charset="2"/>
              </a:rPr>
              <a:t>2</a:t>
            </a:r>
            <a:r>
              <a:rPr lang="en-GB" sz="1600" i="1" smtClean="0">
                <a:latin typeface="Symbol" charset="2"/>
                <a:sym typeface="Wingdings" charset="2"/>
              </a:rPr>
              <a:t>q</a:t>
            </a:r>
            <a:r>
              <a:rPr lang="en-GB" sz="900" i="1" smtClean="0">
                <a:latin typeface="Symbol" charset="2"/>
                <a:sym typeface="Wingdings" charset="2"/>
              </a:rPr>
              <a:t> </a:t>
            </a:r>
            <a:r>
              <a:rPr lang="en-GB" sz="1600" i="1" baseline="30000" smtClean="0">
                <a:latin typeface="Arial"/>
                <a:cs typeface="Arial"/>
                <a:sym typeface="Wingdings" charset="2"/>
              </a:rPr>
              <a:t>f</a:t>
            </a:r>
            <a:r>
              <a:rPr lang="en-GB" sz="1600" baseline="-25000" smtClean="0">
                <a:sym typeface="Wingdings" charset="2"/>
              </a:rPr>
              <a:t>eff </a:t>
            </a:r>
            <a:r>
              <a:rPr lang="en-GB" sz="1600" smtClean="0">
                <a:sym typeface="Wingdings" charset="2"/>
              </a:rPr>
              <a:t>:</a:t>
            </a:r>
            <a:endParaRPr lang="en-GB" sz="1600">
              <a:sym typeface="Wingdings" charset="2"/>
            </a:endParaRPr>
          </a:p>
        </p:txBody>
      </p:sp>
      <p:graphicFrame>
        <p:nvGraphicFramePr>
          <p:cNvPr id="28" name="Object 9"/>
          <p:cNvGraphicFramePr>
            <a:graphicFrameLocks noChangeAspect="1"/>
          </p:cNvGraphicFramePr>
          <p:nvPr/>
        </p:nvGraphicFramePr>
        <p:xfrm>
          <a:off x="6594482" y="2767542"/>
          <a:ext cx="2327275" cy="650875"/>
        </p:xfrm>
        <a:graphic>
          <a:graphicData uri="http://schemas.openxmlformats.org/presentationml/2006/ole">
            <p:oleObj spid="_x0000_s1100803" name="Equation" r:id="rId6" imgW="1714500" imgH="495300" progId="Equation.DSMT4">
              <p:embed/>
            </p:oleObj>
          </a:graphicData>
        </a:graphic>
      </p:graphicFrame>
      <p:sp>
        <p:nvSpPr>
          <p:cNvPr id="29" name="Rectangle 28"/>
          <p:cNvSpPr/>
          <p:nvPr/>
        </p:nvSpPr>
        <p:spPr>
          <a:xfrm>
            <a:off x="304800" y="3713480"/>
            <a:ext cx="4953000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 smtClean="0">
                <a:solidFill>
                  <a:srgbClr val="18579B"/>
                </a:solidFill>
              </a:rPr>
              <a:t>Via </a:t>
            </a:r>
            <a:r>
              <a:rPr lang="en-GB" sz="2000" i="1" dirty="0" smtClean="0">
                <a:solidFill>
                  <a:srgbClr val="18579B"/>
                </a:solidFill>
              </a:rPr>
              <a:t>final state polarisation</a:t>
            </a:r>
            <a:r>
              <a:rPr lang="en-GB" sz="2000" dirty="0" smtClean="0">
                <a:solidFill>
                  <a:srgbClr val="18579B"/>
                </a:solidFill>
              </a:rPr>
              <a:t> (LEP):</a:t>
            </a:r>
          </a:p>
          <a:p>
            <a:pPr lvl="0"/>
            <a:endParaRPr lang="en-GB" sz="200" dirty="0" smtClean="0">
              <a:solidFill>
                <a:srgbClr val="18579B"/>
              </a:solidFill>
            </a:endParaRPr>
          </a:p>
          <a:p>
            <a:pPr marL="360363" indent="-276225">
              <a:spcBef>
                <a:spcPts val="600"/>
              </a:spcBef>
              <a:buFont typeface="Arial"/>
              <a:buChar char="•"/>
            </a:pPr>
            <a:r>
              <a:rPr lang="en-GB" sz="1600" dirty="0" smtClean="0">
                <a:solidFill>
                  <a:srgbClr val="E12548"/>
                </a:solidFill>
              </a:rPr>
              <a:t>Tau polarisation: </a:t>
            </a:r>
          </a:p>
          <a:p>
            <a:pPr marL="360363" indent="-276225">
              <a:spcBef>
                <a:spcPts val="600"/>
              </a:spcBef>
              <a:buFont typeface="Arial"/>
              <a:buChar char="•"/>
            </a:pPr>
            <a:endParaRPr lang="en-GB" sz="1600" dirty="0" smtClean="0"/>
          </a:p>
          <a:p>
            <a:pPr marL="360363" indent="-276225">
              <a:spcBef>
                <a:spcPts val="600"/>
              </a:spcBef>
              <a:buFont typeface="Arial"/>
              <a:buChar char="•"/>
            </a:pPr>
            <a:endParaRPr lang="en-GB" sz="1600" dirty="0" smtClean="0"/>
          </a:p>
          <a:p>
            <a:pPr marL="360363" indent="-276225">
              <a:spcBef>
                <a:spcPts val="600"/>
              </a:spcBef>
              <a:buFont typeface="Arial"/>
              <a:buChar char="•"/>
            </a:pPr>
            <a:r>
              <a:rPr lang="en-GB" sz="1600" dirty="0" smtClean="0"/>
              <a:t>Measure </a:t>
            </a:r>
            <a:r>
              <a:rPr lang="en-GB" sz="1600" i="1" dirty="0" err="1" smtClean="0">
                <a:latin typeface="Symbol" charset="2"/>
                <a:cs typeface="Symbol" charset="2"/>
              </a:rPr>
              <a:t>t</a:t>
            </a:r>
            <a:r>
              <a:rPr lang="en-GB" sz="1600" dirty="0" smtClean="0"/>
              <a:t> spin versus from energy and angular correlations in </a:t>
            </a:r>
            <a:r>
              <a:rPr lang="en-GB" sz="1600" i="1" dirty="0" err="1" smtClean="0">
                <a:latin typeface="Symbol" charset="2"/>
                <a:cs typeface="Symbol" charset="2"/>
              </a:rPr>
              <a:t>t</a:t>
            </a:r>
            <a:r>
              <a:rPr lang="en-GB" sz="1600" i="1" dirty="0" smtClean="0">
                <a:latin typeface="Symbol" charset="2"/>
                <a:cs typeface="Symbol" charset="2"/>
              </a:rPr>
              <a:t> </a:t>
            </a:r>
            <a:r>
              <a:rPr lang="en-GB" sz="1600" dirty="0" smtClean="0">
                <a:latin typeface="Arial"/>
                <a:cs typeface="Arial"/>
              </a:rPr>
              <a:t>decays</a:t>
            </a:r>
          </a:p>
          <a:p>
            <a:pPr marL="360363" indent="-276225">
              <a:spcBef>
                <a:spcPts val="600"/>
              </a:spcBef>
              <a:buFont typeface="Arial"/>
              <a:buChar char="•"/>
            </a:pPr>
            <a:r>
              <a:rPr lang="en-GB" sz="1600" dirty="0" smtClean="0"/>
              <a:t>Fit at LEP determines: </a:t>
            </a:r>
            <a:r>
              <a:rPr lang="en-GB" sz="1600" dirty="0" smtClean="0">
                <a:solidFill>
                  <a:srgbClr val="E12B0D"/>
                </a:solidFill>
              </a:rPr>
              <a:t>A</a:t>
            </a:r>
            <a:r>
              <a:rPr lang="en-GB" sz="1600" i="1" baseline="-25000" dirty="0" smtClean="0">
                <a:solidFill>
                  <a:srgbClr val="E12B0D"/>
                </a:solidFill>
                <a:latin typeface="Symbol" charset="2"/>
                <a:cs typeface="Symbol" charset="2"/>
              </a:rPr>
              <a:t>t </a:t>
            </a:r>
            <a:r>
              <a:rPr lang="en-GB" sz="1600" dirty="0" smtClean="0">
                <a:solidFill>
                  <a:srgbClr val="E12B0D"/>
                </a:solidFill>
                <a:latin typeface="Symbol" charset="2"/>
                <a:cs typeface="Symbol" charset="2"/>
              </a:rPr>
              <a:t>, </a:t>
            </a:r>
            <a:r>
              <a:rPr lang="en-GB" sz="1600" dirty="0" err="1" smtClean="0">
                <a:solidFill>
                  <a:srgbClr val="E12B0D"/>
                </a:solidFill>
              </a:rPr>
              <a:t>A</a:t>
            </a:r>
            <a:r>
              <a:rPr lang="en-GB" sz="1600" i="1" baseline="-25000" dirty="0" err="1" smtClean="0">
                <a:solidFill>
                  <a:srgbClr val="E12B0D"/>
                </a:solidFill>
                <a:latin typeface="Arial"/>
                <a:cs typeface="Arial"/>
              </a:rPr>
              <a:t>e</a:t>
            </a:r>
            <a:endParaRPr lang="en-GB" sz="1600" i="1" baseline="-25000" dirty="0" smtClean="0">
              <a:solidFill>
                <a:srgbClr val="E12B0D"/>
              </a:solidFill>
              <a:latin typeface="Arial"/>
              <a:cs typeface="Arial"/>
            </a:endParaRPr>
          </a:p>
        </p:txBody>
      </p:sp>
      <p:graphicFrame>
        <p:nvGraphicFramePr>
          <p:cNvPr id="30" name="Object 6"/>
          <p:cNvGraphicFramePr>
            <a:graphicFrameLocks noChangeAspect="1"/>
          </p:cNvGraphicFramePr>
          <p:nvPr/>
        </p:nvGraphicFramePr>
        <p:xfrm>
          <a:off x="989013" y="4475480"/>
          <a:ext cx="3278187" cy="636588"/>
        </p:xfrm>
        <a:graphic>
          <a:graphicData uri="http://schemas.openxmlformats.org/presentationml/2006/ole">
            <p:oleObj spid="_x0000_s1100804" name="Equation" r:id="rId7" imgW="2463800" imgH="495300" progId="Equation.DSMT4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Line 2"/>
          <p:cNvSpPr>
            <a:spLocks noChangeShapeType="1"/>
          </p:cNvSpPr>
          <p:nvPr/>
        </p:nvSpPr>
        <p:spPr bwMode="auto">
          <a:xfrm>
            <a:off x="457200" y="10668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TextBox 34"/>
          <p:cNvSpPr txBox="1"/>
          <p:nvPr/>
        </p:nvSpPr>
        <p:spPr>
          <a:xfrm>
            <a:off x="304800" y="1295400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18579B"/>
                </a:solidFill>
              </a:rPr>
              <a:t>Asymmetry and polarisation – </a:t>
            </a:r>
            <a:r>
              <a:rPr lang="en-GB" sz="2000" dirty="0" smtClean="0">
                <a:solidFill>
                  <a:srgbClr val="E12B0D"/>
                </a:solidFill>
              </a:rPr>
              <a:t>quantify parity violation</a:t>
            </a: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Measurements at the </a:t>
            </a:r>
            <a:r>
              <a:rPr lang="en-US" sz="40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Z </a:t>
            </a:r>
            <a:r>
              <a:rPr lang="en-US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Pole</a:t>
            </a:r>
            <a:endParaRPr lang="en-US" sz="4000" b="1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0" name="Picture 19" descr="tau-event-aleph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218471" y="3581400"/>
            <a:ext cx="3392129" cy="2743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391400" y="6015335"/>
            <a:ext cx="1541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ALEPH</a:t>
            </a:r>
          </a:p>
          <a:p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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 </a:t>
            </a: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sz="8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12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+</a:t>
            </a: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sz="8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12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–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 candidate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4800" y="1752600"/>
            <a:ext cx="861695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18579B"/>
                </a:solidFill>
              </a:rPr>
              <a:t>Distinguish vector and axial-vector couplings of the </a:t>
            </a:r>
            <a:r>
              <a:rPr lang="en-GB" sz="2000" i="1" dirty="0" smtClean="0">
                <a:solidFill>
                  <a:srgbClr val="18579B"/>
                </a:solidFill>
              </a:rPr>
              <a:t>Z</a:t>
            </a:r>
            <a:r>
              <a:rPr lang="en-GB" sz="2000" dirty="0" smtClean="0">
                <a:solidFill>
                  <a:srgbClr val="18579B"/>
                </a:solidFill>
              </a:rPr>
              <a:t> (</a:t>
            </a:r>
            <a:r>
              <a:rPr lang="en-GB" sz="2000" i="1" dirty="0" smtClean="0">
                <a:solidFill>
                  <a:srgbClr val="18579B"/>
                </a:solidFill>
              </a:rPr>
              <a:t>i.e.</a:t>
            </a:r>
            <a:r>
              <a:rPr lang="en-GB" sz="2000" dirty="0" smtClean="0">
                <a:solidFill>
                  <a:srgbClr val="18579B"/>
                </a:solidFill>
              </a:rPr>
              <a:t>, sin</a:t>
            </a:r>
            <a:r>
              <a:rPr lang="en-GB" sz="2000" baseline="30000" dirty="0" smtClean="0">
                <a:solidFill>
                  <a:srgbClr val="18579B"/>
                </a:solidFill>
              </a:rPr>
              <a:t>2</a:t>
            </a:r>
            <a:r>
              <a:rPr lang="en-GB" sz="2000" i="1" dirty="0" smtClean="0">
                <a:solidFill>
                  <a:srgbClr val="18579B"/>
                </a:solidFill>
                <a:latin typeface="Symbol" charset="2"/>
                <a:cs typeface="Symbol" charset="2"/>
              </a:rPr>
              <a:t>q</a:t>
            </a:r>
            <a:r>
              <a:rPr lang="en-GB" sz="900" i="1" dirty="0" smtClean="0">
                <a:solidFill>
                  <a:srgbClr val="18579B"/>
                </a:solidFill>
                <a:latin typeface="Symbol" charset="2"/>
                <a:cs typeface="Symbol" charset="2"/>
              </a:rPr>
              <a:t> </a:t>
            </a:r>
            <a:r>
              <a:rPr lang="en-GB" sz="2000" i="1" baseline="30000" dirty="0" err="1" smtClean="0">
                <a:solidFill>
                  <a:srgbClr val="18579B"/>
                </a:solidFill>
                <a:latin typeface="Arial"/>
                <a:cs typeface="Arial"/>
              </a:rPr>
              <a:t>f</a:t>
            </a:r>
            <a:r>
              <a:rPr lang="en-GB" sz="2000" baseline="-25000" dirty="0" err="1" smtClean="0">
                <a:solidFill>
                  <a:srgbClr val="18579B"/>
                </a:solidFill>
              </a:rPr>
              <a:t>eff</a:t>
            </a:r>
            <a:r>
              <a:rPr lang="en-GB" sz="2000" dirty="0" smtClean="0">
                <a:solidFill>
                  <a:srgbClr val="18579B"/>
                </a:solidFill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GB" sz="2000" dirty="0" smtClean="0">
                <a:solidFill>
                  <a:srgbClr val="18579B"/>
                </a:solidFill>
              </a:rPr>
              <a:t>Convenient to use “asymmetry parameters”: </a:t>
            </a:r>
          </a:p>
          <a:p>
            <a:endParaRPr lang="en-GB" sz="2000" dirty="0" smtClean="0">
              <a:solidFill>
                <a:srgbClr val="18579B"/>
              </a:solidFill>
            </a:endParaRPr>
          </a:p>
        </p:txBody>
      </p:sp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742950" y="2682875"/>
          <a:ext cx="3448050" cy="898525"/>
        </p:xfrm>
        <a:graphic>
          <a:graphicData uri="http://schemas.openxmlformats.org/presentationml/2006/ole">
            <p:oleObj spid="_x0000_s1101826" name="Equation" r:id="rId5" imgW="2120900" imgH="571500" progId="Equation.DSMT4">
              <p:embed/>
            </p:oleObj>
          </a:graphicData>
        </a:graphic>
      </p:graphicFrame>
      <p:sp>
        <p:nvSpPr>
          <p:cNvPr id="27" name="Rectangle 33"/>
          <p:cNvSpPr>
            <a:spLocks noChangeArrowheads="1"/>
          </p:cNvSpPr>
          <p:nvPr/>
        </p:nvSpPr>
        <p:spPr bwMode="auto">
          <a:xfrm>
            <a:off x="3866213" y="2887134"/>
            <a:ext cx="2883838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bIns="0">
            <a:prstTxWarp prst="textNoShape">
              <a:avLst/>
            </a:prstTxWarp>
            <a:spAutoFit/>
          </a:bodyPr>
          <a:lstStyle/>
          <a:p>
            <a:pPr lvl="1">
              <a:spcBef>
                <a:spcPct val="20000"/>
              </a:spcBef>
              <a:spcAft>
                <a:spcPct val="0"/>
              </a:spcAft>
            </a:pPr>
            <a:r>
              <a:rPr lang="en-GB" sz="1600" smtClean="0">
                <a:sym typeface="Wingdings" charset="2"/>
              </a:rPr>
              <a:t>dependent on sin</a:t>
            </a:r>
            <a:r>
              <a:rPr lang="en-GB" sz="1600" baseline="30000" smtClean="0">
                <a:sym typeface="Wingdings" charset="2"/>
              </a:rPr>
              <a:t>2</a:t>
            </a:r>
            <a:r>
              <a:rPr lang="en-GB" sz="1600" i="1" smtClean="0">
                <a:latin typeface="Symbol" charset="2"/>
                <a:sym typeface="Wingdings" charset="2"/>
              </a:rPr>
              <a:t>q</a:t>
            </a:r>
            <a:r>
              <a:rPr lang="en-GB" sz="900" i="1" smtClean="0">
                <a:latin typeface="Symbol" charset="2"/>
                <a:sym typeface="Wingdings" charset="2"/>
              </a:rPr>
              <a:t> </a:t>
            </a:r>
            <a:r>
              <a:rPr lang="en-GB" sz="1600" i="1" baseline="30000" smtClean="0">
                <a:latin typeface="Arial"/>
                <a:cs typeface="Arial"/>
                <a:sym typeface="Wingdings" charset="2"/>
              </a:rPr>
              <a:t>f</a:t>
            </a:r>
            <a:r>
              <a:rPr lang="en-GB" sz="1600" baseline="-25000" smtClean="0">
                <a:sym typeface="Wingdings" charset="2"/>
              </a:rPr>
              <a:t>eff </a:t>
            </a:r>
            <a:r>
              <a:rPr lang="en-GB" sz="1600" smtClean="0">
                <a:sym typeface="Wingdings" charset="2"/>
              </a:rPr>
              <a:t>:</a:t>
            </a:r>
            <a:endParaRPr lang="en-GB" sz="1600">
              <a:sym typeface="Wingdings" charset="2"/>
            </a:endParaRPr>
          </a:p>
        </p:txBody>
      </p:sp>
      <p:graphicFrame>
        <p:nvGraphicFramePr>
          <p:cNvPr id="28" name="Object 9"/>
          <p:cNvGraphicFramePr>
            <a:graphicFrameLocks noChangeAspect="1"/>
          </p:cNvGraphicFramePr>
          <p:nvPr/>
        </p:nvGraphicFramePr>
        <p:xfrm>
          <a:off x="6594482" y="2767542"/>
          <a:ext cx="2327275" cy="650875"/>
        </p:xfrm>
        <a:graphic>
          <a:graphicData uri="http://schemas.openxmlformats.org/presentationml/2006/ole">
            <p:oleObj spid="_x0000_s1101827" name="Equation" r:id="rId6" imgW="1714500" imgH="495300" progId="Equation.DSMT4">
              <p:embed/>
            </p:oleObj>
          </a:graphicData>
        </a:graphic>
      </p:graphicFrame>
      <p:sp>
        <p:nvSpPr>
          <p:cNvPr id="29" name="Rectangle 28"/>
          <p:cNvSpPr/>
          <p:nvPr/>
        </p:nvSpPr>
        <p:spPr>
          <a:xfrm>
            <a:off x="304800" y="3713480"/>
            <a:ext cx="4953000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 smtClean="0">
                <a:solidFill>
                  <a:srgbClr val="18579B"/>
                </a:solidFill>
              </a:rPr>
              <a:t>Via </a:t>
            </a:r>
            <a:r>
              <a:rPr lang="en-GB" sz="2000" i="1" dirty="0" smtClean="0">
                <a:solidFill>
                  <a:srgbClr val="18579B"/>
                </a:solidFill>
              </a:rPr>
              <a:t>final state polarisation</a:t>
            </a:r>
            <a:r>
              <a:rPr lang="en-GB" sz="2000" dirty="0" smtClean="0">
                <a:solidFill>
                  <a:srgbClr val="18579B"/>
                </a:solidFill>
              </a:rPr>
              <a:t> (LEP):</a:t>
            </a:r>
          </a:p>
          <a:p>
            <a:pPr lvl="0"/>
            <a:endParaRPr lang="en-GB" sz="200" dirty="0" smtClean="0">
              <a:solidFill>
                <a:srgbClr val="18579B"/>
              </a:solidFill>
            </a:endParaRPr>
          </a:p>
          <a:p>
            <a:pPr marL="360363" indent="-276225">
              <a:spcBef>
                <a:spcPts val="600"/>
              </a:spcBef>
              <a:buFont typeface="Arial"/>
              <a:buChar char="•"/>
            </a:pPr>
            <a:r>
              <a:rPr lang="en-GB" sz="1600" dirty="0" smtClean="0">
                <a:solidFill>
                  <a:srgbClr val="E12548"/>
                </a:solidFill>
              </a:rPr>
              <a:t>Tau polarisation: </a:t>
            </a:r>
          </a:p>
          <a:p>
            <a:pPr marL="360363" indent="-276225">
              <a:spcBef>
                <a:spcPts val="600"/>
              </a:spcBef>
              <a:buFont typeface="Arial"/>
              <a:buChar char="•"/>
            </a:pPr>
            <a:endParaRPr lang="en-GB" sz="1600" dirty="0" smtClean="0"/>
          </a:p>
          <a:p>
            <a:pPr marL="360363" indent="-276225">
              <a:spcBef>
                <a:spcPts val="600"/>
              </a:spcBef>
              <a:buFont typeface="Arial"/>
              <a:buChar char="•"/>
            </a:pPr>
            <a:endParaRPr lang="en-GB" sz="1600" dirty="0" smtClean="0"/>
          </a:p>
          <a:p>
            <a:pPr marL="360363" indent="-276225">
              <a:spcBef>
                <a:spcPts val="600"/>
              </a:spcBef>
              <a:buFont typeface="Arial"/>
              <a:buChar char="•"/>
            </a:pPr>
            <a:r>
              <a:rPr lang="en-GB" sz="1600" dirty="0" smtClean="0"/>
              <a:t>Measure </a:t>
            </a:r>
            <a:r>
              <a:rPr lang="en-GB" sz="1600" i="1" dirty="0" err="1" smtClean="0">
                <a:latin typeface="Symbol" charset="2"/>
                <a:cs typeface="Symbol" charset="2"/>
              </a:rPr>
              <a:t>t</a:t>
            </a:r>
            <a:r>
              <a:rPr lang="en-GB" sz="1600" dirty="0" smtClean="0"/>
              <a:t> spin versus from energy and angular correlations in </a:t>
            </a:r>
            <a:r>
              <a:rPr lang="en-GB" sz="1600" i="1" dirty="0" err="1" smtClean="0">
                <a:latin typeface="Symbol" charset="2"/>
                <a:cs typeface="Symbol" charset="2"/>
              </a:rPr>
              <a:t>t</a:t>
            </a:r>
            <a:r>
              <a:rPr lang="en-GB" sz="1600" i="1" dirty="0" smtClean="0">
                <a:latin typeface="Symbol" charset="2"/>
                <a:cs typeface="Symbol" charset="2"/>
              </a:rPr>
              <a:t> </a:t>
            </a:r>
            <a:r>
              <a:rPr lang="en-GB" sz="1600" dirty="0" smtClean="0">
                <a:latin typeface="Arial"/>
                <a:cs typeface="Arial"/>
              </a:rPr>
              <a:t>decays</a:t>
            </a:r>
          </a:p>
          <a:p>
            <a:pPr marL="360363" indent="-276225">
              <a:spcBef>
                <a:spcPts val="600"/>
              </a:spcBef>
              <a:buFont typeface="Arial"/>
              <a:buChar char="•"/>
            </a:pPr>
            <a:r>
              <a:rPr lang="en-GB" sz="1600" dirty="0" smtClean="0"/>
              <a:t>Fit at LEP determines: </a:t>
            </a:r>
            <a:r>
              <a:rPr lang="en-GB" sz="1600" dirty="0" smtClean="0">
                <a:solidFill>
                  <a:srgbClr val="E12B0D"/>
                </a:solidFill>
              </a:rPr>
              <a:t>A</a:t>
            </a:r>
            <a:r>
              <a:rPr lang="en-GB" sz="1600" i="1" baseline="-25000" dirty="0" smtClean="0">
                <a:solidFill>
                  <a:srgbClr val="E12B0D"/>
                </a:solidFill>
                <a:latin typeface="Symbol" charset="2"/>
                <a:cs typeface="Symbol" charset="2"/>
              </a:rPr>
              <a:t>t </a:t>
            </a:r>
            <a:r>
              <a:rPr lang="en-GB" sz="1600" dirty="0" smtClean="0">
                <a:solidFill>
                  <a:srgbClr val="E12B0D"/>
                </a:solidFill>
                <a:latin typeface="Symbol" charset="2"/>
                <a:cs typeface="Symbol" charset="2"/>
              </a:rPr>
              <a:t>, </a:t>
            </a:r>
            <a:r>
              <a:rPr lang="en-GB" sz="1600" dirty="0" err="1" smtClean="0">
                <a:solidFill>
                  <a:srgbClr val="E12B0D"/>
                </a:solidFill>
              </a:rPr>
              <a:t>A</a:t>
            </a:r>
            <a:r>
              <a:rPr lang="en-GB" sz="1600" i="1" baseline="-25000" dirty="0" err="1" smtClean="0">
                <a:solidFill>
                  <a:srgbClr val="E12B0D"/>
                </a:solidFill>
                <a:latin typeface="Arial"/>
                <a:cs typeface="Arial"/>
              </a:rPr>
              <a:t>e</a:t>
            </a:r>
            <a:endParaRPr lang="en-GB" sz="1600" i="1" baseline="-25000" dirty="0" smtClean="0">
              <a:solidFill>
                <a:srgbClr val="E12B0D"/>
              </a:solidFill>
              <a:latin typeface="Arial"/>
              <a:cs typeface="Arial"/>
            </a:endParaRPr>
          </a:p>
        </p:txBody>
      </p:sp>
      <p:graphicFrame>
        <p:nvGraphicFramePr>
          <p:cNvPr id="30" name="Object 6"/>
          <p:cNvGraphicFramePr>
            <a:graphicFrameLocks noChangeAspect="1"/>
          </p:cNvGraphicFramePr>
          <p:nvPr/>
        </p:nvGraphicFramePr>
        <p:xfrm>
          <a:off x="989013" y="4475480"/>
          <a:ext cx="3278187" cy="636588"/>
        </p:xfrm>
        <a:graphic>
          <a:graphicData uri="http://schemas.openxmlformats.org/presentationml/2006/ole">
            <p:oleObj spid="_x0000_s1101828" name="Equation" r:id="rId7" imgW="2463800" imgH="495300" progId="Equation.DSMT4">
              <p:embed/>
            </p:oleObj>
          </a:graphicData>
        </a:graphic>
      </p:graphicFrame>
      <p:sp>
        <p:nvSpPr>
          <p:cNvPr id="13" name="Rectangle 12"/>
          <p:cNvSpPr/>
          <p:nvPr/>
        </p:nvSpPr>
        <p:spPr>
          <a:xfrm>
            <a:off x="0" y="3581400"/>
            <a:ext cx="9144000" cy="2895600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85800" y="4141839"/>
            <a:ext cx="75438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E12548"/>
                </a:solidFill>
              </a:rPr>
              <a:t>The measured asymmetries are corrected for QED radiation, </a:t>
            </a:r>
            <a:r>
              <a:rPr lang="en-GB" dirty="0" err="1" smtClean="0">
                <a:solidFill>
                  <a:srgbClr val="E12548"/>
                </a:solidFill>
                <a:latin typeface="Symbol" charset="2"/>
                <a:cs typeface="Symbol" charset="2"/>
              </a:rPr>
              <a:t>g</a:t>
            </a:r>
            <a:r>
              <a:rPr lang="en-GB" dirty="0" smtClean="0">
                <a:solidFill>
                  <a:srgbClr val="E12548"/>
                </a:solidFill>
                <a:latin typeface="Symbol" charset="2"/>
                <a:cs typeface="Symbol" charset="2"/>
              </a:rPr>
              <a:t>-</a:t>
            </a:r>
            <a:r>
              <a:rPr lang="en-GB" i="1" dirty="0" smtClean="0">
                <a:solidFill>
                  <a:srgbClr val="E12548"/>
                </a:solidFill>
                <a:latin typeface="Arial"/>
                <a:cs typeface="Arial"/>
              </a:rPr>
              <a:t>Z</a:t>
            </a:r>
            <a:r>
              <a:rPr lang="en-GB" dirty="0" smtClean="0">
                <a:solidFill>
                  <a:srgbClr val="E12548"/>
                </a:solidFill>
                <a:latin typeface="Arial"/>
                <a:cs typeface="Arial"/>
              </a:rPr>
              <a:t> interference to give “pole” quantities </a:t>
            </a:r>
            <a:r>
              <a:rPr lang="en-GB" baseline="30000" dirty="0" smtClean="0">
                <a:solidFill>
                  <a:srgbClr val="E12548"/>
                </a:solidFill>
                <a:latin typeface="Arial"/>
                <a:cs typeface="Arial"/>
              </a:rPr>
              <a:t>(0)</a:t>
            </a:r>
            <a:r>
              <a:rPr lang="en-GB" dirty="0" smtClean="0">
                <a:solidFill>
                  <a:srgbClr val="E12548"/>
                </a:solidFill>
                <a:latin typeface="Arial"/>
                <a:cs typeface="Arial"/>
              </a:rPr>
              <a:t>.</a:t>
            </a:r>
          </a:p>
          <a:p>
            <a:endParaRPr lang="en-GB" sz="900" dirty="0" smtClean="0">
              <a:solidFill>
                <a:srgbClr val="E12548"/>
              </a:solidFill>
              <a:latin typeface="Arial"/>
              <a:cs typeface="Arial"/>
            </a:endParaRPr>
          </a:p>
          <a:p>
            <a:r>
              <a:rPr lang="en-GB" dirty="0" smtClean="0">
                <a:solidFill>
                  <a:srgbClr val="E12548"/>
                </a:solidFill>
              </a:rPr>
              <a:t>In case of </a:t>
            </a:r>
            <a:r>
              <a:rPr lang="en-GB" i="1" dirty="0" err="1" smtClean="0">
                <a:solidFill>
                  <a:srgbClr val="E12548"/>
                </a:solidFill>
              </a:rPr>
              <a:t>e</a:t>
            </a:r>
            <a:r>
              <a:rPr lang="en-GB" baseline="30000" dirty="0" err="1" smtClean="0">
                <a:solidFill>
                  <a:srgbClr val="E12548"/>
                </a:solidFill>
              </a:rPr>
              <a:t>+</a:t>
            </a:r>
            <a:r>
              <a:rPr lang="en-GB" i="1" dirty="0" err="1" smtClean="0">
                <a:solidFill>
                  <a:srgbClr val="E12548"/>
                </a:solidFill>
              </a:rPr>
              <a:t>e</a:t>
            </a:r>
            <a:r>
              <a:rPr lang="en-GB" baseline="30000" dirty="0" smtClean="0">
                <a:solidFill>
                  <a:srgbClr val="E12548"/>
                </a:solidFill>
              </a:rPr>
              <a:t>–</a:t>
            </a:r>
            <a:r>
              <a:rPr lang="en-GB" dirty="0" smtClean="0">
                <a:solidFill>
                  <a:srgbClr val="E12548"/>
                </a:solidFill>
              </a:rPr>
              <a:t> final state, must also take into account </a:t>
            </a:r>
            <a:r>
              <a:rPr lang="en-GB" dirty="0" err="1" smtClean="0">
                <a:solidFill>
                  <a:srgbClr val="E12548"/>
                </a:solidFill>
              </a:rPr>
              <a:t>t</a:t>
            </a:r>
            <a:r>
              <a:rPr lang="en-GB" dirty="0" smtClean="0">
                <a:solidFill>
                  <a:srgbClr val="E12548"/>
                </a:solidFill>
              </a:rPr>
              <a:t>-channel scattering.  </a:t>
            </a:r>
            <a:endParaRPr lang="en-GB" dirty="0" smtClean="0">
              <a:solidFill>
                <a:srgbClr val="E12548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990166" y="1371599"/>
            <a:ext cx="3153833" cy="5029201"/>
          </a:xfrm>
          <a:prstGeom prst="rect">
            <a:avLst/>
          </a:prstGeom>
          <a:solidFill>
            <a:srgbClr val="FFFFFF"/>
          </a:solidFill>
          <a:ln w="635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457200" y="10668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04800" y="1295400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18579B"/>
                </a:solidFill>
              </a:rPr>
              <a:t>Initial and final state QED radiation </a:t>
            </a:r>
            <a:endParaRPr lang="en-US" sz="2000" dirty="0" smtClean="0">
              <a:solidFill>
                <a:srgbClr val="E12B0D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Measurements at the </a:t>
            </a:r>
            <a:r>
              <a:rPr lang="en-US" sz="40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Z </a:t>
            </a:r>
            <a:r>
              <a:rPr lang="en-US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Pole</a:t>
            </a:r>
            <a:endParaRPr lang="en-US" sz="4000" b="1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1752600"/>
            <a:ext cx="55626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solidFill>
                  <a:srgbClr val="18579B"/>
                </a:solidFill>
              </a:rPr>
              <a:t>Measured cross-section and asymmetries are modified by initial and final state QED radiation</a:t>
            </a:r>
            <a:endParaRPr lang="en-GB" sz="2800" dirty="0" smtClean="0">
              <a:solidFill>
                <a:srgbClr val="18579B"/>
              </a:solidFill>
            </a:endParaRPr>
          </a:p>
          <a:p>
            <a:pPr lvl="0"/>
            <a:endParaRPr lang="en-GB" sz="400" dirty="0" smtClean="0">
              <a:solidFill>
                <a:srgbClr val="18579B"/>
              </a:solidFill>
            </a:endParaRPr>
          </a:p>
          <a:p>
            <a:pPr marL="360363" indent="-276225">
              <a:spcBef>
                <a:spcPts val="600"/>
              </a:spcBef>
              <a:buFont typeface="Arial"/>
              <a:buChar char="•"/>
            </a:pPr>
            <a:r>
              <a:rPr lang="en-US" sz="1600" dirty="0" smtClean="0"/>
              <a:t>Effects are corrected for by the collaborations (using the programs TOPAZ0 and ZFITTER)</a:t>
            </a:r>
          </a:p>
          <a:p>
            <a:pPr marL="360363" indent="-276225">
              <a:spcBef>
                <a:spcPts val="600"/>
              </a:spcBef>
            </a:pPr>
            <a:endParaRPr lang="en-US" sz="1600" dirty="0" smtClean="0"/>
          </a:p>
          <a:p>
            <a:pPr marL="360363" indent="-276225">
              <a:spcBef>
                <a:spcPts val="600"/>
              </a:spcBef>
            </a:pPr>
            <a:endParaRPr lang="en-US" sz="1600" dirty="0" smtClean="0"/>
          </a:p>
          <a:p>
            <a:pPr marL="360363" indent="-276225">
              <a:spcBef>
                <a:spcPts val="600"/>
              </a:spcBef>
              <a:buFont typeface="Arial"/>
              <a:buChar char="•"/>
            </a:pPr>
            <a:r>
              <a:rPr lang="en-US" sz="1600" i="1" dirty="0" smtClean="0"/>
              <a:t>Very large corrections applied in some cases!</a:t>
            </a:r>
          </a:p>
          <a:p>
            <a:pPr marL="360363" indent="-276225">
              <a:spcBef>
                <a:spcPts val="600"/>
              </a:spcBef>
              <a:buFont typeface="Arial"/>
              <a:buChar char="•"/>
            </a:pPr>
            <a:r>
              <a:rPr lang="en-US" sz="1600" dirty="0" smtClean="0"/>
              <a:t>Measured observables </a:t>
            </a:r>
            <a:r>
              <a:rPr lang="en-US" sz="1600" dirty="0" smtClean="0">
                <a:sym typeface="Wingdings"/>
              </a:rPr>
              <a:t>become</a:t>
            </a:r>
            <a:r>
              <a:rPr lang="en-US" sz="1600" dirty="0" smtClean="0"/>
              <a:t> “pseudo-observables”</a:t>
            </a:r>
          </a:p>
          <a:p>
            <a:pPr marL="360363" indent="-276225">
              <a:spcBef>
                <a:spcPts val="600"/>
              </a:spcBef>
              <a:buFont typeface="Arial"/>
              <a:buChar char="•"/>
            </a:pPr>
            <a:r>
              <a:rPr lang="en-US" sz="1600" i="1" dirty="0" smtClean="0"/>
              <a:t>E.g</a:t>
            </a:r>
            <a:r>
              <a:rPr lang="en-US" sz="1600" dirty="0" smtClean="0"/>
              <a:t>., hadronic pole-cross section </a:t>
            </a:r>
            <a:r>
              <a:rPr lang="en-US" sz="1600" dirty="0" smtClean="0">
                <a:latin typeface="Symbol" charset="2"/>
                <a:cs typeface="Symbol" charset="2"/>
              </a:rPr>
              <a:t>s</a:t>
            </a:r>
            <a:r>
              <a:rPr lang="en-US" sz="1600" baseline="30000" dirty="0" smtClean="0"/>
              <a:t>0</a:t>
            </a:r>
            <a:r>
              <a:rPr lang="en-US" sz="1600" baseline="-25000" dirty="0" smtClean="0"/>
              <a:t>had</a:t>
            </a:r>
            <a:r>
              <a:rPr lang="en-US" sz="1600" dirty="0" smtClean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" y="4800600"/>
            <a:ext cx="4876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solidFill>
                  <a:srgbClr val="18579B"/>
                </a:solidFill>
              </a:rPr>
              <a:t>In the electroweak fit the published “pseudo-observables” are used</a:t>
            </a:r>
          </a:p>
          <a:p>
            <a:pPr lvl="0"/>
            <a:endParaRPr lang="en-GB" sz="400" dirty="0" smtClean="0">
              <a:solidFill>
                <a:srgbClr val="18579B"/>
              </a:solidFill>
            </a:endParaRPr>
          </a:p>
          <a:p>
            <a:endParaRPr lang="en-US" sz="1100" b="1" dirty="0" smtClean="0">
              <a:solidFill>
                <a:srgbClr val="E12B0D"/>
              </a:solidFill>
            </a:endParaRPr>
          </a:p>
          <a:p>
            <a:r>
              <a:rPr lang="en-US" sz="1600" b="1" dirty="0" smtClean="0">
                <a:solidFill>
                  <a:srgbClr val="E12B0D"/>
                </a:solidFill>
              </a:rPr>
              <a:t>Important</a:t>
            </a:r>
            <a:r>
              <a:rPr lang="en-US" sz="1600" dirty="0" smtClean="0">
                <a:solidFill>
                  <a:srgbClr val="E12B0D"/>
                </a:solidFill>
              </a:rPr>
              <a:t>: these QED corrections are independent of the electroweak corrections discussed before!</a:t>
            </a:r>
            <a:endParaRPr lang="en-US" sz="1600" dirty="0">
              <a:solidFill>
                <a:srgbClr val="E12B0D"/>
              </a:solidFill>
            </a:endParaRPr>
          </a:p>
        </p:txBody>
      </p:sp>
      <p:pic>
        <p:nvPicPr>
          <p:cNvPr id="13" name="Picture 12" descr="sigma-z-qed-correcte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990166" y="3373966"/>
            <a:ext cx="3077634" cy="2917757"/>
          </a:xfrm>
          <a:prstGeom prst="rect">
            <a:avLst/>
          </a:prstGeom>
        </p:spPr>
      </p:pic>
      <p:pic>
        <p:nvPicPr>
          <p:cNvPr id="14" name="Picture 13" descr="qed-feynman-graphs-les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6094466" y="1447800"/>
            <a:ext cx="2973334" cy="18962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65427" y="5181600"/>
            <a:ext cx="1097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008000"/>
                </a:solidFill>
              </a:rPr>
              <a:t>measured </a:t>
            </a:r>
            <a:r>
              <a:rPr lang="en-GB" sz="1200" dirty="0" err="1" smtClean="0">
                <a:solidFill>
                  <a:srgbClr val="008000"/>
                </a:solidFill>
              </a:rPr>
              <a:t>lineshape</a:t>
            </a:r>
            <a:endParaRPr lang="en-GB" sz="1200" dirty="0">
              <a:solidFill>
                <a:srgbClr val="008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81800" y="3737759"/>
            <a:ext cx="533400" cy="7580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7197187" y="3498502"/>
            <a:ext cx="1001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accent6">
                    <a:lumMod val="75000"/>
                  </a:schemeClr>
                </a:solidFill>
              </a:rPr>
              <a:t>corrected </a:t>
            </a:r>
            <a:r>
              <a:rPr lang="en-GB" sz="1200" dirty="0" err="1" smtClean="0">
                <a:solidFill>
                  <a:schemeClr val="accent6">
                    <a:lumMod val="75000"/>
                  </a:schemeClr>
                </a:solidFill>
              </a:rPr>
              <a:t>lineshape</a:t>
            </a:r>
            <a:endParaRPr lang="en-GB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660482" name="Object 2"/>
          <p:cNvGraphicFramePr>
            <a:graphicFrameLocks noChangeAspect="1"/>
          </p:cNvGraphicFramePr>
          <p:nvPr/>
        </p:nvGraphicFramePr>
        <p:xfrm>
          <a:off x="762000" y="3095625"/>
          <a:ext cx="2789237" cy="674752"/>
        </p:xfrm>
        <a:graphic>
          <a:graphicData uri="http://schemas.openxmlformats.org/presentationml/2006/ole">
            <p:oleObj spid="_x0000_s1102850" name="Equation" r:id="rId7" imgW="2082800" imgH="520700" progId="Equation.DSMT4">
              <p:embed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551238" y="3168749"/>
            <a:ext cx="239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7F7F7F"/>
                </a:solidFill>
              </a:rPr>
              <a:t>Convolution of kernel cross section by QED radiator function</a:t>
            </a:r>
            <a:endParaRPr lang="en-GB" sz="1200" dirty="0">
              <a:solidFill>
                <a:srgbClr val="7F7F7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27153" y="3985736"/>
            <a:ext cx="1328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smtClean="0"/>
              <a:t>36% increase!</a:t>
            </a:r>
          </a:p>
          <a:p>
            <a:pPr algn="r"/>
            <a:r>
              <a:rPr lang="en-GB" sz="1400" i="1" dirty="0" smtClean="0"/>
              <a:t>100 </a:t>
            </a:r>
            <a:r>
              <a:rPr lang="en-GB" sz="1400" i="1" dirty="0" err="1" smtClean="0"/>
              <a:t>MeV</a:t>
            </a:r>
            <a:r>
              <a:rPr lang="en-GB" sz="1400" i="1" dirty="0" smtClean="0"/>
              <a:t> shift in peak</a:t>
            </a:r>
            <a:endParaRPr lang="en-GB" sz="1400" i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304800" y="1295400"/>
            <a:ext cx="8839200" cy="47624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2000" dirty="0">
                <a:solidFill>
                  <a:srgbClr val="18579B"/>
                </a:solidFill>
                <a:ea typeface="Arial" charset="0"/>
                <a:cs typeface="Arial" charset="0"/>
              </a:rPr>
              <a:t>Experimental results:</a:t>
            </a:r>
            <a:endParaRPr lang="en-US" sz="2000" dirty="0">
              <a:solidFill>
                <a:srgbClr val="404040"/>
              </a:solidFill>
              <a:ea typeface="Arial" charset="0"/>
              <a:cs typeface="Arial" charset="0"/>
            </a:endParaRPr>
          </a:p>
          <a:p>
            <a:pPr marL="355600" lvl="1" indent="-269875">
              <a:spcBef>
                <a:spcPct val="50000"/>
              </a:spcBef>
              <a:buClr>
                <a:srgbClr val="404040"/>
              </a:buClr>
              <a:buSzPct val="100000"/>
              <a:buFont typeface="Arial" charset="0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i="1" dirty="0">
                <a:solidFill>
                  <a:srgbClr val="E12548"/>
                </a:solidFill>
                <a:ea typeface="Times New Roman" charset="0"/>
                <a:cs typeface="Times New Roman" charset="0"/>
              </a:rPr>
              <a:t>Z</a:t>
            </a:r>
            <a:r>
              <a:rPr lang="en-US" sz="1600" dirty="0">
                <a:solidFill>
                  <a:srgbClr val="E12548"/>
                </a:solidFill>
                <a:ea typeface="Times New Roman" charset="0"/>
                <a:cs typeface="Times New Roman" charset="0"/>
              </a:rPr>
              <a:t>-pole observables</a:t>
            </a:r>
            <a:r>
              <a:rPr lang="en-US" sz="16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: </a:t>
            </a:r>
            <a:r>
              <a:rPr lang="en-US" sz="1600" dirty="0">
                <a:ea typeface="Times New Roman" charset="0"/>
                <a:cs typeface="Times New Roman" charset="0"/>
              </a:rPr>
              <a:t>LEP/SLD results (corrected for ISR/FSR QED effects)</a:t>
            </a:r>
            <a:r>
              <a:rPr lang="en-US" sz="1600" dirty="0" smtClean="0">
                <a:ea typeface="Times New Roman" charset="0"/>
                <a:cs typeface="Times New Roman" charset="0"/>
              </a:rPr>
              <a:t> </a:t>
            </a:r>
          </a:p>
          <a:p>
            <a:pPr marL="355600" lvl="1" indent="-269875">
              <a:spcBef>
                <a:spcPts val="100"/>
              </a:spcBef>
              <a:buClr>
                <a:srgbClr val="404040"/>
              </a:buClr>
              <a:buSzPct val="100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400" dirty="0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	</a:t>
            </a:r>
            <a:r>
              <a:rPr lang="en-US" sz="1100" dirty="0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[ADLO &amp; SLD, Phys. Rept. 427, 257 (2006)]</a:t>
            </a:r>
            <a:endParaRPr lang="en-US" sz="1400" dirty="0" smtClean="0">
              <a:solidFill>
                <a:srgbClr val="404040"/>
              </a:solidFill>
              <a:ea typeface="Times New Roman" charset="0"/>
              <a:cs typeface="Times New Roman" charset="0"/>
            </a:endParaRPr>
          </a:p>
          <a:p>
            <a:pPr marL="817563" lvl="1" indent="-276225" defTabSz="914400">
              <a:spcBef>
                <a:spcPts val="600"/>
              </a:spcBef>
              <a:buFont typeface="Arial"/>
              <a:buChar char="•"/>
            </a:pPr>
            <a:r>
              <a:rPr lang="en-US" sz="1600" kern="0" dirty="0" smtClean="0">
                <a:solidFill>
                  <a:srgbClr val="E12548"/>
                </a:solidFill>
                <a:latin typeface="Arial"/>
                <a:cs typeface="Arial"/>
              </a:rPr>
              <a:t>Total and partial cross sections 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around </a:t>
            </a:r>
            <a:r>
              <a:rPr lang="en-US" sz="1600" i="1" kern="0" dirty="0" smtClean="0">
                <a:solidFill>
                  <a:srgbClr val="000000"/>
                </a:solidFill>
                <a:latin typeface="Arial"/>
                <a:cs typeface="Arial"/>
              </a:rPr>
              <a:t>Z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sz="1600" i="1" kern="0" dirty="0" smtClean="0">
                <a:solidFill>
                  <a:srgbClr val="E12548"/>
                </a:solidFill>
                <a:latin typeface="Arial"/>
                <a:cs typeface="Arial"/>
              </a:rPr>
              <a:t>M</a:t>
            </a:r>
            <a:r>
              <a:rPr lang="en-US" sz="1600" i="1" kern="0" baseline="-25000" dirty="0" smtClean="0">
                <a:solidFill>
                  <a:srgbClr val="E12548"/>
                </a:solidFill>
                <a:latin typeface="Arial"/>
                <a:cs typeface="Arial"/>
              </a:rPr>
              <a:t>Z</a:t>
            </a:r>
            <a:r>
              <a:rPr lang="en-US" sz="1600" kern="0" dirty="0" smtClean="0">
                <a:solidFill>
                  <a:srgbClr val="2C2C2C"/>
                </a:solidFill>
                <a:latin typeface="Arial"/>
                <a:cs typeface="Arial"/>
              </a:rPr>
              <a:t>, </a:t>
            </a:r>
            <a:r>
              <a:rPr lang="en-US" sz="1600" kern="0" dirty="0" smtClean="0">
                <a:solidFill>
                  <a:srgbClr val="E12548"/>
                </a:solidFill>
                <a:latin typeface="Symbol" charset="2"/>
                <a:cs typeface="Symbol" charset="2"/>
              </a:rPr>
              <a:t>G</a:t>
            </a:r>
            <a:r>
              <a:rPr lang="en-US" sz="1600" i="1" kern="0" baseline="-25000" dirty="0" smtClean="0">
                <a:solidFill>
                  <a:srgbClr val="E12548"/>
                </a:solidFill>
                <a:latin typeface="Arial"/>
                <a:cs typeface="Arial"/>
              </a:rPr>
              <a:t>Z</a:t>
            </a:r>
            <a:r>
              <a:rPr lang="en-US" sz="1600" kern="0" dirty="0" smtClean="0">
                <a:solidFill>
                  <a:srgbClr val="2C2C2C"/>
                </a:solidFill>
                <a:latin typeface="Arial"/>
                <a:cs typeface="Arial"/>
              </a:rPr>
              <a:t>, </a:t>
            </a:r>
            <a:r>
              <a:rPr lang="en-US" sz="1600" kern="0" dirty="0" smtClean="0">
                <a:solidFill>
                  <a:srgbClr val="E12548"/>
                </a:solidFill>
                <a:latin typeface="Symbol" charset="2"/>
                <a:cs typeface="Symbol" charset="2"/>
              </a:rPr>
              <a:t>s</a:t>
            </a:r>
            <a:r>
              <a:rPr lang="en-US" sz="1600" kern="0" baseline="30000" dirty="0" smtClean="0">
                <a:solidFill>
                  <a:srgbClr val="E12548"/>
                </a:solidFill>
                <a:latin typeface="Symbol" charset="2"/>
                <a:cs typeface="Symbol" charset="2"/>
              </a:rPr>
              <a:t>0</a:t>
            </a:r>
            <a:r>
              <a:rPr lang="en-US" sz="1600" kern="0" baseline="-25000" dirty="0" smtClean="0">
                <a:solidFill>
                  <a:srgbClr val="E12548"/>
                </a:solidFill>
                <a:latin typeface="Arial"/>
                <a:cs typeface="Arial"/>
              </a:rPr>
              <a:t>had</a:t>
            </a:r>
            <a:r>
              <a:rPr lang="en-US" sz="1600" kern="0" dirty="0" smtClean="0">
                <a:solidFill>
                  <a:srgbClr val="2C2C2C"/>
                </a:solidFill>
                <a:latin typeface="Arial"/>
                <a:cs typeface="Arial"/>
              </a:rPr>
              <a:t>, </a:t>
            </a:r>
            <a:r>
              <a:rPr lang="en-US" sz="1600" i="1" kern="0" dirty="0" smtClean="0">
                <a:solidFill>
                  <a:srgbClr val="E12548"/>
                </a:solidFill>
                <a:latin typeface="Arial"/>
                <a:cs typeface="Arial"/>
              </a:rPr>
              <a:t>R</a:t>
            </a:r>
            <a:r>
              <a:rPr lang="en-US" sz="1600" i="1" kern="0" baseline="-25000" dirty="0" smtClean="0">
                <a:solidFill>
                  <a:srgbClr val="E12548"/>
                </a:solidFill>
                <a:latin typeface="Arial"/>
                <a:cs typeface="Arial"/>
              </a:rPr>
              <a:t>l</a:t>
            </a:r>
            <a:r>
              <a:rPr lang="en-US" sz="1600" kern="0" baseline="30000" dirty="0" smtClean="0">
                <a:solidFill>
                  <a:srgbClr val="E12548"/>
                </a:solidFill>
                <a:latin typeface="Arial"/>
                <a:cs typeface="Arial"/>
              </a:rPr>
              <a:t>0</a:t>
            </a:r>
            <a:r>
              <a:rPr lang="en-US" sz="1600" kern="0" dirty="0" smtClean="0">
                <a:solidFill>
                  <a:srgbClr val="2C2C2C"/>
                </a:solidFill>
                <a:latin typeface="Arial"/>
                <a:cs typeface="Arial"/>
              </a:rPr>
              <a:t>, </a:t>
            </a:r>
            <a:r>
              <a:rPr lang="en-US" sz="1600" i="1" kern="0" dirty="0" smtClean="0">
                <a:solidFill>
                  <a:srgbClr val="E12548"/>
                </a:solidFill>
                <a:latin typeface="Arial"/>
                <a:cs typeface="Arial"/>
              </a:rPr>
              <a:t>R</a:t>
            </a:r>
            <a:r>
              <a:rPr lang="en-US" sz="1600" i="1" kern="0" baseline="-25000" dirty="0" smtClean="0">
                <a:solidFill>
                  <a:srgbClr val="E12548"/>
                </a:solidFill>
                <a:latin typeface="Arial"/>
                <a:cs typeface="Arial"/>
              </a:rPr>
              <a:t>c</a:t>
            </a:r>
            <a:r>
              <a:rPr lang="en-US" sz="1600" kern="0" baseline="30000" dirty="0" smtClean="0">
                <a:solidFill>
                  <a:srgbClr val="E12548"/>
                </a:solidFill>
                <a:latin typeface="Arial"/>
                <a:cs typeface="Arial"/>
              </a:rPr>
              <a:t>0</a:t>
            </a:r>
            <a:r>
              <a:rPr lang="en-US" sz="1600" kern="0" dirty="0" smtClean="0">
                <a:solidFill>
                  <a:srgbClr val="2C2C2C"/>
                </a:solidFill>
                <a:latin typeface="Arial"/>
                <a:cs typeface="Arial"/>
              </a:rPr>
              <a:t>, </a:t>
            </a:r>
            <a:r>
              <a:rPr lang="en-US" sz="1600" i="1" kern="0" dirty="0" smtClean="0">
                <a:solidFill>
                  <a:srgbClr val="E12548"/>
                </a:solidFill>
                <a:latin typeface="Arial"/>
                <a:cs typeface="Arial"/>
              </a:rPr>
              <a:t>R</a:t>
            </a:r>
            <a:r>
              <a:rPr lang="en-US" sz="1600" i="1" kern="0" baseline="-25000" dirty="0" smtClean="0">
                <a:solidFill>
                  <a:srgbClr val="E12548"/>
                </a:solidFill>
                <a:latin typeface="Arial"/>
                <a:cs typeface="Arial"/>
              </a:rPr>
              <a:t>b</a:t>
            </a:r>
            <a:r>
              <a:rPr lang="en-US" sz="1600" kern="0" baseline="30000" dirty="0" smtClean="0">
                <a:solidFill>
                  <a:srgbClr val="E12548"/>
                </a:solidFill>
                <a:latin typeface="Arial"/>
                <a:cs typeface="Arial"/>
              </a:rPr>
              <a:t>0</a:t>
            </a:r>
          </a:p>
          <a:p>
            <a:pPr marL="817563" lvl="1" indent="-276225" defTabSz="914400">
              <a:spcBef>
                <a:spcPts val="600"/>
              </a:spcBef>
            </a:pPr>
            <a:r>
              <a:rPr lang="en-US" sz="1200" kern="0" dirty="0" smtClean="0">
                <a:solidFill>
                  <a:srgbClr val="000000"/>
                </a:solidFill>
                <a:latin typeface="Arial"/>
                <a:cs typeface="Arial"/>
              </a:rPr>
              <a:t>	Sensitive to the total coupling strength of the </a:t>
            </a:r>
            <a:r>
              <a:rPr lang="en-US" sz="1200" i="1" kern="0" dirty="0" smtClean="0">
                <a:solidFill>
                  <a:srgbClr val="000000"/>
                </a:solidFill>
                <a:latin typeface="Arial"/>
                <a:cs typeface="Arial"/>
              </a:rPr>
              <a:t>Z</a:t>
            </a:r>
            <a:r>
              <a:rPr lang="en-US" sz="1200" kern="0" dirty="0" smtClean="0">
                <a:solidFill>
                  <a:srgbClr val="000000"/>
                </a:solidFill>
                <a:latin typeface="Arial"/>
                <a:cs typeface="Arial"/>
              </a:rPr>
              <a:t> to fermions</a:t>
            </a:r>
          </a:p>
          <a:p>
            <a:pPr marL="817563" lvl="1" indent="-276225" defTabSz="914400">
              <a:spcBef>
                <a:spcPts val="600"/>
              </a:spcBef>
              <a:buFont typeface="Arial"/>
              <a:buChar char="•"/>
            </a:pPr>
            <a:r>
              <a:rPr lang="en-US" sz="1600" kern="0" dirty="0" smtClean="0">
                <a:solidFill>
                  <a:srgbClr val="F70101"/>
                </a:solidFill>
                <a:latin typeface="Arial"/>
                <a:cs typeface="Arial"/>
              </a:rPr>
              <a:t>Asymmetries</a:t>
            </a:r>
            <a:r>
              <a:rPr lang="en-US" sz="1600" kern="0" dirty="0" smtClean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on the </a:t>
            </a:r>
            <a:r>
              <a:rPr lang="en-US" sz="1600" i="1" kern="0" dirty="0" smtClean="0">
                <a:solidFill>
                  <a:srgbClr val="000000"/>
                </a:solidFill>
                <a:latin typeface="Arial"/>
                <a:cs typeface="Arial"/>
              </a:rPr>
              <a:t>Z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 pole: </a:t>
            </a:r>
            <a:r>
              <a:rPr lang="en-US" sz="1600" i="1" kern="0" dirty="0" smtClean="0">
                <a:solidFill>
                  <a:srgbClr val="E12548"/>
                </a:solidFill>
                <a:latin typeface="Arial"/>
                <a:cs typeface="Arial"/>
              </a:rPr>
              <a:t>A</a:t>
            </a:r>
            <a:r>
              <a:rPr lang="en-US" sz="1600" kern="0" baseline="-25000" dirty="0" smtClean="0">
                <a:solidFill>
                  <a:srgbClr val="E12548"/>
                </a:solidFill>
                <a:latin typeface="Arial"/>
                <a:cs typeface="Arial"/>
              </a:rPr>
              <a:t>FB</a:t>
            </a:r>
            <a:r>
              <a:rPr lang="en-US" sz="1600" kern="0" baseline="30000" dirty="0" smtClean="0">
                <a:solidFill>
                  <a:srgbClr val="E12548"/>
                </a:solidFill>
                <a:latin typeface="Arial"/>
                <a:cs typeface="Arial"/>
              </a:rPr>
              <a:t>0,</a:t>
            </a:r>
            <a:r>
              <a:rPr lang="en-US" sz="1600" i="1" kern="0" baseline="30000" dirty="0" smtClean="0">
                <a:solidFill>
                  <a:srgbClr val="E12548"/>
                </a:solidFill>
                <a:latin typeface="Arial"/>
                <a:cs typeface="Arial"/>
              </a:rPr>
              <a:t>l</a:t>
            </a:r>
            <a:r>
              <a:rPr lang="en-US" sz="1600" kern="0" dirty="0" smtClean="0">
                <a:solidFill>
                  <a:srgbClr val="E12548"/>
                </a:solidFill>
                <a:latin typeface="Arial"/>
                <a:cs typeface="Arial"/>
              </a:rPr>
              <a:t>,</a:t>
            </a:r>
            <a:r>
              <a:rPr lang="en-US" sz="1600" kern="0" dirty="0" smtClean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lang="en-US" sz="1600" i="1" kern="0" dirty="0" smtClean="0">
                <a:solidFill>
                  <a:srgbClr val="E12548"/>
                </a:solidFill>
                <a:latin typeface="Arial"/>
                <a:cs typeface="Arial"/>
              </a:rPr>
              <a:t>A</a:t>
            </a:r>
            <a:r>
              <a:rPr lang="en-US" sz="1600" kern="0" baseline="-25000" dirty="0" smtClean="0">
                <a:solidFill>
                  <a:srgbClr val="E12548"/>
                </a:solidFill>
                <a:latin typeface="Arial"/>
                <a:cs typeface="Arial"/>
              </a:rPr>
              <a:t>FB</a:t>
            </a:r>
            <a:r>
              <a:rPr lang="en-US" sz="1600" kern="0" baseline="30000" dirty="0" smtClean="0">
                <a:solidFill>
                  <a:srgbClr val="E12548"/>
                </a:solidFill>
                <a:latin typeface="Arial"/>
                <a:cs typeface="Arial"/>
              </a:rPr>
              <a:t>0,</a:t>
            </a:r>
            <a:r>
              <a:rPr lang="en-US" sz="1600" i="1" kern="0" baseline="30000" dirty="0" smtClean="0">
                <a:solidFill>
                  <a:srgbClr val="E12548"/>
                </a:solidFill>
                <a:latin typeface="Arial"/>
                <a:cs typeface="Arial"/>
              </a:rPr>
              <a:t>b</a:t>
            </a:r>
            <a:r>
              <a:rPr lang="en-US" sz="1600" kern="0" dirty="0" smtClean="0">
                <a:solidFill>
                  <a:srgbClr val="2C2C2C"/>
                </a:solidFill>
                <a:latin typeface="Arial"/>
                <a:cs typeface="Arial"/>
              </a:rPr>
              <a:t>, </a:t>
            </a:r>
            <a:r>
              <a:rPr lang="en-US" sz="1600" i="1" kern="0" dirty="0" smtClean="0">
                <a:solidFill>
                  <a:srgbClr val="E12548"/>
                </a:solidFill>
                <a:latin typeface="Arial"/>
                <a:cs typeface="Arial"/>
              </a:rPr>
              <a:t>A</a:t>
            </a:r>
            <a:r>
              <a:rPr lang="en-US" sz="1600" kern="0" baseline="-25000" dirty="0" smtClean="0">
                <a:solidFill>
                  <a:srgbClr val="E12548"/>
                </a:solidFill>
                <a:latin typeface="Arial"/>
                <a:cs typeface="Arial"/>
              </a:rPr>
              <a:t>FB</a:t>
            </a:r>
            <a:r>
              <a:rPr lang="en-US" sz="1600" kern="0" baseline="30000" dirty="0" smtClean="0">
                <a:solidFill>
                  <a:srgbClr val="E12548"/>
                </a:solidFill>
                <a:latin typeface="Arial"/>
                <a:cs typeface="Arial"/>
              </a:rPr>
              <a:t>0,</a:t>
            </a:r>
            <a:r>
              <a:rPr lang="en-US" sz="1600" i="1" kern="0" baseline="30000" dirty="0" smtClean="0">
                <a:solidFill>
                  <a:srgbClr val="E12548"/>
                </a:solidFill>
                <a:latin typeface="Arial"/>
                <a:cs typeface="Arial"/>
              </a:rPr>
              <a:t>c</a:t>
            </a:r>
            <a:r>
              <a:rPr lang="en-US" sz="1600" kern="0" dirty="0" smtClean="0">
                <a:solidFill>
                  <a:srgbClr val="2C2C2C"/>
                </a:solidFill>
                <a:latin typeface="Arial"/>
                <a:cs typeface="Arial"/>
              </a:rPr>
              <a:t>, </a:t>
            </a:r>
            <a:r>
              <a:rPr lang="en-US" sz="1600" i="1" kern="0" dirty="0" smtClean="0">
                <a:solidFill>
                  <a:srgbClr val="E12548"/>
                </a:solidFill>
                <a:latin typeface="Arial"/>
                <a:cs typeface="Arial"/>
              </a:rPr>
              <a:t>A</a:t>
            </a:r>
            <a:r>
              <a:rPr lang="en-US" sz="1600" i="1" kern="0" baseline="-25000" dirty="0" smtClean="0">
                <a:solidFill>
                  <a:srgbClr val="E12548"/>
                </a:solidFill>
                <a:latin typeface="Arial"/>
                <a:cs typeface="Arial"/>
              </a:rPr>
              <a:t>l</a:t>
            </a:r>
            <a:r>
              <a:rPr lang="en-US" sz="1600" kern="0" dirty="0" smtClean="0">
                <a:solidFill>
                  <a:srgbClr val="2C2C2C"/>
                </a:solidFill>
                <a:latin typeface="Arial"/>
                <a:cs typeface="Arial"/>
              </a:rPr>
              <a:t>, </a:t>
            </a:r>
            <a:r>
              <a:rPr lang="en-US" sz="1600" i="1" kern="0" dirty="0" smtClean="0">
                <a:solidFill>
                  <a:srgbClr val="E12548"/>
                </a:solidFill>
                <a:latin typeface="Arial"/>
                <a:cs typeface="Arial"/>
              </a:rPr>
              <a:t>A</a:t>
            </a:r>
            <a:r>
              <a:rPr lang="en-US" sz="1600" i="1" kern="0" baseline="-25000" dirty="0" smtClean="0">
                <a:solidFill>
                  <a:srgbClr val="E12548"/>
                </a:solidFill>
                <a:latin typeface="Arial"/>
                <a:cs typeface="Arial"/>
              </a:rPr>
              <a:t>c</a:t>
            </a:r>
            <a:r>
              <a:rPr lang="en-US" sz="1600" kern="0" dirty="0" smtClean="0">
                <a:solidFill>
                  <a:srgbClr val="2C2C2C"/>
                </a:solidFill>
                <a:latin typeface="Arial"/>
                <a:cs typeface="Arial"/>
              </a:rPr>
              <a:t>, </a:t>
            </a:r>
            <a:r>
              <a:rPr lang="en-US" sz="1600" i="1" kern="0" dirty="0" err="1" smtClean="0">
                <a:solidFill>
                  <a:srgbClr val="E12548"/>
                </a:solidFill>
                <a:latin typeface="Arial"/>
                <a:cs typeface="Arial"/>
              </a:rPr>
              <a:t>A</a:t>
            </a:r>
            <a:r>
              <a:rPr lang="en-US" sz="1600" i="1" kern="0" baseline="-25000" dirty="0" err="1" smtClean="0">
                <a:solidFill>
                  <a:srgbClr val="E12548"/>
                </a:solidFill>
                <a:latin typeface="Arial"/>
                <a:cs typeface="Arial"/>
              </a:rPr>
              <a:t>b</a:t>
            </a:r>
            <a:r>
              <a:rPr lang="en-US" sz="1600" kern="0" dirty="0" smtClean="0">
                <a:solidFill>
                  <a:srgbClr val="2C2C2C"/>
                </a:solidFill>
                <a:latin typeface="Arial"/>
                <a:cs typeface="Arial"/>
              </a:rPr>
              <a:t>, </a:t>
            </a:r>
            <a:r>
              <a:rPr lang="en-US" sz="1600" kern="0" dirty="0" smtClean="0">
                <a:solidFill>
                  <a:srgbClr val="E12548"/>
                </a:solidFill>
                <a:latin typeface="Arial"/>
                <a:cs typeface="Arial"/>
              </a:rPr>
              <a:t>sin</a:t>
            </a:r>
            <a:r>
              <a:rPr lang="en-US" sz="1600" kern="0" baseline="30000" dirty="0" smtClean="0">
                <a:solidFill>
                  <a:srgbClr val="E12548"/>
                </a:solidFill>
                <a:latin typeface="Arial"/>
                <a:cs typeface="Arial"/>
              </a:rPr>
              <a:t>2</a:t>
            </a:r>
            <a:r>
              <a:rPr lang="en-US" sz="1600" kern="0" dirty="0" smtClean="0">
                <a:solidFill>
                  <a:srgbClr val="E12548"/>
                </a:solidFill>
                <a:latin typeface="Symbol" charset="2"/>
                <a:cs typeface="Symbol" charset="2"/>
              </a:rPr>
              <a:t>q</a:t>
            </a:r>
            <a:r>
              <a:rPr lang="en-US" sz="1600" i="1" kern="0" baseline="30000" dirty="0" smtClean="0">
                <a:solidFill>
                  <a:srgbClr val="E12548"/>
                </a:solidFill>
                <a:latin typeface="Arial"/>
                <a:cs typeface="Arial"/>
              </a:rPr>
              <a:t>l</a:t>
            </a:r>
            <a:r>
              <a:rPr lang="en-US" sz="1600" kern="0" baseline="-25000" dirty="0" smtClean="0">
                <a:solidFill>
                  <a:srgbClr val="E12548"/>
                </a:solidFill>
                <a:latin typeface="Arial"/>
                <a:cs typeface="Arial"/>
              </a:rPr>
              <a:t>eff </a:t>
            </a:r>
            <a:r>
              <a:rPr lang="en-US" sz="1600" kern="0" dirty="0" smtClean="0">
                <a:solidFill>
                  <a:srgbClr val="E12548"/>
                </a:solidFill>
                <a:latin typeface="Arial"/>
                <a:cs typeface="Arial"/>
              </a:rPr>
              <a:t>(</a:t>
            </a:r>
            <a:r>
              <a:rPr lang="en-US" sz="1600" i="1" kern="0" dirty="0" smtClean="0">
                <a:solidFill>
                  <a:srgbClr val="E12548"/>
                </a:solidFill>
                <a:latin typeface="Arial"/>
                <a:cs typeface="Arial"/>
              </a:rPr>
              <a:t>Q</a:t>
            </a:r>
            <a:r>
              <a:rPr lang="en-US" sz="1600" kern="0" baseline="-25000" dirty="0" smtClean="0">
                <a:solidFill>
                  <a:srgbClr val="E12548"/>
                </a:solidFill>
                <a:latin typeface="Arial"/>
                <a:cs typeface="Arial"/>
              </a:rPr>
              <a:t>FB</a:t>
            </a:r>
            <a:r>
              <a:rPr lang="en-US" sz="1600" kern="0" dirty="0" smtClean="0">
                <a:solidFill>
                  <a:srgbClr val="E12548"/>
                </a:solidFill>
                <a:latin typeface="Arial"/>
                <a:cs typeface="Arial"/>
              </a:rPr>
              <a:t>)</a:t>
            </a:r>
            <a:endParaRPr lang="en-US" sz="1600" kern="0" baseline="30000" dirty="0" smtClean="0">
              <a:solidFill>
                <a:srgbClr val="E12548"/>
              </a:solidFill>
              <a:latin typeface="Arial"/>
              <a:cs typeface="Arial"/>
            </a:endParaRPr>
          </a:p>
          <a:p>
            <a:pPr marL="817563" lvl="1" indent="-276225" defTabSz="914400">
              <a:spcBef>
                <a:spcPts val="600"/>
              </a:spcBef>
            </a:pPr>
            <a:r>
              <a:rPr lang="en-US" sz="1200" kern="0" dirty="0" smtClean="0">
                <a:solidFill>
                  <a:srgbClr val="000000"/>
                </a:solidFill>
                <a:latin typeface="Arial"/>
                <a:cs typeface="Arial"/>
              </a:rPr>
              <a:t>	Sensitive to the ratio of the </a:t>
            </a:r>
            <a:r>
              <a:rPr lang="en-US" sz="1200" i="1" kern="0" dirty="0" smtClean="0">
                <a:solidFill>
                  <a:srgbClr val="000000"/>
                </a:solidFill>
                <a:latin typeface="Arial"/>
                <a:cs typeface="Arial"/>
              </a:rPr>
              <a:t>Z</a:t>
            </a:r>
            <a:r>
              <a:rPr lang="en-US" sz="1200" kern="0" dirty="0" smtClean="0">
                <a:solidFill>
                  <a:srgbClr val="000000"/>
                </a:solidFill>
                <a:latin typeface="Arial"/>
                <a:cs typeface="Arial"/>
              </a:rPr>
              <a:t> vector to axial-vector couplings (</a:t>
            </a:r>
            <a:r>
              <a:rPr lang="en-US" sz="1200" i="1" kern="0" dirty="0" smtClean="0">
                <a:solidFill>
                  <a:srgbClr val="000000"/>
                </a:solidFill>
                <a:latin typeface="Arial"/>
                <a:cs typeface="Arial"/>
              </a:rPr>
              <a:t>i.e. </a:t>
            </a:r>
            <a:r>
              <a:rPr lang="en-US" sz="1200" kern="0" dirty="0" smtClean="0">
                <a:solidFill>
                  <a:srgbClr val="000000"/>
                </a:solidFill>
                <a:latin typeface="Arial"/>
                <a:cs typeface="Arial"/>
              </a:rPr>
              <a:t>sin</a:t>
            </a:r>
            <a:r>
              <a:rPr lang="en-US" sz="1200" kern="0" baseline="30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1200" i="1" kern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q</a:t>
            </a:r>
            <a:r>
              <a:rPr lang="en-US" sz="1200" kern="0" baseline="-25000" dirty="0" smtClean="0">
                <a:solidFill>
                  <a:srgbClr val="000000"/>
                </a:solidFill>
                <a:latin typeface="Arial"/>
                <a:cs typeface="Arial"/>
              </a:rPr>
              <a:t>eff</a:t>
            </a:r>
            <a:r>
              <a:rPr lang="en-US" sz="1200" kern="0" dirty="0" smtClean="0">
                <a:solidFill>
                  <a:srgbClr val="000000"/>
                </a:solidFill>
                <a:latin typeface="Arial"/>
                <a:cs typeface="Arial"/>
              </a:rPr>
              <a:t>) </a:t>
            </a:r>
            <a:r>
              <a:rPr lang="en-US" sz="1200" kern="0" dirty="0" err="1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1200" kern="0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 parity violation</a:t>
            </a:r>
            <a:endParaRPr lang="en-US" sz="1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55600" lvl="1" indent="-269875">
              <a:spcBef>
                <a:spcPct val="50000"/>
              </a:spcBef>
              <a:buClr>
                <a:srgbClr val="404040"/>
              </a:buClr>
              <a:buSzPct val="100000"/>
              <a:buFont typeface="Arial" charset="0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i="1" dirty="0" smtClean="0">
                <a:solidFill>
                  <a:srgbClr val="E12548"/>
                </a:solidFill>
                <a:ea typeface="Times New Roman" charset="0"/>
                <a:cs typeface="Times New Roman" charset="0"/>
              </a:rPr>
              <a:t>M</a:t>
            </a:r>
            <a:r>
              <a:rPr lang="en-US" sz="1600" i="1" baseline="-25000" dirty="0" smtClean="0">
                <a:solidFill>
                  <a:srgbClr val="E12548"/>
                </a:solidFill>
                <a:ea typeface="Times New Roman" charset="0"/>
                <a:cs typeface="Times New Roman" charset="0"/>
              </a:rPr>
              <a:t>W</a:t>
            </a:r>
            <a:r>
              <a:rPr lang="en-US" sz="1600" dirty="0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and </a:t>
            </a:r>
            <a:r>
              <a:rPr lang="en-US" sz="1600" dirty="0">
                <a:solidFill>
                  <a:srgbClr val="E12548"/>
                </a:solidFill>
                <a:ea typeface="Times New Roman" charset="0"/>
                <a:cs typeface="Times New Roman" charset="0"/>
                <a:sym typeface="Symbol" charset="2"/>
              </a:rPr>
              <a:t></a:t>
            </a:r>
            <a:r>
              <a:rPr lang="en-US" sz="1600" i="1" baseline="-25000" dirty="0">
                <a:solidFill>
                  <a:srgbClr val="E12548"/>
                </a:solidFill>
                <a:ea typeface="Times New Roman" charset="0"/>
                <a:cs typeface="Times New Roman" charset="0"/>
              </a:rPr>
              <a:t>W</a:t>
            </a:r>
            <a:r>
              <a:rPr lang="en-US" sz="1600" i="1" baseline="-25000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: LEP + Tevatron</a:t>
            </a:r>
            <a:r>
              <a:rPr lang="en-US" sz="16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average</a:t>
            </a:r>
          </a:p>
          <a:p>
            <a:pPr marL="355600" lvl="1" indent="-269875">
              <a:spcBef>
                <a:spcPts val="100"/>
              </a:spcBef>
              <a:buClr>
                <a:srgbClr val="404040"/>
              </a:buClr>
              <a:buSzPct val="100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400" dirty="0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	</a:t>
            </a:r>
            <a:r>
              <a:rPr lang="en-US" sz="1100" dirty="0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[ADLO, hep-ex/0612034] [CDF, Phys. </a:t>
            </a:r>
            <a:r>
              <a:rPr lang="en-US" sz="1100" dirty="0" err="1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Lett</a:t>
            </a:r>
            <a:r>
              <a:rPr lang="en-US" sz="1100" dirty="0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. 100, 071801 (2008)]</a:t>
            </a:r>
          </a:p>
          <a:p>
            <a:pPr marL="355600" lvl="1" indent="-269875">
              <a:spcBef>
                <a:spcPts val="100"/>
              </a:spcBef>
              <a:buClr>
                <a:srgbClr val="404040"/>
              </a:buClr>
              <a:buSzPct val="100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100" dirty="0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	[CDF &amp; D0, Phys. Rev. D 70, 092008 (2004)] [CDF &amp; D0, arXiv:0908.1374v1]</a:t>
            </a:r>
            <a:endParaRPr lang="en-US" sz="1400" dirty="0" smtClean="0">
              <a:solidFill>
                <a:srgbClr val="404040"/>
              </a:solidFill>
              <a:ea typeface="Times New Roman" charset="0"/>
              <a:cs typeface="Times New Roman" charset="0"/>
            </a:endParaRPr>
          </a:p>
          <a:p>
            <a:pPr marL="355600" lvl="1" indent="-269875">
              <a:spcBef>
                <a:spcPct val="50000"/>
              </a:spcBef>
              <a:buClr>
                <a:srgbClr val="404040"/>
              </a:buClr>
              <a:buSzPct val="100000"/>
              <a:buFont typeface="Arial" charset="0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i="1" dirty="0" err="1">
                <a:solidFill>
                  <a:srgbClr val="E12548"/>
                </a:solidFill>
                <a:ea typeface="Times New Roman" charset="0"/>
                <a:cs typeface="Times New Roman" charset="0"/>
              </a:rPr>
              <a:t>m</a:t>
            </a:r>
            <a:r>
              <a:rPr lang="en-US" sz="1600" i="1" baseline="-25000" dirty="0" err="1">
                <a:solidFill>
                  <a:srgbClr val="E12548"/>
                </a:solidFill>
                <a:ea typeface="Times New Roman" charset="0"/>
                <a:cs typeface="Times New Roman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: latest Tevatron average </a:t>
            </a:r>
            <a:r>
              <a:rPr lang="en-US" sz="1100" dirty="0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[CDF &amp; D0, new combination for ICHEP 2010, arXiv:1007.3178]</a:t>
            </a:r>
            <a:endParaRPr lang="en-US" sz="1600" dirty="0" smtClean="0">
              <a:solidFill>
                <a:srgbClr val="404040"/>
              </a:solidFill>
              <a:ea typeface="Times New Roman" charset="0"/>
              <a:cs typeface="Times New Roman" charset="0"/>
            </a:endParaRPr>
          </a:p>
          <a:p>
            <a:pPr marL="355600" lvl="1" indent="-269875">
              <a:spcBef>
                <a:spcPct val="50000"/>
              </a:spcBef>
              <a:buClr>
                <a:srgbClr val="404040"/>
              </a:buClr>
              <a:buSzPct val="100000"/>
              <a:buFont typeface="Arial" charset="0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i="1" dirty="0">
                <a:solidFill>
                  <a:srgbClr val="E12548"/>
                </a:solidFill>
                <a:ea typeface="Times New Roman" charset="0"/>
                <a:cs typeface="Times New Roman" charset="0"/>
              </a:rPr>
              <a:t>m</a:t>
            </a:r>
            <a:r>
              <a:rPr lang="en-US" sz="1600" i="1" baseline="-25000" dirty="0">
                <a:solidFill>
                  <a:srgbClr val="E12548"/>
                </a:solidFill>
                <a:ea typeface="Times New Roman" charset="0"/>
                <a:cs typeface="Times New Roman" charset="0"/>
              </a:rPr>
              <a:t>c</a:t>
            </a:r>
            <a:r>
              <a:rPr lang="en-US" sz="16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,</a:t>
            </a:r>
            <a:r>
              <a:rPr lang="en-US" sz="1600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1600" i="1" dirty="0" err="1">
                <a:solidFill>
                  <a:srgbClr val="E12548"/>
                </a:solidFill>
                <a:ea typeface="Times New Roman" charset="0"/>
                <a:cs typeface="Times New Roman" charset="0"/>
              </a:rPr>
              <a:t>m</a:t>
            </a:r>
            <a:r>
              <a:rPr lang="en-US" sz="1600" i="1" baseline="-25000" dirty="0" err="1">
                <a:solidFill>
                  <a:srgbClr val="E12548"/>
                </a:solidFill>
                <a:ea typeface="Times New Roman" charset="0"/>
                <a:cs typeface="Times New Roman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: world averages </a:t>
            </a:r>
            <a:r>
              <a:rPr lang="en-US" sz="11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[</a:t>
            </a:r>
            <a:r>
              <a:rPr lang="en-US" sz="1100" dirty="0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PDG, Phys. </a:t>
            </a:r>
            <a:r>
              <a:rPr lang="en-US" sz="1100" dirty="0" err="1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Lett</a:t>
            </a:r>
            <a:r>
              <a:rPr lang="en-US" sz="1100" dirty="0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. B667, 1 (2008) and 2009 partial update for the 2010 edition]</a:t>
            </a:r>
            <a:endParaRPr lang="en-US" sz="1600" dirty="0">
              <a:solidFill>
                <a:srgbClr val="404040"/>
              </a:solidFill>
              <a:ea typeface="Times New Roman" charset="0"/>
              <a:cs typeface="Times New Roman" charset="0"/>
            </a:endParaRPr>
          </a:p>
          <a:p>
            <a:pPr marL="355600" lvl="1" indent="-269875">
              <a:spcBef>
                <a:spcPct val="50000"/>
              </a:spcBef>
              <a:buClr>
                <a:srgbClr val="404040"/>
              </a:buClr>
              <a:buSzPct val="100000"/>
              <a:buFont typeface="Arial" charset="0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 err="1">
                <a:solidFill>
                  <a:srgbClr val="E12548"/>
                </a:solidFill>
                <a:ea typeface="Times New Roman" charset="0"/>
                <a:cs typeface="Times New Roman" charset="0"/>
                <a:sym typeface="Symbol" charset="2"/>
              </a:rPr>
              <a:t></a:t>
            </a:r>
            <a:r>
              <a:rPr lang="en-US" sz="1600" baseline="-25000" dirty="0" err="1">
                <a:solidFill>
                  <a:srgbClr val="E12548"/>
                </a:solidFill>
                <a:ea typeface="Times New Roman" charset="0"/>
                <a:cs typeface="Times New Roman" charset="0"/>
              </a:rPr>
              <a:t>had</a:t>
            </a:r>
            <a:r>
              <a:rPr lang="en-US" sz="1600" dirty="0" err="1">
                <a:solidFill>
                  <a:srgbClr val="E12548"/>
                </a:solidFill>
                <a:ea typeface="Times New Roman" charset="0"/>
                <a:cs typeface="Times New Roman" charset="0"/>
              </a:rPr>
              <a:t>(</a:t>
            </a:r>
            <a:r>
              <a:rPr lang="en-US" sz="1600" i="1" dirty="0" err="1">
                <a:solidFill>
                  <a:srgbClr val="E12548"/>
                </a:solidFill>
                <a:ea typeface="Times New Roman" charset="0"/>
                <a:cs typeface="Times New Roman" charset="0"/>
              </a:rPr>
              <a:t>M</a:t>
            </a:r>
            <a:r>
              <a:rPr lang="en-US" sz="1600" i="1" baseline="-25000" dirty="0" err="1">
                <a:solidFill>
                  <a:srgbClr val="E12548"/>
                </a:solidFill>
                <a:ea typeface="Times New Roman" charset="0"/>
                <a:cs typeface="Times New Roman" charset="0"/>
              </a:rPr>
              <a:t>Z</a:t>
            </a:r>
            <a:r>
              <a:rPr lang="en-US" sz="1600" dirty="0">
                <a:solidFill>
                  <a:srgbClr val="E12548"/>
                </a:solidFill>
                <a:ea typeface="Times New Roman" charset="0"/>
                <a:cs typeface="Times New Roman" charset="0"/>
              </a:rPr>
              <a:t>)</a:t>
            </a:r>
            <a:r>
              <a:rPr lang="en-US" sz="16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: </a:t>
            </a:r>
            <a:r>
              <a:rPr lang="en-US" sz="11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[K. Hagiwara et al., Phys. </a:t>
            </a:r>
            <a:r>
              <a:rPr lang="en-US" sz="1100" dirty="0" err="1">
                <a:solidFill>
                  <a:srgbClr val="404040"/>
                </a:solidFill>
                <a:ea typeface="Times New Roman" charset="0"/>
                <a:cs typeface="Times New Roman" charset="0"/>
              </a:rPr>
              <a:t>Lett</a:t>
            </a:r>
            <a:r>
              <a:rPr lang="en-US" sz="11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. B649, 173 (</a:t>
            </a:r>
            <a:r>
              <a:rPr lang="en-US" sz="1100" dirty="0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2007)</a:t>
            </a:r>
            <a:r>
              <a:rPr lang="en-US" sz="11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] </a:t>
            </a:r>
            <a:r>
              <a:rPr lang="en-US" sz="12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+ rescaling mechanism to account for </a:t>
            </a:r>
            <a:r>
              <a:rPr lang="en-US" sz="1200" dirty="0" err="1">
                <a:solidFill>
                  <a:srgbClr val="404040"/>
                </a:solidFill>
                <a:ea typeface="Times New Roman" charset="0"/>
                <a:cs typeface="Times New Roman" charset="0"/>
                <a:sym typeface="Symbol" charset="2"/>
              </a:rPr>
              <a:t></a:t>
            </a:r>
            <a:r>
              <a:rPr lang="en-US" sz="1200" i="1" baseline="-25000" dirty="0" err="1">
                <a:solidFill>
                  <a:srgbClr val="404040"/>
                </a:solidFill>
                <a:ea typeface="Times New Roman" charset="0"/>
                <a:cs typeface="Times New Roman" charset="0"/>
              </a:rPr>
              <a:t>s</a:t>
            </a:r>
            <a:r>
              <a:rPr lang="en-US" sz="12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 dependency</a:t>
            </a:r>
            <a:endParaRPr lang="en-US" sz="1600" dirty="0">
              <a:solidFill>
                <a:srgbClr val="404040"/>
              </a:solidFill>
              <a:ea typeface="Times New Roman" charset="0"/>
              <a:cs typeface="Times New Roman" charset="0"/>
            </a:endParaRPr>
          </a:p>
          <a:p>
            <a:pPr marL="355600" lvl="1" indent="-269875">
              <a:spcBef>
                <a:spcPct val="50000"/>
              </a:spcBef>
              <a:buClr>
                <a:srgbClr val="404040"/>
              </a:buClr>
              <a:buSzPct val="100000"/>
              <a:buFont typeface="Arial" charset="0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>
                <a:solidFill>
                  <a:srgbClr val="E12548"/>
                </a:solidFill>
                <a:ea typeface="Times New Roman" charset="0"/>
                <a:cs typeface="Times New Roman" charset="0"/>
              </a:rPr>
              <a:t>Direct Higgs </a:t>
            </a:r>
            <a:r>
              <a:rPr lang="en-US" sz="1600" dirty="0" smtClean="0">
                <a:solidFill>
                  <a:srgbClr val="E12548"/>
                </a:solidFill>
                <a:ea typeface="Times New Roman" charset="0"/>
                <a:cs typeface="Times New Roman" charset="0"/>
              </a:rPr>
              <a:t>searches </a:t>
            </a:r>
            <a:r>
              <a:rPr lang="en-US" sz="16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at LEP and Tevatron (2009 </a:t>
            </a:r>
            <a:r>
              <a:rPr lang="en-US" sz="1600" dirty="0" err="1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Tev</a:t>
            </a:r>
            <a:r>
              <a:rPr lang="en-US" sz="16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. average, </a:t>
            </a:r>
            <a:r>
              <a:rPr lang="en-US" sz="1600" i="1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and ICHEP 2010 average</a:t>
            </a:r>
            <a:r>
              <a:rPr lang="en-US" sz="16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)</a:t>
            </a:r>
          </a:p>
          <a:p>
            <a:pPr marL="355600" lvl="1" indent="-269875">
              <a:spcBef>
                <a:spcPts val="100"/>
              </a:spcBef>
              <a:buClr>
                <a:srgbClr val="404040"/>
              </a:buClr>
              <a:buSzPct val="100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400" dirty="0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	</a:t>
            </a:r>
            <a:r>
              <a:rPr lang="en-US" sz="1100" dirty="0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[</a:t>
            </a:r>
            <a:r>
              <a:rPr lang="en-US" sz="11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ADLO: Phys. </a:t>
            </a:r>
            <a:r>
              <a:rPr lang="en-US" sz="1100" dirty="0" err="1">
                <a:solidFill>
                  <a:srgbClr val="404040"/>
                </a:solidFill>
                <a:ea typeface="Times New Roman" charset="0"/>
                <a:cs typeface="Times New Roman" charset="0"/>
              </a:rPr>
              <a:t>Lett</a:t>
            </a:r>
            <a:r>
              <a:rPr lang="en-US" sz="11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. B565, 61 (2003)] [</a:t>
            </a:r>
            <a:r>
              <a:rPr lang="en-US" sz="1100" dirty="0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CDF &amp; D0</a:t>
            </a:r>
            <a:r>
              <a:rPr lang="en-US" sz="11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:</a:t>
            </a:r>
            <a:r>
              <a:rPr lang="en-US" sz="1100" dirty="0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 arXiv:0911.3930] [FERMILAB-CONF-10-257-E]</a:t>
            </a:r>
            <a:endParaRPr lang="en-US" sz="1100" dirty="0">
              <a:solidFill>
                <a:srgbClr val="404040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All Observables Entering the Fit</a:t>
            </a:r>
            <a:endParaRPr lang="en-US" sz="4000" b="1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0180" name="Line 2"/>
          <p:cNvSpPr>
            <a:spLocks noChangeShapeType="1"/>
          </p:cNvSpPr>
          <p:nvPr/>
        </p:nvSpPr>
        <p:spPr bwMode="auto">
          <a:xfrm>
            <a:off x="457200" y="10668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07940" y="4440334"/>
            <a:ext cx="3116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E12548"/>
                </a:solidFill>
                <a:ea typeface="Times New Roman" charset="0"/>
                <a:cs typeface="Times New Roman" charset="0"/>
              </a:rPr>
              <a:t>_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66585" y="4429894"/>
            <a:ext cx="3116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E12548"/>
                </a:solidFill>
                <a:ea typeface="Times New Roman" charset="0"/>
                <a:cs typeface="Times New Roman" charset="0"/>
              </a:rPr>
              <a:t>_</a:t>
            </a:r>
            <a:endParaRPr lang="en-GB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LHC-ATLAS"/>
          <p:cNvPicPr>
            <a:picLocks noChangeAspect="1" noChangeArrowheads="1"/>
          </p:cNvPicPr>
          <p:nvPr/>
        </p:nvPicPr>
        <p:blipFill>
          <a:blip r:embed="rId2">
            <a:lum bright="36000"/>
            <a:grayscl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39"/>
          <p:cNvSpPr/>
          <p:nvPr/>
        </p:nvSpPr>
        <p:spPr>
          <a:xfrm>
            <a:off x="0" y="4495800"/>
            <a:ext cx="9144000" cy="2133600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1204" name="Rectangle 10"/>
          <p:cNvSpPr>
            <a:spLocks noChangeArrowheads="1"/>
          </p:cNvSpPr>
          <p:nvPr/>
        </p:nvSpPr>
        <p:spPr bwMode="auto">
          <a:xfrm>
            <a:off x="0" y="304800"/>
            <a:ext cx="9144000" cy="4032250"/>
          </a:xfrm>
          <a:prstGeom prst="rect">
            <a:avLst/>
          </a:prstGeom>
          <a:solidFill>
            <a:schemeClr val="bg1"/>
          </a:solidFill>
          <a:ln w="635">
            <a:solidFill>
              <a:srgbClr val="7F7F7F"/>
            </a:solidFill>
            <a:miter lim="800000"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1206" name="Line 11"/>
          <p:cNvSpPr>
            <a:spLocks noChangeShapeType="1"/>
          </p:cNvSpPr>
          <p:nvPr/>
        </p:nvSpPr>
        <p:spPr bwMode="auto">
          <a:xfrm>
            <a:off x="4648200" y="548714"/>
            <a:ext cx="0" cy="3529012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9" name="Rounded Rectangle 18"/>
          <p:cNvSpPr/>
          <p:nvPr/>
        </p:nvSpPr>
        <p:spPr>
          <a:xfrm>
            <a:off x="5268913" y="2396563"/>
            <a:ext cx="3333750" cy="214312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276850" y="1315476"/>
            <a:ext cx="3333750" cy="214313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76850" y="966756"/>
            <a:ext cx="3333750" cy="215900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Line 6"/>
          <p:cNvSpPr>
            <a:spLocks noChangeShapeType="1"/>
          </p:cNvSpPr>
          <p:nvPr/>
        </p:nvSpPr>
        <p:spPr bwMode="auto">
          <a:xfrm>
            <a:off x="3962401" y="1017844"/>
            <a:ext cx="0" cy="1451036"/>
          </a:xfrm>
          <a:prstGeom prst="line">
            <a:avLst/>
          </a:prstGeom>
          <a:noFill/>
          <a:ln w="2159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bIns="0">
            <a:prstTxWarp prst="textNoShape">
              <a:avLst/>
            </a:prstTxWarp>
          </a:bodyPr>
          <a:lstStyle/>
          <a:p>
            <a:pPr>
              <a:defRPr/>
            </a:pPr>
            <a:endParaRPr lang="en-GB" sz="1600"/>
          </a:p>
        </p:txBody>
      </p:sp>
      <p:sp>
        <p:nvSpPr>
          <p:cNvPr id="26" name="Line 7"/>
          <p:cNvSpPr>
            <a:spLocks noChangeShapeType="1"/>
          </p:cNvSpPr>
          <p:nvPr/>
        </p:nvSpPr>
        <p:spPr bwMode="auto">
          <a:xfrm flipH="1">
            <a:off x="4040187" y="2254507"/>
            <a:ext cx="0" cy="682625"/>
          </a:xfrm>
          <a:prstGeom prst="line">
            <a:avLst/>
          </a:prstGeom>
          <a:noFill/>
          <a:ln w="2159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bIns="0">
            <a:prstTxWarp prst="textNoShape">
              <a:avLst/>
            </a:prstTxWarp>
          </a:bodyPr>
          <a:lstStyle/>
          <a:p>
            <a:pPr>
              <a:defRPr/>
            </a:pPr>
            <a:endParaRPr lang="en-GB" sz="1600"/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>
            <a:off x="3963987" y="2969700"/>
            <a:ext cx="0" cy="1173162"/>
          </a:xfrm>
          <a:prstGeom prst="line">
            <a:avLst/>
          </a:prstGeom>
          <a:noFill/>
          <a:ln w="2159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bIns="0">
            <a:prstTxWarp prst="textNoShape">
              <a:avLst/>
            </a:prstTxWarp>
          </a:bodyPr>
          <a:lstStyle/>
          <a:p>
            <a:pPr>
              <a:defRPr/>
            </a:pPr>
            <a:endParaRPr lang="en-GB" sz="1600"/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>
            <a:off x="4040186" y="3481388"/>
            <a:ext cx="0" cy="409892"/>
          </a:xfrm>
          <a:prstGeom prst="line">
            <a:avLst/>
          </a:prstGeom>
          <a:noFill/>
          <a:ln w="2159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bIns="0">
            <a:prstTxWarp prst="textNoShape">
              <a:avLst/>
            </a:prstTxWarp>
          </a:bodyPr>
          <a:lstStyle/>
          <a:p>
            <a:pPr>
              <a:defRPr/>
            </a:pPr>
            <a:endParaRPr lang="en-GB" sz="1600"/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 rot="16200000">
            <a:off x="3833812" y="1233744"/>
            <a:ext cx="5222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bIns="0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sz="1400" dirty="0">
                <a:solidFill>
                  <a:srgbClr val="3F8DE2"/>
                </a:solidFill>
              </a:rPr>
              <a:t>LEP</a:t>
            </a: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 rot="16200000">
            <a:off x="3833812" y="3087175"/>
            <a:ext cx="52228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bIns="0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sz="1400">
                <a:solidFill>
                  <a:srgbClr val="3F8DE2"/>
                </a:solidFill>
              </a:rPr>
              <a:t>LEP</a:t>
            </a:r>
          </a:p>
        </p:txBody>
      </p:sp>
      <p:sp>
        <p:nvSpPr>
          <p:cNvPr id="31" name="Text Box 12"/>
          <p:cNvSpPr txBox="1">
            <a:spLocks noChangeArrowheads="1"/>
          </p:cNvSpPr>
          <p:nvPr/>
        </p:nvSpPr>
        <p:spPr bwMode="auto">
          <a:xfrm rot="16200000">
            <a:off x="3902869" y="2390238"/>
            <a:ext cx="5334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bIns="0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sz="1400">
                <a:solidFill>
                  <a:srgbClr val="5F8804"/>
                </a:solidFill>
              </a:rPr>
              <a:t>SLC</a:t>
            </a: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 rot="16200000">
            <a:off x="3904456" y="3540919"/>
            <a:ext cx="5334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bIns="0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sz="1400">
                <a:solidFill>
                  <a:srgbClr val="5F8804"/>
                </a:solidFill>
              </a:rPr>
              <a:t>SLC</a:t>
            </a:r>
          </a:p>
        </p:txBody>
      </p:sp>
      <p:sp>
        <p:nvSpPr>
          <p:cNvPr id="33" name="Line 6"/>
          <p:cNvSpPr>
            <a:spLocks noChangeShapeType="1"/>
          </p:cNvSpPr>
          <p:nvPr/>
        </p:nvSpPr>
        <p:spPr bwMode="auto">
          <a:xfrm>
            <a:off x="8763000" y="985276"/>
            <a:ext cx="1588" cy="776288"/>
          </a:xfrm>
          <a:prstGeom prst="line">
            <a:avLst/>
          </a:prstGeom>
          <a:noFill/>
          <a:ln w="2159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bIns="0">
            <a:prstTxWarp prst="textNoShape">
              <a:avLst/>
            </a:prstTxWarp>
          </a:bodyPr>
          <a:lstStyle/>
          <a:p>
            <a:pPr>
              <a:defRPr/>
            </a:pPr>
            <a:endParaRPr lang="en-GB" sz="1600"/>
          </a:p>
        </p:txBody>
      </p:sp>
      <p:sp>
        <p:nvSpPr>
          <p:cNvPr id="51222" name="Text Box 10"/>
          <p:cNvSpPr txBox="1">
            <a:spLocks noChangeArrowheads="1"/>
          </p:cNvSpPr>
          <p:nvPr/>
        </p:nvSpPr>
        <p:spPr bwMode="auto">
          <a:xfrm rot="-5400000">
            <a:off x="8181181" y="1205145"/>
            <a:ext cx="14255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bIns="0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sz="1400">
                <a:solidFill>
                  <a:srgbClr val="3F8DE2"/>
                </a:solidFill>
              </a:rPr>
              <a:t>LEP &amp; </a:t>
            </a:r>
            <a:r>
              <a:rPr lang="en-US" sz="1400">
                <a:solidFill>
                  <a:srgbClr val="900000"/>
                </a:solidFill>
              </a:rPr>
              <a:t>Tevatron</a:t>
            </a:r>
          </a:p>
        </p:txBody>
      </p:sp>
      <p:sp>
        <p:nvSpPr>
          <p:cNvPr id="35" name="Line 6"/>
          <p:cNvSpPr>
            <a:spLocks noChangeShapeType="1"/>
          </p:cNvSpPr>
          <p:nvPr/>
        </p:nvSpPr>
        <p:spPr bwMode="auto">
          <a:xfrm>
            <a:off x="8686800" y="985276"/>
            <a:ext cx="0" cy="776288"/>
          </a:xfrm>
          <a:prstGeom prst="line">
            <a:avLst/>
          </a:prstGeom>
          <a:noFill/>
          <a:ln w="2159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bIns="0">
            <a:prstTxWarp prst="textNoShape">
              <a:avLst/>
            </a:prstTxWarp>
          </a:bodyPr>
          <a:lstStyle/>
          <a:p>
            <a:pPr>
              <a:defRPr/>
            </a:pPr>
            <a:endParaRPr lang="en-GB" sz="1600"/>
          </a:p>
        </p:txBody>
      </p:sp>
      <p:pic>
        <p:nvPicPr>
          <p:cNvPr id="51224" name="Picture 3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99" y="4800600"/>
            <a:ext cx="7753763" cy="1767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5" name="TextBox 37"/>
          <p:cNvSpPr txBox="1">
            <a:spLocks noChangeArrowheads="1"/>
          </p:cNvSpPr>
          <p:nvPr/>
        </p:nvSpPr>
        <p:spPr bwMode="auto">
          <a:xfrm>
            <a:off x="1077655" y="4572000"/>
            <a:ext cx="34605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200" dirty="0" smtClean="0">
                <a:solidFill>
                  <a:srgbClr val="404040"/>
                </a:solidFill>
              </a:rPr>
              <a:t>Correlations for </a:t>
            </a:r>
            <a:r>
              <a:rPr lang="en-GB" sz="1200" dirty="0">
                <a:solidFill>
                  <a:srgbClr val="404040"/>
                </a:solidFill>
              </a:rPr>
              <a:t>observables from </a:t>
            </a:r>
            <a:r>
              <a:rPr lang="en-GB" sz="1200" i="1" dirty="0">
                <a:solidFill>
                  <a:srgbClr val="404040"/>
                </a:solidFill>
              </a:rPr>
              <a:t>Z</a:t>
            </a:r>
            <a:r>
              <a:rPr lang="en-GB" sz="1200" dirty="0">
                <a:solidFill>
                  <a:srgbClr val="404040"/>
                </a:solidFill>
              </a:rPr>
              <a:t> </a:t>
            </a:r>
            <a:r>
              <a:rPr lang="en-GB" sz="1200" dirty="0" err="1">
                <a:solidFill>
                  <a:srgbClr val="404040"/>
                </a:solidFill>
              </a:rPr>
              <a:t>lineshape</a:t>
            </a:r>
            <a:r>
              <a:rPr lang="en-GB" sz="1200" dirty="0">
                <a:solidFill>
                  <a:srgbClr val="404040"/>
                </a:solidFill>
              </a:rPr>
              <a:t> fit</a:t>
            </a:r>
          </a:p>
        </p:txBody>
      </p:sp>
      <p:sp>
        <p:nvSpPr>
          <p:cNvPr id="51226" name="TextBox 38"/>
          <p:cNvSpPr txBox="1">
            <a:spLocks noChangeArrowheads="1"/>
          </p:cNvSpPr>
          <p:nvPr/>
        </p:nvSpPr>
        <p:spPr bwMode="auto">
          <a:xfrm>
            <a:off x="4850136" y="4572000"/>
            <a:ext cx="37172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200" dirty="0" smtClean="0">
                <a:solidFill>
                  <a:srgbClr val="404040"/>
                </a:solidFill>
              </a:rPr>
              <a:t>Correlations for </a:t>
            </a:r>
            <a:r>
              <a:rPr lang="en-GB" sz="1200" dirty="0">
                <a:solidFill>
                  <a:srgbClr val="404040"/>
                </a:solidFill>
              </a:rPr>
              <a:t>heavy-flavour observables at </a:t>
            </a:r>
            <a:r>
              <a:rPr lang="en-GB" sz="1200" i="1" dirty="0">
                <a:solidFill>
                  <a:srgbClr val="404040"/>
                </a:solidFill>
              </a:rPr>
              <a:t>Z</a:t>
            </a:r>
            <a:r>
              <a:rPr lang="en-GB" sz="1200" dirty="0">
                <a:solidFill>
                  <a:srgbClr val="404040"/>
                </a:solidFill>
              </a:rPr>
              <a:t> pole</a:t>
            </a:r>
          </a:p>
        </p:txBody>
      </p:sp>
      <p:sp>
        <p:nvSpPr>
          <p:cNvPr id="51227" name="Text Box 10"/>
          <p:cNvSpPr txBox="1">
            <a:spLocks noChangeArrowheads="1"/>
          </p:cNvSpPr>
          <p:nvPr/>
        </p:nvSpPr>
        <p:spPr bwMode="auto">
          <a:xfrm rot="-5400000">
            <a:off x="8457406" y="2340208"/>
            <a:ext cx="8731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bIns="0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sz="1400">
                <a:solidFill>
                  <a:srgbClr val="900000"/>
                </a:solidFill>
              </a:rPr>
              <a:t>Tevatron</a:t>
            </a:r>
          </a:p>
        </p:txBody>
      </p:sp>
      <p:sp>
        <p:nvSpPr>
          <p:cNvPr id="41" name="Line 6"/>
          <p:cNvSpPr>
            <a:spLocks noChangeShapeType="1"/>
          </p:cNvSpPr>
          <p:nvPr/>
        </p:nvSpPr>
        <p:spPr bwMode="auto">
          <a:xfrm>
            <a:off x="8763000" y="2342589"/>
            <a:ext cx="1588" cy="260350"/>
          </a:xfrm>
          <a:prstGeom prst="line">
            <a:avLst/>
          </a:prstGeom>
          <a:noFill/>
          <a:ln w="2159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bIns="0">
            <a:prstTxWarp prst="textNoShape">
              <a:avLst/>
            </a:prstTxWarp>
          </a:bodyPr>
          <a:lstStyle/>
          <a:p>
            <a:pPr>
              <a:defRPr/>
            </a:pPr>
            <a:endParaRPr lang="en-GB" sz="1600"/>
          </a:p>
        </p:txBody>
      </p:sp>
      <p:pic>
        <p:nvPicPr>
          <p:cNvPr id="36" name="Picture 35" descr="2009_12_28_ShowFullFitTable-better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r="64423" b="50504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5"/>
              <a:srcRect r="64423" b="50504"/>
              <a:stretch>
                <a:fillRect/>
              </a:stretch>
            </p:blipFill>
          </mc:Fallback>
        </mc:AlternateContent>
        <p:spPr>
          <a:xfrm>
            <a:off x="1219200" y="390492"/>
            <a:ext cx="2721173" cy="3899088"/>
          </a:xfrm>
          <a:prstGeom prst="rect">
            <a:avLst/>
          </a:prstGeom>
        </p:spPr>
      </p:pic>
      <p:sp>
        <p:nvSpPr>
          <p:cNvPr id="37" name="Text Box 4"/>
          <p:cNvSpPr txBox="1">
            <a:spLocks noChangeArrowheads="1"/>
          </p:cNvSpPr>
          <p:nvPr/>
        </p:nvSpPr>
        <p:spPr bwMode="auto">
          <a:xfrm rot="16200000">
            <a:off x="-2549376" y="3211548"/>
            <a:ext cx="6324601" cy="51110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blurRad="165100" dist="38100" dir="9480000">
              <a:srgbClr val="000000">
                <a:alpha val="16000"/>
              </a:srgbClr>
            </a:outerShdw>
          </a:effectLst>
        </p:spPr>
        <p:txBody>
          <a:bodyPr wrap="square" lIns="90000" tIns="46800" rIns="90000" bIns="93600">
            <a:prstTxWarp prst="textNoShape">
              <a:avLst/>
            </a:prstTxWarp>
            <a:spAutoFit/>
          </a:bodyPr>
          <a:lstStyle/>
          <a:p>
            <a:pPr eaLnBrk="0" hangingPunct="0">
              <a:tabLst>
                <a:tab pos="5375275" algn="l"/>
              </a:tabLst>
            </a:pPr>
            <a:r>
              <a:rPr lang="en-GB" dirty="0">
                <a:solidFill>
                  <a:schemeClr val="bg1"/>
                </a:solidFill>
              </a:rPr>
              <a:t>Experimental Input</a:t>
            </a:r>
          </a:p>
        </p:txBody>
      </p:sp>
      <p:pic>
        <p:nvPicPr>
          <p:cNvPr id="45" name="Picture 44" descr="2009_12_28_ShowFullFitTable-better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r="64423" b="91873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5"/>
              <a:srcRect r="64423" b="91873"/>
              <a:stretch>
                <a:fillRect/>
              </a:stretch>
            </p:blipFill>
          </mc:Fallback>
        </mc:AlternateContent>
        <p:spPr>
          <a:xfrm>
            <a:off x="5376332" y="392609"/>
            <a:ext cx="2681157" cy="63076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5276850" y="2608233"/>
            <a:ext cx="3333750" cy="248175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9" name="Picture 38" descr="2010_07_20_ShowFullFitTable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rcRect t="49699" r="65957" b="8069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7"/>
              <a:srcRect t="49699" r="65957" b="8069"/>
              <a:stretch>
                <a:fillRect/>
              </a:stretch>
            </p:blipFill>
          </mc:Fallback>
        </mc:AlternateContent>
        <p:spPr>
          <a:xfrm>
            <a:off x="5385399" y="966143"/>
            <a:ext cx="2582856" cy="330009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304799" y="1295400"/>
            <a:ext cx="4796367" cy="3403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dirty="0" smtClean="0">
                <a:solidFill>
                  <a:srgbClr val="18579B"/>
                </a:solidFill>
                <a:ea typeface="Arial" charset="0"/>
                <a:cs typeface="Arial" charset="0"/>
              </a:rPr>
              <a:t>Results from LEP-2:</a:t>
            </a:r>
          </a:p>
          <a:p>
            <a:pPr marL="360363" indent="-276225" defTabSz="914400">
              <a:spcBef>
                <a:spcPts val="600"/>
              </a:spcBef>
              <a:buFont typeface="Arial"/>
              <a:buChar char="•"/>
            </a:pPr>
            <a:r>
              <a:rPr lang="en-GB" sz="1600" kern="0" dirty="0" smtClean="0">
                <a:solidFill>
                  <a:srgbClr val="2C2C2C"/>
                </a:solidFill>
                <a:latin typeface="Arial"/>
              </a:rPr>
              <a:t>10 </a:t>
            </a:r>
            <a:r>
              <a:rPr lang="en-GB" sz="1600" kern="0" dirty="0" err="1" smtClean="0">
                <a:solidFill>
                  <a:srgbClr val="2C2C2C"/>
                </a:solidFill>
                <a:latin typeface="Arial"/>
              </a:rPr>
              <a:t>pb</a:t>
            </a:r>
            <a:r>
              <a:rPr lang="en-GB" sz="1600" kern="0" baseline="30000" dirty="0" smtClean="0">
                <a:solidFill>
                  <a:srgbClr val="2C2C2C"/>
                </a:solidFill>
                <a:latin typeface="Arial"/>
              </a:rPr>
              <a:t>–1</a:t>
            </a:r>
            <a:r>
              <a:rPr lang="en-GB" sz="1600" kern="0" dirty="0" smtClean="0">
                <a:solidFill>
                  <a:srgbClr val="2C2C2C"/>
                </a:solidFill>
                <a:latin typeface="Arial"/>
              </a:rPr>
              <a:t> per experiment recorded close to the </a:t>
            </a:r>
            <a:r>
              <a:rPr lang="en-GB" sz="1600" i="1" kern="0" dirty="0" smtClean="0">
                <a:solidFill>
                  <a:srgbClr val="2C2C2C"/>
                </a:solidFill>
                <a:latin typeface="Arial"/>
              </a:rPr>
              <a:t>WW</a:t>
            </a:r>
            <a:r>
              <a:rPr lang="en-GB" sz="1600" kern="0" dirty="0" smtClean="0">
                <a:solidFill>
                  <a:srgbClr val="2C2C2C"/>
                </a:solidFill>
                <a:latin typeface="Arial"/>
              </a:rPr>
              <a:t> threshold</a:t>
            </a:r>
          </a:p>
          <a:p>
            <a:pPr marL="685800" lvl="1" indent="-228600" defTabSz="914400">
              <a:spcBef>
                <a:spcPts val="600"/>
              </a:spcBef>
              <a:buBlip>
                <a:blip r:embed="rId2"/>
              </a:buBlip>
            </a:pPr>
            <a:r>
              <a:rPr lang="en-GB" sz="1400" i="1" kern="0" dirty="0" smtClean="0">
                <a:solidFill>
                  <a:srgbClr val="5C5C5C"/>
                </a:solidFill>
                <a:latin typeface="Arial"/>
              </a:rPr>
              <a:t>M</a:t>
            </a:r>
            <a:r>
              <a:rPr lang="en-GB" sz="1400" i="1" kern="0" baseline="-25000" dirty="0" smtClean="0">
                <a:solidFill>
                  <a:srgbClr val="5C5C5C"/>
                </a:solidFill>
                <a:latin typeface="Arial"/>
              </a:rPr>
              <a:t>W</a:t>
            </a:r>
            <a:r>
              <a:rPr lang="en-GB" sz="1400" kern="0" dirty="0" smtClean="0">
                <a:solidFill>
                  <a:srgbClr val="5C5C5C"/>
                </a:solidFill>
                <a:latin typeface="Arial"/>
              </a:rPr>
              <a:t> from </a:t>
            </a:r>
            <a:r>
              <a:rPr lang="en-GB" sz="1400" kern="0" dirty="0" err="1" smtClean="0">
                <a:solidFill>
                  <a:srgbClr val="5C5C5C"/>
                </a:solidFill>
                <a:latin typeface="Symbol" charset="2"/>
              </a:rPr>
              <a:t>s</a:t>
            </a:r>
            <a:r>
              <a:rPr lang="en-GB" sz="1400" i="1" kern="0" baseline="-25000" dirty="0" err="1" smtClean="0">
                <a:solidFill>
                  <a:srgbClr val="5C5C5C"/>
                </a:solidFill>
                <a:latin typeface="Arial"/>
              </a:rPr>
              <a:t>WW</a:t>
            </a:r>
            <a:r>
              <a:rPr lang="en-GB" sz="1400" kern="0" dirty="0" smtClean="0">
                <a:solidFill>
                  <a:srgbClr val="5C5C5C"/>
                </a:solidFill>
                <a:latin typeface="Arial"/>
              </a:rPr>
              <a:t> measurements</a:t>
            </a:r>
          </a:p>
          <a:p>
            <a:pPr marL="685800" lvl="1" indent="-228600" defTabSz="914400">
              <a:spcBef>
                <a:spcPts val="600"/>
              </a:spcBef>
              <a:buBlip>
                <a:blip r:embed="rId2"/>
              </a:buBlip>
            </a:pPr>
            <a:r>
              <a:rPr lang="en-GB" sz="1400" kern="0" dirty="0" smtClean="0">
                <a:solidFill>
                  <a:srgbClr val="5C5C5C"/>
                </a:solidFill>
                <a:latin typeface="Arial"/>
              </a:rPr>
              <a:t>Much less precise result than kinematic </a:t>
            </a:r>
            <a:r>
              <a:rPr lang="en-GB" sz="1400" i="1" kern="0" dirty="0" smtClean="0">
                <a:solidFill>
                  <a:srgbClr val="5C5C5C"/>
                </a:solidFill>
                <a:latin typeface="Arial"/>
              </a:rPr>
              <a:t>W</a:t>
            </a:r>
            <a:r>
              <a:rPr lang="en-GB" sz="1400" kern="0" dirty="0" smtClean="0">
                <a:solidFill>
                  <a:srgbClr val="5C5C5C"/>
                </a:solidFill>
                <a:latin typeface="Arial"/>
              </a:rPr>
              <a:t> reconstruction (200 </a:t>
            </a:r>
            <a:r>
              <a:rPr lang="en-GB" sz="1400" kern="0" dirty="0" err="1" smtClean="0">
                <a:solidFill>
                  <a:srgbClr val="5C5C5C"/>
                </a:solidFill>
                <a:latin typeface="Arial"/>
              </a:rPr>
              <a:t>MeV</a:t>
            </a:r>
            <a:r>
              <a:rPr lang="en-GB" sz="1400" kern="0" dirty="0" smtClean="0">
                <a:solidFill>
                  <a:srgbClr val="5C5C5C"/>
                </a:solidFill>
                <a:latin typeface="Arial"/>
              </a:rPr>
              <a:t> statistical error)</a:t>
            </a:r>
          </a:p>
          <a:p>
            <a:pPr marL="360363" indent="-276225" defTabSz="914400">
              <a:spcBef>
                <a:spcPts val="600"/>
              </a:spcBef>
              <a:buFont typeface="Arial"/>
              <a:buChar char="•"/>
            </a:pPr>
            <a:r>
              <a:rPr lang="en-GB" sz="1600" kern="0" dirty="0" smtClean="0">
                <a:solidFill>
                  <a:srgbClr val="2C2C2C"/>
                </a:solidFill>
                <a:latin typeface="Arial"/>
              </a:rPr>
              <a:t>700 </a:t>
            </a:r>
            <a:r>
              <a:rPr lang="en-GB" sz="1600" kern="0" dirty="0" err="1" smtClean="0">
                <a:solidFill>
                  <a:srgbClr val="2C2C2C"/>
                </a:solidFill>
                <a:latin typeface="Arial"/>
              </a:rPr>
              <a:t>pb</a:t>
            </a:r>
            <a:r>
              <a:rPr lang="en-GB" sz="1600" kern="0" baseline="30000" dirty="0" smtClean="0">
                <a:solidFill>
                  <a:srgbClr val="2C2C2C"/>
                </a:solidFill>
                <a:latin typeface="Arial"/>
              </a:rPr>
              <a:t>–1</a:t>
            </a:r>
            <a:r>
              <a:rPr lang="en-GB" sz="1600" kern="0" dirty="0" smtClean="0">
                <a:solidFill>
                  <a:srgbClr val="2C2C2C"/>
                </a:solidFill>
                <a:latin typeface="Arial"/>
              </a:rPr>
              <a:t> per experiment above the threshold </a:t>
            </a:r>
          </a:p>
          <a:p>
            <a:pPr marL="685800" lvl="1" indent="-228600" defTabSz="914400">
              <a:spcBef>
                <a:spcPts val="600"/>
              </a:spcBef>
              <a:buBlip>
                <a:blip r:embed="rId2"/>
              </a:buBlip>
            </a:pPr>
            <a:r>
              <a:rPr lang="en-GB" sz="1400" i="1" kern="0" dirty="0" smtClean="0">
                <a:solidFill>
                  <a:srgbClr val="5C5C5C"/>
                </a:solidFill>
                <a:latin typeface="Arial"/>
              </a:rPr>
              <a:t>M</a:t>
            </a:r>
            <a:r>
              <a:rPr lang="en-GB" sz="1400" i="1" kern="0" baseline="-25000" dirty="0" smtClean="0">
                <a:solidFill>
                  <a:srgbClr val="5C5C5C"/>
                </a:solidFill>
                <a:latin typeface="Arial"/>
              </a:rPr>
              <a:t>W</a:t>
            </a:r>
            <a:r>
              <a:rPr lang="en-GB" sz="1400" i="1" kern="0" dirty="0" smtClean="0">
                <a:solidFill>
                  <a:srgbClr val="5C5C5C"/>
                </a:solidFill>
                <a:latin typeface="Arial"/>
              </a:rPr>
              <a:t> </a:t>
            </a:r>
            <a:r>
              <a:rPr lang="en-GB" sz="1400" kern="0" dirty="0" smtClean="0">
                <a:solidFill>
                  <a:srgbClr val="5C5C5C"/>
                </a:solidFill>
                <a:latin typeface="Arial"/>
              </a:rPr>
              <a:t>directly reconstructed from invariant mass of observed leptons (dominant) and jets</a:t>
            </a:r>
          </a:p>
          <a:p>
            <a:pPr marL="685800" lvl="1" indent="-228600" defTabSz="914400">
              <a:spcBef>
                <a:spcPts val="600"/>
              </a:spcBef>
              <a:buBlip>
                <a:blip r:embed="rId2"/>
              </a:buBlip>
            </a:pPr>
            <a:r>
              <a:rPr lang="en-GB" sz="1400" kern="0" dirty="0" smtClean="0">
                <a:solidFill>
                  <a:srgbClr val="5C5C5C"/>
                </a:solidFill>
                <a:latin typeface="Arial"/>
              </a:rPr>
              <a:t>Large “colour reconnection” </a:t>
            </a:r>
            <a:r>
              <a:rPr lang="en-GB" sz="1400" kern="0" dirty="0" err="1" smtClean="0">
                <a:solidFill>
                  <a:srgbClr val="5C5C5C"/>
                </a:solidFill>
                <a:latin typeface="Arial"/>
              </a:rPr>
              <a:t>systematics</a:t>
            </a:r>
            <a:r>
              <a:rPr lang="en-GB" sz="1400" kern="0" dirty="0" smtClean="0">
                <a:solidFill>
                  <a:srgbClr val="5C5C5C"/>
                </a:solidFill>
                <a:latin typeface="Arial"/>
              </a:rPr>
              <a:t> in hadronic channel (35 </a:t>
            </a:r>
            <a:r>
              <a:rPr lang="en-GB" sz="1400" kern="0" dirty="0" err="1" smtClean="0">
                <a:solidFill>
                  <a:srgbClr val="5C5C5C"/>
                </a:solidFill>
                <a:latin typeface="Arial"/>
              </a:rPr>
              <a:t>MeV</a:t>
            </a:r>
            <a:r>
              <a:rPr lang="en-GB" sz="1400" kern="0" dirty="0" smtClean="0">
                <a:solidFill>
                  <a:srgbClr val="5C5C5C"/>
                </a:solidFill>
                <a:latin typeface="Arial"/>
              </a:rPr>
              <a:t>)</a:t>
            </a:r>
          </a:p>
          <a:p>
            <a:pPr marL="685800" lvl="1" indent="-228600" defTabSz="914400">
              <a:spcBef>
                <a:spcPts val="600"/>
              </a:spcBef>
              <a:buBlip>
                <a:blip r:embed="rId2"/>
              </a:buBlip>
            </a:pPr>
            <a:r>
              <a:rPr lang="en-GB" sz="1400" kern="0" dirty="0" smtClean="0">
                <a:solidFill>
                  <a:srgbClr val="5C5C5C"/>
                </a:solidFill>
                <a:latin typeface="Arial"/>
              </a:rPr>
              <a:t>Combination: </a:t>
            </a:r>
            <a:r>
              <a:rPr lang="en-GB" sz="1400" i="1" kern="0" dirty="0" smtClean="0">
                <a:solidFill>
                  <a:srgbClr val="5C5C5C"/>
                </a:solidFill>
                <a:latin typeface="Arial"/>
              </a:rPr>
              <a:t>M</a:t>
            </a:r>
            <a:r>
              <a:rPr lang="en-GB" sz="1400" i="1" kern="0" baseline="-25000" dirty="0" smtClean="0">
                <a:solidFill>
                  <a:srgbClr val="5C5C5C"/>
                </a:solidFill>
                <a:latin typeface="Arial"/>
              </a:rPr>
              <a:t>W</a:t>
            </a:r>
            <a:r>
              <a:rPr lang="en-GB" sz="1400" kern="0" dirty="0" smtClean="0">
                <a:solidFill>
                  <a:srgbClr val="5C5C5C"/>
                </a:solidFill>
                <a:latin typeface="Arial"/>
              </a:rPr>
              <a:t> = (</a:t>
            </a:r>
            <a:r>
              <a:rPr lang="en-US" sz="1400" kern="0" dirty="0" smtClean="0">
                <a:solidFill>
                  <a:srgbClr val="5C5C5C"/>
                </a:solidFill>
                <a:latin typeface="Arial"/>
              </a:rPr>
              <a:t>80.376 ± 0.025 ± 0.022) GeV</a:t>
            </a:r>
            <a:endParaRPr lang="en-GB" sz="1400" kern="0" dirty="0" smtClean="0">
              <a:solidFill>
                <a:srgbClr val="5C5C5C"/>
              </a:solidFill>
              <a:latin typeface="Arial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000" b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Precision Measurement of the </a:t>
            </a:r>
            <a:r>
              <a:rPr lang="en-GB" sz="4000" b="1" i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W </a:t>
            </a:r>
            <a:r>
              <a:rPr lang="en-GB" sz="4000" b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mass</a:t>
            </a:r>
            <a:endParaRPr lang="en-GB" sz="4000" b="1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0180" name="Line 2"/>
          <p:cNvSpPr>
            <a:spLocks noChangeShapeType="1"/>
          </p:cNvSpPr>
          <p:nvPr/>
        </p:nvSpPr>
        <p:spPr bwMode="auto">
          <a:xfrm>
            <a:off x="457200" y="10668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4800" y="4798181"/>
            <a:ext cx="7924800" cy="16026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dirty="0" smtClean="0">
                <a:solidFill>
                  <a:srgbClr val="18579B"/>
                </a:solidFill>
                <a:ea typeface="Arial" charset="0"/>
                <a:cs typeface="Arial" charset="0"/>
              </a:rPr>
              <a:t>Results from Tevatron:</a:t>
            </a:r>
          </a:p>
          <a:p>
            <a:pPr marL="360363" indent="-276225" defTabSz="914400">
              <a:spcBef>
                <a:spcPts val="600"/>
              </a:spcBef>
              <a:buFont typeface="Arial"/>
              <a:buChar char="•"/>
            </a:pPr>
            <a:r>
              <a:rPr lang="en-GB" sz="1600" kern="0" dirty="0" smtClean="0">
                <a:solidFill>
                  <a:srgbClr val="2C2C2C"/>
                </a:solidFill>
                <a:latin typeface="Arial"/>
              </a:rPr>
              <a:t>Using leptonic </a:t>
            </a:r>
            <a:r>
              <a:rPr lang="en-GB" sz="1600" i="1" kern="0" dirty="0" smtClean="0">
                <a:solidFill>
                  <a:srgbClr val="2C2C2C"/>
                </a:solidFill>
                <a:latin typeface="Arial"/>
              </a:rPr>
              <a:t>W</a:t>
            </a:r>
            <a:r>
              <a:rPr lang="en-GB" sz="1600" kern="0" dirty="0" smtClean="0">
                <a:solidFill>
                  <a:srgbClr val="2C2C2C"/>
                </a:solidFill>
                <a:latin typeface="Arial"/>
              </a:rPr>
              <a:t> decays</a:t>
            </a:r>
          </a:p>
          <a:p>
            <a:pPr marL="685800" lvl="1" indent="-228600" defTabSz="914400">
              <a:spcBef>
                <a:spcPts val="600"/>
              </a:spcBef>
              <a:buBlip>
                <a:blip r:embed="rId2"/>
              </a:buBlip>
            </a:pPr>
            <a:r>
              <a:rPr lang="en-US" sz="1400" i="1" kern="0" dirty="0" smtClean="0">
                <a:solidFill>
                  <a:srgbClr val="5C5C5C"/>
                </a:solidFill>
                <a:latin typeface="Arial"/>
              </a:rPr>
              <a:t>M</a:t>
            </a:r>
            <a:r>
              <a:rPr lang="en-US" sz="1400" i="1" kern="0" baseline="-25000" dirty="0" smtClean="0">
                <a:solidFill>
                  <a:srgbClr val="5C5C5C"/>
                </a:solidFill>
                <a:latin typeface="Arial"/>
              </a:rPr>
              <a:t>W</a:t>
            </a:r>
            <a:r>
              <a:rPr lang="en-US" sz="1400" kern="0" dirty="0" smtClean="0">
                <a:solidFill>
                  <a:srgbClr val="5C5C5C"/>
                </a:solidFill>
                <a:latin typeface="Arial"/>
              </a:rPr>
              <a:t> from template fits to the transverse mass or transverse momentum of lepton</a:t>
            </a:r>
          </a:p>
          <a:p>
            <a:pPr marL="685800" lvl="1" indent="-228600" defTabSz="914400">
              <a:spcBef>
                <a:spcPts val="600"/>
              </a:spcBef>
              <a:buBlip>
                <a:blip r:embed="rId2"/>
              </a:buBlip>
            </a:pPr>
            <a:r>
              <a:rPr lang="en-US" sz="1400" kern="0" dirty="0" smtClean="0">
                <a:solidFill>
                  <a:srgbClr val="5C5C5C"/>
                </a:solidFill>
                <a:latin typeface="Arial"/>
              </a:rPr>
              <a:t>Extremely challenging, </a:t>
            </a:r>
            <a:r>
              <a:rPr lang="en-US" sz="1400" kern="0" dirty="0" err="1" smtClean="0">
                <a:solidFill>
                  <a:srgbClr val="5C5C5C"/>
                </a:solidFill>
                <a:latin typeface="Arial"/>
              </a:rPr>
              <a:t>systematics</a:t>
            </a:r>
            <a:r>
              <a:rPr lang="en-US" sz="1400" kern="0" dirty="0" smtClean="0">
                <a:solidFill>
                  <a:srgbClr val="5C5C5C"/>
                </a:solidFill>
                <a:latin typeface="Arial"/>
              </a:rPr>
              <a:t> dominated measurement (energy calibration)</a:t>
            </a:r>
          </a:p>
          <a:p>
            <a:pPr marL="685800" lvl="1" indent="-228600" defTabSz="914400">
              <a:spcBef>
                <a:spcPts val="600"/>
              </a:spcBef>
              <a:buBlip>
                <a:blip r:embed="rId2"/>
              </a:buBlip>
            </a:pPr>
            <a:r>
              <a:rPr lang="en-GB" sz="1400" kern="0" dirty="0" smtClean="0">
                <a:solidFill>
                  <a:srgbClr val="5C5C5C"/>
                </a:solidFill>
                <a:latin typeface="Arial"/>
              </a:rPr>
              <a:t>Combination (2009): </a:t>
            </a:r>
            <a:r>
              <a:rPr lang="en-GB" sz="1400" i="1" kern="0" dirty="0" smtClean="0">
                <a:solidFill>
                  <a:srgbClr val="5C5C5C"/>
                </a:solidFill>
                <a:latin typeface="Arial"/>
              </a:rPr>
              <a:t>M</a:t>
            </a:r>
            <a:r>
              <a:rPr lang="en-GB" sz="1400" i="1" kern="0" baseline="-25000" dirty="0" smtClean="0">
                <a:solidFill>
                  <a:srgbClr val="5C5C5C"/>
                </a:solidFill>
                <a:latin typeface="Arial"/>
              </a:rPr>
              <a:t>W</a:t>
            </a:r>
            <a:r>
              <a:rPr lang="en-GB" sz="1400" kern="0" dirty="0" smtClean="0">
                <a:solidFill>
                  <a:srgbClr val="5C5C5C"/>
                </a:solidFill>
                <a:latin typeface="Arial"/>
              </a:rPr>
              <a:t> = (</a:t>
            </a:r>
            <a:r>
              <a:rPr lang="en-US" sz="1400" kern="0" dirty="0" smtClean="0">
                <a:solidFill>
                  <a:srgbClr val="5C5C5C"/>
                </a:solidFill>
                <a:latin typeface="Arial"/>
              </a:rPr>
              <a:t>80.420 ± 0.031) GeV</a:t>
            </a:r>
            <a:endParaRPr lang="en-GB" sz="1400" kern="0" dirty="0" smtClean="0">
              <a:solidFill>
                <a:srgbClr val="5C5C5C"/>
              </a:solidFill>
              <a:latin typeface="Arial"/>
            </a:endParaRPr>
          </a:p>
        </p:txBody>
      </p:sp>
      <p:pic>
        <p:nvPicPr>
          <p:cNvPr id="7" name="Picture 6" descr="w-prod-cross-section-lep-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436878" y="1889906"/>
            <a:ext cx="3554722" cy="35202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9800" y="1443335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 × 700 </a:t>
            </a:r>
            <a:r>
              <a:rPr lang="en-GB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pb</a:t>
            </a:r>
            <a:r>
              <a:rPr lang="en-GB" sz="12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–1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taken for √</a:t>
            </a:r>
            <a:r>
              <a:rPr lang="en-GB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= 161–209 GeV between 1996 and 2000 at LEP-2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304799" y="1295400"/>
            <a:ext cx="5715001" cy="1371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dirty="0" smtClean="0">
                <a:solidFill>
                  <a:srgbClr val="18579B"/>
                </a:solidFill>
                <a:ea typeface="Arial" charset="0"/>
                <a:cs typeface="Arial" charset="0"/>
              </a:rPr>
              <a:t>Recent D0 measurement of </a:t>
            </a:r>
            <a:r>
              <a:rPr lang="en-GB" sz="2000" i="1" dirty="0" smtClean="0">
                <a:solidFill>
                  <a:srgbClr val="18579B"/>
                </a:solidFill>
                <a:ea typeface="Arial" charset="0"/>
                <a:cs typeface="Arial" charset="0"/>
              </a:rPr>
              <a:t>M</a:t>
            </a:r>
            <a:r>
              <a:rPr lang="en-GB" sz="2000" i="1" baseline="-25000" dirty="0" smtClean="0">
                <a:solidFill>
                  <a:srgbClr val="18579B"/>
                </a:solidFill>
                <a:ea typeface="Arial" charset="0"/>
                <a:cs typeface="Arial" charset="0"/>
              </a:rPr>
              <a:t>W</a:t>
            </a:r>
            <a:r>
              <a:rPr lang="en-GB" sz="2000" i="1" dirty="0" smtClean="0">
                <a:solidFill>
                  <a:srgbClr val="18579B"/>
                </a:solidFill>
                <a:ea typeface="Arial" charset="0"/>
                <a:cs typeface="Arial" charset="0"/>
              </a:rPr>
              <a:t> </a:t>
            </a:r>
            <a:r>
              <a:rPr lang="en-GB" sz="2000" dirty="0" smtClean="0">
                <a:solidFill>
                  <a:srgbClr val="18579B"/>
                </a:solidFill>
                <a:ea typeface="Arial" charset="0"/>
                <a:cs typeface="Arial" charset="0"/>
              </a:rPr>
              <a:t>in </a:t>
            </a:r>
            <a:r>
              <a:rPr lang="en-GB" sz="2000" i="1" dirty="0" smtClean="0">
                <a:solidFill>
                  <a:srgbClr val="18579B"/>
                </a:solidFill>
                <a:ea typeface="Arial" charset="0"/>
                <a:cs typeface="Arial" charset="0"/>
              </a:rPr>
              <a:t>W</a:t>
            </a:r>
            <a:r>
              <a:rPr lang="en-GB" sz="2000" dirty="0" smtClean="0">
                <a:solidFill>
                  <a:srgbClr val="18579B"/>
                </a:solidFill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solidFill>
                  <a:srgbClr val="18579B"/>
                </a:solidFill>
                <a:latin typeface="Symbol" charset="2"/>
                <a:ea typeface="Arial" charset="0"/>
                <a:cs typeface="Symbol" charset="2"/>
                <a:sym typeface="Wingdings"/>
              </a:rPr>
              <a:t>®</a:t>
            </a:r>
            <a:r>
              <a:rPr lang="en-US" sz="2000" dirty="0" smtClean="0">
                <a:solidFill>
                  <a:srgbClr val="18579B"/>
                </a:solidFill>
                <a:ea typeface="Arial" charset="0"/>
                <a:cs typeface="Arial" charset="0"/>
                <a:sym typeface="Wingdings"/>
              </a:rPr>
              <a:t> </a:t>
            </a:r>
            <a:r>
              <a:rPr lang="en-US" sz="2000" i="1" dirty="0" smtClean="0">
                <a:solidFill>
                  <a:srgbClr val="18579B"/>
                </a:solidFill>
                <a:ea typeface="Arial" charset="0"/>
                <a:cs typeface="Arial" charset="0"/>
                <a:sym typeface="Wingdings"/>
              </a:rPr>
              <a:t>e</a:t>
            </a:r>
            <a:r>
              <a:rPr lang="en-US" sz="2000" dirty="0" smtClean="0">
                <a:solidFill>
                  <a:srgbClr val="18579B"/>
                </a:solidFill>
                <a:latin typeface="Symbol" charset="2"/>
                <a:ea typeface="Arial" charset="0"/>
                <a:cs typeface="Symbol" charset="2"/>
                <a:sym typeface="Wingdings"/>
              </a:rPr>
              <a:t>n</a:t>
            </a:r>
            <a:endParaRPr lang="en-GB" sz="2000" dirty="0" smtClean="0">
              <a:solidFill>
                <a:srgbClr val="18579B"/>
              </a:solidFill>
              <a:latin typeface="Symbol" charset="2"/>
              <a:ea typeface="Arial" charset="0"/>
              <a:cs typeface="Symbol" charset="2"/>
              <a:sym typeface="Wingdings"/>
            </a:endParaRPr>
          </a:p>
          <a:p>
            <a:pPr marL="360363" indent="-276225">
              <a:spcBef>
                <a:spcPts val="600"/>
              </a:spcBef>
              <a:buSzPct val="75000"/>
              <a:buFont typeface="Arial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kern="0" dirty="0" smtClean="0">
                <a:solidFill>
                  <a:srgbClr val="2C2C2C"/>
                </a:solidFill>
                <a:latin typeface="Arial"/>
              </a:rPr>
              <a:t>Analysis relies on energy calibration with </a:t>
            </a:r>
            <a:r>
              <a:rPr lang="en-GB" sz="1600" i="1" kern="0" dirty="0" smtClean="0">
                <a:solidFill>
                  <a:srgbClr val="E12548"/>
                </a:solidFill>
                <a:latin typeface="Arial"/>
              </a:rPr>
              <a:t>Z</a:t>
            </a:r>
            <a:r>
              <a:rPr lang="en-GB" sz="1600" kern="0" dirty="0" smtClean="0">
                <a:solidFill>
                  <a:srgbClr val="E12548"/>
                </a:solidFill>
                <a:latin typeface="Arial"/>
              </a:rPr>
              <a:t> </a:t>
            </a:r>
            <a:r>
              <a:rPr lang="en-US" sz="1600" kern="0" dirty="0" smtClean="0">
                <a:solidFill>
                  <a:srgbClr val="E12548"/>
                </a:solidFill>
                <a:latin typeface="Symbol" charset="2"/>
                <a:cs typeface="Symbol" charset="2"/>
                <a:sym typeface="Wingdings"/>
              </a:rPr>
              <a:t>®</a:t>
            </a:r>
            <a:r>
              <a:rPr lang="en-US" sz="1600" kern="0" dirty="0" smtClean="0">
                <a:solidFill>
                  <a:srgbClr val="E12548"/>
                </a:solidFill>
                <a:latin typeface="Arial"/>
                <a:sym typeface="Wingdings"/>
              </a:rPr>
              <a:t> </a:t>
            </a:r>
            <a:r>
              <a:rPr lang="en-US" sz="1600" i="1" kern="0" dirty="0" err="1" smtClean="0">
                <a:solidFill>
                  <a:srgbClr val="E12548"/>
                </a:solidFill>
                <a:latin typeface="Arial"/>
                <a:sym typeface="Wingdings"/>
              </a:rPr>
              <a:t>ee</a:t>
            </a:r>
            <a:endParaRPr lang="en-GB" sz="1600" i="1" kern="0" dirty="0" smtClean="0">
              <a:solidFill>
                <a:srgbClr val="E12548"/>
              </a:solidFill>
              <a:latin typeface="Arial"/>
            </a:endParaRPr>
          </a:p>
          <a:p>
            <a:pPr marL="360363" indent="-276225">
              <a:spcBef>
                <a:spcPts val="600"/>
              </a:spcBef>
              <a:buSzPct val="75000"/>
              <a:buFont typeface="Arial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kern="0" dirty="0" smtClean="0">
                <a:latin typeface="Arial"/>
              </a:rPr>
              <a:t>Result</a:t>
            </a:r>
            <a:r>
              <a:rPr lang="en-GB" sz="1600" i="1" kern="0" dirty="0" smtClean="0">
                <a:latin typeface="Arial"/>
              </a:rPr>
              <a:t>: M</a:t>
            </a:r>
            <a:r>
              <a:rPr lang="en-GB" sz="1600" i="1" kern="0" baseline="-25000" dirty="0" smtClean="0">
                <a:latin typeface="Arial"/>
              </a:rPr>
              <a:t>W</a:t>
            </a:r>
            <a:r>
              <a:rPr lang="en-GB" sz="1600" kern="0" dirty="0" smtClean="0">
                <a:latin typeface="Arial"/>
              </a:rPr>
              <a:t> = (</a:t>
            </a:r>
            <a:r>
              <a:rPr lang="en-US" sz="1600" dirty="0" smtClean="0"/>
              <a:t>80.401 ± 0.021 ± 0.038</a:t>
            </a:r>
            <a:r>
              <a:rPr lang="en-US" sz="1600" kern="0" dirty="0" smtClean="0">
                <a:latin typeface="Arial"/>
              </a:rPr>
              <a:t>) GeV</a:t>
            </a:r>
          </a:p>
          <a:p>
            <a:pPr marL="360363" indent="-276225">
              <a:spcBef>
                <a:spcPts val="600"/>
              </a:spcBef>
              <a:buSzPct val="75000"/>
              <a:buFont typeface="Arial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kern="0" dirty="0" smtClean="0">
                <a:latin typeface="Arial"/>
              </a:rPr>
              <a:t>Greatly deserves the label </a:t>
            </a:r>
            <a:r>
              <a:rPr lang="en-US" sz="1600" i="1" kern="0" dirty="0" smtClean="0">
                <a:latin typeface="Arial"/>
              </a:rPr>
              <a:t>“precision measurement”</a:t>
            </a:r>
            <a:endParaRPr lang="en-GB" sz="1600" i="1" kern="0" dirty="0" smtClean="0">
              <a:latin typeface="Arial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Precision Measurement of the </a:t>
            </a:r>
            <a:r>
              <a:rPr lang="en-GB" sz="40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W </a:t>
            </a:r>
            <a:r>
              <a:rPr lang="en-GB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mass</a:t>
            </a:r>
            <a:endParaRPr lang="en-GB" sz="4000" b="1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0180" name="Line 2"/>
          <p:cNvSpPr>
            <a:spLocks noChangeShapeType="1"/>
          </p:cNvSpPr>
          <p:nvPr/>
        </p:nvSpPr>
        <p:spPr bwMode="auto">
          <a:xfrm>
            <a:off x="457200" y="10668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685800" y="5602069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(a) </a:t>
            </a: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</a:t>
            </a:r>
            <a:r>
              <a:rPr lang="en-US" sz="1200" i="1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, (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</a:t>
            </a:r>
            <a:r>
              <a:rPr lang="en-US" sz="1200" i="1" baseline="30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</a:t>
            </a:r>
            <a:r>
              <a:rPr lang="en-US" sz="1200" i="1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, and (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</a:t>
            </a:r>
            <a:r>
              <a:rPr lang="en-US" sz="1200" i="1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en-US" sz="12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,miss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distributions for data and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fastmc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simulation with backgrounds. The </a:t>
            </a: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χ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values are shown below each distribution where </a:t>
            </a: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χ</a:t>
            </a:r>
            <a:r>
              <a:rPr lang="en-US" sz="1200" i="1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= [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en-US" sz="1200" i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− (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fastmc</a:t>
            </a:r>
            <a:r>
              <a:rPr lang="en-US" sz="1200" i="1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)]/σ</a:t>
            </a:r>
            <a:r>
              <a:rPr lang="en-US" sz="1200" i="1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for each point in the distribution, 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en-US" sz="1200" i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is the data yield in bin </a:t>
            </a: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and only the statistical uncertainty is used. The fit ranges are indicated by the double-ended horizontal arrows.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Picture 8" descr="d0-w-mass-plot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38503" y="3048000"/>
            <a:ext cx="8653097" cy="2499784"/>
          </a:xfrm>
          <a:prstGeom prst="rect">
            <a:avLst/>
          </a:prstGeom>
        </p:spPr>
      </p:pic>
      <p:grpSp>
        <p:nvGrpSpPr>
          <p:cNvPr id="2" name="Group 12"/>
          <p:cNvGrpSpPr/>
          <p:nvPr/>
        </p:nvGrpSpPr>
        <p:grpSpPr>
          <a:xfrm>
            <a:off x="6705600" y="1248832"/>
            <a:ext cx="1915584" cy="1651001"/>
            <a:chOff x="6328833" y="1248832"/>
            <a:chExt cx="1915584" cy="1651001"/>
          </a:xfrm>
        </p:grpSpPr>
        <p:sp>
          <p:nvSpPr>
            <p:cNvPr id="12" name="Rectangle 2"/>
            <p:cNvSpPr>
              <a:spLocks noChangeArrowheads="1"/>
            </p:cNvSpPr>
            <p:nvPr/>
          </p:nvSpPr>
          <p:spPr bwMode="auto">
            <a:xfrm>
              <a:off x="6328833" y="1248832"/>
              <a:ext cx="1915584" cy="1651001"/>
            </a:xfrm>
            <a:prstGeom prst="rect">
              <a:avLst/>
            </a:prstGeom>
            <a:solidFill>
              <a:srgbClr val="FFFFFF"/>
            </a:solidFill>
            <a:ln w="635" cap="flat" cmpd="sng" algn="ctr">
              <a:solidFill>
                <a:srgbClr val="E12548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52400" dist="38100" dir="2700000">
                <a:srgbClr val="000000">
                  <a:alpha val="6000"/>
                </a:srgbClr>
              </a:outerShdw>
            </a:effectLst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1" name="Picture 10" descr="d0-w-mass-plots-Z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6396295" y="1362470"/>
              <a:ext cx="1746250" cy="1456930"/>
            </a:xfrm>
            <a:prstGeom prst="rect">
              <a:avLst/>
            </a:prstGeom>
          </p:spPr>
        </p:pic>
      </p:grpSp>
      <p:cxnSp>
        <p:nvCxnSpPr>
          <p:cNvPr id="15" name="Straight Arrow Connector 14"/>
          <p:cNvCxnSpPr/>
          <p:nvPr/>
        </p:nvCxnSpPr>
        <p:spPr>
          <a:xfrm>
            <a:off x="5257800" y="1883834"/>
            <a:ext cx="1447800" cy="1588"/>
          </a:xfrm>
          <a:prstGeom prst="straightConnector1">
            <a:avLst/>
          </a:prstGeom>
          <a:ln w="1270" cap="flat" cmpd="sng" algn="ctr">
            <a:solidFill>
              <a:srgbClr val="E12548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76200" y="1839386"/>
            <a:ext cx="7924800" cy="874088"/>
          </a:xfrm>
          <a:prstGeom prst="roundRect">
            <a:avLst>
              <a:gd name="adj" fmla="val 16667"/>
            </a:avLst>
          </a:prstGeom>
          <a:noFill/>
          <a:ln w="3175">
            <a:noFill/>
            <a:round/>
            <a:headEnd/>
            <a:tailEnd/>
          </a:ln>
          <a:effectLst/>
        </p:spPr>
        <p:txBody>
          <a:bodyPr wrap="square" lIns="90000" tIns="46800" rIns="90000" bIns="126000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4000" b="1" dirty="0" smtClean="0">
                <a:solidFill>
                  <a:prstClr val="white"/>
                </a:solidFill>
                <a:effectLst>
                  <a:reflection stA="50000" endPos="75000" dist="12700" dir="5400000" sy="-100000" algn="bl" rotWithShape="0"/>
                </a:effectLst>
                <a:latin typeface="Calibri" charset="0"/>
                <a:ea typeface="Calibri" charset="0"/>
                <a:cs typeface="Calibri" charset="0"/>
              </a:rPr>
              <a:t>Indirect Constraints on the Higgs</a:t>
            </a:r>
            <a:endParaRPr lang="en-GB" sz="4000" b="1" dirty="0">
              <a:solidFill>
                <a:prstClr val="white"/>
              </a:solidFill>
              <a:effectLst>
                <a:reflection stA="50000" endPos="75000" dist="12700" dir="5400000" sy="-100000" algn="bl" rotWithShape="0"/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" name="Picture 8" descr="peter_higgs"/>
          <p:cNvPicPr>
            <a:picLocks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43800" y="1524000"/>
            <a:ext cx="787400" cy="908052"/>
          </a:xfrm>
          <a:prstGeom prst="rect">
            <a:avLst/>
          </a:prstGeom>
          <a:noFill/>
          <a:ln w="635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reflection stA="50000" endPos="75000" dist="635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2819400" y="2673118"/>
            <a:ext cx="4337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  <a:effectLst>
                  <a:reflection stA="50000" endPos="75000" dist="12700" dir="5400000" sy="-100000" algn="bl" rotWithShape="0"/>
                </a:effectLst>
                <a:latin typeface="Calibri" charset="0"/>
                <a:ea typeface="Calibri" charset="0"/>
                <a:cs typeface="Calibri" charset="0"/>
              </a:rPr>
              <a:t>from Electroweak Precision Data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6" name="Picture 5" descr="zmass.pdf"/>
          <p:cNvPicPr>
            <a:picLocks noChangeAspect="1"/>
          </p:cNvPicPr>
          <p:nvPr/>
        </p:nvPicPr>
        <p:blipFill>
          <a:blip r:embed="rId3"/>
          <a:srcRect r="3944"/>
          <a:stretch>
            <a:fillRect/>
          </a:stretch>
        </p:blipFill>
        <p:spPr>
          <a:xfrm>
            <a:off x="1752600" y="4267200"/>
            <a:ext cx="3308349" cy="2466388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105400" y="5783521"/>
            <a:ext cx="3422845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Since the </a:t>
            </a:r>
            <a:r>
              <a:rPr lang="en-US" sz="1200" i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Z</a:t>
            </a:r>
            <a:r>
              <a:rPr lang="en-US" sz="1200" baseline="300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0</a:t>
            </a:r>
            <a:r>
              <a:rPr lang="en-US" sz="12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boson couples to all </a:t>
            </a:r>
            <a:r>
              <a:rPr lang="en-US" sz="1200" dirty="0" err="1">
                <a:solidFill>
                  <a:schemeClr val="bg1"/>
                </a:solidFill>
                <a:ea typeface="Arial" charset="0"/>
                <a:cs typeface="Arial" charset="0"/>
              </a:rPr>
              <a:t>fermion-antifermion</a:t>
            </a:r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pairs, it is</a:t>
            </a:r>
            <a:r>
              <a:rPr lang="en-US" sz="12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 an ideal laboratory for studying electroweak </a:t>
            </a:r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and strong interactions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5105400" y="3505201"/>
            <a:ext cx="3661834" cy="2913964"/>
          </a:xfrm>
          <a:prstGeom prst="rect">
            <a:avLst/>
          </a:prstGeom>
          <a:solidFill>
            <a:srgbClr val="FFFFFF"/>
          </a:solidFill>
          <a:ln w="635" cap="flat" cmpd="sng" algn="ctr">
            <a:solidFill>
              <a:srgbClr val="BFBFB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304799" y="1295400"/>
            <a:ext cx="5334001" cy="24182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dirty="0" smtClean="0">
                <a:solidFill>
                  <a:srgbClr val="18579B"/>
                </a:solidFill>
                <a:ea typeface="Arial" charset="0"/>
                <a:cs typeface="Arial" charset="0"/>
                <a:sym typeface="Wingdings"/>
              </a:rPr>
              <a:t>Top quark mass is measured in </a:t>
            </a:r>
            <a:r>
              <a:rPr lang="en-GB" sz="2000" dirty="0" err="1" smtClean="0">
                <a:solidFill>
                  <a:srgbClr val="E12548"/>
                </a:solidFill>
                <a:ea typeface="Arial" charset="0"/>
                <a:cs typeface="Arial" charset="0"/>
                <a:sym typeface="Wingdings"/>
              </a:rPr>
              <a:t>di</a:t>
            </a:r>
            <a:r>
              <a:rPr lang="en-GB" sz="2000" dirty="0" smtClean="0">
                <a:solidFill>
                  <a:srgbClr val="E12548"/>
                </a:solidFill>
                <a:ea typeface="Arial" charset="0"/>
                <a:cs typeface="Arial" charset="0"/>
                <a:sym typeface="Wingdings"/>
              </a:rPr>
              <a:t>-lepton </a:t>
            </a:r>
            <a:r>
              <a:rPr lang="en-GB" sz="1400" dirty="0" smtClean="0">
                <a:solidFill>
                  <a:srgbClr val="E12548"/>
                </a:solidFill>
                <a:ea typeface="Arial" charset="0"/>
                <a:cs typeface="Arial" charset="0"/>
                <a:sym typeface="Wingdings"/>
              </a:rPr>
              <a:t>(4%)</a:t>
            </a:r>
            <a:r>
              <a:rPr lang="en-GB" sz="2000" dirty="0" smtClean="0">
                <a:solidFill>
                  <a:srgbClr val="18579B"/>
                </a:solidFill>
                <a:ea typeface="Arial" charset="0"/>
                <a:cs typeface="Arial" charset="0"/>
                <a:sym typeface="Wingdings"/>
              </a:rPr>
              <a:t>, </a:t>
            </a:r>
            <a:r>
              <a:rPr lang="en-GB" sz="2000" dirty="0" smtClean="0">
                <a:solidFill>
                  <a:srgbClr val="E12548"/>
                </a:solidFill>
                <a:ea typeface="Arial" charset="0"/>
                <a:cs typeface="Arial" charset="0"/>
                <a:sym typeface="Wingdings"/>
              </a:rPr>
              <a:t>lepton-jets </a:t>
            </a:r>
            <a:r>
              <a:rPr lang="en-GB" sz="1400" dirty="0" smtClean="0">
                <a:solidFill>
                  <a:srgbClr val="E12548"/>
                </a:solidFill>
                <a:ea typeface="Arial" charset="0"/>
                <a:cs typeface="Arial" charset="0"/>
                <a:sym typeface="Wingdings"/>
              </a:rPr>
              <a:t>(30%)</a:t>
            </a:r>
            <a:r>
              <a:rPr lang="en-GB" sz="2000" dirty="0" smtClean="0">
                <a:solidFill>
                  <a:srgbClr val="18579B"/>
                </a:solidFill>
                <a:ea typeface="Arial" charset="0"/>
                <a:cs typeface="Arial" charset="0"/>
                <a:sym typeface="Wingdings"/>
              </a:rPr>
              <a:t>, and </a:t>
            </a:r>
            <a:r>
              <a:rPr lang="en-GB" sz="2000" dirty="0" smtClean="0">
                <a:solidFill>
                  <a:srgbClr val="E12548"/>
                </a:solidFill>
                <a:ea typeface="Arial" charset="0"/>
                <a:cs typeface="Arial" charset="0"/>
                <a:sym typeface="Wingdings"/>
              </a:rPr>
              <a:t>jets-jets </a:t>
            </a:r>
            <a:r>
              <a:rPr lang="en-GB" sz="1400" dirty="0" smtClean="0">
                <a:solidFill>
                  <a:srgbClr val="E12548"/>
                </a:solidFill>
                <a:ea typeface="Arial" charset="0"/>
                <a:cs typeface="Arial" charset="0"/>
                <a:sym typeface="Wingdings"/>
              </a:rPr>
              <a:t>(46%) </a:t>
            </a:r>
            <a:r>
              <a:rPr lang="en-GB" sz="2000" dirty="0" smtClean="0">
                <a:solidFill>
                  <a:srgbClr val="18579B"/>
                </a:solidFill>
                <a:ea typeface="Arial" charset="0"/>
                <a:cs typeface="Arial" charset="0"/>
                <a:sym typeface="Wingdings"/>
              </a:rPr>
              <a:t>modes</a:t>
            </a:r>
            <a:endParaRPr lang="en-GB" sz="2000" dirty="0" smtClean="0">
              <a:solidFill>
                <a:srgbClr val="18579B"/>
              </a:solidFill>
              <a:latin typeface="Symbol" charset="2"/>
              <a:ea typeface="Arial" charset="0"/>
              <a:cs typeface="Symbol" charset="2"/>
              <a:sym typeface="Wingdings"/>
            </a:endParaRPr>
          </a:p>
          <a:p>
            <a:pPr marL="360363" indent="-276225">
              <a:spcBef>
                <a:spcPts val="600"/>
              </a:spcBef>
              <a:buSzPct val="75000"/>
              <a:buFont typeface="Arial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kern="0" dirty="0" smtClean="0">
                <a:solidFill>
                  <a:srgbClr val="2C2C2C"/>
                </a:solidFill>
                <a:latin typeface="Arial"/>
              </a:rPr>
              <a:t>Analysis relies strongly on identification of </a:t>
            </a:r>
            <a:r>
              <a:rPr lang="en-GB" sz="1600" i="1" kern="0" dirty="0" err="1" smtClean="0">
                <a:solidFill>
                  <a:srgbClr val="2C2C2C"/>
                </a:solidFill>
                <a:latin typeface="Arial"/>
              </a:rPr>
              <a:t>b</a:t>
            </a:r>
            <a:r>
              <a:rPr lang="en-GB" sz="1600" kern="0" dirty="0" smtClean="0">
                <a:solidFill>
                  <a:srgbClr val="2C2C2C"/>
                </a:solidFill>
                <a:latin typeface="Arial"/>
              </a:rPr>
              <a:t>-jets for background suppression and reduction of jet </a:t>
            </a:r>
            <a:r>
              <a:rPr lang="en-GB" sz="1600" kern="0" dirty="0" err="1" smtClean="0">
                <a:solidFill>
                  <a:srgbClr val="2C2C2C"/>
                </a:solidFill>
                <a:latin typeface="Arial"/>
              </a:rPr>
              <a:t>combinatorics</a:t>
            </a:r>
            <a:endParaRPr lang="en-GB" sz="1600" kern="0" dirty="0" smtClean="0">
              <a:solidFill>
                <a:srgbClr val="E12548"/>
              </a:solidFill>
              <a:latin typeface="Arial"/>
            </a:endParaRPr>
          </a:p>
          <a:p>
            <a:pPr marL="360363" indent="-276225">
              <a:spcBef>
                <a:spcPts val="600"/>
              </a:spcBef>
              <a:buSzPct val="75000"/>
              <a:buFont typeface="Arial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kern="0" dirty="0" smtClean="0">
                <a:latin typeface="Arial"/>
              </a:rPr>
              <a:t>Use multivariate methods to suppress backgrounds</a:t>
            </a:r>
          </a:p>
          <a:p>
            <a:pPr marL="360363" indent="-276225">
              <a:spcBef>
                <a:spcPts val="600"/>
              </a:spcBef>
              <a:buSzPct val="75000"/>
              <a:buFont typeface="Arial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kern="0" dirty="0" smtClean="0">
                <a:latin typeface="Arial"/>
              </a:rPr>
              <a:t>“In situ” jet energy scale (JES) calibration                         in modes with jets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000" b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Measurement of the top</a:t>
            </a:r>
            <a:r>
              <a:rPr lang="en-GB" sz="4000" b="1" i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4000" b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mass</a:t>
            </a:r>
            <a:endParaRPr lang="en-GB" sz="4000" b="1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0180" name="Line 2"/>
          <p:cNvSpPr>
            <a:spLocks noChangeShapeType="1"/>
          </p:cNvSpPr>
          <p:nvPr/>
        </p:nvSpPr>
        <p:spPr bwMode="auto">
          <a:xfrm>
            <a:off x="457200" y="10668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Picture 12" descr="feynman_ttbar_ljets_beamline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420130" y="1371600"/>
            <a:ext cx="2342870" cy="1561913"/>
          </a:xfrm>
          <a:prstGeom prst="rect">
            <a:avLst/>
          </a:prstGeom>
          <a:ln w="127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8" name="TextBox 17"/>
          <p:cNvSpPr txBox="1"/>
          <p:nvPr/>
        </p:nvSpPr>
        <p:spPr>
          <a:xfrm>
            <a:off x="6357379" y="2906664"/>
            <a:ext cx="2500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lepton-jets channel provides most precise </a:t>
            </a:r>
            <a:r>
              <a:rPr lang="en-GB" sz="1200" i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</a:t>
            </a:r>
            <a:r>
              <a:rPr lang="en-GB" sz="1200" i="1" baseline="-25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en-GB" sz="1200" i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measurment</a:t>
            </a:r>
            <a:endParaRPr lang="en-GB" sz="1200" i="1" baseline="-25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6034" y="3723382"/>
            <a:ext cx="47569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lvl="0" indent="-3175">
              <a:spcBef>
                <a:spcPts val="6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b="1" kern="0" dirty="0" smtClean="0">
                <a:solidFill>
                  <a:prstClr val="black"/>
                </a:solidFill>
                <a:latin typeface="Arial"/>
              </a:rPr>
              <a:t>Fit method</a:t>
            </a:r>
            <a:r>
              <a:rPr lang="en-GB" sz="1600" kern="0" dirty="0" smtClean="0">
                <a:solidFill>
                  <a:prstClr val="black"/>
                </a:solidFill>
                <a:latin typeface="Arial"/>
              </a:rPr>
              <a:t>: </a:t>
            </a:r>
            <a:r>
              <a:rPr lang="en-GB" sz="1600" dirty="0" smtClean="0">
                <a:solidFill>
                  <a:prstClr val="black"/>
                </a:solidFill>
              </a:rPr>
              <a:t>parameterise templates depending on top mass and JES for sensitive variables (e.g., </a:t>
            </a:r>
            <a:r>
              <a:rPr lang="en-GB" sz="1600" i="1" dirty="0" err="1" smtClean="0">
                <a:solidFill>
                  <a:prstClr val="black"/>
                </a:solidFill>
              </a:rPr>
              <a:t>M</a:t>
            </a:r>
            <a:r>
              <a:rPr lang="en-GB" sz="1600" baseline="-25000" dirty="0" err="1" smtClean="0">
                <a:solidFill>
                  <a:prstClr val="black"/>
                </a:solidFill>
              </a:rPr>
              <a:t>jet</a:t>
            </a:r>
            <a:r>
              <a:rPr lang="en-GB" sz="1600" baseline="-25000" dirty="0" smtClean="0">
                <a:solidFill>
                  <a:prstClr val="black"/>
                </a:solidFill>
              </a:rPr>
              <a:t>-jet</a:t>
            </a:r>
            <a:r>
              <a:rPr lang="en-GB" sz="1600" dirty="0" smtClean="0">
                <a:solidFill>
                  <a:prstClr val="black"/>
                </a:solidFill>
              </a:rPr>
              <a:t>, </a:t>
            </a:r>
            <a:r>
              <a:rPr lang="en-GB" sz="1600" i="1" dirty="0" err="1" smtClean="0">
                <a:solidFill>
                  <a:prstClr val="black"/>
                </a:solidFill>
              </a:rPr>
              <a:t>M</a:t>
            </a:r>
            <a:r>
              <a:rPr lang="en-GB" sz="1600" i="1" baseline="-25000" dirty="0" err="1" smtClean="0">
                <a:solidFill>
                  <a:prstClr val="black"/>
                </a:solidFill>
              </a:rPr>
              <a:t>letp</a:t>
            </a:r>
            <a:r>
              <a:rPr lang="en-GB" sz="1600" i="1" baseline="-25000" dirty="0" smtClean="0">
                <a:solidFill>
                  <a:prstClr val="black"/>
                </a:solidFill>
              </a:rPr>
              <a:t>-jet</a:t>
            </a:r>
            <a:r>
              <a:rPr lang="en-GB" sz="1600" dirty="0" smtClean="0">
                <a:solidFill>
                  <a:prstClr val="black"/>
                </a:solidFill>
              </a:rPr>
              <a:t>, …), construct and maximise overall likelihood function</a:t>
            </a:r>
            <a:endParaRPr lang="en-GB" sz="1600" kern="0" dirty="0" smtClean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1" name="Picture 20" descr="cdf-top-mas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257800" y="3581400"/>
            <a:ext cx="3405223" cy="27749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5105400" y="4036791"/>
            <a:ext cx="3661834" cy="2382373"/>
          </a:xfrm>
          <a:prstGeom prst="rect">
            <a:avLst/>
          </a:prstGeom>
          <a:solidFill>
            <a:srgbClr val="FFFFFF"/>
          </a:solidFill>
          <a:ln w="635" cap="flat" cmpd="sng" algn="ctr">
            <a:solidFill>
              <a:srgbClr val="BFBFB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304799" y="1295400"/>
            <a:ext cx="5334001" cy="24182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dirty="0" smtClean="0">
                <a:solidFill>
                  <a:srgbClr val="18579B"/>
                </a:solidFill>
                <a:ea typeface="Arial" charset="0"/>
                <a:cs typeface="Arial" charset="0"/>
                <a:sym typeface="Wingdings"/>
              </a:rPr>
              <a:t>Top quark mass is measured in </a:t>
            </a:r>
            <a:r>
              <a:rPr lang="en-GB" sz="2000" dirty="0" err="1" smtClean="0">
                <a:solidFill>
                  <a:srgbClr val="E12548"/>
                </a:solidFill>
                <a:ea typeface="Arial" charset="0"/>
                <a:cs typeface="Arial" charset="0"/>
                <a:sym typeface="Wingdings"/>
              </a:rPr>
              <a:t>di</a:t>
            </a:r>
            <a:r>
              <a:rPr lang="en-GB" sz="2000" dirty="0" smtClean="0">
                <a:solidFill>
                  <a:srgbClr val="E12548"/>
                </a:solidFill>
                <a:ea typeface="Arial" charset="0"/>
                <a:cs typeface="Arial" charset="0"/>
                <a:sym typeface="Wingdings"/>
              </a:rPr>
              <a:t>-lepton </a:t>
            </a:r>
            <a:r>
              <a:rPr lang="en-GB" sz="1400" dirty="0" smtClean="0">
                <a:solidFill>
                  <a:srgbClr val="E12548"/>
                </a:solidFill>
                <a:ea typeface="Arial" charset="0"/>
                <a:cs typeface="Arial" charset="0"/>
                <a:sym typeface="Wingdings"/>
              </a:rPr>
              <a:t>(4%)</a:t>
            </a:r>
            <a:r>
              <a:rPr lang="en-GB" sz="2000" dirty="0" smtClean="0">
                <a:solidFill>
                  <a:srgbClr val="18579B"/>
                </a:solidFill>
                <a:ea typeface="Arial" charset="0"/>
                <a:cs typeface="Arial" charset="0"/>
                <a:sym typeface="Wingdings"/>
              </a:rPr>
              <a:t>, </a:t>
            </a:r>
            <a:r>
              <a:rPr lang="en-GB" sz="2000" dirty="0" smtClean="0">
                <a:solidFill>
                  <a:srgbClr val="E12548"/>
                </a:solidFill>
                <a:ea typeface="Arial" charset="0"/>
                <a:cs typeface="Arial" charset="0"/>
                <a:sym typeface="Wingdings"/>
              </a:rPr>
              <a:t>lepton-jets </a:t>
            </a:r>
            <a:r>
              <a:rPr lang="en-GB" sz="1400" dirty="0" smtClean="0">
                <a:solidFill>
                  <a:srgbClr val="E12548"/>
                </a:solidFill>
                <a:ea typeface="Arial" charset="0"/>
                <a:cs typeface="Arial" charset="0"/>
                <a:sym typeface="Wingdings"/>
              </a:rPr>
              <a:t>(30%)</a:t>
            </a:r>
            <a:r>
              <a:rPr lang="en-GB" sz="2000" dirty="0" smtClean="0">
                <a:solidFill>
                  <a:srgbClr val="18579B"/>
                </a:solidFill>
                <a:ea typeface="Arial" charset="0"/>
                <a:cs typeface="Arial" charset="0"/>
                <a:sym typeface="Wingdings"/>
              </a:rPr>
              <a:t>, and </a:t>
            </a:r>
            <a:r>
              <a:rPr lang="en-GB" sz="2000" dirty="0" smtClean="0">
                <a:solidFill>
                  <a:srgbClr val="E12548"/>
                </a:solidFill>
                <a:ea typeface="Arial" charset="0"/>
                <a:cs typeface="Arial" charset="0"/>
                <a:sym typeface="Wingdings"/>
              </a:rPr>
              <a:t>jets-jets </a:t>
            </a:r>
            <a:r>
              <a:rPr lang="en-GB" sz="1400" dirty="0" smtClean="0">
                <a:solidFill>
                  <a:srgbClr val="E12548"/>
                </a:solidFill>
                <a:ea typeface="Arial" charset="0"/>
                <a:cs typeface="Arial" charset="0"/>
                <a:sym typeface="Wingdings"/>
              </a:rPr>
              <a:t>(46%) </a:t>
            </a:r>
            <a:r>
              <a:rPr lang="en-GB" sz="2000" dirty="0" smtClean="0">
                <a:solidFill>
                  <a:srgbClr val="18579B"/>
                </a:solidFill>
                <a:ea typeface="Arial" charset="0"/>
                <a:cs typeface="Arial" charset="0"/>
                <a:sym typeface="Wingdings"/>
              </a:rPr>
              <a:t>modes</a:t>
            </a:r>
            <a:endParaRPr lang="en-GB" sz="2000" dirty="0" smtClean="0">
              <a:solidFill>
                <a:srgbClr val="18579B"/>
              </a:solidFill>
              <a:latin typeface="Symbol" charset="2"/>
              <a:ea typeface="Arial" charset="0"/>
              <a:cs typeface="Symbol" charset="2"/>
              <a:sym typeface="Wingdings"/>
            </a:endParaRPr>
          </a:p>
          <a:p>
            <a:pPr marL="360363" indent="-276225">
              <a:spcBef>
                <a:spcPts val="600"/>
              </a:spcBef>
              <a:buSzPct val="75000"/>
              <a:buFont typeface="Arial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kern="0" dirty="0" smtClean="0">
                <a:solidFill>
                  <a:srgbClr val="2C2C2C"/>
                </a:solidFill>
                <a:latin typeface="Arial"/>
              </a:rPr>
              <a:t>Analysis relies strongly on identification of </a:t>
            </a:r>
            <a:r>
              <a:rPr lang="en-GB" sz="1600" i="1" kern="0" dirty="0" err="1" smtClean="0">
                <a:solidFill>
                  <a:srgbClr val="2C2C2C"/>
                </a:solidFill>
                <a:latin typeface="Arial"/>
              </a:rPr>
              <a:t>b</a:t>
            </a:r>
            <a:r>
              <a:rPr lang="en-GB" sz="1600" kern="0" dirty="0" smtClean="0">
                <a:solidFill>
                  <a:srgbClr val="2C2C2C"/>
                </a:solidFill>
                <a:latin typeface="Arial"/>
              </a:rPr>
              <a:t>-jets for background suppression and reduction of jet </a:t>
            </a:r>
            <a:r>
              <a:rPr lang="en-GB" sz="1600" kern="0" dirty="0" err="1" smtClean="0">
                <a:solidFill>
                  <a:srgbClr val="2C2C2C"/>
                </a:solidFill>
                <a:latin typeface="Arial"/>
              </a:rPr>
              <a:t>combinatorics</a:t>
            </a:r>
            <a:endParaRPr lang="en-GB" sz="1600" kern="0" dirty="0" smtClean="0">
              <a:solidFill>
                <a:srgbClr val="E12548"/>
              </a:solidFill>
              <a:latin typeface="Arial"/>
            </a:endParaRPr>
          </a:p>
          <a:p>
            <a:pPr marL="360363" indent="-276225">
              <a:spcBef>
                <a:spcPts val="600"/>
              </a:spcBef>
              <a:buSzPct val="75000"/>
              <a:buFont typeface="Arial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kern="0" dirty="0" smtClean="0">
                <a:latin typeface="Arial"/>
              </a:rPr>
              <a:t>Use multivariate methods to suppress backgrounds</a:t>
            </a:r>
          </a:p>
          <a:p>
            <a:pPr marL="360363" indent="-276225">
              <a:spcBef>
                <a:spcPts val="600"/>
              </a:spcBef>
              <a:buSzPct val="75000"/>
              <a:buFont typeface="Arial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kern="0" dirty="0" smtClean="0">
                <a:latin typeface="Arial"/>
              </a:rPr>
              <a:t>“In situ” jet energy scale (JES) calibration                        in modes with jets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000" b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Measurement of the top</a:t>
            </a:r>
            <a:r>
              <a:rPr lang="en-GB" sz="4000" b="1" i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4000" b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mass</a:t>
            </a:r>
            <a:endParaRPr lang="en-GB" sz="4000" b="1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0180" name="Line 2"/>
          <p:cNvSpPr>
            <a:spLocks noChangeShapeType="1"/>
          </p:cNvSpPr>
          <p:nvPr/>
        </p:nvSpPr>
        <p:spPr bwMode="auto">
          <a:xfrm>
            <a:off x="457200" y="10668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Picture 12" descr="feynman_ttbar_ljets_beamline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420130" y="1371600"/>
            <a:ext cx="2342870" cy="1561913"/>
          </a:xfrm>
          <a:prstGeom prst="rect">
            <a:avLst/>
          </a:prstGeom>
          <a:ln w="127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04801" y="4800600"/>
            <a:ext cx="4800599" cy="16026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dirty="0" smtClean="0">
                <a:solidFill>
                  <a:srgbClr val="18579B"/>
                </a:solidFill>
                <a:ea typeface="Arial" charset="0"/>
                <a:cs typeface="Arial" charset="0"/>
                <a:sym typeface="Wingdings"/>
              </a:rPr>
              <a:t>Can also extract </a:t>
            </a:r>
            <a:r>
              <a:rPr lang="en-GB" sz="2000" i="1" dirty="0" err="1" smtClean="0">
                <a:solidFill>
                  <a:srgbClr val="18579B"/>
                </a:solidFill>
                <a:ea typeface="Arial" charset="0"/>
                <a:cs typeface="Arial" charset="0"/>
                <a:sym typeface="Wingdings"/>
              </a:rPr>
              <a:t>m</a:t>
            </a:r>
            <a:r>
              <a:rPr lang="en-GB" sz="2000" i="1" baseline="-25000" dirty="0" err="1" smtClean="0">
                <a:solidFill>
                  <a:srgbClr val="18579B"/>
                </a:solidFill>
                <a:ea typeface="Arial" charset="0"/>
                <a:cs typeface="Arial" charset="0"/>
                <a:sym typeface="Wingdings"/>
              </a:rPr>
              <a:t>t</a:t>
            </a:r>
            <a:r>
              <a:rPr lang="en-GB" sz="2000" i="1" dirty="0" smtClean="0">
                <a:solidFill>
                  <a:srgbClr val="18579B"/>
                </a:solidFill>
                <a:ea typeface="Arial" charset="0"/>
                <a:cs typeface="Arial" charset="0"/>
                <a:sym typeface="Wingdings"/>
              </a:rPr>
              <a:t> </a:t>
            </a:r>
            <a:r>
              <a:rPr lang="en-GB" sz="2000" dirty="0" smtClean="0">
                <a:solidFill>
                  <a:srgbClr val="18579B"/>
                </a:solidFill>
                <a:ea typeface="Arial" charset="0"/>
                <a:cs typeface="Arial" charset="0"/>
                <a:sym typeface="Wingdings"/>
              </a:rPr>
              <a:t>from top cross section measurement</a:t>
            </a:r>
            <a:endParaRPr lang="en-GB" sz="2000" dirty="0" smtClean="0">
              <a:solidFill>
                <a:srgbClr val="18579B"/>
              </a:solidFill>
              <a:latin typeface="Symbol" charset="2"/>
              <a:ea typeface="Arial" charset="0"/>
              <a:cs typeface="Symbol" charset="2"/>
              <a:sym typeface="Wingdings"/>
            </a:endParaRPr>
          </a:p>
          <a:p>
            <a:pPr marL="360363" indent="-276225">
              <a:spcBef>
                <a:spcPts val="600"/>
              </a:spcBef>
              <a:buSzPct val="75000"/>
              <a:buFont typeface="Arial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kern="0" dirty="0" smtClean="0">
                <a:solidFill>
                  <a:srgbClr val="2C2C2C"/>
                </a:solidFill>
                <a:latin typeface="Arial"/>
              </a:rPr>
              <a:t>Complementary method </a:t>
            </a:r>
            <a:r>
              <a:rPr lang="en-GB" sz="1200" kern="0" dirty="0" smtClean="0">
                <a:solidFill>
                  <a:srgbClr val="2C2C2C"/>
                </a:solidFill>
                <a:latin typeface="Arial"/>
              </a:rPr>
              <a:t>[ </a:t>
            </a:r>
            <a:r>
              <a:rPr lang="en-GB" sz="1200" dirty="0" smtClean="0">
                <a:solidFill>
                  <a:prstClr val="black"/>
                </a:solidFill>
              </a:rPr>
              <a:t>PRD 80, 071102 (2009) ]</a:t>
            </a:r>
            <a:endParaRPr lang="en-GB" sz="1600" kern="0" dirty="0" smtClean="0">
              <a:solidFill>
                <a:srgbClr val="2C2C2C"/>
              </a:solidFill>
              <a:latin typeface="Arial"/>
            </a:endParaRPr>
          </a:p>
          <a:p>
            <a:pPr marL="360363" indent="-276225">
              <a:spcBef>
                <a:spcPts val="600"/>
              </a:spcBef>
              <a:buSzPct val="75000"/>
              <a:buFont typeface="Arial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b="1" kern="0" dirty="0" smtClean="0">
                <a:solidFill>
                  <a:srgbClr val="2C2C2C"/>
                </a:solidFill>
                <a:latin typeface="Arial"/>
              </a:rPr>
              <a:t>Unambiguous </a:t>
            </a:r>
            <a:r>
              <a:rPr lang="en-GB" sz="1600" kern="0" dirty="0" smtClean="0">
                <a:solidFill>
                  <a:srgbClr val="2C2C2C"/>
                </a:solidFill>
                <a:latin typeface="Arial"/>
              </a:rPr>
              <a:t>definition of running top mass, but limited by precision on luminosity</a:t>
            </a:r>
            <a:endParaRPr lang="en-GB" sz="1600" i="1" kern="0" dirty="0" smtClean="0">
              <a:latin typeface="Arial"/>
            </a:endParaRPr>
          </a:p>
        </p:txBody>
      </p:sp>
      <p:pic>
        <p:nvPicPr>
          <p:cNvPr id="16" name="Picture 15" descr="d0-topmass-from-cross-section-plot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158317" y="4191000"/>
            <a:ext cx="3540539" cy="2133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57379" y="2906664"/>
            <a:ext cx="2500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lepton-jets channel provides most precise </a:t>
            </a:r>
            <a:r>
              <a:rPr lang="en-GB" sz="1200" i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</a:t>
            </a:r>
            <a:r>
              <a:rPr lang="en-GB" sz="1200" i="1" baseline="-25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en-GB" sz="1200" i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measurment</a:t>
            </a:r>
            <a:endParaRPr lang="en-GB" sz="1200" i="1" baseline="-25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6034" y="3723382"/>
            <a:ext cx="47569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lvl="0" indent="-3175">
              <a:spcBef>
                <a:spcPts val="6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b="1" kern="0" dirty="0" smtClean="0">
                <a:solidFill>
                  <a:prstClr val="black"/>
                </a:solidFill>
                <a:latin typeface="Arial"/>
              </a:rPr>
              <a:t>Fit method</a:t>
            </a:r>
            <a:r>
              <a:rPr lang="en-GB" sz="1600" kern="0" dirty="0" smtClean="0">
                <a:solidFill>
                  <a:prstClr val="black"/>
                </a:solidFill>
                <a:latin typeface="Arial"/>
              </a:rPr>
              <a:t>: </a:t>
            </a:r>
            <a:r>
              <a:rPr lang="en-GB" sz="1600" dirty="0" smtClean="0">
                <a:solidFill>
                  <a:prstClr val="black"/>
                </a:solidFill>
              </a:rPr>
              <a:t>parameterise templates depending on top mass and JES for sensitive variables (e.g., </a:t>
            </a:r>
            <a:r>
              <a:rPr lang="en-GB" sz="1600" i="1" dirty="0" err="1" smtClean="0">
                <a:solidFill>
                  <a:prstClr val="black"/>
                </a:solidFill>
              </a:rPr>
              <a:t>M</a:t>
            </a:r>
            <a:r>
              <a:rPr lang="en-GB" sz="1600" baseline="-25000" dirty="0" err="1" smtClean="0">
                <a:solidFill>
                  <a:prstClr val="black"/>
                </a:solidFill>
              </a:rPr>
              <a:t>jet</a:t>
            </a:r>
            <a:r>
              <a:rPr lang="en-GB" sz="1600" baseline="-25000" dirty="0" smtClean="0">
                <a:solidFill>
                  <a:prstClr val="black"/>
                </a:solidFill>
              </a:rPr>
              <a:t>-jet</a:t>
            </a:r>
            <a:r>
              <a:rPr lang="en-GB" sz="1600" dirty="0" smtClean="0">
                <a:solidFill>
                  <a:prstClr val="black"/>
                </a:solidFill>
              </a:rPr>
              <a:t>, </a:t>
            </a:r>
            <a:r>
              <a:rPr lang="en-GB" sz="1600" i="1" dirty="0" err="1" smtClean="0">
                <a:solidFill>
                  <a:prstClr val="black"/>
                </a:solidFill>
              </a:rPr>
              <a:t>M</a:t>
            </a:r>
            <a:r>
              <a:rPr lang="en-GB" sz="1600" i="1" baseline="-25000" dirty="0" err="1" smtClean="0">
                <a:solidFill>
                  <a:prstClr val="black"/>
                </a:solidFill>
              </a:rPr>
              <a:t>letp</a:t>
            </a:r>
            <a:r>
              <a:rPr lang="en-GB" sz="1600" i="1" baseline="-25000" dirty="0" smtClean="0">
                <a:solidFill>
                  <a:prstClr val="black"/>
                </a:solidFill>
              </a:rPr>
              <a:t>-jet</a:t>
            </a:r>
            <a:r>
              <a:rPr lang="en-GB" sz="1600" dirty="0" smtClean="0">
                <a:solidFill>
                  <a:prstClr val="black"/>
                </a:solidFill>
              </a:rPr>
              <a:t>, …), construct and maximise overall likelihood function</a:t>
            </a:r>
            <a:endParaRPr lang="en-GB" sz="1600" kern="0" dirty="0" smtClean="0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bg>
      <p:bgPr>
        <a:gradFill rotWithShape="0">
          <a:gsLst>
            <a:gs pos="0">
              <a:srgbClr val="DDDDDD"/>
            </a:gs>
            <a:gs pos="100000">
              <a:srgbClr val="A8A8A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766731" y="1084263"/>
            <a:ext cx="3887403" cy="5389617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499532" y="1084421"/>
            <a:ext cx="3887403" cy="5392579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519863"/>
            <a:ext cx="9144000" cy="1588"/>
          </a:xfrm>
          <a:prstGeom prst="line">
            <a:avLst/>
          </a:prstGeom>
          <a:ln w="64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30" name="Rectangle 15"/>
          <p:cNvSpPr>
            <a:spLocks noChangeArrowheads="1"/>
          </p:cNvSpPr>
          <p:nvPr/>
        </p:nvSpPr>
        <p:spPr bwMode="auto">
          <a:xfrm>
            <a:off x="6106640" y="838201"/>
            <a:ext cx="26428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 dirty="0">
                <a:solidFill>
                  <a:srgbClr val="404040"/>
                </a:solidFill>
              </a:rPr>
              <a:t>[CDF + D0,</a:t>
            </a:r>
            <a:r>
              <a:rPr lang="en-US" sz="1000" dirty="0" smtClean="0">
                <a:solidFill>
                  <a:srgbClr val="404040"/>
                </a:solidFill>
              </a:rPr>
              <a:t> up to 5.6 </a:t>
            </a:r>
            <a:r>
              <a:rPr lang="en-US" sz="1000" dirty="0" err="1" smtClean="0">
                <a:solidFill>
                  <a:srgbClr val="404040"/>
                </a:solidFill>
              </a:rPr>
              <a:t>fb</a:t>
            </a:r>
            <a:r>
              <a:rPr lang="en-US" sz="1000" baseline="30000" dirty="0" smtClean="0">
                <a:solidFill>
                  <a:srgbClr val="404040"/>
                </a:solidFill>
              </a:rPr>
              <a:t>–1</a:t>
            </a:r>
            <a:r>
              <a:rPr lang="en-US" sz="1000" dirty="0" smtClean="0">
                <a:solidFill>
                  <a:srgbClr val="404040"/>
                </a:solidFill>
              </a:rPr>
              <a:t>, </a:t>
            </a:r>
            <a:r>
              <a:rPr lang="en-US" sz="1000" dirty="0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arXiv:1007.3178</a:t>
            </a:r>
            <a:r>
              <a:rPr lang="en-GB" sz="1000" dirty="0" smtClean="0">
                <a:solidFill>
                  <a:srgbClr val="404040"/>
                </a:solidFill>
              </a:rPr>
              <a:t>]</a:t>
            </a:r>
            <a:endParaRPr lang="en-GB" sz="1000" dirty="0">
              <a:solidFill>
                <a:srgbClr val="404040"/>
              </a:solidFill>
            </a:endParaRPr>
          </a:p>
        </p:txBody>
      </p:sp>
      <p:sp>
        <p:nvSpPr>
          <p:cNvPr id="52231" name="Rectangle 16"/>
          <p:cNvSpPr>
            <a:spLocks noChangeArrowheads="1"/>
          </p:cNvSpPr>
          <p:nvPr/>
        </p:nvSpPr>
        <p:spPr bwMode="auto">
          <a:xfrm>
            <a:off x="513806" y="838200"/>
            <a:ext cx="39481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 dirty="0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[CDF + D0, up to 1 </a:t>
            </a:r>
            <a:r>
              <a:rPr lang="en-US" sz="1000" dirty="0" err="1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fb</a:t>
            </a:r>
            <a:r>
              <a:rPr lang="en-US" sz="1000" dirty="0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–1, 0908.1374, width: D0 Note 6041-CONF] </a:t>
            </a:r>
            <a:endParaRPr lang="en-GB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 l="14414" r="5862" b="4953"/>
          <a:stretch>
            <a:fillRect/>
          </a:stretch>
        </p:blipFill>
        <p:spPr>
          <a:xfrm>
            <a:off x="499532" y="2028881"/>
            <a:ext cx="3827582" cy="442695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18732" y="2743200"/>
            <a:ext cx="1295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76200" y="1524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tabLst>
                <a:tab pos="2286000" algn="l"/>
              </a:tabLst>
            </a:pPr>
            <a:r>
              <a:rPr lang="en-US" dirty="0" smtClean="0">
                <a:solidFill>
                  <a:srgbClr val="404040"/>
                </a:solidFill>
              </a:rPr>
              <a:t> 2009 </a:t>
            </a:r>
            <a:r>
              <a:rPr lang="en-US" dirty="0" smtClean="0">
                <a:solidFill>
                  <a:srgbClr val="404040"/>
                </a:solidFill>
                <a:latin typeface="Symbol" charset="2"/>
                <a:cs typeface="Symbol" charset="2"/>
              </a:rPr>
              <a:t>G</a:t>
            </a:r>
            <a:r>
              <a:rPr lang="en-US" i="1" baseline="-25000" dirty="0" smtClean="0">
                <a:solidFill>
                  <a:srgbClr val="404040"/>
                </a:solidFill>
              </a:rPr>
              <a:t>W</a:t>
            </a:r>
            <a:r>
              <a:rPr lang="en-US" dirty="0" smtClean="0">
                <a:solidFill>
                  <a:srgbClr val="404040"/>
                </a:solidFill>
              </a:rPr>
              <a:t>, </a:t>
            </a:r>
            <a:r>
              <a:rPr lang="en-US" i="1" dirty="0" smtClean="0">
                <a:solidFill>
                  <a:srgbClr val="404040"/>
                </a:solidFill>
              </a:rPr>
              <a:t>M</a:t>
            </a:r>
            <a:r>
              <a:rPr lang="en-US" i="1" baseline="-25000" dirty="0" smtClean="0">
                <a:solidFill>
                  <a:srgbClr val="404040"/>
                </a:solidFill>
              </a:rPr>
              <a:t>W</a:t>
            </a:r>
            <a:r>
              <a:rPr lang="en-US" dirty="0" smtClean="0">
                <a:solidFill>
                  <a:srgbClr val="404040"/>
                </a:solidFill>
              </a:rPr>
              <a:t> </a:t>
            </a:r>
            <a:r>
              <a:rPr lang="en-US" sz="1800" dirty="0" smtClean="0">
                <a:solidFill>
                  <a:srgbClr val="404040"/>
                </a:solidFill>
              </a:rPr>
              <a:t>(left)</a:t>
            </a:r>
            <a:r>
              <a:rPr lang="en-US" dirty="0" smtClean="0">
                <a:solidFill>
                  <a:srgbClr val="404040"/>
                </a:solidFill>
              </a:rPr>
              <a:t> and </a:t>
            </a:r>
            <a:r>
              <a:rPr lang="en-US" i="1" dirty="0" err="1">
                <a:solidFill>
                  <a:srgbClr val="404040"/>
                </a:solidFill>
              </a:rPr>
              <a:t>m</a:t>
            </a:r>
            <a:r>
              <a:rPr lang="en-US" baseline="-25000" dirty="0" err="1">
                <a:solidFill>
                  <a:srgbClr val="404040"/>
                </a:solidFill>
              </a:rPr>
              <a:t>top</a:t>
            </a:r>
            <a:r>
              <a:rPr lang="en-US" dirty="0" smtClean="0">
                <a:solidFill>
                  <a:srgbClr val="404040"/>
                </a:solidFill>
              </a:rPr>
              <a:t> </a:t>
            </a:r>
            <a:r>
              <a:rPr lang="en-US" sz="1800" dirty="0" smtClean="0">
                <a:solidFill>
                  <a:srgbClr val="404040"/>
                </a:solidFill>
              </a:rPr>
              <a:t>(right) </a:t>
            </a:r>
            <a:r>
              <a:rPr lang="en-US" dirty="0" smtClean="0">
                <a:solidFill>
                  <a:srgbClr val="404040"/>
                </a:solidFill>
              </a:rPr>
              <a:t>world averages</a:t>
            </a:r>
            <a:endParaRPr lang="en-GB" dirty="0">
              <a:solidFill>
                <a:srgbClr val="40404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rcRect l="2712" t="54716" r="324"/>
          <a:stretch>
            <a:fillRect/>
          </a:stretch>
        </p:blipFill>
        <p:spPr>
          <a:xfrm>
            <a:off x="639358" y="1233600"/>
            <a:ext cx="3709466" cy="166200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524661" y="2940612"/>
            <a:ext cx="3813308" cy="1588"/>
          </a:xfrm>
          <a:prstGeom prst="line">
            <a:avLst/>
          </a:prstGeom>
          <a:ln w="127" cap="flat" cmpd="sng" algn="ctr">
            <a:solidFill>
              <a:schemeClr val="tx1">
                <a:lumMod val="50000"/>
                <a:lumOff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tev_summer_last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l="3918" t="1472" r="3882" b="1148"/>
              <a:stretch>
                <a:fillRect/>
              </a:stretch>
            </p:blipFill>
          </mc:Choice>
          <mc:Fallback>
            <p:blipFill>
              <a:blip r:embed="rId6"/>
              <a:srcRect l="3918" t="1472" r="3882" b="1148"/>
              <a:stretch>
                <a:fillRect/>
              </a:stretch>
            </p:blipFill>
          </mc:Fallback>
        </mc:AlternateContent>
        <p:spPr>
          <a:xfrm>
            <a:off x="4905420" y="1151624"/>
            <a:ext cx="3628980" cy="5279941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5777652" y="3276600"/>
            <a:ext cx="2853268" cy="1447800"/>
          </a:xfrm>
          <a:prstGeom prst="wedgeRoundRectCallout">
            <a:avLst>
              <a:gd name="adj1" fmla="val -20477"/>
              <a:gd name="adj2" fmla="val 82149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266700" dist="38100" dir="270000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 smtClean="0">
                <a:solidFill>
                  <a:schemeClr val="tx1"/>
                </a:solidFill>
                <a:latin typeface="Arial"/>
                <a:cs typeface="Arial"/>
              </a:rPr>
              <a:t>New Tevatron top mass  combination just out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:</a:t>
            </a:r>
          </a:p>
          <a:p>
            <a:pPr algn="ctr">
              <a:spcBef>
                <a:spcPts val="600"/>
              </a:spcBef>
            </a:pP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(173.3 ± 0.6 ± 0.9) GeV</a:t>
            </a:r>
          </a:p>
          <a:p>
            <a:pPr algn="ctr">
              <a:spcBef>
                <a:spcPts val="600"/>
              </a:spcBef>
            </a:pPr>
            <a:r>
              <a:rPr lang="en-GB" sz="1400" dirty="0" smtClean="0">
                <a:solidFill>
                  <a:schemeClr val="tx1"/>
                </a:solidFill>
                <a:latin typeface="Arial"/>
                <a:cs typeface="Arial"/>
              </a:rPr>
              <a:t>[</a:t>
            </a:r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arXiv:1007.3178]</a:t>
            </a:r>
            <a:r>
              <a:rPr lang="en-GB" sz="14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endParaRPr lang="en-GB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bg>
      <p:bgPr>
        <a:gradFill rotWithShape="0">
          <a:gsLst>
            <a:gs pos="0">
              <a:srgbClr val="DDDDDD"/>
            </a:gs>
            <a:gs pos="100000">
              <a:srgbClr val="A8A8A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114800" y="4105840"/>
            <a:ext cx="5029200" cy="1588"/>
          </a:xfrm>
          <a:prstGeom prst="line">
            <a:avLst/>
          </a:prstGeom>
          <a:ln w="64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7120" name="Rectangle 6"/>
          <p:cNvSpPr>
            <a:spLocks noChangeArrowheads="1"/>
          </p:cNvSpPr>
          <p:nvPr/>
        </p:nvSpPr>
        <p:spPr bwMode="auto">
          <a:xfrm>
            <a:off x="152400" y="1524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tabLst>
                <a:tab pos="2286000" algn="l"/>
              </a:tabLst>
            </a:pPr>
            <a:r>
              <a:rPr lang="en-US" dirty="0">
                <a:solidFill>
                  <a:srgbClr val="404040"/>
                </a:solidFill>
              </a:rPr>
              <a:t>Direct Higgs Searches</a:t>
            </a:r>
            <a:endParaRPr lang="en-GB" dirty="0">
              <a:solidFill>
                <a:srgbClr val="40404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575425"/>
            <a:ext cx="4648200" cy="1588"/>
          </a:xfrm>
          <a:prstGeom prst="line">
            <a:avLst/>
          </a:prstGeom>
          <a:ln w="64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227397" y="765119"/>
            <a:ext cx="4268403" cy="5780149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5693" y="838200"/>
            <a:ext cx="301150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381000" y="2819400"/>
            <a:ext cx="12192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[ADLO:                                 Phys. </a:t>
            </a:r>
            <a:r>
              <a:rPr lang="en-US" sz="1000" dirty="0" err="1">
                <a:solidFill>
                  <a:srgbClr val="404040"/>
                </a:solidFill>
                <a:ea typeface="Times New Roman" charset="0"/>
                <a:cs typeface="Times New Roman" charset="0"/>
              </a:rPr>
              <a:t>Lett</a:t>
            </a:r>
            <a:r>
              <a:rPr lang="en-US" sz="10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. B               565, 61 (2003)] </a:t>
            </a:r>
            <a:endParaRPr lang="en-GB" sz="1600" dirty="0"/>
          </a:p>
        </p:txBody>
      </p:sp>
      <p:sp>
        <p:nvSpPr>
          <p:cNvPr id="17" name="Rectangle 16"/>
          <p:cNvSpPr/>
          <p:nvPr/>
        </p:nvSpPr>
        <p:spPr>
          <a:xfrm>
            <a:off x="4648200" y="762001"/>
            <a:ext cx="4268403" cy="3271519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4998720" y="838200"/>
            <a:ext cx="289026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Combined </a:t>
            </a:r>
            <a:r>
              <a:rPr lang="en-GB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ymbol" charset="2"/>
                <a:cs typeface="Symbol" charset="2"/>
              </a:rPr>
              <a:t>dc</a:t>
            </a:r>
            <a:r>
              <a:rPr lang="en-GB" sz="1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ymbol" charset="2"/>
                <a:cs typeface="Symbol" charset="2"/>
              </a:rPr>
              <a:t> </a:t>
            </a:r>
            <a:r>
              <a:rPr lang="en-GB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input to EW fit: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Symbol" charset="2"/>
              <a:cs typeface="Symbol" charset="2"/>
            </a:endParaRPr>
          </a:p>
        </p:txBody>
      </p:sp>
      <p:pic>
        <p:nvPicPr>
          <p:cNvPr id="21" name="Picture 20" descr="tevatron-higgs-comb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70840" y="3840480"/>
            <a:ext cx="3886200" cy="2631924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7320" y="1163822"/>
            <a:ext cx="4130538" cy="276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648200" y="4165751"/>
            <a:ext cx="4267200" cy="238744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>
                <a:solidFill>
                  <a:srgbClr val="18579B"/>
                </a:solidFill>
                <a:ea typeface="Arial" charset="0"/>
                <a:cs typeface="Arial" charset="0"/>
              </a:rPr>
              <a:t>Statistical interpretation in</a:t>
            </a:r>
            <a:r>
              <a:rPr lang="en-US" sz="1600" dirty="0" smtClean="0">
                <a:solidFill>
                  <a:srgbClr val="18579B"/>
                </a:solidFill>
                <a:ea typeface="Arial" charset="0"/>
                <a:cs typeface="Arial" charset="0"/>
              </a:rPr>
              <a:t> fit</a:t>
            </a:r>
            <a:r>
              <a:rPr lang="en-US" sz="1600" dirty="0">
                <a:solidFill>
                  <a:srgbClr val="18579B"/>
                </a:solidFill>
                <a:ea typeface="Arial" charset="0"/>
                <a:cs typeface="Arial" charset="0"/>
              </a:rPr>
              <a:t>: </a:t>
            </a:r>
            <a:r>
              <a:rPr lang="en-US" sz="1600" i="1" dirty="0">
                <a:solidFill>
                  <a:srgbClr val="18579B"/>
                </a:solidFill>
                <a:ea typeface="Arial" charset="0"/>
                <a:cs typeface="Arial" charset="0"/>
              </a:rPr>
              <a:t>two-sided </a:t>
            </a:r>
            <a:r>
              <a:rPr lang="en-US" sz="1600" i="1" dirty="0" err="1" smtClean="0">
                <a:solidFill>
                  <a:srgbClr val="18579B"/>
                </a:solidFill>
                <a:ea typeface="Arial" charset="0"/>
                <a:cs typeface="Arial" charset="0"/>
              </a:rPr>
              <a:t>CL</a:t>
            </a:r>
            <a:r>
              <a:rPr lang="en-US" sz="1600" i="1" baseline="-25000" dirty="0" err="1" smtClean="0">
                <a:solidFill>
                  <a:srgbClr val="18579B"/>
                </a:solidFill>
                <a:ea typeface="Arial" charset="0"/>
                <a:cs typeface="Arial" charset="0"/>
              </a:rPr>
              <a:t>s+b</a:t>
            </a:r>
            <a:endParaRPr lang="en-US" sz="1600" i="1" baseline="-25000" dirty="0" smtClean="0">
              <a:solidFill>
                <a:srgbClr val="404040"/>
              </a:solidFill>
              <a:ea typeface="Arial" charset="0"/>
              <a:cs typeface="Arial" charset="0"/>
            </a:endParaRPr>
          </a:p>
          <a:p>
            <a:pPr marL="355600" lvl="1" indent="-269875">
              <a:spcBef>
                <a:spcPct val="50000"/>
              </a:spcBef>
              <a:buClr>
                <a:srgbClr val="404040"/>
              </a:buClr>
              <a:buSzPct val="100000"/>
              <a:buFont typeface="Arial" charset="0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4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Experiments measure test statistics</a:t>
            </a:r>
            <a:r>
              <a:rPr lang="en-US" sz="1400" dirty="0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                   LLR </a:t>
            </a:r>
            <a:r>
              <a:rPr lang="en-US" sz="14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= –2ln</a:t>
            </a:r>
            <a:r>
              <a:rPr lang="en-US" sz="1400" i="1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Q</a:t>
            </a:r>
            <a:r>
              <a:rPr lang="en-US" sz="14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, where </a:t>
            </a:r>
            <a:r>
              <a:rPr lang="en-US" sz="1400" i="1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Q</a:t>
            </a:r>
            <a:r>
              <a:rPr lang="en-US" sz="14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 = </a:t>
            </a:r>
            <a:r>
              <a:rPr lang="en-US" sz="1400" i="1" dirty="0" err="1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L</a:t>
            </a:r>
            <a:r>
              <a:rPr lang="en-US" sz="1400" baseline="-25000" dirty="0" err="1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s+</a:t>
            </a:r>
            <a:r>
              <a:rPr lang="en-US" sz="1400" baseline="-25000" dirty="0" err="1">
                <a:solidFill>
                  <a:srgbClr val="404040"/>
                </a:solidFill>
                <a:ea typeface="Times New Roman" charset="0"/>
                <a:cs typeface="Times New Roman" charset="0"/>
              </a:rPr>
              <a:t>b</a:t>
            </a:r>
            <a:r>
              <a:rPr lang="en-US" sz="1400" dirty="0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14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/ </a:t>
            </a:r>
            <a:r>
              <a:rPr lang="en-US" sz="1400" i="1" dirty="0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L</a:t>
            </a:r>
            <a:r>
              <a:rPr lang="en-US" sz="1400" baseline="-250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b</a:t>
            </a:r>
            <a:endParaRPr lang="en-US" sz="1400" dirty="0" smtClean="0">
              <a:solidFill>
                <a:srgbClr val="404040"/>
              </a:solidFill>
              <a:ea typeface="Times New Roman" charset="0"/>
              <a:cs typeface="Times New Roman" charset="0"/>
            </a:endParaRPr>
          </a:p>
          <a:p>
            <a:pPr marL="355600" lvl="1" indent="-269875">
              <a:spcBef>
                <a:spcPct val="50000"/>
              </a:spcBef>
              <a:buClr>
                <a:srgbClr val="404040"/>
              </a:buClr>
              <a:buSzPct val="100000"/>
              <a:buFont typeface="Arial" charset="0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4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LLR is transformed by experiments into </a:t>
            </a:r>
            <a:r>
              <a:rPr lang="en-US" sz="1400" dirty="0" err="1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CL</a:t>
            </a:r>
            <a:r>
              <a:rPr lang="en-US" sz="1400" baseline="-25000" dirty="0" err="1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s+b</a:t>
            </a:r>
            <a:endParaRPr lang="en-US" sz="1400" dirty="0" smtClean="0">
              <a:solidFill>
                <a:srgbClr val="404040"/>
              </a:solidFill>
              <a:ea typeface="Times New Roman" charset="0"/>
              <a:cs typeface="Times New Roman" charset="0"/>
            </a:endParaRPr>
          </a:p>
          <a:p>
            <a:pPr marL="355600" lvl="1" indent="-269875">
              <a:spcBef>
                <a:spcPct val="50000"/>
              </a:spcBef>
              <a:buClr>
                <a:srgbClr val="404040"/>
              </a:buClr>
              <a:buSzPct val="100000"/>
              <a:buFont typeface="Arial" charset="0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400" dirty="0" smtClean="0">
                <a:solidFill>
                  <a:srgbClr val="404040"/>
                </a:solidFill>
                <a:sym typeface="Symbol" charset="2"/>
              </a:rPr>
              <a:t>We transform 1-</a:t>
            </a:r>
            <a:r>
              <a:rPr lang="en-US" sz="1400" dirty="0">
                <a:solidFill>
                  <a:srgbClr val="404040"/>
                </a:solidFill>
                <a:sym typeface="Symbol" charset="2"/>
              </a:rPr>
              <a:t>sided </a:t>
            </a:r>
            <a:r>
              <a:rPr lang="en-US" sz="1400" dirty="0" err="1" smtClean="0">
                <a:solidFill>
                  <a:srgbClr val="404040"/>
                </a:solidFill>
                <a:sym typeface="Symbol" charset="2"/>
              </a:rPr>
              <a:t>CL</a:t>
            </a:r>
            <a:r>
              <a:rPr lang="en-US" sz="1400" baseline="-25000" dirty="0" err="1" smtClean="0">
                <a:solidFill>
                  <a:srgbClr val="404040"/>
                </a:solidFill>
                <a:sym typeface="Symbol" charset="2"/>
              </a:rPr>
              <a:t>s+</a:t>
            </a:r>
            <a:r>
              <a:rPr lang="en-US" sz="1400" baseline="-25000" dirty="0" err="1">
                <a:solidFill>
                  <a:srgbClr val="404040"/>
                </a:solidFill>
                <a:sym typeface="Symbol" charset="2"/>
              </a:rPr>
              <a:t>b</a:t>
            </a:r>
            <a:r>
              <a:rPr lang="en-US" sz="1400" dirty="0" smtClean="0">
                <a:solidFill>
                  <a:srgbClr val="404040"/>
                </a:solidFill>
                <a:sym typeface="Symbol" charset="2"/>
              </a:rPr>
              <a:t> into </a:t>
            </a:r>
            <a:r>
              <a:rPr lang="en-US" sz="1400" dirty="0" smtClean="0">
                <a:solidFill>
                  <a:srgbClr val="E12548"/>
                </a:solidFill>
                <a:sym typeface="Symbol" charset="2"/>
              </a:rPr>
              <a:t>2-</a:t>
            </a:r>
            <a:r>
              <a:rPr lang="en-US" sz="1400" dirty="0">
                <a:solidFill>
                  <a:srgbClr val="E12548"/>
                </a:solidFill>
                <a:sym typeface="Symbol" charset="2"/>
              </a:rPr>
              <a:t>sided </a:t>
            </a:r>
            <a:r>
              <a:rPr lang="en-US" sz="1400" dirty="0" err="1" smtClean="0">
                <a:solidFill>
                  <a:srgbClr val="E12548"/>
                </a:solidFill>
                <a:sym typeface="Symbol" charset="2"/>
              </a:rPr>
              <a:t>CL</a:t>
            </a:r>
            <a:r>
              <a:rPr lang="en-US" sz="1400" baseline="-25000" dirty="0" err="1">
                <a:solidFill>
                  <a:srgbClr val="E12548"/>
                </a:solidFill>
                <a:sym typeface="Symbol" charset="2"/>
              </a:rPr>
              <a:t>s</a:t>
            </a:r>
            <a:r>
              <a:rPr lang="en-US" sz="1400" baseline="-25000" dirty="0" err="1" smtClean="0">
                <a:solidFill>
                  <a:srgbClr val="E12548"/>
                </a:solidFill>
                <a:sym typeface="Symbol" charset="2"/>
              </a:rPr>
              <a:t>+b</a:t>
            </a:r>
            <a:endParaRPr lang="en-US" sz="1400" dirty="0" smtClean="0">
              <a:solidFill>
                <a:srgbClr val="E12548"/>
              </a:solidFill>
              <a:sym typeface="Symbol" charset="2"/>
            </a:endParaRPr>
          </a:p>
          <a:p>
            <a:pPr marL="355600" lvl="1" indent="-269875">
              <a:spcBef>
                <a:spcPts val="600"/>
              </a:spcBef>
              <a:buClr>
                <a:srgbClr val="404040"/>
              </a:buClr>
              <a:buSzPct val="100000"/>
              <a:buFont typeface="Lucida Grande" charset="0"/>
              <a:buChar char="－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1200" dirty="0" smtClean="0">
              <a:solidFill>
                <a:srgbClr val="7F7F7F"/>
              </a:solidFill>
              <a:sym typeface="Symbol" charset="2"/>
            </a:endParaRPr>
          </a:p>
          <a:p>
            <a:pPr marL="355600" lvl="1" indent="-269875">
              <a:spcBef>
                <a:spcPts val="600"/>
              </a:spcBef>
              <a:buClr>
                <a:srgbClr val="404040"/>
              </a:buClr>
              <a:buSzPct val="100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400" dirty="0" smtClean="0">
              <a:solidFill>
                <a:srgbClr val="7F7F7F"/>
              </a:solidFill>
              <a:sym typeface="Symbol" charset="2"/>
            </a:endParaRPr>
          </a:p>
          <a:p>
            <a:pPr marL="355600" lvl="1" indent="-269875">
              <a:spcBef>
                <a:spcPts val="600"/>
              </a:spcBef>
              <a:buClr>
                <a:srgbClr val="404040"/>
              </a:buClr>
              <a:buSzPct val="100000"/>
              <a:buFont typeface="Lucida Grande" charset="0"/>
              <a:buChar char="－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charset="2"/>
              </a:rPr>
              <a:t>Alternatively also directly 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sym typeface="Symbol" charset="2"/>
              </a:rPr>
              <a:t>use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D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</a:t>
            </a:r>
            <a:r>
              <a:rPr lang="en-US" sz="500" i="1" dirty="0">
                <a:solidFill>
                  <a:schemeClr val="tx1">
                    <a:lumMod val="65000"/>
                    <a:lumOff val="35000"/>
                  </a:schemeClr>
                </a:solidFill>
                <a:sym typeface="Symbol" charset="2"/>
              </a:rPr>
              <a:t> </a:t>
            </a:r>
            <a:r>
              <a:rPr lang="en-US" sz="1200" baseline="30000" dirty="0">
                <a:solidFill>
                  <a:schemeClr val="tx1">
                    <a:lumMod val="65000"/>
                    <a:lumOff val="35000"/>
                  </a:schemeClr>
                </a:solidFill>
                <a:sym typeface="Symbol" charset="2"/>
              </a:rPr>
              <a:t>2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sym typeface="Symbol" charset="2"/>
              </a:rPr>
              <a:t> ≈ LLR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sym typeface="Symbol" charset="2"/>
              </a:rPr>
              <a:t>: Bayesian interpretation, lacks pseudo-MC information</a:t>
            </a:r>
          </a:p>
        </p:txBody>
      </p:sp>
      <p:graphicFrame>
        <p:nvGraphicFramePr>
          <p:cNvPr id="830466" name="Object 2"/>
          <p:cNvGraphicFramePr>
            <a:graphicFrameLocks noChangeAspect="1"/>
          </p:cNvGraphicFramePr>
          <p:nvPr/>
        </p:nvGraphicFramePr>
        <p:xfrm>
          <a:off x="5090160" y="5693680"/>
          <a:ext cx="1823720" cy="359388"/>
        </p:xfrm>
        <a:graphic>
          <a:graphicData uri="http://schemas.openxmlformats.org/presentationml/2006/ole">
            <p:oleObj spid="_x0000_s830466" name="Equation" r:id="rId8" imgW="1536700" imgH="304800" progId="Equation.DSMT4">
              <p:embed/>
            </p:oleObj>
          </a:graphicData>
        </a:graphic>
      </p:graphicFrame>
      <p:sp>
        <p:nvSpPr>
          <p:cNvPr id="23" name="Rectangle 22"/>
          <p:cNvSpPr/>
          <p:nvPr/>
        </p:nvSpPr>
        <p:spPr>
          <a:xfrm>
            <a:off x="6934200" y="5723483"/>
            <a:ext cx="22047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404040"/>
                </a:solidFill>
                <a:sym typeface="Symbol" charset="2"/>
              </a:rPr>
              <a:t>(measure </a:t>
            </a:r>
            <a:r>
              <a:rPr lang="en-US" sz="1200" i="1" dirty="0" smtClean="0">
                <a:solidFill>
                  <a:srgbClr val="E12548"/>
                </a:solidFill>
                <a:sym typeface="Symbol" charset="2"/>
              </a:rPr>
              <a:t>deviation </a:t>
            </a:r>
            <a:r>
              <a:rPr lang="en-US" sz="1200" dirty="0" smtClean="0">
                <a:solidFill>
                  <a:srgbClr val="404040"/>
                </a:solidFill>
                <a:sym typeface="Symbol" charset="2"/>
              </a:rPr>
              <a:t>from SM)</a:t>
            </a:r>
            <a:endParaRPr lang="en-GB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bg>
      <p:bgPr>
        <a:gradFill rotWithShape="0">
          <a:gsLst>
            <a:gs pos="0">
              <a:srgbClr val="DDDDDD"/>
            </a:gs>
            <a:gs pos="100000">
              <a:srgbClr val="A8A8A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114800" y="4029640"/>
            <a:ext cx="5029200" cy="1588"/>
          </a:xfrm>
          <a:prstGeom prst="line">
            <a:avLst/>
          </a:prstGeom>
          <a:ln w="64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7120" name="Rectangle 6"/>
          <p:cNvSpPr>
            <a:spLocks noChangeArrowheads="1"/>
          </p:cNvSpPr>
          <p:nvPr/>
        </p:nvSpPr>
        <p:spPr bwMode="auto">
          <a:xfrm>
            <a:off x="152400" y="1524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tabLst>
                <a:tab pos="2286000" algn="l"/>
              </a:tabLst>
            </a:pPr>
            <a:r>
              <a:rPr lang="en-US" dirty="0">
                <a:solidFill>
                  <a:srgbClr val="404040"/>
                </a:solidFill>
              </a:rPr>
              <a:t>Direct Higgs </a:t>
            </a:r>
            <a:r>
              <a:rPr lang="en-US" dirty="0" smtClean="0">
                <a:solidFill>
                  <a:srgbClr val="404040"/>
                </a:solidFill>
              </a:rPr>
              <a:t>Searches </a:t>
            </a:r>
            <a:r>
              <a:rPr lang="en-US" dirty="0" smtClean="0">
                <a:solidFill>
                  <a:srgbClr val="E12548"/>
                </a:solidFill>
              </a:rPr>
              <a:t>– New Combined Result from Tevatron </a:t>
            </a:r>
            <a:endParaRPr lang="en-GB" dirty="0">
              <a:solidFill>
                <a:srgbClr val="E12548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290080"/>
            <a:ext cx="9144000" cy="1588"/>
          </a:xfrm>
          <a:prstGeom prst="line">
            <a:avLst/>
          </a:prstGeom>
          <a:ln w="64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227397" y="1905000"/>
            <a:ext cx="8688003" cy="3352800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36949" y="535519"/>
            <a:ext cx="50736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rgbClr val="E12548"/>
                </a:solidFill>
                <a:ea typeface="Times New Roman" charset="0"/>
                <a:cs typeface="Times New Roman" charset="0"/>
              </a:rPr>
              <a:t>Up to 6.7 </a:t>
            </a:r>
            <a:r>
              <a:rPr lang="en-US" sz="1200" dirty="0" err="1" smtClean="0">
                <a:solidFill>
                  <a:srgbClr val="E12548"/>
                </a:solidFill>
                <a:ea typeface="Times New Roman" charset="0"/>
                <a:cs typeface="Times New Roman" charset="0"/>
              </a:rPr>
              <a:t>fb</a:t>
            </a:r>
            <a:r>
              <a:rPr lang="en-US" sz="1200" baseline="30000" dirty="0" smtClean="0">
                <a:solidFill>
                  <a:srgbClr val="E12548"/>
                </a:solidFill>
                <a:ea typeface="Times New Roman" charset="0"/>
                <a:cs typeface="Times New Roman" charset="0"/>
              </a:rPr>
              <a:t>–1</a:t>
            </a:r>
            <a:r>
              <a:rPr lang="en-US" sz="1200" dirty="0" smtClean="0">
                <a:solidFill>
                  <a:srgbClr val="E12548"/>
                </a:solidFill>
                <a:ea typeface="Times New Roman" charset="0"/>
                <a:cs typeface="Times New Roman" charset="0"/>
              </a:rPr>
              <a:t>. Conference Note FERMILAB-CONF-10-257-E</a:t>
            </a:r>
            <a:endParaRPr lang="en-GB" dirty="0">
              <a:solidFill>
                <a:srgbClr val="E12548"/>
              </a:solidFill>
            </a:endParaRPr>
          </a:p>
        </p:txBody>
      </p:sp>
      <p:pic>
        <p:nvPicPr>
          <p:cNvPr id="24" name="Picture 23" descr="H97F04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77909" y="2273300"/>
            <a:ext cx="4052790" cy="2744747"/>
          </a:xfrm>
          <a:prstGeom prst="rect">
            <a:avLst/>
          </a:prstGeom>
        </p:spPr>
      </p:pic>
      <p:pic>
        <p:nvPicPr>
          <p:cNvPr id="25" name="Picture 24" descr="H97F05-1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rcRect l="3852" t="13305" r="6478" b="675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6"/>
              <a:srcRect l="3852" t="13305" r="6478" b="6752"/>
              <a:stretch>
                <a:fillRect/>
              </a:stretch>
            </p:blipFill>
          </mc:Fallback>
        </mc:AlternateContent>
        <p:spPr>
          <a:xfrm>
            <a:off x="4276042" y="2072216"/>
            <a:ext cx="4592790" cy="306916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0" y="11430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smtClean="0"/>
              <a:t>95% CL exclusion: </a:t>
            </a:r>
            <a:r>
              <a:rPr lang="en-US" sz="1800" dirty="0" smtClean="0">
                <a:solidFill>
                  <a:srgbClr val="E12548"/>
                </a:solidFill>
              </a:rPr>
              <a:t>158 &lt; </a:t>
            </a:r>
            <a:r>
              <a:rPr lang="en-US" sz="1800" i="1" dirty="0" smtClean="0">
                <a:solidFill>
                  <a:srgbClr val="E12548"/>
                </a:solidFill>
              </a:rPr>
              <a:t>M</a:t>
            </a:r>
            <a:r>
              <a:rPr lang="en-US" sz="1800" i="1" baseline="-25000" dirty="0" smtClean="0">
                <a:solidFill>
                  <a:srgbClr val="E12548"/>
                </a:solidFill>
              </a:rPr>
              <a:t>H</a:t>
            </a:r>
            <a:r>
              <a:rPr lang="en-US" sz="1800" dirty="0" smtClean="0">
                <a:solidFill>
                  <a:srgbClr val="E12548"/>
                </a:solidFill>
              </a:rPr>
              <a:t> &lt; 175 GeV</a:t>
            </a:r>
            <a:endParaRPr lang="en-GB" sz="1800" dirty="0">
              <a:solidFill>
                <a:srgbClr val="E12548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5715000"/>
            <a:ext cx="914400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smtClean="0"/>
              <a:t>Main fit results based on 2009 combination (</a:t>
            </a:r>
            <a:r>
              <a:rPr lang="en-US" sz="1800" dirty="0" err="1" smtClean="0"/>
              <a:t>CL</a:t>
            </a:r>
            <a:r>
              <a:rPr lang="en-US" sz="1800" i="1" baseline="-25000" dirty="0" err="1" smtClean="0"/>
              <a:t>s</a:t>
            </a:r>
            <a:r>
              <a:rPr lang="en-US" sz="1800" baseline="-25000" dirty="0" err="1" smtClean="0"/>
              <a:t>+</a:t>
            </a:r>
            <a:r>
              <a:rPr lang="en-US" sz="1800" i="1" baseline="-25000" dirty="0" err="1" smtClean="0"/>
              <a:t>b</a:t>
            </a:r>
            <a:r>
              <a:rPr lang="en-US" sz="1800" dirty="0" smtClean="0"/>
              <a:t> values not yet available). </a:t>
            </a:r>
          </a:p>
          <a:p>
            <a:pPr algn="ctr">
              <a:spcBef>
                <a:spcPts val="600"/>
              </a:spcBef>
            </a:pPr>
            <a:r>
              <a:rPr lang="en-US" sz="1800" dirty="0" smtClean="0"/>
              <a:t>Will show impact of new result.</a:t>
            </a:r>
            <a:endParaRPr lang="en-GB" sz="1800" dirty="0">
              <a:solidFill>
                <a:srgbClr val="E12548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Line 2"/>
          <p:cNvSpPr>
            <a:spLocks noChangeShapeType="1"/>
          </p:cNvSpPr>
          <p:nvPr/>
        </p:nvSpPr>
        <p:spPr bwMode="auto">
          <a:xfrm>
            <a:off x="457200" y="10668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The Global Electroweak Fit</a:t>
            </a:r>
            <a:endParaRPr lang="en-US" sz="4000" b="1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04800" y="3505200"/>
            <a:ext cx="8610600" cy="1371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18579B"/>
                </a:solidFill>
              </a:rPr>
              <a:t>Fit parameters</a:t>
            </a:r>
          </a:p>
          <a:p>
            <a:pPr marL="360363" lvl="1" indent="-276225">
              <a:spcBef>
                <a:spcPts val="6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404040"/>
                </a:solidFill>
              </a:rPr>
              <a:t>In principle, </a:t>
            </a:r>
            <a:r>
              <a:rPr lang="en-US" sz="1600" dirty="0" smtClean="0">
                <a:solidFill>
                  <a:srgbClr val="E12548"/>
                </a:solidFill>
              </a:rPr>
              <a:t>all parameters used in theory predictions are varying freely in fit</a:t>
            </a:r>
          </a:p>
          <a:p>
            <a:pPr marL="360363" lvl="1" indent="-276225">
              <a:spcBef>
                <a:spcPts val="6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404040"/>
                </a:solidFill>
              </a:rPr>
              <a:t>Masses of leptons and light quarks fixed to world-averages from PDG</a:t>
            </a:r>
          </a:p>
          <a:p>
            <a:pPr marL="360363" lvl="1" indent="-276225">
              <a:spcBef>
                <a:spcPts val="6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404040"/>
                </a:solidFill>
              </a:rPr>
              <a:t>Free are running charm, bottom and top masses </a:t>
            </a:r>
            <a:r>
              <a:rPr lang="en-US" sz="1600" dirty="0" err="1" smtClean="0">
                <a:solidFill>
                  <a:srgbClr val="404040"/>
                </a:solidFill>
                <a:sym typeface="Wingdings"/>
              </a:rPr>
              <a:t></a:t>
            </a:r>
            <a:r>
              <a:rPr lang="en-US" sz="1600" dirty="0" smtClean="0">
                <a:solidFill>
                  <a:srgbClr val="404040"/>
                </a:solidFill>
                <a:sym typeface="Wingdings"/>
              </a:rPr>
              <a:t> </a:t>
            </a:r>
            <a:r>
              <a:rPr lang="en-US" sz="1600" i="1" dirty="0" err="1" smtClean="0">
                <a:solidFill>
                  <a:srgbClr val="404040"/>
                </a:solidFill>
                <a:sym typeface="Wingdings"/>
              </a:rPr>
              <a:t>m</a:t>
            </a:r>
            <a:r>
              <a:rPr lang="en-US" sz="1600" i="1" baseline="-25000" dirty="0" err="1" smtClean="0">
                <a:solidFill>
                  <a:srgbClr val="404040"/>
                </a:solidFill>
                <a:sym typeface="Wingdings"/>
              </a:rPr>
              <a:t>t</a:t>
            </a:r>
            <a:r>
              <a:rPr lang="en-US" sz="1600" dirty="0" smtClean="0">
                <a:solidFill>
                  <a:srgbClr val="404040"/>
                </a:solidFill>
                <a:sym typeface="Wingdings"/>
              </a:rPr>
              <a:t> strongest impact on fit !</a:t>
            </a:r>
            <a:endParaRPr lang="en-US" sz="1600" dirty="0" smtClean="0">
              <a:solidFill>
                <a:srgbClr val="404040"/>
              </a:solidFill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447800" y="5181600"/>
            <a:ext cx="5511800" cy="96012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>
            <a:outerShdw blurRad="152400" dist="38100" dir="2700000">
              <a:srgbClr val="000000">
                <a:alpha val="12000"/>
              </a:srgbClr>
            </a:outerShdw>
          </a:effectLst>
        </p:spPr>
        <p:txBody>
          <a:bodyPr tIns="93600" bIns="46800">
            <a:prstTxWarp prst="textNoShape">
              <a:avLst/>
            </a:prstTxWarp>
          </a:bodyPr>
          <a:lstStyle/>
          <a:p>
            <a:pPr marL="342900" indent="-342900"/>
            <a:r>
              <a:rPr lang="en-US" sz="2000" dirty="0" smtClean="0">
                <a:solidFill>
                  <a:schemeClr val="accent2"/>
                </a:solidFill>
              </a:rPr>
              <a:t>  List </a:t>
            </a:r>
            <a:r>
              <a:rPr lang="en-US" sz="2000" dirty="0">
                <a:solidFill>
                  <a:schemeClr val="accent2"/>
                </a:solidFill>
              </a:rPr>
              <a:t>of</a:t>
            </a:r>
            <a:r>
              <a:rPr lang="en-US" sz="2000" dirty="0" smtClean="0">
                <a:solidFill>
                  <a:schemeClr val="accent2"/>
                </a:solidFill>
              </a:rPr>
              <a:t> freely varying parameters </a:t>
            </a:r>
            <a:r>
              <a:rPr lang="en-US" sz="2000" dirty="0">
                <a:solidFill>
                  <a:schemeClr val="accent2"/>
                </a:solidFill>
              </a:rPr>
              <a:t>in the SM</a:t>
            </a:r>
            <a:r>
              <a:rPr lang="en-US" sz="2000" dirty="0" smtClean="0">
                <a:solidFill>
                  <a:schemeClr val="accent2"/>
                </a:solidFill>
              </a:rPr>
              <a:t> fit:</a:t>
            </a:r>
            <a:endParaRPr lang="en-US" sz="2000" dirty="0" smtClean="0">
              <a:solidFill>
                <a:srgbClr val="E12B0D"/>
              </a:solidFill>
            </a:endParaRPr>
          </a:p>
          <a:p>
            <a:pPr marL="342900" indent="-342900" algn="ctr">
              <a:spcBef>
                <a:spcPts val="600"/>
              </a:spcBef>
            </a:pPr>
            <a:r>
              <a:rPr lang="en-US" sz="2000" dirty="0" smtClean="0">
                <a:solidFill>
                  <a:srgbClr val="E12548"/>
                </a:solidFill>
                <a:latin typeface="Symbol" charset="2"/>
              </a:rPr>
              <a:t> D</a:t>
            </a:r>
            <a:r>
              <a:rPr lang="en-US" sz="2000" i="1" dirty="0" smtClean="0">
                <a:solidFill>
                  <a:srgbClr val="E12548"/>
                </a:solidFill>
                <a:latin typeface="Symbol" charset="2"/>
              </a:rPr>
              <a:t>a</a:t>
            </a:r>
            <a:r>
              <a:rPr lang="en-US" sz="2000" baseline="-25000" dirty="0" smtClean="0">
                <a:solidFill>
                  <a:srgbClr val="E12548"/>
                </a:solidFill>
              </a:rPr>
              <a:t>had</a:t>
            </a:r>
            <a:r>
              <a:rPr lang="en-US" sz="2000" baseline="30000" dirty="0">
                <a:solidFill>
                  <a:srgbClr val="E12548"/>
                </a:solidFill>
              </a:rPr>
              <a:t>(5)</a:t>
            </a:r>
            <a:r>
              <a:rPr lang="en-US" sz="2000" dirty="0">
                <a:solidFill>
                  <a:srgbClr val="E12548"/>
                </a:solidFill>
              </a:rPr>
              <a:t>(</a:t>
            </a:r>
            <a:r>
              <a:rPr lang="en-US" sz="2000" i="1" dirty="0" smtClean="0">
                <a:solidFill>
                  <a:srgbClr val="E12548"/>
                </a:solidFill>
              </a:rPr>
              <a:t>M</a:t>
            </a:r>
            <a:r>
              <a:rPr lang="en-US" sz="2000" i="1" baseline="-25000" dirty="0" smtClean="0">
                <a:solidFill>
                  <a:srgbClr val="E12548"/>
                </a:solidFill>
              </a:rPr>
              <a:t>Z</a:t>
            </a:r>
            <a:r>
              <a:rPr lang="en-US" sz="2000" dirty="0" smtClean="0">
                <a:solidFill>
                  <a:srgbClr val="E12548"/>
                </a:solidFill>
              </a:rPr>
              <a:t>)</a:t>
            </a:r>
            <a:r>
              <a:rPr lang="en-US" sz="2000" dirty="0">
                <a:solidFill>
                  <a:srgbClr val="E12548"/>
                </a:solidFill>
              </a:rPr>
              <a:t>, </a:t>
            </a:r>
            <a:r>
              <a:rPr lang="en-US" sz="2000" i="1" dirty="0" err="1">
                <a:solidFill>
                  <a:srgbClr val="E12548"/>
                </a:solidFill>
                <a:latin typeface="Symbol" charset="2"/>
              </a:rPr>
              <a:t>a</a:t>
            </a:r>
            <a:r>
              <a:rPr lang="en-US" sz="2000" i="1" baseline="-25000" dirty="0" err="1">
                <a:solidFill>
                  <a:srgbClr val="E12548"/>
                </a:solidFill>
              </a:rPr>
              <a:t>S</a:t>
            </a:r>
            <a:r>
              <a:rPr lang="en-US" sz="2000" dirty="0" err="1">
                <a:solidFill>
                  <a:srgbClr val="E12548"/>
                </a:solidFill>
              </a:rPr>
              <a:t>(</a:t>
            </a:r>
            <a:r>
              <a:rPr lang="en-US" sz="2000" i="1" dirty="0" err="1" smtClean="0">
                <a:solidFill>
                  <a:srgbClr val="E12548"/>
                </a:solidFill>
              </a:rPr>
              <a:t>M</a:t>
            </a:r>
            <a:r>
              <a:rPr lang="en-US" sz="2000" i="1" baseline="-25000" dirty="0" err="1" smtClean="0">
                <a:solidFill>
                  <a:srgbClr val="E12548"/>
                </a:solidFill>
              </a:rPr>
              <a:t>Z</a:t>
            </a:r>
            <a:r>
              <a:rPr lang="en-US" sz="2000" dirty="0" smtClean="0">
                <a:solidFill>
                  <a:srgbClr val="E12548"/>
                </a:solidFill>
              </a:rPr>
              <a:t>)</a:t>
            </a:r>
            <a:r>
              <a:rPr lang="en-US" sz="2000" dirty="0">
                <a:solidFill>
                  <a:srgbClr val="E12548"/>
                </a:solidFill>
              </a:rPr>
              <a:t>, </a:t>
            </a:r>
            <a:r>
              <a:rPr lang="en-US" sz="2000" i="1" dirty="0">
                <a:solidFill>
                  <a:srgbClr val="E12548"/>
                </a:solidFill>
              </a:rPr>
              <a:t>M</a:t>
            </a:r>
            <a:r>
              <a:rPr lang="en-US" sz="2000" i="1" baseline="-25000" dirty="0">
                <a:solidFill>
                  <a:srgbClr val="E12548"/>
                </a:solidFill>
              </a:rPr>
              <a:t>Z</a:t>
            </a:r>
            <a:r>
              <a:rPr lang="en-US" sz="2000" dirty="0">
                <a:solidFill>
                  <a:srgbClr val="E12548"/>
                </a:solidFill>
              </a:rPr>
              <a:t>, </a:t>
            </a:r>
            <a:r>
              <a:rPr lang="en-US" sz="2000" i="1" dirty="0">
                <a:solidFill>
                  <a:srgbClr val="E12548"/>
                </a:solidFill>
              </a:rPr>
              <a:t>M</a:t>
            </a:r>
            <a:r>
              <a:rPr lang="en-US" sz="2000" i="1" baseline="-25000" dirty="0">
                <a:solidFill>
                  <a:srgbClr val="E12548"/>
                </a:solidFill>
              </a:rPr>
              <a:t>H</a:t>
            </a:r>
            <a:r>
              <a:rPr lang="en-US" sz="2000" dirty="0">
                <a:solidFill>
                  <a:srgbClr val="E12548"/>
                </a:solidFill>
              </a:rPr>
              <a:t>, </a:t>
            </a:r>
            <a:r>
              <a:rPr lang="en-US" sz="2000" i="1" dirty="0">
                <a:solidFill>
                  <a:srgbClr val="E12548"/>
                </a:solidFill>
              </a:rPr>
              <a:t>m</a:t>
            </a:r>
            <a:r>
              <a:rPr lang="en-US" sz="2000" i="1" baseline="-25000" dirty="0">
                <a:solidFill>
                  <a:srgbClr val="E12548"/>
                </a:solidFill>
              </a:rPr>
              <a:t>c</a:t>
            </a:r>
            <a:r>
              <a:rPr lang="en-US" sz="2000" dirty="0">
                <a:solidFill>
                  <a:srgbClr val="E12548"/>
                </a:solidFill>
              </a:rPr>
              <a:t>, </a:t>
            </a:r>
            <a:r>
              <a:rPr lang="en-US" sz="2000" i="1" dirty="0" err="1">
                <a:solidFill>
                  <a:srgbClr val="E12548"/>
                </a:solidFill>
              </a:rPr>
              <a:t>m</a:t>
            </a:r>
            <a:r>
              <a:rPr lang="en-US" sz="2000" i="1" baseline="-25000" dirty="0" err="1">
                <a:solidFill>
                  <a:srgbClr val="E12548"/>
                </a:solidFill>
              </a:rPr>
              <a:t>b</a:t>
            </a:r>
            <a:r>
              <a:rPr lang="en-US" sz="2000" dirty="0">
                <a:solidFill>
                  <a:srgbClr val="E12548"/>
                </a:solidFill>
              </a:rPr>
              <a:t>, </a:t>
            </a:r>
            <a:r>
              <a:rPr lang="en-US" sz="2000" i="1" dirty="0" err="1">
                <a:solidFill>
                  <a:srgbClr val="E12548"/>
                </a:solidFill>
              </a:rPr>
              <a:t>m</a:t>
            </a:r>
            <a:r>
              <a:rPr lang="en-US" sz="2000" i="1" baseline="-25000" dirty="0" err="1">
                <a:solidFill>
                  <a:srgbClr val="E12548"/>
                </a:solidFill>
              </a:rPr>
              <a:t>t</a:t>
            </a:r>
            <a:endParaRPr lang="en-US" sz="2000" i="1" dirty="0">
              <a:solidFill>
                <a:srgbClr val="E12548"/>
              </a:solidFill>
            </a:endParaRPr>
          </a:p>
          <a:p>
            <a:pPr marL="342900" indent="-342900">
              <a:buFontTx/>
              <a:buBlip>
                <a:blip r:embed="rId2"/>
              </a:buBlip>
            </a:pP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16" name="AutoShape 6"/>
          <p:cNvSpPr>
            <a:spLocks noChangeArrowheads="1"/>
          </p:cNvSpPr>
          <p:nvPr/>
        </p:nvSpPr>
        <p:spPr bwMode="auto">
          <a:xfrm>
            <a:off x="457200" y="5435600"/>
            <a:ext cx="762000" cy="4572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21000"/>
              </a:srgbClr>
            </a:outerShdw>
          </a:effectLst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5334846" y="5735320"/>
            <a:ext cx="152400" cy="0"/>
          </a:xfrm>
          <a:prstGeom prst="line">
            <a:avLst/>
          </a:prstGeom>
          <a:noFill/>
          <a:ln w="25400">
            <a:solidFill>
              <a:srgbClr val="E12548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1" name="Line 8"/>
          <p:cNvSpPr>
            <a:spLocks noChangeShapeType="1"/>
          </p:cNvSpPr>
          <p:nvPr/>
        </p:nvSpPr>
        <p:spPr bwMode="auto">
          <a:xfrm>
            <a:off x="5770880" y="5735320"/>
            <a:ext cx="152400" cy="0"/>
          </a:xfrm>
          <a:prstGeom prst="line">
            <a:avLst/>
          </a:prstGeom>
          <a:noFill/>
          <a:ln w="25400">
            <a:solidFill>
              <a:srgbClr val="E12548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04800" y="1288516"/>
            <a:ext cx="8610600" cy="20642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2000" b="1" dirty="0" smtClean="0">
                <a:solidFill>
                  <a:srgbClr val="18579B"/>
                </a:solidFill>
              </a:rPr>
              <a:t>Theory predictions </a:t>
            </a:r>
            <a:r>
              <a:rPr lang="en-US" sz="2000" dirty="0" smtClean="0">
                <a:solidFill>
                  <a:srgbClr val="E12548"/>
                </a:solidFill>
              </a:rPr>
              <a:t>– </a:t>
            </a:r>
            <a:r>
              <a:rPr lang="en-US" sz="2000" dirty="0" smtClean="0">
                <a:solidFill>
                  <a:srgbClr val="E12548"/>
                </a:solidFill>
                <a:ea typeface="Arial" charset="0"/>
                <a:cs typeface="Arial" charset="0"/>
              </a:rPr>
              <a:t>state</a:t>
            </a:r>
            <a:r>
              <a:rPr lang="en-US" sz="2000" dirty="0">
                <a:solidFill>
                  <a:srgbClr val="E12548"/>
                </a:solidFill>
                <a:ea typeface="Arial" charset="0"/>
                <a:cs typeface="Arial" charset="0"/>
              </a:rPr>
              <a:t>-of-the art calculations, in particular:</a:t>
            </a:r>
          </a:p>
          <a:p>
            <a:pPr marL="355600" lvl="1" indent="-269875">
              <a:spcBef>
                <a:spcPct val="50000"/>
              </a:spcBef>
              <a:buClr>
                <a:srgbClr val="404040"/>
              </a:buClr>
              <a:buSzPct val="100000"/>
              <a:buFont typeface="Arial" charset="0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i="1" dirty="0">
                <a:solidFill>
                  <a:srgbClr val="CC0000"/>
                </a:solidFill>
                <a:ea typeface="Times New Roman" charset="0"/>
                <a:cs typeface="Times New Roman" charset="0"/>
              </a:rPr>
              <a:t>M</a:t>
            </a:r>
            <a:r>
              <a:rPr lang="en-US" sz="1600" i="1" baseline="-25000" dirty="0">
                <a:solidFill>
                  <a:srgbClr val="CC0000"/>
                </a:solidFill>
                <a:ea typeface="Times New Roman" charset="0"/>
                <a:cs typeface="Times New Roman" charset="0"/>
              </a:rPr>
              <a:t>W</a:t>
            </a:r>
            <a:r>
              <a:rPr lang="en-US" sz="1600" baseline="-25000" dirty="0">
                <a:solidFill>
                  <a:srgbClr val="CC000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16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and </a:t>
            </a:r>
            <a:r>
              <a:rPr lang="en-US" sz="1600" dirty="0">
                <a:solidFill>
                  <a:srgbClr val="CC0000"/>
                </a:solidFill>
                <a:ea typeface="Times New Roman" charset="0"/>
                <a:cs typeface="Times New Roman" charset="0"/>
              </a:rPr>
              <a:t>sin</a:t>
            </a:r>
            <a:r>
              <a:rPr lang="en-US" sz="1600" baseline="30000" dirty="0">
                <a:solidFill>
                  <a:srgbClr val="CC0000"/>
                </a:solidFill>
                <a:ea typeface="Times New Roman" charset="0"/>
                <a:cs typeface="Times New Roman" charset="0"/>
              </a:rPr>
              <a:t>2</a:t>
            </a:r>
            <a:r>
              <a:rPr lang="en-US" sz="1600" dirty="0">
                <a:solidFill>
                  <a:srgbClr val="CC0000"/>
                </a:solidFill>
                <a:ea typeface="Times New Roman" charset="0"/>
                <a:cs typeface="Times New Roman" charset="0"/>
                <a:sym typeface="Symbol" charset="2"/>
              </a:rPr>
              <a:t></a:t>
            </a:r>
            <a:r>
              <a:rPr lang="en-US" sz="1600" i="1" baseline="30000" dirty="0">
                <a:solidFill>
                  <a:srgbClr val="CC0000"/>
                </a:solidFill>
                <a:ea typeface="Times New Roman" charset="0"/>
                <a:cs typeface="Times New Roman" charset="0"/>
              </a:rPr>
              <a:t>f</a:t>
            </a:r>
            <a:r>
              <a:rPr lang="en-US" sz="1600" baseline="-25000" dirty="0">
                <a:solidFill>
                  <a:srgbClr val="CC0000"/>
                </a:solidFill>
                <a:ea typeface="Times New Roman" charset="0"/>
                <a:cs typeface="Times New Roman" charset="0"/>
              </a:rPr>
              <a:t>eff </a:t>
            </a:r>
            <a:r>
              <a:rPr lang="en-US" sz="16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: full two-loop + leading beyond-two-loop form factor corrections 	</a:t>
            </a:r>
          </a:p>
          <a:p>
            <a:pPr marL="355600" lvl="1" indent="-269875">
              <a:spcBef>
                <a:spcPct val="50000"/>
              </a:spcBef>
              <a:buClr>
                <a:srgbClr val="404040"/>
              </a:buClr>
              <a:buSzPct val="100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2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	[M. </a:t>
            </a:r>
            <a:r>
              <a:rPr lang="en-US" sz="1200" dirty="0" err="1">
                <a:solidFill>
                  <a:srgbClr val="404040"/>
                </a:solidFill>
                <a:ea typeface="Times New Roman" charset="0"/>
                <a:cs typeface="Times New Roman" charset="0"/>
              </a:rPr>
              <a:t>Awramik</a:t>
            </a:r>
            <a:r>
              <a:rPr lang="en-US" sz="12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 et al., Phys. Rev D69, 053006 (2004) and ref.] [M. </a:t>
            </a:r>
            <a:r>
              <a:rPr lang="en-US" sz="1200" dirty="0" err="1">
                <a:solidFill>
                  <a:srgbClr val="404040"/>
                </a:solidFill>
                <a:ea typeface="Times New Roman" charset="0"/>
                <a:cs typeface="Times New Roman" charset="0"/>
              </a:rPr>
              <a:t>Awramik</a:t>
            </a:r>
            <a:r>
              <a:rPr lang="en-US" sz="12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 et al., JHEP 11, 048 (2006) and refs.]</a:t>
            </a:r>
            <a:endParaRPr lang="en-US" sz="2000" dirty="0">
              <a:solidFill>
                <a:srgbClr val="404040"/>
              </a:solidFill>
              <a:ea typeface="Times New Roman" charset="0"/>
              <a:cs typeface="Times New Roman" charset="0"/>
            </a:endParaRPr>
          </a:p>
          <a:p>
            <a:pPr marL="355600" lvl="1" indent="-269875">
              <a:spcBef>
                <a:spcPct val="50000"/>
              </a:spcBef>
              <a:buClr>
                <a:srgbClr val="404040"/>
              </a:buClr>
              <a:buSzPct val="100000"/>
              <a:buFont typeface="Arial" charset="0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>
                <a:solidFill>
                  <a:srgbClr val="CC0000"/>
                </a:solidFill>
                <a:ea typeface="Times New Roman" charset="0"/>
                <a:cs typeface="Times New Roman" charset="0"/>
              </a:rPr>
              <a:t>Radiator functions</a:t>
            </a:r>
            <a:r>
              <a:rPr lang="en-US" sz="16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: 3</a:t>
            </a:r>
            <a:r>
              <a:rPr lang="en-US" sz="16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NLO prediction of the </a:t>
            </a:r>
            <a:r>
              <a:rPr lang="en-US" sz="1600" dirty="0" err="1">
                <a:solidFill>
                  <a:srgbClr val="404040"/>
                </a:solidFill>
                <a:ea typeface="Times New Roman" charset="0"/>
                <a:cs typeface="Times New Roman" charset="0"/>
              </a:rPr>
              <a:t>massless</a:t>
            </a:r>
            <a:r>
              <a:rPr lang="en-US" sz="16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 QCD cross section </a:t>
            </a:r>
          </a:p>
          <a:p>
            <a:pPr marL="355600" lvl="1" indent="-269875">
              <a:spcBef>
                <a:spcPct val="50000"/>
              </a:spcBef>
              <a:buClr>
                <a:srgbClr val="404040"/>
              </a:buClr>
              <a:buSzPct val="100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2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	[P.A. </a:t>
            </a:r>
            <a:r>
              <a:rPr lang="en-US" sz="1200" dirty="0" err="1">
                <a:solidFill>
                  <a:srgbClr val="404040"/>
                </a:solidFill>
                <a:ea typeface="Times New Roman" charset="0"/>
                <a:cs typeface="Times New Roman" charset="0"/>
              </a:rPr>
              <a:t>Baikov</a:t>
            </a:r>
            <a:r>
              <a:rPr lang="en-US" sz="12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 et al., Phys. Rev. </a:t>
            </a:r>
            <a:r>
              <a:rPr lang="en-US" sz="1200" dirty="0" err="1">
                <a:solidFill>
                  <a:srgbClr val="404040"/>
                </a:solidFill>
                <a:ea typeface="Times New Roman" charset="0"/>
                <a:cs typeface="Times New Roman" charset="0"/>
              </a:rPr>
              <a:t>Lett</a:t>
            </a:r>
            <a:r>
              <a:rPr lang="en-US" sz="12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. 101 (2008) 012022</a:t>
            </a:r>
            <a:r>
              <a:rPr lang="en-US" sz="1200" dirty="0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]</a:t>
            </a:r>
          </a:p>
          <a:p>
            <a:pPr marL="355600" lvl="1" indent="-269875">
              <a:spcBef>
                <a:spcPct val="50000"/>
              </a:spcBef>
              <a:buClr>
                <a:srgbClr val="404040"/>
              </a:buClr>
              <a:buSzPct val="100000"/>
              <a:buFont typeface="Arial" charset="0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 smtClean="0">
                <a:solidFill>
                  <a:srgbClr val="CC0000"/>
                </a:solidFill>
                <a:ea typeface="Times New Roman" charset="0"/>
                <a:cs typeface="Times New Roman" charset="0"/>
              </a:rPr>
              <a:t>Theoretical uncertainties</a:t>
            </a:r>
            <a:r>
              <a:rPr lang="en-US" sz="16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: </a:t>
            </a:r>
            <a:r>
              <a:rPr lang="en-US" sz="1600" i="1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M</a:t>
            </a:r>
            <a:r>
              <a:rPr lang="en-US" sz="1600" i="1" baseline="-250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W</a:t>
            </a:r>
            <a:r>
              <a:rPr lang="en-US" sz="1600" i="1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Symbol" charset="2"/>
                <a:ea typeface="Times New Roman" charset="0"/>
                <a:cs typeface="Symbol" charset="2"/>
              </a:rPr>
              <a:t>d</a:t>
            </a:r>
            <a:r>
              <a:rPr lang="en-US" sz="1600" baseline="-25000" dirty="0" err="1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theo</a:t>
            </a:r>
            <a:r>
              <a:rPr lang="en-US" sz="1600" dirty="0" err="1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M</a:t>
            </a:r>
            <a:r>
              <a:rPr lang="en-US" sz="1600" i="1" baseline="-25000" dirty="0" err="1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H</a:t>
            </a:r>
            <a:r>
              <a:rPr lang="en-US" sz="16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) = 4–6 GeV), sin</a:t>
            </a:r>
            <a:r>
              <a:rPr lang="en-US" sz="1600" baseline="300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2</a:t>
            </a:r>
            <a:r>
              <a:rPr lang="en-US" sz="1600" i="1" dirty="0" smtClean="0">
                <a:solidFill>
                  <a:srgbClr val="000000"/>
                </a:solidFill>
                <a:latin typeface="Symbol" charset="2"/>
                <a:ea typeface="Times New Roman" charset="0"/>
                <a:cs typeface="Symbol" charset="2"/>
              </a:rPr>
              <a:t>q</a:t>
            </a:r>
            <a:r>
              <a:rPr lang="en-US" sz="700" i="1" dirty="0" smtClean="0">
                <a:solidFill>
                  <a:srgbClr val="000000"/>
                </a:solidFill>
                <a:latin typeface="Symbol" charset="2"/>
                <a:ea typeface="Times New Roman" charset="0"/>
                <a:cs typeface="Symbol" charset="2"/>
              </a:rPr>
              <a:t> </a:t>
            </a:r>
            <a:r>
              <a:rPr lang="en-US" sz="1600" i="1" baseline="30000" dirty="0" err="1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l</a:t>
            </a:r>
            <a:r>
              <a:rPr lang="en-US" sz="1600" baseline="-25000" dirty="0" err="1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eff</a:t>
            </a:r>
            <a:r>
              <a:rPr lang="en-US" sz="16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(</a:t>
            </a:r>
            <a:r>
              <a:rPr lang="en-US" sz="1600" dirty="0" err="1" smtClean="0">
                <a:solidFill>
                  <a:srgbClr val="000000"/>
                </a:solidFill>
                <a:latin typeface="Symbol" charset="2"/>
                <a:ea typeface="Times New Roman" charset="0"/>
                <a:cs typeface="Symbol" charset="2"/>
              </a:rPr>
              <a:t>d</a:t>
            </a:r>
            <a:r>
              <a:rPr lang="en-US" sz="1600" baseline="-25000" dirty="0" err="1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theo</a:t>
            </a:r>
            <a:r>
              <a:rPr lang="en-US" sz="16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= 4.7·10</a:t>
            </a:r>
            <a:r>
              <a:rPr lang="en-US" sz="1600" baseline="300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–5</a:t>
            </a:r>
            <a:r>
              <a:rPr lang="en-US" sz="16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)</a:t>
            </a:r>
            <a:r>
              <a:rPr lang="en-US" sz="1600" dirty="0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 descr="LHC-ATLAS"/>
          <p:cNvPicPr>
            <a:picLocks noChangeAspect="1" noChangeArrowheads="1"/>
          </p:cNvPicPr>
          <p:nvPr/>
        </p:nvPicPr>
        <p:blipFill>
          <a:blip r:embed="rId2">
            <a:lum bright="36000"/>
            <a:grayscl/>
          </a:blip>
          <a:srcRect/>
          <a:stretch>
            <a:fillRect/>
          </a:stretch>
        </p:blipFill>
        <p:spPr bwMode="auto">
          <a:xfrm>
            <a:off x="0" y="285750"/>
            <a:ext cx="9144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3351213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 sz="1800" dirty="0">
              <a:solidFill>
                <a:srgbClr val="262626"/>
              </a:solidFill>
              <a:ea typeface="Calibri" charset="0"/>
              <a:cs typeface="Calibri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1296988"/>
            <a:ext cx="9144000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000" b="1" dirty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Fit </a:t>
            </a:r>
            <a:r>
              <a:rPr lang="en-GB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Results</a:t>
            </a:r>
            <a:endParaRPr lang="en-GB" sz="4000" baseline="30000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981200" y="2105025"/>
            <a:ext cx="5715000" cy="1094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2000" dirty="0">
                <a:solidFill>
                  <a:srgbClr val="404040"/>
                </a:solidFill>
                <a:ea typeface="Arial" charset="0"/>
                <a:cs typeface="Arial" charset="0"/>
              </a:rPr>
              <a:t>Distinguish two fit types:</a:t>
            </a:r>
          </a:p>
          <a:p>
            <a:pPr marL="265113" lvl="1">
              <a:spcBef>
                <a:spcPct val="50000"/>
              </a:spcBef>
              <a:buClr>
                <a:srgbClr val="404040"/>
              </a:buClr>
              <a:buSzPct val="100000"/>
              <a:tabLst>
                <a:tab pos="1255713" algn="l"/>
                <a:tab pos="1619250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i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Standard Fit</a:t>
            </a:r>
            <a:r>
              <a:rPr lang="en-US" sz="1600" i="1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:</a:t>
            </a:r>
            <a:r>
              <a:rPr lang="en-US" sz="1600" i="1" dirty="0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 	</a:t>
            </a:r>
            <a:r>
              <a:rPr lang="en-US" sz="1600" dirty="0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all </a:t>
            </a:r>
            <a:r>
              <a:rPr lang="en-US" sz="16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data except for direct Higgs searches</a:t>
            </a:r>
          </a:p>
          <a:p>
            <a:pPr marL="265113" lvl="1">
              <a:spcBef>
                <a:spcPts val="600"/>
              </a:spcBef>
              <a:buClr>
                <a:srgbClr val="404040"/>
              </a:buClr>
              <a:buSzPct val="100000"/>
              <a:tabLst>
                <a:tab pos="1255713" algn="l"/>
                <a:tab pos="1619250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i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Complete Fit:</a:t>
            </a:r>
            <a:r>
              <a:rPr lang="en-US" sz="1600" i="1" dirty="0" smtClean="0">
                <a:solidFill>
                  <a:srgbClr val="FF0000"/>
                </a:solidFill>
                <a:ea typeface="Times New Roman" charset="0"/>
                <a:cs typeface="Times New Roman" charset="0"/>
              </a:rPr>
              <a:t> 	</a:t>
            </a:r>
            <a:r>
              <a:rPr lang="en-US" sz="1600" dirty="0" smtClean="0">
                <a:solidFill>
                  <a:srgbClr val="404040"/>
                </a:solidFill>
                <a:ea typeface="Times New Roman" charset="0"/>
                <a:cs typeface="Times New Roman" charset="0"/>
              </a:rPr>
              <a:t>all </a:t>
            </a:r>
            <a:r>
              <a:rPr lang="en-US" sz="16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data including direct Higgs searches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6155" y="1734979"/>
            <a:ext cx="12990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aseline="30000" dirty="0" smtClean="0"/>
              <a:t>(</a:t>
            </a:r>
            <a:r>
              <a:rPr lang="en-GB" sz="1000" dirty="0" smtClean="0"/>
              <a:t>*</a:t>
            </a:r>
            <a:r>
              <a:rPr lang="en-GB" sz="1000" baseline="30000" dirty="0" smtClean="0"/>
              <a:t>) </a:t>
            </a:r>
            <a:r>
              <a:rPr lang="en-GB" sz="1000" dirty="0" smtClean="0"/>
              <a:t>Status: July 2010</a:t>
            </a:r>
            <a:endParaRPr lang="en-GB" sz="1000" dirty="0"/>
          </a:p>
        </p:txBody>
      </p:sp>
      <p:sp>
        <p:nvSpPr>
          <p:cNvPr id="10" name="Rectangle 9"/>
          <p:cNvSpPr/>
          <p:nvPr/>
        </p:nvSpPr>
        <p:spPr>
          <a:xfrm>
            <a:off x="5573183" y="1481668"/>
            <a:ext cx="3698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aseline="30000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GB" sz="1600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*</a:t>
            </a:r>
            <a:r>
              <a:rPr lang="en-GB" sz="1600" baseline="30000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)</a:t>
            </a:r>
            <a:endParaRPr lang="en-GB" sz="1600" dirty="0"/>
          </a:p>
        </p:txBody>
      </p:sp>
      <p:pic>
        <p:nvPicPr>
          <p:cNvPr id="11" name="Picture 20" descr="2009_03_19_HiggsScan_logo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alphaModFix amt="81000"/>
          </a:blip>
          <a:stretch>
            <a:fillRect/>
          </a:stretch>
        </p:blipFill>
        <p:spPr bwMode="auto">
          <a:xfrm>
            <a:off x="2209800" y="3581400"/>
            <a:ext cx="4838700" cy="317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>
                <a:alpha val="75000"/>
              </a:schemeClr>
            </a:glow>
          </a:effectLst>
        </p:spPr>
      </p:pic>
      <p:pic>
        <p:nvPicPr>
          <p:cNvPr id="14" name="Picture 39"/>
          <p:cNvPicPr>
            <a:picLocks noChangeAspect="1" noChangeArrowheads="1"/>
          </p:cNvPicPr>
          <p:nvPr/>
        </p:nvPicPr>
        <p:blipFill>
          <a:blip r:embed="rId4">
            <a:grayscl/>
          </a:blip>
          <a:srcRect/>
          <a:stretch>
            <a:fillRect/>
          </a:stretch>
        </p:blipFill>
        <p:spPr bwMode="auto">
          <a:xfrm>
            <a:off x="8153400" y="259080"/>
            <a:ext cx="777718" cy="238220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  <p:sp>
        <p:nvSpPr>
          <p:cNvPr id="15" name="Rectangle 34"/>
          <p:cNvSpPr>
            <a:spLocks noChangeArrowheads="1"/>
          </p:cNvSpPr>
          <p:nvPr/>
        </p:nvSpPr>
        <p:spPr bwMode="auto">
          <a:xfrm>
            <a:off x="7831766" y="31233"/>
            <a:ext cx="119106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None/>
            </a:pPr>
            <a:r>
              <a:rPr lang="en-US" sz="900" b="0" dirty="0">
                <a:solidFill>
                  <a:srgbClr val="800000"/>
                </a:solidFill>
                <a:latin typeface="Calibri"/>
                <a:cs typeface="Calibri"/>
                <a:hlinkClick r:id="rId5"/>
              </a:rPr>
              <a:t>http://cern.ch/Gfitter</a:t>
            </a:r>
            <a:endParaRPr lang="de-DE" sz="900" b="0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 descr="LHC-ATLAS"/>
          <p:cNvPicPr>
            <a:picLocks noChangeAspect="1" noChangeArrowheads="1"/>
          </p:cNvPicPr>
          <p:nvPr/>
        </p:nvPicPr>
        <p:blipFill>
          <a:blip r:embed="rId2">
            <a:lum bright="36000"/>
            <a:grayscl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/>
        </p:nvSpPr>
        <p:spPr>
          <a:xfrm>
            <a:off x="838200" y="0"/>
            <a:ext cx="7467600" cy="6858000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 rot="16200000">
            <a:off x="-3009335" y="3173449"/>
            <a:ext cx="6858000" cy="51110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blurRad="165100" dist="38100" dir="9480000">
              <a:srgbClr val="000000">
                <a:alpha val="16000"/>
              </a:srgbClr>
            </a:outerShdw>
          </a:effectLst>
        </p:spPr>
        <p:txBody>
          <a:bodyPr wrap="square" lIns="90000" tIns="46800" rIns="90000" bIns="93600">
            <a:prstTxWarp prst="textNoShape">
              <a:avLst/>
            </a:prstTxWarp>
            <a:spAutoFit/>
          </a:bodyPr>
          <a:lstStyle/>
          <a:p>
            <a:pPr eaLnBrk="0" hangingPunct="0">
              <a:tabLst>
                <a:tab pos="5375275" algn="l"/>
              </a:tabLst>
            </a:pPr>
            <a:r>
              <a:rPr lang="en-GB" dirty="0">
                <a:solidFill>
                  <a:schemeClr val="bg1"/>
                </a:solidFill>
              </a:rPr>
              <a:t>Experimental </a:t>
            </a:r>
            <a:r>
              <a:rPr lang="en-GB" dirty="0" smtClean="0">
                <a:solidFill>
                  <a:schemeClr val="bg1"/>
                </a:solidFill>
              </a:rPr>
              <a:t>Input and Fit Results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" name="Picture 7" descr="2009_12_28_ShowFullFitTable-better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 b="8054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4"/>
              <a:srcRect b="8054"/>
              <a:stretch>
                <a:fillRect/>
              </a:stretch>
            </p:blipFill>
          </mc:Fallback>
        </mc:AlternateContent>
        <p:spPr>
          <a:xfrm>
            <a:off x="990599" y="50799"/>
            <a:ext cx="7188403" cy="680720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 descr="LHC-ATLAS"/>
          <p:cNvPicPr>
            <a:picLocks noChangeAspect="1" noChangeArrowheads="1"/>
          </p:cNvPicPr>
          <p:nvPr/>
        </p:nvPicPr>
        <p:blipFill>
          <a:blip r:embed="rId2">
            <a:lum bright="36000"/>
            <a:grayscl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838200" y="0"/>
            <a:ext cx="7467600" cy="6858000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9397" name="Picture 6"/>
          <p:cNvPicPr>
            <a:picLocks noChangeAspect="1" noChangeArrowheads="1"/>
          </p:cNvPicPr>
          <p:nvPr/>
        </p:nvPicPr>
        <p:blipFill>
          <a:blip r:embed="rId3"/>
          <a:srcRect b="22899"/>
          <a:stretch>
            <a:fillRect/>
          </a:stretch>
        </p:blipFill>
        <p:spPr bwMode="auto">
          <a:xfrm>
            <a:off x="1006475" y="2517775"/>
            <a:ext cx="6994525" cy="20542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59398" name="TextBox 8"/>
          <p:cNvSpPr txBox="1">
            <a:spLocks noChangeArrowheads="1"/>
          </p:cNvSpPr>
          <p:nvPr/>
        </p:nvSpPr>
        <p:spPr bwMode="auto">
          <a:xfrm>
            <a:off x="1066800" y="2057400"/>
            <a:ext cx="42180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dirty="0">
                <a:solidFill>
                  <a:srgbClr val="404040"/>
                </a:solidFill>
              </a:rPr>
              <a:t>Correlation coefficients</a:t>
            </a:r>
            <a:r>
              <a:rPr lang="en-GB" sz="1600" dirty="0" smtClean="0">
                <a:solidFill>
                  <a:srgbClr val="404040"/>
                </a:solidFill>
              </a:rPr>
              <a:t> of free </a:t>
            </a:r>
            <a:r>
              <a:rPr lang="en-GB" sz="1600" dirty="0">
                <a:solidFill>
                  <a:srgbClr val="404040"/>
                </a:solidFill>
              </a:rPr>
              <a:t>fit parameters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 rot="16200000">
            <a:off x="-3009335" y="3173449"/>
            <a:ext cx="6858000" cy="51110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blurRad="165100" dist="38100" dir="9480000">
              <a:srgbClr val="000000">
                <a:alpha val="16000"/>
              </a:srgbClr>
            </a:outerShdw>
          </a:effectLst>
        </p:spPr>
        <p:txBody>
          <a:bodyPr wrap="square" lIns="90000" tIns="46800" rIns="90000" bIns="93600">
            <a:prstTxWarp prst="textNoShape">
              <a:avLst/>
            </a:prstTxWarp>
            <a:spAutoFit/>
          </a:bodyPr>
          <a:lstStyle/>
          <a:p>
            <a:pPr eaLnBrk="0" hangingPunct="0">
              <a:tabLst>
                <a:tab pos="5375275" algn="l"/>
              </a:tabLst>
            </a:pPr>
            <a:r>
              <a:rPr lang="en-GB" dirty="0">
                <a:solidFill>
                  <a:schemeClr val="bg1"/>
                </a:solidFill>
              </a:rPr>
              <a:t>Experimental </a:t>
            </a:r>
            <a:r>
              <a:rPr lang="en-GB" dirty="0" smtClean="0">
                <a:solidFill>
                  <a:schemeClr val="bg1"/>
                </a:solidFill>
              </a:rPr>
              <a:t>Input and Fit Results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Goodness-of-Fit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28600" y="1011238"/>
            <a:ext cx="8610600" cy="15102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2000" dirty="0">
                <a:solidFill>
                  <a:srgbClr val="18579B"/>
                </a:solidFill>
                <a:ea typeface="Arial" charset="0"/>
                <a:cs typeface="Arial" charset="0"/>
              </a:rPr>
              <a:t>Goodness-of-fit:</a:t>
            </a:r>
            <a:endParaRPr lang="en-US" sz="2000" dirty="0">
              <a:solidFill>
                <a:srgbClr val="404040"/>
              </a:solidFill>
              <a:ea typeface="Arial" charset="0"/>
              <a:cs typeface="Arial" charset="0"/>
            </a:endParaRPr>
          </a:p>
          <a:p>
            <a:pPr marL="447675" indent="-363538">
              <a:spcBef>
                <a:spcPct val="50000"/>
              </a:spcBef>
              <a:buSzPct val="100000"/>
              <a:buFont typeface="Arial" charset="0"/>
              <a:buChar char="•"/>
              <a:tabLst>
                <a:tab pos="1255713" algn="l"/>
                <a:tab pos="170656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i="1" dirty="0">
                <a:solidFill>
                  <a:srgbClr val="404040"/>
                </a:solidFill>
                <a:sym typeface="Symbol" charset="2"/>
              </a:rPr>
              <a:t>Standard fit</a:t>
            </a:r>
            <a:r>
              <a:rPr lang="en-US" sz="1600" dirty="0">
                <a:solidFill>
                  <a:srgbClr val="404040"/>
                </a:solidFill>
                <a:sym typeface="Symbol" charset="2"/>
              </a:rPr>
              <a:t>: 	</a:t>
            </a:r>
            <a:r>
              <a:rPr lang="en-US" sz="1600" i="1" dirty="0" err="1">
                <a:solidFill>
                  <a:srgbClr val="404040"/>
                </a:solidFill>
                <a:sym typeface="Symbol" charset="2"/>
              </a:rPr>
              <a:t></a:t>
            </a:r>
            <a:r>
              <a:rPr lang="en-US" sz="800" i="1" dirty="0">
                <a:solidFill>
                  <a:srgbClr val="404040"/>
                </a:solidFill>
                <a:sym typeface="Symbol" charset="2"/>
              </a:rPr>
              <a:t> </a:t>
            </a:r>
            <a:r>
              <a:rPr lang="en-US" sz="1600" baseline="30000" dirty="0">
                <a:solidFill>
                  <a:srgbClr val="404040"/>
                </a:solidFill>
                <a:sym typeface="Symbol" charset="2"/>
              </a:rPr>
              <a:t>2</a:t>
            </a:r>
            <a:r>
              <a:rPr lang="en-US" sz="1600" baseline="-25000" dirty="0">
                <a:solidFill>
                  <a:srgbClr val="404040"/>
                </a:solidFill>
                <a:sym typeface="Symbol" charset="2"/>
              </a:rPr>
              <a:t>min </a:t>
            </a:r>
            <a:r>
              <a:rPr lang="en-US" sz="1600" dirty="0">
                <a:solidFill>
                  <a:srgbClr val="404040"/>
                </a:solidFill>
                <a:sym typeface="Symbol" charset="2"/>
              </a:rPr>
              <a:t>= </a:t>
            </a:r>
            <a:r>
              <a:rPr lang="en-US" sz="1600" dirty="0">
                <a:solidFill>
                  <a:srgbClr val="404040"/>
                </a:solidFill>
              </a:rPr>
              <a:t>16.4</a:t>
            </a:r>
            <a:r>
              <a:rPr lang="en-US" sz="1600" dirty="0">
                <a:solidFill>
                  <a:srgbClr val="404040"/>
                </a:solidFill>
                <a:sym typeface="Symbol" charset="2"/>
              </a:rPr>
              <a:t> </a:t>
            </a:r>
            <a:r>
              <a:rPr lang="en-US" sz="1600" dirty="0">
                <a:solidFill>
                  <a:srgbClr val="404040"/>
                </a:solidFill>
                <a:ea typeface="Arial" charset="0"/>
                <a:cs typeface="Arial" charset="0"/>
                <a:sym typeface="Symbol" charset="2"/>
              </a:rPr>
              <a:t>→</a:t>
            </a:r>
            <a:r>
              <a:rPr lang="en-US" sz="1600" dirty="0">
                <a:solidFill>
                  <a:srgbClr val="404040"/>
                </a:solidFill>
                <a:sym typeface="Symbol" charset="2"/>
              </a:rPr>
              <a:t> </a:t>
            </a:r>
            <a:r>
              <a:rPr lang="en-US" sz="1200" dirty="0">
                <a:solidFill>
                  <a:srgbClr val="404040"/>
                </a:solidFill>
                <a:sym typeface="Symbol" charset="2"/>
              </a:rPr>
              <a:t>Prob(</a:t>
            </a:r>
            <a:r>
              <a:rPr lang="en-US" sz="1200" baseline="30000" dirty="0">
                <a:solidFill>
                  <a:srgbClr val="404040"/>
                </a:solidFill>
                <a:sym typeface="Symbol" charset="2"/>
              </a:rPr>
              <a:t>2</a:t>
            </a:r>
            <a:r>
              <a:rPr lang="en-US" sz="1200" baseline="-25000" dirty="0">
                <a:solidFill>
                  <a:srgbClr val="404040"/>
                </a:solidFill>
                <a:sym typeface="Symbol" charset="2"/>
              </a:rPr>
              <a:t>min</a:t>
            </a:r>
            <a:r>
              <a:rPr lang="en-US" sz="1200" dirty="0">
                <a:solidFill>
                  <a:srgbClr val="404040"/>
                </a:solidFill>
                <a:sym typeface="Symbol" charset="2"/>
              </a:rPr>
              <a:t>,13) = 0.23</a:t>
            </a:r>
            <a:endParaRPr lang="en-US" sz="1600" dirty="0">
              <a:solidFill>
                <a:srgbClr val="404040"/>
              </a:solidFill>
              <a:sym typeface="Symbol" charset="2"/>
            </a:endParaRPr>
          </a:p>
          <a:p>
            <a:pPr marL="447675" indent="-363538">
              <a:spcBef>
                <a:spcPct val="50000"/>
              </a:spcBef>
              <a:buSzPct val="100000"/>
              <a:buFont typeface="Arial" charset="0"/>
              <a:buChar char="•"/>
              <a:tabLst>
                <a:tab pos="1255713" algn="l"/>
                <a:tab pos="170656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i="1" dirty="0">
                <a:solidFill>
                  <a:srgbClr val="404040"/>
                </a:solidFill>
                <a:sym typeface="Symbol" charset="2"/>
              </a:rPr>
              <a:t>Complete fit</a:t>
            </a:r>
            <a:r>
              <a:rPr lang="en-US" sz="1600" dirty="0">
                <a:solidFill>
                  <a:srgbClr val="404040"/>
                </a:solidFill>
                <a:sym typeface="Symbol" charset="2"/>
              </a:rPr>
              <a:t>:</a:t>
            </a:r>
            <a:r>
              <a:rPr lang="en-US" sz="1600" dirty="0" smtClean="0">
                <a:solidFill>
                  <a:srgbClr val="404040"/>
                </a:solidFill>
                <a:sym typeface="Symbol" charset="2"/>
              </a:rPr>
              <a:t> 	</a:t>
            </a:r>
            <a:r>
              <a:rPr lang="en-US" sz="1600" i="1" dirty="0" err="1" smtClean="0">
                <a:solidFill>
                  <a:srgbClr val="404040"/>
                </a:solidFill>
                <a:sym typeface="Symbol" charset="2"/>
              </a:rPr>
              <a:t></a:t>
            </a:r>
            <a:r>
              <a:rPr lang="en-US" sz="800" i="1" dirty="0" smtClean="0">
                <a:solidFill>
                  <a:srgbClr val="404040"/>
                </a:solidFill>
                <a:sym typeface="Symbol" charset="2"/>
              </a:rPr>
              <a:t> </a:t>
            </a:r>
            <a:r>
              <a:rPr lang="en-US" sz="1600" baseline="30000" dirty="0">
                <a:solidFill>
                  <a:srgbClr val="404040"/>
                </a:solidFill>
                <a:sym typeface="Symbol" charset="2"/>
              </a:rPr>
              <a:t>2</a:t>
            </a:r>
            <a:r>
              <a:rPr lang="en-US" sz="1600" baseline="-25000" dirty="0">
                <a:solidFill>
                  <a:srgbClr val="404040"/>
                </a:solidFill>
                <a:sym typeface="Symbol" charset="2"/>
              </a:rPr>
              <a:t>min </a:t>
            </a:r>
            <a:r>
              <a:rPr lang="en-US" sz="1600" dirty="0">
                <a:solidFill>
                  <a:srgbClr val="404040"/>
                </a:solidFill>
                <a:sym typeface="Symbol" charset="2"/>
              </a:rPr>
              <a:t>= 17.9 </a:t>
            </a:r>
            <a:r>
              <a:rPr lang="en-US" sz="1600" dirty="0">
                <a:solidFill>
                  <a:srgbClr val="404040"/>
                </a:solidFill>
                <a:ea typeface="Arial" charset="0"/>
                <a:cs typeface="Arial" charset="0"/>
                <a:sym typeface="Symbol" charset="2"/>
              </a:rPr>
              <a:t>→</a:t>
            </a:r>
            <a:r>
              <a:rPr lang="en-US" sz="1600" dirty="0">
                <a:solidFill>
                  <a:srgbClr val="404040"/>
                </a:solidFill>
                <a:sym typeface="Symbol" charset="2"/>
              </a:rPr>
              <a:t> </a:t>
            </a:r>
            <a:r>
              <a:rPr lang="en-US" sz="1200" dirty="0">
                <a:solidFill>
                  <a:srgbClr val="404040"/>
                </a:solidFill>
                <a:sym typeface="Symbol" charset="2"/>
              </a:rPr>
              <a:t>Prob(</a:t>
            </a:r>
            <a:r>
              <a:rPr lang="en-US" sz="1200" baseline="30000" dirty="0">
                <a:solidFill>
                  <a:srgbClr val="404040"/>
                </a:solidFill>
                <a:sym typeface="Symbol" charset="2"/>
              </a:rPr>
              <a:t>2</a:t>
            </a:r>
            <a:r>
              <a:rPr lang="en-US" sz="1200" baseline="-25000" dirty="0">
                <a:solidFill>
                  <a:srgbClr val="404040"/>
                </a:solidFill>
                <a:sym typeface="Symbol" charset="2"/>
              </a:rPr>
              <a:t>min</a:t>
            </a:r>
            <a:r>
              <a:rPr lang="en-US" sz="1200" dirty="0">
                <a:solidFill>
                  <a:srgbClr val="404040"/>
                </a:solidFill>
                <a:sym typeface="Symbol" charset="2"/>
              </a:rPr>
              <a:t>,14) = </a:t>
            </a:r>
            <a:r>
              <a:rPr lang="en-US" sz="1200" dirty="0" smtClean="0">
                <a:solidFill>
                  <a:srgbClr val="404040"/>
                </a:solidFill>
                <a:sym typeface="Symbol" charset="2"/>
              </a:rPr>
              <a:t>0.21</a:t>
            </a:r>
          </a:p>
          <a:p>
            <a:pPr marL="447675" indent="-363538">
              <a:spcBef>
                <a:spcPct val="50000"/>
              </a:spcBef>
              <a:buSzPct val="100000"/>
              <a:buFont typeface="Lucida Grande"/>
              <a:buChar char="➠"/>
              <a:tabLst>
                <a:tab pos="1255713" algn="l"/>
                <a:tab pos="1619250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i="1" dirty="0" smtClean="0">
                <a:solidFill>
                  <a:srgbClr val="E12548"/>
                </a:solidFill>
                <a:sym typeface="Symbol" charset="2"/>
              </a:rPr>
              <a:t>No requirement for new physics</a:t>
            </a:r>
            <a:endParaRPr lang="en-US" sz="2000" i="1" dirty="0">
              <a:solidFill>
                <a:srgbClr val="E12548"/>
              </a:solidFill>
              <a:sym typeface="Symbol" charset="2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10200" y="917575"/>
            <a:ext cx="3581400" cy="5538788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228600" y="2743200"/>
            <a:ext cx="4953000" cy="286450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2000" dirty="0">
                <a:solidFill>
                  <a:srgbClr val="18579B"/>
                </a:solidFill>
                <a:ea typeface="Arial" charset="0"/>
                <a:cs typeface="Arial" charset="0"/>
              </a:rPr>
              <a:t>Pull values for complete fit </a:t>
            </a:r>
            <a:r>
              <a:rPr lang="en-US" sz="1600" dirty="0">
                <a:solidFill>
                  <a:srgbClr val="18579B"/>
                </a:solidFill>
                <a:ea typeface="Arial" charset="0"/>
                <a:cs typeface="Arial" charset="0"/>
              </a:rPr>
              <a:t>(</a:t>
            </a:r>
            <a:r>
              <a:rPr lang="en-US" sz="1600" i="1" dirty="0">
                <a:solidFill>
                  <a:srgbClr val="18579B"/>
                </a:solidFill>
                <a:ea typeface="Arial" charset="0"/>
                <a:cs typeface="Arial" charset="0"/>
              </a:rPr>
              <a:t>right figure </a:t>
            </a:r>
            <a:r>
              <a:rPr lang="en-US" sz="1600" dirty="0" err="1">
                <a:solidFill>
                  <a:srgbClr val="18579B"/>
                </a:solidFill>
                <a:ea typeface="Arial" charset="0"/>
                <a:cs typeface="Arial" charset="0"/>
                <a:sym typeface="Wingdings" charset="2"/>
              </a:rPr>
              <a:t></a:t>
            </a:r>
            <a:r>
              <a:rPr lang="en-US" sz="1600" dirty="0">
                <a:solidFill>
                  <a:srgbClr val="18579B"/>
                </a:solidFill>
                <a:ea typeface="Arial" charset="0"/>
                <a:cs typeface="Arial" charset="0"/>
              </a:rPr>
              <a:t>)</a:t>
            </a:r>
            <a:endParaRPr lang="en-US" sz="2000" baseline="-25000" dirty="0">
              <a:solidFill>
                <a:srgbClr val="404040"/>
              </a:solidFill>
              <a:ea typeface="Arial" charset="0"/>
              <a:cs typeface="Arial" charset="0"/>
            </a:endParaRPr>
          </a:p>
          <a:p>
            <a:pPr marL="447675" lvl="1" indent="-361950">
              <a:spcBef>
                <a:spcPct val="50000"/>
              </a:spcBef>
              <a:buClr>
                <a:srgbClr val="404040"/>
              </a:buClr>
              <a:buSzPct val="100000"/>
              <a:buFont typeface="Arial" charset="0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No individual pull exceeds 3</a:t>
            </a:r>
          </a:p>
          <a:p>
            <a:pPr marL="447675" lvl="1" indent="-361950">
              <a:spcBef>
                <a:spcPct val="50000"/>
              </a:spcBef>
              <a:buClr>
                <a:srgbClr val="404040"/>
              </a:buClr>
              <a:buSzPct val="100000"/>
              <a:buFont typeface="Arial" charset="0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 err="1">
                <a:solidFill>
                  <a:srgbClr val="404040"/>
                </a:solidFill>
                <a:ea typeface="Times New Roman" charset="0"/>
                <a:cs typeface="Times New Roman" charset="0"/>
              </a:rPr>
              <a:t>FB(</a:t>
            </a:r>
            <a:r>
              <a:rPr lang="en-US" sz="1600" i="1" dirty="0" err="1">
                <a:solidFill>
                  <a:srgbClr val="404040"/>
                </a:solidFill>
                <a:ea typeface="Times New Roman" charset="0"/>
                <a:cs typeface="Times New Roman" charset="0"/>
              </a:rPr>
              <a:t>b</a:t>
            </a:r>
            <a:r>
              <a:rPr lang="en-US" sz="16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) asymmetry largest contributor to </a:t>
            </a:r>
            <a:r>
              <a:rPr lang="en-US" sz="1600" i="1" dirty="0" err="1">
                <a:solidFill>
                  <a:srgbClr val="404040"/>
                </a:solidFill>
                <a:sym typeface="Symbol" charset="2"/>
              </a:rPr>
              <a:t></a:t>
            </a:r>
            <a:r>
              <a:rPr lang="en-US" sz="800" i="1" dirty="0">
                <a:solidFill>
                  <a:srgbClr val="404040"/>
                </a:solidFill>
                <a:sym typeface="Symbol" charset="2"/>
              </a:rPr>
              <a:t> </a:t>
            </a:r>
            <a:r>
              <a:rPr lang="en-US" sz="1600" baseline="30000" dirty="0">
                <a:solidFill>
                  <a:srgbClr val="404040"/>
                </a:solidFill>
                <a:sym typeface="Symbol" charset="2"/>
              </a:rPr>
              <a:t>2</a:t>
            </a:r>
            <a:r>
              <a:rPr lang="en-US" sz="1600" baseline="-25000" dirty="0">
                <a:solidFill>
                  <a:srgbClr val="404040"/>
                </a:solidFill>
                <a:sym typeface="Symbol" charset="2"/>
              </a:rPr>
              <a:t>min </a:t>
            </a:r>
            <a:endParaRPr lang="en-US" sz="1600" dirty="0">
              <a:solidFill>
                <a:srgbClr val="404040"/>
              </a:solidFill>
              <a:ea typeface="Times New Roman" charset="0"/>
              <a:cs typeface="Times New Roman" charset="0"/>
            </a:endParaRPr>
          </a:p>
          <a:p>
            <a:pPr marL="447675" lvl="1" indent="-361950">
              <a:spcBef>
                <a:spcPct val="50000"/>
              </a:spcBef>
              <a:buClr>
                <a:srgbClr val="404040"/>
              </a:buClr>
              <a:buSzPct val="100000"/>
              <a:buFont typeface="Arial" charset="0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Small contributions from </a:t>
            </a:r>
            <a:r>
              <a:rPr lang="en-US" sz="1600" i="1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M</a:t>
            </a:r>
            <a:r>
              <a:rPr lang="en-US" sz="1600" i="1" baseline="-250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Z</a:t>
            </a:r>
            <a:r>
              <a:rPr lang="en-US" sz="16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, </a:t>
            </a:r>
            <a:r>
              <a:rPr lang="en-US" sz="1600" dirty="0" err="1">
                <a:solidFill>
                  <a:srgbClr val="404040"/>
                </a:solidFill>
                <a:ea typeface="Times New Roman" charset="0"/>
                <a:cs typeface="Times New Roman" charset="0"/>
              </a:rPr>
              <a:t></a:t>
            </a:r>
            <a:r>
              <a:rPr lang="en-US" sz="1600" baseline="30000" dirty="0" err="1">
                <a:solidFill>
                  <a:srgbClr val="404040"/>
                </a:solidFill>
                <a:ea typeface="Times New Roman" charset="0"/>
                <a:cs typeface="Times New Roman" charset="0"/>
              </a:rPr>
              <a:t>had</a:t>
            </a:r>
            <a:r>
              <a:rPr lang="en-US" sz="1600" dirty="0" err="1">
                <a:solidFill>
                  <a:srgbClr val="404040"/>
                </a:solidFill>
                <a:ea typeface="Times New Roman" charset="0"/>
                <a:cs typeface="Times New Roman" charset="0"/>
              </a:rPr>
              <a:t>(</a:t>
            </a:r>
            <a:r>
              <a:rPr lang="en-US" sz="1600" i="1" dirty="0" err="1">
                <a:solidFill>
                  <a:srgbClr val="404040"/>
                </a:solidFill>
                <a:ea typeface="Times New Roman" charset="0"/>
                <a:cs typeface="Times New Roman" charset="0"/>
              </a:rPr>
              <a:t>M</a:t>
            </a:r>
            <a:r>
              <a:rPr lang="en-US" sz="1600" i="1" baseline="-25000" dirty="0" err="1">
                <a:solidFill>
                  <a:srgbClr val="404040"/>
                </a:solidFill>
                <a:ea typeface="Times New Roman" charset="0"/>
                <a:cs typeface="Times New Roman" charset="0"/>
              </a:rPr>
              <a:t>Z</a:t>
            </a:r>
            <a:r>
              <a:rPr lang="en-US" sz="16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), </a:t>
            </a:r>
            <a:r>
              <a:rPr lang="en-US" sz="1600" i="1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m</a:t>
            </a:r>
            <a:r>
              <a:rPr lang="en-US" sz="1600" i="1" baseline="-250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c</a:t>
            </a:r>
            <a:r>
              <a:rPr lang="en-US" sz="16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,</a:t>
            </a:r>
            <a:r>
              <a:rPr lang="en-US" sz="1600" i="1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1600" i="1" dirty="0" err="1">
                <a:solidFill>
                  <a:srgbClr val="404040"/>
                </a:solidFill>
                <a:ea typeface="Times New Roman" charset="0"/>
                <a:cs typeface="Times New Roman" charset="0"/>
              </a:rPr>
              <a:t>m</a:t>
            </a:r>
            <a:r>
              <a:rPr lang="en-US" sz="1400" i="1" baseline="-25000" dirty="0" err="1">
                <a:solidFill>
                  <a:srgbClr val="404040"/>
                </a:solidFill>
                <a:ea typeface="Times New Roman" charset="0"/>
                <a:cs typeface="Times New Roman" charset="0"/>
              </a:rPr>
              <a:t>b</a:t>
            </a:r>
            <a:r>
              <a:rPr lang="en-US" sz="16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 indicate that their input accuracies exceed fit requirements </a:t>
            </a:r>
            <a:r>
              <a:rPr lang="en-US" sz="1600" dirty="0" err="1">
                <a:solidFill>
                  <a:srgbClr val="404040"/>
                </a:solidFill>
                <a:ea typeface="Times New Roman" charset="0"/>
                <a:cs typeface="Times New Roman" charset="0"/>
                <a:sym typeface="Wingdings" charset="2"/>
              </a:rPr>
              <a:t></a:t>
            </a:r>
            <a:r>
              <a:rPr lang="en-US" sz="1600" dirty="0">
                <a:solidFill>
                  <a:srgbClr val="404040"/>
                </a:solidFill>
                <a:ea typeface="Times New Roman" charset="0"/>
                <a:cs typeface="Times New Roman" charset="0"/>
                <a:sym typeface="Wingdings" charset="2"/>
              </a:rPr>
              <a:t> parameters could have been fixed in </a:t>
            </a:r>
            <a:r>
              <a:rPr lang="en-US" sz="1600" dirty="0" smtClean="0">
                <a:solidFill>
                  <a:srgbClr val="404040"/>
                </a:solidFill>
                <a:ea typeface="Times New Roman" charset="0"/>
                <a:cs typeface="Times New Roman" charset="0"/>
                <a:sym typeface="Wingdings" charset="2"/>
              </a:rPr>
              <a:t>fit</a:t>
            </a:r>
          </a:p>
          <a:p>
            <a:pPr marL="447675" lvl="1" indent="-361950">
              <a:spcBef>
                <a:spcPct val="50000"/>
              </a:spcBef>
              <a:buClr>
                <a:srgbClr val="404040"/>
              </a:buClr>
              <a:buSzPct val="100000"/>
              <a:buFont typeface="Arial" charset="0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 smtClean="0">
                <a:solidFill>
                  <a:srgbClr val="404040"/>
                </a:solidFill>
                <a:ea typeface="Times New Roman" charset="0"/>
                <a:cs typeface="Times New Roman" charset="0"/>
                <a:sym typeface="Wingdings" charset="2"/>
              </a:rPr>
              <a:t>Can describe data with only two floating parameters (</a:t>
            </a:r>
            <a:r>
              <a:rPr lang="en-US" sz="1600" i="1" dirty="0" err="1" smtClean="0">
                <a:solidFill>
                  <a:srgbClr val="404040"/>
                </a:solidFill>
                <a:latin typeface="Symbol" charset="2"/>
                <a:ea typeface="Times New Roman" charset="0"/>
                <a:cs typeface="Symbol" charset="2"/>
                <a:sym typeface="Wingdings" charset="2"/>
              </a:rPr>
              <a:t>a</a:t>
            </a:r>
            <a:r>
              <a:rPr lang="en-US" sz="1600" i="1" baseline="-25000" dirty="0" err="1" smtClean="0">
                <a:solidFill>
                  <a:srgbClr val="404040"/>
                </a:solidFill>
                <a:ea typeface="Times New Roman" charset="0"/>
                <a:cs typeface="Times New Roman" charset="0"/>
                <a:sym typeface="Wingdings" charset="2"/>
              </a:rPr>
              <a:t>S</a:t>
            </a:r>
            <a:r>
              <a:rPr lang="en-US" sz="1600" dirty="0" smtClean="0">
                <a:solidFill>
                  <a:srgbClr val="404040"/>
                </a:solidFill>
                <a:ea typeface="Times New Roman" charset="0"/>
                <a:cs typeface="Times New Roman" charset="0"/>
                <a:sym typeface="Wingdings" charset="2"/>
              </a:rPr>
              <a:t>, </a:t>
            </a:r>
            <a:r>
              <a:rPr lang="en-US" sz="1600" i="1" dirty="0" smtClean="0">
                <a:solidFill>
                  <a:srgbClr val="404040"/>
                </a:solidFill>
                <a:ea typeface="Times New Roman" charset="0"/>
                <a:cs typeface="Times New Roman" charset="0"/>
                <a:sym typeface="Wingdings" charset="2"/>
              </a:rPr>
              <a:t>M</a:t>
            </a:r>
            <a:r>
              <a:rPr lang="en-US" sz="1600" i="1" baseline="-25000" dirty="0" smtClean="0">
                <a:solidFill>
                  <a:srgbClr val="404040"/>
                </a:solidFill>
                <a:ea typeface="Times New Roman" charset="0"/>
                <a:cs typeface="Times New Roman" charset="0"/>
                <a:sym typeface="Wingdings" charset="2"/>
              </a:rPr>
              <a:t>H</a:t>
            </a:r>
            <a:r>
              <a:rPr lang="en-US" sz="1600" dirty="0" smtClean="0">
                <a:solidFill>
                  <a:srgbClr val="404040"/>
                </a:solidFill>
                <a:ea typeface="Times New Roman" charset="0"/>
                <a:cs typeface="Times New Roman" charset="0"/>
                <a:sym typeface="Wingdings" charset="2"/>
              </a:rPr>
              <a:t>)</a:t>
            </a:r>
            <a:endParaRPr lang="en-US" sz="1600" dirty="0">
              <a:solidFill>
                <a:srgbClr val="404040"/>
              </a:solidFill>
              <a:ea typeface="Times New Roman" charset="0"/>
              <a:cs typeface="Times New Roman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8800" y="1066800"/>
            <a:ext cx="2951163" cy="5257800"/>
          </a:xfrm>
          <a:prstGeom prst="rect">
            <a:avLst/>
          </a:prstGeom>
          <a:effectLst>
            <a:outerShdw blurRad="88900" dist="38100" dir="2700000">
              <a:srgbClr val="000000">
                <a:alpha val="18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0"/>
          <p:cNvPicPr>
            <a:picLocks noChangeAspect="1"/>
          </p:cNvPicPr>
          <p:nvPr/>
        </p:nvPicPr>
        <p:blipFill>
          <a:blip r:embed="rId3">
            <a:lum bright="22000"/>
            <a:grayscl/>
          </a:blip>
          <a:srcRect l="4250" r="45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ectangle 51"/>
          <p:cNvSpPr/>
          <p:nvPr/>
        </p:nvSpPr>
        <p:spPr>
          <a:xfrm>
            <a:off x="0" y="1066800"/>
            <a:ext cx="9144000" cy="5486400"/>
          </a:xfrm>
          <a:prstGeom prst="rect">
            <a:avLst/>
          </a:prstGeom>
          <a:solidFill>
            <a:srgbClr val="FFFFFF">
              <a:alpha val="93000"/>
            </a:srgbClr>
          </a:solidFill>
          <a:ln w="3175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 sz="1800">
              <a:solidFill>
                <a:srgbClr val="262626"/>
              </a:solidFill>
              <a:ea typeface="Calibri" charset="0"/>
              <a:cs typeface="Calibri" charset="0"/>
            </a:endParaRPr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311150" y="1219200"/>
            <a:ext cx="5480050" cy="129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dirty="0">
                <a:solidFill>
                  <a:srgbClr val="18579B"/>
                </a:solidFill>
                <a:ea typeface="Arial" charset="0"/>
                <a:cs typeface="Arial" charset="0"/>
              </a:rPr>
              <a:t>Based on a huge amount of preparatory work</a:t>
            </a:r>
          </a:p>
          <a:p>
            <a:pPr marL="360363" indent="-276225">
              <a:spcBef>
                <a:spcPts val="600"/>
              </a:spcBef>
              <a:buSzPct val="100000"/>
              <a:buFont typeface="Arial" charset="0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>
                <a:solidFill>
                  <a:srgbClr val="404040"/>
                </a:solidFill>
                <a:ea typeface="Arial" charset="0"/>
                <a:cs typeface="Arial" charset="0"/>
                <a:sym typeface="Wingdings" charset="2"/>
              </a:rPr>
              <a:t>Needed to understand importance of loop corrections</a:t>
            </a:r>
          </a:p>
          <a:p>
            <a:pPr marL="360363" indent="-276225">
              <a:spcBef>
                <a:spcPts val="600"/>
              </a:spcBef>
              <a:buSzPct val="100000"/>
              <a:buFont typeface="Arial" charset="0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>
                <a:solidFill>
                  <a:srgbClr val="404040"/>
                </a:solidFill>
                <a:ea typeface="Arial" charset="0"/>
                <a:cs typeface="Arial" charset="0"/>
                <a:sym typeface="Wingdings" charset="2"/>
              </a:rPr>
              <a:t>Precise Standard Model (SM) predictions and measurements required</a:t>
            </a:r>
          </a:p>
        </p:txBody>
      </p:sp>
      <p:sp>
        <p:nvSpPr>
          <p:cNvPr id="55" name="Text Box 4"/>
          <p:cNvSpPr txBox="1">
            <a:spLocks noChangeArrowheads="1"/>
          </p:cNvSpPr>
          <p:nvPr/>
        </p:nvSpPr>
        <p:spPr bwMode="auto">
          <a:xfrm>
            <a:off x="304800" y="2779713"/>
            <a:ext cx="5708650" cy="1541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dirty="0">
                <a:solidFill>
                  <a:srgbClr val="18579B"/>
                </a:solidFill>
                <a:ea typeface="Arial" charset="0"/>
                <a:cs typeface="Arial" charset="0"/>
              </a:rPr>
              <a:t>EW fits routinely performed by many groups</a:t>
            </a:r>
          </a:p>
          <a:p>
            <a:pPr marL="360363" indent="-276225">
              <a:spcBef>
                <a:spcPts val="600"/>
              </a:spcBef>
              <a:buSzPct val="100000"/>
              <a:buFont typeface="Arial" charset="0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>
                <a:solidFill>
                  <a:srgbClr val="404040"/>
                </a:solidFill>
                <a:ea typeface="Arial" charset="0"/>
                <a:cs typeface="Arial" charset="0"/>
                <a:sym typeface="Wingdings" charset="2"/>
              </a:rPr>
              <a:t>D. </a:t>
            </a:r>
            <a:r>
              <a:rPr lang="en-US" sz="1600" dirty="0" err="1">
                <a:solidFill>
                  <a:srgbClr val="404040"/>
                </a:solidFill>
                <a:ea typeface="Arial" charset="0"/>
                <a:cs typeface="Arial" charset="0"/>
                <a:sym typeface="Wingdings" charset="2"/>
              </a:rPr>
              <a:t>Bardinet</a:t>
            </a:r>
            <a:r>
              <a:rPr lang="en-US" sz="1600" dirty="0">
                <a:solidFill>
                  <a:srgbClr val="404040"/>
                </a:solidFill>
                <a:ea typeface="Arial" charset="0"/>
                <a:cs typeface="Arial" charset="0"/>
                <a:sym typeface="Wingdings" charset="2"/>
              </a:rPr>
              <a:t> al. (ZFITTER), G. </a:t>
            </a:r>
            <a:r>
              <a:rPr lang="en-US" sz="1600" dirty="0" err="1">
                <a:solidFill>
                  <a:srgbClr val="404040"/>
                </a:solidFill>
                <a:ea typeface="Arial" charset="0"/>
                <a:cs typeface="Arial" charset="0"/>
                <a:sym typeface="Wingdings" charset="2"/>
              </a:rPr>
              <a:t>Passarinoet</a:t>
            </a:r>
            <a:r>
              <a:rPr lang="en-US" sz="1600" dirty="0">
                <a:solidFill>
                  <a:srgbClr val="404040"/>
                </a:solidFill>
                <a:ea typeface="Arial" charset="0"/>
                <a:cs typeface="Arial" charset="0"/>
                <a:sym typeface="Wingdings" charset="2"/>
              </a:rPr>
              <a:t> al. (TOPAZ0), LEP EW WG (M. </a:t>
            </a:r>
            <a:r>
              <a:rPr lang="en-US" sz="1600" dirty="0" err="1">
                <a:solidFill>
                  <a:srgbClr val="404040"/>
                </a:solidFill>
                <a:ea typeface="Arial" charset="0"/>
                <a:cs typeface="Arial" charset="0"/>
                <a:sym typeface="Wingdings" charset="2"/>
              </a:rPr>
              <a:t>Grünewald</a:t>
            </a:r>
            <a:r>
              <a:rPr lang="en-US" sz="1600" dirty="0">
                <a:solidFill>
                  <a:srgbClr val="404040"/>
                </a:solidFill>
                <a:ea typeface="Arial" charset="0"/>
                <a:cs typeface="Arial" charset="0"/>
                <a:sym typeface="Wingdings" charset="2"/>
              </a:rPr>
              <a:t>, K. </a:t>
            </a:r>
            <a:r>
              <a:rPr lang="en-US" sz="1600" dirty="0" err="1">
                <a:solidFill>
                  <a:srgbClr val="404040"/>
                </a:solidFill>
                <a:ea typeface="Arial" charset="0"/>
                <a:cs typeface="Arial" charset="0"/>
                <a:sym typeface="Wingdings" charset="2"/>
              </a:rPr>
              <a:t>Mönig</a:t>
            </a:r>
            <a:r>
              <a:rPr lang="en-US" sz="1600" dirty="0">
                <a:solidFill>
                  <a:srgbClr val="404040"/>
                </a:solidFill>
                <a:ea typeface="Arial" charset="0"/>
                <a:cs typeface="Arial" charset="0"/>
                <a:sym typeface="Wingdings" charset="2"/>
              </a:rPr>
              <a:t> </a:t>
            </a:r>
            <a:r>
              <a:rPr lang="en-US" sz="1600" i="1" dirty="0">
                <a:solidFill>
                  <a:srgbClr val="404040"/>
                </a:solidFill>
                <a:ea typeface="Arial" charset="0"/>
                <a:cs typeface="Arial" charset="0"/>
                <a:sym typeface="Wingdings" charset="2"/>
              </a:rPr>
              <a:t>et al</a:t>
            </a:r>
            <a:r>
              <a:rPr lang="en-US" sz="1600" dirty="0">
                <a:solidFill>
                  <a:srgbClr val="404040"/>
                </a:solidFill>
                <a:ea typeface="Arial" charset="0"/>
                <a:cs typeface="Arial" charset="0"/>
                <a:sym typeface="Wingdings" charset="2"/>
              </a:rPr>
              <a:t>.), J. </a:t>
            </a:r>
            <a:r>
              <a:rPr lang="en-US" sz="1600" dirty="0" err="1">
                <a:solidFill>
                  <a:srgbClr val="404040"/>
                </a:solidFill>
                <a:ea typeface="Arial" charset="0"/>
                <a:cs typeface="Arial" charset="0"/>
                <a:sym typeface="Wingdings" charset="2"/>
              </a:rPr>
              <a:t>Erler</a:t>
            </a:r>
            <a:r>
              <a:rPr lang="en-US" sz="1600" dirty="0">
                <a:solidFill>
                  <a:srgbClr val="404040"/>
                </a:solidFill>
                <a:ea typeface="Arial" charset="0"/>
                <a:cs typeface="Arial" charset="0"/>
                <a:sym typeface="Wingdings" charset="2"/>
              </a:rPr>
              <a:t> (GAPP), …</a:t>
            </a:r>
          </a:p>
          <a:p>
            <a:pPr marL="360363" indent="-276225">
              <a:spcBef>
                <a:spcPts val="600"/>
              </a:spcBef>
              <a:buSzPct val="100000"/>
              <a:buFont typeface="Arial" charset="0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>
                <a:solidFill>
                  <a:srgbClr val="404040"/>
                </a:solidFill>
                <a:ea typeface="Arial" charset="0"/>
                <a:cs typeface="Arial" charset="0"/>
                <a:sym typeface="Wingdings" charset="2"/>
              </a:rPr>
              <a:t>Important results obtained !</a:t>
            </a:r>
          </a:p>
        </p:txBody>
      </p:sp>
      <p:sp>
        <p:nvSpPr>
          <p:cNvPr id="56" name="Text Box 4"/>
          <p:cNvSpPr txBox="1">
            <a:spLocks noChangeArrowheads="1"/>
          </p:cNvSpPr>
          <p:nvPr/>
        </p:nvSpPr>
        <p:spPr bwMode="auto">
          <a:xfrm>
            <a:off x="304800" y="4572000"/>
            <a:ext cx="6318250" cy="1049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dirty="0">
                <a:solidFill>
                  <a:srgbClr val="18579B"/>
                </a:solidFill>
                <a:ea typeface="Arial" charset="0"/>
                <a:cs typeface="Arial" charset="0"/>
              </a:rPr>
              <a:t>Global SM fits also used at lower energies</a:t>
            </a:r>
          </a:p>
          <a:p>
            <a:pPr marL="360363" indent="-276225">
              <a:spcBef>
                <a:spcPts val="600"/>
              </a:spcBef>
              <a:buSzPct val="100000"/>
              <a:buFont typeface="Arial" charset="0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>
                <a:solidFill>
                  <a:srgbClr val="404040"/>
                </a:solidFill>
                <a:ea typeface="Arial" charset="0"/>
                <a:cs typeface="Arial" charset="0"/>
                <a:sym typeface="Wingdings" charset="2"/>
              </a:rPr>
              <a:t>CKMfitter (J. Charles </a:t>
            </a:r>
            <a:r>
              <a:rPr lang="en-US" sz="1600" i="1" dirty="0">
                <a:solidFill>
                  <a:srgbClr val="404040"/>
                </a:solidFill>
                <a:ea typeface="Arial" charset="0"/>
                <a:cs typeface="Arial" charset="0"/>
                <a:sym typeface="Wingdings" charset="2"/>
              </a:rPr>
              <a:t>et al</a:t>
            </a:r>
            <a:r>
              <a:rPr lang="en-US" sz="1600" dirty="0">
                <a:solidFill>
                  <a:srgbClr val="404040"/>
                </a:solidFill>
                <a:ea typeface="Arial" charset="0"/>
                <a:cs typeface="Arial" charset="0"/>
                <a:sym typeface="Wingdings" charset="2"/>
              </a:rPr>
              <a:t>.), </a:t>
            </a:r>
            <a:r>
              <a:rPr lang="en-US" sz="1600" dirty="0" err="1">
                <a:solidFill>
                  <a:srgbClr val="404040"/>
                </a:solidFill>
                <a:ea typeface="Arial" charset="0"/>
                <a:cs typeface="Arial" charset="0"/>
                <a:sym typeface="Wingdings" charset="2"/>
              </a:rPr>
              <a:t>UTfit</a:t>
            </a:r>
            <a:r>
              <a:rPr lang="en-US" sz="1600" dirty="0">
                <a:solidFill>
                  <a:srgbClr val="404040"/>
                </a:solidFill>
                <a:ea typeface="Arial" charset="0"/>
                <a:cs typeface="Arial" charset="0"/>
                <a:sym typeface="Wingdings" charset="2"/>
              </a:rPr>
              <a:t> (M. Bona </a:t>
            </a:r>
            <a:r>
              <a:rPr lang="en-US" sz="1600" i="1" dirty="0">
                <a:solidFill>
                  <a:srgbClr val="404040"/>
                </a:solidFill>
                <a:ea typeface="Arial" charset="0"/>
                <a:cs typeface="Arial" charset="0"/>
                <a:sym typeface="Wingdings" charset="2"/>
              </a:rPr>
              <a:t>et al</a:t>
            </a:r>
            <a:r>
              <a:rPr lang="en-US" sz="1600" dirty="0">
                <a:solidFill>
                  <a:srgbClr val="404040"/>
                </a:solidFill>
                <a:ea typeface="Arial" charset="0"/>
                <a:cs typeface="Arial" charset="0"/>
                <a:sym typeface="Wingdings" charset="2"/>
              </a:rPr>
              <a:t>.), …</a:t>
            </a:r>
          </a:p>
          <a:p>
            <a:pPr marL="360363" indent="-276225">
              <a:spcBef>
                <a:spcPts val="600"/>
              </a:spcBef>
              <a:buSzPct val="100000"/>
              <a:buFont typeface="Arial" charset="0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>
                <a:solidFill>
                  <a:srgbClr val="404040"/>
                </a:solidFill>
                <a:ea typeface="Arial" charset="0"/>
                <a:cs typeface="Arial" charset="0"/>
                <a:sym typeface="Wingdings" charset="2"/>
              </a:rPr>
              <a:t>Mostly concentrating on CKM matrix</a:t>
            </a:r>
          </a:p>
        </p:txBody>
      </p:sp>
      <p:pic>
        <p:nvPicPr>
          <p:cNvPr id="58" name="Picture 57" descr="w08_blueband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3450" y="838200"/>
            <a:ext cx="297656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8400" y="3989388"/>
            <a:ext cx="2652713" cy="248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Text Box 4"/>
          <p:cNvSpPr txBox="1">
            <a:spLocks noChangeArrowheads="1"/>
          </p:cNvSpPr>
          <p:nvPr/>
        </p:nvSpPr>
        <p:spPr bwMode="auto">
          <a:xfrm>
            <a:off x="311150" y="5846763"/>
            <a:ext cx="6318250" cy="401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>
                <a:solidFill>
                  <a:srgbClr val="18579B"/>
                </a:solidFill>
                <a:ea typeface="Arial" charset="0"/>
                <a:cs typeface="Arial" charset="0"/>
              </a:rPr>
              <a:t>Also many groups pursuing global beyond-SM fits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09472"/>
            <a:ext cx="9144000" cy="728728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tIns="93600" bIns="140400" rtlCol="0">
            <a:spAutoFit/>
          </a:bodyPr>
          <a:lstStyle/>
          <a:p>
            <a:pPr algn="ctr"/>
            <a:r>
              <a:rPr lang="en-US" sz="3200" dirty="0" smtClean="0"/>
              <a:t>Electroweak fits have a long history …</a:t>
            </a:r>
            <a:endParaRPr lang="en-GB" sz="32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4" grpId="0"/>
      <p:bldP spid="55" grpId="0"/>
      <p:bldP spid="56" grpId="0"/>
      <p:bldP spid="6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38200" y="1600200"/>
            <a:ext cx="7543800" cy="4724400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Goodness-of-Fit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8600" y="993775"/>
            <a:ext cx="8763000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2000" dirty="0">
                <a:solidFill>
                  <a:srgbClr val="18579B"/>
                </a:solidFill>
                <a:ea typeface="Arial" charset="0"/>
                <a:cs typeface="Arial" charset="0"/>
              </a:rPr>
              <a:t>Toy analysis: </a:t>
            </a:r>
            <a:r>
              <a:rPr lang="en-US" sz="2000" dirty="0" err="1">
                <a:solidFill>
                  <a:srgbClr val="18579B"/>
                </a:solidFill>
                <a:ea typeface="Arial" charset="0"/>
                <a:cs typeface="Arial" charset="0"/>
              </a:rPr>
              <a:t>p</a:t>
            </a:r>
            <a:r>
              <a:rPr lang="en-US" sz="2000" dirty="0">
                <a:solidFill>
                  <a:srgbClr val="18579B"/>
                </a:solidFill>
                <a:ea typeface="Arial" charset="0"/>
                <a:cs typeface="Arial" charset="0"/>
              </a:rPr>
              <a:t>-value for wrongly rejecting the SM = </a:t>
            </a:r>
            <a:r>
              <a:rPr lang="en-US" sz="2000" dirty="0" smtClean="0">
                <a:solidFill>
                  <a:srgbClr val="18579B"/>
                </a:solidFill>
                <a:ea typeface="Arial" charset="0"/>
                <a:cs typeface="Arial" charset="0"/>
              </a:rPr>
              <a:t>0.23 </a:t>
            </a:r>
            <a:r>
              <a:rPr lang="en-US" sz="2000" dirty="0">
                <a:solidFill>
                  <a:srgbClr val="18579B"/>
                </a:solidFill>
                <a:ea typeface="Arial" charset="0"/>
                <a:cs typeface="Arial" charset="0"/>
              </a:rPr>
              <a:t>± 0.01–0.02</a:t>
            </a:r>
            <a:r>
              <a:rPr lang="en-US" sz="2000" baseline="-25000" dirty="0">
                <a:solidFill>
                  <a:srgbClr val="18579B"/>
                </a:solidFill>
                <a:ea typeface="Arial" charset="0"/>
                <a:cs typeface="Arial" charset="0"/>
              </a:rPr>
              <a:t>theo</a:t>
            </a:r>
            <a:endParaRPr lang="en-US" sz="1600" dirty="0">
              <a:solidFill>
                <a:srgbClr val="404040"/>
              </a:solidFill>
              <a:sym typeface="Symbol" charset="2"/>
            </a:endParaRPr>
          </a:p>
        </p:txBody>
      </p:sp>
      <p:pic>
        <p:nvPicPr>
          <p:cNvPr id="12" name="Picture 11" descr="2009_03_19_ToyAnalysis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194" y="1907255"/>
            <a:ext cx="6607168" cy="4262689"/>
          </a:xfrm>
          <a:prstGeom prst="rect">
            <a:avLst/>
          </a:prstGeom>
          <a:noFill/>
          <a:ln>
            <a:noFill/>
          </a:ln>
        </p:spPr>
      </p:pic>
      <p:sp>
        <p:nvSpPr>
          <p:cNvPr id="61447" name="TextBox 13"/>
          <p:cNvSpPr txBox="1">
            <a:spLocks noChangeArrowheads="1"/>
          </p:cNvSpPr>
          <p:nvPr/>
        </p:nvSpPr>
        <p:spPr bwMode="auto">
          <a:xfrm>
            <a:off x="5616875" y="1641475"/>
            <a:ext cx="17795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GB" sz="1200" dirty="0">
                <a:solidFill>
                  <a:srgbClr val="7F7F7F"/>
                </a:solidFill>
              </a:rPr>
              <a:t>Results for </a:t>
            </a:r>
            <a:r>
              <a:rPr lang="en-GB" sz="1200" i="1" dirty="0">
                <a:solidFill>
                  <a:srgbClr val="7F7F7F"/>
                </a:solidFill>
              </a:rPr>
              <a:t>complete fit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2960688"/>
            <a:ext cx="9144000" cy="3363912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Higgs Mass Constraints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8600" y="993775"/>
            <a:ext cx="4160838" cy="1068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marL="288925" indent="-288925">
              <a:spcBef>
                <a:spcPct val="50000"/>
              </a:spcBef>
            </a:pPr>
            <a:r>
              <a:rPr lang="en-US" sz="2000" i="1" dirty="0">
                <a:solidFill>
                  <a:srgbClr val="3F67A7"/>
                </a:solidFill>
                <a:sym typeface="Symbol" charset="2"/>
              </a:rPr>
              <a:t>M</a:t>
            </a:r>
            <a:r>
              <a:rPr lang="en-US" sz="2000" i="1" baseline="-25000" dirty="0">
                <a:solidFill>
                  <a:srgbClr val="3F67A7"/>
                </a:solidFill>
                <a:sym typeface="Symbol" charset="2"/>
              </a:rPr>
              <a:t>H</a:t>
            </a:r>
            <a:r>
              <a:rPr lang="en-US" sz="2000" dirty="0">
                <a:solidFill>
                  <a:srgbClr val="3F67A7"/>
                </a:solidFill>
                <a:sym typeface="Symbol" charset="2"/>
              </a:rPr>
              <a:t> from </a:t>
            </a:r>
            <a:r>
              <a:rPr lang="en-US" sz="2000" i="1" dirty="0">
                <a:solidFill>
                  <a:srgbClr val="3F67A7"/>
                </a:solidFill>
                <a:sym typeface="Symbol" charset="2"/>
              </a:rPr>
              <a:t>Standard fit</a:t>
            </a:r>
            <a:r>
              <a:rPr lang="en-US" sz="2000" dirty="0">
                <a:solidFill>
                  <a:srgbClr val="3F67A7"/>
                </a:solidFill>
                <a:sym typeface="Symbol" charset="2"/>
              </a:rPr>
              <a:t>:</a:t>
            </a:r>
          </a:p>
          <a:p>
            <a:pPr marL="288925" indent="-288925">
              <a:spcBef>
                <a:spcPct val="50000"/>
              </a:spcBef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rgbClr val="404040"/>
                </a:solidFill>
                <a:sym typeface="Symbol" charset="2"/>
              </a:rPr>
              <a:t>Central value ±1: </a:t>
            </a:r>
          </a:p>
          <a:p>
            <a:pPr marL="288925" indent="-288925">
              <a:spcBef>
                <a:spcPts val="363"/>
              </a:spcBef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rgbClr val="404040"/>
                </a:solidFill>
                <a:sym typeface="Symbol" charset="2"/>
              </a:rPr>
              <a:t>2 interval: [42, 158] GeV</a:t>
            </a:r>
          </a:p>
        </p:txBody>
      </p:sp>
      <p:sp>
        <p:nvSpPr>
          <p:cNvPr id="62472" name="Text Box 13"/>
          <p:cNvSpPr txBox="1">
            <a:spLocks noChangeArrowheads="1"/>
          </p:cNvSpPr>
          <p:nvPr/>
        </p:nvSpPr>
        <p:spPr bwMode="auto">
          <a:xfrm>
            <a:off x="317500" y="2209800"/>
            <a:ext cx="3606800" cy="530225"/>
          </a:xfrm>
          <a:prstGeom prst="rect">
            <a:avLst/>
          </a:prstGeom>
          <a:solidFill>
            <a:srgbClr val="CCFF33">
              <a:alpha val="59999"/>
            </a:srgbClr>
          </a:solidFill>
          <a:ln w="12700">
            <a:solidFill>
              <a:srgbClr val="6699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Clr>
                <a:srgbClr val="990000"/>
              </a:buClr>
              <a:buFont typeface="Wingdings" charset="2"/>
              <a:buNone/>
            </a:pPr>
            <a:r>
              <a:rPr lang="en-US" sz="1400">
                <a:ea typeface="Times New Roman" charset="0"/>
                <a:cs typeface="Times New Roman" charset="0"/>
              </a:rPr>
              <a:t>Green band due to </a:t>
            </a:r>
            <a:r>
              <a:rPr lang="en-US" sz="1400" i="1">
                <a:ea typeface="Times New Roman" charset="0"/>
                <a:cs typeface="Times New Roman" charset="0"/>
              </a:rPr>
              <a:t>R</a:t>
            </a:r>
            <a:r>
              <a:rPr lang="en-US" sz="1400">
                <a:ea typeface="Times New Roman" charset="0"/>
                <a:cs typeface="Times New Roman" charset="0"/>
              </a:rPr>
              <a:t>fit treatment of theory errors, fixed errors lead to larger </a:t>
            </a:r>
            <a:r>
              <a:rPr lang="en-US" sz="1400">
                <a:ea typeface="Times New Roman" charset="0"/>
                <a:cs typeface="Times New Roman" charset="0"/>
                <a:sym typeface="Symbol" charset="2"/>
              </a:rPr>
              <a:t></a:t>
            </a:r>
            <a:r>
              <a:rPr lang="en-US" sz="1400" baseline="30000">
                <a:ea typeface="Times New Roman" charset="0"/>
                <a:cs typeface="Times New Roman" charset="0"/>
                <a:sym typeface="Symbol" charset="2"/>
              </a:rPr>
              <a:t>2</a:t>
            </a:r>
            <a:r>
              <a:rPr lang="en-US" sz="1400" baseline="-25000">
                <a:ea typeface="Times New Roman" charset="0"/>
                <a:cs typeface="Times New Roman" charset="0"/>
                <a:sym typeface="Symbol" charset="2"/>
              </a:rPr>
              <a:t>min</a:t>
            </a:r>
            <a:endParaRPr lang="de-DE" sz="1400" baseline="-25000">
              <a:ea typeface="Times New Roman" charset="0"/>
              <a:cs typeface="Times New Roman" charset="0"/>
              <a:sym typeface="Symbol" charset="2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876800" y="993775"/>
            <a:ext cx="3962400" cy="1068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marL="288925" indent="-288925">
              <a:spcBef>
                <a:spcPct val="50000"/>
              </a:spcBef>
            </a:pPr>
            <a:r>
              <a:rPr lang="en-US" sz="2000" i="1" dirty="0">
                <a:solidFill>
                  <a:srgbClr val="3F67A7"/>
                </a:solidFill>
                <a:sym typeface="Symbol" charset="2"/>
              </a:rPr>
              <a:t>M</a:t>
            </a:r>
            <a:r>
              <a:rPr lang="en-US" sz="2000" i="1" baseline="-25000" dirty="0">
                <a:solidFill>
                  <a:srgbClr val="3F67A7"/>
                </a:solidFill>
                <a:sym typeface="Symbol" charset="2"/>
              </a:rPr>
              <a:t>H</a:t>
            </a:r>
            <a:r>
              <a:rPr lang="en-US" sz="2000" dirty="0">
                <a:solidFill>
                  <a:srgbClr val="3F67A7"/>
                </a:solidFill>
                <a:sym typeface="Symbol" charset="2"/>
              </a:rPr>
              <a:t> from </a:t>
            </a:r>
            <a:r>
              <a:rPr lang="en-US" sz="2000" i="1" dirty="0">
                <a:solidFill>
                  <a:srgbClr val="3F67A7"/>
                </a:solidFill>
                <a:sym typeface="Symbol" charset="2"/>
              </a:rPr>
              <a:t>Complete fit</a:t>
            </a:r>
            <a:r>
              <a:rPr lang="en-US" sz="2000" dirty="0">
                <a:solidFill>
                  <a:srgbClr val="3F67A7"/>
                </a:solidFill>
                <a:sym typeface="Symbol" charset="2"/>
              </a:rPr>
              <a:t>:</a:t>
            </a:r>
          </a:p>
          <a:p>
            <a:pPr marL="288925" indent="-288925">
              <a:spcBef>
                <a:spcPct val="50000"/>
              </a:spcBef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rgbClr val="404040"/>
                </a:solidFill>
                <a:sym typeface="Symbol" charset="2"/>
              </a:rPr>
              <a:t>Central value ±1: </a:t>
            </a:r>
          </a:p>
          <a:p>
            <a:pPr marL="288925" indent="-288925">
              <a:spcBef>
                <a:spcPts val="363"/>
              </a:spcBef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rgbClr val="404040"/>
                </a:solidFill>
                <a:sym typeface="Symbol" charset="2"/>
              </a:rPr>
              <a:t>2 interval: [114, </a:t>
            </a:r>
            <a:r>
              <a:rPr lang="en-US" sz="1600" dirty="0" smtClean="0">
                <a:solidFill>
                  <a:srgbClr val="404040"/>
                </a:solidFill>
                <a:sym typeface="Symbol" charset="2"/>
              </a:rPr>
              <a:t>157] </a:t>
            </a:r>
            <a:r>
              <a:rPr lang="en-US" sz="1600" dirty="0">
                <a:solidFill>
                  <a:srgbClr val="404040"/>
                </a:solidFill>
                <a:sym typeface="Symbol" charset="2"/>
              </a:rPr>
              <a:t>GeV</a:t>
            </a:r>
          </a:p>
        </p:txBody>
      </p:sp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7010400" y="1435100"/>
          <a:ext cx="1647825" cy="338138"/>
        </p:xfrm>
        <a:graphic>
          <a:graphicData uri="http://schemas.openxmlformats.org/presentationml/2006/ole">
            <p:oleObj spid="_x0000_s62466" name="Equation" r:id="rId3" imgW="1231900" imgH="254000" progId="Equation.DSMT4">
              <p:embed/>
            </p:oleObj>
          </a:graphicData>
        </a:graphic>
      </p:graphicFrame>
      <p:sp>
        <p:nvSpPr>
          <p:cNvPr id="62474" name="TextBox 10"/>
          <p:cNvSpPr txBox="1">
            <a:spLocks noChangeArrowheads="1"/>
          </p:cNvSpPr>
          <p:nvPr/>
        </p:nvSpPr>
        <p:spPr bwMode="auto">
          <a:xfrm>
            <a:off x="8061325" y="3089275"/>
            <a:ext cx="8985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GB" sz="1000" i="1">
                <a:solidFill>
                  <a:srgbClr val="7F7F7F"/>
                </a:solidFill>
              </a:rPr>
              <a:t>Complete fit</a:t>
            </a:r>
          </a:p>
        </p:txBody>
      </p:sp>
      <p:sp>
        <p:nvSpPr>
          <p:cNvPr id="62475" name="TextBox 15"/>
          <p:cNvSpPr txBox="1">
            <a:spLocks noChangeArrowheads="1"/>
          </p:cNvSpPr>
          <p:nvPr/>
        </p:nvSpPr>
        <p:spPr bwMode="auto">
          <a:xfrm>
            <a:off x="3582988" y="3089275"/>
            <a:ext cx="8699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GB" sz="1000" i="1">
                <a:solidFill>
                  <a:srgbClr val="7F7F7F"/>
                </a:solidFill>
              </a:rPr>
              <a:t>Standard fit</a:t>
            </a:r>
          </a:p>
        </p:txBody>
      </p:sp>
      <p:pic>
        <p:nvPicPr>
          <p:cNvPr id="62476" name="Picture 19" descr="2009_03_19_HiggsScanDirectSearches_logo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648200" y="3292452"/>
            <a:ext cx="4381500" cy="287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7" name="Picture 20" descr="2009_03_19_HiggsScan_logo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33350" y="3292452"/>
            <a:ext cx="4381500" cy="287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2467" name="Object 3"/>
          <p:cNvGraphicFramePr>
            <a:graphicFrameLocks noChangeAspect="1"/>
          </p:cNvGraphicFramePr>
          <p:nvPr/>
        </p:nvGraphicFramePr>
        <p:xfrm>
          <a:off x="2362200" y="1444625"/>
          <a:ext cx="1511300" cy="338138"/>
        </p:xfrm>
        <a:graphic>
          <a:graphicData uri="http://schemas.openxmlformats.org/presentationml/2006/ole">
            <p:oleObj spid="_x0000_s62467" name="Equation" r:id="rId6" imgW="1130300" imgH="254000" progId="Equation.DSMT4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2960688"/>
            <a:ext cx="9144000" cy="3363912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Higgs Mass Constraints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8600" y="993775"/>
            <a:ext cx="4160838" cy="1068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marL="288925" indent="-288925">
              <a:spcBef>
                <a:spcPct val="50000"/>
              </a:spcBef>
            </a:pPr>
            <a:r>
              <a:rPr lang="en-US" sz="2000" i="1" dirty="0">
                <a:solidFill>
                  <a:srgbClr val="3F67A7"/>
                </a:solidFill>
                <a:sym typeface="Symbol" charset="2"/>
              </a:rPr>
              <a:t>M</a:t>
            </a:r>
            <a:r>
              <a:rPr lang="en-US" sz="2000" i="1" baseline="-25000" dirty="0">
                <a:solidFill>
                  <a:srgbClr val="3F67A7"/>
                </a:solidFill>
                <a:sym typeface="Symbol" charset="2"/>
              </a:rPr>
              <a:t>H</a:t>
            </a:r>
            <a:r>
              <a:rPr lang="en-US" sz="2000" dirty="0">
                <a:solidFill>
                  <a:srgbClr val="3F67A7"/>
                </a:solidFill>
                <a:sym typeface="Symbol" charset="2"/>
              </a:rPr>
              <a:t> from </a:t>
            </a:r>
            <a:r>
              <a:rPr lang="en-US" sz="2000" i="1" dirty="0">
                <a:solidFill>
                  <a:srgbClr val="3F67A7"/>
                </a:solidFill>
                <a:sym typeface="Symbol" charset="2"/>
              </a:rPr>
              <a:t>Standard fit</a:t>
            </a:r>
            <a:r>
              <a:rPr lang="en-US" sz="2000" dirty="0">
                <a:solidFill>
                  <a:srgbClr val="3F67A7"/>
                </a:solidFill>
                <a:sym typeface="Symbol" charset="2"/>
              </a:rPr>
              <a:t>:</a:t>
            </a:r>
          </a:p>
          <a:p>
            <a:pPr marL="288925" indent="-288925">
              <a:spcBef>
                <a:spcPct val="50000"/>
              </a:spcBef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rgbClr val="404040"/>
                </a:solidFill>
                <a:sym typeface="Symbol" charset="2"/>
              </a:rPr>
              <a:t>Central value ±1: </a:t>
            </a:r>
          </a:p>
          <a:p>
            <a:pPr marL="288925" indent="-288925">
              <a:spcBef>
                <a:spcPts val="363"/>
              </a:spcBef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rgbClr val="404040"/>
                </a:solidFill>
                <a:sym typeface="Symbol" charset="2"/>
              </a:rPr>
              <a:t>2 interval: [42, 158] GeV</a:t>
            </a:r>
          </a:p>
        </p:txBody>
      </p:sp>
      <p:sp>
        <p:nvSpPr>
          <p:cNvPr id="62472" name="Text Box 13"/>
          <p:cNvSpPr txBox="1">
            <a:spLocks noChangeArrowheads="1"/>
          </p:cNvSpPr>
          <p:nvPr/>
        </p:nvSpPr>
        <p:spPr bwMode="auto">
          <a:xfrm>
            <a:off x="317500" y="2209800"/>
            <a:ext cx="3606800" cy="530225"/>
          </a:xfrm>
          <a:prstGeom prst="rect">
            <a:avLst/>
          </a:prstGeom>
          <a:solidFill>
            <a:srgbClr val="CCFF33">
              <a:alpha val="59999"/>
            </a:srgbClr>
          </a:solidFill>
          <a:ln w="12700">
            <a:solidFill>
              <a:srgbClr val="6699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Clr>
                <a:srgbClr val="990000"/>
              </a:buClr>
              <a:buFont typeface="Wingdings" charset="2"/>
              <a:buNone/>
            </a:pPr>
            <a:r>
              <a:rPr lang="en-US" sz="1400">
                <a:ea typeface="Times New Roman" charset="0"/>
                <a:cs typeface="Times New Roman" charset="0"/>
              </a:rPr>
              <a:t>Green band due to </a:t>
            </a:r>
            <a:r>
              <a:rPr lang="en-US" sz="1400" i="1">
                <a:ea typeface="Times New Roman" charset="0"/>
                <a:cs typeface="Times New Roman" charset="0"/>
              </a:rPr>
              <a:t>R</a:t>
            </a:r>
            <a:r>
              <a:rPr lang="en-US" sz="1400">
                <a:ea typeface="Times New Roman" charset="0"/>
                <a:cs typeface="Times New Roman" charset="0"/>
              </a:rPr>
              <a:t>fit treatment of theory errors, fixed errors lead to larger </a:t>
            </a:r>
            <a:r>
              <a:rPr lang="en-US" sz="1400">
                <a:ea typeface="Times New Roman" charset="0"/>
                <a:cs typeface="Times New Roman" charset="0"/>
                <a:sym typeface="Symbol" charset="2"/>
              </a:rPr>
              <a:t></a:t>
            </a:r>
            <a:r>
              <a:rPr lang="en-US" sz="1400" baseline="30000">
                <a:ea typeface="Times New Roman" charset="0"/>
                <a:cs typeface="Times New Roman" charset="0"/>
                <a:sym typeface="Symbol" charset="2"/>
              </a:rPr>
              <a:t>2</a:t>
            </a:r>
            <a:r>
              <a:rPr lang="en-US" sz="1400" baseline="-25000">
                <a:ea typeface="Times New Roman" charset="0"/>
                <a:cs typeface="Times New Roman" charset="0"/>
                <a:sym typeface="Symbol" charset="2"/>
              </a:rPr>
              <a:t>min</a:t>
            </a:r>
            <a:endParaRPr lang="de-DE" sz="1400" baseline="-25000">
              <a:ea typeface="Times New Roman" charset="0"/>
              <a:cs typeface="Times New Roman" charset="0"/>
              <a:sym typeface="Symbol" charset="2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876800" y="993775"/>
            <a:ext cx="3962400" cy="1068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marL="288925" indent="-288925">
              <a:spcBef>
                <a:spcPct val="50000"/>
              </a:spcBef>
            </a:pPr>
            <a:r>
              <a:rPr lang="en-US" sz="2000" i="1" dirty="0">
                <a:solidFill>
                  <a:srgbClr val="3F67A7"/>
                </a:solidFill>
                <a:sym typeface="Symbol" charset="2"/>
              </a:rPr>
              <a:t>M</a:t>
            </a:r>
            <a:r>
              <a:rPr lang="en-US" sz="2000" i="1" baseline="-25000" dirty="0">
                <a:solidFill>
                  <a:srgbClr val="3F67A7"/>
                </a:solidFill>
                <a:sym typeface="Symbol" charset="2"/>
              </a:rPr>
              <a:t>H</a:t>
            </a:r>
            <a:r>
              <a:rPr lang="en-US" sz="2000" dirty="0">
                <a:solidFill>
                  <a:srgbClr val="3F67A7"/>
                </a:solidFill>
                <a:sym typeface="Symbol" charset="2"/>
              </a:rPr>
              <a:t> from </a:t>
            </a:r>
            <a:r>
              <a:rPr lang="en-US" sz="2000" i="1" dirty="0">
                <a:solidFill>
                  <a:srgbClr val="3F67A7"/>
                </a:solidFill>
                <a:sym typeface="Symbol" charset="2"/>
              </a:rPr>
              <a:t>Complete fit</a:t>
            </a:r>
            <a:r>
              <a:rPr lang="en-US" sz="2000" dirty="0">
                <a:solidFill>
                  <a:srgbClr val="3F67A7"/>
                </a:solidFill>
                <a:sym typeface="Symbol" charset="2"/>
              </a:rPr>
              <a:t>:</a:t>
            </a:r>
          </a:p>
          <a:p>
            <a:pPr marL="288925" indent="-288925">
              <a:spcBef>
                <a:spcPct val="50000"/>
              </a:spcBef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rgbClr val="404040"/>
                </a:solidFill>
                <a:sym typeface="Symbol" charset="2"/>
              </a:rPr>
              <a:t>Central value ±1: </a:t>
            </a:r>
          </a:p>
          <a:p>
            <a:pPr marL="288925" indent="-288925">
              <a:spcBef>
                <a:spcPts val="363"/>
              </a:spcBef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rgbClr val="404040"/>
                </a:solidFill>
                <a:sym typeface="Symbol" charset="2"/>
              </a:rPr>
              <a:t>2 interval: [114, </a:t>
            </a:r>
            <a:r>
              <a:rPr lang="en-US" sz="1600" dirty="0" smtClean="0">
                <a:solidFill>
                  <a:srgbClr val="404040"/>
                </a:solidFill>
                <a:sym typeface="Symbol" charset="2"/>
              </a:rPr>
              <a:t>157] </a:t>
            </a:r>
            <a:r>
              <a:rPr lang="en-US" sz="1600" dirty="0">
                <a:solidFill>
                  <a:srgbClr val="404040"/>
                </a:solidFill>
                <a:sym typeface="Symbol" charset="2"/>
              </a:rPr>
              <a:t>GeV</a:t>
            </a:r>
          </a:p>
        </p:txBody>
      </p:sp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7010400" y="1435100"/>
          <a:ext cx="1647825" cy="338138"/>
        </p:xfrm>
        <a:graphic>
          <a:graphicData uri="http://schemas.openxmlformats.org/presentationml/2006/ole">
            <p:oleObj spid="_x0000_s968706" name="Equation" r:id="rId3" imgW="1231900" imgH="254000" progId="Equation.DSMT4">
              <p:embed/>
            </p:oleObj>
          </a:graphicData>
        </a:graphic>
      </p:graphicFrame>
      <p:sp>
        <p:nvSpPr>
          <p:cNvPr id="62474" name="TextBox 10"/>
          <p:cNvSpPr txBox="1">
            <a:spLocks noChangeArrowheads="1"/>
          </p:cNvSpPr>
          <p:nvPr/>
        </p:nvSpPr>
        <p:spPr bwMode="auto">
          <a:xfrm>
            <a:off x="8061325" y="3089275"/>
            <a:ext cx="8985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GB" sz="1000" i="1">
                <a:solidFill>
                  <a:srgbClr val="7F7F7F"/>
                </a:solidFill>
              </a:rPr>
              <a:t>Complete fit</a:t>
            </a:r>
          </a:p>
        </p:txBody>
      </p:sp>
      <p:sp>
        <p:nvSpPr>
          <p:cNvPr id="62475" name="TextBox 15"/>
          <p:cNvSpPr txBox="1">
            <a:spLocks noChangeArrowheads="1"/>
          </p:cNvSpPr>
          <p:nvPr/>
        </p:nvSpPr>
        <p:spPr bwMode="auto">
          <a:xfrm>
            <a:off x="3582988" y="3089275"/>
            <a:ext cx="8699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GB" sz="1000" i="1">
                <a:solidFill>
                  <a:srgbClr val="7F7F7F"/>
                </a:solidFill>
              </a:rPr>
              <a:t>Standard fit</a:t>
            </a:r>
          </a:p>
        </p:txBody>
      </p:sp>
      <p:pic>
        <p:nvPicPr>
          <p:cNvPr id="62477" name="Picture 20" descr="2009_03_19_HiggsScan_logo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33350" y="3292452"/>
            <a:ext cx="4381500" cy="287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2467" name="Object 3"/>
          <p:cNvGraphicFramePr>
            <a:graphicFrameLocks noChangeAspect="1"/>
          </p:cNvGraphicFramePr>
          <p:nvPr/>
        </p:nvGraphicFramePr>
        <p:xfrm>
          <a:off x="2362200" y="1444625"/>
          <a:ext cx="1511300" cy="338138"/>
        </p:xfrm>
        <a:graphic>
          <a:graphicData uri="http://schemas.openxmlformats.org/presentationml/2006/ole">
            <p:oleObj spid="_x0000_s968707" name="Equation" r:id="rId5" imgW="1130300" imgH="254000" progId="Equation.DSMT4">
              <p:embed/>
            </p:oleObj>
          </a:graphicData>
        </a:graphic>
      </p:graphicFrame>
      <p:pic>
        <p:nvPicPr>
          <p:cNvPr id="15" name="Picture 23" descr="2009_03_19_HiggsScanDirectSearches_lnQ_logo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648200" y="3292452"/>
            <a:ext cx="4381500" cy="287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928561" y="2664023"/>
            <a:ext cx="3986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E12548"/>
                </a:solidFill>
              </a:rPr>
              <a:t>Comparison with Bayesian interpretation of LLR </a:t>
            </a:r>
            <a:endParaRPr lang="en-GB" sz="1400" dirty="0">
              <a:solidFill>
                <a:srgbClr val="E12548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2960688"/>
            <a:ext cx="9144000" cy="3363912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Higgs Mass Constraints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8600" y="993775"/>
            <a:ext cx="4160838" cy="1068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marL="288925" indent="-288925">
              <a:spcBef>
                <a:spcPct val="50000"/>
              </a:spcBef>
            </a:pPr>
            <a:r>
              <a:rPr lang="en-US" sz="2000" i="1" dirty="0">
                <a:solidFill>
                  <a:srgbClr val="3F67A7"/>
                </a:solidFill>
                <a:sym typeface="Symbol" charset="2"/>
              </a:rPr>
              <a:t>M</a:t>
            </a:r>
            <a:r>
              <a:rPr lang="en-US" sz="2000" i="1" baseline="-25000" dirty="0">
                <a:solidFill>
                  <a:srgbClr val="3F67A7"/>
                </a:solidFill>
                <a:sym typeface="Symbol" charset="2"/>
              </a:rPr>
              <a:t>H</a:t>
            </a:r>
            <a:r>
              <a:rPr lang="en-US" sz="2000" dirty="0">
                <a:solidFill>
                  <a:srgbClr val="3F67A7"/>
                </a:solidFill>
                <a:sym typeface="Symbol" charset="2"/>
              </a:rPr>
              <a:t> from </a:t>
            </a:r>
            <a:r>
              <a:rPr lang="en-US" sz="2000" i="1" dirty="0">
                <a:solidFill>
                  <a:srgbClr val="3F67A7"/>
                </a:solidFill>
                <a:sym typeface="Symbol" charset="2"/>
              </a:rPr>
              <a:t>Standard fit</a:t>
            </a:r>
            <a:r>
              <a:rPr lang="en-US" sz="2000" dirty="0">
                <a:solidFill>
                  <a:srgbClr val="3F67A7"/>
                </a:solidFill>
                <a:sym typeface="Symbol" charset="2"/>
              </a:rPr>
              <a:t>:</a:t>
            </a:r>
          </a:p>
          <a:p>
            <a:pPr marL="288925" indent="-288925">
              <a:spcBef>
                <a:spcPct val="50000"/>
              </a:spcBef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rgbClr val="404040"/>
                </a:solidFill>
                <a:sym typeface="Symbol" charset="2"/>
              </a:rPr>
              <a:t>Central value ±1: </a:t>
            </a:r>
          </a:p>
          <a:p>
            <a:pPr marL="288925" indent="-288925">
              <a:spcBef>
                <a:spcPts val="363"/>
              </a:spcBef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rgbClr val="404040"/>
                </a:solidFill>
                <a:sym typeface="Symbol" charset="2"/>
              </a:rPr>
              <a:t>2 interval: [42, 158] GeV</a:t>
            </a:r>
          </a:p>
        </p:txBody>
      </p:sp>
      <p:sp>
        <p:nvSpPr>
          <p:cNvPr id="62472" name="Text Box 13"/>
          <p:cNvSpPr txBox="1">
            <a:spLocks noChangeArrowheads="1"/>
          </p:cNvSpPr>
          <p:nvPr/>
        </p:nvSpPr>
        <p:spPr bwMode="auto">
          <a:xfrm>
            <a:off x="317500" y="2209800"/>
            <a:ext cx="3606800" cy="530225"/>
          </a:xfrm>
          <a:prstGeom prst="rect">
            <a:avLst/>
          </a:prstGeom>
          <a:solidFill>
            <a:srgbClr val="CCFF33">
              <a:alpha val="59999"/>
            </a:srgbClr>
          </a:solidFill>
          <a:ln w="12700">
            <a:solidFill>
              <a:srgbClr val="6699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Clr>
                <a:srgbClr val="990000"/>
              </a:buClr>
              <a:buFont typeface="Wingdings" charset="2"/>
              <a:buNone/>
            </a:pPr>
            <a:r>
              <a:rPr lang="en-US" sz="1400">
                <a:ea typeface="Times New Roman" charset="0"/>
                <a:cs typeface="Times New Roman" charset="0"/>
              </a:rPr>
              <a:t>Green band due to </a:t>
            </a:r>
            <a:r>
              <a:rPr lang="en-US" sz="1400" i="1">
                <a:ea typeface="Times New Roman" charset="0"/>
                <a:cs typeface="Times New Roman" charset="0"/>
              </a:rPr>
              <a:t>R</a:t>
            </a:r>
            <a:r>
              <a:rPr lang="en-US" sz="1400">
                <a:ea typeface="Times New Roman" charset="0"/>
                <a:cs typeface="Times New Roman" charset="0"/>
              </a:rPr>
              <a:t>fit treatment of theory errors, fixed errors lead to larger </a:t>
            </a:r>
            <a:r>
              <a:rPr lang="en-US" sz="1400">
                <a:ea typeface="Times New Roman" charset="0"/>
                <a:cs typeface="Times New Roman" charset="0"/>
                <a:sym typeface="Symbol" charset="2"/>
              </a:rPr>
              <a:t></a:t>
            </a:r>
            <a:r>
              <a:rPr lang="en-US" sz="1400" baseline="30000">
                <a:ea typeface="Times New Roman" charset="0"/>
                <a:cs typeface="Times New Roman" charset="0"/>
                <a:sym typeface="Symbol" charset="2"/>
              </a:rPr>
              <a:t>2</a:t>
            </a:r>
            <a:r>
              <a:rPr lang="en-US" sz="1400" baseline="-25000">
                <a:ea typeface="Times New Roman" charset="0"/>
                <a:cs typeface="Times New Roman" charset="0"/>
                <a:sym typeface="Symbol" charset="2"/>
              </a:rPr>
              <a:t>min</a:t>
            </a:r>
            <a:endParaRPr lang="de-DE" sz="1400" baseline="-25000">
              <a:ea typeface="Times New Roman" charset="0"/>
              <a:cs typeface="Times New Roman" charset="0"/>
              <a:sym typeface="Symbol" charset="2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876800" y="993775"/>
            <a:ext cx="3962400" cy="1068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marL="288925" indent="-288925">
              <a:spcBef>
                <a:spcPct val="50000"/>
              </a:spcBef>
            </a:pPr>
            <a:r>
              <a:rPr lang="en-US" sz="2000" i="1" dirty="0">
                <a:solidFill>
                  <a:srgbClr val="3F67A7"/>
                </a:solidFill>
                <a:sym typeface="Symbol" charset="2"/>
              </a:rPr>
              <a:t>M</a:t>
            </a:r>
            <a:r>
              <a:rPr lang="en-US" sz="2000" i="1" baseline="-25000" dirty="0">
                <a:solidFill>
                  <a:srgbClr val="3F67A7"/>
                </a:solidFill>
                <a:sym typeface="Symbol" charset="2"/>
              </a:rPr>
              <a:t>H</a:t>
            </a:r>
            <a:r>
              <a:rPr lang="en-US" sz="2000" dirty="0">
                <a:solidFill>
                  <a:srgbClr val="3F67A7"/>
                </a:solidFill>
                <a:sym typeface="Symbol" charset="2"/>
              </a:rPr>
              <a:t> from </a:t>
            </a:r>
            <a:r>
              <a:rPr lang="en-US" sz="2000" i="1" dirty="0">
                <a:solidFill>
                  <a:srgbClr val="3F67A7"/>
                </a:solidFill>
                <a:sym typeface="Symbol" charset="2"/>
              </a:rPr>
              <a:t>Complete fit</a:t>
            </a:r>
            <a:r>
              <a:rPr lang="en-US" sz="2000" dirty="0">
                <a:solidFill>
                  <a:srgbClr val="3F67A7"/>
                </a:solidFill>
                <a:sym typeface="Symbol" charset="2"/>
              </a:rPr>
              <a:t>:</a:t>
            </a:r>
          </a:p>
          <a:p>
            <a:pPr marL="288925" indent="-288925">
              <a:spcBef>
                <a:spcPct val="50000"/>
              </a:spcBef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rgbClr val="404040"/>
                </a:solidFill>
                <a:sym typeface="Symbol" charset="2"/>
              </a:rPr>
              <a:t>Central value ±1: </a:t>
            </a:r>
          </a:p>
          <a:p>
            <a:pPr marL="288925" indent="-288925">
              <a:spcBef>
                <a:spcPts val="363"/>
              </a:spcBef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rgbClr val="404040"/>
                </a:solidFill>
                <a:sym typeface="Symbol" charset="2"/>
              </a:rPr>
              <a:t>2 interval: [114, </a:t>
            </a:r>
            <a:r>
              <a:rPr lang="en-US" sz="1600" dirty="0" smtClean="0">
                <a:solidFill>
                  <a:srgbClr val="404040"/>
                </a:solidFill>
                <a:sym typeface="Symbol" charset="2"/>
              </a:rPr>
              <a:t>157] </a:t>
            </a:r>
            <a:r>
              <a:rPr lang="en-US" sz="1600" dirty="0">
                <a:solidFill>
                  <a:srgbClr val="404040"/>
                </a:solidFill>
                <a:sym typeface="Symbol" charset="2"/>
              </a:rPr>
              <a:t>GeV</a:t>
            </a:r>
          </a:p>
        </p:txBody>
      </p:sp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7010400" y="1435100"/>
          <a:ext cx="1647825" cy="338138"/>
        </p:xfrm>
        <a:graphic>
          <a:graphicData uri="http://schemas.openxmlformats.org/presentationml/2006/ole">
            <p:oleObj spid="_x0000_s969730" name="Equation" r:id="rId3" imgW="1231900" imgH="254000" progId="Equation.DSMT4">
              <p:embed/>
            </p:oleObj>
          </a:graphicData>
        </a:graphic>
      </p:graphicFrame>
      <p:sp>
        <p:nvSpPr>
          <p:cNvPr id="62475" name="TextBox 15"/>
          <p:cNvSpPr txBox="1">
            <a:spLocks noChangeArrowheads="1"/>
          </p:cNvSpPr>
          <p:nvPr/>
        </p:nvSpPr>
        <p:spPr bwMode="auto">
          <a:xfrm>
            <a:off x="3582988" y="3089275"/>
            <a:ext cx="8699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GB" sz="1000" i="1">
                <a:solidFill>
                  <a:srgbClr val="7F7F7F"/>
                </a:solidFill>
              </a:rPr>
              <a:t>Standard fit</a:t>
            </a:r>
          </a:p>
        </p:txBody>
      </p:sp>
      <p:pic>
        <p:nvPicPr>
          <p:cNvPr id="62477" name="Picture 20" descr="2009_03_19_HiggsScan_logo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33350" y="3292452"/>
            <a:ext cx="4381500" cy="287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2467" name="Object 3"/>
          <p:cNvGraphicFramePr>
            <a:graphicFrameLocks noChangeAspect="1"/>
          </p:cNvGraphicFramePr>
          <p:nvPr/>
        </p:nvGraphicFramePr>
        <p:xfrm>
          <a:off x="2362200" y="1444625"/>
          <a:ext cx="1511300" cy="338138"/>
        </p:xfrm>
        <a:graphic>
          <a:graphicData uri="http://schemas.openxmlformats.org/presentationml/2006/ole">
            <p:oleObj spid="_x0000_s969731" name="Equation" r:id="rId5" imgW="1130300" imgH="254000" progId="Equation.DSMT4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928561" y="2664023"/>
            <a:ext cx="3391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E12548"/>
                </a:solidFill>
              </a:rPr>
              <a:t>New Tevatron combination, ICHEP 2010</a:t>
            </a:r>
            <a:endParaRPr lang="en-GB" sz="1400" dirty="0">
              <a:solidFill>
                <a:srgbClr val="E12548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9202" y="3250120"/>
            <a:ext cx="4393474" cy="2926694"/>
          </a:xfrm>
          <a:prstGeom prst="rect">
            <a:avLst/>
          </a:prstGeom>
        </p:spPr>
      </p:pic>
      <p:sp>
        <p:nvSpPr>
          <p:cNvPr id="62474" name="TextBox 10"/>
          <p:cNvSpPr txBox="1">
            <a:spLocks noChangeArrowheads="1"/>
          </p:cNvSpPr>
          <p:nvPr/>
        </p:nvSpPr>
        <p:spPr bwMode="auto">
          <a:xfrm>
            <a:off x="8061325" y="3089275"/>
            <a:ext cx="8985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GB" sz="1000" i="1" dirty="0">
                <a:solidFill>
                  <a:srgbClr val="7F7F7F"/>
                </a:solidFill>
              </a:rPr>
              <a:t>Complete fit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067550" y="4491335"/>
            <a:ext cx="1847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404040"/>
                </a:solidFill>
                <a:sym typeface="Symbol" charset="2"/>
              </a:rPr>
              <a:t>2 interval</a:t>
            </a:r>
            <a:r>
              <a:rPr lang="en-US" sz="1200" dirty="0" smtClean="0"/>
              <a:t>: </a:t>
            </a:r>
          </a:p>
          <a:p>
            <a:r>
              <a:rPr lang="en-US" sz="1200" dirty="0" smtClean="0">
                <a:solidFill>
                  <a:srgbClr val="E12548"/>
                </a:solidFill>
              </a:rPr>
              <a:t>114 &lt; </a:t>
            </a:r>
            <a:r>
              <a:rPr lang="en-US" sz="1200" i="1" dirty="0" smtClean="0">
                <a:solidFill>
                  <a:srgbClr val="E12548"/>
                </a:solidFill>
              </a:rPr>
              <a:t>M</a:t>
            </a:r>
            <a:r>
              <a:rPr lang="en-US" sz="1200" i="1" baseline="-25000" dirty="0" smtClean="0">
                <a:solidFill>
                  <a:srgbClr val="E12548"/>
                </a:solidFill>
              </a:rPr>
              <a:t>H</a:t>
            </a:r>
            <a:r>
              <a:rPr lang="en-US" sz="1200" dirty="0" smtClean="0">
                <a:solidFill>
                  <a:srgbClr val="E12548"/>
                </a:solidFill>
              </a:rPr>
              <a:t> &lt; 152 GeV</a:t>
            </a:r>
            <a:endParaRPr lang="en-GB" sz="1200" dirty="0">
              <a:solidFill>
                <a:srgbClr val="E12548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2960688"/>
            <a:ext cx="9144000" cy="3363912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000" b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Higgs Mass Constraints</a:t>
            </a:r>
            <a:endParaRPr lang="en-GB" sz="4000" b="1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3497" name="TextBox 15"/>
          <p:cNvSpPr txBox="1">
            <a:spLocks noChangeArrowheads="1"/>
          </p:cNvSpPr>
          <p:nvPr/>
        </p:nvSpPr>
        <p:spPr bwMode="auto">
          <a:xfrm>
            <a:off x="582613" y="3089275"/>
            <a:ext cx="38496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GB" sz="1000">
                <a:solidFill>
                  <a:srgbClr val="7F7F7F"/>
                </a:solidFill>
              </a:rPr>
              <a:t>Verification of “Prob” approximation with pseudo-MC experiments</a:t>
            </a:r>
          </a:p>
        </p:txBody>
      </p:sp>
      <p:pic>
        <p:nvPicPr>
          <p:cNvPr id="63499" name="Picture 27" descr="2009_03_19_HiggsCL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52400" y="3326492"/>
            <a:ext cx="4362450" cy="2838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28600" y="993775"/>
            <a:ext cx="4160838" cy="1068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marL="288925" indent="-288925">
              <a:spcBef>
                <a:spcPct val="50000"/>
              </a:spcBef>
            </a:pPr>
            <a:r>
              <a:rPr lang="en-GB" sz="2000" i="1" smtClean="0">
                <a:solidFill>
                  <a:srgbClr val="3F67A7"/>
                </a:solidFill>
                <a:sym typeface="Symbol" charset="2"/>
              </a:rPr>
              <a:t>M</a:t>
            </a:r>
            <a:r>
              <a:rPr lang="en-GB" sz="2000" i="1" baseline="-25000" smtClean="0">
                <a:solidFill>
                  <a:srgbClr val="3F67A7"/>
                </a:solidFill>
                <a:sym typeface="Symbol" charset="2"/>
              </a:rPr>
              <a:t>H</a:t>
            </a:r>
            <a:r>
              <a:rPr lang="en-GB" sz="2000" smtClean="0">
                <a:solidFill>
                  <a:srgbClr val="3F67A7"/>
                </a:solidFill>
                <a:sym typeface="Symbol" charset="2"/>
              </a:rPr>
              <a:t> from </a:t>
            </a:r>
            <a:r>
              <a:rPr lang="en-GB" sz="2000" i="1" smtClean="0">
                <a:solidFill>
                  <a:srgbClr val="3F67A7"/>
                </a:solidFill>
                <a:sym typeface="Symbol" charset="2"/>
              </a:rPr>
              <a:t>Standard fit</a:t>
            </a:r>
            <a:r>
              <a:rPr lang="en-GB" sz="2000" smtClean="0">
                <a:solidFill>
                  <a:srgbClr val="3F67A7"/>
                </a:solidFill>
                <a:sym typeface="Symbol" charset="2"/>
              </a:rPr>
              <a:t>:</a:t>
            </a:r>
          </a:p>
          <a:p>
            <a:pPr marL="288925" indent="-288925">
              <a:spcBef>
                <a:spcPct val="50000"/>
              </a:spcBef>
              <a:buSzPct val="100000"/>
              <a:buFont typeface="Arial" charset="0"/>
              <a:buChar char="•"/>
            </a:pPr>
            <a:r>
              <a:rPr lang="en-GB" sz="1600" smtClean="0">
                <a:solidFill>
                  <a:srgbClr val="404040"/>
                </a:solidFill>
                <a:sym typeface="Symbol" charset="2"/>
              </a:rPr>
              <a:t>Central value ±1: </a:t>
            </a:r>
          </a:p>
          <a:p>
            <a:pPr marL="288925" indent="-288925">
              <a:spcBef>
                <a:spcPts val="363"/>
              </a:spcBef>
              <a:buSzPct val="100000"/>
              <a:buFont typeface="Arial" charset="0"/>
              <a:buChar char="•"/>
            </a:pPr>
            <a:r>
              <a:rPr lang="en-GB" sz="1600" smtClean="0">
                <a:solidFill>
                  <a:srgbClr val="404040"/>
                </a:solidFill>
                <a:sym typeface="Symbol" charset="2"/>
              </a:rPr>
              <a:t>2 interval: [42, 158] GeV</a:t>
            </a:r>
            <a:endParaRPr lang="en-GB" sz="1600">
              <a:solidFill>
                <a:srgbClr val="404040"/>
              </a:solidFill>
              <a:sym typeface="Symbol" charset="2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317500" y="2209800"/>
            <a:ext cx="3606800" cy="530225"/>
          </a:xfrm>
          <a:prstGeom prst="rect">
            <a:avLst/>
          </a:prstGeom>
          <a:solidFill>
            <a:srgbClr val="CCFF33">
              <a:alpha val="59999"/>
            </a:srgbClr>
          </a:solidFill>
          <a:ln w="12700">
            <a:solidFill>
              <a:srgbClr val="6699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Clr>
                <a:srgbClr val="990000"/>
              </a:buClr>
              <a:buFont typeface="Wingdings" charset="2"/>
              <a:buNone/>
            </a:pPr>
            <a:r>
              <a:rPr lang="en-GB" sz="1400" smtClean="0">
                <a:ea typeface="Times New Roman" charset="0"/>
                <a:cs typeface="Times New Roman" charset="0"/>
              </a:rPr>
              <a:t>Green band due to </a:t>
            </a:r>
            <a:r>
              <a:rPr lang="en-GB" sz="1400" i="1" smtClean="0">
                <a:ea typeface="Times New Roman" charset="0"/>
                <a:cs typeface="Times New Roman" charset="0"/>
              </a:rPr>
              <a:t>R</a:t>
            </a:r>
            <a:r>
              <a:rPr lang="en-GB" sz="1400" smtClean="0">
                <a:ea typeface="Times New Roman" charset="0"/>
                <a:cs typeface="Times New Roman" charset="0"/>
              </a:rPr>
              <a:t>fit treatment of theory errors, fixed errors lead to larger </a:t>
            </a:r>
            <a:r>
              <a:rPr lang="en-GB" sz="1400" smtClean="0">
                <a:ea typeface="Times New Roman" charset="0"/>
                <a:cs typeface="Times New Roman" charset="0"/>
                <a:sym typeface="Symbol" charset="2"/>
              </a:rPr>
              <a:t></a:t>
            </a:r>
            <a:r>
              <a:rPr lang="en-GB" sz="1400" baseline="30000" smtClean="0">
                <a:ea typeface="Times New Roman" charset="0"/>
                <a:cs typeface="Times New Roman" charset="0"/>
                <a:sym typeface="Symbol" charset="2"/>
              </a:rPr>
              <a:t>2</a:t>
            </a:r>
            <a:r>
              <a:rPr lang="en-GB" sz="1400" baseline="-25000" smtClean="0">
                <a:ea typeface="Times New Roman" charset="0"/>
                <a:cs typeface="Times New Roman" charset="0"/>
                <a:sym typeface="Symbol" charset="2"/>
              </a:rPr>
              <a:t>min</a:t>
            </a:r>
            <a:endParaRPr lang="en-GB" sz="1400" baseline="-25000">
              <a:ea typeface="Times New Roman" charset="0"/>
              <a:cs typeface="Times New Roman" charset="0"/>
              <a:sym typeface="Symbol" charset="2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4876800" y="993775"/>
            <a:ext cx="3962400" cy="1068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marL="288925" indent="-288925">
              <a:spcBef>
                <a:spcPct val="50000"/>
              </a:spcBef>
            </a:pPr>
            <a:r>
              <a:rPr lang="en-GB" sz="2000" i="1" smtClean="0">
                <a:solidFill>
                  <a:srgbClr val="3F67A7"/>
                </a:solidFill>
                <a:sym typeface="Symbol" charset="2"/>
              </a:rPr>
              <a:t>M</a:t>
            </a:r>
            <a:r>
              <a:rPr lang="en-GB" sz="2000" i="1" baseline="-25000" smtClean="0">
                <a:solidFill>
                  <a:srgbClr val="3F67A7"/>
                </a:solidFill>
                <a:sym typeface="Symbol" charset="2"/>
              </a:rPr>
              <a:t>H</a:t>
            </a:r>
            <a:r>
              <a:rPr lang="en-GB" sz="2000" smtClean="0">
                <a:solidFill>
                  <a:srgbClr val="3F67A7"/>
                </a:solidFill>
                <a:sym typeface="Symbol" charset="2"/>
              </a:rPr>
              <a:t> from </a:t>
            </a:r>
            <a:r>
              <a:rPr lang="en-GB" sz="2000" i="1" smtClean="0">
                <a:solidFill>
                  <a:srgbClr val="3F67A7"/>
                </a:solidFill>
                <a:sym typeface="Symbol" charset="2"/>
              </a:rPr>
              <a:t>Complete fit</a:t>
            </a:r>
            <a:r>
              <a:rPr lang="en-GB" sz="2000" smtClean="0">
                <a:solidFill>
                  <a:srgbClr val="3F67A7"/>
                </a:solidFill>
                <a:sym typeface="Symbol" charset="2"/>
              </a:rPr>
              <a:t>:</a:t>
            </a:r>
          </a:p>
          <a:p>
            <a:pPr marL="288925" indent="-288925">
              <a:spcBef>
                <a:spcPct val="50000"/>
              </a:spcBef>
              <a:buSzPct val="100000"/>
              <a:buFont typeface="Arial" charset="0"/>
              <a:buChar char="•"/>
            </a:pPr>
            <a:r>
              <a:rPr lang="en-GB" sz="1600" smtClean="0">
                <a:solidFill>
                  <a:srgbClr val="404040"/>
                </a:solidFill>
                <a:sym typeface="Symbol" charset="2"/>
              </a:rPr>
              <a:t>Central value ±1: </a:t>
            </a:r>
          </a:p>
          <a:p>
            <a:pPr marL="288925" indent="-288925">
              <a:spcBef>
                <a:spcPts val="363"/>
              </a:spcBef>
              <a:buSzPct val="100000"/>
              <a:buFont typeface="Arial" charset="0"/>
              <a:buChar char="•"/>
            </a:pPr>
            <a:r>
              <a:rPr lang="en-GB" sz="1600" smtClean="0">
                <a:solidFill>
                  <a:srgbClr val="404040"/>
                </a:solidFill>
                <a:sym typeface="Symbol" charset="2"/>
              </a:rPr>
              <a:t>2 interval: [114, 157] GeV</a:t>
            </a:r>
            <a:endParaRPr lang="en-GB" sz="1600">
              <a:solidFill>
                <a:srgbClr val="404040"/>
              </a:solidFill>
              <a:sym typeface="Symbol" charset="2"/>
            </a:endParaRPr>
          </a:p>
        </p:txBody>
      </p:sp>
      <p:graphicFrame>
        <p:nvGraphicFramePr>
          <p:cNvPr id="20" name="Object 2"/>
          <p:cNvGraphicFramePr>
            <a:graphicFrameLocks noChangeAspect="1"/>
          </p:cNvGraphicFramePr>
          <p:nvPr/>
        </p:nvGraphicFramePr>
        <p:xfrm>
          <a:off x="7010400" y="1435100"/>
          <a:ext cx="1647825" cy="338138"/>
        </p:xfrm>
        <a:graphic>
          <a:graphicData uri="http://schemas.openxmlformats.org/presentationml/2006/ole">
            <p:oleObj spid="_x0000_s1084418" name="Equation" r:id="rId4" imgW="1231900" imgH="254000" progId="Equation.DSMT4">
              <p:embed/>
            </p:oleObj>
          </a:graphicData>
        </a:graphic>
      </p:graphicFrame>
      <p:graphicFrame>
        <p:nvGraphicFramePr>
          <p:cNvPr id="21" name="Object 3"/>
          <p:cNvGraphicFramePr>
            <a:graphicFrameLocks noChangeAspect="1"/>
          </p:cNvGraphicFramePr>
          <p:nvPr/>
        </p:nvGraphicFramePr>
        <p:xfrm>
          <a:off x="2362200" y="1444625"/>
          <a:ext cx="1511300" cy="338138"/>
        </p:xfrm>
        <a:graphic>
          <a:graphicData uri="http://schemas.openxmlformats.org/presentationml/2006/ole">
            <p:oleObj spid="_x0000_s1084419" name="Equation" r:id="rId5" imgW="1130300" imgH="254000" progId="Equation.DSMT4">
              <p:embed/>
            </p:oleObj>
          </a:graphicData>
        </a:graphic>
      </p:graphicFrame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4763286" y="3124200"/>
            <a:ext cx="432476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>
            <a:prstTxWarp prst="textNoShape">
              <a:avLst/>
            </a:prstTxWarp>
          </a:bodyPr>
          <a:lstStyle/>
          <a:p>
            <a:pPr marL="228600" indent="-228600">
              <a:lnSpc>
                <a:spcPct val="90000"/>
              </a:lnSpc>
              <a:spcBef>
                <a:spcPct val="20000"/>
              </a:spcBef>
            </a:pPr>
            <a:r>
              <a:rPr lang="en-GB" sz="1400" dirty="0" smtClean="0">
                <a:solidFill>
                  <a:srgbClr val="E12B0D"/>
                </a:solidFill>
                <a:ea typeface="ＭＳ Ｐゴシック" charset="-128"/>
              </a:rPr>
              <a:t>Verify Gaussian Prob(</a:t>
            </a:r>
            <a:r>
              <a:rPr lang="en-GB" sz="1400" dirty="0" smtClean="0">
                <a:solidFill>
                  <a:srgbClr val="E12B0D"/>
                </a:solidFill>
                <a:latin typeface="Symbol" charset="2"/>
                <a:sym typeface="Wingdings" charset="2"/>
              </a:rPr>
              <a:t>Dc</a:t>
            </a:r>
            <a:r>
              <a:rPr lang="en-GB" sz="1400" baseline="30000" dirty="0" smtClean="0">
                <a:solidFill>
                  <a:srgbClr val="E12B0D"/>
                </a:solidFill>
                <a:sym typeface="Wingdings" charset="2"/>
              </a:rPr>
              <a:t>2</a:t>
            </a:r>
            <a:r>
              <a:rPr lang="en-GB" sz="1400" dirty="0" smtClean="0">
                <a:solidFill>
                  <a:srgbClr val="E12B0D"/>
                </a:solidFill>
                <a:sym typeface="Wingdings" charset="2"/>
              </a:rPr>
              <a:t>,1) approximation</a:t>
            </a:r>
          </a:p>
          <a:p>
            <a:pPr marL="228600" indent="-228600">
              <a:lnSpc>
                <a:spcPct val="90000"/>
              </a:lnSpc>
              <a:spcBef>
                <a:spcPct val="20000"/>
              </a:spcBef>
            </a:pPr>
            <a:endParaRPr lang="en-GB" sz="100" dirty="0" smtClean="0">
              <a:solidFill>
                <a:srgbClr val="5C5C5C"/>
              </a:solidFill>
              <a:ea typeface="ＭＳ Ｐゴシック" charset="-128"/>
            </a:endParaRPr>
          </a:p>
          <a:p>
            <a:pPr marL="228600" indent="-228600">
              <a:spcBef>
                <a:spcPts val="900"/>
              </a:spcBef>
              <a:buFontTx/>
              <a:buBlip>
                <a:blip r:embed="rId6"/>
              </a:buBlip>
            </a:pPr>
            <a:r>
              <a:rPr lang="en-GB" sz="1400" dirty="0" smtClean="0">
                <a:solidFill>
                  <a:srgbClr val="5C5C5C"/>
                </a:solidFill>
                <a:ea typeface="ＭＳ Ｐゴシック" charset="-128"/>
              </a:rPr>
              <a:t>Fix </a:t>
            </a:r>
            <a:r>
              <a:rPr lang="en-GB" sz="1400" i="1" dirty="0" smtClean="0">
                <a:solidFill>
                  <a:srgbClr val="5C5C5C"/>
                </a:solidFill>
                <a:ea typeface="ＭＳ Ｐゴシック" charset="-128"/>
              </a:rPr>
              <a:t>M</a:t>
            </a:r>
            <a:r>
              <a:rPr lang="en-GB" sz="1400" i="1" baseline="-25000" dirty="0" smtClean="0">
                <a:solidFill>
                  <a:srgbClr val="5C5C5C"/>
                </a:solidFill>
                <a:ea typeface="ＭＳ Ｐゴシック" charset="-128"/>
              </a:rPr>
              <a:t>H</a:t>
            </a:r>
            <a:r>
              <a:rPr lang="en-GB" sz="1400" dirty="0" smtClean="0">
                <a:solidFill>
                  <a:srgbClr val="5C5C5C"/>
                </a:solidFill>
                <a:ea typeface="ＭＳ Ｐゴシック" charset="-128"/>
              </a:rPr>
              <a:t>, perform two fits and calculate                                       </a:t>
            </a:r>
            <a:r>
              <a:rPr lang="en-GB" sz="1400" dirty="0" smtClean="0">
                <a:solidFill>
                  <a:srgbClr val="5C5C5C"/>
                </a:solidFill>
                <a:latin typeface="Arial"/>
                <a:cs typeface="Arial"/>
              </a:rPr>
              <a:t>Prob(</a:t>
            </a:r>
            <a:r>
              <a:rPr lang="en-GB" sz="1400" dirty="0" smtClean="0">
                <a:solidFill>
                  <a:srgbClr val="5C5C5C"/>
                </a:solidFill>
                <a:latin typeface="Symbol" charset="2"/>
                <a:ea typeface="ＭＳ Ｐゴシック" charset="-128"/>
                <a:sym typeface="Wingdings" charset="2"/>
              </a:rPr>
              <a:t>Dc</a:t>
            </a:r>
            <a:r>
              <a:rPr lang="en-GB" sz="1400" baseline="30000" dirty="0" smtClean="0">
                <a:solidFill>
                  <a:srgbClr val="5C5C5C"/>
                </a:solidFill>
                <a:ea typeface="ＭＳ Ｐゴシック" charset="-128"/>
                <a:sym typeface="Wingdings" charset="2"/>
              </a:rPr>
              <a:t>2</a:t>
            </a:r>
            <a:r>
              <a:rPr lang="en-GB" sz="1400" dirty="0" smtClean="0">
                <a:solidFill>
                  <a:srgbClr val="5C5C5C"/>
                </a:solidFill>
              </a:rPr>
              <a:t>(</a:t>
            </a:r>
            <a:r>
              <a:rPr lang="en-GB" sz="1400" i="1" dirty="0" smtClean="0">
                <a:solidFill>
                  <a:srgbClr val="5C5C5C"/>
                </a:solidFill>
              </a:rPr>
              <a:t>M</a:t>
            </a:r>
            <a:r>
              <a:rPr lang="en-GB" sz="1400" i="1" baseline="-25000" dirty="0" smtClean="0">
                <a:solidFill>
                  <a:srgbClr val="5C5C5C"/>
                </a:solidFill>
              </a:rPr>
              <a:t>H</a:t>
            </a:r>
            <a:r>
              <a:rPr lang="en-GB" sz="1400" dirty="0" smtClean="0">
                <a:solidFill>
                  <a:srgbClr val="5C5C5C"/>
                </a:solidFill>
              </a:rPr>
              <a:t>)</a:t>
            </a:r>
            <a:r>
              <a:rPr lang="en-GB" sz="1400" dirty="0" smtClean="0">
                <a:solidFill>
                  <a:srgbClr val="5C5C5C"/>
                </a:solidFill>
                <a:ea typeface="ＭＳ Ｐゴシック" charset="-128"/>
                <a:sym typeface="Wingdings" charset="2"/>
              </a:rPr>
              <a:t> = </a:t>
            </a:r>
            <a:r>
              <a:rPr lang="en-GB" sz="1400" dirty="0" smtClean="0">
                <a:solidFill>
                  <a:srgbClr val="5C5C5C"/>
                </a:solidFill>
                <a:latin typeface="Symbol" charset="2"/>
                <a:ea typeface="ＭＳ Ｐゴシック" charset="-128"/>
              </a:rPr>
              <a:t>c</a:t>
            </a:r>
            <a:r>
              <a:rPr lang="en-GB" sz="1400" baseline="30000" dirty="0" smtClean="0">
                <a:solidFill>
                  <a:srgbClr val="5C5C5C"/>
                </a:solidFill>
                <a:ea typeface="ＭＳ Ｐゴシック" charset="-128"/>
              </a:rPr>
              <a:t>2</a:t>
            </a:r>
            <a:r>
              <a:rPr lang="en-GB" sz="1400" baseline="-25000" dirty="0" smtClean="0">
                <a:solidFill>
                  <a:srgbClr val="5C5C5C"/>
                </a:solidFill>
                <a:ea typeface="ＭＳ Ｐゴシック" charset="-128"/>
              </a:rPr>
              <a:t>min</a:t>
            </a:r>
            <a:r>
              <a:rPr lang="en-GB" sz="1400" dirty="0" smtClean="0">
                <a:solidFill>
                  <a:srgbClr val="5C5C5C"/>
                </a:solidFill>
              </a:rPr>
              <a:t>(</a:t>
            </a:r>
            <a:r>
              <a:rPr lang="en-GB" sz="1400" i="1" dirty="0" smtClean="0">
                <a:solidFill>
                  <a:srgbClr val="5C5C5C"/>
                </a:solidFill>
              </a:rPr>
              <a:t>M</a:t>
            </a:r>
            <a:r>
              <a:rPr lang="en-GB" sz="1400" i="1" baseline="-25000" dirty="0" smtClean="0">
                <a:solidFill>
                  <a:srgbClr val="5C5C5C"/>
                </a:solidFill>
              </a:rPr>
              <a:t>H</a:t>
            </a:r>
            <a:r>
              <a:rPr lang="en-GB" sz="1400" dirty="0" smtClean="0">
                <a:solidFill>
                  <a:srgbClr val="5C5C5C"/>
                </a:solidFill>
              </a:rPr>
              <a:t>) </a:t>
            </a:r>
            <a:r>
              <a:rPr lang="en-GB" sz="1400" dirty="0" smtClean="0">
                <a:solidFill>
                  <a:srgbClr val="5C5C5C"/>
                </a:solidFill>
                <a:latin typeface="Symbol" charset="2"/>
                <a:ea typeface="ＭＳ Ｐゴシック" charset="-128"/>
                <a:cs typeface="Symbol" charset="2"/>
              </a:rPr>
              <a:t>-</a:t>
            </a:r>
            <a:r>
              <a:rPr lang="en-GB" sz="1400" dirty="0" smtClean="0">
                <a:solidFill>
                  <a:srgbClr val="5C5C5C"/>
                </a:solidFill>
                <a:ea typeface="ＭＳ Ｐゴシック" charset="-128"/>
              </a:rPr>
              <a:t> </a:t>
            </a:r>
            <a:r>
              <a:rPr lang="en-GB" sz="1400" dirty="0" smtClean="0">
                <a:solidFill>
                  <a:srgbClr val="5C5C5C"/>
                </a:solidFill>
                <a:latin typeface="Symbol" charset="2"/>
                <a:ea typeface="ＭＳ Ｐゴシック" charset="-128"/>
              </a:rPr>
              <a:t>c</a:t>
            </a:r>
            <a:r>
              <a:rPr lang="en-GB" sz="1400" baseline="30000" dirty="0" smtClean="0">
                <a:solidFill>
                  <a:srgbClr val="5C5C5C"/>
                </a:solidFill>
                <a:ea typeface="ＭＳ Ｐゴシック" charset="-128"/>
              </a:rPr>
              <a:t>2</a:t>
            </a:r>
            <a:r>
              <a:rPr lang="en-GB" sz="1400" baseline="-25000" dirty="0" smtClean="0">
                <a:solidFill>
                  <a:srgbClr val="5C5C5C"/>
                </a:solidFill>
                <a:ea typeface="ＭＳ Ｐゴシック" charset="-128"/>
              </a:rPr>
              <a:t>min</a:t>
            </a:r>
            <a:r>
              <a:rPr lang="en-GB" sz="1400" dirty="0" smtClean="0">
                <a:solidFill>
                  <a:srgbClr val="5C5C5C"/>
                </a:solidFill>
                <a:ea typeface="ＭＳ Ｐゴシック" charset="-128"/>
              </a:rPr>
              <a:t>,1) </a:t>
            </a:r>
          </a:p>
          <a:p>
            <a:pPr marL="228600" indent="-228600">
              <a:spcBef>
                <a:spcPts val="900"/>
              </a:spcBef>
              <a:buFontTx/>
              <a:buBlip>
                <a:blip r:embed="rId6"/>
              </a:buBlip>
            </a:pPr>
            <a:r>
              <a:rPr lang="en-GB" sz="1400" dirty="0" smtClean="0">
                <a:solidFill>
                  <a:srgbClr val="5C5C5C"/>
                </a:solidFill>
                <a:ea typeface="ＭＳ Ｐゴシック" charset="-128"/>
              </a:rPr>
              <a:t>Generate pseudo experiments (“toy MC”) using fitted values for </a:t>
            </a:r>
            <a:r>
              <a:rPr lang="en-GB" sz="1400" i="1" dirty="0" smtClean="0">
                <a:solidFill>
                  <a:srgbClr val="5C5C5C"/>
                </a:solidFill>
                <a:ea typeface="ＭＳ Ｐゴシック" charset="-128"/>
              </a:rPr>
              <a:t>M</a:t>
            </a:r>
            <a:r>
              <a:rPr lang="en-GB" sz="1400" i="1" baseline="-25000" dirty="0" smtClean="0">
                <a:solidFill>
                  <a:srgbClr val="5C5C5C"/>
                </a:solidFill>
                <a:ea typeface="ＭＳ Ｐゴシック" charset="-128"/>
              </a:rPr>
              <a:t>H</a:t>
            </a:r>
            <a:r>
              <a:rPr lang="en-GB" sz="1400" dirty="0" smtClean="0">
                <a:solidFill>
                  <a:srgbClr val="5C5C5C"/>
                </a:solidFill>
                <a:ea typeface="ＭＳ Ｐゴシック" charset="-128"/>
              </a:rPr>
              <a:t> with experimental errors</a:t>
            </a:r>
          </a:p>
          <a:p>
            <a:pPr marL="228600" indent="-228600">
              <a:spcBef>
                <a:spcPts val="900"/>
              </a:spcBef>
              <a:buFontTx/>
              <a:buBlip>
                <a:blip r:embed="rId6"/>
              </a:buBlip>
            </a:pPr>
            <a:r>
              <a:rPr lang="en-GB" sz="1400" dirty="0" smtClean="0">
                <a:solidFill>
                  <a:srgbClr val="5C5C5C"/>
                </a:solidFill>
                <a:ea typeface="ＭＳ Ｐゴシック" charset="-128"/>
              </a:rPr>
              <a:t>For each toy experiment perform two fits and compute </a:t>
            </a:r>
            <a:r>
              <a:rPr lang="en-GB" sz="1400" dirty="0" smtClean="0">
                <a:solidFill>
                  <a:srgbClr val="5C5C5C"/>
                </a:solidFill>
                <a:latin typeface="Symbol" charset="2"/>
                <a:sym typeface="Wingdings" charset="2"/>
              </a:rPr>
              <a:t>Dc</a:t>
            </a:r>
            <a:r>
              <a:rPr lang="en-GB" sz="1400" baseline="30000" dirty="0" smtClean="0">
                <a:solidFill>
                  <a:srgbClr val="5C5C5C"/>
                </a:solidFill>
                <a:sym typeface="Wingdings" charset="2"/>
              </a:rPr>
              <a:t>2</a:t>
            </a:r>
            <a:r>
              <a:rPr lang="en-GB" sz="1400" baseline="-25000" dirty="0" smtClean="0">
                <a:solidFill>
                  <a:srgbClr val="5C5C5C"/>
                </a:solidFill>
                <a:sym typeface="Wingdings" charset="2"/>
              </a:rPr>
              <a:t>toy</a:t>
            </a:r>
            <a:r>
              <a:rPr lang="en-GB" sz="1400" dirty="0" smtClean="0">
                <a:solidFill>
                  <a:srgbClr val="5C5C5C"/>
                </a:solidFill>
              </a:rPr>
              <a:t>(</a:t>
            </a:r>
            <a:r>
              <a:rPr lang="en-GB" sz="1400" i="1" dirty="0" smtClean="0">
                <a:solidFill>
                  <a:srgbClr val="5C5C5C"/>
                </a:solidFill>
              </a:rPr>
              <a:t>M</a:t>
            </a:r>
            <a:r>
              <a:rPr lang="en-GB" sz="1400" i="1" baseline="-25000" dirty="0" smtClean="0">
                <a:solidFill>
                  <a:srgbClr val="5C5C5C"/>
                </a:solidFill>
              </a:rPr>
              <a:t>H</a:t>
            </a:r>
            <a:r>
              <a:rPr lang="en-GB" sz="1400" dirty="0" smtClean="0">
                <a:solidFill>
                  <a:srgbClr val="5C5C5C"/>
                </a:solidFill>
              </a:rPr>
              <a:t>) exactly as in real data</a:t>
            </a:r>
            <a:endParaRPr lang="en-GB" sz="1400" dirty="0" smtClean="0">
              <a:solidFill>
                <a:srgbClr val="5C5C5C"/>
              </a:solidFill>
              <a:ea typeface="ＭＳ Ｐゴシック" charset="-128"/>
            </a:endParaRPr>
          </a:p>
          <a:p>
            <a:pPr marL="228600" indent="-228600">
              <a:spcBef>
                <a:spcPts val="900"/>
              </a:spcBef>
              <a:buFontTx/>
              <a:buBlip>
                <a:blip r:embed="rId6"/>
              </a:buBlip>
            </a:pPr>
            <a:r>
              <a:rPr lang="en-GB" sz="1400" dirty="0" smtClean="0">
                <a:solidFill>
                  <a:srgbClr val="5C5C5C"/>
                </a:solidFill>
                <a:ea typeface="ＭＳ Ｐゴシック" charset="-128"/>
              </a:rPr>
              <a:t>Compute 1</a:t>
            </a:r>
            <a:r>
              <a:rPr lang="en-GB" sz="1400" dirty="0" smtClean="0">
                <a:solidFill>
                  <a:srgbClr val="5C5C5C"/>
                </a:solidFill>
                <a:latin typeface="Symbol" charset="2"/>
                <a:ea typeface="ＭＳ Ｐゴシック" charset="-128"/>
                <a:cs typeface="Symbol" charset="2"/>
              </a:rPr>
              <a:t>-</a:t>
            </a:r>
            <a:r>
              <a:rPr lang="en-GB" sz="1400" dirty="0" smtClean="0">
                <a:solidFill>
                  <a:srgbClr val="5C5C5C"/>
                </a:solidFill>
                <a:ea typeface="ＭＳ Ｐゴシック" charset="-128"/>
              </a:rPr>
              <a:t>CL at </a:t>
            </a:r>
            <a:r>
              <a:rPr lang="en-GB" sz="1400" i="1" dirty="0" smtClean="0">
                <a:solidFill>
                  <a:srgbClr val="5C5C5C"/>
                </a:solidFill>
                <a:ea typeface="ＭＳ Ｐゴシック" charset="-128"/>
              </a:rPr>
              <a:t>M</a:t>
            </a:r>
            <a:r>
              <a:rPr lang="en-GB" sz="1400" i="1" baseline="-25000" dirty="0" smtClean="0">
                <a:solidFill>
                  <a:srgbClr val="5C5C5C"/>
                </a:solidFill>
                <a:ea typeface="ＭＳ Ｐゴシック" charset="-128"/>
              </a:rPr>
              <a:t>H</a:t>
            </a:r>
            <a:r>
              <a:rPr lang="en-GB" sz="1400" i="1" dirty="0" smtClean="0">
                <a:solidFill>
                  <a:srgbClr val="5C5C5C"/>
                </a:solidFill>
                <a:ea typeface="ＭＳ Ｐゴシック" charset="-128"/>
              </a:rPr>
              <a:t> </a:t>
            </a:r>
            <a:r>
              <a:rPr lang="en-GB" sz="1400" dirty="0" smtClean="0">
                <a:solidFill>
                  <a:srgbClr val="5C5C5C"/>
                </a:solidFill>
                <a:ea typeface="ＭＳ Ｐゴシック" charset="-128"/>
              </a:rPr>
              <a:t>by integrating normalised </a:t>
            </a:r>
            <a:r>
              <a:rPr lang="en-GB" sz="1400" dirty="0" smtClean="0">
                <a:solidFill>
                  <a:srgbClr val="5C5C5C"/>
                </a:solidFill>
                <a:latin typeface="Symbol" charset="2"/>
                <a:sym typeface="Wingdings" charset="2"/>
              </a:rPr>
              <a:t>Dc</a:t>
            </a:r>
            <a:r>
              <a:rPr lang="en-GB" sz="1400" baseline="30000" dirty="0" smtClean="0">
                <a:solidFill>
                  <a:srgbClr val="5C5C5C"/>
                </a:solidFill>
                <a:sym typeface="Wingdings" charset="2"/>
              </a:rPr>
              <a:t>2</a:t>
            </a:r>
            <a:r>
              <a:rPr lang="en-GB" sz="1400" baseline="-25000" dirty="0" smtClean="0">
                <a:solidFill>
                  <a:srgbClr val="5C5C5C"/>
                </a:solidFill>
                <a:sym typeface="Wingdings" charset="2"/>
              </a:rPr>
              <a:t>toy</a:t>
            </a:r>
            <a:r>
              <a:rPr lang="en-GB" sz="1400" dirty="0" smtClean="0">
                <a:solidFill>
                  <a:srgbClr val="5C5C5C"/>
                </a:solidFill>
              </a:rPr>
              <a:t>(</a:t>
            </a:r>
            <a:r>
              <a:rPr lang="en-GB" sz="1400" i="1" dirty="0" smtClean="0">
                <a:solidFill>
                  <a:srgbClr val="5C5C5C"/>
                </a:solidFill>
              </a:rPr>
              <a:t>M</a:t>
            </a:r>
            <a:r>
              <a:rPr lang="en-GB" sz="1400" i="1" baseline="-25000" dirty="0" smtClean="0">
                <a:solidFill>
                  <a:srgbClr val="5C5C5C"/>
                </a:solidFill>
              </a:rPr>
              <a:t>H</a:t>
            </a:r>
            <a:r>
              <a:rPr lang="en-GB" sz="1400" dirty="0" smtClean="0">
                <a:solidFill>
                  <a:srgbClr val="5C5C5C"/>
                </a:solidFill>
              </a:rPr>
              <a:t>)</a:t>
            </a:r>
            <a:r>
              <a:rPr lang="en-GB" sz="1400" dirty="0" smtClean="0">
                <a:solidFill>
                  <a:srgbClr val="5C5C5C"/>
                </a:solidFill>
                <a:sym typeface="Wingdings" charset="2"/>
              </a:rPr>
              <a:t> distribution from </a:t>
            </a:r>
            <a:r>
              <a:rPr lang="en-GB" sz="1400" dirty="0" smtClean="0">
                <a:solidFill>
                  <a:srgbClr val="5C5C5C"/>
                </a:solidFill>
                <a:latin typeface="Symbol" charset="2"/>
                <a:ea typeface="ＭＳ Ｐゴシック" charset="-128"/>
                <a:sym typeface="Wingdings" charset="2"/>
              </a:rPr>
              <a:t>Dc</a:t>
            </a:r>
            <a:r>
              <a:rPr lang="en-GB" sz="1400" baseline="30000" dirty="0" smtClean="0">
                <a:solidFill>
                  <a:srgbClr val="5C5C5C"/>
                </a:solidFill>
                <a:ea typeface="ＭＳ Ｐゴシック" charset="-128"/>
                <a:sym typeface="Wingdings" charset="2"/>
              </a:rPr>
              <a:t>2</a:t>
            </a:r>
            <a:r>
              <a:rPr lang="en-GB" sz="1400" dirty="0" smtClean="0">
                <a:solidFill>
                  <a:srgbClr val="5C5C5C"/>
                </a:solidFill>
              </a:rPr>
              <a:t>(</a:t>
            </a:r>
            <a:r>
              <a:rPr lang="en-GB" sz="1400" i="1" dirty="0" smtClean="0">
                <a:solidFill>
                  <a:srgbClr val="5C5C5C"/>
                </a:solidFill>
              </a:rPr>
              <a:t>M</a:t>
            </a:r>
            <a:r>
              <a:rPr lang="en-GB" sz="1400" i="1" baseline="-25000" dirty="0" smtClean="0">
                <a:solidFill>
                  <a:srgbClr val="5C5C5C"/>
                </a:solidFill>
              </a:rPr>
              <a:t>H</a:t>
            </a:r>
            <a:r>
              <a:rPr lang="en-GB" sz="1400" dirty="0" smtClean="0">
                <a:solidFill>
                  <a:srgbClr val="5C5C5C"/>
                </a:solidFill>
              </a:rPr>
              <a:t>)</a:t>
            </a:r>
            <a:r>
              <a:rPr lang="en-GB" sz="1400" dirty="0" smtClean="0">
                <a:solidFill>
                  <a:srgbClr val="5C5C5C"/>
                </a:solidFill>
                <a:sym typeface="Wingdings" charset="2"/>
              </a:rPr>
              <a:t> </a:t>
            </a:r>
            <a:r>
              <a:rPr lang="en-GB" sz="1400" dirty="0" smtClean="0">
                <a:solidFill>
                  <a:srgbClr val="5C5C5C"/>
                </a:solidFill>
                <a:latin typeface="Symbol" charset="2"/>
                <a:ea typeface="ＭＳ Ｐゴシック" charset="-128"/>
                <a:sym typeface="Wingdings" charset="2"/>
              </a:rPr>
              <a:t> </a:t>
            </a:r>
            <a:r>
              <a:rPr lang="en-GB" sz="1400" dirty="0" smtClean="0">
                <a:solidFill>
                  <a:srgbClr val="5C5C5C"/>
                </a:solidFill>
                <a:ea typeface="ＭＳ Ｐゴシック" charset="-128"/>
                <a:sym typeface="Wingdings" charset="2"/>
              </a:rPr>
              <a:t>to infinity</a:t>
            </a:r>
          </a:p>
          <a:p>
            <a:pPr marL="228600" indent="-228600">
              <a:spcBef>
                <a:spcPts val="900"/>
              </a:spcBef>
              <a:buFontTx/>
              <a:buBlip>
                <a:blip r:embed="rId6"/>
              </a:buBlip>
            </a:pPr>
            <a:r>
              <a:rPr lang="en-GB" sz="1400" b="1" dirty="0" smtClean="0">
                <a:solidFill>
                  <a:srgbClr val="5C5C5C"/>
                </a:solidFill>
                <a:sym typeface="Wingdings" charset="2"/>
              </a:rPr>
              <a:t>Assumes that </a:t>
            </a:r>
            <a:r>
              <a:rPr lang="en-GB" sz="1400" b="1" dirty="0" smtClean="0">
                <a:solidFill>
                  <a:srgbClr val="5C5C5C"/>
                </a:solidFill>
                <a:latin typeface="Symbol" charset="2"/>
                <a:sym typeface="Wingdings" charset="2"/>
              </a:rPr>
              <a:t>Dc</a:t>
            </a:r>
            <a:r>
              <a:rPr lang="en-GB" sz="1400" b="1" baseline="30000" dirty="0" smtClean="0">
                <a:solidFill>
                  <a:srgbClr val="5C5C5C"/>
                </a:solidFill>
                <a:sym typeface="Wingdings" charset="2"/>
              </a:rPr>
              <a:t>2</a:t>
            </a:r>
            <a:r>
              <a:rPr lang="en-GB" sz="1400" b="1" baseline="-25000" dirty="0" smtClean="0">
                <a:solidFill>
                  <a:srgbClr val="5C5C5C"/>
                </a:solidFill>
                <a:sym typeface="Wingdings" charset="2"/>
              </a:rPr>
              <a:t>toy</a:t>
            </a:r>
            <a:r>
              <a:rPr lang="en-GB" sz="1400" b="1" dirty="0" smtClean="0">
                <a:solidFill>
                  <a:srgbClr val="5C5C5C"/>
                </a:solidFill>
              </a:rPr>
              <a:t>(</a:t>
            </a:r>
            <a:r>
              <a:rPr lang="en-GB" sz="1400" b="1" i="1" dirty="0" smtClean="0">
                <a:solidFill>
                  <a:srgbClr val="5C5C5C"/>
                </a:solidFill>
              </a:rPr>
              <a:t>M</a:t>
            </a:r>
            <a:r>
              <a:rPr lang="en-GB" sz="1400" b="1" i="1" baseline="-25000" dirty="0" smtClean="0">
                <a:solidFill>
                  <a:srgbClr val="5C5C5C"/>
                </a:solidFill>
              </a:rPr>
              <a:t>H</a:t>
            </a:r>
            <a:r>
              <a:rPr lang="en-GB" sz="1400" b="1" dirty="0" smtClean="0">
                <a:solidFill>
                  <a:srgbClr val="5C5C5C"/>
                </a:solidFill>
              </a:rPr>
              <a:t>)</a:t>
            </a:r>
            <a:r>
              <a:rPr lang="en-GB" sz="1400" b="1" dirty="0" smtClean="0">
                <a:solidFill>
                  <a:srgbClr val="5C5C5C"/>
                </a:solidFill>
                <a:sym typeface="Wingdings" charset="2"/>
              </a:rPr>
              <a:t> distribution is independent of nuisance parameters !</a:t>
            </a:r>
            <a:endParaRPr lang="en-GB" sz="1400" b="1" dirty="0" smtClean="0">
              <a:solidFill>
                <a:srgbClr val="5C5C5C"/>
              </a:solidFill>
              <a:ea typeface="ＭＳ Ｐゴシック" charset="-128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Blip>
                <a:blip r:embed="rId7"/>
              </a:buBlip>
            </a:pPr>
            <a:endParaRPr lang="en-GB" sz="1400" dirty="0" smtClean="0">
              <a:solidFill>
                <a:srgbClr val="2C2C2C"/>
              </a:solidFill>
              <a:ea typeface="ＭＳ Ｐゴシック" charset="-128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Blip>
                <a:blip r:embed="rId7"/>
              </a:buBlip>
            </a:pPr>
            <a:endParaRPr lang="en-GB" sz="700" dirty="0" smtClean="0">
              <a:solidFill>
                <a:srgbClr val="2C2C2C"/>
              </a:solidFill>
              <a:ea typeface="ＭＳ Ｐゴシック" charset="-128"/>
            </a:endParaRPr>
          </a:p>
          <a:p>
            <a:pPr marL="342900" indent="-342900">
              <a:lnSpc>
                <a:spcPct val="90000"/>
              </a:lnSpc>
              <a:buFontTx/>
              <a:buBlip>
                <a:blip r:embed="rId8"/>
              </a:buBlip>
            </a:pPr>
            <a:endParaRPr lang="en-GB" sz="800" dirty="0" smtClean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buFontTx/>
              <a:buBlip>
                <a:blip r:embed="rId8"/>
              </a:buBlip>
            </a:pPr>
            <a:endParaRPr lang="en-GB" sz="800" dirty="0" smtClean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buFontTx/>
              <a:buBlip>
                <a:blip r:embed="rId8"/>
              </a:buBlip>
            </a:pPr>
            <a:endParaRPr lang="en-GB" sz="8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2960688"/>
            <a:ext cx="9144000" cy="3363912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Higgs Mass Constraints</a:t>
            </a:r>
          </a:p>
        </p:txBody>
      </p:sp>
      <p:sp>
        <p:nvSpPr>
          <p:cNvPr id="63496" name="TextBox 10"/>
          <p:cNvSpPr txBox="1">
            <a:spLocks noChangeArrowheads="1"/>
          </p:cNvSpPr>
          <p:nvPr/>
        </p:nvSpPr>
        <p:spPr bwMode="auto">
          <a:xfrm>
            <a:off x="6411978" y="3089275"/>
            <a:ext cx="253676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GB" sz="1000" dirty="0" smtClean="0">
                <a:solidFill>
                  <a:srgbClr val="7F7F7F"/>
                </a:solidFill>
              </a:rPr>
              <a:t>Absolute </a:t>
            </a:r>
            <a:r>
              <a:rPr lang="en-GB" sz="1000" dirty="0" err="1" smtClean="0">
                <a:solidFill>
                  <a:srgbClr val="7F7F7F"/>
                </a:solidFill>
              </a:rPr>
              <a:t>p</a:t>
            </a:r>
            <a:r>
              <a:rPr lang="en-GB" sz="1000" dirty="0" smtClean="0">
                <a:solidFill>
                  <a:srgbClr val="7F7F7F"/>
                </a:solidFill>
              </a:rPr>
              <a:t>-value of fit versus Higgs mass</a:t>
            </a:r>
            <a:endParaRPr lang="en-GB" sz="1000" dirty="0">
              <a:solidFill>
                <a:srgbClr val="7F7F7F"/>
              </a:solidFill>
            </a:endParaRPr>
          </a:p>
        </p:txBody>
      </p:sp>
      <p:sp>
        <p:nvSpPr>
          <p:cNvPr id="63497" name="TextBox 15"/>
          <p:cNvSpPr txBox="1">
            <a:spLocks noChangeArrowheads="1"/>
          </p:cNvSpPr>
          <p:nvPr/>
        </p:nvSpPr>
        <p:spPr bwMode="auto">
          <a:xfrm>
            <a:off x="582613" y="3089275"/>
            <a:ext cx="38496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GB" sz="1000">
                <a:solidFill>
                  <a:srgbClr val="7F7F7F"/>
                </a:solidFill>
              </a:rPr>
              <a:t>Verification of “Prob” approximation with pseudo-MC experiments</a:t>
            </a:r>
          </a:p>
        </p:txBody>
      </p:sp>
      <p:pic>
        <p:nvPicPr>
          <p:cNvPr id="63498" name="Picture 23" descr="2009_03_19_HiggsScanDirectSearches_lnQ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648200" y="3296389"/>
            <a:ext cx="4381500" cy="2870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9" name="Picture 27" descr="2009_03_19_HiggsCL_logo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52400" y="3326492"/>
            <a:ext cx="4362450" cy="2838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28600" y="993775"/>
            <a:ext cx="4160838" cy="1068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marL="288925" indent="-288925">
              <a:spcBef>
                <a:spcPct val="50000"/>
              </a:spcBef>
            </a:pPr>
            <a:r>
              <a:rPr lang="en-US" sz="2000" i="1" dirty="0">
                <a:solidFill>
                  <a:srgbClr val="3F67A7"/>
                </a:solidFill>
                <a:sym typeface="Symbol" charset="2"/>
              </a:rPr>
              <a:t>M</a:t>
            </a:r>
            <a:r>
              <a:rPr lang="en-US" sz="2000" i="1" baseline="-25000" dirty="0">
                <a:solidFill>
                  <a:srgbClr val="3F67A7"/>
                </a:solidFill>
                <a:sym typeface="Symbol" charset="2"/>
              </a:rPr>
              <a:t>H</a:t>
            </a:r>
            <a:r>
              <a:rPr lang="en-US" sz="2000" dirty="0">
                <a:solidFill>
                  <a:srgbClr val="3F67A7"/>
                </a:solidFill>
                <a:sym typeface="Symbol" charset="2"/>
              </a:rPr>
              <a:t> from </a:t>
            </a:r>
            <a:r>
              <a:rPr lang="en-US" sz="2000" i="1" dirty="0">
                <a:solidFill>
                  <a:srgbClr val="3F67A7"/>
                </a:solidFill>
                <a:sym typeface="Symbol" charset="2"/>
              </a:rPr>
              <a:t>Standard fit</a:t>
            </a:r>
            <a:r>
              <a:rPr lang="en-US" sz="2000" dirty="0">
                <a:solidFill>
                  <a:srgbClr val="3F67A7"/>
                </a:solidFill>
                <a:sym typeface="Symbol" charset="2"/>
              </a:rPr>
              <a:t>:</a:t>
            </a:r>
          </a:p>
          <a:p>
            <a:pPr marL="288925" indent="-288925">
              <a:spcBef>
                <a:spcPct val="50000"/>
              </a:spcBef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rgbClr val="404040"/>
                </a:solidFill>
                <a:sym typeface="Symbol" charset="2"/>
              </a:rPr>
              <a:t>Central value ±1: </a:t>
            </a:r>
          </a:p>
          <a:p>
            <a:pPr marL="288925" indent="-288925">
              <a:spcBef>
                <a:spcPts val="363"/>
              </a:spcBef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rgbClr val="404040"/>
                </a:solidFill>
                <a:sym typeface="Symbol" charset="2"/>
              </a:rPr>
              <a:t>2 interval: [42, 158] GeV</a:t>
            </a: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317500" y="2209800"/>
            <a:ext cx="3606800" cy="530225"/>
          </a:xfrm>
          <a:prstGeom prst="rect">
            <a:avLst/>
          </a:prstGeom>
          <a:solidFill>
            <a:srgbClr val="CCFF33">
              <a:alpha val="59999"/>
            </a:srgbClr>
          </a:solidFill>
          <a:ln w="12700">
            <a:solidFill>
              <a:srgbClr val="6699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Clr>
                <a:srgbClr val="990000"/>
              </a:buClr>
              <a:buFont typeface="Wingdings" charset="2"/>
              <a:buNone/>
            </a:pPr>
            <a:r>
              <a:rPr lang="en-US" sz="1400">
                <a:ea typeface="Times New Roman" charset="0"/>
                <a:cs typeface="Times New Roman" charset="0"/>
              </a:rPr>
              <a:t>Green band due to </a:t>
            </a:r>
            <a:r>
              <a:rPr lang="en-US" sz="1400" i="1">
                <a:ea typeface="Times New Roman" charset="0"/>
                <a:cs typeface="Times New Roman" charset="0"/>
              </a:rPr>
              <a:t>R</a:t>
            </a:r>
            <a:r>
              <a:rPr lang="en-US" sz="1400">
                <a:ea typeface="Times New Roman" charset="0"/>
                <a:cs typeface="Times New Roman" charset="0"/>
              </a:rPr>
              <a:t>fit treatment of theory errors, fixed errors lead to larger </a:t>
            </a:r>
            <a:r>
              <a:rPr lang="en-US" sz="1400">
                <a:ea typeface="Times New Roman" charset="0"/>
                <a:cs typeface="Times New Roman" charset="0"/>
                <a:sym typeface="Symbol" charset="2"/>
              </a:rPr>
              <a:t></a:t>
            </a:r>
            <a:r>
              <a:rPr lang="en-US" sz="1400" baseline="30000">
                <a:ea typeface="Times New Roman" charset="0"/>
                <a:cs typeface="Times New Roman" charset="0"/>
                <a:sym typeface="Symbol" charset="2"/>
              </a:rPr>
              <a:t>2</a:t>
            </a:r>
            <a:r>
              <a:rPr lang="en-US" sz="1400" baseline="-25000">
                <a:ea typeface="Times New Roman" charset="0"/>
                <a:cs typeface="Times New Roman" charset="0"/>
                <a:sym typeface="Symbol" charset="2"/>
              </a:rPr>
              <a:t>min</a:t>
            </a:r>
            <a:endParaRPr lang="de-DE" sz="1400" baseline="-25000">
              <a:ea typeface="Times New Roman" charset="0"/>
              <a:cs typeface="Times New Roman" charset="0"/>
              <a:sym typeface="Symbol" charset="2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4876800" y="993775"/>
            <a:ext cx="3962400" cy="1068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marL="288925" indent="-288925">
              <a:spcBef>
                <a:spcPct val="50000"/>
              </a:spcBef>
            </a:pPr>
            <a:r>
              <a:rPr lang="en-US" sz="2000" i="1" dirty="0">
                <a:solidFill>
                  <a:srgbClr val="3F67A7"/>
                </a:solidFill>
                <a:sym typeface="Symbol" charset="2"/>
              </a:rPr>
              <a:t>M</a:t>
            </a:r>
            <a:r>
              <a:rPr lang="en-US" sz="2000" i="1" baseline="-25000" dirty="0">
                <a:solidFill>
                  <a:srgbClr val="3F67A7"/>
                </a:solidFill>
                <a:sym typeface="Symbol" charset="2"/>
              </a:rPr>
              <a:t>H</a:t>
            </a:r>
            <a:r>
              <a:rPr lang="en-US" sz="2000" dirty="0">
                <a:solidFill>
                  <a:srgbClr val="3F67A7"/>
                </a:solidFill>
                <a:sym typeface="Symbol" charset="2"/>
              </a:rPr>
              <a:t> from </a:t>
            </a:r>
            <a:r>
              <a:rPr lang="en-US" sz="2000" i="1" dirty="0">
                <a:solidFill>
                  <a:srgbClr val="3F67A7"/>
                </a:solidFill>
                <a:sym typeface="Symbol" charset="2"/>
              </a:rPr>
              <a:t>Complete fit</a:t>
            </a:r>
            <a:r>
              <a:rPr lang="en-US" sz="2000" dirty="0">
                <a:solidFill>
                  <a:srgbClr val="3F67A7"/>
                </a:solidFill>
                <a:sym typeface="Symbol" charset="2"/>
              </a:rPr>
              <a:t>:</a:t>
            </a:r>
          </a:p>
          <a:p>
            <a:pPr marL="288925" indent="-288925">
              <a:spcBef>
                <a:spcPct val="50000"/>
              </a:spcBef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rgbClr val="404040"/>
                </a:solidFill>
                <a:sym typeface="Symbol" charset="2"/>
              </a:rPr>
              <a:t>Central value ±1: </a:t>
            </a:r>
          </a:p>
          <a:p>
            <a:pPr marL="288925" indent="-288925">
              <a:spcBef>
                <a:spcPts val="363"/>
              </a:spcBef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rgbClr val="404040"/>
                </a:solidFill>
                <a:sym typeface="Symbol" charset="2"/>
              </a:rPr>
              <a:t>2 interval: [114, </a:t>
            </a:r>
            <a:r>
              <a:rPr lang="en-US" sz="1600" dirty="0" smtClean="0">
                <a:solidFill>
                  <a:srgbClr val="404040"/>
                </a:solidFill>
                <a:sym typeface="Symbol" charset="2"/>
              </a:rPr>
              <a:t>157] </a:t>
            </a:r>
            <a:r>
              <a:rPr lang="en-US" sz="1600" dirty="0">
                <a:solidFill>
                  <a:srgbClr val="404040"/>
                </a:solidFill>
                <a:sym typeface="Symbol" charset="2"/>
              </a:rPr>
              <a:t>GeV</a:t>
            </a:r>
          </a:p>
        </p:txBody>
      </p:sp>
      <p:graphicFrame>
        <p:nvGraphicFramePr>
          <p:cNvPr id="20" name="Object 2"/>
          <p:cNvGraphicFramePr>
            <a:graphicFrameLocks noChangeAspect="1"/>
          </p:cNvGraphicFramePr>
          <p:nvPr/>
        </p:nvGraphicFramePr>
        <p:xfrm>
          <a:off x="7010400" y="1435100"/>
          <a:ext cx="1647825" cy="338138"/>
        </p:xfrm>
        <a:graphic>
          <a:graphicData uri="http://schemas.openxmlformats.org/presentationml/2006/ole">
            <p:oleObj spid="_x0000_s1085442" name="Equation" r:id="rId5" imgW="1231900" imgH="254000" progId="Equation.DSMT4">
              <p:embed/>
            </p:oleObj>
          </a:graphicData>
        </a:graphic>
      </p:graphicFrame>
      <p:graphicFrame>
        <p:nvGraphicFramePr>
          <p:cNvPr id="21" name="Object 3"/>
          <p:cNvGraphicFramePr>
            <a:graphicFrameLocks noChangeAspect="1"/>
          </p:cNvGraphicFramePr>
          <p:nvPr/>
        </p:nvGraphicFramePr>
        <p:xfrm>
          <a:off x="2362200" y="1444625"/>
          <a:ext cx="1511300" cy="338138"/>
        </p:xfrm>
        <a:graphic>
          <a:graphicData uri="http://schemas.openxmlformats.org/presentationml/2006/ole">
            <p:oleObj spid="_x0000_s1085443" name="Equation" r:id="rId6" imgW="1130300" imgH="254000" progId="Equation.DSMT4">
              <p:embed/>
            </p:oleObj>
          </a:graphicData>
        </a:graphic>
      </p:graphicFrame>
      <p:sp>
        <p:nvSpPr>
          <p:cNvPr id="15" name="Rectangle 14"/>
          <p:cNvSpPr/>
          <p:nvPr/>
        </p:nvSpPr>
        <p:spPr>
          <a:xfrm>
            <a:off x="4876800" y="2209800"/>
            <a:ext cx="40338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dirty="0" smtClean="0">
                <a:solidFill>
                  <a:srgbClr val="2C2C2C"/>
                </a:solidFill>
              </a:rPr>
              <a:t>Curve gives the probability of </a:t>
            </a:r>
            <a:r>
              <a:rPr lang="en-US" sz="1400" dirty="0" smtClean="0">
                <a:solidFill>
                  <a:srgbClr val="E12548"/>
                </a:solidFill>
              </a:rPr>
              <a:t>wrongly rejecting SM hypothesis </a:t>
            </a:r>
            <a:r>
              <a:rPr lang="en-US" sz="1400" dirty="0" smtClean="0">
                <a:solidFill>
                  <a:srgbClr val="2C2C2C"/>
                </a:solidFill>
              </a:rPr>
              <a:t>assuming a certain value for </a:t>
            </a:r>
            <a:r>
              <a:rPr lang="en-US" sz="1400" i="1" dirty="0" smtClean="0">
                <a:solidFill>
                  <a:srgbClr val="2C2C2C"/>
                </a:solidFill>
              </a:rPr>
              <a:t>M</a:t>
            </a:r>
            <a:r>
              <a:rPr lang="en-US" sz="1400" i="1" baseline="-25000" dirty="0" smtClean="0">
                <a:solidFill>
                  <a:srgbClr val="2C2C2C"/>
                </a:solidFill>
              </a:rPr>
              <a:t>H</a:t>
            </a:r>
            <a:r>
              <a:rPr lang="en-US" sz="1400" dirty="0" smtClean="0">
                <a:solidFill>
                  <a:srgbClr val="2C2C2C"/>
                </a:solidFill>
              </a:rPr>
              <a:t> </a:t>
            </a:r>
            <a:endParaRPr lang="en-US" sz="1400" dirty="0">
              <a:solidFill>
                <a:srgbClr val="2C2C2C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2960688"/>
            <a:ext cx="9144000" cy="3363912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Higgs Mass Constraints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8600" y="993775"/>
            <a:ext cx="7924800" cy="17718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18579B"/>
                </a:solidFill>
                <a:sym typeface="Symbol" charset="2"/>
              </a:rPr>
              <a:t>Known tension between </a:t>
            </a:r>
            <a:r>
              <a:rPr lang="en-US" sz="2000" i="1" dirty="0">
                <a:solidFill>
                  <a:srgbClr val="18579B"/>
                </a:solidFill>
                <a:sym typeface="Symbol" charset="2"/>
              </a:rPr>
              <a:t>A</a:t>
            </a:r>
            <a:r>
              <a:rPr lang="en-US" sz="2000" baseline="30000" dirty="0">
                <a:solidFill>
                  <a:srgbClr val="18579B"/>
                </a:solidFill>
                <a:sym typeface="Symbol" charset="2"/>
              </a:rPr>
              <a:t>0,</a:t>
            </a:r>
            <a:r>
              <a:rPr lang="en-US" sz="2000" i="1" baseline="30000" dirty="0">
                <a:solidFill>
                  <a:srgbClr val="18579B"/>
                </a:solidFill>
                <a:sym typeface="Symbol" charset="2"/>
              </a:rPr>
              <a:t>b</a:t>
            </a:r>
            <a:r>
              <a:rPr lang="en-US" sz="2000" baseline="-25000" dirty="0">
                <a:solidFill>
                  <a:srgbClr val="18579B"/>
                </a:solidFill>
                <a:sym typeface="Symbol" charset="2"/>
              </a:rPr>
              <a:t>FB</a:t>
            </a:r>
            <a:r>
              <a:rPr lang="en-US" sz="2000" dirty="0">
                <a:solidFill>
                  <a:srgbClr val="18579B"/>
                </a:solidFill>
                <a:sym typeface="Symbol" charset="2"/>
              </a:rPr>
              <a:t> and </a:t>
            </a:r>
            <a:r>
              <a:rPr lang="en-US" sz="2000" i="1" dirty="0" err="1">
                <a:solidFill>
                  <a:srgbClr val="18579B"/>
                </a:solidFill>
                <a:sym typeface="Symbol" charset="2"/>
              </a:rPr>
              <a:t>A</a:t>
            </a:r>
            <a:r>
              <a:rPr lang="en-US" sz="2000" baseline="-25000" dirty="0" err="1">
                <a:solidFill>
                  <a:srgbClr val="18579B"/>
                </a:solidFill>
                <a:sym typeface="Symbol" charset="2"/>
              </a:rPr>
              <a:t>lep</a:t>
            </a:r>
            <a:r>
              <a:rPr lang="en-US" sz="2000" dirty="0" err="1">
                <a:solidFill>
                  <a:srgbClr val="18579B"/>
                </a:solidFill>
                <a:sym typeface="Symbol" charset="2"/>
              </a:rPr>
              <a:t>(SLD</a:t>
            </a:r>
            <a:r>
              <a:rPr lang="en-US" sz="2000" dirty="0">
                <a:solidFill>
                  <a:srgbClr val="18579B"/>
                </a:solidFill>
                <a:sym typeface="Symbol" charset="2"/>
              </a:rPr>
              <a:t>) and </a:t>
            </a:r>
            <a:r>
              <a:rPr lang="en-US" sz="2000" i="1" dirty="0">
                <a:solidFill>
                  <a:srgbClr val="18579B"/>
                </a:solidFill>
                <a:sym typeface="Symbol" charset="2"/>
              </a:rPr>
              <a:t>M</a:t>
            </a:r>
            <a:r>
              <a:rPr lang="en-US" sz="2000" i="1" baseline="-25000" dirty="0">
                <a:solidFill>
                  <a:srgbClr val="18579B"/>
                </a:solidFill>
                <a:sym typeface="Symbol" charset="2"/>
              </a:rPr>
              <a:t>W </a:t>
            </a:r>
            <a:r>
              <a:rPr lang="en-US" sz="2000" dirty="0">
                <a:solidFill>
                  <a:srgbClr val="18579B"/>
                </a:solidFill>
                <a:sym typeface="Symbol" charset="2"/>
              </a:rPr>
              <a:t>:</a:t>
            </a:r>
            <a:endParaRPr lang="en-GB" sz="2000" dirty="0">
              <a:solidFill>
                <a:srgbClr val="18579B"/>
              </a:solidFill>
              <a:sym typeface="Symbol" charset="2"/>
            </a:endParaRPr>
          </a:p>
          <a:p>
            <a:pPr marL="360363" indent="-276225">
              <a:spcBef>
                <a:spcPts val="1263"/>
              </a:spcBef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rgbClr val="404040"/>
                </a:solidFill>
                <a:sym typeface="Symbol" charset="2"/>
              </a:rPr>
              <a:t>Pseudo-MC analysis to evaluate 	</a:t>
            </a:r>
          </a:p>
          <a:p>
            <a:pPr marL="360363" indent="-276225">
              <a:spcBef>
                <a:spcPts val="200"/>
              </a:spcBef>
              <a:buSzPct val="100000"/>
            </a:pPr>
            <a:r>
              <a:rPr lang="en-US" sz="1600" dirty="0">
                <a:solidFill>
                  <a:srgbClr val="404040"/>
                </a:solidFill>
                <a:sym typeface="Symbol" charset="2"/>
              </a:rPr>
              <a:t>		</a:t>
            </a:r>
            <a:r>
              <a:rPr lang="en-US" sz="1600" dirty="0" smtClean="0">
                <a:solidFill>
                  <a:srgbClr val="404040"/>
                </a:solidFill>
                <a:sym typeface="Symbol" charset="2"/>
              </a:rPr>
              <a:t>“</a:t>
            </a:r>
            <a:r>
              <a:rPr lang="en-US" sz="1600" i="1" dirty="0" smtClean="0">
                <a:solidFill>
                  <a:srgbClr val="404040"/>
                </a:solidFill>
                <a:sym typeface="Symbol" charset="2"/>
              </a:rPr>
              <a:t>Probability </a:t>
            </a:r>
            <a:r>
              <a:rPr lang="en-US" sz="1600" i="1" dirty="0">
                <a:solidFill>
                  <a:srgbClr val="404040"/>
                </a:solidFill>
                <a:sym typeface="Symbol" charset="2"/>
              </a:rPr>
              <a:t>to observe a </a:t>
            </a:r>
            <a:r>
              <a:rPr lang="en-US" sz="1600" i="1" baseline="30000" dirty="0">
                <a:solidFill>
                  <a:srgbClr val="404040"/>
                </a:solidFill>
                <a:sym typeface="Symbol" charset="2"/>
              </a:rPr>
              <a:t>2</a:t>
            </a:r>
            <a:r>
              <a:rPr lang="en-US" sz="1600" i="1" dirty="0">
                <a:solidFill>
                  <a:srgbClr val="404040"/>
                </a:solidFill>
                <a:sym typeface="Symbol" charset="2"/>
              </a:rPr>
              <a:t> = 8.0 when removing the least compatible input </a:t>
            </a:r>
            <a:r>
              <a:rPr lang="en-US" sz="1600" dirty="0">
                <a:solidFill>
                  <a:srgbClr val="404040"/>
                </a:solidFill>
                <a:sym typeface="Symbol" charset="2"/>
              </a:rPr>
              <a:t>”                                                    </a:t>
            </a:r>
          </a:p>
          <a:p>
            <a:pPr marL="360363" indent="-276225">
              <a:spcBef>
                <a:spcPts val="200"/>
              </a:spcBef>
              <a:buSzPct val="100000"/>
            </a:pPr>
            <a:r>
              <a:rPr lang="en-US" sz="1600" dirty="0">
                <a:solidFill>
                  <a:srgbClr val="404040"/>
                </a:solidFill>
                <a:sym typeface="Symbol" charset="2"/>
              </a:rPr>
              <a:t>	</a:t>
            </a:r>
            <a:r>
              <a:rPr lang="en-US" sz="1600" dirty="0" err="1">
                <a:solidFill>
                  <a:srgbClr val="404040"/>
                </a:solidFill>
                <a:sym typeface="Wingdings" charset="2"/>
              </a:rPr>
              <a:t></a:t>
            </a:r>
            <a:r>
              <a:rPr lang="en-US" sz="1600" dirty="0">
                <a:solidFill>
                  <a:srgbClr val="404040"/>
                </a:solidFill>
                <a:sym typeface="Wingdings" charset="2"/>
              </a:rPr>
              <a:t> accounts for “look-elsewhere effect”</a:t>
            </a:r>
            <a:endParaRPr lang="en-US" sz="1600" dirty="0">
              <a:solidFill>
                <a:srgbClr val="404040"/>
              </a:solidFill>
              <a:sym typeface="Symbol" charset="2"/>
            </a:endParaRPr>
          </a:p>
          <a:p>
            <a:pPr marL="360363" indent="-276225">
              <a:spcBef>
                <a:spcPts val="1263"/>
              </a:spcBef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rgbClr val="404040"/>
                </a:solidFill>
                <a:sym typeface="Symbol" charset="2"/>
              </a:rPr>
              <a:t>Find: 1.4% (2.5)</a:t>
            </a:r>
            <a:endParaRPr lang="en-GB" sz="1600" baseline="-25000" dirty="0">
              <a:solidFill>
                <a:srgbClr val="404040"/>
              </a:solidFill>
              <a:sym typeface="Symbol" charset="2"/>
            </a:endParaRPr>
          </a:p>
        </p:txBody>
      </p:sp>
      <p:sp>
        <p:nvSpPr>
          <p:cNvPr id="64518" name="Text Box 14"/>
          <p:cNvSpPr txBox="1">
            <a:spLocks noChangeArrowheads="1"/>
          </p:cNvSpPr>
          <p:nvPr/>
        </p:nvSpPr>
        <p:spPr bwMode="auto">
          <a:xfrm>
            <a:off x="3854450" y="3016250"/>
            <a:ext cx="2622550" cy="2635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r"/>
            <a:r>
              <a:rPr lang="en-GB" sz="1000">
                <a:solidFill>
                  <a:srgbClr val="7F7F7F"/>
                </a:solidFill>
              </a:rPr>
              <a:t>Fits include </a:t>
            </a:r>
            <a:r>
              <a:rPr lang="en-GB" sz="1000" i="1">
                <a:solidFill>
                  <a:srgbClr val="7F7F7F"/>
                </a:solidFill>
              </a:rPr>
              <a:t>only</a:t>
            </a:r>
            <a:r>
              <a:rPr lang="en-GB" sz="1000">
                <a:solidFill>
                  <a:srgbClr val="7F7F7F"/>
                </a:solidFill>
              </a:rPr>
              <a:t> the given observable</a:t>
            </a:r>
          </a:p>
        </p:txBody>
      </p:sp>
      <p:pic>
        <p:nvPicPr>
          <p:cNvPr id="64519" name="Picture 19" descr="2009_03_19_MainObservables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828800" y="3271236"/>
            <a:ext cx="5321300" cy="293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2960688"/>
            <a:ext cx="9144000" cy="3363912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Top Mass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8600" y="993775"/>
            <a:ext cx="4506914" cy="15564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18579B"/>
                </a:solidFill>
                <a:sym typeface="Symbol" charset="2"/>
              </a:rPr>
              <a:t>Quadratic sensitivity to </a:t>
            </a:r>
            <a:r>
              <a:rPr lang="en-US" sz="2000" i="1" dirty="0" err="1">
                <a:solidFill>
                  <a:srgbClr val="18579B"/>
                </a:solidFill>
                <a:sym typeface="Symbol" charset="2"/>
              </a:rPr>
              <a:t>m</a:t>
            </a:r>
            <a:r>
              <a:rPr lang="en-US" sz="2000" baseline="-25000" dirty="0" err="1">
                <a:solidFill>
                  <a:srgbClr val="18579B"/>
                </a:solidFill>
                <a:sym typeface="Symbol" charset="2"/>
              </a:rPr>
              <a:t>top</a:t>
            </a:r>
            <a:endParaRPr lang="en-GB" sz="2000" baseline="-25000" dirty="0">
              <a:solidFill>
                <a:srgbClr val="18579B"/>
              </a:solidFill>
              <a:sym typeface="Symbol" charset="2"/>
            </a:endParaRPr>
          </a:p>
          <a:p>
            <a:pPr marL="360363" indent="-276225">
              <a:spcBef>
                <a:spcPct val="50000"/>
              </a:spcBef>
              <a:buSzPct val="100000"/>
              <a:buFontTx/>
              <a:buChar char="•"/>
            </a:pPr>
            <a:r>
              <a:rPr lang="en-US" sz="1600" i="1" dirty="0">
                <a:solidFill>
                  <a:srgbClr val="404040"/>
                </a:solidFill>
                <a:sym typeface="Symbol" charset="2"/>
              </a:rPr>
              <a:t>Standard fit</a:t>
            </a:r>
            <a:r>
              <a:rPr lang="en-US" sz="1600" dirty="0">
                <a:solidFill>
                  <a:srgbClr val="404040"/>
                </a:solidFill>
                <a:sym typeface="Symbol" charset="2"/>
              </a:rPr>
              <a:t>: </a:t>
            </a:r>
          </a:p>
          <a:p>
            <a:pPr marL="360363" indent="-276225">
              <a:spcBef>
                <a:spcPct val="50000"/>
              </a:spcBef>
              <a:buSzPct val="100000"/>
              <a:buFontTx/>
              <a:buChar char="•"/>
            </a:pPr>
            <a:r>
              <a:rPr lang="en-US" sz="1600" i="1" dirty="0">
                <a:solidFill>
                  <a:srgbClr val="404040"/>
                </a:solidFill>
                <a:sym typeface="Symbol" charset="2"/>
              </a:rPr>
              <a:t>Complete fit</a:t>
            </a:r>
            <a:r>
              <a:rPr lang="en-US" sz="1600" dirty="0">
                <a:solidFill>
                  <a:srgbClr val="404040"/>
                </a:solidFill>
                <a:sym typeface="Symbol" charset="2"/>
              </a:rPr>
              <a:t>: </a:t>
            </a:r>
          </a:p>
          <a:p>
            <a:pPr>
              <a:spcBef>
                <a:spcPct val="50000"/>
              </a:spcBef>
              <a:buSzPct val="80000"/>
            </a:pPr>
            <a:endParaRPr lang="en-GB" sz="200" dirty="0">
              <a:solidFill>
                <a:srgbClr val="404040"/>
              </a:solidFill>
              <a:sym typeface="Symbol" charset="2"/>
            </a:endParaRPr>
          </a:p>
          <a:p>
            <a:pPr>
              <a:spcBef>
                <a:spcPct val="50000"/>
              </a:spcBef>
              <a:buSzPct val="80000"/>
            </a:pPr>
            <a:r>
              <a:rPr lang="en-GB" sz="1600" dirty="0">
                <a:solidFill>
                  <a:srgbClr val="404040"/>
                </a:solidFill>
                <a:sym typeface="Symbol" charset="2"/>
              </a:rPr>
              <a:t>Tevatron average: (173.1 </a:t>
            </a:r>
            <a:r>
              <a:rPr lang="en-US" sz="1600" dirty="0">
                <a:solidFill>
                  <a:srgbClr val="404040"/>
                </a:solidFill>
                <a:ea typeface="Arial" charset="0"/>
                <a:cs typeface="Arial" charset="0"/>
                <a:sym typeface="Symbol" charset="2"/>
              </a:rPr>
              <a:t>± 1.3) </a:t>
            </a:r>
            <a:r>
              <a:rPr lang="en-US" sz="1600" dirty="0" smtClean="0">
                <a:solidFill>
                  <a:srgbClr val="404040"/>
                </a:solidFill>
                <a:ea typeface="Arial" charset="0"/>
                <a:cs typeface="Arial" charset="0"/>
                <a:sym typeface="Symbol" charset="2"/>
              </a:rPr>
              <a:t>GeV</a:t>
            </a:r>
          </a:p>
        </p:txBody>
      </p:sp>
      <p:graphicFrame>
        <p:nvGraphicFramePr>
          <p:cNvPr id="65538" name="Object 2"/>
          <p:cNvGraphicFramePr>
            <a:graphicFrameLocks noChangeAspect="1"/>
          </p:cNvGraphicFramePr>
          <p:nvPr/>
        </p:nvGraphicFramePr>
        <p:xfrm>
          <a:off x="1937278" y="1806046"/>
          <a:ext cx="1916112" cy="369887"/>
        </p:xfrm>
        <a:graphic>
          <a:graphicData uri="http://schemas.openxmlformats.org/presentationml/2006/ole">
            <p:oleObj spid="_x0000_s65538" name="Equation" r:id="rId3" imgW="1435100" imgH="279400" progId="Equation.DSMT4">
              <p:embed/>
            </p:oleObj>
          </a:graphicData>
        </a:graphic>
      </p:graphicFrame>
      <p:graphicFrame>
        <p:nvGraphicFramePr>
          <p:cNvPr id="65540" name="Object 4"/>
          <p:cNvGraphicFramePr>
            <a:graphicFrameLocks noChangeAspect="1"/>
          </p:cNvGraphicFramePr>
          <p:nvPr/>
        </p:nvGraphicFramePr>
        <p:xfrm>
          <a:off x="1943099" y="1417638"/>
          <a:ext cx="1916113" cy="371475"/>
        </p:xfrm>
        <a:graphic>
          <a:graphicData uri="http://schemas.openxmlformats.org/presentationml/2006/ole">
            <p:oleObj spid="_x0000_s65540" name="Equation" r:id="rId4" imgW="1435100" imgH="279400" progId="Equation.DSMT4">
              <p:embed/>
            </p:oleObj>
          </a:graphicData>
        </a:graphic>
      </p:graphicFrame>
      <p:pic>
        <p:nvPicPr>
          <p:cNvPr id="65547" name="Picture 19" descr="2009_03_19_TopScan_logo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286000" y="3153411"/>
            <a:ext cx="4572000" cy="30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5040313" y="1562133"/>
            <a:ext cx="3875087" cy="1257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defTabSz="228600">
              <a:spcBef>
                <a:spcPct val="10000"/>
              </a:spcBef>
              <a:spcAft>
                <a:spcPct val="5000"/>
              </a:spcAft>
            </a:pPr>
            <a:r>
              <a:rPr lang="en-US" sz="1400" kern="0" dirty="0" smtClean="0">
                <a:solidFill>
                  <a:srgbClr val="E12B0D"/>
                </a:solidFill>
                <a:latin typeface="Arial"/>
                <a:ea typeface="+mn-ea"/>
                <a:cs typeface="+mn-cs"/>
              </a:rPr>
              <a:t>Note:</a:t>
            </a:r>
            <a:r>
              <a:rPr lang="en-US" sz="1400" kern="0" dirty="0" smtClean="0">
                <a:latin typeface="Arial"/>
                <a:ea typeface="+mn-ea"/>
                <a:cs typeface="+mn-cs"/>
              </a:rPr>
              <a:t> profile of the </a:t>
            </a:r>
            <a:r>
              <a:rPr lang="en-US" sz="1400" i="1" kern="0" dirty="0" smtClean="0">
                <a:latin typeface="Arial"/>
                <a:ea typeface="+mn-ea"/>
                <a:cs typeface="+mn-cs"/>
              </a:rPr>
              <a:t>standard fit</a:t>
            </a:r>
            <a:r>
              <a:rPr lang="en-US" sz="1400" kern="0" dirty="0" smtClean="0">
                <a:latin typeface="Arial"/>
                <a:ea typeface="+mn-ea"/>
                <a:cs typeface="+mn-cs"/>
              </a:rPr>
              <a:t> exhibits an asymmetry opposite to the naïve expectation from ~</a:t>
            </a:r>
            <a:r>
              <a:rPr lang="en-US" sz="1400" i="1" kern="0" dirty="0" smtClean="0">
                <a:latin typeface="Arial"/>
                <a:ea typeface="+mn-ea"/>
                <a:cs typeface="+mn-cs"/>
              </a:rPr>
              <a:t>m</a:t>
            </a:r>
            <a:r>
              <a:rPr lang="en-US" sz="1400" i="1" kern="0" baseline="-25000" dirty="0" smtClean="0">
                <a:latin typeface="Arial"/>
                <a:ea typeface="+mn-ea"/>
                <a:cs typeface="+mn-cs"/>
              </a:rPr>
              <a:t>t</a:t>
            </a:r>
            <a:r>
              <a:rPr lang="en-US" sz="1400" kern="0" baseline="30000" dirty="0" smtClean="0">
                <a:latin typeface="Arial"/>
                <a:ea typeface="+mn-ea"/>
                <a:cs typeface="+mn-cs"/>
              </a:rPr>
              <a:t>2</a:t>
            </a:r>
            <a:r>
              <a:rPr lang="en-US" sz="1400" kern="0" dirty="0" smtClean="0">
                <a:latin typeface="Arial"/>
                <a:ea typeface="+mn-ea"/>
                <a:cs typeface="+mn-cs"/>
              </a:rPr>
              <a:t> dependence of loop corrections</a:t>
            </a:r>
          </a:p>
          <a:p>
            <a:pPr marL="0" lvl="1" defTabSz="228600">
              <a:spcBef>
                <a:spcPts val="600"/>
              </a:spcBef>
            </a:pPr>
            <a:r>
              <a:rPr lang="en-US" sz="1400" kern="0" dirty="0" smtClean="0">
                <a:solidFill>
                  <a:srgbClr val="E12B0D"/>
                </a:solidFill>
                <a:latin typeface="Arial"/>
              </a:rPr>
              <a:t>Reasons:</a:t>
            </a:r>
            <a:r>
              <a:rPr lang="en-US" sz="1400" kern="0" dirty="0" smtClean="0">
                <a:solidFill>
                  <a:srgbClr val="2C2C2C"/>
                </a:solidFill>
                <a:latin typeface="Arial"/>
              </a:rPr>
              <a:t> floating Higgs mass and its positive correlation with </a:t>
            </a:r>
            <a:r>
              <a:rPr lang="en-US" sz="1400" i="1" kern="0" dirty="0" err="1" smtClean="0">
                <a:solidFill>
                  <a:srgbClr val="2C2C2C"/>
                </a:solidFill>
                <a:latin typeface="Arial"/>
              </a:rPr>
              <a:t>m</a:t>
            </a:r>
            <a:r>
              <a:rPr lang="en-US" sz="1400" i="1" kern="0" baseline="-25000" dirty="0" err="1" smtClean="0">
                <a:solidFill>
                  <a:srgbClr val="2C2C2C"/>
                </a:solidFill>
                <a:latin typeface="Arial"/>
              </a:rPr>
              <a:t>t</a:t>
            </a:r>
            <a:endParaRPr lang="en-US" sz="1400" i="1" kern="0" dirty="0">
              <a:solidFill>
                <a:srgbClr val="2C2C2C"/>
              </a:solidFill>
              <a:latin typeface="Arial"/>
            </a:endParaRPr>
          </a:p>
        </p:txBody>
      </p:sp>
      <p:graphicFrame>
        <p:nvGraphicFramePr>
          <p:cNvPr id="65543" name="Object 7"/>
          <p:cNvGraphicFramePr>
            <a:graphicFrameLocks noChangeAspect="1"/>
          </p:cNvGraphicFramePr>
          <p:nvPr/>
        </p:nvGraphicFramePr>
        <p:xfrm>
          <a:off x="341313" y="2516188"/>
          <a:ext cx="3597275" cy="284162"/>
        </p:xfrm>
        <a:graphic>
          <a:graphicData uri="http://schemas.openxmlformats.org/presentationml/2006/ole">
            <p:oleObj spid="_x0000_s65543" name="Equation" r:id="rId6" imgW="3517900" imgH="279400" progId="Equation.DSMT4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2960688"/>
            <a:ext cx="9144000" cy="3363912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Top Mass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8600" y="993775"/>
            <a:ext cx="4160838" cy="155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18579B"/>
                </a:solidFill>
                <a:sym typeface="Symbol" charset="2"/>
              </a:rPr>
              <a:t>Quadratic sensitivity to </a:t>
            </a:r>
            <a:r>
              <a:rPr lang="en-US" sz="2000" i="1" dirty="0" err="1">
                <a:solidFill>
                  <a:srgbClr val="18579B"/>
                </a:solidFill>
                <a:sym typeface="Symbol" charset="2"/>
              </a:rPr>
              <a:t>m</a:t>
            </a:r>
            <a:r>
              <a:rPr lang="en-US" sz="2000" baseline="-25000" dirty="0" err="1">
                <a:solidFill>
                  <a:srgbClr val="18579B"/>
                </a:solidFill>
                <a:sym typeface="Symbol" charset="2"/>
              </a:rPr>
              <a:t>top</a:t>
            </a:r>
            <a:endParaRPr lang="en-GB" sz="2000" baseline="-25000" dirty="0">
              <a:solidFill>
                <a:srgbClr val="18579B"/>
              </a:solidFill>
              <a:sym typeface="Symbol" charset="2"/>
            </a:endParaRPr>
          </a:p>
          <a:p>
            <a:pPr marL="360363" indent="-276225">
              <a:spcBef>
                <a:spcPct val="50000"/>
              </a:spcBef>
              <a:buSzPct val="100000"/>
              <a:buFontTx/>
              <a:buChar char="•"/>
            </a:pPr>
            <a:r>
              <a:rPr lang="en-US" sz="1600" i="1" dirty="0">
                <a:solidFill>
                  <a:srgbClr val="404040"/>
                </a:solidFill>
                <a:sym typeface="Symbol" charset="2"/>
              </a:rPr>
              <a:t>Standard fit</a:t>
            </a:r>
            <a:r>
              <a:rPr lang="en-US" sz="1600" dirty="0">
                <a:solidFill>
                  <a:srgbClr val="404040"/>
                </a:solidFill>
                <a:sym typeface="Symbol" charset="2"/>
              </a:rPr>
              <a:t>: </a:t>
            </a:r>
          </a:p>
          <a:p>
            <a:pPr marL="360363" indent="-276225">
              <a:spcBef>
                <a:spcPct val="50000"/>
              </a:spcBef>
              <a:buSzPct val="100000"/>
              <a:buFontTx/>
              <a:buChar char="•"/>
            </a:pPr>
            <a:r>
              <a:rPr lang="en-US" sz="1600" i="1" dirty="0">
                <a:solidFill>
                  <a:srgbClr val="404040"/>
                </a:solidFill>
                <a:sym typeface="Symbol" charset="2"/>
              </a:rPr>
              <a:t>Complete fit</a:t>
            </a:r>
            <a:r>
              <a:rPr lang="en-US" sz="1600" dirty="0">
                <a:solidFill>
                  <a:srgbClr val="404040"/>
                </a:solidFill>
                <a:sym typeface="Symbol" charset="2"/>
              </a:rPr>
              <a:t>: </a:t>
            </a:r>
          </a:p>
          <a:p>
            <a:pPr>
              <a:spcBef>
                <a:spcPct val="50000"/>
              </a:spcBef>
              <a:buSzPct val="80000"/>
            </a:pPr>
            <a:endParaRPr lang="en-GB" sz="200" dirty="0">
              <a:solidFill>
                <a:srgbClr val="404040"/>
              </a:solidFill>
              <a:sym typeface="Symbol" charset="2"/>
            </a:endParaRPr>
          </a:p>
          <a:p>
            <a:pPr>
              <a:spcBef>
                <a:spcPct val="50000"/>
              </a:spcBef>
              <a:buSzPct val="80000"/>
            </a:pPr>
            <a:r>
              <a:rPr lang="en-GB" sz="1600" dirty="0">
                <a:solidFill>
                  <a:srgbClr val="404040"/>
                </a:solidFill>
                <a:sym typeface="Symbol" charset="2"/>
              </a:rPr>
              <a:t>Tevatron average: (173.1 </a:t>
            </a:r>
            <a:r>
              <a:rPr lang="en-US" sz="1600" dirty="0">
                <a:solidFill>
                  <a:srgbClr val="404040"/>
                </a:solidFill>
                <a:ea typeface="Arial" charset="0"/>
                <a:cs typeface="Arial" charset="0"/>
                <a:sym typeface="Symbol" charset="2"/>
              </a:rPr>
              <a:t>± 1.3) GeV</a:t>
            </a:r>
          </a:p>
        </p:txBody>
      </p:sp>
      <p:graphicFrame>
        <p:nvGraphicFramePr>
          <p:cNvPr id="65538" name="Object 2"/>
          <p:cNvGraphicFramePr>
            <a:graphicFrameLocks noChangeAspect="1"/>
          </p:cNvGraphicFramePr>
          <p:nvPr/>
        </p:nvGraphicFramePr>
        <p:xfrm>
          <a:off x="1937278" y="1806046"/>
          <a:ext cx="1916112" cy="369887"/>
        </p:xfrm>
        <a:graphic>
          <a:graphicData uri="http://schemas.openxmlformats.org/presentationml/2006/ole">
            <p:oleObj spid="_x0000_s601090" name="Equation" r:id="rId3" imgW="1435100" imgH="279400" progId="Equation.DSMT4">
              <p:embed/>
            </p:oleObj>
          </a:graphicData>
        </a:graphic>
      </p:graphicFrame>
      <p:graphicFrame>
        <p:nvGraphicFramePr>
          <p:cNvPr id="65539" name="Object 3"/>
          <p:cNvGraphicFramePr>
            <a:graphicFrameLocks noChangeAspect="1"/>
          </p:cNvGraphicFramePr>
          <p:nvPr/>
        </p:nvGraphicFramePr>
        <p:xfrm>
          <a:off x="341313" y="2516188"/>
          <a:ext cx="3597275" cy="284162"/>
        </p:xfrm>
        <a:graphic>
          <a:graphicData uri="http://schemas.openxmlformats.org/presentationml/2006/ole">
            <p:oleObj spid="_x0000_s601091" name="Equation" r:id="rId4" imgW="3517900" imgH="279400" progId="Equation.DSMT4">
              <p:embed/>
            </p:oleObj>
          </a:graphicData>
        </a:graphic>
      </p:graphicFrame>
      <p:graphicFrame>
        <p:nvGraphicFramePr>
          <p:cNvPr id="65540" name="Object 4"/>
          <p:cNvGraphicFramePr>
            <a:graphicFrameLocks noChangeAspect="1"/>
          </p:cNvGraphicFramePr>
          <p:nvPr/>
        </p:nvGraphicFramePr>
        <p:xfrm>
          <a:off x="1943099" y="1417638"/>
          <a:ext cx="1916113" cy="371475"/>
        </p:xfrm>
        <a:graphic>
          <a:graphicData uri="http://schemas.openxmlformats.org/presentationml/2006/ole">
            <p:oleObj spid="_x0000_s601092" name="Equation" r:id="rId5" imgW="1435100" imgH="279400" progId="Equation.DSMT4">
              <p:embed/>
            </p:oleObj>
          </a:graphicData>
        </a:graphic>
      </p:graphicFrame>
      <p:pic>
        <p:nvPicPr>
          <p:cNvPr id="65546" name="Picture 18" descr="2009_03_19_top_vs_higgs_logo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28600" y="3277913"/>
            <a:ext cx="4313238" cy="2902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7" name="Picture 19" descr="2009_03_19_TopScan_logo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4724400" y="3278963"/>
            <a:ext cx="4241602" cy="288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905000" y="3046943"/>
            <a:ext cx="2622550" cy="2635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r"/>
            <a:r>
              <a:rPr lang="en-GB" sz="1000" dirty="0">
                <a:solidFill>
                  <a:srgbClr val="7F7F7F"/>
                </a:solidFill>
              </a:rPr>
              <a:t>Fits include </a:t>
            </a:r>
            <a:r>
              <a:rPr lang="en-GB" sz="1000" i="1" dirty="0">
                <a:solidFill>
                  <a:srgbClr val="7F7F7F"/>
                </a:solidFill>
              </a:rPr>
              <a:t>only</a:t>
            </a:r>
            <a:r>
              <a:rPr lang="en-GB" sz="1000" dirty="0">
                <a:solidFill>
                  <a:srgbClr val="7F7F7F"/>
                </a:solidFill>
              </a:rPr>
              <a:t> the given observable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40313" y="1562133"/>
            <a:ext cx="38750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569CD"/>
                </a:solidFill>
              </a:rPr>
              <a:t>Fit (</a:t>
            </a:r>
            <a:r>
              <a:rPr lang="en-US" sz="1400" i="1" dirty="0" smtClean="0">
                <a:solidFill>
                  <a:srgbClr val="0569CD"/>
                </a:solidFill>
              </a:rPr>
              <a:t>i.e.</a:t>
            </a:r>
            <a:r>
              <a:rPr lang="en-US" sz="1400" dirty="0" smtClean="0">
                <a:solidFill>
                  <a:srgbClr val="0569CD"/>
                </a:solidFill>
              </a:rPr>
              <a:t> excluding the Higgs searches and the respective measurements)</a:t>
            </a:r>
          </a:p>
          <a:p>
            <a:pPr>
              <a:spcBef>
                <a:spcPts val="600"/>
              </a:spcBef>
            </a:pPr>
            <a:r>
              <a:rPr lang="en-US" sz="1400" dirty="0" smtClean="0">
                <a:solidFill>
                  <a:srgbClr val="FF6600"/>
                </a:solidFill>
              </a:rPr>
              <a:t>Fit + Higgs searches</a:t>
            </a:r>
          </a:p>
          <a:p>
            <a:pPr>
              <a:spcBef>
                <a:spcPts val="600"/>
              </a:spcBef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Fit + Higgs searches + direct measurements </a:t>
            </a:r>
            <a:r>
              <a:rPr lang="en-US" sz="1400" dirty="0" err="1" smtClean="0">
                <a:solidFill>
                  <a:schemeClr val="accent5">
                    <a:lumMod val="75000"/>
                  </a:schemeClr>
                </a:solidFill>
                <a:sym typeface="Wingdings" charset="2"/>
              </a:rPr>
              <a:t>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sym typeface="Wingdings" charset="2"/>
              </a:rPr>
              <a:t> best knowledge of SM</a:t>
            </a:r>
            <a:endParaRPr lang="en-US" sz="1400" dirty="0">
              <a:solidFill>
                <a:schemeClr val="accent5">
                  <a:lumMod val="75000"/>
                </a:schemeClr>
              </a:solidFill>
              <a:sym typeface="Wingdings" charset="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2960688"/>
            <a:ext cx="9144000" cy="3363912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Calibri" charset="0"/>
                <a:cs typeface="Symbol" charset="2"/>
              </a:rPr>
              <a:t>D</a:t>
            </a:r>
            <a:r>
              <a:rPr lang="en-US" sz="40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Calibri" charset="0"/>
                <a:cs typeface="Symbol" charset="2"/>
              </a:rPr>
              <a:t>a</a:t>
            </a:r>
            <a:r>
              <a:rPr lang="en-US" sz="4000" b="1" baseline="-25000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had</a:t>
            </a:r>
            <a:r>
              <a:rPr lang="en-US" sz="4000" b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0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sz="4000" b="1" i="1" baseline="-25000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Z</a:t>
            </a:r>
            <a:r>
              <a:rPr lang="en-US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4000" b="1" baseline="-25000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8600" y="993775"/>
            <a:ext cx="4299808" cy="118712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18579B"/>
                </a:solidFill>
                <a:sym typeface="Symbol" charset="2"/>
              </a:rPr>
              <a:t>Strong sensitivity </a:t>
            </a:r>
            <a:r>
              <a:rPr lang="en-US" sz="2000" dirty="0">
                <a:solidFill>
                  <a:srgbClr val="18579B"/>
                </a:solidFill>
                <a:sym typeface="Symbol" charset="2"/>
              </a:rPr>
              <a:t>to</a:t>
            </a:r>
            <a:r>
              <a:rPr lang="en-US" sz="2000" dirty="0" smtClean="0">
                <a:solidFill>
                  <a:srgbClr val="18579B"/>
                </a:solidFill>
                <a:sym typeface="Symbol" charset="2"/>
              </a:rPr>
              <a:t> </a:t>
            </a:r>
            <a:r>
              <a:rPr lang="en-US" sz="2000" b="1" dirty="0" err="1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Calibri" charset="0"/>
                <a:cs typeface="Symbol" charset="2"/>
              </a:rPr>
              <a:t>D</a:t>
            </a:r>
            <a:r>
              <a:rPr lang="en-US" sz="2000" b="1" i="1" dirty="0" err="1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Calibri" charset="0"/>
                <a:cs typeface="Symbol" charset="2"/>
              </a:rPr>
              <a:t>a</a:t>
            </a:r>
            <a:r>
              <a:rPr lang="en-US" sz="2000" b="1" baseline="-25000" dirty="0" err="1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had</a:t>
            </a:r>
            <a:r>
              <a:rPr lang="en-US" sz="2000" b="1" dirty="0" err="1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000" b="1" i="1" dirty="0" err="1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sz="2000" b="1" i="1" baseline="-25000" dirty="0" err="1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Z</a:t>
            </a:r>
            <a:r>
              <a:rPr lang="en-US" sz="2000" b="1" dirty="0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)</a:t>
            </a:r>
            <a:endParaRPr lang="en-GB" sz="2000" baseline="-25000" dirty="0" smtClean="0">
              <a:solidFill>
                <a:srgbClr val="18579B"/>
              </a:solidFill>
              <a:sym typeface="Symbol" charset="2"/>
            </a:endParaRPr>
          </a:p>
          <a:p>
            <a:pPr marL="360363" indent="-276225">
              <a:spcBef>
                <a:spcPct val="50000"/>
              </a:spcBef>
              <a:buSzPct val="100000"/>
              <a:buFontTx/>
              <a:buChar char="•"/>
            </a:pPr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charset="2"/>
              </a:rPr>
              <a:t>Complete 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sym typeface="Symbol" charset="2"/>
              </a:rPr>
              <a:t>fit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Symbol" charset="2"/>
              </a:rPr>
              <a:t>: 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sym typeface="Symbol" charset="2"/>
            </a:endParaRPr>
          </a:p>
          <a:p>
            <a:pPr>
              <a:spcBef>
                <a:spcPct val="50000"/>
              </a:spcBef>
              <a:buSzPct val="80000"/>
            </a:pPr>
            <a:endParaRPr lang="en-GB" sz="200" dirty="0" smtClean="0">
              <a:solidFill>
                <a:srgbClr val="404040"/>
              </a:solidFill>
              <a:sym typeface="Symbol" charset="2"/>
            </a:endParaRPr>
          </a:p>
          <a:p>
            <a:pPr>
              <a:spcBef>
                <a:spcPct val="50000"/>
              </a:spcBef>
              <a:buSzPct val="80000"/>
            </a:pPr>
            <a:r>
              <a:rPr lang="en-GB" sz="1600" dirty="0" smtClean="0">
                <a:solidFill>
                  <a:srgbClr val="404040"/>
                </a:solidFill>
                <a:sym typeface="Symbol" charset="2"/>
              </a:rPr>
              <a:t>Phenomenological value: (277.2 </a:t>
            </a:r>
            <a:r>
              <a:rPr lang="en-US" sz="1600" dirty="0" smtClean="0">
                <a:solidFill>
                  <a:srgbClr val="404040"/>
                </a:solidFill>
                <a:ea typeface="Arial" charset="0"/>
                <a:cs typeface="Arial" charset="0"/>
                <a:sym typeface="Symbol" charset="2"/>
              </a:rPr>
              <a:t>± 2.2) 10</a:t>
            </a:r>
            <a:r>
              <a:rPr lang="en-US" sz="1600" baseline="30000" dirty="0" smtClean="0">
                <a:solidFill>
                  <a:srgbClr val="404040"/>
                </a:solidFill>
                <a:ea typeface="Arial" charset="0"/>
                <a:cs typeface="Arial" charset="0"/>
                <a:sym typeface="Symbol" charset="2"/>
              </a:rPr>
              <a:t>–4</a:t>
            </a:r>
            <a:r>
              <a:rPr lang="en-US" sz="1600" dirty="0" smtClean="0">
                <a:solidFill>
                  <a:srgbClr val="404040"/>
                </a:solidFill>
                <a:ea typeface="Arial" charset="0"/>
                <a:cs typeface="Arial" charset="0"/>
                <a:sym typeface="Symbol" charset="2"/>
              </a:rPr>
              <a:t> </a:t>
            </a:r>
            <a:endParaRPr lang="en-US" sz="1600" dirty="0">
              <a:solidFill>
                <a:srgbClr val="404040"/>
              </a:solidFill>
              <a:ea typeface="Arial" charset="0"/>
              <a:cs typeface="Arial" charset="0"/>
              <a:sym typeface="Symbol" charset="2"/>
            </a:endParaRPr>
          </a:p>
        </p:txBody>
      </p:sp>
      <p:graphicFrame>
        <p:nvGraphicFramePr>
          <p:cNvPr id="65540" name="Object 4"/>
          <p:cNvGraphicFramePr>
            <a:graphicFrameLocks noChangeAspect="1"/>
          </p:cNvGraphicFramePr>
          <p:nvPr/>
        </p:nvGraphicFramePr>
        <p:xfrm>
          <a:off x="1955800" y="1422400"/>
          <a:ext cx="2509838" cy="338138"/>
        </p:xfrm>
        <a:graphic>
          <a:graphicData uri="http://schemas.openxmlformats.org/presentationml/2006/ole">
            <p:oleObj spid="_x0000_s637956" name="Equation" r:id="rId3" imgW="1879600" imgH="254000" progId="Equation.DSMT4">
              <p:embed/>
            </p:oleObj>
          </a:graphicData>
        </a:graphic>
      </p:graphicFrame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905000" y="3046943"/>
            <a:ext cx="2622550" cy="2635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r"/>
            <a:r>
              <a:rPr lang="en-GB" sz="1000" dirty="0">
                <a:solidFill>
                  <a:srgbClr val="7F7F7F"/>
                </a:solidFill>
              </a:rPr>
              <a:t>Fits include </a:t>
            </a:r>
            <a:r>
              <a:rPr lang="en-GB" sz="1000" i="1" dirty="0">
                <a:solidFill>
                  <a:srgbClr val="7F7F7F"/>
                </a:solidFill>
              </a:rPr>
              <a:t>only</a:t>
            </a:r>
            <a:r>
              <a:rPr lang="en-GB" sz="1000" dirty="0">
                <a:solidFill>
                  <a:srgbClr val="7F7F7F"/>
                </a:solidFill>
              </a:rPr>
              <a:t> the given observable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40313" y="1562133"/>
            <a:ext cx="38750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569CD"/>
                </a:solidFill>
              </a:rPr>
              <a:t>Fit (</a:t>
            </a:r>
            <a:r>
              <a:rPr lang="en-US" sz="1400" i="1" dirty="0" smtClean="0">
                <a:solidFill>
                  <a:srgbClr val="0569CD"/>
                </a:solidFill>
              </a:rPr>
              <a:t>i.e.</a:t>
            </a:r>
            <a:r>
              <a:rPr lang="en-US" sz="1400" dirty="0" smtClean="0">
                <a:solidFill>
                  <a:srgbClr val="0569CD"/>
                </a:solidFill>
              </a:rPr>
              <a:t> excluding the Higgs searches and the respective measurements)</a:t>
            </a:r>
          </a:p>
          <a:p>
            <a:pPr>
              <a:spcBef>
                <a:spcPts val="600"/>
              </a:spcBef>
            </a:pPr>
            <a:r>
              <a:rPr lang="en-US" sz="1400" dirty="0" smtClean="0">
                <a:solidFill>
                  <a:srgbClr val="AB6DA9"/>
                </a:solidFill>
              </a:rPr>
              <a:t>Fit + Higgs searches</a:t>
            </a:r>
          </a:p>
          <a:p>
            <a:pPr>
              <a:spcBef>
                <a:spcPts val="600"/>
              </a:spcBef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Fit + Higgs searches + direct measurements </a:t>
            </a:r>
            <a:r>
              <a:rPr lang="en-US" sz="1400" dirty="0" err="1" smtClean="0">
                <a:solidFill>
                  <a:schemeClr val="accent5">
                    <a:lumMod val="75000"/>
                  </a:schemeClr>
                </a:solidFill>
                <a:sym typeface="Wingdings" charset="2"/>
              </a:rPr>
              <a:t>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sym typeface="Wingdings" charset="2"/>
              </a:rPr>
              <a:t> best knowledge of SM</a:t>
            </a:r>
            <a:endParaRPr lang="en-US" sz="1400" dirty="0">
              <a:solidFill>
                <a:schemeClr val="accent5">
                  <a:lumMod val="75000"/>
                </a:schemeClr>
              </a:solidFill>
              <a:sym typeface="Wingdings" charset="2"/>
            </a:endParaRPr>
          </a:p>
        </p:txBody>
      </p:sp>
      <p:pic>
        <p:nvPicPr>
          <p:cNvPr id="14" name="Picture 18" descr="2009_03_19_top_vs_higgs_logo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35332" y="3282640"/>
            <a:ext cx="4405019" cy="290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4800600" y="3235404"/>
            <a:ext cx="3657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>
              <a:buFont typeface="Arial"/>
              <a:buChar char="•"/>
            </a:pPr>
            <a:r>
              <a:rPr lang="en-US" sz="1400" dirty="0" smtClean="0">
                <a:solidFill>
                  <a:schemeClr val="accent2"/>
                </a:solidFill>
              </a:rPr>
              <a:t>The structures reflect presence of local minima in (</a:t>
            </a:r>
            <a:r>
              <a:rPr lang="en-US" sz="1400" dirty="0" smtClean="0">
                <a:solidFill>
                  <a:schemeClr val="accent2"/>
                </a:solidFill>
                <a:latin typeface="Symbol" charset="2"/>
              </a:rPr>
              <a:t>Dc</a:t>
            </a:r>
            <a:r>
              <a:rPr lang="en-US" sz="1400" baseline="30000" dirty="0" smtClean="0">
                <a:solidFill>
                  <a:schemeClr val="accent2"/>
                </a:solidFill>
              </a:rPr>
              <a:t>2</a:t>
            </a:r>
            <a:r>
              <a:rPr lang="en-US" sz="1400" dirty="0" smtClean="0">
                <a:solidFill>
                  <a:schemeClr val="accent2"/>
                </a:solidFill>
              </a:rPr>
              <a:t> vs. </a:t>
            </a:r>
            <a:r>
              <a:rPr lang="en-US" sz="1400" i="1" dirty="0" smtClean="0">
                <a:solidFill>
                  <a:schemeClr val="accent2"/>
                </a:solidFill>
              </a:rPr>
              <a:t>M</a:t>
            </a:r>
            <a:r>
              <a:rPr lang="en-US" sz="1400" i="1" baseline="-25000" dirty="0" smtClean="0">
                <a:solidFill>
                  <a:schemeClr val="accent2"/>
                </a:solidFill>
              </a:rPr>
              <a:t>H</a:t>
            </a:r>
            <a:r>
              <a:rPr lang="en-US" sz="1400" dirty="0" smtClean="0">
                <a:solidFill>
                  <a:schemeClr val="accent2"/>
                </a:solidFill>
              </a:rPr>
              <a:t>)-plot</a:t>
            </a:r>
          </a:p>
          <a:p>
            <a:pPr marL="269875" indent="-269875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chemeClr val="accent2"/>
                </a:solidFill>
              </a:rPr>
              <a:t>Today’s precision in </a:t>
            </a:r>
            <a:r>
              <a:rPr lang="en-US" sz="1400" i="1" dirty="0" err="1" smtClean="0">
                <a:solidFill>
                  <a:schemeClr val="accent2"/>
                </a:solidFill>
              </a:rPr>
              <a:t>m</a:t>
            </a:r>
            <a:r>
              <a:rPr lang="en-US" sz="1400" i="1" baseline="-25000" dirty="0" err="1" smtClean="0">
                <a:solidFill>
                  <a:schemeClr val="accent2"/>
                </a:solidFill>
              </a:rPr>
              <a:t>t</a:t>
            </a:r>
            <a:r>
              <a:rPr lang="en-US" sz="1400" i="1" dirty="0" smtClean="0">
                <a:solidFill>
                  <a:schemeClr val="accent2"/>
                </a:solidFill>
              </a:rPr>
              <a:t> </a:t>
            </a:r>
            <a:r>
              <a:rPr lang="en-US" sz="1400" dirty="0" smtClean="0">
                <a:solidFill>
                  <a:schemeClr val="accent2"/>
                </a:solidFill>
              </a:rPr>
              <a:t>and </a:t>
            </a:r>
            <a:r>
              <a:rPr lang="en-US" sz="1400" dirty="0" err="1" smtClean="0">
                <a:solidFill>
                  <a:schemeClr val="accent2"/>
                </a:solidFill>
                <a:latin typeface="Symbol" charset="2"/>
              </a:rPr>
              <a:t>D</a:t>
            </a:r>
            <a:r>
              <a:rPr lang="en-US" sz="1400" i="1" dirty="0" err="1" smtClean="0">
                <a:solidFill>
                  <a:schemeClr val="accent2"/>
                </a:solidFill>
                <a:latin typeface="Symbol" charset="2"/>
              </a:rPr>
              <a:t>a</a:t>
            </a:r>
            <a:r>
              <a:rPr lang="en-US" sz="1400" baseline="-25000" dirty="0" err="1" smtClean="0">
                <a:solidFill>
                  <a:schemeClr val="accent2"/>
                </a:solidFill>
              </a:rPr>
              <a:t>had</a:t>
            </a:r>
            <a:r>
              <a:rPr lang="en-US" sz="1400" dirty="0" err="1" smtClean="0">
                <a:solidFill>
                  <a:schemeClr val="accent2"/>
                </a:solidFill>
              </a:rPr>
              <a:t>(</a:t>
            </a:r>
            <a:r>
              <a:rPr lang="en-US" sz="1400" i="1" dirty="0" err="1" smtClean="0">
                <a:solidFill>
                  <a:schemeClr val="accent2"/>
                </a:solidFill>
              </a:rPr>
              <a:t>M</a:t>
            </a:r>
            <a:r>
              <a:rPr lang="en-US" sz="1400" i="1" baseline="-25000" dirty="0" err="1" smtClean="0">
                <a:solidFill>
                  <a:schemeClr val="accent2"/>
                </a:solidFill>
              </a:rPr>
              <a:t>Z</a:t>
            </a:r>
            <a:r>
              <a:rPr lang="en-US" sz="1400" dirty="0" smtClean="0">
                <a:solidFill>
                  <a:schemeClr val="accent2"/>
                </a:solidFill>
              </a:rPr>
              <a:t>) sufficient for the EW fit</a:t>
            </a:r>
            <a:endParaRPr lang="en-US" sz="14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LHC-ATLAS"/>
          <p:cNvPicPr>
            <a:picLocks noChangeAspect="1" noChangeArrowheads="1"/>
          </p:cNvPicPr>
          <p:nvPr/>
        </p:nvPicPr>
        <p:blipFill>
          <a:blip r:embed="rId2">
            <a:lum bright="36000"/>
            <a:grayscl/>
          </a:blip>
          <a:srcRect/>
          <a:stretch>
            <a:fillRect/>
          </a:stretch>
        </p:blipFill>
        <p:spPr bwMode="auto">
          <a:xfrm>
            <a:off x="0" y="285750"/>
            <a:ext cx="9144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alphaModFix amt="91000"/>
          </a:blip>
          <a:srcRect/>
          <a:stretch>
            <a:fillRect/>
          </a:stretch>
        </p:blipFill>
        <p:spPr bwMode="auto">
          <a:xfrm>
            <a:off x="2438400" y="3733800"/>
            <a:ext cx="4343400" cy="29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14300">
              <a:schemeClr val="bg1">
                <a:alpha val="37000"/>
              </a:schemeClr>
            </a:glow>
          </a:effec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3351213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 sz="1800">
              <a:solidFill>
                <a:srgbClr val="262626"/>
              </a:solidFill>
              <a:ea typeface="Calibri" charset="0"/>
              <a:cs typeface="Calibri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2439988"/>
            <a:ext cx="9144000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Fit Inputs</a:t>
            </a:r>
            <a:endParaRPr lang="en-GB" sz="4000" b="1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81400" y="990600"/>
            <a:ext cx="5562600" cy="5330825"/>
          </a:xfrm>
          <a:prstGeom prst="rect">
            <a:avLst/>
          </a:prstGeom>
          <a:solidFill>
            <a:schemeClr val="bg1">
              <a:alpha val="68000"/>
            </a:schemeClr>
          </a:solidFill>
          <a:ln w="63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993775"/>
            <a:ext cx="5562600" cy="5330825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3NLO </a:t>
            </a:r>
            <a:r>
              <a:rPr lang="en-US" sz="4000" b="1" dirty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Determination of </a:t>
            </a:r>
            <a:r>
              <a:rPr lang="en-US" sz="4000" b="1" dirty="0" err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</a:t>
            </a:r>
            <a:r>
              <a:rPr lang="en-US" sz="4000" b="1" baseline="-25000" dirty="0" err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s</a:t>
            </a:r>
            <a:endParaRPr lang="en-US" sz="4000" b="1" baseline="-25000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7590" name="Text Box 4"/>
          <p:cNvSpPr txBox="1">
            <a:spLocks noChangeArrowheads="1"/>
          </p:cNvSpPr>
          <p:nvPr/>
        </p:nvSpPr>
        <p:spPr bwMode="auto">
          <a:xfrm>
            <a:off x="5715000" y="1143000"/>
            <a:ext cx="3429000" cy="4917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marL="288925" indent="-288925" defTabSz="1828800">
              <a:spcBef>
                <a:spcPct val="50000"/>
              </a:spcBef>
            </a:pPr>
            <a:r>
              <a:rPr lang="en-US" sz="2000" dirty="0">
                <a:solidFill>
                  <a:srgbClr val="18579B"/>
                </a:solidFill>
                <a:sym typeface="Symbol" charset="2"/>
              </a:rPr>
              <a:t>From Complete Fit: </a:t>
            </a:r>
          </a:p>
          <a:p>
            <a:pPr marL="288925" indent="-288925" defTabSz="1828800">
              <a:spcBef>
                <a:spcPct val="50000"/>
              </a:spcBef>
              <a:buSzPct val="80000"/>
            </a:pPr>
            <a:r>
              <a:rPr lang="en-US" sz="1600" dirty="0">
                <a:solidFill>
                  <a:srgbClr val="000000"/>
                </a:solidFill>
                <a:ea typeface="Times New Roman" charset="0"/>
                <a:cs typeface="Times New Roman" charset="0"/>
                <a:sym typeface="Symbol" charset="2"/>
              </a:rPr>
              <a:t>	</a:t>
            </a:r>
            <a:r>
              <a:rPr lang="en-US" sz="1600" dirty="0" err="1">
                <a:solidFill>
                  <a:srgbClr val="000000"/>
                </a:solidFill>
                <a:ea typeface="Times New Roman" charset="0"/>
                <a:cs typeface="Times New Roman" charset="0"/>
                <a:sym typeface="Symbol" charset="2"/>
              </a:rPr>
              <a:t></a:t>
            </a:r>
            <a:r>
              <a:rPr lang="en-US" sz="1600" baseline="-2500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s</a:t>
            </a:r>
            <a:r>
              <a:rPr lang="en-US" sz="160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M</a:t>
            </a:r>
            <a:r>
              <a:rPr lang="en-US" sz="1600" i="1" baseline="-2500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Z</a:t>
            </a:r>
            <a:r>
              <a:rPr lang="en-US" sz="16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) = 0.1193 	</a:t>
            </a:r>
            <a:r>
              <a:rPr lang="en-US" sz="1600" dirty="0">
                <a:solidFill>
                  <a:srgbClr val="000000"/>
                </a:solidFill>
                <a:ea typeface="Arial" charset="0"/>
                <a:cs typeface="Arial" charset="0"/>
              </a:rPr>
              <a:t>±</a:t>
            </a:r>
            <a:r>
              <a:rPr lang="en-US" sz="1600" dirty="0">
                <a:solidFill>
                  <a:srgbClr val="3F67A7"/>
                </a:solidFill>
                <a:ea typeface="Arial" charset="0"/>
                <a:cs typeface="Arial" charset="0"/>
              </a:rPr>
              <a:t>  </a:t>
            </a:r>
            <a:r>
              <a:rPr lang="en-US" sz="1600" dirty="0" smtClean="0">
                <a:solidFill>
                  <a:srgbClr val="3F67A7"/>
                </a:solidFill>
                <a:ea typeface="Arial" charset="0"/>
                <a:cs typeface="Arial" charset="0"/>
              </a:rPr>
              <a:t>0.0028</a:t>
            </a:r>
            <a:r>
              <a:rPr lang="en-US" sz="16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	±  </a:t>
            </a:r>
            <a:r>
              <a:rPr lang="en-US" sz="1600" dirty="0">
                <a:solidFill>
                  <a:srgbClr val="9F201D"/>
                </a:solidFill>
                <a:ea typeface="Arial" charset="0"/>
                <a:cs typeface="Arial" charset="0"/>
              </a:rPr>
              <a:t>0.0001</a:t>
            </a:r>
            <a:endParaRPr lang="en-US" sz="1600" dirty="0">
              <a:solidFill>
                <a:srgbClr val="9F201D"/>
              </a:solidFill>
              <a:ea typeface="Arial" charset="0"/>
              <a:cs typeface="Arial" charset="0"/>
              <a:sym typeface="Symbol" charset="2"/>
            </a:endParaRPr>
          </a:p>
          <a:p>
            <a:pPr marL="288925" indent="-288925" defTabSz="1828800">
              <a:spcBef>
                <a:spcPct val="50000"/>
              </a:spcBef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rgbClr val="3F67A7"/>
                </a:solidFill>
                <a:sym typeface="Symbol" charset="2"/>
              </a:rPr>
              <a:t>First error experimental </a:t>
            </a:r>
          </a:p>
          <a:p>
            <a:pPr marL="288925" indent="-288925" defTabSz="1828800">
              <a:spcBef>
                <a:spcPct val="50000"/>
              </a:spcBef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rgbClr val="9F201D"/>
                </a:solidFill>
                <a:sym typeface="Symbol" charset="2"/>
              </a:rPr>
              <a:t>Second error theoretical (!) </a:t>
            </a:r>
          </a:p>
          <a:p>
            <a:pPr marL="288925" indent="-288925" defTabSz="1828800">
              <a:spcBef>
                <a:spcPct val="10000"/>
              </a:spcBef>
              <a:buSzPct val="100000"/>
            </a:pPr>
            <a:r>
              <a:rPr lang="en-US" sz="1400" dirty="0">
                <a:solidFill>
                  <a:srgbClr val="9F201D"/>
                </a:solidFill>
                <a:sym typeface="Symbol" charset="2"/>
              </a:rPr>
              <a:t>	[ </a:t>
            </a:r>
            <a:r>
              <a:rPr lang="en-US" sz="1200" dirty="0">
                <a:solidFill>
                  <a:srgbClr val="9F201D"/>
                </a:solidFill>
                <a:ea typeface="Times New Roman" charset="0"/>
                <a:cs typeface="Times New Roman" charset="0"/>
              </a:rPr>
              <a:t>incl. variation of </a:t>
            </a:r>
            <a:r>
              <a:rPr lang="en-US" sz="1200" dirty="0" err="1">
                <a:solidFill>
                  <a:srgbClr val="9F201D"/>
                </a:solidFill>
                <a:ea typeface="Times New Roman" charset="0"/>
                <a:cs typeface="Times New Roman" charset="0"/>
              </a:rPr>
              <a:t>renorm</a:t>
            </a:r>
            <a:r>
              <a:rPr lang="en-US" sz="1200" dirty="0">
                <a:solidFill>
                  <a:srgbClr val="9F201D"/>
                </a:solidFill>
                <a:ea typeface="Times New Roman" charset="0"/>
                <a:cs typeface="Times New Roman" charset="0"/>
              </a:rPr>
              <a:t>. scale from </a:t>
            </a:r>
            <a:r>
              <a:rPr lang="en-US" sz="1200" i="1" dirty="0">
                <a:solidFill>
                  <a:srgbClr val="9F201D"/>
                </a:solidFill>
                <a:ea typeface="Times New Roman" charset="0"/>
                <a:cs typeface="Times New Roman" charset="0"/>
              </a:rPr>
              <a:t>M</a:t>
            </a:r>
            <a:r>
              <a:rPr lang="en-US" sz="1200" i="1" baseline="-25000" dirty="0">
                <a:solidFill>
                  <a:srgbClr val="9F201D"/>
                </a:solidFill>
                <a:ea typeface="Times New Roman" charset="0"/>
                <a:cs typeface="Times New Roman" charset="0"/>
              </a:rPr>
              <a:t>Z</a:t>
            </a:r>
            <a:r>
              <a:rPr lang="en-US" sz="1200" dirty="0">
                <a:solidFill>
                  <a:srgbClr val="9F201D"/>
                </a:solidFill>
                <a:ea typeface="Times New Roman" charset="0"/>
                <a:cs typeface="Times New Roman" charset="0"/>
              </a:rPr>
              <a:t>/2 to 2</a:t>
            </a:r>
            <a:r>
              <a:rPr lang="en-US" sz="1200" i="1" dirty="0">
                <a:solidFill>
                  <a:srgbClr val="9F201D"/>
                </a:solidFill>
                <a:ea typeface="Times New Roman" charset="0"/>
                <a:cs typeface="Times New Roman" charset="0"/>
              </a:rPr>
              <a:t>M</a:t>
            </a:r>
            <a:r>
              <a:rPr lang="en-US" sz="1200" i="1" baseline="-25000" dirty="0">
                <a:solidFill>
                  <a:srgbClr val="9F201D"/>
                </a:solidFill>
                <a:ea typeface="Times New Roman" charset="0"/>
                <a:cs typeface="Times New Roman" charset="0"/>
              </a:rPr>
              <a:t>Z</a:t>
            </a:r>
            <a:r>
              <a:rPr lang="en-US" sz="1200" dirty="0">
                <a:solidFill>
                  <a:srgbClr val="9F201D"/>
                </a:solidFill>
                <a:ea typeface="Times New Roman" charset="0"/>
                <a:cs typeface="Times New Roman" charset="0"/>
              </a:rPr>
              <a:t> and </a:t>
            </a:r>
            <a:r>
              <a:rPr lang="en-US" sz="1200" dirty="0" err="1">
                <a:solidFill>
                  <a:srgbClr val="9F201D"/>
                </a:solidFill>
                <a:ea typeface="Times New Roman" charset="0"/>
                <a:cs typeface="Times New Roman" charset="0"/>
              </a:rPr>
              <a:t>massless</a:t>
            </a:r>
            <a:r>
              <a:rPr lang="en-US" sz="1200" dirty="0">
                <a:solidFill>
                  <a:srgbClr val="9F201D"/>
                </a:solidFill>
                <a:ea typeface="Times New Roman" charset="0"/>
                <a:cs typeface="Times New Roman" charset="0"/>
              </a:rPr>
              <a:t> terms of order/beyond a</a:t>
            </a:r>
            <a:r>
              <a:rPr lang="en-US" sz="1200" baseline="-25000" dirty="0">
                <a:solidFill>
                  <a:srgbClr val="9F201D"/>
                </a:solidFill>
                <a:ea typeface="Times New Roman" charset="0"/>
                <a:cs typeface="Times New Roman" charset="0"/>
              </a:rPr>
              <a:t>S</a:t>
            </a:r>
            <a:r>
              <a:rPr lang="en-US" sz="1200" baseline="30000" dirty="0">
                <a:solidFill>
                  <a:srgbClr val="9F201D"/>
                </a:solidFill>
                <a:ea typeface="Times New Roman" charset="0"/>
                <a:cs typeface="Times New Roman" charset="0"/>
              </a:rPr>
              <a:t>5</a:t>
            </a:r>
            <a:r>
              <a:rPr lang="en-US" sz="1200" dirty="0">
                <a:solidFill>
                  <a:srgbClr val="9F201D"/>
                </a:solidFill>
                <a:ea typeface="Times New Roman" charset="0"/>
                <a:cs typeface="Times New Roman" charset="0"/>
              </a:rPr>
              <a:t>(</a:t>
            </a:r>
            <a:r>
              <a:rPr lang="en-US" sz="1200" i="1" dirty="0">
                <a:solidFill>
                  <a:srgbClr val="9F201D"/>
                </a:solidFill>
                <a:ea typeface="Times New Roman" charset="0"/>
                <a:cs typeface="Times New Roman" charset="0"/>
              </a:rPr>
              <a:t>M</a:t>
            </a:r>
            <a:r>
              <a:rPr lang="en-US" sz="1200" i="1" baseline="-25000" dirty="0">
                <a:solidFill>
                  <a:srgbClr val="9F201D"/>
                </a:solidFill>
                <a:ea typeface="Times New Roman" charset="0"/>
                <a:cs typeface="Times New Roman" charset="0"/>
              </a:rPr>
              <a:t>Z</a:t>
            </a:r>
            <a:r>
              <a:rPr lang="en-US" sz="1200" dirty="0">
                <a:solidFill>
                  <a:srgbClr val="9F201D"/>
                </a:solidFill>
                <a:ea typeface="Times New Roman" charset="0"/>
                <a:cs typeface="Times New Roman" charset="0"/>
              </a:rPr>
              <a:t>) and massive terms of order/beyond a</a:t>
            </a:r>
            <a:r>
              <a:rPr lang="en-US" sz="1200" baseline="-25000" dirty="0">
                <a:solidFill>
                  <a:srgbClr val="9F201D"/>
                </a:solidFill>
                <a:ea typeface="Times New Roman" charset="0"/>
                <a:cs typeface="Times New Roman" charset="0"/>
              </a:rPr>
              <a:t>S</a:t>
            </a:r>
            <a:r>
              <a:rPr lang="en-US" sz="1200" baseline="30000" dirty="0">
                <a:solidFill>
                  <a:srgbClr val="9F201D"/>
                </a:solidFill>
                <a:ea typeface="Times New Roman" charset="0"/>
                <a:cs typeface="Times New Roman" charset="0"/>
              </a:rPr>
              <a:t>4</a:t>
            </a:r>
            <a:r>
              <a:rPr lang="en-US" sz="1200" dirty="0">
                <a:solidFill>
                  <a:srgbClr val="9F201D"/>
                </a:solidFill>
                <a:ea typeface="Times New Roman" charset="0"/>
                <a:cs typeface="Times New Roman" charset="0"/>
              </a:rPr>
              <a:t>(</a:t>
            </a:r>
            <a:r>
              <a:rPr lang="en-US" sz="1200" i="1" dirty="0">
                <a:solidFill>
                  <a:srgbClr val="9F201D"/>
                </a:solidFill>
                <a:ea typeface="Times New Roman" charset="0"/>
                <a:cs typeface="Times New Roman" charset="0"/>
              </a:rPr>
              <a:t>M</a:t>
            </a:r>
            <a:r>
              <a:rPr lang="en-US" sz="1200" i="1" baseline="-25000" dirty="0">
                <a:solidFill>
                  <a:srgbClr val="9F201D"/>
                </a:solidFill>
                <a:ea typeface="Times New Roman" charset="0"/>
                <a:cs typeface="Times New Roman" charset="0"/>
              </a:rPr>
              <a:t>Z</a:t>
            </a:r>
            <a:r>
              <a:rPr lang="en-US" sz="1200" dirty="0">
                <a:solidFill>
                  <a:srgbClr val="9F201D"/>
                </a:solidFill>
                <a:ea typeface="Times New Roman" charset="0"/>
                <a:cs typeface="Times New Roman" charset="0"/>
              </a:rPr>
              <a:t>) </a:t>
            </a:r>
            <a:r>
              <a:rPr lang="en-US" sz="1400" dirty="0">
                <a:solidFill>
                  <a:srgbClr val="9F201D"/>
                </a:solidFill>
                <a:ea typeface="Times New Roman" charset="0"/>
                <a:cs typeface="Times New Roman" charset="0"/>
              </a:rPr>
              <a:t>]</a:t>
            </a:r>
            <a:endParaRPr lang="en-US" sz="1400" dirty="0">
              <a:solidFill>
                <a:srgbClr val="9F201D"/>
              </a:solidFill>
              <a:sym typeface="Symbol" charset="2"/>
            </a:endParaRPr>
          </a:p>
          <a:p>
            <a:pPr marL="288925" indent="-288925" defTabSz="1828800">
              <a:spcBef>
                <a:spcPct val="50000"/>
              </a:spcBef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Excellent agreement with N</a:t>
            </a:r>
            <a:r>
              <a:rPr lang="en-US" sz="1600" baseline="300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3</a:t>
            </a:r>
            <a:r>
              <a:rPr lang="en-US" sz="16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LO result from hadronic </a:t>
            </a:r>
            <a:r>
              <a:rPr lang="en-US" sz="1600" i="1" dirty="0" err="1">
                <a:solidFill>
                  <a:srgbClr val="404040"/>
                </a:solidFill>
                <a:ea typeface="Times New Roman" charset="0"/>
                <a:cs typeface="Times New Roman" charset="0"/>
                <a:sym typeface="Symbol" charset="2"/>
              </a:rPr>
              <a:t></a:t>
            </a:r>
            <a:r>
              <a:rPr lang="en-US" sz="16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 decays </a:t>
            </a:r>
          </a:p>
          <a:p>
            <a:pPr marL="288925" indent="-288925" defTabSz="1828800">
              <a:buSzPct val="100000"/>
            </a:pPr>
            <a:r>
              <a:rPr lang="en-US" sz="16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	</a:t>
            </a:r>
            <a:r>
              <a:rPr lang="en-US" sz="12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[M. </a:t>
            </a:r>
            <a:r>
              <a:rPr lang="en-US" sz="1200" dirty="0" err="1">
                <a:solidFill>
                  <a:srgbClr val="404040"/>
                </a:solidFill>
                <a:ea typeface="Times New Roman" charset="0"/>
                <a:cs typeface="Times New Roman" charset="0"/>
              </a:rPr>
              <a:t>Davier</a:t>
            </a:r>
            <a:r>
              <a:rPr lang="en-US" sz="12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 et al., arXiv:0803.0979]</a:t>
            </a:r>
            <a:r>
              <a:rPr lang="en-US" sz="1200" dirty="0">
                <a:solidFill>
                  <a:srgbClr val="404040"/>
                </a:solidFill>
                <a:sym typeface="Symbol" charset="2"/>
              </a:rPr>
              <a:t> </a:t>
            </a:r>
            <a:endParaRPr lang="en-US" sz="1600" dirty="0">
              <a:solidFill>
                <a:srgbClr val="404040"/>
              </a:solidFill>
              <a:sym typeface="Symbol" charset="2"/>
            </a:endParaRPr>
          </a:p>
          <a:p>
            <a:pPr marL="288925" indent="-288925" defTabSz="1828800">
              <a:spcBef>
                <a:spcPct val="50000"/>
              </a:spcBef>
              <a:buSzPct val="100000"/>
            </a:pPr>
            <a:r>
              <a:rPr lang="en-US" sz="1600" dirty="0">
                <a:solidFill>
                  <a:srgbClr val="404040"/>
                </a:solidFill>
                <a:ea typeface="Times New Roman" charset="0"/>
                <a:cs typeface="Times New Roman" charset="0"/>
                <a:sym typeface="Symbol" charset="2"/>
              </a:rPr>
              <a:t>	</a:t>
            </a:r>
            <a:r>
              <a:rPr lang="en-US" sz="1600" dirty="0" err="1">
                <a:solidFill>
                  <a:srgbClr val="404040"/>
                </a:solidFill>
                <a:ea typeface="Times New Roman" charset="0"/>
                <a:cs typeface="Times New Roman" charset="0"/>
                <a:sym typeface="Symbol" charset="2"/>
              </a:rPr>
              <a:t></a:t>
            </a:r>
            <a:r>
              <a:rPr lang="en-US" sz="1600" baseline="-25000" dirty="0" err="1">
                <a:solidFill>
                  <a:srgbClr val="404040"/>
                </a:solidFill>
                <a:ea typeface="Times New Roman" charset="0"/>
                <a:cs typeface="Times New Roman" charset="0"/>
              </a:rPr>
              <a:t>s</a:t>
            </a:r>
            <a:r>
              <a:rPr lang="en-US" sz="1600" dirty="0" err="1">
                <a:solidFill>
                  <a:srgbClr val="404040"/>
                </a:solidFill>
                <a:ea typeface="Times New Roman" charset="0"/>
                <a:cs typeface="Times New Roman" charset="0"/>
              </a:rPr>
              <a:t>(</a:t>
            </a:r>
            <a:r>
              <a:rPr lang="en-US" sz="1600" i="1" dirty="0" err="1">
                <a:solidFill>
                  <a:srgbClr val="404040"/>
                </a:solidFill>
                <a:ea typeface="Times New Roman" charset="0"/>
                <a:cs typeface="Times New Roman" charset="0"/>
              </a:rPr>
              <a:t>M</a:t>
            </a:r>
            <a:r>
              <a:rPr lang="en-US" sz="1600" i="1" baseline="-25000" dirty="0" err="1">
                <a:solidFill>
                  <a:srgbClr val="404040"/>
                </a:solidFill>
                <a:ea typeface="Times New Roman" charset="0"/>
                <a:cs typeface="Times New Roman" charset="0"/>
              </a:rPr>
              <a:t>Z</a:t>
            </a:r>
            <a:r>
              <a:rPr lang="en-US" sz="16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) = 0.1212 	</a:t>
            </a:r>
            <a:r>
              <a:rPr lang="en-US" sz="1600" dirty="0">
                <a:solidFill>
                  <a:srgbClr val="404040"/>
                </a:solidFill>
                <a:ea typeface="Arial" charset="0"/>
                <a:cs typeface="Arial" charset="0"/>
              </a:rPr>
              <a:t>±  0.0005</a:t>
            </a:r>
            <a:r>
              <a:rPr lang="en-US" sz="1600" baseline="-25000" dirty="0">
                <a:solidFill>
                  <a:srgbClr val="404040"/>
                </a:solidFill>
                <a:ea typeface="Arial" charset="0"/>
                <a:cs typeface="Arial" charset="0"/>
              </a:rPr>
              <a:t>exp</a:t>
            </a:r>
            <a:r>
              <a:rPr lang="en-US" sz="1600" dirty="0">
                <a:solidFill>
                  <a:srgbClr val="404040"/>
                </a:solidFill>
                <a:ea typeface="Arial" charset="0"/>
                <a:cs typeface="Arial" charset="0"/>
              </a:rPr>
              <a:t> </a:t>
            </a:r>
          </a:p>
          <a:p>
            <a:pPr marL="288925" indent="-288925" defTabSz="1828800">
              <a:buSzPct val="100000"/>
            </a:pPr>
            <a:r>
              <a:rPr lang="en-US" sz="1600" dirty="0">
                <a:solidFill>
                  <a:srgbClr val="404040"/>
                </a:solidFill>
                <a:ea typeface="Arial" charset="0"/>
                <a:cs typeface="Arial" charset="0"/>
              </a:rPr>
              <a:t>	</a:t>
            </a:r>
            <a:r>
              <a:rPr lang="en-US" sz="1600" dirty="0" smtClean="0">
                <a:solidFill>
                  <a:srgbClr val="404040"/>
                </a:solidFill>
                <a:ea typeface="Arial" charset="0"/>
                <a:cs typeface="Arial" charset="0"/>
              </a:rPr>
              <a:t>	±  </a:t>
            </a:r>
            <a:r>
              <a:rPr lang="en-US" sz="1600" dirty="0">
                <a:solidFill>
                  <a:srgbClr val="404040"/>
                </a:solidFill>
                <a:ea typeface="Arial" charset="0"/>
                <a:cs typeface="Arial" charset="0"/>
              </a:rPr>
              <a:t>0.0008</a:t>
            </a:r>
            <a:r>
              <a:rPr lang="en-US" sz="1600" baseline="-25000" dirty="0">
                <a:solidFill>
                  <a:srgbClr val="404040"/>
                </a:solidFill>
                <a:ea typeface="Arial" charset="0"/>
                <a:cs typeface="Arial" charset="0"/>
              </a:rPr>
              <a:t>theo</a:t>
            </a:r>
            <a:r>
              <a:rPr lang="en-US" sz="1600" dirty="0">
                <a:solidFill>
                  <a:srgbClr val="404040"/>
                </a:solidFill>
                <a:ea typeface="Arial" charset="0"/>
                <a:cs typeface="Arial" charset="0"/>
              </a:rPr>
              <a:t> </a:t>
            </a:r>
          </a:p>
          <a:p>
            <a:pPr marL="288925" indent="-288925" defTabSz="1828800">
              <a:buSzPct val="100000"/>
            </a:pPr>
            <a:r>
              <a:rPr lang="en-US" sz="1600" dirty="0">
                <a:solidFill>
                  <a:srgbClr val="404040"/>
                </a:solidFill>
                <a:ea typeface="Arial" charset="0"/>
                <a:cs typeface="Arial" charset="0"/>
              </a:rPr>
              <a:t>	</a:t>
            </a:r>
            <a:r>
              <a:rPr lang="en-US" sz="1600" dirty="0" smtClean="0">
                <a:solidFill>
                  <a:srgbClr val="404040"/>
                </a:solidFill>
                <a:ea typeface="Arial" charset="0"/>
                <a:cs typeface="Arial" charset="0"/>
              </a:rPr>
              <a:t>	±  </a:t>
            </a:r>
            <a:r>
              <a:rPr lang="en-US" sz="1600" dirty="0">
                <a:solidFill>
                  <a:srgbClr val="404040"/>
                </a:solidFill>
                <a:ea typeface="Arial" charset="0"/>
                <a:cs typeface="Arial" charset="0"/>
              </a:rPr>
              <a:t>0.0005</a:t>
            </a:r>
            <a:r>
              <a:rPr lang="en-US" sz="1600" baseline="-25000" dirty="0">
                <a:solidFill>
                  <a:srgbClr val="404040"/>
                </a:solidFill>
                <a:ea typeface="Arial" charset="0"/>
                <a:cs typeface="Arial" charset="0"/>
              </a:rPr>
              <a:t>evol</a:t>
            </a:r>
          </a:p>
          <a:p>
            <a:pPr marL="288925" indent="-288925" defTabSz="1828800">
              <a:spcBef>
                <a:spcPct val="50000"/>
              </a:spcBef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rgbClr val="404040"/>
                </a:solidFill>
                <a:ea typeface="Times New Roman" charset="0"/>
                <a:cs typeface="Times New Roman" charset="0"/>
              </a:rPr>
              <a:t>Best current test of asymptotic freedom property of QCD !</a:t>
            </a:r>
          </a:p>
        </p:txBody>
      </p:sp>
      <p:pic>
        <p:nvPicPr>
          <p:cNvPr id="67591" name="Picture 4"/>
          <p:cNvPicPr>
            <a:picLocks noChangeAspect="1" noChangeArrowheads="1"/>
          </p:cNvPicPr>
          <p:nvPr/>
        </p:nvPicPr>
        <p:blipFill>
          <a:blip r:embed="rId2"/>
          <a:srcRect l="578"/>
          <a:stretch>
            <a:fillRect/>
          </a:stretch>
        </p:blipFill>
        <p:spPr bwMode="auto">
          <a:xfrm>
            <a:off x="127000" y="1270000"/>
            <a:ext cx="5237163" cy="49704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67592" name="Text Box 10"/>
          <p:cNvSpPr txBox="1">
            <a:spLocks noChangeArrowheads="1"/>
          </p:cNvSpPr>
          <p:nvPr/>
        </p:nvSpPr>
        <p:spPr bwMode="auto">
          <a:xfrm>
            <a:off x="127000" y="1068388"/>
            <a:ext cx="5226050" cy="279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r"/>
            <a:r>
              <a:rPr lang="en-GB" sz="1200">
                <a:solidFill>
                  <a:srgbClr val="7F7F7F"/>
                </a:solidFill>
              </a:rPr>
              <a:t>4-loop RGE evolution of </a:t>
            </a:r>
            <a:r>
              <a:rPr lang="en-GB" sz="1200">
                <a:solidFill>
                  <a:srgbClr val="7F7F7F"/>
                </a:solidFill>
                <a:sym typeface="Symbol" charset="2"/>
              </a:rPr>
              <a:t></a:t>
            </a:r>
            <a:r>
              <a:rPr lang="en-GB" sz="1200" i="1" baseline="-25000">
                <a:solidFill>
                  <a:srgbClr val="7F7F7F"/>
                </a:solidFill>
                <a:sym typeface="Symbol" charset="2"/>
              </a:rPr>
              <a:t>s</a:t>
            </a:r>
            <a:r>
              <a:rPr lang="en-GB" sz="1200">
                <a:solidFill>
                  <a:srgbClr val="7F7F7F"/>
                </a:solidFill>
                <a:sym typeface="Symbol" charset="2"/>
              </a:rPr>
              <a:t>() with measurements [</a:t>
            </a:r>
            <a:r>
              <a:rPr lang="en-US" sz="1200">
                <a:solidFill>
                  <a:srgbClr val="7F7F7F"/>
                </a:solidFill>
                <a:ea typeface="Times New Roman" charset="0"/>
                <a:cs typeface="Times New Roman" charset="0"/>
              </a:rPr>
              <a:t>arXiv:0803.0979]</a:t>
            </a:r>
            <a:endParaRPr lang="en-GB" sz="1200">
              <a:solidFill>
                <a:srgbClr val="7F7F7F"/>
              </a:solidFill>
              <a:sym typeface="Symbol" charset="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 descr="LHC-ATLAS"/>
          <p:cNvPicPr>
            <a:picLocks noChangeAspect="1" noChangeArrowheads="1"/>
          </p:cNvPicPr>
          <p:nvPr/>
        </p:nvPicPr>
        <p:blipFill>
          <a:blip r:embed="rId2">
            <a:lum bright="36000"/>
            <a:grayscl/>
          </a:blip>
          <a:srcRect/>
          <a:stretch>
            <a:fillRect/>
          </a:stretch>
        </p:blipFill>
        <p:spPr bwMode="auto">
          <a:xfrm>
            <a:off x="0" y="285750"/>
            <a:ext cx="9144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3351213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 sz="1800">
              <a:solidFill>
                <a:srgbClr val="262626"/>
              </a:solidFill>
              <a:ea typeface="Calibri" charset="0"/>
              <a:cs typeface="Calibri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2363788"/>
            <a:ext cx="9144000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000" b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The Fate of the Standard Model</a:t>
            </a:r>
          </a:p>
        </p:txBody>
      </p:sp>
      <p:pic>
        <p:nvPicPr>
          <p:cNvPr id="9" name="Picture 8" descr="image-111577-galleryV9-gwum.jp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lum bright="-11000" contrast="50000"/>
          </a:blip>
          <a:stretch>
            <a:fillRect/>
          </a:stretch>
        </p:blipFill>
        <p:spPr>
          <a:xfrm>
            <a:off x="1981200" y="3351213"/>
            <a:ext cx="5265665" cy="3506787"/>
          </a:xfrm>
          <a:prstGeom prst="rect">
            <a:avLst/>
          </a:prstGeom>
          <a:effectLst>
            <a:glow rad="114300">
              <a:schemeClr val="bg1">
                <a:alpha val="92000"/>
              </a:schemeClr>
            </a:glow>
          </a:effectLst>
        </p:spPr>
      </p:pic>
      <p:sp>
        <p:nvSpPr>
          <p:cNvPr id="11" name="Rectangle 10"/>
          <p:cNvSpPr/>
          <p:nvPr/>
        </p:nvSpPr>
        <p:spPr>
          <a:xfrm rot="21035875">
            <a:off x="5448698" y="5248231"/>
            <a:ext cx="1383122" cy="895055"/>
          </a:xfrm>
          <a:prstGeom prst="rect">
            <a:avLst/>
          </a:prstGeom>
          <a:solidFill>
            <a:srgbClr val="E12548">
              <a:alpha val="84000"/>
            </a:srgbClr>
          </a:solidFill>
          <a:ln>
            <a:noFill/>
          </a:ln>
          <a:effectLst>
            <a:outerShdw blurRad="190500" dist="38100" dir="2700000">
              <a:schemeClr val="accent6">
                <a:lumMod val="75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GB" sz="1800" dirty="0" smtClean="0">
                <a:solidFill>
                  <a:srgbClr val="D0FEFF"/>
                </a:solidFill>
                <a:latin typeface="Charcoal CY"/>
                <a:cs typeface="Charcoal CY"/>
              </a:rPr>
              <a:t>New physics at </a:t>
            </a:r>
            <a:r>
              <a:rPr lang="en-GB" sz="1800" dirty="0" err="1" smtClean="0">
                <a:solidFill>
                  <a:srgbClr val="D0FEFF"/>
                </a:solidFill>
                <a:latin typeface="Charcoal CY"/>
                <a:cs typeface="Charcoal CY"/>
              </a:rPr>
              <a:t>TeV</a:t>
            </a:r>
            <a:r>
              <a:rPr lang="en-GB" sz="1800" dirty="0" smtClean="0">
                <a:solidFill>
                  <a:srgbClr val="D0FEFF"/>
                </a:solidFill>
                <a:latin typeface="Charcoal CY"/>
                <a:cs typeface="Charcoal CY"/>
              </a:rPr>
              <a:t> scale</a:t>
            </a:r>
            <a:endParaRPr lang="en-GB" sz="1800" dirty="0">
              <a:solidFill>
                <a:srgbClr val="D0FEFF"/>
              </a:solidFill>
              <a:latin typeface="Charcoal CY"/>
              <a:cs typeface="Charcoal CY"/>
            </a:endParaRPr>
          </a:p>
        </p:txBody>
      </p:sp>
      <p:sp>
        <p:nvSpPr>
          <p:cNvPr id="12" name="Rectangle 11"/>
          <p:cNvSpPr/>
          <p:nvPr/>
        </p:nvSpPr>
        <p:spPr>
          <a:xfrm rot="21446831">
            <a:off x="2386466" y="5614261"/>
            <a:ext cx="1361745" cy="903434"/>
          </a:xfrm>
          <a:prstGeom prst="rect">
            <a:avLst/>
          </a:prstGeom>
          <a:solidFill>
            <a:srgbClr val="001B70">
              <a:alpha val="79000"/>
            </a:srgbClr>
          </a:solidFill>
          <a:ln>
            <a:noFill/>
          </a:ln>
          <a:effectLst>
            <a:outerShdw blurRad="317500" dist="38100" dir="2700000" algn="tl" rotWithShape="0">
              <a:srgbClr val="18579B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GB" sz="1800" dirty="0" smtClean="0">
                <a:solidFill>
                  <a:srgbClr val="9AE0F4"/>
                </a:solidFill>
                <a:latin typeface="Charcoal CY"/>
                <a:cs typeface="Charcoal CY"/>
              </a:rPr>
              <a:t>No new physics at </a:t>
            </a:r>
            <a:r>
              <a:rPr lang="en-GB" sz="1800" dirty="0" err="1" smtClean="0">
                <a:solidFill>
                  <a:srgbClr val="9AE0F4"/>
                </a:solidFill>
                <a:latin typeface="Charcoal CY"/>
                <a:cs typeface="Charcoal CY"/>
              </a:rPr>
              <a:t>TeV</a:t>
            </a:r>
            <a:r>
              <a:rPr lang="en-GB" sz="1800" dirty="0" smtClean="0">
                <a:solidFill>
                  <a:srgbClr val="9AE0F4"/>
                </a:solidFill>
                <a:latin typeface="Charcoal CY"/>
                <a:cs typeface="Charcoal CY"/>
              </a:rPr>
              <a:t> scale</a:t>
            </a:r>
            <a:endParaRPr lang="en-GB" sz="1800" dirty="0">
              <a:solidFill>
                <a:srgbClr val="9AE0F4"/>
              </a:solidFill>
              <a:latin typeface="Charcoal CY"/>
              <a:cs typeface="Charcoal CY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Driving the SM to </a:t>
            </a:r>
            <a:r>
              <a:rPr lang="en-US" sz="4000" b="1" i="1" dirty="0" err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sz="4000" b="1" baseline="-25000" dirty="0" err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Planck</a:t>
            </a:r>
            <a:endParaRPr lang="en-US" sz="4000" b="1" baseline="-25000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8600" y="993775"/>
            <a:ext cx="8763000" cy="14589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defTabSz="914400">
              <a:spcBef>
                <a:spcPct val="50000"/>
              </a:spcBef>
              <a:buSzPct val="80000"/>
            </a:pPr>
            <a:r>
              <a:rPr lang="en-GB" sz="2000" dirty="0" smtClean="0">
                <a:solidFill>
                  <a:srgbClr val="18579B"/>
                </a:solidFill>
                <a:sym typeface="Symbol" charset="2"/>
              </a:rPr>
              <a:t>The behaviour </a:t>
            </a:r>
            <a:r>
              <a:rPr lang="en-GB" sz="2000" dirty="0">
                <a:solidFill>
                  <a:srgbClr val="18579B"/>
                </a:solidFill>
                <a:sym typeface="Symbol" charset="2"/>
              </a:rPr>
              <a:t>of the </a:t>
            </a:r>
            <a:r>
              <a:rPr lang="en-GB" sz="2000" dirty="0" err="1">
                <a:solidFill>
                  <a:srgbClr val="18579B"/>
                </a:solidFill>
                <a:sym typeface="Symbol" charset="2"/>
              </a:rPr>
              <a:t>quartic</a:t>
            </a:r>
            <a:r>
              <a:rPr lang="en-GB" sz="2000" dirty="0">
                <a:solidFill>
                  <a:srgbClr val="18579B"/>
                </a:solidFill>
                <a:sym typeface="Symbol" charset="2"/>
              </a:rPr>
              <a:t> Higgs couplings as function of the cut-off scale </a:t>
            </a:r>
            <a:r>
              <a:rPr lang="en-GB" sz="2000" dirty="0">
                <a:solidFill>
                  <a:srgbClr val="18579B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L </a:t>
            </a:r>
            <a:r>
              <a:rPr lang="en-GB" sz="2000" dirty="0">
                <a:solidFill>
                  <a:srgbClr val="18579B"/>
                </a:solidFill>
                <a:sym typeface="Symbol" charset="2"/>
              </a:rPr>
              <a:t>puts bounds on </a:t>
            </a:r>
            <a:r>
              <a:rPr lang="en-GB" sz="2000" i="1" dirty="0">
                <a:solidFill>
                  <a:srgbClr val="18579B"/>
                </a:solidFill>
                <a:sym typeface="Symbol" charset="2"/>
              </a:rPr>
              <a:t>M</a:t>
            </a:r>
            <a:r>
              <a:rPr lang="en-GB" sz="2000" i="1" baseline="-25000" dirty="0">
                <a:solidFill>
                  <a:srgbClr val="18579B"/>
                </a:solidFill>
                <a:sym typeface="Symbol" charset="2"/>
              </a:rPr>
              <a:t>H</a:t>
            </a:r>
            <a:r>
              <a:rPr lang="en-GB" sz="2000" dirty="0">
                <a:solidFill>
                  <a:srgbClr val="18579B"/>
                </a:solidFill>
                <a:sym typeface="Symbol" charset="2"/>
              </a:rPr>
              <a:t> </a:t>
            </a:r>
          </a:p>
          <a:p>
            <a:pPr marL="355600" indent="-263525" defTabSz="914400">
              <a:spcBef>
                <a:spcPts val="1263"/>
              </a:spcBef>
              <a:buSzPct val="100000"/>
              <a:buFont typeface="Arial" charset="0"/>
              <a:buChar char="•"/>
            </a:pPr>
            <a:r>
              <a:rPr lang="en-US" sz="1600" b="1" dirty="0">
                <a:solidFill>
                  <a:srgbClr val="404040"/>
                </a:solidFill>
                <a:sym typeface="Symbol" charset="2"/>
              </a:rPr>
              <a:t>For too large </a:t>
            </a:r>
            <a:r>
              <a:rPr lang="en-US" sz="1600" b="1" i="1" dirty="0">
                <a:solidFill>
                  <a:srgbClr val="404040"/>
                </a:solidFill>
                <a:sym typeface="Symbol" charset="2"/>
              </a:rPr>
              <a:t>M</a:t>
            </a:r>
            <a:r>
              <a:rPr lang="en-US" sz="1600" b="1" i="1" baseline="-25000" dirty="0">
                <a:solidFill>
                  <a:srgbClr val="404040"/>
                </a:solidFill>
                <a:sym typeface="Symbol" charset="2"/>
              </a:rPr>
              <a:t>H</a:t>
            </a:r>
            <a:r>
              <a:rPr lang="en-US" sz="1600" b="1" dirty="0">
                <a:solidFill>
                  <a:srgbClr val="404040"/>
                </a:solidFill>
                <a:sym typeface="Symbol" charset="2"/>
              </a:rPr>
              <a:t>,</a:t>
            </a:r>
            <a:r>
              <a:rPr lang="en-US" sz="1600" dirty="0">
                <a:solidFill>
                  <a:srgbClr val="404040"/>
                </a:solidFill>
                <a:sym typeface="Symbol" charset="2"/>
              </a:rPr>
              <a:t> the couplings become </a:t>
            </a:r>
            <a:r>
              <a:rPr lang="en-US" sz="1600" dirty="0">
                <a:solidFill>
                  <a:srgbClr val="E12548"/>
                </a:solidFill>
                <a:sym typeface="Symbol" charset="2"/>
              </a:rPr>
              <a:t>non-perturbative </a:t>
            </a:r>
            <a:r>
              <a:rPr lang="en-US" sz="1600" dirty="0">
                <a:solidFill>
                  <a:srgbClr val="404040"/>
                </a:solidFill>
                <a:sym typeface="Symbol" charset="2"/>
              </a:rPr>
              <a:t>(“triviality” or “blow-up” scenario)</a:t>
            </a:r>
          </a:p>
          <a:p>
            <a:pPr marL="355600" indent="-263525" defTabSz="914400">
              <a:spcBef>
                <a:spcPts val="663"/>
              </a:spcBef>
              <a:buSzPct val="100000"/>
              <a:buFont typeface="Arial" charset="0"/>
              <a:buChar char="•"/>
            </a:pPr>
            <a:r>
              <a:rPr lang="en-US" sz="1600" b="1" dirty="0">
                <a:solidFill>
                  <a:srgbClr val="404040"/>
                </a:solidFill>
                <a:sym typeface="Symbol" charset="2"/>
              </a:rPr>
              <a:t>For too small </a:t>
            </a:r>
            <a:r>
              <a:rPr lang="en-US" sz="1600" b="1" i="1" dirty="0">
                <a:solidFill>
                  <a:srgbClr val="404040"/>
                </a:solidFill>
                <a:sym typeface="Symbol" charset="2"/>
              </a:rPr>
              <a:t>M</a:t>
            </a:r>
            <a:r>
              <a:rPr lang="en-US" sz="1600" b="1" i="1" baseline="-25000" dirty="0">
                <a:solidFill>
                  <a:srgbClr val="404040"/>
                </a:solidFill>
                <a:sym typeface="Symbol" charset="2"/>
              </a:rPr>
              <a:t>H</a:t>
            </a:r>
            <a:r>
              <a:rPr lang="en-US" sz="1600" dirty="0">
                <a:solidFill>
                  <a:srgbClr val="404040"/>
                </a:solidFill>
                <a:sym typeface="Symbol" charset="2"/>
              </a:rPr>
              <a:t>, the vacuum becomes </a:t>
            </a:r>
            <a:r>
              <a:rPr lang="en-US" sz="1600" dirty="0">
                <a:solidFill>
                  <a:srgbClr val="E12548"/>
                </a:solidFill>
                <a:sym typeface="Symbol" charset="2"/>
              </a:rPr>
              <a:t>unstable</a:t>
            </a:r>
            <a:r>
              <a:rPr lang="en-US" sz="1600" dirty="0" smtClean="0">
                <a:solidFill>
                  <a:srgbClr val="E12548"/>
                </a:solidFill>
                <a:sym typeface="Symbol" charset="2"/>
              </a:rPr>
              <a:t>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261566" y="2566960"/>
            <a:ext cx="3945299" cy="1370239"/>
            <a:chOff x="3261566" y="2566960"/>
            <a:chExt cx="3945299" cy="1370239"/>
          </a:xfrm>
        </p:grpSpPr>
        <p:graphicFrame>
          <p:nvGraphicFramePr>
            <p:cNvPr id="15" name="Object 6"/>
            <p:cNvGraphicFramePr>
              <a:graphicFrameLocks noChangeAspect="1"/>
            </p:cNvGraphicFramePr>
            <p:nvPr/>
          </p:nvGraphicFramePr>
          <p:xfrm>
            <a:off x="5203479" y="3200400"/>
            <a:ext cx="2003386" cy="473423"/>
          </p:xfrm>
          <a:graphic>
            <a:graphicData uri="http://schemas.openxmlformats.org/presentationml/2006/ole">
              <p:oleObj spid="_x0000_s851974" name="Equation" r:id="rId3" imgW="1917700" imgH="457200" progId="Equation.DSMT4">
                <p:embed/>
              </p:oleObj>
            </a:graphicData>
          </a:graphic>
        </p:graphicFrame>
        <p:grpSp>
          <p:nvGrpSpPr>
            <p:cNvPr id="8" name="Group 7"/>
            <p:cNvGrpSpPr/>
            <p:nvPr/>
          </p:nvGrpSpPr>
          <p:grpSpPr>
            <a:xfrm>
              <a:off x="3261566" y="2566960"/>
              <a:ext cx="1974048" cy="1370239"/>
              <a:chOff x="3061502" y="4749467"/>
              <a:chExt cx="2566946" cy="1892856"/>
            </a:xfrm>
          </p:grpSpPr>
          <p:pic>
            <p:nvPicPr>
              <p:cNvPr id="9" name="Picture 34" descr="higgs_pot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57031" t="50255" r="6810" b="14140"/>
              <a:stretch>
                <a:fillRect/>
              </a:stretch>
            </p:blipFill>
            <p:spPr bwMode="auto">
              <a:xfrm>
                <a:off x="3606781" y="5021456"/>
                <a:ext cx="1457045" cy="1218233"/>
              </a:xfrm>
              <a:prstGeom prst="rect">
                <a:avLst/>
              </a:prstGeom>
              <a:noFill/>
            </p:spPr>
          </p:pic>
          <p:sp>
            <p:nvSpPr>
              <p:cNvPr id="12" name="AutoShape 37"/>
              <p:cNvSpPr>
                <a:spLocks noChangeArrowheads="1"/>
              </p:cNvSpPr>
              <p:nvPr/>
            </p:nvSpPr>
            <p:spPr bwMode="auto">
              <a:xfrm rot="21280225">
                <a:off x="5000615" y="4749467"/>
                <a:ext cx="627833" cy="1892856"/>
              </a:xfrm>
              <a:custGeom>
                <a:avLst/>
                <a:gdLst>
                  <a:gd name="G0" fmla="+- -2862255 0 0"/>
                  <a:gd name="G1" fmla="+- -9826676 0 0"/>
                  <a:gd name="G2" fmla="+- -2862255 0 -9826676"/>
                  <a:gd name="G3" fmla="+- 10800 0 0"/>
                  <a:gd name="G4" fmla="+- 0 0 -2862255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10026 0 0"/>
                  <a:gd name="G9" fmla="+- 0 0 -9826676"/>
                  <a:gd name="G10" fmla="+- 10026 0 2700"/>
                  <a:gd name="G11" fmla="cos G10 -2862255"/>
                  <a:gd name="G12" fmla="sin G10 -2862255"/>
                  <a:gd name="G13" fmla="cos 13500 -2862255"/>
                  <a:gd name="G14" fmla="sin 13500 -2862255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10026 1 2"/>
                  <a:gd name="G20" fmla="+- G19 5400 0"/>
                  <a:gd name="G21" fmla="cos G20 -2862255"/>
                  <a:gd name="G22" fmla="sin G20 -2862255"/>
                  <a:gd name="G23" fmla="+- G21 10800 0"/>
                  <a:gd name="G24" fmla="+- G12 G23 G22"/>
                  <a:gd name="G25" fmla="+- G22 G23 G11"/>
                  <a:gd name="G26" fmla="cos 10800 -2862255"/>
                  <a:gd name="G27" fmla="sin 10800 -2862255"/>
                  <a:gd name="G28" fmla="cos 10026 -2862255"/>
                  <a:gd name="G29" fmla="sin 10026 -2862255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9826676"/>
                  <a:gd name="G36" fmla="sin G34 -9826676"/>
                  <a:gd name="G37" fmla="+/ -9826676 -2862255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10026 G39"/>
                  <a:gd name="G43" fmla="sin 10026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9519 w 21600"/>
                  <a:gd name="T5" fmla="*/ 76 h 21600"/>
                  <a:gd name="T6" fmla="*/ 1787 w 21600"/>
                  <a:gd name="T7" fmla="*/ 5584 h 21600"/>
                  <a:gd name="T8" fmla="*/ 9611 w 21600"/>
                  <a:gd name="T9" fmla="*/ 844 h 21600"/>
                  <a:gd name="T10" fmla="*/ 20564 w 21600"/>
                  <a:gd name="T11" fmla="*/ 1477 h 21600"/>
                  <a:gd name="T12" fmla="*/ 20462 w 21600"/>
                  <a:gd name="T13" fmla="*/ 5842 h 21600"/>
                  <a:gd name="T14" fmla="*/ 16098 w 21600"/>
                  <a:gd name="T15" fmla="*/ 574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8051" y="3876"/>
                    </a:moveTo>
                    <a:cubicBezTo>
                      <a:pt x="16159" y="1895"/>
                      <a:pt x="13539" y="773"/>
                      <a:pt x="10800" y="773"/>
                    </a:cubicBezTo>
                    <a:cubicBezTo>
                      <a:pt x="7221" y="773"/>
                      <a:pt x="3914" y="2681"/>
                      <a:pt x="2122" y="5778"/>
                    </a:cubicBezTo>
                    <a:lnTo>
                      <a:pt x="1452" y="5390"/>
                    </a:lnTo>
                    <a:cubicBezTo>
                      <a:pt x="3382" y="2054"/>
                      <a:pt x="6945" y="-1"/>
                      <a:pt x="10800" y="-1"/>
                    </a:cubicBezTo>
                    <a:cubicBezTo>
                      <a:pt x="13751" y="-1"/>
                      <a:pt x="16573" y="1207"/>
                      <a:pt x="18611" y="3341"/>
                    </a:cubicBezTo>
                    <a:lnTo>
                      <a:pt x="20564" y="1477"/>
                    </a:lnTo>
                    <a:lnTo>
                      <a:pt x="20462" y="5842"/>
                    </a:lnTo>
                    <a:lnTo>
                      <a:pt x="16098" y="5740"/>
                    </a:lnTo>
                    <a:lnTo>
                      <a:pt x="18051" y="3876"/>
                    </a:lnTo>
                    <a:close/>
                  </a:path>
                </a:pathLst>
              </a:custGeom>
              <a:solidFill>
                <a:srgbClr val="FF000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utoShape 38"/>
              <p:cNvSpPr>
                <a:spLocks noChangeArrowheads="1"/>
              </p:cNvSpPr>
              <p:nvPr/>
            </p:nvSpPr>
            <p:spPr bwMode="auto">
              <a:xfrm rot="319775" flipH="1">
                <a:off x="3061502" y="4749467"/>
                <a:ext cx="627833" cy="1892856"/>
              </a:xfrm>
              <a:custGeom>
                <a:avLst/>
                <a:gdLst>
                  <a:gd name="G0" fmla="+- -2862255 0 0"/>
                  <a:gd name="G1" fmla="+- -9826676 0 0"/>
                  <a:gd name="G2" fmla="+- -2862255 0 -9826676"/>
                  <a:gd name="G3" fmla="+- 10800 0 0"/>
                  <a:gd name="G4" fmla="+- 0 0 -2862255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10026 0 0"/>
                  <a:gd name="G9" fmla="+- 0 0 -9826676"/>
                  <a:gd name="G10" fmla="+- 10026 0 2700"/>
                  <a:gd name="G11" fmla="cos G10 -2862255"/>
                  <a:gd name="G12" fmla="sin G10 -2862255"/>
                  <a:gd name="G13" fmla="cos 13500 -2862255"/>
                  <a:gd name="G14" fmla="sin 13500 -2862255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10026 1 2"/>
                  <a:gd name="G20" fmla="+- G19 5400 0"/>
                  <a:gd name="G21" fmla="cos G20 -2862255"/>
                  <a:gd name="G22" fmla="sin G20 -2862255"/>
                  <a:gd name="G23" fmla="+- G21 10800 0"/>
                  <a:gd name="G24" fmla="+- G12 G23 G22"/>
                  <a:gd name="G25" fmla="+- G22 G23 G11"/>
                  <a:gd name="G26" fmla="cos 10800 -2862255"/>
                  <a:gd name="G27" fmla="sin 10800 -2862255"/>
                  <a:gd name="G28" fmla="cos 10026 -2862255"/>
                  <a:gd name="G29" fmla="sin 10026 -2862255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9826676"/>
                  <a:gd name="G36" fmla="sin G34 -9826676"/>
                  <a:gd name="G37" fmla="+/ -9826676 -2862255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10026 G39"/>
                  <a:gd name="G43" fmla="sin 10026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9519 w 21600"/>
                  <a:gd name="T5" fmla="*/ 76 h 21600"/>
                  <a:gd name="T6" fmla="*/ 1787 w 21600"/>
                  <a:gd name="T7" fmla="*/ 5584 h 21600"/>
                  <a:gd name="T8" fmla="*/ 9611 w 21600"/>
                  <a:gd name="T9" fmla="*/ 844 h 21600"/>
                  <a:gd name="T10" fmla="*/ 20564 w 21600"/>
                  <a:gd name="T11" fmla="*/ 1477 h 21600"/>
                  <a:gd name="T12" fmla="*/ 20462 w 21600"/>
                  <a:gd name="T13" fmla="*/ 5842 h 21600"/>
                  <a:gd name="T14" fmla="*/ 16098 w 21600"/>
                  <a:gd name="T15" fmla="*/ 574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8051" y="3876"/>
                    </a:moveTo>
                    <a:cubicBezTo>
                      <a:pt x="16159" y="1895"/>
                      <a:pt x="13539" y="773"/>
                      <a:pt x="10800" y="773"/>
                    </a:cubicBezTo>
                    <a:cubicBezTo>
                      <a:pt x="7221" y="773"/>
                      <a:pt x="3914" y="2681"/>
                      <a:pt x="2122" y="5778"/>
                    </a:cubicBezTo>
                    <a:lnTo>
                      <a:pt x="1452" y="5390"/>
                    </a:lnTo>
                    <a:cubicBezTo>
                      <a:pt x="3382" y="2054"/>
                      <a:pt x="6945" y="-1"/>
                      <a:pt x="10800" y="-1"/>
                    </a:cubicBezTo>
                    <a:cubicBezTo>
                      <a:pt x="13751" y="-1"/>
                      <a:pt x="16573" y="1207"/>
                      <a:pt x="18611" y="3341"/>
                    </a:cubicBezTo>
                    <a:lnTo>
                      <a:pt x="20564" y="1477"/>
                    </a:lnTo>
                    <a:lnTo>
                      <a:pt x="20462" y="5842"/>
                    </a:lnTo>
                    <a:lnTo>
                      <a:pt x="16098" y="5740"/>
                    </a:lnTo>
                    <a:lnTo>
                      <a:pt x="18051" y="3876"/>
                    </a:lnTo>
                    <a:close/>
                  </a:path>
                </a:pathLst>
              </a:custGeom>
              <a:solidFill>
                <a:srgbClr val="FF000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Driving the SM to </a:t>
            </a:r>
            <a:r>
              <a:rPr lang="en-US" sz="4000" b="1" i="1" dirty="0" err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sz="4000" b="1" baseline="-25000" dirty="0" err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Planck</a:t>
            </a:r>
            <a:endParaRPr lang="en-US" sz="4000" b="1" baseline="-25000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8600" y="993775"/>
            <a:ext cx="8763000" cy="14589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defTabSz="914400">
              <a:spcBef>
                <a:spcPct val="50000"/>
              </a:spcBef>
              <a:buSzPct val="80000"/>
            </a:pPr>
            <a:r>
              <a:rPr lang="en-GB" sz="2000" dirty="0" smtClean="0">
                <a:solidFill>
                  <a:srgbClr val="18579B"/>
                </a:solidFill>
                <a:sym typeface="Symbol" charset="2"/>
              </a:rPr>
              <a:t>The behaviour </a:t>
            </a:r>
            <a:r>
              <a:rPr lang="en-GB" sz="2000" dirty="0">
                <a:solidFill>
                  <a:srgbClr val="18579B"/>
                </a:solidFill>
                <a:sym typeface="Symbol" charset="2"/>
              </a:rPr>
              <a:t>of the </a:t>
            </a:r>
            <a:r>
              <a:rPr lang="en-GB" sz="2000" dirty="0" err="1">
                <a:solidFill>
                  <a:srgbClr val="18579B"/>
                </a:solidFill>
                <a:sym typeface="Symbol" charset="2"/>
              </a:rPr>
              <a:t>quartic</a:t>
            </a:r>
            <a:r>
              <a:rPr lang="en-GB" sz="2000" dirty="0">
                <a:solidFill>
                  <a:srgbClr val="18579B"/>
                </a:solidFill>
                <a:sym typeface="Symbol" charset="2"/>
              </a:rPr>
              <a:t> Higgs couplings as function of the cut-off scale </a:t>
            </a:r>
            <a:r>
              <a:rPr lang="en-GB" sz="2000" dirty="0">
                <a:solidFill>
                  <a:srgbClr val="18579B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L </a:t>
            </a:r>
            <a:r>
              <a:rPr lang="en-GB" sz="2000" dirty="0">
                <a:solidFill>
                  <a:srgbClr val="18579B"/>
                </a:solidFill>
                <a:sym typeface="Symbol" charset="2"/>
              </a:rPr>
              <a:t>puts bounds on </a:t>
            </a:r>
            <a:r>
              <a:rPr lang="en-GB" sz="2000" i="1" dirty="0">
                <a:solidFill>
                  <a:srgbClr val="18579B"/>
                </a:solidFill>
                <a:sym typeface="Symbol" charset="2"/>
              </a:rPr>
              <a:t>M</a:t>
            </a:r>
            <a:r>
              <a:rPr lang="en-GB" sz="2000" i="1" baseline="-25000" dirty="0">
                <a:solidFill>
                  <a:srgbClr val="18579B"/>
                </a:solidFill>
                <a:sym typeface="Symbol" charset="2"/>
              </a:rPr>
              <a:t>H</a:t>
            </a:r>
            <a:r>
              <a:rPr lang="en-GB" sz="2000" dirty="0">
                <a:solidFill>
                  <a:srgbClr val="18579B"/>
                </a:solidFill>
                <a:sym typeface="Symbol" charset="2"/>
              </a:rPr>
              <a:t> </a:t>
            </a:r>
          </a:p>
          <a:p>
            <a:pPr marL="355600" indent="-263525" defTabSz="914400">
              <a:spcBef>
                <a:spcPts val="1263"/>
              </a:spcBef>
              <a:buSzPct val="100000"/>
              <a:buFont typeface="Arial" charset="0"/>
              <a:buChar char="•"/>
            </a:pPr>
            <a:r>
              <a:rPr lang="en-US" sz="1600" b="1" dirty="0">
                <a:solidFill>
                  <a:srgbClr val="404040"/>
                </a:solidFill>
                <a:sym typeface="Symbol" charset="2"/>
              </a:rPr>
              <a:t>For too large </a:t>
            </a:r>
            <a:r>
              <a:rPr lang="en-US" sz="1600" b="1" i="1" dirty="0">
                <a:solidFill>
                  <a:srgbClr val="404040"/>
                </a:solidFill>
                <a:sym typeface="Symbol" charset="2"/>
              </a:rPr>
              <a:t>M</a:t>
            </a:r>
            <a:r>
              <a:rPr lang="en-US" sz="1600" b="1" i="1" baseline="-25000" dirty="0">
                <a:solidFill>
                  <a:srgbClr val="404040"/>
                </a:solidFill>
                <a:sym typeface="Symbol" charset="2"/>
              </a:rPr>
              <a:t>H</a:t>
            </a:r>
            <a:r>
              <a:rPr lang="en-US" sz="1600" b="1" dirty="0">
                <a:solidFill>
                  <a:srgbClr val="404040"/>
                </a:solidFill>
                <a:sym typeface="Symbol" charset="2"/>
              </a:rPr>
              <a:t>,</a:t>
            </a:r>
            <a:r>
              <a:rPr lang="en-US" sz="1600" dirty="0">
                <a:solidFill>
                  <a:srgbClr val="404040"/>
                </a:solidFill>
                <a:sym typeface="Symbol" charset="2"/>
              </a:rPr>
              <a:t> the couplings become </a:t>
            </a:r>
            <a:r>
              <a:rPr lang="en-US" sz="1600" dirty="0">
                <a:solidFill>
                  <a:srgbClr val="E12548"/>
                </a:solidFill>
                <a:sym typeface="Symbol" charset="2"/>
              </a:rPr>
              <a:t>non-perturbative </a:t>
            </a:r>
            <a:r>
              <a:rPr lang="en-US" sz="1600" dirty="0">
                <a:solidFill>
                  <a:srgbClr val="404040"/>
                </a:solidFill>
                <a:sym typeface="Symbol" charset="2"/>
              </a:rPr>
              <a:t>(“triviality” or “blow-up” scenario)</a:t>
            </a:r>
          </a:p>
          <a:p>
            <a:pPr marL="355600" indent="-263525" defTabSz="914400">
              <a:spcBef>
                <a:spcPts val="663"/>
              </a:spcBef>
              <a:buSzPct val="100000"/>
              <a:buFont typeface="Arial" charset="0"/>
              <a:buChar char="•"/>
            </a:pPr>
            <a:r>
              <a:rPr lang="en-US" sz="1600" b="1" dirty="0">
                <a:solidFill>
                  <a:srgbClr val="404040"/>
                </a:solidFill>
                <a:sym typeface="Symbol" charset="2"/>
              </a:rPr>
              <a:t>For too small </a:t>
            </a:r>
            <a:r>
              <a:rPr lang="en-US" sz="1600" b="1" i="1" dirty="0">
                <a:solidFill>
                  <a:srgbClr val="404040"/>
                </a:solidFill>
                <a:sym typeface="Symbol" charset="2"/>
              </a:rPr>
              <a:t>M</a:t>
            </a:r>
            <a:r>
              <a:rPr lang="en-US" sz="1600" b="1" i="1" baseline="-25000" dirty="0">
                <a:solidFill>
                  <a:srgbClr val="404040"/>
                </a:solidFill>
                <a:sym typeface="Symbol" charset="2"/>
              </a:rPr>
              <a:t>H</a:t>
            </a:r>
            <a:r>
              <a:rPr lang="en-US" sz="1600" dirty="0">
                <a:solidFill>
                  <a:srgbClr val="404040"/>
                </a:solidFill>
                <a:sym typeface="Symbol" charset="2"/>
              </a:rPr>
              <a:t>, the vacuum becomes </a:t>
            </a:r>
            <a:r>
              <a:rPr lang="en-US" sz="1600" dirty="0">
                <a:solidFill>
                  <a:srgbClr val="E12548"/>
                </a:solidFill>
                <a:sym typeface="Symbol" charset="2"/>
              </a:rPr>
              <a:t>unstable</a:t>
            </a:r>
            <a:r>
              <a:rPr lang="en-US" sz="1600" dirty="0" smtClean="0">
                <a:solidFill>
                  <a:srgbClr val="E12548"/>
                </a:solidFill>
                <a:sym typeface="Symbol" charset="2"/>
              </a:rPr>
              <a:t> </a:t>
            </a:r>
          </a:p>
        </p:txBody>
      </p:sp>
      <p:grpSp>
        <p:nvGrpSpPr>
          <p:cNvPr id="2" name="Group 15"/>
          <p:cNvGrpSpPr/>
          <p:nvPr/>
        </p:nvGrpSpPr>
        <p:grpSpPr>
          <a:xfrm>
            <a:off x="685800" y="2895600"/>
            <a:ext cx="6705600" cy="2895600"/>
            <a:chOff x="582657" y="855821"/>
            <a:chExt cx="6705600" cy="2895600"/>
          </a:xfrm>
        </p:grpSpPr>
        <p:sp>
          <p:nvSpPr>
            <p:cNvPr id="17" name="Rounded Rectangular Callout 16"/>
            <p:cNvSpPr/>
            <p:nvPr/>
          </p:nvSpPr>
          <p:spPr>
            <a:xfrm>
              <a:off x="582657" y="855821"/>
              <a:ext cx="6705600" cy="2895600"/>
            </a:xfrm>
            <a:prstGeom prst="wedgeRoundRectCallout">
              <a:avLst>
                <a:gd name="adj1" fmla="val 10251"/>
                <a:gd name="adj2" fmla="val -64374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127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5">
                  <a:lumMod val="60000"/>
                  <a:lumOff val="40000"/>
                  <a:alpha val="88000"/>
                </a:schemeClr>
              </a:glow>
              <a:outerShdw blurRad="114300" dist="38100" dir="2700000">
                <a:srgbClr val="000000">
                  <a:alpha val="21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r>
                <a:rPr lang="en-US" sz="1600" dirty="0" smtClean="0">
                  <a:solidFill>
                    <a:srgbClr val="18579B"/>
                  </a:solidFill>
                  <a:latin typeface="Arial"/>
                  <a:cs typeface="Arial"/>
                </a:rPr>
                <a:t>The “unstable” region is not necessarily incompatible with our existence, as long as the electroweak vacuum survives for a time longer than the age of the universe, before quantum tunneling.</a:t>
              </a:r>
            </a:p>
            <a:p>
              <a:pPr>
                <a:spcBef>
                  <a:spcPts val="600"/>
                </a:spcBef>
              </a:pPr>
              <a:r>
                <a:rPr lang="en-US" sz="1600" dirty="0" smtClean="0">
                  <a:solidFill>
                    <a:srgbClr val="18579B"/>
                  </a:solidFill>
                  <a:latin typeface="Arial"/>
                  <a:cs typeface="Arial"/>
                </a:rPr>
                <a:t>Its probability is given by</a:t>
              </a:r>
            </a:p>
            <a:p>
              <a:pPr>
                <a:spcBef>
                  <a:spcPts val="600"/>
                </a:spcBef>
              </a:pPr>
              <a:endParaRPr lang="en-US" sz="1600" dirty="0" smtClean="0">
                <a:solidFill>
                  <a:srgbClr val="18579B"/>
                </a:solidFill>
                <a:latin typeface="Arial"/>
                <a:cs typeface="Arial"/>
              </a:endParaRPr>
            </a:p>
            <a:p>
              <a:pPr>
                <a:spcBef>
                  <a:spcPts val="600"/>
                </a:spcBef>
              </a:pPr>
              <a:endParaRPr lang="en-US" sz="1600" dirty="0" smtClean="0">
                <a:solidFill>
                  <a:srgbClr val="18579B"/>
                </a:solidFill>
                <a:latin typeface="Arial"/>
                <a:cs typeface="Arial"/>
              </a:endParaRPr>
            </a:p>
            <a:p>
              <a:pPr>
                <a:spcBef>
                  <a:spcPts val="600"/>
                </a:spcBef>
              </a:pPr>
              <a:endParaRPr lang="en-GB" sz="900" dirty="0" smtClean="0">
                <a:solidFill>
                  <a:srgbClr val="18579B"/>
                </a:solidFill>
                <a:latin typeface="Arial"/>
                <a:cs typeface="Arial"/>
              </a:endParaRPr>
            </a:p>
            <a:p>
              <a:pPr>
                <a:spcBef>
                  <a:spcPts val="600"/>
                </a:spcBef>
              </a:pPr>
              <a:r>
                <a:rPr lang="en-GB" sz="1600" dirty="0" smtClean="0">
                  <a:solidFill>
                    <a:srgbClr val="18579B"/>
                  </a:solidFill>
                  <a:latin typeface="Arial"/>
                  <a:cs typeface="Arial"/>
                </a:rPr>
                <a:t>and </a:t>
              </a:r>
              <a:r>
                <a:rPr lang="en-GB" sz="1600" i="1" dirty="0" smtClean="0">
                  <a:solidFill>
                    <a:srgbClr val="18579B"/>
                  </a:solidFill>
                  <a:latin typeface="Arial"/>
                  <a:cs typeface="Arial"/>
                </a:rPr>
                <a:t>V</a:t>
              </a:r>
              <a:r>
                <a:rPr lang="en-GB" sz="1600" i="1" baseline="-25000" dirty="0" smtClean="0">
                  <a:solidFill>
                    <a:srgbClr val="18579B"/>
                  </a:solidFill>
                  <a:latin typeface="Arial"/>
                  <a:cs typeface="Arial"/>
                </a:rPr>
                <a:t>U</a:t>
              </a:r>
              <a:r>
                <a:rPr lang="en-GB" sz="1600" i="1" dirty="0" smtClean="0">
                  <a:solidFill>
                    <a:srgbClr val="18579B"/>
                  </a:solidFill>
                  <a:latin typeface="Arial"/>
                  <a:cs typeface="Arial"/>
                </a:rPr>
                <a:t> </a:t>
              </a:r>
              <a:r>
                <a:rPr lang="en-GB" sz="1600" dirty="0" smtClean="0">
                  <a:solidFill>
                    <a:srgbClr val="18579B"/>
                  </a:solidFill>
                  <a:latin typeface="Arial"/>
                  <a:cs typeface="Arial"/>
                </a:rPr>
                <a:t>is space-time volume of the past light cone of the observable universe, and </a:t>
              </a:r>
              <a:r>
                <a:rPr lang="en-GB" sz="1600" i="1" dirty="0" err="1" smtClean="0">
                  <a:solidFill>
                    <a:srgbClr val="18579B"/>
                  </a:solidFill>
                  <a:latin typeface="Symbol" charset="2"/>
                  <a:cs typeface="Symbol" charset="2"/>
                </a:rPr>
                <a:t>t</a:t>
              </a:r>
              <a:r>
                <a:rPr lang="en-GB" sz="1600" i="1" baseline="-25000" dirty="0" err="1" smtClean="0">
                  <a:solidFill>
                    <a:srgbClr val="18579B"/>
                  </a:solidFill>
                  <a:latin typeface="Arial"/>
                  <a:cs typeface="Arial"/>
                </a:rPr>
                <a:t>U</a:t>
              </a:r>
              <a:r>
                <a:rPr lang="en-GB" sz="1600" i="1" dirty="0" smtClean="0">
                  <a:solidFill>
                    <a:srgbClr val="18579B"/>
                  </a:solidFill>
                  <a:latin typeface="Arial"/>
                  <a:cs typeface="Arial"/>
                </a:rPr>
                <a:t> </a:t>
              </a:r>
              <a:r>
                <a:rPr lang="en-GB" sz="1600" dirty="0" smtClean="0">
                  <a:solidFill>
                    <a:srgbClr val="18579B"/>
                  </a:solidFill>
                  <a:latin typeface="Arial"/>
                  <a:cs typeface="Arial"/>
                </a:rPr>
                <a:t>= 13.7</a:t>
              </a:r>
              <a:r>
                <a:rPr lang="en-GB" sz="1600" dirty="0" smtClean="0">
                  <a:solidFill>
                    <a:srgbClr val="18579B"/>
                  </a:solidFill>
                  <a:latin typeface="Arial"/>
                  <a:cs typeface="Arial"/>
                </a:rPr>
                <a:t> </a:t>
              </a:r>
              <a:r>
                <a:rPr lang="en-GB" sz="1600" smtClean="0">
                  <a:solidFill>
                    <a:srgbClr val="18579B"/>
                  </a:solidFill>
                  <a:latin typeface="Arial"/>
                  <a:cs typeface="Arial"/>
                </a:rPr>
                <a:t>Gyrs</a:t>
              </a:r>
              <a:r>
                <a:rPr lang="en-GB" sz="1600" dirty="0" smtClean="0">
                  <a:solidFill>
                    <a:srgbClr val="18579B"/>
                  </a:solidFill>
                  <a:latin typeface="Arial"/>
                  <a:cs typeface="Arial"/>
                </a:rPr>
                <a:t>. </a:t>
              </a:r>
              <a:r>
                <a:rPr lang="en-GB" sz="1600" dirty="0" smtClean="0">
                  <a:solidFill>
                    <a:srgbClr val="E12B0D"/>
                  </a:solidFill>
                  <a:latin typeface="Arial"/>
                  <a:cs typeface="Arial"/>
                </a:rPr>
                <a:t>For the bound, one requires </a:t>
              </a:r>
              <a:r>
                <a:rPr lang="en-GB" sz="1600" i="1" dirty="0" err="1" smtClean="0">
                  <a:solidFill>
                    <a:srgbClr val="E12B0D"/>
                  </a:solidFill>
                  <a:latin typeface="Arial"/>
                  <a:cs typeface="Arial"/>
                </a:rPr>
                <a:t>p</a:t>
              </a:r>
              <a:r>
                <a:rPr lang="en-GB" sz="1600" i="1" dirty="0" smtClean="0">
                  <a:solidFill>
                    <a:srgbClr val="E12B0D"/>
                  </a:solidFill>
                  <a:latin typeface="Arial"/>
                  <a:cs typeface="Arial"/>
                </a:rPr>
                <a:t> </a:t>
              </a:r>
              <a:r>
                <a:rPr lang="en-GB" sz="1600" dirty="0" smtClean="0">
                  <a:solidFill>
                    <a:srgbClr val="E12B0D"/>
                  </a:solidFill>
                  <a:latin typeface="Arial"/>
                  <a:cs typeface="Arial"/>
                </a:rPr>
                <a:t>&lt; 1.</a:t>
              </a:r>
              <a:endParaRPr lang="en-GB" sz="1600" dirty="0">
                <a:solidFill>
                  <a:srgbClr val="E12B0D"/>
                </a:solidFill>
                <a:latin typeface="Arial"/>
                <a:cs typeface="Arial"/>
              </a:endParaRPr>
            </a:p>
          </p:txBody>
        </p:sp>
        <p:graphicFrame>
          <p:nvGraphicFramePr>
            <p:cNvPr id="18" name="Object 3"/>
            <p:cNvGraphicFramePr>
              <a:graphicFrameLocks noChangeAspect="1"/>
            </p:cNvGraphicFramePr>
            <p:nvPr/>
          </p:nvGraphicFramePr>
          <p:xfrm>
            <a:off x="1760582" y="2267637"/>
            <a:ext cx="4308475" cy="666750"/>
          </p:xfrm>
          <a:graphic>
            <a:graphicData uri="http://schemas.openxmlformats.org/presentationml/2006/ole">
              <p:oleObj spid="_x0000_s1009666" name="Equation" r:id="rId3" imgW="3352800" imgH="520700" progId="Equation.DSMT4">
                <p:embed/>
              </p:oleObj>
            </a:graphicData>
          </a:graphic>
        </p:graphicFrame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Driving the SM to </a:t>
            </a:r>
            <a:r>
              <a:rPr lang="en-US" sz="4000" b="1" i="1" dirty="0" err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sz="4000" b="1" baseline="-25000" dirty="0" err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Planck</a:t>
            </a:r>
            <a:endParaRPr lang="en-US" sz="4000" b="1" baseline="-25000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8600" y="993775"/>
            <a:ext cx="8763000" cy="14589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defTabSz="914400">
              <a:spcBef>
                <a:spcPct val="50000"/>
              </a:spcBef>
              <a:buSzPct val="80000"/>
            </a:pPr>
            <a:r>
              <a:rPr lang="en-GB" sz="2000" dirty="0" smtClean="0">
                <a:solidFill>
                  <a:srgbClr val="18579B"/>
                </a:solidFill>
                <a:sym typeface="Symbol" charset="2"/>
              </a:rPr>
              <a:t>The behaviour </a:t>
            </a:r>
            <a:r>
              <a:rPr lang="en-GB" sz="2000" dirty="0">
                <a:solidFill>
                  <a:srgbClr val="18579B"/>
                </a:solidFill>
                <a:sym typeface="Symbol" charset="2"/>
              </a:rPr>
              <a:t>of the </a:t>
            </a:r>
            <a:r>
              <a:rPr lang="en-GB" sz="2000" dirty="0" err="1">
                <a:solidFill>
                  <a:srgbClr val="18579B"/>
                </a:solidFill>
                <a:sym typeface="Symbol" charset="2"/>
              </a:rPr>
              <a:t>quartic</a:t>
            </a:r>
            <a:r>
              <a:rPr lang="en-GB" sz="2000" dirty="0">
                <a:solidFill>
                  <a:srgbClr val="18579B"/>
                </a:solidFill>
                <a:sym typeface="Symbol" charset="2"/>
              </a:rPr>
              <a:t> Higgs couplings as function of the cut-off scale </a:t>
            </a:r>
            <a:r>
              <a:rPr lang="en-GB" sz="2000" dirty="0">
                <a:solidFill>
                  <a:srgbClr val="18579B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L </a:t>
            </a:r>
            <a:r>
              <a:rPr lang="en-GB" sz="2000" dirty="0">
                <a:solidFill>
                  <a:srgbClr val="18579B"/>
                </a:solidFill>
                <a:sym typeface="Symbol" charset="2"/>
              </a:rPr>
              <a:t>puts bounds on </a:t>
            </a:r>
            <a:r>
              <a:rPr lang="en-GB" sz="2000" i="1" dirty="0">
                <a:solidFill>
                  <a:srgbClr val="18579B"/>
                </a:solidFill>
                <a:sym typeface="Symbol" charset="2"/>
              </a:rPr>
              <a:t>M</a:t>
            </a:r>
            <a:r>
              <a:rPr lang="en-GB" sz="2000" i="1" baseline="-25000" dirty="0">
                <a:solidFill>
                  <a:srgbClr val="18579B"/>
                </a:solidFill>
                <a:sym typeface="Symbol" charset="2"/>
              </a:rPr>
              <a:t>H</a:t>
            </a:r>
            <a:r>
              <a:rPr lang="en-GB" sz="2000" dirty="0">
                <a:solidFill>
                  <a:srgbClr val="18579B"/>
                </a:solidFill>
                <a:sym typeface="Symbol" charset="2"/>
              </a:rPr>
              <a:t> </a:t>
            </a:r>
          </a:p>
          <a:p>
            <a:pPr marL="355600" indent="-263525" defTabSz="914400">
              <a:spcBef>
                <a:spcPts val="1263"/>
              </a:spcBef>
              <a:buSzPct val="100000"/>
              <a:buFont typeface="Arial" charset="0"/>
              <a:buChar char="•"/>
            </a:pPr>
            <a:r>
              <a:rPr lang="en-US" sz="1600" b="1" dirty="0">
                <a:solidFill>
                  <a:srgbClr val="404040"/>
                </a:solidFill>
                <a:sym typeface="Symbol" charset="2"/>
              </a:rPr>
              <a:t>For too large </a:t>
            </a:r>
            <a:r>
              <a:rPr lang="en-US" sz="1600" b="1" i="1" dirty="0">
                <a:solidFill>
                  <a:srgbClr val="404040"/>
                </a:solidFill>
                <a:sym typeface="Symbol" charset="2"/>
              </a:rPr>
              <a:t>M</a:t>
            </a:r>
            <a:r>
              <a:rPr lang="en-US" sz="1600" b="1" i="1" baseline="-25000" dirty="0">
                <a:solidFill>
                  <a:srgbClr val="404040"/>
                </a:solidFill>
                <a:sym typeface="Symbol" charset="2"/>
              </a:rPr>
              <a:t>H</a:t>
            </a:r>
            <a:r>
              <a:rPr lang="en-US" sz="1600" b="1" dirty="0">
                <a:solidFill>
                  <a:srgbClr val="404040"/>
                </a:solidFill>
                <a:sym typeface="Symbol" charset="2"/>
              </a:rPr>
              <a:t>,</a:t>
            </a:r>
            <a:r>
              <a:rPr lang="en-US" sz="1600" dirty="0">
                <a:solidFill>
                  <a:srgbClr val="404040"/>
                </a:solidFill>
                <a:sym typeface="Symbol" charset="2"/>
              </a:rPr>
              <a:t> the couplings become </a:t>
            </a:r>
            <a:r>
              <a:rPr lang="en-US" sz="1600" dirty="0">
                <a:solidFill>
                  <a:srgbClr val="E12548"/>
                </a:solidFill>
                <a:sym typeface="Symbol" charset="2"/>
              </a:rPr>
              <a:t>non-perturbative </a:t>
            </a:r>
            <a:r>
              <a:rPr lang="en-US" sz="1600" dirty="0">
                <a:solidFill>
                  <a:srgbClr val="404040"/>
                </a:solidFill>
                <a:sym typeface="Symbol" charset="2"/>
              </a:rPr>
              <a:t>(“triviality” or “blow-up” scenario)</a:t>
            </a:r>
          </a:p>
          <a:p>
            <a:pPr marL="355600" indent="-263525" defTabSz="914400">
              <a:spcBef>
                <a:spcPts val="663"/>
              </a:spcBef>
              <a:buSzPct val="100000"/>
              <a:buFont typeface="Arial" charset="0"/>
              <a:buChar char="•"/>
            </a:pPr>
            <a:r>
              <a:rPr lang="en-US" sz="1600" b="1" dirty="0">
                <a:solidFill>
                  <a:srgbClr val="404040"/>
                </a:solidFill>
                <a:sym typeface="Symbol" charset="2"/>
              </a:rPr>
              <a:t>For too small </a:t>
            </a:r>
            <a:r>
              <a:rPr lang="en-US" sz="1600" b="1" i="1" dirty="0">
                <a:solidFill>
                  <a:srgbClr val="404040"/>
                </a:solidFill>
                <a:sym typeface="Symbol" charset="2"/>
              </a:rPr>
              <a:t>M</a:t>
            </a:r>
            <a:r>
              <a:rPr lang="en-US" sz="1600" b="1" i="1" baseline="-25000" dirty="0">
                <a:solidFill>
                  <a:srgbClr val="404040"/>
                </a:solidFill>
                <a:sym typeface="Symbol" charset="2"/>
              </a:rPr>
              <a:t>H</a:t>
            </a:r>
            <a:r>
              <a:rPr lang="en-US" sz="1600" dirty="0">
                <a:solidFill>
                  <a:srgbClr val="404040"/>
                </a:solidFill>
                <a:sym typeface="Symbol" charset="2"/>
              </a:rPr>
              <a:t>, the vacuum becomes </a:t>
            </a:r>
            <a:r>
              <a:rPr lang="en-US" sz="1600" dirty="0">
                <a:solidFill>
                  <a:srgbClr val="E12548"/>
                </a:solidFill>
                <a:sym typeface="Symbol" charset="2"/>
              </a:rPr>
              <a:t>unstable</a:t>
            </a:r>
            <a:r>
              <a:rPr lang="en-US" sz="1600" dirty="0" smtClean="0">
                <a:solidFill>
                  <a:srgbClr val="E12548"/>
                </a:solidFill>
                <a:sym typeface="Symbol" charset="2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2895600"/>
            <a:ext cx="9144000" cy="3363913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9638" name="Picture 8" descr="MH_vs_Lambda_bounds_big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650" y="3135313"/>
            <a:ext cx="4375150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9" descr="MH_vs_Lambda_bounds_zoom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6450" y="3135313"/>
            <a:ext cx="4375150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127875" y="2925763"/>
            <a:ext cx="1944688" cy="24606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GB" sz="1000" dirty="0">
                <a:solidFill>
                  <a:srgbClr val="7F7F7F"/>
                </a:solidFill>
              </a:rPr>
              <a:t>[J. Ellis </a:t>
            </a:r>
            <a:r>
              <a:rPr lang="en-GB" sz="1000" i="1" dirty="0">
                <a:solidFill>
                  <a:srgbClr val="7F7F7F"/>
                </a:solidFill>
              </a:rPr>
              <a:t>et al.</a:t>
            </a:r>
            <a:r>
              <a:rPr lang="en-GB" sz="1000" dirty="0">
                <a:solidFill>
                  <a:srgbClr val="7F7F7F"/>
                </a:solidFill>
              </a:rPr>
              <a:t>, </a:t>
            </a:r>
            <a:r>
              <a:rPr lang="en-US" sz="1000" dirty="0">
                <a:solidFill>
                  <a:srgbClr val="7F7F7F"/>
                </a:solidFill>
              </a:rPr>
              <a:t>arXiv:0906.0954]</a:t>
            </a:r>
            <a:endParaRPr lang="en-GB" sz="1000" dirty="0">
              <a:solidFill>
                <a:srgbClr val="7F7F7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600" y="2358926"/>
            <a:ext cx="8534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263525" defTabSz="914400">
              <a:spcBef>
                <a:spcPts val="0"/>
              </a:spcBef>
              <a:buSzPct val="100000"/>
            </a:pPr>
            <a:r>
              <a:rPr lang="en-US" sz="1600" dirty="0" smtClean="0">
                <a:solidFill>
                  <a:srgbClr val="404040"/>
                </a:solidFill>
                <a:sym typeface="Symbol" charset="2"/>
              </a:rPr>
              <a:t>	</a:t>
            </a:r>
            <a:r>
              <a:rPr lang="en-US" sz="1200" dirty="0" err="1" smtClean="0">
                <a:solidFill>
                  <a:srgbClr val="FF0000"/>
                </a:solidFill>
                <a:sym typeface="Wingdings" charset="2"/>
              </a:rPr>
              <a:t></a:t>
            </a:r>
            <a:r>
              <a:rPr lang="en-US" sz="1200" dirty="0" smtClean="0">
                <a:solidFill>
                  <a:srgbClr val="FF0000"/>
                </a:solidFill>
                <a:sym typeface="Wingdings" charset="2"/>
              </a:rPr>
              <a:t> obtain three lower bounds on </a:t>
            </a:r>
            <a:r>
              <a:rPr lang="en-US" sz="1200" i="1" dirty="0" smtClean="0">
                <a:solidFill>
                  <a:srgbClr val="FF0000"/>
                </a:solidFill>
                <a:sym typeface="Wingdings" charset="2"/>
              </a:rPr>
              <a:t>M</a:t>
            </a:r>
            <a:r>
              <a:rPr lang="en-US" sz="1200" i="1" baseline="-25000" dirty="0" smtClean="0">
                <a:solidFill>
                  <a:srgbClr val="FF0000"/>
                </a:solidFill>
                <a:sym typeface="Wingdings" charset="2"/>
              </a:rPr>
              <a:t>H</a:t>
            </a:r>
            <a:r>
              <a:rPr lang="en-US" sz="1200" dirty="0" smtClean="0">
                <a:solidFill>
                  <a:srgbClr val="FF0000"/>
                </a:solidFill>
                <a:sym typeface="Wingdings" charset="2"/>
              </a:rPr>
              <a:t> from different requirement: </a:t>
            </a:r>
            <a:r>
              <a:rPr lang="en-US" sz="1200" b="1" dirty="0" smtClean="0">
                <a:solidFill>
                  <a:srgbClr val="FF0000"/>
                </a:solidFill>
                <a:sym typeface="Wingdings" charset="2"/>
              </a:rPr>
              <a:t>absolute stability, finite-</a:t>
            </a:r>
            <a:r>
              <a:rPr lang="en-US" sz="1200" b="1" i="1" dirty="0" smtClean="0">
                <a:solidFill>
                  <a:srgbClr val="FF0000"/>
                </a:solidFill>
                <a:sym typeface="Wingdings" charset="2"/>
              </a:rPr>
              <a:t>T</a:t>
            </a:r>
            <a:r>
              <a:rPr lang="en-US" sz="1200" b="1" dirty="0" smtClean="0">
                <a:solidFill>
                  <a:srgbClr val="FF0000"/>
                </a:solidFill>
                <a:sym typeface="Wingdings" charset="2"/>
              </a:rPr>
              <a:t> and zero-</a:t>
            </a:r>
            <a:r>
              <a:rPr lang="en-US" sz="1200" b="1" i="1" dirty="0" smtClean="0">
                <a:solidFill>
                  <a:srgbClr val="FF0000"/>
                </a:solidFill>
                <a:sym typeface="Wingdings" charset="2"/>
              </a:rPr>
              <a:t>T</a:t>
            </a:r>
            <a:r>
              <a:rPr lang="en-US" sz="1200" b="1" dirty="0" smtClean="0">
                <a:solidFill>
                  <a:srgbClr val="FF0000"/>
                </a:solidFill>
                <a:sym typeface="Wingdings" charset="2"/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  <a:sym typeface="Wingdings" charset="2"/>
              </a:rPr>
              <a:t>metastability</a:t>
            </a:r>
            <a:r>
              <a:rPr lang="en-US" sz="1200" b="1" dirty="0" smtClean="0">
                <a:solidFill>
                  <a:srgbClr val="FF0000"/>
                </a:solidFill>
                <a:sym typeface="Wingdings" charset="2"/>
              </a:rPr>
              <a:t>  </a:t>
            </a:r>
            <a:endParaRPr lang="en-GB" sz="1200" b="1" dirty="0">
              <a:solidFill>
                <a:srgbClr val="FF0000"/>
              </a:solidFill>
              <a:sym typeface="Symbol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0480" y="2925763"/>
            <a:ext cx="1182723" cy="246221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solidFill>
                  <a:srgbClr val="7F7F7F"/>
                </a:solidFill>
              </a:rPr>
              <a:t>Status early 2009</a:t>
            </a:r>
            <a:endParaRPr lang="en-GB" sz="1000" dirty="0">
              <a:solidFill>
                <a:srgbClr val="7F7F7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0001" y="4343400"/>
            <a:ext cx="736399" cy="276999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Allowed</a:t>
            </a:r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90800" y="4343400"/>
            <a:ext cx="988747" cy="276999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E12548"/>
                </a:solidFill>
              </a:rPr>
              <a:t>Not allowed</a:t>
            </a:r>
            <a:endParaRPr lang="en-GB" sz="1200" dirty="0">
              <a:solidFill>
                <a:srgbClr val="E12548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0" grpId="0"/>
      <p:bldP spid="12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Driving the SM to </a:t>
            </a:r>
            <a:r>
              <a:rPr lang="en-US" sz="4000" b="1" i="1" dirty="0" err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sz="4000" b="1" baseline="-25000" dirty="0" err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Planck</a:t>
            </a:r>
            <a:endParaRPr lang="en-US" sz="4000" b="1" baseline="-25000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457200" y="10668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1318260"/>
            <a:ext cx="8305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1" indent="-269875">
              <a:spcBef>
                <a:spcPts val="1800"/>
              </a:spcBef>
              <a:buClr>
                <a:srgbClr val="404040"/>
              </a:buClr>
              <a:buSzPct val="100000"/>
              <a:buFont typeface="Arial" charset="0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 smtClean="0"/>
              <a:t>Requiring that the SM cannot develop a minimum deeper than the electroweak vacuum up to the Planck scale (i.e., </a:t>
            </a:r>
            <a:r>
              <a:rPr lang="en-US" sz="1600" i="1" dirty="0" err="1" smtClean="0">
                <a:latin typeface="Symbol" charset="2"/>
                <a:cs typeface="Symbol" charset="2"/>
              </a:rPr>
              <a:t>l</a:t>
            </a:r>
            <a:r>
              <a:rPr lang="en-US" sz="1600" dirty="0" err="1" smtClean="0">
                <a:latin typeface="Symbol" charset="2"/>
                <a:cs typeface="Symbol" charset="2"/>
              </a:rPr>
              <a:t>(</a:t>
            </a:r>
            <a:r>
              <a:rPr lang="en-US" sz="1600" i="1" dirty="0" err="1" smtClean="0">
                <a:latin typeface="Symbol" charset="2"/>
                <a:cs typeface="Symbol" charset="2"/>
              </a:rPr>
              <a:t>m</a:t>
            </a:r>
            <a:r>
              <a:rPr lang="en-US" sz="500" i="1" dirty="0" smtClean="0">
                <a:latin typeface="Symbol" charset="2"/>
                <a:cs typeface="Symbol" charset="2"/>
              </a:rPr>
              <a:t> </a:t>
            </a:r>
            <a:r>
              <a:rPr lang="en-US" sz="1600" dirty="0" smtClean="0">
                <a:latin typeface="Symbol" charset="2"/>
                <a:cs typeface="Symbol" charset="2"/>
              </a:rPr>
              <a:t>)</a:t>
            </a:r>
            <a:r>
              <a:rPr lang="en-US" sz="1600" dirty="0" smtClean="0"/>
              <a:t> &gt; 0, for all </a:t>
            </a:r>
            <a:r>
              <a:rPr lang="en-US" sz="1600" i="1" dirty="0" err="1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 &lt; </a:t>
            </a:r>
            <a:r>
              <a:rPr lang="en-US" sz="1600" dirty="0" smtClean="0">
                <a:latin typeface="Symbol" charset="2"/>
                <a:cs typeface="Symbol" charset="2"/>
              </a:rPr>
              <a:t>L</a:t>
            </a:r>
            <a:r>
              <a:rPr lang="en-US" sz="1600" dirty="0" smtClean="0"/>
              <a:t>) gives the </a:t>
            </a:r>
            <a:r>
              <a:rPr lang="en-US" sz="1600" b="1" i="1" dirty="0" smtClean="0">
                <a:solidFill>
                  <a:srgbClr val="008000"/>
                </a:solidFill>
              </a:rPr>
              <a:t>stability bound </a:t>
            </a:r>
            <a:r>
              <a:rPr lang="en-US" sz="1600" dirty="0" smtClean="0"/>
              <a:t>:</a:t>
            </a:r>
            <a:endParaRPr lang="en-US" sz="1600" dirty="0" smtClean="0">
              <a:solidFill>
                <a:schemeClr val="tx1">
                  <a:lumMod val="85000"/>
                  <a:lumOff val="15000"/>
                </a:schemeClr>
              </a:solidFill>
              <a:ea typeface="Times New Roman" charset="0"/>
              <a:cs typeface="Times New Roman" charset="0"/>
            </a:endParaRPr>
          </a:p>
        </p:txBody>
      </p:sp>
      <p:graphicFrame>
        <p:nvGraphicFramePr>
          <p:cNvPr id="12" name="Object 4"/>
          <p:cNvGraphicFramePr>
            <a:graphicFrameLocks noChangeAspect="1"/>
          </p:cNvGraphicFramePr>
          <p:nvPr/>
        </p:nvGraphicFramePr>
        <p:xfrm>
          <a:off x="817880" y="2021523"/>
          <a:ext cx="7593012" cy="668337"/>
        </p:xfrm>
        <a:graphic>
          <a:graphicData uri="http://schemas.openxmlformats.org/presentationml/2006/ole">
            <p:oleObj spid="_x0000_s886786" name="Equation" r:id="rId3" imgW="5562600" imgH="495300" progId="Equation.DSMT4">
              <p:embed/>
            </p:oleObj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456768" y="2861732"/>
            <a:ext cx="20002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E12B0D"/>
                </a:solidFill>
              </a:rPr>
              <a:t>Theoretical error from missing higher order corrections in the RGE  </a:t>
            </a:r>
            <a:endParaRPr lang="en-GB" sz="1400" dirty="0">
              <a:solidFill>
                <a:srgbClr val="E12B0D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315200" y="2096076"/>
            <a:ext cx="1122680" cy="1165879"/>
            <a:chOff x="7315200" y="2096076"/>
            <a:chExt cx="1122680" cy="1165879"/>
          </a:xfrm>
        </p:grpSpPr>
        <p:sp>
          <p:nvSpPr>
            <p:cNvPr id="21" name="Oval 20"/>
            <p:cNvSpPr/>
            <p:nvPr/>
          </p:nvSpPr>
          <p:spPr>
            <a:xfrm>
              <a:off x="7625080" y="2096076"/>
              <a:ext cx="812800" cy="479484"/>
            </a:xfrm>
            <a:prstGeom prst="ellipse">
              <a:avLst/>
            </a:prstGeom>
            <a:noFill/>
            <a:ln w="25400" cap="flat" cmpd="sng" algn="ctr">
              <a:solidFill>
                <a:srgbClr val="E12B0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3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2" name="Curved Connector 28"/>
            <p:cNvCxnSpPr>
              <a:endCxn id="21" idx="4"/>
            </p:cNvCxnSpPr>
            <p:nvPr/>
          </p:nvCxnSpPr>
          <p:spPr>
            <a:xfrm flipV="1">
              <a:off x="7315200" y="2575560"/>
              <a:ext cx="716280" cy="686395"/>
            </a:xfrm>
            <a:prstGeom prst="curvedConnector2">
              <a:avLst/>
            </a:prstGeom>
            <a:ln>
              <a:solidFill>
                <a:srgbClr val="E12B0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Driving the SM to </a:t>
            </a:r>
            <a:r>
              <a:rPr lang="en-US" sz="4000" b="1" i="1" dirty="0" err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sz="4000" b="1" baseline="-25000" dirty="0" err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Planck</a:t>
            </a:r>
            <a:endParaRPr lang="en-US" sz="4000" b="1" baseline="-25000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457200" y="10668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1318260"/>
            <a:ext cx="8305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1" indent="-269875">
              <a:spcBef>
                <a:spcPts val="1800"/>
              </a:spcBef>
              <a:buClr>
                <a:srgbClr val="404040"/>
              </a:buClr>
              <a:buSzPct val="100000"/>
              <a:buFont typeface="Arial" charset="0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 smtClean="0"/>
              <a:t>Requiring that the SM cannot develop a minimum deeper than the electroweak vacuum up to the Planck scale (i.e., </a:t>
            </a:r>
            <a:r>
              <a:rPr lang="en-US" sz="1600" i="1" dirty="0" err="1" smtClean="0">
                <a:latin typeface="Symbol" charset="2"/>
                <a:cs typeface="Symbol" charset="2"/>
              </a:rPr>
              <a:t>l</a:t>
            </a:r>
            <a:r>
              <a:rPr lang="en-US" sz="1600" dirty="0" err="1" smtClean="0">
                <a:latin typeface="Symbol" charset="2"/>
                <a:cs typeface="Symbol" charset="2"/>
              </a:rPr>
              <a:t>(</a:t>
            </a:r>
            <a:r>
              <a:rPr lang="en-US" sz="1600" i="1" dirty="0" err="1" smtClean="0">
                <a:latin typeface="Symbol" charset="2"/>
                <a:cs typeface="Symbol" charset="2"/>
              </a:rPr>
              <a:t>m</a:t>
            </a:r>
            <a:r>
              <a:rPr lang="en-US" sz="500" i="1" dirty="0" smtClean="0">
                <a:latin typeface="Symbol" charset="2"/>
                <a:cs typeface="Symbol" charset="2"/>
              </a:rPr>
              <a:t> </a:t>
            </a:r>
            <a:r>
              <a:rPr lang="en-US" sz="1600" dirty="0" smtClean="0">
                <a:latin typeface="Symbol" charset="2"/>
                <a:cs typeface="Symbol" charset="2"/>
              </a:rPr>
              <a:t>)</a:t>
            </a:r>
            <a:r>
              <a:rPr lang="en-US" sz="1600" dirty="0" smtClean="0"/>
              <a:t> &gt; 0, for all </a:t>
            </a:r>
            <a:r>
              <a:rPr lang="en-US" sz="1600" i="1" dirty="0" err="1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 &lt; </a:t>
            </a:r>
            <a:r>
              <a:rPr lang="en-US" sz="1600" dirty="0" smtClean="0">
                <a:latin typeface="Symbol" charset="2"/>
                <a:cs typeface="Symbol" charset="2"/>
              </a:rPr>
              <a:t>L</a:t>
            </a:r>
            <a:r>
              <a:rPr lang="en-US" sz="1600" dirty="0" smtClean="0"/>
              <a:t>) gives the </a:t>
            </a:r>
            <a:r>
              <a:rPr lang="en-US" sz="1600" b="1" i="1" dirty="0" smtClean="0">
                <a:solidFill>
                  <a:srgbClr val="008000"/>
                </a:solidFill>
              </a:rPr>
              <a:t>stability bound </a:t>
            </a:r>
            <a:r>
              <a:rPr lang="en-US" sz="1600" dirty="0" smtClean="0"/>
              <a:t>:</a:t>
            </a:r>
            <a:endParaRPr lang="en-US" sz="1600" dirty="0" smtClean="0">
              <a:solidFill>
                <a:schemeClr val="tx1">
                  <a:lumMod val="85000"/>
                  <a:lumOff val="15000"/>
                </a:schemeClr>
              </a:solidFill>
              <a:ea typeface="Times New Roman" charset="0"/>
              <a:cs typeface="Times New Roman" charset="0"/>
            </a:endParaRPr>
          </a:p>
        </p:txBody>
      </p:sp>
      <p:graphicFrame>
        <p:nvGraphicFramePr>
          <p:cNvPr id="12" name="Object 4"/>
          <p:cNvGraphicFramePr>
            <a:graphicFrameLocks noChangeAspect="1"/>
          </p:cNvGraphicFramePr>
          <p:nvPr/>
        </p:nvGraphicFramePr>
        <p:xfrm>
          <a:off x="817880" y="2021523"/>
          <a:ext cx="7593012" cy="668337"/>
        </p:xfrm>
        <a:graphic>
          <a:graphicData uri="http://schemas.openxmlformats.org/presentationml/2006/ole">
            <p:oleObj spid="_x0000_s1008642" name="Equation" r:id="rId3" imgW="5562600" imgH="495300" progId="Equation.DSMT4">
              <p:embed/>
            </p:oleObj>
          </a:graphicData>
        </a:graphic>
      </p:graphicFrame>
      <p:graphicFrame>
        <p:nvGraphicFramePr>
          <p:cNvPr id="15" name="Object 5"/>
          <p:cNvGraphicFramePr>
            <a:graphicFrameLocks noChangeAspect="1"/>
          </p:cNvGraphicFramePr>
          <p:nvPr/>
        </p:nvGraphicFramePr>
        <p:xfrm>
          <a:off x="812800" y="3675063"/>
          <a:ext cx="7645400" cy="668337"/>
        </p:xfrm>
        <a:graphic>
          <a:graphicData uri="http://schemas.openxmlformats.org/presentationml/2006/ole">
            <p:oleObj spid="_x0000_s1008643" name="Equation" r:id="rId4" imgW="5600700" imgH="495300" progId="Equation.DSMT4">
              <p:embed/>
            </p:oleObj>
          </a:graphicData>
        </a:graphic>
      </p:graphicFrame>
      <p:graphicFrame>
        <p:nvGraphicFramePr>
          <p:cNvPr id="16" name="Object 6"/>
          <p:cNvGraphicFramePr>
            <a:graphicFrameLocks noChangeAspect="1"/>
          </p:cNvGraphicFramePr>
          <p:nvPr/>
        </p:nvGraphicFramePr>
        <p:xfrm>
          <a:off x="812800" y="5334000"/>
          <a:ext cx="7645400" cy="668337"/>
        </p:xfrm>
        <a:graphic>
          <a:graphicData uri="http://schemas.openxmlformats.org/presentationml/2006/ole">
            <p:oleObj spid="_x0000_s1008644" name="Equation" r:id="rId5" imgW="5600700" imgH="495300" progId="Equation.DSMT4">
              <p:embed/>
            </p:oleObj>
          </a:graphicData>
        </a:graphic>
      </p:graphicFrame>
      <p:sp>
        <p:nvSpPr>
          <p:cNvPr id="17" name="Rectangle 16"/>
          <p:cNvSpPr/>
          <p:nvPr/>
        </p:nvSpPr>
        <p:spPr>
          <a:xfrm>
            <a:off x="304800" y="4648200"/>
            <a:ext cx="8763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1" indent="-269875">
              <a:spcBef>
                <a:spcPts val="1800"/>
              </a:spcBef>
              <a:buClr>
                <a:srgbClr val="404040"/>
              </a:buClr>
              <a:buSzPct val="100000"/>
              <a:buFont typeface="Arial" charset="0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Times New Roman" charset="0"/>
                <a:cs typeface="Times New Roman" charset="0"/>
              </a:rPr>
              <a:t>Requiring the local SM minimum to be stable against thermal fluctuations up to temperatures as large as the Planck scale translates into </a:t>
            </a:r>
            <a:r>
              <a:rPr lang="en-US" sz="1600" b="1" i="1" dirty="0" smtClean="0">
                <a:solidFill>
                  <a:srgbClr val="18579B"/>
                </a:solidFill>
                <a:ea typeface="Times New Roman" charset="0"/>
                <a:cs typeface="Times New Roman" charset="0"/>
              </a:rPr>
              <a:t>finite-T </a:t>
            </a:r>
            <a:r>
              <a:rPr lang="en-US" sz="1600" b="1" i="1" dirty="0" err="1" smtClean="0">
                <a:solidFill>
                  <a:srgbClr val="18579B"/>
                </a:solidFill>
                <a:ea typeface="Times New Roman" charset="0"/>
                <a:cs typeface="Times New Roman" charset="0"/>
              </a:rPr>
              <a:t>metastability</a:t>
            </a:r>
            <a:r>
              <a:rPr lang="en-US" sz="1600" b="1" i="1" dirty="0" smtClean="0">
                <a:solidFill>
                  <a:srgbClr val="18579B"/>
                </a:solidFill>
                <a:ea typeface="Times New Roman" charset="0"/>
                <a:cs typeface="Times New Roman" charset="0"/>
              </a:rPr>
              <a:t> bound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Times New Roman" charset="0"/>
                <a:cs typeface="Times New Roman" charset="0"/>
              </a:rPr>
              <a:t>:</a:t>
            </a:r>
            <a:endParaRPr lang="en-US" sz="4000" dirty="0" smtClean="0">
              <a:solidFill>
                <a:schemeClr val="tx1">
                  <a:lumMod val="85000"/>
                  <a:lumOff val="15000"/>
                </a:schemeClr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2971800"/>
            <a:ext cx="8763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1" indent="-269875">
              <a:spcBef>
                <a:spcPts val="1800"/>
              </a:spcBef>
              <a:buClr>
                <a:srgbClr val="404040"/>
              </a:buClr>
              <a:buSzPct val="100000"/>
              <a:buFont typeface="Arial" charset="0"/>
              <a:buChar char="•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Times New Roman" charset="0"/>
                <a:cs typeface="Times New Roman" charset="0"/>
              </a:rPr>
              <a:t>Requiring that the local EW vacuum survives for a time longer than the age of the universe, before quantum tunneling into the deeper vacuum, gives </a:t>
            </a:r>
            <a:r>
              <a:rPr lang="en-US" sz="1600" b="1" i="1" dirty="0" smtClean="0">
                <a:solidFill>
                  <a:srgbClr val="E12548"/>
                </a:solidFill>
                <a:ea typeface="Times New Roman" charset="0"/>
                <a:cs typeface="Times New Roman" charset="0"/>
              </a:rPr>
              <a:t>zero-T </a:t>
            </a:r>
            <a:r>
              <a:rPr lang="en-US" sz="1600" b="1" i="1" dirty="0" err="1" smtClean="0">
                <a:solidFill>
                  <a:srgbClr val="E12548"/>
                </a:solidFill>
                <a:ea typeface="Times New Roman" charset="0"/>
                <a:cs typeface="Times New Roman" charset="0"/>
              </a:rPr>
              <a:t>metastability</a:t>
            </a:r>
            <a:r>
              <a:rPr lang="en-US" sz="1600" b="1" i="1" dirty="0" smtClean="0">
                <a:solidFill>
                  <a:srgbClr val="E12548"/>
                </a:solidFill>
                <a:ea typeface="Times New Roman" charset="0"/>
                <a:cs typeface="Times New Roman" charset="0"/>
              </a:rPr>
              <a:t> bound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Times New Roman" charset="0"/>
                <a:cs typeface="Times New Roman" charset="0"/>
              </a:rPr>
              <a:t>:</a:t>
            </a:r>
            <a:endParaRPr lang="en-US" sz="3200" dirty="0" smtClean="0">
              <a:solidFill>
                <a:schemeClr val="tx1">
                  <a:lumMod val="85000"/>
                  <a:lumOff val="15000"/>
                </a:schemeClr>
              </a:solidFill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Convolve Bounds with </a:t>
            </a:r>
            <a:r>
              <a:rPr lang="en-US" sz="4000" b="1" i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sz="4000" b="1" i="1" baseline="-2500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H</a:t>
            </a:r>
            <a:r>
              <a:rPr lang="en-US" sz="4000" b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 Constraints</a:t>
            </a:r>
            <a:endParaRPr lang="en-US" sz="4000" b="1" baseline="-2500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8600" y="993775"/>
            <a:ext cx="8629650" cy="20386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defTabSz="914400">
              <a:spcBef>
                <a:spcPct val="50000"/>
              </a:spcBef>
              <a:buSzPct val="80000"/>
            </a:pPr>
            <a:r>
              <a:rPr lang="en-GB" sz="2000" dirty="0">
                <a:solidFill>
                  <a:srgbClr val="18579B"/>
                </a:solidFill>
                <a:sym typeface="Symbol" charset="2"/>
              </a:rPr>
              <a:t>Can we obtain likelihoods on vacuum stability (or, likewise, the cut-off =   new physics scale </a:t>
            </a:r>
            <a:r>
              <a:rPr lang="en-GB" sz="2000" dirty="0">
                <a:solidFill>
                  <a:srgbClr val="18579B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L)</a:t>
            </a:r>
            <a:r>
              <a:rPr lang="en-GB" sz="2000" dirty="0">
                <a:solidFill>
                  <a:srgbClr val="18579B"/>
                </a:solidFill>
                <a:ea typeface="Arial" charset="0"/>
                <a:cs typeface="Arial" charset="0"/>
                <a:sym typeface="Symbol" charset="2"/>
              </a:rPr>
              <a:t> from constraint on </a:t>
            </a:r>
            <a:r>
              <a:rPr lang="en-GB" sz="2000" i="1" dirty="0">
                <a:solidFill>
                  <a:srgbClr val="18579B"/>
                </a:solidFill>
                <a:ea typeface="Arial" charset="0"/>
                <a:cs typeface="Arial" charset="0"/>
                <a:sym typeface="Symbol" charset="2"/>
              </a:rPr>
              <a:t>M</a:t>
            </a:r>
            <a:r>
              <a:rPr lang="en-GB" sz="2000" i="1" baseline="-25000" dirty="0">
                <a:solidFill>
                  <a:srgbClr val="18579B"/>
                </a:solidFill>
                <a:ea typeface="Arial" charset="0"/>
                <a:cs typeface="Arial" charset="0"/>
                <a:sym typeface="Symbol" charset="2"/>
              </a:rPr>
              <a:t>H</a:t>
            </a:r>
            <a:r>
              <a:rPr lang="en-GB" sz="2000" dirty="0">
                <a:solidFill>
                  <a:srgbClr val="18579B"/>
                </a:solidFill>
                <a:ea typeface="Arial" charset="0"/>
                <a:cs typeface="Arial" charset="0"/>
                <a:sym typeface="Symbol" charset="2"/>
              </a:rPr>
              <a:t> ?</a:t>
            </a:r>
            <a:endParaRPr lang="en-GB" sz="2000" dirty="0">
              <a:solidFill>
                <a:srgbClr val="18579B"/>
              </a:solidFill>
              <a:sym typeface="Symbol" charset="2"/>
            </a:endParaRPr>
          </a:p>
          <a:p>
            <a:pPr marL="355600" indent="-263525" defTabSz="914400">
              <a:spcBef>
                <a:spcPts val="1263"/>
              </a:spcBef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rgbClr val="404040"/>
                </a:solidFill>
                <a:sym typeface="Symbol" charset="2"/>
              </a:rPr>
              <a:t>Non-</a:t>
            </a:r>
            <a:r>
              <a:rPr lang="en-US" sz="1600" dirty="0" err="1">
                <a:solidFill>
                  <a:srgbClr val="404040"/>
                </a:solidFill>
                <a:sym typeface="Symbol" charset="2"/>
              </a:rPr>
              <a:t>perturbativity</a:t>
            </a:r>
            <a:r>
              <a:rPr lang="en-US" sz="1600" dirty="0">
                <a:solidFill>
                  <a:srgbClr val="404040"/>
                </a:solidFill>
                <a:sym typeface="Symbol" charset="2"/>
              </a:rPr>
              <a:t> excluded at 95.7% CL </a:t>
            </a:r>
            <a:r>
              <a:rPr lang="en-US" sz="1600" dirty="0" err="1">
                <a:solidFill>
                  <a:srgbClr val="404040"/>
                </a:solidFill>
                <a:sym typeface="Wingdings" charset="2"/>
              </a:rPr>
              <a:t></a:t>
            </a:r>
            <a:r>
              <a:rPr lang="en-US" sz="1600" dirty="0">
                <a:solidFill>
                  <a:srgbClr val="404040"/>
                </a:solidFill>
                <a:sym typeface="Wingdings" charset="2"/>
              </a:rPr>
              <a:t> raise to 99.1% with Tevatron Higgs searches !</a:t>
            </a:r>
            <a:endParaRPr lang="en-US" sz="1600" dirty="0">
              <a:solidFill>
                <a:srgbClr val="404040"/>
              </a:solidFill>
              <a:sym typeface="Symbol" charset="2"/>
            </a:endParaRPr>
          </a:p>
          <a:p>
            <a:pPr marL="355600" indent="-263525" defTabSz="914400">
              <a:spcBef>
                <a:spcPts val="663"/>
              </a:spcBef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rgbClr val="404040"/>
                </a:solidFill>
                <a:sym typeface="Symbol" charset="2"/>
              </a:rPr>
              <a:t>Cannot distinguish between vacuum stability, </a:t>
            </a:r>
            <a:r>
              <a:rPr lang="en-US" sz="1600" dirty="0" err="1">
                <a:solidFill>
                  <a:srgbClr val="404040"/>
                </a:solidFill>
                <a:sym typeface="Symbol" charset="2"/>
              </a:rPr>
              <a:t>metastability</a:t>
            </a:r>
            <a:r>
              <a:rPr lang="en-US" sz="1600" dirty="0">
                <a:solidFill>
                  <a:srgbClr val="404040"/>
                </a:solidFill>
                <a:sym typeface="Symbol" charset="2"/>
              </a:rPr>
              <a:t> or collapse </a:t>
            </a:r>
            <a:r>
              <a:rPr lang="en-US" sz="1600" dirty="0" smtClean="0">
                <a:solidFill>
                  <a:srgbClr val="404040"/>
                </a:solidFill>
                <a:sym typeface="Symbol" charset="2"/>
              </a:rPr>
              <a:t>scenarios</a:t>
            </a:r>
          </a:p>
          <a:p>
            <a:pPr marL="355600" indent="-263525" defTabSz="914400">
              <a:spcBef>
                <a:spcPts val="0"/>
              </a:spcBef>
              <a:buSzPct val="100000"/>
            </a:pPr>
            <a:r>
              <a:rPr lang="en-US" sz="1600" dirty="0" smtClean="0">
                <a:solidFill>
                  <a:srgbClr val="404040"/>
                </a:solidFill>
                <a:sym typeface="Symbol" charset="2"/>
              </a:rPr>
              <a:t>	</a:t>
            </a:r>
            <a:r>
              <a:rPr lang="en-US" sz="1200" dirty="0" err="1" smtClean="0">
                <a:solidFill>
                  <a:srgbClr val="FF0000"/>
                </a:solidFill>
                <a:sym typeface="Wingdings" charset="2"/>
              </a:rPr>
              <a:t></a:t>
            </a:r>
            <a:r>
              <a:rPr lang="en-US" sz="1200" dirty="0" smtClean="0">
                <a:solidFill>
                  <a:srgbClr val="FF0000"/>
                </a:solidFill>
                <a:sym typeface="Wingdings" charset="2"/>
              </a:rPr>
              <a:t> </a:t>
            </a:r>
            <a:r>
              <a:rPr lang="en-US" sz="1200" dirty="0">
                <a:solidFill>
                  <a:srgbClr val="FF0000"/>
                </a:solidFill>
                <a:sym typeface="Wingdings" charset="2"/>
              </a:rPr>
              <a:t>requires </a:t>
            </a:r>
            <a:r>
              <a:rPr lang="en-US" sz="1200" i="1" dirty="0">
                <a:solidFill>
                  <a:srgbClr val="FF0000"/>
                </a:solidFill>
                <a:sym typeface="Wingdings" charset="2"/>
              </a:rPr>
              <a:t>M</a:t>
            </a:r>
            <a:r>
              <a:rPr lang="en-US" sz="1200" i="1" baseline="-25000" dirty="0">
                <a:solidFill>
                  <a:srgbClr val="FF0000"/>
                </a:solidFill>
                <a:sym typeface="Wingdings" charset="2"/>
              </a:rPr>
              <a:t>H</a:t>
            </a:r>
            <a:r>
              <a:rPr lang="en-US" sz="1200" dirty="0">
                <a:solidFill>
                  <a:srgbClr val="FF0000"/>
                </a:solidFill>
                <a:sym typeface="Wingdings" charset="2"/>
              </a:rPr>
              <a:t> &gt; 122 GeV to exclude collapse scenario at 95% CL</a:t>
            </a:r>
            <a:endParaRPr lang="en-GB" sz="1200" dirty="0">
              <a:solidFill>
                <a:srgbClr val="FF0000"/>
              </a:solidFill>
              <a:sym typeface="Symbol" charset="2"/>
            </a:endParaRPr>
          </a:p>
          <a:p>
            <a:pPr defTabSz="914400">
              <a:spcBef>
                <a:spcPct val="50000"/>
              </a:spcBef>
              <a:buSzPct val="80000"/>
            </a:pPr>
            <a:endParaRPr lang="en-GB" sz="2000" dirty="0">
              <a:solidFill>
                <a:srgbClr val="18579B"/>
              </a:solidFill>
              <a:ea typeface="Arial" charset="0"/>
              <a:cs typeface="Arial" charset="0"/>
              <a:sym typeface="Symbol" charset="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895600"/>
            <a:ext cx="9144000" cy="3363913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27875" y="2925763"/>
            <a:ext cx="1944688" cy="24606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GB" sz="1000" dirty="0">
                <a:solidFill>
                  <a:srgbClr val="7F7F7F"/>
                </a:solidFill>
              </a:rPr>
              <a:t>[J. Ellis </a:t>
            </a:r>
            <a:r>
              <a:rPr lang="en-GB" sz="1000" i="1" dirty="0">
                <a:solidFill>
                  <a:srgbClr val="7F7F7F"/>
                </a:solidFill>
              </a:rPr>
              <a:t>et al.</a:t>
            </a:r>
            <a:r>
              <a:rPr lang="en-GB" sz="1000" dirty="0">
                <a:solidFill>
                  <a:srgbClr val="7F7F7F"/>
                </a:solidFill>
              </a:rPr>
              <a:t>, </a:t>
            </a:r>
            <a:r>
              <a:rPr lang="en-US" sz="1000" dirty="0">
                <a:solidFill>
                  <a:srgbClr val="7F7F7F"/>
                </a:solidFill>
              </a:rPr>
              <a:t>arXiv:0906.0954]</a:t>
            </a:r>
            <a:endParaRPr lang="en-GB" sz="1000" dirty="0">
              <a:solidFill>
                <a:srgbClr val="7F7F7F"/>
              </a:solidFill>
            </a:endParaRPr>
          </a:p>
        </p:txBody>
      </p:sp>
      <p:pic>
        <p:nvPicPr>
          <p:cNvPr id="70663" name="Picture 15" descr="MH_vs_Lambda_w-direct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6450" y="3168650"/>
            <a:ext cx="437515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4" name="Picture 16" descr="MH_vs_Lambda_wo-direct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3168650"/>
            <a:ext cx="437515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06620" y="3273623"/>
            <a:ext cx="1206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solidFill>
                  <a:srgbClr val="E12548"/>
                </a:solidFill>
              </a:rPr>
              <a:t>Standard Fit</a:t>
            </a:r>
            <a:endParaRPr lang="en-GB" sz="1400" i="1" dirty="0">
              <a:solidFill>
                <a:srgbClr val="E1254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4628" y="3273623"/>
            <a:ext cx="1245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solidFill>
                  <a:srgbClr val="E12548"/>
                </a:solidFill>
              </a:rPr>
              <a:t>Complete Fit</a:t>
            </a:r>
            <a:endParaRPr lang="en-GB" sz="1400" i="1" dirty="0">
              <a:solidFill>
                <a:srgbClr val="E12548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Convolve Bounds with </a:t>
            </a:r>
            <a:r>
              <a:rPr lang="en-US" sz="4000" b="1" i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sz="4000" b="1" i="1" baseline="-2500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H</a:t>
            </a:r>
            <a:r>
              <a:rPr lang="en-US" sz="4000" b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 Constraints</a:t>
            </a:r>
            <a:endParaRPr lang="en-US" sz="4000" b="1" baseline="-2500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8600" y="993775"/>
            <a:ext cx="8629650" cy="17359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defTabSz="914400">
              <a:spcBef>
                <a:spcPct val="50000"/>
              </a:spcBef>
              <a:buSzPct val="80000"/>
            </a:pPr>
            <a:r>
              <a:rPr lang="en-GB" sz="2000" dirty="0">
                <a:solidFill>
                  <a:srgbClr val="18579B"/>
                </a:solidFill>
                <a:sym typeface="Symbol" charset="2"/>
              </a:rPr>
              <a:t>Can we obtain likelihoods on vacuum stability (or, likewise, the cut-off =    new physics scale </a:t>
            </a:r>
            <a:r>
              <a:rPr lang="en-GB" sz="2000" dirty="0">
                <a:solidFill>
                  <a:srgbClr val="18579B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L)</a:t>
            </a:r>
            <a:r>
              <a:rPr lang="en-GB" sz="2000" dirty="0">
                <a:solidFill>
                  <a:srgbClr val="18579B"/>
                </a:solidFill>
                <a:ea typeface="Arial" charset="0"/>
                <a:cs typeface="Arial" charset="0"/>
                <a:sym typeface="Symbol" charset="2"/>
              </a:rPr>
              <a:t> from constraint on </a:t>
            </a:r>
            <a:r>
              <a:rPr lang="en-GB" sz="2000" i="1" dirty="0">
                <a:solidFill>
                  <a:srgbClr val="18579B"/>
                </a:solidFill>
                <a:ea typeface="Arial" charset="0"/>
                <a:cs typeface="Arial" charset="0"/>
                <a:sym typeface="Symbol" charset="2"/>
              </a:rPr>
              <a:t>M</a:t>
            </a:r>
            <a:r>
              <a:rPr lang="en-GB" sz="2000" i="1" baseline="-25000" dirty="0">
                <a:solidFill>
                  <a:srgbClr val="18579B"/>
                </a:solidFill>
                <a:ea typeface="Arial" charset="0"/>
                <a:cs typeface="Arial" charset="0"/>
                <a:sym typeface="Symbol" charset="2"/>
              </a:rPr>
              <a:t>H</a:t>
            </a:r>
            <a:r>
              <a:rPr lang="en-GB" sz="2000" dirty="0">
                <a:solidFill>
                  <a:srgbClr val="18579B"/>
                </a:solidFill>
                <a:ea typeface="Arial" charset="0"/>
                <a:cs typeface="Arial" charset="0"/>
                <a:sym typeface="Symbol" charset="2"/>
              </a:rPr>
              <a:t> ?</a:t>
            </a:r>
            <a:endParaRPr lang="en-GB" sz="2000" dirty="0">
              <a:solidFill>
                <a:srgbClr val="18579B"/>
              </a:solidFill>
              <a:sym typeface="Symbol" charset="2"/>
            </a:endParaRPr>
          </a:p>
          <a:p>
            <a:pPr marL="355600" indent="-263525" defTabSz="914400">
              <a:spcBef>
                <a:spcPts val="1263"/>
              </a:spcBef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rgbClr val="404040"/>
                </a:solidFill>
                <a:sym typeface="Symbol" charset="2"/>
              </a:rPr>
              <a:t>Requiring absolute vacuum stability (at all times), one can obtain upper bound </a:t>
            </a:r>
            <a:r>
              <a:rPr lang="en-US" sz="1600" dirty="0">
                <a:solidFill>
                  <a:srgbClr val="404040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L</a:t>
            </a:r>
            <a:endParaRPr lang="en-US" sz="1600" dirty="0" smtClean="0">
              <a:solidFill>
                <a:srgbClr val="404040"/>
              </a:solidFill>
              <a:sym typeface="Symbol" charset="2"/>
            </a:endParaRPr>
          </a:p>
          <a:p>
            <a:pPr marL="804863" lvl="1" indent="-347663" defTabSz="101600">
              <a:spcBef>
                <a:spcPts val="1200"/>
              </a:spcBef>
              <a:buSzPct val="100000"/>
              <a:buFont typeface="Lucida Grande" charset="0"/>
              <a:buChar char="－"/>
            </a:pPr>
            <a:r>
              <a:rPr lang="en-US" sz="1200" dirty="0" smtClean="0">
                <a:solidFill>
                  <a:srgbClr val="404040"/>
                </a:solidFill>
                <a:sym typeface="Wingdings" charset="2"/>
              </a:rPr>
              <a:t>Left plot</a:t>
            </a:r>
            <a:r>
              <a:rPr lang="en-US" sz="1200" dirty="0">
                <a:solidFill>
                  <a:srgbClr val="404040"/>
                </a:solidFill>
                <a:sym typeface="Wingdings" charset="2"/>
              </a:rPr>
              <a:t>:</a:t>
            </a:r>
            <a:r>
              <a:rPr lang="en-US" sz="1200" dirty="0" smtClean="0">
                <a:solidFill>
                  <a:srgbClr val="404040"/>
                </a:solidFill>
                <a:sym typeface="Wingdings" charset="2"/>
              </a:rPr>
              <a:t> 		case </a:t>
            </a:r>
            <a:r>
              <a:rPr lang="en-US" sz="1200" dirty="0">
                <a:solidFill>
                  <a:srgbClr val="404040"/>
                </a:solidFill>
                <a:sym typeface="Wingdings" charset="2"/>
              </a:rPr>
              <a:t>for precise </a:t>
            </a:r>
            <a:r>
              <a:rPr lang="en-US" sz="1200" i="1" dirty="0">
                <a:solidFill>
                  <a:srgbClr val="404040"/>
                </a:solidFill>
                <a:sym typeface="Wingdings" charset="2"/>
              </a:rPr>
              <a:t>M</a:t>
            </a:r>
            <a:r>
              <a:rPr lang="en-US" sz="1200" i="1" baseline="-25000" dirty="0">
                <a:solidFill>
                  <a:srgbClr val="404040"/>
                </a:solidFill>
                <a:sym typeface="Wingdings" charset="2"/>
              </a:rPr>
              <a:t>H</a:t>
            </a:r>
            <a:r>
              <a:rPr lang="en-US" sz="1200" dirty="0">
                <a:solidFill>
                  <a:srgbClr val="404040"/>
                </a:solidFill>
                <a:sym typeface="Wingdings" charset="2"/>
              </a:rPr>
              <a:t> measurement of </a:t>
            </a:r>
            <a:r>
              <a:rPr lang="en-US" sz="1200" b="1" dirty="0">
                <a:solidFill>
                  <a:srgbClr val="FF0000"/>
                </a:solidFill>
                <a:sym typeface="Wingdings" charset="2"/>
              </a:rPr>
              <a:t>120 GeV</a:t>
            </a:r>
            <a:endParaRPr lang="en-US" sz="1200" b="1" dirty="0" smtClean="0">
              <a:solidFill>
                <a:srgbClr val="FF0000"/>
              </a:solidFill>
              <a:sym typeface="Wingdings" charset="2"/>
            </a:endParaRPr>
          </a:p>
          <a:p>
            <a:pPr marL="804863" lvl="1" indent="-347663" defTabSz="101600">
              <a:spcBef>
                <a:spcPts val="663"/>
              </a:spcBef>
              <a:buSzPct val="100000"/>
              <a:buFont typeface="Lucida Grande" charset="0"/>
              <a:buChar char="－"/>
            </a:pPr>
            <a:r>
              <a:rPr lang="en-US" sz="1200" dirty="0" smtClean="0">
                <a:solidFill>
                  <a:srgbClr val="404040"/>
                </a:solidFill>
                <a:sym typeface="Wingdings" charset="2"/>
              </a:rPr>
              <a:t>Right plot: 	case for precise </a:t>
            </a:r>
            <a:r>
              <a:rPr lang="en-US" sz="1200" i="1" dirty="0" smtClean="0">
                <a:solidFill>
                  <a:srgbClr val="404040"/>
                </a:solidFill>
                <a:sym typeface="Wingdings" charset="2"/>
              </a:rPr>
              <a:t>M</a:t>
            </a:r>
            <a:r>
              <a:rPr lang="en-US" sz="1200" i="1" baseline="-25000" dirty="0" smtClean="0">
                <a:solidFill>
                  <a:srgbClr val="404040"/>
                </a:solidFill>
                <a:sym typeface="Wingdings" charset="2"/>
              </a:rPr>
              <a:t>H</a:t>
            </a:r>
            <a:r>
              <a:rPr lang="en-US" sz="1200" dirty="0" smtClean="0">
                <a:solidFill>
                  <a:srgbClr val="404040"/>
                </a:solidFill>
                <a:sym typeface="Wingdings" charset="2"/>
              </a:rPr>
              <a:t> measurement of </a:t>
            </a:r>
            <a:r>
              <a:rPr lang="en-US" sz="1200" b="1" dirty="0" smtClean="0">
                <a:solidFill>
                  <a:srgbClr val="FF0000"/>
                </a:solidFill>
                <a:sym typeface="Wingdings" charset="2"/>
              </a:rPr>
              <a:t>115 GeV</a:t>
            </a:r>
            <a:endParaRPr lang="en-US" sz="1200" b="1" dirty="0" smtClean="0">
              <a:solidFill>
                <a:srgbClr val="FF0000"/>
              </a:solidFill>
              <a:sym typeface="Symbol" charset="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895600"/>
            <a:ext cx="9144000" cy="3363913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91350" y="2925763"/>
            <a:ext cx="1944688" cy="24606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GB" sz="1000">
                <a:solidFill>
                  <a:srgbClr val="7F7F7F"/>
                </a:solidFill>
              </a:rPr>
              <a:t>[J. Ellis </a:t>
            </a:r>
            <a:r>
              <a:rPr lang="en-GB" sz="1000" i="1">
                <a:solidFill>
                  <a:srgbClr val="7F7F7F"/>
                </a:solidFill>
              </a:rPr>
              <a:t>et al.</a:t>
            </a:r>
            <a:r>
              <a:rPr lang="en-GB" sz="1000">
                <a:solidFill>
                  <a:srgbClr val="7F7F7F"/>
                </a:solidFill>
              </a:rPr>
              <a:t>, </a:t>
            </a:r>
            <a:r>
              <a:rPr lang="en-US" sz="1000">
                <a:solidFill>
                  <a:srgbClr val="7F7F7F"/>
                </a:solidFill>
              </a:rPr>
              <a:t>arXiv:0906.0954]</a:t>
            </a:r>
            <a:endParaRPr lang="en-GB" sz="1000">
              <a:solidFill>
                <a:srgbClr val="7F7F7F"/>
              </a:solidFill>
            </a:endParaRPr>
          </a:p>
        </p:txBody>
      </p:sp>
      <p:pic>
        <p:nvPicPr>
          <p:cNvPr id="9" name="Picture 14" descr="LambdaCL_mh120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" y="3171825"/>
            <a:ext cx="436245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LambdaCL_mh11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171825"/>
            <a:ext cx="436245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76200" y="1828800"/>
            <a:ext cx="9067800" cy="874088"/>
          </a:xfrm>
          <a:prstGeom prst="roundRect">
            <a:avLst>
              <a:gd name="adj" fmla="val 16667"/>
            </a:avLst>
          </a:prstGeom>
          <a:noFill/>
          <a:ln w="3175">
            <a:noFill/>
            <a:round/>
            <a:headEnd/>
            <a:tailEnd/>
          </a:ln>
          <a:effectLst/>
        </p:spPr>
        <p:txBody>
          <a:bodyPr wrap="square" lIns="90000" tIns="46800" rIns="90000" bIns="126000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4000" b="1" dirty="0" smtClean="0">
                <a:solidFill>
                  <a:prstClr val="white"/>
                </a:solidFill>
                <a:effectLst>
                  <a:reflection stA="50000" endPos="75000" dist="12700" dir="5400000" sy="-100000" algn="bl" rotWithShape="0"/>
                </a:effectLst>
                <a:latin typeface="Calibri" charset="0"/>
                <a:ea typeface="Calibri" charset="0"/>
                <a:cs typeface="Calibri" charset="0"/>
              </a:rPr>
              <a:t>Precision Tests and Higgs Beyond the SM</a:t>
            </a:r>
            <a:endParaRPr lang="en-GB" sz="4000" b="1" dirty="0">
              <a:solidFill>
                <a:prstClr val="white"/>
              </a:solidFill>
              <a:effectLst>
                <a:reflection stA="50000" endPos="75000" dist="12700" dir="5400000" sy="-100000" algn="bl" rotWithShape="0"/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882955" y="5887516"/>
            <a:ext cx="3422845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200" dirty="0" smtClean="0">
                <a:solidFill>
                  <a:prstClr val="white"/>
                </a:solidFill>
                <a:ea typeface="Arial" charset="0"/>
                <a:cs typeface="Arial" charset="0"/>
              </a:rPr>
              <a:t>In the same way as the EW precision data constrain unknown SM parameters, they can be used to constrain beyond the SM models</a:t>
            </a:r>
            <a:endParaRPr lang="en-US" sz="1200" dirty="0">
              <a:solidFill>
                <a:prstClr val="white"/>
              </a:solidFill>
              <a:ea typeface="Arial" charset="0"/>
              <a:cs typeface="Arial" charset="0"/>
            </a:endParaRPr>
          </a:p>
        </p:txBody>
      </p:sp>
      <p:pic>
        <p:nvPicPr>
          <p:cNvPr id="10" name="Picture 7" descr="the_time_machine_large_0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209800" y="3200400"/>
            <a:ext cx="2514600" cy="3285744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854496" y="6258118"/>
            <a:ext cx="9044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© H. Murayama</a:t>
            </a:r>
            <a:endParaRPr lang="en-GB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6604000" y="1410838"/>
            <a:ext cx="2539999" cy="1658328"/>
          </a:xfrm>
          <a:prstGeom prst="rect">
            <a:avLst/>
          </a:prstGeom>
          <a:solidFill>
            <a:srgbClr val="FFFFFF"/>
          </a:solidFill>
          <a:ln w="635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108" name="Line 2"/>
          <p:cNvSpPr>
            <a:spLocks noChangeShapeType="1"/>
          </p:cNvSpPr>
          <p:nvPr/>
        </p:nvSpPr>
        <p:spPr bwMode="auto">
          <a:xfrm>
            <a:off x="457200" y="10668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8948" y="1443565"/>
            <a:ext cx="2252652" cy="1523999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</p:pic>
      <p:graphicFrame>
        <p:nvGraphicFramePr>
          <p:cNvPr id="541698" name="Object 2"/>
          <p:cNvGraphicFramePr>
            <a:graphicFrameLocks noChangeAspect="1"/>
          </p:cNvGraphicFramePr>
          <p:nvPr/>
        </p:nvGraphicFramePr>
        <p:xfrm>
          <a:off x="4419600" y="2286000"/>
          <a:ext cx="1733550" cy="774700"/>
        </p:xfrm>
        <a:graphic>
          <a:graphicData uri="http://schemas.openxmlformats.org/presentationml/2006/ole">
            <p:oleObj spid="_x0000_s541698" name="Equation" r:id="rId4" imgW="1066800" imgH="495300" progId="Equation.DSMT4">
              <p:embed/>
            </p:oleObj>
          </a:graphicData>
        </a:graphic>
      </p:graphicFrame>
      <p:graphicFrame>
        <p:nvGraphicFramePr>
          <p:cNvPr id="541699" name="Object 3"/>
          <p:cNvGraphicFramePr>
            <a:graphicFrameLocks noChangeAspect="1"/>
          </p:cNvGraphicFramePr>
          <p:nvPr/>
        </p:nvGraphicFramePr>
        <p:xfrm>
          <a:off x="609600" y="2452339"/>
          <a:ext cx="3425825" cy="855663"/>
        </p:xfrm>
        <a:graphic>
          <a:graphicData uri="http://schemas.openxmlformats.org/presentationml/2006/ole">
            <p:oleObj spid="_x0000_s541699" name="Equation" r:id="rId5" imgW="2108200" imgH="546100" progId="Equation.DSMT4">
              <p:embed/>
            </p:oleObj>
          </a:graphicData>
        </a:graphic>
      </p:graphicFrame>
      <p:graphicFrame>
        <p:nvGraphicFramePr>
          <p:cNvPr id="541701" name="Object 5"/>
          <p:cNvGraphicFramePr>
            <a:graphicFrameLocks noChangeAspect="1"/>
          </p:cNvGraphicFramePr>
          <p:nvPr/>
        </p:nvGraphicFramePr>
        <p:xfrm>
          <a:off x="5265748" y="3540125"/>
          <a:ext cx="2579687" cy="838200"/>
        </p:xfrm>
        <a:graphic>
          <a:graphicData uri="http://schemas.openxmlformats.org/presentationml/2006/ole">
            <p:oleObj spid="_x0000_s541701" name="Equation" r:id="rId6" imgW="1587500" imgH="533400" progId="Equation.DSMT4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04800" y="1295400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 smtClean="0">
                <a:solidFill>
                  <a:srgbClr val="18579B"/>
                </a:solidFill>
              </a:rPr>
              <a:t>A look at the theory </a:t>
            </a:r>
            <a:r>
              <a:rPr lang="en-US" sz="2000" dirty="0" smtClean="0">
                <a:solidFill>
                  <a:srgbClr val="18579B"/>
                </a:solidFill>
              </a:rPr>
              <a:t>– </a:t>
            </a:r>
            <a:r>
              <a:rPr lang="en-US" sz="2000" dirty="0" smtClean="0">
                <a:solidFill>
                  <a:srgbClr val="E12B0D"/>
                </a:solidFill>
              </a:rPr>
              <a:t>tree level relations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4800" y="3463340"/>
            <a:ext cx="525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solidFill>
                  <a:srgbClr val="18579B"/>
                </a:solidFill>
              </a:rPr>
              <a:t>Electroweak unification: relation between weak and electromagnetic couplings: </a:t>
            </a:r>
            <a:endParaRPr lang="en-US" sz="2000" i="1" dirty="0" smtClean="0">
              <a:solidFill>
                <a:srgbClr val="18579B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800" y="4530140"/>
            <a:ext cx="4800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 smtClean="0">
                <a:solidFill>
                  <a:srgbClr val="18579B"/>
                </a:solidFill>
              </a:rPr>
              <a:t>Since uncertainty on </a:t>
            </a:r>
            <a:r>
              <a:rPr lang="en-US" sz="1600" i="1" dirty="0" smtClean="0">
                <a:solidFill>
                  <a:srgbClr val="18579B"/>
                </a:solidFill>
              </a:rPr>
              <a:t>G</a:t>
            </a:r>
            <a:r>
              <a:rPr lang="en-US" sz="1600" i="1" baseline="-25000" dirty="0" smtClean="0">
                <a:solidFill>
                  <a:srgbClr val="18579B"/>
                </a:solidFill>
              </a:rPr>
              <a:t>F</a:t>
            </a:r>
            <a:r>
              <a:rPr lang="en-US" sz="1600" i="1" dirty="0" smtClean="0">
                <a:solidFill>
                  <a:srgbClr val="18579B"/>
                </a:solidFill>
              </a:rPr>
              <a:t> </a:t>
            </a:r>
            <a:r>
              <a:rPr lang="en-US" sz="1600" dirty="0" smtClean="0">
                <a:solidFill>
                  <a:srgbClr val="18579B"/>
                </a:solidFill>
              </a:rPr>
              <a:t>and </a:t>
            </a:r>
            <a:r>
              <a:rPr lang="en-US" sz="1600" i="1" dirty="0" smtClean="0">
                <a:solidFill>
                  <a:srgbClr val="18579B"/>
                </a:solidFill>
              </a:rPr>
              <a:t>M</a:t>
            </a:r>
            <a:r>
              <a:rPr lang="en-US" sz="1600" i="1" baseline="-25000" dirty="0" smtClean="0">
                <a:solidFill>
                  <a:srgbClr val="18579B"/>
                </a:solidFill>
              </a:rPr>
              <a:t>Z</a:t>
            </a:r>
            <a:r>
              <a:rPr lang="en-US" sz="1600" i="1" dirty="0" smtClean="0">
                <a:solidFill>
                  <a:srgbClr val="18579B"/>
                </a:solidFill>
              </a:rPr>
              <a:t> </a:t>
            </a:r>
            <a:r>
              <a:rPr lang="en-US" sz="1600" dirty="0" smtClean="0">
                <a:solidFill>
                  <a:srgbClr val="18579B"/>
                </a:solidFill>
              </a:rPr>
              <a:t>small, relation often used to eliminate direct </a:t>
            </a:r>
            <a:r>
              <a:rPr lang="en-US" sz="1600" i="1" dirty="0" smtClean="0">
                <a:solidFill>
                  <a:srgbClr val="18579B"/>
                </a:solidFill>
              </a:rPr>
              <a:t>M</a:t>
            </a:r>
            <a:r>
              <a:rPr lang="en-US" sz="1600" i="1" baseline="-25000" dirty="0" smtClean="0">
                <a:solidFill>
                  <a:srgbClr val="18579B"/>
                </a:solidFill>
              </a:rPr>
              <a:t>W</a:t>
            </a:r>
            <a:r>
              <a:rPr lang="en-US" sz="1600" i="1" dirty="0" smtClean="0">
                <a:solidFill>
                  <a:srgbClr val="18579B"/>
                </a:solidFill>
              </a:rPr>
              <a:t> </a:t>
            </a:r>
            <a:r>
              <a:rPr lang="en-US" sz="1600" dirty="0" smtClean="0">
                <a:solidFill>
                  <a:srgbClr val="18579B"/>
                </a:solidFill>
              </a:rPr>
              <a:t>dependence:</a:t>
            </a:r>
          </a:p>
        </p:txBody>
      </p:sp>
      <p:graphicFrame>
        <p:nvGraphicFramePr>
          <p:cNvPr id="541703" name="Object 7"/>
          <p:cNvGraphicFramePr>
            <a:graphicFrameLocks noChangeAspect="1"/>
          </p:cNvGraphicFramePr>
          <p:nvPr/>
        </p:nvGraphicFramePr>
        <p:xfrm>
          <a:off x="5181600" y="4409490"/>
          <a:ext cx="2827338" cy="958850"/>
        </p:xfrm>
        <a:graphic>
          <a:graphicData uri="http://schemas.openxmlformats.org/presentationml/2006/ole">
            <p:oleObj spid="_x0000_s541703" name="Equation" r:id="rId7" imgW="1739900" imgH="609600" progId="Equation.DSMT4">
              <p:embed/>
            </p:oleObj>
          </a:graphicData>
        </a:graphic>
      </p:graphicFrame>
      <p:sp>
        <p:nvSpPr>
          <p:cNvPr id="19" name="Rectangle 18"/>
          <p:cNvSpPr/>
          <p:nvPr/>
        </p:nvSpPr>
        <p:spPr>
          <a:xfrm>
            <a:off x="304800" y="5444540"/>
            <a:ext cx="5029200" cy="65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E12B0D"/>
                </a:solidFill>
                <a:latin typeface="Arial"/>
                <a:cs typeface="Arial"/>
              </a:rPr>
              <a:t>Gauge sector of SM on tree level is given by 3 free parameters, </a:t>
            </a:r>
            <a:r>
              <a:rPr lang="en-US" sz="2000" i="1" dirty="0" smtClean="0">
                <a:solidFill>
                  <a:srgbClr val="E12B0D"/>
                </a:solidFill>
                <a:latin typeface="Arial"/>
                <a:cs typeface="Arial"/>
              </a:rPr>
              <a:t>e.g.</a:t>
            </a:r>
            <a:r>
              <a:rPr lang="en-US" sz="2000" dirty="0" smtClean="0">
                <a:solidFill>
                  <a:srgbClr val="E12B0D"/>
                </a:solidFill>
                <a:latin typeface="Arial"/>
                <a:cs typeface="Arial"/>
              </a:rPr>
              <a:t>: </a:t>
            </a:r>
            <a:r>
              <a:rPr lang="en-US" sz="2000" b="1" i="1" dirty="0" smtClean="0">
                <a:solidFill>
                  <a:srgbClr val="E12B0D"/>
                </a:solidFill>
                <a:latin typeface="Symbol" charset="2"/>
                <a:cs typeface="Symbol" charset="2"/>
              </a:rPr>
              <a:t>a</a:t>
            </a:r>
            <a:r>
              <a:rPr lang="en-US" sz="2000" b="1" dirty="0" smtClean="0">
                <a:solidFill>
                  <a:srgbClr val="E12B0D"/>
                </a:solidFill>
                <a:latin typeface="Arial"/>
                <a:cs typeface="Arial"/>
              </a:rPr>
              <a:t>, </a:t>
            </a:r>
            <a:r>
              <a:rPr lang="en-US" sz="2000" b="1" i="1" dirty="0" smtClean="0">
                <a:solidFill>
                  <a:srgbClr val="E12B0D"/>
                </a:solidFill>
                <a:latin typeface="Arial"/>
                <a:cs typeface="Arial"/>
              </a:rPr>
              <a:t>M</a:t>
            </a:r>
            <a:r>
              <a:rPr lang="en-US" sz="2000" b="1" i="1" baseline="-25000" dirty="0" smtClean="0">
                <a:solidFill>
                  <a:srgbClr val="E12B0D"/>
                </a:solidFill>
                <a:latin typeface="Arial"/>
                <a:cs typeface="Arial"/>
              </a:rPr>
              <a:t>Z</a:t>
            </a:r>
            <a:r>
              <a:rPr lang="en-US" sz="2000" b="1" dirty="0" smtClean="0">
                <a:solidFill>
                  <a:srgbClr val="E12B0D"/>
                </a:solidFill>
                <a:latin typeface="Arial"/>
                <a:cs typeface="Arial"/>
              </a:rPr>
              <a:t>, </a:t>
            </a:r>
            <a:r>
              <a:rPr lang="en-US" sz="2000" b="1" i="1" dirty="0" smtClean="0">
                <a:solidFill>
                  <a:srgbClr val="E12B0D"/>
                </a:solidFill>
                <a:latin typeface="Arial"/>
                <a:cs typeface="Arial"/>
              </a:rPr>
              <a:t>G</a:t>
            </a:r>
            <a:r>
              <a:rPr lang="en-US" sz="2000" b="1" i="1" baseline="-25000" dirty="0" smtClean="0">
                <a:solidFill>
                  <a:srgbClr val="E12B0D"/>
                </a:solidFill>
                <a:latin typeface="Arial"/>
                <a:cs typeface="Arial"/>
              </a:rPr>
              <a:t>F</a:t>
            </a:r>
            <a:r>
              <a:rPr lang="en-US" sz="2000" b="1" dirty="0" smtClean="0">
                <a:solidFill>
                  <a:srgbClr val="E12B0D"/>
                </a:solidFill>
                <a:latin typeface="Arial"/>
                <a:cs typeface="Arial"/>
              </a:rPr>
              <a:t> </a:t>
            </a:r>
            <a:endParaRPr lang="en-US" sz="2000" b="1" dirty="0">
              <a:solidFill>
                <a:srgbClr val="E12B0D"/>
              </a:solidFill>
              <a:latin typeface="Arial"/>
              <a:cs typeface="Arial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Measurements at the </a:t>
            </a:r>
            <a:r>
              <a:rPr lang="en-US" sz="40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Z </a:t>
            </a:r>
            <a:r>
              <a:rPr lang="en-US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Pole</a:t>
            </a:r>
            <a:endParaRPr lang="en-US" sz="4000" b="1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4800" y="1828800"/>
            <a:ext cx="609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solidFill>
                  <a:srgbClr val="18579B"/>
                </a:solidFill>
              </a:rPr>
              <a:t>Vector and axial-vector couplings for </a:t>
            </a:r>
            <a:r>
              <a:rPr lang="en-US" sz="2000" i="1" dirty="0" smtClean="0">
                <a:solidFill>
                  <a:srgbClr val="18579B"/>
                </a:solidFill>
              </a:rPr>
              <a:t>Z</a:t>
            </a:r>
            <a:r>
              <a:rPr lang="en-US" sz="2000" dirty="0" smtClean="0">
                <a:solidFill>
                  <a:srgbClr val="18579B"/>
                </a:solidFill>
              </a:rPr>
              <a:t> </a:t>
            </a:r>
            <a:r>
              <a:rPr lang="en-US" sz="2000" dirty="0" err="1" smtClean="0">
                <a:solidFill>
                  <a:srgbClr val="18579B"/>
                </a:solidFill>
                <a:sym typeface="Wingdings"/>
              </a:rPr>
              <a:t></a:t>
            </a:r>
            <a:r>
              <a:rPr lang="en-US" sz="2000" dirty="0" smtClean="0">
                <a:solidFill>
                  <a:srgbClr val="18579B"/>
                </a:solidFill>
              </a:rPr>
              <a:t> </a:t>
            </a:r>
            <a:r>
              <a:rPr lang="en-US" sz="2000" i="1" dirty="0" smtClean="0">
                <a:solidFill>
                  <a:srgbClr val="18579B"/>
                </a:solidFill>
              </a:rPr>
              <a:t>ff</a:t>
            </a:r>
            <a:r>
              <a:rPr lang="en-US" sz="2000" dirty="0" smtClean="0">
                <a:solidFill>
                  <a:srgbClr val="18579B"/>
                </a:solidFill>
              </a:rPr>
              <a:t> in SM:</a:t>
            </a:r>
            <a:endParaRPr lang="en-GB" sz="2000" dirty="0">
              <a:solidFill>
                <a:srgbClr val="18579B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5" descr="LHC-ATLAS"/>
          <p:cNvPicPr>
            <a:picLocks noChangeAspect="1" noChangeArrowheads="1"/>
          </p:cNvPicPr>
          <p:nvPr/>
        </p:nvPicPr>
        <p:blipFill>
          <a:blip r:embed="rId2">
            <a:lum bright="36000"/>
            <a:grayscl/>
          </a:blip>
          <a:srcRect/>
          <a:stretch>
            <a:fillRect/>
          </a:stretch>
        </p:blipFill>
        <p:spPr bwMode="auto">
          <a:xfrm>
            <a:off x="0" y="285750"/>
            <a:ext cx="9144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3351213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 sz="1800">
              <a:solidFill>
                <a:srgbClr val="262626"/>
              </a:solidFill>
              <a:ea typeface="Calibri" charset="0"/>
              <a:cs typeface="Calibri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2363788"/>
            <a:ext cx="9144000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000" b="1" dirty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The Two-Higgs-Doublet Model (2HDM)</a:t>
            </a:r>
          </a:p>
        </p:txBody>
      </p:sp>
      <p:sp>
        <p:nvSpPr>
          <p:cNvPr id="8" name="Rectangle 7"/>
          <p:cNvSpPr/>
          <p:nvPr/>
        </p:nvSpPr>
        <p:spPr>
          <a:xfrm>
            <a:off x="1690688" y="3349625"/>
            <a:ext cx="5929312" cy="3505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bg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6" descr="000105_med"/>
          <p:cNvPicPr>
            <a:picLocks noChangeAspect="1" noChangeArrowheads="1"/>
          </p:cNvPicPr>
          <p:nvPr/>
        </p:nvPicPr>
        <p:blipFill>
          <a:blip r:embed="rId3">
            <a:alphaModFix amt="90000"/>
            <a:grayscl/>
          </a:blip>
          <a:srcRect/>
          <a:stretch>
            <a:fillRect/>
          </a:stretch>
        </p:blipFill>
        <p:spPr bwMode="auto">
          <a:xfrm>
            <a:off x="1690688" y="3352800"/>
            <a:ext cx="2941637" cy="3505200"/>
          </a:xfrm>
          <a:prstGeom prst="rect">
            <a:avLst/>
          </a:prstGeom>
          <a:noFill/>
          <a:effectLst/>
        </p:spPr>
      </p:pic>
      <p:pic>
        <p:nvPicPr>
          <p:cNvPr id="12" name="Picture 7" descr="000105_med"/>
          <p:cNvPicPr>
            <a:picLocks noChangeAspect="1" noChangeArrowheads="1"/>
          </p:cNvPicPr>
          <p:nvPr/>
        </p:nvPicPr>
        <p:blipFill>
          <a:blip r:embed="rId4">
            <a:alphaModFix amt="90000"/>
            <a:grayscl/>
          </a:blip>
          <a:srcRect/>
          <a:stretch>
            <a:fillRect/>
          </a:stretch>
        </p:blipFill>
        <p:spPr bwMode="auto">
          <a:xfrm>
            <a:off x="4627034" y="3349625"/>
            <a:ext cx="2987675" cy="3505200"/>
          </a:xfrm>
          <a:prstGeom prst="rect">
            <a:avLst/>
          </a:prstGeom>
          <a:noFill/>
          <a:effectLst/>
        </p:spPr>
      </p:pic>
      <p:pic>
        <p:nvPicPr>
          <p:cNvPr id="11" name="Picture 4" descr="http://www.desy.de/~mgoebel/logos/gbsmLogo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4800" y="166641"/>
            <a:ext cx="1005645" cy="23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Two-Higgs-Doublet Model</a:t>
            </a:r>
            <a:endParaRPr lang="en-US" sz="4000" b="1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108" name="Line 2"/>
          <p:cNvSpPr>
            <a:spLocks noChangeShapeType="1"/>
          </p:cNvSpPr>
          <p:nvPr/>
        </p:nvSpPr>
        <p:spPr bwMode="auto">
          <a:xfrm>
            <a:off x="457200" y="10668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28600" y="1232914"/>
            <a:ext cx="8915400" cy="15102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18579B"/>
                </a:solidFill>
                <a:sym typeface="Symbol" charset="2"/>
              </a:rPr>
              <a:t>Extend SM by adding another scalar Higgs doublet (2HDM</a:t>
            </a:r>
            <a:r>
              <a:rPr lang="en-US" sz="2000" dirty="0" smtClean="0">
                <a:solidFill>
                  <a:srgbClr val="18579B"/>
                </a:solidFill>
                <a:sym typeface="Symbol" charset="2"/>
              </a:rPr>
              <a:t>) </a:t>
            </a:r>
            <a:endParaRPr lang="en-US" sz="2000" dirty="0">
              <a:solidFill>
                <a:srgbClr val="18579B"/>
              </a:solidFill>
              <a:sym typeface="Symbol" charset="2"/>
            </a:endParaRPr>
          </a:p>
          <a:p>
            <a:pPr marL="360363" indent="-276225">
              <a:spcBef>
                <a:spcPct val="50000"/>
              </a:spcBef>
              <a:buSzPct val="100000"/>
              <a:buFont typeface="Arial" charset="0"/>
              <a:buChar char="•"/>
            </a:pPr>
            <a:r>
              <a:rPr lang="en-US" sz="1600" i="1" dirty="0">
                <a:solidFill>
                  <a:srgbClr val="404040"/>
                </a:solidFill>
              </a:rPr>
              <a:t>Type-II</a:t>
            </a:r>
            <a:r>
              <a:rPr lang="en-US" sz="1600" dirty="0">
                <a:solidFill>
                  <a:srgbClr val="404040"/>
                </a:solidFill>
              </a:rPr>
              <a:t> 2HDM: one doublet couples to up-</a:t>
            </a:r>
            <a:r>
              <a:rPr lang="en-US" sz="1600" dirty="0" smtClean="0">
                <a:solidFill>
                  <a:srgbClr val="404040"/>
                </a:solidFill>
              </a:rPr>
              <a:t>type and the other one to </a:t>
            </a:r>
            <a:r>
              <a:rPr lang="en-US" sz="1600" dirty="0">
                <a:solidFill>
                  <a:srgbClr val="404040"/>
                </a:solidFill>
              </a:rPr>
              <a:t>down-type</a:t>
            </a:r>
            <a:r>
              <a:rPr lang="en-US" sz="1600" dirty="0" smtClean="0">
                <a:solidFill>
                  <a:srgbClr val="404040"/>
                </a:solidFill>
              </a:rPr>
              <a:t> fermions only</a:t>
            </a:r>
            <a:endParaRPr lang="en-US" sz="1600" baseline="-25000" dirty="0" smtClean="0">
              <a:solidFill>
                <a:srgbClr val="404040"/>
              </a:solidFill>
              <a:sym typeface="Symbol" charset="2"/>
            </a:endParaRPr>
          </a:p>
          <a:p>
            <a:pPr marL="360363" indent="-276225">
              <a:spcBef>
                <a:spcPct val="50000"/>
              </a:spcBef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rgbClr val="404040"/>
                </a:solidFill>
              </a:rPr>
              <a:t>6 free parameters:</a:t>
            </a:r>
            <a:r>
              <a:rPr lang="en-US" sz="1600" dirty="0" smtClean="0">
                <a:solidFill>
                  <a:srgbClr val="404040"/>
                </a:solidFill>
              </a:rPr>
              <a:t> </a:t>
            </a:r>
            <a:r>
              <a:rPr lang="en-US" sz="1600" i="1" u="sng" dirty="0" err="1" smtClean="0">
                <a:solidFill>
                  <a:srgbClr val="404040"/>
                </a:solidFill>
              </a:rPr>
              <a:t>M</a:t>
            </a:r>
            <a:r>
              <a:rPr lang="en-US" sz="1600" i="1" u="sng" baseline="-25000" dirty="0" err="1" smtClean="0">
                <a:solidFill>
                  <a:srgbClr val="404040"/>
                </a:solidFill>
              </a:rPr>
              <a:t>h</a:t>
            </a:r>
            <a:r>
              <a:rPr lang="en-US" sz="1600" dirty="0" smtClean="0">
                <a:solidFill>
                  <a:srgbClr val="404040"/>
                </a:solidFill>
              </a:rPr>
              <a:t>, </a:t>
            </a:r>
            <a:r>
              <a:rPr lang="en-US" sz="1600" i="1" dirty="0" smtClean="0">
                <a:solidFill>
                  <a:srgbClr val="404040"/>
                </a:solidFill>
              </a:rPr>
              <a:t>M</a:t>
            </a:r>
            <a:r>
              <a:rPr lang="en-US" sz="1600" i="1" baseline="-25000" dirty="0" smtClean="0">
                <a:solidFill>
                  <a:srgbClr val="404040"/>
                </a:solidFill>
              </a:rPr>
              <a:t>A</a:t>
            </a:r>
            <a:r>
              <a:rPr lang="en-US" sz="1600" baseline="-25000" dirty="0" smtClean="0">
                <a:solidFill>
                  <a:srgbClr val="404040"/>
                </a:solidFill>
              </a:rPr>
              <a:t>0</a:t>
            </a:r>
            <a:r>
              <a:rPr lang="en-US" sz="1600" dirty="0">
                <a:solidFill>
                  <a:srgbClr val="404040"/>
                </a:solidFill>
              </a:rPr>
              <a:t>, </a:t>
            </a:r>
            <a:r>
              <a:rPr lang="en-US" sz="1600" i="1" dirty="0">
                <a:solidFill>
                  <a:srgbClr val="404040"/>
                </a:solidFill>
              </a:rPr>
              <a:t>M</a:t>
            </a:r>
            <a:r>
              <a:rPr lang="en-US" sz="1600" i="1" baseline="-25000" dirty="0">
                <a:solidFill>
                  <a:srgbClr val="404040"/>
                </a:solidFill>
              </a:rPr>
              <a:t>H</a:t>
            </a:r>
            <a:r>
              <a:rPr lang="en-US" sz="1600" baseline="-25000" dirty="0">
                <a:solidFill>
                  <a:srgbClr val="404040"/>
                </a:solidFill>
              </a:rPr>
              <a:t>0</a:t>
            </a:r>
            <a:r>
              <a:rPr lang="en-US" sz="1600" dirty="0">
                <a:solidFill>
                  <a:srgbClr val="404040"/>
                </a:solidFill>
              </a:rPr>
              <a:t>,</a:t>
            </a:r>
            <a:r>
              <a:rPr lang="en-US" sz="1600" dirty="0" smtClean="0">
                <a:solidFill>
                  <a:srgbClr val="404040"/>
                </a:solidFill>
              </a:rPr>
              <a:t> </a:t>
            </a:r>
            <a:r>
              <a:rPr lang="en-US" sz="1600" i="1" dirty="0" smtClean="0">
                <a:solidFill>
                  <a:srgbClr val="404040"/>
                </a:solidFill>
              </a:rPr>
              <a:t>M</a:t>
            </a:r>
            <a:r>
              <a:rPr lang="en-US" sz="1600" i="1" baseline="-25000" dirty="0" smtClean="0">
                <a:solidFill>
                  <a:srgbClr val="404040"/>
                </a:solidFill>
              </a:rPr>
              <a:t>H</a:t>
            </a:r>
            <a:r>
              <a:rPr lang="en-US" sz="1600" baseline="-25000" dirty="0" smtClean="0">
                <a:solidFill>
                  <a:srgbClr val="404040"/>
                </a:solidFill>
              </a:rPr>
              <a:t>±</a:t>
            </a:r>
            <a:r>
              <a:rPr lang="en-US" sz="1600" dirty="0" smtClean="0">
                <a:solidFill>
                  <a:srgbClr val="404040"/>
                </a:solidFill>
              </a:rPr>
              <a:t>, </a:t>
            </a:r>
            <a:r>
              <a:rPr lang="en-US" sz="1600" dirty="0" err="1" smtClean="0">
                <a:solidFill>
                  <a:srgbClr val="404040"/>
                </a:solidFill>
              </a:rPr>
              <a:t>tan</a:t>
            </a:r>
            <a:r>
              <a:rPr lang="en-US" sz="1600" i="1" dirty="0" err="1">
                <a:solidFill>
                  <a:srgbClr val="404040"/>
                </a:solidFill>
                <a:sym typeface="Symbol" charset="2"/>
              </a:rPr>
              <a:t></a:t>
            </a:r>
            <a:r>
              <a:rPr lang="en-US" sz="1600" dirty="0">
                <a:solidFill>
                  <a:srgbClr val="404040"/>
                </a:solidFill>
                <a:sym typeface="Symbol" charset="2"/>
              </a:rPr>
              <a:t> = </a:t>
            </a:r>
            <a:r>
              <a:rPr lang="en-US" sz="1600" i="1" dirty="0">
                <a:solidFill>
                  <a:srgbClr val="404040"/>
                </a:solidFill>
                <a:sym typeface="Symbol" charset="2"/>
              </a:rPr>
              <a:t>v</a:t>
            </a:r>
            <a:r>
              <a:rPr lang="en-US" sz="1600" baseline="-25000" dirty="0">
                <a:solidFill>
                  <a:srgbClr val="404040"/>
                </a:solidFill>
                <a:sym typeface="Symbol" charset="2"/>
              </a:rPr>
              <a:t>2 </a:t>
            </a:r>
            <a:r>
              <a:rPr lang="en-US" sz="1600" dirty="0">
                <a:solidFill>
                  <a:srgbClr val="404040"/>
                </a:solidFill>
                <a:sym typeface="Symbol" charset="2"/>
              </a:rPr>
              <a:t>/</a:t>
            </a:r>
            <a:r>
              <a:rPr lang="en-US" sz="800" dirty="0">
                <a:solidFill>
                  <a:srgbClr val="404040"/>
                </a:solidFill>
                <a:sym typeface="Symbol" charset="2"/>
              </a:rPr>
              <a:t> </a:t>
            </a:r>
            <a:r>
              <a:rPr lang="en-US" sz="1600" i="1" dirty="0">
                <a:solidFill>
                  <a:srgbClr val="404040"/>
                </a:solidFill>
                <a:sym typeface="Symbol" charset="2"/>
              </a:rPr>
              <a:t>v</a:t>
            </a:r>
            <a:r>
              <a:rPr lang="en-US" sz="1600" baseline="-25000" dirty="0">
                <a:solidFill>
                  <a:srgbClr val="404040"/>
                </a:solidFill>
                <a:sym typeface="Symbol" charset="2"/>
              </a:rPr>
              <a:t>1</a:t>
            </a:r>
            <a:r>
              <a:rPr lang="en-US" sz="1600" dirty="0">
                <a:solidFill>
                  <a:srgbClr val="404040"/>
                </a:solidFill>
              </a:rPr>
              <a:t>, </a:t>
            </a:r>
            <a:r>
              <a:rPr lang="en-US" sz="1600" dirty="0" err="1">
                <a:solidFill>
                  <a:srgbClr val="404040"/>
                </a:solidFill>
                <a:sym typeface="Symbol" charset="2"/>
              </a:rPr>
              <a:t></a:t>
            </a:r>
            <a:r>
              <a:rPr lang="en-US" sz="1600" dirty="0">
                <a:solidFill>
                  <a:srgbClr val="404040"/>
                </a:solidFill>
                <a:sym typeface="Symbol" charset="2"/>
              </a:rPr>
              <a:t> (governing </a:t>
            </a:r>
            <a:r>
              <a:rPr lang="en-US" sz="1600" i="1" dirty="0" err="1">
                <a:solidFill>
                  <a:srgbClr val="404040"/>
                </a:solidFill>
                <a:sym typeface="Symbol" charset="2"/>
              </a:rPr>
              <a:t>h</a:t>
            </a:r>
            <a:r>
              <a:rPr lang="en-US" sz="1600" dirty="0">
                <a:solidFill>
                  <a:srgbClr val="404040"/>
                </a:solidFill>
                <a:sym typeface="Symbol" charset="2"/>
              </a:rPr>
              <a:t>–</a:t>
            </a:r>
            <a:r>
              <a:rPr lang="en-US" sz="1600" i="1" dirty="0">
                <a:solidFill>
                  <a:srgbClr val="404040"/>
                </a:solidFill>
                <a:sym typeface="Symbol" charset="2"/>
              </a:rPr>
              <a:t>H</a:t>
            </a:r>
            <a:r>
              <a:rPr lang="en-US" sz="1600" baseline="30000" dirty="0">
                <a:solidFill>
                  <a:srgbClr val="404040"/>
                </a:solidFill>
                <a:sym typeface="Symbol" charset="2"/>
              </a:rPr>
              <a:t>0</a:t>
            </a:r>
            <a:r>
              <a:rPr lang="en-US" sz="1600" dirty="0">
                <a:solidFill>
                  <a:srgbClr val="404040"/>
                </a:solidFill>
                <a:sym typeface="Symbol" charset="2"/>
              </a:rPr>
              <a:t> mixing)</a:t>
            </a:r>
            <a:endParaRPr lang="en-US" sz="1600" dirty="0" smtClean="0">
              <a:solidFill>
                <a:srgbClr val="404040"/>
              </a:solidFill>
              <a:sym typeface="Symbol" charset="2"/>
            </a:endParaRPr>
          </a:p>
          <a:p>
            <a:pPr marL="360363" indent="-276225">
              <a:spcBef>
                <a:spcPct val="50000"/>
              </a:spcBef>
              <a:buSzPct val="100000"/>
              <a:buFont typeface="Arial" charset="0"/>
              <a:buChar char="•"/>
            </a:pPr>
            <a:r>
              <a:rPr lang="en-US" sz="1600" dirty="0" smtClean="0">
                <a:solidFill>
                  <a:srgbClr val="404040"/>
                </a:solidFill>
              </a:rPr>
              <a:t>Resembles Higgs sector of MSSM</a:t>
            </a: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/>
        </p:nvGraphicFramePr>
        <p:xfrm>
          <a:off x="381000" y="3352800"/>
          <a:ext cx="7113588" cy="752475"/>
        </p:xfrm>
        <a:graphic>
          <a:graphicData uri="http://schemas.openxmlformats.org/presentationml/2006/ole">
            <p:oleObj spid="_x0000_s665602" name="Equation" r:id="rId3" imgW="4711700" imgH="508000" progId="Equation.DSMT4">
              <p:embed/>
            </p:oleObj>
          </a:graphicData>
        </a:graphic>
      </p:graphicFrame>
      <p:sp>
        <p:nvSpPr>
          <p:cNvPr id="11" name="Rectangle 10"/>
          <p:cNvSpPr/>
          <p:nvPr/>
        </p:nvSpPr>
        <p:spPr>
          <a:xfrm>
            <a:off x="228600" y="2895600"/>
            <a:ext cx="739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276225">
              <a:spcBef>
                <a:spcPct val="50000"/>
              </a:spcBef>
              <a:buSzPct val="100000"/>
            </a:pPr>
            <a:r>
              <a:rPr lang="en-US" sz="2000" dirty="0" smtClean="0">
                <a:solidFill>
                  <a:srgbClr val="18579B"/>
                </a:solidFill>
              </a:rPr>
              <a:t>Look, </a:t>
            </a:r>
            <a:r>
              <a:rPr lang="en-US" sz="2000" i="1" dirty="0" smtClean="0">
                <a:solidFill>
                  <a:srgbClr val="18579B"/>
                </a:solidFill>
              </a:rPr>
              <a:t>e.g.</a:t>
            </a:r>
            <a:r>
              <a:rPr lang="en-US" sz="2000" dirty="0" smtClean="0">
                <a:solidFill>
                  <a:srgbClr val="18579B"/>
                </a:solidFill>
              </a:rPr>
              <a:t>, at processes sensitive to charged Higgs: </a:t>
            </a:r>
            <a:r>
              <a:rPr lang="en-US" sz="2000" i="1" dirty="0" smtClean="0">
                <a:solidFill>
                  <a:srgbClr val="18579B"/>
                </a:solidFill>
              </a:rPr>
              <a:t>M</a:t>
            </a:r>
            <a:r>
              <a:rPr lang="en-US" sz="2000" i="1" baseline="-25000" dirty="0" smtClean="0">
                <a:solidFill>
                  <a:srgbClr val="18579B"/>
                </a:solidFill>
              </a:rPr>
              <a:t>H</a:t>
            </a:r>
            <a:r>
              <a:rPr lang="en-US" sz="2000" baseline="-25000" dirty="0" smtClean="0">
                <a:solidFill>
                  <a:srgbClr val="18579B"/>
                </a:solidFill>
              </a:rPr>
              <a:t>±</a:t>
            </a:r>
            <a:endParaRPr lang="en-US" sz="2000" dirty="0">
              <a:solidFill>
                <a:srgbClr val="18579B"/>
              </a:solidFill>
              <a:sym typeface="Symbol" charset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4191000"/>
            <a:ext cx="8229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276225">
              <a:spcBef>
                <a:spcPct val="50000"/>
              </a:spcBef>
              <a:buSzPct val="100000"/>
              <a:buFont typeface="Arial" charset="0"/>
              <a:buChar char="•"/>
            </a:pPr>
            <a:r>
              <a:rPr lang="en-US" sz="1600" dirty="0" smtClean="0">
                <a:solidFill>
                  <a:srgbClr val="404040"/>
                </a:solidFill>
              </a:rPr>
              <a:t>Interaction has similar structure as </a:t>
            </a:r>
            <a:r>
              <a:rPr lang="en-US" sz="1600" i="1" dirty="0" smtClean="0">
                <a:solidFill>
                  <a:srgbClr val="404040"/>
                </a:solidFill>
              </a:rPr>
              <a:t>W</a:t>
            </a:r>
            <a:r>
              <a:rPr lang="en-US" sz="1600" dirty="0" smtClean="0">
                <a:solidFill>
                  <a:srgbClr val="404040"/>
                </a:solidFill>
              </a:rPr>
              <a:t> boson</a:t>
            </a:r>
          </a:p>
          <a:p>
            <a:pPr marL="360363" lvl="0" indent="-276225">
              <a:spcBef>
                <a:spcPct val="50000"/>
              </a:spcBef>
              <a:buSzPct val="100000"/>
              <a:buFont typeface="Arial" charset="0"/>
              <a:buChar char="•"/>
            </a:pPr>
            <a:r>
              <a:rPr lang="en-US" sz="1600" dirty="0" smtClean="0"/>
              <a:t>Left-handed coupling: 1/tan</a:t>
            </a:r>
            <a:r>
              <a:rPr lang="en-US" sz="1600" i="1" dirty="0" smtClean="0"/>
              <a:t>β</a:t>
            </a:r>
            <a:r>
              <a:rPr lang="en-US" sz="1600" dirty="0" smtClean="0"/>
              <a:t>, right-handed coupling: </a:t>
            </a:r>
            <a:r>
              <a:rPr lang="en-US" sz="1600" dirty="0" err="1" smtClean="0"/>
              <a:t>tan</a:t>
            </a:r>
            <a:r>
              <a:rPr lang="en-US" sz="1600" i="1" dirty="0" err="1" smtClean="0"/>
              <a:t>β</a:t>
            </a:r>
            <a:endParaRPr lang="en-US" sz="1600" dirty="0" smtClean="0"/>
          </a:p>
          <a:p>
            <a:pPr marL="360363" indent="-276225">
              <a:spcBef>
                <a:spcPct val="50000"/>
              </a:spcBef>
              <a:buSzPct val="100000"/>
              <a:buFont typeface="Arial" charset="0"/>
              <a:buChar char="•"/>
            </a:pPr>
            <a:r>
              <a:rPr lang="en-US" sz="1600" dirty="0" smtClean="0">
                <a:solidFill>
                  <a:srgbClr val="404040"/>
                </a:solidFill>
                <a:sym typeface="Symbol" charset="2"/>
              </a:rPr>
              <a:t>Sensitive parameters are </a:t>
            </a:r>
            <a:r>
              <a:rPr lang="en-US" sz="1600" i="1" dirty="0" smtClean="0">
                <a:solidFill>
                  <a:srgbClr val="E12548"/>
                </a:solidFill>
              </a:rPr>
              <a:t>M</a:t>
            </a:r>
            <a:r>
              <a:rPr lang="en-US" sz="1600" i="1" baseline="-25000" dirty="0" smtClean="0">
                <a:solidFill>
                  <a:srgbClr val="E12548"/>
                </a:solidFill>
              </a:rPr>
              <a:t>H</a:t>
            </a:r>
            <a:r>
              <a:rPr lang="en-US" sz="1600" baseline="-25000" dirty="0" smtClean="0">
                <a:solidFill>
                  <a:srgbClr val="E12548"/>
                </a:solidFill>
              </a:rPr>
              <a:t>±</a:t>
            </a:r>
            <a:r>
              <a:rPr lang="en-US" sz="1600" dirty="0" smtClean="0">
                <a:solidFill>
                  <a:srgbClr val="E12548"/>
                </a:solidFill>
              </a:rPr>
              <a:t> </a:t>
            </a:r>
            <a:r>
              <a:rPr lang="en-US" sz="1600" dirty="0" smtClean="0"/>
              <a:t>and </a:t>
            </a:r>
            <a:r>
              <a:rPr lang="en-US" sz="1600" dirty="0" err="1" smtClean="0">
                <a:solidFill>
                  <a:srgbClr val="E12548"/>
                </a:solidFill>
              </a:rPr>
              <a:t>tan</a:t>
            </a:r>
            <a:r>
              <a:rPr lang="en-US" sz="1600" i="1" dirty="0" err="1" smtClean="0">
                <a:solidFill>
                  <a:srgbClr val="E12548"/>
                </a:solidFill>
              </a:rPr>
              <a:t>β</a:t>
            </a:r>
            <a:endParaRPr lang="en-US" sz="1600" i="1" dirty="0" smtClean="0">
              <a:solidFill>
                <a:srgbClr val="E12548"/>
              </a:solidFill>
            </a:endParaRPr>
          </a:p>
          <a:p>
            <a:pPr marL="360363" indent="-276225">
              <a:spcBef>
                <a:spcPct val="50000"/>
              </a:spcBef>
              <a:buSzPct val="100000"/>
              <a:buFont typeface="Arial" charset="0"/>
              <a:buChar char="•"/>
            </a:pPr>
            <a:r>
              <a:rPr lang="en-US" sz="1600" dirty="0" smtClean="0"/>
              <a:t>LEP limit: </a:t>
            </a:r>
            <a:r>
              <a:rPr lang="en-US" sz="1600" i="1" dirty="0" smtClean="0"/>
              <a:t>M</a:t>
            </a:r>
            <a:r>
              <a:rPr lang="en-US" sz="1600" i="1" baseline="-25000" dirty="0" smtClean="0"/>
              <a:t>H</a:t>
            </a:r>
            <a:r>
              <a:rPr lang="en-US" sz="1600" baseline="-25000" dirty="0" smtClean="0"/>
              <a:t>±</a:t>
            </a:r>
            <a:r>
              <a:rPr lang="en-US" sz="1600" dirty="0" smtClean="0"/>
              <a:t> &gt; 78.6 GeV (95% CL), for any value of </a:t>
            </a:r>
            <a:r>
              <a:rPr lang="en-US" sz="1600" dirty="0" err="1" smtClean="0"/>
              <a:t>tan</a:t>
            </a:r>
            <a:r>
              <a:rPr lang="en-US" sz="1600" i="1" dirty="0" err="1" smtClean="0"/>
              <a:t>β</a:t>
            </a:r>
            <a:endParaRPr lang="en-US" sz="1600" i="1" dirty="0" smtClean="0">
              <a:solidFill>
                <a:srgbClr val="E12548"/>
              </a:solidFill>
              <a:sym typeface="Symbol" charset="2"/>
            </a:endParaRPr>
          </a:p>
          <a:p>
            <a:pPr marL="360363" lvl="0" indent="-276225">
              <a:spcBef>
                <a:spcPct val="50000"/>
              </a:spcBef>
              <a:buSzPct val="100000"/>
              <a:buFont typeface="Arial" charset="0"/>
              <a:buChar char="•"/>
            </a:pPr>
            <a:endParaRPr lang="en-US" sz="1600" dirty="0" smtClean="0">
              <a:solidFill>
                <a:srgbClr val="404040"/>
              </a:solidFill>
              <a:sym typeface="Symbol" charset="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00" y="5783997"/>
            <a:ext cx="8915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276225">
              <a:spcBef>
                <a:spcPct val="50000"/>
              </a:spcBef>
              <a:buSzPct val="100000"/>
            </a:pPr>
            <a:r>
              <a:rPr lang="en-US" sz="2000" dirty="0" smtClean="0">
                <a:solidFill>
                  <a:srgbClr val="18579B"/>
                </a:solidFill>
              </a:rPr>
              <a:t>Sensitive observables mostly from </a:t>
            </a:r>
            <a:r>
              <a:rPr lang="en-US" sz="2000" i="1" dirty="0" smtClean="0">
                <a:solidFill>
                  <a:srgbClr val="18579B"/>
                </a:solidFill>
              </a:rPr>
              <a:t>B</a:t>
            </a:r>
            <a:r>
              <a:rPr lang="en-US" sz="2000" dirty="0" smtClean="0">
                <a:solidFill>
                  <a:srgbClr val="18579B"/>
                </a:solidFill>
              </a:rPr>
              <a:t>-physics sector, but also </a:t>
            </a:r>
            <a:r>
              <a:rPr lang="en-US" sz="2000" i="1" dirty="0" err="1" smtClean="0">
                <a:solidFill>
                  <a:srgbClr val="18579B"/>
                </a:solidFill>
              </a:rPr>
              <a:t>c</a:t>
            </a:r>
            <a:r>
              <a:rPr lang="en-US" sz="2000" dirty="0" smtClean="0">
                <a:solidFill>
                  <a:srgbClr val="18579B"/>
                </a:solidFill>
              </a:rPr>
              <a:t> and </a:t>
            </a:r>
            <a:r>
              <a:rPr lang="en-US" sz="2000" i="1" dirty="0" err="1" smtClean="0">
                <a:solidFill>
                  <a:srgbClr val="18579B"/>
                </a:solidFill>
              </a:rPr>
              <a:t>s</a:t>
            </a:r>
            <a:endParaRPr lang="en-US" sz="2000" i="1" dirty="0">
              <a:solidFill>
                <a:srgbClr val="18579B"/>
              </a:solidFill>
              <a:sym typeface="Symbol" charset="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Two-Higgs-Doublet Model</a:t>
            </a:r>
            <a:endParaRPr lang="en-US" sz="4000" b="1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108" name="Line 2"/>
          <p:cNvSpPr>
            <a:spLocks noChangeShapeType="1"/>
          </p:cNvSpPr>
          <p:nvPr/>
        </p:nvSpPr>
        <p:spPr bwMode="auto">
          <a:xfrm>
            <a:off x="457200" y="10668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28600" y="1232914"/>
            <a:ext cx="8915400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18579B"/>
                </a:solidFill>
                <a:sym typeface="Symbol" charset="2"/>
              </a:rPr>
              <a:t>Observables used to constrain charged Higgs in 2HDM</a:t>
            </a:r>
          </a:p>
        </p:txBody>
      </p:sp>
      <p:graphicFrame>
        <p:nvGraphicFramePr>
          <p:cNvPr id="14" name="Group 81"/>
          <p:cNvGraphicFramePr>
            <a:graphicFrameLocks noGrp="1"/>
          </p:cNvGraphicFramePr>
          <p:nvPr/>
        </p:nvGraphicFramePr>
        <p:xfrm>
          <a:off x="457200" y="1981200"/>
          <a:ext cx="8134351" cy="3783012"/>
        </p:xfrm>
        <a:graphic>
          <a:graphicData uri="http://schemas.openxmlformats.org/drawingml/2006/table">
            <a:tbl>
              <a:tblPr/>
              <a:tblGrid>
                <a:gridCol w="2819400"/>
                <a:gridCol w="2438400"/>
                <a:gridCol w="1371600"/>
                <a:gridCol w="1504951"/>
              </a:tblGrid>
              <a:tr h="590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Observable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Input value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Exp. Ref.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algun Gothic" pitchFamily="34" charset="-127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Calculation</a:t>
                      </a:r>
                    </a:p>
                  </a:txBody>
                  <a:tcPr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917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Arial" charset="0"/>
                          <a:cs typeface="Arial" charset="0"/>
                        </a:rPr>
                        <a:t>R</a:t>
                      </a:r>
                      <a:r>
                        <a:rPr kumimoji="0" lang="en-US" sz="16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Arial" charset="0"/>
                          <a:cs typeface="Arial" charset="0"/>
                        </a:rPr>
                        <a:t>b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0.21629 ± 0.00066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algun Gothic" pitchFamily="34" charset="-127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[ADLO, Phys. Rept.427, 257 (2006)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[H. E. Haber and H. E. Logan, Phys. Rev. D62, 015011 (2000)]</a:t>
                      </a:r>
                    </a:p>
                  </a:txBody>
                  <a:tcPr horzOverflow="overflow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17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Arial" charset="0"/>
                          <a:cs typeface="Arial" charset="0"/>
                        </a:rPr>
                        <a:t>BR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Arial" charset="0"/>
                          <a:cs typeface="Arial" charset="0"/>
                        </a:rPr>
                        <a:t>(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Arial" charset="0"/>
                          <a:cs typeface="Arial" charset="0"/>
                        </a:rPr>
                        <a:t>B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Arial" charset="0"/>
                          <a:cs typeface="Symbol" charset="2"/>
                        </a:rPr>
                        <a:t>®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Arial" charset="0"/>
                          <a:cs typeface="Arial" charset="0"/>
                        </a:rPr>
                        <a:t>X</a:t>
                      </a:r>
                      <a:r>
                        <a:rPr kumimoji="0" lang="en-US" sz="16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Arial" charset="0"/>
                          <a:cs typeface="Arial" charset="0"/>
                        </a:rPr>
                        <a:t>s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Arial" charset="0"/>
                          <a:cs typeface="Arial" charset="0"/>
                        </a:rPr>
                        <a:t>g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Arial" charset="0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(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3.52 ± 0.23 ± 0.09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)·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–4</a:t>
                      </a:r>
                      <a:endParaRPr kumimoji="0" lang="en-US" sz="16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algun Gothic" pitchFamily="34" charset="-127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[HFAG, latest update]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[M. Misiak et al., Phys. Rev. Lett. 98, 022002 (2007)]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25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Arial" charset="0"/>
                          <a:cs typeface="Arial" charset="0"/>
                        </a:rPr>
                        <a:t>BR (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Arial" charset="0"/>
                          <a:cs typeface="Arial" charset="0"/>
                        </a:rPr>
                        <a:t>B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Arial" charset="0"/>
                          <a:cs typeface="Symbol" charset="2"/>
                        </a:rPr>
                        <a:t>®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Arial" charset="0"/>
                          <a:cs typeface="Arial" charset="0"/>
                        </a:rPr>
                        <a:t>tn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Arial" charset="0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(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1.73 ± 0.33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)·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–4</a:t>
                      </a:r>
                      <a:endParaRPr kumimoji="0" lang="en-US" sz="16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algun Gothic" pitchFamily="34" charset="-127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[P.Chang, Talk at ICHEP 2008]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[W. S.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Hou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, Phys. Rev. D48, 2342 (1993)]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25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BR (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B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Arial" charset="0"/>
                          <a:cs typeface="Symbol" charset="2"/>
                        </a:rPr>
                        <a:t>®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Arial" charset="0"/>
                          <a:cs typeface="Arial" charset="0"/>
                        </a:rPr>
                        <a:t>mn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Arial" charset="0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Times New Roman" charset="0"/>
                          <a:cs typeface="Symbol" charset="2"/>
                        </a:rPr>
                        <a:t>(–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5.7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±6.8±7.1)·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–4</a:t>
                      </a:r>
                      <a:endParaRPr kumimoji="0" lang="en-US" sz="16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algun Gothic" pitchFamily="34" charset="-127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[E.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Baracchini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, Talk at ICHEP 2008]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[W. S. Hou, Phys Rev. D48, 2342 (1993)]</a:t>
                      </a:r>
                    </a:p>
                  </a:txBody>
                  <a:tcPr horzOverflow="overflow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25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BR (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K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Arial" charset="0"/>
                          <a:cs typeface="Symbol" charset="2"/>
                        </a:rPr>
                        <a:t>®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Arial" charset="0"/>
                          <a:cs typeface="Arial" charset="0"/>
                        </a:rPr>
                        <a:t>mn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Arial" charset="0"/>
                          <a:cs typeface="Arial" charset="0"/>
                        </a:rPr>
                        <a:t>) /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Arial" charset="0"/>
                          <a:cs typeface="Arial" charset="0"/>
                        </a:rPr>
                        <a:t>BR(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Arial" charset="0"/>
                          <a:cs typeface="Arial" charset="0"/>
                        </a:rPr>
                        <a:t>p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Arial" charset="0"/>
                          <a:cs typeface="Symbol" charset="2"/>
                        </a:rPr>
                        <a:t>®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Arial" charset="0"/>
                          <a:cs typeface="Arial" charset="0"/>
                        </a:rPr>
                        <a:t>mn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Arial" charset="0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1.004 ± 0.007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algun Gothic" pitchFamily="34" charset="-127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[FlaviaNet,, arXiv:0801.1817]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[FlaviaNet, arXiv:0801.1817]</a:t>
                      </a:r>
                    </a:p>
                  </a:txBody>
                  <a:tcPr horzOverflow="overflow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17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BR(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B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Arial" charset="0"/>
                          <a:cs typeface="Symbol" charset="2"/>
                        </a:rPr>
                        <a:t>®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Arial" charset="0"/>
                          <a:cs typeface="Arial" charset="0"/>
                        </a:rPr>
                        <a:t>D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Arial" charset="0"/>
                          <a:cs typeface="Arial" charset="0"/>
                        </a:rPr>
                        <a:t>tn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Arial" charset="0"/>
                          <a:cs typeface="Arial" charset="0"/>
                        </a:rPr>
                        <a:t>) /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Arial" charset="0"/>
                          <a:cs typeface="Arial" charset="0"/>
                        </a:rPr>
                        <a:t>BR(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Arial" charset="0"/>
                          <a:cs typeface="Arial" charset="0"/>
                        </a:rPr>
                        <a:t>B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Arial" charset="0"/>
                          <a:cs typeface="Symbol" charset="2"/>
                        </a:rPr>
                        <a:t>®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Arial" charset="0"/>
                          <a:cs typeface="Arial" charset="0"/>
                        </a:rPr>
                        <a:t> De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Arial" charset="0"/>
                          <a:cs typeface="Arial" charset="0"/>
                        </a:rPr>
                        <a:t>n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Arial" charset="0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0.416 ± 0.117 ± 0.052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algun Gothic" pitchFamily="34" charset="-127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[Babar, Phys. Rev.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Lett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 100, 021801 (2008)]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[J. F.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Kamenik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 and F.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Mescia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Times New Roman" charset="0"/>
                          <a:cs typeface="Times New Roman" charset="0"/>
                        </a:rPr>
                        <a:t>, arXiv:0802.3790]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" y="0"/>
            <a:ext cx="9144000" cy="65611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2960688"/>
            <a:ext cx="9144000" cy="3363912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8600" y="152400"/>
            <a:ext cx="891540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800" b="1" i="1" kern="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R</a:t>
            </a:r>
            <a:r>
              <a:rPr lang="en-US" sz="2800" b="1" i="1" kern="0" baseline="-2500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b</a:t>
            </a:r>
            <a:r>
              <a:rPr lang="en-US" sz="2800" b="1" kern="0" baseline="3000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0 </a:t>
            </a:r>
            <a:r>
              <a:rPr lang="en-US" sz="2800" b="1" kern="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and </a:t>
            </a:r>
            <a:r>
              <a:rPr lang="en-US" sz="2800" b="1" i="1" kern="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B </a:t>
            </a:r>
            <a:r>
              <a:rPr lang="en-US" sz="2800" kern="0" dirty="0" smtClean="0">
                <a:solidFill>
                  <a:srgbClr val="333333"/>
                </a:solidFill>
                <a:latin typeface="Symbol" charset="2"/>
                <a:ea typeface="Arial" charset="0"/>
                <a:cs typeface="Symbol" charset="2"/>
              </a:rPr>
              <a:t>→ </a:t>
            </a:r>
            <a:r>
              <a:rPr lang="en-US" sz="2800" i="1" kern="0" dirty="0" err="1" smtClean="0">
                <a:solidFill>
                  <a:srgbClr val="333333"/>
                </a:solidFill>
                <a:latin typeface="Calibri"/>
                <a:ea typeface="Arial" charset="0"/>
                <a:cs typeface="Calibri"/>
              </a:rPr>
              <a:t>X</a:t>
            </a:r>
            <a:r>
              <a:rPr lang="en-US" sz="2800" i="1" kern="0" baseline="-25000" dirty="0" err="1" smtClean="0">
                <a:solidFill>
                  <a:srgbClr val="333333"/>
                </a:solidFill>
                <a:latin typeface="Calibri"/>
                <a:ea typeface="Arial" charset="0"/>
                <a:cs typeface="Calibri"/>
              </a:rPr>
              <a:t>s</a:t>
            </a:r>
            <a:r>
              <a:rPr lang="en-US" sz="2800" b="1" i="1" kern="0" dirty="0" err="1" smtClean="0">
                <a:solidFill>
                  <a:srgbClr val="000000"/>
                </a:solidFill>
                <a:latin typeface="Symbol" charset="2"/>
                <a:ea typeface="Arial" charset="0"/>
                <a:cs typeface="Symbol" charset="2"/>
              </a:rPr>
              <a:t>g</a:t>
            </a:r>
            <a:r>
              <a:rPr lang="en-US" sz="2800" b="1" kern="0" dirty="0" smtClean="0">
                <a:solidFill>
                  <a:srgbClr val="000000"/>
                </a:solidFill>
                <a:latin typeface="Calibri"/>
                <a:ea typeface="Arial" charset="0"/>
                <a:cs typeface="Calibri"/>
              </a:rPr>
              <a:t> </a:t>
            </a:r>
            <a:endParaRPr lang="en-US" sz="1600" baseline="-25000" dirty="0" smtClean="0">
              <a:solidFill>
                <a:srgbClr val="404040"/>
              </a:solidFill>
              <a:latin typeface="Calibri"/>
              <a:cs typeface="Calibri"/>
              <a:sym typeface="Symbol" charset="2"/>
            </a:endParaRPr>
          </a:p>
        </p:txBody>
      </p:sp>
      <p:sp>
        <p:nvSpPr>
          <p:cNvPr id="86021" name="Text Box 14"/>
          <p:cNvSpPr txBox="1">
            <a:spLocks noChangeArrowheads="1"/>
          </p:cNvSpPr>
          <p:nvPr/>
        </p:nvSpPr>
        <p:spPr bwMode="auto">
          <a:xfrm>
            <a:off x="492125" y="3048000"/>
            <a:ext cx="4008438" cy="25558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r"/>
            <a:r>
              <a:rPr lang="en-GB" sz="1000" dirty="0">
                <a:solidFill>
                  <a:srgbClr val="7F7F7F"/>
                </a:solidFill>
              </a:rPr>
              <a:t>Fits include </a:t>
            </a:r>
            <a:r>
              <a:rPr lang="en-GB" sz="1000" i="1" dirty="0">
                <a:solidFill>
                  <a:srgbClr val="7F7F7F"/>
                </a:solidFill>
              </a:rPr>
              <a:t>only</a:t>
            </a:r>
            <a:r>
              <a:rPr lang="en-GB" sz="1000" dirty="0">
                <a:solidFill>
                  <a:srgbClr val="7F7F7F"/>
                </a:solidFill>
              </a:rPr>
              <a:t> the given observable </a:t>
            </a:r>
            <a:r>
              <a:rPr lang="en-US" sz="1000" dirty="0" err="1">
                <a:solidFill>
                  <a:srgbClr val="7F7F7F"/>
                </a:solidFill>
                <a:sym typeface="Wingdings" charset="2"/>
              </a:rPr>
              <a:t></a:t>
            </a:r>
            <a:r>
              <a:rPr lang="en-US" sz="1000" dirty="0">
                <a:solidFill>
                  <a:srgbClr val="7F7F7F"/>
                </a:solidFill>
                <a:sym typeface="Wingdings" charset="2"/>
              </a:rPr>
              <a:t> 1–CL = </a:t>
            </a:r>
            <a:r>
              <a:rPr lang="en-US" sz="1000" dirty="0" err="1">
                <a:solidFill>
                  <a:srgbClr val="7F7F7F"/>
                </a:solidFill>
                <a:sym typeface="Wingdings" charset="2"/>
              </a:rPr>
              <a:t>Prob</a:t>
            </a:r>
            <a:r>
              <a:rPr lang="en-US" sz="1000" dirty="0">
                <a:solidFill>
                  <a:srgbClr val="7F7F7F"/>
                </a:solidFill>
                <a:sym typeface="Wingdings" charset="2"/>
              </a:rPr>
              <a:t> (</a:t>
            </a:r>
            <a:r>
              <a:rPr lang="en-US" sz="1000" dirty="0">
                <a:solidFill>
                  <a:srgbClr val="7F7F7F"/>
                </a:solidFill>
                <a:latin typeface="Symbol" charset="2"/>
                <a:ea typeface="Symbol" charset="2"/>
                <a:cs typeface="Symbol" charset="2"/>
                <a:sym typeface="Wingdings" charset="2"/>
              </a:rPr>
              <a:t>Dc</a:t>
            </a:r>
            <a:r>
              <a:rPr lang="en-US" sz="1000" dirty="0">
                <a:solidFill>
                  <a:srgbClr val="7F7F7F"/>
                </a:solidFill>
                <a:ea typeface="Arial" charset="0"/>
                <a:cs typeface="Arial" charset="0"/>
                <a:sym typeface="Wingdings" charset="2"/>
              </a:rPr>
              <a:t>2,</a:t>
            </a:r>
            <a:r>
              <a:rPr lang="en-US" sz="1000" dirty="0">
                <a:solidFill>
                  <a:srgbClr val="FF0000"/>
                </a:solidFill>
                <a:ea typeface="Arial" charset="0"/>
                <a:cs typeface="Arial" charset="0"/>
                <a:sym typeface="Wingdings" charset="2"/>
              </a:rPr>
              <a:t>1</a:t>
            </a:r>
            <a:r>
              <a:rPr lang="en-US" sz="1000" dirty="0">
                <a:solidFill>
                  <a:srgbClr val="7F7F7F"/>
                </a:solidFill>
                <a:ea typeface="Arial" charset="0"/>
                <a:cs typeface="Arial" charset="0"/>
                <a:sym typeface="Wingdings" charset="2"/>
              </a:rPr>
              <a:t>)  </a:t>
            </a:r>
            <a:endParaRPr lang="en-GB" sz="1000" dirty="0">
              <a:solidFill>
                <a:srgbClr val="7F7F7F"/>
              </a:solidFill>
            </a:endParaRPr>
          </a:p>
        </p:txBody>
      </p:sp>
      <p:pic>
        <p:nvPicPr>
          <p:cNvPr id="86022" name="Picture 15" descr="2009_07_13_g2hdm-rb_logo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675" y="3276600"/>
            <a:ext cx="4260850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4"/>
          <a:srcRect l="20847" t="23875" r="34387" b="51282"/>
          <a:stretch>
            <a:fillRect/>
          </a:stretch>
        </p:blipFill>
        <p:spPr bwMode="auto">
          <a:xfrm>
            <a:off x="2735263" y="4221163"/>
            <a:ext cx="1501775" cy="554037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EAEAEA">
                <a:alpha val="74998"/>
              </a:srgbClr>
            </a:outerShdw>
          </a:effec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28600" y="762000"/>
            <a:ext cx="3810000" cy="710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18579B"/>
                </a:solidFill>
                <a:sym typeface="Symbol" charset="2"/>
              </a:rPr>
              <a:t>Z-vertex correction </a:t>
            </a:r>
            <a:r>
              <a:rPr lang="en-US" sz="2000" dirty="0" smtClean="0">
                <a:solidFill>
                  <a:srgbClr val="18579B"/>
                </a:solidFill>
                <a:latin typeface="Symbol" charset="2"/>
                <a:cs typeface="Symbol" charset="2"/>
                <a:sym typeface="Symbol" charset="2"/>
              </a:rPr>
              <a:t>µ </a:t>
            </a:r>
            <a:r>
              <a:rPr lang="en-US" sz="2000" dirty="0" smtClean="0">
                <a:solidFill>
                  <a:srgbClr val="18579B"/>
                </a:solidFill>
                <a:sym typeface="Symbol" charset="2"/>
              </a:rPr>
              <a:t>cot</a:t>
            </a:r>
            <a:r>
              <a:rPr lang="en-US" sz="2000" baseline="30000" dirty="0" smtClean="0">
                <a:solidFill>
                  <a:srgbClr val="18579B"/>
                </a:solidFill>
                <a:sym typeface="Symbol" charset="2"/>
              </a:rPr>
              <a:t>2</a:t>
            </a:r>
            <a:r>
              <a:rPr lang="en-US" sz="2000" i="1" dirty="0" smtClean="0">
                <a:solidFill>
                  <a:srgbClr val="18579B"/>
                </a:solidFill>
                <a:latin typeface="Symbol" charset="2"/>
                <a:cs typeface="Symbol" charset="2"/>
                <a:sym typeface="Symbol" charset="2"/>
              </a:rPr>
              <a:t>b</a:t>
            </a:r>
          </a:p>
          <a:p>
            <a:endParaRPr lang="en-US" sz="2000" dirty="0" smtClean="0">
              <a:solidFill>
                <a:srgbClr val="18579B"/>
              </a:solidFill>
              <a:sym typeface="Symbol" charset="2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029199" y="762000"/>
            <a:ext cx="3910013" cy="1664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18579B"/>
                </a:solidFill>
              </a:rPr>
              <a:t>Penguin dipole-moment of </a:t>
            </a:r>
            <a:r>
              <a:rPr lang="en-US" sz="1800" i="1" dirty="0" smtClean="0">
                <a:solidFill>
                  <a:srgbClr val="18579B"/>
                </a:solidFill>
              </a:rPr>
              <a:t>B</a:t>
            </a:r>
            <a:r>
              <a:rPr lang="en-US" sz="1800" dirty="0" smtClean="0">
                <a:solidFill>
                  <a:srgbClr val="18579B"/>
                </a:solidFill>
              </a:rPr>
              <a:t> </a:t>
            </a:r>
            <a:r>
              <a:rPr lang="en-US" sz="1800" dirty="0" smtClean="0">
                <a:solidFill>
                  <a:srgbClr val="18579B"/>
                </a:solidFill>
                <a:ea typeface="Arial" charset="0"/>
                <a:cs typeface="Arial" charset="0"/>
              </a:rPr>
              <a:t>→ </a:t>
            </a:r>
            <a:r>
              <a:rPr lang="en-US" sz="1800" i="1" dirty="0" err="1" smtClean="0">
                <a:solidFill>
                  <a:srgbClr val="18579B"/>
                </a:solidFill>
                <a:ea typeface="Arial" charset="0"/>
                <a:cs typeface="Arial" charset="0"/>
              </a:rPr>
              <a:t>X</a:t>
            </a:r>
            <a:r>
              <a:rPr lang="en-US" sz="1800" i="1" baseline="-25000" dirty="0" err="1" smtClean="0">
                <a:solidFill>
                  <a:srgbClr val="18579B"/>
                </a:solidFill>
                <a:ea typeface="Arial" charset="0"/>
                <a:cs typeface="Arial" charset="0"/>
              </a:rPr>
              <a:t>s</a:t>
            </a:r>
            <a:r>
              <a:rPr lang="en-US" sz="1800" i="1" dirty="0" err="1" smtClean="0">
                <a:solidFill>
                  <a:srgbClr val="18579B"/>
                </a:solidFill>
                <a:latin typeface="Symbol" charset="2"/>
                <a:ea typeface="Arial" charset="0"/>
                <a:cs typeface="Arial" charset="0"/>
              </a:rPr>
              <a:t>g</a:t>
            </a:r>
            <a:r>
              <a:rPr lang="en-US" sz="1800" dirty="0" smtClean="0">
                <a:solidFill>
                  <a:srgbClr val="18579B"/>
                </a:solidFill>
                <a:ea typeface="Arial" charset="0"/>
                <a:cs typeface="Arial" charset="0"/>
              </a:rPr>
              <a:t> allows combination of left and right-handed Higgs couplings.</a:t>
            </a:r>
          </a:p>
          <a:p>
            <a:pPr marL="360363" indent="-360363">
              <a:spcBef>
                <a:spcPct val="50000"/>
              </a:spcBef>
              <a:buSzPct val="100000"/>
            </a:pPr>
            <a:r>
              <a:rPr lang="en-US" sz="1600" i="1" dirty="0" smtClean="0">
                <a:solidFill>
                  <a:srgbClr val="404040"/>
                </a:solidFill>
              </a:rPr>
              <a:t>Wilson coefficient:</a:t>
            </a:r>
          </a:p>
          <a:p>
            <a:pPr marL="360363" indent="-276225">
              <a:spcBef>
                <a:spcPct val="50000"/>
              </a:spcBef>
              <a:buSzPct val="100000"/>
            </a:pPr>
            <a:endParaRPr lang="en-US" sz="1600" i="1" dirty="0" smtClean="0">
              <a:solidFill>
                <a:srgbClr val="404040"/>
              </a:solidFill>
            </a:endParaRPr>
          </a:p>
        </p:txBody>
      </p:sp>
      <p:grpSp>
        <p:nvGrpSpPr>
          <p:cNvPr id="28" name="Group 10"/>
          <p:cNvGrpSpPr>
            <a:grpSpLocks/>
          </p:cNvGrpSpPr>
          <p:nvPr/>
        </p:nvGrpSpPr>
        <p:grpSpPr bwMode="auto">
          <a:xfrm>
            <a:off x="228600" y="1225134"/>
            <a:ext cx="2328472" cy="1365666"/>
            <a:chOff x="272696" y="3909290"/>
            <a:chExt cx="2904019" cy="1723513"/>
          </a:xfrm>
        </p:grpSpPr>
        <p:sp>
          <p:nvSpPr>
            <p:cNvPr id="29" name="Rectangle 28"/>
            <p:cNvSpPr/>
            <p:nvPr/>
          </p:nvSpPr>
          <p:spPr>
            <a:xfrm>
              <a:off x="2285660" y="4548398"/>
              <a:ext cx="568974" cy="427266"/>
            </a:xfrm>
            <a:prstGeom prst="rect">
              <a:avLst/>
            </a:prstGeom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None/>
              </a:pPr>
              <a:r>
                <a:rPr lang="en-US" sz="1600" b="0" i="1" dirty="0" smtClean="0">
                  <a:solidFill>
                    <a:srgbClr val="000000"/>
                  </a:solidFill>
                  <a:ea typeface="Arial" charset="0"/>
                  <a:cs typeface="Arial" charset="0"/>
                </a:rPr>
                <a:t>H</a:t>
              </a:r>
              <a:r>
                <a:rPr lang="en-US" sz="800" b="0" i="1" dirty="0" smtClean="0">
                  <a:solidFill>
                    <a:srgbClr val="000000"/>
                  </a:solidFill>
                  <a:ea typeface="Arial" charset="0"/>
                  <a:cs typeface="Arial" charset="0"/>
                </a:rPr>
                <a:t> </a:t>
              </a:r>
              <a:r>
                <a:rPr lang="en-US" sz="1600" b="0" baseline="30000" dirty="0" smtClean="0">
                  <a:solidFill>
                    <a:srgbClr val="000000"/>
                  </a:solidFill>
                  <a:ea typeface="Arial" charset="0"/>
                  <a:cs typeface="Arial" charset="0"/>
                </a:rPr>
                <a:t>±</a:t>
              </a:r>
              <a:endParaRPr lang="en-US" sz="1600" baseline="30000" dirty="0"/>
            </a:p>
          </p:txBody>
        </p:sp>
        <p:grpSp>
          <p:nvGrpSpPr>
            <p:cNvPr id="30" name="Group 74"/>
            <p:cNvGrpSpPr>
              <a:grpSpLocks noChangeAspect="1"/>
            </p:cNvGrpSpPr>
            <p:nvPr/>
          </p:nvGrpSpPr>
          <p:grpSpPr bwMode="auto">
            <a:xfrm>
              <a:off x="674255" y="4167910"/>
              <a:ext cx="2057400" cy="1143000"/>
              <a:chOff x="674255" y="4167910"/>
              <a:chExt cx="2743200" cy="1524000"/>
            </a:xfrm>
          </p:grpSpPr>
          <p:cxnSp>
            <p:nvCxnSpPr>
              <p:cNvPr id="38" name="Straight Connector 2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322426" y="4924771"/>
                <a:ext cx="900000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</p:cxnSp>
          <p:sp>
            <p:nvSpPr>
              <p:cNvPr id="39" name="Freeform 21"/>
              <p:cNvSpPr>
                <a:spLocks noChangeArrowheads="1"/>
              </p:cNvSpPr>
              <p:nvPr/>
            </p:nvSpPr>
            <p:spPr bwMode="auto">
              <a:xfrm>
                <a:off x="674255" y="4771128"/>
                <a:ext cx="1154545" cy="281025"/>
              </a:xfrm>
              <a:custGeom>
                <a:avLst/>
                <a:gdLst>
                  <a:gd name="T0" fmla="*/ 0 w 1154545"/>
                  <a:gd name="T1" fmla="*/ 1691 h 406014"/>
                  <a:gd name="T2" fmla="*/ 80818 w 1154545"/>
                  <a:gd name="T3" fmla="*/ 242 h 406014"/>
                  <a:gd name="T4" fmla="*/ 184727 w 1154545"/>
                  <a:gd name="T5" fmla="*/ 3140 h 406014"/>
                  <a:gd name="T6" fmla="*/ 300182 w 1154545"/>
                  <a:gd name="T7" fmla="*/ 338 h 406014"/>
                  <a:gd name="T8" fmla="*/ 415636 w 1154545"/>
                  <a:gd name="T9" fmla="*/ 3140 h 406014"/>
                  <a:gd name="T10" fmla="*/ 519545 w 1154545"/>
                  <a:gd name="T11" fmla="*/ 435 h 406014"/>
                  <a:gd name="T12" fmla="*/ 623454 w 1154545"/>
                  <a:gd name="T13" fmla="*/ 3043 h 406014"/>
                  <a:gd name="T14" fmla="*/ 727363 w 1154545"/>
                  <a:gd name="T15" fmla="*/ 338 h 406014"/>
                  <a:gd name="T16" fmla="*/ 831272 w 1154545"/>
                  <a:gd name="T17" fmla="*/ 3043 h 406014"/>
                  <a:gd name="T18" fmla="*/ 935182 w 1154545"/>
                  <a:gd name="T19" fmla="*/ 242 h 406014"/>
                  <a:gd name="T20" fmla="*/ 1062182 w 1154545"/>
                  <a:gd name="T21" fmla="*/ 3140 h 406014"/>
                  <a:gd name="T22" fmla="*/ 1154545 w 1154545"/>
                  <a:gd name="T23" fmla="*/ 1787 h 4060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154545"/>
                  <a:gd name="T37" fmla="*/ 0 h 406014"/>
                  <a:gd name="T38" fmla="*/ 1154545 w 1154545"/>
                  <a:gd name="T39" fmla="*/ 406014 h 40601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154545" h="406014">
                    <a:moveTo>
                      <a:pt x="0" y="202045"/>
                    </a:moveTo>
                    <a:cubicBezTo>
                      <a:pt x="25015" y="101022"/>
                      <a:pt x="50030" y="0"/>
                      <a:pt x="80818" y="28863"/>
                    </a:cubicBezTo>
                    <a:cubicBezTo>
                      <a:pt x="111606" y="57726"/>
                      <a:pt x="148166" y="373302"/>
                      <a:pt x="184727" y="375226"/>
                    </a:cubicBezTo>
                    <a:cubicBezTo>
                      <a:pt x="221288" y="377150"/>
                      <a:pt x="261697" y="40408"/>
                      <a:pt x="300182" y="40408"/>
                    </a:cubicBezTo>
                    <a:cubicBezTo>
                      <a:pt x="338667" y="40408"/>
                      <a:pt x="379076" y="373302"/>
                      <a:pt x="415636" y="375226"/>
                    </a:cubicBezTo>
                    <a:cubicBezTo>
                      <a:pt x="452196" y="377150"/>
                      <a:pt x="484909" y="53878"/>
                      <a:pt x="519545" y="51954"/>
                    </a:cubicBezTo>
                    <a:cubicBezTo>
                      <a:pt x="554181" y="50030"/>
                      <a:pt x="588818" y="365605"/>
                      <a:pt x="623454" y="363681"/>
                    </a:cubicBezTo>
                    <a:cubicBezTo>
                      <a:pt x="658090" y="361757"/>
                      <a:pt x="692727" y="40408"/>
                      <a:pt x="727363" y="40408"/>
                    </a:cubicBezTo>
                    <a:cubicBezTo>
                      <a:pt x="761999" y="40408"/>
                      <a:pt x="796636" y="365605"/>
                      <a:pt x="831272" y="363681"/>
                    </a:cubicBezTo>
                    <a:cubicBezTo>
                      <a:pt x="865908" y="361757"/>
                      <a:pt x="896697" y="26939"/>
                      <a:pt x="935182" y="28863"/>
                    </a:cubicBezTo>
                    <a:cubicBezTo>
                      <a:pt x="973667" y="30787"/>
                      <a:pt x="1025622" y="344438"/>
                      <a:pt x="1062182" y="375226"/>
                    </a:cubicBezTo>
                    <a:cubicBezTo>
                      <a:pt x="1098742" y="406014"/>
                      <a:pt x="1126643" y="309802"/>
                      <a:pt x="1154545" y="21359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342900" indent="-342900"/>
                <a:endParaRPr lang="en-US"/>
              </a:p>
            </p:txBody>
          </p:sp>
          <p:cxnSp>
            <p:nvCxnSpPr>
              <p:cNvPr id="40" name="Straight Connector 22"/>
              <p:cNvCxnSpPr>
                <a:cxnSpLocks noChangeShapeType="1"/>
              </p:cNvCxnSpPr>
              <p:nvPr/>
            </p:nvCxnSpPr>
            <p:spPr bwMode="auto">
              <a:xfrm flipV="1">
                <a:off x="1817255" y="4167910"/>
                <a:ext cx="1600200" cy="7620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1" name="Straight Connector 23"/>
              <p:cNvCxnSpPr>
                <a:cxnSpLocks noChangeShapeType="1"/>
              </p:cNvCxnSpPr>
              <p:nvPr/>
            </p:nvCxnSpPr>
            <p:spPr bwMode="auto">
              <a:xfrm>
                <a:off x="1817255" y="4929910"/>
                <a:ext cx="1600200" cy="7620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31" name="Rectangle 30"/>
            <p:cNvSpPr/>
            <p:nvPr/>
          </p:nvSpPr>
          <p:spPr>
            <a:xfrm>
              <a:off x="272696" y="4483578"/>
              <a:ext cx="431862" cy="427266"/>
            </a:xfrm>
            <a:prstGeom prst="rect">
              <a:avLst/>
            </a:prstGeom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None/>
              </a:pPr>
              <a:r>
                <a:rPr lang="en-US" sz="1600" b="0" i="1" dirty="0">
                  <a:solidFill>
                    <a:srgbClr val="000000"/>
                  </a:solidFill>
                  <a:ea typeface="Arial" charset="0"/>
                  <a:cs typeface="Arial" charset="0"/>
                </a:rPr>
                <a:t>Z</a:t>
              </a:r>
              <a:endParaRPr lang="en-US" sz="1600" i="1" baseline="30000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743016" y="3909290"/>
              <a:ext cx="433699" cy="427266"/>
            </a:xfrm>
            <a:prstGeom prst="rect">
              <a:avLst/>
            </a:prstGeom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None/>
              </a:pPr>
              <a:r>
                <a:rPr lang="en-US" sz="1600" b="0" i="1" dirty="0" err="1">
                  <a:solidFill>
                    <a:srgbClr val="000000"/>
                  </a:solidFill>
                  <a:ea typeface="Arial" charset="0"/>
                  <a:cs typeface="Arial" charset="0"/>
                </a:rPr>
                <a:t>b</a:t>
              </a:r>
              <a:endParaRPr lang="en-US" sz="1600" i="1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743016" y="5205537"/>
              <a:ext cx="433699" cy="427266"/>
            </a:xfrm>
            <a:prstGeom prst="rect">
              <a:avLst/>
            </a:prstGeom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None/>
              </a:pPr>
              <a:r>
                <a:rPr lang="en-US" sz="1600" b="0" i="1">
                  <a:solidFill>
                    <a:srgbClr val="000000"/>
                  </a:solidFill>
                  <a:ea typeface="Arial" charset="0"/>
                  <a:cs typeface="Arial" charset="0"/>
                </a:rPr>
                <a:t>b</a:t>
              </a:r>
              <a:endParaRPr lang="en-US" sz="1600" i="1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675852" y="4189776"/>
              <a:ext cx="362476" cy="427266"/>
            </a:xfrm>
            <a:prstGeom prst="rect">
              <a:avLst/>
            </a:prstGeom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None/>
              </a:pPr>
              <a:r>
                <a:rPr lang="en-US" sz="1600" b="0" i="1">
                  <a:solidFill>
                    <a:srgbClr val="000000"/>
                  </a:solidFill>
                  <a:ea typeface="Arial" charset="0"/>
                  <a:cs typeface="Arial" charset="0"/>
                </a:rPr>
                <a:t>t</a:t>
              </a:r>
              <a:endParaRPr lang="en-US" sz="1600" i="1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75852" y="4897002"/>
              <a:ext cx="362476" cy="427266"/>
            </a:xfrm>
            <a:prstGeom prst="rect">
              <a:avLst/>
            </a:prstGeom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None/>
              </a:pPr>
              <a:r>
                <a:rPr lang="en-US" sz="1600" b="0" i="1">
                  <a:solidFill>
                    <a:srgbClr val="000000"/>
                  </a:solidFill>
                  <a:ea typeface="Arial" charset="0"/>
                  <a:cs typeface="Arial" charset="0"/>
                </a:rPr>
                <a:t>t</a:t>
              </a:r>
              <a:endParaRPr lang="en-US" sz="1600" i="1"/>
            </a:p>
          </p:txBody>
        </p:sp>
        <p:cxnSp>
          <p:nvCxnSpPr>
            <p:cNvPr id="36" name="Straight Connector 18"/>
            <p:cNvCxnSpPr>
              <a:cxnSpLocks noChangeShapeType="1"/>
            </p:cNvCxnSpPr>
            <p:nvPr/>
          </p:nvCxnSpPr>
          <p:spPr bwMode="auto">
            <a:xfrm rot="10800000">
              <a:off x="1804759" y="4991946"/>
              <a:ext cx="72000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7" name="Straight Connector 19"/>
            <p:cNvCxnSpPr>
              <a:cxnSpLocks noChangeShapeType="1"/>
            </p:cNvCxnSpPr>
            <p:nvPr/>
          </p:nvCxnSpPr>
          <p:spPr bwMode="auto">
            <a:xfrm rot="10800000">
              <a:off x="2896227" y="5267757"/>
              <a:ext cx="72000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42" name="Rectangle 41"/>
          <p:cNvSpPr/>
          <p:nvPr/>
        </p:nvSpPr>
        <p:spPr>
          <a:xfrm>
            <a:off x="2678597" y="1600200"/>
            <a:ext cx="166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E12548"/>
                </a:solidFill>
              </a:rPr>
              <a:t>R</a:t>
            </a:r>
            <a:r>
              <a:rPr lang="en-US" sz="1400" i="1" baseline="-25000" dirty="0" smtClean="0">
                <a:solidFill>
                  <a:srgbClr val="E12548"/>
                </a:solidFill>
              </a:rPr>
              <a:t>b</a:t>
            </a:r>
            <a:r>
              <a:rPr lang="en-US" sz="1400" baseline="30000" dirty="0" smtClean="0">
                <a:solidFill>
                  <a:srgbClr val="E12548"/>
                </a:solidFill>
              </a:rPr>
              <a:t>0</a:t>
            </a:r>
            <a:r>
              <a:rPr lang="en-US" sz="1400" dirty="0" smtClean="0">
                <a:solidFill>
                  <a:srgbClr val="E12548"/>
                </a:solidFill>
              </a:rPr>
              <a:t> sensitive to small </a:t>
            </a:r>
            <a:r>
              <a:rPr lang="en-US" sz="1400" dirty="0" err="1" smtClean="0">
                <a:solidFill>
                  <a:srgbClr val="E12548"/>
                </a:solidFill>
                <a:ea typeface="Arial" charset="0"/>
                <a:cs typeface="Arial" charset="0"/>
              </a:rPr>
              <a:t>tan</a:t>
            </a:r>
            <a:r>
              <a:rPr lang="en-US" sz="1400" i="1" dirty="0" err="1" smtClean="0">
                <a:solidFill>
                  <a:srgbClr val="E12548"/>
                </a:solidFill>
                <a:latin typeface="Symbol" charset="2"/>
                <a:ea typeface="Arial" charset="0"/>
                <a:cs typeface="Arial" charset="0"/>
              </a:rPr>
              <a:t>b</a:t>
            </a:r>
            <a:r>
              <a:rPr lang="en-US" sz="1400" dirty="0" smtClean="0">
                <a:solidFill>
                  <a:srgbClr val="E12548"/>
                </a:solidFill>
              </a:rPr>
              <a:t> only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5246945" y="3766881"/>
            <a:ext cx="3189330" cy="1330581"/>
            <a:chOff x="5246945" y="3766881"/>
            <a:chExt cx="3189330" cy="1330581"/>
          </a:xfrm>
        </p:grpSpPr>
        <p:grpSp>
          <p:nvGrpSpPr>
            <p:cNvPr id="13" name="Group 35"/>
            <p:cNvGrpSpPr>
              <a:grpSpLocks noChangeAspect="1"/>
            </p:cNvGrpSpPr>
            <p:nvPr/>
          </p:nvGrpSpPr>
          <p:grpSpPr bwMode="auto">
            <a:xfrm>
              <a:off x="7240888" y="4299223"/>
              <a:ext cx="1195387" cy="777875"/>
              <a:chOff x="228600" y="1538057"/>
              <a:chExt cx="2514600" cy="1662343"/>
            </a:xfrm>
          </p:grpSpPr>
          <p:grpSp>
            <p:nvGrpSpPr>
              <p:cNvPr id="14" name="Group 19"/>
              <p:cNvGrpSpPr>
                <a:grpSpLocks/>
              </p:cNvGrpSpPr>
              <p:nvPr/>
            </p:nvGrpSpPr>
            <p:grpSpPr bwMode="auto">
              <a:xfrm>
                <a:off x="762000" y="1969655"/>
                <a:ext cx="1447800" cy="1230745"/>
                <a:chOff x="2590800" y="2884055"/>
                <a:chExt cx="1447800" cy="1230745"/>
              </a:xfrm>
            </p:grpSpPr>
            <p:sp>
              <p:nvSpPr>
                <p:cNvPr id="18" name="Oval 16"/>
                <p:cNvSpPr>
                  <a:spLocks noChangeArrowheads="1"/>
                </p:cNvSpPr>
                <p:nvPr/>
              </p:nvSpPr>
              <p:spPr bwMode="auto">
                <a:xfrm>
                  <a:off x="2690090" y="2971800"/>
                  <a:ext cx="1219200" cy="1143000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342900" indent="-342900"/>
                  <a:endParaRPr lang="en-US"/>
                </a:p>
              </p:txBody>
            </p:sp>
            <p:sp>
              <p:nvSpPr>
                <p:cNvPr id="19" name="Rectangle 18"/>
                <p:cNvSpPr>
                  <a:spLocks noChangeArrowheads="1"/>
                </p:cNvSpPr>
                <p:nvPr/>
              </p:nvSpPr>
              <p:spPr bwMode="auto">
                <a:xfrm>
                  <a:off x="2590800" y="2884055"/>
                  <a:ext cx="1447800" cy="63962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342900" indent="-342900"/>
                  <a:endParaRPr lang="en-US"/>
                </a:p>
              </p:txBody>
            </p:sp>
          </p:grpSp>
          <p:cxnSp>
            <p:nvCxnSpPr>
              <p:cNvPr id="15" name="Straight Connector 8"/>
              <p:cNvCxnSpPr>
                <a:cxnSpLocks noChangeShapeType="1"/>
              </p:cNvCxnSpPr>
              <p:nvPr/>
            </p:nvCxnSpPr>
            <p:spPr bwMode="auto">
              <a:xfrm>
                <a:off x="228600" y="2600757"/>
                <a:ext cx="2514600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" name="Freeform 13"/>
              <p:cNvSpPr>
                <a:spLocks noChangeArrowheads="1"/>
              </p:cNvSpPr>
              <p:nvPr/>
            </p:nvSpPr>
            <p:spPr bwMode="auto">
              <a:xfrm rot="7239376">
                <a:off x="1214994" y="1974817"/>
                <a:ext cx="1154545" cy="281025"/>
              </a:xfrm>
              <a:custGeom>
                <a:avLst/>
                <a:gdLst>
                  <a:gd name="T0" fmla="*/ 0 w 1154545"/>
                  <a:gd name="T1" fmla="*/ 1691 h 406014"/>
                  <a:gd name="T2" fmla="*/ 80818 w 1154545"/>
                  <a:gd name="T3" fmla="*/ 242 h 406014"/>
                  <a:gd name="T4" fmla="*/ 184727 w 1154545"/>
                  <a:gd name="T5" fmla="*/ 3140 h 406014"/>
                  <a:gd name="T6" fmla="*/ 300182 w 1154545"/>
                  <a:gd name="T7" fmla="*/ 338 h 406014"/>
                  <a:gd name="T8" fmla="*/ 415636 w 1154545"/>
                  <a:gd name="T9" fmla="*/ 3140 h 406014"/>
                  <a:gd name="T10" fmla="*/ 519545 w 1154545"/>
                  <a:gd name="T11" fmla="*/ 435 h 406014"/>
                  <a:gd name="T12" fmla="*/ 623454 w 1154545"/>
                  <a:gd name="T13" fmla="*/ 3043 h 406014"/>
                  <a:gd name="T14" fmla="*/ 727363 w 1154545"/>
                  <a:gd name="T15" fmla="*/ 338 h 406014"/>
                  <a:gd name="T16" fmla="*/ 831272 w 1154545"/>
                  <a:gd name="T17" fmla="*/ 3043 h 406014"/>
                  <a:gd name="T18" fmla="*/ 935182 w 1154545"/>
                  <a:gd name="T19" fmla="*/ 242 h 406014"/>
                  <a:gd name="T20" fmla="*/ 1062182 w 1154545"/>
                  <a:gd name="T21" fmla="*/ 3140 h 406014"/>
                  <a:gd name="T22" fmla="*/ 1154545 w 1154545"/>
                  <a:gd name="T23" fmla="*/ 1787 h 4060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154545"/>
                  <a:gd name="T37" fmla="*/ 0 h 406014"/>
                  <a:gd name="T38" fmla="*/ 1154545 w 1154545"/>
                  <a:gd name="T39" fmla="*/ 406014 h 40601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154545" h="406014">
                    <a:moveTo>
                      <a:pt x="0" y="202045"/>
                    </a:moveTo>
                    <a:cubicBezTo>
                      <a:pt x="25015" y="101022"/>
                      <a:pt x="50030" y="0"/>
                      <a:pt x="80818" y="28863"/>
                    </a:cubicBezTo>
                    <a:cubicBezTo>
                      <a:pt x="111606" y="57726"/>
                      <a:pt x="148166" y="373302"/>
                      <a:pt x="184727" y="375226"/>
                    </a:cubicBezTo>
                    <a:cubicBezTo>
                      <a:pt x="221288" y="377150"/>
                      <a:pt x="261697" y="40408"/>
                      <a:pt x="300182" y="40408"/>
                    </a:cubicBezTo>
                    <a:cubicBezTo>
                      <a:pt x="338667" y="40408"/>
                      <a:pt x="379076" y="373302"/>
                      <a:pt x="415636" y="375226"/>
                    </a:cubicBezTo>
                    <a:cubicBezTo>
                      <a:pt x="452196" y="377150"/>
                      <a:pt x="484909" y="53878"/>
                      <a:pt x="519545" y="51954"/>
                    </a:cubicBezTo>
                    <a:cubicBezTo>
                      <a:pt x="554181" y="50030"/>
                      <a:pt x="588818" y="365605"/>
                      <a:pt x="623454" y="363681"/>
                    </a:cubicBezTo>
                    <a:cubicBezTo>
                      <a:pt x="658090" y="361757"/>
                      <a:pt x="692727" y="40408"/>
                      <a:pt x="727363" y="40408"/>
                    </a:cubicBezTo>
                    <a:cubicBezTo>
                      <a:pt x="761999" y="40408"/>
                      <a:pt x="796636" y="365605"/>
                      <a:pt x="831272" y="363681"/>
                    </a:cubicBezTo>
                    <a:cubicBezTo>
                      <a:pt x="865908" y="361757"/>
                      <a:pt x="896697" y="26939"/>
                      <a:pt x="935182" y="28863"/>
                    </a:cubicBezTo>
                    <a:cubicBezTo>
                      <a:pt x="973667" y="30787"/>
                      <a:pt x="1025622" y="344438"/>
                      <a:pt x="1062182" y="375226"/>
                    </a:cubicBezTo>
                    <a:cubicBezTo>
                      <a:pt x="1098742" y="406014"/>
                      <a:pt x="1126643" y="309802"/>
                      <a:pt x="1154545" y="21359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342900" indent="-342900"/>
                <a:endParaRPr lang="en-US"/>
              </a:p>
            </p:txBody>
          </p:sp>
        </p:grpSp>
        <p:grpSp>
          <p:nvGrpSpPr>
            <p:cNvPr id="21" name="Group 38"/>
            <p:cNvGrpSpPr>
              <a:grpSpLocks noChangeAspect="1"/>
            </p:cNvGrpSpPr>
            <p:nvPr/>
          </p:nvGrpSpPr>
          <p:grpSpPr bwMode="auto">
            <a:xfrm>
              <a:off x="5464475" y="4038600"/>
              <a:ext cx="1196975" cy="1058862"/>
              <a:chOff x="228600" y="3600072"/>
              <a:chExt cx="2514600" cy="2267328"/>
            </a:xfrm>
          </p:grpSpPr>
          <p:grpSp>
            <p:nvGrpSpPr>
              <p:cNvPr id="22" name="Group 25"/>
              <p:cNvGrpSpPr>
                <a:grpSpLocks/>
              </p:cNvGrpSpPr>
              <p:nvPr/>
            </p:nvGrpSpPr>
            <p:grpSpPr bwMode="auto">
              <a:xfrm>
                <a:off x="785090" y="4652815"/>
                <a:ext cx="1447800" cy="1214585"/>
                <a:chOff x="533400" y="4495800"/>
                <a:chExt cx="1447800" cy="1214585"/>
              </a:xfrm>
            </p:grpSpPr>
            <p:sp>
              <p:nvSpPr>
                <p:cNvPr id="25" name="Oval 21"/>
                <p:cNvSpPr>
                  <a:spLocks noChangeArrowheads="1"/>
                </p:cNvSpPr>
                <p:nvPr/>
              </p:nvSpPr>
              <p:spPr bwMode="auto">
                <a:xfrm>
                  <a:off x="632690" y="4495800"/>
                  <a:ext cx="1219198" cy="1143000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342900" indent="-342900"/>
                  <a:endParaRPr lang="en-US"/>
                </a:p>
              </p:txBody>
            </p:sp>
            <p:sp>
              <p:nvSpPr>
                <p:cNvPr id="27" name="Rectangle 22"/>
                <p:cNvSpPr>
                  <a:spLocks noChangeArrowheads="1"/>
                </p:cNvSpPr>
                <p:nvPr/>
              </p:nvSpPr>
              <p:spPr bwMode="auto">
                <a:xfrm>
                  <a:off x="533400" y="5070765"/>
                  <a:ext cx="1447800" cy="63962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342900" indent="-342900"/>
                  <a:endParaRPr lang="en-US"/>
                </a:p>
              </p:txBody>
            </p:sp>
          </p:grpSp>
          <p:cxnSp>
            <p:nvCxnSpPr>
              <p:cNvPr id="23" name="Straight Connector 23"/>
              <p:cNvCxnSpPr>
                <a:cxnSpLocks noChangeShapeType="1"/>
              </p:cNvCxnSpPr>
              <p:nvPr/>
            </p:nvCxnSpPr>
            <p:spPr bwMode="auto">
              <a:xfrm>
                <a:off x="228600" y="5219262"/>
                <a:ext cx="2514600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4" name="Freeform 24"/>
              <p:cNvSpPr>
                <a:spLocks noChangeArrowheads="1"/>
              </p:cNvSpPr>
              <p:nvPr/>
            </p:nvSpPr>
            <p:spPr bwMode="auto">
              <a:xfrm rot="7239376">
                <a:off x="1214994" y="4036832"/>
                <a:ext cx="1154545" cy="281025"/>
              </a:xfrm>
              <a:custGeom>
                <a:avLst/>
                <a:gdLst>
                  <a:gd name="T0" fmla="*/ 0 w 1154545"/>
                  <a:gd name="T1" fmla="*/ 1691 h 406014"/>
                  <a:gd name="T2" fmla="*/ 80818 w 1154545"/>
                  <a:gd name="T3" fmla="*/ 242 h 406014"/>
                  <a:gd name="T4" fmla="*/ 184727 w 1154545"/>
                  <a:gd name="T5" fmla="*/ 3140 h 406014"/>
                  <a:gd name="T6" fmla="*/ 300182 w 1154545"/>
                  <a:gd name="T7" fmla="*/ 338 h 406014"/>
                  <a:gd name="T8" fmla="*/ 415636 w 1154545"/>
                  <a:gd name="T9" fmla="*/ 3140 h 406014"/>
                  <a:gd name="T10" fmla="*/ 519545 w 1154545"/>
                  <a:gd name="T11" fmla="*/ 435 h 406014"/>
                  <a:gd name="T12" fmla="*/ 623454 w 1154545"/>
                  <a:gd name="T13" fmla="*/ 3043 h 406014"/>
                  <a:gd name="T14" fmla="*/ 727363 w 1154545"/>
                  <a:gd name="T15" fmla="*/ 338 h 406014"/>
                  <a:gd name="T16" fmla="*/ 831272 w 1154545"/>
                  <a:gd name="T17" fmla="*/ 3043 h 406014"/>
                  <a:gd name="T18" fmla="*/ 935182 w 1154545"/>
                  <a:gd name="T19" fmla="*/ 242 h 406014"/>
                  <a:gd name="T20" fmla="*/ 1062182 w 1154545"/>
                  <a:gd name="T21" fmla="*/ 3140 h 406014"/>
                  <a:gd name="T22" fmla="*/ 1154545 w 1154545"/>
                  <a:gd name="T23" fmla="*/ 1787 h 4060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154545"/>
                  <a:gd name="T37" fmla="*/ 0 h 406014"/>
                  <a:gd name="T38" fmla="*/ 1154545 w 1154545"/>
                  <a:gd name="T39" fmla="*/ 406014 h 40601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154545" h="406014">
                    <a:moveTo>
                      <a:pt x="0" y="202045"/>
                    </a:moveTo>
                    <a:cubicBezTo>
                      <a:pt x="25015" y="101022"/>
                      <a:pt x="50030" y="0"/>
                      <a:pt x="80818" y="28863"/>
                    </a:cubicBezTo>
                    <a:cubicBezTo>
                      <a:pt x="111606" y="57726"/>
                      <a:pt x="148166" y="373302"/>
                      <a:pt x="184727" y="375226"/>
                    </a:cubicBezTo>
                    <a:cubicBezTo>
                      <a:pt x="221288" y="377150"/>
                      <a:pt x="261697" y="40408"/>
                      <a:pt x="300182" y="40408"/>
                    </a:cubicBezTo>
                    <a:cubicBezTo>
                      <a:pt x="338667" y="40408"/>
                      <a:pt x="379076" y="373302"/>
                      <a:pt x="415636" y="375226"/>
                    </a:cubicBezTo>
                    <a:cubicBezTo>
                      <a:pt x="452196" y="377150"/>
                      <a:pt x="484909" y="53878"/>
                      <a:pt x="519545" y="51954"/>
                    </a:cubicBezTo>
                    <a:cubicBezTo>
                      <a:pt x="554181" y="50030"/>
                      <a:pt x="588818" y="365605"/>
                      <a:pt x="623454" y="363681"/>
                    </a:cubicBezTo>
                    <a:cubicBezTo>
                      <a:pt x="658090" y="361757"/>
                      <a:pt x="692727" y="40408"/>
                      <a:pt x="727363" y="40408"/>
                    </a:cubicBezTo>
                    <a:cubicBezTo>
                      <a:pt x="761999" y="40408"/>
                      <a:pt x="796636" y="365605"/>
                      <a:pt x="831272" y="363681"/>
                    </a:cubicBezTo>
                    <a:cubicBezTo>
                      <a:pt x="865908" y="361757"/>
                      <a:pt x="896697" y="26939"/>
                      <a:pt x="935182" y="28863"/>
                    </a:cubicBezTo>
                    <a:cubicBezTo>
                      <a:pt x="973667" y="30787"/>
                      <a:pt x="1025622" y="344438"/>
                      <a:pt x="1062182" y="375226"/>
                    </a:cubicBezTo>
                    <a:cubicBezTo>
                      <a:pt x="1098742" y="406014"/>
                      <a:pt x="1126643" y="309802"/>
                      <a:pt x="1154545" y="21359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342900" indent="-342900"/>
                <a:endParaRPr lang="en-US"/>
              </a:p>
            </p:txBody>
          </p:sp>
        </p:grpSp>
        <p:sp>
          <p:nvSpPr>
            <p:cNvPr id="43" name="Rectangle 42"/>
            <p:cNvSpPr/>
            <p:nvPr/>
          </p:nvSpPr>
          <p:spPr>
            <a:xfrm>
              <a:off x="5257800" y="4724143"/>
              <a:ext cx="347744" cy="338554"/>
            </a:xfrm>
            <a:prstGeom prst="rect">
              <a:avLst/>
            </a:prstGeom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None/>
              </a:pPr>
              <a:r>
                <a:rPr lang="en-US" sz="1600" b="0" i="1">
                  <a:solidFill>
                    <a:srgbClr val="000000"/>
                  </a:solidFill>
                  <a:ea typeface="Arial" charset="0"/>
                  <a:cs typeface="Arial" charset="0"/>
                </a:rPr>
                <a:t>b</a:t>
              </a:r>
              <a:endParaRPr lang="en-US" sz="1600" i="1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556375" y="4724143"/>
              <a:ext cx="336223" cy="338554"/>
            </a:xfrm>
            <a:prstGeom prst="rect">
              <a:avLst/>
            </a:prstGeom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None/>
              </a:pPr>
              <a:r>
                <a:rPr lang="en-US" sz="1600" b="0" i="1">
                  <a:solidFill>
                    <a:srgbClr val="000000"/>
                  </a:solidFill>
                  <a:ea typeface="Arial" charset="0"/>
                  <a:cs typeface="Arial" charset="0"/>
                </a:rPr>
                <a:t>s</a:t>
              </a:r>
              <a:endParaRPr lang="en-US" sz="1600" i="1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942012" y="4724143"/>
              <a:ext cx="290637" cy="338554"/>
            </a:xfrm>
            <a:prstGeom prst="rect">
              <a:avLst/>
            </a:prstGeom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None/>
              </a:pPr>
              <a:r>
                <a:rPr lang="en-US" sz="1600" b="0" i="1" dirty="0" err="1">
                  <a:solidFill>
                    <a:srgbClr val="000000"/>
                  </a:solidFill>
                  <a:ea typeface="Arial" charset="0"/>
                  <a:cs typeface="Arial" charset="0"/>
                </a:rPr>
                <a:t>t</a:t>
              </a:r>
              <a:endParaRPr lang="en-US" sz="1600" i="1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246945" y="4223568"/>
              <a:ext cx="1089760" cy="338554"/>
            </a:xfrm>
            <a:prstGeom prst="rect">
              <a:avLst/>
            </a:prstGeom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i="1" dirty="0" smtClean="0">
                  <a:solidFill>
                    <a:srgbClr val="000000"/>
                  </a:solidFill>
                  <a:ea typeface="Arial" charset="0"/>
                  <a:cs typeface="Arial" charset="0"/>
                </a:rPr>
                <a:t>W</a:t>
              </a:r>
              <a:r>
                <a:rPr lang="en-US" sz="400" i="1" dirty="0" smtClean="0">
                  <a:solidFill>
                    <a:srgbClr val="000000"/>
                  </a:solidFill>
                  <a:ea typeface="Arial" charset="0"/>
                  <a:cs typeface="Arial" charset="0"/>
                </a:rPr>
                <a:t> </a:t>
              </a:r>
              <a:r>
                <a:rPr lang="en-US" sz="1600" baseline="30000" dirty="0" smtClean="0">
                  <a:solidFill>
                    <a:srgbClr val="000000"/>
                  </a:solidFill>
                  <a:latin typeface="Symbol" charset="2"/>
                  <a:ea typeface="Arial" charset="0"/>
                  <a:cs typeface="Symbol" charset="2"/>
                </a:rPr>
                <a:t>–</a:t>
              </a:r>
              <a:r>
                <a:rPr lang="en-US" sz="1600" baseline="30000" dirty="0" smtClean="0">
                  <a:latin typeface="Symbol" charset="2"/>
                  <a:cs typeface="Symbol" charset="2"/>
                </a:rPr>
                <a:t> </a:t>
              </a:r>
              <a:r>
                <a:rPr lang="en-US" sz="1600" b="0" i="1" dirty="0" smtClean="0">
                  <a:solidFill>
                    <a:srgbClr val="000000"/>
                  </a:solidFill>
                  <a:ea typeface="Arial" charset="0"/>
                  <a:cs typeface="Arial" charset="0"/>
                </a:rPr>
                <a:t>/ H</a:t>
              </a:r>
              <a:r>
                <a:rPr lang="en-US" sz="400" b="0" i="1" dirty="0" smtClean="0">
                  <a:solidFill>
                    <a:srgbClr val="000000"/>
                  </a:solidFill>
                  <a:ea typeface="Arial" charset="0"/>
                  <a:cs typeface="Arial" charset="0"/>
                </a:rPr>
                <a:t> </a:t>
              </a:r>
              <a:r>
                <a:rPr lang="en-US" sz="1600" baseline="30000" dirty="0" smtClean="0">
                  <a:solidFill>
                    <a:srgbClr val="000000"/>
                  </a:solidFill>
                  <a:latin typeface="Symbol" charset="2"/>
                  <a:ea typeface="Arial" charset="0"/>
                  <a:cs typeface="Symbol" charset="2"/>
                </a:rPr>
                <a:t>–</a:t>
              </a:r>
              <a:endParaRPr lang="en-US" sz="1600" baseline="30000" dirty="0">
                <a:latin typeface="Symbol" charset="2"/>
                <a:cs typeface="Symbol" charset="2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308725" y="3766881"/>
              <a:ext cx="314977" cy="338554"/>
            </a:xfrm>
            <a:prstGeom prst="rect">
              <a:avLst/>
            </a:prstGeom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None/>
              </a:pPr>
              <a:r>
                <a:rPr lang="en-US" sz="1600" b="0" i="1">
                  <a:solidFill>
                    <a:srgbClr val="000000"/>
                  </a:solidFill>
                  <a:latin typeface="Symbol" charset="2"/>
                  <a:ea typeface="Arial" charset="0"/>
                  <a:cs typeface="Arial" charset="0"/>
                </a:rPr>
                <a:t>g</a:t>
              </a:r>
              <a:endParaRPr lang="en-US" sz="1600" i="1"/>
            </a:p>
          </p:txBody>
        </p:sp>
      </p:grpSp>
      <p:graphicFrame>
        <p:nvGraphicFramePr>
          <p:cNvPr id="669702" name="Object 6"/>
          <p:cNvGraphicFramePr>
            <a:graphicFrameLocks noChangeAspect="1"/>
          </p:cNvGraphicFramePr>
          <p:nvPr/>
        </p:nvGraphicFramePr>
        <p:xfrm>
          <a:off x="5399088" y="2073275"/>
          <a:ext cx="3252787" cy="693738"/>
        </p:xfrm>
        <a:graphic>
          <a:graphicData uri="http://schemas.openxmlformats.org/presentationml/2006/ole">
            <p:oleObj spid="_x0000_s669702" name="Equation" r:id="rId5" imgW="2565400" imgH="558800" progId="Equation.DSMT4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6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6021" grpId="0"/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" y="0"/>
            <a:ext cx="9144000" cy="65611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2960688"/>
            <a:ext cx="9144000" cy="3363912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8600" y="152400"/>
            <a:ext cx="891540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800" b="1" i="1" kern="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R</a:t>
            </a:r>
            <a:r>
              <a:rPr lang="en-US" sz="2800" b="1" i="1" kern="0" baseline="-2500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b</a:t>
            </a:r>
            <a:r>
              <a:rPr lang="en-US" sz="2800" b="1" kern="0" baseline="3000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0 </a:t>
            </a:r>
            <a:r>
              <a:rPr lang="en-US" sz="2800" b="1" kern="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and </a:t>
            </a:r>
            <a:r>
              <a:rPr lang="en-US" sz="2800" b="1" i="1" kern="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B </a:t>
            </a:r>
            <a:r>
              <a:rPr lang="en-US" sz="2800" kern="0" dirty="0" smtClean="0">
                <a:solidFill>
                  <a:srgbClr val="333333"/>
                </a:solidFill>
                <a:latin typeface="Symbol" charset="2"/>
                <a:ea typeface="Arial" charset="0"/>
                <a:cs typeface="Symbol" charset="2"/>
              </a:rPr>
              <a:t>→ </a:t>
            </a:r>
            <a:r>
              <a:rPr lang="en-US" sz="2800" i="1" kern="0" dirty="0" err="1" smtClean="0">
                <a:solidFill>
                  <a:srgbClr val="333333"/>
                </a:solidFill>
                <a:latin typeface="Calibri"/>
                <a:ea typeface="Arial" charset="0"/>
                <a:cs typeface="Calibri"/>
              </a:rPr>
              <a:t>X</a:t>
            </a:r>
            <a:r>
              <a:rPr lang="en-US" sz="2800" i="1" kern="0" baseline="-25000" dirty="0" err="1" smtClean="0">
                <a:solidFill>
                  <a:srgbClr val="333333"/>
                </a:solidFill>
                <a:latin typeface="Calibri"/>
                <a:ea typeface="Arial" charset="0"/>
                <a:cs typeface="Calibri"/>
              </a:rPr>
              <a:t>s</a:t>
            </a:r>
            <a:r>
              <a:rPr lang="en-US" sz="2800" b="1" i="1" kern="0" dirty="0" err="1" smtClean="0">
                <a:solidFill>
                  <a:srgbClr val="000000"/>
                </a:solidFill>
                <a:latin typeface="Symbol" charset="2"/>
                <a:ea typeface="Arial" charset="0"/>
                <a:cs typeface="Symbol" charset="2"/>
              </a:rPr>
              <a:t>g</a:t>
            </a:r>
            <a:r>
              <a:rPr lang="en-US" sz="2800" b="1" kern="0" dirty="0" smtClean="0">
                <a:solidFill>
                  <a:srgbClr val="000000"/>
                </a:solidFill>
                <a:latin typeface="Calibri"/>
                <a:ea typeface="Arial" charset="0"/>
                <a:cs typeface="Calibri"/>
              </a:rPr>
              <a:t> </a:t>
            </a:r>
            <a:endParaRPr lang="en-US" sz="1600" baseline="-25000" dirty="0" smtClean="0">
              <a:solidFill>
                <a:srgbClr val="404040"/>
              </a:solidFill>
              <a:latin typeface="Calibri"/>
              <a:cs typeface="Calibri"/>
              <a:sym typeface="Symbol" charset="2"/>
            </a:endParaRPr>
          </a:p>
        </p:txBody>
      </p:sp>
      <p:sp>
        <p:nvSpPr>
          <p:cNvPr id="86021" name="Text Box 14"/>
          <p:cNvSpPr txBox="1">
            <a:spLocks noChangeArrowheads="1"/>
          </p:cNvSpPr>
          <p:nvPr/>
        </p:nvSpPr>
        <p:spPr bwMode="auto">
          <a:xfrm>
            <a:off x="492125" y="3048000"/>
            <a:ext cx="4008438" cy="25558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r"/>
            <a:r>
              <a:rPr lang="en-GB" sz="1000">
                <a:solidFill>
                  <a:srgbClr val="7F7F7F"/>
                </a:solidFill>
              </a:rPr>
              <a:t>Fits include </a:t>
            </a:r>
            <a:r>
              <a:rPr lang="en-GB" sz="1000" i="1">
                <a:solidFill>
                  <a:srgbClr val="7F7F7F"/>
                </a:solidFill>
              </a:rPr>
              <a:t>only</a:t>
            </a:r>
            <a:r>
              <a:rPr lang="en-GB" sz="1000">
                <a:solidFill>
                  <a:srgbClr val="7F7F7F"/>
                </a:solidFill>
              </a:rPr>
              <a:t> the given observable </a:t>
            </a:r>
            <a:r>
              <a:rPr lang="en-US" sz="1000">
                <a:solidFill>
                  <a:srgbClr val="7F7F7F"/>
                </a:solidFill>
                <a:sym typeface="Wingdings" charset="2"/>
              </a:rPr>
              <a:t> 1–CL = Prob (</a:t>
            </a:r>
            <a:r>
              <a:rPr lang="en-US" sz="1000">
                <a:solidFill>
                  <a:srgbClr val="7F7F7F"/>
                </a:solidFill>
                <a:latin typeface="Symbol" charset="2"/>
                <a:ea typeface="Symbol" charset="2"/>
                <a:cs typeface="Symbol" charset="2"/>
                <a:sym typeface="Wingdings" charset="2"/>
              </a:rPr>
              <a:t>Dc</a:t>
            </a:r>
            <a:r>
              <a:rPr lang="en-US" sz="1000">
                <a:solidFill>
                  <a:srgbClr val="7F7F7F"/>
                </a:solidFill>
                <a:ea typeface="Arial" charset="0"/>
                <a:cs typeface="Arial" charset="0"/>
                <a:sym typeface="Wingdings" charset="2"/>
              </a:rPr>
              <a:t>2,</a:t>
            </a:r>
            <a:r>
              <a:rPr lang="en-US" sz="1000">
                <a:solidFill>
                  <a:srgbClr val="FF0000"/>
                </a:solidFill>
                <a:ea typeface="Arial" charset="0"/>
                <a:cs typeface="Arial" charset="0"/>
                <a:sym typeface="Wingdings" charset="2"/>
              </a:rPr>
              <a:t>1</a:t>
            </a:r>
            <a:r>
              <a:rPr lang="en-US" sz="1000">
                <a:solidFill>
                  <a:srgbClr val="7F7F7F"/>
                </a:solidFill>
                <a:ea typeface="Arial" charset="0"/>
                <a:cs typeface="Arial" charset="0"/>
                <a:sym typeface="Wingdings" charset="2"/>
              </a:rPr>
              <a:t>)  </a:t>
            </a:r>
            <a:endParaRPr lang="en-GB" sz="1000">
              <a:solidFill>
                <a:srgbClr val="7F7F7F"/>
              </a:solidFill>
            </a:endParaRPr>
          </a:p>
        </p:txBody>
      </p:sp>
      <p:pic>
        <p:nvPicPr>
          <p:cNvPr id="86022" name="Picture 15" descr="2009_07_13_g2hdm-rb_logo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675" y="3276600"/>
            <a:ext cx="4260850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3" name="Picture 18" descr="2009_07_13_g2hdm-bxsg_logo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8363" y="3276600"/>
            <a:ext cx="4260850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5"/>
          <a:srcRect l="20847" t="23875" r="34387" b="51282"/>
          <a:stretch>
            <a:fillRect/>
          </a:stretch>
        </p:blipFill>
        <p:spPr bwMode="auto">
          <a:xfrm>
            <a:off x="2735263" y="4221163"/>
            <a:ext cx="1501775" cy="554037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EAEAEA">
                <a:alpha val="74998"/>
              </a:srgbClr>
            </a:outerShdw>
          </a:effec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28600" y="762000"/>
            <a:ext cx="3810000" cy="710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18579B"/>
                </a:solidFill>
                <a:sym typeface="Symbol" charset="2"/>
              </a:rPr>
              <a:t>Z-vertex correction </a:t>
            </a:r>
            <a:r>
              <a:rPr lang="en-US" sz="2000" dirty="0" smtClean="0">
                <a:solidFill>
                  <a:srgbClr val="18579B"/>
                </a:solidFill>
                <a:latin typeface="Symbol" charset="2"/>
                <a:cs typeface="Symbol" charset="2"/>
                <a:sym typeface="Symbol" charset="2"/>
              </a:rPr>
              <a:t>µ </a:t>
            </a:r>
            <a:r>
              <a:rPr lang="en-US" sz="2000" dirty="0" smtClean="0">
                <a:solidFill>
                  <a:srgbClr val="18579B"/>
                </a:solidFill>
                <a:sym typeface="Symbol" charset="2"/>
              </a:rPr>
              <a:t>cot</a:t>
            </a:r>
            <a:r>
              <a:rPr lang="en-US" sz="2000" baseline="30000" dirty="0" smtClean="0">
                <a:solidFill>
                  <a:srgbClr val="18579B"/>
                </a:solidFill>
                <a:sym typeface="Symbol" charset="2"/>
              </a:rPr>
              <a:t>2</a:t>
            </a:r>
            <a:r>
              <a:rPr lang="en-US" sz="2000" i="1" dirty="0" smtClean="0">
                <a:solidFill>
                  <a:srgbClr val="18579B"/>
                </a:solidFill>
                <a:latin typeface="Symbol" charset="2"/>
                <a:cs typeface="Symbol" charset="2"/>
                <a:sym typeface="Symbol" charset="2"/>
              </a:rPr>
              <a:t>b</a:t>
            </a:r>
          </a:p>
          <a:p>
            <a:endParaRPr lang="en-US" sz="2000" dirty="0" smtClean="0">
              <a:solidFill>
                <a:srgbClr val="18579B"/>
              </a:solidFill>
              <a:sym typeface="Symbol" charset="2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029199" y="762000"/>
            <a:ext cx="3910013" cy="1664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18579B"/>
                </a:solidFill>
              </a:rPr>
              <a:t>Penguin dipole-moment of </a:t>
            </a:r>
            <a:r>
              <a:rPr lang="en-US" sz="1800" i="1" dirty="0" smtClean="0">
                <a:solidFill>
                  <a:srgbClr val="18579B"/>
                </a:solidFill>
              </a:rPr>
              <a:t>B</a:t>
            </a:r>
            <a:r>
              <a:rPr lang="en-US" sz="1800" dirty="0" smtClean="0">
                <a:solidFill>
                  <a:srgbClr val="18579B"/>
                </a:solidFill>
              </a:rPr>
              <a:t> </a:t>
            </a:r>
            <a:r>
              <a:rPr lang="en-US" sz="1800" dirty="0" smtClean="0">
                <a:solidFill>
                  <a:srgbClr val="18579B"/>
                </a:solidFill>
                <a:ea typeface="Arial" charset="0"/>
                <a:cs typeface="Arial" charset="0"/>
              </a:rPr>
              <a:t>→ </a:t>
            </a:r>
            <a:r>
              <a:rPr lang="en-US" sz="1800" i="1" dirty="0" err="1" smtClean="0">
                <a:solidFill>
                  <a:srgbClr val="18579B"/>
                </a:solidFill>
                <a:ea typeface="Arial" charset="0"/>
                <a:cs typeface="Arial" charset="0"/>
              </a:rPr>
              <a:t>X</a:t>
            </a:r>
            <a:r>
              <a:rPr lang="en-US" sz="1800" i="1" baseline="-25000" dirty="0" err="1" smtClean="0">
                <a:solidFill>
                  <a:srgbClr val="18579B"/>
                </a:solidFill>
                <a:ea typeface="Arial" charset="0"/>
                <a:cs typeface="Arial" charset="0"/>
              </a:rPr>
              <a:t>s</a:t>
            </a:r>
            <a:r>
              <a:rPr lang="en-US" sz="1800" i="1" dirty="0" err="1" smtClean="0">
                <a:solidFill>
                  <a:srgbClr val="18579B"/>
                </a:solidFill>
                <a:latin typeface="Symbol" charset="2"/>
                <a:ea typeface="Arial" charset="0"/>
                <a:cs typeface="Arial" charset="0"/>
              </a:rPr>
              <a:t>g</a:t>
            </a:r>
            <a:r>
              <a:rPr lang="en-US" sz="1800" dirty="0" smtClean="0">
                <a:solidFill>
                  <a:srgbClr val="18579B"/>
                </a:solidFill>
                <a:ea typeface="Arial" charset="0"/>
                <a:cs typeface="Arial" charset="0"/>
              </a:rPr>
              <a:t> allows combination of left and right-handed Higgs couplings.</a:t>
            </a:r>
          </a:p>
          <a:p>
            <a:pPr marL="360363" indent="-360363">
              <a:spcBef>
                <a:spcPct val="50000"/>
              </a:spcBef>
              <a:buSzPct val="100000"/>
            </a:pPr>
            <a:r>
              <a:rPr lang="en-US" sz="1600" i="1" dirty="0" smtClean="0">
                <a:solidFill>
                  <a:srgbClr val="404040"/>
                </a:solidFill>
              </a:rPr>
              <a:t>Wilson coefficient:</a:t>
            </a:r>
          </a:p>
          <a:p>
            <a:pPr marL="360363" indent="-276225">
              <a:spcBef>
                <a:spcPct val="50000"/>
              </a:spcBef>
              <a:buSzPct val="100000"/>
            </a:pPr>
            <a:endParaRPr lang="en-US" sz="1600" i="1" dirty="0" smtClean="0">
              <a:solidFill>
                <a:srgbClr val="404040"/>
              </a:solidFill>
            </a:endParaRPr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228600" y="1225134"/>
            <a:ext cx="2328472" cy="1365666"/>
            <a:chOff x="272696" y="3909290"/>
            <a:chExt cx="2904019" cy="1723513"/>
          </a:xfrm>
        </p:grpSpPr>
        <p:sp>
          <p:nvSpPr>
            <p:cNvPr id="29" name="Rectangle 28"/>
            <p:cNvSpPr/>
            <p:nvPr/>
          </p:nvSpPr>
          <p:spPr>
            <a:xfrm>
              <a:off x="2285660" y="4548398"/>
              <a:ext cx="568974" cy="427266"/>
            </a:xfrm>
            <a:prstGeom prst="rect">
              <a:avLst/>
            </a:prstGeom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None/>
              </a:pPr>
              <a:r>
                <a:rPr lang="en-US" sz="1600" b="0" i="1" dirty="0" smtClean="0">
                  <a:solidFill>
                    <a:srgbClr val="000000"/>
                  </a:solidFill>
                  <a:ea typeface="Arial" charset="0"/>
                  <a:cs typeface="Arial" charset="0"/>
                </a:rPr>
                <a:t>H</a:t>
              </a:r>
              <a:r>
                <a:rPr lang="en-US" sz="800" b="0" i="1" dirty="0" smtClean="0">
                  <a:solidFill>
                    <a:srgbClr val="000000"/>
                  </a:solidFill>
                  <a:ea typeface="Arial" charset="0"/>
                  <a:cs typeface="Arial" charset="0"/>
                </a:rPr>
                <a:t> </a:t>
              </a:r>
              <a:r>
                <a:rPr lang="en-US" sz="1600" b="0" baseline="30000" dirty="0" smtClean="0">
                  <a:solidFill>
                    <a:srgbClr val="000000"/>
                  </a:solidFill>
                  <a:ea typeface="Arial" charset="0"/>
                  <a:cs typeface="Arial" charset="0"/>
                </a:rPr>
                <a:t>±</a:t>
              </a:r>
              <a:endParaRPr lang="en-US" sz="1600" baseline="30000" dirty="0"/>
            </a:p>
          </p:txBody>
        </p:sp>
        <p:grpSp>
          <p:nvGrpSpPr>
            <p:cNvPr id="8" name="Group 74"/>
            <p:cNvGrpSpPr>
              <a:grpSpLocks noChangeAspect="1"/>
            </p:cNvGrpSpPr>
            <p:nvPr/>
          </p:nvGrpSpPr>
          <p:grpSpPr bwMode="auto">
            <a:xfrm>
              <a:off x="674255" y="4167910"/>
              <a:ext cx="2057400" cy="1143000"/>
              <a:chOff x="674255" y="4167910"/>
              <a:chExt cx="2743200" cy="1524000"/>
            </a:xfrm>
          </p:grpSpPr>
          <p:cxnSp>
            <p:nvCxnSpPr>
              <p:cNvPr id="38" name="Straight Connector 2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322426" y="4924771"/>
                <a:ext cx="900000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</p:cxnSp>
          <p:sp>
            <p:nvSpPr>
              <p:cNvPr id="39" name="Freeform 21"/>
              <p:cNvSpPr>
                <a:spLocks noChangeArrowheads="1"/>
              </p:cNvSpPr>
              <p:nvPr/>
            </p:nvSpPr>
            <p:spPr bwMode="auto">
              <a:xfrm>
                <a:off x="674255" y="4771128"/>
                <a:ext cx="1154545" cy="281025"/>
              </a:xfrm>
              <a:custGeom>
                <a:avLst/>
                <a:gdLst>
                  <a:gd name="T0" fmla="*/ 0 w 1154545"/>
                  <a:gd name="T1" fmla="*/ 1691 h 406014"/>
                  <a:gd name="T2" fmla="*/ 80818 w 1154545"/>
                  <a:gd name="T3" fmla="*/ 242 h 406014"/>
                  <a:gd name="T4" fmla="*/ 184727 w 1154545"/>
                  <a:gd name="T5" fmla="*/ 3140 h 406014"/>
                  <a:gd name="T6" fmla="*/ 300182 w 1154545"/>
                  <a:gd name="T7" fmla="*/ 338 h 406014"/>
                  <a:gd name="T8" fmla="*/ 415636 w 1154545"/>
                  <a:gd name="T9" fmla="*/ 3140 h 406014"/>
                  <a:gd name="T10" fmla="*/ 519545 w 1154545"/>
                  <a:gd name="T11" fmla="*/ 435 h 406014"/>
                  <a:gd name="T12" fmla="*/ 623454 w 1154545"/>
                  <a:gd name="T13" fmla="*/ 3043 h 406014"/>
                  <a:gd name="T14" fmla="*/ 727363 w 1154545"/>
                  <a:gd name="T15" fmla="*/ 338 h 406014"/>
                  <a:gd name="T16" fmla="*/ 831272 w 1154545"/>
                  <a:gd name="T17" fmla="*/ 3043 h 406014"/>
                  <a:gd name="T18" fmla="*/ 935182 w 1154545"/>
                  <a:gd name="T19" fmla="*/ 242 h 406014"/>
                  <a:gd name="T20" fmla="*/ 1062182 w 1154545"/>
                  <a:gd name="T21" fmla="*/ 3140 h 406014"/>
                  <a:gd name="T22" fmla="*/ 1154545 w 1154545"/>
                  <a:gd name="T23" fmla="*/ 1787 h 4060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154545"/>
                  <a:gd name="T37" fmla="*/ 0 h 406014"/>
                  <a:gd name="T38" fmla="*/ 1154545 w 1154545"/>
                  <a:gd name="T39" fmla="*/ 406014 h 40601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154545" h="406014">
                    <a:moveTo>
                      <a:pt x="0" y="202045"/>
                    </a:moveTo>
                    <a:cubicBezTo>
                      <a:pt x="25015" y="101022"/>
                      <a:pt x="50030" y="0"/>
                      <a:pt x="80818" y="28863"/>
                    </a:cubicBezTo>
                    <a:cubicBezTo>
                      <a:pt x="111606" y="57726"/>
                      <a:pt x="148166" y="373302"/>
                      <a:pt x="184727" y="375226"/>
                    </a:cubicBezTo>
                    <a:cubicBezTo>
                      <a:pt x="221288" y="377150"/>
                      <a:pt x="261697" y="40408"/>
                      <a:pt x="300182" y="40408"/>
                    </a:cubicBezTo>
                    <a:cubicBezTo>
                      <a:pt x="338667" y="40408"/>
                      <a:pt x="379076" y="373302"/>
                      <a:pt x="415636" y="375226"/>
                    </a:cubicBezTo>
                    <a:cubicBezTo>
                      <a:pt x="452196" y="377150"/>
                      <a:pt x="484909" y="53878"/>
                      <a:pt x="519545" y="51954"/>
                    </a:cubicBezTo>
                    <a:cubicBezTo>
                      <a:pt x="554181" y="50030"/>
                      <a:pt x="588818" y="365605"/>
                      <a:pt x="623454" y="363681"/>
                    </a:cubicBezTo>
                    <a:cubicBezTo>
                      <a:pt x="658090" y="361757"/>
                      <a:pt x="692727" y="40408"/>
                      <a:pt x="727363" y="40408"/>
                    </a:cubicBezTo>
                    <a:cubicBezTo>
                      <a:pt x="761999" y="40408"/>
                      <a:pt x="796636" y="365605"/>
                      <a:pt x="831272" y="363681"/>
                    </a:cubicBezTo>
                    <a:cubicBezTo>
                      <a:pt x="865908" y="361757"/>
                      <a:pt x="896697" y="26939"/>
                      <a:pt x="935182" y="28863"/>
                    </a:cubicBezTo>
                    <a:cubicBezTo>
                      <a:pt x="973667" y="30787"/>
                      <a:pt x="1025622" y="344438"/>
                      <a:pt x="1062182" y="375226"/>
                    </a:cubicBezTo>
                    <a:cubicBezTo>
                      <a:pt x="1098742" y="406014"/>
                      <a:pt x="1126643" y="309802"/>
                      <a:pt x="1154545" y="21359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342900" indent="-342900"/>
                <a:endParaRPr lang="en-US"/>
              </a:p>
            </p:txBody>
          </p:sp>
          <p:cxnSp>
            <p:nvCxnSpPr>
              <p:cNvPr id="40" name="Straight Connector 22"/>
              <p:cNvCxnSpPr>
                <a:cxnSpLocks noChangeShapeType="1"/>
              </p:cNvCxnSpPr>
              <p:nvPr/>
            </p:nvCxnSpPr>
            <p:spPr bwMode="auto">
              <a:xfrm flipV="1">
                <a:off x="1817255" y="4167910"/>
                <a:ext cx="1600200" cy="7620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1" name="Straight Connector 23"/>
              <p:cNvCxnSpPr>
                <a:cxnSpLocks noChangeShapeType="1"/>
              </p:cNvCxnSpPr>
              <p:nvPr/>
            </p:nvCxnSpPr>
            <p:spPr bwMode="auto">
              <a:xfrm>
                <a:off x="1817255" y="4929910"/>
                <a:ext cx="1600200" cy="7620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31" name="Rectangle 30"/>
            <p:cNvSpPr/>
            <p:nvPr/>
          </p:nvSpPr>
          <p:spPr>
            <a:xfrm>
              <a:off x="272696" y="4483578"/>
              <a:ext cx="431862" cy="427266"/>
            </a:xfrm>
            <a:prstGeom prst="rect">
              <a:avLst/>
            </a:prstGeom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None/>
              </a:pPr>
              <a:r>
                <a:rPr lang="en-US" sz="1600" b="0" i="1" dirty="0">
                  <a:solidFill>
                    <a:srgbClr val="000000"/>
                  </a:solidFill>
                  <a:ea typeface="Arial" charset="0"/>
                  <a:cs typeface="Arial" charset="0"/>
                </a:rPr>
                <a:t>Z</a:t>
              </a:r>
              <a:endParaRPr lang="en-US" sz="1600" i="1" baseline="30000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743016" y="3909290"/>
              <a:ext cx="433699" cy="427266"/>
            </a:xfrm>
            <a:prstGeom prst="rect">
              <a:avLst/>
            </a:prstGeom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None/>
              </a:pPr>
              <a:r>
                <a:rPr lang="en-US" sz="1600" b="0" i="1" dirty="0" err="1">
                  <a:solidFill>
                    <a:srgbClr val="000000"/>
                  </a:solidFill>
                  <a:ea typeface="Arial" charset="0"/>
                  <a:cs typeface="Arial" charset="0"/>
                </a:rPr>
                <a:t>b</a:t>
              </a:r>
              <a:endParaRPr lang="en-US" sz="1600" i="1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743016" y="5205537"/>
              <a:ext cx="433699" cy="427266"/>
            </a:xfrm>
            <a:prstGeom prst="rect">
              <a:avLst/>
            </a:prstGeom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None/>
              </a:pPr>
              <a:r>
                <a:rPr lang="en-US" sz="1600" b="0" i="1">
                  <a:solidFill>
                    <a:srgbClr val="000000"/>
                  </a:solidFill>
                  <a:ea typeface="Arial" charset="0"/>
                  <a:cs typeface="Arial" charset="0"/>
                </a:rPr>
                <a:t>b</a:t>
              </a:r>
              <a:endParaRPr lang="en-US" sz="1600" i="1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675852" y="4189776"/>
              <a:ext cx="362476" cy="427266"/>
            </a:xfrm>
            <a:prstGeom prst="rect">
              <a:avLst/>
            </a:prstGeom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None/>
              </a:pPr>
              <a:r>
                <a:rPr lang="en-US" sz="1600" b="0" i="1">
                  <a:solidFill>
                    <a:srgbClr val="000000"/>
                  </a:solidFill>
                  <a:ea typeface="Arial" charset="0"/>
                  <a:cs typeface="Arial" charset="0"/>
                </a:rPr>
                <a:t>t</a:t>
              </a:r>
              <a:endParaRPr lang="en-US" sz="1600" i="1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75852" y="4897002"/>
              <a:ext cx="362476" cy="427266"/>
            </a:xfrm>
            <a:prstGeom prst="rect">
              <a:avLst/>
            </a:prstGeom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None/>
              </a:pPr>
              <a:r>
                <a:rPr lang="en-US" sz="1600" b="0" i="1">
                  <a:solidFill>
                    <a:srgbClr val="000000"/>
                  </a:solidFill>
                  <a:ea typeface="Arial" charset="0"/>
                  <a:cs typeface="Arial" charset="0"/>
                </a:rPr>
                <a:t>t</a:t>
              </a:r>
              <a:endParaRPr lang="en-US" sz="1600" i="1"/>
            </a:p>
          </p:txBody>
        </p:sp>
        <p:cxnSp>
          <p:nvCxnSpPr>
            <p:cNvPr id="36" name="Straight Connector 18"/>
            <p:cNvCxnSpPr>
              <a:cxnSpLocks noChangeShapeType="1"/>
            </p:cNvCxnSpPr>
            <p:nvPr/>
          </p:nvCxnSpPr>
          <p:spPr bwMode="auto">
            <a:xfrm rot="10800000">
              <a:off x="1804759" y="4991946"/>
              <a:ext cx="72000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7" name="Straight Connector 19"/>
            <p:cNvCxnSpPr>
              <a:cxnSpLocks noChangeShapeType="1"/>
            </p:cNvCxnSpPr>
            <p:nvPr/>
          </p:nvCxnSpPr>
          <p:spPr bwMode="auto">
            <a:xfrm rot="10800000">
              <a:off x="2896227" y="5267757"/>
              <a:ext cx="72000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42" name="Rectangle 41"/>
          <p:cNvSpPr/>
          <p:nvPr/>
        </p:nvSpPr>
        <p:spPr>
          <a:xfrm>
            <a:off x="2678597" y="1600200"/>
            <a:ext cx="166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E12548"/>
                </a:solidFill>
              </a:rPr>
              <a:t>R</a:t>
            </a:r>
            <a:r>
              <a:rPr lang="en-US" sz="1400" i="1" baseline="-25000" dirty="0" smtClean="0">
                <a:solidFill>
                  <a:srgbClr val="E12548"/>
                </a:solidFill>
              </a:rPr>
              <a:t>b</a:t>
            </a:r>
            <a:r>
              <a:rPr lang="en-US" sz="1400" baseline="30000" dirty="0" smtClean="0">
                <a:solidFill>
                  <a:srgbClr val="E12548"/>
                </a:solidFill>
              </a:rPr>
              <a:t>0</a:t>
            </a:r>
            <a:r>
              <a:rPr lang="en-US" sz="1400" dirty="0" smtClean="0">
                <a:solidFill>
                  <a:srgbClr val="E12548"/>
                </a:solidFill>
              </a:rPr>
              <a:t> sensitive to small </a:t>
            </a:r>
            <a:r>
              <a:rPr lang="en-US" sz="1400" dirty="0" err="1" smtClean="0">
                <a:solidFill>
                  <a:srgbClr val="E12548"/>
                </a:solidFill>
                <a:ea typeface="Arial" charset="0"/>
                <a:cs typeface="Arial" charset="0"/>
              </a:rPr>
              <a:t>tan</a:t>
            </a:r>
            <a:r>
              <a:rPr lang="en-US" sz="1400" i="1" dirty="0" err="1" smtClean="0">
                <a:solidFill>
                  <a:srgbClr val="E12548"/>
                </a:solidFill>
                <a:latin typeface="Symbol" charset="2"/>
                <a:ea typeface="Arial" charset="0"/>
                <a:cs typeface="Arial" charset="0"/>
              </a:rPr>
              <a:t>b</a:t>
            </a:r>
            <a:r>
              <a:rPr lang="en-US" sz="1400" dirty="0" smtClean="0">
                <a:solidFill>
                  <a:srgbClr val="E12548"/>
                </a:solidFill>
              </a:rPr>
              <a:t> only</a:t>
            </a:r>
          </a:p>
        </p:txBody>
      </p:sp>
      <p:graphicFrame>
        <p:nvGraphicFramePr>
          <p:cNvPr id="715781" name="Object 5"/>
          <p:cNvGraphicFramePr>
            <a:graphicFrameLocks noChangeAspect="1"/>
          </p:cNvGraphicFramePr>
          <p:nvPr/>
        </p:nvGraphicFramePr>
        <p:xfrm>
          <a:off x="5399088" y="2073275"/>
          <a:ext cx="3252787" cy="693738"/>
        </p:xfrm>
        <a:graphic>
          <a:graphicData uri="http://schemas.openxmlformats.org/presentationml/2006/ole">
            <p:oleObj spid="_x0000_s715781" name="Equation" r:id="rId6" imgW="2565400" imgH="558800" progId="Equation.DSMT4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2960688"/>
            <a:ext cx="9144000" cy="3363912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28600" y="152400"/>
            <a:ext cx="891540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800" b="1" i="1" kern="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B </a:t>
            </a:r>
            <a:r>
              <a:rPr lang="en-US" sz="2800" kern="0" dirty="0" smtClean="0">
                <a:solidFill>
                  <a:srgbClr val="333333"/>
                </a:solidFill>
                <a:latin typeface="Symbol" charset="2"/>
                <a:ea typeface="Arial" charset="0"/>
                <a:cs typeface="Symbol" charset="2"/>
              </a:rPr>
              <a:t>→ </a:t>
            </a:r>
            <a:r>
              <a:rPr lang="en-US" sz="2800" i="1" kern="0" dirty="0" err="1" smtClean="0">
                <a:solidFill>
                  <a:srgbClr val="333333"/>
                </a:solidFill>
                <a:latin typeface="Symbol" charset="2"/>
                <a:ea typeface="Arial" charset="0"/>
                <a:cs typeface="Symbol" charset="2"/>
              </a:rPr>
              <a:t>t</a:t>
            </a:r>
            <a:r>
              <a:rPr lang="en-US" sz="1200" i="1" kern="0" dirty="0" smtClean="0">
                <a:solidFill>
                  <a:srgbClr val="333333"/>
                </a:solidFill>
                <a:latin typeface="Symbol" charset="2"/>
                <a:ea typeface="Arial" charset="0"/>
                <a:cs typeface="Symbol" charset="2"/>
              </a:rPr>
              <a:t> </a:t>
            </a:r>
            <a:r>
              <a:rPr lang="en-US" sz="2800" i="1" kern="0" dirty="0" err="1" smtClean="0">
                <a:solidFill>
                  <a:srgbClr val="333333"/>
                </a:solidFill>
                <a:latin typeface="Symbol" charset="2"/>
                <a:ea typeface="Arial" charset="0"/>
                <a:cs typeface="Symbol" charset="2"/>
              </a:rPr>
              <a:t>n</a:t>
            </a:r>
            <a:r>
              <a:rPr lang="en-US" sz="2800" b="1" kern="0" dirty="0" smtClean="0">
                <a:solidFill>
                  <a:srgbClr val="000000"/>
                </a:solidFill>
                <a:latin typeface="Calibri"/>
                <a:ea typeface="Arial" charset="0"/>
                <a:cs typeface="Calibri"/>
              </a:rPr>
              <a:t> </a:t>
            </a:r>
            <a:endParaRPr lang="en-US" sz="1600" baseline="-25000" dirty="0" smtClean="0">
              <a:solidFill>
                <a:srgbClr val="404040"/>
              </a:solidFill>
              <a:latin typeface="Calibri"/>
              <a:cs typeface="Calibri"/>
              <a:sym typeface="Symbol" charset="2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28599" y="762000"/>
            <a:ext cx="5063067" cy="10178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18579B"/>
                </a:solidFill>
                <a:sym typeface="Symbol" charset="2"/>
              </a:rPr>
              <a:t>Weak annihilation process. BR proportional to |</a:t>
            </a:r>
            <a:r>
              <a:rPr lang="en-US" sz="2000" i="1" dirty="0" smtClean="0">
                <a:solidFill>
                  <a:srgbClr val="18579B"/>
                </a:solidFill>
                <a:sym typeface="Symbol" charset="2"/>
              </a:rPr>
              <a:t>V</a:t>
            </a:r>
            <a:r>
              <a:rPr lang="en-US" sz="2000" i="1" baseline="-25000" dirty="0" smtClean="0">
                <a:solidFill>
                  <a:srgbClr val="18579B"/>
                </a:solidFill>
                <a:sym typeface="Symbol" charset="2"/>
              </a:rPr>
              <a:t>ub</a:t>
            </a:r>
            <a:r>
              <a:rPr lang="en-US" sz="2000" dirty="0" smtClean="0">
                <a:solidFill>
                  <a:srgbClr val="18579B"/>
                </a:solidFill>
                <a:sym typeface="Symbol" charset="2"/>
              </a:rPr>
              <a:t>|</a:t>
            </a:r>
            <a:r>
              <a:rPr lang="en-US" sz="2000" baseline="30000" dirty="0" smtClean="0">
                <a:solidFill>
                  <a:srgbClr val="18579B"/>
                </a:solidFill>
                <a:sym typeface="Symbol" charset="2"/>
              </a:rPr>
              <a:t>2</a:t>
            </a:r>
            <a:r>
              <a:rPr lang="en-US" sz="2000" dirty="0" smtClean="0">
                <a:solidFill>
                  <a:srgbClr val="18579B"/>
                </a:solidFill>
                <a:sym typeface="Symbol" charset="2"/>
              </a:rPr>
              <a:t> and </a:t>
            </a:r>
            <a:r>
              <a:rPr lang="en-US" sz="2000" i="1" dirty="0" smtClean="0">
                <a:solidFill>
                  <a:srgbClr val="18579B"/>
                </a:solidFill>
                <a:sym typeface="Symbol" charset="2"/>
              </a:rPr>
              <a:t>B</a:t>
            </a:r>
            <a:r>
              <a:rPr lang="en-US" sz="2000" dirty="0" smtClean="0">
                <a:solidFill>
                  <a:srgbClr val="18579B"/>
                </a:solidFill>
                <a:sym typeface="Symbol" charset="2"/>
              </a:rPr>
              <a:t> decay constant-squared </a:t>
            </a:r>
            <a:r>
              <a:rPr lang="en-US" sz="2000" i="1" dirty="0" smtClean="0">
                <a:solidFill>
                  <a:srgbClr val="18579B"/>
                </a:solidFill>
                <a:sym typeface="Symbol" charset="2"/>
              </a:rPr>
              <a:t>f</a:t>
            </a:r>
            <a:r>
              <a:rPr lang="en-US" sz="2000" i="1" baseline="-25000" dirty="0" smtClean="0">
                <a:solidFill>
                  <a:srgbClr val="18579B"/>
                </a:solidFill>
                <a:sym typeface="Symbol" charset="2"/>
              </a:rPr>
              <a:t>B</a:t>
            </a:r>
            <a:r>
              <a:rPr lang="en-US" sz="2000" baseline="30000" dirty="0" smtClean="0">
                <a:solidFill>
                  <a:srgbClr val="18579B"/>
                </a:solidFill>
                <a:sym typeface="Symbol" charset="2"/>
              </a:rPr>
              <a:t>2</a:t>
            </a:r>
            <a:r>
              <a:rPr lang="en-US" sz="2000" dirty="0" smtClean="0">
                <a:solidFill>
                  <a:srgbClr val="18579B"/>
                </a:solidFill>
                <a:sym typeface="Symbol" charset="2"/>
              </a:rPr>
              <a:t> </a:t>
            </a:r>
            <a:endParaRPr lang="en-US" sz="2000" i="1" dirty="0" smtClean="0">
              <a:solidFill>
                <a:srgbClr val="18579B"/>
              </a:solidFill>
              <a:latin typeface="Symbol" charset="2"/>
              <a:cs typeface="Symbol" charset="2"/>
              <a:sym typeface="Symbol" charset="2"/>
            </a:endParaRPr>
          </a:p>
          <a:p>
            <a:endParaRPr lang="en-US" sz="2000" dirty="0" smtClean="0">
              <a:solidFill>
                <a:srgbClr val="18579B"/>
              </a:solidFill>
              <a:sym typeface="Symbol" charset="2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rcRect t="3951"/>
          <a:stretch>
            <a:fillRect/>
          </a:stretch>
        </p:blipFill>
        <p:spPr>
          <a:xfrm>
            <a:off x="5410200" y="3103320"/>
            <a:ext cx="3658142" cy="306030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28599" y="2360081"/>
            <a:ext cx="86789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0363" lvl="0" indent="-360363">
              <a:spcBef>
                <a:spcPct val="50000"/>
              </a:spcBef>
              <a:buSzPct val="100000"/>
            </a:pPr>
            <a:r>
              <a:rPr lang="en-US" sz="1600" dirty="0" smtClean="0">
                <a:solidFill>
                  <a:srgbClr val="404040"/>
                </a:solidFill>
              </a:rPr>
              <a:t>Conflict (2.6</a:t>
            </a:r>
            <a:r>
              <a:rPr lang="en-US" sz="1600" dirty="0" smtClean="0">
                <a:solidFill>
                  <a:srgbClr val="404040"/>
                </a:solidFill>
                <a:latin typeface="Symbol" charset="2"/>
                <a:cs typeface="Symbol" charset="2"/>
              </a:rPr>
              <a:t>s</a:t>
            </a:r>
            <a:r>
              <a:rPr lang="en-US" sz="1600" dirty="0" smtClean="0">
                <a:solidFill>
                  <a:srgbClr val="404040"/>
                </a:solidFill>
              </a:rPr>
              <a:t>) between direct BR measurement and SM prediction governed by </a:t>
            </a:r>
            <a:r>
              <a:rPr lang="en-US" sz="1600" dirty="0" smtClean="0">
                <a:solidFill>
                  <a:srgbClr val="0000FF"/>
                </a:solidFill>
              </a:rPr>
              <a:t>CKM angle </a:t>
            </a:r>
            <a:r>
              <a:rPr lang="en-US" sz="1600" i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b</a:t>
            </a:r>
            <a:endParaRPr lang="en-US" sz="1600" i="1" dirty="0" smtClean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rcRect l="7984" t="8157" r="3116"/>
          <a:stretch>
            <a:fillRect/>
          </a:stretch>
        </p:blipFill>
        <p:spPr>
          <a:xfrm>
            <a:off x="76200" y="3224101"/>
            <a:ext cx="5427297" cy="294809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248400" y="3657600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Measurement</a:t>
            </a:r>
            <a:endParaRPr lang="en-GB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7411582" y="4887656"/>
            <a:ext cx="970418" cy="483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dirty="0" smtClean="0">
                <a:solidFill>
                  <a:schemeClr val="accent6">
                    <a:lumMod val="75000"/>
                  </a:schemeClr>
                </a:solidFill>
              </a:rPr>
              <a:t>CKM prediction</a:t>
            </a:r>
            <a:endParaRPr lang="en-GB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39" name="Object 6"/>
          <p:cNvGraphicFramePr>
            <a:graphicFrameLocks noChangeAspect="1"/>
          </p:cNvGraphicFramePr>
          <p:nvPr/>
        </p:nvGraphicFramePr>
        <p:xfrm>
          <a:off x="336549" y="1524000"/>
          <a:ext cx="4960937" cy="742950"/>
        </p:xfrm>
        <a:graphic>
          <a:graphicData uri="http://schemas.openxmlformats.org/presentationml/2006/ole">
            <p:oleObj spid="_x0000_s717827" name="Equation" r:id="rId5" imgW="3911600" imgH="596900" progId="Equation.DSMT4">
              <p:embed/>
            </p:oleObj>
          </a:graphicData>
        </a:graphic>
      </p:graphicFrame>
      <p:sp>
        <p:nvSpPr>
          <p:cNvPr id="40" name="Rectangle 39"/>
          <p:cNvSpPr/>
          <p:nvPr/>
        </p:nvSpPr>
        <p:spPr>
          <a:xfrm>
            <a:off x="5444066" y="1655234"/>
            <a:ext cx="30903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E12548"/>
                </a:solidFill>
              </a:rPr>
              <a:t>Quadratic solution</a:t>
            </a:r>
          </a:p>
          <a:p>
            <a:r>
              <a:rPr lang="en-US" sz="1400" dirty="0" smtClean="0">
                <a:solidFill>
                  <a:srgbClr val="E12548"/>
                </a:solidFill>
              </a:rPr>
              <a:t>Strength of effect </a:t>
            </a:r>
            <a:r>
              <a:rPr lang="en-US" sz="1400" dirty="0" smtClean="0">
                <a:solidFill>
                  <a:srgbClr val="E12548"/>
                </a:solidFill>
                <a:latin typeface="Symbol" charset="2"/>
                <a:cs typeface="Symbol" charset="2"/>
              </a:rPr>
              <a:t>µ</a:t>
            </a:r>
            <a:r>
              <a:rPr lang="en-US" sz="1400" dirty="0" smtClean="0">
                <a:solidFill>
                  <a:srgbClr val="E12548"/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rgbClr val="E12548"/>
                </a:solidFill>
                <a:latin typeface="Arial"/>
                <a:cs typeface="Arial"/>
              </a:rPr>
              <a:t>tan</a:t>
            </a:r>
            <a:r>
              <a:rPr lang="en-US" sz="1400" i="1" dirty="0" err="1" smtClean="0">
                <a:solidFill>
                  <a:srgbClr val="E12548"/>
                </a:solidFill>
                <a:latin typeface="Symbol" charset="2"/>
                <a:cs typeface="Symbol" charset="2"/>
              </a:rPr>
              <a:t>b</a:t>
            </a:r>
            <a:endParaRPr lang="en-US" sz="1400" i="1" dirty="0" smtClean="0">
              <a:solidFill>
                <a:srgbClr val="E12548"/>
              </a:solidFill>
              <a:latin typeface="Symbol" charset="2"/>
              <a:cs typeface="Symbol" charset="2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248400" y="152400"/>
            <a:ext cx="2786266" cy="1366844"/>
            <a:chOff x="6248400" y="152400"/>
            <a:chExt cx="2786266" cy="1366844"/>
          </a:xfrm>
        </p:grpSpPr>
        <p:sp>
          <p:nvSpPr>
            <p:cNvPr id="42" name="Rectangle 41"/>
            <p:cNvSpPr/>
            <p:nvPr/>
          </p:nvSpPr>
          <p:spPr bwMode="auto">
            <a:xfrm>
              <a:off x="6248400" y="1149350"/>
              <a:ext cx="347745" cy="338554"/>
            </a:xfrm>
            <a:prstGeom prst="rect">
              <a:avLst/>
            </a:prstGeom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None/>
              </a:pPr>
              <a:r>
                <a:rPr lang="en-US" sz="1600" b="0" i="1" dirty="0" err="1">
                  <a:solidFill>
                    <a:srgbClr val="000000"/>
                  </a:solidFill>
                  <a:ea typeface="Arial" charset="0"/>
                  <a:cs typeface="Arial" charset="0"/>
                </a:rPr>
                <a:t>u</a:t>
              </a:r>
              <a:endParaRPr lang="en-US" sz="1600" i="1" dirty="0"/>
            </a:p>
          </p:txBody>
        </p:sp>
        <p:sp>
          <p:nvSpPr>
            <p:cNvPr id="43" name="Rectangle 45"/>
            <p:cNvSpPr>
              <a:spLocks noChangeArrowheads="1"/>
            </p:cNvSpPr>
            <p:nvPr/>
          </p:nvSpPr>
          <p:spPr bwMode="auto">
            <a:xfrm>
              <a:off x="8592687" y="1149912"/>
              <a:ext cx="3568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None/>
              </a:pPr>
              <a:r>
                <a:rPr lang="en-US" sz="1800" b="0" i="1" dirty="0" err="1">
                  <a:solidFill>
                    <a:srgbClr val="333333"/>
                  </a:solidFill>
                  <a:latin typeface="Symbol" charset="2"/>
                  <a:ea typeface="Arial" charset="0"/>
                  <a:cs typeface="Arial" charset="0"/>
                </a:rPr>
                <a:t>n</a:t>
              </a:r>
              <a:endParaRPr lang="en-US" i="1" baseline="30000" dirty="0"/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7119165" y="452438"/>
              <a:ext cx="966199" cy="338554"/>
            </a:xfrm>
            <a:prstGeom prst="rect">
              <a:avLst/>
            </a:prstGeom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None/>
              </a:pPr>
              <a:r>
                <a:rPr lang="en-US" sz="1600" b="0" i="1" dirty="0" smtClean="0">
                  <a:solidFill>
                    <a:srgbClr val="000000"/>
                  </a:solidFill>
                  <a:ea typeface="Arial" charset="0"/>
                  <a:cs typeface="Arial" charset="0"/>
                </a:rPr>
                <a:t>W</a:t>
              </a:r>
              <a:r>
                <a:rPr lang="en-US" sz="800" b="0" i="1" dirty="0" smtClean="0">
                  <a:solidFill>
                    <a:srgbClr val="000000"/>
                  </a:solidFill>
                  <a:ea typeface="Arial" charset="0"/>
                  <a:cs typeface="Arial" charset="0"/>
                </a:rPr>
                <a:t> </a:t>
              </a:r>
              <a:r>
                <a:rPr lang="en-US" sz="1600" b="0" i="1" baseline="30000" dirty="0" smtClean="0">
                  <a:solidFill>
                    <a:srgbClr val="000000"/>
                  </a:solidFill>
                  <a:ea typeface="Arial" charset="0"/>
                  <a:cs typeface="Arial" charset="0"/>
                </a:rPr>
                <a:t>–</a:t>
              </a:r>
              <a:r>
                <a:rPr lang="en-US" sz="1600" b="0" i="1" dirty="0" smtClean="0">
                  <a:solidFill>
                    <a:srgbClr val="000000"/>
                  </a:solidFill>
                  <a:ea typeface="Arial" charset="0"/>
                  <a:cs typeface="Arial" charset="0"/>
                </a:rPr>
                <a:t> / H</a:t>
              </a:r>
              <a:r>
                <a:rPr lang="en-US" sz="600" b="0" i="1" dirty="0" smtClean="0">
                  <a:solidFill>
                    <a:srgbClr val="000000"/>
                  </a:solidFill>
                  <a:ea typeface="Arial" charset="0"/>
                  <a:cs typeface="Arial" charset="0"/>
                </a:rPr>
                <a:t> </a:t>
              </a:r>
              <a:r>
                <a:rPr lang="en-US" sz="1600" i="1" baseline="30000" dirty="0" smtClean="0">
                  <a:solidFill>
                    <a:srgbClr val="000000"/>
                  </a:solidFill>
                  <a:ea typeface="Arial" charset="0"/>
                  <a:cs typeface="Arial" charset="0"/>
                </a:rPr>
                <a:t>–</a:t>
              </a:r>
              <a:endParaRPr lang="en-US" sz="1600" i="1" baseline="30000" dirty="0"/>
            </a:p>
          </p:txBody>
        </p:sp>
        <p:grpSp>
          <p:nvGrpSpPr>
            <p:cNvPr id="45" name="Group 46"/>
            <p:cNvGrpSpPr>
              <a:grpSpLocks noChangeAspect="1"/>
            </p:cNvGrpSpPr>
            <p:nvPr/>
          </p:nvGrpSpPr>
          <p:grpSpPr bwMode="auto">
            <a:xfrm>
              <a:off x="6530180" y="406441"/>
              <a:ext cx="2057895" cy="857250"/>
              <a:chOff x="5791200" y="3066475"/>
              <a:chExt cx="2743200" cy="1143000"/>
            </a:xfrm>
          </p:grpSpPr>
          <p:cxnSp>
            <p:nvCxnSpPr>
              <p:cNvPr id="48" name="Straight Connector 32"/>
              <p:cNvCxnSpPr>
                <a:cxnSpLocks noChangeShapeType="1"/>
              </p:cNvCxnSpPr>
              <p:nvPr/>
            </p:nvCxnSpPr>
            <p:spPr bwMode="auto">
              <a:xfrm rot="10800000">
                <a:off x="6576291" y="3634510"/>
                <a:ext cx="1065212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</p:cxnSp>
          <p:grpSp>
            <p:nvGrpSpPr>
              <p:cNvPr id="49" name="Group 34"/>
              <p:cNvGrpSpPr>
                <a:grpSpLocks/>
              </p:cNvGrpSpPr>
              <p:nvPr/>
            </p:nvGrpSpPr>
            <p:grpSpPr bwMode="auto">
              <a:xfrm>
                <a:off x="7633525" y="3066475"/>
                <a:ext cx="900875" cy="1143000"/>
                <a:chOff x="4204525" y="4167910"/>
                <a:chExt cx="1200150" cy="1143000"/>
              </a:xfrm>
            </p:grpSpPr>
            <p:cxnSp>
              <p:nvCxnSpPr>
                <p:cNvPr id="53" name="Straight Connector 35"/>
                <p:cNvCxnSpPr>
                  <a:cxnSpLocks noChangeShapeType="1"/>
                </p:cNvCxnSpPr>
                <p:nvPr/>
              </p:nvCxnSpPr>
              <p:spPr bwMode="auto">
                <a:xfrm flipV="1">
                  <a:off x="4204525" y="4167910"/>
                  <a:ext cx="1200150" cy="57150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4" name="Straight Connector 36"/>
                <p:cNvCxnSpPr>
                  <a:cxnSpLocks noChangeShapeType="1"/>
                </p:cNvCxnSpPr>
                <p:nvPr/>
              </p:nvCxnSpPr>
              <p:spPr bwMode="auto">
                <a:xfrm>
                  <a:off x="4204525" y="4739410"/>
                  <a:ext cx="1200150" cy="57150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50" name="Group 38"/>
              <p:cNvGrpSpPr>
                <a:grpSpLocks/>
              </p:cNvGrpSpPr>
              <p:nvPr/>
            </p:nvGrpSpPr>
            <p:grpSpPr bwMode="auto">
              <a:xfrm flipH="1">
                <a:off x="5791200" y="3066475"/>
                <a:ext cx="857250" cy="1143000"/>
                <a:chOff x="381000" y="4191000"/>
                <a:chExt cx="1200150" cy="1143000"/>
              </a:xfrm>
            </p:grpSpPr>
            <p:cxnSp>
              <p:nvCxnSpPr>
                <p:cNvPr id="51" name="Straight Connector 39"/>
                <p:cNvCxnSpPr>
                  <a:cxnSpLocks noChangeShapeType="1"/>
                </p:cNvCxnSpPr>
                <p:nvPr/>
              </p:nvCxnSpPr>
              <p:spPr bwMode="auto">
                <a:xfrm flipV="1">
                  <a:off x="381000" y="4191000"/>
                  <a:ext cx="1200150" cy="57150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2" name="Straight Connector 40"/>
                <p:cNvCxnSpPr>
                  <a:cxnSpLocks noChangeShapeType="1"/>
                </p:cNvCxnSpPr>
                <p:nvPr/>
              </p:nvCxnSpPr>
              <p:spPr bwMode="auto">
                <a:xfrm>
                  <a:off x="381000" y="4762500"/>
                  <a:ext cx="1200150" cy="57150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46" name="Rectangle 45"/>
            <p:cNvSpPr/>
            <p:nvPr/>
          </p:nvSpPr>
          <p:spPr bwMode="auto">
            <a:xfrm>
              <a:off x="6254750" y="152400"/>
              <a:ext cx="347745" cy="338554"/>
            </a:xfrm>
            <a:prstGeom prst="rect">
              <a:avLst/>
            </a:prstGeom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None/>
              </a:pPr>
              <a:r>
                <a:rPr lang="en-US" sz="1600" b="0" i="1">
                  <a:solidFill>
                    <a:srgbClr val="000000"/>
                  </a:solidFill>
                  <a:ea typeface="Arial" charset="0"/>
                  <a:cs typeface="Arial" charset="0"/>
                </a:rPr>
                <a:t>b</a:t>
              </a:r>
              <a:endParaRPr lang="en-US" sz="1600" i="1"/>
            </a:p>
          </p:txBody>
        </p:sp>
        <p:sp>
          <p:nvSpPr>
            <p:cNvPr id="47" name="Rectangle 44"/>
            <p:cNvSpPr>
              <a:spLocks noChangeArrowheads="1"/>
            </p:cNvSpPr>
            <p:nvPr/>
          </p:nvSpPr>
          <p:spPr bwMode="auto">
            <a:xfrm>
              <a:off x="8576525" y="154715"/>
              <a:ext cx="45814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None/>
              </a:pPr>
              <a:r>
                <a:rPr lang="en-US" sz="1800" b="0" i="1" dirty="0" err="1" smtClean="0">
                  <a:solidFill>
                    <a:srgbClr val="333333"/>
                  </a:solidFill>
                  <a:latin typeface="Symbol" charset="2"/>
                  <a:ea typeface="Arial" charset="0"/>
                  <a:cs typeface="Arial" charset="0"/>
                </a:rPr>
                <a:t>t</a:t>
              </a:r>
              <a:r>
                <a:rPr lang="en-US" sz="1200" i="1" dirty="0" smtClean="0">
                  <a:solidFill>
                    <a:srgbClr val="333333"/>
                  </a:solidFill>
                  <a:latin typeface="Symbol" charset="2"/>
                  <a:ea typeface="Arial" charset="0"/>
                  <a:cs typeface="Arial" charset="0"/>
                </a:rPr>
                <a:t> </a:t>
              </a:r>
              <a:r>
                <a:rPr lang="en-US" sz="1800" b="0" i="1" baseline="30000" dirty="0" smtClean="0">
                  <a:solidFill>
                    <a:srgbClr val="333333"/>
                  </a:solidFill>
                  <a:latin typeface="Symbol" charset="2"/>
                  <a:ea typeface="Arial" charset="0"/>
                  <a:cs typeface="Arial" charset="0"/>
                </a:rPr>
                <a:t>– </a:t>
              </a:r>
              <a:endParaRPr lang="en-US" i="1" baseline="30000" dirty="0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8632310" y="1175568"/>
            <a:ext cx="3000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baseline="30000" dirty="0" smtClean="0">
                <a:solidFill>
                  <a:srgbClr val="333333"/>
                </a:solidFill>
                <a:latin typeface="Symbol" charset="2"/>
                <a:ea typeface="Arial" charset="0"/>
                <a:cs typeface="Arial" charset="0"/>
              </a:rPr>
              <a:t>–</a:t>
            </a:r>
            <a:endParaRPr lang="en-GB" dirty="0"/>
          </a:p>
        </p:txBody>
      </p:sp>
      <p:sp>
        <p:nvSpPr>
          <p:cNvPr id="56" name="Rectangle 55"/>
          <p:cNvSpPr/>
          <p:nvPr/>
        </p:nvSpPr>
        <p:spPr>
          <a:xfrm>
            <a:off x="6274828" y="1135660"/>
            <a:ext cx="3000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baseline="30000" dirty="0" smtClean="0">
                <a:solidFill>
                  <a:srgbClr val="333333"/>
                </a:solidFill>
                <a:latin typeface="Symbol" charset="2"/>
                <a:ea typeface="Arial" charset="0"/>
                <a:cs typeface="Arial" charset="0"/>
              </a:rPr>
              <a:t>–</a:t>
            </a:r>
            <a:endParaRPr lang="en-GB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2960688"/>
            <a:ext cx="9144000" cy="3363912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7046" name="Picture 8" descr="2009_07_13_g2hdm-btaunu_logo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675" y="3276600"/>
            <a:ext cx="4291013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>
            <a:stCxn id="20" idx="3"/>
          </p:cNvCxnSpPr>
          <p:nvPr/>
        </p:nvCxnSpPr>
        <p:spPr>
          <a:xfrm>
            <a:off x="3394075" y="4762500"/>
            <a:ext cx="527050" cy="30797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>
            <a:outerShdw blurRad="63500" dist="20000" dir="5400000" rotWithShape="0">
              <a:schemeClr val="tx1">
                <a:lumMod val="95000"/>
                <a:lumOff val="5000"/>
                <a:alpha val="5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946275" y="4610100"/>
            <a:ext cx="1447800" cy="303213"/>
          </a:xfrm>
          <a:prstGeom prst="rect">
            <a:avLst/>
          </a:prstGeom>
          <a:solidFill>
            <a:schemeClr val="bg1">
              <a:lumMod val="95000"/>
            </a:schemeClr>
          </a:solidFill>
          <a:ln w="63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38100" dir="2700000">
              <a:srgbClr val="000000">
                <a:alpha val="25000"/>
              </a:srgbClr>
            </a:outerShdw>
          </a:effectLst>
        </p:spPr>
        <p:txBody>
          <a:bodyPr bIns="72000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>
                <a:solidFill>
                  <a:srgbClr val="404040"/>
                </a:solidFill>
              </a:rPr>
              <a:t>Finetuned solution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28600" y="152400"/>
            <a:ext cx="891540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800" b="1" i="1" kern="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B </a:t>
            </a:r>
            <a:r>
              <a:rPr lang="en-US" sz="2800" kern="0" dirty="0" smtClean="0">
                <a:solidFill>
                  <a:srgbClr val="333333"/>
                </a:solidFill>
                <a:latin typeface="Symbol" charset="2"/>
                <a:ea typeface="Arial" charset="0"/>
                <a:cs typeface="Symbol" charset="2"/>
              </a:rPr>
              <a:t>→ </a:t>
            </a:r>
            <a:r>
              <a:rPr lang="en-US" sz="2800" i="1" kern="0" dirty="0" err="1" smtClean="0">
                <a:solidFill>
                  <a:srgbClr val="333333"/>
                </a:solidFill>
                <a:latin typeface="Symbol" charset="2"/>
                <a:ea typeface="Arial" charset="0"/>
                <a:cs typeface="Symbol" charset="2"/>
              </a:rPr>
              <a:t>t</a:t>
            </a:r>
            <a:r>
              <a:rPr lang="en-US" sz="1200" i="1" kern="0" dirty="0" smtClean="0">
                <a:solidFill>
                  <a:srgbClr val="333333"/>
                </a:solidFill>
                <a:latin typeface="Symbol" charset="2"/>
                <a:ea typeface="Arial" charset="0"/>
                <a:cs typeface="Symbol" charset="2"/>
              </a:rPr>
              <a:t> </a:t>
            </a:r>
            <a:r>
              <a:rPr lang="en-US" sz="2800" i="1" kern="0" dirty="0" err="1" smtClean="0">
                <a:solidFill>
                  <a:srgbClr val="333333"/>
                </a:solidFill>
                <a:latin typeface="Symbol" charset="2"/>
                <a:ea typeface="Arial" charset="0"/>
                <a:cs typeface="Symbol" charset="2"/>
              </a:rPr>
              <a:t>n</a:t>
            </a:r>
            <a:r>
              <a:rPr lang="en-US" sz="2800" b="1" kern="0" dirty="0" smtClean="0">
                <a:solidFill>
                  <a:srgbClr val="000000"/>
                </a:solidFill>
                <a:latin typeface="Calibri"/>
                <a:ea typeface="Arial" charset="0"/>
                <a:cs typeface="Calibri"/>
              </a:rPr>
              <a:t> </a:t>
            </a:r>
            <a:endParaRPr lang="en-US" sz="1600" baseline="-25000" dirty="0" smtClean="0">
              <a:solidFill>
                <a:srgbClr val="404040"/>
              </a:solidFill>
              <a:latin typeface="Calibri"/>
              <a:cs typeface="Calibri"/>
              <a:sym typeface="Symbol" charset="2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28599" y="762000"/>
            <a:ext cx="5063067" cy="10178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18579B"/>
                </a:solidFill>
                <a:sym typeface="Symbol" charset="2"/>
              </a:rPr>
              <a:t>Weak annihilation process. BR proportional to |</a:t>
            </a:r>
            <a:r>
              <a:rPr lang="en-US" sz="2000" i="1" dirty="0" smtClean="0">
                <a:solidFill>
                  <a:srgbClr val="18579B"/>
                </a:solidFill>
                <a:sym typeface="Symbol" charset="2"/>
              </a:rPr>
              <a:t>V</a:t>
            </a:r>
            <a:r>
              <a:rPr lang="en-US" sz="2000" i="1" baseline="-25000" dirty="0" smtClean="0">
                <a:solidFill>
                  <a:srgbClr val="18579B"/>
                </a:solidFill>
                <a:sym typeface="Symbol" charset="2"/>
              </a:rPr>
              <a:t>ub</a:t>
            </a:r>
            <a:r>
              <a:rPr lang="en-US" sz="2000" dirty="0" smtClean="0">
                <a:solidFill>
                  <a:srgbClr val="18579B"/>
                </a:solidFill>
                <a:sym typeface="Symbol" charset="2"/>
              </a:rPr>
              <a:t>|</a:t>
            </a:r>
            <a:r>
              <a:rPr lang="en-US" sz="2000" baseline="30000" dirty="0" smtClean="0">
                <a:solidFill>
                  <a:srgbClr val="18579B"/>
                </a:solidFill>
                <a:sym typeface="Symbol" charset="2"/>
              </a:rPr>
              <a:t>2</a:t>
            </a:r>
            <a:r>
              <a:rPr lang="en-US" sz="2000" dirty="0" smtClean="0">
                <a:solidFill>
                  <a:srgbClr val="18579B"/>
                </a:solidFill>
                <a:sym typeface="Symbol" charset="2"/>
              </a:rPr>
              <a:t> and </a:t>
            </a:r>
            <a:r>
              <a:rPr lang="en-US" sz="2000" i="1" dirty="0" smtClean="0">
                <a:solidFill>
                  <a:srgbClr val="18579B"/>
                </a:solidFill>
                <a:sym typeface="Symbol" charset="2"/>
              </a:rPr>
              <a:t>B</a:t>
            </a:r>
            <a:r>
              <a:rPr lang="en-US" sz="2000" dirty="0" smtClean="0">
                <a:solidFill>
                  <a:srgbClr val="18579B"/>
                </a:solidFill>
                <a:sym typeface="Symbol" charset="2"/>
              </a:rPr>
              <a:t> decay constant-squared </a:t>
            </a:r>
            <a:r>
              <a:rPr lang="en-US" sz="2000" i="1" dirty="0" smtClean="0">
                <a:solidFill>
                  <a:srgbClr val="18579B"/>
                </a:solidFill>
                <a:sym typeface="Symbol" charset="2"/>
              </a:rPr>
              <a:t>f</a:t>
            </a:r>
            <a:r>
              <a:rPr lang="en-US" sz="2000" i="1" baseline="-25000" dirty="0" smtClean="0">
                <a:solidFill>
                  <a:srgbClr val="18579B"/>
                </a:solidFill>
                <a:sym typeface="Symbol" charset="2"/>
              </a:rPr>
              <a:t>B</a:t>
            </a:r>
            <a:r>
              <a:rPr lang="en-US" sz="2000" baseline="30000" dirty="0" smtClean="0">
                <a:solidFill>
                  <a:srgbClr val="18579B"/>
                </a:solidFill>
                <a:sym typeface="Symbol" charset="2"/>
              </a:rPr>
              <a:t>2</a:t>
            </a:r>
            <a:r>
              <a:rPr lang="en-US" sz="2000" dirty="0" smtClean="0">
                <a:solidFill>
                  <a:srgbClr val="18579B"/>
                </a:solidFill>
                <a:sym typeface="Symbol" charset="2"/>
              </a:rPr>
              <a:t> </a:t>
            </a:r>
            <a:endParaRPr lang="en-US" sz="2000" i="1" dirty="0" smtClean="0">
              <a:solidFill>
                <a:srgbClr val="18579B"/>
              </a:solidFill>
              <a:latin typeface="Symbol" charset="2"/>
              <a:cs typeface="Symbol" charset="2"/>
              <a:sym typeface="Symbol" charset="2"/>
            </a:endParaRPr>
          </a:p>
          <a:p>
            <a:endParaRPr lang="en-US" sz="2000" dirty="0" smtClean="0">
              <a:solidFill>
                <a:srgbClr val="18579B"/>
              </a:solidFill>
              <a:sym typeface="Symbol" charset="2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6248400" y="152400"/>
            <a:ext cx="2786266" cy="1366844"/>
            <a:chOff x="6248400" y="152400"/>
            <a:chExt cx="2786266" cy="1366844"/>
          </a:xfrm>
        </p:grpSpPr>
        <p:sp>
          <p:nvSpPr>
            <p:cNvPr id="24" name="Rectangle 23"/>
            <p:cNvSpPr/>
            <p:nvPr/>
          </p:nvSpPr>
          <p:spPr bwMode="auto">
            <a:xfrm>
              <a:off x="6248400" y="1149350"/>
              <a:ext cx="347745" cy="338554"/>
            </a:xfrm>
            <a:prstGeom prst="rect">
              <a:avLst/>
            </a:prstGeom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None/>
              </a:pPr>
              <a:r>
                <a:rPr lang="en-US" sz="1600" b="0" i="1" dirty="0" err="1">
                  <a:solidFill>
                    <a:srgbClr val="000000"/>
                  </a:solidFill>
                  <a:ea typeface="Arial" charset="0"/>
                  <a:cs typeface="Arial" charset="0"/>
                </a:rPr>
                <a:t>u</a:t>
              </a:r>
              <a:endParaRPr lang="en-US" sz="1600" i="1" dirty="0"/>
            </a:p>
          </p:txBody>
        </p:sp>
        <p:sp>
          <p:nvSpPr>
            <p:cNvPr id="26" name="Rectangle 45"/>
            <p:cNvSpPr>
              <a:spLocks noChangeArrowheads="1"/>
            </p:cNvSpPr>
            <p:nvPr/>
          </p:nvSpPr>
          <p:spPr bwMode="auto">
            <a:xfrm>
              <a:off x="8592687" y="1149912"/>
              <a:ext cx="3568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None/>
              </a:pPr>
              <a:r>
                <a:rPr lang="en-US" sz="1800" b="0" i="1" dirty="0" err="1">
                  <a:solidFill>
                    <a:srgbClr val="333333"/>
                  </a:solidFill>
                  <a:latin typeface="Symbol" charset="2"/>
                  <a:ea typeface="Arial" charset="0"/>
                  <a:cs typeface="Arial" charset="0"/>
                </a:rPr>
                <a:t>n</a:t>
              </a:r>
              <a:endParaRPr lang="en-US" i="1" baseline="30000" dirty="0"/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119165" y="452438"/>
              <a:ext cx="966199" cy="338554"/>
            </a:xfrm>
            <a:prstGeom prst="rect">
              <a:avLst/>
            </a:prstGeom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None/>
              </a:pPr>
              <a:r>
                <a:rPr lang="en-US" sz="1600" b="0" i="1" dirty="0" smtClean="0">
                  <a:solidFill>
                    <a:srgbClr val="000000"/>
                  </a:solidFill>
                  <a:ea typeface="Arial" charset="0"/>
                  <a:cs typeface="Arial" charset="0"/>
                </a:rPr>
                <a:t>W</a:t>
              </a:r>
              <a:r>
                <a:rPr lang="en-US" sz="800" b="0" i="1" dirty="0" smtClean="0">
                  <a:solidFill>
                    <a:srgbClr val="000000"/>
                  </a:solidFill>
                  <a:ea typeface="Arial" charset="0"/>
                  <a:cs typeface="Arial" charset="0"/>
                </a:rPr>
                <a:t> </a:t>
              </a:r>
              <a:r>
                <a:rPr lang="en-US" sz="1600" b="0" i="1" baseline="30000" dirty="0" smtClean="0">
                  <a:solidFill>
                    <a:srgbClr val="000000"/>
                  </a:solidFill>
                  <a:ea typeface="Arial" charset="0"/>
                  <a:cs typeface="Arial" charset="0"/>
                </a:rPr>
                <a:t>–</a:t>
              </a:r>
              <a:r>
                <a:rPr lang="en-US" sz="1600" b="0" i="1" dirty="0" smtClean="0">
                  <a:solidFill>
                    <a:srgbClr val="000000"/>
                  </a:solidFill>
                  <a:ea typeface="Arial" charset="0"/>
                  <a:cs typeface="Arial" charset="0"/>
                </a:rPr>
                <a:t> / H</a:t>
              </a:r>
              <a:r>
                <a:rPr lang="en-US" sz="600" b="0" i="1" dirty="0" smtClean="0">
                  <a:solidFill>
                    <a:srgbClr val="000000"/>
                  </a:solidFill>
                  <a:ea typeface="Arial" charset="0"/>
                  <a:cs typeface="Arial" charset="0"/>
                </a:rPr>
                <a:t> </a:t>
              </a:r>
              <a:r>
                <a:rPr lang="en-US" sz="1600" i="1" baseline="30000" dirty="0" smtClean="0">
                  <a:solidFill>
                    <a:srgbClr val="000000"/>
                  </a:solidFill>
                  <a:ea typeface="Arial" charset="0"/>
                  <a:cs typeface="Arial" charset="0"/>
                </a:rPr>
                <a:t>–</a:t>
              </a:r>
              <a:endParaRPr lang="en-US" sz="1600" i="1" baseline="30000" dirty="0"/>
            </a:p>
          </p:txBody>
        </p:sp>
        <p:grpSp>
          <p:nvGrpSpPr>
            <p:cNvPr id="21" name="Group 46"/>
            <p:cNvGrpSpPr>
              <a:grpSpLocks noChangeAspect="1"/>
            </p:cNvGrpSpPr>
            <p:nvPr/>
          </p:nvGrpSpPr>
          <p:grpSpPr bwMode="auto">
            <a:xfrm>
              <a:off x="6530178" y="406401"/>
              <a:ext cx="2057894" cy="857235"/>
              <a:chOff x="5791200" y="3066475"/>
              <a:chExt cx="2743200" cy="1143000"/>
            </a:xfrm>
          </p:grpSpPr>
          <p:cxnSp>
            <p:nvCxnSpPr>
              <p:cNvPr id="27" name="Straight Connector 32"/>
              <p:cNvCxnSpPr>
                <a:cxnSpLocks noChangeShapeType="1"/>
              </p:cNvCxnSpPr>
              <p:nvPr/>
            </p:nvCxnSpPr>
            <p:spPr bwMode="auto">
              <a:xfrm rot="10800000">
                <a:off x="6576291" y="3634510"/>
                <a:ext cx="1065212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</p:cxnSp>
          <p:grpSp>
            <p:nvGrpSpPr>
              <p:cNvPr id="28" name="Group 34"/>
              <p:cNvGrpSpPr>
                <a:grpSpLocks/>
              </p:cNvGrpSpPr>
              <p:nvPr/>
            </p:nvGrpSpPr>
            <p:grpSpPr bwMode="auto">
              <a:xfrm>
                <a:off x="7633525" y="3066475"/>
                <a:ext cx="900875" cy="1143000"/>
                <a:chOff x="4204525" y="4167910"/>
                <a:chExt cx="1200150" cy="1143000"/>
              </a:xfrm>
            </p:grpSpPr>
            <p:cxnSp>
              <p:nvCxnSpPr>
                <p:cNvPr id="33" name="Straight Connector 35"/>
                <p:cNvCxnSpPr>
                  <a:cxnSpLocks noChangeShapeType="1"/>
                </p:cNvCxnSpPr>
                <p:nvPr/>
              </p:nvCxnSpPr>
              <p:spPr bwMode="auto">
                <a:xfrm flipV="1">
                  <a:off x="4204525" y="4167910"/>
                  <a:ext cx="1200150" cy="57150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5" name="Straight Connector 36"/>
                <p:cNvCxnSpPr>
                  <a:cxnSpLocks noChangeShapeType="1"/>
                </p:cNvCxnSpPr>
                <p:nvPr/>
              </p:nvCxnSpPr>
              <p:spPr bwMode="auto">
                <a:xfrm>
                  <a:off x="4204525" y="4739410"/>
                  <a:ext cx="1200150" cy="57150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9" name="Group 38"/>
              <p:cNvGrpSpPr>
                <a:grpSpLocks/>
              </p:cNvGrpSpPr>
              <p:nvPr/>
            </p:nvGrpSpPr>
            <p:grpSpPr bwMode="auto">
              <a:xfrm flipH="1">
                <a:off x="5791200" y="3066475"/>
                <a:ext cx="857250" cy="1143000"/>
                <a:chOff x="381000" y="4191000"/>
                <a:chExt cx="1200150" cy="1143000"/>
              </a:xfrm>
            </p:grpSpPr>
            <p:cxnSp>
              <p:nvCxnSpPr>
                <p:cNvPr id="30" name="Straight Connector 39"/>
                <p:cNvCxnSpPr>
                  <a:cxnSpLocks noChangeShapeType="1"/>
                </p:cNvCxnSpPr>
                <p:nvPr/>
              </p:nvCxnSpPr>
              <p:spPr bwMode="auto">
                <a:xfrm flipV="1">
                  <a:off x="381000" y="4191000"/>
                  <a:ext cx="1200150" cy="57150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1" name="Straight Connector 40"/>
                <p:cNvCxnSpPr>
                  <a:cxnSpLocks noChangeShapeType="1"/>
                </p:cNvCxnSpPr>
                <p:nvPr/>
              </p:nvCxnSpPr>
              <p:spPr bwMode="auto">
                <a:xfrm>
                  <a:off x="381000" y="4762500"/>
                  <a:ext cx="1200150" cy="57150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22" name="Rectangle 21"/>
            <p:cNvSpPr/>
            <p:nvPr/>
          </p:nvSpPr>
          <p:spPr bwMode="auto">
            <a:xfrm>
              <a:off x="6254750" y="152400"/>
              <a:ext cx="347745" cy="338554"/>
            </a:xfrm>
            <a:prstGeom prst="rect">
              <a:avLst/>
            </a:prstGeom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None/>
              </a:pPr>
              <a:r>
                <a:rPr lang="en-US" sz="1600" b="0" i="1">
                  <a:solidFill>
                    <a:srgbClr val="000000"/>
                  </a:solidFill>
                  <a:ea typeface="Arial" charset="0"/>
                  <a:cs typeface="Arial" charset="0"/>
                </a:rPr>
                <a:t>b</a:t>
              </a:r>
              <a:endParaRPr lang="en-US" sz="1600" i="1"/>
            </a:p>
          </p:txBody>
        </p:sp>
        <p:sp>
          <p:nvSpPr>
            <p:cNvPr id="25" name="Rectangle 44"/>
            <p:cNvSpPr>
              <a:spLocks noChangeArrowheads="1"/>
            </p:cNvSpPr>
            <p:nvPr/>
          </p:nvSpPr>
          <p:spPr bwMode="auto">
            <a:xfrm>
              <a:off x="8576525" y="154715"/>
              <a:ext cx="45814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None/>
              </a:pPr>
              <a:r>
                <a:rPr lang="en-US" sz="1800" b="0" i="1" dirty="0" err="1" smtClean="0">
                  <a:solidFill>
                    <a:srgbClr val="333333"/>
                  </a:solidFill>
                  <a:latin typeface="Symbol" charset="2"/>
                  <a:ea typeface="Arial" charset="0"/>
                  <a:cs typeface="Arial" charset="0"/>
                </a:rPr>
                <a:t>t</a:t>
              </a:r>
              <a:r>
                <a:rPr lang="en-US" sz="1200" i="1" dirty="0" smtClean="0">
                  <a:solidFill>
                    <a:srgbClr val="333333"/>
                  </a:solidFill>
                  <a:latin typeface="Symbol" charset="2"/>
                  <a:ea typeface="Arial" charset="0"/>
                  <a:cs typeface="Arial" charset="0"/>
                </a:rPr>
                <a:t> </a:t>
              </a:r>
              <a:r>
                <a:rPr lang="en-US" sz="1800" b="0" i="1" baseline="30000" dirty="0" smtClean="0">
                  <a:solidFill>
                    <a:srgbClr val="333333"/>
                  </a:solidFill>
                  <a:latin typeface="Symbol" charset="2"/>
                  <a:ea typeface="Arial" charset="0"/>
                  <a:cs typeface="Arial" charset="0"/>
                </a:rPr>
                <a:t>– </a:t>
              </a:r>
              <a:endParaRPr lang="en-US" i="1" baseline="30000" dirty="0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228599" y="2360081"/>
            <a:ext cx="85788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360363">
              <a:spcBef>
                <a:spcPct val="50000"/>
              </a:spcBef>
              <a:buSzPct val="100000"/>
            </a:pPr>
            <a:r>
              <a:rPr lang="en-US" sz="1600" dirty="0" smtClean="0"/>
              <a:t>Compare BR predictions based on </a:t>
            </a:r>
            <a:r>
              <a:rPr lang="en-US" sz="1600" dirty="0" smtClean="0">
                <a:solidFill>
                  <a:srgbClr val="0000FF"/>
                </a:solidFill>
              </a:rPr>
              <a:t>direct measurements of |</a:t>
            </a:r>
            <a:r>
              <a:rPr lang="en-US" sz="1600" i="1" dirty="0" err="1" smtClean="0">
                <a:solidFill>
                  <a:srgbClr val="0000FF"/>
                </a:solidFill>
              </a:rPr>
              <a:t>V</a:t>
            </a:r>
            <a:r>
              <a:rPr lang="en-US" sz="1600" i="1" baseline="-25000" dirty="0" err="1" smtClean="0">
                <a:solidFill>
                  <a:srgbClr val="0000FF"/>
                </a:solidFill>
              </a:rPr>
              <a:t>ub</a:t>
            </a:r>
            <a:r>
              <a:rPr lang="en-US" sz="1600" i="1" dirty="0" smtClean="0">
                <a:solidFill>
                  <a:srgbClr val="0000FF"/>
                </a:solidFill>
              </a:rPr>
              <a:t>|</a:t>
            </a:r>
            <a:r>
              <a:rPr lang="en-US" sz="1600" dirty="0" smtClean="0">
                <a:solidFill>
                  <a:srgbClr val="0000FF"/>
                </a:solidFill>
              </a:rPr>
              <a:t> (left) with CKM fit (right) </a:t>
            </a:r>
            <a:endParaRPr lang="en-US" sz="1600" dirty="0" smtClean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444066" y="1655234"/>
            <a:ext cx="30903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E12548"/>
                </a:solidFill>
              </a:rPr>
              <a:t>Quadratic solution</a:t>
            </a:r>
          </a:p>
          <a:p>
            <a:r>
              <a:rPr lang="en-US" sz="1400" dirty="0" smtClean="0">
                <a:solidFill>
                  <a:srgbClr val="E12548"/>
                </a:solidFill>
              </a:rPr>
              <a:t>Strength of effect </a:t>
            </a:r>
            <a:r>
              <a:rPr lang="en-US" sz="1400" dirty="0" smtClean="0">
                <a:solidFill>
                  <a:srgbClr val="E12548"/>
                </a:solidFill>
                <a:latin typeface="Symbol" charset="2"/>
                <a:cs typeface="Symbol" charset="2"/>
              </a:rPr>
              <a:t>µ</a:t>
            </a:r>
            <a:r>
              <a:rPr lang="en-US" sz="1400" dirty="0" smtClean="0">
                <a:solidFill>
                  <a:srgbClr val="E12548"/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rgbClr val="E12548"/>
                </a:solidFill>
                <a:latin typeface="Arial"/>
                <a:cs typeface="Arial"/>
              </a:rPr>
              <a:t>tan</a:t>
            </a:r>
            <a:r>
              <a:rPr lang="en-US" sz="1400" i="1" dirty="0" err="1" smtClean="0">
                <a:solidFill>
                  <a:srgbClr val="E12548"/>
                </a:solidFill>
                <a:latin typeface="Symbol" charset="2"/>
                <a:cs typeface="Symbol" charset="2"/>
              </a:rPr>
              <a:t>b</a:t>
            </a:r>
            <a:endParaRPr lang="en-US" sz="1400" i="1" dirty="0" smtClean="0">
              <a:solidFill>
                <a:srgbClr val="E12548"/>
              </a:solidFill>
              <a:latin typeface="Symbol" charset="2"/>
              <a:cs typeface="Symbol" charset="2"/>
            </a:endParaRPr>
          </a:p>
        </p:txBody>
      </p:sp>
      <p:graphicFrame>
        <p:nvGraphicFramePr>
          <p:cNvPr id="661514" name="Object 10"/>
          <p:cNvGraphicFramePr>
            <a:graphicFrameLocks noChangeAspect="1"/>
          </p:cNvGraphicFramePr>
          <p:nvPr/>
        </p:nvGraphicFramePr>
        <p:xfrm>
          <a:off x="336550" y="1524000"/>
          <a:ext cx="4960938" cy="742950"/>
        </p:xfrm>
        <a:graphic>
          <a:graphicData uri="http://schemas.openxmlformats.org/presentationml/2006/ole">
            <p:oleObj spid="_x0000_s661514" name="Equation" r:id="rId4" imgW="3911600" imgH="596900" progId="Equation.DSMT4">
              <p:embed/>
            </p:oleObj>
          </a:graphicData>
        </a:graphic>
      </p:graphicFrame>
      <p:sp>
        <p:nvSpPr>
          <p:cNvPr id="34" name="Rectangle 33"/>
          <p:cNvSpPr/>
          <p:nvPr/>
        </p:nvSpPr>
        <p:spPr>
          <a:xfrm>
            <a:off x="8632310" y="1175568"/>
            <a:ext cx="3000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baseline="30000" dirty="0" smtClean="0">
                <a:solidFill>
                  <a:srgbClr val="333333"/>
                </a:solidFill>
                <a:latin typeface="Symbol" charset="2"/>
                <a:ea typeface="Arial" charset="0"/>
                <a:cs typeface="Arial" charset="0"/>
              </a:rPr>
              <a:t>–</a:t>
            </a:r>
            <a:endParaRPr lang="en-GB" dirty="0"/>
          </a:p>
        </p:txBody>
      </p:sp>
      <p:sp>
        <p:nvSpPr>
          <p:cNvPr id="36" name="Rectangle 35"/>
          <p:cNvSpPr/>
          <p:nvPr/>
        </p:nvSpPr>
        <p:spPr>
          <a:xfrm>
            <a:off x="6274828" y="1135660"/>
            <a:ext cx="3000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baseline="30000" dirty="0" smtClean="0">
                <a:solidFill>
                  <a:srgbClr val="333333"/>
                </a:solidFill>
                <a:latin typeface="Symbol" charset="2"/>
                <a:ea typeface="Arial" charset="0"/>
                <a:cs typeface="Arial" charset="0"/>
              </a:rPr>
              <a:t>–</a:t>
            </a:r>
            <a:endParaRPr lang="en-GB" dirty="0"/>
          </a:p>
        </p:txBody>
      </p:sp>
      <p:pic>
        <p:nvPicPr>
          <p:cNvPr id="39" name="Picture 32" descr="g2hdm-btaunu_ckmfit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1080" y="3302819"/>
            <a:ext cx="4270995" cy="285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6"/>
          <a:srcRect l="20847" t="23875" r="34387" b="51282"/>
          <a:stretch>
            <a:fillRect/>
          </a:stretch>
        </p:blipFill>
        <p:spPr bwMode="auto">
          <a:xfrm>
            <a:off x="5410200" y="4246563"/>
            <a:ext cx="1501775" cy="554037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65100" dist="38099" dir="2700000" algn="ctr" rotWithShape="0">
              <a:schemeClr val="tx1">
                <a:alpha val="31000"/>
              </a:scheme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2960688"/>
            <a:ext cx="9144000" cy="3363912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7046" name="Picture 8" descr="2009_07_13_g2hdm-btaunu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93675" y="3279787"/>
            <a:ext cx="4291013" cy="28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2" descr="g2hdm-btaunu_ckmfi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695825" y="3302819"/>
            <a:ext cx="4286250" cy="28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4"/>
          <a:srcRect l="20847" t="23875" r="34387" b="51282"/>
          <a:stretch>
            <a:fillRect/>
          </a:stretch>
        </p:blipFill>
        <p:spPr bwMode="auto">
          <a:xfrm>
            <a:off x="838200" y="4094163"/>
            <a:ext cx="1501775" cy="554037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EAEAEA">
                <a:alpha val="74998"/>
              </a:srgbClr>
            </a:outerShdw>
          </a:effec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28600" y="152400"/>
            <a:ext cx="891540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800" b="1" kern="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Other measurements with tree level contributions</a:t>
            </a:r>
            <a:endParaRPr lang="en-US" sz="1600" baseline="-25000" dirty="0" smtClean="0">
              <a:solidFill>
                <a:srgbClr val="404040"/>
              </a:solidFill>
              <a:latin typeface="Calibri"/>
              <a:cs typeface="Calibri"/>
              <a:sym typeface="Symbol" charset="2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52400" y="762000"/>
            <a:ext cx="8001001" cy="15410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marL="360363" indent="-276225">
              <a:buFont typeface="Arial"/>
              <a:buChar char="•"/>
            </a:pPr>
            <a:r>
              <a:rPr lang="en-US" sz="1800" dirty="0" smtClean="0"/>
              <a:t>Weak upper limit on </a:t>
            </a:r>
            <a:r>
              <a:rPr lang="en-US" sz="1800" dirty="0" smtClean="0">
                <a:ea typeface="Arial" charset="0"/>
                <a:cs typeface="Arial" charset="0"/>
              </a:rPr>
              <a:t>BR(</a:t>
            </a:r>
            <a:r>
              <a:rPr lang="en-US" sz="1800" i="1" dirty="0" smtClean="0">
                <a:ea typeface="Arial" charset="0"/>
                <a:cs typeface="Arial" charset="0"/>
              </a:rPr>
              <a:t>B</a:t>
            </a:r>
            <a:r>
              <a:rPr lang="en-US" sz="1800" dirty="0" smtClean="0">
                <a:ea typeface="Arial" charset="0"/>
                <a:cs typeface="Arial" charset="0"/>
              </a:rPr>
              <a:t> </a:t>
            </a:r>
            <a:r>
              <a:rPr lang="en-US" sz="1800" dirty="0" smtClean="0">
                <a:latin typeface="Symbol" charset="2"/>
                <a:ea typeface="Arial" charset="0"/>
                <a:cs typeface="Symbol" charset="2"/>
              </a:rPr>
              <a:t>® </a:t>
            </a:r>
            <a:r>
              <a:rPr lang="en-US" sz="1800" i="1" dirty="0" err="1" smtClean="0">
                <a:latin typeface="Symbol" charset="2"/>
                <a:ea typeface="Arial" charset="0"/>
                <a:cs typeface="Symbol" charset="2"/>
              </a:rPr>
              <a:t>mn</a:t>
            </a:r>
            <a:r>
              <a:rPr lang="en-US" sz="1800" dirty="0" smtClean="0">
                <a:ea typeface="Arial" charset="0"/>
                <a:cs typeface="Arial" charset="0"/>
              </a:rPr>
              <a:t>)</a:t>
            </a:r>
          </a:p>
          <a:p>
            <a:pPr marL="360363" indent="-276225">
              <a:spcBef>
                <a:spcPts val="600"/>
              </a:spcBef>
              <a:buFont typeface="Arial"/>
              <a:buChar char="•"/>
            </a:pPr>
            <a:r>
              <a:rPr lang="en-US" sz="1800" dirty="0" smtClean="0">
                <a:ea typeface="Arial" charset="0"/>
                <a:cs typeface="Arial" charset="0"/>
              </a:rPr>
              <a:t>Favored solution of BR(</a:t>
            </a:r>
            <a:r>
              <a:rPr lang="en-US" sz="1800" i="1" dirty="0" smtClean="0">
                <a:ea typeface="Arial" charset="0"/>
                <a:cs typeface="Arial" charset="0"/>
              </a:rPr>
              <a:t>B </a:t>
            </a:r>
            <a:r>
              <a:rPr lang="en-US" sz="1800" i="1" dirty="0" smtClean="0">
                <a:latin typeface="Symbol" charset="2"/>
                <a:ea typeface="Arial" charset="0"/>
                <a:cs typeface="Symbol" charset="2"/>
              </a:rPr>
              <a:t>® </a:t>
            </a:r>
            <a:r>
              <a:rPr lang="en-US" sz="1800" i="1" dirty="0" err="1" smtClean="0">
                <a:latin typeface="Symbol" charset="2"/>
                <a:ea typeface="Arial" charset="0"/>
                <a:cs typeface="Symbol" charset="2"/>
              </a:rPr>
              <a:t>tn</a:t>
            </a:r>
            <a:r>
              <a:rPr lang="en-US" sz="1800" dirty="0" smtClean="0">
                <a:ea typeface="Arial" charset="0"/>
                <a:cs typeface="Arial" charset="0"/>
              </a:rPr>
              <a:t>) excluded by combination of: </a:t>
            </a:r>
          </a:p>
          <a:p>
            <a:pPr marL="817563" lvl="1" indent="-276225">
              <a:spcBef>
                <a:spcPts val="600"/>
              </a:spcBef>
              <a:buFont typeface="Lucida Grande"/>
              <a:buChar char="⊳"/>
            </a:pPr>
            <a:r>
              <a:rPr lang="en-US" sz="1600" dirty="0" smtClean="0">
                <a:ea typeface="Arial" charset="0"/>
                <a:cs typeface="Arial" charset="0"/>
              </a:rPr>
              <a:t>BR(</a:t>
            </a:r>
            <a:r>
              <a:rPr lang="en-US" sz="1600" i="1" dirty="0" smtClean="0">
                <a:ea typeface="Arial" charset="0"/>
                <a:cs typeface="Arial" charset="0"/>
              </a:rPr>
              <a:t>B</a:t>
            </a:r>
            <a:r>
              <a:rPr lang="en-US" sz="1600" dirty="0" smtClean="0"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Symbol" charset="2"/>
                <a:ea typeface="Arial" charset="0"/>
                <a:cs typeface="Symbol" charset="2"/>
              </a:rPr>
              <a:t>®</a:t>
            </a:r>
            <a:r>
              <a:rPr lang="en-US" sz="1600" dirty="0" smtClean="0">
                <a:ea typeface="Arial" charset="0"/>
                <a:cs typeface="Arial" charset="0"/>
              </a:rPr>
              <a:t> </a:t>
            </a:r>
            <a:r>
              <a:rPr lang="en-US" sz="1600" i="1" dirty="0" err="1" smtClean="0">
                <a:ea typeface="Arial" charset="0"/>
                <a:cs typeface="Arial" charset="0"/>
              </a:rPr>
              <a:t>X</a:t>
            </a:r>
            <a:r>
              <a:rPr lang="en-US" sz="1600" i="1" baseline="-25000" dirty="0" err="1" smtClean="0">
                <a:ea typeface="Arial" charset="0"/>
                <a:cs typeface="Arial" charset="0"/>
              </a:rPr>
              <a:t>s</a:t>
            </a:r>
            <a:r>
              <a:rPr lang="en-US" sz="1600" i="1" dirty="0" err="1" smtClean="0">
                <a:latin typeface="Symbol" charset="2"/>
                <a:ea typeface="Arial" charset="0"/>
                <a:cs typeface="Symbol" charset="2"/>
              </a:rPr>
              <a:t>g</a:t>
            </a:r>
            <a:r>
              <a:rPr lang="en-US" sz="1600" dirty="0" smtClean="0">
                <a:latin typeface="Symbol" charset="2"/>
                <a:ea typeface="Arial" charset="0"/>
                <a:cs typeface="Symbol" charset="2"/>
              </a:rPr>
              <a:t>)</a:t>
            </a:r>
            <a:endParaRPr lang="en-US" sz="1600" i="1" dirty="0" smtClean="0">
              <a:latin typeface="Symbol" charset="2"/>
              <a:ea typeface="Arial" charset="0"/>
              <a:cs typeface="Symbol" charset="2"/>
            </a:endParaRPr>
          </a:p>
          <a:p>
            <a:pPr marL="817563" lvl="1" indent="-276225">
              <a:buFont typeface="Lucida Grande"/>
              <a:buChar char="⊳"/>
            </a:pPr>
            <a:r>
              <a:rPr lang="en-US" sz="1600" dirty="0" smtClean="0">
                <a:ea typeface="Arial" charset="0"/>
                <a:cs typeface="Arial" charset="0"/>
              </a:rPr>
              <a:t>BR(</a:t>
            </a:r>
            <a:r>
              <a:rPr lang="en-US" sz="1600" i="1" dirty="0" smtClean="0">
                <a:ea typeface="Arial" charset="0"/>
                <a:cs typeface="Arial" charset="0"/>
              </a:rPr>
              <a:t>B</a:t>
            </a:r>
            <a:r>
              <a:rPr lang="en-US" sz="1600" dirty="0" smtClean="0"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Symbol" charset="2"/>
                <a:ea typeface="Arial" charset="0"/>
                <a:cs typeface="Symbol" charset="2"/>
              </a:rPr>
              <a:t>® </a:t>
            </a:r>
            <a:r>
              <a:rPr lang="en-US" sz="1600" i="1" dirty="0" err="1" smtClean="0">
                <a:ea typeface="Arial" charset="0"/>
                <a:cs typeface="Arial" charset="0"/>
              </a:rPr>
              <a:t>D</a:t>
            </a:r>
            <a:r>
              <a:rPr lang="en-US" sz="1600" i="1" dirty="0" err="1" smtClean="0">
                <a:latin typeface="Symbol" charset="2"/>
                <a:ea typeface="Arial" charset="0"/>
                <a:cs typeface="Symbol" charset="2"/>
              </a:rPr>
              <a:t>tn</a:t>
            </a:r>
            <a:r>
              <a:rPr lang="en-US" sz="1600" dirty="0" smtClean="0">
                <a:ea typeface="Arial" charset="0"/>
                <a:cs typeface="Arial" charset="0"/>
              </a:rPr>
              <a:t>) / BR(</a:t>
            </a:r>
            <a:r>
              <a:rPr lang="en-US" sz="1600" i="1" dirty="0" smtClean="0">
                <a:ea typeface="Arial" charset="0"/>
                <a:cs typeface="Arial" charset="0"/>
              </a:rPr>
              <a:t>B</a:t>
            </a:r>
            <a:r>
              <a:rPr lang="en-US" sz="1600" dirty="0" smtClean="0"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Symbol" charset="2"/>
                <a:ea typeface="Arial" charset="0"/>
                <a:cs typeface="Symbol" charset="2"/>
              </a:rPr>
              <a:t>® </a:t>
            </a:r>
            <a:r>
              <a:rPr lang="en-US" sz="1600" i="1" dirty="0" smtClean="0">
                <a:ea typeface="Arial" charset="0"/>
                <a:cs typeface="Arial" charset="0"/>
              </a:rPr>
              <a:t>D</a:t>
            </a:r>
            <a:r>
              <a:rPr lang="en-US" sz="1600" i="1" dirty="0" smtClean="0">
                <a:latin typeface="Arial"/>
                <a:ea typeface="Arial" charset="0"/>
                <a:cs typeface="Arial"/>
              </a:rPr>
              <a:t>e</a:t>
            </a:r>
            <a:r>
              <a:rPr lang="en-US" sz="1600" i="1" dirty="0" smtClean="0">
                <a:latin typeface="Symbol" charset="2"/>
                <a:ea typeface="Arial" charset="0"/>
                <a:cs typeface="Symbol" charset="2"/>
              </a:rPr>
              <a:t>n</a:t>
            </a:r>
            <a:r>
              <a:rPr lang="en-US" sz="1600" dirty="0" smtClean="0">
                <a:ea typeface="Arial" charset="0"/>
                <a:cs typeface="Arial" charset="0"/>
              </a:rPr>
              <a:t>)</a:t>
            </a:r>
          </a:p>
          <a:p>
            <a:pPr marL="817563" lvl="1" indent="-276225">
              <a:buFont typeface="Lucida Grande"/>
              <a:buChar char="⊳"/>
            </a:pPr>
            <a:r>
              <a:rPr lang="en-US" sz="1600" dirty="0" smtClean="0">
                <a:ea typeface="Arial" charset="0"/>
                <a:cs typeface="Arial" charset="0"/>
              </a:rPr>
              <a:t>BR(</a:t>
            </a:r>
            <a:r>
              <a:rPr lang="en-US" sz="1600" i="1" dirty="0" smtClean="0">
                <a:ea typeface="Arial" charset="0"/>
                <a:cs typeface="Arial" charset="0"/>
              </a:rPr>
              <a:t>K</a:t>
            </a:r>
            <a:r>
              <a:rPr lang="en-US" sz="1600" dirty="0" smtClean="0"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Symbol" charset="2"/>
                <a:ea typeface="Arial" charset="0"/>
                <a:cs typeface="Symbol" charset="2"/>
              </a:rPr>
              <a:t>® </a:t>
            </a:r>
            <a:r>
              <a:rPr lang="en-US" sz="1600" i="1" dirty="0" err="1" smtClean="0">
                <a:latin typeface="Symbol" charset="2"/>
                <a:ea typeface="Arial" charset="0"/>
                <a:cs typeface="Symbol" charset="2"/>
              </a:rPr>
              <a:t>mn</a:t>
            </a:r>
            <a:r>
              <a:rPr lang="en-US" sz="1600" dirty="0" smtClean="0">
                <a:ea typeface="Arial" charset="0"/>
                <a:cs typeface="Arial" charset="0"/>
              </a:rPr>
              <a:t>) / </a:t>
            </a:r>
            <a:r>
              <a:rPr lang="en-US" sz="1600" dirty="0" err="1" smtClean="0">
                <a:ea typeface="Arial" charset="0"/>
                <a:cs typeface="Arial" charset="0"/>
              </a:rPr>
              <a:t>BR(</a:t>
            </a:r>
            <a:r>
              <a:rPr lang="en-US" sz="1600" i="1" dirty="0" err="1" smtClean="0">
                <a:latin typeface="Symbol" charset="2"/>
                <a:ea typeface="Arial" charset="0"/>
                <a:cs typeface="Symbol" charset="2"/>
              </a:rPr>
              <a:t>p</a:t>
            </a:r>
            <a:r>
              <a:rPr lang="en-US" sz="1600" i="1" dirty="0" smtClean="0">
                <a:latin typeface="Symbol" charset="2"/>
                <a:ea typeface="Arial" charset="0"/>
                <a:cs typeface="Symbol" charset="2"/>
              </a:rPr>
              <a:t> </a:t>
            </a:r>
            <a:r>
              <a:rPr lang="en-US" sz="1600" dirty="0" smtClean="0">
                <a:latin typeface="Symbol" charset="2"/>
                <a:ea typeface="Arial" charset="0"/>
                <a:cs typeface="Symbol" charset="2"/>
              </a:rPr>
              <a:t>® </a:t>
            </a:r>
            <a:r>
              <a:rPr lang="en-US" sz="1600" i="1" dirty="0" err="1" smtClean="0">
                <a:latin typeface="Symbol" charset="2"/>
                <a:ea typeface="Arial" charset="0"/>
                <a:cs typeface="Symbol" charset="2"/>
              </a:rPr>
              <a:t>mn</a:t>
            </a:r>
            <a:r>
              <a:rPr lang="en-US" sz="1600" dirty="0" smtClean="0">
                <a:ea typeface="Arial" charset="0"/>
                <a:cs typeface="Arial" charset="0"/>
              </a:rPr>
              <a:t>)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2960688"/>
            <a:ext cx="9144000" cy="3363912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7046" name="Picture 8" descr="2009_07_13_g2hdm-btaunu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93675" y="3279787"/>
            <a:ext cx="4291013" cy="28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2" descr="g2hdm-btaunu_ckmfi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695826" y="3302819"/>
            <a:ext cx="4286248" cy="28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4"/>
          <a:srcRect l="20847" t="23875" r="34387" b="51282"/>
          <a:stretch>
            <a:fillRect/>
          </a:stretch>
        </p:blipFill>
        <p:spPr bwMode="auto">
          <a:xfrm>
            <a:off x="838200" y="4094163"/>
            <a:ext cx="1501775" cy="554037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EAEAEA">
                <a:alpha val="74998"/>
              </a:srgbClr>
            </a:outerShdw>
          </a:effec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28600" y="152400"/>
            <a:ext cx="891540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800" b="1" kern="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Other measurements with tree level contributions</a:t>
            </a:r>
            <a:endParaRPr lang="en-US" sz="1600" baseline="-25000" dirty="0" smtClean="0">
              <a:solidFill>
                <a:srgbClr val="404040"/>
              </a:solidFill>
              <a:latin typeface="Calibri"/>
              <a:cs typeface="Calibri"/>
              <a:sym typeface="Symbol" charset="2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52400" y="762000"/>
            <a:ext cx="8001001" cy="15410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marL="360363" indent="-276225">
              <a:buFont typeface="Arial"/>
              <a:buChar char="•"/>
            </a:pPr>
            <a:r>
              <a:rPr lang="en-US" sz="1800" dirty="0" smtClean="0"/>
              <a:t>Weak upper limit on </a:t>
            </a:r>
            <a:r>
              <a:rPr lang="en-US" sz="1800" dirty="0" smtClean="0">
                <a:ea typeface="Arial" charset="0"/>
                <a:cs typeface="Arial" charset="0"/>
              </a:rPr>
              <a:t>BR(</a:t>
            </a:r>
            <a:r>
              <a:rPr lang="en-US" sz="1800" i="1" dirty="0" smtClean="0">
                <a:ea typeface="Arial" charset="0"/>
                <a:cs typeface="Arial" charset="0"/>
              </a:rPr>
              <a:t>B</a:t>
            </a:r>
            <a:r>
              <a:rPr lang="en-US" sz="1800" dirty="0" smtClean="0">
                <a:ea typeface="Arial" charset="0"/>
                <a:cs typeface="Arial" charset="0"/>
              </a:rPr>
              <a:t> </a:t>
            </a:r>
            <a:r>
              <a:rPr lang="en-US" sz="1800" dirty="0" smtClean="0">
                <a:latin typeface="Symbol" charset="2"/>
                <a:ea typeface="Arial" charset="0"/>
                <a:cs typeface="Symbol" charset="2"/>
              </a:rPr>
              <a:t>® </a:t>
            </a:r>
            <a:r>
              <a:rPr lang="en-US" sz="1800" i="1" dirty="0" err="1" smtClean="0">
                <a:latin typeface="Symbol" charset="2"/>
                <a:ea typeface="Arial" charset="0"/>
                <a:cs typeface="Symbol" charset="2"/>
              </a:rPr>
              <a:t>mn</a:t>
            </a:r>
            <a:r>
              <a:rPr lang="en-US" sz="1800" dirty="0" smtClean="0">
                <a:ea typeface="Arial" charset="0"/>
                <a:cs typeface="Arial" charset="0"/>
              </a:rPr>
              <a:t>)</a:t>
            </a:r>
          </a:p>
          <a:p>
            <a:pPr marL="360363" indent="-276225">
              <a:spcBef>
                <a:spcPts val="600"/>
              </a:spcBef>
              <a:buFont typeface="Arial"/>
              <a:buChar char="•"/>
            </a:pPr>
            <a:r>
              <a:rPr lang="en-US" sz="1800" dirty="0" smtClean="0">
                <a:ea typeface="Arial" charset="0"/>
                <a:cs typeface="Arial" charset="0"/>
              </a:rPr>
              <a:t>Favored solution of BR(</a:t>
            </a:r>
            <a:r>
              <a:rPr lang="en-US" sz="1800" i="1" dirty="0" smtClean="0">
                <a:ea typeface="Arial" charset="0"/>
                <a:cs typeface="Arial" charset="0"/>
              </a:rPr>
              <a:t>B </a:t>
            </a:r>
            <a:r>
              <a:rPr lang="en-US" sz="1800" i="1" dirty="0" smtClean="0">
                <a:latin typeface="Symbol" charset="2"/>
                <a:ea typeface="Arial" charset="0"/>
                <a:cs typeface="Symbol" charset="2"/>
              </a:rPr>
              <a:t>® </a:t>
            </a:r>
            <a:r>
              <a:rPr lang="en-US" sz="1800" i="1" dirty="0" err="1" smtClean="0">
                <a:latin typeface="Symbol" charset="2"/>
                <a:ea typeface="Arial" charset="0"/>
                <a:cs typeface="Symbol" charset="2"/>
              </a:rPr>
              <a:t>tn</a:t>
            </a:r>
            <a:r>
              <a:rPr lang="en-US" sz="1800" dirty="0" smtClean="0">
                <a:ea typeface="Arial" charset="0"/>
                <a:cs typeface="Arial" charset="0"/>
              </a:rPr>
              <a:t>) excluded by combination of: </a:t>
            </a:r>
          </a:p>
          <a:p>
            <a:pPr marL="817563" lvl="1" indent="-276225">
              <a:spcBef>
                <a:spcPts val="600"/>
              </a:spcBef>
              <a:buFont typeface="Lucida Grande"/>
              <a:buChar char="⊳"/>
            </a:pPr>
            <a:r>
              <a:rPr lang="en-US" sz="1600" dirty="0" smtClean="0">
                <a:ea typeface="Arial" charset="0"/>
                <a:cs typeface="Arial" charset="0"/>
              </a:rPr>
              <a:t>BR(</a:t>
            </a:r>
            <a:r>
              <a:rPr lang="en-US" sz="1600" i="1" dirty="0" smtClean="0">
                <a:ea typeface="Arial" charset="0"/>
                <a:cs typeface="Arial" charset="0"/>
              </a:rPr>
              <a:t>B</a:t>
            </a:r>
            <a:r>
              <a:rPr lang="en-US" sz="1600" dirty="0" smtClean="0"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Symbol" charset="2"/>
                <a:ea typeface="Arial" charset="0"/>
                <a:cs typeface="Symbol" charset="2"/>
              </a:rPr>
              <a:t>®</a:t>
            </a:r>
            <a:r>
              <a:rPr lang="en-US" sz="1600" dirty="0" smtClean="0">
                <a:ea typeface="Arial" charset="0"/>
                <a:cs typeface="Arial" charset="0"/>
              </a:rPr>
              <a:t> </a:t>
            </a:r>
            <a:r>
              <a:rPr lang="en-US" sz="1600" i="1" dirty="0" err="1" smtClean="0">
                <a:ea typeface="Arial" charset="0"/>
                <a:cs typeface="Arial" charset="0"/>
              </a:rPr>
              <a:t>X</a:t>
            </a:r>
            <a:r>
              <a:rPr lang="en-US" sz="1600" i="1" baseline="-25000" dirty="0" err="1" smtClean="0">
                <a:ea typeface="Arial" charset="0"/>
                <a:cs typeface="Arial" charset="0"/>
              </a:rPr>
              <a:t>s</a:t>
            </a:r>
            <a:r>
              <a:rPr lang="en-US" sz="1600" i="1" dirty="0" err="1" smtClean="0">
                <a:latin typeface="Symbol" charset="2"/>
                <a:ea typeface="Arial" charset="0"/>
                <a:cs typeface="Symbol" charset="2"/>
              </a:rPr>
              <a:t>g</a:t>
            </a:r>
            <a:r>
              <a:rPr lang="en-US" sz="1600" dirty="0" smtClean="0">
                <a:latin typeface="Symbol" charset="2"/>
                <a:ea typeface="Arial" charset="0"/>
                <a:cs typeface="Symbol" charset="2"/>
              </a:rPr>
              <a:t>)</a:t>
            </a:r>
            <a:endParaRPr lang="en-US" sz="1600" i="1" dirty="0" smtClean="0">
              <a:latin typeface="Symbol" charset="2"/>
              <a:ea typeface="Arial" charset="0"/>
              <a:cs typeface="Symbol" charset="2"/>
            </a:endParaRPr>
          </a:p>
          <a:p>
            <a:pPr marL="817563" lvl="1" indent="-276225">
              <a:buFont typeface="Lucida Grande"/>
              <a:buChar char="⊳"/>
            </a:pPr>
            <a:r>
              <a:rPr lang="en-US" sz="1600" dirty="0" smtClean="0">
                <a:ea typeface="Arial" charset="0"/>
                <a:cs typeface="Arial" charset="0"/>
              </a:rPr>
              <a:t>BR(</a:t>
            </a:r>
            <a:r>
              <a:rPr lang="en-US" sz="1600" i="1" dirty="0" smtClean="0">
                <a:ea typeface="Arial" charset="0"/>
                <a:cs typeface="Arial" charset="0"/>
              </a:rPr>
              <a:t>B</a:t>
            </a:r>
            <a:r>
              <a:rPr lang="en-US" sz="1600" dirty="0" smtClean="0"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Symbol" charset="2"/>
                <a:ea typeface="Arial" charset="0"/>
                <a:cs typeface="Symbol" charset="2"/>
              </a:rPr>
              <a:t>® </a:t>
            </a:r>
            <a:r>
              <a:rPr lang="en-US" sz="1600" i="1" dirty="0" err="1" smtClean="0">
                <a:ea typeface="Arial" charset="0"/>
                <a:cs typeface="Arial" charset="0"/>
              </a:rPr>
              <a:t>D</a:t>
            </a:r>
            <a:r>
              <a:rPr lang="en-US" sz="1600" i="1" dirty="0" err="1" smtClean="0">
                <a:latin typeface="Symbol" charset="2"/>
                <a:ea typeface="Arial" charset="0"/>
                <a:cs typeface="Symbol" charset="2"/>
              </a:rPr>
              <a:t>tn</a:t>
            </a:r>
            <a:r>
              <a:rPr lang="en-US" sz="1600" dirty="0" smtClean="0">
                <a:ea typeface="Arial" charset="0"/>
                <a:cs typeface="Arial" charset="0"/>
              </a:rPr>
              <a:t>) / BR(</a:t>
            </a:r>
            <a:r>
              <a:rPr lang="en-US" sz="1600" i="1" dirty="0" smtClean="0">
                <a:ea typeface="Arial" charset="0"/>
                <a:cs typeface="Arial" charset="0"/>
              </a:rPr>
              <a:t>B</a:t>
            </a:r>
            <a:r>
              <a:rPr lang="en-US" sz="1600" dirty="0" smtClean="0"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Symbol" charset="2"/>
                <a:ea typeface="Arial" charset="0"/>
                <a:cs typeface="Symbol" charset="2"/>
              </a:rPr>
              <a:t>® </a:t>
            </a:r>
            <a:r>
              <a:rPr lang="en-US" sz="1600" i="1" dirty="0" smtClean="0">
                <a:ea typeface="Arial" charset="0"/>
                <a:cs typeface="Arial" charset="0"/>
              </a:rPr>
              <a:t>D</a:t>
            </a:r>
            <a:r>
              <a:rPr lang="en-US" sz="1600" i="1" dirty="0" smtClean="0">
                <a:latin typeface="Arial"/>
                <a:ea typeface="Arial" charset="0"/>
                <a:cs typeface="Arial"/>
              </a:rPr>
              <a:t>e</a:t>
            </a:r>
            <a:r>
              <a:rPr lang="en-US" sz="1600" i="1" dirty="0" smtClean="0">
                <a:latin typeface="Symbol" charset="2"/>
                <a:ea typeface="Arial" charset="0"/>
                <a:cs typeface="Symbol" charset="2"/>
              </a:rPr>
              <a:t>n</a:t>
            </a:r>
            <a:r>
              <a:rPr lang="en-US" sz="1600" dirty="0" smtClean="0">
                <a:ea typeface="Arial" charset="0"/>
                <a:cs typeface="Arial" charset="0"/>
              </a:rPr>
              <a:t>)</a:t>
            </a:r>
          </a:p>
          <a:p>
            <a:pPr marL="817563" lvl="1" indent="-276225">
              <a:buFont typeface="Lucida Grande"/>
              <a:buChar char="⊳"/>
            </a:pPr>
            <a:r>
              <a:rPr lang="en-US" sz="1600" dirty="0" smtClean="0">
                <a:ea typeface="Arial" charset="0"/>
                <a:cs typeface="Arial" charset="0"/>
              </a:rPr>
              <a:t>BR(</a:t>
            </a:r>
            <a:r>
              <a:rPr lang="en-US" sz="1600" i="1" dirty="0" smtClean="0">
                <a:ea typeface="Arial" charset="0"/>
                <a:cs typeface="Arial" charset="0"/>
              </a:rPr>
              <a:t>K</a:t>
            </a:r>
            <a:r>
              <a:rPr lang="en-US" sz="1600" dirty="0" smtClean="0"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Symbol" charset="2"/>
                <a:ea typeface="Arial" charset="0"/>
                <a:cs typeface="Symbol" charset="2"/>
              </a:rPr>
              <a:t>® </a:t>
            </a:r>
            <a:r>
              <a:rPr lang="en-US" sz="1600" i="1" dirty="0" err="1" smtClean="0">
                <a:latin typeface="Symbol" charset="2"/>
                <a:ea typeface="Arial" charset="0"/>
                <a:cs typeface="Symbol" charset="2"/>
              </a:rPr>
              <a:t>mn</a:t>
            </a:r>
            <a:r>
              <a:rPr lang="en-US" sz="1600" dirty="0" smtClean="0">
                <a:ea typeface="Arial" charset="0"/>
                <a:cs typeface="Arial" charset="0"/>
              </a:rPr>
              <a:t>) / </a:t>
            </a:r>
            <a:r>
              <a:rPr lang="en-US" sz="1600" dirty="0" err="1" smtClean="0">
                <a:ea typeface="Arial" charset="0"/>
                <a:cs typeface="Arial" charset="0"/>
              </a:rPr>
              <a:t>BR(</a:t>
            </a:r>
            <a:r>
              <a:rPr lang="en-US" sz="1600" i="1" dirty="0" err="1" smtClean="0">
                <a:latin typeface="Symbol" charset="2"/>
                <a:ea typeface="Arial" charset="0"/>
                <a:cs typeface="Symbol" charset="2"/>
              </a:rPr>
              <a:t>p</a:t>
            </a:r>
            <a:r>
              <a:rPr lang="en-US" sz="1600" i="1" dirty="0" smtClean="0">
                <a:latin typeface="Symbol" charset="2"/>
                <a:ea typeface="Arial" charset="0"/>
                <a:cs typeface="Symbol" charset="2"/>
              </a:rPr>
              <a:t> </a:t>
            </a:r>
            <a:r>
              <a:rPr lang="en-US" sz="1600" dirty="0" smtClean="0">
                <a:latin typeface="Symbol" charset="2"/>
                <a:ea typeface="Arial" charset="0"/>
                <a:cs typeface="Symbol" charset="2"/>
              </a:rPr>
              <a:t>® </a:t>
            </a:r>
            <a:r>
              <a:rPr lang="en-US" sz="1600" i="1" dirty="0" err="1" smtClean="0">
                <a:latin typeface="Symbol" charset="2"/>
                <a:ea typeface="Arial" charset="0"/>
                <a:cs typeface="Symbol" charset="2"/>
              </a:rPr>
              <a:t>mn</a:t>
            </a:r>
            <a:r>
              <a:rPr lang="en-US" sz="1600" dirty="0" smtClean="0">
                <a:ea typeface="Arial" charset="0"/>
                <a:cs typeface="Arial" charset="0"/>
              </a:rPr>
              <a:t>)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2423583"/>
            <a:ext cx="9144000" cy="3901017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8600" y="152400"/>
            <a:ext cx="891540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800" b="1" kern="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2HDM – Combined Fit</a:t>
            </a:r>
            <a:endParaRPr lang="en-US" sz="1600" baseline="-25000" dirty="0" smtClean="0">
              <a:solidFill>
                <a:srgbClr val="404040"/>
              </a:solidFill>
              <a:latin typeface="Calibri"/>
              <a:cs typeface="Calibri"/>
              <a:sym typeface="Symbol" charset="2"/>
            </a:endParaRPr>
          </a:p>
        </p:txBody>
      </p:sp>
      <p:pic>
        <p:nvPicPr>
          <p:cNvPr id="10" name="Picture 9" descr="2009_07_13_MH_vs_tanBeta_excl_toy_logo-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3429"/>
              <a:stretch>
                <a:fillRect/>
              </a:stretch>
            </p:blipFill>
          </mc:Choice>
          <mc:Fallback>
            <p:blipFill>
              <a:blip r:embed="rId3"/>
              <a:srcRect t="3429"/>
              <a:stretch>
                <a:fillRect/>
              </a:stretch>
            </p:blipFill>
          </mc:Fallback>
        </mc:AlternateContent>
        <p:spPr>
          <a:xfrm>
            <a:off x="1710267" y="2571750"/>
            <a:ext cx="5604933" cy="3665763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8600" y="762000"/>
            <a:ext cx="8915400" cy="15718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marL="349250" indent="-349250" defTabSz="914400">
              <a:spcBef>
                <a:spcPct val="50000"/>
              </a:spcBef>
              <a:buSzPct val="80000"/>
            </a:pPr>
            <a:r>
              <a:rPr lang="en-US" sz="2000" dirty="0" smtClean="0">
                <a:solidFill>
                  <a:srgbClr val="18579B"/>
                </a:solidFill>
              </a:rPr>
              <a:t>Fit minimum: </a:t>
            </a:r>
            <a:r>
              <a:rPr lang="en-US" sz="2000" dirty="0" smtClean="0">
                <a:solidFill>
                  <a:srgbClr val="18579B"/>
                </a:solidFill>
                <a:latin typeface="Symbol" charset="2"/>
              </a:rPr>
              <a:t>c</a:t>
            </a:r>
            <a:r>
              <a:rPr lang="en-US" sz="2000" baseline="30000" dirty="0" smtClean="0">
                <a:solidFill>
                  <a:srgbClr val="18579B"/>
                </a:solidFill>
              </a:rPr>
              <a:t>2</a:t>
            </a:r>
            <a:r>
              <a:rPr lang="en-US" sz="2000" dirty="0" smtClean="0">
                <a:solidFill>
                  <a:srgbClr val="18579B"/>
                </a:solidFill>
              </a:rPr>
              <a:t> = 3.9 for </a:t>
            </a:r>
            <a:r>
              <a:rPr lang="en-US" sz="2000" i="1" dirty="0" smtClean="0">
                <a:solidFill>
                  <a:srgbClr val="18579B"/>
                </a:solidFill>
              </a:rPr>
              <a:t>M</a:t>
            </a:r>
            <a:r>
              <a:rPr lang="en-US" sz="2000" i="1" baseline="-25000" dirty="0" smtClean="0">
                <a:solidFill>
                  <a:srgbClr val="18579B"/>
                </a:solidFill>
              </a:rPr>
              <a:t>H±</a:t>
            </a:r>
            <a:r>
              <a:rPr lang="en-US" sz="2000" dirty="0" smtClean="0">
                <a:solidFill>
                  <a:srgbClr val="18579B"/>
                </a:solidFill>
              </a:rPr>
              <a:t> = 858 GeV and </a:t>
            </a:r>
            <a:r>
              <a:rPr lang="en-US" sz="2000" dirty="0" err="1" smtClean="0">
                <a:solidFill>
                  <a:srgbClr val="18579B"/>
                </a:solidFill>
              </a:rPr>
              <a:t>tan</a:t>
            </a:r>
            <a:r>
              <a:rPr lang="en-US" sz="2000" i="1" dirty="0" err="1" smtClean="0">
                <a:solidFill>
                  <a:srgbClr val="18579B"/>
                </a:solidFill>
              </a:rPr>
              <a:t>β</a:t>
            </a:r>
            <a:r>
              <a:rPr lang="en-US" sz="2000" i="1" dirty="0" smtClean="0">
                <a:solidFill>
                  <a:srgbClr val="18579B"/>
                </a:solidFill>
              </a:rPr>
              <a:t> </a:t>
            </a:r>
            <a:r>
              <a:rPr lang="en-US" sz="2000" dirty="0" smtClean="0">
                <a:solidFill>
                  <a:srgbClr val="18579B"/>
                </a:solidFill>
              </a:rPr>
              <a:t>= 6.8</a:t>
            </a:r>
            <a:endParaRPr lang="en-US" sz="2000" i="1" dirty="0" smtClean="0">
              <a:solidFill>
                <a:srgbClr val="18579B"/>
              </a:solidFill>
              <a:sym typeface="Symbol" charset="2"/>
            </a:endParaRPr>
          </a:p>
          <a:p>
            <a:pPr marL="342900" indent="-342900">
              <a:spcBef>
                <a:spcPts val="600"/>
              </a:spcBef>
            </a:pPr>
            <a:r>
              <a:rPr lang="en-US" sz="1600" dirty="0" smtClean="0"/>
              <a:t>Excluded at 95% CL</a:t>
            </a:r>
          </a:p>
          <a:p>
            <a:pPr marL="742950" lvl="1" indent="-285750">
              <a:spcBef>
                <a:spcPts val="600"/>
              </a:spcBef>
              <a:buFontTx/>
              <a:buChar char="•"/>
            </a:pPr>
            <a:r>
              <a:rPr lang="en-US" sz="1600" dirty="0" smtClean="0"/>
              <a:t>Small </a:t>
            </a:r>
            <a:r>
              <a:rPr lang="en-US" sz="1600" dirty="0" err="1" smtClean="0"/>
              <a:t>tan</a:t>
            </a:r>
            <a:r>
              <a:rPr lang="en-US" sz="1600" i="1" dirty="0" err="1" smtClean="0">
                <a:latin typeface="Symbol" charset="2"/>
              </a:rPr>
              <a:t>b</a:t>
            </a:r>
            <a:endParaRPr lang="en-US" sz="1600" i="1" dirty="0" smtClean="0">
              <a:latin typeface="Symbol" charset="2"/>
            </a:endParaRPr>
          </a:p>
          <a:p>
            <a:pPr marL="742950" lvl="1" indent="-285750">
              <a:buFontTx/>
              <a:buChar char="•"/>
            </a:pPr>
            <a:r>
              <a:rPr lang="en-US" sz="1600" i="1" dirty="0" smtClean="0"/>
              <a:t>M</a:t>
            </a:r>
            <a:r>
              <a:rPr lang="en-US" sz="1600" i="1" baseline="-25000" dirty="0" smtClean="0"/>
              <a:t>H</a:t>
            </a:r>
            <a:r>
              <a:rPr lang="en-US" sz="1600" baseline="-25000" dirty="0" smtClean="0"/>
              <a:t>+ </a:t>
            </a:r>
            <a:r>
              <a:rPr lang="en-US" sz="1600" dirty="0" smtClean="0"/>
              <a:t>&lt; 240 GeV for all </a:t>
            </a:r>
            <a:r>
              <a:rPr lang="en-US" sz="1600" dirty="0" err="1" smtClean="0"/>
              <a:t>tan</a:t>
            </a:r>
            <a:r>
              <a:rPr lang="en-US" sz="1600" i="1" dirty="0" err="1" smtClean="0">
                <a:latin typeface="Symbol" charset="2"/>
              </a:rPr>
              <a:t>b</a:t>
            </a:r>
            <a:r>
              <a:rPr lang="en-US" sz="1600" dirty="0" smtClean="0"/>
              <a:t> </a:t>
            </a:r>
          </a:p>
          <a:p>
            <a:pPr marL="742950" lvl="1" indent="-285750">
              <a:buFontTx/>
              <a:buChar char="•"/>
            </a:pPr>
            <a:r>
              <a:rPr lang="en-US" sz="1600" i="1" dirty="0" smtClean="0"/>
              <a:t>M</a:t>
            </a:r>
            <a:r>
              <a:rPr lang="en-US" sz="1600" i="1" baseline="-25000" dirty="0" smtClean="0"/>
              <a:t>H</a:t>
            </a:r>
            <a:r>
              <a:rPr lang="en-US" sz="1600" baseline="-25000" dirty="0" smtClean="0"/>
              <a:t>+ </a:t>
            </a:r>
            <a:r>
              <a:rPr lang="en-US" sz="1600" dirty="0" smtClean="0"/>
              <a:t>&lt; 780 GeV for </a:t>
            </a:r>
            <a:r>
              <a:rPr lang="en-US" sz="1600" dirty="0" err="1" smtClean="0"/>
              <a:t>tan</a:t>
            </a:r>
            <a:r>
              <a:rPr lang="en-US" sz="1600" i="1" dirty="0" err="1" smtClean="0">
                <a:latin typeface="Symbol" charset="2"/>
              </a:rPr>
              <a:t>b</a:t>
            </a:r>
            <a:r>
              <a:rPr lang="en-US" sz="1600" dirty="0" smtClean="0">
                <a:latin typeface="Symbol" charset="2"/>
              </a:rPr>
              <a:t> </a:t>
            </a:r>
            <a:r>
              <a:rPr lang="en-US" sz="1600" dirty="0" smtClean="0"/>
              <a:t>= 70 (mostly from </a:t>
            </a:r>
            <a:r>
              <a:rPr lang="en-US" sz="1600" i="1" dirty="0" smtClean="0">
                <a:sym typeface="Symbol" charset="2"/>
              </a:rPr>
              <a:t>B</a:t>
            </a:r>
            <a:r>
              <a:rPr lang="en-US" sz="1600" dirty="0" smtClean="0">
                <a:sym typeface="Symbol" charset="2"/>
              </a:rPr>
              <a:t> → </a:t>
            </a:r>
            <a:r>
              <a:rPr lang="en-US" sz="1600" i="1" dirty="0" err="1" smtClean="0">
                <a:sym typeface="Symbol" charset="2"/>
              </a:rPr>
              <a:t></a:t>
            </a:r>
            <a:r>
              <a:rPr lang="en-US" sz="1600" dirty="0" smtClean="0">
                <a:sym typeface="Symbol" charset="2"/>
              </a:rPr>
              <a:t>)</a:t>
            </a:r>
            <a:endParaRPr lang="en-US" sz="1600" dirty="0" smtClean="0">
              <a:ea typeface="Arial" charset="0"/>
              <a:cs typeface="Arial" charset="0"/>
              <a:sym typeface="Symbol" charset="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304801" y="5417403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276225">
              <a:spcBef>
                <a:spcPts val="600"/>
              </a:spcBef>
            </a:pPr>
            <a:r>
              <a:rPr lang="en-US" sz="1600" dirty="0" smtClean="0">
                <a:solidFill>
                  <a:srgbClr val="E12B0D"/>
                </a:solidFill>
                <a:latin typeface="Arial"/>
                <a:cs typeface="Arial"/>
              </a:rPr>
              <a:t>	which is 19</a:t>
            </a:r>
            <a:r>
              <a:rPr lang="en-US" sz="1600" dirty="0" smtClean="0">
                <a:solidFill>
                  <a:srgbClr val="E12B0D"/>
                </a:solidFill>
                <a:latin typeface="Symbol" charset="2"/>
                <a:cs typeface="Symbol" charset="2"/>
              </a:rPr>
              <a:t>s</a:t>
            </a:r>
            <a:r>
              <a:rPr lang="en-US" sz="1600" dirty="0" smtClean="0">
                <a:solidFill>
                  <a:srgbClr val="E12B0D"/>
                </a:solidFill>
                <a:latin typeface="Arial"/>
                <a:cs typeface="Arial"/>
              </a:rPr>
              <a:t> away from the experimental value obtained by combining all asymmetry measurements: </a:t>
            </a:r>
            <a:endParaRPr lang="en-US" sz="1400" dirty="0" smtClean="0">
              <a:solidFill>
                <a:srgbClr val="18579B"/>
              </a:solidFill>
            </a:endParaRP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5143500" y="1219199"/>
            <a:ext cx="4000500" cy="5204884"/>
          </a:xfrm>
          <a:prstGeom prst="rect">
            <a:avLst/>
          </a:prstGeom>
          <a:solidFill>
            <a:srgbClr val="FFFFFF"/>
          </a:solidFill>
          <a:ln w="635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108" name="Line 2"/>
          <p:cNvSpPr>
            <a:spLocks noChangeShapeType="1"/>
          </p:cNvSpPr>
          <p:nvPr/>
        </p:nvSpPr>
        <p:spPr bwMode="auto">
          <a:xfrm>
            <a:off x="457200" y="10668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304800" y="1295400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18579B"/>
                </a:solidFill>
              </a:rPr>
              <a:t>Radiative corrections –                             </a:t>
            </a:r>
            <a:r>
              <a:rPr lang="en-US" sz="2000" dirty="0" smtClean="0">
                <a:solidFill>
                  <a:srgbClr val="E12B0D"/>
                </a:solidFill>
              </a:rPr>
              <a:t>modifying propagators and vertices</a:t>
            </a:r>
          </a:p>
          <a:p>
            <a:pPr lvl="0"/>
            <a:endParaRPr lang="en-US" sz="2000" b="1" dirty="0" smtClean="0">
              <a:solidFill>
                <a:srgbClr val="E12B0D"/>
              </a:solidFill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Measurements at the </a:t>
            </a:r>
            <a:r>
              <a:rPr lang="en-US" sz="40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Z </a:t>
            </a:r>
            <a:r>
              <a:rPr lang="en-US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Pole</a:t>
            </a:r>
            <a:endParaRPr lang="en-US" sz="4000" b="1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/>
          <a:srcRect t="7963"/>
          <a:stretch>
            <a:fillRect/>
          </a:stretch>
        </p:blipFill>
        <p:spPr bwMode="auto">
          <a:xfrm>
            <a:off x="5275135" y="1384722"/>
            <a:ext cx="1870692" cy="954124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/>
          <a:srcRect b="6848"/>
          <a:stretch>
            <a:fillRect/>
          </a:stretch>
        </p:blipFill>
        <p:spPr bwMode="auto">
          <a:xfrm>
            <a:off x="5257800" y="2622431"/>
            <a:ext cx="1964227" cy="1080041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77654" y="2364204"/>
            <a:ext cx="1964227" cy="1175028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88523" y="1336040"/>
            <a:ext cx="1777158" cy="999652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</p:pic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96278" y="3727451"/>
            <a:ext cx="1906003" cy="1322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77194" y="5048243"/>
            <a:ext cx="1973969" cy="1276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ectangle 24"/>
          <p:cNvSpPr/>
          <p:nvPr/>
        </p:nvSpPr>
        <p:spPr>
          <a:xfrm>
            <a:off x="304800" y="2263914"/>
            <a:ext cx="457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solidFill>
                  <a:srgbClr val="18579B"/>
                </a:solidFill>
              </a:rPr>
              <a:t>Significance of radiative corrections can be illustrated by verifying tree level relation: </a:t>
            </a:r>
          </a:p>
        </p:txBody>
      </p:sp>
      <p:graphicFrame>
        <p:nvGraphicFramePr>
          <p:cNvPr id="585739" name="Object 11"/>
          <p:cNvGraphicFramePr>
            <a:graphicFrameLocks noChangeAspect="1"/>
          </p:cNvGraphicFramePr>
          <p:nvPr/>
        </p:nvGraphicFramePr>
        <p:xfrm>
          <a:off x="1524000" y="3124200"/>
          <a:ext cx="1733550" cy="774700"/>
        </p:xfrm>
        <a:graphic>
          <a:graphicData uri="http://schemas.openxmlformats.org/presentationml/2006/ole">
            <p:oleObj spid="_x0000_s585739" name="Equation" r:id="rId9" imgW="1066800" imgH="495300" progId="Equation.DSMT4">
              <p:embed/>
            </p:oleObj>
          </a:graphicData>
        </a:graphic>
      </p:graphicFrame>
      <p:graphicFrame>
        <p:nvGraphicFramePr>
          <p:cNvPr id="585740" name="Object 12"/>
          <p:cNvGraphicFramePr>
            <a:graphicFrameLocks noChangeAspect="1"/>
          </p:cNvGraphicFramePr>
          <p:nvPr/>
        </p:nvGraphicFramePr>
        <p:xfrm>
          <a:off x="1295400" y="4402475"/>
          <a:ext cx="2609850" cy="626725"/>
        </p:xfrm>
        <a:graphic>
          <a:graphicData uri="http://schemas.openxmlformats.org/presentationml/2006/ole">
            <p:oleObj spid="_x0000_s585740" name="Equation" r:id="rId10" imgW="1981200" imgH="495300" progId="Equation.DSMT4">
              <p:embed/>
            </p:oleObj>
          </a:graphicData>
        </a:graphic>
      </p:graphicFrame>
      <p:sp>
        <p:nvSpPr>
          <p:cNvPr id="19" name="Rectangle 18"/>
          <p:cNvSpPr/>
          <p:nvPr/>
        </p:nvSpPr>
        <p:spPr>
          <a:xfrm>
            <a:off x="304800" y="5059509"/>
            <a:ext cx="16383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0363" lvl="0" indent="-276225">
              <a:spcBef>
                <a:spcPts val="600"/>
              </a:spcBef>
            </a:pPr>
            <a:r>
              <a:rPr lang="en-US" sz="1600" dirty="0" smtClean="0">
                <a:solidFill>
                  <a:srgbClr val="E12B0D"/>
                </a:solidFill>
                <a:latin typeface="Arial"/>
                <a:cs typeface="Arial"/>
              </a:rPr>
              <a:t>	one predicts:  </a:t>
            </a:r>
            <a:endParaRPr lang="en-US" sz="1400" dirty="0" smtClean="0">
              <a:solidFill>
                <a:srgbClr val="18579B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4800" y="40048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0363" lvl="0" indent="-276225">
              <a:spcBef>
                <a:spcPts val="6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E12B0D"/>
                </a:solidFill>
                <a:latin typeface="Arial"/>
                <a:cs typeface="Arial"/>
              </a:rPr>
              <a:t>Using the measurements:</a:t>
            </a:r>
          </a:p>
        </p:txBody>
      </p:sp>
      <p:graphicFrame>
        <p:nvGraphicFramePr>
          <p:cNvPr id="585742" name="Object 14"/>
          <p:cNvGraphicFramePr>
            <a:graphicFrameLocks noChangeAspect="1"/>
          </p:cNvGraphicFramePr>
          <p:nvPr/>
        </p:nvGraphicFramePr>
        <p:xfrm>
          <a:off x="2242580" y="5925050"/>
          <a:ext cx="2343150" cy="320675"/>
        </p:xfrm>
        <a:graphic>
          <a:graphicData uri="http://schemas.openxmlformats.org/presentationml/2006/ole">
            <p:oleObj spid="_x0000_s585742" name="Equation" r:id="rId11" imgW="1778000" imgH="254000" progId="Equation.DSMT4">
              <p:embed/>
            </p:oleObj>
          </a:graphicData>
        </a:graphic>
      </p:graphicFrame>
      <p:graphicFrame>
        <p:nvGraphicFramePr>
          <p:cNvPr id="585743" name="Object 15"/>
          <p:cNvGraphicFramePr>
            <a:graphicFrameLocks noChangeAspect="1"/>
          </p:cNvGraphicFramePr>
          <p:nvPr/>
        </p:nvGraphicFramePr>
        <p:xfrm>
          <a:off x="2027495" y="5087938"/>
          <a:ext cx="2411413" cy="320675"/>
        </p:xfrm>
        <a:graphic>
          <a:graphicData uri="http://schemas.openxmlformats.org/presentationml/2006/ole">
            <p:oleObj spid="_x0000_s585743" name="Equation" r:id="rId12" imgW="1828800" imgH="254000" progId="Equation.DSMT4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2423583"/>
            <a:ext cx="9144000" cy="3901017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8600" y="152400"/>
            <a:ext cx="891540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800" b="1" kern="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2HDM – Combined Fit</a:t>
            </a:r>
            <a:endParaRPr lang="en-US" sz="1600" baseline="-25000" dirty="0" smtClean="0">
              <a:solidFill>
                <a:srgbClr val="404040"/>
              </a:solidFill>
              <a:latin typeface="Calibri"/>
              <a:cs typeface="Calibri"/>
              <a:sym typeface="Symbol" charset="2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28600" y="762000"/>
            <a:ext cx="8915400" cy="105631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marL="349250" indent="-349250" defTabSz="914400">
              <a:spcBef>
                <a:spcPct val="50000"/>
              </a:spcBef>
              <a:buSzPct val="80000"/>
            </a:pPr>
            <a:r>
              <a:rPr lang="en-US" sz="2000" dirty="0" smtClean="0">
                <a:solidFill>
                  <a:srgbClr val="18579B"/>
                </a:solidFill>
              </a:rPr>
              <a:t>Full 2HDM analysis also performed by </a:t>
            </a:r>
            <a:r>
              <a:rPr lang="en-US" sz="2000" b="1" dirty="0" smtClean="0">
                <a:solidFill>
                  <a:srgbClr val="18579B"/>
                </a:solidFill>
              </a:rPr>
              <a:t>CKMfitter </a:t>
            </a:r>
            <a:r>
              <a:rPr lang="en-US" sz="2000" dirty="0" smtClean="0">
                <a:solidFill>
                  <a:srgbClr val="18579B"/>
                </a:solidFill>
              </a:rPr>
              <a:t>group: arXiv:0907.5135</a:t>
            </a:r>
          </a:p>
          <a:p>
            <a:pPr marL="349250" indent="-349250" defTabSz="914400">
              <a:spcBef>
                <a:spcPct val="50000"/>
              </a:spcBef>
              <a:buSzPct val="80000"/>
              <a:buFont typeface="Wingdings" charset="2"/>
              <a:buChar char="à"/>
            </a:pPr>
            <a:r>
              <a:rPr lang="en-US" sz="1600" dirty="0" smtClean="0">
                <a:solidFill>
                  <a:srgbClr val="E12548"/>
                </a:solidFill>
                <a:sym typeface="Wingdings"/>
              </a:rPr>
              <a:t>Include also neutral </a:t>
            </a:r>
            <a:r>
              <a:rPr lang="en-US" sz="1600" i="1" dirty="0" smtClean="0">
                <a:solidFill>
                  <a:srgbClr val="E12548"/>
                </a:solidFill>
                <a:sym typeface="Wingdings"/>
              </a:rPr>
              <a:t>B</a:t>
            </a:r>
            <a:r>
              <a:rPr lang="en-US" sz="1600" dirty="0" smtClean="0">
                <a:solidFill>
                  <a:srgbClr val="E12548"/>
                </a:solidFill>
                <a:sym typeface="Wingdings"/>
              </a:rPr>
              <a:t>-meson mixing (similar as </a:t>
            </a:r>
            <a:r>
              <a:rPr lang="en-US" sz="1600" i="1" dirty="0" err="1" smtClean="0">
                <a:solidFill>
                  <a:srgbClr val="E12548"/>
                </a:solidFill>
                <a:sym typeface="Wingdings"/>
              </a:rPr>
              <a:t>R</a:t>
            </a:r>
            <a:r>
              <a:rPr lang="en-US" sz="1600" i="1" baseline="-25000" dirty="0" err="1" smtClean="0">
                <a:solidFill>
                  <a:srgbClr val="E12548"/>
                </a:solidFill>
                <a:sym typeface="Wingdings"/>
              </a:rPr>
              <a:t>b</a:t>
            </a:r>
            <a:r>
              <a:rPr lang="en-US" sz="1600" dirty="0" smtClean="0">
                <a:solidFill>
                  <a:srgbClr val="E12548"/>
                </a:solidFill>
                <a:sym typeface="Wingdings"/>
              </a:rPr>
              <a:t>, excludes very small </a:t>
            </a:r>
            <a:r>
              <a:rPr lang="en-US" sz="1600" dirty="0" err="1" smtClean="0">
                <a:solidFill>
                  <a:srgbClr val="E12548"/>
                </a:solidFill>
                <a:sym typeface="Wingdings"/>
              </a:rPr>
              <a:t>tan</a:t>
            </a:r>
            <a:r>
              <a:rPr lang="en-US" sz="1600" i="1" dirty="0" err="1" smtClean="0">
                <a:solidFill>
                  <a:srgbClr val="E12548"/>
                </a:solidFill>
                <a:latin typeface="Symbol" charset="2"/>
                <a:cs typeface="Symbol" charset="2"/>
                <a:sym typeface="Wingdings"/>
              </a:rPr>
              <a:t>b</a:t>
            </a:r>
            <a:r>
              <a:rPr lang="en-US" sz="1600" dirty="0" smtClean="0">
                <a:solidFill>
                  <a:srgbClr val="E12548"/>
                </a:solidFill>
                <a:sym typeface="Wingdings"/>
              </a:rPr>
              <a:t> values)</a:t>
            </a:r>
          </a:p>
          <a:p>
            <a:pPr marL="349250" indent="-349250" defTabSz="914400">
              <a:spcBef>
                <a:spcPts val="300"/>
              </a:spcBef>
              <a:buSzPct val="80000"/>
              <a:buFont typeface="Wingdings" charset="2"/>
              <a:buChar char="à"/>
            </a:pPr>
            <a:r>
              <a:rPr lang="en-US" sz="1600" dirty="0" smtClean="0">
                <a:solidFill>
                  <a:srgbClr val="18579B"/>
                </a:solidFill>
                <a:sym typeface="Wingdings"/>
              </a:rPr>
              <a:t>Similar results</a:t>
            </a:r>
            <a:r>
              <a:rPr lang="en-US" sz="1600" dirty="0" smtClean="0">
                <a:solidFill>
                  <a:srgbClr val="18579B"/>
                </a:solidFill>
              </a:rPr>
              <a:t> as </a:t>
            </a:r>
            <a:r>
              <a:rPr lang="en-US" sz="1600" dirty="0" err="1" smtClean="0">
                <a:solidFill>
                  <a:srgbClr val="18579B"/>
                </a:solidFill>
              </a:rPr>
              <a:t>Gfitter</a:t>
            </a:r>
            <a:r>
              <a:rPr lang="en-US" sz="1600" dirty="0" smtClean="0">
                <a:solidFill>
                  <a:srgbClr val="18579B"/>
                </a:solidFill>
              </a:rPr>
              <a:t> analysis</a:t>
            </a:r>
            <a:endParaRPr lang="en-US" sz="1200" dirty="0" smtClean="0">
              <a:solidFill>
                <a:srgbClr val="18579B"/>
              </a:solidFill>
              <a:ea typeface="Arial" charset="0"/>
              <a:cs typeface="Arial" charset="0"/>
              <a:sym typeface="Symbol" charset="2"/>
            </a:endParaRPr>
          </a:p>
        </p:txBody>
      </p:sp>
      <p:pic>
        <p:nvPicPr>
          <p:cNvPr id="13" name="Picture 12" descr="ckmfitter-2hdm-plot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79400" y="2590800"/>
            <a:ext cx="3767402" cy="3594586"/>
          </a:xfrm>
          <a:prstGeom prst="rect">
            <a:avLst/>
          </a:prstGeom>
        </p:spPr>
      </p:pic>
      <p:pic>
        <p:nvPicPr>
          <p:cNvPr id="14" name="Picture 13" descr="ckmfitter-2hdm-plot-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103533" y="2612512"/>
            <a:ext cx="4735667" cy="357954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75330" y="2735629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1 – CL for </a:t>
            </a:r>
            <a:r>
              <a:rPr lang="en-GB" sz="1400" i="1" dirty="0" smtClean="0"/>
              <a:t>M</a:t>
            </a:r>
            <a:r>
              <a:rPr lang="en-GB" sz="1400" i="1" baseline="-25000" dirty="0" smtClean="0"/>
              <a:t>H</a:t>
            </a:r>
            <a:r>
              <a:rPr lang="en-GB" sz="1400" baseline="-25000" dirty="0" smtClean="0"/>
              <a:t>+</a:t>
            </a:r>
            <a:r>
              <a:rPr lang="en-GB" sz="1400" dirty="0" smtClean="0"/>
              <a:t>, irrespective of </a:t>
            </a:r>
            <a:r>
              <a:rPr lang="en-GB" sz="1400" dirty="0" err="1" smtClean="0"/>
              <a:t>tan</a:t>
            </a:r>
            <a:r>
              <a:rPr lang="en-GB" sz="1400" i="1" dirty="0" err="1" smtClean="0">
                <a:latin typeface="Symbol" charset="2"/>
                <a:cs typeface="Symbol" charset="2"/>
              </a:rPr>
              <a:t>b</a:t>
            </a:r>
            <a:endParaRPr lang="en-GB" sz="1400" i="1" dirty="0">
              <a:latin typeface="Symbol" charset="2"/>
              <a:cs typeface="Symbol" charset="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5744123" y="4701911"/>
            <a:ext cx="1906588" cy="1"/>
          </a:xfrm>
          <a:prstGeom prst="line">
            <a:avLst/>
          </a:prstGeom>
          <a:ln w="12700" cap="flat" cmpd="sng" algn="ctr">
            <a:solidFill>
              <a:srgbClr val="E12548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929489" y="3672417"/>
            <a:ext cx="18004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400" i="1" dirty="0" smtClean="0">
                <a:solidFill>
                  <a:srgbClr val="E12548"/>
                </a:solidFill>
              </a:rPr>
              <a:t>M</a:t>
            </a:r>
            <a:r>
              <a:rPr lang="en-GB" sz="1400" i="1" baseline="-25000" dirty="0" smtClean="0">
                <a:solidFill>
                  <a:srgbClr val="E12548"/>
                </a:solidFill>
              </a:rPr>
              <a:t>H</a:t>
            </a:r>
            <a:r>
              <a:rPr lang="en-GB" sz="1400" baseline="-25000" dirty="0" smtClean="0">
                <a:solidFill>
                  <a:srgbClr val="E12548"/>
                </a:solidFill>
              </a:rPr>
              <a:t>+</a:t>
            </a:r>
            <a:r>
              <a:rPr lang="en-GB" sz="1400" dirty="0" smtClean="0">
                <a:solidFill>
                  <a:srgbClr val="E12548"/>
                </a:solidFill>
              </a:rPr>
              <a:t> &lt; 316 GeV</a:t>
            </a:r>
          </a:p>
          <a:p>
            <a:pPr algn="r"/>
            <a:r>
              <a:rPr lang="en-GB" sz="1400" dirty="0" smtClean="0">
                <a:solidFill>
                  <a:srgbClr val="E12548"/>
                </a:solidFill>
              </a:rPr>
              <a:t>excluded at 95% CL </a:t>
            </a:r>
            <a:endParaRPr lang="en-GB" sz="1400" dirty="0">
              <a:solidFill>
                <a:srgbClr val="E12548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6365" y="245171"/>
            <a:ext cx="762000" cy="331648"/>
          </a:xfrm>
          <a:prstGeom prst="rect">
            <a:avLst/>
          </a:prstGeom>
          <a:effectLst>
            <a:outerShdw blurRad="190500" dist="38100" dir="2700000">
              <a:srgbClr val="000000">
                <a:alpha val="16000"/>
              </a:srgbClr>
            </a:outerShdw>
            <a:reflection stA="15000" endPos="72000" dist="12700" dir="5400000" sy="-100000" algn="bl" rotWithShape="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5" descr="LHC-ATLAS"/>
          <p:cNvPicPr>
            <a:picLocks noChangeAspect="1" noChangeArrowheads="1"/>
          </p:cNvPicPr>
          <p:nvPr/>
        </p:nvPicPr>
        <p:blipFill>
          <a:blip r:embed="rId2">
            <a:lum bright="36000"/>
            <a:grayscl/>
          </a:blip>
          <a:srcRect/>
          <a:stretch>
            <a:fillRect/>
          </a:stretch>
        </p:blipFill>
        <p:spPr bwMode="auto">
          <a:xfrm>
            <a:off x="0" y="285750"/>
            <a:ext cx="9144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3351213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 sz="1800">
              <a:solidFill>
                <a:srgbClr val="262626"/>
              </a:solidFill>
              <a:ea typeface="Calibri" charset="0"/>
              <a:cs typeface="Calibri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2363788"/>
            <a:ext cx="9144000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New Physics via Oblique Corrections </a:t>
            </a:r>
            <a:endParaRPr lang="en-GB" sz="4000" b="1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1" name="Group 7"/>
          <p:cNvGrpSpPr>
            <a:grpSpLocks noChangeAspect="1"/>
          </p:cNvGrpSpPr>
          <p:nvPr/>
        </p:nvGrpSpPr>
        <p:grpSpPr bwMode="auto">
          <a:xfrm>
            <a:off x="2611925" y="4419600"/>
            <a:ext cx="3941275" cy="1295400"/>
            <a:chOff x="630214" y="4265612"/>
            <a:chExt cx="3484586" cy="1144588"/>
          </a:xfrm>
          <a:effectLst>
            <a:glow rad="203200">
              <a:schemeClr val="bg1">
                <a:alpha val="93000"/>
              </a:schemeClr>
            </a:glow>
          </a:effectLst>
        </p:grpSpPr>
        <p:sp>
          <p:nvSpPr>
            <p:cNvPr id="13" name="Freeform 8"/>
            <p:cNvSpPr>
              <a:spLocks noChangeArrowheads="1"/>
            </p:cNvSpPr>
            <p:nvPr/>
          </p:nvSpPr>
          <p:spPr bwMode="auto">
            <a:xfrm>
              <a:off x="630214" y="4724400"/>
              <a:ext cx="3484586" cy="258352"/>
            </a:xfrm>
            <a:custGeom>
              <a:avLst/>
              <a:gdLst>
                <a:gd name="T0" fmla="*/ 0 w 1789546"/>
                <a:gd name="T1" fmla="*/ 4 h 359833"/>
                <a:gd name="T2" fmla="*/ 2147483647 w 1789546"/>
                <a:gd name="T3" fmla="*/ 34 h 359833"/>
                <a:gd name="T4" fmla="*/ 2147483647 w 1789546"/>
                <a:gd name="T5" fmla="*/ 4 h 359833"/>
                <a:gd name="T6" fmla="*/ 2147483647 w 1789546"/>
                <a:gd name="T7" fmla="*/ 32 h 359833"/>
                <a:gd name="T8" fmla="*/ 2147483647 w 1789546"/>
                <a:gd name="T9" fmla="*/ 4 h 359833"/>
                <a:gd name="T10" fmla="*/ 2147483647 w 1789546"/>
                <a:gd name="T11" fmla="*/ 32 h 359833"/>
                <a:gd name="T12" fmla="*/ 2147483647 w 1789546"/>
                <a:gd name="T13" fmla="*/ 4 h 359833"/>
                <a:gd name="T14" fmla="*/ 2147483647 w 1789546"/>
                <a:gd name="T15" fmla="*/ 32 h 359833"/>
                <a:gd name="T16" fmla="*/ 2147483647 w 1789546"/>
                <a:gd name="T17" fmla="*/ 4 h 359833"/>
                <a:gd name="T18" fmla="*/ 2147483647 w 1789546"/>
                <a:gd name="T19" fmla="*/ 30 h 359833"/>
                <a:gd name="T20" fmla="*/ 2147483647 w 1789546"/>
                <a:gd name="T21" fmla="*/ 3 h 359833"/>
                <a:gd name="T22" fmla="*/ 2147483647 w 1789546"/>
                <a:gd name="T23" fmla="*/ 32 h 359833"/>
                <a:gd name="T24" fmla="*/ 2147483647 w 1789546"/>
                <a:gd name="T25" fmla="*/ 3 h 359833"/>
                <a:gd name="T26" fmla="*/ 2147483647 w 1789546"/>
                <a:gd name="T27" fmla="*/ 30 h 359833"/>
                <a:gd name="T28" fmla="*/ 2147483647 w 1789546"/>
                <a:gd name="T29" fmla="*/ 2 h 359833"/>
                <a:gd name="T30" fmla="*/ 2147483647 w 1789546"/>
                <a:gd name="T31" fmla="*/ 32 h 359833"/>
                <a:gd name="T32" fmla="*/ 2147483647 w 1789546"/>
                <a:gd name="T33" fmla="*/ 2 h 359833"/>
                <a:gd name="T34" fmla="*/ 2147483647 w 1789546"/>
                <a:gd name="T35" fmla="*/ 19 h 35983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89546"/>
                <a:gd name="T55" fmla="*/ 0 h 359833"/>
                <a:gd name="T56" fmla="*/ 1789546 w 1789546"/>
                <a:gd name="T57" fmla="*/ 359833 h 35983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89546" h="359833">
                  <a:moveTo>
                    <a:pt x="0" y="48106"/>
                  </a:moveTo>
                  <a:cubicBezTo>
                    <a:pt x="36561" y="203969"/>
                    <a:pt x="73122" y="359833"/>
                    <a:pt x="115455" y="359833"/>
                  </a:cubicBezTo>
                  <a:cubicBezTo>
                    <a:pt x="157788" y="359833"/>
                    <a:pt x="213591" y="50030"/>
                    <a:pt x="254000" y="48106"/>
                  </a:cubicBezTo>
                  <a:cubicBezTo>
                    <a:pt x="294409" y="46182"/>
                    <a:pt x="323273" y="348287"/>
                    <a:pt x="357909" y="348287"/>
                  </a:cubicBezTo>
                  <a:cubicBezTo>
                    <a:pt x="392545" y="348287"/>
                    <a:pt x="427182" y="50030"/>
                    <a:pt x="461818" y="48106"/>
                  </a:cubicBezTo>
                  <a:cubicBezTo>
                    <a:pt x="496454" y="46182"/>
                    <a:pt x="531091" y="336742"/>
                    <a:pt x="565727" y="336742"/>
                  </a:cubicBezTo>
                  <a:cubicBezTo>
                    <a:pt x="600363" y="336742"/>
                    <a:pt x="633076" y="48106"/>
                    <a:pt x="669637" y="48106"/>
                  </a:cubicBezTo>
                  <a:cubicBezTo>
                    <a:pt x="706198" y="48106"/>
                    <a:pt x="750455" y="336742"/>
                    <a:pt x="785091" y="336742"/>
                  </a:cubicBezTo>
                  <a:cubicBezTo>
                    <a:pt x="819727" y="336742"/>
                    <a:pt x="842819" y="50030"/>
                    <a:pt x="877455" y="48106"/>
                  </a:cubicBezTo>
                  <a:cubicBezTo>
                    <a:pt x="912091" y="46182"/>
                    <a:pt x="958273" y="327121"/>
                    <a:pt x="992909" y="325197"/>
                  </a:cubicBezTo>
                  <a:cubicBezTo>
                    <a:pt x="1027545" y="323273"/>
                    <a:pt x="1050637" y="34636"/>
                    <a:pt x="1085273" y="36560"/>
                  </a:cubicBezTo>
                  <a:cubicBezTo>
                    <a:pt x="1119909" y="38484"/>
                    <a:pt x="1166091" y="336742"/>
                    <a:pt x="1200727" y="336742"/>
                  </a:cubicBezTo>
                  <a:cubicBezTo>
                    <a:pt x="1235363" y="336742"/>
                    <a:pt x="1256530" y="38484"/>
                    <a:pt x="1293091" y="36560"/>
                  </a:cubicBezTo>
                  <a:cubicBezTo>
                    <a:pt x="1329652" y="34636"/>
                    <a:pt x="1383530" y="327121"/>
                    <a:pt x="1420091" y="325197"/>
                  </a:cubicBezTo>
                  <a:cubicBezTo>
                    <a:pt x="1456652" y="323273"/>
                    <a:pt x="1479743" y="21167"/>
                    <a:pt x="1512455" y="25015"/>
                  </a:cubicBezTo>
                  <a:cubicBezTo>
                    <a:pt x="1545167" y="28863"/>
                    <a:pt x="1585576" y="348287"/>
                    <a:pt x="1616364" y="348287"/>
                  </a:cubicBezTo>
                  <a:cubicBezTo>
                    <a:pt x="1647152" y="348287"/>
                    <a:pt x="1668318" y="50030"/>
                    <a:pt x="1697182" y="25015"/>
                  </a:cubicBezTo>
                  <a:cubicBezTo>
                    <a:pt x="1726046" y="0"/>
                    <a:pt x="1757796" y="99098"/>
                    <a:pt x="1789546" y="19819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/>
              <a:endParaRPr lang="en-US" i="1"/>
            </a:p>
          </p:txBody>
        </p:sp>
        <p:sp>
          <p:nvSpPr>
            <p:cNvPr id="14" name="Oval 9"/>
            <p:cNvSpPr>
              <a:spLocks noChangeArrowheads="1"/>
            </p:cNvSpPr>
            <p:nvPr/>
          </p:nvSpPr>
          <p:spPr bwMode="auto">
            <a:xfrm>
              <a:off x="1828800" y="4267200"/>
              <a:ext cx="1219200" cy="1143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/>
              <a:endParaRPr lang="en-US" i="1"/>
            </a:p>
          </p:txBody>
        </p:sp>
        <p:cxnSp>
          <p:nvCxnSpPr>
            <p:cNvPr id="15" name="Straight Arrow Connector 10"/>
            <p:cNvCxnSpPr>
              <a:cxnSpLocks noChangeShapeType="1"/>
            </p:cNvCxnSpPr>
            <p:nvPr/>
          </p:nvCxnSpPr>
          <p:spPr bwMode="auto">
            <a:xfrm rot="10800000" flipV="1">
              <a:off x="2419926" y="5408612"/>
              <a:ext cx="76200" cy="158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lg" len="lg"/>
            </a:ln>
          </p:spPr>
        </p:cxnSp>
        <p:cxnSp>
          <p:nvCxnSpPr>
            <p:cNvPr id="16" name="Straight Arrow Connector 11"/>
            <p:cNvCxnSpPr>
              <a:cxnSpLocks noChangeShapeType="1"/>
            </p:cNvCxnSpPr>
            <p:nvPr/>
          </p:nvCxnSpPr>
          <p:spPr bwMode="auto">
            <a:xfrm>
              <a:off x="2403765" y="4265612"/>
              <a:ext cx="76200" cy="158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lg" len="lg"/>
            </a:ln>
          </p:spPr>
        </p:cxnSp>
      </p:grpSp>
      <p:pic>
        <p:nvPicPr>
          <p:cNvPr id="31" name="Picture 4" descr="http://www.desy.de/~mgoebel/logos/gbsmLogo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00" y="166641"/>
            <a:ext cx="1005645" cy="23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Oblique Corrections</a:t>
            </a:r>
            <a:endParaRPr lang="en-GB" sz="4000" b="1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108" name="Line 2"/>
          <p:cNvSpPr>
            <a:spLocks noChangeShapeType="1"/>
          </p:cNvSpPr>
          <p:nvPr/>
        </p:nvSpPr>
        <p:spPr bwMode="auto">
          <a:xfrm>
            <a:off x="457200" y="10668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>
              <a:latin typeface="Arial"/>
              <a:cs typeface="Arial"/>
            </a:endParaRPr>
          </a:p>
        </p:txBody>
      </p:sp>
      <p:sp>
        <p:nvSpPr>
          <p:cNvPr id="36" name="Content Placeholder 2"/>
          <p:cNvSpPr txBox="1">
            <a:spLocks/>
          </p:cNvSpPr>
          <p:nvPr/>
        </p:nvSpPr>
        <p:spPr bwMode="auto">
          <a:xfrm>
            <a:off x="193674" y="1311275"/>
            <a:ext cx="4286886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Tx/>
              <a:buFontTx/>
              <a:buNone/>
              <a:tabLst/>
              <a:defRPr/>
            </a:pPr>
            <a:r>
              <a:rPr kumimoji="0" lang="en-GB" sz="18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At low energies, BSM physics appears dominantly through vacuum polarisation</a:t>
            </a:r>
          </a:p>
          <a:p>
            <a:pPr marL="360363" indent="-276225" defTabSz="914400" fontAlgn="auto">
              <a:spcBef>
                <a:spcPts val="600"/>
              </a:spcBef>
              <a:spcAft>
                <a:spcPts val="0"/>
              </a:spcAft>
              <a:buClr>
                <a:srgbClr val="800000"/>
              </a:buClr>
              <a:buFontTx/>
              <a:buChar char="•"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Aka, </a:t>
            </a:r>
            <a:r>
              <a:rPr kumimoji="0" lang="en-GB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E12548"/>
                </a:solidFill>
                <a:effectLst/>
                <a:uLnTx/>
                <a:uFillTx/>
                <a:latin typeface="Arial"/>
                <a:cs typeface="Arial"/>
              </a:rPr>
              <a:t>oblique corrections</a:t>
            </a:r>
          </a:p>
          <a:p>
            <a:pPr marL="360363" indent="-276225" defTabSz="914400" fontAlgn="auto">
              <a:spcBef>
                <a:spcPts val="600"/>
              </a:spcBef>
              <a:spcAft>
                <a:spcPts val="0"/>
              </a:spcAft>
              <a:buClr>
                <a:srgbClr val="800000"/>
              </a:buClr>
              <a:buFontTx/>
              <a:buChar char="•"/>
            </a:pPr>
            <a:endParaRPr lang="en-GB" sz="1600" i="1" kern="0" dirty="0" smtClean="0">
              <a:solidFill>
                <a:srgbClr val="E12548"/>
              </a:solidFill>
              <a:latin typeface="Arial"/>
              <a:cs typeface="Arial"/>
            </a:endParaRPr>
          </a:p>
          <a:p>
            <a:pPr marL="360363" indent="-276225" defTabSz="914400" fontAlgn="auto">
              <a:spcBef>
                <a:spcPts val="600"/>
              </a:spcBef>
              <a:spcAft>
                <a:spcPts val="0"/>
              </a:spcAft>
              <a:buClr>
                <a:srgbClr val="800000"/>
              </a:buClr>
              <a:buFontTx/>
              <a:buChar char="•"/>
            </a:pPr>
            <a:endParaRPr kumimoji="0" lang="en-GB" sz="1600" b="0" i="1" u="none" strike="noStrike" kern="0" cap="none" spc="0" normalizeH="0" baseline="0" noProof="0" dirty="0" smtClean="0">
              <a:ln>
                <a:noFill/>
              </a:ln>
              <a:solidFill>
                <a:srgbClr val="E12548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60363" indent="-276225" defTabSz="914400" fontAlgn="auto">
              <a:spcBef>
                <a:spcPts val="600"/>
              </a:spcBef>
              <a:spcAft>
                <a:spcPts val="0"/>
              </a:spcAft>
              <a:buClr>
                <a:srgbClr val="800000"/>
              </a:buClr>
              <a:buFontTx/>
              <a:buChar char="•"/>
            </a:pPr>
            <a:endParaRPr kumimoji="0" lang="en-GB" sz="1600" b="0" i="1" u="none" strike="noStrike" kern="0" cap="none" spc="0" normalizeH="0" baseline="0" noProof="0" dirty="0" smtClean="0">
              <a:ln>
                <a:noFill/>
              </a:ln>
              <a:solidFill>
                <a:srgbClr val="E12548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60363" indent="-276225" defTabSz="914400" fontAlgn="auto">
              <a:spcBef>
                <a:spcPts val="600"/>
              </a:spcBef>
              <a:spcAft>
                <a:spcPts val="0"/>
              </a:spcAft>
              <a:buClr>
                <a:srgbClr val="800000"/>
              </a:buClr>
              <a:buFontTx/>
              <a:buChar char="•"/>
            </a:pPr>
            <a:r>
              <a:rPr lang="en-GB" sz="1600" dirty="0" smtClean="0"/>
              <a:t>Direct corrections (vertex, box, </a:t>
            </a:r>
            <a:r>
              <a:rPr lang="en-GB" sz="1600" dirty="0" err="1" smtClean="0"/>
              <a:t>brems-strahlung</a:t>
            </a:r>
            <a:r>
              <a:rPr lang="en-GB" sz="1600" dirty="0" smtClean="0"/>
              <a:t>) generally suppressed by </a:t>
            </a:r>
            <a:r>
              <a:rPr lang="en-GB" sz="1600" i="1" dirty="0" smtClean="0"/>
              <a:t>m</a:t>
            </a:r>
            <a:r>
              <a:rPr lang="en-GB" sz="1600" i="1" baseline="-25000" dirty="0" smtClean="0"/>
              <a:t>f</a:t>
            </a:r>
            <a:r>
              <a:rPr lang="en-GB" sz="1600" i="1" dirty="0" smtClean="0"/>
              <a:t> </a:t>
            </a:r>
            <a:r>
              <a:rPr lang="en-GB" sz="1600" dirty="0" smtClean="0"/>
              <a:t>/ </a:t>
            </a:r>
            <a:r>
              <a:rPr lang="en-GB" sz="1600" dirty="0" smtClean="0">
                <a:latin typeface="Symbol" charset="2"/>
                <a:cs typeface="Symbol" charset="2"/>
              </a:rPr>
              <a:t>L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00000"/>
              </a:buClr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E12548"/>
                </a:solidFill>
                <a:effectLst/>
                <a:uLnTx/>
                <a:uFillTx/>
                <a:latin typeface="Arial"/>
                <a:cs typeface="Arial"/>
              </a:rPr>
              <a:t>Oblique corrections reabsorbed into electroweak parameters </a:t>
            </a:r>
            <a:r>
              <a:rPr lang="en-GB" sz="1800" kern="0" dirty="0" smtClean="0">
                <a:solidFill>
                  <a:srgbClr val="E12548"/>
                </a:solidFill>
                <a:latin typeface="Symbol" charset="2"/>
                <a:cs typeface="Symbol" charset="2"/>
              </a:rPr>
              <a:t>D</a:t>
            </a:r>
            <a:r>
              <a:rPr lang="en-GB" sz="1800" i="1" kern="0" dirty="0" smtClean="0">
                <a:solidFill>
                  <a:srgbClr val="E12548"/>
                </a:solidFill>
                <a:latin typeface="Symbol" charset="2"/>
                <a:cs typeface="Symbol" charset="2"/>
              </a:rPr>
              <a:t>r</a:t>
            </a:r>
            <a:r>
              <a:rPr lang="en-GB" sz="1800" kern="0" dirty="0" smtClean="0">
                <a:solidFill>
                  <a:srgbClr val="E12548"/>
                </a:solidFill>
                <a:latin typeface="Arial"/>
                <a:cs typeface="Arial"/>
              </a:rPr>
              <a:t>, </a:t>
            </a:r>
            <a:r>
              <a:rPr lang="en-GB" sz="1800" kern="0" dirty="0" err="1" smtClean="0">
                <a:solidFill>
                  <a:srgbClr val="E12548"/>
                </a:solidFill>
                <a:latin typeface="Symbol" charset="2"/>
                <a:cs typeface="Symbol" charset="2"/>
              </a:rPr>
              <a:t>D</a:t>
            </a:r>
            <a:r>
              <a:rPr lang="en-GB" sz="1800" i="1" kern="0" dirty="0" err="1" smtClean="0">
                <a:solidFill>
                  <a:srgbClr val="E12548"/>
                </a:solidFill>
                <a:latin typeface="Symbol" charset="2"/>
                <a:cs typeface="Symbol" charset="2"/>
              </a:rPr>
              <a:t>k</a:t>
            </a:r>
            <a:r>
              <a:rPr lang="en-GB" sz="1800" kern="0" dirty="0" smtClean="0">
                <a:solidFill>
                  <a:srgbClr val="E12548"/>
                </a:solidFill>
                <a:latin typeface="Arial"/>
                <a:cs typeface="Arial"/>
              </a:rPr>
              <a:t>, </a:t>
            </a:r>
            <a:r>
              <a:rPr lang="en-GB" sz="1800" kern="0" dirty="0" smtClean="0">
                <a:solidFill>
                  <a:srgbClr val="E12548"/>
                </a:solidFill>
                <a:latin typeface="Symbol" charset="2"/>
                <a:cs typeface="Symbol" charset="2"/>
              </a:rPr>
              <a:t>D</a:t>
            </a:r>
            <a:r>
              <a:rPr lang="en-GB" sz="1800" i="1" kern="0" dirty="0" smtClean="0">
                <a:solidFill>
                  <a:srgbClr val="E12548"/>
                </a:solidFill>
                <a:latin typeface="Arial"/>
                <a:cs typeface="Arial"/>
              </a:rPr>
              <a:t>r</a:t>
            </a:r>
            <a:r>
              <a:rPr lang="en-GB" sz="1800" kern="0" dirty="0" smtClean="0">
                <a:solidFill>
                  <a:srgbClr val="E12548"/>
                </a:solidFill>
                <a:latin typeface="Arial"/>
                <a:cs typeface="Arial"/>
              </a:rPr>
              <a:t> 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E12548"/>
              </a:solidFill>
              <a:effectLst/>
              <a:uLnTx/>
              <a:uFillTx/>
              <a:latin typeface="Arial"/>
              <a:cs typeface="Arial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00000"/>
              </a:buClr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Electroweak fit sensitive to BSM physics through oblique corrections</a:t>
            </a:r>
          </a:p>
          <a:p>
            <a:pPr marL="360363" indent="-276225" defTabSz="914400" fontAlgn="auto">
              <a:spcBef>
                <a:spcPts val="600"/>
              </a:spcBef>
              <a:spcAft>
                <a:spcPts val="0"/>
              </a:spcAft>
              <a:buClr>
                <a:srgbClr val="800000"/>
              </a:buClr>
              <a:buFontTx/>
              <a:buChar char="•"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In direct competition                                      with Higgs loop                                    corrections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37" name="Group 18"/>
          <p:cNvGrpSpPr>
            <a:grpSpLocks/>
          </p:cNvGrpSpPr>
          <p:nvPr/>
        </p:nvGrpSpPr>
        <p:grpSpPr bwMode="auto">
          <a:xfrm>
            <a:off x="2286000" y="5243624"/>
            <a:ext cx="2246508" cy="1179512"/>
            <a:chOff x="1295400" y="762000"/>
            <a:chExt cx="2246508" cy="1179512"/>
          </a:xfrm>
        </p:grpSpPr>
        <p:sp>
          <p:nvSpPr>
            <p:cNvPr id="38" name="Oval 28"/>
            <p:cNvSpPr>
              <a:spLocks noChangeAspect="1"/>
            </p:cNvSpPr>
            <p:nvPr/>
          </p:nvSpPr>
          <p:spPr bwMode="auto">
            <a:xfrm>
              <a:off x="1968500" y="1149350"/>
              <a:ext cx="823913" cy="771525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39" name="Rectangle 12"/>
            <p:cNvSpPr>
              <a:spLocks noChangeArrowheads="1"/>
            </p:cNvSpPr>
            <p:nvPr/>
          </p:nvSpPr>
          <p:spPr bwMode="auto">
            <a:xfrm>
              <a:off x="1900238" y="1530350"/>
              <a:ext cx="960437" cy="411162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40" name="Freeform 24"/>
            <p:cNvSpPr>
              <a:spLocks noChangeArrowheads="1"/>
            </p:cNvSpPr>
            <p:nvPr/>
          </p:nvSpPr>
          <p:spPr bwMode="auto">
            <a:xfrm>
              <a:off x="1600200" y="1489075"/>
              <a:ext cx="1568450" cy="117475"/>
            </a:xfrm>
            <a:custGeom>
              <a:avLst/>
              <a:gdLst>
                <a:gd name="T0" fmla="*/ 0 w 1789546"/>
                <a:gd name="T1" fmla="*/ 0 h 359833"/>
                <a:gd name="T2" fmla="*/ 2876 w 1789546"/>
                <a:gd name="T3" fmla="*/ 0 h 359833"/>
                <a:gd name="T4" fmla="*/ 6325 w 1789546"/>
                <a:gd name="T5" fmla="*/ 0 h 359833"/>
                <a:gd name="T6" fmla="*/ 8914 w 1789546"/>
                <a:gd name="T7" fmla="*/ 0 h 359833"/>
                <a:gd name="T8" fmla="*/ 11501 w 1789546"/>
                <a:gd name="T9" fmla="*/ 0 h 359833"/>
                <a:gd name="T10" fmla="*/ 14089 w 1789546"/>
                <a:gd name="T11" fmla="*/ 0 h 359833"/>
                <a:gd name="T12" fmla="*/ 16677 w 1789546"/>
                <a:gd name="T13" fmla="*/ 0 h 359833"/>
                <a:gd name="T14" fmla="*/ 19552 w 1789546"/>
                <a:gd name="T15" fmla="*/ 0 h 359833"/>
                <a:gd name="T16" fmla="*/ 21852 w 1789546"/>
                <a:gd name="T17" fmla="*/ 0 h 359833"/>
                <a:gd name="T18" fmla="*/ 24727 w 1789546"/>
                <a:gd name="T19" fmla="*/ 0 h 359833"/>
                <a:gd name="T20" fmla="*/ 27028 w 1789546"/>
                <a:gd name="T21" fmla="*/ 0 h 359833"/>
                <a:gd name="T22" fmla="*/ 29903 w 1789546"/>
                <a:gd name="T23" fmla="*/ 0 h 359833"/>
                <a:gd name="T24" fmla="*/ 32203 w 1789546"/>
                <a:gd name="T25" fmla="*/ 0 h 359833"/>
                <a:gd name="T26" fmla="*/ 35366 w 1789546"/>
                <a:gd name="T27" fmla="*/ 0 h 359833"/>
                <a:gd name="T28" fmla="*/ 37666 w 1789546"/>
                <a:gd name="T29" fmla="*/ 0 h 359833"/>
                <a:gd name="T30" fmla="*/ 40255 w 1789546"/>
                <a:gd name="T31" fmla="*/ 0 h 359833"/>
                <a:gd name="T32" fmla="*/ 42267 w 1789546"/>
                <a:gd name="T33" fmla="*/ 0 h 359833"/>
                <a:gd name="T34" fmla="*/ 44568 w 1789546"/>
                <a:gd name="T35" fmla="*/ 0 h 35983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89546"/>
                <a:gd name="T55" fmla="*/ 0 h 359833"/>
                <a:gd name="T56" fmla="*/ 1789546 w 1789546"/>
                <a:gd name="T57" fmla="*/ 359833 h 35983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89546" h="359833">
                  <a:moveTo>
                    <a:pt x="0" y="48106"/>
                  </a:moveTo>
                  <a:cubicBezTo>
                    <a:pt x="36561" y="203969"/>
                    <a:pt x="73122" y="359833"/>
                    <a:pt x="115455" y="359833"/>
                  </a:cubicBezTo>
                  <a:cubicBezTo>
                    <a:pt x="157788" y="359833"/>
                    <a:pt x="213591" y="50030"/>
                    <a:pt x="254000" y="48106"/>
                  </a:cubicBezTo>
                  <a:cubicBezTo>
                    <a:pt x="294409" y="46182"/>
                    <a:pt x="323273" y="348287"/>
                    <a:pt x="357909" y="348287"/>
                  </a:cubicBezTo>
                  <a:cubicBezTo>
                    <a:pt x="392545" y="348287"/>
                    <a:pt x="427182" y="50030"/>
                    <a:pt x="461818" y="48106"/>
                  </a:cubicBezTo>
                  <a:cubicBezTo>
                    <a:pt x="496454" y="46182"/>
                    <a:pt x="531091" y="336742"/>
                    <a:pt x="565727" y="336742"/>
                  </a:cubicBezTo>
                  <a:cubicBezTo>
                    <a:pt x="600363" y="336742"/>
                    <a:pt x="633076" y="48106"/>
                    <a:pt x="669637" y="48106"/>
                  </a:cubicBezTo>
                  <a:cubicBezTo>
                    <a:pt x="706198" y="48106"/>
                    <a:pt x="750455" y="336742"/>
                    <a:pt x="785091" y="336742"/>
                  </a:cubicBezTo>
                  <a:cubicBezTo>
                    <a:pt x="819727" y="336742"/>
                    <a:pt x="842819" y="50030"/>
                    <a:pt x="877455" y="48106"/>
                  </a:cubicBezTo>
                  <a:cubicBezTo>
                    <a:pt x="912091" y="46182"/>
                    <a:pt x="958273" y="327121"/>
                    <a:pt x="992909" y="325197"/>
                  </a:cubicBezTo>
                  <a:cubicBezTo>
                    <a:pt x="1027545" y="323273"/>
                    <a:pt x="1050637" y="34636"/>
                    <a:pt x="1085273" y="36560"/>
                  </a:cubicBezTo>
                  <a:cubicBezTo>
                    <a:pt x="1119909" y="38484"/>
                    <a:pt x="1166091" y="336742"/>
                    <a:pt x="1200727" y="336742"/>
                  </a:cubicBezTo>
                  <a:cubicBezTo>
                    <a:pt x="1235363" y="336742"/>
                    <a:pt x="1256530" y="38484"/>
                    <a:pt x="1293091" y="36560"/>
                  </a:cubicBezTo>
                  <a:cubicBezTo>
                    <a:pt x="1329652" y="34636"/>
                    <a:pt x="1383530" y="327121"/>
                    <a:pt x="1420091" y="325197"/>
                  </a:cubicBezTo>
                  <a:cubicBezTo>
                    <a:pt x="1456652" y="323273"/>
                    <a:pt x="1479743" y="21167"/>
                    <a:pt x="1512455" y="25015"/>
                  </a:cubicBezTo>
                  <a:cubicBezTo>
                    <a:pt x="1545167" y="28863"/>
                    <a:pt x="1585576" y="348287"/>
                    <a:pt x="1616364" y="348287"/>
                  </a:cubicBezTo>
                  <a:cubicBezTo>
                    <a:pt x="1647152" y="348287"/>
                    <a:pt x="1668318" y="50030"/>
                    <a:pt x="1697182" y="25015"/>
                  </a:cubicBezTo>
                  <a:cubicBezTo>
                    <a:pt x="1726046" y="0"/>
                    <a:pt x="1757796" y="99098"/>
                    <a:pt x="1789546" y="198197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41" name="Rectangle 14"/>
            <p:cNvSpPr>
              <a:spLocks noChangeArrowheads="1"/>
            </p:cNvSpPr>
            <p:nvPr/>
          </p:nvSpPr>
          <p:spPr bwMode="auto">
            <a:xfrm>
              <a:off x="3195637" y="1368425"/>
              <a:ext cx="34627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charset="2"/>
                <a:buNone/>
                <a:tabLst/>
                <a:defRPr/>
              </a:pPr>
              <a:r>
                <a:rPr kumimoji="0" lang="en-GB" sz="16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charset="0"/>
                  <a:cs typeface="Arial"/>
                </a:rPr>
                <a:t>Z</a:t>
              </a:r>
              <a:endParaRPr kumimoji="0" lang="en-GB" sz="1600" b="0" i="1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42" name="Rectangle 26"/>
            <p:cNvSpPr>
              <a:spLocks noChangeArrowheads="1"/>
            </p:cNvSpPr>
            <p:nvPr/>
          </p:nvSpPr>
          <p:spPr bwMode="auto">
            <a:xfrm>
              <a:off x="2220912" y="762000"/>
              <a:ext cx="522288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charset="2"/>
                <a:buNone/>
                <a:tabLst/>
                <a:defRPr/>
              </a:pPr>
              <a:r>
                <a:rPr kumimoji="0" lang="en-GB" sz="1600" b="0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charset="0"/>
                  <a:cs typeface="Arial"/>
                </a:rPr>
                <a:t>H</a:t>
              </a:r>
              <a:endParaRPr kumimoji="0" lang="en-GB" sz="1600" b="0" i="1" u="none" strike="noStrike" kern="0" cap="none" spc="0" normalizeH="0" baseline="30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43" name="Rectangle 16"/>
            <p:cNvSpPr>
              <a:spLocks noChangeArrowheads="1"/>
            </p:cNvSpPr>
            <p:nvPr/>
          </p:nvSpPr>
          <p:spPr bwMode="auto">
            <a:xfrm>
              <a:off x="1295400" y="1368425"/>
              <a:ext cx="34627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charset="2"/>
                <a:buNone/>
                <a:tabLst/>
                <a:defRPr/>
              </a:pPr>
              <a:r>
                <a:rPr kumimoji="0" lang="en-GB" sz="1600" b="0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charset="0"/>
                  <a:cs typeface="Arial"/>
                </a:rPr>
                <a:t>Z</a:t>
              </a:r>
              <a:endParaRPr kumimoji="0" lang="en-GB" sz="1600" b="0" i="1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43983" y="2362896"/>
            <a:ext cx="3149071" cy="772160"/>
            <a:chOff x="6194964" y="152400"/>
            <a:chExt cx="3149071" cy="772160"/>
          </a:xfrm>
        </p:grpSpPr>
        <p:sp>
          <p:nvSpPr>
            <p:cNvPr id="45" name="Rectangle 2"/>
            <p:cNvSpPr>
              <a:spLocks noChangeArrowheads="1"/>
            </p:cNvSpPr>
            <p:nvPr/>
          </p:nvSpPr>
          <p:spPr bwMode="auto">
            <a:xfrm>
              <a:off x="6194964" y="152400"/>
              <a:ext cx="2565855" cy="772160"/>
            </a:xfrm>
            <a:prstGeom prst="rect">
              <a:avLst/>
            </a:prstGeom>
            <a:solidFill>
              <a:srgbClr val="FFFFFF"/>
            </a:solidFill>
            <a:ln w="63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55745" y="188099"/>
              <a:ext cx="1361320" cy="707886"/>
            </a:xfrm>
            <a:prstGeom prst="rect">
              <a:avLst/>
            </a:prstGeom>
            <a:solidFill>
              <a:schemeClr val="bg1"/>
            </a:solidFill>
            <a:ln w="127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</p:pic>
        <p:graphicFrame>
          <p:nvGraphicFramePr>
            <p:cNvPr id="47" name="Object 2"/>
            <p:cNvGraphicFramePr>
              <a:graphicFrameLocks noChangeAspect="1"/>
            </p:cNvGraphicFramePr>
            <p:nvPr/>
          </p:nvGraphicFramePr>
          <p:xfrm>
            <a:off x="6299165" y="264465"/>
            <a:ext cx="181653" cy="209214"/>
          </p:xfrm>
          <a:graphic>
            <a:graphicData uri="http://schemas.openxmlformats.org/presentationml/2006/ole">
              <p:oleObj spid="_x0000_s890888" name="Equation" r:id="rId4" imgW="139700" imgH="165100" progId="Equation.DSMT4">
                <p:embed/>
              </p:oleObj>
            </a:graphicData>
          </a:graphic>
        </p:graphicFrame>
        <p:graphicFrame>
          <p:nvGraphicFramePr>
            <p:cNvPr id="48" name="Object 3"/>
            <p:cNvGraphicFramePr>
              <a:graphicFrameLocks noChangeAspect="1"/>
            </p:cNvGraphicFramePr>
            <p:nvPr/>
          </p:nvGraphicFramePr>
          <p:xfrm>
            <a:off x="6289640" y="629590"/>
            <a:ext cx="197548" cy="209809"/>
          </p:xfrm>
          <a:graphic>
            <a:graphicData uri="http://schemas.openxmlformats.org/presentationml/2006/ole">
              <p:oleObj spid="_x0000_s890889" name="Equation" r:id="rId5" imgW="152400" imgH="165100" progId="Equation.DSMT4">
                <p:embed/>
              </p:oleObj>
            </a:graphicData>
          </a:graphic>
        </p:graphicFrame>
        <p:graphicFrame>
          <p:nvGraphicFramePr>
            <p:cNvPr id="49" name="Object 4"/>
            <p:cNvGraphicFramePr>
              <a:graphicFrameLocks noChangeAspect="1"/>
            </p:cNvGraphicFramePr>
            <p:nvPr/>
          </p:nvGraphicFramePr>
          <p:xfrm>
            <a:off x="7416765" y="284028"/>
            <a:ext cx="164850" cy="177111"/>
          </p:xfrm>
          <a:graphic>
            <a:graphicData uri="http://schemas.openxmlformats.org/presentationml/2006/ole">
              <p:oleObj spid="_x0000_s890890" name="Equation" r:id="rId6" imgW="127000" imgH="139700" progId="Equation.DSMT4">
                <p:embed/>
              </p:oleObj>
            </a:graphicData>
          </a:graphic>
        </p:graphicFrame>
        <p:graphicFrame>
          <p:nvGraphicFramePr>
            <p:cNvPr id="50" name="Object 5"/>
            <p:cNvGraphicFramePr>
              <a:graphicFrameLocks noChangeAspect="1"/>
            </p:cNvGraphicFramePr>
            <p:nvPr/>
          </p:nvGraphicFramePr>
          <p:xfrm>
            <a:off x="7397714" y="629590"/>
            <a:ext cx="197548" cy="209809"/>
          </p:xfrm>
          <a:graphic>
            <a:graphicData uri="http://schemas.openxmlformats.org/presentationml/2006/ole">
              <p:oleObj spid="_x0000_s890891" name="Equation" r:id="rId7" imgW="152400" imgH="165100" progId="Equation.DSMT4">
                <p:embed/>
              </p:oleObj>
            </a:graphicData>
          </a:graphic>
        </p:graphicFrame>
        <p:graphicFrame>
          <p:nvGraphicFramePr>
            <p:cNvPr id="51" name="Object 6"/>
            <p:cNvGraphicFramePr>
              <a:graphicFrameLocks noChangeAspect="1"/>
            </p:cNvGraphicFramePr>
            <p:nvPr/>
          </p:nvGraphicFramePr>
          <p:xfrm>
            <a:off x="7734310" y="334010"/>
            <a:ext cx="1609725" cy="414338"/>
          </p:xfrm>
          <a:graphic>
            <a:graphicData uri="http://schemas.openxmlformats.org/presentationml/2006/ole">
              <p:oleObj spid="_x0000_s890892" name="Equation" r:id="rId8" imgW="1066800" imgH="279400" progId="Equation.DSMT4">
                <p:embed/>
              </p:oleObj>
            </a:graphicData>
          </a:graphic>
        </p:graphicFrame>
      </p:grpSp>
      <p:grpSp>
        <p:nvGrpSpPr>
          <p:cNvPr id="27" name="Group 26"/>
          <p:cNvGrpSpPr/>
          <p:nvPr/>
        </p:nvGrpSpPr>
        <p:grpSpPr>
          <a:xfrm>
            <a:off x="4713288" y="1314768"/>
            <a:ext cx="4430712" cy="5009832"/>
            <a:chOff x="4713288" y="1314768"/>
            <a:chExt cx="4430712" cy="5009832"/>
          </a:xfrm>
        </p:grpSpPr>
        <p:sp>
          <p:nvSpPr>
            <p:cNvPr id="32" name="Rectangle 6" descr="Newsprint"/>
            <p:cNvSpPr>
              <a:spLocks noChangeArrowheads="1"/>
            </p:cNvSpPr>
            <p:nvPr/>
          </p:nvSpPr>
          <p:spPr bwMode="auto">
            <a:xfrm>
              <a:off x="4892675" y="2294566"/>
              <a:ext cx="4251325" cy="28658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34" name="Rectangle 3"/>
            <p:cNvSpPr txBox="1">
              <a:spLocks noChangeArrowheads="1"/>
            </p:cNvSpPr>
            <p:nvPr/>
          </p:nvSpPr>
          <p:spPr bwMode="auto">
            <a:xfrm>
              <a:off x="4713288" y="1314768"/>
              <a:ext cx="4430712" cy="5009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60363" marR="0" lvl="0" indent="-276225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Tx/>
                <a:buFont typeface="Arial"/>
                <a:buChar char="•"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Oblique corrections from New Physics </a:t>
              </a:r>
              <a:b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</a:b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described through </a:t>
              </a:r>
              <a:r>
                <a:rPr kumimoji="0" lang="en-GB" sz="16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STU </a:t>
              </a: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parameters</a:t>
              </a:r>
              <a:endParaRPr lang="en-GB" sz="1800" b="1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endParaRPr>
            </a:p>
            <a:p>
              <a:pPr marL="360363" marR="0" lvl="0" indent="-360363" algn="l" defTabSz="914400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>
                  <a:srgbClr val="800000"/>
                </a:buClr>
                <a:buSzTx/>
                <a:tabLst/>
                <a:defRPr/>
              </a:pPr>
              <a:r>
                <a:rPr kumimoji="0" lang="en-GB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	[</a:t>
              </a:r>
              <a:r>
                <a:rPr kumimoji="0" lang="en-GB" sz="1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Peskin</a:t>
              </a:r>
              <a:r>
                <a:rPr lang="en-GB" sz="1000" kern="0" dirty="0" smtClean="0">
                  <a:solidFill>
                    <a:srgbClr val="000000"/>
                  </a:solidFill>
                  <a:latin typeface="Arial"/>
                  <a:ea typeface="Times New Roman"/>
                  <a:cs typeface="Arial"/>
                </a:rPr>
                <a:t>-</a:t>
              </a:r>
              <a:r>
                <a:rPr kumimoji="0" lang="en-GB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Takeuchi, Phys. Rev. D46</a:t>
              </a:r>
              <a:r>
                <a:rPr kumimoji="0" lang="en-GB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, 381 (1992)</a:t>
              </a:r>
              <a:r>
                <a:rPr kumimoji="0" lang="en-GB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]</a:t>
              </a:r>
            </a:p>
          </p:txBody>
        </p:sp>
        <p:sp>
          <p:nvSpPr>
            <p:cNvPr id="35" name="Rounded Rectangle 9"/>
            <p:cNvSpPr>
              <a:spLocks noChangeArrowheads="1"/>
            </p:cNvSpPr>
            <p:nvPr/>
          </p:nvSpPr>
          <p:spPr bwMode="auto">
            <a:xfrm>
              <a:off x="5033963" y="2505475"/>
              <a:ext cx="3927157" cy="404813"/>
            </a:xfrm>
            <a:prstGeom prst="roundRect">
              <a:avLst>
                <a:gd name="adj" fmla="val 16667"/>
              </a:avLst>
            </a:prstGeom>
            <a:noFill/>
            <a:ln w="25400">
              <a:solidFill>
                <a:srgbClr val="00009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713288" y="5306040"/>
              <a:ext cx="4430712" cy="7899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60363" lvl="1" indent="-276225" defTabSz="914400">
                <a:spcBef>
                  <a:spcPct val="20000"/>
                </a:spcBef>
                <a:buClr>
                  <a:srgbClr val="800000"/>
                </a:buClr>
                <a:buFont typeface="Arial"/>
                <a:buChar char="•"/>
                <a:defRPr/>
              </a:pPr>
              <a:r>
                <a:rPr lang="en-GB" sz="1600" kern="0" dirty="0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Also considered: correction to </a:t>
              </a:r>
              <a:r>
                <a:rPr lang="en-GB" sz="1600" i="1" kern="0" dirty="0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Z </a:t>
              </a:r>
              <a:r>
                <a:rPr lang="en-GB" sz="1600" kern="0" dirty="0" smtClean="0">
                  <a:solidFill>
                    <a:srgbClr val="333333"/>
                  </a:solidFill>
                  <a:latin typeface="Symbol" charset="2"/>
                  <a:ea typeface="Times New Roman"/>
                  <a:cs typeface="Symbol" charset="2"/>
                  <a:sym typeface="Wingdings" charset="2"/>
                </a:rPr>
                <a:t>® </a:t>
              </a:r>
              <a:r>
                <a:rPr lang="en-GB" sz="1600" i="1" kern="0" dirty="0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bb</a:t>
              </a:r>
              <a:r>
                <a:rPr lang="en-GB" sz="1600" kern="0" dirty="0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 </a:t>
              </a:r>
              <a:br>
                <a:rPr lang="en-GB" sz="1600" kern="0" dirty="0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</a:br>
              <a:r>
                <a:rPr lang="en-GB" sz="1600" kern="0" dirty="0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coupling, and extended parameters (</a:t>
              </a:r>
              <a:r>
                <a:rPr lang="en-GB" sz="1600" i="1" kern="0" dirty="0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VWX</a:t>
              </a:r>
              <a:r>
                <a:rPr lang="en-GB" sz="1600" kern="0" dirty="0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)</a:t>
              </a:r>
            </a:p>
            <a:p>
              <a:pPr marL="360363" lvl="1" indent="-360363" defTabSz="914400">
                <a:spcBef>
                  <a:spcPts val="400"/>
                </a:spcBef>
                <a:buClr>
                  <a:srgbClr val="800000"/>
                </a:buClr>
                <a:defRPr/>
              </a:pPr>
              <a:r>
                <a:rPr lang="en-GB" sz="1000" kern="0" dirty="0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	[Burgess et al., PLB 326, 276 (1994), PRD 49, 6115 (1994)]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713288" y="2515963"/>
              <a:ext cx="4430712" cy="25607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1" indent="-342900" defTabSz="914400">
                <a:spcBef>
                  <a:spcPct val="20000"/>
                </a:spcBef>
                <a:buClr>
                  <a:srgbClr val="800000"/>
                </a:buClr>
                <a:defRPr/>
              </a:pPr>
              <a:r>
                <a:rPr lang="en-GB" sz="1600" i="1" kern="0" dirty="0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	</a:t>
              </a:r>
              <a:r>
                <a:rPr lang="en-GB" sz="1600" i="1" kern="0" dirty="0" err="1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O</a:t>
              </a:r>
              <a:r>
                <a:rPr lang="en-GB" sz="1600" kern="0" baseline="-25000" dirty="0" err="1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meas</a:t>
              </a:r>
              <a:r>
                <a:rPr lang="en-GB" sz="1600" kern="0" dirty="0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 = </a:t>
              </a:r>
              <a:r>
                <a:rPr lang="en-GB" sz="1600" i="1" kern="0" dirty="0" err="1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O</a:t>
              </a:r>
              <a:r>
                <a:rPr lang="en-GB" sz="1600" kern="0" baseline="-25000" dirty="0" err="1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SM,ref</a:t>
              </a:r>
              <a:r>
                <a:rPr lang="en-GB" sz="1600" kern="0" dirty="0" err="1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(</a:t>
              </a:r>
              <a:r>
                <a:rPr lang="en-GB" sz="1600" i="1" kern="0" dirty="0" err="1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M</a:t>
              </a:r>
              <a:r>
                <a:rPr lang="en-GB" sz="1600" i="1" kern="0" baseline="-25000" dirty="0" err="1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H</a:t>
              </a:r>
              <a:r>
                <a:rPr lang="en-GB" sz="1600" kern="0" dirty="0" err="1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,</a:t>
              </a:r>
              <a:r>
                <a:rPr lang="en-GB" sz="1600" i="1" kern="0" dirty="0" err="1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m</a:t>
              </a:r>
              <a:r>
                <a:rPr lang="en-GB" sz="1600" i="1" kern="0" baseline="-25000" dirty="0" err="1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t</a:t>
              </a:r>
              <a:r>
                <a:rPr lang="en-GB" sz="1600" kern="0" dirty="0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) + </a:t>
              </a:r>
              <a:r>
                <a:rPr lang="en-GB" sz="1600" i="1" kern="0" dirty="0" err="1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c</a:t>
              </a:r>
              <a:r>
                <a:rPr lang="en-GB" sz="1600" i="1" kern="0" baseline="-25000" dirty="0" err="1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S</a:t>
              </a:r>
              <a:r>
                <a:rPr lang="en-GB" sz="1600" i="1" kern="0" dirty="0" err="1" smtClean="0">
                  <a:solidFill>
                    <a:srgbClr val="E12548"/>
                  </a:solidFill>
                  <a:latin typeface="Arial"/>
                  <a:ea typeface="Times New Roman"/>
                  <a:cs typeface="Arial"/>
                </a:rPr>
                <a:t>S</a:t>
              </a:r>
              <a:r>
                <a:rPr lang="en-GB" sz="1600" i="1" kern="0" dirty="0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 </a:t>
              </a:r>
              <a:r>
                <a:rPr lang="en-GB" sz="1600" kern="0" dirty="0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+ </a:t>
              </a:r>
              <a:r>
                <a:rPr lang="en-GB" sz="1600" kern="0" dirty="0" err="1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c</a:t>
              </a:r>
              <a:r>
                <a:rPr lang="en-GB" sz="1600" kern="0" baseline="-25000" dirty="0" err="1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T</a:t>
              </a:r>
              <a:r>
                <a:rPr lang="en-GB" sz="1600" b="1" i="1" kern="0" dirty="0" err="1" smtClean="0">
                  <a:solidFill>
                    <a:srgbClr val="E12548"/>
                  </a:solidFill>
                  <a:latin typeface="Arial"/>
                  <a:ea typeface="Times New Roman"/>
                  <a:cs typeface="Arial"/>
                </a:rPr>
                <a:t>T</a:t>
              </a:r>
              <a:r>
                <a:rPr lang="en-GB" sz="1600" kern="0" dirty="0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 + </a:t>
              </a:r>
              <a:r>
                <a:rPr lang="en-GB" sz="1600" i="1" kern="0" dirty="0" err="1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c</a:t>
              </a:r>
              <a:r>
                <a:rPr lang="en-GB" sz="1600" i="1" kern="0" baseline="-25000" dirty="0" err="1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U</a:t>
              </a:r>
              <a:r>
                <a:rPr lang="en-GB" sz="1600" b="1" i="1" kern="0" dirty="0" err="1" smtClean="0">
                  <a:solidFill>
                    <a:srgbClr val="E12548"/>
                  </a:solidFill>
                  <a:latin typeface="Arial"/>
                  <a:ea typeface="Times New Roman"/>
                  <a:cs typeface="Arial"/>
                </a:rPr>
                <a:t>U</a:t>
              </a:r>
              <a:endParaRPr lang="en-GB" sz="1600" b="1" i="1" kern="0" dirty="0" smtClean="0">
                <a:solidFill>
                  <a:srgbClr val="E12548"/>
                </a:solidFill>
                <a:latin typeface="Arial"/>
                <a:ea typeface="Times New Roman"/>
                <a:cs typeface="Arial"/>
              </a:endParaRPr>
            </a:p>
            <a:p>
              <a:pPr marL="342900" lvl="1" indent="-342900" defTabSz="914400">
                <a:spcBef>
                  <a:spcPct val="20000"/>
                </a:spcBef>
                <a:buClr>
                  <a:srgbClr val="800000"/>
                </a:buClr>
                <a:buFont typeface="Wingdings" charset="2"/>
                <a:buChar char="§"/>
                <a:defRPr/>
              </a:pPr>
              <a:endParaRPr lang="en-GB" sz="16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endParaRPr>
            </a:p>
            <a:p>
              <a:pPr marL="800100" lvl="2" indent="-342900" defTabSz="914400">
                <a:spcBef>
                  <a:spcPct val="20000"/>
                </a:spcBef>
                <a:buClr>
                  <a:srgbClr val="800000"/>
                </a:buClr>
              </a:pPr>
              <a:r>
                <a:rPr lang="en-GB" sz="1600" b="1" i="1" kern="0" dirty="0" smtClean="0">
                  <a:solidFill>
                    <a:srgbClr val="E12548"/>
                  </a:solidFill>
                  <a:latin typeface="Arial"/>
                  <a:ea typeface="Times New Roman"/>
                  <a:cs typeface="Arial"/>
                </a:rPr>
                <a:t>S</a:t>
              </a:r>
              <a:r>
                <a:rPr lang="en-GB" sz="1600" kern="0" dirty="0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 : 		</a:t>
              </a:r>
              <a:r>
                <a:rPr lang="en-GB" sz="1600" kern="0" dirty="0" smtClean="0">
                  <a:solidFill>
                    <a:srgbClr val="E12548"/>
                  </a:solidFill>
                  <a:latin typeface="Arial"/>
                  <a:ea typeface="Times New Roman"/>
                  <a:cs typeface="Arial"/>
                </a:rPr>
                <a:t>(</a:t>
              </a:r>
              <a:r>
                <a:rPr lang="en-GB" sz="1600" i="1" kern="0" dirty="0" smtClean="0">
                  <a:solidFill>
                    <a:srgbClr val="E12548"/>
                  </a:solidFill>
                  <a:latin typeface="Arial"/>
                  <a:ea typeface="Times New Roman"/>
                  <a:cs typeface="Arial"/>
                </a:rPr>
                <a:t>S</a:t>
              </a:r>
              <a:r>
                <a:rPr lang="en-GB" sz="1600" kern="0" dirty="0" smtClean="0">
                  <a:solidFill>
                    <a:srgbClr val="E12548"/>
                  </a:solidFill>
                  <a:latin typeface="Arial"/>
                  <a:ea typeface="Times New Roman"/>
                  <a:cs typeface="Arial"/>
                </a:rPr>
                <a:t>+</a:t>
              </a:r>
              <a:r>
                <a:rPr lang="en-GB" sz="1600" i="1" kern="0" dirty="0" smtClean="0">
                  <a:solidFill>
                    <a:srgbClr val="E12548"/>
                  </a:solidFill>
                  <a:latin typeface="Arial"/>
                  <a:ea typeface="Times New Roman"/>
                  <a:cs typeface="Arial"/>
                </a:rPr>
                <a:t>U</a:t>
              </a:r>
              <a:r>
                <a:rPr lang="en-GB" sz="1600" kern="0" dirty="0" smtClean="0">
                  <a:solidFill>
                    <a:srgbClr val="E12548"/>
                  </a:solidFill>
                  <a:latin typeface="Arial"/>
                  <a:ea typeface="Times New Roman"/>
                  <a:cs typeface="Arial"/>
                </a:rPr>
                <a:t>)</a:t>
              </a:r>
              <a:r>
                <a:rPr lang="en-GB" sz="1600" i="1" kern="0" dirty="0" smtClean="0">
                  <a:solidFill>
                    <a:srgbClr val="E12548"/>
                  </a:solidFill>
                  <a:latin typeface="Arial"/>
                  <a:ea typeface="Times New Roman"/>
                  <a:cs typeface="Arial"/>
                </a:rPr>
                <a:t> </a:t>
              </a:r>
              <a:r>
                <a:rPr lang="en-GB" sz="1600" kern="0" dirty="0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New Physics contributions </a:t>
              </a:r>
              <a:br>
                <a:rPr lang="en-GB" sz="1600" kern="0" dirty="0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</a:br>
              <a:r>
                <a:rPr lang="en-GB" sz="1600" kern="0" dirty="0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	to </a:t>
              </a:r>
              <a:r>
                <a:rPr lang="en-GB" sz="1600" kern="0" dirty="0" smtClean="0">
                  <a:solidFill>
                    <a:srgbClr val="E12548"/>
                  </a:solidFill>
                  <a:latin typeface="Arial"/>
                  <a:ea typeface="Times New Roman"/>
                  <a:cs typeface="Arial"/>
                </a:rPr>
                <a:t>neutral (charged) currents</a:t>
              </a:r>
            </a:p>
            <a:p>
              <a:pPr marL="800100" lvl="2" indent="-342900" defTabSz="914400">
                <a:spcBef>
                  <a:spcPts val="600"/>
                </a:spcBef>
                <a:buClr>
                  <a:srgbClr val="800000"/>
                </a:buClr>
              </a:pPr>
              <a:r>
                <a:rPr lang="en-GB" sz="1600" b="1" i="1" kern="0" dirty="0" smtClean="0">
                  <a:solidFill>
                    <a:srgbClr val="E12548"/>
                  </a:solidFill>
                  <a:latin typeface="Arial"/>
                  <a:ea typeface="Times New Roman"/>
                  <a:cs typeface="Arial"/>
                </a:rPr>
                <a:t>T</a:t>
              </a:r>
              <a:r>
                <a:rPr lang="en-GB" sz="1600" kern="0" dirty="0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 : 		Difference between neutral and </a:t>
              </a:r>
              <a:br>
                <a:rPr lang="en-GB" sz="1600" kern="0" dirty="0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</a:br>
              <a:r>
                <a:rPr lang="en-GB" sz="1600" kern="0" dirty="0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 	charged current processes –  </a:t>
              </a:r>
              <a:br>
                <a:rPr lang="en-GB" sz="1600" kern="0" dirty="0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</a:br>
              <a:r>
                <a:rPr lang="en-GB" sz="1600" kern="0" dirty="0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 	sensitive to </a:t>
              </a:r>
              <a:r>
                <a:rPr lang="en-GB" sz="1600" kern="0" dirty="0" smtClean="0">
                  <a:solidFill>
                    <a:srgbClr val="E12548"/>
                  </a:solidFill>
                  <a:latin typeface="Arial"/>
                  <a:ea typeface="Times New Roman"/>
                  <a:cs typeface="Arial"/>
                </a:rPr>
                <a:t>weak </a:t>
              </a:r>
              <a:r>
                <a:rPr lang="en-GB" sz="1600" kern="0" dirty="0" err="1" smtClean="0">
                  <a:solidFill>
                    <a:srgbClr val="E12548"/>
                  </a:solidFill>
                  <a:latin typeface="Arial"/>
                  <a:ea typeface="Times New Roman"/>
                  <a:cs typeface="Arial"/>
                </a:rPr>
                <a:t>isospin</a:t>
              </a:r>
              <a:r>
                <a:rPr lang="en-GB" sz="1600" kern="0" dirty="0" smtClean="0">
                  <a:solidFill>
                    <a:srgbClr val="E12548"/>
                  </a:solidFill>
                  <a:latin typeface="Arial"/>
                  <a:ea typeface="Times New Roman"/>
                  <a:cs typeface="Arial"/>
                </a:rPr>
                <a:t> violation</a:t>
              </a:r>
            </a:p>
            <a:p>
              <a:pPr marL="900113" lvl="2" indent="-442913" defTabSz="914400">
                <a:spcBef>
                  <a:spcPts val="600"/>
                </a:spcBef>
                <a:buClr>
                  <a:srgbClr val="800000"/>
                </a:buClr>
              </a:pPr>
              <a:r>
                <a:rPr lang="en-GB" sz="1600" b="1" i="1" kern="0" dirty="0" smtClean="0">
                  <a:solidFill>
                    <a:srgbClr val="E12548"/>
                  </a:solidFill>
                  <a:latin typeface="Arial"/>
                  <a:ea typeface="Times New Roman"/>
                  <a:cs typeface="Arial"/>
                </a:rPr>
                <a:t>U</a:t>
              </a:r>
              <a:r>
                <a:rPr lang="en-GB" sz="1600" kern="0" dirty="0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 : 		Constrained by </a:t>
              </a:r>
              <a:r>
                <a:rPr lang="en-US" sz="1600" i="1" dirty="0" smtClean="0">
                  <a:solidFill>
                    <a:prstClr val="black"/>
                  </a:solidFill>
                </a:rPr>
                <a:t>M</a:t>
              </a:r>
              <a:r>
                <a:rPr lang="en-US" sz="1600" i="1" baseline="-25000" dirty="0" smtClean="0">
                  <a:solidFill>
                    <a:prstClr val="black"/>
                  </a:solidFill>
                </a:rPr>
                <a:t>W</a:t>
              </a:r>
              <a:r>
                <a:rPr lang="en-US" sz="1600" i="1" dirty="0" smtClean="0">
                  <a:solidFill>
                    <a:prstClr val="black"/>
                  </a:solidFill>
                </a:rPr>
                <a:t> </a:t>
              </a:r>
              <a:r>
                <a:rPr lang="en-US" sz="1600" dirty="0" smtClean="0">
                  <a:solidFill>
                    <a:prstClr val="black"/>
                  </a:solidFill>
                </a:rPr>
                <a:t>and </a:t>
              </a:r>
              <a:r>
                <a:rPr lang="en-US" sz="16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1600" i="1" baseline="-25000" dirty="0" smtClean="0">
                  <a:solidFill>
                    <a:prstClr val="black"/>
                  </a:solidFill>
                </a:rPr>
                <a:t>W</a:t>
              </a:r>
              <a:r>
                <a:rPr lang="en-GB" sz="1600" kern="0" dirty="0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. Usually very small in NP models (often: </a:t>
              </a:r>
              <a:r>
                <a:rPr lang="en-GB" sz="1600" i="1" kern="0" dirty="0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U</a:t>
              </a:r>
              <a:r>
                <a:rPr lang="en-GB" sz="1600" kern="0" dirty="0" smtClean="0">
                  <a:solidFill>
                    <a:srgbClr val="333333"/>
                  </a:solidFill>
                  <a:latin typeface="Arial"/>
                  <a:ea typeface="Times New Roman"/>
                  <a:cs typeface="Arial"/>
                </a:rPr>
                <a:t>=0)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2865868"/>
            <a:ext cx="9144000" cy="3458732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28600" y="152400"/>
            <a:ext cx="891540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800" b="1" kern="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The Oblique Parameters in the Standard Model</a:t>
            </a:r>
            <a:endParaRPr lang="en-US" sz="1600" baseline="-25000" dirty="0" smtClean="0">
              <a:solidFill>
                <a:srgbClr val="404040"/>
              </a:solidFill>
              <a:latin typeface="Calibri"/>
              <a:cs typeface="Calibri"/>
              <a:sym typeface="Symbol" charset="2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28601" y="762000"/>
            <a:ext cx="3810000" cy="15795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>
                <a:srgbClr val="800000"/>
              </a:buClr>
            </a:pPr>
            <a:r>
              <a:rPr lang="en-US" sz="1800" i="1" dirty="0" smtClean="0"/>
              <a:t>STU </a:t>
            </a:r>
            <a:r>
              <a:rPr lang="en-US" sz="1800" dirty="0" smtClean="0"/>
              <a:t>references in SM obtained from fit to EW observables</a:t>
            </a:r>
          </a:p>
          <a:p>
            <a:pPr marL="360363" indent="-276225">
              <a:spcBef>
                <a:spcPts val="600"/>
              </a:spcBef>
              <a:buClr>
                <a:srgbClr val="800000"/>
              </a:buClr>
              <a:buFontTx/>
              <a:buChar char="•"/>
            </a:pPr>
            <a:r>
              <a:rPr lang="en-US" sz="1600" dirty="0" err="1" smtClean="0">
                <a:solidFill>
                  <a:srgbClr val="0033CC"/>
                </a:solidFill>
              </a:rPr>
              <a:t>SM</a:t>
            </a:r>
            <a:r>
              <a:rPr lang="en-US" sz="1600" baseline="-25000" dirty="0" err="1" smtClean="0">
                <a:solidFill>
                  <a:srgbClr val="0033CC"/>
                </a:solidFill>
              </a:rPr>
              <a:t>ref</a:t>
            </a:r>
            <a:r>
              <a:rPr lang="en-US" sz="1600" dirty="0" smtClean="0">
                <a:solidFill>
                  <a:srgbClr val="0033CC"/>
                </a:solidFill>
              </a:rPr>
              <a:t> chosen at: </a:t>
            </a:r>
          </a:p>
          <a:p>
            <a:pPr marL="360363" indent="-276225">
              <a:spcBef>
                <a:spcPts val="300"/>
              </a:spcBef>
              <a:buClr>
                <a:srgbClr val="800000"/>
              </a:buClr>
            </a:pPr>
            <a:r>
              <a:rPr lang="en-US" sz="1600" i="1" dirty="0" smtClean="0">
                <a:solidFill>
                  <a:srgbClr val="0033CC"/>
                </a:solidFill>
              </a:rPr>
              <a:t>	M</a:t>
            </a:r>
            <a:r>
              <a:rPr lang="en-US" sz="1600" i="1" baseline="-25000" dirty="0" smtClean="0">
                <a:solidFill>
                  <a:srgbClr val="0033CC"/>
                </a:solidFill>
              </a:rPr>
              <a:t>H</a:t>
            </a:r>
            <a:r>
              <a:rPr lang="en-US" sz="1600" dirty="0" smtClean="0">
                <a:solidFill>
                  <a:srgbClr val="0033CC"/>
                </a:solidFill>
              </a:rPr>
              <a:t> = 120 GeV and </a:t>
            </a:r>
            <a:r>
              <a:rPr lang="en-US" sz="1600" i="1" dirty="0" err="1" smtClean="0">
                <a:solidFill>
                  <a:srgbClr val="0033CC"/>
                </a:solidFill>
              </a:rPr>
              <a:t>m</a:t>
            </a:r>
            <a:r>
              <a:rPr lang="en-US" sz="1600" i="1" baseline="-25000" dirty="0" err="1" smtClean="0">
                <a:solidFill>
                  <a:srgbClr val="0033CC"/>
                </a:solidFill>
              </a:rPr>
              <a:t>t</a:t>
            </a:r>
            <a:r>
              <a:rPr lang="en-US" sz="1600" baseline="-25000" dirty="0" smtClean="0">
                <a:solidFill>
                  <a:srgbClr val="0033CC"/>
                </a:solidFill>
              </a:rPr>
              <a:t> </a:t>
            </a:r>
            <a:r>
              <a:rPr lang="en-US" sz="1600" dirty="0" smtClean="0">
                <a:solidFill>
                  <a:srgbClr val="0033CC"/>
                </a:solidFill>
              </a:rPr>
              <a:t>= 173.1</a:t>
            </a:r>
            <a:r>
              <a:rPr lang="en-US" sz="1600" dirty="0" smtClean="0">
                <a:solidFill>
                  <a:srgbClr val="0033CC"/>
                </a:solidFill>
                <a:ea typeface="Tahoma" charset="0"/>
                <a:cs typeface="Tahoma" charset="0"/>
              </a:rPr>
              <a:t> GeV</a:t>
            </a:r>
          </a:p>
          <a:p>
            <a:pPr marL="360363" indent="-276225">
              <a:spcBef>
                <a:spcPts val="600"/>
              </a:spcBef>
              <a:buClr>
                <a:srgbClr val="800000"/>
              </a:buClr>
              <a:buFontTx/>
              <a:buChar char="•"/>
            </a:pPr>
            <a:r>
              <a:rPr lang="en-US" sz="1600" dirty="0" smtClean="0">
                <a:solidFill>
                  <a:schemeClr val="tx2"/>
                </a:solidFill>
                <a:sym typeface="Wingdings" charset="2"/>
              </a:rPr>
              <a:t>This defines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rgbClr val="E12548"/>
                </a:solidFill>
              </a:rPr>
              <a:t>(</a:t>
            </a:r>
            <a:r>
              <a:rPr lang="en-US" sz="1600" i="1" dirty="0" smtClean="0">
                <a:solidFill>
                  <a:srgbClr val="E12548"/>
                </a:solidFill>
              </a:rPr>
              <a:t>S</a:t>
            </a:r>
            <a:r>
              <a:rPr lang="en-US" sz="1600" dirty="0" smtClean="0">
                <a:solidFill>
                  <a:srgbClr val="E12548"/>
                </a:solidFill>
              </a:rPr>
              <a:t>,</a:t>
            </a:r>
            <a:r>
              <a:rPr lang="en-US" sz="1600" i="1" dirty="0" smtClean="0">
                <a:solidFill>
                  <a:srgbClr val="E12548"/>
                </a:solidFill>
              </a:rPr>
              <a:t>T</a:t>
            </a:r>
            <a:r>
              <a:rPr lang="en-US" sz="1600" dirty="0" smtClean="0">
                <a:solidFill>
                  <a:srgbClr val="E12548"/>
                </a:solidFill>
              </a:rPr>
              <a:t>,</a:t>
            </a:r>
            <a:r>
              <a:rPr lang="en-US" sz="1600" i="1" dirty="0" smtClean="0">
                <a:solidFill>
                  <a:srgbClr val="E12548"/>
                </a:solidFill>
              </a:rPr>
              <a:t>U</a:t>
            </a:r>
            <a:r>
              <a:rPr lang="en-US" sz="1600" dirty="0" smtClean="0">
                <a:solidFill>
                  <a:srgbClr val="E12548"/>
                </a:solidFill>
              </a:rPr>
              <a:t>) = (0,0,0)</a:t>
            </a:r>
            <a:endParaRPr lang="en-US" sz="1600" dirty="0" smtClean="0">
              <a:solidFill>
                <a:srgbClr val="E12548"/>
              </a:solidFill>
              <a:ea typeface="Tahoma" charset="0"/>
              <a:cs typeface="Tahoma" charset="0"/>
            </a:endParaRPr>
          </a:p>
        </p:txBody>
      </p:sp>
      <p:pic>
        <p:nvPicPr>
          <p:cNvPr id="9" name="Picture 8" descr="S_vs_T_logo.png"/>
          <p:cNvPicPr>
            <a:picLocks noChangeAspect="1"/>
          </p:cNvPicPr>
          <p:nvPr/>
        </p:nvPicPr>
        <p:blipFill>
          <a:blip r:embed="rId2"/>
          <a:srcRect t="2117"/>
          <a:stretch>
            <a:fillRect/>
          </a:stretch>
        </p:blipFill>
        <p:spPr>
          <a:xfrm>
            <a:off x="1143000" y="2939232"/>
            <a:ext cx="4949952" cy="32857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43503" y="5396682"/>
            <a:ext cx="1640417" cy="349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3"/>
          <a:srcRect l="20847" t="23875" r="34387" b="51282"/>
          <a:stretch>
            <a:fillRect/>
          </a:stretch>
        </p:blipFill>
        <p:spPr bwMode="auto">
          <a:xfrm>
            <a:off x="5943600" y="3070466"/>
            <a:ext cx="1501775" cy="554037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EAEAEA">
                <a:alpha val="74998"/>
              </a:srgbClr>
            </a:outerShdw>
          </a:effectLst>
        </p:spPr>
      </p:pic>
      <p:sp>
        <p:nvSpPr>
          <p:cNvPr id="11" name="Rectangle 6" descr="Newsprint"/>
          <p:cNvSpPr>
            <a:spLocks noChangeArrowheads="1"/>
          </p:cNvSpPr>
          <p:nvPr/>
        </p:nvSpPr>
        <p:spPr bwMode="auto">
          <a:xfrm>
            <a:off x="4429252" y="762000"/>
            <a:ext cx="4572000" cy="1524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176429" y="1241425"/>
            <a:ext cx="1844675" cy="1077913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0"/>
              </a:spcBef>
              <a:buClrTx/>
              <a:buFontTx/>
              <a:buNone/>
            </a:pPr>
            <a:r>
              <a:rPr lang="en-US" sz="1600" b="0" i="1" dirty="0">
                <a:solidFill>
                  <a:srgbClr val="000000"/>
                </a:solidFill>
              </a:rPr>
              <a:t>S</a:t>
            </a:r>
            <a:r>
              <a:rPr lang="en-US" sz="1600" b="0" dirty="0">
                <a:solidFill>
                  <a:srgbClr val="000000"/>
                </a:solidFill>
              </a:rPr>
              <a:t> = 0.02 </a:t>
            </a:r>
            <a:r>
              <a:rPr lang="en-US" sz="1600" b="0" dirty="0">
                <a:solidFill>
                  <a:srgbClr val="000000"/>
                </a:solidFill>
                <a:ea typeface="Arial" charset="0"/>
                <a:cs typeface="Arial" charset="0"/>
              </a:rPr>
              <a:t>± 0.11</a:t>
            </a:r>
          </a:p>
          <a:p>
            <a:pPr marL="342900" indent="-342900">
              <a:spcBef>
                <a:spcPct val="0"/>
              </a:spcBef>
              <a:buClrTx/>
              <a:buFontTx/>
              <a:buNone/>
            </a:pPr>
            <a:endParaRPr lang="en-US" sz="800" b="0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marL="342900" indent="-342900">
              <a:spcBef>
                <a:spcPct val="0"/>
              </a:spcBef>
              <a:buClrTx/>
              <a:buFontTx/>
              <a:buNone/>
            </a:pPr>
            <a:r>
              <a:rPr lang="en-US" sz="1600" b="0" i="1" dirty="0">
                <a:solidFill>
                  <a:srgbClr val="000000"/>
                </a:solidFill>
                <a:ea typeface="Arial" charset="0"/>
                <a:cs typeface="Arial" charset="0"/>
              </a:rPr>
              <a:t>T</a:t>
            </a:r>
            <a:r>
              <a:rPr lang="en-US" sz="1600" b="0" dirty="0">
                <a:solidFill>
                  <a:srgbClr val="000000"/>
                </a:solidFill>
                <a:ea typeface="Arial" charset="0"/>
                <a:cs typeface="Arial" charset="0"/>
              </a:rPr>
              <a:t> = 0.05 ± 0.12</a:t>
            </a:r>
          </a:p>
          <a:p>
            <a:pPr marL="342900" indent="-342900">
              <a:spcBef>
                <a:spcPct val="0"/>
              </a:spcBef>
              <a:buClrTx/>
              <a:buFontTx/>
              <a:buNone/>
            </a:pPr>
            <a:endParaRPr lang="en-US" sz="800" b="0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marL="342900" indent="-342900">
              <a:spcBef>
                <a:spcPct val="0"/>
              </a:spcBef>
              <a:buClrTx/>
              <a:buFontTx/>
              <a:buNone/>
            </a:pPr>
            <a:r>
              <a:rPr lang="en-US" sz="1600" b="0" i="1" dirty="0">
                <a:solidFill>
                  <a:srgbClr val="000000"/>
                </a:solidFill>
                <a:ea typeface="Arial" charset="0"/>
                <a:cs typeface="Arial" charset="0"/>
              </a:rPr>
              <a:t>U </a:t>
            </a:r>
            <a:r>
              <a:rPr lang="en-US" sz="1600" b="0" dirty="0">
                <a:solidFill>
                  <a:srgbClr val="000000"/>
                </a:solidFill>
                <a:ea typeface="Arial" charset="0"/>
                <a:cs typeface="Arial" charset="0"/>
              </a:rPr>
              <a:t>= 0.07 ± 0.12</a:t>
            </a:r>
          </a:p>
        </p:txBody>
      </p:sp>
      <p:graphicFrame>
        <p:nvGraphicFramePr>
          <p:cNvPr id="16" name="Group 135"/>
          <p:cNvGraphicFramePr>
            <a:graphicFrameLocks noGrp="1"/>
          </p:cNvGraphicFramePr>
          <p:nvPr/>
        </p:nvGraphicFramePr>
        <p:xfrm>
          <a:off x="6942664" y="1246715"/>
          <a:ext cx="1981200" cy="1097280"/>
        </p:xfrm>
        <a:graphic>
          <a:graphicData uri="http://schemas.openxmlformats.org/drawingml/2006/table">
            <a:tbl>
              <a:tblPr/>
              <a:tblGrid>
                <a:gridCol w="306388"/>
                <a:gridCol w="379412"/>
                <a:gridCol w="609600"/>
                <a:gridCol w="68580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U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S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0.88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–0.47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T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–0.72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U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" name="AutoShape 6"/>
          <p:cNvSpPr>
            <a:spLocks noChangeArrowheads="1"/>
          </p:cNvSpPr>
          <p:nvPr/>
        </p:nvSpPr>
        <p:spPr bwMode="auto">
          <a:xfrm>
            <a:off x="4032793" y="1612627"/>
            <a:ext cx="762000" cy="4572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bg1">
              <a:lumMod val="85000"/>
            </a:schemeClr>
          </a:solidFill>
          <a:ln w="127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21000"/>
              </a:srgbClr>
            </a:outerShdw>
          </a:effectLst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9" name="Rounded Rectangle 18"/>
          <p:cNvSpPr/>
          <p:nvPr/>
        </p:nvSpPr>
        <p:spPr>
          <a:xfrm>
            <a:off x="5060016" y="1157815"/>
            <a:ext cx="3941236" cy="1280585"/>
          </a:xfrm>
          <a:prstGeom prst="roundRect">
            <a:avLst/>
          </a:prstGeom>
          <a:noFill/>
          <a:ln w="127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5149971" y="891672"/>
            <a:ext cx="23827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Results from Standard Model fit: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11464" y="4769367"/>
            <a:ext cx="32325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1400" i="1" dirty="0" smtClean="0"/>
              <a:t>S</a:t>
            </a:r>
            <a:r>
              <a:rPr lang="en-GB" sz="1400" dirty="0" smtClean="0"/>
              <a:t>, </a:t>
            </a:r>
            <a:r>
              <a:rPr lang="en-GB" sz="1400" i="1" dirty="0" smtClean="0"/>
              <a:t>T</a:t>
            </a:r>
            <a:r>
              <a:rPr lang="en-GB" sz="1400" dirty="0" smtClean="0"/>
              <a:t> depend logarithmically on </a:t>
            </a:r>
            <a:r>
              <a:rPr lang="en-GB" sz="1400" i="1" dirty="0" smtClean="0"/>
              <a:t>M</a:t>
            </a:r>
            <a:r>
              <a:rPr lang="en-GB" sz="1400" i="1" baseline="-25000" dirty="0" smtClean="0"/>
              <a:t>H</a:t>
            </a:r>
            <a:endParaRPr lang="en-GB" sz="1400" dirty="0" smtClean="0"/>
          </a:p>
          <a:p>
            <a:pPr>
              <a:spcBef>
                <a:spcPts val="600"/>
              </a:spcBef>
            </a:pPr>
            <a:r>
              <a:rPr lang="en-GB" sz="1400" dirty="0" smtClean="0"/>
              <a:t>Preference for low </a:t>
            </a:r>
            <a:r>
              <a:rPr lang="en-GB" sz="1400" i="1" dirty="0" smtClean="0"/>
              <a:t>M</a:t>
            </a:r>
            <a:r>
              <a:rPr lang="en-GB" sz="1400" i="1" baseline="-25000" dirty="0" smtClean="0"/>
              <a:t>H</a:t>
            </a:r>
            <a:r>
              <a:rPr lang="en-GB" sz="1400" i="1" dirty="0" smtClean="0"/>
              <a:t> </a:t>
            </a:r>
            <a:r>
              <a:rPr lang="en-GB" sz="1400" dirty="0" smtClean="0"/>
              <a:t>values</a:t>
            </a:r>
          </a:p>
          <a:p>
            <a:pPr>
              <a:spcBef>
                <a:spcPts val="600"/>
              </a:spcBef>
            </a:pPr>
            <a:r>
              <a:rPr lang="en-GB" sz="1400" dirty="0" smtClean="0">
                <a:solidFill>
                  <a:srgbClr val="E12548"/>
                </a:solidFill>
              </a:rPr>
              <a:t>Accommodate large </a:t>
            </a:r>
            <a:r>
              <a:rPr lang="en-GB" sz="1400" i="1" dirty="0" smtClean="0">
                <a:solidFill>
                  <a:srgbClr val="E12548"/>
                </a:solidFill>
              </a:rPr>
              <a:t>M</a:t>
            </a:r>
            <a:r>
              <a:rPr lang="en-GB" sz="1400" i="1" baseline="-25000" dirty="0" smtClean="0">
                <a:solidFill>
                  <a:srgbClr val="E12548"/>
                </a:solidFill>
              </a:rPr>
              <a:t>H</a:t>
            </a:r>
            <a:r>
              <a:rPr lang="en-GB" sz="1400" i="1" dirty="0" smtClean="0">
                <a:solidFill>
                  <a:srgbClr val="E12548"/>
                </a:solidFill>
              </a:rPr>
              <a:t> </a:t>
            </a:r>
            <a:r>
              <a:rPr lang="en-GB" sz="1400" dirty="0" smtClean="0">
                <a:solidFill>
                  <a:srgbClr val="E12548"/>
                </a:solidFill>
              </a:rPr>
              <a:t>values by shifting </a:t>
            </a:r>
            <a:r>
              <a:rPr lang="en-GB" sz="1400" i="1" dirty="0" smtClean="0">
                <a:solidFill>
                  <a:srgbClr val="E12548"/>
                </a:solidFill>
              </a:rPr>
              <a:t>T</a:t>
            </a:r>
            <a:r>
              <a:rPr lang="en-GB" sz="1400" dirty="0" smtClean="0">
                <a:solidFill>
                  <a:srgbClr val="E12548"/>
                </a:solidFill>
              </a:rPr>
              <a:t> (</a:t>
            </a:r>
            <a:r>
              <a:rPr lang="en-GB" sz="1400" i="1" dirty="0" smtClean="0">
                <a:solidFill>
                  <a:srgbClr val="E12548"/>
                </a:solidFill>
              </a:rPr>
              <a:t>S</a:t>
            </a:r>
            <a:r>
              <a:rPr lang="en-GB" sz="1400" dirty="0" smtClean="0">
                <a:solidFill>
                  <a:srgbClr val="E12548"/>
                </a:solidFill>
              </a:rPr>
              <a:t>) positive (negative) </a:t>
            </a:r>
            <a:endParaRPr lang="en-GB" sz="1400" dirty="0">
              <a:solidFill>
                <a:srgbClr val="E12548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18360" y="3200400"/>
            <a:ext cx="1601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3">
                    <a:lumMod val="75000"/>
                  </a:schemeClr>
                </a:solidFill>
              </a:rPr>
              <a:t>Current experimental constraint</a:t>
            </a:r>
            <a:endParaRPr lang="en-GB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82235" y="5181600"/>
            <a:ext cx="1601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SM prediction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4419600"/>
            <a:ext cx="9144000" cy="1905000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28600" y="152400"/>
            <a:ext cx="891540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800" b="1" kern="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Little Higgs Models (LHM)</a:t>
            </a:r>
            <a:endParaRPr lang="en-US" sz="1600" baseline="-25000" dirty="0" smtClean="0">
              <a:solidFill>
                <a:srgbClr val="404040"/>
              </a:solidFill>
              <a:latin typeface="Calibri"/>
              <a:cs typeface="Calibri"/>
              <a:sym typeface="Symbol" charset="2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28600" y="762000"/>
            <a:ext cx="8915399" cy="316458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marL="342900" lvl="0" indent="-342900" defTabSz="914400">
              <a:spcBef>
                <a:spcPct val="20000"/>
              </a:spcBef>
              <a:buClr>
                <a:srgbClr val="800000"/>
              </a:buClr>
              <a:buFont typeface="Wingdings" charset="2"/>
              <a:buChar char="§"/>
            </a:pPr>
            <a:r>
              <a:rPr lang="en-US" sz="1800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LHM: solves hierarchy problem, possible explanation for EWSM</a:t>
            </a:r>
          </a:p>
          <a:p>
            <a:pPr marL="742950" lvl="1" indent="-285750" defTabSz="914400">
              <a:spcBef>
                <a:spcPts val="600"/>
              </a:spcBef>
              <a:buFont typeface="Lucida Grande"/>
              <a:buChar char="﹣"/>
            </a:pPr>
            <a:r>
              <a:rPr lang="en-US" sz="1600" kern="0" dirty="0" smtClean="0">
                <a:solidFill>
                  <a:srgbClr val="404040"/>
                </a:solidFill>
                <a:latin typeface="Arial"/>
                <a:ea typeface="Times New Roman"/>
                <a:cs typeface="Arial"/>
              </a:rPr>
              <a:t>SM contributions to Higgs mass cancelled by new particles </a:t>
            </a:r>
          </a:p>
          <a:p>
            <a:pPr marL="342900" lvl="0" indent="-342900" defTabSz="914400">
              <a:spcBef>
                <a:spcPts val="900"/>
              </a:spcBef>
              <a:buClr>
                <a:srgbClr val="800000"/>
              </a:buClr>
              <a:buFont typeface="Wingdings" charset="2"/>
              <a:buChar char="§"/>
            </a:pPr>
            <a:r>
              <a:rPr lang="en-US" sz="1800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Non-linear sigma model, broken Global SU(5) / SO(5) symmetry</a:t>
            </a:r>
          </a:p>
          <a:p>
            <a:pPr marL="742950" lvl="1" indent="-285750" defTabSz="914400">
              <a:spcBef>
                <a:spcPts val="600"/>
              </a:spcBef>
              <a:buFont typeface="Lucida Grande"/>
              <a:buChar char="﹣"/>
            </a:pPr>
            <a:r>
              <a:rPr lang="en-US" sz="1600" kern="0" dirty="0" smtClean="0">
                <a:solidFill>
                  <a:srgbClr val="404040"/>
                </a:solidFill>
                <a:latin typeface="Arial"/>
                <a:ea typeface="Times New Roman"/>
                <a:cs typeface="Arial"/>
              </a:rPr>
              <a:t>Higgs = lightest pseudo Nambu-Goldstone boson</a:t>
            </a:r>
          </a:p>
          <a:p>
            <a:pPr marL="742950" lvl="1" indent="-285750" defTabSz="914400">
              <a:spcBef>
                <a:spcPts val="600"/>
              </a:spcBef>
              <a:buFont typeface="Lucida Grande"/>
              <a:buChar char="﹣"/>
            </a:pPr>
            <a:r>
              <a:rPr lang="en-US" sz="1600" kern="0" dirty="0" smtClean="0">
                <a:solidFill>
                  <a:srgbClr val="404040"/>
                </a:solidFill>
                <a:latin typeface="Arial"/>
                <a:ea typeface="Times New Roman"/>
                <a:cs typeface="Arial"/>
              </a:rPr>
              <a:t>New SM-like fermions and gauge bosons at </a:t>
            </a:r>
            <a:r>
              <a:rPr lang="en-US" sz="1600" kern="0" dirty="0" err="1" smtClean="0">
                <a:solidFill>
                  <a:srgbClr val="404040"/>
                </a:solidFill>
                <a:latin typeface="Arial"/>
                <a:ea typeface="Times New Roman"/>
                <a:cs typeface="Arial"/>
              </a:rPr>
              <a:t>TeV</a:t>
            </a:r>
            <a:r>
              <a:rPr lang="en-US" sz="1600" kern="0" dirty="0" smtClean="0">
                <a:solidFill>
                  <a:srgbClr val="404040"/>
                </a:solidFill>
                <a:latin typeface="Arial"/>
                <a:ea typeface="Times New Roman"/>
                <a:cs typeface="Arial"/>
              </a:rPr>
              <a:t> scale</a:t>
            </a:r>
          </a:p>
          <a:p>
            <a:pPr marL="342900" lvl="0" indent="-342900" defTabSz="914400">
              <a:spcBef>
                <a:spcPts val="900"/>
              </a:spcBef>
              <a:buClr>
                <a:srgbClr val="800000"/>
              </a:buClr>
              <a:buFont typeface="Wingdings" charset="2"/>
              <a:buChar char="§"/>
            </a:pPr>
            <a:r>
              <a:rPr lang="en-US" sz="1800" i="1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T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-parity = symmetry similar to SUSY </a:t>
            </a:r>
            <a:r>
              <a:rPr lang="en-US" sz="1800" i="1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R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-parity </a:t>
            </a:r>
            <a:r>
              <a:rPr lang="en-US" sz="1400" kern="0" dirty="0" smtClean="0">
                <a:solidFill>
                  <a:srgbClr val="E12548"/>
                </a:solidFill>
                <a:latin typeface="Arial"/>
                <a:ea typeface="Times New Roman"/>
                <a:cs typeface="Arial"/>
              </a:rPr>
              <a:t>(note: not </a:t>
            </a:r>
            <a:r>
              <a:rPr lang="en-US" sz="1400" i="1" kern="0" dirty="0" smtClean="0">
                <a:solidFill>
                  <a:srgbClr val="E12548"/>
                </a:solidFill>
                <a:latin typeface="Arial"/>
                <a:ea typeface="Times New Roman"/>
                <a:cs typeface="Arial"/>
              </a:rPr>
              <a:t>time-invariance </a:t>
            </a:r>
            <a:r>
              <a:rPr lang="en-US" sz="1400" kern="0" dirty="0" smtClean="0">
                <a:solidFill>
                  <a:srgbClr val="E12548"/>
                </a:solidFill>
                <a:latin typeface="Arial"/>
                <a:ea typeface="Times New Roman"/>
                <a:cs typeface="Arial"/>
              </a:rPr>
              <a:t>!)</a:t>
            </a:r>
            <a:r>
              <a:rPr lang="en-US" sz="1200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 </a:t>
            </a:r>
            <a:endParaRPr lang="en-US" sz="1600" kern="0" dirty="0" smtClean="0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pPr marL="742950" lvl="1" indent="-285750" defTabSz="914400">
              <a:spcBef>
                <a:spcPts val="600"/>
              </a:spcBef>
              <a:buFont typeface="Lucida Grande"/>
              <a:buChar char="﹣"/>
            </a:pPr>
            <a:r>
              <a:rPr lang="en-US" sz="1600" kern="0" dirty="0" smtClean="0">
                <a:solidFill>
                  <a:srgbClr val="404040"/>
                </a:solidFill>
                <a:latin typeface="Arial"/>
                <a:ea typeface="Times New Roman"/>
                <a:cs typeface="Arial"/>
              </a:rPr>
              <a:t>Forbids tree-level couplings of new gauge bosons (</a:t>
            </a:r>
            <a:r>
              <a:rPr lang="en-US" sz="1600" i="1" kern="0" dirty="0" smtClean="0">
                <a:solidFill>
                  <a:srgbClr val="404040"/>
                </a:solidFill>
                <a:latin typeface="Arial"/>
                <a:ea typeface="Times New Roman"/>
                <a:cs typeface="Arial"/>
              </a:rPr>
              <a:t>T</a:t>
            </a:r>
            <a:r>
              <a:rPr lang="en-US" sz="1600" kern="0" dirty="0" smtClean="0">
                <a:solidFill>
                  <a:srgbClr val="404040"/>
                </a:solidFill>
                <a:latin typeface="Arial"/>
                <a:ea typeface="Times New Roman"/>
                <a:cs typeface="Arial"/>
              </a:rPr>
              <a:t>-odd) to SM particles (</a:t>
            </a:r>
            <a:r>
              <a:rPr lang="en-US" sz="1600" i="1" kern="0" dirty="0" smtClean="0">
                <a:solidFill>
                  <a:srgbClr val="404040"/>
                </a:solidFill>
                <a:latin typeface="Arial"/>
                <a:ea typeface="Times New Roman"/>
                <a:cs typeface="Arial"/>
              </a:rPr>
              <a:t>T</a:t>
            </a:r>
            <a:r>
              <a:rPr lang="en-US" sz="1600" kern="0" dirty="0" smtClean="0">
                <a:solidFill>
                  <a:srgbClr val="404040"/>
                </a:solidFill>
                <a:latin typeface="Arial"/>
                <a:ea typeface="Times New Roman"/>
                <a:cs typeface="Arial"/>
              </a:rPr>
              <a:t>-even) </a:t>
            </a:r>
          </a:p>
          <a:p>
            <a:pPr marL="742950" lvl="1" indent="-285750" defTabSz="914400">
              <a:spcBef>
                <a:spcPts val="600"/>
              </a:spcBef>
              <a:buFont typeface="Lucida Grande"/>
              <a:buChar char="﹣"/>
            </a:pPr>
            <a:r>
              <a:rPr lang="en-US" sz="1600" kern="0" dirty="0" smtClean="0">
                <a:solidFill>
                  <a:srgbClr val="404040"/>
                </a:solidFill>
                <a:latin typeface="Arial"/>
                <a:ea typeface="Times New Roman"/>
                <a:cs typeface="Arial"/>
              </a:rPr>
              <a:t>LHM provides natural dark matter candidate</a:t>
            </a:r>
          </a:p>
          <a:p>
            <a:pPr marL="342900" lvl="0" indent="-342900" defTabSz="914400">
              <a:spcBef>
                <a:spcPts val="900"/>
              </a:spcBef>
              <a:buClr>
                <a:srgbClr val="800000"/>
              </a:buClr>
              <a:buFont typeface="Wingdings" charset="2"/>
              <a:buChar char="§"/>
            </a:pPr>
            <a:r>
              <a:rPr lang="en-US" sz="1800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Two new top states:  </a:t>
            </a:r>
            <a:r>
              <a:rPr lang="en-US" sz="1800" i="1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T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-even </a:t>
            </a:r>
            <a:r>
              <a:rPr lang="en-US" sz="1800" i="1" kern="0" dirty="0" smtClean="0">
                <a:solidFill>
                  <a:srgbClr val="E12548"/>
                </a:solidFill>
                <a:latin typeface="Arial"/>
                <a:ea typeface="Times New Roman"/>
                <a:cs typeface="Arial"/>
              </a:rPr>
              <a:t>T</a:t>
            </a:r>
            <a:r>
              <a:rPr lang="en-US" sz="1800" kern="0" baseline="-25000" dirty="0" smtClean="0">
                <a:solidFill>
                  <a:srgbClr val="E12548"/>
                </a:solidFill>
                <a:latin typeface="Arial"/>
                <a:ea typeface="Times New Roman"/>
                <a:cs typeface="Arial"/>
              </a:rPr>
              <a:t>+</a:t>
            </a:r>
            <a:r>
              <a:rPr lang="en-US" sz="1800" kern="0" baseline="-2500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  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and </a:t>
            </a:r>
            <a:r>
              <a:rPr lang="en-US" sz="1800" i="1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T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-odd </a:t>
            </a:r>
            <a:r>
              <a:rPr lang="en-US" sz="1800" i="1" kern="0" dirty="0" smtClean="0">
                <a:solidFill>
                  <a:srgbClr val="E12548"/>
                </a:solidFill>
                <a:latin typeface="Arial"/>
                <a:ea typeface="Times New Roman"/>
                <a:cs typeface="Arial"/>
              </a:rPr>
              <a:t>T</a:t>
            </a:r>
            <a:r>
              <a:rPr lang="en-US" sz="1800" kern="0" baseline="-25000" dirty="0" smtClean="0">
                <a:solidFill>
                  <a:srgbClr val="E12548"/>
                </a:solidFill>
                <a:latin typeface="Arial"/>
                <a:ea typeface="Times New Roman"/>
                <a:cs typeface="Arial"/>
              </a:rPr>
              <a:t>–</a:t>
            </a:r>
          </a:p>
        </p:txBody>
      </p:sp>
      <p:grpSp>
        <p:nvGrpSpPr>
          <p:cNvPr id="22" name="Group 7"/>
          <p:cNvGrpSpPr>
            <a:grpSpLocks noChangeAspect="1"/>
          </p:cNvGrpSpPr>
          <p:nvPr/>
        </p:nvGrpSpPr>
        <p:grpSpPr bwMode="auto">
          <a:xfrm>
            <a:off x="1219200" y="4932363"/>
            <a:ext cx="2613025" cy="858837"/>
            <a:chOff x="630214" y="4265612"/>
            <a:chExt cx="3484586" cy="1144588"/>
          </a:xfrm>
          <a:effectLst>
            <a:glow rad="101600">
              <a:schemeClr val="bg1">
                <a:alpha val="75000"/>
              </a:schemeClr>
            </a:glow>
          </a:effectLst>
        </p:grpSpPr>
        <p:sp>
          <p:nvSpPr>
            <p:cNvPr id="23" name="Freeform 8"/>
            <p:cNvSpPr>
              <a:spLocks noChangeArrowheads="1"/>
            </p:cNvSpPr>
            <p:nvPr/>
          </p:nvSpPr>
          <p:spPr bwMode="auto">
            <a:xfrm>
              <a:off x="630214" y="4724400"/>
              <a:ext cx="3484586" cy="258352"/>
            </a:xfrm>
            <a:custGeom>
              <a:avLst/>
              <a:gdLst>
                <a:gd name="T0" fmla="*/ 0 w 1789546"/>
                <a:gd name="T1" fmla="*/ 4 h 359833"/>
                <a:gd name="T2" fmla="*/ 2147483647 w 1789546"/>
                <a:gd name="T3" fmla="*/ 34 h 359833"/>
                <a:gd name="T4" fmla="*/ 2147483647 w 1789546"/>
                <a:gd name="T5" fmla="*/ 4 h 359833"/>
                <a:gd name="T6" fmla="*/ 2147483647 w 1789546"/>
                <a:gd name="T7" fmla="*/ 32 h 359833"/>
                <a:gd name="T8" fmla="*/ 2147483647 w 1789546"/>
                <a:gd name="T9" fmla="*/ 4 h 359833"/>
                <a:gd name="T10" fmla="*/ 2147483647 w 1789546"/>
                <a:gd name="T11" fmla="*/ 32 h 359833"/>
                <a:gd name="T12" fmla="*/ 2147483647 w 1789546"/>
                <a:gd name="T13" fmla="*/ 4 h 359833"/>
                <a:gd name="T14" fmla="*/ 2147483647 w 1789546"/>
                <a:gd name="T15" fmla="*/ 32 h 359833"/>
                <a:gd name="T16" fmla="*/ 2147483647 w 1789546"/>
                <a:gd name="T17" fmla="*/ 4 h 359833"/>
                <a:gd name="T18" fmla="*/ 2147483647 w 1789546"/>
                <a:gd name="T19" fmla="*/ 30 h 359833"/>
                <a:gd name="T20" fmla="*/ 2147483647 w 1789546"/>
                <a:gd name="T21" fmla="*/ 3 h 359833"/>
                <a:gd name="T22" fmla="*/ 2147483647 w 1789546"/>
                <a:gd name="T23" fmla="*/ 32 h 359833"/>
                <a:gd name="T24" fmla="*/ 2147483647 w 1789546"/>
                <a:gd name="T25" fmla="*/ 3 h 359833"/>
                <a:gd name="T26" fmla="*/ 2147483647 w 1789546"/>
                <a:gd name="T27" fmla="*/ 30 h 359833"/>
                <a:gd name="T28" fmla="*/ 2147483647 w 1789546"/>
                <a:gd name="T29" fmla="*/ 2 h 359833"/>
                <a:gd name="T30" fmla="*/ 2147483647 w 1789546"/>
                <a:gd name="T31" fmla="*/ 32 h 359833"/>
                <a:gd name="T32" fmla="*/ 2147483647 w 1789546"/>
                <a:gd name="T33" fmla="*/ 2 h 359833"/>
                <a:gd name="T34" fmla="*/ 2147483647 w 1789546"/>
                <a:gd name="T35" fmla="*/ 19 h 35983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89546"/>
                <a:gd name="T55" fmla="*/ 0 h 359833"/>
                <a:gd name="T56" fmla="*/ 1789546 w 1789546"/>
                <a:gd name="T57" fmla="*/ 359833 h 35983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89546" h="359833">
                  <a:moveTo>
                    <a:pt x="0" y="48106"/>
                  </a:moveTo>
                  <a:cubicBezTo>
                    <a:pt x="36561" y="203969"/>
                    <a:pt x="73122" y="359833"/>
                    <a:pt x="115455" y="359833"/>
                  </a:cubicBezTo>
                  <a:cubicBezTo>
                    <a:pt x="157788" y="359833"/>
                    <a:pt x="213591" y="50030"/>
                    <a:pt x="254000" y="48106"/>
                  </a:cubicBezTo>
                  <a:cubicBezTo>
                    <a:pt x="294409" y="46182"/>
                    <a:pt x="323273" y="348287"/>
                    <a:pt x="357909" y="348287"/>
                  </a:cubicBezTo>
                  <a:cubicBezTo>
                    <a:pt x="392545" y="348287"/>
                    <a:pt x="427182" y="50030"/>
                    <a:pt x="461818" y="48106"/>
                  </a:cubicBezTo>
                  <a:cubicBezTo>
                    <a:pt x="496454" y="46182"/>
                    <a:pt x="531091" y="336742"/>
                    <a:pt x="565727" y="336742"/>
                  </a:cubicBezTo>
                  <a:cubicBezTo>
                    <a:pt x="600363" y="336742"/>
                    <a:pt x="633076" y="48106"/>
                    <a:pt x="669637" y="48106"/>
                  </a:cubicBezTo>
                  <a:cubicBezTo>
                    <a:pt x="706198" y="48106"/>
                    <a:pt x="750455" y="336742"/>
                    <a:pt x="785091" y="336742"/>
                  </a:cubicBezTo>
                  <a:cubicBezTo>
                    <a:pt x="819727" y="336742"/>
                    <a:pt x="842819" y="50030"/>
                    <a:pt x="877455" y="48106"/>
                  </a:cubicBezTo>
                  <a:cubicBezTo>
                    <a:pt x="912091" y="46182"/>
                    <a:pt x="958273" y="327121"/>
                    <a:pt x="992909" y="325197"/>
                  </a:cubicBezTo>
                  <a:cubicBezTo>
                    <a:pt x="1027545" y="323273"/>
                    <a:pt x="1050637" y="34636"/>
                    <a:pt x="1085273" y="36560"/>
                  </a:cubicBezTo>
                  <a:cubicBezTo>
                    <a:pt x="1119909" y="38484"/>
                    <a:pt x="1166091" y="336742"/>
                    <a:pt x="1200727" y="336742"/>
                  </a:cubicBezTo>
                  <a:cubicBezTo>
                    <a:pt x="1235363" y="336742"/>
                    <a:pt x="1256530" y="38484"/>
                    <a:pt x="1293091" y="36560"/>
                  </a:cubicBezTo>
                  <a:cubicBezTo>
                    <a:pt x="1329652" y="34636"/>
                    <a:pt x="1383530" y="327121"/>
                    <a:pt x="1420091" y="325197"/>
                  </a:cubicBezTo>
                  <a:cubicBezTo>
                    <a:pt x="1456652" y="323273"/>
                    <a:pt x="1479743" y="21167"/>
                    <a:pt x="1512455" y="25015"/>
                  </a:cubicBezTo>
                  <a:cubicBezTo>
                    <a:pt x="1545167" y="28863"/>
                    <a:pt x="1585576" y="348287"/>
                    <a:pt x="1616364" y="348287"/>
                  </a:cubicBezTo>
                  <a:cubicBezTo>
                    <a:pt x="1647152" y="348287"/>
                    <a:pt x="1668318" y="50030"/>
                    <a:pt x="1697182" y="25015"/>
                  </a:cubicBezTo>
                  <a:cubicBezTo>
                    <a:pt x="1726046" y="0"/>
                    <a:pt x="1757796" y="99098"/>
                    <a:pt x="1789546" y="19819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/>
              <a:endParaRPr lang="en-US" i="1"/>
            </a:p>
          </p:txBody>
        </p:sp>
        <p:sp>
          <p:nvSpPr>
            <p:cNvPr id="24" name="Oval 9"/>
            <p:cNvSpPr>
              <a:spLocks noChangeArrowheads="1"/>
            </p:cNvSpPr>
            <p:nvPr/>
          </p:nvSpPr>
          <p:spPr bwMode="auto">
            <a:xfrm>
              <a:off x="1828800" y="4267200"/>
              <a:ext cx="1219200" cy="1143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/>
              <a:endParaRPr lang="en-US" i="1"/>
            </a:p>
          </p:txBody>
        </p:sp>
        <p:cxnSp>
          <p:nvCxnSpPr>
            <p:cNvPr id="25" name="Straight Arrow Connector 10"/>
            <p:cNvCxnSpPr>
              <a:cxnSpLocks noChangeShapeType="1"/>
            </p:cNvCxnSpPr>
            <p:nvPr/>
          </p:nvCxnSpPr>
          <p:spPr bwMode="auto">
            <a:xfrm rot="10800000" flipV="1">
              <a:off x="2419926" y="5408612"/>
              <a:ext cx="76200" cy="158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lg" len="lg"/>
            </a:ln>
          </p:spPr>
        </p:cxnSp>
        <p:cxnSp>
          <p:nvCxnSpPr>
            <p:cNvPr id="26" name="Straight Arrow Connector 11"/>
            <p:cNvCxnSpPr>
              <a:cxnSpLocks noChangeShapeType="1"/>
            </p:cNvCxnSpPr>
            <p:nvPr/>
          </p:nvCxnSpPr>
          <p:spPr bwMode="auto">
            <a:xfrm>
              <a:off x="2403765" y="4265612"/>
              <a:ext cx="76200" cy="158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lg" len="lg"/>
            </a:ln>
          </p:spPr>
        </p:cxnSp>
      </p:grpSp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838200" y="5181600"/>
            <a:ext cx="4263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alpha val="75000"/>
              </a:scheme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None/>
            </a:pPr>
            <a:r>
              <a:rPr lang="en-US" sz="1600" b="0" i="1">
                <a:solidFill>
                  <a:srgbClr val="00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ea typeface="Arial" charset="0"/>
                <a:cs typeface="Arial" charset="0"/>
              </a:rPr>
              <a:t>W</a:t>
            </a:r>
            <a:endParaRPr lang="en-US" sz="1600" i="1" baseline="30000">
              <a:effectLst>
                <a:glow rad="1270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3813175" y="5181600"/>
            <a:ext cx="4263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alpha val="75000"/>
              </a:scheme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None/>
            </a:pPr>
            <a:r>
              <a:rPr lang="en-US" sz="1600" b="0" i="1">
                <a:solidFill>
                  <a:srgbClr val="00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ea typeface="Arial" charset="0"/>
                <a:cs typeface="Arial" charset="0"/>
              </a:rPr>
              <a:t>W</a:t>
            </a:r>
            <a:endParaRPr lang="en-US" sz="1600" i="1" baseline="30000">
              <a:effectLst>
                <a:glow rad="1270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2427288" y="5856288"/>
            <a:ext cx="3477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alpha val="75000"/>
              </a:scheme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None/>
            </a:pPr>
            <a:r>
              <a:rPr lang="en-US" sz="1600" b="0" i="1">
                <a:solidFill>
                  <a:srgbClr val="00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ea typeface="Arial" charset="0"/>
                <a:cs typeface="Arial" charset="0"/>
              </a:rPr>
              <a:t>b</a:t>
            </a:r>
            <a:endParaRPr lang="en-US" sz="1600" i="1">
              <a:effectLst>
                <a:glow rad="1270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30" name="Rectangle 15"/>
          <p:cNvSpPr>
            <a:spLocks noChangeArrowheads="1"/>
          </p:cNvSpPr>
          <p:nvPr/>
        </p:nvSpPr>
        <p:spPr bwMode="auto">
          <a:xfrm>
            <a:off x="2320925" y="4495800"/>
            <a:ext cx="5989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alpha val="75000"/>
              </a:scheme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None/>
            </a:pPr>
            <a:r>
              <a:rPr lang="en-US" sz="1600" b="0" i="1" dirty="0" err="1">
                <a:solidFill>
                  <a:srgbClr val="00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ea typeface="Arial" charset="0"/>
                <a:cs typeface="Arial" charset="0"/>
              </a:rPr>
              <a:t>t</a:t>
            </a:r>
            <a:r>
              <a:rPr lang="en-US" sz="1600" b="0" i="1" dirty="0">
                <a:solidFill>
                  <a:srgbClr val="00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ea typeface="Arial" charset="0"/>
                <a:cs typeface="Arial" charset="0"/>
              </a:rPr>
              <a:t>, T</a:t>
            </a:r>
            <a:r>
              <a:rPr lang="en-US" sz="1600" b="0" i="1" baseline="-25000" dirty="0">
                <a:solidFill>
                  <a:srgbClr val="00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ea typeface="Arial" charset="0"/>
                <a:cs typeface="Arial" charset="0"/>
              </a:rPr>
              <a:t>+</a:t>
            </a:r>
            <a:endParaRPr lang="en-US" sz="1600" i="1" baseline="-25000" dirty="0">
              <a:effectLst>
                <a:glow rad="127000">
                  <a:schemeClr val="bg1">
                    <a:alpha val="75000"/>
                  </a:schemeClr>
                </a:glow>
              </a:effectLst>
            </a:endParaRPr>
          </a:p>
        </p:txBody>
      </p:sp>
      <p:grpSp>
        <p:nvGrpSpPr>
          <p:cNvPr id="31" name="Group 16"/>
          <p:cNvGrpSpPr>
            <a:grpSpLocks noChangeAspect="1"/>
          </p:cNvGrpSpPr>
          <p:nvPr/>
        </p:nvGrpSpPr>
        <p:grpSpPr bwMode="auto">
          <a:xfrm>
            <a:off x="5257800" y="4932363"/>
            <a:ext cx="2613025" cy="858837"/>
            <a:chOff x="630214" y="4265612"/>
            <a:chExt cx="3484586" cy="1144588"/>
          </a:xfrm>
          <a:effectLst>
            <a:glow rad="101600">
              <a:schemeClr val="bg1">
                <a:alpha val="75000"/>
              </a:schemeClr>
            </a:glow>
          </a:effectLst>
        </p:grpSpPr>
        <p:sp>
          <p:nvSpPr>
            <p:cNvPr id="33" name="Freeform 17"/>
            <p:cNvSpPr>
              <a:spLocks noChangeArrowheads="1"/>
            </p:cNvSpPr>
            <p:nvPr/>
          </p:nvSpPr>
          <p:spPr bwMode="auto">
            <a:xfrm>
              <a:off x="630214" y="4724400"/>
              <a:ext cx="3484586" cy="258352"/>
            </a:xfrm>
            <a:custGeom>
              <a:avLst/>
              <a:gdLst>
                <a:gd name="T0" fmla="*/ 0 w 1789546"/>
                <a:gd name="T1" fmla="*/ 4 h 359833"/>
                <a:gd name="T2" fmla="*/ 2147483647 w 1789546"/>
                <a:gd name="T3" fmla="*/ 34 h 359833"/>
                <a:gd name="T4" fmla="*/ 2147483647 w 1789546"/>
                <a:gd name="T5" fmla="*/ 4 h 359833"/>
                <a:gd name="T6" fmla="*/ 2147483647 w 1789546"/>
                <a:gd name="T7" fmla="*/ 32 h 359833"/>
                <a:gd name="T8" fmla="*/ 2147483647 w 1789546"/>
                <a:gd name="T9" fmla="*/ 4 h 359833"/>
                <a:gd name="T10" fmla="*/ 2147483647 w 1789546"/>
                <a:gd name="T11" fmla="*/ 32 h 359833"/>
                <a:gd name="T12" fmla="*/ 2147483647 w 1789546"/>
                <a:gd name="T13" fmla="*/ 4 h 359833"/>
                <a:gd name="T14" fmla="*/ 2147483647 w 1789546"/>
                <a:gd name="T15" fmla="*/ 32 h 359833"/>
                <a:gd name="T16" fmla="*/ 2147483647 w 1789546"/>
                <a:gd name="T17" fmla="*/ 4 h 359833"/>
                <a:gd name="T18" fmla="*/ 2147483647 w 1789546"/>
                <a:gd name="T19" fmla="*/ 30 h 359833"/>
                <a:gd name="T20" fmla="*/ 2147483647 w 1789546"/>
                <a:gd name="T21" fmla="*/ 3 h 359833"/>
                <a:gd name="T22" fmla="*/ 2147483647 w 1789546"/>
                <a:gd name="T23" fmla="*/ 32 h 359833"/>
                <a:gd name="T24" fmla="*/ 2147483647 w 1789546"/>
                <a:gd name="T25" fmla="*/ 3 h 359833"/>
                <a:gd name="T26" fmla="*/ 2147483647 w 1789546"/>
                <a:gd name="T27" fmla="*/ 30 h 359833"/>
                <a:gd name="T28" fmla="*/ 2147483647 w 1789546"/>
                <a:gd name="T29" fmla="*/ 2 h 359833"/>
                <a:gd name="T30" fmla="*/ 2147483647 w 1789546"/>
                <a:gd name="T31" fmla="*/ 32 h 359833"/>
                <a:gd name="T32" fmla="*/ 2147483647 w 1789546"/>
                <a:gd name="T33" fmla="*/ 2 h 359833"/>
                <a:gd name="T34" fmla="*/ 2147483647 w 1789546"/>
                <a:gd name="T35" fmla="*/ 19 h 35983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89546"/>
                <a:gd name="T55" fmla="*/ 0 h 359833"/>
                <a:gd name="T56" fmla="*/ 1789546 w 1789546"/>
                <a:gd name="T57" fmla="*/ 359833 h 35983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89546" h="359833">
                  <a:moveTo>
                    <a:pt x="0" y="48106"/>
                  </a:moveTo>
                  <a:cubicBezTo>
                    <a:pt x="36561" y="203969"/>
                    <a:pt x="73122" y="359833"/>
                    <a:pt x="115455" y="359833"/>
                  </a:cubicBezTo>
                  <a:cubicBezTo>
                    <a:pt x="157788" y="359833"/>
                    <a:pt x="213591" y="50030"/>
                    <a:pt x="254000" y="48106"/>
                  </a:cubicBezTo>
                  <a:cubicBezTo>
                    <a:pt x="294409" y="46182"/>
                    <a:pt x="323273" y="348287"/>
                    <a:pt x="357909" y="348287"/>
                  </a:cubicBezTo>
                  <a:cubicBezTo>
                    <a:pt x="392545" y="348287"/>
                    <a:pt x="427182" y="50030"/>
                    <a:pt x="461818" y="48106"/>
                  </a:cubicBezTo>
                  <a:cubicBezTo>
                    <a:pt x="496454" y="46182"/>
                    <a:pt x="531091" y="336742"/>
                    <a:pt x="565727" y="336742"/>
                  </a:cubicBezTo>
                  <a:cubicBezTo>
                    <a:pt x="600363" y="336742"/>
                    <a:pt x="633076" y="48106"/>
                    <a:pt x="669637" y="48106"/>
                  </a:cubicBezTo>
                  <a:cubicBezTo>
                    <a:pt x="706198" y="48106"/>
                    <a:pt x="750455" y="336742"/>
                    <a:pt x="785091" y="336742"/>
                  </a:cubicBezTo>
                  <a:cubicBezTo>
                    <a:pt x="819727" y="336742"/>
                    <a:pt x="842819" y="50030"/>
                    <a:pt x="877455" y="48106"/>
                  </a:cubicBezTo>
                  <a:cubicBezTo>
                    <a:pt x="912091" y="46182"/>
                    <a:pt x="958273" y="327121"/>
                    <a:pt x="992909" y="325197"/>
                  </a:cubicBezTo>
                  <a:cubicBezTo>
                    <a:pt x="1027545" y="323273"/>
                    <a:pt x="1050637" y="34636"/>
                    <a:pt x="1085273" y="36560"/>
                  </a:cubicBezTo>
                  <a:cubicBezTo>
                    <a:pt x="1119909" y="38484"/>
                    <a:pt x="1166091" y="336742"/>
                    <a:pt x="1200727" y="336742"/>
                  </a:cubicBezTo>
                  <a:cubicBezTo>
                    <a:pt x="1235363" y="336742"/>
                    <a:pt x="1256530" y="38484"/>
                    <a:pt x="1293091" y="36560"/>
                  </a:cubicBezTo>
                  <a:cubicBezTo>
                    <a:pt x="1329652" y="34636"/>
                    <a:pt x="1383530" y="327121"/>
                    <a:pt x="1420091" y="325197"/>
                  </a:cubicBezTo>
                  <a:cubicBezTo>
                    <a:pt x="1456652" y="323273"/>
                    <a:pt x="1479743" y="21167"/>
                    <a:pt x="1512455" y="25015"/>
                  </a:cubicBezTo>
                  <a:cubicBezTo>
                    <a:pt x="1545167" y="28863"/>
                    <a:pt x="1585576" y="348287"/>
                    <a:pt x="1616364" y="348287"/>
                  </a:cubicBezTo>
                  <a:cubicBezTo>
                    <a:pt x="1647152" y="348287"/>
                    <a:pt x="1668318" y="50030"/>
                    <a:pt x="1697182" y="25015"/>
                  </a:cubicBezTo>
                  <a:cubicBezTo>
                    <a:pt x="1726046" y="0"/>
                    <a:pt x="1757796" y="99098"/>
                    <a:pt x="1789546" y="19819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/>
              <a:endParaRPr lang="en-US" i="1"/>
            </a:p>
          </p:txBody>
        </p:sp>
        <p:sp>
          <p:nvSpPr>
            <p:cNvPr id="34" name="Oval 18"/>
            <p:cNvSpPr>
              <a:spLocks noChangeArrowheads="1"/>
            </p:cNvSpPr>
            <p:nvPr/>
          </p:nvSpPr>
          <p:spPr bwMode="auto">
            <a:xfrm>
              <a:off x="1828800" y="4267200"/>
              <a:ext cx="1219200" cy="1143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/>
              <a:endParaRPr lang="en-US" i="1"/>
            </a:p>
          </p:txBody>
        </p:sp>
        <p:cxnSp>
          <p:nvCxnSpPr>
            <p:cNvPr id="35" name="Straight Arrow Connector 19"/>
            <p:cNvCxnSpPr>
              <a:cxnSpLocks noChangeShapeType="1"/>
            </p:cNvCxnSpPr>
            <p:nvPr/>
          </p:nvCxnSpPr>
          <p:spPr bwMode="auto">
            <a:xfrm rot="10800000" flipV="1">
              <a:off x="2419926" y="5408612"/>
              <a:ext cx="76200" cy="158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lg" len="lg"/>
            </a:ln>
          </p:spPr>
        </p:cxnSp>
        <p:cxnSp>
          <p:nvCxnSpPr>
            <p:cNvPr id="36" name="Straight Arrow Connector 20"/>
            <p:cNvCxnSpPr>
              <a:cxnSpLocks noChangeShapeType="1"/>
            </p:cNvCxnSpPr>
            <p:nvPr/>
          </p:nvCxnSpPr>
          <p:spPr bwMode="auto">
            <a:xfrm>
              <a:off x="2403765" y="4265612"/>
              <a:ext cx="76200" cy="158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lg" len="lg"/>
            </a:ln>
          </p:spPr>
        </p:cxnSp>
      </p:grpSp>
      <p:sp>
        <p:nvSpPr>
          <p:cNvPr id="37" name="Rectangle 21"/>
          <p:cNvSpPr>
            <a:spLocks noChangeArrowheads="1"/>
          </p:cNvSpPr>
          <p:nvPr/>
        </p:nvSpPr>
        <p:spPr bwMode="auto">
          <a:xfrm>
            <a:off x="4876800" y="5181600"/>
            <a:ext cx="3462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alpha val="75000"/>
              </a:scheme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None/>
            </a:pPr>
            <a:r>
              <a:rPr lang="en-US" sz="1600" b="0" i="1">
                <a:solidFill>
                  <a:srgbClr val="00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ea typeface="Arial" charset="0"/>
                <a:cs typeface="Arial" charset="0"/>
              </a:rPr>
              <a:t>Z</a:t>
            </a:r>
            <a:endParaRPr lang="en-US" sz="1600" i="1" baseline="30000">
              <a:effectLst>
                <a:glow rad="1270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38" name="Rectangle 22"/>
          <p:cNvSpPr>
            <a:spLocks noChangeArrowheads="1"/>
          </p:cNvSpPr>
          <p:nvPr/>
        </p:nvSpPr>
        <p:spPr bwMode="auto">
          <a:xfrm>
            <a:off x="7874000" y="5181600"/>
            <a:ext cx="3462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alpha val="75000"/>
              </a:scheme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None/>
            </a:pPr>
            <a:r>
              <a:rPr lang="en-US" sz="1600" b="0" i="1">
                <a:solidFill>
                  <a:srgbClr val="00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ea typeface="Arial" charset="0"/>
                <a:cs typeface="Arial" charset="0"/>
              </a:rPr>
              <a:t>Z</a:t>
            </a:r>
            <a:endParaRPr lang="en-US" sz="1600" i="1" baseline="30000">
              <a:effectLst>
                <a:glow rad="1270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39" name="Rectangle 23"/>
          <p:cNvSpPr>
            <a:spLocks noChangeArrowheads="1"/>
          </p:cNvSpPr>
          <p:nvPr/>
        </p:nvSpPr>
        <p:spPr bwMode="auto">
          <a:xfrm>
            <a:off x="6096000" y="4495800"/>
            <a:ext cx="1295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alpha val="75000"/>
              </a:schemeClr>
            </a:glo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None/>
            </a:pPr>
            <a:r>
              <a:rPr lang="en-US" sz="1600" b="0" i="1" dirty="0" err="1">
                <a:solidFill>
                  <a:srgbClr val="00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ea typeface="Arial" charset="0"/>
                <a:cs typeface="Arial" charset="0"/>
              </a:rPr>
              <a:t>t</a:t>
            </a:r>
            <a:r>
              <a:rPr lang="en-US" sz="1600" b="0" i="1" dirty="0">
                <a:solidFill>
                  <a:srgbClr val="00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ea typeface="Arial" charset="0"/>
                <a:cs typeface="Arial" charset="0"/>
              </a:rPr>
              <a:t>, </a:t>
            </a:r>
            <a:r>
              <a:rPr lang="en-US" sz="1600" b="0" i="1" dirty="0" smtClean="0">
                <a:solidFill>
                  <a:srgbClr val="00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ea typeface="Arial" charset="0"/>
                <a:cs typeface="Arial" charset="0"/>
              </a:rPr>
              <a:t>T</a:t>
            </a:r>
            <a:r>
              <a:rPr lang="en-US" sz="300" b="0" i="1" dirty="0" smtClean="0">
                <a:solidFill>
                  <a:srgbClr val="00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ea typeface="Arial" charset="0"/>
                <a:cs typeface="Arial" charset="0"/>
              </a:rPr>
              <a:t> </a:t>
            </a:r>
            <a:r>
              <a:rPr lang="en-US" sz="1600" b="0" i="1" baseline="-25000" dirty="0" smtClean="0">
                <a:solidFill>
                  <a:srgbClr val="00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ea typeface="Arial" charset="0"/>
                <a:cs typeface="Arial" charset="0"/>
              </a:rPr>
              <a:t>+</a:t>
            </a:r>
            <a:r>
              <a:rPr lang="en-US" sz="1600" b="0" i="1" dirty="0">
                <a:solidFill>
                  <a:srgbClr val="00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ea typeface="Arial" charset="0"/>
                <a:cs typeface="Arial" charset="0"/>
              </a:rPr>
              <a:t>, </a:t>
            </a:r>
            <a:r>
              <a:rPr lang="en-US" sz="1600" b="0" i="1" dirty="0" err="1">
                <a:solidFill>
                  <a:srgbClr val="00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ea typeface="Arial" charset="0"/>
                <a:cs typeface="Arial" charset="0"/>
              </a:rPr>
              <a:t>t</a:t>
            </a:r>
            <a:r>
              <a:rPr lang="en-US" sz="1600" b="0" i="1" dirty="0">
                <a:solidFill>
                  <a:srgbClr val="00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ea typeface="Arial" charset="0"/>
                <a:cs typeface="Arial" charset="0"/>
              </a:rPr>
              <a:t>, </a:t>
            </a:r>
            <a:r>
              <a:rPr lang="en-US" sz="1600" b="0" i="1" dirty="0" smtClean="0">
                <a:solidFill>
                  <a:srgbClr val="00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ea typeface="Arial" charset="0"/>
                <a:cs typeface="Arial" charset="0"/>
              </a:rPr>
              <a:t>T</a:t>
            </a:r>
            <a:r>
              <a:rPr lang="en-US" sz="500" b="0" i="1" dirty="0" smtClean="0">
                <a:solidFill>
                  <a:srgbClr val="00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ea typeface="Arial" charset="0"/>
                <a:cs typeface="Arial" charset="0"/>
              </a:rPr>
              <a:t> </a:t>
            </a:r>
            <a:r>
              <a:rPr lang="en-US" sz="1600" baseline="-25000" dirty="0" smtClean="0">
                <a:solidFill>
                  <a:srgbClr val="00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Symbol" charset="2"/>
                <a:ea typeface="Arial" charset="0"/>
                <a:cs typeface="Symbol" charset="2"/>
              </a:rPr>
              <a:t>–</a:t>
            </a:r>
            <a:endParaRPr lang="en-US" sz="1600" baseline="-25000" dirty="0">
              <a:effectLst>
                <a:glow rad="127000">
                  <a:schemeClr val="bg1">
                    <a:alpha val="75000"/>
                  </a:schemeClr>
                </a:glow>
              </a:effectLst>
              <a:latin typeface="Symbol" charset="2"/>
              <a:cs typeface="Symbol" charset="2"/>
            </a:endParaRPr>
          </a:p>
        </p:txBody>
      </p:sp>
      <p:sp>
        <p:nvSpPr>
          <p:cNvPr id="40" name="Rectangle 24"/>
          <p:cNvSpPr>
            <a:spLocks noChangeArrowheads="1"/>
          </p:cNvSpPr>
          <p:nvPr/>
        </p:nvSpPr>
        <p:spPr bwMode="auto">
          <a:xfrm>
            <a:off x="6061075" y="5848350"/>
            <a:ext cx="1330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alpha val="75000"/>
              </a:schemeClr>
            </a:glo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None/>
            </a:pPr>
            <a:r>
              <a:rPr lang="en-US" sz="1600" b="0" i="1" dirty="0" err="1">
                <a:solidFill>
                  <a:srgbClr val="00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ea typeface="Arial" charset="0"/>
                <a:cs typeface="Arial" charset="0"/>
              </a:rPr>
              <a:t>t</a:t>
            </a:r>
            <a:r>
              <a:rPr lang="en-US" sz="1600" b="0" i="1" dirty="0">
                <a:solidFill>
                  <a:srgbClr val="00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ea typeface="Arial" charset="0"/>
                <a:cs typeface="Arial" charset="0"/>
              </a:rPr>
              <a:t>, </a:t>
            </a:r>
            <a:r>
              <a:rPr lang="en-US" sz="1600" b="0" i="1" dirty="0" smtClean="0">
                <a:solidFill>
                  <a:srgbClr val="00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ea typeface="Arial" charset="0"/>
                <a:cs typeface="Arial" charset="0"/>
              </a:rPr>
              <a:t>T</a:t>
            </a:r>
            <a:r>
              <a:rPr lang="en-US" sz="600" b="0" i="1" dirty="0" smtClean="0">
                <a:solidFill>
                  <a:srgbClr val="00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ea typeface="Arial" charset="0"/>
                <a:cs typeface="Arial" charset="0"/>
              </a:rPr>
              <a:t> </a:t>
            </a:r>
            <a:r>
              <a:rPr lang="en-US" sz="1600" b="0" i="1" baseline="-25000" dirty="0" smtClean="0">
                <a:solidFill>
                  <a:srgbClr val="00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ea typeface="Arial" charset="0"/>
                <a:cs typeface="Arial" charset="0"/>
              </a:rPr>
              <a:t>+</a:t>
            </a:r>
            <a:r>
              <a:rPr lang="en-US" sz="1600" b="0" i="1" dirty="0">
                <a:solidFill>
                  <a:srgbClr val="00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ea typeface="Arial" charset="0"/>
                <a:cs typeface="Arial" charset="0"/>
              </a:rPr>
              <a:t>, T</a:t>
            </a:r>
            <a:r>
              <a:rPr lang="en-US" sz="1600" b="0" i="1" baseline="-25000" dirty="0">
                <a:solidFill>
                  <a:srgbClr val="00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ea typeface="Arial" charset="0"/>
                <a:cs typeface="Arial" charset="0"/>
              </a:rPr>
              <a:t>+</a:t>
            </a:r>
            <a:r>
              <a:rPr lang="en-US" sz="1600" b="0" i="1" dirty="0">
                <a:solidFill>
                  <a:srgbClr val="00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ea typeface="Arial" charset="0"/>
                <a:cs typeface="Arial" charset="0"/>
              </a:rPr>
              <a:t>, </a:t>
            </a:r>
            <a:r>
              <a:rPr lang="en-US" sz="1600" b="0" i="1" dirty="0" smtClean="0">
                <a:solidFill>
                  <a:srgbClr val="00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ea typeface="Arial" charset="0"/>
                <a:cs typeface="Arial" charset="0"/>
              </a:rPr>
              <a:t>T</a:t>
            </a:r>
            <a:r>
              <a:rPr lang="en-US" sz="600" b="0" i="1" baseline="-25000" dirty="0" smtClean="0">
                <a:solidFill>
                  <a:srgbClr val="00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ea typeface="Arial" charset="0"/>
                <a:cs typeface="Arial" charset="0"/>
              </a:rPr>
              <a:t> </a:t>
            </a:r>
            <a:r>
              <a:rPr lang="en-US" sz="1600" b="0" i="1" baseline="-25000" dirty="0" smtClean="0">
                <a:solidFill>
                  <a:srgbClr val="0000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ea typeface="Arial" charset="0"/>
                <a:cs typeface="Arial" charset="0"/>
              </a:rPr>
              <a:t>–</a:t>
            </a:r>
            <a:endParaRPr lang="en-US" sz="1600" i="1" baseline="-25000" dirty="0">
              <a:effectLst>
                <a:glow rad="1270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0" y="4114800"/>
            <a:ext cx="65998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595959"/>
                </a:solidFill>
              </a:rPr>
              <a:t>One-loop oblique corrections from LH top sector with </a:t>
            </a:r>
            <a:r>
              <a:rPr lang="en-US" sz="1400" i="1" dirty="0" smtClean="0">
                <a:solidFill>
                  <a:srgbClr val="595959"/>
                </a:solidFill>
              </a:rPr>
              <a:t>T</a:t>
            </a:r>
            <a:r>
              <a:rPr lang="en-US" sz="1400" dirty="0" smtClean="0">
                <a:solidFill>
                  <a:srgbClr val="595959"/>
                </a:solidFill>
              </a:rPr>
              <a:t>-parity:</a:t>
            </a:r>
            <a:endParaRPr lang="en-US" sz="1400" dirty="0">
              <a:solidFill>
                <a:srgbClr val="595959"/>
              </a:solidFill>
            </a:endParaRPr>
          </a:p>
        </p:txBody>
      </p:sp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5029200" y="0"/>
            <a:ext cx="4114800" cy="246221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Hubisz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JHEP 01, 135 (2006)]</a:t>
            </a:r>
            <a:endParaRPr lang="en-US" sz="10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2865868"/>
            <a:ext cx="9144000" cy="3458732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28600" y="152400"/>
            <a:ext cx="891540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800" b="1" kern="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Little Higgs Models (LHM)</a:t>
            </a:r>
            <a:endParaRPr lang="en-US" sz="1600" baseline="-25000" dirty="0" smtClean="0">
              <a:solidFill>
                <a:srgbClr val="404040"/>
              </a:solidFill>
              <a:latin typeface="Calibri"/>
              <a:cs typeface="Calibri"/>
              <a:sym typeface="Symbol" charset="2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28600" y="762000"/>
            <a:ext cx="4267199" cy="12933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buClr>
                <a:srgbClr val="800000"/>
              </a:buClr>
            </a:pPr>
            <a:r>
              <a:rPr lang="en-US" sz="1800" i="1" dirty="0" smtClean="0">
                <a:latin typeface="Arial"/>
                <a:cs typeface="Arial"/>
              </a:rPr>
              <a:t>STU </a:t>
            </a:r>
            <a:r>
              <a:rPr lang="en-US" sz="1800" dirty="0" smtClean="0">
                <a:latin typeface="Arial"/>
                <a:cs typeface="Arial"/>
              </a:rPr>
              <a:t>predictions (oblique corrections) inserted for </a:t>
            </a:r>
            <a:r>
              <a:rPr lang="en-US" sz="1800" b="1" dirty="0" smtClean="0">
                <a:latin typeface="Arial"/>
                <a:cs typeface="Arial"/>
              </a:rPr>
              <a:t>Littlest Higgs model</a:t>
            </a:r>
            <a:endParaRPr lang="en-US" sz="1400" b="1" dirty="0" smtClean="0">
              <a:latin typeface="Arial"/>
              <a:cs typeface="Arial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</a:pPr>
            <a:r>
              <a:rPr lang="en-US" sz="1000" dirty="0" smtClean="0">
                <a:latin typeface="Arial"/>
                <a:cs typeface="Arial"/>
              </a:rPr>
              <a:t>[</a:t>
            </a:r>
            <a:r>
              <a:rPr lang="en-US" sz="1000" dirty="0" err="1" smtClean="0">
                <a:latin typeface="Arial"/>
                <a:cs typeface="Arial"/>
              </a:rPr>
              <a:t>Hubisz</a:t>
            </a:r>
            <a:r>
              <a:rPr lang="en-US" sz="1000" dirty="0" smtClean="0">
                <a:latin typeface="Arial"/>
                <a:cs typeface="Arial"/>
              </a:rPr>
              <a:t> et al., JHEP 0601:135 (2006)]</a:t>
            </a:r>
          </a:p>
          <a:p>
            <a:pPr lvl="0">
              <a:lnSpc>
                <a:spcPct val="90000"/>
              </a:lnSpc>
              <a:spcBef>
                <a:spcPts val="1800"/>
              </a:spcBef>
              <a:buClr>
                <a:srgbClr val="8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Times New Roman" charset="0"/>
                <a:cs typeface="Arial"/>
              </a:rPr>
              <a:t>Parameters of LH model: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0889" y="5396682"/>
            <a:ext cx="1640417" cy="349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3048000"/>
            <a:ext cx="4423029" cy="307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572000" y="3050323"/>
            <a:ext cx="4497324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AutoShape 6"/>
          <p:cNvSpPr>
            <a:spLocks noChangeArrowheads="1"/>
          </p:cNvSpPr>
          <p:nvPr/>
        </p:nvSpPr>
        <p:spPr bwMode="auto">
          <a:xfrm>
            <a:off x="3276600" y="1653115"/>
            <a:ext cx="762000" cy="4572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bg1">
              <a:lumMod val="85000"/>
            </a:schemeClr>
          </a:solidFill>
          <a:ln w="127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21000"/>
              </a:srgbClr>
            </a:outerShdw>
          </a:effectLst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28600" y="2286000"/>
            <a:ext cx="8534400" cy="539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Clr>
                <a:srgbClr val="800000"/>
              </a:buClr>
            </a:pPr>
            <a:r>
              <a:rPr lang="en-US" sz="1600" i="1" dirty="0" smtClean="0"/>
              <a:t>Results</a:t>
            </a:r>
            <a:r>
              <a:rPr lang="en-US" sz="1600" dirty="0" smtClean="0"/>
              <a:t>: 	</a:t>
            </a:r>
            <a:r>
              <a:rPr lang="en-US" sz="1600" b="1" dirty="0" smtClean="0"/>
              <a:t>Large </a:t>
            </a:r>
            <a:r>
              <a:rPr lang="en-US" sz="1600" b="1" i="1" dirty="0" err="1" smtClean="0"/>
              <a:t>f</a:t>
            </a:r>
            <a:r>
              <a:rPr lang="en-US" sz="1600" b="1" i="1" dirty="0" smtClean="0"/>
              <a:t> </a:t>
            </a:r>
            <a:r>
              <a:rPr lang="en-US" sz="1600" dirty="0" smtClean="0"/>
              <a:t>: LH approaches SM and SM </a:t>
            </a:r>
            <a:r>
              <a:rPr lang="en-US" sz="1600" i="1" dirty="0" smtClean="0"/>
              <a:t>M</a:t>
            </a:r>
            <a:r>
              <a:rPr lang="en-US" sz="1600" i="1" baseline="-25000" dirty="0" smtClean="0"/>
              <a:t>H</a:t>
            </a:r>
            <a:r>
              <a:rPr lang="en-US" sz="1600" i="1" dirty="0" smtClean="0"/>
              <a:t> </a:t>
            </a:r>
            <a:r>
              <a:rPr lang="en-US" sz="1600" dirty="0" smtClean="0"/>
              <a:t>constraints. </a:t>
            </a:r>
            <a:r>
              <a:rPr lang="en-US" sz="1600" b="1" dirty="0" smtClean="0"/>
              <a:t>Smaller </a:t>
            </a:r>
            <a:r>
              <a:rPr lang="en-US" sz="1600" b="1" i="1" dirty="0" err="1" smtClean="0"/>
              <a:t>f</a:t>
            </a:r>
            <a:r>
              <a:rPr lang="en-US" sz="1600" b="1" i="1" dirty="0" smtClean="0"/>
              <a:t> </a:t>
            </a:r>
            <a:r>
              <a:rPr lang="en-US" sz="1600" dirty="0" smtClean="0"/>
              <a:t>: </a:t>
            </a:r>
            <a:r>
              <a:rPr lang="en-US" sz="1600" i="1" dirty="0" smtClean="0"/>
              <a:t>M</a:t>
            </a:r>
            <a:r>
              <a:rPr lang="en-US" sz="1600" i="1" baseline="-25000" dirty="0" smtClean="0"/>
              <a:t>H</a:t>
            </a:r>
            <a:r>
              <a:rPr lang="en-US" sz="1600" i="1" dirty="0" smtClean="0"/>
              <a:t> </a:t>
            </a:r>
            <a:r>
              <a:rPr lang="en-US" sz="1600" dirty="0" smtClean="0"/>
              <a:t>can be large.</a:t>
            </a:r>
          </a:p>
          <a:p>
            <a:pPr>
              <a:lnSpc>
                <a:spcPct val="90000"/>
              </a:lnSpc>
              <a:buClr>
                <a:srgbClr val="800000"/>
              </a:buClr>
            </a:pPr>
            <a:r>
              <a:rPr lang="en-US" sz="1600" dirty="0" smtClean="0"/>
              <a:t>		Due to strong </a:t>
            </a:r>
            <a:r>
              <a:rPr lang="en-US" sz="1600" i="1" dirty="0" err="1" smtClean="0"/>
              <a:t>s</a:t>
            </a:r>
            <a:r>
              <a:rPr lang="en-US" sz="1600" i="1" baseline="-25000" dirty="0" err="1" smtClean="0">
                <a:latin typeface="Symbol" charset="2"/>
                <a:cs typeface="Symbol" charset="2"/>
              </a:rPr>
              <a:t>l</a:t>
            </a:r>
            <a:r>
              <a:rPr lang="en-US" sz="1600" dirty="0" smtClean="0"/>
              <a:t> dependence, no absolute exclusion limit</a:t>
            </a:r>
            <a:endParaRPr lang="en-US" sz="1600" dirty="0"/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4495799" y="762000"/>
            <a:ext cx="4495801" cy="1678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marL="360363" indent="-276225" defTabSz="914400">
              <a:lnSpc>
                <a:spcPct val="90000"/>
              </a:lnSpc>
              <a:spcBef>
                <a:spcPts val="1200"/>
              </a:spcBef>
              <a:buClr>
                <a:srgbClr val="800000"/>
              </a:buClr>
              <a:buFontTx/>
              <a:buChar char="•"/>
            </a:pPr>
            <a:r>
              <a:rPr lang="en-US" sz="1600" i="1" dirty="0" err="1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f</a:t>
            </a:r>
            <a:r>
              <a:rPr lang="en-US" sz="1600" dirty="0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 </a:t>
            </a:r>
            <a:r>
              <a:rPr lang="en-US" sz="1600" dirty="0" smtClean="0">
                <a:solidFill>
                  <a:srgbClr val="333333"/>
                </a:solidFill>
                <a:latin typeface="Arial"/>
                <a:ea typeface="Times New Roman" charset="0"/>
                <a:cs typeface="Arial"/>
              </a:rPr>
              <a:t>: symmetry breaking scale (new particles)</a:t>
            </a:r>
          </a:p>
          <a:p>
            <a:pPr marL="360363" indent="-276225" defTabSz="9144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FontTx/>
              <a:buChar char="•"/>
            </a:pPr>
            <a:r>
              <a:rPr lang="en-US" sz="1600" i="1" dirty="0" err="1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s</a:t>
            </a:r>
            <a:r>
              <a:rPr lang="en-US" sz="1600" i="1" baseline="-25000" dirty="0" err="1" smtClean="0">
                <a:solidFill>
                  <a:srgbClr val="E12548"/>
                </a:solidFill>
                <a:latin typeface="Symbol" charset="2"/>
                <a:ea typeface="Times New Roman" charset="0"/>
                <a:cs typeface="Symbol" charset="2"/>
              </a:rPr>
              <a:t>l</a:t>
            </a:r>
            <a:r>
              <a:rPr lang="en-US" sz="1600" baseline="-25000" dirty="0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 </a:t>
            </a:r>
            <a:r>
              <a:rPr lang="en-US" sz="1600" dirty="0" err="1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  <a:sym typeface="Symbol" charset="2"/>
              </a:rPr>
              <a:t></a:t>
            </a:r>
            <a:r>
              <a:rPr lang="en-US" sz="1600" dirty="0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  <a:sym typeface="Symbol" charset="2"/>
              </a:rPr>
              <a:t> </a:t>
            </a:r>
            <a:r>
              <a:rPr lang="en-US" sz="1600" i="1" dirty="0" err="1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m</a:t>
            </a:r>
            <a:r>
              <a:rPr lang="en-US" sz="1600" i="1" baseline="-25000" dirty="0" err="1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T</a:t>
            </a:r>
            <a:r>
              <a:rPr lang="en-US" sz="1600" baseline="-25000" dirty="0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–</a:t>
            </a:r>
            <a:r>
              <a:rPr lang="en-US" sz="1600" dirty="0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 / </a:t>
            </a:r>
            <a:r>
              <a:rPr lang="en-US" sz="1600" i="1" dirty="0" err="1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m</a:t>
            </a:r>
            <a:r>
              <a:rPr lang="en-US" sz="1600" i="1" baseline="-25000" dirty="0" err="1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T</a:t>
            </a:r>
            <a:r>
              <a:rPr lang="en-US" sz="1600" baseline="-25000" dirty="0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+</a:t>
            </a:r>
            <a:r>
              <a:rPr lang="en-US" sz="1600" dirty="0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 </a:t>
            </a:r>
            <a:endParaRPr lang="en-US" sz="1600" dirty="0" smtClean="0">
              <a:solidFill>
                <a:srgbClr val="333333"/>
              </a:solidFill>
              <a:latin typeface="Arial"/>
              <a:ea typeface="Times New Roman" charset="0"/>
              <a:cs typeface="Arial"/>
            </a:endParaRPr>
          </a:p>
          <a:p>
            <a:pPr marL="360363" indent="-276225" defTabSz="9144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FontTx/>
              <a:buChar char="•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Coefficient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ea typeface="Times New Roman" charset="0"/>
                <a:cs typeface="Symbol" charset="2"/>
              </a:rPr>
              <a:t>d</a:t>
            </a:r>
            <a:r>
              <a:rPr lang="en-US" sz="1600" i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c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– depends on detail of UV physics.</a:t>
            </a:r>
          </a:p>
          <a:p>
            <a:pPr marL="360363" indent="-276225" defTabSz="914400">
              <a:lnSpc>
                <a:spcPct val="90000"/>
              </a:lnSpc>
              <a:spcBef>
                <a:spcPts val="200"/>
              </a:spcBef>
              <a:buClr>
                <a:srgbClr val="800000"/>
              </a:buClr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	Treated as theory uncertainty in fit: 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ea typeface="Times New Roman" charset="0"/>
                <a:cs typeface="Symbol" charset="2"/>
              </a:rPr>
              <a:t>d</a:t>
            </a:r>
            <a:r>
              <a:rPr lang="en-US" sz="1200" i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c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= [–5,5]</a:t>
            </a:r>
          </a:p>
          <a:p>
            <a:pPr marL="360363" lvl="0" indent="-276225" defTabSz="9144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FontTx/>
              <a:buChar char="•"/>
            </a:pP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F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 : degree of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finetuning</a:t>
            </a: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Times New Roman" charset="0"/>
              <a:cs typeface="Arial"/>
            </a:endParaRPr>
          </a:p>
          <a:p>
            <a:pPr marL="360363" indent="-276225" defTabSz="914400">
              <a:lnSpc>
                <a:spcPct val="90000"/>
              </a:lnSpc>
              <a:spcBef>
                <a:spcPts val="300"/>
              </a:spcBef>
              <a:buClr>
                <a:srgbClr val="800000"/>
              </a:buClr>
            </a:pPr>
            <a:endParaRPr lang="de-DE" sz="1400" dirty="0" smtClean="0">
              <a:solidFill>
                <a:srgbClr val="5F5F5F"/>
              </a:solidFill>
              <a:latin typeface="Arial"/>
              <a:ea typeface="Times New Roman" charset="0"/>
              <a:cs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2865868"/>
            <a:ext cx="9144000" cy="3458732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28600" y="152400"/>
            <a:ext cx="891540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800" b="1" kern="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Little Higgs Models (LHM)</a:t>
            </a:r>
            <a:endParaRPr lang="en-US" sz="1600" baseline="-25000" dirty="0" smtClean="0">
              <a:solidFill>
                <a:srgbClr val="404040"/>
              </a:solidFill>
              <a:latin typeface="Calibri"/>
              <a:cs typeface="Calibri"/>
              <a:sym typeface="Symbol" charset="2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28600" y="762000"/>
            <a:ext cx="4267199" cy="12933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buClr>
                <a:srgbClr val="800000"/>
              </a:buClr>
            </a:pPr>
            <a:r>
              <a:rPr lang="en-US" sz="1800" i="1" dirty="0" smtClean="0">
                <a:latin typeface="Arial"/>
                <a:cs typeface="Arial"/>
              </a:rPr>
              <a:t>STU </a:t>
            </a:r>
            <a:r>
              <a:rPr lang="en-US" sz="1800" dirty="0" smtClean="0">
                <a:latin typeface="Arial"/>
                <a:cs typeface="Arial"/>
              </a:rPr>
              <a:t>predictions (oblique corrections) inserted for </a:t>
            </a:r>
            <a:r>
              <a:rPr lang="en-US" sz="1800" b="1" dirty="0" smtClean="0">
                <a:latin typeface="Arial"/>
                <a:cs typeface="Arial"/>
              </a:rPr>
              <a:t>Littlest Higgs model</a:t>
            </a:r>
            <a:endParaRPr lang="en-US" sz="1400" b="1" dirty="0" smtClean="0">
              <a:latin typeface="Arial"/>
              <a:cs typeface="Arial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</a:pPr>
            <a:r>
              <a:rPr lang="en-US" sz="1000" dirty="0" smtClean="0">
                <a:latin typeface="Arial"/>
                <a:cs typeface="Arial"/>
              </a:rPr>
              <a:t>[</a:t>
            </a:r>
            <a:r>
              <a:rPr lang="en-US" sz="1000" dirty="0" err="1" smtClean="0">
                <a:latin typeface="Arial"/>
                <a:cs typeface="Arial"/>
              </a:rPr>
              <a:t>Hubisz</a:t>
            </a:r>
            <a:r>
              <a:rPr lang="en-US" sz="1000" dirty="0" smtClean="0">
                <a:latin typeface="Arial"/>
                <a:cs typeface="Arial"/>
              </a:rPr>
              <a:t> et al., JHEP 0601:135 (2006)]</a:t>
            </a:r>
          </a:p>
          <a:p>
            <a:pPr lvl="0">
              <a:lnSpc>
                <a:spcPct val="90000"/>
              </a:lnSpc>
              <a:spcBef>
                <a:spcPts val="1800"/>
              </a:spcBef>
              <a:buClr>
                <a:srgbClr val="8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Times New Roman" charset="0"/>
                <a:cs typeface="Arial"/>
              </a:rPr>
              <a:t>Parameters of LH model: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0889" y="5396682"/>
            <a:ext cx="1640417" cy="349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3048000"/>
            <a:ext cx="4423029" cy="307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572000" y="3050323"/>
            <a:ext cx="4497324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AutoShape 6"/>
          <p:cNvSpPr>
            <a:spLocks noChangeArrowheads="1"/>
          </p:cNvSpPr>
          <p:nvPr/>
        </p:nvSpPr>
        <p:spPr bwMode="auto">
          <a:xfrm>
            <a:off x="3276600" y="1653115"/>
            <a:ext cx="762000" cy="4572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bg1">
              <a:lumMod val="85000"/>
            </a:schemeClr>
          </a:solidFill>
          <a:ln w="127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21000"/>
              </a:srgbClr>
            </a:outerShdw>
          </a:effectLst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4495799" y="762000"/>
            <a:ext cx="4495801" cy="1678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marL="360363" indent="-276225" defTabSz="914400">
              <a:lnSpc>
                <a:spcPct val="90000"/>
              </a:lnSpc>
              <a:spcBef>
                <a:spcPts val="1200"/>
              </a:spcBef>
              <a:buClr>
                <a:srgbClr val="800000"/>
              </a:buClr>
              <a:buFontTx/>
              <a:buChar char="•"/>
            </a:pPr>
            <a:r>
              <a:rPr lang="en-US" sz="1600" i="1" dirty="0" err="1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f</a:t>
            </a:r>
            <a:r>
              <a:rPr lang="en-US" sz="1600" dirty="0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 </a:t>
            </a:r>
            <a:r>
              <a:rPr lang="en-US" sz="1600" dirty="0" smtClean="0">
                <a:solidFill>
                  <a:srgbClr val="333333"/>
                </a:solidFill>
                <a:latin typeface="Arial"/>
                <a:ea typeface="Times New Roman" charset="0"/>
                <a:cs typeface="Arial"/>
              </a:rPr>
              <a:t>: symmetry breaking scale (new particles)</a:t>
            </a:r>
          </a:p>
          <a:p>
            <a:pPr marL="360363" indent="-276225" defTabSz="9144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FontTx/>
              <a:buChar char="•"/>
            </a:pPr>
            <a:r>
              <a:rPr lang="en-US" sz="1600" i="1" dirty="0" err="1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s</a:t>
            </a:r>
            <a:r>
              <a:rPr lang="en-US" sz="1600" i="1" baseline="-25000" dirty="0" err="1" smtClean="0">
                <a:solidFill>
                  <a:srgbClr val="E12548"/>
                </a:solidFill>
                <a:latin typeface="Symbol" charset="2"/>
                <a:ea typeface="Times New Roman" charset="0"/>
                <a:cs typeface="Symbol" charset="2"/>
              </a:rPr>
              <a:t>l</a:t>
            </a:r>
            <a:r>
              <a:rPr lang="en-US" sz="1600" baseline="-25000" dirty="0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 </a:t>
            </a:r>
            <a:r>
              <a:rPr lang="en-US" sz="1600" dirty="0" err="1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  <a:sym typeface="Symbol" charset="2"/>
              </a:rPr>
              <a:t></a:t>
            </a:r>
            <a:r>
              <a:rPr lang="en-US" sz="1600" dirty="0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  <a:sym typeface="Symbol" charset="2"/>
              </a:rPr>
              <a:t> </a:t>
            </a:r>
            <a:r>
              <a:rPr lang="en-US" sz="1600" i="1" dirty="0" err="1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m</a:t>
            </a:r>
            <a:r>
              <a:rPr lang="en-US" sz="1600" i="1" baseline="-25000" dirty="0" err="1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T</a:t>
            </a:r>
            <a:r>
              <a:rPr lang="en-US" sz="1600" baseline="-25000" dirty="0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–</a:t>
            </a:r>
            <a:r>
              <a:rPr lang="en-US" sz="1600" dirty="0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 / </a:t>
            </a:r>
            <a:r>
              <a:rPr lang="en-US" sz="1600" i="1" dirty="0" err="1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m</a:t>
            </a:r>
            <a:r>
              <a:rPr lang="en-US" sz="1600" i="1" baseline="-25000" dirty="0" err="1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T</a:t>
            </a:r>
            <a:r>
              <a:rPr lang="en-US" sz="1600" baseline="-25000" dirty="0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+</a:t>
            </a:r>
            <a:r>
              <a:rPr lang="en-US" sz="1600" dirty="0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 </a:t>
            </a:r>
            <a:endParaRPr lang="en-US" sz="1600" dirty="0" smtClean="0">
              <a:solidFill>
                <a:srgbClr val="333333"/>
              </a:solidFill>
              <a:latin typeface="Arial"/>
              <a:ea typeface="Times New Roman" charset="0"/>
              <a:cs typeface="Arial"/>
            </a:endParaRPr>
          </a:p>
          <a:p>
            <a:pPr marL="360363" indent="-276225" defTabSz="9144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FontTx/>
              <a:buChar char="•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Coefficient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ea typeface="Times New Roman" charset="0"/>
                <a:cs typeface="Symbol" charset="2"/>
              </a:rPr>
              <a:t>d</a:t>
            </a:r>
            <a:r>
              <a:rPr lang="en-US" sz="1600" i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c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– depends on detail of UV physics.</a:t>
            </a:r>
          </a:p>
          <a:p>
            <a:pPr marL="360363" indent="-276225" defTabSz="914400">
              <a:lnSpc>
                <a:spcPct val="90000"/>
              </a:lnSpc>
              <a:spcBef>
                <a:spcPts val="200"/>
              </a:spcBef>
              <a:buClr>
                <a:srgbClr val="800000"/>
              </a:buClr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	Treated as theory uncertainty in fit: 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ea typeface="Times New Roman" charset="0"/>
                <a:cs typeface="Symbol" charset="2"/>
              </a:rPr>
              <a:t>d</a:t>
            </a:r>
            <a:r>
              <a:rPr lang="en-US" sz="1200" i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c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= [–5,5]</a:t>
            </a:r>
          </a:p>
          <a:p>
            <a:pPr marL="360363" lvl="0" indent="-276225" defTabSz="9144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FontTx/>
              <a:buChar char="•"/>
            </a:pP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F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 : degree of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finetuning</a:t>
            </a: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Times New Roman" charset="0"/>
              <a:cs typeface="Arial"/>
            </a:endParaRPr>
          </a:p>
          <a:p>
            <a:pPr marL="360363" indent="-276225" defTabSz="914400">
              <a:lnSpc>
                <a:spcPct val="90000"/>
              </a:lnSpc>
              <a:spcBef>
                <a:spcPts val="300"/>
              </a:spcBef>
              <a:buClr>
                <a:srgbClr val="800000"/>
              </a:buClr>
            </a:pPr>
            <a:endParaRPr lang="de-DE" sz="1400" dirty="0" smtClean="0">
              <a:solidFill>
                <a:srgbClr val="5F5F5F"/>
              </a:solidFill>
              <a:latin typeface="Arial"/>
              <a:ea typeface="Times New Roman" charset="0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8600" y="2286000"/>
            <a:ext cx="8534400" cy="539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Clr>
                <a:srgbClr val="800000"/>
              </a:buClr>
            </a:pPr>
            <a:r>
              <a:rPr lang="en-US" sz="1600" i="1" dirty="0" smtClean="0"/>
              <a:t>Results</a:t>
            </a:r>
            <a:r>
              <a:rPr lang="en-US" sz="1600" dirty="0" smtClean="0"/>
              <a:t>: 	</a:t>
            </a:r>
            <a:r>
              <a:rPr lang="en-US" sz="1600" b="1" dirty="0" smtClean="0"/>
              <a:t>Large </a:t>
            </a:r>
            <a:r>
              <a:rPr lang="en-US" sz="1600" b="1" i="1" dirty="0" err="1" smtClean="0"/>
              <a:t>f</a:t>
            </a:r>
            <a:r>
              <a:rPr lang="en-US" sz="1600" b="1" i="1" dirty="0" smtClean="0"/>
              <a:t> </a:t>
            </a:r>
            <a:r>
              <a:rPr lang="en-US" sz="1600" dirty="0" smtClean="0"/>
              <a:t>: LH approaches SM and SM </a:t>
            </a:r>
            <a:r>
              <a:rPr lang="en-US" sz="1600" i="1" dirty="0" smtClean="0"/>
              <a:t>M</a:t>
            </a:r>
            <a:r>
              <a:rPr lang="en-US" sz="1600" i="1" baseline="-25000" dirty="0" smtClean="0"/>
              <a:t>H</a:t>
            </a:r>
            <a:r>
              <a:rPr lang="en-US" sz="1600" i="1" dirty="0" smtClean="0"/>
              <a:t> </a:t>
            </a:r>
            <a:r>
              <a:rPr lang="en-US" sz="1600" dirty="0" smtClean="0"/>
              <a:t>constraints. </a:t>
            </a:r>
            <a:r>
              <a:rPr lang="en-US" sz="1600" b="1" dirty="0" smtClean="0"/>
              <a:t>Smaller </a:t>
            </a:r>
            <a:r>
              <a:rPr lang="en-US" sz="1600" b="1" i="1" dirty="0" err="1" smtClean="0"/>
              <a:t>f</a:t>
            </a:r>
            <a:r>
              <a:rPr lang="en-US" sz="1600" b="1" i="1" dirty="0" smtClean="0"/>
              <a:t> </a:t>
            </a:r>
            <a:r>
              <a:rPr lang="en-US" sz="1600" dirty="0" smtClean="0"/>
              <a:t>: </a:t>
            </a:r>
            <a:r>
              <a:rPr lang="en-US" sz="1600" i="1" dirty="0" smtClean="0"/>
              <a:t>M</a:t>
            </a:r>
            <a:r>
              <a:rPr lang="en-US" sz="1600" i="1" baseline="-25000" dirty="0" smtClean="0"/>
              <a:t>H</a:t>
            </a:r>
            <a:r>
              <a:rPr lang="en-US" sz="1600" i="1" dirty="0" smtClean="0"/>
              <a:t> </a:t>
            </a:r>
            <a:r>
              <a:rPr lang="en-US" sz="1600" dirty="0" smtClean="0"/>
              <a:t>can be large.</a:t>
            </a:r>
          </a:p>
          <a:p>
            <a:pPr>
              <a:lnSpc>
                <a:spcPct val="90000"/>
              </a:lnSpc>
              <a:buClr>
                <a:srgbClr val="800000"/>
              </a:buClr>
            </a:pPr>
            <a:r>
              <a:rPr lang="en-US" sz="1600" dirty="0" smtClean="0"/>
              <a:t>		Due to strong </a:t>
            </a:r>
            <a:r>
              <a:rPr lang="en-US" sz="1600" i="1" dirty="0" err="1" smtClean="0"/>
              <a:t>s</a:t>
            </a:r>
            <a:r>
              <a:rPr lang="en-US" sz="1600" i="1" baseline="-25000" dirty="0" err="1" smtClean="0">
                <a:latin typeface="Symbol" charset="2"/>
                <a:cs typeface="Symbol" charset="2"/>
              </a:rPr>
              <a:t>l</a:t>
            </a:r>
            <a:r>
              <a:rPr lang="en-US" sz="1600" dirty="0" smtClean="0"/>
              <a:t> dependence, no absolute exclusion limit</a:t>
            </a:r>
            <a:endParaRPr lang="en-US" sz="16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2865868"/>
            <a:ext cx="9144000" cy="3458732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28600" y="152400"/>
            <a:ext cx="891540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800" b="1" kern="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Little Higgs Models (LHM)</a:t>
            </a:r>
            <a:endParaRPr lang="en-US" sz="1600" baseline="-25000" dirty="0" smtClean="0">
              <a:solidFill>
                <a:srgbClr val="404040"/>
              </a:solidFill>
              <a:latin typeface="Calibri"/>
              <a:cs typeface="Calibri"/>
              <a:sym typeface="Symbol" charset="2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28600" y="762000"/>
            <a:ext cx="4267199" cy="12933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buClr>
                <a:srgbClr val="800000"/>
              </a:buClr>
            </a:pPr>
            <a:r>
              <a:rPr lang="en-US" sz="1800" i="1" dirty="0" smtClean="0">
                <a:latin typeface="Arial"/>
                <a:cs typeface="Arial"/>
              </a:rPr>
              <a:t>STU </a:t>
            </a:r>
            <a:r>
              <a:rPr lang="en-US" sz="1800" dirty="0" smtClean="0">
                <a:latin typeface="Arial"/>
                <a:cs typeface="Arial"/>
              </a:rPr>
              <a:t>predictions (oblique corrections) inserted for </a:t>
            </a:r>
            <a:r>
              <a:rPr lang="en-US" sz="1800" b="1" dirty="0" smtClean="0">
                <a:latin typeface="Arial"/>
                <a:cs typeface="Arial"/>
              </a:rPr>
              <a:t>Littlest Higgs model</a:t>
            </a:r>
            <a:endParaRPr lang="en-US" sz="1400" b="1" dirty="0" smtClean="0">
              <a:latin typeface="Arial"/>
              <a:cs typeface="Arial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</a:pPr>
            <a:r>
              <a:rPr lang="en-US" sz="1000" dirty="0" smtClean="0">
                <a:latin typeface="Arial"/>
                <a:cs typeface="Arial"/>
              </a:rPr>
              <a:t>[</a:t>
            </a:r>
            <a:r>
              <a:rPr lang="en-US" sz="1000" dirty="0" err="1" smtClean="0">
                <a:latin typeface="Arial"/>
                <a:cs typeface="Arial"/>
              </a:rPr>
              <a:t>Hubisz</a:t>
            </a:r>
            <a:r>
              <a:rPr lang="en-US" sz="1000" dirty="0" smtClean="0">
                <a:latin typeface="Arial"/>
                <a:cs typeface="Arial"/>
              </a:rPr>
              <a:t> et al., JHEP 0601:135 (2006)]</a:t>
            </a:r>
          </a:p>
          <a:p>
            <a:pPr lvl="0">
              <a:lnSpc>
                <a:spcPct val="90000"/>
              </a:lnSpc>
              <a:spcBef>
                <a:spcPts val="1800"/>
              </a:spcBef>
              <a:buClr>
                <a:srgbClr val="8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Times New Roman" charset="0"/>
                <a:cs typeface="Arial"/>
              </a:rPr>
              <a:t>Parameters of LH model: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0889" y="5396682"/>
            <a:ext cx="1640417" cy="349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4495799" y="762000"/>
            <a:ext cx="4495801" cy="1678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marL="360363" indent="-276225" defTabSz="914400">
              <a:lnSpc>
                <a:spcPct val="90000"/>
              </a:lnSpc>
              <a:spcBef>
                <a:spcPts val="1200"/>
              </a:spcBef>
              <a:buClr>
                <a:srgbClr val="800000"/>
              </a:buClr>
              <a:buFontTx/>
              <a:buChar char="•"/>
            </a:pPr>
            <a:r>
              <a:rPr lang="en-US" sz="1600" i="1" dirty="0" err="1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f</a:t>
            </a:r>
            <a:r>
              <a:rPr lang="en-US" sz="1600" dirty="0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 </a:t>
            </a:r>
            <a:r>
              <a:rPr lang="en-US" sz="1600" dirty="0" smtClean="0">
                <a:solidFill>
                  <a:srgbClr val="333333"/>
                </a:solidFill>
                <a:latin typeface="Arial"/>
                <a:ea typeface="Times New Roman" charset="0"/>
                <a:cs typeface="Arial"/>
              </a:rPr>
              <a:t>: symmetry breaking scale (new particles)</a:t>
            </a:r>
          </a:p>
          <a:p>
            <a:pPr marL="360363" indent="-276225" defTabSz="9144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FontTx/>
              <a:buChar char="•"/>
            </a:pPr>
            <a:r>
              <a:rPr lang="en-US" sz="1600" i="1" dirty="0" err="1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s</a:t>
            </a:r>
            <a:r>
              <a:rPr lang="en-US" sz="1600" i="1" baseline="-25000" dirty="0" err="1" smtClean="0">
                <a:solidFill>
                  <a:srgbClr val="E12548"/>
                </a:solidFill>
                <a:latin typeface="Symbol" charset="2"/>
                <a:ea typeface="Times New Roman" charset="0"/>
                <a:cs typeface="Symbol" charset="2"/>
              </a:rPr>
              <a:t>l</a:t>
            </a:r>
            <a:r>
              <a:rPr lang="en-US" sz="1600" baseline="-25000" dirty="0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 </a:t>
            </a:r>
            <a:r>
              <a:rPr lang="en-US" sz="1600" dirty="0" err="1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  <a:sym typeface="Symbol" charset="2"/>
              </a:rPr>
              <a:t></a:t>
            </a:r>
            <a:r>
              <a:rPr lang="en-US" sz="1600" dirty="0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  <a:sym typeface="Symbol" charset="2"/>
              </a:rPr>
              <a:t> </a:t>
            </a:r>
            <a:r>
              <a:rPr lang="en-US" sz="1600" i="1" dirty="0" err="1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m</a:t>
            </a:r>
            <a:r>
              <a:rPr lang="en-US" sz="1600" i="1" baseline="-25000" dirty="0" err="1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T</a:t>
            </a:r>
            <a:r>
              <a:rPr lang="en-US" sz="1600" baseline="-25000" dirty="0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–</a:t>
            </a:r>
            <a:r>
              <a:rPr lang="en-US" sz="1600" dirty="0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 / </a:t>
            </a:r>
            <a:r>
              <a:rPr lang="en-US" sz="1600" i="1" dirty="0" err="1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m</a:t>
            </a:r>
            <a:r>
              <a:rPr lang="en-US" sz="1600" i="1" baseline="-25000" dirty="0" err="1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T</a:t>
            </a:r>
            <a:r>
              <a:rPr lang="en-US" sz="1600" baseline="-25000" dirty="0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+</a:t>
            </a:r>
            <a:r>
              <a:rPr lang="en-US" sz="1600" dirty="0" smtClean="0">
                <a:solidFill>
                  <a:srgbClr val="E12548"/>
                </a:solidFill>
                <a:latin typeface="Arial"/>
                <a:ea typeface="Times New Roman" charset="0"/>
                <a:cs typeface="Arial"/>
              </a:rPr>
              <a:t> </a:t>
            </a:r>
            <a:endParaRPr lang="en-US" sz="1600" dirty="0" smtClean="0">
              <a:solidFill>
                <a:srgbClr val="333333"/>
              </a:solidFill>
              <a:latin typeface="Arial"/>
              <a:ea typeface="Times New Roman" charset="0"/>
              <a:cs typeface="Arial"/>
            </a:endParaRPr>
          </a:p>
          <a:p>
            <a:pPr marL="360363" indent="-276225" defTabSz="9144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FontTx/>
              <a:buChar char="•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Coefficient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ea typeface="Times New Roman" charset="0"/>
                <a:cs typeface="Symbol" charset="2"/>
              </a:rPr>
              <a:t>d</a:t>
            </a:r>
            <a:r>
              <a:rPr lang="en-US" sz="1600" i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c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– depends on detail of UV physics.</a:t>
            </a:r>
          </a:p>
          <a:p>
            <a:pPr marL="360363" indent="-276225" defTabSz="914400">
              <a:lnSpc>
                <a:spcPct val="90000"/>
              </a:lnSpc>
              <a:spcBef>
                <a:spcPts val="200"/>
              </a:spcBef>
              <a:buClr>
                <a:srgbClr val="800000"/>
              </a:buClr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	Treated as theory uncertainty in fit: 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ea typeface="Times New Roman" charset="0"/>
                <a:cs typeface="Symbol" charset="2"/>
              </a:rPr>
              <a:t>d</a:t>
            </a:r>
            <a:r>
              <a:rPr lang="en-US" sz="1200" i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c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= [–5,5]</a:t>
            </a:r>
          </a:p>
          <a:p>
            <a:pPr marL="360363" lvl="0" indent="-276225" defTabSz="9144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FontTx/>
              <a:buChar char="•"/>
            </a:pP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F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 : degree of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finetuning</a:t>
            </a: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Times New Roman" charset="0"/>
              <a:cs typeface="Arial"/>
            </a:endParaRPr>
          </a:p>
          <a:p>
            <a:pPr marL="360363" indent="-276225" defTabSz="914400">
              <a:lnSpc>
                <a:spcPct val="90000"/>
              </a:lnSpc>
              <a:spcBef>
                <a:spcPts val="300"/>
              </a:spcBef>
              <a:buClr>
                <a:srgbClr val="800000"/>
              </a:buClr>
            </a:pPr>
            <a:endParaRPr lang="de-DE" sz="1400" dirty="0" smtClean="0">
              <a:solidFill>
                <a:srgbClr val="5F5F5F"/>
              </a:solidFill>
              <a:latin typeface="Arial"/>
              <a:ea typeface="Times New Roman" charset="0"/>
              <a:cs typeface="Arial"/>
            </a:endParaRPr>
          </a:p>
        </p:txBody>
      </p:sp>
      <p:pic>
        <p:nvPicPr>
          <p:cNvPr id="2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3048000"/>
            <a:ext cx="4423029" cy="307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AutoShape 6"/>
          <p:cNvSpPr>
            <a:spLocks noChangeArrowheads="1"/>
          </p:cNvSpPr>
          <p:nvPr/>
        </p:nvSpPr>
        <p:spPr bwMode="auto">
          <a:xfrm>
            <a:off x="3276600" y="1653115"/>
            <a:ext cx="762000" cy="4572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bg1">
              <a:lumMod val="85000"/>
            </a:schemeClr>
          </a:solidFill>
          <a:ln w="127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21000"/>
              </a:srgbClr>
            </a:outerShdw>
          </a:effectLst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6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572000" y="3050323"/>
            <a:ext cx="4497324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28600" y="2286000"/>
            <a:ext cx="8534400" cy="539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Clr>
                <a:srgbClr val="800000"/>
              </a:buClr>
            </a:pPr>
            <a:r>
              <a:rPr lang="en-US" sz="1600" i="1" dirty="0" smtClean="0"/>
              <a:t>Results</a:t>
            </a:r>
            <a:r>
              <a:rPr lang="en-US" sz="1600" dirty="0" smtClean="0"/>
              <a:t>: 	</a:t>
            </a:r>
            <a:r>
              <a:rPr lang="en-US" sz="1600" b="1" dirty="0" smtClean="0"/>
              <a:t>Large </a:t>
            </a:r>
            <a:r>
              <a:rPr lang="en-US" sz="1600" b="1" i="1" dirty="0" err="1" smtClean="0"/>
              <a:t>f</a:t>
            </a:r>
            <a:r>
              <a:rPr lang="en-US" sz="1600" b="1" i="1" dirty="0" smtClean="0"/>
              <a:t> </a:t>
            </a:r>
            <a:r>
              <a:rPr lang="en-US" sz="1600" dirty="0" smtClean="0"/>
              <a:t>: LH approaches SM and SM </a:t>
            </a:r>
            <a:r>
              <a:rPr lang="en-US" sz="1600" i="1" dirty="0" smtClean="0"/>
              <a:t>M</a:t>
            </a:r>
            <a:r>
              <a:rPr lang="en-US" sz="1600" i="1" baseline="-25000" dirty="0" smtClean="0"/>
              <a:t>H</a:t>
            </a:r>
            <a:r>
              <a:rPr lang="en-US" sz="1600" i="1" dirty="0" smtClean="0"/>
              <a:t> </a:t>
            </a:r>
            <a:r>
              <a:rPr lang="en-US" sz="1600" dirty="0" smtClean="0"/>
              <a:t>constraints. </a:t>
            </a:r>
            <a:r>
              <a:rPr lang="en-US" sz="1600" b="1" dirty="0" smtClean="0"/>
              <a:t>Smaller </a:t>
            </a:r>
            <a:r>
              <a:rPr lang="en-US" sz="1600" b="1" i="1" dirty="0" err="1" smtClean="0"/>
              <a:t>f</a:t>
            </a:r>
            <a:r>
              <a:rPr lang="en-US" sz="1600" b="1" i="1" dirty="0" smtClean="0"/>
              <a:t> </a:t>
            </a:r>
            <a:r>
              <a:rPr lang="en-US" sz="1600" dirty="0" smtClean="0"/>
              <a:t>: </a:t>
            </a:r>
            <a:r>
              <a:rPr lang="en-US" sz="1600" i="1" dirty="0" smtClean="0"/>
              <a:t>M</a:t>
            </a:r>
            <a:r>
              <a:rPr lang="en-US" sz="1600" i="1" baseline="-25000" dirty="0" smtClean="0"/>
              <a:t>H</a:t>
            </a:r>
            <a:r>
              <a:rPr lang="en-US" sz="1600" i="1" dirty="0" smtClean="0"/>
              <a:t> </a:t>
            </a:r>
            <a:r>
              <a:rPr lang="en-US" sz="1600" dirty="0" smtClean="0"/>
              <a:t>can be large.</a:t>
            </a:r>
          </a:p>
          <a:p>
            <a:pPr>
              <a:lnSpc>
                <a:spcPct val="90000"/>
              </a:lnSpc>
              <a:buClr>
                <a:srgbClr val="800000"/>
              </a:buClr>
            </a:pPr>
            <a:r>
              <a:rPr lang="en-US" sz="1600" dirty="0" smtClean="0"/>
              <a:t>		Due to strong </a:t>
            </a:r>
            <a:r>
              <a:rPr lang="en-US" sz="1600" i="1" dirty="0" err="1" smtClean="0"/>
              <a:t>s</a:t>
            </a:r>
            <a:r>
              <a:rPr lang="en-US" sz="1600" i="1" baseline="-25000" dirty="0" err="1" smtClean="0">
                <a:latin typeface="Symbol" charset="2"/>
                <a:cs typeface="Symbol" charset="2"/>
              </a:rPr>
              <a:t>l</a:t>
            </a:r>
            <a:r>
              <a:rPr lang="en-US" sz="1600" dirty="0" smtClean="0"/>
              <a:t> dependence, no absolute exclusion limit</a:t>
            </a:r>
            <a:endParaRPr lang="en-US" sz="16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2865868"/>
            <a:ext cx="9144000" cy="3458732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28600" y="152400"/>
            <a:ext cx="891540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800" b="1" kern="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  <a:sym typeface="Symbol" charset="2"/>
              </a:rPr>
              <a:t>MSSM (SUSY) with </a:t>
            </a:r>
            <a:r>
              <a:rPr lang="en-US" sz="2800" b="1" kern="0" dirty="0" err="1" smtClean="0">
                <a:solidFill>
                  <a:srgbClr val="333333"/>
                </a:solidFill>
                <a:latin typeface="Calibri"/>
                <a:ea typeface="Times New Roman"/>
                <a:cs typeface="Calibri"/>
                <a:sym typeface="Symbol" charset="2"/>
              </a:rPr>
              <a:t>mSUGRA</a:t>
            </a:r>
            <a:endParaRPr lang="en-US" sz="1600" baseline="-25000" dirty="0" smtClean="0">
              <a:solidFill>
                <a:srgbClr val="404040"/>
              </a:solidFill>
              <a:latin typeface="Calibri"/>
              <a:cs typeface="Calibri"/>
              <a:sym typeface="Symbol" charset="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0889" y="5396682"/>
            <a:ext cx="1640417" cy="349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4572000" y="764552"/>
            <a:ext cx="4343400" cy="1633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marL="342900" lvl="0" indent="-342900" defTabSz="914400" eaLnBrk="0" hangingPunct="0">
              <a:spcBef>
                <a:spcPct val="20000"/>
              </a:spcBef>
              <a:buClr>
                <a:srgbClr val="800000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  <a:latin typeface="Malgun Gothic" pitchFamily="34" charset="-127"/>
                <a:ea typeface="Times New Roman" charset="0"/>
                <a:cs typeface="Times New Roman" charset="0"/>
              </a:rPr>
              <a:t>Oblique corrections dominated by weak </a:t>
            </a:r>
            <a:r>
              <a:rPr lang="en-US" sz="1600" dirty="0" err="1" smtClean="0">
                <a:solidFill>
                  <a:srgbClr val="000000"/>
                </a:solidFill>
                <a:latin typeface="Malgun Gothic" pitchFamily="34" charset="-127"/>
                <a:ea typeface="Times New Roman" charset="0"/>
                <a:cs typeface="Times New Roman" charset="0"/>
              </a:rPr>
              <a:t>isospin</a:t>
            </a:r>
            <a:r>
              <a:rPr lang="en-US" sz="1600" dirty="0" smtClean="0">
                <a:solidFill>
                  <a:srgbClr val="000000"/>
                </a:solidFill>
                <a:latin typeface="Malgun Gothic" pitchFamily="34" charset="-127"/>
                <a:ea typeface="Times New Roman" charset="0"/>
                <a:cs typeface="Times New Roman" charset="0"/>
              </a:rPr>
              <a:t> violation in:</a:t>
            </a:r>
            <a:endParaRPr lang="en-US" sz="1600" baseline="-25000" dirty="0" smtClean="0">
              <a:solidFill>
                <a:srgbClr val="000000"/>
              </a:solidFill>
              <a:latin typeface="Malgun Gothic" pitchFamily="34" charset="-127"/>
              <a:ea typeface="Times New Roman" charset="0"/>
              <a:cs typeface="Times New Roman" charset="0"/>
            </a:endParaRPr>
          </a:p>
          <a:p>
            <a:pPr marL="342900" lvl="0" indent="-342900" defTabSz="914400" eaLnBrk="0" hangingPunct="0">
              <a:spcBef>
                <a:spcPts val="1200"/>
              </a:spcBef>
              <a:buClr>
                <a:srgbClr val="800000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  <a:latin typeface="Malgun Gothic" pitchFamily="34" charset="-127"/>
                <a:ea typeface="Times New Roman" charset="0"/>
                <a:cs typeface="Times New Roman" charset="0"/>
              </a:rPr>
              <a:t>By construction of the oblique parameters </a:t>
            </a:r>
            <a:r>
              <a:rPr lang="en-US" sz="1600" b="1" dirty="0" err="1" smtClean="0">
                <a:solidFill>
                  <a:srgbClr val="000000"/>
                </a:solidFill>
                <a:latin typeface="Malgun Gothic" pitchFamily="34" charset="-127"/>
                <a:ea typeface="Arial" charset="0"/>
                <a:cs typeface="Arial" charset="0"/>
                <a:sym typeface="Wingdings"/>
              </a:rPr>
              <a:t></a:t>
            </a:r>
            <a:r>
              <a:rPr lang="en-US" sz="1600" b="1" dirty="0" smtClean="0">
                <a:solidFill>
                  <a:srgbClr val="000000"/>
                </a:solidFill>
                <a:latin typeface="Malgun Gothic" pitchFamily="34" charset="-127"/>
                <a:ea typeface="Arial" charset="0"/>
                <a:cs typeface="Arial" charset="0"/>
                <a:sym typeface="Wingdings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Malgun Gothic" pitchFamily="34" charset="-127"/>
                <a:ea typeface="Times New Roman" charset="0"/>
                <a:cs typeface="Times New Roman" charset="0"/>
              </a:rPr>
              <a:t>T</a:t>
            </a:r>
            <a:r>
              <a:rPr lang="en-US" sz="1600" dirty="0" smtClean="0">
                <a:solidFill>
                  <a:srgbClr val="000000"/>
                </a:solidFill>
                <a:latin typeface="Malgun Gothic" pitchFamily="34" charset="-127"/>
                <a:ea typeface="Times New Roman" charset="0"/>
                <a:cs typeface="Times New Roman" charset="0"/>
              </a:rPr>
              <a:t> parameter has dominant contribution</a:t>
            </a:r>
          </a:p>
          <a:p>
            <a:pPr marL="342900" lvl="0" indent="-342900" defTabSz="914400" eaLnBrk="0" hangingPunct="0">
              <a:spcBef>
                <a:spcPct val="20000"/>
              </a:spcBef>
              <a:buClr>
                <a:srgbClr val="800000"/>
              </a:buClr>
            </a:pPr>
            <a:endParaRPr lang="en-US" sz="1600" kern="0" dirty="0">
              <a:solidFill>
                <a:srgbClr val="333333"/>
              </a:solidFill>
              <a:latin typeface="Arial"/>
              <a:ea typeface="Times New Roman"/>
              <a:cs typeface="Arial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4724400" y="0"/>
            <a:ext cx="4419600" cy="400110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[G. </a:t>
            </a:r>
            <a:r>
              <a:rPr 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Weiglein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arXiv:hep-ph/9712226v1]</a:t>
            </a:r>
          </a:p>
          <a:p>
            <a:pPr marL="342900" indent="-342900" algn="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[S. </a:t>
            </a:r>
            <a:r>
              <a:rPr 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Heinemeyer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W. </a:t>
            </a:r>
            <a:r>
              <a:rPr 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Hollik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G. </a:t>
            </a:r>
            <a:r>
              <a:rPr 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Weiglein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arXiv:hep-ph/0412214v1]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28600" y="762000"/>
            <a:ext cx="4495800" cy="220278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800" dirty="0" err="1" smtClean="0"/>
              <a:t>mSUGRA</a:t>
            </a:r>
            <a:r>
              <a:rPr lang="en-US" sz="1800" dirty="0" smtClean="0"/>
              <a:t>: highly constrained SUSY breaking mechanism at GUT scale,</a:t>
            </a:r>
          </a:p>
          <a:p>
            <a:r>
              <a:rPr lang="en-US" sz="1800" dirty="0" smtClean="0"/>
              <a:t>determined by 5 parameters:</a:t>
            </a:r>
          </a:p>
          <a:p>
            <a:pPr defTabSz="263525">
              <a:spcBef>
                <a:spcPts val="600"/>
              </a:spcBef>
            </a:pPr>
            <a:r>
              <a:rPr lang="en-US" sz="1600" i="1" dirty="0" smtClean="0">
                <a:solidFill>
                  <a:srgbClr val="E12548"/>
                </a:solidFill>
              </a:rPr>
              <a:t>m</a:t>
            </a:r>
            <a:r>
              <a:rPr lang="en-US" sz="1600" baseline="-25000" dirty="0" smtClean="0">
                <a:solidFill>
                  <a:srgbClr val="E12548"/>
                </a:solidFill>
              </a:rPr>
              <a:t>1/2</a:t>
            </a:r>
            <a:r>
              <a:rPr lang="en-US" sz="1600" dirty="0" smtClean="0"/>
              <a:t>, </a:t>
            </a:r>
            <a:r>
              <a:rPr lang="en-US" sz="1600" i="1" dirty="0" smtClean="0">
                <a:solidFill>
                  <a:srgbClr val="E12548"/>
                </a:solidFill>
              </a:rPr>
              <a:t>m</a:t>
            </a:r>
            <a:r>
              <a:rPr lang="en-US" sz="1600" baseline="-25000" dirty="0" smtClean="0">
                <a:solidFill>
                  <a:srgbClr val="E12548"/>
                </a:solidFill>
              </a:rPr>
              <a:t>0</a:t>
            </a:r>
            <a:r>
              <a:rPr lang="en-US" sz="1600" dirty="0" smtClean="0"/>
              <a:t>	 </a:t>
            </a:r>
            <a:r>
              <a:rPr lang="en-US" sz="1400" dirty="0" smtClean="0"/>
              <a:t>–  </a:t>
            </a:r>
            <a:r>
              <a:rPr lang="en-US" sz="1400" dirty="0" err="1" smtClean="0"/>
              <a:t>fermion</a:t>
            </a:r>
            <a:r>
              <a:rPr lang="en-US" sz="1400" dirty="0" smtClean="0"/>
              <a:t>/scalar masses at GUT scale</a:t>
            </a:r>
            <a:endParaRPr lang="en-US" sz="1600" dirty="0" smtClean="0"/>
          </a:p>
          <a:p>
            <a:pPr defTabSz="263525"/>
            <a:r>
              <a:rPr lang="en-US" sz="1600" dirty="0" err="1" smtClean="0">
                <a:solidFill>
                  <a:srgbClr val="E12548"/>
                </a:solidFill>
              </a:rPr>
              <a:t>tan</a:t>
            </a:r>
            <a:r>
              <a:rPr lang="en-US" sz="1600" i="1" dirty="0" err="1" smtClean="0">
                <a:solidFill>
                  <a:srgbClr val="E12548"/>
                </a:solidFill>
                <a:latin typeface="Symbol" charset="2"/>
              </a:rPr>
              <a:t>b</a:t>
            </a:r>
            <a:r>
              <a:rPr lang="en-US" sz="1600" dirty="0" smtClean="0"/>
              <a:t> 		 </a:t>
            </a:r>
            <a:r>
              <a:rPr lang="en-US" sz="1400" dirty="0" smtClean="0"/>
              <a:t>–  ratio of two Higgs </a:t>
            </a:r>
            <a:r>
              <a:rPr lang="en-US" sz="1400" dirty="0" err="1" smtClean="0"/>
              <a:t>vev’s</a:t>
            </a:r>
            <a:endParaRPr lang="en-US" sz="1600" dirty="0" smtClean="0"/>
          </a:p>
          <a:p>
            <a:pPr defTabSz="263525"/>
            <a:r>
              <a:rPr lang="en-US" sz="1600" i="1" dirty="0" smtClean="0">
                <a:solidFill>
                  <a:srgbClr val="E12548"/>
                </a:solidFill>
              </a:rPr>
              <a:t>A</a:t>
            </a:r>
            <a:r>
              <a:rPr lang="en-US" sz="1600" baseline="-25000" dirty="0" smtClean="0">
                <a:solidFill>
                  <a:srgbClr val="E12548"/>
                </a:solidFill>
              </a:rPr>
              <a:t>0</a:t>
            </a:r>
            <a:r>
              <a:rPr lang="en-US" sz="1600" dirty="0" smtClean="0"/>
              <a:t> 		 </a:t>
            </a:r>
            <a:r>
              <a:rPr lang="en-US" sz="1400" dirty="0" smtClean="0"/>
              <a:t>–  </a:t>
            </a:r>
            <a:r>
              <a:rPr lang="en-US" sz="1400" dirty="0" err="1" smtClean="0"/>
              <a:t>trilinear</a:t>
            </a:r>
            <a:r>
              <a:rPr lang="en-US" sz="1400" dirty="0" smtClean="0"/>
              <a:t> coupling of Higgs</a:t>
            </a:r>
            <a:endParaRPr lang="en-US" sz="1600" dirty="0" smtClean="0"/>
          </a:p>
          <a:p>
            <a:pPr defTabSz="263525"/>
            <a:r>
              <a:rPr lang="en-US" sz="1600" dirty="0" err="1" smtClean="0">
                <a:solidFill>
                  <a:srgbClr val="E12548"/>
                </a:solidFill>
              </a:rPr>
              <a:t>sgn(</a:t>
            </a:r>
            <a:r>
              <a:rPr lang="en-US" sz="1600" i="1" dirty="0" err="1" smtClean="0">
                <a:solidFill>
                  <a:srgbClr val="E12548"/>
                </a:solidFill>
                <a:latin typeface="Symbol" charset="2"/>
              </a:rPr>
              <a:t>m</a:t>
            </a:r>
            <a:r>
              <a:rPr lang="en-US" sz="1600" dirty="0" smtClean="0">
                <a:solidFill>
                  <a:srgbClr val="E12548"/>
                </a:solidFill>
              </a:rPr>
              <a:t>)</a:t>
            </a:r>
            <a:r>
              <a:rPr lang="en-US" sz="1600" dirty="0" smtClean="0"/>
              <a:t> 	 </a:t>
            </a:r>
            <a:r>
              <a:rPr lang="en-US" sz="1400" dirty="0" smtClean="0"/>
              <a:t>–  sign of </a:t>
            </a:r>
            <a:r>
              <a:rPr lang="en-US" sz="1400" dirty="0" err="1" smtClean="0"/>
              <a:t>Higgsino</a:t>
            </a:r>
            <a:r>
              <a:rPr lang="en-US" sz="1400" dirty="0" smtClean="0"/>
              <a:t> mass term</a:t>
            </a:r>
            <a:endParaRPr lang="en-US" sz="1600" dirty="0" smtClean="0"/>
          </a:p>
          <a:p>
            <a:pPr>
              <a:lnSpc>
                <a:spcPct val="90000"/>
              </a:lnSpc>
              <a:buClr>
                <a:srgbClr val="800000"/>
              </a:buClr>
            </a:pPr>
            <a:endParaRPr lang="en-US" sz="1400" dirty="0" smtClean="0">
              <a:solidFill>
                <a:srgbClr val="000000"/>
              </a:solidFill>
              <a:latin typeface="Arial"/>
              <a:ea typeface="Times New Roman" charset="0"/>
              <a:cs typeface="Arial"/>
            </a:endParaRPr>
          </a:p>
        </p:txBody>
      </p:sp>
      <p:pic>
        <p:nvPicPr>
          <p:cNvPr id="16" name="Picture 7"/>
          <p:cNvPicPr>
            <a:picLocks noChangeAspect="1"/>
          </p:cNvPicPr>
          <p:nvPr/>
        </p:nvPicPr>
        <p:blipFill>
          <a:blip r:embed="rId3"/>
          <a:srcRect l="1317" r="2444"/>
          <a:stretch>
            <a:fillRect/>
          </a:stretch>
        </p:blipFill>
        <p:spPr bwMode="auto">
          <a:xfrm>
            <a:off x="2286000" y="2986618"/>
            <a:ext cx="4490677" cy="316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61539" name="Object 3"/>
          <p:cNvGraphicFramePr>
            <a:graphicFrameLocks noChangeAspect="1"/>
          </p:cNvGraphicFramePr>
          <p:nvPr/>
        </p:nvGraphicFramePr>
        <p:xfrm>
          <a:off x="6781800" y="1032933"/>
          <a:ext cx="1928283" cy="379140"/>
        </p:xfrm>
        <a:graphic>
          <a:graphicData uri="http://schemas.openxmlformats.org/presentationml/2006/ole">
            <p:oleObj spid="_x0000_s983042" name="Equation" r:id="rId4" imgW="1422400" imgH="279400" progId="Equation.DSMT4">
              <p:embed/>
            </p:oleObj>
          </a:graphicData>
        </a:graphic>
      </p:graphicFrame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5611285" y="2470149"/>
            <a:ext cx="3414183" cy="400110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Fits use external code interfaced to </a:t>
            </a:r>
            <a:r>
              <a:rPr 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Gfitter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        </a:t>
            </a:r>
            <a:r>
              <a:rPr 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FeynHiggs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MicrOMEGAs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SuperIso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SOFTSUSY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2865868"/>
            <a:ext cx="9144000" cy="3458732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28600" y="152400"/>
            <a:ext cx="891540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800" b="1" kern="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Fourth </a:t>
            </a:r>
            <a:r>
              <a:rPr lang="en-US" sz="2800" b="1" kern="0" dirty="0" err="1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Fermion</a:t>
            </a:r>
            <a:r>
              <a:rPr lang="en-US" sz="2800" b="1" kern="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 Generation</a:t>
            </a:r>
            <a:endParaRPr lang="en-US" sz="1600" baseline="-25000" dirty="0" smtClean="0">
              <a:solidFill>
                <a:srgbClr val="404040"/>
              </a:solidFill>
              <a:latin typeface="Calibri"/>
              <a:cs typeface="Calibri"/>
              <a:sym typeface="Symbol" charset="2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28600" y="762000"/>
            <a:ext cx="4495800" cy="20252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lvl="0" defTabSz="914400" eaLnBrk="0" hangingPunct="0">
              <a:spcBef>
                <a:spcPct val="20000"/>
              </a:spcBef>
              <a:buClr>
                <a:srgbClr val="8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Times New Roman" charset="0"/>
                <a:cs typeface="Arial"/>
              </a:rPr>
              <a:t>Introduce new lepton and quark states</a:t>
            </a:r>
          </a:p>
          <a:p>
            <a:pPr lvl="0" defTabSz="914400" eaLnBrk="0" hangingPunct="0">
              <a:spcBef>
                <a:spcPct val="20000"/>
              </a:spcBef>
              <a:buClr>
                <a:srgbClr val="8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Times New Roman" charset="0"/>
                <a:cs typeface="Arial"/>
              </a:rPr>
              <a:t>Free parameters: </a:t>
            </a:r>
          </a:p>
          <a:p>
            <a:pPr marL="817563" lvl="1" indent="-276225" defTabSz="914400" eaLnBrk="0" hangingPunct="0">
              <a:spcBef>
                <a:spcPct val="20000"/>
              </a:spcBef>
              <a:buFont typeface="Lucida Grande"/>
              <a:buChar char="﹣"/>
            </a:pP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Assume: no mixing of extra fermions</a:t>
            </a:r>
          </a:p>
          <a:p>
            <a:pPr marL="360363" indent="-276225" defTabSz="914400" eaLnBrk="0" hangingPunct="0"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n-US" sz="16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Shift </a:t>
            </a:r>
            <a:r>
              <a:rPr lang="en-US" sz="1600" kern="0" dirty="0" smtClean="0">
                <a:solidFill>
                  <a:srgbClr val="333333"/>
                </a:solidFill>
                <a:latin typeface="Symbol" charset="2"/>
                <a:ea typeface="Times New Roman"/>
                <a:cs typeface="Symbol" charset="2"/>
              </a:rPr>
              <a:t>D</a:t>
            </a:r>
            <a:r>
              <a:rPr lang="en-US" sz="1600" i="1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S</a:t>
            </a:r>
            <a:r>
              <a:rPr lang="en-US" sz="16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 ≈ 0.21 from heavy generation</a:t>
            </a:r>
          </a:p>
          <a:p>
            <a:pPr marL="360363" indent="-276225" defTabSz="914400" eaLnBrk="0" hangingPunct="0"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n-US" sz="16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Sensitive to mass difference between up- and down-type fields </a:t>
            </a:r>
            <a:r>
              <a:rPr lang="en-US" sz="12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(not to absolute mass scale)</a:t>
            </a:r>
            <a:endParaRPr lang="en-US" sz="1600" dirty="0" smtClean="0">
              <a:solidFill>
                <a:srgbClr val="000000"/>
              </a:solidFill>
              <a:latin typeface="Arial"/>
              <a:ea typeface="Times New Roman" charset="0"/>
              <a:cs typeface="Arial"/>
            </a:endParaRPr>
          </a:p>
          <a:p>
            <a:pPr>
              <a:lnSpc>
                <a:spcPct val="90000"/>
              </a:lnSpc>
              <a:buClr>
                <a:srgbClr val="800000"/>
              </a:buClr>
            </a:pPr>
            <a:endParaRPr lang="en-US" sz="1600" dirty="0" smtClean="0">
              <a:solidFill>
                <a:srgbClr val="000000"/>
              </a:solidFill>
              <a:latin typeface="Arial"/>
              <a:ea typeface="Times New Roman" charset="0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0889" y="5396682"/>
            <a:ext cx="1640417" cy="349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4724400" y="0"/>
            <a:ext cx="4419600" cy="246221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[H. He et al., Phys. Rev. D 64, 053004 (2001)]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4572000" y="764552"/>
            <a:ext cx="4572000" cy="20088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marL="342900" lvl="0" indent="-342900" defTabSz="914400" eaLnBrk="0" hangingPunct="0">
              <a:spcBef>
                <a:spcPct val="20000"/>
              </a:spcBef>
              <a:buClr>
                <a:srgbClr val="800000"/>
              </a:buClr>
            </a:pPr>
            <a:r>
              <a:rPr lang="en-US" sz="1800" i="1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Results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:</a:t>
            </a:r>
          </a:p>
          <a:p>
            <a:pPr marL="360363" indent="-276225" defTabSz="914400" eaLnBrk="0" hangingPunct="0"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n-US" sz="16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With appropriate mass differences: fourth </a:t>
            </a:r>
            <a:r>
              <a:rPr lang="en-US" sz="1600" kern="0" dirty="0" err="1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fermion</a:t>
            </a:r>
            <a:r>
              <a:rPr lang="en-US" sz="16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 model consistent with EW data</a:t>
            </a:r>
          </a:p>
          <a:p>
            <a:pPr marL="817563" lvl="2" indent="-276225" defTabSz="914400" eaLnBrk="0" hangingPunct="0">
              <a:spcBef>
                <a:spcPct val="20000"/>
              </a:spcBef>
              <a:buFont typeface="Lucida Grande"/>
              <a:buChar char="﹣"/>
            </a:pPr>
            <a:r>
              <a:rPr lang="en-US" sz="1400" kern="0" dirty="0" smtClean="0">
                <a:solidFill>
                  <a:srgbClr val="5F5F5F"/>
                </a:solidFill>
                <a:latin typeface="Arial"/>
                <a:ea typeface="Times New Roman"/>
                <a:cs typeface="Arial"/>
              </a:rPr>
              <a:t>In particular a large </a:t>
            </a:r>
            <a:r>
              <a:rPr lang="en-US" sz="1400" i="1" kern="0" dirty="0" smtClean="0">
                <a:solidFill>
                  <a:srgbClr val="5F5F5F"/>
                </a:solidFill>
                <a:latin typeface="Arial"/>
                <a:ea typeface="Times New Roman"/>
                <a:cs typeface="Arial"/>
              </a:rPr>
              <a:t>M</a:t>
            </a:r>
            <a:r>
              <a:rPr lang="en-US" sz="1400" i="1" kern="0" baseline="-25000" dirty="0" smtClean="0">
                <a:solidFill>
                  <a:srgbClr val="5F5F5F"/>
                </a:solidFill>
                <a:latin typeface="Arial"/>
                <a:ea typeface="Times New Roman"/>
                <a:cs typeface="Arial"/>
              </a:rPr>
              <a:t>H</a:t>
            </a:r>
            <a:r>
              <a:rPr lang="en-US" sz="1400" kern="0" dirty="0" smtClean="0">
                <a:solidFill>
                  <a:srgbClr val="5F5F5F"/>
                </a:solidFill>
                <a:latin typeface="Arial"/>
                <a:ea typeface="Times New Roman"/>
                <a:cs typeface="Arial"/>
              </a:rPr>
              <a:t> is allowed</a:t>
            </a:r>
          </a:p>
          <a:p>
            <a:pPr marL="360363" indent="-276225" defTabSz="914400" eaLnBrk="0" hangingPunct="0"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n-US" sz="16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5+ generations disfavored</a:t>
            </a:r>
          </a:p>
          <a:p>
            <a:pPr marL="360363" indent="-276225" defTabSz="914400" eaLnBrk="0" hangingPunct="0"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n-US" sz="16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Data prefer a heavier charged lepton / up-type quark </a:t>
            </a:r>
            <a:r>
              <a:rPr lang="en-US" sz="12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(which both reduce size of </a:t>
            </a:r>
            <a:r>
              <a:rPr lang="en-US" sz="1200" i="1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S</a:t>
            </a:r>
            <a:r>
              <a:rPr lang="en-US" sz="12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)</a:t>
            </a:r>
            <a:endParaRPr lang="en-US" sz="1600" kern="0" dirty="0">
              <a:solidFill>
                <a:srgbClr val="333333"/>
              </a:solidFill>
              <a:latin typeface="Arial"/>
              <a:ea typeface="Times New Roman"/>
              <a:cs typeface="Arial"/>
            </a:endParaRPr>
          </a:p>
        </p:txBody>
      </p:sp>
      <p:graphicFrame>
        <p:nvGraphicFramePr>
          <p:cNvPr id="958466" name="Object 2"/>
          <p:cNvGraphicFramePr>
            <a:graphicFrameLocks noChangeAspect="1"/>
          </p:cNvGraphicFramePr>
          <p:nvPr/>
        </p:nvGraphicFramePr>
        <p:xfrm>
          <a:off x="2133600" y="1126067"/>
          <a:ext cx="1808813" cy="406400"/>
        </p:xfrm>
        <a:graphic>
          <a:graphicData uri="http://schemas.openxmlformats.org/presentationml/2006/ole">
            <p:oleObj spid="_x0000_s995330" name="Equation" r:id="rId3" imgW="1244600" imgH="279400" progId="Equation.DSMT4">
              <p:embed/>
            </p:oleObj>
          </a:graphicData>
        </a:graphic>
      </p:graphicFrame>
      <p:pic>
        <p:nvPicPr>
          <p:cNvPr id="13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6471" y="3055471"/>
            <a:ext cx="4421445" cy="30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559301" y="3055409"/>
            <a:ext cx="4404782" cy="3103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6324600" y="4212166"/>
            <a:ext cx="1524000" cy="307777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None/>
            </a:pPr>
            <a:r>
              <a:rPr lang="en-US" sz="1400" i="1" dirty="0"/>
              <a:t>M</a:t>
            </a:r>
            <a:r>
              <a:rPr lang="en-US" sz="1400" i="1" baseline="-25000" dirty="0"/>
              <a:t>H</a:t>
            </a:r>
            <a:r>
              <a:rPr lang="en-US" sz="1400" i="1" baseline="-25000" dirty="0">
                <a:latin typeface="Symbol" charset="2"/>
              </a:rPr>
              <a:t> </a:t>
            </a:r>
            <a:r>
              <a:rPr lang="en-US" sz="1400" dirty="0"/>
              <a:t>= 120 GeV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5143500" y="1219199"/>
            <a:ext cx="4000500" cy="5204884"/>
          </a:xfrm>
          <a:prstGeom prst="rect">
            <a:avLst/>
          </a:prstGeom>
          <a:solidFill>
            <a:srgbClr val="FFFFFF"/>
          </a:solidFill>
          <a:ln w="635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108" name="Line 2"/>
          <p:cNvSpPr>
            <a:spLocks noChangeShapeType="1"/>
          </p:cNvSpPr>
          <p:nvPr/>
        </p:nvSpPr>
        <p:spPr bwMode="auto">
          <a:xfrm>
            <a:off x="457200" y="10668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304800" y="1295400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18579B"/>
                </a:solidFill>
              </a:rPr>
              <a:t>Radiative corrections –                             </a:t>
            </a:r>
            <a:r>
              <a:rPr lang="en-US" sz="2000" dirty="0" smtClean="0">
                <a:solidFill>
                  <a:srgbClr val="E12B0D"/>
                </a:solidFill>
              </a:rPr>
              <a:t>modifying propagators and vertices</a:t>
            </a:r>
          </a:p>
          <a:p>
            <a:pPr lvl="0"/>
            <a:endParaRPr lang="en-US" sz="2000" b="1" dirty="0" smtClean="0">
              <a:solidFill>
                <a:srgbClr val="E12B0D"/>
              </a:solidFill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Measurements at the </a:t>
            </a:r>
            <a:r>
              <a:rPr lang="en-US" sz="40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Z </a:t>
            </a:r>
            <a:r>
              <a:rPr lang="en-US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Pole</a:t>
            </a:r>
            <a:endParaRPr lang="en-US" sz="4000" b="1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/>
          <a:srcRect t="7963"/>
          <a:stretch>
            <a:fillRect/>
          </a:stretch>
        </p:blipFill>
        <p:spPr bwMode="auto">
          <a:xfrm>
            <a:off x="5275135" y="1384722"/>
            <a:ext cx="1870692" cy="954124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/>
          <a:srcRect b="6848"/>
          <a:stretch>
            <a:fillRect/>
          </a:stretch>
        </p:blipFill>
        <p:spPr bwMode="auto">
          <a:xfrm>
            <a:off x="5257800" y="2622431"/>
            <a:ext cx="1964227" cy="1080041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77654" y="2364204"/>
            <a:ext cx="1964227" cy="1175028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88523" y="1336040"/>
            <a:ext cx="1777158" cy="999652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</p:pic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96278" y="3727451"/>
            <a:ext cx="1906003" cy="1322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77194" y="5048243"/>
            <a:ext cx="1973969" cy="1276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ectangle 24"/>
          <p:cNvSpPr/>
          <p:nvPr/>
        </p:nvSpPr>
        <p:spPr>
          <a:xfrm>
            <a:off x="304800" y="2263914"/>
            <a:ext cx="6096000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solidFill>
                  <a:srgbClr val="18579B"/>
                </a:solidFill>
              </a:rPr>
              <a:t>Parametrisation of radiative corrections: “electroweak form-factors”: </a:t>
            </a:r>
            <a:r>
              <a:rPr lang="en-US" sz="2000" b="1" i="1" dirty="0" err="1" smtClean="0">
                <a:solidFill>
                  <a:srgbClr val="E12B0D"/>
                </a:solidFill>
                <a:latin typeface="Symbol" charset="2"/>
                <a:cs typeface="Symbol" charset="2"/>
              </a:rPr>
              <a:t>r</a:t>
            </a:r>
            <a:r>
              <a:rPr lang="en-US" sz="2000" dirty="0" smtClean="0">
                <a:solidFill>
                  <a:srgbClr val="18579B"/>
                </a:solidFill>
              </a:rPr>
              <a:t>, </a:t>
            </a:r>
            <a:r>
              <a:rPr lang="en-US" sz="2000" b="1" i="1" dirty="0" err="1" smtClean="0">
                <a:solidFill>
                  <a:srgbClr val="E12B0D"/>
                </a:solidFill>
                <a:latin typeface="Symbol" charset="2"/>
                <a:cs typeface="Symbol" charset="2"/>
              </a:rPr>
              <a:t>k</a:t>
            </a:r>
            <a:r>
              <a:rPr lang="en-US" sz="2000" dirty="0" smtClean="0">
                <a:solidFill>
                  <a:srgbClr val="18579B"/>
                </a:solidFill>
              </a:rPr>
              <a:t>, </a:t>
            </a:r>
            <a:r>
              <a:rPr lang="en-US" sz="2000" b="1" dirty="0" smtClean="0">
                <a:solidFill>
                  <a:srgbClr val="E12B0D"/>
                </a:solidFill>
                <a:latin typeface="Symbol" charset="2"/>
                <a:cs typeface="Symbol" charset="2"/>
              </a:rPr>
              <a:t>D</a:t>
            </a:r>
            <a:r>
              <a:rPr lang="en-US" sz="2000" b="1" i="1" dirty="0" smtClean="0">
                <a:solidFill>
                  <a:srgbClr val="E12B0D"/>
                </a:solidFill>
                <a:latin typeface="Arial"/>
                <a:cs typeface="Arial"/>
              </a:rPr>
              <a:t>r</a:t>
            </a:r>
          </a:p>
          <a:p>
            <a:pPr marL="360363" lvl="0" indent="-276225">
              <a:spcBef>
                <a:spcPts val="6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E12B0D"/>
                </a:solidFill>
                <a:latin typeface="Arial"/>
                <a:cs typeface="Arial"/>
              </a:rPr>
              <a:t>Modified (“effective”) couplings at the </a:t>
            </a:r>
            <a:r>
              <a:rPr lang="en-US" sz="1600" i="1" dirty="0" smtClean="0">
                <a:solidFill>
                  <a:srgbClr val="E12B0D"/>
                </a:solidFill>
                <a:latin typeface="Arial"/>
                <a:cs typeface="Arial"/>
              </a:rPr>
              <a:t>Z</a:t>
            </a:r>
            <a:r>
              <a:rPr lang="en-US" sz="1600" dirty="0" smtClean="0">
                <a:solidFill>
                  <a:srgbClr val="E12B0D"/>
                </a:solidFill>
                <a:latin typeface="Arial"/>
                <a:cs typeface="Arial"/>
              </a:rPr>
              <a:t> pole:</a:t>
            </a:r>
          </a:p>
          <a:p>
            <a:pPr marL="360363" lvl="0" indent="-276225">
              <a:spcBef>
                <a:spcPts val="600"/>
              </a:spcBef>
              <a:buFont typeface="Arial"/>
              <a:buChar char="•"/>
            </a:pPr>
            <a:endParaRPr lang="en-US" sz="1600" dirty="0" smtClean="0">
              <a:solidFill>
                <a:srgbClr val="E12B0D"/>
              </a:solidFill>
              <a:latin typeface="Arial"/>
              <a:cs typeface="Arial"/>
            </a:endParaRPr>
          </a:p>
          <a:p>
            <a:pPr marL="360363" lvl="0" indent="-276225">
              <a:spcBef>
                <a:spcPts val="600"/>
              </a:spcBef>
              <a:buFont typeface="Arial"/>
              <a:buChar char="•"/>
            </a:pPr>
            <a:endParaRPr lang="en-US" sz="1600" dirty="0" smtClean="0">
              <a:solidFill>
                <a:srgbClr val="E12B0D"/>
              </a:solidFill>
              <a:latin typeface="Arial"/>
              <a:cs typeface="Arial"/>
            </a:endParaRPr>
          </a:p>
          <a:p>
            <a:pPr marL="360363" lvl="0" indent="-276225">
              <a:spcBef>
                <a:spcPts val="600"/>
              </a:spcBef>
              <a:buFont typeface="Arial"/>
              <a:buChar char="•"/>
            </a:pPr>
            <a:endParaRPr lang="en-US" sz="1600" dirty="0" smtClean="0">
              <a:solidFill>
                <a:srgbClr val="E12B0D"/>
              </a:solidFill>
              <a:latin typeface="Arial"/>
              <a:cs typeface="Arial"/>
            </a:endParaRPr>
          </a:p>
          <a:p>
            <a:pPr marL="360363" lvl="0" indent="-276225">
              <a:spcBef>
                <a:spcPts val="600"/>
              </a:spcBef>
              <a:buFont typeface="Arial"/>
              <a:buChar char="•"/>
            </a:pPr>
            <a:endParaRPr lang="en-US" sz="1600" dirty="0" smtClean="0">
              <a:solidFill>
                <a:srgbClr val="E12B0D"/>
              </a:solidFill>
              <a:latin typeface="Arial"/>
              <a:cs typeface="Arial"/>
            </a:endParaRPr>
          </a:p>
          <a:p>
            <a:pPr marL="360363" lvl="0" indent="-276225">
              <a:spcBef>
                <a:spcPts val="600"/>
              </a:spcBef>
              <a:buFont typeface="Arial"/>
              <a:buChar char="•"/>
            </a:pPr>
            <a:endParaRPr lang="en-US" sz="1600" dirty="0" smtClean="0">
              <a:solidFill>
                <a:srgbClr val="E12B0D"/>
              </a:solidFill>
              <a:latin typeface="Arial"/>
              <a:cs typeface="Arial"/>
            </a:endParaRPr>
          </a:p>
          <a:p>
            <a:pPr marL="360363" lvl="0" indent="-276225">
              <a:spcBef>
                <a:spcPts val="6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E12B0D"/>
                </a:solidFill>
                <a:latin typeface="Arial"/>
                <a:cs typeface="Arial"/>
              </a:rPr>
              <a:t>Modified </a:t>
            </a:r>
            <a:r>
              <a:rPr lang="en-US" sz="1600" i="1" dirty="0" smtClean="0">
                <a:solidFill>
                  <a:srgbClr val="E12B0D"/>
                </a:solidFill>
                <a:latin typeface="Arial"/>
                <a:cs typeface="Arial"/>
              </a:rPr>
              <a:t>W</a:t>
            </a:r>
            <a:r>
              <a:rPr lang="en-US" sz="1600" dirty="0" smtClean="0">
                <a:solidFill>
                  <a:srgbClr val="E12B0D"/>
                </a:solidFill>
                <a:latin typeface="Arial"/>
                <a:cs typeface="Arial"/>
              </a:rPr>
              <a:t> mass: </a:t>
            </a:r>
            <a:endParaRPr lang="en-US" sz="1400" dirty="0" smtClean="0">
              <a:solidFill>
                <a:srgbClr val="18579B"/>
              </a:solidFill>
            </a:endParaRPr>
          </a:p>
        </p:txBody>
      </p:sp>
      <p:graphicFrame>
        <p:nvGraphicFramePr>
          <p:cNvPr id="585734" name="Object 6"/>
          <p:cNvGraphicFramePr>
            <a:graphicFrameLocks noChangeAspect="1"/>
          </p:cNvGraphicFramePr>
          <p:nvPr/>
        </p:nvGraphicFramePr>
        <p:xfrm>
          <a:off x="762000" y="3352800"/>
          <a:ext cx="3324225" cy="1398588"/>
        </p:xfrm>
        <a:graphic>
          <a:graphicData uri="http://schemas.openxmlformats.org/presentationml/2006/ole">
            <p:oleObj spid="_x0000_s813058" name="Equation" r:id="rId9" imgW="2044700" imgH="889000" progId="Equation.DSMT4">
              <p:embed/>
            </p:oleObj>
          </a:graphicData>
        </a:graphic>
      </p:graphicFrame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3407833" y="4047245"/>
            <a:ext cx="2230967" cy="641193"/>
          </a:xfrm>
          <a:prstGeom prst="rect">
            <a:avLst/>
          </a:prstGeom>
          <a:solidFill>
            <a:schemeClr val="bg1">
              <a:lumMod val="95000"/>
            </a:schemeClr>
          </a:solidFill>
          <a:ln w="127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52400" dist="38100" dir="2700000">
              <a:srgbClr val="000000">
                <a:alpha val="13000"/>
              </a:srgbClr>
            </a:outerShdw>
          </a:effectLst>
        </p:spPr>
        <p:txBody>
          <a:bodyPr wrap="square" tIns="72000" bIns="93600">
            <a:prstTxWarp prst="textNoShape">
              <a:avLst/>
            </a:prstTxWarp>
            <a:spAutoFit/>
          </a:bodyPr>
          <a:lstStyle/>
          <a:p>
            <a:pPr marL="84138" lvl="1">
              <a:spcBef>
                <a:spcPct val="20000"/>
              </a:spcBef>
              <a:spcAft>
                <a:spcPct val="0"/>
              </a:spcAft>
            </a:pPr>
            <a:r>
              <a:rPr lang="en-US" sz="1400" b="1" i="1" dirty="0" err="1" smtClean="0">
                <a:solidFill>
                  <a:srgbClr val="E12B0D"/>
                </a:solidFill>
                <a:latin typeface="Symbol" charset="2"/>
              </a:rPr>
              <a:t>r</a:t>
            </a:r>
            <a:r>
              <a:rPr lang="en-US" sz="1400" b="1" i="1" dirty="0" smtClean="0">
                <a:solidFill>
                  <a:srgbClr val="E12B0D"/>
                </a:solidFill>
                <a:latin typeface="Symbol" charset="2"/>
              </a:rPr>
              <a:t> </a:t>
            </a:r>
            <a:r>
              <a:rPr lang="en-US" sz="1400" dirty="0" smtClean="0">
                <a:solidFill>
                  <a:srgbClr val="E12B0D"/>
                </a:solidFill>
              </a:rPr>
              <a:t>: </a:t>
            </a:r>
            <a:r>
              <a:rPr lang="en-US" sz="1400" dirty="0">
                <a:solidFill>
                  <a:srgbClr val="E12B0D"/>
                </a:solidFill>
              </a:rPr>
              <a:t>overall </a:t>
            </a:r>
            <a:r>
              <a:rPr lang="en-US" sz="1400" dirty="0" smtClean="0">
                <a:solidFill>
                  <a:srgbClr val="E12B0D"/>
                </a:solidFill>
              </a:rPr>
              <a:t>scale </a:t>
            </a:r>
            <a:endParaRPr lang="en-US" sz="1400" dirty="0">
              <a:solidFill>
                <a:srgbClr val="E12B0D"/>
              </a:solidFill>
            </a:endParaRPr>
          </a:p>
          <a:p>
            <a:pPr marL="84138" lvl="1">
              <a:spcBef>
                <a:spcPct val="20000"/>
              </a:spcBef>
              <a:spcAft>
                <a:spcPct val="0"/>
              </a:spcAft>
            </a:pPr>
            <a:r>
              <a:rPr lang="en-US" sz="1400" b="1" i="1" dirty="0" err="1" smtClean="0">
                <a:solidFill>
                  <a:srgbClr val="E12B0D"/>
                </a:solidFill>
                <a:latin typeface="Symbol" charset="2"/>
              </a:rPr>
              <a:t>k</a:t>
            </a:r>
            <a:r>
              <a:rPr lang="en-US" sz="1400" i="1" dirty="0" smtClean="0">
                <a:solidFill>
                  <a:srgbClr val="E12B0D"/>
                </a:solidFill>
                <a:latin typeface="Symbol" charset="2"/>
              </a:rPr>
              <a:t> </a:t>
            </a:r>
            <a:r>
              <a:rPr lang="en-US" sz="1400" dirty="0" smtClean="0">
                <a:solidFill>
                  <a:srgbClr val="E12B0D"/>
                </a:solidFill>
              </a:rPr>
              <a:t>: </a:t>
            </a:r>
            <a:r>
              <a:rPr lang="en-US" sz="1400" dirty="0">
                <a:solidFill>
                  <a:srgbClr val="E12B0D"/>
                </a:solidFill>
              </a:rPr>
              <a:t>on-shell mixing angle</a:t>
            </a:r>
          </a:p>
        </p:txBody>
      </p:sp>
      <p:graphicFrame>
        <p:nvGraphicFramePr>
          <p:cNvPr id="585736" name="Object 8"/>
          <p:cNvGraphicFramePr>
            <a:graphicFrameLocks noChangeAspect="1"/>
          </p:cNvGraphicFramePr>
          <p:nvPr/>
        </p:nvGraphicFramePr>
        <p:xfrm>
          <a:off x="777875" y="5260340"/>
          <a:ext cx="3717925" cy="1079500"/>
        </p:xfrm>
        <a:graphic>
          <a:graphicData uri="http://schemas.openxmlformats.org/presentationml/2006/ole">
            <p:oleObj spid="_x0000_s813059" name="Equation" r:id="rId10" imgW="2286000" imgH="685800" progId="Equation.DSMT4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2865868"/>
            <a:ext cx="9144000" cy="3458732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28600" y="152400"/>
            <a:ext cx="891540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800" b="1" kern="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Fourth </a:t>
            </a:r>
            <a:r>
              <a:rPr lang="en-US" sz="2800" b="1" kern="0" dirty="0" err="1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Fermion</a:t>
            </a:r>
            <a:r>
              <a:rPr lang="en-US" sz="2800" b="1" kern="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 Generation</a:t>
            </a:r>
            <a:endParaRPr lang="en-US" sz="1600" baseline="-25000" dirty="0" smtClean="0">
              <a:solidFill>
                <a:srgbClr val="404040"/>
              </a:solidFill>
              <a:latin typeface="Calibri"/>
              <a:cs typeface="Calibri"/>
              <a:sym typeface="Symbol" charset="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0889" y="5396682"/>
            <a:ext cx="1640417" cy="349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4572000" y="764552"/>
            <a:ext cx="4572000" cy="20088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marL="342900" lvl="0" indent="-342900" defTabSz="914400" eaLnBrk="0" hangingPunct="0">
              <a:spcBef>
                <a:spcPct val="20000"/>
              </a:spcBef>
              <a:buClr>
                <a:srgbClr val="800000"/>
              </a:buClr>
            </a:pPr>
            <a:r>
              <a:rPr lang="en-US" sz="1800" i="1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Results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:</a:t>
            </a:r>
          </a:p>
          <a:p>
            <a:pPr marL="360363" indent="-276225" defTabSz="914400" eaLnBrk="0" hangingPunct="0"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n-US" sz="16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With appropriate mass differences: fourth </a:t>
            </a:r>
            <a:r>
              <a:rPr lang="en-US" sz="1600" kern="0" dirty="0" err="1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fermion</a:t>
            </a:r>
            <a:r>
              <a:rPr lang="en-US" sz="16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 model consistent with EW data</a:t>
            </a:r>
          </a:p>
          <a:p>
            <a:pPr marL="817563" lvl="2" indent="-276225" defTabSz="914400" eaLnBrk="0" hangingPunct="0">
              <a:spcBef>
                <a:spcPct val="20000"/>
              </a:spcBef>
              <a:buFont typeface="Lucida Grande"/>
              <a:buChar char="﹣"/>
            </a:pPr>
            <a:r>
              <a:rPr lang="en-US" sz="1400" kern="0" dirty="0" smtClean="0">
                <a:solidFill>
                  <a:srgbClr val="5F5F5F"/>
                </a:solidFill>
                <a:latin typeface="Arial"/>
                <a:ea typeface="Times New Roman"/>
                <a:cs typeface="Arial"/>
              </a:rPr>
              <a:t>In particular a large </a:t>
            </a:r>
            <a:r>
              <a:rPr lang="en-US" sz="1400" i="1" kern="0" dirty="0" smtClean="0">
                <a:solidFill>
                  <a:srgbClr val="5F5F5F"/>
                </a:solidFill>
                <a:latin typeface="Arial"/>
                <a:ea typeface="Times New Roman"/>
                <a:cs typeface="Arial"/>
              </a:rPr>
              <a:t>M</a:t>
            </a:r>
            <a:r>
              <a:rPr lang="en-US" sz="1400" i="1" kern="0" baseline="-25000" dirty="0" smtClean="0">
                <a:solidFill>
                  <a:srgbClr val="5F5F5F"/>
                </a:solidFill>
                <a:latin typeface="Arial"/>
                <a:ea typeface="Times New Roman"/>
                <a:cs typeface="Arial"/>
              </a:rPr>
              <a:t>H</a:t>
            </a:r>
            <a:r>
              <a:rPr lang="en-US" sz="1400" kern="0" dirty="0" smtClean="0">
                <a:solidFill>
                  <a:srgbClr val="5F5F5F"/>
                </a:solidFill>
                <a:latin typeface="Arial"/>
                <a:ea typeface="Times New Roman"/>
                <a:cs typeface="Arial"/>
              </a:rPr>
              <a:t> is allowed</a:t>
            </a:r>
          </a:p>
          <a:p>
            <a:pPr marL="360363" indent="-276225" defTabSz="914400" eaLnBrk="0" hangingPunct="0"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n-US" sz="16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5+ generations disfavored</a:t>
            </a:r>
          </a:p>
          <a:p>
            <a:pPr marL="360363" indent="-276225" defTabSz="914400" eaLnBrk="0" hangingPunct="0"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n-US" sz="16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Data prefer a heavier charged lepton / up-type quark </a:t>
            </a:r>
            <a:r>
              <a:rPr lang="en-US" sz="12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(which both reduce size of </a:t>
            </a:r>
            <a:r>
              <a:rPr lang="en-US" sz="1200" i="1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S</a:t>
            </a:r>
            <a:r>
              <a:rPr lang="en-US" sz="12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)</a:t>
            </a:r>
            <a:endParaRPr lang="en-US" sz="1600" kern="0" dirty="0">
              <a:solidFill>
                <a:srgbClr val="333333"/>
              </a:solidFill>
              <a:latin typeface="Arial"/>
              <a:ea typeface="Times New Roman"/>
              <a:cs typeface="Arial"/>
            </a:endParaRPr>
          </a:p>
        </p:txBody>
      </p:sp>
      <p:graphicFrame>
        <p:nvGraphicFramePr>
          <p:cNvPr id="958466" name="Object 2"/>
          <p:cNvGraphicFramePr>
            <a:graphicFrameLocks noChangeAspect="1"/>
          </p:cNvGraphicFramePr>
          <p:nvPr/>
        </p:nvGraphicFramePr>
        <p:xfrm>
          <a:off x="2133600" y="1126067"/>
          <a:ext cx="1808813" cy="406400"/>
        </p:xfrm>
        <a:graphic>
          <a:graphicData uri="http://schemas.openxmlformats.org/presentationml/2006/ole">
            <p:oleObj spid="_x0000_s996354" name="Equation" r:id="rId3" imgW="1244600" imgH="279400" progId="Equation.DSMT4">
              <p:embed/>
            </p:oleObj>
          </a:graphicData>
        </a:graphic>
      </p:graphicFrame>
      <p:pic>
        <p:nvPicPr>
          <p:cNvPr id="13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6471" y="3055471"/>
            <a:ext cx="4421445" cy="30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559301" y="3055409"/>
            <a:ext cx="4404782" cy="3103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6324600" y="4212166"/>
            <a:ext cx="1524000" cy="307777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None/>
            </a:pPr>
            <a:r>
              <a:rPr lang="en-US" sz="1400" i="1" dirty="0"/>
              <a:t>M</a:t>
            </a:r>
            <a:r>
              <a:rPr lang="en-US" sz="1400" i="1" baseline="-25000" dirty="0"/>
              <a:t>H</a:t>
            </a:r>
            <a:r>
              <a:rPr lang="en-US" sz="1400" baseline="-25000" dirty="0">
                <a:latin typeface="Symbol" charset="2"/>
              </a:rPr>
              <a:t> </a:t>
            </a:r>
            <a:r>
              <a:rPr lang="en-US" sz="1400" dirty="0"/>
              <a:t>=</a:t>
            </a:r>
            <a:r>
              <a:rPr lang="en-US" sz="1400" dirty="0" smtClean="0"/>
              <a:t> 350 </a:t>
            </a:r>
            <a:r>
              <a:rPr lang="en-US" sz="1400" dirty="0"/>
              <a:t>GeV</a:t>
            </a: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4724400" y="0"/>
            <a:ext cx="4419600" cy="246221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[H. He et al., Phys. Rev. D 64, 053004 (2001)]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28600" y="762000"/>
            <a:ext cx="4495800" cy="20252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lvl="0" defTabSz="914400" eaLnBrk="0" hangingPunct="0">
              <a:spcBef>
                <a:spcPct val="20000"/>
              </a:spcBef>
              <a:buClr>
                <a:srgbClr val="8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Times New Roman" charset="0"/>
                <a:cs typeface="Arial"/>
              </a:rPr>
              <a:t>Introduce new lepton and quark states</a:t>
            </a:r>
          </a:p>
          <a:p>
            <a:pPr lvl="0" defTabSz="914400" eaLnBrk="0" hangingPunct="0">
              <a:spcBef>
                <a:spcPct val="20000"/>
              </a:spcBef>
              <a:buClr>
                <a:srgbClr val="8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Times New Roman" charset="0"/>
                <a:cs typeface="Arial"/>
              </a:rPr>
              <a:t>Free parameters: </a:t>
            </a:r>
          </a:p>
          <a:p>
            <a:pPr marL="817563" lvl="1" indent="-276225" defTabSz="914400" eaLnBrk="0" hangingPunct="0">
              <a:spcBef>
                <a:spcPct val="20000"/>
              </a:spcBef>
              <a:buFont typeface="Lucida Grande"/>
              <a:buChar char="﹣"/>
            </a:pP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Assume: no mixing of extra fermions</a:t>
            </a:r>
          </a:p>
          <a:p>
            <a:pPr marL="360363" indent="-276225" defTabSz="914400" eaLnBrk="0" hangingPunct="0"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n-US" sz="16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Shift </a:t>
            </a:r>
            <a:r>
              <a:rPr lang="en-US" sz="1600" kern="0" dirty="0" smtClean="0">
                <a:solidFill>
                  <a:srgbClr val="333333"/>
                </a:solidFill>
                <a:latin typeface="Symbol" charset="2"/>
                <a:ea typeface="Times New Roman"/>
                <a:cs typeface="Symbol" charset="2"/>
              </a:rPr>
              <a:t>D</a:t>
            </a:r>
            <a:r>
              <a:rPr lang="en-US" sz="1600" i="1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S</a:t>
            </a:r>
            <a:r>
              <a:rPr lang="en-US" sz="16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 ≈ 0.21 from heavy generation</a:t>
            </a:r>
          </a:p>
          <a:p>
            <a:pPr marL="360363" indent="-276225" defTabSz="914400" eaLnBrk="0" hangingPunct="0"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n-US" sz="16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Sensitive to mass difference between up- and down-type fields </a:t>
            </a:r>
            <a:r>
              <a:rPr lang="en-US" sz="12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(not to absolute mass scale)</a:t>
            </a:r>
            <a:endParaRPr lang="en-US" sz="1600" dirty="0" smtClean="0">
              <a:solidFill>
                <a:srgbClr val="000000"/>
              </a:solidFill>
              <a:latin typeface="Arial"/>
              <a:ea typeface="Times New Roman" charset="0"/>
              <a:cs typeface="Arial"/>
            </a:endParaRPr>
          </a:p>
          <a:p>
            <a:pPr>
              <a:lnSpc>
                <a:spcPct val="90000"/>
              </a:lnSpc>
              <a:buClr>
                <a:srgbClr val="800000"/>
              </a:buClr>
            </a:pPr>
            <a:endParaRPr lang="en-US" sz="1600" dirty="0" smtClean="0">
              <a:solidFill>
                <a:srgbClr val="000000"/>
              </a:solidFill>
              <a:latin typeface="Arial"/>
              <a:ea typeface="Times New Roman" charset="0"/>
              <a:cs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2865868"/>
            <a:ext cx="9144000" cy="3458732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28600" y="152400"/>
            <a:ext cx="891540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800" b="1" kern="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Fourth </a:t>
            </a:r>
            <a:r>
              <a:rPr lang="en-US" sz="2800" b="1" kern="0" dirty="0" err="1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Fermion</a:t>
            </a:r>
            <a:r>
              <a:rPr lang="en-US" sz="2800" b="1" kern="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 Generation</a:t>
            </a:r>
            <a:endParaRPr lang="en-US" sz="1600" baseline="-25000" dirty="0" smtClean="0">
              <a:solidFill>
                <a:srgbClr val="404040"/>
              </a:solidFill>
              <a:latin typeface="Calibri"/>
              <a:cs typeface="Calibri"/>
              <a:sym typeface="Symbol" charset="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0889" y="5396682"/>
            <a:ext cx="1640417" cy="349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4572000" y="764552"/>
            <a:ext cx="4572000" cy="20088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marL="342900" lvl="0" indent="-342900" defTabSz="914400" eaLnBrk="0" hangingPunct="0">
              <a:spcBef>
                <a:spcPct val="20000"/>
              </a:spcBef>
              <a:buClr>
                <a:srgbClr val="800000"/>
              </a:buClr>
            </a:pPr>
            <a:r>
              <a:rPr lang="en-US" sz="1800" i="1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Results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:</a:t>
            </a:r>
          </a:p>
          <a:p>
            <a:pPr marL="360363" indent="-276225" defTabSz="914400" eaLnBrk="0" hangingPunct="0"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n-US" sz="16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With appropriate mass differences: fourth </a:t>
            </a:r>
            <a:r>
              <a:rPr lang="en-US" sz="1600" kern="0" dirty="0" err="1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fermion</a:t>
            </a:r>
            <a:r>
              <a:rPr lang="en-US" sz="16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 model consistent with EW data</a:t>
            </a:r>
          </a:p>
          <a:p>
            <a:pPr marL="817563" lvl="2" indent="-276225" defTabSz="914400" eaLnBrk="0" hangingPunct="0">
              <a:spcBef>
                <a:spcPct val="20000"/>
              </a:spcBef>
              <a:buFont typeface="Lucida Grande"/>
              <a:buChar char="﹣"/>
            </a:pPr>
            <a:r>
              <a:rPr lang="en-US" sz="1400" kern="0" dirty="0" smtClean="0">
                <a:solidFill>
                  <a:srgbClr val="5F5F5F"/>
                </a:solidFill>
                <a:latin typeface="Arial"/>
                <a:ea typeface="Times New Roman"/>
                <a:cs typeface="Arial"/>
              </a:rPr>
              <a:t>In particular a large </a:t>
            </a:r>
            <a:r>
              <a:rPr lang="en-US" sz="1400" i="1" kern="0" dirty="0" smtClean="0">
                <a:solidFill>
                  <a:srgbClr val="5F5F5F"/>
                </a:solidFill>
                <a:latin typeface="Arial"/>
                <a:ea typeface="Times New Roman"/>
                <a:cs typeface="Arial"/>
              </a:rPr>
              <a:t>M</a:t>
            </a:r>
            <a:r>
              <a:rPr lang="en-US" sz="1400" i="1" kern="0" baseline="-25000" dirty="0" smtClean="0">
                <a:solidFill>
                  <a:srgbClr val="5F5F5F"/>
                </a:solidFill>
                <a:latin typeface="Arial"/>
                <a:ea typeface="Times New Roman"/>
                <a:cs typeface="Arial"/>
              </a:rPr>
              <a:t>H</a:t>
            </a:r>
            <a:r>
              <a:rPr lang="en-US" sz="1400" kern="0" dirty="0" smtClean="0">
                <a:solidFill>
                  <a:srgbClr val="5F5F5F"/>
                </a:solidFill>
                <a:latin typeface="Arial"/>
                <a:ea typeface="Times New Roman"/>
                <a:cs typeface="Arial"/>
              </a:rPr>
              <a:t> is allowed</a:t>
            </a:r>
          </a:p>
          <a:p>
            <a:pPr marL="360363" indent="-276225" defTabSz="914400" eaLnBrk="0" hangingPunct="0"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n-US" sz="16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5+ generations disfavored</a:t>
            </a:r>
          </a:p>
          <a:p>
            <a:pPr marL="360363" indent="-276225" defTabSz="914400" eaLnBrk="0" hangingPunct="0"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n-US" sz="16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Data prefer a heavier charged lepton / up-type quark </a:t>
            </a:r>
            <a:r>
              <a:rPr lang="en-US" sz="12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(which both reduce size of </a:t>
            </a:r>
            <a:r>
              <a:rPr lang="en-US" sz="1200" i="1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S</a:t>
            </a:r>
            <a:r>
              <a:rPr lang="en-US" sz="12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)</a:t>
            </a:r>
            <a:endParaRPr lang="en-US" sz="1600" kern="0" dirty="0">
              <a:solidFill>
                <a:srgbClr val="333333"/>
              </a:solidFill>
              <a:latin typeface="Arial"/>
              <a:ea typeface="Times New Roman"/>
              <a:cs typeface="Arial"/>
            </a:endParaRPr>
          </a:p>
        </p:txBody>
      </p:sp>
      <p:graphicFrame>
        <p:nvGraphicFramePr>
          <p:cNvPr id="958466" name="Object 2"/>
          <p:cNvGraphicFramePr>
            <a:graphicFrameLocks noChangeAspect="1"/>
          </p:cNvGraphicFramePr>
          <p:nvPr/>
        </p:nvGraphicFramePr>
        <p:xfrm>
          <a:off x="2133600" y="1126067"/>
          <a:ext cx="1808813" cy="406400"/>
        </p:xfrm>
        <a:graphic>
          <a:graphicData uri="http://schemas.openxmlformats.org/presentationml/2006/ole">
            <p:oleObj spid="_x0000_s997378" name="Equation" r:id="rId3" imgW="1244600" imgH="279400" progId="Equation.DSMT4">
              <p:embed/>
            </p:oleObj>
          </a:graphicData>
        </a:graphic>
      </p:graphicFrame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4724400" y="0"/>
            <a:ext cx="4419600" cy="246221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[H. He et al., Phys. Rev. D 64, 053004 (2001)]</a:t>
            </a:r>
          </a:p>
        </p:txBody>
      </p:sp>
      <p:pic>
        <p:nvPicPr>
          <p:cNvPr id="23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559302" y="3055409"/>
            <a:ext cx="4404780" cy="3103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6324600" y="4212166"/>
            <a:ext cx="1524000" cy="307777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None/>
            </a:pPr>
            <a:r>
              <a:rPr lang="en-US" sz="1400" i="1" dirty="0"/>
              <a:t>M</a:t>
            </a:r>
            <a:r>
              <a:rPr lang="en-US" sz="1400" i="1" baseline="-25000" dirty="0"/>
              <a:t>H</a:t>
            </a:r>
            <a:r>
              <a:rPr lang="en-US" sz="1400" baseline="-25000" dirty="0">
                <a:latin typeface="Symbol" charset="2"/>
              </a:rPr>
              <a:t> </a:t>
            </a:r>
            <a:r>
              <a:rPr lang="en-US" sz="1400" dirty="0"/>
              <a:t>=</a:t>
            </a:r>
            <a:r>
              <a:rPr lang="en-US" sz="1400" dirty="0" smtClean="0"/>
              <a:t> 600 GeV</a:t>
            </a:r>
            <a:endParaRPr lang="en-US" sz="1400" dirty="0"/>
          </a:p>
        </p:txBody>
      </p:sp>
      <p:pic>
        <p:nvPicPr>
          <p:cNvPr id="26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6471" y="3055471"/>
            <a:ext cx="4421445" cy="30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28600" y="762000"/>
            <a:ext cx="4495800" cy="20252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lvl="0" defTabSz="914400" eaLnBrk="0" hangingPunct="0">
              <a:spcBef>
                <a:spcPct val="20000"/>
              </a:spcBef>
              <a:buClr>
                <a:srgbClr val="8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Times New Roman" charset="0"/>
                <a:cs typeface="Arial"/>
              </a:rPr>
              <a:t>Introduce new lepton and quark states</a:t>
            </a:r>
          </a:p>
          <a:p>
            <a:pPr lvl="0" defTabSz="914400" eaLnBrk="0" hangingPunct="0">
              <a:spcBef>
                <a:spcPct val="20000"/>
              </a:spcBef>
              <a:buClr>
                <a:srgbClr val="8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Times New Roman" charset="0"/>
                <a:cs typeface="Arial"/>
              </a:rPr>
              <a:t>Free parameters: </a:t>
            </a:r>
          </a:p>
          <a:p>
            <a:pPr marL="817563" lvl="1" indent="-276225" defTabSz="914400" eaLnBrk="0" hangingPunct="0">
              <a:spcBef>
                <a:spcPct val="20000"/>
              </a:spcBef>
              <a:buFont typeface="Lucida Grande"/>
              <a:buChar char="﹣"/>
            </a:pP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charset="0"/>
                <a:cs typeface="Arial"/>
              </a:rPr>
              <a:t>Assume: no mixing of extra fermions</a:t>
            </a:r>
          </a:p>
          <a:p>
            <a:pPr marL="360363" indent="-276225" defTabSz="914400" eaLnBrk="0" hangingPunct="0"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n-US" sz="16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Shift </a:t>
            </a:r>
            <a:r>
              <a:rPr lang="en-US" sz="1600" kern="0" dirty="0" smtClean="0">
                <a:solidFill>
                  <a:srgbClr val="333333"/>
                </a:solidFill>
                <a:latin typeface="Symbol" charset="2"/>
                <a:ea typeface="Times New Roman"/>
                <a:cs typeface="Symbol" charset="2"/>
              </a:rPr>
              <a:t>D</a:t>
            </a:r>
            <a:r>
              <a:rPr lang="en-US" sz="1600" i="1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S</a:t>
            </a:r>
            <a:r>
              <a:rPr lang="en-US" sz="16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 ≈ 0.21 from heavy generation</a:t>
            </a:r>
          </a:p>
          <a:p>
            <a:pPr marL="360363" indent="-276225" defTabSz="914400" eaLnBrk="0" hangingPunct="0"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n-US" sz="16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Sensitive to mass difference between up- and down-type fields </a:t>
            </a:r>
            <a:r>
              <a:rPr lang="en-US" sz="12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(not to absolute mass scale)</a:t>
            </a:r>
            <a:endParaRPr lang="en-US" sz="1600" dirty="0" smtClean="0">
              <a:solidFill>
                <a:srgbClr val="000000"/>
              </a:solidFill>
              <a:latin typeface="Arial"/>
              <a:ea typeface="Times New Roman" charset="0"/>
              <a:cs typeface="Arial"/>
            </a:endParaRPr>
          </a:p>
          <a:p>
            <a:pPr>
              <a:lnSpc>
                <a:spcPct val="90000"/>
              </a:lnSpc>
              <a:buClr>
                <a:srgbClr val="800000"/>
              </a:buClr>
            </a:pPr>
            <a:endParaRPr lang="en-US" sz="1600" dirty="0" smtClean="0">
              <a:solidFill>
                <a:srgbClr val="000000"/>
              </a:solidFill>
              <a:latin typeface="Arial"/>
              <a:ea typeface="Times New Roman" charset="0"/>
              <a:cs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2865868"/>
            <a:ext cx="9144000" cy="3458732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28600" y="152400"/>
            <a:ext cx="891540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800" b="1" kern="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Universal Extra Dimensions (UED)</a:t>
            </a:r>
            <a:endParaRPr lang="en-US" sz="1600" baseline="-25000" dirty="0" smtClean="0">
              <a:solidFill>
                <a:srgbClr val="404040"/>
              </a:solidFill>
              <a:latin typeface="Calibri"/>
              <a:cs typeface="Calibri"/>
              <a:sym typeface="Symbol" charset="2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28600" y="762000"/>
            <a:ext cx="4495800" cy="23053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marL="285750" indent="-285750" defTabSz="9144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</a:pPr>
            <a:r>
              <a:rPr lang="en-US" sz="18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All SM particles can propagate into ED</a:t>
            </a:r>
          </a:p>
          <a:p>
            <a:pPr marL="285750" indent="-285750" defTabSz="914400" eaLnBrk="0" hangingPunct="0">
              <a:spcBef>
                <a:spcPts val="600"/>
              </a:spcBef>
              <a:buClr>
                <a:srgbClr val="800000"/>
              </a:buClr>
            </a:pPr>
            <a:r>
              <a:rPr lang="en-US" sz="1800" kern="0" dirty="0" err="1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Compactification</a:t>
            </a:r>
            <a:r>
              <a:rPr lang="en-US" sz="18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 </a:t>
            </a:r>
            <a:r>
              <a:rPr lang="en-US" sz="1800" kern="0" dirty="0" err="1" smtClean="0">
                <a:solidFill>
                  <a:srgbClr val="333333"/>
                </a:solidFill>
                <a:latin typeface="Arial"/>
                <a:ea typeface="Arial" charset="0"/>
                <a:cs typeface="Arial"/>
                <a:sym typeface="Wingdings"/>
              </a:rPr>
              <a:t></a:t>
            </a:r>
            <a:r>
              <a:rPr lang="en-US" sz="1800" kern="0" dirty="0" smtClean="0">
                <a:solidFill>
                  <a:srgbClr val="333333"/>
                </a:solidFill>
                <a:latin typeface="Arial"/>
                <a:ea typeface="Arial" charset="0"/>
                <a:cs typeface="Arial"/>
                <a:sym typeface="Wingdings"/>
              </a:rPr>
              <a:t> </a:t>
            </a:r>
            <a:r>
              <a:rPr lang="en-US" sz="18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KK excitations</a:t>
            </a:r>
          </a:p>
          <a:p>
            <a:pPr marL="285750" indent="-285750" defTabSz="914400" eaLnBrk="0" hangingPunct="0">
              <a:spcBef>
                <a:spcPts val="600"/>
              </a:spcBef>
              <a:buClr>
                <a:srgbClr val="800000"/>
              </a:buClr>
            </a:pPr>
            <a:r>
              <a:rPr lang="en-US" sz="18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Conserved KK parity</a:t>
            </a:r>
            <a:r>
              <a:rPr lang="en-US" sz="16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 </a:t>
            </a:r>
            <a:r>
              <a:rPr lang="en-US" sz="1400" kern="0" dirty="0" smtClean="0">
                <a:solidFill>
                  <a:srgbClr val="5F5F5F"/>
                </a:solidFill>
                <a:latin typeface="Arial"/>
                <a:ea typeface="Arial" charset="0"/>
                <a:cs typeface="Arial"/>
              </a:rPr>
              <a:t>(LKK is DM candidate)</a:t>
            </a:r>
            <a:endParaRPr lang="en-US" sz="1800" kern="0" dirty="0" smtClean="0">
              <a:solidFill>
                <a:srgbClr val="333333"/>
              </a:solidFill>
              <a:latin typeface="Arial"/>
              <a:ea typeface="Arial" charset="0"/>
              <a:cs typeface="Arial"/>
            </a:endParaRPr>
          </a:p>
          <a:p>
            <a:pPr marL="285750" indent="-285750" defTabSz="914400" eaLnBrk="0" hangingPunct="0">
              <a:spcBef>
                <a:spcPts val="600"/>
              </a:spcBef>
              <a:buClr>
                <a:srgbClr val="800000"/>
              </a:buClr>
            </a:pPr>
            <a:r>
              <a:rPr lang="en-US" sz="1800" kern="0" dirty="0" smtClean="0">
                <a:solidFill>
                  <a:srgbClr val="333333"/>
                </a:solidFill>
                <a:latin typeface="Arial"/>
                <a:ea typeface="Arial" charset="0"/>
                <a:cs typeface="Arial"/>
              </a:rPr>
              <a:t>Model parameters:</a:t>
            </a:r>
          </a:p>
          <a:p>
            <a:pPr marL="358775" indent="-271463" defTabSz="914400" eaLnBrk="0" hangingPunct="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Font typeface="Arial"/>
              <a:buChar char="•"/>
            </a:pPr>
            <a:r>
              <a:rPr lang="en-US" sz="1600" i="1" kern="0" dirty="0" err="1" smtClean="0">
                <a:solidFill>
                  <a:srgbClr val="E12548"/>
                </a:solidFill>
                <a:latin typeface="Arial"/>
                <a:ea typeface="Arial" charset="0"/>
                <a:cs typeface="Arial"/>
              </a:rPr>
              <a:t>d</a:t>
            </a:r>
            <a:r>
              <a:rPr lang="en-US" sz="1600" i="1" kern="0" baseline="-25000" dirty="0" err="1" smtClean="0">
                <a:solidFill>
                  <a:srgbClr val="E12548"/>
                </a:solidFill>
                <a:latin typeface="Arial"/>
                <a:ea typeface="Arial" charset="0"/>
                <a:cs typeface="Arial"/>
              </a:rPr>
              <a:t>ED</a:t>
            </a:r>
            <a:r>
              <a:rPr lang="en-US" sz="1600" kern="0" dirty="0" smtClean="0">
                <a:solidFill>
                  <a:srgbClr val="5F5F5F"/>
                </a:solidFill>
                <a:latin typeface="Arial"/>
                <a:ea typeface="Arial" charset="0"/>
                <a:cs typeface="Arial"/>
              </a:rPr>
              <a:t>: number of ED </a:t>
            </a:r>
            <a:r>
              <a:rPr lang="en-US" sz="1400" kern="0" dirty="0" smtClean="0">
                <a:solidFill>
                  <a:srgbClr val="5F5F5F"/>
                </a:solidFill>
                <a:latin typeface="Arial"/>
                <a:ea typeface="Arial" charset="0"/>
                <a:cs typeface="Arial"/>
              </a:rPr>
              <a:t>(fixed to </a:t>
            </a:r>
            <a:r>
              <a:rPr lang="en-US" sz="1400" i="1" kern="0" dirty="0" err="1" smtClean="0">
                <a:solidFill>
                  <a:srgbClr val="5F5F5F"/>
                </a:solidFill>
                <a:latin typeface="Arial"/>
                <a:ea typeface="Arial" charset="0"/>
                <a:cs typeface="Arial"/>
              </a:rPr>
              <a:t>d</a:t>
            </a:r>
            <a:r>
              <a:rPr lang="en-US" sz="1400" i="1" kern="0" baseline="-25000" dirty="0" err="1" smtClean="0">
                <a:solidFill>
                  <a:srgbClr val="5F5F5F"/>
                </a:solidFill>
                <a:latin typeface="Arial"/>
                <a:ea typeface="Arial" charset="0"/>
                <a:cs typeface="Arial"/>
              </a:rPr>
              <a:t>ED</a:t>
            </a:r>
            <a:r>
              <a:rPr lang="en-US" sz="1400" kern="0" dirty="0" smtClean="0">
                <a:solidFill>
                  <a:srgbClr val="5F5F5F"/>
                </a:solidFill>
                <a:latin typeface="Arial"/>
                <a:ea typeface="Arial" charset="0"/>
                <a:cs typeface="Arial"/>
              </a:rPr>
              <a:t>=1)</a:t>
            </a:r>
          </a:p>
          <a:p>
            <a:pPr marL="358775" indent="-271463" defTabSz="914400" eaLnBrk="0" hangingPunct="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Font typeface="Arial"/>
              <a:buChar char="•"/>
            </a:pPr>
            <a:r>
              <a:rPr lang="en-US" sz="1600" i="1" kern="0" dirty="0" smtClean="0">
                <a:solidFill>
                  <a:srgbClr val="E12548"/>
                </a:solidFill>
                <a:latin typeface="Arial"/>
                <a:ea typeface="Arial" charset="0"/>
                <a:cs typeface="Arial"/>
              </a:rPr>
              <a:t>R</a:t>
            </a:r>
            <a:r>
              <a:rPr lang="en-US" sz="500" i="1" kern="0" dirty="0" smtClean="0">
                <a:solidFill>
                  <a:srgbClr val="E12548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en-US" sz="1600" kern="0" baseline="30000" dirty="0" smtClean="0">
                <a:solidFill>
                  <a:srgbClr val="E12548"/>
                </a:solidFill>
                <a:latin typeface="Arial"/>
                <a:ea typeface="Arial" charset="0"/>
                <a:cs typeface="Arial"/>
              </a:rPr>
              <a:t>–1</a:t>
            </a:r>
            <a:r>
              <a:rPr lang="en-US" sz="1600" kern="0" dirty="0" smtClean="0">
                <a:solidFill>
                  <a:srgbClr val="5F5F5F"/>
                </a:solidFill>
                <a:latin typeface="Arial"/>
                <a:ea typeface="Arial" charset="0"/>
                <a:cs typeface="Arial"/>
              </a:rPr>
              <a:t>: </a:t>
            </a:r>
            <a:r>
              <a:rPr lang="en-US" sz="1600" kern="0" dirty="0" err="1" smtClean="0">
                <a:solidFill>
                  <a:srgbClr val="5F5F5F"/>
                </a:solidFill>
                <a:latin typeface="Arial"/>
                <a:ea typeface="Arial" charset="0"/>
                <a:cs typeface="Arial"/>
              </a:rPr>
              <a:t>compactification</a:t>
            </a:r>
            <a:r>
              <a:rPr lang="en-US" sz="1600" kern="0" dirty="0" smtClean="0">
                <a:solidFill>
                  <a:srgbClr val="5F5F5F"/>
                </a:solidFill>
                <a:latin typeface="Arial"/>
                <a:ea typeface="Arial" charset="0"/>
                <a:cs typeface="Arial"/>
              </a:rPr>
              <a:t> scale </a:t>
            </a:r>
            <a:r>
              <a:rPr lang="en-US" sz="1400" kern="0" dirty="0" smtClean="0">
                <a:solidFill>
                  <a:srgbClr val="5F5F5F"/>
                </a:solidFill>
                <a:latin typeface="Arial"/>
                <a:ea typeface="Arial" charset="0"/>
                <a:cs typeface="Arial"/>
              </a:rPr>
              <a:t>(</a:t>
            </a:r>
            <a:r>
              <a:rPr lang="en-US" sz="1400" i="1" kern="0" dirty="0" err="1" smtClean="0">
                <a:solidFill>
                  <a:srgbClr val="5F5F5F"/>
                </a:solidFill>
                <a:latin typeface="Arial"/>
                <a:ea typeface="Arial" charset="0"/>
                <a:cs typeface="Arial"/>
              </a:rPr>
              <a:t>m</a:t>
            </a:r>
            <a:r>
              <a:rPr lang="en-US" sz="1400" i="1" kern="0" baseline="-25000" dirty="0" err="1" smtClean="0">
                <a:solidFill>
                  <a:srgbClr val="5F5F5F"/>
                </a:solidFill>
                <a:latin typeface="Arial"/>
                <a:ea typeface="Arial" charset="0"/>
                <a:cs typeface="Arial"/>
              </a:rPr>
              <a:t>KK</a:t>
            </a:r>
            <a:r>
              <a:rPr lang="en-US" sz="1400" i="1" kern="0" baseline="-25000" dirty="0" smtClean="0">
                <a:solidFill>
                  <a:srgbClr val="5F5F5F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en-US" sz="1400" i="1" kern="0" dirty="0" smtClean="0">
                <a:solidFill>
                  <a:srgbClr val="5F5F5F"/>
                </a:solidFill>
                <a:latin typeface="Arial"/>
                <a:ea typeface="Arial" charset="0"/>
                <a:cs typeface="Arial"/>
              </a:rPr>
              <a:t>~ </a:t>
            </a:r>
            <a:r>
              <a:rPr lang="en-US" sz="1400" i="1" kern="0" dirty="0" err="1" smtClean="0">
                <a:solidFill>
                  <a:srgbClr val="5F5F5F"/>
                </a:solidFill>
                <a:latin typeface="Arial"/>
                <a:ea typeface="Arial" charset="0"/>
                <a:cs typeface="Arial"/>
              </a:rPr>
              <a:t>n</a:t>
            </a:r>
            <a:r>
              <a:rPr lang="en-US" sz="1400" i="1" kern="0" dirty="0" smtClean="0">
                <a:solidFill>
                  <a:srgbClr val="5F5F5F"/>
                </a:solidFill>
                <a:latin typeface="Arial"/>
                <a:ea typeface="Arial" charset="0"/>
                <a:cs typeface="Arial"/>
              </a:rPr>
              <a:t>/R</a:t>
            </a:r>
            <a:r>
              <a:rPr lang="en-US" sz="1400" kern="0" dirty="0" smtClean="0">
                <a:solidFill>
                  <a:srgbClr val="5F5F5F"/>
                </a:solidFill>
                <a:latin typeface="Arial"/>
                <a:ea typeface="Arial" charset="0"/>
                <a:cs typeface="Arial"/>
              </a:rPr>
              <a:t>)</a:t>
            </a:r>
          </a:p>
          <a:p>
            <a:pPr>
              <a:lnSpc>
                <a:spcPct val="90000"/>
              </a:lnSpc>
              <a:buClr>
                <a:srgbClr val="800000"/>
              </a:buClr>
            </a:pPr>
            <a:endParaRPr lang="en-US" sz="1600" dirty="0" smtClean="0">
              <a:solidFill>
                <a:srgbClr val="000000"/>
              </a:solidFill>
              <a:latin typeface="Arial"/>
              <a:ea typeface="Times New Roman" charset="0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0889" y="5396682"/>
            <a:ext cx="1640417" cy="349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6200" y="3048001"/>
            <a:ext cx="4423029" cy="307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572000" y="3050323"/>
            <a:ext cx="4497324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4572000" y="764552"/>
            <a:ext cx="4572000" cy="17718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marL="342900" lvl="0" indent="-342900" defTabSz="914400" eaLnBrk="0" hangingPunct="0">
              <a:spcBef>
                <a:spcPts val="0"/>
              </a:spcBef>
              <a:buClr>
                <a:srgbClr val="800000"/>
              </a:buClr>
            </a:pP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Contribution to oblique parameters: </a:t>
            </a:r>
          </a:p>
          <a:p>
            <a:pPr marL="360363" indent="-276225" defTabSz="914400" eaLnBrk="0" hangingPunct="0">
              <a:spcBef>
                <a:spcPts val="600"/>
              </a:spcBef>
              <a:buClr>
                <a:srgbClr val="800000"/>
              </a:buClr>
              <a:buFontTx/>
              <a:buChar char="•"/>
            </a:pPr>
            <a:r>
              <a:rPr lang="en-US" sz="1600" kern="0" dirty="0" smtClean="0">
                <a:solidFill>
                  <a:srgbClr val="333333"/>
                </a:solidFill>
                <a:latin typeface="Arial"/>
                <a:ea typeface="Arial" charset="0"/>
                <a:cs typeface="Arial"/>
              </a:rPr>
              <a:t>From KK-top/bottom and KK-Higgs loops</a:t>
            </a:r>
          </a:p>
          <a:p>
            <a:pPr marL="342900" lvl="0" indent="-342900" defTabSz="914400" eaLnBrk="0" hangingPunct="0">
              <a:spcBef>
                <a:spcPts val="1200"/>
              </a:spcBef>
              <a:buClr>
                <a:srgbClr val="800000"/>
              </a:buClr>
            </a:pPr>
            <a:r>
              <a:rPr lang="en-US" sz="1800" i="1" kern="0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Results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: </a:t>
            </a:r>
          </a:p>
          <a:p>
            <a:pPr marL="360363" indent="-276225" defTabSz="914400" eaLnBrk="0" hangingPunct="0">
              <a:spcBef>
                <a:spcPts val="600"/>
              </a:spcBef>
              <a:buClr>
                <a:srgbClr val="800000"/>
              </a:buClr>
              <a:buFontTx/>
              <a:buChar char="•"/>
            </a:pPr>
            <a:r>
              <a:rPr lang="en-US" sz="1600" kern="0" dirty="0" smtClean="0">
                <a:solidFill>
                  <a:srgbClr val="333333"/>
                </a:solidFill>
                <a:latin typeface="Arial"/>
                <a:ea typeface="Arial" charset="0"/>
                <a:cs typeface="Arial"/>
              </a:rPr>
              <a:t>Large </a:t>
            </a:r>
            <a:r>
              <a:rPr lang="en-US" sz="1600" i="1" kern="0" dirty="0" smtClean="0">
                <a:solidFill>
                  <a:srgbClr val="333333"/>
                </a:solidFill>
                <a:latin typeface="Arial"/>
                <a:ea typeface="Arial" charset="0"/>
                <a:cs typeface="Arial"/>
              </a:rPr>
              <a:t>R</a:t>
            </a:r>
            <a:r>
              <a:rPr lang="en-US" sz="500" i="1" kern="0" dirty="0" smtClean="0">
                <a:solidFill>
                  <a:srgbClr val="333333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en-US" sz="1600" kern="0" baseline="30000" dirty="0" smtClean="0">
                <a:solidFill>
                  <a:srgbClr val="333333"/>
                </a:solidFill>
                <a:latin typeface="Arial"/>
                <a:ea typeface="Arial" charset="0"/>
                <a:cs typeface="Arial"/>
              </a:rPr>
              <a:t>–1</a:t>
            </a:r>
            <a:r>
              <a:rPr lang="en-US" sz="1600" kern="0" dirty="0" smtClean="0">
                <a:solidFill>
                  <a:srgbClr val="333333"/>
                </a:solidFill>
                <a:latin typeface="Arial"/>
                <a:ea typeface="Arial" charset="0"/>
                <a:cs typeface="Arial"/>
              </a:rPr>
              <a:t>: UED approaches SM (exp.)</a:t>
            </a:r>
          </a:p>
          <a:p>
            <a:pPr marL="360363" indent="-276225" defTabSz="914400" eaLnBrk="0" hangingPunct="0">
              <a:spcBef>
                <a:spcPts val="600"/>
              </a:spcBef>
              <a:buClr>
                <a:srgbClr val="800000"/>
              </a:buClr>
              <a:buFontTx/>
              <a:buChar char="•"/>
            </a:pPr>
            <a:r>
              <a:rPr lang="en-US" sz="1600" kern="0" dirty="0" smtClean="0">
                <a:solidFill>
                  <a:srgbClr val="333333"/>
                </a:solidFill>
                <a:latin typeface="Arial"/>
                <a:ea typeface="Arial" charset="0"/>
                <a:cs typeface="Arial"/>
              </a:rPr>
              <a:t>Small </a:t>
            </a:r>
            <a:r>
              <a:rPr lang="en-US" sz="1600" i="1" kern="0" dirty="0" smtClean="0">
                <a:solidFill>
                  <a:srgbClr val="333333"/>
                </a:solidFill>
                <a:latin typeface="Arial"/>
                <a:ea typeface="Arial" charset="0"/>
                <a:cs typeface="Arial"/>
              </a:rPr>
              <a:t>R</a:t>
            </a:r>
            <a:r>
              <a:rPr lang="en-US" sz="500" i="1" kern="0" dirty="0" smtClean="0">
                <a:solidFill>
                  <a:srgbClr val="333333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en-US" sz="1600" kern="0" baseline="30000" dirty="0" smtClean="0">
                <a:solidFill>
                  <a:srgbClr val="333333"/>
                </a:solidFill>
                <a:latin typeface="Arial"/>
                <a:ea typeface="Arial" charset="0"/>
                <a:cs typeface="Arial"/>
              </a:rPr>
              <a:t>–1</a:t>
            </a:r>
            <a:r>
              <a:rPr lang="en-US" sz="1600" kern="0" dirty="0" smtClean="0">
                <a:solidFill>
                  <a:srgbClr val="333333"/>
                </a:solidFill>
                <a:latin typeface="Arial"/>
                <a:ea typeface="Arial" charset="0"/>
                <a:cs typeface="Arial"/>
              </a:rPr>
              <a:t>: large </a:t>
            </a:r>
            <a:r>
              <a:rPr lang="en-US" sz="1600" i="1" kern="0" dirty="0" smtClean="0">
                <a:solidFill>
                  <a:srgbClr val="333333"/>
                </a:solidFill>
                <a:latin typeface="Arial"/>
                <a:ea typeface="Arial" charset="0"/>
                <a:cs typeface="Arial"/>
              </a:rPr>
              <a:t>M</a:t>
            </a:r>
            <a:r>
              <a:rPr lang="en-US" sz="1600" i="1" kern="0" baseline="-25000" dirty="0" smtClean="0">
                <a:solidFill>
                  <a:srgbClr val="333333"/>
                </a:solidFill>
                <a:latin typeface="Arial"/>
                <a:ea typeface="Arial" charset="0"/>
                <a:cs typeface="Arial"/>
              </a:rPr>
              <a:t>H</a:t>
            </a:r>
            <a:r>
              <a:rPr lang="en-US" sz="1600" kern="0" dirty="0" smtClean="0">
                <a:solidFill>
                  <a:srgbClr val="333333"/>
                </a:solidFill>
                <a:latin typeface="Arial"/>
                <a:ea typeface="Arial" charset="0"/>
                <a:cs typeface="Arial"/>
              </a:rPr>
              <a:t> required</a:t>
            </a:r>
            <a:endParaRPr lang="en-US" sz="1600" i="1" kern="0" baseline="-25000" dirty="0" smtClean="0">
              <a:solidFill>
                <a:srgbClr val="333333"/>
              </a:solidFill>
              <a:latin typeface="Arial"/>
              <a:ea typeface="Arial" charset="0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81800" y="3733800"/>
            <a:ext cx="205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hangingPunct="0">
              <a:spcBef>
                <a:spcPts val="600"/>
              </a:spcBef>
              <a:buClr>
                <a:srgbClr val="800000"/>
              </a:buClr>
            </a:pPr>
            <a:r>
              <a:rPr lang="en-US" sz="1200" kern="0" dirty="0" smtClean="0">
                <a:solidFill>
                  <a:srgbClr val="333333"/>
                </a:solidFill>
                <a:latin typeface="Arial"/>
                <a:ea typeface="Arial" charset="0"/>
                <a:cs typeface="Arial"/>
              </a:rPr>
              <a:t>Excluded: </a:t>
            </a:r>
            <a:r>
              <a:rPr lang="en-US" sz="1200" i="1" kern="0" dirty="0" smtClean="0">
                <a:solidFill>
                  <a:srgbClr val="333333"/>
                </a:solidFill>
                <a:latin typeface="Arial"/>
                <a:ea typeface="Arial" charset="0"/>
                <a:cs typeface="Arial"/>
              </a:rPr>
              <a:t>R</a:t>
            </a:r>
            <a:r>
              <a:rPr lang="en-US" sz="300" i="1" kern="0" dirty="0" smtClean="0">
                <a:solidFill>
                  <a:srgbClr val="333333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en-US" sz="1200" kern="0" baseline="30000" dirty="0" smtClean="0">
                <a:solidFill>
                  <a:srgbClr val="333333"/>
                </a:solidFill>
                <a:latin typeface="Arial"/>
                <a:ea typeface="Arial" charset="0"/>
                <a:cs typeface="Arial"/>
              </a:rPr>
              <a:t>–1 </a:t>
            </a:r>
            <a:r>
              <a:rPr lang="en-US" sz="1200" kern="0" dirty="0" smtClean="0">
                <a:solidFill>
                  <a:srgbClr val="333333"/>
                </a:solidFill>
                <a:latin typeface="Arial"/>
                <a:ea typeface="Arial" charset="0"/>
                <a:cs typeface="Arial"/>
              </a:rPr>
              <a:t>&lt; 300 GeV and </a:t>
            </a:r>
            <a:r>
              <a:rPr lang="en-US" sz="1200" i="1" kern="0" dirty="0" smtClean="0">
                <a:solidFill>
                  <a:srgbClr val="333333"/>
                </a:solidFill>
                <a:latin typeface="Arial"/>
                <a:ea typeface="Arial" charset="0"/>
                <a:cs typeface="Arial"/>
              </a:rPr>
              <a:t>M</a:t>
            </a:r>
            <a:r>
              <a:rPr lang="en-US" sz="1200" i="1" kern="0" baseline="-25000" dirty="0" smtClean="0">
                <a:solidFill>
                  <a:srgbClr val="333333"/>
                </a:solidFill>
                <a:latin typeface="Arial"/>
                <a:ea typeface="Arial" charset="0"/>
                <a:cs typeface="Arial"/>
              </a:rPr>
              <a:t>H </a:t>
            </a:r>
            <a:r>
              <a:rPr lang="en-US" sz="1200" kern="0" dirty="0" smtClean="0">
                <a:solidFill>
                  <a:srgbClr val="333333"/>
                </a:solidFill>
                <a:latin typeface="Arial"/>
                <a:ea typeface="Arial" charset="0"/>
                <a:cs typeface="Arial"/>
              </a:rPr>
              <a:t>&gt; 800 GeV</a:t>
            </a: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5029200" y="0"/>
            <a:ext cx="4114800" cy="415498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r">
              <a:spcBef>
                <a:spcPct val="0"/>
              </a:spcBef>
              <a:buClrTx/>
              <a:buFontTx/>
              <a:buNone/>
            </a:pPr>
            <a:r>
              <a:rPr lang="en-US" sz="1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0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Appelquist</a:t>
            </a:r>
            <a:r>
              <a:rPr lang="en-US" sz="1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Phys. Rev. </a:t>
            </a:r>
            <a:r>
              <a:rPr lang="en-US" sz="10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D67, </a:t>
            </a:r>
            <a:r>
              <a:rPr lang="en-US" sz="1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055002 (2003)]</a:t>
            </a:r>
            <a:r>
              <a:rPr lang="en-US" sz="10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342900" indent="-342900" algn="r">
              <a:spcBef>
                <a:spcPct val="0"/>
              </a:spcBef>
              <a:buClrTx/>
              <a:buFontTx/>
              <a:buNone/>
            </a:pPr>
            <a:r>
              <a:rPr lang="en-US" sz="10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0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Gogoladze</a:t>
            </a:r>
            <a:r>
              <a:rPr lang="en-US" sz="1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Phys. Rev. </a:t>
            </a:r>
            <a:r>
              <a:rPr lang="en-US" sz="10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D74, </a:t>
            </a:r>
            <a:r>
              <a:rPr lang="en-US" sz="1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093012 (2006)]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2865868"/>
            <a:ext cx="9144000" cy="3458732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28600" y="152400"/>
            <a:ext cx="891540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800" b="1" kern="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Warped Extra Dimensions (Randall-</a:t>
            </a:r>
            <a:r>
              <a:rPr lang="en-US" sz="2800" b="1" kern="0" dirty="0" err="1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Sundrum</a:t>
            </a:r>
            <a:r>
              <a:rPr lang="en-US" sz="2800" b="1" kern="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)</a:t>
            </a:r>
            <a:endParaRPr lang="en-US" sz="1600" baseline="-25000" dirty="0" smtClean="0">
              <a:solidFill>
                <a:srgbClr val="404040"/>
              </a:solidFill>
              <a:latin typeface="Calibri"/>
              <a:cs typeface="Calibri"/>
              <a:sym typeface="Symbol" charset="2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28600" y="762000"/>
            <a:ext cx="4495800" cy="2471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lvl="0" defTabSz="914400" eaLnBrk="0" hangingPunct="0">
              <a:spcBef>
                <a:spcPct val="20000"/>
              </a:spcBef>
              <a:buClr>
                <a:srgbClr val="8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Times New Roman" charset="0"/>
                <a:cs typeface="Arial"/>
              </a:rPr>
              <a:t>RS model characterized by one warped ED, confined by two three-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ea typeface="Times New Roman" charset="0"/>
                <a:cs typeface="Arial"/>
              </a:rPr>
              <a:t>branes</a:t>
            </a:r>
            <a:endParaRPr lang="en-US" sz="1800" dirty="0" smtClean="0">
              <a:solidFill>
                <a:srgbClr val="000000"/>
              </a:solidFill>
              <a:latin typeface="Arial"/>
              <a:ea typeface="Times New Roman" charset="0"/>
              <a:cs typeface="Arial"/>
            </a:endParaRPr>
          </a:p>
          <a:p>
            <a:pPr marL="360363" indent="-276225" defTabSz="914400" eaLnBrk="0" hangingPunct="0">
              <a:spcBef>
                <a:spcPts val="600"/>
              </a:spcBef>
              <a:buClr>
                <a:srgbClr val="800000"/>
              </a:buClr>
              <a:buFontTx/>
              <a:buChar char="•"/>
            </a:pPr>
            <a:r>
              <a:rPr lang="en-US" sz="1600" dirty="0" smtClean="0">
                <a:solidFill>
                  <a:srgbClr val="333333"/>
                </a:solidFill>
                <a:latin typeface="Arial"/>
                <a:ea typeface="Times New Roman" charset="0"/>
                <a:cs typeface="Arial"/>
              </a:rPr>
              <a:t>One </a:t>
            </a:r>
            <a:r>
              <a:rPr lang="en-US" sz="1600" dirty="0" err="1" smtClean="0">
                <a:solidFill>
                  <a:srgbClr val="333333"/>
                </a:solidFill>
                <a:latin typeface="Arial"/>
                <a:ea typeface="Times New Roman" charset="0"/>
                <a:cs typeface="Arial"/>
              </a:rPr>
              <a:t>brane</a:t>
            </a:r>
            <a:r>
              <a:rPr lang="en-US" sz="1600" dirty="0" smtClean="0">
                <a:solidFill>
                  <a:srgbClr val="333333"/>
                </a:solidFill>
                <a:latin typeface="Arial"/>
                <a:ea typeface="Times New Roman" charset="0"/>
                <a:cs typeface="Arial"/>
              </a:rPr>
              <a:t> contains SM particles</a:t>
            </a:r>
            <a:endParaRPr lang="en-US" sz="1600" baseline="-25000" dirty="0" smtClean="0">
              <a:solidFill>
                <a:srgbClr val="333333"/>
              </a:solidFill>
              <a:latin typeface="Arial"/>
              <a:ea typeface="Times New Roman" charset="0"/>
              <a:cs typeface="Arial"/>
            </a:endParaRPr>
          </a:p>
          <a:p>
            <a:pPr marL="360363" indent="-276225" defTabSz="914400" eaLnBrk="0" hangingPunct="0">
              <a:spcBef>
                <a:spcPts val="600"/>
              </a:spcBef>
              <a:buClr>
                <a:srgbClr val="800000"/>
              </a:buClr>
              <a:buFontTx/>
              <a:buChar char="•"/>
            </a:pPr>
            <a:r>
              <a:rPr lang="en-US" sz="1600" dirty="0" smtClean="0">
                <a:solidFill>
                  <a:srgbClr val="333333"/>
                </a:solidFill>
                <a:latin typeface="Arial"/>
                <a:ea typeface="Times New Roman" charset="0"/>
                <a:cs typeface="Arial"/>
              </a:rPr>
              <a:t>Extension: SM particles also in bulk</a:t>
            </a:r>
          </a:p>
          <a:p>
            <a:pPr lvl="0" defTabSz="914400" eaLnBrk="0" hangingPunct="0">
              <a:spcBef>
                <a:spcPts val="600"/>
              </a:spcBef>
              <a:buClr>
                <a:srgbClr val="8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Malgun Gothic" pitchFamily="34" charset="-127"/>
                <a:ea typeface="Times New Roman" charset="0"/>
                <a:cs typeface="Times New Roman" charset="0"/>
              </a:rPr>
              <a:t>SM particles accompanied by towers of heavy KK modes.</a:t>
            </a:r>
          </a:p>
          <a:p>
            <a:pPr marL="360363" indent="-276225" defTabSz="9144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endParaRPr lang="en-US" sz="1600" dirty="0" smtClean="0">
              <a:solidFill>
                <a:srgbClr val="000000"/>
              </a:solidFill>
              <a:latin typeface="Arial"/>
              <a:ea typeface="Times New Roman" charset="0"/>
              <a:cs typeface="Arial"/>
            </a:endParaRPr>
          </a:p>
          <a:p>
            <a:pPr>
              <a:lnSpc>
                <a:spcPct val="90000"/>
              </a:lnSpc>
              <a:buClr>
                <a:srgbClr val="800000"/>
              </a:buClr>
            </a:pPr>
            <a:endParaRPr lang="en-US" sz="1600" dirty="0" smtClean="0">
              <a:solidFill>
                <a:srgbClr val="000000"/>
              </a:solidFill>
              <a:latin typeface="Arial"/>
              <a:ea typeface="Times New Roman" charset="0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0889" y="5396682"/>
            <a:ext cx="1640417" cy="349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7543800" y="0"/>
            <a:ext cx="1600200" cy="1015663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[L. Randall, R. </a:t>
            </a:r>
            <a:r>
              <a:rPr 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Sundrum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Phys. Rev. </a:t>
            </a:r>
            <a:r>
              <a:rPr 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Lett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83, 3370 (1999)] </a:t>
            </a:r>
          </a:p>
          <a:p>
            <a:pPr marL="342900" indent="-342900" algn="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[M. </a:t>
            </a:r>
            <a:r>
              <a:rPr 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Carena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        Phys. Rev. D68, 035010 (2003)] </a:t>
            </a:r>
          </a:p>
        </p:txBody>
      </p:sp>
      <p:pic>
        <p:nvPicPr>
          <p:cNvPr id="16" name="Picture 7"/>
          <p:cNvPicPr>
            <a:picLocks noChangeAspect="1"/>
          </p:cNvPicPr>
          <p:nvPr/>
        </p:nvPicPr>
        <p:blipFill>
          <a:blip r:embed="rId2"/>
          <a:srcRect l="1355" r="2407"/>
          <a:stretch>
            <a:fillRect/>
          </a:stretch>
        </p:blipFill>
        <p:spPr bwMode="auto">
          <a:xfrm>
            <a:off x="42333" y="2971800"/>
            <a:ext cx="4508500" cy="317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4572000" y="764552"/>
            <a:ext cx="4572000" cy="19796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buClr>
                <a:srgbClr val="800000"/>
              </a:buClr>
            </a:pPr>
            <a:r>
              <a:rPr lang="en-US" sz="1800" dirty="0" smtClean="0"/>
              <a:t>Model parameters</a:t>
            </a:r>
          </a:p>
          <a:p>
            <a:pPr marL="360363" indent="-276225" eaLnBrk="0" hangingPunct="0">
              <a:spcBef>
                <a:spcPts val="600"/>
              </a:spcBef>
              <a:buClr>
                <a:srgbClr val="800000"/>
              </a:buClr>
              <a:buFontTx/>
              <a:buChar char="•"/>
            </a:pPr>
            <a:r>
              <a:rPr lang="en-US" sz="1600" i="1" dirty="0" smtClean="0">
                <a:solidFill>
                  <a:srgbClr val="E12548"/>
                </a:solidFill>
              </a:rPr>
              <a:t>L</a:t>
            </a:r>
            <a:r>
              <a:rPr lang="en-US" sz="1600" dirty="0" smtClean="0">
                <a:solidFill>
                  <a:srgbClr val="333333"/>
                </a:solidFill>
              </a:rPr>
              <a:t>: inverse warp factor</a:t>
            </a:r>
            <a:endParaRPr lang="en-US" sz="1600" dirty="0" smtClean="0"/>
          </a:p>
          <a:p>
            <a:pPr marL="360363" indent="-276225" eaLnBrk="0" hangingPunct="0">
              <a:spcBef>
                <a:spcPts val="300"/>
              </a:spcBef>
              <a:buClr>
                <a:srgbClr val="800000"/>
              </a:buClr>
              <a:buFontTx/>
              <a:buChar char="•"/>
            </a:pPr>
            <a:r>
              <a:rPr lang="en-US" sz="1600" i="1" dirty="0" smtClean="0">
                <a:solidFill>
                  <a:srgbClr val="E12548"/>
                </a:solidFill>
              </a:rPr>
              <a:t>M</a:t>
            </a:r>
            <a:r>
              <a:rPr lang="en-US" sz="1600" i="1" baseline="-25000" dirty="0" smtClean="0">
                <a:solidFill>
                  <a:srgbClr val="E12548"/>
                </a:solidFill>
              </a:rPr>
              <a:t>KK</a:t>
            </a:r>
            <a:r>
              <a:rPr lang="en-US" sz="1600" dirty="0" smtClean="0">
                <a:solidFill>
                  <a:srgbClr val="333333"/>
                </a:solidFill>
              </a:rPr>
              <a:t>: KK mass scale</a:t>
            </a:r>
          </a:p>
          <a:p>
            <a:pPr marL="342900" indent="-342900" eaLnBrk="0" hangingPunct="0">
              <a:spcBef>
                <a:spcPts val="600"/>
              </a:spcBef>
              <a:buClr>
                <a:srgbClr val="800000"/>
              </a:buClr>
            </a:pPr>
            <a:r>
              <a:rPr lang="en-US" sz="1800" i="1" dirty="0" smtClean="0"/>
              <a:t>Results</a:t>
            </a:r>
            <a:r>
              <a:rPr lang="en-US" sz="1800" dirty="0" smtClean="0"/>
              <a:t>:</a:t>
            </a:r>
          </a:p>
          <a:p>
            <a:pPr marL="360363" indent="-276225" eaLnBrk="0" hangingPunct="0">
              <a:spcBef>
                <a:spcPts val="600"/>
              </a:spcBef>
              <a:buClr>
                <a:srgbClr val="800000"/>
              </a:buClr>
              <a:buFontTx/>
              <a:buChar char="•"/>
            </a:pPr>
            <a:r>
              <a:rPr lang="en-US" sz="1600" dirty="0" smtClean="0">
                <a:solidFill>
                  <a:srgbClr val="333333"/>
                </a:solidFill>
              </a:rPr>
              <a:t>Large values of </a:t>
            </a:r>
            <a:r>
              <a:rPr lang="en-US" sz="1600" i="1" dirty="0" smtClean="0">
                <a:solidFill>
                  <a:srgbClr val="333333"/>
                </a:solidFill>
              </a:rPr>
              <a:t>T</a:t>
            </a:r>
            <a:r>
              <a:rPr lang="en-US" sz="1600" dirty="0" smtClean="0">
                <a:solidFill>
                  <a:srgbClr val="333333"/>
                </a:solidFill>
              </a:rPr>
              <a:t> (linear in </a:t>
            </a:r>
            <a:r>
              <a:rPr lang="en-US" sz="1600" i="1" dirty="0" smtClean="0">
                <a:solidFill>
                  <a:srgbClr val="333333"/>
                </a:solidFill>
              </a:rPr>
              <a:t>L</a:t>
            </a:r>
            <a:r>
              <a:rPr lang="en-US" sz="1600" dirty="0" smtClean="0">
                <a:solidFill>
                  <a:srgbClr val="333333"/>
                </a:solidFill>
              </a:rPr>
              <a:t>)</a:t>
            </a:r>
          </a:p>
          <a:p>
            <a:pPr marL="360363" indent="-276225" eaLnBrk="0" hangingPunct="0">
              <a:spcBef>
                <a:spcPts val="300"/>
              </a:spcBef>
              <a:buClr>
                <a:srgbClr val="800000"/>
              </a:buClr>
              <a:buFontTx/>
              <a:buChar char="•"/>
            </a:pPr>
            <a:r>
              <a:rPr lang="en-US" sz="1600" dirty="0" smtClean="0">
                <a:solidFill>
                  <a:srgbClr val="333333"/>
                </a:solidFill>
              </a:rPr>
              <a:t>Large </a:t>
            </a:r>
            <a:r>
              <a:rPr lang="en-US" sz="1600" i="1" dirty="0" smtClean="0">
                <a:solidFill>
                  <a:srgbClr val="333333"/>
                </a:solidFill>
              </a:rPr>
              <a:t>L</a:t>
            </a:r>
            <a:r>
              <a:rPr lang="en-US" sz="1600" dirty="0" smtClean="0">
                <a:solidFill>
                  <a:srgbClr val="333333"/>
                </a:solidFill>
              </a:rPr>
              <a:t> requires large</a:t>
            </a:r>
            <a:r>
              <a:rPr lang="en-US" sz="1600" i="1" dirty="0" smtClean="0">
                <a:solidFill>
                  <a:srgbClr val="333333"/>
                </a:solidFill>
              </a:rPr>
              <a:t> M</a:t>
            </a:r>
            <a:r>
              <a:rPr lang="en-US" sz="1600" i="1" baseline="-25000" dirty="0" smtClean="0">
                <a:solidFill>
                  <a:srgbClr val="333333"/>
                </a:solidFill>
              </a:rPr>
              <a:t>KK</a:t>
            </a:r>
            <a:r>
              <a:rPr lang="en-US" sz="1600" i="1" dirty="0" smtClean="0">
                <a:solidFill>
                  <a:srgbClr val="333333"/>
                </a:solidFill>
              </a:rPr>
              <a:t> </a:t>
            </a:r>
            <a:r>
              <a:rPr lang="en-US" sz="1600" dirty="0" smtClean="0">
                <a:solidFill>
                  <a:srgbClr val="333333"/>
                </a:solidFill>
              </a:rPr>
              <a:t>(and small </a:t>
            </a:r>
            <a:r>
              <a:rPr lang="en-US" sz="1600" i="1" dirty="0" smtClean="0">
                <a:solidFill>
                  <a:srgbClr val="333333"/>
                </a:solidFill>
              </a:rPr>
              <a:t>M</a:t>
            </a:r>
            <a:r>
              <a:rPr lang="en-US" sz="1600" i="1" baseline="-25000" dirty="0" smtClean="0">
                <a:solidFill>
                  <a:srgbClr val="333333"/>
                </a:solidFill>
              </a:rPr>
              <a:t>H</a:t>
            </a:r>
            <a:r>
              <a:rPr lang="en-US" sz="1600" dirty="0" smtClean="0">
                <a:solidFill>
                  <a:srgbClr val="333333"/>
                </a:solidFill>
              </a:rPr>
              <a:t>)</a:t>
            </a:r>
            <a:endParaRPr lang="en-US" sz="1600" baseline="-25000" dirty="0" smtClean="0">
              <a:solidFill>
                <a:srgbClr val="333333"/>
              </a:solidFill>
            </a:endParaRPr>
          </a:p>
        </p:txBody>
      </p:sp>
      <p:pic>
        <p:nvPicPr>
          <p:cNvPr id="20" name="Picture 7"/>
          <p:cNvPicPr>
            <a:picLocks noChangeAspect="1"/>
          </p:cNvPicPr>
          <p:nvPr/>
        </p:nvPicPr>
        <p:blipFill>
          <a:blip r:embed="rId3"/>
          <a:srcRect r="1817"/>
          <a:stretch>
            <a:fillRect/>
          </a:stretch>
        </p:blipFill>
        <p:spPr bwMode="auto">
          <a:xfrm>
            <a:off x="4504266" y="2974384"/>
            <a:ext cx="4599654" cy="317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2865868"/>
            <a:ext cx="9144000" cy="3458732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28600" y="152400"/>
            <a:ext cx="891540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800" b="1" kern="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Warped Extra Dimensions </a:t>
            </a:r>
            <a:r>
              <a:rPr lang="en-US" sz="2800" b="1" kern="0" dirty="0" err="1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w</a:t>
            </a:r>
            <a:r>
              <a:rPr lang="en-US" sz="2800" b="1" kern="0" dirty="0" smtClean="0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/ Custodial Symmetry</a:t>
            </a:r>
            <a:endParaRPr lang="en-US" sz="1600" baseline="-25000" dirty="0" smtClean="0">
              <a:solidFill>
                <a:srgbClr val="404040"/>
              </a:solidFill>
              <a:latin typeface="Calibri"/>
              <a:cs typeface="Calibri"/>
              <a:sym typeface="Symbol" charset="2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28601" y="762000"/>
            <a:ext cx="3733800" cy="175650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lvl="0" defTabSz="914400" eaLnBrk="0" hangingPunct="0">
              <a:spcBef>
                <a:spcPct val="20000"/>
              </a:spcBef>
              <a:buClr>
                <a:srgbClr val="8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Times New Roman" charset="0"/>
                <a:cs typeface="Arial"/>
              </a:rPr>
              <a:t>Goal: avoid large </a:t>
            </a:r>
            <a:r>
              <a:rPr lang="en-US" sz="1800" i="1" dirty="0" smtClean="0">
                <a:solidFill>
                  <a:srgbClr val="000000"/>
                </a:solidFill>
                <a:latin typeface="Arial"/>
                <a:ea typeface="Times New Roman" charset="0"/>
                <a:cs typeface="Arial"/>
              </a:rPr>
              <a:t>T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ea typeface="Times New Roman" charset="0"/>
                <a:cs typeface="Arial"/>
              </a:rPr>
              <a:t> values</a:t>
            </a:r>
          </a:p>
          <a:p>
            <a:pPr marL="360363" indent="-360363" defTabSz="914400" eaLnBrk="0" hangingPunct="0">
              <a:spcBef>
                <a:spcPts val="1200"/>
              </a:spcBef>
              <a:buClr>
                <a:srgbClr val="800000"/>
              </a:buClr>
              <a:buFont typeface="Wingdings" charset="2"/>
              <a:buChar char="à"/>
            </a:pPr>
            <a:r>
              <a:rPr lang="en-US" sz="1800" dirty="0" smtClean="0"/>
              <a:t>Introduce so-called </a:t>
            </a:r>
            <a:r>
              <a:rPr lang="en-US" sz="1800" b="1" dirty="0" smtClean="0"/>
              <a:t>custodial </a:t>
            </a:r>
            <a:r>
              <a:rPr lang="en-US" sz="1800" b="1" dirty="0" err="1" smtClean="0"/>
              <a:t>isospin</a:t>
            </a:r>
            <a:r>
              <a:rPr lang="en-US" sz="1800" b="1" dirty="0" smtClean="0"/>
              <a:t> gauge symmetry</a:t>
            </a:r>
            <a:r>
              <a:rPr lang="en-US" sz="1800" dirty="0" smtClean="0"/>
              <a:t> in the bulk</a:t>
            </a:r>
            <a:endParaRPr lang="en-US" sz="1600" dirty="0" smtClean="0">
              <a:solidFill>
                <a:srgbClr val="000000"/>
              </a:solidFill>
              <a:latin typeface="Arial"/>
              <a:ea typeface="Times New Roman" charset="0"/>
              <a:cs typeface="Arial"/>
            </a:endParaRPr>
          </a:p>
          <a:p>
            <a:pPr>
              <a:lnSpc>
                <a:spcPct val="90000"/>
              </a:lnSpc>
              <a:buClr>
                <a:srgbClr val="800000"/>
              </a:buClr>
            </a:pPr>
            <a:endParaRPr lang="en-US" sz="1600" dirty="0" smtClean="0">
              <a:solidFill>
                <a:srgbClr val="000000"/>
              </a:solidFill>
              <a:latin typeface="Arial"/>
              <a:ea typeface="Times New Roman" charset="0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0889" y="5396682"/>
            <a:ext cx="1640417" cy="349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5029200" y="0"/>
            <a:ext cx="4114800" cy="246221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[K. </a:t>
            </a:r>
            <a:r>
              <a:rPr 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Agashe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hep-ph/0308036] 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4495800" y="764552"/>
            <a:ext cx="4648200" cy="19534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marL="342900" lvl="0" indent="-258763" defTabSz="914400" eaLnBrk="0" hangingPunct="0">
              <a:spcBef>
                <a:spcPct val="20000"/>
              </a:spcBef>
              <a:buClr>
                <a:srgbClr val="800000"/>
              </a:buClr>
              <a:buFont typeface="Arial"/>
              <a:buChar char="•"/>
            </a:pPr>
            <a:r>
              <a:rPr lang="en-US" sz="1600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Extend hypercharge group to SU(2)</a:t>
            </a:r>
            <a:r>
              <a:rPr lang="en-US" sz="1600" kern="0" baseline="-2500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R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×U(1)</a:t>
            </a:r>
            <a:r>
              <a:rPr lang="en-US" sz="1600" kern="0" baseline="-2500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X</a:t>
            </a:r>
          </a:p>
          <a:p>
            <a:pPr marL="342900" lvl="0" indent="-258763" defTabSz="914400" eaLnBrk="0" hangingPunct="0">
              <a:spcBef>
                <a:spcPct val="20000"/>
              </a:spcBef>
              <a:buClr>
                <a:srgbClr val="800000"/>
              </a:buClr>
              <a:buFont typeface="Arial"/>
              <a:buChar char="•"/>
            </a:pPr>
            <a:r>
              <a:rPr lang="en-US" sz="1600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Bulk group: SU(3)</a:t>
            </a:r>
            <a:r>
              <a:rPr lang="en-US" sz="1600" kern="0" baseline="-2500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C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×SU(2)</a:t>
            </a:r>
            <a:r>
              <a:rPr lang="en-US" sz="1600" kern="0" baseline="-2500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L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×SU(2)</a:t>
            </a:r>
            <a:r>
              <a:rPr lang="en-US" sz="1600" kern="0" baseline="-2500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R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×U(1)</a:t>
            </a:r>
            <a:r>
              <a:rPr lang="en-US" sz="1600" kern="0" baseline="-2500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X</a:t>
            </a:r>
          </a:p>
          <a:p>
            <a:pPr marL="342900" lvl="0" indent="-258763" defTabSz="914400" eaLnBrk="0" hangingPunct="0">
              <a:spcBef>
                <a:spcPct val="20000"/>
              </a:spcBef>
              <a:buClr>
                <a:srgbClr val="800000"/>
              </a:buClr>
              <a:buFont typeface="Arial"/>
              <a:buChar char="•"/>
            </a:pPr>
            <a:r>
              <a:rPr lang="en-US" sz="1600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Broken to SU(3)</a:t>
            </a:r>
            <a:r>
              <a:rPr lang="en-US" sz="1600" kern="0" baseline="-2500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C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×SU(2)</a:t>
            </a:r>
            <a:r>
              <a:rPr lang="en-US" sz="1600" kern="0" baseline="-2500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L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×U(1)</a:t>
            </a:r>
            <a:r>
              <a:rPr lang="en-US" sz="1600" kern="0" baseline="-2500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Y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 on UV </a:t>
            </a:r>
            <a:r>
              <a:rPr lang="en-US" sz="1600" kern="0" dirty="0" err="1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brane</a:t>
            </a:r>
            <a:endParaRPr lang="en-US" sz="1600" kern="0" dirty="0" smtClean="0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pPr marL="342900" lvl="0" indent="-258763" defTabSz="914400" eaLnBrk="0" hangingPunct="0">
              <a:spcBef>
                <a:spcPct val="20000"/>
              </a:spcBef>
              <a:buClr>
                <a:srgbClr val="800000"/>
              </a:buClr>
              <a:buFont typeface="Arial"/>
              <a:buChar char="•"/>
            </a:pPr>
            <a:r>
              <a:rPr lang="en-US" sz="1600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IR </a:t>
            </a:r>
            <a:r>
              <a:rPr lang="en-US" sz="1600" kern="0" dirty="0" err="1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brane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 SU(2)</a:t>
            </a:r>
            <a:r>
              <a:rPr lang="en-US" sz="1600" kern="0" baseline="-2500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R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 symmetric</a:t>
            </a:r>
            <a:endParaRPr lang="en-US" sz="1600" kern="0" baseline="-25000" dirty="0" smtClean="0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pPr marL="342900" lvl="0" indent="-258763" defTabSz="914400" eaLnBrk="0" hangingPunct="0">
              <a:spcBef>
                <a:spcPct val="20000"/>
              </a:spcBef>
              <a:buClr>
                <a:srgbClr val="800000"/>
              </a:buClr>
              <a:buFont typeface="Arial"/>
              <a:buChar char="•"/>
            </a:pPr>
            <a:r>
              <a:rPr lang="en-US" sz="1600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Right-handed </a:t>
            </a:r>
            <a:r>
              <a:rPr lang="en-US" sz="1600" kern="0" dirty="0" err="1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fermionic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 fields are doublets</a:t>
            </a:r>
          </a:p>
          <a:p>
            <a:pPr>
              <a:spcBef>
                <a:spcPts val="1200"/>
              </a:spcBef>
            </a:pPr>
            <a:r>
              <a:rPr lang="en-US" sz="1800" i="1" dirty="0" smtClean="0"/>
              <a:t>Results</a:t>
            </a:r>
            <a:r>
              <a:rPr lang="en-US" sz="1800" dirty="0" smtClean="0"/>
              <a:t>: only small </a:t>
            </a:r>
            <a:r>
              <a:rPr lang="en-US" sz="1800" i="1" dirty="0" smtClean="0"/>
              <a:t>M</a:t>
            </a:r>
            <a:r>
              <a:rPr lang="en-US" sz="1800" i="1" baseline="-25000" dirty="0" smtClean="0"/>
              <a:t>H</a:t>
            </a:r>
            <a:r>
              <a:rPr lang="en-US" sz="1800" dirty="0" smtClean="0"/>
              <a:t> allowed</a:t>
            </a:r>
          </a:p>
        </p:txBody>
      </p:sp>
      <p:pic>
        <p:nvPicPr>
          <p:cNvPr id="17" name="Picture 7"/>
          <p:cNvPicPr>
            <a:picLocks noChangeAspect="1"/>
          </p:cNvPicPr>
          <p:nvPr/>
        </p:nvPicPr>
        <p:blipFill>
          <a:blip r:embed="rId2"/>
          <a:srcRect l="1130" t="733" r="2407"/>
          <a:stretch>
            <a:fillRect/>
          </a:stretch>
        </p:blipFill>
        <p:spPr bwMode="auto">
          <a:xfrm>
            <a:off x="31750" y="2995083"/>
            <a:ext cx="4519083" cy="315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3"/>
          <a:srcRect t="3065" r="2091"/>
          <a:stretch>
            <a:fillRect/>
          </a:stretch>
        </p:blipFill>
        <p:spPr bwMode="auto">
          <a:xfrm>
            <a:off x="4504266" y="3069167"/>
            <a:ext cx="4586817" cy="3079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76200" y="1828802"/>
            <a:ext cx="9067800" cy="874088"/>
          </a:xfrm>
          <a:prstGeom prst="roundRect">
            <a:avLst>
              <a:gd name="adj" fmla="val 16667"/>
            </a:avLst>
          </a:prstGeom>
          <a:noFill/>
          <a:ln w="3175">
            <a:noFill/>
            <a:round/>
            <a:headEnd/>
            <a:tailEnd/>
          </a:ln>
          <a:effectLst/>
        </p:spPr>
        <p:txBody>
          <a:bodyPr wrap="square" lIns="90000" tIns="46800" rIns="90000" bIns="126000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prstClr val="white"/>
                </a:solidFill>
                <a:effectLst>
                  <a:reflection stA="50000" endPos="75000" dist="12700" dir="5400000" sy="-100000" algn="bl" rotWithShape="0"/>
                </a:effectLst>
                <a:latin typeface="Calibri" charset="0"/>
                <a:ea typeface="Calibri" charset="0"/>
                <a:cs typeface="Calibri" charset="0"/>
              </a:rPr>
              <a:t>What the Future Brings </a:t>
            </a:r>
            <a:r>
              <a:rPr lang="en-US" sz="3200" b="1" dirty="0" smtClean="0">
                <a:solidFill>
                  <a:prstClr val="white"/>
                </a:solidFill>
                <a:effectLst>
                  <a:reflection stA="50000" endPos="75000" dist="12700" dir="5400000" sy="-100000" algn="bl" rotWithShape="0"/>
                </a:effectLst>
                <a:latin typeface="Calibri" charset="0"/>
                <a:ea typeface="Calibri" charset="0"/>
                <a:cs typeface="Calibri" charset="0"/>
              </a:rPr>
              <a:t>…</a:t>
            </a:r>
            <a:r>
              <a:rPr lang="en-US" sz="4000" b="1" dirty="0" smtClean="0">
                <a:solidFill>
                  <a:prstClr val="white"/>
                </a:solidFill>
                <a:effectLst>
                  <a:reflection stA="50000" endPos="75000" dist="12700" dir="5400000" sy="-100000" algn="bl" rotWithShape="0"/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effectLst>
                  <a:reflection stA="50000" endPos="75000" dist="12700" dir="5400000" sy="-100000" algn="bl" rotWithShape="0"/>
                </a:effectLst>
                <a:latin typeface="Calibri" charset="0"/>
                <a:ea typeface="Calibri" charset="0"/>
                <a:cs typeface="Calibri" charset="0"/>
              </a:rPr>
              <a:t>(for the EW Fit)</a:t>
            </a:r>
            <a:endParaRPr lang="en-US" sz="4000" b="1" dirty="0" smtClean="0">
              <a:solidFill>
                <a:prstClr val="white"/>
              </a:solidFill>
              <a:effectLst>
                <a:reflection stA="50000" endPos="75000" dist="12700" dir="5400000" sy="-100000" algn="bl" rotWithShape="0"/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111555" y="6096442"/>
            <a:ext cx="3422845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200" dirty="0" smtClean="0">
                <a:solidFill>
                  <a:prstClr val="white"/>
                </a:solidFill>
                <a:ea typeface="Arial" charset="0"/>
                <a:cs typeface="Arial" charset="0"/>
              </a:rPr>
              <a:t>What happens with the EW fit if we build new exciting accelerators…</a:t>
            </a:r>
            <a:endParaRPr lang="en-US" sz="1200" dirty="0">
              <a:solidFill>
                <a:prstClr val="white"/>
              </a:solidFill>
              <a:ea typeface="Arial" charset="0"/>
              <a:cs typeface="Arial" charset="0"/>
            </a:endParaRPr>
          </a:p>
        </p:txBody>
      </p:sp>
      <p:pic>
        <p:nvPicPr>
          <p:cNvPr id="8" name="Picture 8" descr="peter_higgs"/>
          <p:cNvPicPr>
            <a:picLocks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063040" y="1524000"/>
            <a:ext cx="787400" cy="908052"/>
          </a:xfrm>
          <a:prstGeom prst="rect">
            <a:avLst/>
          </a:prstGeom>
          <a:noFill/>
          <a:ln w="635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reflection stA="50000" endPos="75000" dist="63500" dir="5400000" sy="-100000" algn="bl" rotWithShape="0"/>
          </a:effectLst>
        </p:spPr>
      </p:pic>
      <p:pic>
        <p:nvPicPr>
          <p:cNvPr id="12" name="Picture 7" descr="the_time_machine_large_0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326973" y="3352800"/>
            <a:ext cx="3671981" cy="3141584"/>
          </a:xfrm>
          <a:prstGeom prst="rect">
            <a:avLst/>
          </a:prstGeom>
          <a:noFill/>
          <a:ln>
            <a:solidFill>
              <a:srgbClr val="404040"/>
            </a:solidFill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2286000"/>
            <a:ext cx="9144000" cy="3962400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Prospects for LHC, ILC and ILC with Giga-Z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304800" y="2438400"/>
            <a:ext cx="470408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>
            <a:prstTxWarp prst="textNoShape">
              <a:avLst/>
            </a:prstTxWarp>
          </a:bodyPr>
          <a:lstStyle/>
          <a:p>
            <a:pPr marL="342900" marR="0" lvl="0" indent="-342900" defTabSz="3556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</a:rPr>
              <a:t>Expected improvement from LHC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</a:rPr>
              <a:t>(10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</a:rPr>
              <a:t>fb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</a:rPr>
              <a:t>–1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</a:rPr>
              <a:t>)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</a:rPr>
              <a:t>:</a:t>
            </a:r>
          </a:p>
          <a:p>
            <a:pPr marL="354013" indent="-260350" defTabSz="355600" fontAlgn="auto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Symbol" charset="2"/>
                <a:ea typeface="ＭＳ Ｐゴシック" charset="-128"/>
              </a:rPr>
              <a:t>d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M</a:t>
            </a:r>
            <a:r>
              <a:rPr kumimoji="0" lang="en-US" sz="1600" b="0" i="1" u="none" strike="noStrike" kern="0" cap="none" spc="0" normalizeH="0" baseline="-25000" noProof="0" dirty="0" err="1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W</a:t>
            </a:r>
            <a:r>
              <a:rPr kumimoji="0" lang="en-US" sz="16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: 	25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MeV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 	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  <a:sym typeface="Wingdings" charset="2"/>
              </a:rPr>
              <a:t>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  <a:sym typeface="Wingdings" charset="2"/>
              </a:rPr>
              <a:t>  	15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  <a:sym typeface="Wingdings" charset="2"/>
              </a:rPr>
              <a:t>MeV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  <a:sym typeface="Wingdings" charset="2"/>
              </a:rPr>
              <a:t>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  <a:sym typeface="Wingdings" charset="2"/>
              </a:rPr>
              <a:t>(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  <a:sym typeface="Wingdings" charset="2"/>
              </a:rPr>
              <a:t>at least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  <a:sym typeface="Wingdings" charset="2"/>
              </a:rPr>
              <a:t>)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2C2C2C"/>
              </a:solidFill>
              <a:effectLst/>
              <a:uLnTx/>
              <a:uFillTx/>
              <a:ea typeface="ＭＳ Ｐゴシック" charset="-128"/>
              <a:sym typeface="Wingdings" charset="2"/>
            </a:endParaRPr>
          </a:p>
          <a:p>
            <a:pPr marL="354013" indent="-260350" defTabSz="355600" fontAlgn="auto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Symbol" charset="2"/>
                <a:ea typeface="ＭＳ Ｐゴシック" charset="-128"/>
                <a:sym typeface="Wingdings" charset="2"/>
              </a:rPr>
              <a:t>d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  <a:sym typeface="Wingdings" charset="2"/>
              </a:rPr>
              <a:t>m</a:t>
            </a:r>
            <a:r>
              <a:rPr kumimoji="0" lang="en-US" sz="1600" b="0" i="1" u="none" strike="noStrike" kern="0" cap="none" spc="0" normalizeH="0" baseline="-25000" noProof="0" dirty="0" err="1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  <a:sym typeface="Wingdings" charset="2"/>
              </a:rPr>
              <a:t>t</a:t>
            </a:r>
            <a:r>
              <a:rPr kumimoji="0" lang="en-US" sz="16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  <a:sym typeface="Wingdings" charset="2"/>
              </a:rPr>
              <a:t>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  <a:sym typeface="Wingdings" charset="2"/>
              </a:rPr>
              <a:t>:	1.2 GeV	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  <a:sym typeface="Wingdings" charset="2"/>
              </a:rPr>
              <a:t>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  <a:sym typeface="Wingdings" charset="2"/>
              </a:rPr>
              <a:t>	1.0 GeV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 </a:t>
            </a:r>
          </a:p>
          <a:p>
            <a:pPr marL="742950" marR="0" lvl="1" indent="-285750" defTabSz="3556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rgbClr val="2C2C2C"/>
              </a:solidFill>
              <a:effectLst/>
              <a:uLnTx/>
              <a:uFillTx/>
              <a:ea typeface="ＭＳ Ｐゴシック" charset="-128"/>
            </a:endParaRPr>
          </a:p>
          <a:p>
            <a:pPr marL="342900" marR="0" lvl="0" indent="-342900" defTabSz="35560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</a:rPr>
              <a:t>Expected improvement from ILC:</a:t>
            </a:r>
          </a:p>
          <a:p>
            <a:pPr marL="354013" indent="-260350" defTabSz="355600" fontAlgn="auto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From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threshold scan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Symbol" charset="2"/>
                <a:ea typeface="ＭＳ Ｐゴシック" charset="-128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Symbol" charset="2"/>
                <a:ea typeface="ＭＳ Ｐゴシック" charset="-128"/>
              </a:rPr>
              <a:t>d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m</a:t>
            </a:r>
            <a:r>
              <a:rPr kumimoji="0" lang="en-US" sz="1600" b="0" i="1" u="none" strike="noStrike" kern="0" cap="none" spc="0" normalizeH="0" baseline="-25000" noProof="0" dirty="0" err="1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t</a:t>
            </a:r>
            <a:r>
              <a:rPr kumimoji="0" lang="en-US" sz="16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= 50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MeV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, translates to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100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–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200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MeV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 on the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 </a:t>
            </a:r>
            <a:r>
              <a:rPr lang="en-US" sz="1600" kern="0" dirty="0" smtClean="0">
                <a:solidFill>
                  <a:srgbClr val="2C2C2C"/>
                </a:solidFill>
              </a:rPr>
              <a:t>running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mass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ea typeface="ＭＳ Ｐゴシック" charset="-128"/>
            </a:endParaRPr>
          </a:p>
          <a:p>
            <a:pPr marL="742950" marR="0" lvl="1" indent="-285750" defTabSz="3556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ea typeface="ＭＳ Ｐゴシック" charset="-128"/>
            </a:endParaRPr>
          </a:p>
          <a:p>
            <a:pPr marL="342900" marR="0" lvl="0" indent="-342900" defTabSz="35560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</a:rPr>
              <a:t>Expected improvement from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</a:rPr>
              <a:t>GigaZ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</a:rPr>
              <a:t>:</a:t>
            </a:r>
          </a:p>
          <a:p>
            <a:pPr marL="354013" indent="-260350" defTabSz="355600" fontAlgn="auto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From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WW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threshold scan: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Symbol" charset="2"/>
                <a:ea typeface="ＭＳ Ｐゴシック" charset="-128"/>
              </a:rPr>
              <a:t>d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M</a:t>
            </a:r>
            <a:r>
              <a:rPr kumimoji="0" lang="en-US" sz="1600" b="0" i="1" u="none" strike="noStrike" kern="0" cap="none" spc="0" normalizeH="0" baseline="-25000" noProof="0" dirty="0" err="1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W</a:t>
            </a:r>
            <a:r>
              <a:rPr kumimoji="0" lang="en-US" sz="16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= 6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MeV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ea typeface="ＭＳ Ｐゴシック" charset="-128"/>
            </a:endParaRPr>
          </a:p>
          <a:p>
            <a:pPr marL="354013" indent="-260350" defTabSz="355600" fontAlgn="auto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From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A</a:t>
            </a:r>
            <a:r>
              <a:rPr kumimoji="0" lang="en-US" sz="1600" b="0" i="0" u="none" strike="noStrike" kern="0" cap="none" spc="0" normalizeH="0" baseline="-2500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LR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: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Symbol" charset="2"/>
                <a:ea typeface="ＭＳ Ｐゴシック" charset="-128"/>
              </a:rPr>
              <a:t>d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sin</a:t>
            </a:r>
            <a:r>
              <a:rPr kumimoji="0" lang="en-US" sz="16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2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Symbol" charset="2"/>
                <a:ea typeface="ＭＳ Ｐゴシック" charset="-128"/>
              </a:rPr>
              <a:t>q</a:t>
            </a:r>
            <a:r>
              <a:rPr kumimoji="0" lang="en-US" sz="500" b="0" i="1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Symbol" charset="2"/>
                <a:ea typeface="ＭＳ Ｐゴシック" charset="-128"/>
              </a:rPr>
              <a:t> </a:t>
            </a:r>
            <a:r>
              <a:rPr kumimoji="0" lang="en-US" sz="1600" b="0" i="1" u="none" strike="noStrike" kern="0" cap="none" spc="0" normalizeH="0" baseline="30000" noProof="0" dirty="0" err="1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l</a:t>
            </a:r>
            <a:r>
              <a:rPr kumimoji="0" lang="en-US" sz="1600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eff</a:t>
            </a:r>
            <a:r>
              <a:rPr kumimoji="0" lang="en-US" sz="16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: 17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Arial" charset="0"/>
                <a:cs typeface="Arial" charset="0"/>
              </a:rPr>
              <a:t>·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Arial" charset="0"/>
                <a:cs typeface="Arial" charset="0"/>
              </a:rPr>
              <a:t>10</a:t>
            </a:r>
            <a:r>
              <a:rPr kumimoji="0" lang="en-US" sz="16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Symbol" charset="2"/>
                <a:ea typeface="Arial" charset="0"/>
                <a:cs typeface="Symbol" charset="2"/>
              </a:rPr>
              <a:t>–</a:t>
            </a:r>
            <a:r>
              <a:rPr kumimoji="0" lang="en-US" sz="16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Arial" charset="0"/>
                <a:cs typeface="Arial" charset="0"/>
              </a:rPr>
              <a:t>5</a:t>
            </a:r>
            <a:r>
              <a:rPr lang="en-US" sz="1600" kern="0" dirty="0" smtClean="0">
                <a:solidFill>
                  <a:srgbClr val="2C2C2C"/>
                </a:solidFill>
                <a:ea typeface="Arial" charset="0"/>
                <a:cs typeface="Arial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Arial" charset="0"/>
                <a:cs typeface="Arial" charset="0"/>
                <a:sym typeface="Wingdings" charset="2"/>
              </a:rPr>
              <a:t></a:t>
            </a:r>
            <a:r>
              <a:rPr lang="en-US" sz="1600" kern="0" dirty="0" smtClean="0">
                <a:solidFill>
                  <a:srgbClr val="2C2C2C"/>
                </a:solidFill>
                <a:ea typeface="Arial" charset="0"/>
                <a:cs typeface="Arial" charset="0"/>
                <a:sym typeface="Wingdings" charset="2"/>
              </a:rPr>
              <a:t>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Arial" charset="0"/>
                <a:cs typeface="Arial" charset="0"/>
                <a:sym typeface="Wingdings" charset="2"/>
              </a:rPr>
              <a:t>1.3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Arial" charset="0"/>
                <a:cs typeface="Arial" charset="0"/>
                <a:sym typeface="Wingdings" charset="2"/>
              </a:rPr>
              <a:t>·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Arial" charset="0"/>
                <a:cs typeface="Arial" charset="0"/>
                <a:sym typeface="Wingdings" charset="2"/>
              </a:rPr>
              <a:t>10</a:t>
            </a:r>
            <a:r>
              <a:rPr kumimoji="0" lang="en-US" sz="16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Arial" charset="0"/>
                <a:cs typeface="Arial" charset="0"/>
                <a:sym typeface="Wingdings" charset="2"/>
              </a:rPr>
              <a:t>–5</a:t>
            </a:r>
            <a:endParaRPr kumimoji="0" lang="en-US" sz="1600" b="0" i="0" u="none" strike="noStrike" kern="0" cap="none" spc="0" normalizeH="0" baseline="3000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ea typeface="Arial" charset="0"/>
              <a:cs typeface="Arial" charset="0"/>
              <a:sym typeface="Wingdings" charset="2"/>
            </a:endParaRPr>
          </a:p>
          <a:p>
            <a:pPr marL="354013" indent="-260350" defTabSz="355600" fontAlgn="auto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Symbol" charset="2"/>
                <a:ea typeface="Arial" charset="0"/>
                <a:cs typeface="Arial" charset="0"/>
                <a:sym typeface="Wingdings" charset="2"/>
              </a:rPr>
              <a:t>d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Arial" charset="0"/>
                <a:cs typeface="Arial" charset="0"/>
                <a:sym typeface="Wingdings" charset="2"/>
              </a:rPr>
              <a:t>R</a:t>
            </a:r>
            <a:r>
              <a:rPr kumimoji="0" lang="en-US" sz="1600" b="0" i="1" u="none" strike="noStrike" kern="0" cap="none" spc="0" normalizeH="0" baseline="-2500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Arial" charset="0"/>
                <a:cs typeface="Arial" charset="0"/>
                <a:sym typeface="Wingdings" charset="2"/>
              </a:rPr>
              <a:t>l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Arial" charset="0"/>
                <a:cs typeface="Arial" charset="0"/>
                <a:sym typeface="Wingdings" charset="2"/>
              </a:rPr>
              <a:t>0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Arial" charset="0"/>
                <a:cs typeface="Arial" charset="0"/>
                <a:sym typeface="Wingdings" charset="2"/>
              </a:rPr>
              <a:t>: 	2.5·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Arial" charset="0"/>
                <a:cs typeface="Arial" charset="0"/>
                <a:sym typeface="Wingdings" charset="2"/>
              </a:rPr>
              <a:t>10</a:t>
            </a:r>
            <a:r>
              <a:rPr kumimoji="0" lang="en-US" sz="16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Arial" charset="0"/>
                <a:cs typeface="Arial" charset="0"/>
                <a:sym typeface="Wingdings" charset="2"/>
              </a:rPr>
              <a:t>–2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Arial" charset="0"/>
                <a:cs typeface="Arial" charset="0"/>
                <a:sym typeface="Wingdings" charset="2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Arial" charset="0"/>
                <a:cs typeface="Arial" charset="0"/>
                <a:sym typeface="Wingdings" charset="2"/>
              </a:rPr>
              <a:t>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Arial" charset="0"/>
                <a:cs typeface="Arial" charset="0"/>
                <a:sym typeface="Wingdings" charset="2"/>
              </a:rPr>
              <a:t>	0.4·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Arial" charset="0"/>
                <a:cs typeface="Arial" charset="0"/>
                <a:sym typeface="Wingdings" charset="2"/>
              </a:rPr>
              <a:t>10</a:t>
            </a:r>
            <a:r>
              <a:rPr kumimoji="0" lang="en-US" sz="16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Arial" charset="0"/>
                <a:cs typeface="Arial" charset="0"/>
                <a:sym typeface="Wingdings" charset="2"/>
              </a:rPr>
              <a:t>–2</a:t>
            </a:r>
            <a:endParaRPr kumimoji="0" lang="en-US" sz="1600" b="0" i="0" u="none" strike="noStrike" kern="0" cap="none" spc="0" normalizeH="0" baseline="3000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ea typeface="Arial" charset="0"/>
              <a:cs typeface="Arial" charset="0"/>
              <a:sym typeface="Wingdings" charset="2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5182598" y="2417578"/>
            <a:ext cx="388520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>
            <a:prstTxWarp prst="textNoShape">
              <a:avLst/>
            </a:prstTxWarp>
          </a:bodyPr>
          <a:lstStyle/>
          <a:p>
            <a:pPr marR="0" lvl="0" defTabSz="355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kern="0" dirty="0">
                <a:solidFill>
                  <a:srgbClr val="18579B"/>
                </a:solidFill>
              </a:rPr>
              <a:t>I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</a:rPr>
              <a:t>mproved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</a:rPr>
              <a:t>determination of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</a:rPr>
              <a:t>             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  <a:latin typeface="Symbol" charset="2"/>
              </a:rPr>
              <a:t>D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  <a:latin typeface="Symbol" charset="2"/>
              </a:rPr>
              <a:t>a</a:t>
            </a:r>
            <a:r>
              <a:rPr kumimoji="0" lang="en-US" sz="18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</a:rPr>
              <a:t>had</a:t>
            </a:r>
            <a:r>
              <a: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</a:rPr>
              <a:t>(5)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</a:rPr>
              <a:t>(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</a:rPr>
              <a:t>M</a:t>
            </a:r>
            <a:r>
              <a:rPr kumimoji="0" lang="en-US" sz="18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</a:rPr>
              <a:t>Z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</a:rPr>
              <a:t>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</a:rPr>
              <a:t>will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</a:rPr>
              <a:t> become necessary</a:t>
            </a:r>
          </a:p>
          <a:p>
            <a:pPr marL="354013" marR="0" lvl="1" indent="-260350" defTabSz="3556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Needs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improvement in hadronic cross section data around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cc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resonance. </a:t>
            </a:r>
          </a:p>
          <a:p>
            <a:pPr marL="354013" lvl="1" indent="-260350" defTabSz="355600" fontAlgn="auto">
              <a:spcBef>
                <a:spcPts val="1200"/>
              </a:spcBef>
              <a:buFont typeface="Arial"/>
              <a:buChar char="•"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Expected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uncertainty of 7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Arial" charset="0"/>
                <a:cs typeface="Arial" charset="0"/>
              </a:rPr>
              <a:t>·10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Arial" charset="0"/>
                <a:cs typeface="Arial" charset="0"/>
              </a:rPr>
              <a:t>–5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 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(today 22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Arial" charset="0"/>
                <a:cs typeface="Arial" charset="0"/>
              </a:rPr>
              <a:t>·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Arial" charset="0"/>
                <a:cs typeface="Arial" charset="0"/>
              </a:rPr>
              <a:t>10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Arial" charset="0"/>
                <a:cs typeface="Arial" charset="0"/>
              </a:rPr>
              <a:t>–5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) if relative cross-section precision below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J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/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Symbol" charset="2"/>
                <a:ea typeface="ＭＳ Ｐゴシック" charset="-128"/>
              </a:rPr>
              <a:t>Y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Symbol" charset="2"/>
                <a:ea typeface="ＭＳ Ｐゴシック" charset="-128"/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 at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1</a:t>
            </a:r>
            <a:r>
              <a:rPr lang="en-US" sz="1400" kern="0" dirty="0" smtClean="0">
                <a:solidFill>
                  <a:srgbClr val="2C2C2C"/>
                </a:solidFill>
              </a:rPr>
              <a:t>% </a:t>
            </a:r>
            <a:r>
              <a:rPr lang="en-US" sz="1100" kern="0" dirty="0" smtClean="0">
                <a:solidFill>
                  <a:srgbClr val="2C2C2C"/>
                </a:solidFill>
              </a:rPr>
              <a:t>[</a:t>
            </a:r>
            <a:r>
              <a:rPr lang="en-US" sz="1100" kern="0" dirty="0" err="1" smtClean="0">
                <a:solidFill>
                  <a:srgbClr val="2C2C2C"/>
                </a:solidFill>
              </a:rPr>
              <a:t>Jegerlehner</a:t>
            </a:r>
            <a:r>
              <a:rPr lang="en-US" sz="1100" kern="0" dirty="0" smtClean="0">
                <a:solidFill>
                  <a:srgbClr val="2C2C2C"/>
                </a:solidFill>
              </a:rPr>
              <a:t>, hep-ph/0105283] </a:t>
            </a:r>
            <a:endParaRPr lang="en-US" sz="1400" kern="0" dirty="0" smtClean="0">
              <a:solidFill>
                <a:srgbClr val="2C2C2C"/>
              </a:solidFill>
            </a:endParaRPr>
          </a:p>
          <a:p>
            <a:pPr marL="354013" marR="0" lvl="1" indent="-260350" defTabSz="3556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Experiments with better acceptances and control of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systematics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 needed </a:t>
            </a:r>
          </a:p>
          <a:p>
            <a:pPr marL="354013" marR="0" lvl="1" indent="-260350" defTabSz="3556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Promising: ISR analyses at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B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 and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Symbol" charset="2"/>
                <a:ea typeface="ＭＳ Ｐゴシック" charset="-128"/>
              </a:rPr>
              <a:t>F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 factories; new data from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ＭＳ Ｐゴシック" charset="-128"/>
              </a:rPr>
              <a:t>BES-III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228600" y="1001011"/>
            <a:ext cx="8686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t" anchorCtr="0" compatLnSpc="1">
            <a:prstTxWarp prst="textNoShape">
              <a:avLst/>
            </a:prstTxWarp>
          </a:bodyPr>
          <a:lstStyle/>
          <a:p>
            <a:pPr marR="0" lvl="0" algn="l" defTabSz="3556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500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colliders (LHC/ILC) will increase precision in electroweak observables</a:t>
            </a:r>
          </a:p>
          <a:p>
            <a:pPr marL="354013" indent="-260350" defTabSz="355600">
              <a:spcBef>
                <a:spcPct val="20000"/>
              </a:spcBef>
              <a:buFont typeface="Arial"/>
              <a:buChar char="•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Improvement of the predictive power of the fit</a:t>
            </a:r>
          </a:p>
          <a:p>
            <a:pPr marL="354013" indent="-260350" defTabSz="355600">
              <a:spcBef>
                <a:spcPct val="20000"/>
              </a:spcBef>
              <a:buFont typeface="Arial"/>
              <a:buChar char="•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E12548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Higgs discovery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12548"/>
                </a:solidFill>
                <a:effectLst/>
                <a:uLnTx/>
                <a:uFillTx/>
                <a:latin typeface="Arial"/>
                <a:ea typeface="ＭＳ Ｐゴシック" charset="-128"/>
                <a:sym typeface="Wingdings" charset="2"/>
              </a:rPr>
              <a:t>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E12548"/>
                </a:solidFill>
                <a:effectLst/>
                <a:uLnTx/>
                <a:uFillTx/>
                <a:latin typeface="Arial"/>
                <a:ea typeface="ＭＳ Ｐゴシック" charset="-128"/>
                <a:sym typeface="Wingdings" charset="2"/>
              </a:rPr>
              <a:t> testing goodness-of-fit 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12548"/>
                </a:solidFill>
                <a:effectLst/>
                <a:uLnTx/>
                <a:uFillTx/>
                <a:latin typeface="Arial"/>
                <a:ea typeface="ＭＳ Ｐゴシック" charset="-128"/>
                <a:sym typeface="Wingdings" charset="2"/>
              </a:rPr>
              <a:t>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E12548"/>
                </a:solidFill>
                <a:effectLst/>
                <a:uLnTx/>
                <a:uFillTx/>
                <a:latin typeface="Arial"/>
                <a:ea typeface="ＭＳ Ｐゴシック" charset="-128"/>
                <a:sym typeface="Wingdings" charset="2"/>
              </a:rPr>
              <a:t> sensitivity to new physics</a:t>
            </a:r>
          </a:p>
          <a:p>
            <a:pPr marL="742950" marR="0" lvl="1" indent="-285750" algn="l" defTabSz="3556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rial"/>
              <a:ea typeface="ＭＳ Ｐゴシック" charset="-128"/>
              <a:sym typeface="Wingdings" charset="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Prospects for LHC, ILC and ILC with Giga-Z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600200"/>
            <a:ext cx="9144000" cy="3744912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11" descr="2009_03_19_ShowProspectsTable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" y="1949967"/>
            <a:ext cx="82962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5421312"/>
            <a:ext cx="9067800" cy="400050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7F7F7F"/>
                </a:solidFill>
                <a:ea typeface="Arial" charset="0"/>
                <a:cs typeface="Arial" charset="0"/>
              </a:rPr>
              <a:t>Input from: [ATLAS, Physics TDR (1999)] [CMS, Physics TDR (2006)] [A. Djouadi et al., arXiv:0709.1893][I. Borjanovic, EPJ C39S2, 63 (2005)] [S. Haywood et al., hep-ph/0003275] [R. Hawkings, K. Mönig, EPJ direct C1, 8 (1999)] [A. H. Hoang et al., EPJ direct C2, 1 (2000)] [M. Winter, LC-PHSM-2001-016]</a:t>
            </a:r>
            <a:endParaRPr lang="en-GB" sz="1000">
              <a:solidFill>
                <a:srgbClr val="7F7F7F"/>
              </a:solidFill>
              <a:ea typeface="Arial" charset="0"/>
              <a:cs typeface="Arial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28600" y="993775"/>
            <a:ext cx="8534400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marL="349250" indent="-349250" defTabSz="914400">
              <a:spcBef>
                <a:spcPct val="50000"/>
              </a:spcBef>
              <a:buSzPct val="80000"/>
            </a:pPr>
            <a:r>
              <a:rPr lang="en-US" sz="2000" dirty="0" smtClean="0">
                <a:solidFill>
                  <a:srgbClr val="18579B"/>
                </a:solidFill>
                <a:sym typeface="Symbol" charset="2"/>
              </a:rPr>
              <a:t>Fit inputs and results under various conditions</a:t>
            </a:r>
            <a:endParaRPr lang="en-US" sz="2000" dirty="0">
              <a:solidFill>
                <a:srgbClr val="18579B"/>
              </a:solidFill>
              <a:ea typeface="Arial" charset="0"/>
              <a:cs typeface="Arial" charset="0"/>
              <a:sym typeface="Symbol" charset="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38200" y="1600200"/>
            <a:ext cx="7543800" cy="4724400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Prospects for LHC, ILC and ILC with Giga-Z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8600" y="993775"/>
            <a:ext cx="8534400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marL="349250" indent="-349250" defTabSz="914400">
              <a:spcBef>
                <a:spcPct val="50000"/>
              </a:spcBef>
              <a:buSzPct val="80000"/>
            </a:pPr>
            <a:r>
              <a:rPr lang="en-US" sz="2000" dirty="0">
                <a:solidFill>
                  <a:srgbClr val="18579B"/>
                </a:solidFill>
                <a:sym typeface="Symbol" charset="2"/>
              </a:rPr>
              <a:t>R</a:t>
            </a:r>
            <a:r>
              <a:rPr lang="en-US" sz="2000" dirty="0">
                <a:solidFill>
                  <a:srgbClr val="18579B"/>
                </a:solidFill>
                <a:ea typeface="Arial" charset="0"/>
                <a:cs typeface="Arial" charset="0"/>
                <a:sym typeface="Symbol" charset="2"/>
              </a:rPr>
              <a:t>esults on </a:t>
            </a:r>
            <a:r>
              <a:rPr lang="en-US" sz="2000" i="1" dirty="0">
                <a:solidFill>
                  <a:srgbClr val="18579B"/>
                </a:solidFill>
                <a:ea typeface="Arial" charset="0"/>
                <a:cs typeface="Arial" charset="0"/>
                <a:sym typeface="Symbol" charset="2"/>
              </a:rPr>
              <a:t>M</a:t>
            </a:r>
            <a:r>
              <a:rPr lang="en-US" sz="2000" i="1" baseline="-25000" dirty="0">
                <a:solidFill>
                  <a:srgbClr val="18579B"/>
                </a:solidFill>
                <a:ea typeface="Arial" charset="0"/>
                <a:cs typeface="Arial" charset="0"/>
                <a:sym typeface="Symbol" charset="2"/>
              </a:rPr>
              <a:t>H</a:t>
            </a:r>
            <a:r>
              <a:rPr lang="en-US" sz="2000" dirty="0">
                <a:solidFill>
                  <a:srgbClr val="18579B"/>
                </a:solidFill>
                <a:ea typeface="Arial" charset="0"/>
                <a:cs typeface="Arial" charset="0"/>
                <a:sym typeface="Symbol" charset="2"/>
              </a:rPr>
              <a:t>, including (solid) and excluding (dotted) theoretical errors</a:t>
            </a:r>
          </a:p>
        </p:txBody>
      </p:sp>
      <p:pic>
        <p:nvPicPr>
          <p:cNvPr id="76806" name="Picture 7" descr="2009_03_19_HiggsScanProspects_logo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4925" y="1914525"/>
            <a:ext cx="6467475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5611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bg1">
                  <a:lumMod val="9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38200" y="1600200"/>
            <a:ext cx="7543800" cy="4724400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Prospects for LHC, ILC and ILC with Giga-Z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8600" y="993775"/>
            <a:ext cx="8534400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marL="349250" indent="-349250" defTabSz="914400">
              <a:spcBef>
                <a:spcPct val="50000"/>
              </a:spcBef>
              <a:buSzPct val="80000"/>
            </a:pPr>
            <a:r>
              <a:rPr lang="en-US" sz="2000">
                <a:solidFill>
                  <a:srgbClr val="18579B"/>
                </a:solidFill>
                <a:sym typeface="Symbol" charset="2"/>
              </a:rPr>
              <a:t>R</a:t>
            </a:r>
            <a:r>
              <a:rPr lang="en-US" sz="2000">
                <a:solidFill>
                  <a:srgbClr val="18579B"/>
                </a:solidFill>
                <a:ea typeface="Arial" charset="0"/>
                <a:cs typeface="Arial" charset="0"/>
                <a:sym typeface="Symbol" charset="2"/>
              </a:rPr>
              <a:t>esults on </a:t>
            </a:r>
            <a:r>
              <a:rPr lang="en-US" sz="2000" i="1">
                <a:solidFill>
                  <a:srgbClr val="18579B"/>
                </a:solidFill>
                <a:ea typeface="Arial" charset="0"/>
                <a:cs typeface="Arial" charset="0"/>
                <a:sym typeface="Symbol" charset="2"/>
              </a:rPr>
              <a:t>M</a:t>
            </a:r>
            <a:r>
              <a:rPr lang="en-US" sz="2000" i="1" baseline="-25000">
                <a:solidFill>
                  <a:srgbClr val="18579B"/>
                </a:solidFill>
                <a:ea typeface="Arial" charset="0"/>
                <a:cs typeface="Arial" charset="0"/>
                <a:sym typeface="Symbol" charset="2"/>
              </a:rPr>
              <a:t>H</a:t>
            </a:r>
            <a:r>
              <a:rPr lang="en-US" sz="2000">
                <a:solidFill>
                  <a:srgbClr val="18579B"/>
                </a:solidFill>
                <a:ea typeface="Arial" charset="0"/>
                <a:cs typeface="Arial" charset="0"/>
                <a:sym typeface="Symbol" charset="2"/>
              </a:rPr>
              <a:t>, including (solid) and excluding (dotted) theoretical errors</a:t>
            </a:r>
          </a:p>
        </p:txBody>
      </p:sp>
      <p:pic>
        <p:nvPicPr>
          <p:cNvPr id="76806" name="Picture 7" descr="2009_03_19_HiggsScanProspects_logo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4925" y="1914525"/>
            <a:ext cx="6467475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1591245"/>
            <a:ext cx="9144000" cy="4733216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tIns="1263600" bIns="1656000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E12548"/>
                </a:solidFill>
                <a:effectLst>
                  <a:glow rad="228600">
                    <a:schemeClr val="bg1"/>
                  </a:glow>
                </a:effectLst>
              </a:rPr>
              <a:t>That was it  – thank you !</a:t>
            </a:r>
            <a:endParaRPr lang="en-GB" sz="4000" dirty="0" smtClean="0">
              <a:solidFill>
                <a:srgbClr val="E12548"/>
              </a:solidFill>
              <a:effectLst>
                <a:glow rad="228600">
                  <a:schemeClr val="bg1"/>
                </a:glow>
              </a:effectLst>
            </a:endParaRPr>
          </a:p>
          <a:p>
            <a:pPr algn="ctr">
              <a:spcBef>
                <a:spcPts val="1200"/>
              </a:spcBef>
            </a:pPr>
            <a:r>
              <a:rPr lang="en-GB" dirty="0" smtClean="0">
                <a:solidFill>
                  <a:srgbClr val="E12548"/>
                </a:solidFill>
                <a:effectLst>
                  <a:glow rad="228600">
                    <a:schemeClr val="bg1"/>
                  </a:glow>
                </a:effectLst>
              </a:rPr>
              <a:t>Take away message: </a:t>
            </a:r>
            <a:r>
              <a:rPr lang="en-GB" b="1" dirty="0" smtClean="0">
                <a:solidFill>
                  <a:srgbClr val="E12548"/>
                </a:solidFill>
                <a:effectLst>
                  <a:glow rad="228600">
                    <a:schemeClr val="bg1"/>
                  </a:glow>
                </a:effectLst>
              </a:rPr>
              <a:t>don’t stop searching for heavy Higgs !</a:t>
            </a:r>
          </a:p>
          <a:p>
            <a:pPr algn="ctr">
              <a:spcBef>
                <a:spcPts val="1200"/>
              </a:spcBef>
            </a:pPr>
            <a:r>
              <a:rPr lang="en-GB" sz="1600" dirty="0" smtClean="0">
                <a:solidFill>
                  <a:srgbClr val="E12548"/>
                </a:solidFill>
                <a:effectLst>
                  <a:glow rad="228600">
                    <a:schemeClr val="bg1"/>
                  </a:glow>
                </a:effectLst>
              </a:rPr>
              <a:t>[ BSM physics often comes with positive sign of </a:t>
            </a:r>
            <a:r>
              <a:rPr lang="en-GB" sz="1600" i="1" dirty="0" smtClean="0">
                <a:solidFill>
                  <a:srgbClr val="E12548"/>
                </a:solidFill>
                <a:effectLst>
                  <a:glow rad="228600">
                    <a:schemeClr val="bg1"/>
                  </a:glow>
                </a:effectLst>
              </a:rPr>
              <a:t>T</a:t>
            </a:r>
            <a:r>
              <a:rPr lang="en-GB" sz="1600" dirty="0" smtClean="0">
                <a:solidFill>
                  <a:srgbClr val="E12548"/>
                </a:solidFill>
                <a:effectLst>
                  <a:glow rad="228600">
                    <a:schemeClr val="bg1"/>
                  </a:glow>
                </a:effectLst>
              </a:rPr>
              <a:t>, </a:t>
            </a:r>
          </a:p>
          <a:p>
            <a:pPr algn="ctr">
              <a:spcBef>
                <a:spcPts val="0"/>
              </a:spcBef>
            </a:pPr>
            <a:r>
              <a:rPr lang="en-GB" sz="1600" dirty="0" smtClean="0">
                <a:solidFill>
                  <a:srgbClr val="E12548"/>
                </a:solidFill>
                <a:effectLst>
                  <a:glow rad="228600">
                    <a:schemeClr val="bg1"/>
                  </a:glow>
                </a:effectLst>
              </a:rPr>
              <a:t>cancelling negative contributions from heavy Higgs ]</a:t>
            </a:r>
            <a:endParaRPr lang="en-GB" sz="1600" dirty="0">
              <a:solidFill>
                <a:srgbClr val="E12548"/>
              </a:solidFill>
              <a:effectLst>
                <a:glow rad="228600">
                  <a:schemeClr val="bg1"/>
                </a:glo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Line 2"/>
          <p:cNvSpPr>
            <a:spLocks noChangeShapeType="1"/>
          </p:cNvSpPr>
          <p:nvPr/>
        </p:nvSpPr>
        <p:spPr bwMode="auto">
          <a:xfrm>
            <a:off x="457200" y="10668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304800" y="1295400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18579B"/>
                </a:solidFill>
              </a:rPr>
              <a:t>Radiative corrections –                             </a:t>
            </a:r>
            <a:r>
              <a:rPr lang="en-US" sz="2000" dirty="0" smtClean="0">
                <a:solidFill>
                  <a:srgbClr val="E12B0D"/>
                </a:solidFill>
              </a:rPr>
              <a:t>modifying propagators and vertices</a:t>
            </a:r>
          </a:p>
          <a:p>
            <a:pPr lvl="0"/>
            <a:endParaRPr lang="en-US" sz="2000" b="1" dirty="0" smtClean="0">
              <a:solidFill>
                <a:srgbClr val="E12B0D"/>
              </a:solidFill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Measurements at the </a:t>
            </a:r>
            <a:r>
              <a:rPr lang="en-US" sz="40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Z </a:t>
            </a:r>
            <a:r>
              <a:rPr lang="en-US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Pole</a:t>
            </a:r>
            <a:endParaRPr lang="en-US" sz="4000" b="1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4800" y="2263914"/>
            <a:ext cx="48387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solidFill>
                  <a:srgbClr val="18579B"/>
                </a:solidFill>
              </a:rPr>
              <a:t>Leading order terms </a:t>
            </a:r>
            <a:r>
              <a:rPr lang="en-US" sz="1600" dirty="0" smtClean="0">
                <a:solidFill>
                  <a:srgbClr val="18579B"/>
                </a:solidFill>
              </a:rPr>
              <a:t>(</a:t>
            </a:r>
            <a:r>
              <a:rPr lang="en-US" sz="1600" i="1" dirty="0" smtClean="0">
                <a:solidFill>
                  <a:srgbClr val="18579B"/>
                </a:solidFill>
              </a:rPr>
              <a:t>M</a:t>
            </a:r>
            <a:r>
              <a:rPr lang="en-US" sz="1600" i="1" baseline="-25000" dirty="0" smtClean="0">
                <a:solidFill>
                  <a:srgbClr val="18579B"/>
                </a:solidFill>
              </a:rPr>
              <a:t>H</a:t>
            </a:r>
            <a:r>
              <a:rPr lang="en-US" sz="1600" dirty="0" smtClean="0">
                <a:solidFill>
                  <a:srgbClr val="18579B"/>
                </a:solidFill>
                <a:latin typeface="Arial"/>
                <a:cs typeface="Arial"/>
              </a:rPr>
              <a:t> </a:t>
            </a:r>
            <a:r>
              <a:rPr lang="en-GB" sz="1600" dirty="0" smtClean="0">
                <a:solidFill>
                  <a:srgbClr val="18579B"/>
                </a:solidFill>
                <a:latin typeface="Symbol" charset="2"/>
                <a:cs typeface="Symbol" charset="2"/>
              </a:rPr>
              <a:t>≪</a:t>
            </a:r>
            <a:r>
              <a:rPr lang="en-GB" sz="1600" i="1" dirty="0" smtClean="0">
                <a:solidFill>
                  <a:srgbClr val="18579B"/>
                </a:solidFill>
                <a:latin typeface="Symbol" charset="2"/>
                <a:cs typeface="Symbol" charset="2"/>
              </a:rPr>
              <a:t> </a:t>
            </a:r>
            <a:r>
              <a:rPr lang="en-US" sz="1600" i="1" dirty="0" smtClean="0">
                <a:solidFill>
                  <a:srgbClr val="18579B"/>
                </a:solidFill>
                <a:latin typeface="Arial"/>
                <a:cs typeface="Arial"/>
              </a:rPr>
              <a:t>M</a:t>
            </a:r>
            <a:r>
              <a:rPr lang="en-US" sz="1600" i="1" baseline="-25000" dirty="0" smtClean="0">
                <a:solidFill>
                  <a:srgbClr val="18579B"/>
                </a:solidFill>
                <a:latin typeface="Arial"/>
                <a:cs typeface="Arial"/>
              </a:rPr>
              <a:t>W</a:t>
            </a:r>
            <a:r>
              <a:rPr lang="en-US" sz="1600" dirty="0" smtClean="0">
                <a:solidFill>
                  <a:srgbClr val="18579B"/>
                </a:solidFill>
                <a:latin typeface="Arial"/>
                <a:cs typeface="Arial"/>
              </a:rPr>
              <a:t>)</a:t>
            </a:r>
            <a:endParaRPr lang="en-US" sz="2000" dirty="0" smtClean="0">
              <a:solidFill>
                <a:srgbClr val="18579B"/>
              </a:solidFill>
              <a:latin typeface="Symbol" charset="2"/>
              <a:cs typeface="Symbol" charset="2"/>
            </a:endParaRPr>
          </a:p>
          <a:p>
            <a:pPr marL="360363" lvl="0" indent="-276225">
              <a:spcBef>
                <a:spcPts val="1200"/>
              </a:spcBef>
              <a:buFont typeface="Arial"/>
              <a:buChar char="•"/>
            </a:pPr>
            <a:r>
              <a:rPr lang="en-US" sz="1600" i="1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r</a:t>
            </a:r>
            <a:r>
              <a:rPr lang="en-US" sz="1600" i="1" baseline="-25000" dirty="0" err="1" smtClean="0">
                <a:solidFill>
                  <a:prstClr val="black"/>
                </a:solidFill>
                <a:latin typeface="Arial"/>
                <a:cs typeface="Arial"/>
              </a:rPr>
              <a:t>Z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 and </a:t>
            </a:r>
            <a:r>
              <a:rPr lang="en-US" sz="1600" i="1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k</a:t>
            </a:r>
            <a:r>
              <a:rPr lang="en-US" sz="1600" i="1" baseline="-25000" dirty="0" err="1" smtClean="0">
                <a:solidFill>
                  <a:prstClr val="black"/>
                </a:solidFill>
                <a:latin typeface="Arial"/>
                <a:cs typeface="Arial"/>
              </a:rPr>
              <a:t>Z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 can be split into sum of universal contributions from propagator self-energies:</a:t>
            </a:r>
            <a:endParaRPr lang="en-US" sz="1600" i="1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5143500" y="1219199"/>
            <a:ext cx="4000500" cy="5204884"/>
          </a:xfrm>
          <a:prstGeom prst="rect">
            <a:avLst/>
          </a:prstGeom>
          <a:solidFill>
            <a:srgbClr val="FFFFFF"/>
          </a:solidFill>
          <a:ln w="635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6278" y="3727451"/>
            <a:ext cx="1906003" cy="1322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77194" y="5048243"/>
            <a:ext cx="1973969" cy="1276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/>
          <a:srcRect t="7963"/>
          <a:stretch>
            <a:fillRect/>
          </a:stretch>
        </p:blipFill>
        <p:spPr bwMode="auto">
          <a:xfrm>
            <a:off x="5275135" y="1384722"/>
            <a:ext cx="1870692" cy="954124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/>
          <a:srcRect b="6848"/>
          <a:stretch>
            <a:fillRect/>
          </a:stretch>
        </p:blipFill>
        <p:spPr bwMode="auto">
          <a:xfrm>
            <a:off x="5257800" y="2622431"/>
            <a:ext cx="1964227" cy="1080041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77654" y="2364204"/>
            <a:ext cx="1964227" cy="1175028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88523" y="1336040"/>
            <a:ext cx="1777158" cy="999652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</p:pic>
      <p:graphicFrame>
        <p:nvGraphicFramePr>
          <p:cNvPr id="735234" name="Object 2"/>
          <p:cNvGraphicFramePr>
            <a:graphicFrameLocks noChangeAspect="1"/>
          </p:cNvGraphicFramePr>
          <p:nvPr/>
        </p:nvGraphicFramePr>
        <p:xfrm>
          <a:off x="762000" y="3429000"/>
          <a:ext cx="4141788" cy="1416050"/>
        </p:xfrm>
        <a:graphic>
          <a:graphicData uri="http://schemas.openxmlformats.org/presentationml/2006/ole">
            <p:oleObj spid="_x0000_s735234" name="Equation" r:id="rId9" imgW="3162300" imgH="1079500" progId="Equation.DSMT4">
              <p:embed/>
            </p:oleObj>
          </a:graphicData>
        </a:graphic>
      </p:graphicFrame>
      <p:sp>
        <p:nvSpPr>
          <p:cNvPr id="16" name="Rectangle 15"/>
          <p:cNvSpPr/>
          <p:nvPr/>
        </p:nvSpPr>
        <p:spPr>
          <a:xfrm>
            <a:off x="304800" y="4975125"/>
            <a:ext cx="4838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276225">
              <a:spcBef>
                <a:spcPts val="1200"/>
              </a:spcBef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lang="en-US" sz="1600" dirty="0" err="1" smtClean="0">
                <a:solidFill>
                  <a:prstClr val="black"/>
                </a:solidFill>
                <a:latin typeface="Arial"/>
                <a:cs typeface="Arial"/>
              </a:rPr>
              <a:t>flavour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-specific vertex corrections, which are very small, except for top quarks, due to large |</a:t>
            </a:r>
            <a:r>
              <a:rPr lang="en-US" sz="1600" i="1" dirty="0" err="1" smtClean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lang="en-US" sz="1600" i="1" baseline="-25000" dirty="0" err="1" smtClean="0">
                <a:solidFill>
                  <a:prstClr val="black"/>
                </a:solidFill>
                <a:latin typeface="Arial"/>
                <a:cs typeface="Arial"/>
              </a:rPr>
              <a:t>tb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| CKM element</a:t>
            </a:r>
            <a:endParaRPr lang="en-US" sz="1600" i="1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735235" name="Object 3"/>
          <p:cNvGraphicFramePr>
            <a:graphicFrameLocks noChangeAspect="1"/>
          </p:cNvGraphicFramePr>
          <p:nvPr/>
        </p:nvGraphicFramePr>
        <p:xfrm>
          <a:off x="754063" y="5791200"/>
          <a:ext cx="2362200" cy="631825"/>
        </p:xfrm>
        <a:graphic>
          <a:graphicData uri="http://schemas.openxmlformats.org/presentationml/2006/ole">
            <p:oleObj spid="_x0000_s735235" name="Equation" r:id="rId10" imgW="1803400" imgH="482600" progId="Equation.DSMT4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5" descr="LHC-ATLAS"/>
          <p:cNvPicPr>
            <a:picLocks noChangeAspect="1" noChangeArrowheads="1"/>
          </p:cNvPicPr>
          <p:nvPr/>
        </p:nvPicPr>
        <p:blipFill>
          <a:blip r:embed="rId2">
            <a:lum bright="36000"/>
            <a:grayscl/>
          </a:blip>
          <a:srcRect/>
          <a:stretch>
            <a:fillRect/>
          </a:stretch>
        </p:blipFill>
        <p:spPr bwMode="auto">
          <a:xfrm>
            <a:off x="0" y="285750"/>
            <a:ext cx="9144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3351213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 sz="1800">
              <a:solidFill>
                <a:srgbClr val="262626"/>
              </a:solidFill>
              <a:ea typeface="Calibri" charset="0"/>
              <a:cs typeface="Calibri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2363788"/>
            <a:ext cx="9144000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Additional slides</a:t>
            </a:r>
            <a:endParaRPr lang="en-GB" sz="4000" b="1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20" descr="2009_03_19_HiggsScan_logo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alphaModFix amt="81000"/>
          </a:blip>
          <a:stretch>
            <a:fillRect/>
          </a:stretch>
        </p:blipFill>
        <p:spPr bwMode="auto">
          <a:xfrm>
            <a:off x="2247900" y="3810000"/>
            <a:ext cx="4381500" cy="287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53200" y="1371600"/>
            <a:ext cx="2514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1" indent="-360363" defTabSz="914400">
              <a:spcBef>
                <a:spcPts val="400"/>
              </a:spcBef>
              <a:buClr>
                <a:srgbClr val="800000"/>
              </a:buClr>
              <a:defRPr/>
            </a:pPr>
            <a:r>
              <a:rPr lang="en-GB" sz="11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	[Burgess et al., PLB 326, 276 (1994), PRD 49, 6115 (1994)]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Oblique Parameters and Corrections</a:t>
            </a:r>
            <a:endParaRPr lang="en-GB" sz="4000" b="1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457200" y="10668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>
              <a:latin typeface="Arial"/>
              <a:cs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93674" y="1311275"/>
            <a:ext cx="8569326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Tx/>
              <a:buFontTx/>
              <a:buNone/>
              <a:tabLst/>
              <a:defRPr/>
            </a:pPr>
            <a:r>
              <a:rPr lang="en-US" sz="1800" dirty="0" smtClean="0"/>
              <a:t>Definitions of </a:t>
            </a:r>
            <a:r>
              <a:rPr lang="en-US" sz="1800" i="1" dirty="0" smtClean="0"/>
              <a:t>S</a:t>
            </a:r>
            <a:r>
              <a:rPr lang="en-US" sz="1800" dirty="0" smtClean="0"/>
              <a:t>,</a:t>
            </a:r>
            <a:r>
              <a:rPr lang="en-US" sz="1800" i="1" dirty="0" smtClean="0"/>
              <a:t>T</a:t>
            </a:r>
            <a:r>
              <a:rPr lang="en-US" sz="1800" dirty="0" smtClean="0"/>
              <a:t>,</a:t>
            </a:r>
            <a:r>
              <a:rPr lang="en-US" sz="1800" i="1" dirty="0" smtClean="0"/>
              <a:t>U</a:t>
            </a:r>
            <a:r>
              <a:rPr lang="en-US" sz="1800" dirty="0" smtClean="0"/>
              <a:t>,</a:t>
            </a:r>
            <a:r>
              <a:rPr lang="en-US" sz="1800" i="1" dirty="0" smtClean="0"/>
              <a:t>V</a:t>
            </a:r>
            <a:r>
              <a:rPr lang="en-US" sz="1800" dirty="0" smtClean="0"/>
              <a:t>,</a:t>
            </a:r>
            <a:r>
              <a:rPr lang="en-US" sz="1800" i="1" dirty="0" smtClean="0"/>
              <a:t>W</a:t>
            </a:r>
            <a:r>
              <a:rPr lang="en-US" sz="1800" dirty="0" smtClean="0"/>
              <a:t>,</a:t>
            </a:r>
            <a:r>
              <a:rPr lang="en-US" sz="1800" i="1" dirty="0" smtClean="0"/>
              <a:t>X </a:t>
            </a:r>
            <a:r>
              <a:rPr lang="en-US" sz="1800" dirty="0" smtClean="0"/>
              <a:t>:</a:t>
            </a:r>
          </a:p>
          <a:p>
            <a:pPr lvl="0" defTabSz="914400" fontAlgn="auto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defRPr/>
            </a:pPr>
            <a:r>
              <a:rPr lang="en-US" sz="1200" dirty="0" smtClean="0">
                <a:solidFill>
                  <a:prstClr val="black"/>
                </a:solidFill>
              </a:rPr>
              <a:t>[</a:t>
            </a:r>
            <a:r>
              <a:rPr lang="en-US" sz="1200" i="1" dirty="0" smtClean="0">
                <a:solidFill>
                  <a:prstClr val="black"/>
                </a:solidFill>
              </a:rPr>
              <a:t>STU </a:t>
            </a:r>
            <a:r>
              <a:rPr lang="en-US" sz="1200" dirty="0" smtClean="0">
                <a:solidFill>
                  <a:prstClr val="black"/>
                </a:solidFill>
              </a:rPr>
              <a:t>parameters suffice when (</a:t>
            </a:r>
            <a:r>
              <a:rPr lang="en-US" sz="1200" i="1" dirty="0" smtClean="0">
                <a:solidFill>
                  <a:prstClr val="black"/>
                </a:solidFill>
              </a:rPr>
              <a:t>q</a:t>
            </a:r>
            <a:r>
              <a:rPr lang="en-US" sz="1200" dirty="0" smtClean="0">
                <a:solidFill>
                  <a:prstClr val="black"/>
                </a:solidFill>
              </a:rPr>
              <a:t>/</a:t>
            </a:r>
            <a:r>
              <a:rPr lang="en-US" sz="1200" i="1" dirty="0" smtClean="0">
                <a:solidFill>
                  <a:prstClr val="black"/>
                </a:solidFill>
              </a:rPr>
              <a:t>M</a:t>
            </a:r>
            <a:r>
              <a:rPr lang="en-US" sz="1200" dirty="0" smtClean="0">
                <a:solidFill>
                  <a:prstClr val="black"/>
                </a:solidFill>
              </a:rPr>
              <a:t>)</a:t>
            </a:r>
            <a:r>
              <a:rPr lang="en-US" sz="1200" baseline="30000" dirty="0" smtClean="0">
                <a:solidFill>
                  <a:prstClr val="black"/>
                </a:solidFill>
              </a:rPr>
              <a:t>2</a:t>
            </a:r>
            <a:r>
              <a:rPr lang="en-US" sz="1200" dirty="0" smtClean="0">
                <a:solidFill>
                  <a:prstClr val="black"/>
                </a:solidFill>
              </a:rPr>
              <a:t> small, so that linear approximation is accurate]</a:t>
            </a:r>
            <a:endParaRPr lang="en-GB" sz="1200" b="1" kern="0" dirty="0" smtClea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aphicFrame>
        <p:nvGraphicFramePr>
          <p:cNvPr id="975876" name="Object 4"/>
          <p:cNvGraphicFramePr>
            <a:graphicFrameLocks noChangeAspect="1"/>
          </p:cNvGraphicFramePr>
          <p:nvPr/>
        </p:nvGraphicFramePr>
        <p:xfrm>
          <a:off x="2078220" y="1981200"/>
          <a:ext cx="4918459" cy="2232670"/>
        </p:xfrm>
        <a:graphic>
          <a:graphicData uri="http://schemas.openxmlformats.org/presentationml/2006/ole">
            <p:oleObj spid="_x0000_s975876" name="Equation" r:id="rId3" imgW="3962400" imgH="1828800" progId="Equation.DSMT4">
              <p:embed/>
            </p:oleObj>
          </a:graphicData>
        </a:graphic>
      </p:graphicFrame>
      <p:cxnSp>
        <p:nvCxnSpPr>
          <p:cNvPr id="12" name="Straight Connector 11"/>
          <p:cNvCxnSpPr/>
          <p:nvPr/>
        </p:nvCxnSpPr>
        <p:spPr>
          <a:xfrm rot="5400000">
            <a:off x="-606352" y="4184575"/>
            <a:ext cx="4408337" cy="1588"/>
          </a:xfrm>
          <a:prstGeom prst="line">
            <a:avLst/>
          </a:prstGeom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5262637" y="4184575"/>
            <a:ext cx="4408337" cy="1588"/>
          </a:xfrm>
          <a:prstGeom prst="line">
            <a:avLst/>
          </a:prstGeom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75878" name="Object 6"/>
          <p:cNvGraphicFramePr>
            <a:graphicFrameLocks noChangeAspect="1"/>
          </p:cNvGraphicFramePr>
          <p:nvPr/>
        </p:nvGraphicFramePr>
        <p:xfrm>
          <a:off x="2339960" y="4429494"/>
          <a:ext cx="3593961" cy="1938337"/>
        </p:xfrm>
        <a:graphic>
          <a:graphicData uri="http://schemas.openxmlformats.org/presentationml/2006/ole">
            <p:oleObj spid="_x0000_s975878" name="Equation" r:id="rId4" imgW="2895600" imgH="1587500" progId="Equation.DSMT4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4850" name="Object 2"/>
          <p:cNvGraphicFramePr>
            <a:graphicFrameLocks noChangeAspect="1"/>
          </p:cNvGraphicFramePr>
          <p:nvPr/>
        </p:nvGraphicFramePr>
        <p:xfrm>
          <a:off x="1828797" y="1935163"/>
          <a:ext cx="5376863" cy="4433887"/>
        </p:xfrm>
        <a:graphic>
          <a:graphicData uri="http://schemas.openxmlformats.org/presentationml/2006/ole">
            <p:oleObj spid="_x0000_s1001474" name="Equation" r:id="rId3" imgW="5283200" imgH="4432300" progId="Equation.DSMT4">
              <p:embed/>
            </p:oleObj>
          </a:graphicData>
        </a:graphic>
      </p:graphicFrame>
      <p:sp>
        <p:nvSpPr>
          <p:cNvPr id="5" name="Rectangle 4"/>
          <p:cNvSpPr/>
          <p:nvPr/>
        </p:nvSpPr>
        <p:spPr>
          <a:xfrm>
            <a:off x="6553200" y="1371600"/>
            <a:ext cx="2514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1" indent="-360363" defTabSz="914400">
              <a:spcBef>
                <a:spcPts val="400"/>
              </a:spcBef>
              <a:buClr>
                <a:srgbClr val="800000"/>
              </a:buClr>
              <a:defRPr/>
            </a:pPr>
            <a:r>
              <a:rPr lang="en-GB" sz="1100" kern="0" dirty="0" smtClean="0">
                <a:solidFill>
                  <a:srgbClr val="333333"/>
                </a:solidFill>
                <a:latin typeface="Arial"/>
                <a:ea typeface="Times New Roman"/>
                <a:cs typeface="Arial"/>
              </a:rPr>
              <a:t>	[Burgess et al., PLB 326, 276 (1994), PRD 49, 6115 (1994)]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Oblique Parameters and Corrections</a:t>
            </a:r>
            <a:endParaRPr lang="en-GB" sz="4000" b="1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457200" y="10668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>
              <a:latin typeface="Arial"/>
              <a:cs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93674" y="1311275"/>
            <a:ext cx="8569326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Tx/>
              <a:buFontTx/>
              <a:buNone/>
              <a:tabLst/>
              <a:defRPr/>
            </a:pPr>
            <a:r>
              <a:rPr lang="en-US" sz="1800" dirty="0" smtClean="0"/>
              <a:t>Dependence of electroweak observables on </a:t>
            </a:r>
            <a:r>
              <a:rPr lang="en-US" sz="1800" i="1" dirty="0" smtClean="0"/>
              <a:t>S</a:t>
            </a:r>
            <a:r>
              <a:rPr lang="en-US" sz="1800" dirty="0" smtClean="0"/>
              <a:t>,</a:t>
            </a:r>
            <a:r>
              <a:rPr lang="en-US" sz="1800" i="1" dirty="0" smtClean="0"/>
              <a:t>T</a:t>
            </a:r>
            <a:r>
              <a:rPr lang="en-US" sz="1800" dirty="0" smtClean="0"/>
              <a:t>,</a:t>
            </a:r>
            <a:r>
              <a:rPr lang="en-US" sz="1800" i="1" dirty="0" smtClean="0"/>
              <a:t>U</a:t>
            </a:r>
            <a:r>
              <a:rPr lang="en-US" sz="1800" dirty="0" smtClean="0"/>
              <a:t>,</a:t>
            </a:r>
            <a:r>
              <a:rPr lang="en-US" sz="1800" i="1" dirty="0" smtClean="0"/>
              <a:t>V</a:t>
            </a:r>
            <a:r>
              <a:rPr lang="en-US" sz="1800" dirty="0" smtClean="0"/>
              <a:t>,</a:t>
            </a:r>
            <a:r>
              <a:rPr lang="en-US" sz="1800" i="1" dirty="0" smtClean="0"/>
              <a:t>W</a:t>
            </a:r>
            <a:r>
              <a:rPr lang="en-US" sz="1800" dirty="0" smtClean="0"/>
              <a:t>,</a:t>
            </a:r>
            <a:r>
              <a:rPr lang="en-US" sz="1800" i="1" dirty="0" smtClean="0"/>
              <a:t>X</a:t>
            </a:r>
            <a:r>
              <a:rPr lang="en-US" sz="1800" dirty="0" smtClean="0"/>
              <a:t>.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Tx/>
              <a:buFontTx/>
              <a:buNone/>
              <a:tabLst/>
              <a:defRPr/>
            </a:pPr>
            <a:r>
              <a:rPr lang="en-US" sz="1200" dirty="0" smtClean="0"/>
              <a:t>[The numerical values are based on </a:t>
            </a:r>
            <a:r>
              <a:rPr lang="en-US" sz="1200" i="1" dirty="0" err="1" smtClean="0"/>
              <a:t>α</a:t>
            </a:r>
            <a:r>
              <a:rPr lang="en-US" sz="1200" baseline="30000" dirty="0" smtClean="0"/>
              <a:t>–1</a:t>
            </a:r>
            <a:r>
              <a:rPr lang="en-US" sz="1200" dirty="0" smtClean="0"/>
              <a:t>(</a:t>
            </a:r>
            <a:r>
              <a:rPr lang="en-US" sz="1200" i="1" dirty="0" smtClean="0"/>
              <a:t>M</a:t>
            </a:r>
            <a:r>
              <a:rPr lang="en-US" sz="1200" i="1" baseline="-25000" dirty="0" smtClean="0"/>
              <a:t>Z</a:t>
            </a:r>
            <a:r>
              <a:rPr lang="en-US" sz="1200" dirty="0" smtClean="0"/>
              <a:t>) = 128 and sin</a:t>
            </a:r>
            <a:r>
              <a:rPr lang="en-US" sz="1200" baseline="30000" dirty="0" smtClean="0"/>
              <a:t>2</a:t>
            </a:r>
            <a:r>
              <a:rPr lang="en-US" sz="1200" dirty="0" smtClean="0">
                <a:latin typeface="Symbol" charset="2"/>
                <a:cs typeface="Symbol" charset="2"/>
              </a:rPr>
              <a:t>q</a:t>
            </a:r>
            <a:r>
              <a:rPr lang="en-US" sz="1200" i="1" baseline="-25000" dirty="0" smtClean="0"/>
              <a:t>W</a:t>
            </a:r>
            <a:r>
              <a:rPr lang="en-US" sz="1200" dirty="0" smtClean="0"/>
              <a:t>=0.23]</a:t>
            </a:r>
            <a:endParaRPr kumimoji="0" lang="en-GB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-606352" y="4184575"/>
            <a:ext cx="4408337" cy="1588"/>
          </a:xfrm>
          <a:prstGeom prst="line">
            <a:avLst/>
          </a:prstGeom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5262637" y="4184575"/>
            <a:ext cx="4408337" cy="1588"/>
          </a:xfrm>
          <a:prstGeom prst="line">
            <a:avLst/>
          </a:prstGeom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Line 2"/>
          <p:cNvSpPr>
            <a:spLocks noChangeShapeType="1"/>
          </p:cNvSpPr>
          <p:nvPr/>
        </p:nvSpPr>
        <p:spPr bwMode="auto">
          <a:xfrm>
            <a:off x="457200" y="10668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304800" y="1295400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18579B"/>
                </a:solidFill>
              </a:rPr>
              <a:t>Radiative corrections –                             </a:t>
            </a:r>
            <a:r>
              <a:rPr lang="en-US" sz="2000" dirty="0" smtClean="0">
                <a:solidFill>
                  <a:srgbClr val="E12B0D"/>
                </a:solidFill>
              </a:rPr>
              <a:t>modifying propagators and vertices</a:t>
            </a:r>
          </a:p>
          <a:p>
            <a:pPr lvl="0"/>
            <a:endParaRPr lang="en-US" sz="2000" b="1" dirty="0" smtClean="0">
              <a:solidFill>
                <a:srgbClr val="E12B0D"/>
              </a:solidFill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Measurements at the </a:t>
            </a:r>
            <a:r>
              <a:rPr lang="en-US" sz="40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Z </a:t>
            </a:r>
            <a:r>
              <a:rPr lang="en-US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Pole</a:t>
            </a:r>
            <a:endParaRPr lang="en-US" sz="4000" b="1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4800" y="2263914"/>
            <a:ext cx="48387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solidFill>
                  <a:srgbClr val="18579B"/>
                </a:solidFill>
              </a:rPr>
              <a:t>Leading order terms </a:t>
            </a:r>
            <a:r>
              <a:rPr lang="en-US" sz="1600" dirty="0" smtClean="0">
                <a:solidFill>
                  <a:srgbClr val="18579B"/>
                </a:solidFill>
              </a:rPr>
              <a:t>(</a:t>
            </a:r>
            <a:r>
              <a:rPr lang="en-US" sz="1600" i="1" dirty="0" smtClean="0">
                <a:solidFill>
                  <a:srgbClr val="18579B"/>
                </a:solidFill>
              </a:rPr>
              <a:t>M</a:t>
            </a:r>
            <a:r>
              <a:rPr lang="en-US" sz="1600" i="1" baseline="-25000" dirty="0" smtClean="0">
                <a:solidFill>
                  <a:srgbClr val="18579B"/>
                </a:solidFill>
              </a:rPr>
              <a:t>H</a:t>
            </a:r>
            <a:r>
              <a:rPr lang="en-US" sz="1600" dirty="0" smtClean="0">
                <a:solidFill>
                  <a:srgbClr val="18579B"/>
                </a:solidFill>
                <a:latin typeface="Arial"/>
                <a:cs typeface="Arial"/>
              </a:rPr>
              <a:t> </a:t>
            </a:r>
            <a:r>
              <a:rPr lang="en-GB" sz="1600" dirty="0" smtClean="0">
                <a:solidFill>
                  <a:srgbClr val="18579B"/>
                </a:solidFill>
                <a:latin typeface="Symbol" charset="2"/>
                <a:cs typeface="Symbol" charset="2"/>
              </a:rPr>
              <a:t>≪</a:t>
            </a:r>
            <a:r>
              <a:rPr lang="en-GB" sz="1600" i="1" dirty="0" smtClean="0">
                <a:solidFill>
                  <a:srgbClr val="18579B"/>
                </a:solidFill>
                <a:latin typeface="Symbol" charset="2"/>
                <a:cs typeface="Symbol" charset="2"/>
              </a:rPr>
              <a:t> </a:t>
            </a:r>
            <a:r>
              <a:rPr lang="en-US" sz="1600" i="1" dirty="0" smtClean="0">
                <a:solidFill>
                  <a:srgbClr val="18579B"/>
                </a:solidFill>
                <a:latin typeface="Arial"/>
                <a:cs typeface="Arial"/>
              </a:rPr>
              <a:t>M</a:t>
            </a:r>
            <a:r>
              <a:rPr lang="en-US" sz="1600" i="1" baseline="-25000" dirty="0" smtClean="0">
                <a:solidFill>
                  <a:srgbClr val="18579B"/>
                </a:solidFill>
                <a:latin typeface="Arial"/>
                <a:cs typeface="Arial"/>
              </a:rPr>
              <a:t>W</a:t>
            </a:r>
            <a:r>
              <a:rPr lang="en-US" sz="1600" dirty="0" smtClean="0">
                <a:solidFill>
                  <a:srgbClr val="18579B"/>
                </a:solidFill>
                <a:latin typeface="Arial"/>
                <a:cs typeface="Arial"/>
              </a:rPr>
              <a:t>)</a:t>
            </a:r>
            <a:endParaRPr lang="en-US" sz="2000" dirty="0" smtClean="0">
              <a:solidFill>
                <a:srgbClr val="18579B"/>
              </a:solidFill>
              <a:latin typeface="Symbol" charset="2"/>
              <a:cs typeface="Symbol" charset="2"/>
            </a:endParaRPr>
          </a:p>
          <a:p>
            <a:pPr marL="360363" lvl="0" indent="-276225">
              <a:spcBef>
                <a:spcPts val="1200"/>
              </a:spcBef>
              <a:buFont typeface="Arial"/>
              <a:buChar char="•"/>
            </a:pPr>
            <a:r>
              <a:rPr lang="en-US" sz="1600" i="1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r</a:t>
            </a:r>
            <a:r>
              <a:rPr lang="en-US" sz="1600" i="1" baseline="-25000" dirty="0" err="1" smtClean="0">
                <a:solidFill>
                  <a:prstClr val="black"/>
                </a:solidFill>
                <a:latin typeface="Arial"/>
                <a:cs typeface="Arial"/>
              </a:rPr>
              <a:t>Z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 and </a:t>
            </a:r>
            <a:r>
              <a:rPr lang="en-US" sz="1600" i="1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k</a:t>
            </a:r>
            <a:r>
              <a:rPr lang="en-US" sz="1600" i="1" baseline="-25000" dirty="0" err="1" smtClean="0">
                <a:solidFill>
                  <a:prstClr val="black"/>
                </a:solidFill>
                <a:latin typeface="Arial"/>
                <a:cs typeface="Arial"/>
              </a:rPr>
              <a:t>Z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 can be split into sum of universal contributions from propagator self-energies:</a:t>
            </a:r>
            <a:endParaRPr lang="en-US" sz="1600" i="1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5143500" y="1219199"/>
            <a:ext cx="4000500" cy="5204884"/>
          </a:xfrm>
          <a:prstGeom prst="rect">
            <a:avLst/>
          </a:prstGeom>
          <a:solidFill>
            <a:srgbClr val="FFFFFF"/>
          </a:solidFill>
          <a:ln w="635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6278" y="3727451"/>
            <a:ext cx="1906003" cy="1322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77194" y="5048243"/>
            <a:ext cx="1973969" cy="1276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/>
          <a:srcRect t="7963"/>
          <a:stretch>
            <a:fillRect/>
          </a:stretch>
        </p:blipFill>
        <p:spPr bwMode="auto">
          <a:xfrm>
            <a:off x="5275135" y="1384722"/>
            <a:ext cx="1870692" cy="954124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/>
          <a:srcRect b="6848"/>
          <a:stretch>
            <a:fillRect/>
          </a:stretch>
        </p:blipFill>
        <p:spPr bwMode="auto">
          <a:xfrm>
            <a:off x="5257800" y="2622431"/>
            <a:ext cx="1964227" cy="1080041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77654" y="2364204"/>
            <a:ext cx="1964227" cy="1175028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88523" y="1336040"/>
            <a:ext cx="1777158" cy="999652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</p:pic>
      <p:graphicFrame>
        <p:nvGraphicFramePr>
          <p:cNvPr id="735234" name="Object 2"/>
          <p:cNvGraphicFramePr>
            <a:graphicFrameLocks noChangeAspect="1"/>
          </p:cNvGraphicFramePr>
          <p:nvPr/>
        </p:nvGraphicFramePr>
        <p:xfrm>
          <a:off x="762000" y="3429000"/>
          <a:ext cx="4141788" cy="1416050"/>
        </p:xfrm>
        <a:graphic>
          <a:graphicData uri="http://schemas.openxmlformats.org/presentationml/2006/ole">
            <p:oleObj spid="_x0000_s987138" name="Equation" r:id="rId9" imgW="3162300" imgH="1079500" progId="Equation.DSMT4">
              <p:embed/>
            </p:oleObj>
          </a:graphicData>
        </a:graphic>
      </p:graphicFrame>
      <p:sp>
        <p:nvSpPr>
          <p:cNvPr id="16" name="Rectangle 15"/>
          <p:cNvSpPr/>
          <p:nvPr/>
        </p:nvSpPr>
        <p:spPr>
          <a:xfrm>
            <a:off x="304800" y="4975125"/>
            <a:ext cx="4838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276225">
              <a:spcBef>
                <a:spcPts val="1200"/>
              </a:spcBef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lang="en-US" sz="1600" dirty="0" err="1" smtClean="0">
                <a:solidFill>
                  <a:prstClr val="black"/>
                </a:solidFill>
                <a:latin typeface="Arial"/>
                <a:cs typeface="Arial"/>
              </a:rPr>
              <a:t>flavour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-specific vertex corrections, which are very small, except for top quarks, due to large |</a:t>
            </a:r>
            <a:r>
              <a:rPr lang="en-US" sz="1600" i="1" dirty="0" err="1" smtClean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lang="en-US" sz="1600" i="1" baseline="-25000" dirty="0" err="1" smtClean="0">
                <a:solidFill>
                  <a:prstClr val="black"/>
                </a:solidFill>
                <a:latin typeface="Arial"/>
                <a:cs typeface="Arial"/>
              </a:rPr>
              <a:t>tb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| CKM element</a:t>
            </a:r>
            <a:endParaRPr lang="en-US" sz="1600" i="1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735235" name="Object 3"/>
          <p:cNvGraphicFramePr>
            <a:graphicFrameLocks noChangeAspect="1"/>
          </p:cNvGraphicFramePr>
          <p:nvPr/>
        </p:nvGraphicFramePr>
        <p:xfrm>
          <a:off x="754063" y="5791200"/>
          <a:ext cx="2362200" cy="631825"/>
        </p:xfrm>
        <a:graphic>
          <a:graphicData uri="http://schemas.openxmlformats.org/presentationml/2006/ole">
            <p:oleObj spid="_x0000_s987139" name="Equation" r:id="rId10" imgW="1803400" imgH="482600" progId="Equation.DSMT4">
              <p:embed/>
            </p:oleObj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97694" y="2286000"/>
            <a:ext cx="4903789" cy="417631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 tIns="795600" bIns="1389600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E12548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Radiative corrections allow us to test the SM  </a:t>
            </a:r>
          </a:p>
          <a:p>
            <a:pPr algn="ctr"/>
            <a:r>
              <a:rPr lang="en-GB" sz="3200" dirty="0" smtClean="0">
                <a:solidFill>
                  <a:srgbClr val="E12548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and to constrain unknown SM parameters</a:t>
            </a:r>
            <a:endParaRPr lang="en-GB" sz="3200" dirty="0">
              <a:solidFill>
                <a:srgbClr val="E12548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2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4D4D4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4D4D4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Modèle par défaut">
  <a:themeElements>
    <a:clrScheme name="5_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5_Modèle par défaut">
      <a:majorFont>
        <a:latin typeface="VAG Rounded Light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5_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Modèle par défaut">
  <a:themeElements>
    <a:clrScheme name="1_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Modèle par défaut">
      <a:majorFont>
        <a:latin typeface="VAG Rounded Light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2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4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2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111028</TotalTime>
  <Words>7519</Words>
  <Application>Microsoft Macintosh PowerPoint</Application>
  <PresentationFormat>Overhead</PresentationFormat>
  <Paragraphs>790</Paragraphs>
  <Slides>82</Slides>
  <Notes>4</Notes>
  <HiddenSlides>0</HiddenSlides>
  <MMClips>0</MMClips>
  <ScaleCrop>false</ScaleCrop>
  <HeadingPairs>
    <vt:vector size="6" baseType="variant">
      <vt:variant>
        <vt:lpstr>Design Template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0" baseType="lpstr">
      <vt:lpstr>Office Theme</vt:lpstr>
      <vt:lpstr>1_Office Theme</vt:lpstr>
      <vt:lpstr>2_Office Theme</vt:lpstr>
      <vt:lpstr>5_Modèle par défaut</vt:lpstr>
      <vt:lpstr>1_Modèle par défaut</vt:lpstr>
      <vt:lpstr>3_Office Theme</vt:lpstr>
      <vt:lpstr>4_Office Theme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Slide 1</dc:title>
  <dc:creator>Andreas Hoecker</dc:creator>
  <cp:keywords/>
  <cp:lastModifiedBy>Andreas Hoecker</cp:lastModifiedBy>
  <cp:revision>1658</cp:revision>
  <cp:lastPrinted>2010-08-01T22:29:28Z</cp:lastPrinted>
  <dcterms:created xsi:type="dcterms:W3CDTF">2010-08-01T22:22:43Z</dcterms:created>
  <dcterms:modified xsi:type="dcterms:W3CDTF">2010-08-01T22:32:01Z</dcterms:modified>
</cp:coreProperties>
</file>