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2.bin" ContentType="application/vnd.openxmlformats-officedocument.oleObject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slides/slide55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drawings/drawing1.xml" ContentType="application/vnd.openxmlformats-officedocument.drawingml.chartshapes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notesSlides/notesSlide3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452" r:id="rId2"/>
    <p:sldId id="1331" r:id="rId3"/>
    <p:sldId id="1283" r:id="rId4"/>
    <p:sldId id="1201" r:id="rId5"/>
    <p:sldId id="1287" r:id="rId6"/>
    <p:sldId id="1288" r:id="rId7"/>
    <p:sldId id="904" r:id="rId8"/>
    <p:sldId id="1211" r:id="rId9"/>
    <p:sldId id="1215" r:id="rId10"/>
    <p:sldId id="1218" r:id="rId11"/>
    <p:sldId id="1366" r:id="rId12"/>
    <p:sldId id="1351" r:id="rId13"/>
    <p:sldId id="1293" r:id="rId14"/>
    <p:sldId id="1294" r:id="rId15"/>
    <p:sldId id="1295" r:id="rId16"/>
    <p:sldId id="1302" r:id="rId17"/>
    <p:sldId id="1297" r:id="rId18"/>
    <p:sldId id="1296" r:id="rId19"/>
    <p:sldId id="1300" r:id="rId20"/>
    <p:sldId id="1304" r:id="rId21"/>
    <p:sldId id="1305" r:id="rId22"/>
    <p:sldId id="1308" r:id="rId23"/>
    <p:sldId id="1309" r:id="rId24"/>
    <p:sldId id="1303" r:id="rId25"/>
    <p:sldId id="1298" r:id="rId26"/>
    <p:sldId id="1311" r:id="rId27"/>
    <p:sldId id="1338" r:id="rId28"/>
    <p:sldId id="1315" r:id="rId29"/>
    <p:sldId id="1312" r:id="rId30"/>
    <p:sldId id="1360" r:id="rId31"/>
    <p:sldId id="1361" r:id="rId32"/>
    <p:sldId id="1337" r:id="rId33"/>
    <p:sldId id="1316" r:id="rId34"/>
    <p:sldId id="1344" r:id="rId35"/>
    <p:sldId id="1323" r:id="rId36"/>
    <p:sldId id="1325" r:id="rId37"/>
    <p:sldId id="1326" r:id="rId38"/>
    <p:sldId id="1339" r:id="rId39"/>
    <p:sldId id="1327" r:id="rId40"/>
    <p:sldId id="1362" r:id="rId41"/>
    <p:sldId id="1322" r:id="rId42"/>
    <p:sldId id="1334" r:id="rId43"/>
    <p:sldId id="1329" r:id="rId44"/>
    <p:sldId id="1346" r:id="rId45"/>
    <p:sldId id="1369" r:id="rId46"/>
    <p:sldId id="1353" r:id="rId47"/>
    <p:sldId id="1330" r:id="rId48"/>
    <p:sldId id="1345" r:id="rId49"/>
    <p:sldId id="1333" r:id="rId50"/>
    <p:sldId id="1350" r:id="rId51"/>
    <p:sldId id="1365" r:id="rId52"/>
    <p:sldId id="1306" r:id="rId53"/>
    <p:sldId id="1358" r:id="rId54"/>
    <p:sldId id="1357" r:id="rId55"/>
    <p:sldId id="1286" r:id="rId56"/>
  </p:sldIdLst>
  <p:sldSz cx="9906000" cy="6858000" type="A4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8EDBE"/>
    <a:srgbClr val="A50021"/>
    <a:srgbClr val="CC0000"/>
    <a:srgbClr val="4D4D4D"/>
    <a:srgbClr val="808080"/>
    <a:srgbClr val="8B80CC"/>
    <a:srgbClr val="FF848D"/>
    <a:srgbClr val="8B8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24" y="-10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2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1552" y="-104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0" Type="http://schemas.openxmlformats.org/officeDocument/2006/relationships/presProps" Target="presProps.xml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tableStyles" Target="tableStyle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handoutMaster" Target="handoutMasters/handoutMaster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theme" Target="theme/theme1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viewProps" Target="viewProps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TSV:Download:LHClumiProfil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scatterChart>
        <c:scatterStyle val="lineMarker"/>
        <c:ser>
          <c:idx val="0"/>
          <c:order val="0"/>
          <c:xVal>
            <c:numRef>
              <c:f>Sheet1!$A$3:$A$23</c:f>
              <c:numCache>
                <c:formatCode>General</c:formatCode>
                <c:ptCount val="21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  <c:pt idx="6">
                  <c:v>2016.0</c:v>
                </c:pt>
                <c:pt idx="7">
                  <c:v>2017.0</c:v>
                </c:pt>
                <c:pt idx="8">
                  <c:v>2018.0</c:v>
                </c:pt>
                <c:pt idx="9">
                  <c:v>2019.0</c:v>
                </c:pt>
                <c:pt idx="10">
                  <c:v>2020.0</c:v>
                </c:pt>
                <c:pt idx="11">
                  <c:v>2021.0</c:v>
                </c:pt>
                <c:pt idx="12">
                  <c:v>2022.0</c:v>
                </c:pt>
                <c:pt idx="13">
                  <c:v>2023.0</c:v>
                </c:pt>
                <c:pt idx="14">
                  <c:v>2024.0</c:v>
                </c:pt>
                <c:pt idx="15">
                  <c:v>2025.0</c:v>
                </c:pt>
                <c:pt idx="16">
                  <c:v>2026.0</c:v>
                </c:pt>
                <c:pt idx="17">
                  <c:v>2027.0</c:v>
                </c:pt>
                <c:pt idx="18">
                  <c:v>2028.0</c:v>
                </c:pt>
                <c:pt idx="19">
                  <c:v>2029.0</c:v>
                </c:pt>
                <c:pt idx="20">
                  <c:v>2030.0</c:v>
                </c:pt>
              </c:numCache>
            </c:numRef>
          </c:xVal>
          <c:yVal>
            <c:numRef>
              <c:f>Sheet1!$B$3:$B$23</c:f>
              <c:numCache>
                <c:formatCode>General</c:formatCode>
                <c:ptCount val="21"/>
                <c:pt idx="0">
                  <c:v>-1.154901959985743</c:v>
                </c:pt>
                <c:pt idx="1">
                  <c:v>0.0170333392987804</c:v>
                </c:pt>
                <c:pt idx="2">
                  <c:v>0.0170333392987804</c:v>
                </c:pt>
                <c:pt idx="3">
                  <c:v>0.963787827345555</c:v>
                </c:pt>
                <c:pt idx="4">
                  <c:v>1.477121254719661</c:v>
                </c:pt>
                <c:pt idx="5">
                  <c:v>1.821513528404773</c:v>
                </c:pt>
                <c:pt idx="6">
                  <c:v>1.821513528404773</c:v>
                </c:pt>
                <c:pt idx="7">
                  <c:v>2.072249897613514</c:v>
                </c:pt>
                <c:pt idx="8">
                  <c:v>2.336259552014193</c:v>
                </c:pt>
                <c:pt idx="9">
                  <c:v>2.52608069180203</c:v>
                </c:pt>
                <c:pt idx="10">
                  <c:v>2.52608069180203</c:v>
                </c:pt>
                <c:pt idx="11">
                  <c:v>2.643156465619706</c:v>
                </c:pt>
                <c:pt idx="12">
                  <c:v>2.855094951158622</c:v>
                </c:pt>
                <c:pt idx="13">
                  <c:v>2.996905510695666</c:v>
                </c:pt>
                <c:pt idx="14">
                  <c:v>3.110589710299249</c:v>
                </c:pt>
                <c:pt idx="15">
                  <c:v>3.200604291644552</c:v>
                </c:pt>
                <c:pt idx="16">
                  <c:v>3.275126999458112</c:v>
                </c:pt>
                <c:pt idx="17">
                  <c:v>3.33871539936352</c:v>
                </c:pt>
                <c:pt idx="18">
                  <c:v>3.394171400415131</c:v>
                </c:pt>
                <c:pt idx="19">
                  <c:v>3.44334123166788</c:v>
                </c:pt>
                <c:pt idx="20">
                  <c:v>3.48750602621804</c:v>
                </c:pt>
              </c:numCache>
            </c:numRef>
          </c:yVal>
        </c:ser>
        <c:axId val="1021641352"/>
        <c:axId val="1021644392"/>
      </c:scatterChart>
      <c:valAx>
        <c:axId val="1021641352"/>
        <c:scaling>
          <c:orientation val="minMax"/>
        </c:scaling>
        <c:axPos val="b"/>
        <c:numFmt formatCode="General" sourceLinked="1"/>
        <c:tickLblPos val="nextTo"/>
        <c:crossAx val="1021644392"/>
        <c:crosses val="autoZero"/>
        <c:crossBetween val="midCat"/>
      </c:valAx>
      <c:valAx>
        <c:axId val="1021644392"/>
        <c:scaling>
          <c:orientation val="minMax"/>
        </c:scaling>
        <c:axPos val="l"/>
        <c:majorGridlines/>
        <c:numFmt formatCode="General" sourceLinked="1"/>
        <c:tickLblPos val="nextTo"/>
        <c:crossAx val="1021641352"/>
        <c:crosses val="autoZero"/>
        <c:crossBetween val="midCat"/>
      </c:valAx>
    </c:plotArea>
    <c:legend>
      <c:legendPos val="r"/>
      <c:layout/>
    </c:legend>
    <c:plotVisOnly val="1"/>
  </c:chart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0.20325</cdr:x>
      <cdr:y>0.66176</cdr:y>
    </cdr:from>
    <cdr:to>
      <cdr:x>0.23609</cdr:x>
      <cdr:y>0.73205</cdr:y>
    </cdr:to>
    <cdr:sp macro="" textlink="">
      <cdr:nvSpPr>
        <cdr:cNvPr id="2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5400000">
          <a:off x="1876787" y="3457213"/>
          <a:ext cx="364202" cy="30777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>
          <a:prstTxWarp prst="textNoShape">
            <a:avLst/>
          </a:prstTxWarp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rgbClr val="000000"/>
              </a:solidFill>
              <a:latin typeface="Helvetica" charset="0"/>
              <a:ea typeface="ＭＳ Ｐゴシック" charset="-128"/>
              <a:cs typeface="ＭＳ Ｐゴシック" charset="-128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rgbClr val="000000"/>
              </a:solidFill>
              <a:latin typeface="Helvetica" charset="0"/>
              <a:ea typeface="ＭＳ Ｐゴシック" charset="-128"/>
              <a:cs typeface="ＭＳ Ｐゴシック" charset="-128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rgbClr val="000000"/>
              </a:solidFill>
              <a:latin typeface="Helvetica" charset="0"/>
              <a:ea typeface="ＭＳ Ｐゴシック" charset="-128"/>
              <a:cs typeface="ＭＳ Ｐゴシック" charset="-128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rgbClr val="000000"/>
              </a:solidFill>
              <a:latin typeface="Helvetica" charset="0"/>
              <a:ea typeface="ＭＳ Ｐゴシック" charset="-128"/>
              <a:cs typeface="ＭＳ Ｐゴシック" charset="-128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rgbClr val="000000"/>
              </a:solidFill>
              <a:latin typeface="Helvetica" charset="0"/>
              <a:ea typeface="ＭＳ Ｐゴシック" charset="-128"/>
              <a:cs typeface="ＭＳ Ｐゴシック" charset="-128"/>
            </a:defRPr>
          </a:lvl5pPr>
          <a:lvl6pPr marL="2286000" algn="l" defTabSz="457200" rtl="0" eaLnBrk="1" latinLnBrk="0" hangingPunct="1">
            <a:defRPr sz="2000" kern="1200">
              <a:solidFill>
                <a:srgbClr val="000000"/>
              </a:solidFill>
              <a:latin typeface="Helvetica" charset="0"/>
              <a:ea typeface="ＭＳ Ｐゴシック" charset="-128"/>
              <a:cs typeface="ＭＳ Ｐゴシック" charset="-128"/>
            </a:defRPr>
          </a:lvl6pPr>
          <a:lvl7pPr marL="2743200" algn="l" defTabSz="457200" rtl="0" eaLnBrk="1" latinLnBrk="0" hangingPunct="1">
            <a:defRPr sz="2000" kern="1200">
              <a:solidFill>
                <a:srgbClr val="000000"/>
              </a:solidFill>
              <a:latin typeface="Helvetica" charset="0"/>
              <a:ea typeface="ＭＳ Ｐゴシック" charset="-128"/>
              <a:cs typeface="ＭＳ Ｐゴシック" charset="-128"/>
            </a:defRPr>
          </a:lvl7pPr>
          <a:lvl8pPr marL="3200400" algn="l" defTabSz="457200" rtl="0" eaLnBrk="1" latinLnBrk="0" hangingPunct="1">
            <a:defRPr sz="2000" kern="1200">
              <a:solidFill>
                <a:srgbClr val="000000"/>
              </a:solidFill>
              <a:latin typeface="Helvetica" charset="0"/>
              <a:ea typeface="ＭＳ Ｐゴシック" charset="-128"/>
              <a:cs typeface="ＭＳ Ｐゴシック" charset="-128"/>
            </a:defRPr>
          </a:lvl8pPr>
          <a:lvl9pPr marL="3657600" algn="l" defTabSz="457200" rtl="0" eaLnBrk="1" latinLnBrk="0" hangingPunct="1">
            <a:defRPr sz="2000" kern="1200">
              <a:solidFill>
                <a:srgbClr val="000000"/>
              </a:solidFill>
              <a:latin typeface="Helvetica" charset="0"/>
              <a:ea typeface="ＭＳ Ｐゴシック" charset="-128"/>
              <a:cs typeface="ＭＳ Ｐゴシック" charset="-128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rgbClr val="FF0000"/>
              </a:solidFill>
              <a:latin typeface="Lucida Grande"/>
              <a:ea typeface="Lucida Grande"/>
              <a:cs typeface="Lucida Grande"/>
            </a:rPr>
            <a:t>↵</a:t>
          </a:r>
          <a:endParaRPr lang="en-US" sz="1400" b="1" dirty="0">
            <a:solidFill>
              <a:srgbClr val="FF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613CD7E-FA46-4B49-BB54-7610B0AE6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16213" y="514350"/>
            <a:ext cx="3713162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0BE16DF-D659-9E4C-9442-69AB4C695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5C6396-299F-1A4B-AFD5-2721B991A39E}" type="slidenum">
              <a:rPr lang="en-US"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Font typeface="Wingdings" pitchFamily="-65" charset="2"/>
              <a:buChar char="§"/>
            </a:pPr>
            <a:r>
              <a:rPr lang="en-US" sz="12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95% CL exclusion for all-</a:t>
            </a:r>
            <a:r>
              <a:rPr lang="en-US" sz="1200" dirty="0" err="1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hadronic</a:t>
            </a:r>
            <a:r>
              <a:rPr lang="en-US" sz="12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 search (≥ 3 jets + MET + </a:t>
            </a:r>
            <a:r>
              <a:rPr lang="en-US" sz="1200" dirty="0" err="1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e/μ</a:t>
            </a:r>
            <a:r>
              <a:rPr lang="en-US" sz="12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 veto)</a:t>
            </a:r>
            <a:endParaRPr lang="en-US" sz="1200" dirty="0" smtClean="0">
              <a:latin typeface="Arial" pitchFamily="-65" charset="0"/>
              <a:sym typeface="Arial" pitchFamily="-65" charset="0"/>
            </a:endParaRPr>
          </a:p>
          <a:p>
            <a:pPr>
              <a:lnSpc>
                <a:spcPct val="90000"/>
              </a:lnSpc>
              <a:buClrTx/>
              <a:buFont typeface="Wingdings" pitchFamily="-65" charset="2"/>
              <a:buChar char="§"/>
            </a:pPr>
            <a:r>
              <a:rPr lang="en-US" sz="12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Systematic uncertainty of 50% assumed on Standard Model background</a:t>
            </a:r>
            <a:endParaRPr lang="en-US" sz="1200" dirty="0" smtClean="0">
              <a:latin typeface="Arial" pitchFamily="-65" charset="0"/>
              <a:sym typeface="Arial" pitchFamily="-65" charset="0"/>
            </a:endParaRPr>
          </a:p>
          <a:p>
            <a:pPr>
              <a:lnSpc>
                <a:spcPct val="90000"/>
              </a:lnSpc>
              <a:buClrTx/>
              <a:buFont typeface="Wingdings" pitchFamily="-65" charset="2"/>
              <a:buChar char="§"/>
            </a:pPr>
            <a:r>
              <a:rPr lang="en-US" sz="1200" i="1" dirty="0" smtClean="0">
                <a:solidFill>
                  <a:srgbClr val="FF0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Sensitivity significantly beyond previous experiments (~50/pb to surpass </a:t>
            </a:r>
            <a:r>
              <a:rPr lang="en-US" sz="1200" i="1" dirty="0" err="1" smtClean="0">
                <a:solidFill>
                  <a:srgbClr val="FF0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Tevatron</a:t>
            </a:r>
            <a:r>
              <a:rPr lang="en-US" sz="1200" i="1" dirty="0" smtClean="0">
                <a:solidFill>
                  <a:srgbClr val="FF0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)</a:t>
            </a:r>
            <a:endParaRPr lang="en-US" sz="1200" i="1" dirty="0" smtClean="0">
              <a:solidFill>
                <a:srgbClr val="FF0000"/>
              </a:solidFill>
              <a:latin typeface="Arial" pitchFamily="-65" charset="0"/>
              <a:sym typeface="Arial" pitchFamily="-65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E16DF-D659-9E4C-9442-69AB4C69586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6A30A5-6371-5240-BEC9-0081902694AD}" type="slidenum">
              <a:rPr lang="en-US"/>
              <a:pPr/>
              <a:t>36</a:t>
            </a:fld>
            <a:endParaRPr lang="en-US"/>
          </a:p>
        </p:txBody>
      </p:sp>
      <p:sp>
        <p:nvSpPr>
          <p:cNvPr id="213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711450" y="514350"/>
            <a:ext cx="3716338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3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7841" y="3256047"/>
            <a:ext cx="6708321" cy="30868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2918" tIns="41459" rIns="82918" bIns="41459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5A4CA0-C1BF-754B-B282-F79DC0EA5AB6}" type="slidenum">
              <a:rPr lang="en-US"/>
              <a:pPr/>
              <a:t>39</a:t>
            </a:fld>
            <a:endParaRPr lang="en-US"/>
          </a:p>
        </p:txBody>
      </p:sp>
      <p:sp>
        <p:nvSpPr>
          <p:cNvPr id="158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5A4CA0-C1BF-754B-B282-F79DC0EA5AB6}" type="slidenum">
              <a:rPr lang="en-US"/>
              <a:pPr/>
              <a:t>40</a:t>
            </a:fld>
            <a:endParaRPr lang="en-US"/>
          </a:p>
        </p:txBody>
      </p:sp>
      <p:sp>
        <p:nvSpPr>
          <p:cNvPr id="158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GB" smtClean="0">
              <a:ea typeface="Times New Roman" pitchFamily="-65" charset="0"/>
              <a:cs typeface="Times New Roman" pitchFamily="-65" charset="0"/>
            </a:endParaRPr>
          </a:p>
          <a:p>
            <a:endParaRPr lang="en-US" dirty="0">
              <a:ea typeface="Times New Roman" pitchFamily="-65" charset="0"/>
              <a:cs typeface="Times New Roman" pitchFamily="-65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E16DF-D659-9E4C-9442-69AB4C695865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DB99DF-02DF-7441-BE32-4D49CF999BAC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399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14625" y="514350"/>
            <a:ext cx="3714750" cy="2571750"/>
          </a:xfrm>
          <a:solidFill>
            <a:srgbClr val="FFFFFF"/>
          </a:solidFill>
          <a:ln/>
        </p:spPr>
      </p:sp>
      <p:sp>
        <p:nvSpPr>
          <p:cNvPr id="39940" name="Notes Placeholder 2"/>
          <p:cNvSpPr>
            <a:spLocks noGrp="1"/>
          </p:cNvSpPr>
          <p:nvPr>
            <p:ph type="body" idx="1"/>
          </p:nvPr>
        </p:nvSpPr>
        <p:spPr>
          <a:xfrm>
            <a:off x="1216899" y="3257302"/>
            <a:ext cx="6710203" cy="3086155"/>
          </a:xfrm>
          <a:noFill/>
          <a:ln>
            <a:solidFill>
              <a:srgbClr val="000000"/>
            </a:solidFill>
          </a:ln>
        </p:spPr>
        <p:txBody>
          <a:bodyPr lIns="94208" tIns="47103" rIns="94208" bIns="47103"/>
          <a:lstStyle/>
          <a:p>
            <a:endParaRPr lang="en-US"/>
          </a:p>
        </p:txBody>
      </p:sp>
      <p:sp>
        <p:nvSpPr>
          <p:cNvPr id="39941" name="Date Placeholder 3"/>
          <p:cNvSpPr txBox="1">
            <a:spLocks noGrp="1"/>
          </p:cNvSpPr>
          <p:nvPr/>
        </p:nvSpPr>
        <p:spPr bwMode="auto">
          <a:xfrm>
            <a:off x="5182607" y="0"/>
            <a:ext cx="3961393" cy="34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08" tIns="47103" rIns="94208" bIns="47103">
            <a:prstTxWarp prst="textNoShape">
              <a:avLst/>
            </a:prstTxWarp>
          </a:bodyPr>
          <a:lstStyle/>
          <a:p>
            <a:pPr algn="r" defTabSz="941388"/>
            <a:fld id="{6FE0A87E-CCAF-704E-9BDE-ED2F6CAAB883}" type="datetime1">
              <a:rPr lang="en-US" sz="1200">
                <a:latin typeface="Times New Roman" charset="0"/>
              </a:rPr>
              <a:pPr algn="r" defTabSz="941388"/>
              <a:t>7/31/10</a:t>
            </a:fld>
            <a:endParaRPr lang="en-US" sz="1200">
              <a:latin typeface="Times New Roman" charset="0"/>
            </a:endParaRPr>
          </a:p>
        </p:txBody>
      </p:sp>
      <p:sp>
        <p:nvSpPr>
          <p:cNvPr id="39942" name="Slide Number Placeholder 4"/>
          <p:cNvSpPr txBox="1">
            <a:spLocks noGrp="1"/>
          </p:cNvSpPr>
          <p:nvPr/>
        </p:nvSpPr>
        <p:spPr bwMode="auto">
          <a:xfrm>
            <a:off x="5182607" y="6515708"/>
            <a:ext cx="3961393" cy="34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08" tIns="47103" rIns="94208" bIns="47103" anchor="b">
            <a:prstTxWarp prst="textNoShape">
              <a:avLst/>
            </a:prstTxWarp>
          </a:bodyPr>
          <a:lstStyle/>
          <a:p>
            <a:pPr algn="r" defTabSz="941388"/>
            <a:fld id="{93DC1417-0A74-A54F-A1CD-404D4124A1A5}" type="slidenum">
              <a:rPr lang="en-US" sz="1200">
                <a:latin typeface="Times New Roman" charset="0"/>
              </a:rPr>
              <a:pPr algn="r" defTabSz="941388"/>
              <a:t>53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EB0BDE-3475-7A4D-9886-E41BCFD7E3D0}" type="slidenum">
              <a:rPr lang="en-US"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C9399B-7D23-5242-A3E2-308863A87DDB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EB0BDE-3475-7A4D-9886-E41BCFD7E3D0}" type="slidenum">
              <a:rPr lang="en-US">
                <a:ea typeface="ＭＳ Ｐゴシック" charset="-128"/>
                <a:cs typeface="ＭＳ Ｐゴシック" charset="-128"/>
              </a:rPr>
              <a:pPr/>
              <a:t>4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main problems of the SM show up in the Higgs sector.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9AC1CD-026D-1C4B-8181-4507146FE918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CD21BE-4BCA-6640-AD61-51242067C94A}" type="slidenum">
              <a:rPr lang="en-US">
                <a:ea typeface="ＭＳ Ｐゴシック" charset="-128"/>
                <a:cs typeface="ＭＳ Ｐゴシック" charset="-128"/>
              </a:rPr>
              <a:pPr/>
              <a:t>7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Aft>
                <a:spcPct val="40000"/>
              </a:spcAft>
              <a:tabLst>
                <a:tab pos="279400" algn="l"/>
                <a:tab pos="3660775" algn="l"/>
              </a:tabLst>
            </a:pPr>
            <a:r>
              <a:rPr lang="en-US" b="1" smtClean="0">
                <a:solidFill>
                  <a:srgbClr val="D50A11"/>
                </a:solidFill>
              </a:rPr>
              <a:t>Physics requirements drive the design</a:t>
            </a:r>
            <a:r>
              <a:rPr lang="en-US" sz="1400" b="1" smtClean="0">
                <a:solidFill>
                  <a:schemeClr val="accent2"/>
                </a:solidFill>
              </a:rPr>
              <a:t> </a:t>
            </a:r>
          </a:p>
          <a:p>
            <a:pPr>
              <a:spcAft>
                <a:spcPct val="40000"/>
              </a:spcAft>
              <a:tabLst>
                <a:tab pos="279400" algn="l"/>
                <a:tab pos="3660775" algn="l"/>
              </a:tabLst>
            </a:pPr>
            <a:r>
              <a:rPr lang="en-US" b="1" smtClean="0">
                <a:solidFill>
                  <a:schemeClr val="accent2"/>
                </a:solidFill>
              </a:rPr>
              <a:t>Analogy with a cylindrical onion:</a:t>
            </a:r>
            <a:endParaRPr lang="en-US" smtClean="0">
              <a:solidFill>
                <a:schemeClr val="accent2"/>
              </a:solidFill>
            </a:endParaRPr>
          </a:p>
          <a:p>
            <a:pPr>
              <a:spcAft>
                <a:spcPct val="40000"/>
              </a:spcAft>
              <a:tabLst>
                <a:tab pos="279400" algn="l"/>
                <a:tab pos="3660775" algn="l"/>
              </a:tabLst>
            </a:pPr>
            <a:r>
              <a:rPr lang="en-US" smtClean="0">
                <a:solidFill>
                  <a:schemeClr val="accent2"/>
                </a:solidFill>
              </a:rPr>
              <a:t>Technologically advanced detectors comprising many layers, each designed to perform a specific task. </a:t>
            </a:r>
            <a:br>
              <a:rPr lang="en-US" smtClean="0">
                <a:solidFill>
                  <a:schemeClr val="accent2"/>
                </a:solidFill>
              </a:rPr>
            </a:br>
            <a:r>
              <a:rPr lang="en-US" smtClean="0">
                <a:solidFill>
                  <a:schemeClr val="accent2"/>
                </a:solidFill>
              </a:rPr>
              <a:t>Together these layers allow scientists to identify and precisely measure the energies and directions of all the particles produced in collisions.</a:t>
            </a:r>
            <a:endParaRPr lang="en-US" b="1" smtClean="0">
              <a:solidFill>
                <a:schemeClr val="accent2"/>
              </a:solidFill>
            </a:endParaRPr>
          </a:p>
          <a:p>
            <a:pPr>
              <a:tabLst>
                <a:tab pos="279400" algn="l"/>
                <a:tab pos="3660775" algn="l"/>
              </a:tabLst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3173E-926B-924F-AC6A-66E41E2ECF72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C8514B-B159-FA47-AB85-C862449A171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5A4CA0-C1BF-754B-B282-F79DC0EA5AB6}" type="slidenum">
              <a:rPr lang="en-US"/>
              <a:pPr/>
              <a:t>28</a:t>
            </a:fld>
            <a:endParaRPr lang="en-US"/>
          </a:p>
        </p:txBody>
      </p:sp>
      <p:sp>
        <p:nvSpPr>
          <p:cNvPr id="158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769938" y="369888"/>
            <a:ext cx="8366125" cy="1028700"/>
          </a:xfrm>
        </p:spPr>
        <p:txBody>
          <a:bodyPr/>
          <a:lstStyle>
            <a:lvl1pPr>
              <a:defRPr sz="4400">
                <a:solidFill>
                  <a:srgbClr val="00547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6" name="Text Box 19"/>
          <p:cNvSpPr txBox="1"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3E3E9-AB0F-BB48-8673-815DB4928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381000"/>
            <a:ext cx="2228850" cy="574516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381000"/>
            <a:ext cx="6534150" cy="5745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6" name="Text Box 19"/>
          <p:cNvSpPr txBox="1"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83D41-316A-8A4E-A09E-FBD84CB44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6" name="Text Box 19"/>
          <p:cNvSpPr txBox="1"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2B970-85E6-C043-918F-E3FF9AB8E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6" name="Text Box 19"/>
          <p:cNvSpPr txBox="1"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91A2B-9D45-D143-836C-4D04ABB75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7" name="Text Box 19"/>
          <p:cNvSpPr txBox="1"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45FDB-A25E-8841-85C4-E55C05576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9" name="Text Box 19"/>
          <p:cNvSpPr txBox="1"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76CE4-6147-514F-9E07-4DC5674B2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D413C-89CD-8C40-9010-C08CF6605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E1277-BAF6-1347-9437-A26F9EDE3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7" name="Text Box 19"/>
          <p:cNvSpPr txBox="1"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3BA82-CF06-6A45-A4CE-D16924FA8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7" name="Text Box 19"/>
          <p:cNvSpPr txBox="1"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E06E1-8AC7-E949-9978-8C0B29D67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553200"/>
            <a:ext cx="2155825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8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572250"/>
            <a:ext cx="31369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/>
            </a:lvl1pPr>
          </a:lstStyle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81000" y="304800"/>
            <a:ext cx="9144000" cy="6191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660400" y="990600"/>
            <a:ext cx="8585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43" name="Text Box 19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839200" y="6553200"/>
            <a:ext cx="533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8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3F8A92-21BB-F948-8398-925C83E01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35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52400" y="304800"/>
            <a:ext cx="609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6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4" Type="http://schemas.openxmlformats.org/officeDocument/2006/relationships/image" Target="../media/image30.png"/><Relationship Id="rId20" Type="http://schemas.openxmlformats.org/officeDocument/2006/relationships/image" Target="../media/image36.png"/><Relationship Id="rId4" Type="http://schemas.openxmlformats.org/officeDocument/2006/relationships/image" Target="../media/image20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1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6" Type="http://schemas.openxmlformats.org/officeDocument/2006/relationships/image" Target="../media/image32.png"/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0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19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9" Type="http://schemas.openxmlformats.org/officeDocument/2006/relationships/image" Target="../media/image25.png"/><Relationship Id="rId3" Type="http://schemas.openxmlformats.org/officeDocument/2006/relationships/image" Target="../media/image19.png"/><Relationship Id="rId18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5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image" Target="../media/image46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5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5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55.pn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5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image" Target="../media/image60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5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6" Type="http://schemas.openxmlformats.org/officeDocument/2006/relationships/image" Target="../media/image68.pd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6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df"/><Relationship Id="rId3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5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4" Type="http://schemas.openxmlformats.org/officeDocument/2006/relationships/image" Target="../media/image95.png"/><Relationship Id="rId10" Type="http://schemas.openxmlformats.org/officeDocument/2006/relationships/image" Target="../media/image100.png"/><Relationship Id="rId5" Type="http://schemas.openxmlformats.org/officeDocument/2006/relationships/oleObject" Target="../embeddings/oleObject1.bin"/><Relationship Id="rId7" Type="http://schemas.openxmlformats.org/officeDocument/2006/relationships/image" Target="../media/image97.png"/><Relationship Id="rId11" Type="http://schemas.openxmlformats.org/officeDocument/2006/relationships/image" Target="../media/image10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99.png"/><Relationship Id="rId3" Type="http://schemas.openxmlformats.org/officeDocument/2006/relationships/notesSlide" Target="../notesSlides/notesSlide11.xml"/><Relationship Id="rId6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3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3.bin"/><Relationship Id="rId4" Type="http://schemas.openxmlformats.org/officeDocument/2006/relationships/image" Target="../media/image12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1.png"/><Relationship Id="rId5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HiggsHunting'10-tsv</a:t>
            </a:r>
          </a:p>
        </p:txBody>
      </p:sp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8F4513A-E49E-E64F-BE54-C39CFBC8B787}" type="slidenum">
              <a:rPr lang="en-US" smtClean="0"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smtClean="0"/>
              <a:t>The LHC: Looking Ahead</a:t>
            </a: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7620000" y="990600"/>
            <a:ext cx="20224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>
                <a:solidFill>
                  <a:schemeClr val="accent2"/>
                </a:solidFill>
              </a:rPr>
              <a:t>Tejinder S. Virdee</a:t>
            </a:r>
          </a:p>
          <a:p>
            <a:pPr algn="ctr" eaLnBrk="0" hangingPunct="0"/>
            <a:r>
              <a:rPr lang="en-US" sz="1400">
                <a:solidFill>
                  <a:schemeClr val="accent2"/>
                </a:solidFill>
              </a:rPr>
              <a:t>CERN/Imperial College</a:t>
            </a:r>
          </a:p>
        </p:txBody>
      </p:sp>
      <p:sp>
        <p:nvSpPr>
          <p:cNvPr id="15368" name="Rectangle 22"/>
          <p:cNvSpPr>
            <a:spLocks noChangeArrowheads="1"/>
          </p:cNvSpPr>
          <p:nvPr/>
        </p:nvSpPr>
        <p:spPr bwMode="auto">
          <a:xfrm>
            <a:off x="3352800" y="5607050"/>
            <a:ext cx="3200400" cy="1250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pic>
        <p:nvPicPr>
          <p:cNvPr id="15371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352800"/>
            <a:ext cx="5410200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 l="20247" t="11204" r="20247" b="8403"/>
          <a:stretch>
            <a:fillRect/>
          </a:stretch>
        </p:blipFill>
        <p:spPr>
          <a:xfrm rot="5400000">
            <a:off x="3324407" y="2390593"/>
            <a:ext cx="1123584" cy="1219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1524000"/>
            <a:ext cx="9906000" cy="4495800"/>
            <a:chOff x="0" y="2362200"/>
            <a:chExt cx="9906000" cy="4495800"/>
          </a:xfrm>
        </p:grpSpPr>
        <p:pic>
          <p:nvPicPr>
            <p:cNvPr id="15364" name="Picture 17" descr="TunnelMar0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76400" y="2743200"/>
              <a:ext cx="5334000" cy="3597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7" name="Picture 20" descr="_DSC9540b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2362200"/>
              <a:ext cx="2990850" cy="4495800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FFFF00"/>
              </a:solidFill>
              <a:miter lim="800000"/>
              <a:headEnd/>
              <a:tailEnd/>
            </a:ln>
          </p:spPr>
        </p:pic>
        <p:pic>
          <p:nvPicPr>
            <p:cNvPr id="15370" name="Picture 34" descr="BigWheels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840538" y="2438400"/>
              <a:ext cx="3065462" cy="4419600"/>
            </a:xfrm>
            <a:prstGeom prst="rect">
              <a:avLst/>
            </a:prstGeom>
            <a:noFill/>
            <a:ln w="28575">
              <a:solidFill>
                <a:srgbClr val="E7D817"/>
              </a:solidFill>
              <a:miter lim="800000"/>
              <a:headEnd/>
              <a:tailEnd/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3048000" y="1066800"/>
            <a:ext cx="3689350" cy="5819239"/>
            <a:chOff x="3048000" y="1066800"/>
            <a:chExt cx="3689350" cy="5819239"/>
          </a:xfrm>
        </p:grpSpPr>
        <p:sp>
          <p:nvSpPr>
            <p:cNvPr id="15369" name="Rectangle 23"/>
            <p:cNvSpPr>
              <a:spLocks noChangeArrowheads="1"/>
            </p:cNvSpPr>
            <p:nvPr/>
          </p:nvSpPr>
          <p:spPr bwMode="auto">
            <a:xfrm>
              <a:off x="3276600" y="5562600"/>
              <a:ext cx="2622358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GB" dirty="0" smtClean="0">
                  <a:solidFill>
                    <a:schemeClr val="accent2"/>
                  </a:solidFill>
                  <a:ea typeface="MS Mincho" charset="-128"/>
                  <a:cs typeface="MS Mincho" charset="-128"/>
                </a:rPr>
                <a:t>The Science</a:t>
              </a:r>
            </a:p>
            <a:p>
              <a:pPr eaLnBrk="0" hangingPunct="0"/>
              <a:r>
                <a:rPr lang="en-GB" dirty="0" smtClean="0">
                  <a:solidFill>
                    <a:schemeClr val="accent2"/>
                  </a:solidFill>
                  <a:ea typeface="MS Mincho" charset="-128"/>
                  <a:cs typeface="MS Mincho" charset="-128"/>
                </a:rPr>
                <a:t>A brief look back</a:t>
              </a:r>
            </a:p>
            <a:p>
              <a:pPr eaLnBrk="0" hangingPunct="0"/>
              <a:r>
                <a:rPr lang="en-GB" dirty="0" smtClean="0">
                  <a:solidFill>
                    <a:schemeClr val="accent2"/>
                  </a:solidFill>
                  <a:ea typeface="MS Mincho" charset="-128"/>
                  <a:cs typeface="MS Mincho" charset="-128"/>
                </a:rPr>
                <a:t>The </a:t>
              </a:r>
              <a:r>
                <a:rPr lang="en-GB" i="1" dirty="0" err="1" smtClean="0">
                  <a:solidFill>
                    <a:schemeClr val="accent2"/>
                  </a:solidFill>
                  <a:ea typeface="MS Mincho" charset="-128"/>
                  <a:cs typeface="MS Mincho" charset="-128"/>
                </a:rPr>
                <a:t>bilan</a:t>
              </a:r>
              <a:r>
                <a:rPr lang="en-GB" i="1" dirty="0" smtClean="0">
                  <a:solidFill>
                    <a:schemeClr val="accent2"/>
                  </a:solidFill>
                  <a:ea typeface="MS Mincho" charset="-128"/>
                  <a:cs typeface="MS Mincho" charset="-128"/>
                </a:rPr>
                <a:t> </a:t>
              </a:r>
              <a:r>
                <a:rPr lang="en-GB" dirty="0" smtClean="0">
                  <a:solidFill>
                    <a:schemeClr val="accent2"/>
                  </a:solidFill>
                  <a:ea typeface="MS Mincho" charset="-128"/>
                  <a:cs typeface="MS Mincho" charset="-128"/>
                </a:rPr>
                <a:t>of the start</a:t>
              </a:r>
            </a:p>
            <a:p>
              <a:pPr eaLnBrk="0" hangingPunct="0"/>
              <a:r>
                <a:rPr lang="en-GB" dirty="0" smtClean="0">
                  <a:solidFill>
                    <a:schemeClr val="accent2"/>
                  </a:solidFill>
                  <a:ea typeface="MS Mincho" charset="-128"/>
                  <a:cs typeface="MS Mincho" charset="-128"/>
                </a:rPr>
                <a:t>Looking ahead</a:t>
              </a:r>
              <a:endParaRPr lang="en-US" dirty="0">
                <a:solidFill>
                  <a:schemeClr val="accent2"/>
                </a:solidFill>
                <a:ea typeface="MS Mincho" charset="-128"/>
                <a:cs typeface="MS Mincho" charset="-128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48000" y="1066800"/>
              <a:ext cx="3689350" cy="6701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CMS Detector</a:t>
            </a: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+mn-ea"/>
                <a:cs typeface="+mn-cs"/>
              </a:rPr>
              <a:t>HiggsHunting'10-tsv</a:t>
            </a:r>
            <a:endParaRPr lang="en-US">
              <a:ea typeface="+mn-ea"/>
              <a:cs typeface="+mn-cs"/>
            </a:endParaRPr>
          </a:p>
        </p:txBody>
      </p:sp>
      <p:pic>
        <p:nvPicPr>
          <p:cNvPr id="39940" name="Picture 3" descr="12A_0016 as Smart Object-1_r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847725"/>
            <a:ext cx="9431337" cy="582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8613" y="4968875"/>
            <a:ext cx="629126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4T Superconducting Solenoid </a:t>
            </a:r>
          </a:p>
          <a:p>
            <a:r>
              <a:rPr lang="en-US">
                <a:solidFill>
                  <a:srgbClr val="FFFFFF"/>
                </a:solidFill>
              </a:rPr>
              <a:t>1</a:t>
            </a:r>
            <a:r>
              <a:rPr lang="en-US" baseline="30000">
                <a:solidFill>
                  <a:srgbClr val="FFFFFF"/>
                </a:solidFill>
              </a:rPr>
              <a:t>st</a:t>
            </a:r>
            <a:r>
              <a:rPr lang="en-US">
                <a:solidFill>
                  <a:srgbClr val="FFFFFF"/>
                </a:solidFill>
              </a:rPr>
              <a:t> Layer: Silicon Tracker (pixels and microstrips)</a:t>
            </a:r>
          </a:p>
          <a:p>
            <a:r>
              <a:rPr lang="en-US">
                <a:solidFill>
                  <a:srgbClr val="FFFFFF"/>
                </a:solidFill>
              </a:rPr>
              <a:t>2</a:t>
            </a:r>
            <a:r>
              <a:rPr lang="en-US" baseline="30000">
                <a:solidFill>
                  <a:srgbClr val="FFFFFF"/>
                </a:solidFill>
              </a:rPr>
              <a:t>nd</a:t>
            </a:r>
            <a:r>
              <a:rPr lang="en-US">
                <a:solidFill>
                  <a:srgbClr val="FFFFFF"/>
                </a:solidFill>
              </a:rPr>
              <a:t> Layer: Lead tungstate electromagnetic calorimeter</a:t>
            </a:r>
          </a:p>
          <a:p>
            <a:r>
              <a:rPr lang="en-US">
                <a:solidFill>
                  <a:srgbClr val="FFFFFF"/>
                </a:solidFill>
              </a:rPr>
              <a:t>3</a:t>
            </a:r>
            <a:r>
              <a:rPr lang="en-US" baseline="30000">
                <a:solidFill>
                  <a:srgbClr val="FFFFFF"/>
                </a:solidFill>
              </a:rPr>
              <a:t>rd</a:t>
            </a:r>
            <a:r>
              <a:rPr lang="en-US">
                <a:solidFill>
                  <a:srgbClr val="FFFFFF"/>
                </a:solidFill>
              </a:rPr>
              <a:t> Layer: Hadron Calorimeter</a:t>
            </a:r>
          </a:p>
          <a:p>
            <a:r>
              <a:rPr lang="en-US">
                <a:solidFill>
                  <a:srgbClr val="FFFFFF"/>
                </a:solidFill>
              </a:rPr>
              <a:t>4</a:t>
            </a:r>
            <a:r>
              <a:rPr lang="en-US" baseline="30000">
                <a:solidFill>
                  <a:srgbClr val="FFFFFF"/>
                </a:solidFill>
              </a:rPr>
              <a:t>th</a:t>
            </a:r>
            <a:r>
              <a:rPr lang="en-US">
                <a:solidFill>
                  <a:srgbClr val="FFFFFF"/>
                </a:solidFill>
              </a:rPr>
              <a:t> Layer: Muon system</a:t>
            </a:r>
          </a:p>
        </p:txBody>
      </p:sp>
      <p:sp>
        <p:nvSpPr>
          <p:cNvPr id="4506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F6DC0E-8438-B044-8BE8-739DEF7C794C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10" descr="ATLAS cavern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5683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Detectors Ready for Beam in Sept’08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D413C-89CD-8C40-9010-C08CF660514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9" name="Picture 6" descr="DSC_6197b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9434204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D413C-89CD-8C40-9010-C08CF660514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81200" y="3276600"/>
            <a:ext cx="67259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="1" dirty="0" smtClean="0">
                <a:solidFill>
                  <a:srgbClr val="006699"/>
                </a:solidFill>
              </a:rPr>
              <a:t>Commissioning the Detectors</a:t>
            </a:r>
            <a:endParaRPr lang="en-US" sz="3600" b="1" dirty="0">
              <a:solidFill>
                <a:srgbClr val="0066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Commissioning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D413C-89CD-8C40-9010-C08CF660514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17" descr="run66748ev8919719cluster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1" y="2401832"/>
            <a:ext cx="3048000" cy="293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osmic_sh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371600"/>
            <a:ext cx="3276600" cy="499188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514600"/>
            <a:ext cx="3244942" cy="2506663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8764092" cy="533400"/>
          </a:xfrm>
        </p:spPr>
        <p:txBody>
          <a:bodyPr/>
          <a:lstStyle/>
          <a:p>
            <a:r>
              <a:rPr lang="en-US" sz="2800" dirty="0" smtClean="0"/>
              <a:t>Example: CMS – 25 Performance papers published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2378"/>
          <a:stretch>
            <a:fillRect/>
          </a:stretch>
        </p:blipFill>
        <p:spPr>
          <a:xfrm>
            <a:off x="0" y="914400"/>
            <a:ext cx="2072818" cy="1734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622" y="765806"/>
            <a:ext cx="2204009" cy="1720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486" y="729165"/>
            <a:ext cx="1943533" cy="1718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67000"/>
            <a:ext cx="2203416" cy="15191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8486" y="2431317"/>
            <a:ext cx="2146517" cy="1653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8336" y="5609895"/>
            <a:ext cx="1443709" cy="12481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4538" y="2345906"/>
            <a:ext cx="2041463" cy="18002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4157221"/>
            <a:ext cx="2054798" cy="14882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6584" y="4220165"/>
            <a:ext cx="1974382" cy="16701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21057" y="766786"/>
            <a:ext cx="1779349" cy="1574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0045" y="5790737"/>
            <a:ext cx="3518542" cy="8798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57573" y="2397482"/>
            <a:ext cx="1932420" cy="17033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00038" y="3994166"/>
            <a:ext cx="1963142" cy="16819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94060" y="768829"/>
            <a:ext cx="1910860" cy="17096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35013" y="4078580"/>
            <a:ext cx="2116002" cy="15481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73808" y="4147849"/>
            <a:ext cx="1732193" cy="14484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43822" y="5676115"/>
            <a:ext cx="2509909" cy="11818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64138" y="2495832"/>
            <a:ext cx="1570664" cy="14188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" y="5622014"/>
            <a:ext cx="1984568" cy="1235987"/>
          </a:xfrm>
          <a:prstGeom prst="rect">
            <a:avLst/>
          </a:prstGeom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Collisions at 7 </a:t>
            </a:r>
            <a:r>
              <a:rPr lang="en-US" dirty="0" err="1" smtClean="0"/>
              <a:t>TeV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5715" t="2308" r="4899" b="2308"/>
          <a:stretch>
            <a:fillRect/>
          </a:stretch>
        </p:blipFill>
        <p:spPr>
          <a:xfrm>
            <a:off x="0" y="1066800"/>
            <a:ext cx="3962400" cy="2990942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5943600" y="3860373"/>
            <a:ext cx="3124200" cy="29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ispy_rz_r132440_e308793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114647"/>
            <a:ext cx="4876800" cy="274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987" y="1066800"/>
            <a:ext cx="5773013" cy="2686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Detectors are well-described in simulation e.g. Tracking - Material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3" name="Group 14"/>
          <p:cNvGrpSpPr/>
          <p:nvPr/>
        </p:nvGrpSpPr>
        <p:grpSpPr>
          <a:xfrm>
            <a:off x="152400" y="1143000"/>
            <a:ext cx="4087217" cy="3019655"/>
            <a:chOff x="228600" y="1219200"/>
            <a:chExt cx="4087217" cy="3019655"/>
          </a:xfrm>
        </p:grpSpPr>
        <p:pic>
          <p:nvPicPr>
            <p:cNvPr id="7" name="Picture 18" descr="Material_7TeV_pvtxz_Rinetaslices_5.png"/>
            <p:cNvPicPr>
              <a:picLocks noChangeAspect="1"/>
            </p:cNvPicPr>
            <p:nvPr/>
          </p:nvPicPr>
          <p:blipFill>
            <a:blip r:embed="rId2"/>
            <a:srcRect l="2857" t="3810" r="1429" b="1905"/>
            <a:stretch>
              <a:fillRect/>
            </a:stretch>
          </p:blipFill>
          <p:spPr bwMode="auto">
            <a:xfrm>
              <a:off x="228600" y="1219200"/>
              <a:ext cx="4087217" cy="3019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13"/>
            <p:cNvGrpSpPr/>
            <p:nvPr/>
          </p:nvGrpSpPr>
          <p:grpSpPr>
            <a:xfrm>
              <a:off x="685801" y="1295400"/>
              <a:ext cx="2976312" cy="1984177"/>
              <a:chOff x="685801" y="1295400"/>
              <a:chExt cx="2976312" cy="1984177"/>
            </a:xfrm>
          </p:grpSpPr>
          <p:sp>
            <p:nvSpPr>
              <p:cNvPr id="8" name="TextBox 13"/>
              <p:cNvSpPr txBox="1">
                <a:spLocks noChangeArrowheads="1"/>
              </p:cNvSpPr>
              <p:nvPr/>
            </p:nvSpPr>
            <p:spPr bwMode="auto">
              <a:xfrm rot="16200000">
                <a:off x="318197" y="2577404"/>
                <a:ext cx="1042986" cy="30777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solidFill>
                      <a:srgbClr val="000090"/>
                    </a:solidFill>
                  </a:rPr>
                  <a:t>Beam pipe</a:t>
                </a:r>
              </a:p>
            </p:txBody>
          </p:sp>
          <p:sp>
            <p:nvSpPr>
              <p:cNvPr id="9" name="TextBox 14"/>
              <p:cNvSpPr txBox="1">
                <a:spLocks noChangeArrowheads="1"/>
              </p:cNvSpPr>
              <p:nvPr/>
            </p:nvSpPr>
            <p:spPr bwMode="auto">
              <a:xfrm rot="16200000">
                <a:off x="630321" y="1503280"/>
                <a:ext cx="723538" cy="30777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>
                    <a:solidFill>
                      <a:srgbClr val="000090"/>
                    </a:solidFill>
                  </a:rPr>
                  <a:t>Pixel 1</a:t>
                </a: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 rot="16200000">
                <a:off x="1163719" y="2341481"/>
                <a:ext cx="723538" cy="30777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solidFill>
                      <a:srgbClr val="000090"/>
                    </a:solidFill>
                  </a:rPr>
                  <a:t>Pixel 2</a:t>
                </a:r>
              </a:p>
            </p:txBody>
          </p:sp>
          <p:sp>
            <p:nvSpPr>
              <p:cNvPr id="11" name="TextBox 16"/>
              <p:cNvSpPr txBox="1">
                <a:spLocks noChangeArrowheads="1"/>
              </p:cNvSpPr>
              <p:nvPr/>
            </p:nvSpPr>
            <p:spPr bwMode="auto">
              <a:xfrm>
                <a:off x="1981200" y="2286000"/>
                <a:ext cx="723538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solidFill>
                      <a:srgbClr val="000090"/>
                    </a:solidFill>
                  </a:rPr>
                  <a:t>Pixel 3</a:t>
                </a:r>
              </a:p>
            </p:txBody>
          </p:sp>
          <p:sp>
            <p:nvSpPr>
              <p:cNvPr id="12" name="TextBox 17"/>
              <p:cNvSpPr txBox="1">
                <a:spLocks noChangeArrowheads="1"/>
              </p:cNvSpPr>
              <p:nvPr/>
            </p:nvSpPr>
            <p:spPr bwMode="auto">
              <a:xfrm>
                <a:off x="2971800" y="2971800"/>
                <a:ext cx="690313" cy="30777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>
                    <a:solidFill>
                      <a:srgbClr val="000090"/>
                    </a:solidFill>
                  </a:rPr>
                  <a:t>SCT 1</a:t>
                </a:r>
              </a:p>
            </p:txBody>
          </p:sp>
        </p:grpSp>
        <p:sp>
          <p:nvSpPr>
            <p:cNvPr id="13" name="TextBox 17"/>
            <p:cNvSpPr txBox="1">
              <a:spLocks noChangeArrowheads="1"/>
            </p:cNvSpPr>
            <p:nvPr/>
          </p:nvSpPr>
          <p:spPr bwMode="auto">
            <a:xfrm>
              <a:off x="3429000" y="3352800"/>
              <a:ext cx="690313" cy="3077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90"/>
                  </a:solidFill>
                </a:rPr>
                <a:t>SCT 2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447800"/>
            <a:ext cx="3260689" cy="2362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343400" y="1143000"/>
            <a:ext cx="2019300" cy="1523332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781800" y="1676400"/>
            <a:ext cx="327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RF </a:t>
            </a:r>
            <a:r>
              <a:rPr lang="en-US" sz="1600" dirty="0" smtClean="0"/>
              <a:t>foils </a:t>
            </a:r>
            <a:r>
              <a:rPr lang="en-US" sz="1600" dirty="0"/>
              <a:t>of </a:t>
            </a:r>
            <a:r>
              <a:rPr lang="en-US" sz="1600" dirty="0" smtClean="0"/>
              <a:t>both halves ~ touching</a:t>
            </a:r>
            <a:endParaRPr lang="en-US" sz="16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883050"/>
            <a:ext cx="3771900" cy="297495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 rot="16200000">
            <a:off x="8608217" y="2974183"/>
            <a:ext cx="8005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sensor</a:t>
            </a:r>
            <a:endParaRPr lang="en-US" sz="1600" dirty="0">
              <a:solidFill>
                <a:schemeClr val="accent2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/>
          <a:srcRect l="4500" t="2394" r="3375" b="2394"/>
          <a:stretch>
            <a:fillRect/>
          </a:stretch>
        </p:blipFill>
        <p:spPr>
          <a:xfrm>
            <a:off x="152400" y="4267200"/>
            <a:ext cx="4843750" cy="2352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915400" cy="457200"/>
          </a:xfrm>
        </p:spPr>
        <p:txBody>
          <a:bodyPr/>
          <a:lstStyle/>
          <a:p>
            <a:r>
              <a:rPr lang="en-US" dirty="0" smtClean="0"/>
              <a:t>Commissioning with Beam : Tracking- Resonances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990600"/>
            <a:ext cx="3724361" cy="25146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8001000" y="2133600"/>
            <a:ext cx="1685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</a:t>
            </a:r>
            <a:r>
              <a:rPr lang="en-US" baseline="-25000" dirty="0" smtClean="0"/>
              <a:t>s</a:t>
            </a:r>
            <a:r>
              <a:rPr lang="en-US" dirty="0" smtClean="0"/>
              <a:t>/D</a:t>
            </a:r>
            <a:r>
              <a:rPr lang="en-US" baseline="30000" dirty="0" smtClean="0"/>
              <a:t>+</a:t>
            </a:r>
            <a:r>
              <a:rPr lang="en-US" dirty="0" smtClean="0"/>
              <a:t> to </a:t>
            </a:r>
            <a:r>
              <a:rPr lang="en-US" dirty="0" err="1" smtClean="0"/>
              <a:t>K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505200"/>
            <a:ext cx="3919662" cy="2609850"/>
          </a:xfrm>
          <a:prstGeom prst="rect">
            <a:avLst/>
          </a:prstGeom>
        </p:spPr>
      </p:pic>
      <p:pic>
        <p:nvPicPr>
          <p:cNvPr id="11" name="Picture 20" descr="tight.png"/>
          <p:cNvPicPr preferRelativeResize="0">
            <a:picLocks noChangeAspect="1"/>
          </p:cNvPicPr>
          <p:nvPr/>
        </p:nvPicPr>
        <p:blipFill>
          <a:blip r:embed="rId4"/>
          <a:srcRect t="1239"/>
          <a:stretch>
            <a:fillRect/>
          </a:stretch>
        </p:blipFill>
        <p:spPr bwMode="auto">
          <a:xfrm>
            <a:off x="381000" y="914400"/>
            <a:ext cx="3810000" cy="27044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581400"/>
            <a:ext cx="3962400" cy="25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20"/>
          <p:cNvSpPr txBox="1">
            <a:spLocks noChangeArrowheads="1"/>
          </p:cNvSpPr>
          <p:nvPr/>
        </p:nvSpPr>
        <p:spPr bwMode="auto">
          <a:xfrm>
            <a:off x="762000" y="6172200"/>
            <a:ext cx="8094985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 err="1" smtClean="0">
                <a:solidFill>
                  <a:srgbClr val="0000FF"/>
                </a:solidFill>
              </a:rPr>
              <a:t>Magnetic</a:t>
            </a:r>
            <a:r>
              <a:rPr lang="fr-FR" b="1" dirty="0" smtClean="0">
                <a:solidFill>
                  <a:srgbClr val="0000FF"/>
                </a:solidFill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</a:rPr>
              <a:t>field</a:t>
            </a:r>
            <a:r>
              <a:rPr lang="fr-FR" b="1" dirty="0" smtClean="0">
                <a:solidFill>
                  <a:srgbClr val="0000FF"/>
                </a:solidFill>
              </a:rPr>
              <a:t>, </a:t>
            </a:r>
            <a:r>
              <a:rPr lang="fr-FR" b="1" dirty="0" err="1" smtClean="0">
                <a:solidFill>
                  <a:srgbClr val="0000FF"/>
                </a:solidFill>
              </a:rPr>
              <a:t>momentum</a:t>
            </a:r>
            <a:r>
              <a:rPr lang="fr-FR" b="1" dirty="0" smtClean="0">
                <a:solidFill>
                  <a:srgbClr val="0000FF"/>
                </a:solidFill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</a:rPr>
              <a:t>scale</a:t>
            </a:r>
            <a:r>
              <a:rPr lang="fr-FR" b="1" dirty="0" smtClean="0">
                <a:solidFill>
                  <a:srgbClr val="0000FF"/>
                </a:solidFill>
              </a:rPr>
              <a:t>, </a:t>
            </a:r>
            <a:r>
              <a:rPr lang="fr-FR" b="1" dirty="0" err="1" smtClean="0">
                <a:solidFill>
                  <a:srgbClr val="0000FF"/>
                </a:solidFill>
              </a:rPr>
              <a:t>track</a:t>
            </a:r>
            <a:r>
              <a:rPr lang="fr-FR" b="1" dirty="0" smtClean="0">
                <a:solidFill>
                  <a:srgbClr val="0000FF"/>
                </a:solidFill>
              </a:rPr>
              <a:t> reconstruction </a:t>
            </a:r>
            <a:r>
              <a:rPr lang="fr-FR" b="1" dirty="0" err="1" smtClean="0">
                <a:solidFill>
                  <a:srgbClr val="0000FF"/>
                </a:solidFill>
              </a:rPr>
              <a:t>efficiency</a:t>
            </a:r>
            <a:r>
              <a:rPr lang="fr-FR" b="1" dirty="0" smtClean="0">
                <a:solidFill>
                  <a:srgbClr val="0000FF"/>
                </a:solidFill>
              </a:rPr>
              <a:t>;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a</a:t>
            </a:r>
            <a:r>
              <a:rPr lang="en-US" b="1" dirty="0" smtClean="0">
                <a:solidFill>
                  <a:srgbClr val="0000FF"/>
                </a:solidFill>
              </a:rPr>
              <a:t>ll </a:t>
            </a:r>
            <a:r>
              <a:rPr lang="en-US" b="1" dirty="0" err="1" smtClean="0">
                <a:solidFill>
                  <a:srgbClr val="0000FF"/>
                </a:solidFill>
              </a:rPr>
              <a:t>r</a:t>
            </a:r>
            <a:r>
              <a:rPr lang="fr-FR" b="1" dirty="0" err="1" smtClean="0">
                <a:solidFill>
                  <a:srgbClr val="0000FF"/>
                </a:solidFill>
              </a:rPr>
              <a:t>emarkably</a:t>
            </a:r>
            <a:r>
              <a:rPr lang="fr-FR" b="1" dirty="0" smtClean="0">
                <a:solidFill>
                  <a:srgbClr val="0000FF"/>
                </a:solidFill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</a:rPr>
              <a:t>well</a:t>
            </a:r>
            <a:r>
              <a:rPr lang="fr-FR" b="1" dirty="0" smtClean="0">
                <a:solidFill>
                  <a:srgbClr val="0000FF"/>
                </a:solidFill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</a:rPr>
              <a:t>understood</a:t>
            </a:r>
            <a:r>
              <a:rPr lang="fr-FR" b="1" dirty="0" smtClean="0">
                <a:solidFill>
                  <a:srgbClr val="0000FF"/>
                </a:solidFill>
              </a:rPr>
              <a:t> for </a:t>
            </a:r>
            <a:r>
              <a:rPr lang="fr-FR" b="1" dirty="0" err="1" smtClean="0">
                <a:solidFill>
                  <a:srgbClr val="0000FF"/>
                </a:solidFill>
              </a:rPr>
              <a:t>this</a:t>
            </a:r>
            <a:r>
              <a:rPr lang="fr-FR" b="1" dirty="0" smtClean="0">
                <a:solidFill>
                  <a:srgbClr val="0000FF"/>
                </a:solidFill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</a:rPr>
              <a:t>early</a:t>
            </a:r>
            <a:r>
              <a:rPr lang="fr-FR" b="1" dirty="0" smtClean="0">
                <a:solidFill>
                  <a:srgbClr val="0000FF"/>
                </a:solidFill>
              </a:rPr>
              <a:t> stage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0200" y="3886200"/>
            <a:ext cx="851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ALICE</a:t>
            </a:r>
            <a:endParaRPr lang="en-US" sz="1800" dirty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 with Beam : Tracking-</a:t>
            </a:r>
            <a:r>
              <a:rPr lang="en-US" dirty="0" err="1" smtClean="0"/>
              <a:t>ECALs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066800"/>
            <a:ext cx="3702050" cy="2657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581400"/>
            <a:ext cx="3695699" cy="2554571"/>
          </a:xfrm>
          <a:prstGeom prst="rect">
            <a:avLst/>
          </a:prstGeom>
        </p:spPr>
      </p:pic>
      <p:pic>
        <p:nvPicPr>
          <p:cNvPr id="10" name="Picture 9" descr="pizero-eta.jpg"/>
          <p:cNvPicPr preferRelativeResize="0"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990600"/>
            <a:ext cx="4078287" cy="2803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Picture 9" descr="eta_data_pt0.5_ptpair2.5_corrected_v1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2776904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0" descr="jpsi_37nb.eps"/>
          <p:cNvPicPr>
            <a:picLocks noChangeAspect="1"/>
          </p:cNvPicPr>
          <p:nvPr/>
        </p:nvPicPr>
        <p:blipFill>
          <a:blip r:embed="rId6" cstate="print"/>
          <a:srcRect l="1250" t="9227" r="2499" b="1845"/>
          <a:stretch>
            <a:fillRect/>
          </a:stretch>
        </p:blipFill>
        <p:spPr bwMode="auto">
          <a:xfrm>
            <a:off x="2667000" y="3733800"/>
            <a:ext cx="3158996" cy="240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20"/>
          <p:cNvSpPr txBox="1">
            <a:spLocks noChangeArrowheads="1"/>
          </p:cNvSpPr>
          <p:nvPr/>
        </p:nvSpPr>
        <p:spPr bwMode="auto">
          <a:xfrm>
            <a:off x="838200" y="6248400"/>
            <a:ext cx="8342448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 smtClean="0">
                <a:solidFill>
                  <a:srgbClr val="0000FF"/>
                </a:solidFill>
              </a:rPr>
              <a:t>Electromagnetic calorimeters “out of the box” </a:t>
            </a:r>
            <a:r>
              <a:rPr lang="en-GB" b="1" dirty="0" smtClean="0">
                <a:solidFill>
                  <a:srgbClr val="0000FF"/>
                </a:solidFill>
              </a:rPr>
              <a:t>calibration </a:t>
            </a:r>
            <a:r>
              <a:rPr lang="en-GB" b="1" dirty="0" smtClean="0">
                <a:solidFill>
                  <a:srgbClr val="0000FF"/>
                </a:solidFill>
              </a:rPr>
              <a:t>at  &gt;≈ 1%</a:t>
            </a:r>
            <a:endParaRPr lang="fr-FR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9C3B0D-B716-9E4F-A3D0-8C42BB7E8F8B}" type="slidenum">
              <a:rPr lang="en-US"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Physics Outlook: Questions</a:t>
            </a:r>
          </a:p>
        </p:txBody>
      </p:sp>
      <p:sp>
        <p:nvSpPr>
          <p:cNvPr id="21514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HiggsHunting'10-tsv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8463678" cy="441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29600" y="1600200"/>
            <a:ext cx="135360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G. </a:t>
            </a:r>
            <a:r>
              <a:rPr lang="en-US" dirty="0" err="1" smtClean="0"/>
              <a:t>Altarelli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990600" y="5639465"/>
            <a:ext cx="7823200" cy="1218535"/>
            <a:chOff x="990600" y="5639465"/>
            <a:chExt cx="7823200" cy="121853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600" y="5639465"/>
              <a:ext cx="7823200" cy="1218535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4114800" y="6400800"/>
              <a:ext cx="30480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gpetrucc.web.cern.ch/gpetrucc/mu10-plot-clean/plots_v6_terse/tightMuons/eta_linea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29845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twob.png"/>
          <p:cNvPicPr>
            <a:picLocks noChangeAspect="1"/>
          </p:cNvPicPr>
          <p:nvPr/>
        </p:nvPicPr>
        <p:blipFill>
          <a:blip r:embed="rId3"/>
          <a:srcRect t="11229"/>
          <a:stretch>
            <a:fillRect/>
          </a:stretch>
        </p:blipFill>
        <p:spPr bwMode="auto">
          <a:xfrm>
            <a:off x="3048000" y="3581400"/>
            <a:ext cx="5105400" cy="306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 with Beam: </a:t>
            </a:r>
            <a:br>
              <a:rPr lang="en-US" dirty="0" smtClean="0"/>
            </a:br>
            <a:r>
              <a:rPr lang="en-US" dirty="0" smtClean="0"/>
              <a:t>Understanding </a:t>
            </a:r>
            <a:r>
              <a:rPr lang="en-US" dirty="0" err="1" smtClean="0"/>
              <a:t>Muons</a:t>
            </a:r>
            <a:r>
              <a:rPr lang="en-US" dirty="0" smtClean="0"/>
              <a:t>, </a:t>
            </a:r>
            <a:r>
              <a:rPr lang="en-US" dirty="0" err="1" smtClean="0"/>
              <a:t>b</a:t>
            </a:r>
            <a:r>
              <a:rPr lang="en-US" dirty="0" smtClean="0"/>
              <a:t>-tagging</a:t>
            </a:r>
            <a:r>
              <a:rPr lang="en-US" dirty="0" smtClean="0"/>
              <a:t>, </a:t>
            </a:r>
            <a:r>
              <a:rPr lang="en-US" dirty="0" smtClean="0"/>
              <a:t>Triggers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1" name="Picture 13" descr="http://gpetrucc.web.cern.ch/gpetrucc/mu10-plots-tnp/plots_ichep_v9/muonid/POG_Glb_pt_barre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5200"/>
            <a:ext cx="2676526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6646867" y="1066800"/>
            <a:ext cx="3259133" cy="3127628"/>
            <a:chOff x="779467" y="86380"/>
            <a:chExt cx="3259133" cy="3127030"/>
          </a:xfrm>
        </p:grpSpPr>
        <p:grpSp>
          <p:nvGrpSpPr>
            <p:cNvPr id="15" name="Group 20"/>
            <p:cNvGrpSpPr>
              <a:grpSpLocks/>
            </p:cNvGrpSpPr>
            <p:nvPr/>
          </p:nvGrpSpPr>
          <p:grpSpPr bwMode="auto">
            <a:xfrm>
              <a:off x="779467" y="86380"/>
              <a:ext cx="3259133" cy="3127030"/>
              <a:chOff x="779467" y="86380"/>
              <a:chExt cx="3259133" cy="3127030"/>
            </a:xfrm>
          </p:grpSpPr>
          <p:sp>
            <p:nvSpPr>
              <p:cNvPr id="17" name="Rectangle 18"/>
              <p:cNvSpPr>
                <a:spLocks noChangeArrowheads="1"/>
              </p:cNvSpPr>
              <p:nvPr/>
            </p:nvSpPr>
            <p:spPr bwMode="auto">
              <a:xfrm>
                <a:off x="1143000" y="314936"/>
                <a:ext cx="2667000" cy="2580781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8" name="Picture 19" descr="jet-trig.png"/>
              <p:cNvPicPr preferRelativeResize="0"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79467" y="86380"/>
                <a:ext cx="3259133" cy="312703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16" name="TextBox 12"/>
            <p:cNvSpPr txBox="1">
              <a:spLocks noChangeArrowheads="1"/>
            </p:cNvSpPr>
            <p:nvPr/>
          </p:nvSpPr>
          <p:spPr bwMode="auto">
            <a:xfrm>
              <a:off x="1371600" y="162565"/>
              <a:ext cx="2187267" cy="30771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3333CC"/>
                  </a:solidFill>
                </a:rPr>
                <a:t>LVL1 jet trigger </a:t>
              </a:r>
              <a:r>
                <a:rPr lang="en-US" sz="1400" dirty="0" smtClean="0">
                  <a:solidFill>
                    <a:srgbClr val="3333CC"/>
                  </a:solidFill>
                </a:rPr>
                <a:t>efficiency</a:t>
              </a:r>
              <a:endParaRPr lang="en-US" sz="1400" dirty="0">
                <a:solidFill>
                  <a:srgbClr val="3333CC"/>
                </a:solidFill>
              </a:endParaRPr>
            </a:p>
          </p:txBody>
        </p:sp>
      </p:grpSp>
      <p:pic>
        <p:nvPicPr>
          <p:cNvPr id="19" name="Picture 43" descr="bta.png"/>
          <p:cNvPicPr preferRelativeResize="0">
            <a:picLocks noChangeAspect="1"/>
          </p:cNvPicPr>
          <p:nvPr/>
        </p:nvPicPr>
        <p:blipFill>
          <a:blip r:embed="rId6"/>
          <a:srcRect l="1875" t="6608" r="7499"/>
          <a:stretch>
            <a:fillRect/>
          </a:stretch>
        </p:blipFill>
        <p:spPr bwMode="auto">
          <a:xfrm>
            <a:off x="3276600" y="1143000"/>
            <a:ext cx="3257214" cy="25397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609600" y="6150114"/>
            <a:ext cx="8839200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 err="1" smtClean="0">
                <a:solidFill>
                  <a:srgbClr val="0000FF"/>
                </a:solidFill>
              </a:rPr>
              <a:t>Muons</a:t>
            </a:r>
            <a:r>
              <a:rPr lang="en-GB" b="1" dirty="0" smtClean="0">
                <a:solidFill>
                  <a:srgbClr val="0000FF"/>
                </a:solidFill>
              </a:rPr>
              <a:t> </a:t>
            </a:r>
            <a:r>
              <a:rPr lang="en-GB" b="1" dirty="0" smtClean="0">
                <a:solidFill>
                  <a:srgbClr val="0000FF"/>
                </a:solidFill>
              </a:rPr>
              <a:t>remarkably well understood</a:t>
            </a:r>
            <a:r>
              <a:rPr lang="en-GB" b="1" dirty="0" smtClean="0">
                <a:solidFill>
                  <a:srgbClr val="0000FF"/>
                </a:solidFill>
              </a:rPr>
              <a:t>, </a:t>
            </a:r>
            <a:r>
              <a:rPr lang="en-GB" b="1" dirty="0" err="1" smtClean="0">
                <a:solidFill>
                  <a:srgbClr val="0000FF"/>
                </a:solidFill>
              </a:rPr>
              <a:t>b</a:t>
            </a:r>
            <a:r>
              <a:rPr lang="en-GB" b="1" dirty="0" smtClean="0">
                <a:solidFill>
                  <a:srgbClr val="0000FF"/>
                </a:solidFill>
              </a:rPr>
              <a:t>-tagging progressing well,</a:t>
            </a:r>
            <a:r>
              <a:rPr lang="en-GB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GB" b="1" dirty="0" smtClean="0">
                <a:solidFill>
                  <a:srgbClr val="0000FF"/>
                </a:solidFill>
              </a:rPr>
              <a:t>newer triggers </a:t>
            </a:r>
            <a:r>
              <a:rPr lang="en-GB" b="1" dirty="0" smtClean="0">
                <a:solidFill>
                  <a:srgbClr val="0000FF"/>
                </a:solidFill>
              </a:rPr>
              <a:t>being rapidly understood as </a:t>
            </a:r>
            <a:r>
              <a:rPr lang="en-GB" b="1" dirty="0" smtClean="0">
                <a:solidFill>
                  <a:srgbClr val="0000FF"/>
                </a:solidFill>
              </a:rPr>
              <a:t>luminosity </a:t>
            </a:r>
            <a:r>
              <a:rPr lang="en-GB" b="1" dirty="0" smtClean="0">
                <a:solidFill>
                  <a:srgbClr val="0000FF"/>
                </a:solidFill>
              </a:rPr>
              <a:t>increases</a:t>
            </a:r>
            <a:endParaRPr lang="fr-FR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All Information: Particle Flow</a:t>
            </a:r>
          </a:p>
        </p:txBody>
      </p:sp>
      <p:sp>
        <p:nvSpPr>
          <p:cNvPr id="55299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HiggsHunting'10-tsv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" y="1074738"/>
            <a:ext cx="9304073" cy="5783262"/>
            <a:chOff x="1267895" y="-49991"/>
            <a:chExt cx="9144000" cy="5121561"/>
          </a:xfrm>
        </p:grpSpPr>
        <p:pic>
          <p:nvPicPr>
            <p:cNvPr id="55301" name="Picture 6" descr="Picture 1a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67895" y="-49991"/>
              <a:ext cx="9144000" cy="5121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2" name="TextBox 7"/>
            <p:cNvSpPr txBox="1">
              <a:spLocks noChangeArrowheads="1"/>
            </p:cNvSpPr>
            <p:nvPr/>
          </p:nvSpPr>
          <p:spPr bwMode="auto">
            <a:xfrm>
              <a:off x="6013041" y="69825"/>
              <a:ext cx="3130695" cy="27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FFFFFA"/>
                  </a:solidFill>
                </a:rPr>
                <a:t>Candidate Multi Jet Event at 2.36 TeV 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pfdisplay_withoutjet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5026"/>
            <a:ext cx="9906000" cy="602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8"/>
          <p:cNvSpPr>
            <a:spLocks/>
          </p:cNvSpPr>
          <p:nvPr/>
        </p:nvSpPr>
        <p:spPr bwMode="auto">
          <a:xfrm>
            <a:off x="7742503" y="4676775"/>
            <a:ext cx="94113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ts val="2100"/>
              </a:spcBef>
            </a:pPr>
            <a:r>
              <a:rPr lang="en-US">
                <a:solidFill>
                  <a:srgbClr val="FF0000"/>
                </a:solidFill>
                <a:latin typeface="Arial" charset="0"/>
                <a:ea typeface="Marker Felt" charset="0"/>
                <a:cs typeface="Marker Felt" charset="0"/>
              </a:rPr>
              <a:t>Photons</a:t>
            </a:r>
          </a:p>
        </p:txBody>
      </p:sp>
      <p:sp>
        <p:nvSpPr>
          <p:cNvPr id="57348" name="Rectangle 9"/>
          <p:cNvSpPr>
            <a:spLocks/>
          </p:cNvSpPr>
          <p:nvPr/>
        </p:nvSpPr>
        <p:spPr bwMode="auto">
          <a:xfrm>
            <a:off x="5737226" y="2557464"/>
            <a:ext cx="198196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ts val="2100"/>
              </a:spcBef>
            </a:pPr>
            <a:r>
              <a:rPr lang="en-US">
                <a:solidFill>
                  <a:srgbClr val="064CEB"/>
                </a:solidFill>
                <a:latin typeface="Arial" charset="0"/>
                <a:ea typeface="Marker Felt" charset="0"/>
                <a:cs typeface="Marker Felt" charset="0"/>
              </a:rPr>
              <a:t>Charged</a:t>
            </a:r>
            <a:r>
              <a:rPr lang="en-US">
                <a:solidFill>
                  <a:srgbClr val="0000FF"/>
                </a:solidFill>
                <a:latin typeface="Arial" charset="0"/>
                <a:ea typeface="Marker Felt" charset="0"/>
                <a:cs typeface="Marker Felt" charset="0"/>
              </a:rPr>
              <a:t> </a:t>
            </a:r>
            <a:r>
              <a:rPr lang="en-US">
                <a:solidFill>
                  <a:srgbClr val="064CEB"/>
                </a:solidFill>
                <a:latin typeface="Arial" charset="0"/>
                <a:ea typeface="Marker Felt" charset="0"/>
                <a:cs typeface="Marker Felt" charset="0"/>
              </a:rPr>
              <a:t>hadrons</a:t>
            </a:r>
          </a:p>
        </p:txBody>
      </p:sp>
      <p:sp>
        <p:nvSpPr>
          <p:cNvPr id="57349" name="Rectangle 11"/>
          <p:cNvSpPr>
            <a:spLocks/>
          </p:cNvSpPr>
          <p:nvPr/>
        </p:nvSpPr>
        <p:spPr bwMode="auto">
          <a:xfrm>
            <a:off x="6786298" y="3594100"/>
            <a:ext cx="182491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ts val="2100"/>
              </a:spcBef>
            </a:pPr>
            <a:r>
              <a:rPr lang="en-US">
                <a:solidFill>
                  <a:srgbClr val="7F007F"/>
                </a:solidFill>
                <a:latin typeface="Arial" charset="0"/>
                <a:ea typeface="Marker Felt" charset="0"/>
                <a:cs typeface="Marker Felt" charset="0"/>
              </a:rPr>
              <a:t>Neutral hadrons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6027010" y="1499593"/>
            <a:ext cx="660400" cy="1398191"/>
          </a:xfrm>
          <a:prstGeom prst="straightConnector1">
            <a:avLst/>
          </a:prstGeom>
          <a:ln>
            <a:solidFill>
              <a:srgbClr val="0746F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6720483" y="3826471"/>
            <a:ext cx="773112" cy="1181496"/>
          </a:xfrm>
          <a:prstGeom prst="straightConnector1">
            <a:avLst/>
          </a:prstGeom>
          <a:ln>
            <a:solidFill>
              <a:srgbClr val="7F00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6882607" y="4803775"/>
            <a:ext cx="767027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53" name="Footer Placeholder 1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HiggsHunting'10-tsv</a:t>
            </a:r>
          </a:p>
        </p:txBody>
      </p:sp>
      <p:sp>
        <p:nvSpPr>
          <p:cNvPr id="57354" name="Title 1"/>
          <p:cNvSpPr txBox="1">
            <a:spLocks/>
          </p:cNvSpPr>
          <p:nvPr/>
        </p:nvSpPr>
        <p:spPr bwMode="auto">
          <a:xfrm>
            <a:off x="914400" y="228600"/>
            <a:ext cx="798843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200" b="1" dirty="0" smtClean="0">
                <a:solidFill>
                  <a:srgbClr val="3333CC"/>
                </a:solidFill>
                <a:latin typeface="Arial" charset="0"/>
              </a:rPr>
              <a:t>Combining </a:t>
            </a:r>
            <a:r>
              <a:rPr lang="en-US" sz="3200" b="1" dirty="0" err="1" smtClean="0">
                <a:solidFill>
                  <a:srgbClr val="3333CC"/>
                </a:solidFill>
                <a:latin typeface="Arial" charset="0"/>
              </a:rPr>
              <a:t>Calorimetry</a:t>
            </a:r>
            <a:r>
              <a:rPr lang="en-US" sz="3200" b="1" dirty="0" smtClean="0">
                <a:solidFill>
                  <a:srgbClr val="3333CC"/>
                </a:solidFill>
                <a:latin typeface="Arial" charset="0"/>
              </a:rPr>
              <a:t> and Tracking</a:t>
            </a:r>
            <a:endParaRPr lang="en-US" sz="3200" b="1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57355" name="Rectangle 10"/>
          <p:cNvSpPr>
            <a:spLocks/>
          </p:cNvSpPr>
          <p:nvPr/>
        </p:nvSpPr>
        <p:spPr bwMode="auto">
          <a:xfrm>
            <a:off x="1403350" y="5221289"/>
            <a:ext cx="204758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ts val="2100"/>
              </a:spcBef>
            </a:pPr>
            <a:r>
              <a:rPr lang="en-US">
                <a:solidFill>
                  <a:srgbClr val="C97100"/>
                </a:solidFill>
                <a:latin typeface="Arial" charset="0"/>
                <a:ea typeface="Marker Felt" charset="0"/>
                <a:cs typeface="Marker Felt" charset="0"/>
              </a:rPr>
              <a:t>PFMET (1.9 GeV)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1E1277-BAF6-1347-9437-A26F9EDE382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90600" y="990600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Particle Flow -reconstruct all stable particles in the event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pfdisplay_withoutjet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99060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10"/>
          <p:cNvSpPr>
            <a:spLocks/>
          </p:cNvSpPr>
          <p:nvPr/>
        </p:nvSpPr>
        <p:spPr bwMode="auto">
          <a:xfrm>
            <a:off x="1403350" y="5235575"/>
            <a:ext cx="204758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ts val="2100"/>
              </a:spcBef>
            </a:pPr>
            <a:r>
              <a:rPr lang="en-US">
                <a:solidFill>
                  <a:srgbClr val="C97100"/>
                </a:solidFill>
                <a:latin typeface="Arial" charset="0"/>
                <a:ea typeface="Marker Felt" charset="0"/>
                <a:cs typeface="Marker Felt" charset="0"/>
              </a:rPr>
              <a:t>PFMET (1.9 GeV)</a:t>
            </a:r>
          </a:p>
        </p:txBody>
      </p:sp>
      <p:sp>
        <p:nvSpPr>
          <p:cNvPr id="58372" name="Rectangle 5"/>
          <p:cNvSpPr>
            <a:spLocks/>
          </p:cNvSpPr>
          <p:nvPr/>
        </p:nvSpPr>
        <p:spPr bwMode="auto">
          <a:xfrm>
            <a:off x="247650" y="1079500"/>
            <a:ext cx="4595283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>
                <a:solidFill>
                  <a:srgbClr val="F3EB00"/>
                </a:solidFill>
                <a:latin typeface="Arial" charset="0"/>
                <a:ea typeface="Marker Felt" charset="0"/>
                <a:cs typeface="Marker Felt" charset="0"/>
              </a:rPr>
              <a:t>PFJet 1 </a:t>
            </a:r>
          </a:p>
          <a:p>
            <a:pPr algn="ctr" eaLnBrk="0" hangingPunct="0"/>
            <a:r>
              <a:rPr lang="en-US" sz="2000">
                <a:solidFill>
                  <a:srgbClr val="F3EB00"/>
                </a:solidFill>
                <a:latin typeface="Arial" charset="0"/>
                <a:ea typeface="Marker Felt" charset="0"/>
                <a:cs typeface="Marker Felt" charset="0"/>
              </a:rPr>
              <a:t>p</a:t>
            </a:r>
            <a:r>
              <a:rPr lang="en-US" sz="2000" baseline="-6000">
                <a:solidFill>
                  <a:srgbClr val="F3EB00"/>
                </a:solidFill>
                <a:latin typeface="Arial" charset="0"/>
                <a:ea typeface="Marker Felt" charset="0"/>
                <a:cs typeface="Marker Felt" charset="0"/>
              </a:rPr>
              <a:t>T</a:t>
            </a:r>
            <a:r>
              <a:rPr lang="en-US" sz="2000">
                <a:solidFill>
                  <a:srgbClr val="F3EB00"/>
                </a:solidFill>
                <a:latin typeface="Arial" charset="0"/>
                <a:ea typeface="Marker Felt" charset="0"/>
                <a:cs typeface="Marker Felt" charset="0"/>
              </a:rPr>
              <a:t> 41.5 GeV/c</a:t>
            </a:r>
          </a:p>
        </p:txBody>
      </p:sp>
      <p:sp>
        <p:nvSpPr>
          <p:cNvPr id="58373" name="Rectangle 6"/>
          <p:cNvSpPr>
            <a:spLocks/>
          </p:cNvSpPr>
          <p:nvPr/>
        </p:nvSpPr>
        <p:spPr bwMode="auto">
          <a:xfrm>
            <a:off x="1136783" y="2857500"/>
            <a:ext cx="4595283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>
                <a:solidFill>
                  <a:srgbClr val="F3EB00"/>
                </a:solidFill>
                <a:latin typeface="Arial" charset="0"/>
                <a:ea typeface="Marker Felt" charset="0"/>
                <a:cs typeface="Marker Felt" charset="0"/>
              </a:rPr>
              <a:t>PFJet 2 </a:t>
            </a:r>
          </a:p>
          <a:p>
            <a:pPr algn="ctr" eaLnBrk="0" hangingPunct="0"/>
            <a:r>
              <a:rPr lang="en-US" sz="2000">
                <a:solidFill>
                  <a:srgbClr val="F3EB00"/>
                </a:solidFill>
                <a:latin typeface="Arial" charset="0"/>
                <a:ea typeface="Marker Felt" charset="0"/>
                <a:cs typeface="Marker Felt" charset="0"/>
              </a:rPr>
              <a:t>p</a:t>
            </a:r>
            <a:r>
              <a:rPr lang="en-US" sz="2000" baseline="-6000">
                <a:solidFill>
                  <a:srgbClr val="F3EB00"/>
                </a:solidFill>
                <a:latin typeface="Arial" charset="0"/>
                <a:ea typeface="Marker Felt" charset="0"/>
                <a:cs typeface="Marker Felt" charset="0"/>
              </a:rPr>
              <a:t>T</a:t>
            </a:r>
            <a:r>
              <a:rPr lang="en-US" sz="2000">
                <a:solidFill>
                  <a:srgbClr val="F3EB00"/>
                </a:solidFill>
                <a:latin typeface="Arial" charset="0"/>
                <a:ea typeface="Marker Felt" charset="0"/>
                <a:cs typeface="Marker Felt" charset="0"/>
              </a:rPr>
              <a:t> 37.5 GeV/c</a:t>
            </a:r>
          </a:p>
        </p:txBody>
      </p:sp>
      <p:sp>
        <p:nvSpPr>
          <p:cNvPr id="58374" name="Rectangle 7"/>
          <p:cNvSpPr>
            <a:spLocks/>
          </p:cNvSpPr>
          <p:nvPr/>
        </p:nvSpPr>
        <p:spPr bwMode="auto">
          <a:xfrm>
            <a:off x="2173817" y="3962400"/>
            <a:ext cx="4595283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>
                <a:solidFill>
                  <a:srgbClr val="F3EB00"/>
                </a:solidFill>
                <a:latin typeface="Arial" charset="0"/>
                <a:ea typeface="Marker Felt" charset="0"/>
                <a:cs typeface="Marker Felt" charset="0"/>
              </a:rPr>
              <a:t>PFJet 3 </a:t>
            </a:r>
          </a:p>
          <a:p>
            <a:pPr algn="ctr" eaLnBrk="0" hangingPunct="0"/>
            <a:r>
              <a:rPr lang="en-US" sz="2000">
                <a:solidFill>
                  <a:srgbClr val="F3EB00"/>
                </a:solidFill>
                <a:latin typeface="Arial" charset="0"/>
                <a:ea typeface="Marker Felt" charset="0"/>
                <a:cs typeface="Marker Felt" charset="0"/>
              </a:rPr>
              <a:t>p</a:t>
            </a:r>
            <a:r>
              <a:rPr lang="en-US" sz="2000" baseline="-6000">
                <a:solidFill>
                  <a:srgbClr val="F3EB00"/>
                </a:solidFill>
                <a:latin typeface="Arial" charset="0"/>
                <a:ea typeface="Marker Felt" charset="0"/>
                <a:cs typeface="Marker Felt" charset="0"/>
              </a:rPr>
              <a:t>T</a:t>
            </a:r>
            <a:r>
              <a:rPr lang="en-US" sz="2000">
                <a:solidFill>
                  <a:srgbClr val="F3EB00"/>
                </a:solidFill>
                <a:latin typeface="Arial" charset="0"/>
                <a:ea typeface="Marker Felt" charset="0"/>
                <a:cs typeface="Marker Felt" charset="0"/>
              </a:rPr>
              <a:t> 21.8 GeV/c</a:t>
            </a:r>
          </a:p>
        </p:txBody>
      </p:sp>
      <p:sp>
        <p:nvSpPr>
          <p:cNvPr id="58375" name="Footer Placeholder 1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HiggsHunting'10-tsv</a:t>
            </a:r>
          </a:p>
        </p:txBody>
      </p:sp>
      <p:sp>
        <p:nvSpPr>
          <p:cNvPr id="58377" name="Text Box 4"/>
          <p:cNvSpPr txBox="1">
            <a:spLocks noChangeArrowheads="1"/>
          </p:cNvSpPr>
          <p:nvPr/>
        </p:nvSpPr>
        <p:spPr bwMode="auto">
          <a:xfrm>
            <a:off x="249371" y="5962650"/>
            <a:ext cx="7294429" cy="820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>
                <a:solidFill>
                  <a:srgbClr val="CCCCCC"/>
                </a:solidFill>
                <a:ea typeface="MS Gothic" charset="0"/>
                <a:cs typeface="MS Gothic" charset="0"/>
              </a:rPr>
              <a:t>(</a:t>
            </a:r>
            <a:r>
              <a:rPr lang="en-US" sz="1200" dirty="0" err="1">
                <a:solidFill>
                  <a:srgbClr val="CCCCCC"/>
                </a:solidFill>
                <a:ea typeface="Calibri" charset="0"/>
                <a:cs typeface="Calibri" charset="0"/>
              </a:rPr>
              <a:t>η</a:t>
            </a:r>
            <a:r>
              <a:rPr lang="en-US" sz="1200" dirty="0" err="1">
                <a:solidFill>
                  <a:srgbClr val="CCCCCC"/>
                </a:solidFill>
                <a:ea typeface="MS Gothic" charset="0"/>
                <a:cs typeface="MS Gothic" charset="0"/>
              </a:rPr>
              <a:t>,</a:t>
            </a:r>
            <a:r>
              <a:rPr lang="en-US" sz="1200" dirty="0" err="1">
                <a:solidFill>
                  <a:srgbClr val="CCCCCC"/>
                </a:solidFill>
                <a:ea typeface="Calibri" charset="0"/>
                <a:cs typeface="Calibri" charset="0"/>
              </a:rPr>
              <a:t>φ</a:t>
            </a:r>
            <a:r>
              <a:rPr lang="en-US" sz="1200" dirty="0">
                <a:solidFill>
                  <a:srgbClr val="CCCCCC"/>
                </a:solidFill>
                <a:ea typeface="MS Gothic" charset="0"/>
                <a:cs typeface="MS Gothic" charset="0"/>
              </a:rPr>
              <a:t>) view of a particle-flow reconstructed event. Reconstructed particles are represented as circles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>
                <a:solidFill>
                  <a:srgbClr val="CCCCCC"/>
                </a:solidFill>
                <a:ea typeface="MS Gothic" charset="0"/>
                <a:cs typeface="MS Gothic" charset="0"/>
              </a:rPr>
              <a:t>with a radius proportional to their </a:t>
            </a:r>
            <a:r>
              <a:rPr lang="en-US" sz="1200" dirty="0" err="1">
                <a:solidFill>
                  <a:srgbClr val="CCCCCC"/>
                </a:solidFill>
                <a:ea typeface="MS Gothic" charset="0"/>
                <a:cs typeface="MS Gothic" charset="0"/>
              </a:rPr>
              <a:t>pT</a:t>
            </a:r>
            <a:r>
              <a:rPr lang="en-US" sz="1200" dirty="0">
                <a:solidFill>
                  <a:srgbClr val="CCCCCC"/>
                </a:solidFill>
                <a:ea typeface="MS Gothic" charset="0"/>
                <a:cs typeface="MS Gothic" charset="0"/>
              </a:rPr>
              <a:t>. The direction of the MET computed from all particles is drawn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>
                <a:solidFill>
                  <a:srgbClr val="CCCCCC"/>
                </a:solidFill>
                <a:ea typeface="MS Gothic" charset="0"/>
                <a:cs typeface="MS Gothic" charset="0"/>
              </a:rPr>
              <a:t>as a solid horizontal straight line. Particle-based jets with </a:t>
            </a:r>
            <a:r>
              <a:rPr lang="en-US" sz="1200" dirty="0" err="1">
                <a:solidFill>
                  <a:srgbClr val="CCCCCC"/>
                </a:solidFill>
                <a:ea typeface="MS Gothic" charset="0"/>
                <a:cs typeface="MS Gothic" charset="0"/>
              </a:rPr>
              <a:t>pT</a:t>
            </a:r>
            <a:r>
              <a:rPr lang="en-US" sz="1200" dirty="0">
                <a:solidFill>
                  <a:srgbClr val="CCCCCC"/>
                </a:solidFill>
                <a:ea typeface="MS Gothic" charset="0"/>
                <a:cs typeface="MS Gothic" charset="0"/>
              </a:rPr>
              <a:t>&gt; 20 </a:t>
            </a:r>
            <a:r>
              <a:rPr lang="en-US" sz="1200" dirty="0" err="1">
                <a:solidFill>
                  <a:srgbClr val="CCCCCC"/>
                </a:solidFill>
                <a:ea typeface="MS Gothic" charset="0"/>
                <a:cs typeface="MS Gothic" charset="0"/>
              </a:rPr>
              <a:t>GeV/c</a:t>
            </a:r>
            <a:r>
              <a:rPr lang="en-US" sz="1200" dirty="0">
                <a:solidFill>
                  <a:srgbClr val="CCCCCC"/>
                </a:solidFill>
                <a:ea typeface="MS Gothic" charset="0"/>
                <a:cs typeface="MS Gothic" charset="0"/>
              </a:rPr>
              <a:t> are shown as thinner circles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>
                <a:solidFill>
                  <a:srgbClr val="CCCCCC"/>
                </a:solidFill>
                <a:ea typeface="MS Gothic" charset="0"/>
                <a:cs typeface="MS Gothic" charset="0"/>
              </a:rPr>
              <a:t>representing the extension of the jet in the (</a:t>
            </a:r>
            <a:r>
              <a:rPr lang="en-US" sz="1200" dirty="0" err="1">
                <a:solidFill>
                  <a:srgbClr val="CCCCCC"/>
                </a:solidFill>
                <a:ea typeface="Calibri" charset="0"/>
                <a:cs typeface="Calibri" charset="0"/>
              </a:rPr>
              <a:t>η</a:t>
            </a:r>
            <a:r>
              <a:rPr lang="en-US" sz="1200" dirty="0" err="1">
                <a:solidFill>
                  <a:srgbClr val="CCCCCC"/>
                </a:solidFill>
                <a:ea typeface="MS Gothic" charset="0"/>
                <a:cs typeface="MS Gothic" charset="0"/>
              </a:rPr>
              <a:t>,</a:t>
            </a:r>
            <a:r>
              <a:rPr lang="en-US" sz="1200" dirty="0" err="1">
                <a:solidFill>
                  <a:srgbClr val="CCCCCC"/>
                </a:solidFill>
                <a:ea typeface="Calibri" charset="0"/>
                <a:cs typeface="Calibri" charset="0"/>
              </a:rPr>
              <a:t>φ</a:t>
            </a:r>
            <a:r>
              <a:rPr lang="en-US" sz="1200" dirty="0">
                <a:solidFill>
                  <a:srgbClr val="CCCCCC"/>
                </a:solidFill>
                <a:ea typeface="MS Gothic" charset="0"/>
                <a:cs typeface="MS Gothic" charset="0"/>
              </a:rPr>
              <a:t>) coordinates.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14400" y="228600"/>
            <a:ext cx="798843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200" b="1" dirty="0" err="1">
                <a:solidFill>
                  <a:srgbClr val="3333CC"/>
                </a:solidFill>
                <a:latin typeface="Arial" charset="0"/>
              </a:rPr>
              <a:t>Analysing</a:t>
            </a:r>
            <a:r>
              <a:rPr lang="en-US" sz="3200" b="1" dirty="0">
                <a:solidFill>
                  <a:srgbClr val="3333CC"/>
                </a:solidFill>
                <a:latin typeface="Arial" charset="0"/>
              </a:rPr>
              <a:t> Complex Events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1E1277-BAF6-1347-9437-A26F9EDE38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Commissioning: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3505200"/>
            <a:ext cx="2912445" cy="2652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3534" t="3783" r="5302" b="6305"/>
          <a:stretch>
            <a:fillRect/>
          </a:stretch>
        </p:blipFill>
        <p:spPr>
          <a:xfrm>
            <a:off x="4800600" y="990600"/>
            <a:ext cx="3733118" cy="25800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3429000"/>
            <a:ext cx="4114799" cy="2743199"/>
            <a:chOff x="150866" y="3570732"/>
            <a:chExt cx="4223755" cy="3141293"/>
          </a:xfrm>
        </p:grpSpPr>
        <p:pic>
          <p:nvPicPr>
            <p:cNvPr id="17" name="Picture 15" descr="etmiss.png"/>
            <p:cNvPicPr preferRelativeResize="0"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0866" y="3570732"/>
              <a:ext cx="4223755" cy="31412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pic>
        <p:sp>
          <p:nvSpPr>
            <p:cNvPr id="15" name="TextBox 17"/>
            <p:cNvSpPr txBox="1">
              <a:spLocks noChangeArrowheads="1"/>
            </p:cNvSpPr>
            <p:nvPr/>
          </p:nvSpPr>
          <p:spPr bwMode="auto">
            <a:xfrm>
              <a:off x="972196" y="4392168"/>
              <a:ext cx="985167" cy="2865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300"/>
                <a:t>Calibrated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 t="18761"/>
          <a:stretch>
            <a:fillRect/>
          </a:stretch>
        </p:blipFill>
        <p:spPr>
          <a:xfrm>
            <a:off x="381000" y="990600"/>
            <a:ext cx="3320676" cy="2620606"/>
          </a:xfrm>
          <a:prstGeom prst="rect">
            <a:avLst/>
          </a:prstGeom>
        </p:spPr>
      </p:pic>
      <p:sp>
        <p:nvSpPr>
          <p:cNvPr id="19" name="ZoneTexte 20"/>
          <p:cNvSpPr txBox="1">
            <a:spLocks noChangeArrowheads="1"/>
          </p:cNvSpPr>
          <p:nvPr/>
        </p:nvSpPr>
        <p:spPr bwMode="auto">
          <a:xfrm>
            <a:off x="990600" y="6150114"/>
            <a:ext cx="7588160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 smtClean="0">
                <a:solidFill>
                  <a:srgbClr val="0000FF"/>
                </a:solidFill>
              </a:rPr>
              <a:t>MET distributions exponential over &gt;5 orders of </a:t>
            </a:r>
            <a:r>
              <a:rPr lang="en-GB" b="1" dirty="0" smtClean="0">
                <a:solidFill>
                  <a:srgbClr val="0000FF"/>
                </a:solidFill>
              </a:rPr>
              <a:t>magnitude;  </a:t>
            </a:r>
            <a:endParaRPr lang="en-GB" b="1" dirty="0" smtClean="0">
              <a:solidFill>
                <a:srgbClr val="0000FF"/>
              </a:solidFill>
            </a:endParaRPr>
          </a:p>
          <a:p>
            <a:pPr algn="ctr"/>
            <a:r>
              <a:rPr lang="en-GB" b="1" dirty="0" smtClean="0">
                <a:solidFill>
                  <a:srgbClr val="0000FF"/>
                </a:solidFill>
              </a:rPr>
              <a:t>augurs well for searches</a:t>
            </a:r>
            <a:endParaRPr lang="fr-FR" b="1" dirty="0">
              <a:solidFill>
                <a:srgbClr val="0000FF"/>
              </a:solidFill>
            </a:endParaRPr>
          </a:p>
        </p:txBody>
      </p:sp>
      <p:pic>
        <p:nvPicPr>
          <p:cNvPr id="8" name="Picture 7" descr="h_pfmetP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267200" y="3352800"/>
            <a:ext cx="2510870" cy="2774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50 </a:t>
            </a:r>
            <a:r>
              <a:rPr lang="en-US" sz="3200" dirty="0" smtClean="0"/>
              <a:t>Years of Particle </a:t>
            </a:r>
            <a:r>
              <a:rPr lang="en-US" sz="3200" dirty="0" smtClean="0"/>
              <a:t>Physics; e.g. CMS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C5BC0-6EE0-4847-910D-E2565AF95C1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r="50092"/>
          <a:stretch>
            <a:fillRect/>
          </a:stretch>
        </p:blipFill>
        <p:spPr bwMode="auto">
          <a:xfrm>
            <a:off x="3219450" y="1066801"/>
            <a:ext cx="3048000" cy="25847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1" y="2286002"/>
            <a:ext cx="490253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7" descr="piz_data_pt0.4_ptpair1.0_corrected_v1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100" y="990601"/>
            <a:ext cx="2977488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XiMass_selected_MC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990600"/>
            <a:ext cx="277961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wenu-133874-21466935-fu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3962400"/>
            <a:ext cx="3104893" cy="250825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142999" y="2743200"/>
            <a:ext cx="755651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3333CC"/>
                </a:solidFill>
                <a:latin typeface="Symbol" charset="2"/>
                <a:cs typeface="Symbol" charset="2"/>
              </a:rPr>
              <a:t>p</a:t>
            </a:r>
            <a:r>
              <a:rPr lang="en-US" b="1" baseline="30000" dirty="0">
                <a:solidFill>
                  <a:srgbClr val="3333CC"/>
                </a:solidFill>
              </a:rPr>
              <a:t>0</a:t>
            </a:r>
            <a:endParaRPr lang="en-US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8382000" y="220980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W</a:t>
            </a:r>
            <a:r>
              <a:rPr lang="en-US" sz="2400" b="1" baseline="30000" dirty="0" smtClean="0">
                <a:solidFill>
                  <a:schemeClr val="accent2"/>
                </a:solidFill>
              </a:rPr>
              <a:t>-</a:t>
            </a:r>
            <a:endParaRPr lang="en-US" sz="2400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5772150" y="5410201"/>
            <a:ext cx="946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+mn-lt"/>
                <a:cs typeface="Symbol" charset="2"/>
              </a:rPr>
              <a:t>W</a:t>
            </a:r>
            <a:endParaRPr lang="en-US" sz="2400" baseline="30000" dirty="0"/>
          </a:p>
        </p:txBody>
      </p:sp>
      <p:sp>
        <p:nvSpPr>
          <p:cNvPr id="22" name="Rectangle 21"/>
          <p:cNvSpPr/>
          <p:nvPr/>
        </p:nvSpPr>
        <p:spPr>
          <a:xfrm>
            <a:off x="0" y="3048000"/>
            <a:ext cx="698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n-lt"/>
                <a:cs typeface="Symbol" charset="2"/>
              </a:rPr>
              <a:t>N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77000" y="3048000"/>
            <a:ext cx="946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n-lt"/>
                <a:cs typeface="Symbol" charset="2"/>
              </a:rPr>
              <a:t>N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28999" y="5562600"/>
            <a:ext cx="946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n-lt"/>
                <a:cs typeface="Symbol" charset="2"/>
              </a:rPr>
              <a:t>N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9600" y="6457890"/>
            <a:ext cx="902021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Sophisticated software and computing </a:t>
            </a:r>
            <a:r>
              <a:rPr lang="en-US" b="1" dirty="0" smtClean="0">
                <a:solidFill>
                  <a:srgbClr val="3333CC"/>
                </a:solidFill>
              </a:rPr>
              <a:t>systems in place and functioning</a:t>
            </a:r>
            <a:endParaRPr lang="en-US" b="1" dirty="0">
              <a:solidFill>
                <a:srgbClr val="3333CC"/>
              </a:solidFill>
            </a:endParaRPr>
          </a:p>
        </p:txBody>
      </p:sp>
      <p:pic>
        <p:nvPicPr>
          <p:cNvPr id="27" name="Picture 17" descr="mumu2JetsMET_140379_160_136650665_rphi_improv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05600" y="3886200"/>
            <a:ext cx="3048000" cy="2362970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9112170" y="3886200"/>
            <a:ext cx="793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+mn-lt"/>
                <a:cs typeface="Symbol" charset="2"/>
              </a:rPr>
              <a:t>Top</a:t>
            </a:r>
            <a:endParaRPr lang="en-US" sz="2400" baseline="30000" dirty="0"/>
          </a:p>
        </p:txBody>
      </p:sp>
      <p:pic>
        <p:nvPicPr>
          <p:cNvPr id="29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" y="4076127"/>
            <a:ext cx="3429000" cy="220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286000" y="4876800"/>
            <a:ext cx="1358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+mn-lt"/>
                <a:cs typeface="Symbol" charset="2"/>
              </a:rPr>
              <a:t>J/</a:t>
            </a:r>
            <a:r>
              <a:rPr lang="en-US" sz="2400" dirty="0" err="1" smtClean="0">
                <a:solidFill>
                  <a:schemeClr val="accent2"/>
                </a:solidFill>
                <a:latin typeface="+mn-lt"/>
                <a:cs typeface="Symbol" charset="2"/>
              </a:rPr>
              <a:t>psi</a:t>
            </a:r>
            <a:endParaRPr lang="en-US" sz="2400" baseline="30000" dirty="0"/>
          </a:p>
        </p:txBody>
      </p:sp>
      <p:sp>
        <p:nvSpPr>
          <p:cNvPr id="23" name="Rectangle 22"/>
          <p:cNvSpPr/>
          <p:nvPr/>
        </p:nvSpPr>
        <p:spPr>
          <a:xfrm>
            <a:off x="0" y="5867400"/>
            <a:ext cx="946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n-lt"/>
                <a:cs typeface="Symbol" charset="2"/>
              </a:rPr>
              <a:t>N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Rediscovering the SM and Beyond</a:t>
            </a:r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330200" y="1066801"/>
            <a:ext cx="916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2780D1-D8EC-D545-80B6-968D12CDF7C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HiggsHunting'10-tsv</a:t>
            </a:r>
            <a:endParaRPr lang="en-US"/>
          </a:p>
        </p:txBody>
      </p:sp>
      <p:pic>
        <p:nvPicPr>
          <p:cNvPr id="8" name="Picture 14" descr="Dimuon_mass.png"/>
          <p:cNvPicPr preferRelativeResize="0">
            <a:picLocks noChangeAspect="1"/>
          </p:cNvPicPr>
          <p:nvPr/>
        </p:nvPicPr>
        <p:blipFill>
          <a:blip r:embed="rId2"/>
          <a:srcRect l="1189" t="1239" r="2378" b="1239"/>
          <a:stretch>
            <a:fillRect/>
          </a:stretch>
        </p:blipFill>
        <p:spPr bwMode="auto">
          <a:xfrm>
            <a:off x="5334000" y="914400"/>
            <a:ext cx="4572000" cy="4436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/>
          <a:srcRect l="2036" t="9007" r="8147"/>
          <a:stretch>
            <a:fillRect/>
          </a:stretch>
        </p:blipFill>
        <p:spPr bwMode="auto">
          <a:xfrm>
            <a:off x="0" y="3096589"/>
            <a:ext cx="6019800" cy="376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UPSILON_Figure_001-a.pdf"/>
          <p:cNvPicPr>
            <a:picLocks noChangeAspect="1"/>
          </p:cNvPicPr>
          <p:nvPr/>
        </p:nvPicPr>
        <p:blipFill>
          <a:blip r:embed="rId4"/>
          <a:srcRect l="2499" t="9227" r="7500"/>
          <a:stretch>
            <a:fillRect/>
          </a:stretch>
        </p:blipFill>
        <p:spPr bwMode="auto">
          <a:xfrm>
            <a:off x="762000" y="4648200"/>
            <a:ext cx="2438400" cy="1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 bwMode="auto">
          <a:xfrm rot="5400000">
            <a:off x="2171700" y="4533900"/>
            <a:ext cx="609600" cy="5334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D413C-89CD-8C40-9010-C08CF660514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4600" y="1447800"/>
            <a:ext cx="27165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projects.hepforge.org/mstwpdf</a:t>
            </a:r>
            <a:endParaRPr lang="en-US" sz="1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76400" y="990600"/>
            <a:ext cx="4215264" cy="5867400"/>
            <a:chOff x="152400" y="990600"/>
            <a:chExt cx="4215264" cy="5867400"/>
          </a:xfrm>
        </p:grpSpPr>
        <p:pic>
          <p:nvPicPr>
            <p:cNvPr id="7" name="Picture 6" descr="Xsectn-v-sqrts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152400" y="990600"/>
              <a:ext cx="4215264" cy="5867400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 bwMode="auto">
            <a:xfrm>
              <a:off x="762000" y="5105400"/>
              <a:ext cx="3048000" cy="1588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/>
            <p:cNvSpPr/>
            <p:nvPr/>
          </p:nvSpPr>
          <p:spPr>
            <a:xfrm>
              <a:off x="762000" y="4800600"/>
              <a:ext cx="25908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+mn-lt"/>
                  <a:cs typeface="Symbol" charset="2"/>
                </a:rPr>
                <a:t>1000 </a:t>
              </a:r>
              <a:r>
                <a:rPr lang="en-US" sz="1400" dirty="0" err="1" smtClean="0">
                  <a:solidFill>
                    <a:srgbClr val="FF0000"/>
                  </a:solidFill>
                  <a:latin typeface="+mn-lt"/>
                  <a:cs typeface="Symbol" charset="2"/>
                </a:rPr>
                <a:t>evts</a:t>
              </a:r>
              <a:r>
                <a:rPr lang="en-US" sz="1400" dirty="0" smtClean="0">
                  <a:solidFill>
                    <a:srgbClr val="FF0000"/>
                  </a:solidFill>
                  <a:latin typeface="+mn-lt"/>
                  <a:cs typeface="Symbol" charset="2"/>
                </a:rPr>
                <a:t> (1fb</a:t>
              </a:r>
              <a:r>
                <a:rPr lang="en-US" sz="1400" baseline="30000" dirty="0" smtClean="0">
                  <a:solidFill>
                    <a:srgbClr val="FF0000"/>
                  </a:solidFill>
                  <a:latin typeface="+mn-lt"/>
                  <a:cs typeface="Symbol" charset="2"/>
                </a:rPr>
                <a:t>-1</a:t>
              </a:r>
              <a:r>
                <a:rPr lang="en-US" sz="1400" dirty="0" smtClean="0">
                  <a:solidFill>
                    <a:srgbClr val="FF0000"/>
                  </a:solidFill>
                  <a:latin typeface="+mn-lt"/>
                  <a:cs typeface="Symbol" charset="2"/>
                </a:rPr>
                <a:t>@7TeV)</a:t>
              </a:r>
              <a:endParaRPr lang="en-US" sz="1400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086600" y="24384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3333CC"/>
                </a:solidFill>
                <a:latin typeface="+mn-lt"/>
              </a:rPr>
              <a:t>1 fb</a:t>
            </a:r>
            <a:r>
              <a:rPr lang="en-US" sz="2000" b="1" baseline="30000" dirty="0" smtClean="0">
                <a:solidFill>
                  <a:srgbClr val="3333CC"/>
                </a:solidFill>
                <a:latin typeface="+mn-lt"/>
              </a:rPr>
              <a:t>-1 </a:t>
            </a:r>
            <a:r>
              <a:rPr lang="en-US" sz="2000" b="1" dirty="0" smtClean="0">
                <a:solidFill>
                  <a:srgbClr val="3333CC"/>
                </a:solidFill>
                <a:latin typeface="+mn-lt"/>
              </a:rPr>
              <a:t>at 7 </a:t>
            </a:r>
            <a:r>
              <a:rPr lang="en-US" sz="2000" b="1" dirty="0" err="1" smtClean="0">
                <a:solidFill>
                  <a:srgbClr val="3333CC"/>
                </a:solidFill>
                <a:latin typeface="+mn-lt"/>
              </a:rPr>
              <a:t>TeV</a:t>
            </a:r>
            <a:endParaRPr lang="en-US" sz="2000" dirty="0" smtClean="0">
              <a:solidFill>
                <a:srgbClr val="3333CC"/>
              </a:solidFill>
              <a:latin typeface="+mn-lt"/>
            </a:endParaRPr>
          </a:p>
          <a:p>
            <a:endParaRPr lang="en-US" sz="2000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62800" y="4038600"/>
            <a:ext cx="1396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500k </a:t>
            </a:r>
            <a:r>
              <a:rPr lang="en-US" b="1" dirty="0" err="1" smtClean="0">
                <a:solidFill>
                  <a:srgbClr val="3333CC"/>
                </a:solidFill>
              </a:rPr>
              <a:t>ttbar</a:t>
            </a:r>
            <a:endParaRPr lang="en-US" b="1" dirty="0" smtClean="0">
              <a:solidFill>
                <a:srgbClr val="3333CC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>
            <a:off x="4724400" y="4343400"/>
            <a:ext cx="2209800" cy="1588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rot="10800000">
            <a:off x="4495800" y="3733800"/>
            <a:ext cx="2209800" cy="1588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rot="10800000">
            <a:off x="4495800" y="3581400"/>
            <a:ext cx="2209800" cy="1588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086600" y="3200400"/>
            <a:ext cx="20375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100 million W’s</a:t>
            </a:r>
            <a:endParaRPr lang="en-US" dirty="0" smtClean="0">
              <a:solidFill>
                <a:srgbClr val="3333CC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86600" y="3505200"/>
            <a:ext cx="1813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20 million Z’s</a:t>
            </a:r>
            <a:endParaRPr lang="en-US" dirty="0" smtClean="0">
              <a:solidFill>
                <a:srgbClr val="3333CC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48400" y="5715000"/>
            <a:ext cx="335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3333CC"/>
                </a:solidFill>
              </a:rPr>
              <a:t>cf</a:t>
            </a:r>
            <a:r>
              <a:rPr lang="en-US" b="1" dirty="0" smtClean="0">
                <a:solidFill>
                  <a:srgbClr val="3333CC"/>
                </a:solidFill>
              </a:rPr>
              <a:t> CDF or D0 with 10fb</a:t>
            </a:r>
            <a:r>
              <a:rPr lang="en-US" b="1" baseline="30000" dirty="0" smtClean="0">
                <a:solidFill>
                  <a:srgbClr val="3333CC"/>
                </a:solidFill>
              </a:rPr>
              <a:t>-1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~ 0.5 million Z →</a:t>
            </a:r>
            <a:r>
              <a:rPr lang="en-US" b="1" dirty="0" err="1" smtClean="0">
                <a:solidFill>
                  <a:srgbClr val="3333CC"/>
                </a:solidFill>
              </a:rPr>
              <a:t>ee</a:t>
            </a:r>
            <a:endParaRPr lang="en-US" b="1" dirty="0" smtClean="0">
              <a:solidFill>
                <a:srgbClr val="3333CC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91785" y="4724400"/>
            <a:ext cx="3181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ATLAS </a:t>
            </a:r>
            <a:r>
              <a:rPr lang="en-US" b="1" dirty="0" smtClean="0">
                <a:solidFill>
                  <a:srgbClr val="3333CC"/>
                </a:solidFill>
              </a:rPr>
              <a:t>or CMS with 1fb</a:t>
            </a:r>
            <a:r>
              <a:rPr lang="en-US" b="1" baseline="30000" dirty="0" smtClean="0">
                <a:solidFill>
                  <a:srgbClr val="3333CC"/>
                </a:solidFill>
              </a:rPr>
              <a:t>-1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~ </a:t>
            </a:r>
            <a:r>
              <a:rPr lang="en-US" b="1" dirty="0" smtClean="0">
                <a:solidFill>
                  <a:srgbClr val="3333CC"/>
                </a:solidFill>
              </a:rPr>
              <a:t>0.5 </a:t>
            </a:r>
            <a:r>
              <a:rPr lang="en-US" b="1" dirty="0" smtClean="0">
                <a:solidFill>
                  <a:srgbClr val="3333CC"/>
                </a:solidFill>
              </a:rPr>
              <a:t>million Z →</a:t>
            </a:r>
            <a:r>
              <a:rPr lang="en-US" b="1" dirty="0" err="1" smtClean="0">
                <a:solidFill>
                  <a:srgbClr val="3333CC"/>
                </a:solidFill>
              </a:rPr>
              <a:t>ee</a:t>
            </a:r>
            <a:endParaRPr lang="en-US" b="1" dirty="0" smtClean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Comparing </a:t>
            </a:r>
            <a:r>
              <a:rPr lang="en-US" sz="3200" dirty="0" err="1" smtClean="0"/>
              <a:t>Tevatron</a:t>
            </a:r>
            <a:r>
              <a:rPr lang="en-US" sz="3200" dirty="0" smtClean="0"/>
              <a:t> and LHC (7 </a:t>
            </a:r>
            <a:r>
              <a:rPr lang="en-US" sz="3200" dirty="0" err="1" smtClean="0"/>
              <a:t>TeV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13" name="Picture 4" descr="LHC7-to-Tevatron_PartonLumiRat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600200"/>
            <a:ext cx="51995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33400" y="1066800"/>
            <a:ext cx="3334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33CC"/>
                </a:solidFill>
              </a:rPr>
              <a:t>Use </a:t>
            </a:r>
            <a:r>
              <a:rPr lang="en-US" b="1" dirty="0" err="1" smtClean="0">
                <a:solidFill>
                  <a:srgbClr val="3333CC"/>
                </a:solidFill>
              </a:rPr>
              <a:t>parton</a:t>
            </a:r>
            <a:r>
              <a:rPr lang="en-US" b="1" dirty="0" smtClean="0">
                <a:solidFill>
                  <a:srgbClr val="3333CC"/>
                </a:solidFill>
              </a:rPr>
              <a:t> </a:t>
            </a:r>
            <a:r>
              <a:rPr lang="en-US" b="1" dirty="0" err="1" smtClean="0">
                <a:solidFill>
                  <a:srgbClr val="3333CC"/>
                </a:solidFill>
              </a:rPr>
              <a:t>luminosties</a:t>
            </a:r>
            <a:r>
              <a:rPr lang="en-US" b="1" dirty="0" smtClean="0">
                <a:solidFill>
                  <a:srgbClr val="3333CC"/>
                </a:solidFill>
              </a:rPr>
              <a:t> to </a:t>
            </a:r>
          </a:p>
          <a:p>
            <a:pPr algn="ctr"/>
            <a:r>
              <a:rPr lang="en-US" b="1" dirty="0" smtClean="0">
                <a:solidFill>
                  <a:srgbClr val="3333CC"/>
                </a:solidFill>
              </a:rPr>
              <a:t>illustrate the gain: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1752600"/>
            <a:ext cx="46977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Example: mainly </a:t>
            </a:r>
            <a:r>
              <a:rPr lang="en-US" sz="2000" b="1" dirty="0" err="1" smtClean="0"/>
              <a:t>gg</a:t>
            </a:r>
            <a:endParaRPr lang="en-US" sz="2000" b="1" dirty="0" smtClean="0"/>
          </a:p>
          <a:p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ＭＳ Ｐゴシック"/>
              </a:rPr>
              <a:t>Higgs:</a:t>
            </a:r>
            <a:r>
              <a:rPr lang="en-US" sz="2000" dirty="0" smtClean="0">
                <a:latin typeface="Tahoma" pitchFamily="34" charset="0"/>
                <a:ea typeface="ＭＳ Ｐゴシック"/>
              </a:rPr>
              <a:t> pp </a:t>
            </a:r>
            <a:r>
              <a:rPr lang="en-US" sz="2000" dirty="0" err="1" smtClean="0">
                <a:latin typeface="Tahoma" pitchFamily="34" charset="0"/>
                <a:ea typeface="ＭＳ Ｐゴシック"/>
                <a:sym typeface="Wingdings" pitchFamily="2" charset="2"/>
              </a:rPr>
              <a:t></a:t>
            </a:r>
            <a:r>
              <a:rPr lang="en-US" sz="2000" dirty="0" smtClean="0">
                <a:latin typeface="Tahoma" pitchFamily="34" charset="0"/>
                <a:ea typeface="ＭＳ Ｐゴシック"/>
                <a:sym typeface="Wingdings" pitchFamily="2" charset="2"/>
              </a:rPr>
              <a:t> H,  HWW and ZZ</a:t>
            </a:r>
          </a:p>
          <a:p>
            <a:r>
              <a:rPr lang="en-US" sz="2000" dirty="0" smtClean="0">
                <a:latin typeface="Tahoma" pitchFamily="34" charset="0"/>
                <a:ea typeface="ＭＳ Ｐゴシック"/>
                <a:sym typeface="Wingdings" pitchFamily="2" charset="2"/>
              </a:rPr>
              <a:t>Factor ~15 </a:t>
            </a:r>
          </a:p>
          <a:p>
            <a:endParaRPr lang="en-US" sz="2000" dirty="0" smtClean="0">
              <a:latin typeface="Tahoma" pitchFamily="34" charset="0"/>
              <a:ea typeface="ＭＳ Ｐゴシック"/>
              <a:sym typeface="Wingdings" pitchFamily="2" charset="2"/>
            </a:endParaRPr>
          </a:p>
          <a:p>
            <a:r>
              <a:rPr lang="en-US" sz="2000" b="1" dirty="0" smtClean="0">
                <a:latin typeface="Tahoma" pitchFamily="34" charset="0"/>
                <a:ea typeface="ＭＳ Ｐゴシック"/>
                <a:sym typeface="Wingdings" pitchFamily="2" charset="2"/>
              </a:rPr>
              <a:t>Example: </a:t>
            </a:r>
            <a:r>
              <a:rPr lang="en-US" sz="2000" b="1" dirty="0" err="1" smtClean="0">
                <a:latin typeface="Tahoma" pitchFamily="34" charset="0"/>
                <a:ea typeface="ＭＳ Ｐゴシック"/>
                <a:sym typeface="Wingdings" pitchFamily="2" charset="2"/>
              </a:rPr>
              <a:t>gg</a:t>
            </a:r>
            <a:r>
              <a:rPr lang="en-US" sz="2000" b="1" dirty="0" smtClean="0">
                <a:latin typeface="Tahoma" pitchFamily="34" charset="0"/>
                <a:ea typeface="ＭＳ Ｐゴシック"/>
                <a:sym typeface="Wingdings" pitchFamily="2" charset="2"/>
              </a:rPr>
              <a:t> and </a:t>
            </a:r>
            <a:r>
              <a:rPr lang="en-US" sz="2000" b="1" dirty="0" err="1" smtClean="0">
                <a:latin typeface="Tahoma" pitchFamily="34" charset="0"/>
                <a:ea typeface="ＭＳ Ｐゴシック"/>
                <a:sym typeface="Wingdings" pitchFamily="2" charset="2"/>
              </a:rPr>
              <a:t>qq</a:t>
            </a:r>
            <a:endParaRPr lang="en-US" sz="2000" b="1" dirty="0" smtClean="0">
              <a:latin typeface="Tahoma" pitchFamily="34" charset="0"/>
              <a:ea typeface="ＭＳ Ｐゴシック"/>
              <a:sym typeface="Wingdings" pitchFamily="2" charset="2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ＭＳ Ｐゴシック"/>
                <a:sym typeface="Wingdings" pitchFamily="2" charset="2"/>
              </a:rPr>
              <a:t>Top: (85% </a:t>
            </a:r>
            <a:r>
              <a:rPr lang="en-US" sz="2000" dirty="0" err="1" smtClean="0">
                <a:solidFill>
                  <a:srgbClr val="FF0000"/>
                </a:solidFill>
                <a:latin typeface="Tahoma" pitchFamily="34" charset="0"/>
                <a:ea typeface="ＭＳ Ｐゴシック"/>
                <a:sym typeface="Wingdings" pitchFamily="2" charset="2"/>
              </a:rPr>
              <a:t>qq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ＭＳ Ｐゴシック"/>
                <a:sym typeface="Wingdings" pitchFamily="2" charset="2"/>
              </a:rPr>
              <a:t>, 15% </a:t>
            </a:r>
            <a:r>
              <a:rPr lang="en-US" sz="2000" dirty="0" err="1" smtClean="0">
                <a:solidFill>
                  <a:srgbClr val="FF0000"/>
                </a:solidFill>
                <a:latin typeface="Tahoma" pitchFamily="34" charset="0"/>
                <a:ea typeface="ＭＳ Ｐゴシック"/>
                <a:sym typeface="Wingdings" pitchFamily="2" charset="2"/>
              </a:rPr>
              <a:t>gg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ＭＳ Ｐゴシック"/>
                <a:sym typeface="Wingdings" pitchFamily="2" charset="2"/>
              </a:rPr>
              <a:t> at </a:t>
            </a:r>
            <a:r>
              <a:rPr lang="en-US" sz="2000" dirty="0" err="1" smtClean="0">
                <a:solidFill>
                  <a:srgbClr val="FF0000"/>
                </a:solidFill>
                <a:latin typeface="Tahoma" pitchFamily="34" charset="0"/>
                <a:ea typeface="ＭＳ Ｐゴシック"/>
                <a:sym typeface="Wingdings" pitchFamily="2" charset="2"/>
              </a:rPr>
              <a:t>Tevatron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ＭＳ Ｐゴシック"/>
                <a:sym typeface="Wingdings" pitchFamily="2" charset="2"/>
              </a:rPr>
              <a:t>) </a:t>
            </a:r>
          </a:p>
          <a:p>
            <a:r>
              <a:rPr lang="en-US" sz="2000" dirty="0" smtClean="0">
                <a:latin typeface="Tahoma" pitchFamily="34" charset="0"/>
                <a:ea typeface="ＭＳ Ｐゴシック"/>
                <a:sym typeface="Wingdings" pitchFamily="2" charset="2"/>
              </a:rPr>
              <a:t>Factor: 0.85 </a:t>
            </a:r>
            <a:r>
              <a:rPr lang="en-US" sz="2000" dirty="0" err="1" smtClean="0">
                <a:latin typeface="Tahoma" pitchFamily="34" charset="0"/>
                <a:ea typeface="ＭＳ Ｐゴシック"/>
                <a:sym typeface="Wingdings" pitchFamily="2" charset="2"/>
              </a:rPr>
              <a:t>x</a:t>
            </a:r>
            <a:r>
              <a:rPr lang="en-US" sz="2000" dirty="0" smtClean="0">
                <a:latin typeface="Tahoma" pitchFamily="34" charset="0"/>
                <a:ea typeface="ＭＳ Ｐゴシック"/>
                <a:sym typeface="Wingdings" pitchFamily="2" charset="2"/>
              </a:rPr>
              <a:t> 5 + 0.15  </a:t>
            </a:r>
            <a:r>
              <a:rPr lang="en-US" sz="2000" dirty="0" err="1" smtClean="0">
                <a:latin typeface="Tahoma" pitchFamily="34" charset="0"/>
                <a:ea typeface="ＭＳ Ｐゴシック"/>
                <a:sym typeface="Wingdings" pitchFamily="2" charset="2"/>
              </a:rPr>
              <a:t>x</a:t>
            </a:r>
            <a:r>
              <a:rPr lang="en-US" sz="2000" dirty="0" smtClean="0">
                <a:latin typeface="Tahoma" pitchFamily="34" charset="0"/>
                <a:ea typeface="ＭＳ Ｐゴシック"/>
                <a:sym typeface="Wingdings" pitchFamily="2" charset="2"/>
              </a:rPr>
              <a:t> 100</a:t>
            </a:r>
          </a:p>
          <a:p>
            <a:r>
              <a:rPr lang="en-US" sz="2000" dirty="0" err="1" smtClean="0">
                <a:latin typeface="Wingdings"/>
                <a:ea typeface="Wingdings"/>
                <a:cs typeface="Wingdings"/>
                <a:sym typeface="Wingdings" pitchFamily="2" charset="2"/>
              </a:rPr>
              <a:t></a:t>
            </a:r>
            <a:r>
              <a:rPr lang="en-US" sz="2000" dirty="0" smtClean="0">
                <a:latin typeface="Tahoma" pitchFamily="34" charset="0"/>
                <a:ea typeface="ＭＳ Ｐゴシック"/>
                <a:sym typeface="Wingdings" pitchFamily="2" charset="2"/>
              </a:rPr>
              <a:t> ~ 20 </a:t>
            </a:r>
          </a:p>
          <a:p>
            <a:endParaRPr lang="en-US" sz="2000" dirty="0" smtClean="0">
              <a:latin typeface="Tahoma" pitchFamily="34" charset="0"/>
              <a:ea typeface="ＭＳ Ｐゴシック"/>
              <a:sym typeface="Wingdings" pitchFamily="2" charset="2"/>
            </a:endParaRPr>
          </a:p>
          <a:p>
            <a:r>
              <a:rPr lang="en-US" sz="2000" dirty="0" err="1" smtClean="0">
                <a:solidFill>
                  <a:srgbClr val="FF0000"/>
                </a:solidFill>
                <a:latin typeface="Tahoma" pitchFamily="34" charset="0"/>
                <a:ea typeface="ＭＳ Ｐゴシック"/>
                <a:sym typeface="Wingdings" pitchFamily="2" charset="2"/>
              </a:rPr>
              <a:t>Squarks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ＭＳ Ｐゴシック"/>
                <a:sym typeface="Wingdings" pitchFamily="2" charset="2"/>
              </a:rPr>
              <a:t>: ~350 </a:t>
            </a:r>
            <a:r>
              <a:rPr lang="en-US" sz="2000" dirty="0" err="1" smtClean="0">
                <a:solidFill>
                  <a:srgbClr val="FF0000"/>
                </a:solidFill>
                <a:latin typeface="Tahoma" pitchFamily="34" charset="0"/>
                <a:ea typeface="ＭＳ Ｐゴシック"/>
                <a:sym typeface="Wingdings" pitchFamily="2" charset="2"/>
              </a:rPr>
              <a:t>GeV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ＭＳ Ｐゴシック"/>
                <a:sym typeface="Wingdings" pitchFamily="2" charset="2"/>
              </a:rPr>
              <a:t> (assume top):</a:t>
            </a:r>
            <a:r>
              <a:rPr lang="en-US" sz="2000" dirty="0" smtClean="0">
                <a:solidFill>
                  <a:srgbClr val="FF0000"/>
                </a:solidFill>
              </a:rPr>
              <a:t>  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Factor: 0.85 </a:t>
            </a:r>
            <a:r>
              <a:rPr lang="en-US" sz="2000" dirty="0" err="1" smtClean="0">
                <a:solidFill>
                  <a:schemeClr val="tx2"/>
                </a:solidFill>
              </a:rPr>
              <a:t>x</a:t>
            </a:r>
            <a:r>
              <a:rPr lang="en-US" sz="2000" dirty="0" smtClean="0">
                <a:solidFill>
                  <a:schemeClr val="tx2"/>
                </a:solidFill>
              </a:rPr>
              <a:t> 10 + 0.15 </a:t>
            </a:r>
            <a:r>
              <a:rPr lang="en-US" sz="2000" dirty="0" err="1" smtClean="0">
                <a:solidFill>
                  <a:schemeClr val="tx2"/>
                </a:solidFill>
              </a:rPr>
              <a:t>x</a:t>
            </a:r>
            <a:r>
              <a:rPr lang="en-US" sz="2000" dirty="0" smtClean="0">
                <a:solidFill>
                  <a:schemeClr val="tx2"/>
                </a:solidFill>
              </a:rPr>
              <a:t> 1000</a:t>
            </a:r>
          </a:p>
          <a:p>
            <a:pPr>
              <a:buFont typeface="Wingdings" charset="2"/>
              <a:buChar char="è"/>
            </a:pPr>
            <a:r>
              <a:rPr lang="en-US" sz="2000" dirty="0" smtClean="0">
                <a:latin typeface="Tahoma" pitchFamily="34" charset="0"/>
                <a:ea typeface="ＭＳ Ｐゴシック"/>
                <a:sym typeface="Wingdings" pitchFamily="2" charset="2"/>
              </a:rPr>
              <a:t>~ 150 to 200 </a:t>
            </a:r>
          </a:p>
          <a:p>
            <a:pPr>
              <a:buFont typeface="Wingdings" charset="2"/>
              <a:buChar char="è"/>
            </a:pPr>
            <a:endParaRPr lang="en-US" sz="2000" dirty="0" smtClean="0">
              <a:latin typeface="Tahoma" pitchFamily="34" charset="0"/>
              <a:ea typeface="ＭＳ Ｐゴシック"/>
              <a:sym typeface="Wingdings" pitchFamily="2" charset="2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ＭＳ Ｐゴシック"/>
                <a:sym typeface="Wingdings" pitchFamily="2" charset="2"/>
              </a:rPr>
              <a:t>Z’: ~1 </a:t>
            </a:r>
            <a:r>
              <a:rPr lang="en-US" sz="2000" dirty="0" err="1" smtClean="0">
                <a:solidFill>
                  <a:srgbClr val="FF0000"/>
                </a:solidFill>
                <a:latin typeface="Tahoma" pitchFamily="34" charset="0"/>
                <a:ea typeface="ＭＳ Ｐゴシック"/>
                <a:sym typeface="Wingdings" pitchFamily="2" charset="2"/>
              </a:rPr>
              <a:t>TeV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ＭＳ Ｐゴシック"/>
                <a:sym typeface="Wingdings" pitchFamily="2" charset="2"/>
              </a:rPr>
              <a:t> (</a:t>
            </a:r>
            <a:r>
              <a:rPr lang="en-US" sz="2000" dirty="0" err="1" smtClean="0">
                <a:solidFill>
                  <a:srgbClr val="FF0000"/>
                </a:solidFill>
                <a:latin typeface="Tahoma" pitchFamily="34" charset="0"/>
                <a:ea typeface="ＭＳ Ｐゴシック"/>
                <a:sym typeface="Wingdings" pitchFamily="2" charset="2"/>
              </a:rPr>
              <a:t>qq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ＭＳ Ｐゴシック"/>
                <a:sym typeface="Wingdings" pitchFamily="2" charset="2"/>
              </a:rPr>
              <a:t>)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Factor:  ~ 50 to 100</a:t>
            </a:r>
          </a:p>
          <a:p>
            <a:endParaRPr lang="en-US" sz="2000" dirty="0" smtClean="0">
              <a:latin typeface="Tahoma" pitchFamily="34" charset="0"/>
              <a:ea typeface="ＭＳ Ｐゴシック"/>
              <a:sym typeface="Wingdings" pitchFamily="2" charset="2"/>
            </a:endParaRPr>
          </a:p>
          <a:p>
            <a:endParaRPr lang="en-US" sz="2000" dirty="0" smtClean="0">
              <a:latin typeface="Tahoma" pitchFamily="34" charset="0"/>
              <a:ea typeface="ＭＳ Ｐゴシック"/>
              <a:sym typeface="Wingdings" pitchFamily="2" charset="2"/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048000" y="6324600"/>
            <a:ext cx="1647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O. </a:t>
            </a:r>
            <a:r>
              <a:rPr lang="en-US" sz="1800" dirty="0" err="1" smtClean="0"/>
              <a:t>Buchmuller</a:t>
            </a:r>
            <a:endParaRPr lang="en-US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</p:spTree>
  </p:cSld>
  <p:clrMapOvr>
    <a:masterClrMapping/>
  </p:clrMapOvr>
  <p:transition advTm="77879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 Z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D413C-89CD-8C40-9010-C08CF660514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54281"/>
          <a:stretch>
            <a:fillRect/>
          </a:stretch>
        </p:blipFill>
        <p:spPr>
          <a:xfrm rot="5400000">
            <a:off x="806577" y="3778184"/>
            <a:ext cx="3035239" cy="3124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r="50451"/>
          <a:stretch>
            <a:fillRect/>
          </a:stretch>
        </p:blipFill>
        <p:spPr>
          <a:xfrm>
            <a:off x="762000" y="990600"/>
            <a:ext cx="3093243" cy="2895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343400" y="3886200"/>
            <a:ext cx="5194300" cy="2971800"/>
            <a:chOff x="4038600" y="3505200"/>
            <a:chExt cx="5575300" cy="32004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8600" y="3505200"/>
              <a:ext cx="5575300" cy="32004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39000" y="5867400"/>
              <a:ext cx="13468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Wingdings"/>
                  <a:ea typeface="Wingdings"/>
                  <a:cs typeface="Wingdings"/>
                </a:rPr>
                <a:t></a:t>
              </a:r>
              <a:r>
                <a:rPr lang="en-US" dirty="0" smtClean="0">
                  <a:solidFill>
                    <a:srgbClr val="FF0000"/>
                  </a:solidFill>
                  <a:latin typeface="Wingdings"/>
                  <a:ea typeface="Wingdings"/>
                  <a:cs typeface="Wingdings"/>
                </a:rPr>
                <a:t> </a:t>
              </a:r>
              <a:r>
                <a:rPr lang="en-US" sz="1800" dirty="0" smtClean="0">
                  <a:solidFill>
                    <a:srgbClr val="FF0000"/>
                  </a:solidFill>
                  <a:latin typeface="+mn-lt"/>
                  <a:ea typeface="Wingdings"/>
                  <a:cs typeface="Wingdings"/>
                </a:rPr>
                <a:t>ATLAS</a:t>
              </a:r>
              <a:endParaRPr lang="en-US" sz="180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43400" y="990600"/>
            <a:ext cx="5207000" cy="3111500"/>
            <a:chOff x="4038600" y="228600"/>
            <a:chExt cx="5511800" cy="32639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8600" y="228600"/>
              <a:ext cx="5511800" cy="32639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772400" y="2590800"/>
              <a:ext cx="13468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Wingdings"/>
                  <a:ea typeface="Wingdings"/>
                  <a:cs typeface="Wingdings"/>
                </a:rPr>
                <a:t></a:t>
              </a:r>
              <a:r>
                <a:rPr lang="en-US" dirty="0" smtClean="0">
                  <a:solidFill>
                    <a:srgbClr val="FF0000"/>
                  </a:solidFill>
                  <a:latin typeface="Wingdings"/>
                  <a:ea typeface="Wingdings"/>
                  <a:cs typeface="Wingdings"/>
                </a:rPr>
                <a:t> </a:t>
              </a:r>
              <a:r>
                <a:rPr lang="en-US" sz="1800" dirty="0" smtClean="0">
                  <a:solidFill>
                    <a:srgbClr val="FF0000"/>
                  </a:solidFill>
                  <a:latin typeface="+mn-lt"/>
                  <a:ea typeface="Wingdings"/>
                  <a:cs typeface="Wingdings"/>
                </a:rPr>
                <a:t>ATLAS</a:t>
              </a:r>
              <a:endParaRPr lang="en-US" sz="1800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HiggsHunting'10-tsv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38B39-A6F1-EC45-B736-0426587916FD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EW Symmetry Breaking and Unitarity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609600" y="1295400"/>
            <a:ext cx="3292475" cy="1155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Unbroken Gauge Theory</a:t>
            </a:r>
            <a:r>
              <a:rPr lang="en-US">
                <a:solidFill>
                  <a:schemeClr val="bg1"/>
                </a:solidFill>
              </a:rPr>
              <a:t> a</a:t>
            </a:r>
          </a:p>
          <a:p>
            <a:r>
              <a:rPr lang="en-US">
                <a:solidFill>
                  <a:schemeClr val="accent2"/>
                </a:solidFill>
              </a:rPr>
              <a:t>Massless Gauge Bosons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6553200" y="1371600"/>
            <a:ext cx="2133600" cy="10953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EW Theory</a:t>
            </a:r>
            <a:r>
              <a:rPr lang="en-US">
                <a:solidFill>
                  <a:schemeClr val="bg1"/>
                </a:solidFill>
              </a:rPr>
              <a:t> a</a:t>
            </a:r>
          </a:p>
          <a:p>
            <a:r>
              <a:rPr lang="en-US">
                <a:solidFill>
                  <a:schemeClr val="accent2"/>
                </a:solidFill>
              </a:rPr>
              <a:t>Massive W</a:t>
            </a:r>
            <a:r>
              <a:rPr lang="en-US" baseline="30000">
                <a:solidFill>
                  <a:schemeClr val="accent2"/>
                </a:solidFill>
              </a:rPr>
              <a:t>±</a:t>
            </a:r>
            <a:r>
              <a:rPr lang="en-US">
                <a:solidFill>
                  <a:schemeClr val="accent2"/>
                </a:solidFill>
              </a:rPr>
              <a:t>, Z</a:t>
            </a:r>
          </a:p>
          <a:p>
            <a:r>
              <a:rPr lang="en-US">
                <a:solidFill>
                  <a:schemeClr val="accent2"/>
                </a:solidFill>
              </a:rPr>
              <a:t>Massless </a:t>
            </a:r>
            <a:r>
              <a:rPr lang="en-US">
                <a:solidFill>
                  <a:schemeClr val="accent2"/>
                </a:solidFill>
                <a:sym typeface="Symbol" charset="2"/>
              </a:rPr>
              <a:t>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l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7415" name="Oval 8"/>
          <p:cNvSpPr>
            <a:spLocks noChangeArrowheads="1"/>
          </p:cNvSpPr>
          <p:nvPr/>
        </p:nvSpPr>
        <p:spPr bwMode="auto">
          <a:xfrm>
            <a:off x="4648200" y="1295400"/>
            <a:ext cx="1143000" cy="1143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6" name="Line 9"/>
          <p:cNvSpPr>
            <a:spLocks noChangeShapeType="1"/>
          </p:cNvSpPr>
          <p:nvPr/>
        </p:nvSpPr>
        <p:spPr bwMode="auto">
          <a:xfrm>
            <a:off x="5791200" y="1905000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7" name="Line 10"/>
          <p:cNvSpPr>
            <a:spLocks noChangeShapeType="1"/>
          </p:cNvSpPr>
          <p:nvPr/>
        </p:nvSpPr>
        <p:spPr bwMode="auto">
          <a:xfrm>
            <a:off x="3886200" y="1905000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8" name="Rectangle 11"/>
          <p:cNvSpPr>
            <a:spLocks noChangeArrowheads="1"/>
          </p:cNvSpPr>
          <p:nvPr/>
        </p:nvSpPr>
        <p:spPr bwMode="auto">
          <a:xfrm>
            <a:off x="4800600" y="1676400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SSB</a:t>
            </a:r>
          </a:p>
        </p:txBody>
      </p:sp>
      <p:sp>
        <p:nvSpPr>
          <p:cNvPr id="17419" name="Rectangle 12"/>
          <p:cNvSpPr>
            <a:spLocks noChangeArrowheads="1"/>
          </p:cNvSpPr>
          <p:nvPr/>
        </p:nvSpPr>
        <p:spPr bwMode="auto">
          <a:xfrm>
            <a:off x="457200" y="2667000"/>
            <a:ext cx="90678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Physics </a:t>
            </a:r>
            <a:r>
              <a:rPr lang="en-US" dirty="0">
                <a:solidFill>
                  <a:schemeClr val="accent2"/>
                </a:solidFill>
              </a:rPr>
              <a:t>of Spontaneous Symmetry Breaking must produce observable consequences on W</a:t>
            </a:r>
            <a:r>
              <a:rPr lang="en-US" baseline="-25000" dirty="0">
                <a:solidFill>
                  <a:schemeClr val="accent2"/>
                </a:solidFill>
              </a:rPr>
              <a:t>L</a:t>
            </a:r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-US" baseline="-25000" dirty="0">
                <a:solidFill>
                  <a:schemeClr val="accent2"/>
                </a:solidFill>
              </a:rPr>
              <a:t>L </a:t>
            </a:r>
            <a:r>
              <a:rPr lang="en-US" dirty="0" err="1">
                <a:solidFill>
                  <a:schemeClr val="accent2"/>
                </a:solidFill>
                <a:sym typeface="Symbol" charset="2"/>
              </a:rPr>
              <a:t>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Z</a:t>
            </a:r>
            <a:r>
              <a:rPr lang="en-US" baseline="-25000" dirty="0">
                <a:solidFill>
                  <a:schemeClr val="accent2"/>
                </a:solidFill>
              </a:rPr>
              <a:t>L</a:t>
            </a:r>
            <a:r>
              <a:rPr lang="en-US" dirty="0">
                <a:solidFill>
                  <a:schemeClr val="accent2"/>
                </a:solidFill>
              </a:rPr>
              <a:t>Z</a:t>
            </a:r>
            <a:r>
              <a:rPr lang="en-US" baseline="-25000" dirty="0">
                <a:solidFill>
                  <a:schemeClr val="accent2"/>
                </a:solidFill>
              </a:rPr>
              <a:t>L</a:t>
            </a:r>
            <a:r>
              <a:rPr lang="en-US" dirty="0">
                <a:solidFill>
                  <a:schemeClr val="accent2"/>
                </a:solidFill>
              </a:rPr>
              <a:t> scattering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 err="1">
                <a:solidFill>
                  <a:schemeClr val="accent2"/>
                </a:solidFill>
              </a:rPr>
              <a:t>Unitarity</a:t>
            </a:r>
            <a:r>
              <a:rPr lang="en-US" dirty="0">
                <a:solidFill>
                  <a:schemeClr val="accent2"/>
                </a:solidFill>
              </a:rPr>
              <a:t> is violated if </a:t>
            </a:r>
            <a:r>
              <a:rPr lang="en-US" dirty="0">
                <a:solidFill>
                  <a:schemeClr val="accent2"/>
                </a:solidFill>
                <a:sym typeface="Symbol" charset="2"/>
              </a:rPr>
              <a:t></a:t>
            </a:r>
            <a:r>
              <a:rPr lang="en-US" baseline="-25000" dirty="0">
                <a:solidFill>
                  <a:schemeClr val="accent2"/>
                </a:solidFill>
              </a:rPr>
              <a:t>SSB</a:t>
            </a:r>
            <a:r>
              <a:rPr lang="en-US" dirty="0">
                <a:solidFill>
                  <a:schemeClr val="accent2"/>
                </a:solidFill>
              </a:rPr>
              <a:t> is </a:t>
            </a:r>
            <a:r>
              <a:rPr lang="en-US" dirty="0" err="1">
                <a:solidFill>
                  <a:schemeClr val="accent2"/>
                </a:solidFill>
                <a:sym typeface="Symbol" charset="2"/>
              </a:rPr>
              <a:t></a:t>
            </a:r>
            <a:r>
              <a:rPr lang="en-US" dirty="0">
                <a:solidFill>
                  <a:schemeClr val="accent2"/>
                </a:solidFill>
                <a:sym typeface="Symbol" charset="2"/>
              </a:rPr>
              <a:t> 1.5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TeV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A similar situation arose earlier in </a:t>
            </a:r>
            <a:r>
              <a:rPr lang="en-US" sz="2400" dirty="0" err="1">
                <a:solidFill>
                  <a:schemeClr val="accent2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baseline="-25000" dirty="0" err="1">
                <a:solidFill>
                  <a:schemeClr val="accent2"/>
                </a:solidFill>
                <a:sym typeface="Symbol" charset="2"/>
              </a:rPr>
              <a:t></a:t>
            </a:r>
            <a:r>
              <a:rPr lang="en-US" sz="2400" baseline="-25000" dirty="0">
                <a:solidFill>
                  <a:schemeClr val="accent2"/>
                </a:solidFill>
                <a:sym typeface="Symbol" charset="2"/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e</a:t>
            </a:r>
            <a:r>
              <a:rPr lang="en-US" sz="2400" baseline="-250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  <a:sym typeface="Symbol" charset="2"/>
              </a:rPr>
              <a:t></a:t>
            </a:r>
            <a:r>
              <a:rPr lang="en-US" sz="2400" dirty="0" err="1">
                <a:solidFill>
                  <a:schemeClr val="bg1"/>
                </a:solidFill>
              </a:rPr>
              <a:t>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baseline="-25000" dirty="0" err="1">
                <a:solidFill>
                  <a:schemeClr val="accent2"/>
                </a:solidFill>
              </a:rPr>
              <a:t>e</a:t>
            </a:r>
            <a:r>
              <a:rPr lang="en-US" sz="2400" baseline="-250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  <a:sym typeface="Symbol" charset="2"/>
              </a:rPr>
              <a:t></a:t>
            </a:r>
            <a:r>
              <a:rPr lang="en-US" sz="2400" dirty="0">
                <a:solidFill>
                  <a:schemeClr val="accent2"/>
                </a:solidFill>
              </a:rPr>
              <a:t> scattering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Scattering amplitude grows </a:t>
            </a:r>
            <a:r>
              <a:rPr lang="en-US" dirty="0" err="1">
                <a:solidFill>
                  <a:schemeClr val="accent2"/>
                </a:solidFill>
              </a:rPr>
              <a:t>quadratically</a:t>
            </a:r>
            <a:r>
              <a:rPr lang="en-US" dirty="0">
                <a:solidFill>
                  <a:schemeClr val="accent2"/>
                </a:solidFill>
              </a:rPr>
              <a:t> with energy and would have violated </a:t>
            </a:r>
            <a:r>
              <a:rPr lang="en-US" dirty="0" err="1">
                <a:solidFill>
                  <a:schemeClr val="accent2"/>
                </a:solidFill>
              </a:rPr>
              <a:t>unitarity</a:t>
            </a:r>
            <a:r>
              <a:rPr lang="en-US" dirty="0">
                <a:solidFill>
                  <a:schemeClr val="accent2"/>
                </a:solidFill>
              </a:rPr>
              <a:t> at ~ 1 </a:t>
            </a:r>
            <a:r>
              <a:rPr lang="en-US" dirty="0" err="1">
                <a:solidFill>
                  <a:schemeClr val="accent2"/>
                </a:solidFill>
              </a:rPr>
              <a:t>TeV</a:t>
            </a:r>
            <a:r>
              <a:rPr lang="en-US" dirty="0">
                <a:solidFill>
                  <a:schemeClr val="accent2"/>
                </a:solidFill>
              </a:rPr>
              <a:t>  (</a:t>
            </a:r>
            <a:r>
              <a:rPr lang="en-US" dirty="0">
                <a:solidFill>
                  <a:schemeClr val="accent2"/>
                </a:solidFill>
                <a:sym typeface="Symbol" charset="2"/>
              </a:rPr>
              <a:t></a:t>
            </a:r>
            <a:r>
              <a:rPr lang="en-US" baseline="-25000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 &lt; √[2√2</a:t>
            </a:r>
            <a:r>
              <a:rPr lang="en-US" dirty="0">
                <a:solidFill>
                  <a:schemeClr val="accent2"/>
                </a:solidFill>
                <a:sym typeface="Symbol" charset="2"/>
              </a:rPr>
              <a:t>/G</a:t>
            </a:r>
            <a:r>
              <a:rPr lang="en-US" baseline="-25000" dirty="0">
                <a:solidFill>
                  <a:schemeClr val="accent2"/>
                </a:solidFill>
                <a:sym typeface="Symbol" charset="2"/>
              </a:rPr>
              <a:t>F</a:t>
            </a:r>
            <a:r>
              <a:rPr lang="en-US" dirty="0">
                <a:solidFill>
                  <a:schemeClr val="accent2"/>
                </a:solidFill>
                <a:sym typeface="Symbol" charset="2"/>
              </a:rPr>
              <a:t>]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BUT was ‘regulated’ by W boson exchange. </a:t>
            </a:r>
          </a:p>
          <a:p>
            <a:r>
              <a:rPr lang="en-US" dirty="0">
                <a:solidFill>
                  <a:schemeClr val="accent2"/>
                </a:solidFill>
              </a:rPr>
              <a:t>4-fermion interaction replaced by W exchange</a:t>
            </a:r>
          </a:p>
          <a:p>
            <a:r>
              <a:rPr lang="en-US" dirty="0">
                <a:solidFill>
                  <a:schemeClr val="accent2"/>
                </a:solidFill>
              </a:rPr>
              <a:t>Perturbation theory can be used - M</a:t>
            </a:r>
            <a:r>
              <a:rPr lang="en-US" baseline="-25000" dirty="0">
                <a:solidFill>
                  <a:schemeClr val="accent2"/>
                </a:solidFill>
              </a:rPr>
              <a:t>W</a:t>
            </a:r>
            <a:r>
              <a:rPr lang="en-US" dirty="0">
                <a:solidFill>
                  <a:schemeClr val="accent2"/>
                </a:solidFill>
              </a:rPr>
              <a:t> &lt;&lt; I </a:t>
            </a:r>
            <a:r>
              <a:rPr lang="en-US" dirty="0" err="1">
                <a:solidFill>
                  <a:schemeClr val="accent2"/>
                </a:solidFill>
              </a:rPr>
              <a:t>TeV</a:t>
            </a:r>
            <a:r>
              <a:rPr lang="en-US" dirty="0">
                <a:solidFill>
                  <a:schemeClr val="accent2"/>
                </a:solidFill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A9B6F19-24D2-4D45-9C60-331D092F8EB6}" type="slidenum">
              <a:rPr lang="en-US" smtClean="0"/>
              <a:pPr/>
              <a:t>30</a:t>
            </a:fld>
            <a:endParaRPr lang="en-US" smtClean="0"/>
          </a:p>
        </p:txBody>
      </p:sp>
      <p:pic>
        <p:nvPicPr>
          <p:cNvPr id="74755" name="Picture 3" descr="e-mu.png"/>
          <p:cNvPicPr preferRelativeResize="0"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43766"/>
            <a:ext cx="9501453" cy="581423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4756" name="TextBox 4"/>
          <p:cNvSpPr txBox="1">
            <a:spLocks noChangeArrowheads="1"/>
          </p:cNvSpPr>
          <p:nvPr/>
        </p:nvSpPr>
        <p:spPr bwMode="auto">
          <a:xfrm>
            <a:off x="5944634" y="4611231"/>
            <a:ext cx="3961366" cy="2246769"/>
          </a:xfrm>
          <a:prstGeom prst="rect">
            <a:avLst/>
          </a:prstGeom>
          <a:solidFill>
            <a:schemeClr val="tx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T</a:t>
            </a:r>
            <a:r>
              <a:rPr lang="en-US" dirty="0" err="1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  <a:latin typeface="Lucida Grande" charset="0"/>
                <a:ea typeface="Lucida Grande" charset="0"/>
                <a:cs typeface="Lucida Grande" charset="0"/>
              </a:rPr>
              <a:t>μ</a:t>
            </a:r>
            <a:r>
              <a:rPr lang="en-US" dirty="0">
                <a:solidFill>
                  <a:srgbClr val="FF0000"/>
                </a:solidFill>
              </a:rPr>
              <a:t>)= 48 </a:t>
            </a:r>
            <a:r>
              <a:rPr lang="en-US" dirty="0" err="1">
                <a:solidFill>
                  <a:srgbClr val="FF0000"/>
                </a:solidFill>
              </a:rPr>
              <a:t>GeV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/>
              <a:t> </a:t>
            </a:r>
            <a:r>
              <a:rPr lang="en-US" dirty="0" err="1">
                <a:solidFill>
                  <a:srgbClr val="00FF00"/>
                </a:solidFill>
              </a:rPr>
              <a:t>p</a:t>
            </a:r>
            <a:r>
              <a:rPr lang="en-US" baseline="-25000" dirty="0" err="1">
                <a:solidFill>
                  <a:srgbClr val="00FF00"/>
                </a:solidFill>
              </a:rPr>
              <a:t>T</a:t>
            </a:r>
            <a:r>
              <a:rPr lang="en-US" dirty="0" err="1">
                <a:solidFill>
                  <a:srgbClr val="00FF00"/>
                </a:solidFill>
              </a:rPr>
              <a:t>(e</a:t>
            </a:r>
            <a:r>
              <a:rPr lang="en-US" dirty="0">
                <a:solidFill>
                  <a:srgbClr val="00FF00"/>
                </a:solidFill>
              </a:rPr>
              <a:t>)=23 </a:t>
            </a:r>
            <a:r>
              <a:rPr lang="en-US" dirty="0" err="1">
                <a:solidFill>
                  <a:srgbClr val="00FF00"/>
                </a:solidFill>
              </a:rPr>
              <a:t>GeV</a:t>
            </a:r>
            <a:endParaRPr lang="en-US" dirty="0">
              <a:solidFill>
                <a:srgbClr val="00FF00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E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</a:rPr>
              <a:t>miss</a:t>
            </a:r>
            <a:r>
              <a:rPr lang="en-US" dirty="0">
                <a:solidFill>
                  <a:schemeClr val="bg1"/>
                </a:solidFill>
              </a:rPr>
              <a:t>=77 </a:t>
            </a:r>
            <a:r>
              <a:rPr lang="en-US" dirty="0" err="1">
                <a:solidFill>
                  <a:schemeClr val="bg1"/>
                </a:solidFill>
              </a:rPr>
              <a:t>GeV</a:t>
            </a:r>
            <a:r>
              <a:rPr lang="en-US" dirty="0">
                <a:solidFill>
                  <a:schemeClr val="bg1"/>
                </a:solidFill>
              </a:rPr>
              <a:t>, H</a:t>
            </a:r>
            <a:r>
              <a:rPr lang="en-US" baseline="-25000" dirty="0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=196 </a:t>
            </a:r>
            <a:r>
              <a:rPr lang="en-US" dirty="0" err="1">
                <a:solidFill>
                  <a:schemeClr val="bg1"/>
                </a:solidFill>
              </a:rPr>
              <a:t>GeV</a:t>
            </a:r>
            <a:endParaRPr lang="en-US" dirty="0"/>
          </a:p>
          <a:p>
            <a:r>
              <a:rPr lang="en-US" dirty="0" err="1">
                <a:solidFill>
                  <a:srgbClr val="3366FF"/>
                </a:solidFill>
              </a:rPr>
              <a:t>p</a:t>
            </a:r>
            <a:r>
              <a:rPr lang="en-US" baseline="-25000" dirty="0" err="1">
                <a:solidFill>
                  <a:srgbClr val="3366FF"/>
                </a:solidFill>
              </a:rPr>
              <a:t>T</a:t>
            </a:r>
            <a:r>
              <a:rPr lang="en-US" dirty="0">
                <a:solidFill>
                  <a:srgbClr val="3366FF"/>
                </a:solidFill>
              </a:rPr>
              <a:t> (</a:t>
            </a:r>
            <a:r>
              <a:rPr lang="en-US" dirty="0" err="1">
                <a:solidFill>
                  <a:srgbClr val="3366FF"/>
                </a:solidFill>
              </a:rPr>
              <a:t>b</a:t>
            </a:r>
            <a:r>
              <a:rPr lang="en-US" dirty="0">
                <a:solidFill>
                  <a:srgbClr val="3366FF"/>
                </a:solidFill>
              </a:rPr>
              <a:t>-tagged jet) = 57 </a:t>
            </a:r>
            <a:r>
              <a:rPr lang="en-US" dirty="0" err="1">
                <a:solidFill>
                  <a:srgbClr val="3366FF"/>
                </a:solidFill>
              </a:rPr>
              <a:t>GeV</a:t>
            </a:r>
            <a:endParaRPr lang="en-US" dirty="0">
              <a:solidFill>
                <a:srgbClr val="3366FF"/>
              </a:solidFill>
            </a:endParaRPr>
          </a:p>
          <a:p>
            <a:r>
              <a:rPr lang="en-US" dirty="0">
                <a:solidFill>
                  <a:srgbClr val="3366FF"/>
                </a:solidFill>
              </a:rPr>
              <a:t>Secondary vertex:</a:t>
            </a:r>
          </a:p>
          <a:p>
            <a:r>
              <a:rPr lang="en-US" dirty="0">
                <a:solidFill>
                  <a:srgbClr val="3366FF"/>
                </a:solidFill>
              </a:rPr>
              <a:t> -- distance from primary: 3.8 mm </a:t>
            </a:r>
          </a:p>
          <a:p>
            <a:r>
              <a:rPr lang="en-US" dirty="0">
                <a:solidFill>
                  <a:srgbClr val="3366FF"/>
                </a:solidFill>
              </a:rPr>
              <a:t> -- 3 tracks </a:t>
            </a:r>
            <a:r>
              <a:rPr lang="en-US" dirty="0" err="1">
                <a:solidFill>
                  <a:srgbClr val="3366FF"/>
                </a:solidFill>
              </a:rPr>
              <a:t>p</a:t>
            </a:r>
            <a:r>
              <a:rPr lang="en-US" baseline="-25000" dirty="0" err="1">
                <a:solidFill>
                  <a:srgbClr val="3366FF"/>
                </a:solidFill>
              </a:rPr>
              <a:t>T</a:t>
            </a:r>
            <a:r>
              <a:rPr lang="en-US" baseline="-25000" dirty="0">
                <a:solidFill>
                  <a:srgbClr val="3366FF"/>
                </a:solidFill>
              </a:rPr>
              <a:t> </a:t>
            </a:r>
            <a:r>
              <a:rPr lang="en-US" dirty="0">
                <a:solidFill>
                  <a:srgbClr val="3366FF"/>
                </a:solidFill>
              </a:rPr>
              <a:t>&gt; 1 </a:t>
            </a:r>
            <a:r>
              <a:rPr lang="en-US" dirty="0" err="1">
                <a:solidFill>
                  <a:srgbClr val="3366FF"/>
                </a:solidFill>
              </a:rPr>
              <a:t>GeV</a:t>
            </a:r>
            <a:endParaRPr lang="en-US" dirty="0">
              <a:solidFill>
                <a:srgbClr val="3366FF"/>
              </a:solidFill>
            </a:endParaRPr>
          </a:p>
          <a:p>
            <a:r>
              <a:rPr lang="en-US" dirty="0">
                <a:solidFill>
                  <a:srgbClr val="3366FF"/>
                </a:solidFill>
              </a:rPr>
              <a:t> -- mass=1.56 </a:t>
            </a:r>
            <a:r>
              <a:rPr lang="en-US" dirty="0" err="1">
                <a:solidFill>
                  <a:srgbClr val="3366FF"/>
                </a:solidFill>
              </a:rPr>
              <a:t>GeV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74758" name="Picture 9" descr="vertx.png"/>
          <p:cNvPicPr preferRelativeResize="0"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0116" y="990600"/>
            <a:ext cx="3265884" cy="26606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148374" y="2286000"/>
            <a:ext cx="1609861" cy="2923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dirty="0" err="1"/>
              <a:t>p</a:t>
            </a:r>
            <a:r>
              <a:rPr lang="en-US" sz="1300" baseline="-25000" dirty="0" err="1"/>
              <a:t>T</a:t>
            </a:r>
            <a:r>
              <a:rPr lang="en-US" sz="1300" dirty="0"/>
              <a:t> (tracks) &gt; 1 </a:t>
            </a:r>
            <a:r>
              <a:rPr lang="en-US" sz="1300" dirty="0" err="1"/>
              <a:t>GeV</a:t>
            </a:r>
            <a:endParaRPr lang="en-US" sz="13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686800" cy="457200"/>
          </a:xfrm>
        </p:spPr>
        <p:txBody>
          <a:bodyPr/>
          <a:lstStyle/>
          <a:p>
            <a:r>
              <a:rPr lang="en-US" dirty="0" smtClean="0"/>
              <a:t>Top ATLAS – an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candidate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9" descr="dil_nbtags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4813" y="2286000"/>
            <a:ext cx="4421187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62000" y="0"/>
            <a:ext cx="872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500" b="1" dirty="0" smtClean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Top candidates in CMS</a:t>
            </a:r>
            <a:endParaRPr lang="en-US" sz="3500" b="1" dirty="0">
              <a:solidFill>
                <a:srgbClr val="184B8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5780" name="Picture 11"/>
          <p:cNvPicPr>
            <a:picLocks noChangeAspect="1"/>
          </p:cNvPicPr>
          <p:nvPr/>
        </p:nvPicPr>
        <p:blipFill>
          <a:blip r:embed="rId3"/>
          <a:srcRect l="922" t="4643" r="1843" b="2786"/>
          <a:stretch>
            <a:fillRect/>
          </a:stretch>
        </p:blipFill>
        <p:spPr bwMode="auto">
          <a:xfrm>
            <a:off x="0" y="1524000"/>
            <a:ext cx="5413375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867400" y="1752600"/>
            <a:ext cx="3810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400" b="1" dirty="0" err="1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ee+jets/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e+jets/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mm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+jets</a:t>
            </a:r>
            <a:endParaRPr lang="en-US" sz="2400" b="1" dirty="0">
              <a:solidFill>
                <a:srgbClr val="FF0000"/>
              </a:solidFill>
              <a:latin typeface="+mn-lt"/>
              <a:ea typeface="Arial" charset="0"/>
              <a:cs typeface="Arial" charset="0"/>
            </a:endParaRPr>
          </a:p>
          <a:p>
            <a:pPr algn="l" eaLnBrk="1" hangingPunct="1"/>
            <a:endParaRPr lang="en-US" sz="2400" b="1" dirty="0">
              <a:solidFill>
                <a:srgbClr val="FF0000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143000" y="4800600"/>
            <a:ext cx="289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400" b="1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e+jets</a:t>
            </a:r>
            <a:r>
              <a:rPr lang="en-US" sz="24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</a:p>
          <a:p>
            <a:pPr algn="l" eaLnBrk="1" hangingPunct="1"/>
            <a:r>
              <a:rPr lang="en-US" sz="2400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b="1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+jets</a:t>
            </a:r>
            <a:r>
              <a:rPr lang="en-US" sz="24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combined</a:t>
            </a:r>
          </a:p>
          <a:p>
            <a:pPr algn="l" eaLnBrk="1" hangingPunct="1"/>
            <a:endParaRPr lang="en-US" sz="24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066800" y="990600"/>
            <a:ext cx="3581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4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At least 1jet 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b</a:t>
            </a:r>
            <a:r>
              <a:rPr lang="en-US" sz="24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-tagged</a:t>
            </a:r>
          </a:p>
          <a:p>
            <a:pPr algn="l" eaLnBrk="1" hangingPunct="1"/>
            <a:endParaRPr lang="en-US" sz="2400" b="1" dirty="0">
              <a:solidFill>
                <a:srgbClr val="FF0000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1E1277-BAF6-1347-9437-A26F9EDE382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BSM Reach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D413C-89CD-8C40-9010-C08CF660514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066800"/>
            <a:ext cx="4953000" cy="56550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39000" y="1600200"/>
            <a:ext cx="129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+mn-lt"/>
                <a:cs typeface="Symbol" charset="2"/>
              </a:rPr>
              <a:t>Zoltan</a:t>
            </a:r>
            <a:r>
              <a:rPr lang="en-US" sz="1400" dirty="0" smtClean="0">
                <a:latin typeface="+mn-lt"/>
                <a:cs typeface="Symbol" charset="2"/>
              </a:rPr>
              <a:t> </a:t>
            </a:r>
            <a:r>
              <a:rPr lang="en-US" sz="1400" dirty="0" err="1" smtClean="0">
                <a:latin typeface="+mn-lt"/>
                <a:cs typeface="Symbol" charset="2"/>
              </a:rPr>
              <a:t>Ligeti</a:t>
            </a:r>
            <a:r>
              <a:rPr lang="en-US" sz="1400" dirty="0" smtClean="0">
                <a:latin typeface="+mn-lt"/>
                <a:cs typeface="Symbol" charset="2"/>
              </a:rPr>
              <a:t> (ICHEP10)</a:t>
            </a:r>
            <a:endParaRPr lang="en-US" sz="14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8997950" y="6450013"/>
            <a:ext cx="921808" cy="292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400">
                <a:solidFill>
                  <a:schemeClr val="tx1"/>
                </a:solidFill>
                <a:ea typeface="Times New Roman" pitchFamily="-65" charset="0"/>
                <a:cs typeface="Times New Roman" pitchFamily="-65" charset="0"/>
              </a:rPr>
              <a:t>        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550" y="5715000"/>
            <a:ext cx="9823450" cy="11430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buFont typeface="Wingdings" pitchFamily="-65" charset="2"/>
              <a:buChar char="§"/>
            </a:pPr>
            <a:r>
              <a:rPr lang="en-US" sz="1900" dirty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95% CL</a:t>
            </a:r>
            <a:r>
              <a:rPr lang="en-US" sz="1900" dirty="0" smtClean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 exclusion for </a:t>
            </a:r>
            <a:r>
              <a:rPr lang="en-US" sz="1900" dirty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all-</a:t>
            </a:r>
            <a:r>
              <a:rPr lang="en-US" sz="1900" dirty="0" err="1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hadronic</a:t>
            </a:r>
            <a:r>
              <a:rPr lang="en-US" sz="1900" dirty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 search (≥ 3 jets + MET + </a:t>
            </a:r>
            <a:r>
              <a:rPr lang="en-US" sz="1900" dirty="0" err="1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e/μ</a:t>
            </a:r>
            <a:r>
              <a:rPr lang="en-US" sz="1900" dirty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 veto)</a:t>
            </a:r>
            <a:endParaRPr lang="en-US" sz="1900" dirty="0">
              <a:latin typeface="Arial" pitchFamily="-65" charset="0"/>
              <a:sym typeface="Arial" pitchFamily="-65" charset="0"/>
            </a:endParaRPr>
          </a:p>
          <a:p>
            <a:pPr>
              <a:lnSpc>
                <a:spcPct val="90000"/>
              </a:lnSpc>
              <a:buClrTx/>
              <a:buFont typeface="Wingdings" pitchFamily="-65" charset="2"/>
              <a:buChar char="§"/>
            </a:pPr>
            <a:r>
              <a:rPr lang="en-US" sz="1900" dirty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Systematic uncertainty of 50% assumed on Standard Model background</a:t>
            </a:r>
            <a:endParaRPr lang="en-US" sz="1900" dirty="0" smtClean="0">
              <a:latin typeface="Arial" pitchFamily="-65" charset="0"/>
              <a:sym typeface="Arial" pitchFamily="-65" charset="0"/>
            </a:endParaRPr>
          </a:p>
          <a:p>
            <a:pPr>
              <a:lnSpc>
                <a:spcPct val="90000"/>
              </a:lnSpc>
              <a:buClrTx/>
              <a:buFont typeface="Wingdings" pitchFamily="-65" charset="2"/>
              <a:buChar char="§"/>
            </a:pPr>
            <a:r>
              <a:rPr lang="en-US" sz="1900" i="1" dirty="0" smtClean="0">
                <a:solidFill>
                  <a:srgbClr val="FF0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Sensitivity significantly beyond </a:t>
            </a:r>
            <a:r>
              <a:rPr lang="en-US" sz="1900" i="1" dirty="0">
                <a:solidFill>
                  <a:srgbClr val="FF0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previous </a:t>
            </a:r>
            <a:r>
              <a:rPr lang="en-US" sz="1900" i="1" dirty="0" smtClean="0">
                <a:solidFill>
                  <a:srgbClr val="FF0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experiments (~50/pb to surpass </a:t>
            </a:r>
            <a:r>
              <a:rPr lang="en-US" sz="1900" i="1" dirty="0" err="1" smtClean="0">
                <a:solidFill>
                  <a:srgbClr val="FF0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Tevatron</a:t>
            </a:r>
            <a:r>
              <a:rPr lang="en-US" sz="1900" i="1" dirty="0" smtClean="0">
                <a:solidFill>
                  <a:srgbClr val="FF0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)</a:t>
            </a:r>
            <a:endParaRPr lang="en-US" sz="1900" i="1" dirty="0">
              <a:solidFill>
                <a:srgbClr val="FF0000"/>
              </a:solidFill>
              <a:latin typeface="Arial" pitchFamily="-65" charset="0"/>
              <a:sym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95300" y="3962400"/>
            <a:ext cx="9906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9080500" cy="519113"/>
          </a:xfrm>
          <a:ln/>
        </p:spPr>
        <p:txBody>
          <a:bodyPr rIns="116994"/>
          <a:lstStyle/>
          <a:p>
            <a:r>
              <a:rPr lang="en-US" sz="3200" dirty="0" err="1" smtClean="0"/>
              <a:t>Jets+E</a:t>
            </a:r>
            <a:r>
              <a:rPr lang="en-US" sz="3200" baseline="-25000" dirty="0" err="1" smtClean="0"/>
              <a:t>T</a:t>
            </a:r>
            <a:r>
              <a:rPr lang="en-US" sz="3200" baseline="30000" dirty="0" err="1" smtClean="0"/>
              <a:t>miss</a:t>
            </a:r>
            <a:r>
              <a:rPr lang="en-US" sz="3200" dirty="0" smtClean="0"/>
              <a:t> Signature </a:t>
            </a:r>
            <a:endParaRPr lang="en-US" sz="3200" dirty="0"/>
          </a:p>
        </p:txBody>
      </p:sp>
      <p:sp>
        <p:nvSpPr>
          <p:cNvPr id="18" name="Text Box 129"/>
          <p:cNvSpPr txBox="1">
            <a:spLocks noChangeArrowheads="1"/>
          </p:cNvSpPr>
          <p:nvPr/>
        </p:nvSpPr>
        <p:spPr bwMode="auto">
          <a:xfrm>
            <a:off x="0" y="1295400"/>
            <a:ext cx="3429000" cy="3990836"/>
          </a:xfrm>
          <a:prstGeom prst="rect">
            <a:avLst/>
          </a:prstGeom>
          <a:solidFill>
            <a:srgbClr val="F8EDBE"/>
          </a:solidFill>
          <a:ln w="412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b="0" dirty="0">
                <a:solidFill>
                  <a:srgbClr val="0033CC"/>
                </a:solidFill>
              </a:rPr>
              <a:t>Low mass SUSY(m</a:t>
            </a:r>
            <a:r>
              <a:rPr lang="en-US" baseline="-25000" dirty="0">
                <a:solidFill>
                  <a:srgbClr val="0033CC"/>
                </a:solidFill>
              </a:rPr>
              <a:t>gluino</a:t>
            </a:r>
            <a:r>
              <a:rPr lang="en-US" b="0" dirty="0" smtClean="0">
                <a:solidFill>
                  <a:srgbClr val="0033CC"/>
                </a:solidFill>
              </a:rPr>
              <a:t>~500 </a:t>
            </a:r>
            <a:r>
              <a:rPr lang="en-US" b="0" dirty="0" err="1">
                <a:solidFill>
                  <a:srgbClr val="0033CC"/>
                </a:solidFill>
              </a:rPr>
              <a:t>GeV</a:t>
            </a:r>
            <a:r>
              <a:rPr lang="en-US" b="0" dirty="0">
                <a:solidFill>
                  <a:srgbClr val="0033CC"/>
                </a:solidFill>
              </a:rPr>
              <a:t>) shows excess in many channels for </a:t>
            </a:r>
            <a:r>
              <a:rPr lang="en-US" b="0" i="1" dirty="0">
                <a:solidFill>
                  <a:srgbClr val="006600"/>
                </a:solidFill>
              </a:rPr>
              <a:t>O</a:t>
            </a:r>
            <a:r>
              <a:rPr lang="en-US" b="0" dirty="0" smtClean="0">
                <a:solidFill>
                  <a:srgbClr val="006600"/>
                </a:solidFill>
              </a:rPr>
              <a:t>(1) fb</a:t>
            </a:r>
            <a:r>
              <a:rPr lang="en-US" baseline="30000" dirty="0">
                <a:solidFill>
                  <a:srgbClr val="006600"/>
                </a:solidFill>
              </a:rPr>
              <a:t>-1</a:t>
            </a:r>
          </a:p>
          <a:p>
            <a:pPr algn="l" eaLnBrk="1" hangingPunct="1"/>
            <a:endParaRPr lang="en-US" baseline="30000" dirty="0">
              <a:solidFill>
                <a:srgbClr val="006600"/>
              </a:solidFill>
            </a:endParaRPr>
          </a:p>
          <a:p>
            <a:pPr algn="l" eaLnBrk="1" hangingPunct="1"/>
            <a:r>
              <a:rPr lang="en-US" b="0" dirty="0">
                <a:solidFill>
                  <a:srgbClr val="CC0000"/>
                </a:solidFill>
              </a:rPr>
              <a:t>Time for discovery determined by:</a:t>
            </a:r>
          </a:p>
          <a:p>
            <a:pPr algn="l" eaLnBrk="1" hangingPunct="1"/>
            <a:r>
              <a:rPr lang="en-US" b="0" dirty="0" err="1">
                <a:solidFill>
                  <a:srgbClr val="0033CC"/>
                </a:solidFill>
                <a:sym typeface="Symbol" charset="2"/>
              </a:rPr>
              <a:t></a:t>
            </a:r>
            <a:r>
              <a:rPr lang="en-US" b="0" dirty="0">
                <a:solidFill>
                  <a:srgbClr val="0033CC"/>
                </a:solidFill>
              </a:rPr>
              <a:t> Time to understand the detector performance, </a:t>
            </a:r>
            <a:r>
              <a:rPr lang="en-US" b="0" dirty="0" err="1">
                <a:solidFill>
                  <a:srgbClr val="0033CC"/>
                </a:solidFill>
              </a:rPr>
              <a:t>E</a:t>
            </a:r>
            <a:r>
              <a:rPr lang="en-US" b="0" baseline="-25000" dirty="0" err="1">
                <a:solidFill>
                  <a:srgbClr val="0033CC"/>
                </a:solidFill>
              </a:rPr>
              <a:t>T</a:t>
            </a:r>
            <a:r>
              <a:rPr lang="en-US" b="0" baseline="30000" dirty="0" err="1">
                <a:solidFill>
                  <a:srgbClr val="0033CC"/>
                </a:solidFill>
              </a:rPr>
              <a:t>miss</a:t>
            </a:r>
            <a:r>
              <a:rPr lang="en-US" b="0" dirty="0">
                <a:solidFill>
                  <a:srgbClr val="0033CC"/>
                </a:solidFill>
              </a:rPr>
              <a:t> tails, jet</a:t>
            </a:r>
            <a:r>
              <a:rPr lang="en-US" b="0" dirty="0" smtClean="0">
                <a:solidFill>
                  <a:srgbClr val="0033CC"/>
                </a:solidFill>
              </a:rPr>
              <a:t> energy scale, </a:t>
            </a:r>
            <a:r>
              <a:rPr lang="en-US" dirty="0" smtClean="0">
                <a:solidFill>
                  <a:srgbClr val="0033CC"/>
                </a:solidFill>
              </a:rPr>
              <a:t>lepton id etc.</a:t>
            </a:r>
            <a:endParaRPr lang="en-US" b="0" dirty="0" smtClean="0">
              <a:solidFill>
                <a:srgbClr val="0033CC"/>
              </a:solidFill>
            </a:endParaRPr>
          </a:p>
          <a:p>
            <a:pPr algn="l" eaLnBrk="1" hangingPunct="1"/>
            <a:r>
              <a:rPr lang="en-US" b="0" dirty="0" err="1">
                <a:solidFill>
                  <a:srgbClr val="0033CC"/>
                </a:solidFill>
                <a:sym typeface="Symbol" charset="2"/>
              </a:rPr>
              <a:t></a:t>
            </a:r>
            <a:r>
              <a:rPr lang="en-US" b="0" dirty="0">
                <a:solidFill>
                  <a:srgbClr val="0033CC"/>
                </a:solidFill>
              </a:rPr>
              <a:t> Time collect SM control samples such as </a:t>
            </a:r>
            <a:r>
              <a:rPr lang="en-US" b="0" dirty="0" err="1">
                <a:solidFill>
                  <a:srgbClr val="0033CC"/>
                </a:solidFill>
              </a:rPr>
              <a:t>W+jets</a:t>
            </a:r>
            <a:r>
              <a:rPr lang="en-US" b="0" dirty="0">
                <a:solidFill>
                  <a:srgbClr val="0033CC"/>
                </a:solidFill>
              </a:rPr>
              <a:t>, </a:t>
            </a:r>
            <a:r>
              <a:rPr lang="en-US" b="0" dirty="0" err="1">
                <a:solidFill>
                  <a:srgbClr val="0033CC"/>
                </a:solidFill>
              </a:rPr>
              <a:t>Z+jets</a:t>
            </a:r>
            <a:r>
              <a:rPr lang="en-US" b="0" dirty="0">
                <a:solidFill>
                  <a:srgbClr val="0033CC"/>
                </a:solidFill>
              </a:rPr>
              <a:t>, top..</a:t>
            </a:r>
            <a:r>
              <a:rPr lang="en-US" b="0" dirty="0">
                <a:solidFill>
                  <a:srgbClr val="0033CC"/>
                </a:solidFill>
                <a:latin typeface="Comic Sans MS" charset="0"/>
              </a:rPr>
              <a:t> 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505200" y="1143000"/>
            <a:ext cx="6400800" cy="4495800"/>
            <a:chOff x="1600200" y="990600"/>
            <a:chExt cx="6553200" cy="46482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00200" y="990600"/>
              <a:ext cx="6553200" cy="464820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667000" y="3810000"/>
              <a:ext cx="12537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660066"/>
                  </a:solidFill>
                </a:rPr>
                <a:t>LM0/SU4</a:t>
              </a:r>
              <a:endParaRPr lang="en-US" sz="2000" dirty="0">
                <a:solidFill>
                  <a:srgbClr val="660066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62200" y="4495800"/>
              <a:ext cx="1981200" cy="338554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660066"/>
                  </a:solidFill>
                </a:rPr>
                <a:t>M</a:t>
              </a:r>
              <a:r>
                <a:rPr lang="en-US" sz="1600" baseline="-25000" dirty="0" smtClean="0">
                  <a:solidFill>
                    <a:srgbClr val="660066"/>
                  </a:solidFill>
                </a:rPr>
                <a:t>g</a:t>
              </a:r>
              <a:r>
                <a:rPr lang="en-US" sz="1600" dirty="0" smtClean="0">
                  <a:solidFill>
                    <a:srgbClr val="660066"/>
                  </a:solidFill>
                </a:rPr>
                <a:t>≈M</a:t>
              </a:r>
              <a:r>
                <a:rPr lang="en-US" sz="1600" baseline="-25000" dirty="0" smtClean="0">
                  <a:solidFill>
                    <a:srgbClr val="660066"/>
                  </a:solidFill>
                </a:rPr>
                <a:t>sq</a:t>
              </a:r>
              <a:r>
                <a:rPr lang="en-US" sz="1600" dirty="0" smtClean="0">
                  <a:solidFill>
                    <a:srgbClr val="660066"/>
                  </a:solidFill>
                </a:rPr>
                <a:t>≈400 </a:t>
              </a:r>
              <a:r>
                <a:rPr lang="en-US" sz="1600" dirty="0" err="1" smtClean="0">
                  <a:solidFill>
                    <a:srgbClr val="660066"/>
                  </a:solidFill>
                </a:rPr>
                <a:t>GeV</a:t>
              </a:r>
              <a:endParaRPr lang="en-US" sz="1600" dirty="0">
                <a:solidFill>
                  <a:srgbClr val="660066"/>
                </a:solidFill>
              </a:endParaRPr>
            </a:p>
          </p:txBody>
        </p:sp>
      </p:grpSp>
      <p:sp>
        <p:nvSpPr>
          <p:cNvPr id="11" name="Oval 10"/>
          <p:cNvSpPr/>
          <p:nvPr/>
        </p:nvSpPr>
        <p:spPr bwMode="auto">
          <a:xfrm>
            <a:off x="5181600" y="4267200"/>
            <a:ext cx="247650" cy="230187"/>
          </a:xfrm>
          <a:prstGeom prst="ellipse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</p:spTree>
  </p:cSld>
  <p:clrMapOvr>
    <a:masterClrMapping/>
  </p:clrMapOvr>
  <p:transition advTm="91213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905000"/>
            <a:ext cx="5867400" cy="3539046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16994"/>
          <a:lstStyle/>
          <a:p>
            <a:r>
              <a:rPr lang="en-US" sz="3200" dirty="0" smtClean="0"/>
              <a:t>SUSY Topology Searches</a:t>
            </a:r>
            <a:endParaRPr lang="en-US" sz="3200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9548069" cy="5080992"/>
          </a:xfrm>
          <a:ln/>
        </p:spPr>
        <p:txBody>
          <a:bodyPr lIns="64291" tIns="32146" rIns="116994" bIns="32146"/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3333CC"/>
                </a:solidFill>
              </a:rPr>
              <a:t>Define Topologies</a:t>
            </a:r>
          </a:p>
          <a:p>
            <a:pPr marL="550273" lvl="1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3333CC"/>
                </a:solidFill>
                <a:ea typeface="Zapf Dingbats" charset="2"/>
                <a:cs typeface="Zapf Dingbats" charset="2"/>
              </a:rPr>
              <a:t>Simple</a:t>
            </a:r>
            <a:r>
              <a:rPr lang="en-US" sz="2000" dirty="0" smtClean="0">
                <a:solidFill>
                  <a:srgbClr val="3333CC"/>
                </a:solidFill>
                <a:ea typeface="Zapf Dingbats" charset="2"/>
                <a:cs typeface="Zapf Dingbats" charset="2"/>
              </a:rPr>
              <a:t> </a:t>
            </a:r>
            <a:r>
              <a:rPr lang="en-US" sz="2000" dirty="0" err="1" smtClean="0">
                <a:solidFill>
                  <a:srgbClr val="3333CC"/>
                </a:solidFill>
                <a:ea typeface="Zapf Dingbats" charset="2"/>
                <a:cs typeface="Zapf Dingbats" charset="2"/>
              </a:rPr>
              <a:t>categorisation</a:t>
            </a:r>
            <a:r>
              <a:rPr lang="en-US" sz="2000" dirty="0" smtClean="0">
                <a:solidFill>
                  <a:srgbClr val="3333CC"/>
                </a:solidFill>
                <a:ea typeface="Zapf Dingbats" charset="2"/>
                <a:cs typeface="Zapf Dingbats" charset="2"/>
              </a:rPr>
              <a:t> in numbers </a:t>
            </a:r>
            <a:r>
              <a:rPr lang="en-US" sz="2000" dirty="0">
                <a:solidFill>
                  <a:srgbClr val="3333CC"/>
                </a:solidFill>
                <a:ea typeface="Zapf Dingbats" charset="2"/>
                <a:cs typeface="Zapf Dingbats" charset="2"/>
              </a:rPr>
              <a:t>of leptons and </a:t>
            </a:r>
            <a:r>
              <a:rPr lang="en-US" sz="2000" dirty="0" smtClean="0">
                <a:solidFill>
                  <a:srgbClr val="3333CC"/>
                </a:solidFill>
                <a:ea typeface="Zapf Dingbats" charset="2"/>
                <a:cs typeface="Zapf Dingbats" charset="2"/>
              </a:rPr>
              <a:t>jets</a:t>
            </a:r>
          </a:p>
          <a:p>
            <a:pPr marL="550273" lvl="1">
              <a:lnSpc>
                <a:spcPct val="110000"/>
              </a:lnSpc>
              <a:buFont typeface="Arial"/>
              <a:buChar char="•"/>
            </a:pPr>
            <a:endParaRPr lang="en-US" sz="2000" dirty="0" smtClean="0">
              <a:solidFill>
                <a:srgbClr val="3333CC"/>
              </a:solidFill>
              <a:ea typeface="Zapf Dingbats" charset="2"/>
              <a:cs typeface="Zapf Dingbats" charset="2"/>
            </a:endParaRPr>
          </a:p>
          <a:p>
            <a:pPr marL="550273" lvl="1">
              <a:lnSpc>
                <a:spcPct val="110000"/>
              </a:lnSpc>
              <a:buFont typeface="Arial"/>
              <a:buChar char="•"/>
            </a:pPr>
            <a:endParaRPr lang="en-US" sz="2000" dirty="0" smtClean="0">
              <a:solidFill>
                <a:srgbClr val="3333CC"/>
              </a:solidFill>
            </a:endParaRPr>
          </a:p>
          <a:p>
            <a:pPr marL="550273" lvl="1">
              <a:buFont typeface="Arial"/>
              <a:buChar char="•"/>
            </a:pPr>
            <a:endParaRPr lang="en-US" dirty="0">
              <a:solidFill>
                <a:srgbClr val="3333CC"/>
              </a:solidFill>
            </a:endParaRPr>
          </a:p>
          <a:p>
            <a:pPr marL="550273" lvl="1">
              <a:buFont typeface="Arial"/>
              <a:buChar char="•"/>
            </a:pPr>
            <a:endParaRPr lang="en-US" dirty="0">
              <a:solidFill>
                <a:srgbClr val="3333CC"/>
              </a:solidFill>
            </a:endParaRPr>
          </a:p>
          <a:p>
            <a:pPr marL="550273" lvl="1">
              <a:buFont typeface="Arial"/>
              <a:buChar char="•"/>
            </a:pPr>
            <a:endParaRPr lang="en-US" dirty="0">
              <a:solidFill>
                <a:srgbClr val="3333CC"/>
              </a:solidFill>
            </a:endParaRPr>
          </a:p>
          <a:p>
            <a:pPr marL="550273" lvl="1">
              <a:buFont typeface="Arial"/>
              <a:buChar char="•"/>
            </a:pPr>
            <a:endParaRPr lang="en-US" dirty="0">
              <a:solidFill>
                <a:srgbClr val="3333CC"/>
              </a:solidFill>
            </a:endParaRPr>
          </a:p>
          <a:p>
            <a:pPr marL="550273" lvl="1">
              <a:buFont typeface="Arial"/>
              <a:buChar char="•"/>
            </a:pPr>
            <a:endParaRPr lang="en-US" dirty="0" smtClean="0">
              <a:solidFill>
                <a:srgbClr val="3333CC"/>
              </a:solidFill>
            </a:endParaRPr>
          </a:p>
          <a:p>
            <a:pPr marL="550273" lvl="1">
              <a:buNone/>
            </a:pPr>
            <a:endParaRPr lang="en-US" sz="2000" dirty="0" smtClean="0">
              <a:solidFill>
                <a:srgbClr val="3333CC"/>
              </a:solidFill>
            </a:endParaRPr>
          </a:p>
          <a:p>
            <a:pPr marL="550273" lvl="1">
              <a:buNone/>
            </a:pPr>
            <a:r>
              <a:rPr lang="en-US" sz="2000" dirty="0" smtClean="0">
                <a:solidFill>
                  <a:srgbClr val="3333CC"/>
                </a:solidFill>
              </a:rPr>
              <a:t>Even after pre-selection cuts a good S/B for most channels </a:t>
            </a:r>
            <a:br>
              <a:rPr lang="en-US" sz="2000" dirty="0" smtClean="0">
                <a:solidFill>
                  <a:srgbClr val="3333CC"/>
                </a:solidFill>
              </a:rPr>
            </a:br>
            <a:r>
              <a:rPr lang="en-US" sz="2000" dirty="0" smtClean="0">
                <a:solidFill>
                  <a:srgbClr val="3333CC"/>
                </a:solidFill>
              </a:rPr>
              <a:t>(200 pb</a:t>
            </a:r>
            <a:r>
              <a:rPr lang="en-US" sz="2000" baseline="32000" dirty="0" smtClean="0">
                <a:solidFill>
                  <a:srgbClr val="3333CC"/>
                </a:solidFill>
              </a:rPr>
              <a:t>-1</a:t>
            </a:r>
            <a:r>
              <a:rPr lang="en-US" sz="2000" dirty="0" smtClean="0">
                <a:solidFill>
                  <a:srgbClr val="3333CC"/>
                </a:solidFill>
              </a:rPr>
              <a:t> @ 10 </a:t>
            </a:r>
            <a:r>
              <a:rPr lang="en-US" sz="2000" dirty="0" err="1" smtClean="0">
                <a:solidFill>
                  <a:srgbClr val="3333CC"/>
                </a:solidFill>
              </a:rPr>
              <a:t>TeV</a:t>
            </a:r>
            <a:r>
              <a:rPr lang="en-US" sz="2000" dirty="0" smtClean="0">
                <a:solidFill>
                  <a:srgbClr val="3333CC"/>
                </a:solidFill>
              </a:rPr>
              <a:t> ~ 700 pb</a:t>
            </a:r>
            <a:r>
              <a:rPr lang="en-US" sz="2000" baseline="30000" dirty="0" smtClean="0">
                <a:solidFill>
                  <a:srgbClr val="3333CC"/>
                </a:solidFill>
              </a:rPr>
              <a:t>-1</a:t>
            </a:r>
            <a:r>
              <a:rPr lang="en-US" sz="2000" dirty="0" smtClean="0">
                <a:solidFill>
                  <a:srgbClr val="3333CC"/>
                </a:solidFill>
              </a:rPr>
              <a:t> @ 7 </a:t>
            </a:r>
            <a:r>
              <a:rPr lang="en-US" sz="2000" dirty="0" err="1" smtClean="0">
                <a:solidFill>
                  <a:srgbClr val="3333CC"/>
                </a:solidFill>
              </a:rPr>
              <a:t>TeV</a:t>
            </a:r>
            <a:r>
              <a:rPr lang="en-US" sz="2000" dirty="0" smtClean="0">
                <a:solidFill>
                  <a:srgbClr val="3333CC"/>
                </a:solidFill>
              </a:rPr>
              <a:t>) can be achieved but...</a:t>
            </a:r>
          </a:p>
          <a:p>
            <a:pPr marL="550273" lvl="1">
              <a:buFont typeface="Arial"/>
              <a:buChar char="•"/>
            </a:pPr>
            <a:r>
              <a:rPr lang="en-US" sz="2000" dirty="0" smtClean="0">
                <a:solidFill>
                  <a:srgbClr val="3333CC"/>
                </a:solidFill>
              </a:rPr>
              <a:t>Backgrounds straight from Monte Carlo</a:t>
            </a:r>
          </a:p>
        </p:txBody>
      </p:sp>
      <p:sp>
        <p:nvSpPr>
          <p:cNvPr id="9220" name="Rectangle 4"/>
          <p:cNvSpPr>
            <a:spLocks/>
          </p:cNvSpPr>
          <p:nvPr/>
        </p:nvSpPr>
        <p:spPr bwMode="auto">
          <a:xfrm>
            <a:off x="6172200" y="2438400"/>
            <a:ext cx="3405188" cy="206275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>
              <a:buSzPct val="125000"/>
            </a:pPr>
            <a:r>
              <a:rPr lang="en-US" sz="1800" dirty="0" smtClean="0">
                <a:ea typeface="Arial" charset="0"/>
                <a:cs typeface="Arial" charset="0"/>
              </a:rPr>
              <a:t>Pre-</a:t>
            </a:r>
            <a:r>
              <a:rPr lang="en-US" sz="18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selection Cuts:</a:t>
            </a:r>
          </a:p>
          <a:p>
            <a:pPr marL="40182">
              <a:buSzPct val="125000"/>
              <a:buFont typeface="Arial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Jet </a:t>
            </a: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E</a:t>
            </a:r>
            <a:r>
              <a:rPr lang="en-US" sz="1800" baseline="-6000" dirty="0">
                <a:solidFill>
                  <a:schemeClr val="tx1"/>
                </a:solidFill>
                <a:ea typeface="Arial" charset="0"/>
                <a:cs typeface="Arial" charset="0"/>
              </a:rPr>
              <a:t>T</a:t>
            </a: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&gt; 100 (40) </a:t>
            </a:r>
            <a:r>
              <a:rPr lang="en-US" sz="1800" dirty="0" err="1">
                <a:solidFill>
                  <a:schemeClr val="tx1"/>
                </a:solidFill>
                <a:ea typeface="Arial" charset="0"/>
                <a:cs typeface="Arial" charset="0"/>
              </a:rPr>
              <a:t>GeV</a:t>
            </a:r>
            <a:endParaRPr lang="en-US" sz="18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40182">
              <a:buSzPct val="125000"/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Arial" charset="0"/>
                <a:cs typeface="Arial" charset="0"/>
              </a:rPr>
              <a:t>ΔΦ(jet</a:t>
            </a:r>
            <a:r>
              <a:rPr lang="en-US" sz="1800" baseline="-6000" dirty="0" err="1">
                <a:solidFill>
                  <a:schemeClr val="tx1"/>
                </a:solidFill>
                <a:ea typeface="Arial" charset="0"/>
                <a:cs typeface="Arial" charset="0"/>
              </a:rPr>
              <a:t>i</a:t>
            </a:r>
            <a:r>
              <a:rPr lang="en-US" sz="1800" dirty="0" err="1">
                <a:solidFill>
                  <a:schemeClr val="tx1"/>
                </a:solidFill>
                <a:ea typeface="Arial" charset="0"/>
                <a:cs typeface="Arial" charset="0"/>
              </a:rPr>
              <a:t>,MET</a:t>
            </a: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) &gt; 0.2 </a:t>
            </a:r>
            <a:r>
              <a:rPr lang="en-US" sz="1800" dirty="0" err="1">
                <a:solidFill>
                  <a:schemeClr val="tx1"/>
                </a:solidFill>
                <a:ea typeface="Arial" charset="0"/>
                <a:cs typeface="Arial" charset="0"/>
              </a:rPr>
              <a:t>rad</a:t>
            </a:r>
            <a:endParaRPr lang="en-US" sz="18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40182">
              <a:buSzPct val="125000"/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Lepton E</a:t>
            </a:r>
            <a:r>
              <a:rPr lang="en-US" sz="1800" baseline="-6000" dirty="0">
                <a:solidFill>
                  <a:schemeClr val="tx1"/>
                </a:solidFill>
                <a:ea typeface="Arial" charset="0"/>
                <a:cs typeface="Arial" charset="0"/>
              </a:rPr>
              <a:t>T</a:t>
            </a: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&gt; 20 (10) </a:t>
            </a:r>
            <a:r>
              <a:rPr lang="en-US" sz="1800" dirty="0" err="1">
                <a:solidFill>
                  <a:schemeClr val="tx1"/>
                </a:solidFill>
                <a:ea typeface="Arial" charset="0"/>
                <a:cs typeface="Arial" charset="0"/>
              </a:rPr>
              <a:t>GeV</a:t>
            </a: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</a:p>
          <a:p>
            <a:pPr marL="40182">
              <a:buSzPct val="125000"/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MET &gt; 80 </a:t>
            </a:r>
            <a:r>
              <a:rPr lang="en-US" sz="1800" dirty="0" err="1">
                <a:solidFill>
                  <a:schemeClr val="tx1"/>
                </a:solidFill>
                <a:ea typeface="Arial" charset="0"/>
                <a:cs typeface="Arial" charset="0"/>
              </a:rPr>
              <a:t>GeV</a:t>
            </a:r>
            <a:endParaRPr lang="en-US" sz="18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40182">
              <a:buSzPct val="125000"/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Arial" charset="0"/>
                <a:cs typeface="Arial" charset="0"/>
              </a:rPr>
              <a:t>Meff</a:t>
            </a: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= </a:t>
            </a:r>
            <a:r>
              <a:rPr lang="en-US" sz="1800" dirty="0" err="1">
                <a:solidFill>
                  <a:schemeClr val="tx1"/>
                </a:solidFill>
                <a:ea typeface="Arial" charset="0"/>
                <a:cs typeface="Arial" charset="0"/>
              </a:rPr>
              <a:t>ΣE</a:t>
            </a:r>
            <a:r>
              <a:rPr lang="en-US" sz="1800" baseline="-6000" dirty="0" err="1">
                <a:solidFill>
                  <a:schemeClr val="tx1"/>
                </a:solidFill>
                <a:ea typeface="Arial" charset="0"/>
                <a:cs typeface="Arial" charset="0"/>
              </a:rPr>
              <a:t>T</a:t>
            </a:r>
            <a:r>
              <a:rPr lang="en-US" sz="1800" baseline="32000" dirty="0" err="1">
                <a:solidFill>
                  <a:schemeClr val="tx1"/>
                </a:solidFill>
                <a:ea typeface="Arial" charset="0"/>
                <a:cs typeface="Arial" charset="0"/>
              </a:rPr>
              <a:t>jet</a:t>
            </a: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+ </a:t>
            </a:r>
            <a:r>
              <a:rPr lang="en-US" sz="1800" dirty="0" err="1">
                <a:solidFill>
                  <a:schemeClr val="tx1"/>
                </a:solidFill>
                <a:ea typeface="Arial" charset="0"/>
                <a:cs typeface="Arial" charset="0"/>
              </a:rPr>
              <a:t>ΣE</a:t>
            </a:r>
            <a:r>
              <a:rPr lang="en-US" sz="1800" baseline="-6000" dirty="0" err="1">
                <a:solidFill>
                  <a:schemeClr val="tx1"/>
                </a:solidFill>
                <a:ea typeface="Arial" charset="0"/>
                <a:cs typeface="Arial" charset="0"/>
              </a:rPr>
              <a:t>T</a:t>
            </a:r>
            <a:r>
              <a:rPr lang="en-US" sz="1800" baseline="32000" dirty="0" err="1">
                <a:solidFill>
                  <a:schemeClr val="tx1"/>
                </a:solidFill>
                <a:ea typeface="Arial" charset="0"/>
                <a:cs typeface="Arial" charset="0"/>
              </a:rPr>
              <a:t>lep</a:t>
            </a: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+ MET</a:t>
            </a:r>
          </a:p>
          <a:p>
            <a:pPr marL="40182">
              <a:buSzPct val="125000"/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MET &gt; 0.2-0.3 </a:t>
            </a:r>
            <a:r>
              <a:rPr lang="en-US" sz="1800" dirty="0" err="1">
                <a:solidFill>
                  <a:schemeClr val="tx1"/>
                </a:solidFill>
                <a:ea typeface="Arial" charset="0"/>
                <a:cs typeface="Arial" charset="0"/>
              </a:rPr>
              <a:t>x</a:t>
            </a: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M</a:t>
            </a:r>
            <a:r>
              <a:rPr lang="en-US" sz="1800" baseline="-6000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eff</a:t>
            </a:r>
            <a:endParaRPr lang="en-US" sz="1800" dirty="0" smtClean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40182">
              <a:buSzPct val="125000"/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M</a:t>
            </a:r>
            <a:r>
              <a:rPr lang="en-US" sz="1800" baseline="-6000" dirty="0">
                <a:solidFill>
                  <a:schemeClr val="tx1"/>
                </a:solidFill>
                <a:ea typeface="Arial" charset="0"/>
                <a:cs typeface="Arial" charset="0"/>
              </a:rPr>
              <a:t>T</a:t>
            </a: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&gt; 100 </a:t>
            </a:r>
            <a:r>
              <a:rPr lang="en-US" sz="1800" dirty="0" err="1">
                <a:solidFill>
                  <a:schemeClr val="tx1"/>
                </a:solidFill>
                <a:ea typeface="Arial" charset="0"/>
                <a:cs typeface="Arial" charset="0"/>
              </a:rPr>
              <a:t>GeV</a:t>
            </a:r>
            <a:endParaRPr lang="en-US" sz="180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9221" name="Rectangle 5"/>
          <p:cNvSpPr>
            <a:spLocks/>
          </p:cNvSpPr>
          <p:nvPr/>
        </p:nvSpPr>
        <p:spPr bwMode="auto">
          <a:xfrm>
            <a:off x="6984503" y="1066800"/>
            <a:ext cx="2921497" cy="330398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ATL-PHYS-PUB-2009-084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</p:spTree>
  </p:cSld>
  <p:clrMapOvr>
    <a:masterClrMapping/>
  </p:clrMapOvr>
  <p:transition advTm="150714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610600" cy="533400"/>
          </a:xfrm>
        </p:spPr>
        <p:txBody>
          <a:bodyPr/>
          <a:lstStyle/>
          <a:p>
            <a:r>
              <a:rPr lang="en-US" sz="3200" dirty="0" smtClean="0"/>
              <a:t>ATLAS + CMS: </a:t>
            </a:r>
            <a:r>
              <a:rPr lang="en-US" sz="3200" dirty="0" err="1" smtClean="0"/>
              <a:t>Supersymmetry</a:t>
            </a:r>
            <a:r>
              <a:rPr lang="en-US" sz="3200" dirty="0" smtClean="0"/>
              <a:t> @ 14 </a:t>
            </a:r>
            <a:r>
              <a:rPr lang="en-US" sz="3200" dirty="0" err="1" smtClean="0"/>
              <a:t>TeV</a:t>
            </a:r>
            <a:endParaRPr lang="en-US" sz="3200" dirty="0" smtClean="0"/>
          </a:p>
        </p:txBody>
      </p:sp>
      <p:sp>
        <p:nvSpPr>
          <p:cNvPr id="104453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HiggsHunting'10-tsv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00200" y="990600"/>
            <a:ext cx="6248400" cy="5715000"/>
            <a:chOff x="-27" y="693"/>
            <a:chExt cx="3627" cy="3646"/>
          </a:xfrm>
        </p:grpSpPr>
        <p:pic>
          <p:nvPicPr>
            <p:cNvPr id="104477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7" y="693"/>
              <a:ext cx="3627" cy="3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78" name="Text Box 6"/>
            <p:cNvSpPr txBox="1">
              <a:spLocks noChangeArrowheads="1"/>
            </p:cNvSpPr>
            <p:nvPr/>
          </p:nvSpPr>
          <p:spPr bwMode="auto">
            <a:xfrm>
              <a:off x="1827" y="4059"/>
              <a:ext cx="1683" cy="25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latin typeface="Comic Sans MS" charset="0"/>
                </a:rPr>
                <a:t>Luminosity/expt (fb</a:t>
              </a:r>
              <a:r>
                <a:rPr lang="en-US" sz="1600" baseline="30000">
                  <a:latin typeface="Comic Sans MS" charset="0"/>
                </a:rPr>
                <a:t>-1</a:t>
              </a:r>
              <a:r>
                <a:rPr lang="en-US" sz="1600">
                  <a:latin typeface="Comic Sans MS" charset="0"/>
                </a:rPr>
                <a:t>)</a:t>
              </a:r>
            </a:p>
          </p:txBody>
        </p:sp>
        <p:sp>
          <p:nvSpPr>
            <p:cNvPr id="104479" name="Text Box 7"/>
            <p:cNvSpPr txBox="1">
              <a:spLocks noChangeArrowheads="1"/>
            </p:cNvSpPr>
            <p:nvPr/>
          </p:nvSpPr>
          <p:spPr bwMode="auto">
            <a:xfrm>
              <a:off x="214" y="4080"/>
              <a:ext cx="767" cy="259"/>
            </a:xfrm>
            <a:prstGeom prst="rect">
              <a:avLst/>
            </a:prstGeom>
            <a:solidFill>
              <a:srgbClr val="33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bg1"/>
                  </a:solidFill>
                  <a:latin typeface="Comic Sans MS" charset="0"/>
                </a:rPr>
                <a:t>100 pb</a:t>
              </a:r>
              <a:r>
                <a:rPr lang="en-US" sz="1600" b="1" baseline="30000">
                  <a:solidFill>
                    <a:schemeClr val="bg1"/>
                  </a:solidFill>
                  <a:latin typeface="Comic Sans MS" charset="0"/>
                </a:rPr>
                <a:t>-1</a:t>
              </a:r>
            </a:p>
          </p:txBody>
        </p:sp>
        <p:sp>
          <p:nvSpPr>
            <p:cNvPr id="104480" name="Line 8"/>
            <p:cNvSpPr>
              <a:spLocks noChangeShapeType="1"/>
            </p:cNvSpPr>
            <p:nvPr/>
          </p:nvSpPr>
          <p:spPr bwMode="auto">
            <a:xfrm flipV="1">
              <a:off x="485" y="3840"/>
              <a:ext cx="0" cy="240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81" name="Line 9"/>
            <p:cNvSpPr>
              <a:spLocks noChangeShapeType="1"/>
            </p:cNvSpPr>
            <p:nvPr/>
          </p:nvSpPr>
          <p:spPr bwMode="auto">
            <a:xfrm>
              <a:off x="480" y="984"/>
              <a:ext cx="0" cy="285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82" name="Text Box 10"/>
            <p:cNvSpPr txBox="1">
              <a:spLocks noChangeArrowheads="1"/>
            </p:cNvSpPr>
            <p:nvPr/>
          </p:nvSpPr>
          <p:spPr bwMode="auto">
            <a:xfrm>
              <a:off x="17" y="864"/>
              <a:ext cx="705" cy="2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latin typeface="Comic Sans MS" charset="0"/>
                </a:rPr>
                <a:t>M (TeV)</a:t>
              </a:r>
            </a:p>
          </p:txBody>
        </p:sp>
        <p:sp>
          <p:nvSpPr>
            <p:cNvPr id="104483" name="Text Box 11"/>
            <p:cNvSpPr txBox="1">
              <a:spLocks noChangeArrowheads="1"/>
            </p:cNvSpPr>
            <p:nvPr/>
          </p:nvSpPr>
          <p:spPr bwMode="auto">
            <a:xfrm>
              <a:off x="2064" y="3469"/>
              <a:ext cx="1196" cy="27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700">
                  <a:latin typeface="Comic Sans MS" charset="0"/>
                </a:rPr>
                <a:t>ATLAS + CMS</a:t>
              </a:r>
              <a:endParaRPr lang="en-US" sz="1600">
                <a:latin typeface="Comic Sans MS" charset="0"/>
              </a:endParaRPr>
            </a:p>
          </p:txBody>
        </p:sp>
        <p:sp>
          <p:nvSpPr>
            <p:cNvPr id="104484" name="Text Box 12"/>
            <p:cNvSpPr txBox="1">
              <a:spLocks noChangeArrowheads="1"/>
            </p:cNvSpPr>
            <p:nvPr/>
          </p:nvSpPr>
          <p:spPr bwMode="auto">
            <a:xfrm>
              <a:off x="1297" y="3898"/>
              <a:ext cx="199" cy="2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500">
                  <a:latin typeface="Comic Sans MS" charset="0"/>
                </a:rPr>
                <a:t>1</a:t>
              </a:r>
            </a:p>
          </p:txBody>
        </p:sp>
        <p:sp>
          <p:nvSpPr>
            <p:cNvPr id="104485" name="Text Box 13"/>
            <p:cNvSpPr txBox="1">
              <a:spLocks noChangeArrowheads="1"/>
            </p:cNvSpPr>
            <p:nvPr/>
          </p:nvSpPr>
          <p:spPr bwMode="auto">
            <a:xfrm>
              <a:off x="2165" y="3888"/>
              <a:ext cx="286" cy="2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500">
                  <a:latin typeface="Comic Sans MS" charset="0"/>
                </a:rPr>
                <a:t>10</a:t>
              </a:r>
            </a:p>
          </p:txBody>
        </p:sp>
        <p:sp>
          <p:nvSpPr>
            <p:cNvPr id="104486" name="Text Box 14"/>
            <p:cNvSpPr txBox="1">
              <a:spLocks noChangeArrowheads="1"/>
            </p:cNvSpPr>
            <p:nvPr/>
          </p:nvSpPr>
          <p:spPr bwMode="auto">
            <a:xfrm>
              <a:off x="3069" y="3879"/>
              <a:ext cx="371" cy="2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500">
                  <a:latin typeface="Comic Sans MS" charset="0"/>
                </a:rPr>
                <a:t>100</a:t>
              </a:r>
            </a:p>
          </p:txBody>
        </p:sp>
        <p:sp>
          <p:nvSpPr>
            <p:cNvPr id="104487" name="Text Box 15"/>
            <p:cNvSpPr txBox="1">
              <a:spLocks noChangeArrowheads="1"/>
            </p:cNvSpPr>
            <p:nvPr/>
          </p:nvSpPr>
          <p:spPr bwMode="auto">
            <a:xfrm>
              <a:off x="240" y="2854"/>
              <a:ext cx="186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>
                  <a:latin typeface="Comic Sans MS" charset="0"/>
                </a:rPr>
                <a:t>1</a:t>
              </a:r>
              <a:endParaRPr lang="en-US" sz="1600">
                <a:latin typeface="Comic Sans MS" charset="0"/>
              </a:endParaRPr>
            </a:p>
          </p:txBody>
        </p:sp>
        <p:sp>
          <p:nvSpPr>
            <p:cNvPr id="104488" name="Text Box 16"/>
            <p:cNvSpPr txBox="1">
              <a:spLocks noChangeArrowheads="1"/>
            </p:cNvSpPr>
            <p:nvPr/>
          </p:nvSpPr>
          <p:spPr bwMode="auto">
            <a:xfrm>
              <a:off x="192" y="2375"/>
              <a:ext cx="283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>
                  <a:latin typeface="Comic Sans MS" charset="0"/>
                </a:rPr>
                <a:t>1.5</a:t>
              </a:r>
              <a:endParaRPr lang="en-US" sz="1600">
                <a:latin typeface="Comic Sans MS" charset="0"/>
              </a:endParaRPr>
            </a:p>
          </p:txBody>
        </p:sp>
        <p:sp>
          <p:nvSpPr>
            <p:cNvPr id="104489" name="Text Box 17"/>
            <p:cNvSpPr txBox="1">
              <a:spLocks noChangeArrowheads="1"/>
            </p:cNvSpPr>
            <p:nvPr/>
          </p:nvSpPr>
          <p:spPr bwMode="auto">
            <a:xfrm>
              <a:off x="192" y="1447"/>
              <a:ext cx="287" cy="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100">
                  <a:latin typeface="Comic Sans MS" charset="0"/>
                </a:rPr>
                <a:t>2.5</a:t>
              </a:r>
              <a:endParaRPr lang="en-US" sz="1600">
                <a:latin typeface="Comic Sans MS" charset="0"/>
              </a:endParaRPr>
            </a:p>
          </p:txBody>
        </p:sp>
        <p:sp>
          <p:nvSpPr>
            <p:cNvPr id="104490" name="Text Box 18"/>
            <p:cNvSpPr txBox="1">
              <a:spLocks noChangeArrowheads="1"/>
            </p:cNvSpPr>
            <p:nvPr/>
          </p:nvSpPr>
          <p:spPr bwMode="auto">
            <a:xfrm>
              <a:off x="240" y="1919"/>
              <a:ext cx="204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>
                  <a:latin typeface="Comic Sans MS" charset="0"/>
                </a:rPr>
                <a:t>2</a:t>
              </a:r>
              <a:endParaRPr lang="en-US" sz="1600">
                <a:latin typeface="Comic Sans MS" charset="0"/>
              </a:endParaRPr>
            </a:p>
          </p:txBody>
        </p:sp>
      </p:grpSp>
      <p:sp>
        <p:nvSpPr>
          <p:cNvPr id="104458" name="Slide Number Placeholder 4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037D9F4-705B-B64F-B112-A18EB52F3E85}" type="slidenum">
              <a:rPr lang="en-US" smtClean="0">
                <a:ea typeface="ＭＳ Ｐゴシック" charset="-128"/>
                <a:cs typeface="ＭＳ Ｐゴシック" charset="-128"/>
              </a:rPr>
              <a:pPr/>
              <a:t>35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4459" name="Text Box 18"/>
          <p:cNvSpPr txBox="1">
            <a:spLocks noChangeArrowheads="1"/>
          </p:cNvSpPr>
          <p:nvPr/>
        </p:nvSpPr>
        <p:spPr bwMode="auto">
          <a:xfrm>
            <a:off x="7807325" y="3676650"/>
            <a:ext cx="19304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latin typeface="Arial" charset="0"/>
              </a:rPr>
              <a:t>J.J. Blaising et al, input to</a:t>
            </a:r>
          </a:p>
          <a:p>
            <a:pPr eaLnBrk="0" hangingPunct="0"/>
            <a:r>
              <a:rPr lang="en-US" sz="1200">
                <a:latin typeface="Arial" charset="0"/>
              </a:rPr>
              <a:t>Eur. Strategy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9080500" cy="519112"/>
          </a:xfrm>
        </p:spPr>
        <p:txBody>
          <a:bodyPr/>
          <a:lstStyle/>
          <a:p>
            <a:r>
              <a:rPr lang="en-US" sz="3200" dirty="0" smtClean="0"/>
              <a:t>From the Possible to the Unexpected </a:t>
            </a:r>
            <a:endParaRPr lang="en-US" sz="3200" dirty="0"/>
          </a:p>
        </p:txBody>
      </p:sp>
      <p:pic>
        <p:nvPicPr>
          <p:cNvPr id="2130947" name="Picture 3" descr="e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404" y="4356100"/>
            <a:ext cx="2362994" cy="2044700"/>
          </a:xfrm>
          <a:prstGeom prst="rect">
            <a:avLst/>
          </a:prstGeom>
          <a:noFill/>
        </p:spPr>
      </p:pic>
      <p:graphicFrame>
        <p:nvGraphicFramePr>
          <p:cNvPr id="2130948" name="Object 4"/>
          <p:cNvGraphicFramePr>
            <a:graphicFrameLocks noChangeAspect="1"/>
          </p:cNvGraphicFramePr>
          <p:nvPr/>
        </p:nvGraphicFramePr>
        <p:xfrm>
          <a:off x="2731029" y="4589464"/>
          <a:ext cx="2313120" cy="1506537"/>
        </p:xfrm>
        <a:graphic>
          <a:graphicData uri="http://schemas.openxmlformats.org/presentationml/2006/ole">
            <p:oleObj spid="_x0000_s112642" name="CorelPhotoPaint.Image.10" r:id="rId5" imgW="9752381" imgH="6882540" progId="">
              <p:embed/>
            </p:oleObj>
          </a:graphicData>
        </a:graphic>
      </p:graphicFrame>
      <p:sp>
        <p:nvSpPr>
          <p:cNvPr id="2130950" name="Text Box 6"/>
          <p:cNvSpPr txBox="1">
            <a:spLocks noChangeArrowheads="1"/>
          </p:cNvSpPr>
          <p:nvPr/>
        </p:nvSpPr>
        <p:spPr bwMode="auto">
          <a:xfrm>
            <a:off x="7479463" y="3810000"/>
            <a:ext cx="2087481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i="0" dirty="0" smtClean="0">
                <a:solidFill>
                  <a:srgbClr val="0000CC"/>
                </a:solidFill>
                <a:latin typeface="Comic Sans MS" charset="0"/>
              </a:rPr>
              <a:t>Hidden Valley??</a:t>
            </a:r>
            <a:endParaRPr lang="en-US" sz="2000" i="0" dirty="0">
              <a:solidFill>
                <a:srgbClr val="0000CC"/>
              </a:solidFill>
              <a:latin typeface="Comic Sans MS" charset="0"/>
            </a:endParaRPr>
          </a:p>
        </p:txBody>
      </p:sp>
      <p:sp>
        <p:nvSpPr>
          <p:cNvPr id="2130951" name="Text Box 7"/>
          <p:cNvSpPr txBox="1">
            <a:spLocks noChangeArrowheads="1"/>
          </p:cNvSpPr>
          <p:nvPr/>
        </p:nvSpPr>
        <p:spPr bwMode="auto">
          <a:xfrm>
            <a:off x="228733" y="4202114"/>
            <a:ext cx="2404324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i="0" dirty="0">
                <a:solidFill>
                  <a:srgbClr val="0000CC"/>
                </a:solidFill>
                <a:latin typeface="Comic Sans MS" charset="0"/>
              </a:rPr>
              <a:t>Extra Dimensions?</a:t>
            </a:r>
          </a:p>
        </p:txBody>
      </p:sp>
      <p:sp>
        <p:nvSpPr>
          <p:cNvPr id="2130952" name="Text Box 8"/>
          <p:cNvSpPr txBox="1">
            <a:spLocks noChangeArrowheads="1"/>
          </p:cNvSpPr>
          <p:nvPr/>
        </p:nvSpPr>
        <p:spPr bwMode="auto">
          <a:xfrm>
            <a:off x="2971801" y="4191000"/>
            <a:ext cx="1965377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i="0" dirty="0">
                <a:solidFill>
                  <a:srgbClr val="0000CC"/>
                </a:solidFill>
                <a:latin typeface="Comic Sans MS" charset="0"/>
              </a:rPr>
              <a:t>Black Holes???</a:t>
            </a:r>
          </a:p>
        </p:txBody>
      </p:sp>
      <p:pic>
        <p:nvPicPr>
          <p:cNvPr id="213095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6062" y="4114800"/>
            <a:ext cx="2285603" cy="203993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  <a:effectLst/>
        </p:spPr>
      </p:pic>
      <p:sp>
        <p:nvSpPr>
          <p:cNvPr id="2130957" name="Text Box 13"/>
          <p:cNvSpPr txBox="1">
            <a:spLocks noChangeArrowheads="1"/>
          </p:cNvSpPr>
          <p:nvPr/>
        </p:nvSpPr>
        <p:spPr bwMode="auto">
          <a:xfrm>
            <a:off x="5283201" y="3810000"/>
            <a:ext cx="1727306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i="0" dirty="0">
                <a:solidFill>
                  <a:srgbClr val="0000CC"/>
                </a:solidFill>
                <a:latin typeface="Comic Sans MS" charset="0"/>
              </a:rPr>
              <a:t>Little Higgs?</a:t>
            </a:r>
          </a:p>
        </p:txBody>
      </p:sp>
      <p:sp>
        <p:nvSpPr>
          <p:cNvPr id="2130958" name="Text Box 14"/>
          <p:cNvSpPr txBox="1">
            <a:spLocks noChangeArrowheads="1"/>
          </p:cNvSpPr>
          <p:nvPr/>
        </p:nvSpPr>
        <p:spPr bwMode="auto">
          <a:xfrm>
            <a:off x="2987279" y="1295400"/>
            <a:ext cx="2523673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i="0" dirty="0">
                <a:solidFill>
                  <a:srgbClr val="0000CC"/>
                </a:solidFill>
                <a:latin typeface="Comic Sans MS" charset="0"/>
              </a:rPr>
              <a:t>New Gauge Bosons?</a:t>
            </a:r>
          </a:p>
        </p:txBody>
      </p:sp>
      <p:sp>
        <p:nvSpPr>
          <p:cNvPr id="2130962" name="Text Box 18"/>
          <p:cNvSpPr txBox="1">
            <a:spLocks noChangeArrowheads="1"/>
          </p:cNvSpPr>
          <p:nvPr/>
        </p:nvSpPr>
        <p:spPr bwMode="auto">
          <a:xfrm>
            <a:off x="5613400" y="1600200"/>
            <a:ext cx="1848282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i="0" dirty="0" err="1" smtClean="0">
                <a:solidFill>
                  <a:srgbClr val="0000CC"/>
                </a:solidFill>
                <a:latin typeface="Comic Sans MS" charset="0"/>
              </a:rPr>
              <a:t>Technicolour</a:t>
            </a:r>
            <a:r>
              <a:rPr lang="en-US" sz="2000" i="0" dirty="0">
                <a:solidFill>
                  <a:srgbClr val="0000CC"/>
                </a:solidFill>
                <a:latin typeface="Comic Sans MS" charset="0"/>
              </a:rPr>
              <a:t>?</a:t>
            </a:r>
          </a:p>
        </p:txBody>
      </p:sp>
      <p:sp>
        <p:nvSpPr>
          <p:cNvPr id="2130963" name="Text Box 19"/>
          <p:cNvSpPr txBox="1">
            <a:spLocks noChangeArrowheads="1"/>
          </p:cNvSpPr>
          <p:nvPr/>
        </p:nvSpPr>
        <p:spPr bwMode="auto">
          <a:xfrm>
            <a:off x="7892124" y="1219200"/>
            <a:ext cx="1543211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i="0" dirty="0">
                <a:solidFill>
                  <a:srgbClr val="0000CC"/>
                </a:solidFill>
                <a:latin typeface="Comic Sans MS" charset="0"/>
              </a:rPr>
              <a:t>Split </a:t>
            </a:r>
            <a:r>
              <a:rPr lang="en-US" sz="2000" i="0" dirty="0" err="1">
                <a:solidFill>
                  <a:srgbClr val="0000CC"/>
                </a:solidFill>
                <a:latin typeface="Comic Sans MS" charset="0"/>
              </a:rPr>
              <a:t>Susy</a:t>
            </a:r>
            <a:r>
              <a:rPr lang="en-US" sz="2000" i="0" dirty="0">
                <a:solidFill>
                  <a:srgbClr val="0000CC"/>
                </a:solidFill>
                <a:latin typeface="Comic Sans MS" charset="0"/>
              </a:rPr>
              <a:t>?</a:t>
            </a:r>
          </a:p>
        </p:txBody>
      </p:sp>
      <p:pic>
        <p:nvPicPr>
          <p:cNvPr id="2130966" name="Picture 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550" y="1676400"/>
            <a:ext cx="2806700" cy="25019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2130965" name="Text Box 21"/>
          <p:cNvSpPr txBox="1">
            <a:spLocks noChangeArrowheads="1"/>
          </p:cNvSpPr>
          <p:nvPr/>
        </p:nvSpPr>
        <p:spPr bwMode="auto">
          <a:xfrm>
            <a:off x="209815" y="1219200"/>
            <a:ext cx="2573516" cy="707886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i="0" dirty="0">
                <a:solidFill>
                  <a:srgbClr val="0000CC"/>
                </a:solidFill>
                <a:latin typeface="Comic Sans MS" charset="0"/>
              </a:rPr>
              <a:t>Contact Interaction</a:t>
            </a:r>
          </a:p>
          <a:p>
            <a:pPr eaLnBrk="1" hangingPunct="1"/>
            <a:r>
              <a:rPr lang="en-US" sz="2000" i="0" dirty="0">
                <a:solidFill>
                  <a:srgbClr val="0000CC"/>
                </a:solidFill>
                <a:latin typeface="Comic Sans MS" charset="0"/>
              </a:rPr>
              <a:t>/Excited Quarks?</a:t>
            </a:r>
          </a:p>
        </p:txBody>
      </p:sp>
      <p:pic>
        <p:nvPicPr>
          <p:cNvPr id="2130967" name="Picture 23" descr="Picture 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54350" y="1752600"/>
            <a:ext cx="2393950" cy="1981200"/>
          </a:xfrm>
          <a:prstGeom prst="rect">
            <a:avLst/>
          </a:prstGeom>
          <a:noFill/>
        </p:spPr>
      </p:pic>
      <p:pic>
        <p:nvPicPr>
          <p:cNvPr id="21" name="Picture 20" descr="Screen shot 2010-04-30 at 14.07.19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9501" y="4267201"/>
            <a:ext cx="2186657" cy="18287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200" y="914400"/>
            <a:ext cx="849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Large zoo of models that predict different incarnations of New Physics at the LHC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5778501" y="6400800"/>
            <a:ext cx="3220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Non exhaustive list (by far)</a:t>
            </a:r>
            <a:endParaRPr lang="en-US" sz="2000" dirty="0"/>
          </a:p>
        </p:txBody>
      </p:sp>
      <p:pic>
        <p:nvPicPr>
          <p:cNvPr id="24" name="Picture 23" descr="Screen shot 2010-05-03 at 14.51.4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0650" y="1981200"/>
            <a:ext cx="2561647" cy="1803400"/>
          </a:xfrm>
          <a:prstGeom prst="rect">
            <a:avLst/>
          </a:prstGeom>
        </p:spPr>
      </p:pic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94600" y="1787526"/>
            <a:ext cx="19812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660400" y="2209800"/>
            <a:ext cx="621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10 </a:t>
            </a:r>
            <a:r>
              <a:rPr lang="en-US" sz="1100" dirty="0" err="1" smtClean="0"/>
              <a:t>TeV</a:t>
            </a:r>
            <a:endParaRPr lang="en-US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4401055" y="2057400"/>
            <a:ext cx="621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14 </a:t>
            </a:r>
            <a:r>
              <a:rPr lang="en-US" sz="1100" dirty="0" err="1" smtClean="0"/>
              <a:t>TeV</a:t>
            </a:r>
            <a:endParaRPr lang="en-US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6191250" y="2057400"/>
            <a:ext cx="621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14 </a:t>
            </a:r>
            <a:r>
              <a:rPr lang="en-US" sz="1100" dirty="0" err="1" smtClean="0"/>
              <a:t>TeV</a:t>
            </a:r>
            <a:endParaRPr lang="en-US" sz="1100" dirty="0"/>
          </a:p>
        </p:txBody>
      </p:sp>
      <p:sp>
        <p:nvSpPr>
          <p:cNvPr id="29" name="TextBox 28"/>
          <p:cNvSpPr txBox="1"/>
          <p:nvPr/>
        </p:nvSpPr>
        <p:spPr>
          <a:xfrm>
            <a:off x="6273800" y="4724400"/>
            <a:ext cx="621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14 </a:t>
            </a:r>
            <a:r>
              <a:rPr lang="en-US" sz="1100" dirty="0" err="1" smtClean="0"/>
              <a:t>TeV</a:t>
            </a:r>
            <a:endParaRPr lang="en-US" sz="1100" dirty="0"/>
          </a:p>
        </p:txBody>
      </p:sp>
      <p:sp>
        <p:nvSpPr>
          <p:cNvPr id="30" name="Rectangle 29"/>
          <p:cNvSpPr/>
          <p:nvPr/>
        </p:nvSpPr>
        <p:spPr>
          <a:xfrm>
            <a:off x="0" y="6488668"/>
            <a:ext cx="1647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O. </a:t>
            </a:r>
            <a:r>
              <a:rPr lang="en-US" sz="1800" dirty="0" err="1" smtClean="0"/>
              <a:t>Buchmuller</a:t>
            </a:r>
            <a:endParaRPr lang="en-US" sz="1800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</p:spTree>
  </p:cSld>
  <p:clrMapOvr>
    <a:masterClrMapping/>
  </p:clrMapOvr>
  <p:transition advTm="3213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Dilepton</a:t>
            </a:r>
            <a:r>
              <a:rPr lang="en-US" dirty="0" smtClean="0"/>
              <a:t> Resonances (Example Z’)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9410700" cy="137160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3333CC"/>
                </a:solidFill>
              </a:rPr>
              <a:t>Predicted in many SM extensions (Extra Dimensions, </a:t>
            </a:r>
            <a:r>
              <a:rPr lang="en-US" sz="1800" dirty="0" err="1" smtClean="0">
                <a:solidFill>
                  <a:srgbClr val="3333CC"/>
                </a:solidFill>
              </a:rPr>
              <a:t>Technicolour</a:t>
            </a:r>
            <a:r>
              <a:rPr lang="en-US" sz="1800" dirty="0" smtClean="0">
                <a:solidFill>
                  <a:srgbClr val="3333CC"/>
                </a:solidFill>
              </a:rPr>
              <a:t>, Little Higgs)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3333CC"/>
                </a:solidFill>
              </a:rPr>
              <a:t>Low, well understood background dominated by DY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3333CC"/>
                </a:solidFill>
              </a:rPr>
              <a:t> 95% CL exclusion O(100/pb) at 1 </a:t>
            </a:r>
            <a:r>
              <a:rPr lang="en-US" sz="1800" dirty="0" err="1" smtClean="0">
                <a:solidFill>
                  <a:srgbClr val="3333CC"/>
                </a:solidFill>
              </a:rPr>
              <a:t>TeV</a:t>
            </a:r>
            <a:endParaRPr lang="en-US" sz="1800" dirty="0" smtClean="0">
              <a:solidFill>
                <a:srgbClr val="3333CC"/>
              </a:solidFill>
            </a:endParaRP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3333CC"/>
                </a:solidFill>
              </a:rPr>
              <a:t>Sensitivity beyond the Tevatron (1 </a:t>
            </a:r>
            <a:r>
              <a:rPr lang="en-US" sz="1800" dirty="0" err="1" smtClean="0">
                <a:solidFill>
                  <a:srgbClr val="3333CC"/>
                </a:solidFill>
              </a:rPr>
              <a:t>TeV</a:t>
            </a:r>
            <a:r>
              <a:rPr lang="en-US" sz="1800" dirty="0" smtClean="0">
                <a:solidFill>
                  <a:srgbClr val="3333CC"/>
                </a:solidFill>
              </a:rPr>
              <a:t> SSM Z’) with ~100 pb</a:t>
            </a:r>
            <a:r>
              <a:rPr lang="en-US" sz="1800" baseline="30000" dirty="0" smtClean="0">
                <a:solidFill>
                  <a:srgbClr val="3333CC"/>
                </a:solidFill>
              </a:rPr>
              <a:t>-1</a:t>
            </a:r>
            <a:endParaRPr lang="en-US" sz="1800" baseline="30000" dirty="0">
              <a:solidFill>
                <a:srgbClr val="3333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360" y="2590801"/>
            <a:ext cx="4337891" cy="38388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1050" y="2404646"/>
            <a:ext cx="2974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5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 discovery in the 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mm</a:t>
            </a:r>
            <a:r>
              <a:rPr lang="en-US" sz="1600" dirty="0" smtClean="0">
                <a:solidFill>
                  <a:srgbClr val="FF0000"/>
                </a:solidFill>
              </a:rPr>
              <a:t> channel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613400" y="4114800"/>
            <a:ext cx="3714750" cy="838200"/>
          </a:xfrm>
          <a:prstGeom prst="rect">
            <a:avLst/>
          </a:prstGeom>
          <a:solidFill>
            <a:srgbClr val="3333CC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95951" y="2743200"/>
            <a:ext cx="2087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CMS PAS SBM-07-002,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scaled to 7 </a:t>
            </a:r>
            <a:r>
              <a:rPr lang="en-US" sz="1400" dirty="0" err="1" smtClean="0">
                <a:solidFill>
                  <a:srgbClr val="FF0000"/>
                </a:solidFill>
              </a:rPr>
              <a:t>TeV</a:t>
            </a:r>
            <a:endParaRPr lang="en-US" sz="1400" dirty="0">
              <a:solidFill>
                <a:srgbClr val="FF0000"/>
              </a:solidFill>
            </a:endParaRPr>
          </a:p>
        </p:txBody>
      </p:sp>
      <p:graphicFrame>
        <p:nvGraphicFramePr>
          <p:cNvPr id="14" name="Object 14"/>
          <p:cNvGraphicFramePr>
            <a:graphicFrameLocks noChangeAspect="1"/>
          </p:cNvGraphicFramePr>
          <p:nvPr/>
        </p:nvGraphicFramePr>
        <p:xfrm>
          <a:off x="577850" y="2506664"/>
          <a:ext cx="4457700" cy="3970337"/>
        </p:xfrm>
        <a:graphic>
          <a:graphicData uri="http://schemas.openxmlformats.org/presentationml/2006/ole">
            <p:oleObj spid="_x0000_s114690" name="Acrobat Document" r:id="rId4" imgW="7213600" imgH="6959600" progId="">
              <p:embed/>
            </p:oleObj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>
            <a:off x="740702" y="4381500"/>
            <a:ext cx="31242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175537" y="5029200"/>
            <a:ext cx="247650" cy="2286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4900" y="5181600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</a:rPr>
              <a:t>95% CL </a:t>
            </a:r>
          </a:p>
          <a:p>
            <a:r>
              <a:rPr lang="en-US" sz="1000" dirty="0" smtClean="0">
                <a:solidFill>
                  <a:srgbClr val="008000"/>
                </a:solidFill>
              </a:rPr>
              <a:t>@1 </a:t>
            </a:r>
            <a:r>
              <a:rPr lang="en-US" sz="1000" dirty="0" err="1" smtClean="0">
                <a:solidFill>
                  <a:srgbClr val="008000"/>
                </a:solidFill>
              </a:rPr>
              <a:t>TeV</a:t>
            </a:r>
            <a:r>
              <a:rPr lang="en-US" sz="1000" dirty="0" smtClean="0">
                <a:solidFill>
                  <a:srgbClr val="008000"/>
                </a:solidFill>
              </a:rPr>
              <a:t> </a:t>
            </a:r>
            <a:endParaRPr lang="en-US" sz="1000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89251" y="3657601"/>
            <a:ext cx="14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/>
              <a:t>ATLAS Preliminary</a:t>
            </a:r>
            <a:endParaRPr lang="en-US" sz="1200" i="0" dirty="0"/>
          </a:p>
        </p:txBody>
      </p:sp>
      <p:sp>
        <p:nvSpPr>
          <p:cNvPr id="19" name="TextBox 18"/>
          <p:cNvSpPr txBox="1"/>
          <p:nvPr/>
        </p:nvSpPr>
        <p:spPr>
          <a:xfrm>
            <a:off x="1238251" y="2438400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  <a:cs typeface="Symbol" charset="2"/>
              </a:rPr>
              <a:t>95% exclusion in 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mm</a:t>
            </a:r>
            <a:endParaRPr lang="en-US" sz="16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</p:spTree>
  </p:cSld>
  <p:clrMapOvr>
    <a:masterClrMapping/>
  </p:clrMapOvr>
  <p:transition advTm="47252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Z’ Reach at 14 </a:t>
            </a:r>
            <a:r>
              <a:rPr lang="en-US" dirty="0" err="1" smtClean="0"/>
              <a:t>TeV</a:t>
            </a:r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/>
          <a:srcRect l="4095" r="4095"/>
          <a:stretch>
            <a:fillRect/>
          </a:stretch>
        </p:blipFill>
        <p:spPr bwMode="auto">
          <a:xfrm>
            <a:off x="5181600" y="1143000"/>
            <a:ext cx="4495800" cy="5183685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  <a:effectLst/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6324600" y="1981200"/>
            <a:ext cx="11336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 dirty="0" smtClean="0">
                <a:solidFill>
                  <a:srgbClr val="0000CC"/>
                </a:solidFill>
                <a:latin typeface="Comic Sans MS" charset="0"/>
              </a:rPr>
              <a:t>CMS 5</a:t>
            </a:r>
            <a:r>
              <a:rPr lang="en-US" b="0" dirty="0">
                <a:solidFill>
                  <a:srgbClr val="0000CC"/>
                </a:solidFill>
                <a:latin typeface="Comic Sans MS" charset="0"/>
                <a:sym typeface="Symbol" charset="2"/>
              </a:rPr>
              <a:t></a:t>
            </a:r>
            <a:endParaRPr lang="en-US" b="0" dirty="0">
              <a:solidFill>
                <a:srgbClr val="0000CC"/>
              </a:solidFill>
              <a:latin typeface="Comic Sans MS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248400" y="1371600"/>
            <a:ext cx="2282825" cy="457200"/>
          </a:xfrm>
          <a:prstGeom prst="rect">
            <a:avLst/>
          </a:prstGeom>
          <a:solidFill>
            <a:srgbClr val="CCFFCC"/>
          </a:solidFill>
          <a:ln w="412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b="0" dirty="0">
                <a:solidFill>
                  <a:srgbClr val="0000CC"/>
                </a:solidFill>
                <a:latin typeface="Arial" charset="0"/>
              </a:rPr>
              <a:t>Z</a:t>
            </a:r>
            <a:r>
              <a:rPr kumimoji="1" lang="en-US" sz="2400" dirty="0">
                <a:solidFill>
                  <a:srgbClr val="003399"/>
                </a:solidFill>
                <a:latin typeface="Arial" charset="0"/>
              </a:rPr>
              <a:t>′</a:t>
            </a:r>
            <a:r>
              <a:rPr lang="en-US" b="0" dirty="0">
                <a:solidFill>
                  <a:srgbClr val="0000CC"/>
                </a:solidFill>
                <a:latin typeface="Arial" charset="0"/>
                <a:sym typeface="Symbol" charset="2"/>
              </a:rPr>
              <a:t> production </a:t>
            </a:r>
            <a:endParaRPr lang="en-US" b="0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66800"/>
            <a:ext cx="4972050" cy="1820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124200"/>
            <a:ext cx="3851384" cy="31242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</p:spTree>
  </p:cSld>
  <p:clrMapOvr>
    <a:masterClrMapping/>
  </p:clrMapOvr>
  <p:transition advTm="47252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Model (like) Higgs: </a:t>
            </a:r>
            <a:r>
              <a:rPr lang="en-US" dirty="0" err="1" smtClean="0"/>
              <a:t>TeVatron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410" y="1066800"/>
            <a:ext cx="7830494" cy="5791200"/>
          </a:xfrm>
          <a:prstGeom prst="rect">
            <a:avLst/>
          </a:prstGeom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</p:spTree>
  </p:cSld>
  <p:clrMapOvr>
    <a:masterClrMapping/>
  </p:clrMapOvr>
  <p:transition advTm="7787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9C3B0D-B716-9E4F-A3D0-8C42BB7E8F8B}" type="slidenum">
              <a:rPr lang="en-US">
                <a:ea typeface="ＭＳ Ｐゴシック" charset="-128"/>
                <a:cs typeface="ＭＳ Ｐゴシック" charset="-128"/>
              </a:rPr>
              <a:pPr/>
              <a:t>4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Physics Outlook: Questions</a:t>
            </a:r>
          </a:p>
        </p:txBody>
      </p:sp>
      <p:sp>
        <p:nvSpPr>
          <p:cNvPr id="2172932" name="Text Box 4"/>
          <p:cNvSpPr txBox="1">
            <a:spLocks noChangeArrowheads="1"/>
          </p:cNvSpPr>
          <p:nvPr/>
        </p:nvSpPr>
        <p:spPr bwMode="auto">
          <a:xfrm>
            <a:off x="0" y="914400"/>
            <a:ext cx="9720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>
                <a:solidFill>
                  <a:schemeClr val="accent2"/>
                </a:solidFill>
              </a:rPr>
              <a:t>1. SM contains too many apparently arbitrary features - </a:t>
            </a:r>
            <a:r>
              <a:rPr lang="en-US" i="1" dirty="0">
                <a:solidFill>
                  <a:schemeClr val="accent2"/>
                </a:solidFill>
              </a:rPr>
              <a:t>presumably</a:t>
            </a:r>
            <a:r>
              <a:rPr lang="en-US" b="1" i="1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chemeClr val="accent2"/>
                </a:solidFill>
              </a:rPr>
              <a:t>these should become clearer as we make progress towards a unified theory.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172933" name="Text Box 5"/>
          <p:cNvSpPr txBox="1">
            <a:spLocks noChangeArrowheads="1"/>
          </p:cNvSpPr>
          <p:nvPr/>
        </p:nvSpPr>
        <p:spPr bwMode="auto">
          <a:xfrm>
            <a:off x="0" y="1676400"/>
            <a:ext cx="97456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>
                <a:solidFill>
                  <a:schemeClr val="accent2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r>
              <a:rPr lang="en-US" b="1" dirty="0" smtClean="0">
                <a:solidFill>
                  <a:srgbClr val="FF0000"/>
                </a:solidFill>
              </a:rPr>
              <a:t> Clarify the </a:t>
            </a:r>
            <a:r>
              <a:rPr lang="en-US" b="1" dirty="0" err="1" smtClean="0">
                <a:solidFill>
                  <a:srgbClr val="FF0000"/>
                </a:solidFill>
              </a:rPr>
              <a:t>e-w</a:t>
            </a:r>
            <a:r>
              <a:rPr lang="en-US" b="1" dirty="0" smtClean="0">
                <a:solidFill>
                  <a:srgbClr val="FF0000"/>
                </a:solidFill>
              </a:rPr>
              <a:t> symmetry breaking sector</a:t>
            </a:r>
          </a:p>
          <a:p>
            <a:pPr eaLnBrk="0" hangingPunct="0"/>
            <a:r>
              <a:rPr lang="en-US" b="1" dirty="0" smtClean="0">
                <a:solidFill>
                  <a:schemeClr val="accent2"/>
                </a:solidFill>
              </a:rPr>
              <a:t>SM </a:t>
            </a:r>
            <a:r>
              <a:rPr lang="en-US" b="1" dirty="0">
                <a:solidFill>
                  <a:schemeClr val="accent2"/>
                </a:solidFill>
              </a:rPr>
              <a:t>has an unproven element</a:t>
            </a:r>
            <a:r>
              <a:rPr lang="en-US" dirty="0">
                <a:solidFill>
                  <a:schemeClr val="accent2"/>
                </a:solidFill>
              </a:rPr>
              <a:t>: the generation of mass</a:t>
            </a:r>
            <a:endParaRPr lang="en-US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en-US" i="1" dirty="0" smtClean="0">
                <a:solidFill>
                  <a:srgbClr val="3333CC"/>
                </a:solidFill>
              </a:rPr>
              <a:t>Higgs </a:t>
            </a:r>
            <a:r>
              <a:rPr lang="en-US" i="1" dirty="0">
                <a:solidFill>
                  <a:srgbClr val="3333CC"/>
                </a:solidFill>
              </a:rPr>
              <a:t>mechanism ? or other physics ?</a:t>
            </a:r>
          </a:p>
          <a:p>
            <a:pPr eaLnBrk="0" hangingPunct="0"/>
            <a:r>
              <a:rPr lang="en-US" dirty="0">
                <a:solidFill>
                  <a:schemeClr val="accent2"/>
                </a:solidFill>
              </a:rPr>
              <a:t>Answer will be found 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LHC energies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72934" name="Rectangle 6"/>
          <p:cNvSpPr>
            <a:spLocks noChangeArrowheads="1"/>
          </p:cNvSpPr>
          <p:nvPr/>
        </p:nvSpPr>
        <p:spPr bwMode="auto">
          <a:xfrm>
            <a:off x="0" y="3048000"/>
            <a:ext cx="9701213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3. SM gives nonsense at LHC energies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</a:rPr>
              <a:t>Probability of some processes becomes greater than 1 !! Nature’s slap on the wrist!</a:t>
            </a:r>
          </a:p>
          <a:p>
            <a:pPr eaLnBrk="0" hangingPunct="0"/>
            <a:r>
              <a:rPr lang="en-US" i="1" dirty="0">
                <a:solidFill>
                  <a:schemeClr val="accent2"/>
                </a:solidFill>
              </a:rPr>
              <a:t>Higgs mechanism provides a possible solution</a:t>
            </a:r>
            <a:endParaRPr lang="en-US" b="1" i="1" dirty="0">
              <a:solidFill>
                <a:schemeClr val="accent2"/>
              </a:solidFill>
            </a:endParaRPr>
          </a:p>
        </p:txBody>
      </p:sp>
      <p:sp>
        <p:nvSpPr>
          <p:cNvPr id="2172935" name="Rectangle 7"/>
          <p:cNvSpPr>
            <a:spLocks noChangeArrowheads="1"/>
          </p:cNvSpPr>
          <p:nvPr/>
        </p:nvSpPr>
        <p:spPr bwMode="auto">
          <a:xfrm>
            <a:off x="0" y="5562600"/>
            <a:ext cx="9753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5.</a:t>
            </a:r>
            <a:r>
              <a:rPr lang="en-US" b="1" dirty="0" smtClean="0">
                <a:solidFill>
                  <a:srgbClr val="FF0000"/>
                </a:solidFill>
              </a:rPr>
              <a:t> Search for new physics at the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r>
              <a:rPr lang="en-US" b="1" dirty="0" smtClean="0">
                <a:solidFill>
                  <a:srgbClr val="FF0000"/>
                </a:solidFill>
              </a:rPr>
              <a:t> scale</a:t>
            </a:r>
            <a:r>
              <a:rPr lang="en-US" b="1" dirty="0" smtClean="0">
                <a:solidFill>
                  <a:schemeClr val="accent2"/>
                </a:solidFill>
              </a:rPr>
              <a:t/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b="1" dirty="0" smtClean="0">
                <a:solidFill>
                  <a:schemeClr val="accent2"/>
                </a:solidFill>
              </a:rPr>
              <a:t>SM </a:t>
            </a:r>
            <a:r>
              <a:rPr lang="en-US" b="1" dirty="0">
                <a:solidFill>
                  <a:schemeClr val="accent2"/>
                </a:solidFill>
              </a:rPr>
              <a:t>is logically incomplete</a:t>
            </a:r>
            <a:r>
              <a:rPr lang="en-US" dirty="0">
                <a:solidFill>
                  <a:schemeClr val="accent2"/>
                </a:solidFill>
              </a:rPr>
              <a:t> – does not incorporate gravity </a:t>
            </a:r>
          </a:p>
          <a:p>
            <a:pPr eaLnBrk="0" hangingPunct="0"/>
            <a:r>
              <a:rPr lang="en-US" i="1" dirty="0">
                <a:solidFill>
                  <a:srgbClr val="3333CC"/>
                </a:solidFill>
              </a:rPr>
              <a:t>Superstring theory </a:t>
            </a:r>
            <a:r>
              <a:rPr lang="en-US" b="1" i="1" dirty="0" err="1">
                <a:solidFill>
                  <a:srgbClr val="3333CC"/>
                </a:solidFill>
                <a:latin typeface="Wingdings 3" charset="2"/>
              </a:rPr>
              <a:t>a</a:t>
            </a:r>
            <a:r>
              <a:rPr lang="en-US" b="1" i="1" dirty="0" err="1">
                <a:solidFill>
                  <a:srgbClr val="FF0000"/>
                </a:solidFill>
                <a:latin typeface="Wingdings 3" charset="2"/>
              </a:rPr>
              <a:t></a:t>
            </a:r>
            <a:r>
              <a:rPr lang="en-US" i="1" dirty="0" err="1">
                <a:solidFill>
                  <a:schemeClr val="accent2"/>
                </a:solidFill>
              </a:rPr>
              <a:t>dramatic</a:t>
            </a:r>
            <a:r>
              <a:rPr lang="en-US" i="1" dirty="0">
                <a:solidFill>
                  <a:schemeClr val="accent2"/>
                </a:solidFill>
              </a:rPr>
              <a:t> concepts: </a:t>
            </a:r>
            <a:r>
              <a:rPr lang="en-US" i="1" dirty="0" err="1">
                <a:solidFill>
                  <a:schemeClr val="accent2"/>
                </a:solidFill>
              </a:rPr>
              <a:t>supersymmetry</a:t>
            </a:r>
            <a:r>
              <a:rPr lang="en-US" i="1" dirty="0">
                <a:solidFill>
                  <a:schemeClr val="accent2"/>
                </a:solidFill>
              </a:rPr>
              <a:t> </a:t>
            </a:r>
            <a:r>
              <a:rPr lang="en-US" b="1" i="1" dirty="0">
                <a:solidFill>
                  <a:schemeClr val="accent2"/>
                </a:solidFill>
              </a:rPr>
              <a:t>,</a:t>
            </a:r>
            <a:r>
              <a:rPr lang="en-US" i="1" dirty="0">
                <a:solidFill>
                  <a:schemeClr val="accent2"/>
                </a:solidFill>
              </a:rPr>
              <a:t> extra space-time dimensions </a:t>
            </a:r>
            <a:r>
              <a:rPr lang="en-US" i="1" dirty="0" smtClean="0">
                <a:solidFill>
                  <a:schemeClr val="accent2"/>
                </a:solidFill>
              </a:rPr>
              <a:t>? </a:t>
            </a:r>
            <a:endParaRPr lang="en-US" b="1" i="1" dirty="0" smtClean="0">
              <a:solidFill>
                <a:schemeClr val="accent2"/>
              </a:solidFill>
            </a:endParaRPr>
          </a:p>
        </p:txBody>
      </p:sp>
      <p:sp>
        <p:nvSpPr>
          <p:cNvPr id="2172938" name="Text Box 10"/>
          <p:cNvSpPr txBox="1">
            <a:spLocks noChangeArrowheads="1"/>
          </p:cNvSpPr>
          <p:nvPr/>
        </p:nvSpPr>
        <p:spPr bwMode="auto">
          <a:xfrm>
            <a:off x="7137400" y="1916113"/>
            <a:ext cx="23780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>
                <a:solidFill>
                  <a:schemeClr val="accent2"/>
                </a:solidFill>
              </a:rPr>
              <a:t>e.g. why M</a:t>
            </a:r>
            <a:r>
              <a:rPr lang="en-US" sz="1600" baseline="-25000">
                <a:solidFill>
                  <a:schemeClr val="accent2"/>
                </a:solidFill>
                <a:latin typeface="Symbol" charset="2"/>
                <a:sym typeface="Symbol" charset="2"/>
              </a:rPr>
              <a:t></a:t>
            </a:r>
            <a:r>
              <a:rPr lang="en-US" sz="1600">
                <a:solidFill>
                  <a:schemeClr val="accent2"/>
                </a:solidFill>
              </a:rPr>
              <a:t> = 0 </a:t>
            </a:r>
          </a:p>
          <a:p>
            <a:pPr eaLnBrk="0" hangingPunct="0"/>
            <a:r>
              <a:rPr lang="en-US" sz="1600">
                <a:solidFill>
                  <a:schemeClr val="accent2"/>
                </a:solidFill>
              </a:rPr>
              <a:t>M</a:t>
            </a:r>
            <a:r>
              <a:rPr lang="en-US" sz="1600" baseline="-25000">
                <a:solidFill>
                  <a:schemeClr val="accent2"/>
                </a:solidFill>
              </a:rPr>
              <a:t>W</a:t>
            </a:r>
            <a:r>
              <a:rPr lang="en-US" sz="1600">
                <a:solidFill>
                  <a:schemeClr val="accent2"/>
                </a:solidFill>
              </a:rPr>
              <a:t>, M</a:t>
            </a:r>
            <a:r>
              <a:rPr lang="en-US" sz="1600" baseline="-25000">
                <a:solidFill>
                  <a:schemeClr val="accent2"/>
                </a:solidFill>
              </a:rPr>
              <a:t>Z</a:t>
            </a:r>
            <a:r>
              <a:rPr lang="en-US" sz="1600">
                <a:solidFill>
                  <a:schemeClr val="accent2"/>
                </a:solidFill>
              </a:rPr>
              <a:t> ~ 100,000 MeV</a:t>
            </a:r>
            <a:r>
              <a:rPr lang="en-US">
                <a:solidFill>
                  <a:schemeClr val="accent2"/>
                </a:solidFill>
              </a:rPr>
              <a:t>!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114800"/>
            <a:ext cx="975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4.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Identify particles that make up Dark Matter</a:t>
            </a:r>
            <a:endParaRPr lang="en-US" dirty="0" smtClean="0">
              <a:solidFill>
                <a:srgbClr val="FF0000"/>
              </a:solidFill>
            </a:endParaRPr>
          </a:p>
          <a:p>
            <a:pPr eaLnBrk="0" hangingPunct="0"/>
            <a:r>
              <a:rPr lang="en-US" dirty="0">
                <a:solidFill>
                  <a:srgbClr val="3333CC"/>
                </a:solidFill>
              </a:rPr>
              <a:t>Even if the Higgs exists all is not 100% well with SM alone: next question is “why is (Higgs) mass so low”? </a:t>
            </a:r>
            <a:r>
              <a:rPr lang="en-US" b="1" dirty="0" err="1">
                <a:solidFill>
                  <a:srgbClr val="FF0000"/>
                </a:solidFill>
                <a:latin typeface="Wingdings 3" charset="2"/>
              </a:rPr>
              <a:t></a:t>
            </a:r>
            <a:r>
              <a:rPr lang="en-US" b="1" dirty="0">
                <a:solidFill>
                  <a:srgbClr val="FF0000"/>
                </a:solidFill>
                <a:latin typeface="Wingdings 3" charset="2"/>
              </a:rPr>
              <a:t/>
            </a:r>
            <a:br>
              <a:rPr lang="en-US" b="1" dirty="0">
                <a:solidFill>
                  <a:srgbClr val="FF0000"/>
                </a:solidFill>
                <a:latin typeface="Wingdings 3" charset="2"/>
              </a:rPr>
            </a:br>
            <a:r>
              <a:rPr lang="en-US" i="1" dirty="0">
                <a:solidFill>
                  <a:schemeClr val="accent2"/>
                </a:solidFill>
              </a:rPr>
              <a:t>If a new symmetry (</a:t>
            </a:r>
            <a:r>
              <a:rPr lang="en-US" i="1" dirty="0" err="1">
                <a:solidFill>
                  <a:schemeClr val="accent2"/>
                </a:solidFill>
              </a:rPr>
              <a:t>Supersymmetry</a:t>
            </a:r>
            <a:r>
              <a:rPr lang="en-US" i="1" dirty="0">
                <a:solidFill>
                  <a:schemeClr val="accent2"/>
                </a:solidFill>
              </a:rPr>
              <a:t>) is the answer, it must show up at O</a:t>
            </a:r>
            <a:r>
              <a:rPr lang="en-US" dirty="0">
                <a:solidFill>
                  <a:schemeClr val="accent2"/>
                </a:solidFill>
              </a:rPr>
              <a:t>(</a:t>
            </a:r>
            <a:r>
              <a:rPr lang="en-US" b="1" dirty="0">
                <a:solidFill>
                  <a:schemeClr val="accent2"/>
                </a:solidFill>
              </a:rPr>
              <a:t>1TeV)</a:t>
            </a:r>
          </a:p>
        </p:txBody>
      </p:sp>
      <p:sp>
        <p:nvSpPr>
          <p:cNvPr id="21514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HiggsHunting'10-tsv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2932" grpId="0"/>
      <p:bldP spid="2172933" grpId="0"/>
      <p:bldP spid="2172934" grpId="0"/>
      <p:bldP spid="2172935" grpId="0"/>
      <p:bldP spid="2172938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Model (like) Higgs: LHC at 7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143000" y="4724400"/>
            <a:ext cx="7924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i="0" dirty="0" smtClean="0">
                <a:solidFill>
                  <a:srgbClr val="3333CC"/>
                </a:solidFill>
                <a:latin typeface="+mn-lt"/>
              </a:rPr>
              <a:t>1 fb</a:t>
            </a:r>
            <a:r>
              <a:rPr lang="en-US" b="1" i="0" baseline="30000" dirty="0" smtClean="0">
                <a:solidFill>
                  <a:srgbClr val="3333CC"/>
                </a:solidFill>
                <a:latin typeface="+mn-lt"/>
              </a:rPr>
              <a:t>-1 </a:t>
            </a:r>
            <a:r>
              <a:rPr lang="en-US" b="1" i="0" dirty="0" smtClean="0">
                <a:solidFill>
                  <a:srgbClr val="3333CC"/>
                </a:solidFill>
                <a:latin typeface="+mn-lt"/>
              </a:rPr>
              <a:t>at 7 </a:t>
            </a:r>
            <a:r>
              <a:rPr lang="en-US" b="1" i="0" dirty="0" err="1" smtClean="0">
                <a:solidFill>
                  <a:srgbClr val="3333CC"/>
                </a:solidFill>
                <a:latin typeface="+mn-lt"/>
              </a:rPr>
              <a:t>TeV</a:t>
            </a:r>
            <a:endParaRPr lang="en-US" b="1" i="0" dirty="0" smtClean="0">
              <a:solidFill>
                <a:srgbClr val="3333CC"/>
              </a:solidFill>
              <a:latin typeface="+mn-lt"/>
            </a:endParaRPr>
          </a:p>
          <a:p>
            <a:pPr eaLnBrk="0" hangingPunct="0"/>
            <a:r>
              <a:rPr lang="en-US" i="0" dirty="0" smtClean="0">
                <a:latin typeface="+mn-lt"/>
              </a:rPr>
              <a:t>SM </a:t>
            </a:r>
            <a:r>
              <a:rPr lang="en-US" i="0" dirty="0">
                <a:latin typeface="+mn-lt"/>
              </a:rPr>
              <a:t>Higgs expected excluded </a:t>
            </a:r>
            <a:r>
              <a:rPr lang="en-US" i="0" dirty="0" smtClean="0">
                <a:latin typeface="+mn-lt"/>
              </a:rPr>
              <a:t>range approx: </a:t>
            </a:r>
            <a:r>
              <a:rPr lang="en-US" b="1" i="0" dirty="0">
                <a:solidFill>
                  <a:srgbClr val="FF0000"/>
                </a:solidFill>
                <a:latin typeface="+mn-lt"/>
              </a:rPr>
              <a:t>140-200 </a:t>
            </a:r>
            <a:r>
              <a:rPr lang="en-US" b="1" i="0" dirty="0" err="1">
                <a:solidFill>
                  <a:srgbClr val="FF0000"/>
                </a:solidFill>
                <a:latin typeface="+mn-lt"/>
              </a:rPr>
              <a:t>GeV</a:t>
            </a:r>
            <a:endParaRPr lang="en-US" b="1" i="0" dirty="0">
              <a:solidFill>
                <a:srgbClr val="FF0000"/>
              </a:solidFill>
              <a:latin typeface="+mn-lt"/>
            </a:endParaRPr>
          </a:p>
          <a:p>
            <a:pPr eaLnBrk="0" hangingPunct="0"/>
            <a:r>
              <a:rPr lang="en-US" i="0" dirty="0">
                <a:latin typeface="+mn-lt"/>
              </a:rPr>
              <a:t>                         </a:t>
            </a:r>
            <a:r>
              <a:rPr lang="en-US" i="0" dirty="0" smtClean="0">
                <a:latin typeface="+mn-lt"/>
              </a:rPr>
              <a:t>      discovery range approx: </a:t>
            </a:r>
            <a:r>
              <a:rPr lang="en-US" b="1" i="0" dirty="0">
                <a:solidFill>
                  <a:srgbClr val="FF0000"/>
                </a:solidFill>
                <a:latin typeface="+mn-lt"/>
              </a:rPr>
              <a:t>160-170 </a:t>
            </a:r>
            <a:r>
              <a:rPr lang="en-US" b="1" i="0" dirty="0" err="1" smtClean="0">
                <a:solidFill>
                  <a:srgbClr val="FF0000"/>
                </a:solidFill>
                <a:latin typeface="+mn-lt"/>
              </a:rPr>
              <a:t>GeV</a:t>
            </a:r>
            <a:endParaRPr lang="en-US" b="1" i="0" dirty="0" smtClean="0">
              <a:solidFill>
                <a:srgbClr val="FF0000"/>
              </a:solidFill>
              <a:latin typeface="+mn-lt"/>
            </a:endParaRPr>
          </a:p>
          <a:p>
            <a:pPr eaLnBrk="0" hangingPunct="0"/>
            <a:endParaRPr lang="en-US" b="1" i="0" dirty="0" smtClean="0">
              <a:solidFill>
                <a:srgbClr val="FF0000"/>
              </a:solidFill>
              <a:latin typeface="+mn-lt"/>
            </a:endParaRPr>
          </a:p>
          <a:p>
            <a:pPr algn="ctr" eaLnBrk="0" hangingPunct="0"/>
            <a:r>
              <a:rPr lang="en-US" b="1" dirty="0" smtClean="0">
                <a:solidFill>
                  <a:srgbClr val="FF0000"/>
                </a:solidFill>
                <a:latin typeface="+mn-lt"/>
              </a:rPr>
              <a:t>Probably conservative as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normally one does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better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by learning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from data themselves</a:t>
            </a:r>
            <a:endParaRPr lang="en-US" b="1" i="0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4841522" cy="3149906"/>
          </a:xfrm>
          <a:prstGeom prst="rect">
            <a:avLst/>
          </a:prstGeom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00" y="1295400"/>
            <a:ext cx="4927600" cy="3422811"/>
          </a:xfrm>
          <a:prstGeom prst="rect">
            <a:avLst/>
          </a:prstGeom>
        </p:spPr>
      </p:pic>
    </p:spTree>
  </p:cSld>
  <p:clrMapOvr>
    <a:masterClrMapping/>
  </p:clrMapOvr>
  <p:transition advTm="77879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ATLAS +CMS: SM Higgs @14 </a:t>
            </a:r>
            <a:r>
              <a:rPr lang="en-US" sz="3200" dirty="0" err="1" smtClean="0"/>
              <a:t>TeV</a:t>
            </a:r>
            <a:endParaRPr lang="en-US" sz="3200" dirty="0" smtClean="0"/>
          </a:p>
        </p:txBody>
      </p:sp>
      <p:sp>
        <p:nvSpPr>
          <p:cNvPr id="10342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HiggsHunting'10-tsv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28850" y="1068388"/>
            <a:ext cx="6027738" cy="5484812"/>
            <a:chOff x="0" y="0"/>
            <a:chExt cx="3174" cy="3174"/>
          </a:xfrm>
        </p:grpSpPr>
        <p:sp>
          <p:nvSpPr>
            <p:cNvPr id="103431" name="Text Box 5"/>
            <p:cNvSpPr txBox="1">
              <a:spLocks noChangeArrowheads="1"/>
            </p:cNvSpPr>
            <p:nvPr/>
          </p:nvSpPr>
          <p:spPr bwMode="auto">
            <a:xfrm rot="-5400000">
              <a:off x="2462" y="2150"/>
              <a:ext cx="1010" cy="1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Arial" charset="0"/>
                </a:rPr>
                <a:t>Events / 0.5 GeV</a:t>
              </a:r>
              <a:endParaRPr lang="de-DE" sz="1400">
                <a:latin typeface="Arial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0"/>
              <a:ext cx="3174" cy="3174"/>
              <a:chOff x="48" y="48"/>
              <a:chExt cx="3174" cy="3174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48" y="48"/>
                <a:ext cx="3174" cy="3174"/>
                <a:chOff x="48" y="96"/>
                <a:chExt cx="3174" cy="3174"/>
              </a:xfrm>
            </p:grpSpPr>
            <p:pic>
              <p:nvPicPr>
                <p:cNvPr id="103441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8" y="96"/>
                  <a:ext cx="3174" cy="3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3442" name="Rectangle 9"/>
                <p:cNvSpPr>
                  <a:spLocks noChangeArrowheads="1"/>
                </p:cNvSpPr>
                <p:nvPr/>
              </p:nvSpPr>
              <p:spPr bwMode="auto">
                <a:xfrm>
                  <a:off x="96" y="384"/>
                  <a:ext cx="192" cy="12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0344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966" y="2400"/>
                  <a:ext cx="725" cy="3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1400">
                      <a:latin typeface="Comic Sans MS" charset="0"/>
                    </a:rPr>
                    <a:t>ATLAS + CMS</a:t>
                  </a:r>
                </a:p>
                <a:p>
                  <a:pPr eaLnBrk="0" hangingPunct="0"/>
                  <a:r>
                    <a:rPr lang="en-US" sz="1400">
                      <a:latin typeface="Comic Sans MS" charset="0"/>
                    </a:rPr>
                    <a:t>preliminary</a:t>
                  </a:r>
                  <a:endParaRPr lang="en-US" sz="1500">
                    <a:latin typeface="Comic Sans MS" charset="0"/>
                  </a:endParaRPr>
                </a:p>
              </p:txBody>
            </p:sp>
          </p:grpSp>
          <p:sp>
            <p:nvSpPr>
              <p:cNvPr id="103436" name="Text Box 11"/>
              <p:cNvSpPr txBox="1">
                <a:spLocks noChangeArrowheads="1"/>
              </p:cNvSpPr>
              <p:nvPr/>
            </p:nvSpPr>
            <p:spPr bwMode="auto">
              <a:xfrm>
                <a:off x="230" y="1489"/>
                <a:ext cx="143" cy="1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500">
                    <a:latin typeface="Comic Sans MS" charset="0"/>
                  </a:rPr>
                  <a:t>1</a:t>
                </a:r>
              </a:p>
            </p:txBody>
          </p:sp>
          <p:sp>
            <p:nvSpPr>
              <p:cNvPr id="103437" name="Text Box 12"/>
              <p:cNvSpPr txBox="1">
                <a:spLocks noChangeArrowheads="1"/>
              </p:cNvSpPr>
              <p:nvPr/>
            </p:nvSpPr>
            <p:spPr bwMode="auto">
              <a:xfrm>
                <a:off x="192" y="576"/>
                <a:ext cx="205" cy="1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500">
                    <a:latin typeface="Comic Sans MS" charset="0"/>
                  </a:rPr>
                  <a:t>10</a:t>
                </a:r>
              </a:p>
            </p:txBody>
          </p:sp>
          <p:sp>
            <p:nvSpPr>
              <p:cNvPr id="103438" name="Text Box 13"/>
              <p:cNvSpPr txBox="1">
                <a:spLocks noChangeArrowheads="1"/>
              </p:cNvSpPr>
              <p:nvPr/>
            </p:nvSpPr>
            <p:spPr bwMode="auto">
              <a:xfrm>
                <a:off x="119" y="2438"/>
                <a:ext cx="263" cy="1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500">
                    <a:latin typeface="Comic Sans MS" charset="0"/>
                  </a:rPr>
                  <a:t>10</a:t>
                </a:r>
                <a:r>
                  <a:rPr lang="en-US" sz="1500" baseline="30000">
                    <a:latin typeface="Comic Sans MS" charset="0"/>
                  </a:rPr>
                  <a:t>-1</a:t>
                </a:r>
                <a:endParaRPr lang="en-US" sz="1500">
                  <a:latin typeface="Comic Sans MS" charset="0"/>
                </a:endParaRPr>
              </a:p>
            </p:txBody>
          </p:sp>
          <p:sp>
            <p:nvSpPr>
              <p:cNvPr id="103439" name="Text Box 14"/>
              <p:cNvSpPr txBox="1">
                <a:spLocks noChangeArrowheads="1"/>
              </p:cNvSpPr>
              <p:nvPr/>
            </p:nvSpPr>
            <p:spPr bwMode="auto">
              <a:xfrm>
                <a:off x="96" y="60"/>
                <a:ext cx="1016" cy="33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6600"/>
                    </a:solidFill>
                    <a:latin typeface="Comic Sans MS" charset="0"/>
                  </a:rPr>
                  <a:t>Needed </a:t>
                </a:r>
                <a:r>
                  <a:rPr lang="en-US" sz="1600">
                    <a:solidFill>
                      <a:srgbClr val="006600"/>
                    </a:solidFill>
                    <a:latin typeface="Comic Sans MS" charset="0"/>
                    <a:sym typeface="Symbol" charset="2"/>
                  </a:rPr>
                  <a:t>Ldt (fb</a:t>
                </a:r>
                <a:r>
                  <a:rPr lang="en-US" sz="1600" baseline="30000">
                    <a:solidFill>
                      <a:srgbClr val="006600"/>
                    </a:solidFill>
                    <a:latin typeface="Comic Sans MS" charset="0"/>
                  </a:rPr>
                  <a:t>-1</a:t>
                </a:r>
                <a:r>
                  <a:rPr lang="en-US" sz="1600">
                    <a:solidFill>
                      <a:srgbClr val="006600"/>
                    </a:solidFill>
                    <a:latin typeface="Comic Sans MS" charset="0"/>
                    <a:sym typeface="Symbol" charset="2"/>
                  </a:rPr>
                  <a:t>)</a:t>
                </a:r>
              </a:p>
              <a:p>
                <a:pPr eaLnBrk="0" hangingPunct="0"/>
                <a:r>
                  <a:rPr lang="en-US" sz="1600">
                    <a:solidFill>
                      <a:srgbClr val="006600"/>
                    </a:solidFill>
                    <a:latin typeface="Comic Sans MS" charset="0"/>
                    <a:sym typeface="Symbol" charset="2"/>
                  </a:rPr>
                  <a:t>per experiment</a:t>
                </a:r>
                <a:endParaRPr lang="en-US" sz="1600">
                  <a:latin typeface="Comic Sans MS" charset="0"/>
                </a:endParaRPr>
              </a:p>
            </p:txBody>
          </p:sp>
          <p:sp>
            <p:nvSpPr>
              <p:cNvPr id="103440" name="Text Box 15"/>
              <p:cNvSpPr txBox="1">
                <a:spLocks noChangeArrowheads="1"/>
              </p:cNvSpPr>
              <p:nvPr/>
            </p:nvSpPr>
            <p:spPr bwMode="auto">
              <a:xfrm>
                <a:off x="2308" y="2977"/>
                <a:ext cx="522" cy="1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500">
                    <a:latin typeface="Comic Sans MS" charset="0"/>
                  </a:rPr>
                  <a:t>m</a:t>
                </a:r>
                <a:r>
                  <a:rPr lang="en-US" sz="1500" baseline="-25000">
                    <a:latin typeface="Comic Sans MS" charset="0"/>
                  </a:rPr>
                  <a:t>H</a:t>
                </a:r>
                <a:r>
                  <a:rPr lang="en-US" sz="1500">
                    <a:latin typeface="Comic Sans MS" charset="0"/>
                  </a:rPr>
                  <a:t> (GeV)</a:t>
                </a:r>
                <a:endParaRPr lang="en-US" sz="1600">
                  <a:latin typeface="Comic Sans MS" charset="0"/>
                </a:endParaRPr>
              </a:p>
            </p:txBody>
          </p:sp>
        </p:grpSp>
        <p:sp>
          <p:nvSpPr>
            <p:cNvPr id="103433" name="Text Box 16"/>
            <p:cNvSpPr txBox="1">
              <a:spLocks noChangeArrowheads="1"/>
            </p:cNvSpPr>
            <p:nvPr/>
          </p:nvSpPr>
          <p:spPr bwMode="auto">
            <a:xfrm>
              <a:off x="1355" y="866"/>
              <a:ext cx="1603" cy="4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solidFill>
                    <a:schemeClr val="accent2"/>
                  </a:solidFill>
                  <a:latin typeface="Comic Sans MS" charset="0"/>
                  <a:sym typeface="Symbol" charset="2"/>
                </a:rPr>
                <a:t> </a:t>
              </a:r>
              <a:r>
                <a:rPr lang="en-US" sz="1600">
                  <a:solidFill>
                    <a:schemeClr val="accent2"/>
                  </a:solidFill>
                  <a:latin typeface="Comic Sans MS" charset="0"/>
                </a:rPr>
                <a:t>1 fb</a:t>
              </a:r>
              <a:r>
                <a:rPr lang="en-US" sz="1600" baseline="30000">
                  <a:solidFill>
                    <a:schemeClr val="accent2"/>
                  </a:solidFill>
                  <a:latin typeface="Comic Sans MS" charset="0"/>
                </a:rPr>
                <a:t>-1</a:t>
              </a:r>
              <a:r>
                <a:rPr lang="en-US" sz="1600">
                  <a:solidFill>
                    <a:schemeClr val="accent2"/>
                  </a:solidFill>
                  <a:latin typeface="Comic Sans MS" charset="0"/>
                </a:rPr>
                <a:t> for 98% C.L. exclusion</a:t>
              </a:r>
              <a:endParaRPr lang="en-US" sz="1600">
                <a:latin typeface="Comic Sans MS" charset="0"/>
              </a:endParaRPr>
            </a:p>
            <a:p>
              <a:pPr eaLnBrk="0" hangingPunct="0"/>
              <a:r>
                <a:rPr lang="en-US" sz="1600">
                  <a:solidFill>
                    <a:srgbClr val="FF0033"/>
                  </a:solidFill>
                  <a:latin typeface="Comic Sans MS" charset="0"/>
                  <a:sym typeface="Symbol" charset="2"/>
                </a:rPr>
                <a:t></a:t>
              </a:r>
              <a:r>
                <a:rPr lang="en-US" sz="1600">
                  <a:solidFill>
                    <a:srgbClr val="FF0033"/>
                  </a:solidFill>
                  <a:latin typeface="Comic Sans MS" charset="0"/>
                </a:rPr>
                <a:t> 5 fb</a:t>
              </a:r>
              <a:r>
                <a:rPr lang="en-US" sz="1600" baseline="30000">
                  <a:solidFill>
                    <a:srgbClr val="FF0033"/>
                  </a:solidFill>
                  <a:latin typeface="Comic Sans MS" charset="0"/>
                </a:rPr>
                <a:t>-1</a:t>
              </a:r>
              <a:r>
                <a:rPr lang="en-US" sz="1600">
                  <a:solidFill>
                    <a:srgbClr val="FF0033"/>
                  </a:solidFill>
                  <a:latin typeface="Comic Sans MS" charset="0"/>
                </a:rPr>
                <a:t> for 5</a:t>
              </a:r>
              <a:r>
                <a:rPr lang="en-US" sz="1600">
                  <a:solidFill>
                    <a:srgbClr val="FF0033"/>
                  </a:solidFill>
                  <a:latin typeface="Comic Sans MS" charset="0"/>
                  <a:sym typeface="Symbol" charset="2"/>
                </a:rPr>
                <a:t></a:t>
              </a:r>
              <a:r>
                <a:rPr lang="en-US" sz="1600">
                  <a:solidFill>
                    <a:srgbClr val="FF0033"/>
                  </a:solidFill>
                  <a:latin typeface="Comic Sans MS" charset="0"/>
                </a:rPr>
                <a:t> discovery</a:t>
              </a:r>
              <a:endParaRPr lang="en-US" sz="1600">
                <a:solidFill>
                  <a:srgbClr val="CC0000"/>
                </a:solidFill>
                <a:latin typeface="Comic Sans MS" charset="0"/>
              </a:endParaRPr>
            </a:p>
            <a:p>
              <a:pPr eaLnBrk="0" hangingPunct="0"/>
              <a:r>
                <a:rPr lang="en-US" sz="1600">
                  <a:latin typeface="Comic Sans MS" charset="0"/>
                </a:rPr>
                <a:t>over full allowed mass range</a:t>
              </a:r>
            </a:p>
          </p:txBody>
        </p:sp>
        <p:sp>
          <p:nvSpPr>
            <p:cNvPr id="103434" name="Text Box 17"/>
            <p:cNvSpPr txBox="1">
              <a:spLocks noChangeArrowheads="1"/>
            </p:cNvSpPr>
            <p:nvPr/>
          </p:nvSpPr>
          <p:spPr bwMode="auto">
            <a:xfrm>
              <a:off x="886" y="580"/>
              <a:ext cx="821" cy="1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b="1">
                  <a:solidFill>
                    <a:schemeClr val="accent2"/>
                  </a:solidFill>
                  <a:latin typeface="Comic Sans MS" charset="0"/>
                </a:rPr>
                <a:t>---  98% C.L. exclusion</a:t>
              </a:r>
              <a:endParaRPr lang="en-US" sz="1600">
                <a:latin typeface="Comic Sans MS" charset="0"/>
              </a:endParaRPr>
            </a:p>
          </p:txBody>
        </p:sp>
      </p:grpSp>
      <p:sp>
        <p:nvSpPr>
          <p:cNvPr id="103429" name="Text Box 18"/>
          <p:cNvSpPr txBox="1">
            <a:spLocks noChangeArrowheads="1"/>
          </p:cNvSpPr>
          <p:nvPr/>
        </p:nvSpPr>
        <p:spPr bwMode="auto">
          <a:xfrm>
            <a:off x="7558088" y="1062038"/>
            <a:ext cx="1930400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latin typeface="Arial" charset="0"/>
              </a:rPr>
              <a:t>J.J. Blaising et al, input to</a:t>
            </a:r>
          </a:p>
          <a:p>
            <a:pPr eaLnBrk="0" hangingPunct="0"/>
            <a:r>
              <a:rPr lang="en-US" sz="1200">
                <a:latin typeface="Arial" charset="0"/>
              </a:rPr>
              <a:t>Eur. Strategy workshop</a:t>
            </a:r>
          </a:p>
        </p:txBody>
      </p:sp>
      <p:sp>
        <p:nvSpPr>
          <p:cNvPr id="103430" name="Slide Number Placeholder 1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0CA23BA-302C-A246-ABFE-2EC87BE5DE2D}" type="slidenum">
              <a:rPr lang="en-US" smtClean="0">
                <a:ea typeface="ＭＳ Ｐゴシック" charset="-128"/>
                <a:cs typeface="ＭＳ Ｐゴシック" charset="-128"/>
              </a:rPr>
              <a:pPr/>
              <a:t>41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LHC Operation in 2010</a:t>
            </a:r>
            <a:endParaRPr lang="en-US" sz="3200" dirty="0"/>
          </a:p>
        </p:txBody>
      </p:sp>
      <p:graphicFrame>
        <p:nvGraphicFramePr>
          <p:cNvPr id="27" name="Group 11"/>
          <p:cNvGraphicFramePr>
            <a:graphicFrameLocks noGrp="1"/>
          </p:cNvGraphicFramePr>
          <p:nvPr/>
        </p:nvGraphicFramePr>
        <p:xfrm>
          <a:off x="-1" y="1447800"/>
          <a:ext cx="9906000" cy="957072"/>
        </p:xfrm>
        <a:graphic>
          <a:graphicData uri="http://schemas.openxmlformats.org/drawingml/2006/table">
            <a:tbl>
              <a:tblPr>
                <a:solidFill>
                  <a:srgbClr val="9900FF"/>
                </a:solidFill>
              </a:tblPr>
              <a:tblGrid>
                <a:gridCol w="2641601"/>
                <a:gridCol w="495300"/>
                <a:gridCol w="660400"/>
                <a:gridCol w="2146300"/>
                <a:gridCol w="577850"/>
                <a:gridCol w="247650"/>
                <a:gridCol w="2282934"/>
                <a:gridCol w="606316"/>
                <a:gridCol w="247649"/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Repair of Sector 34</a:t>
                      </a:r>
                    </a:p>
                  </a:txBody>
                  <a:tcPr marL="0" marR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tx2">
                            <a:lumMod val="7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TeV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nQPS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6kA</a:t>
                      </a:r>
                    </a:p>
                  </a:txBody>
                  <a:tcPr marL="0" marR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3.5 </a:t>
                      </a:r>
                      <a:r>
                        <a:rPr kumimoji="0" lang="en-US" sz="16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TeV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  <a:r>
                        <a:rPr kumimoji="0" lang="en-US" sz="1600" b="1" i="0" u="none" strike="noStrike" cap="none" normalizeH="0" baseline="-2500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safe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&lt; I &lt; 0.2 </a:t>
                      </a:r>
                      <a:r>
                        <a:rPr kumimoji="0" lang="en-US" sz="16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  <a:r>
                        <a:rPr kumimoji="0" lang="en-US" sz="1600" b="1" i="0" u="none" strike="noStrike" cap="none" normalizeH="0" baseline="-2500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nom</a:t>
                      </a:r>
                      <a:endParaRPr kumimoji="0" lang="en-US" sz="18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lang="el-GR" sz="1800" b="1" smtClean="0">
                          <a:solidFill>
                            <a:schemeClr val="tx1"/>
                          </a:solidFill>
                        </a:rPr>
                        <a:t>β</a:t>
                      </a:r>
                      <a:r>
                        <a:rPr lang="en-US" sz="1800" b="1" smtClean="0">
                          <a:solidFill>
                            <a:schemeClr val="tx1"/>
                          </a:solidFill>
                        </a:rPr>
                        <a:t>* &gt; 2 m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Ions</a:t>
                      </a:r>
                    </a:p>
                  </a:txBody>
                  <a:tcPr marL="0" marR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3.5 </a:t>
                      </a:r>
                      <a:r>
                        <a:rPr kumimoji="0" lang="en-US" sz="16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TeV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~ 0.2 </a:t>
                      </a:r>
                      <a:r>
                        <a:rPr kumimoji="0" lang="en-US" sz="16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  <a:r>
                        <a:rPr kumimoji="0" lang="en-US" sz="1600" b="1" i="0" u="none" strike="noStrike" cap="none" normalizeH="0" baseline="-2500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nom</a:t>
                      </a:r>
                      <a:endParaRPr kumimoji="0" lang="en-US" sz="18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lang="el-GR" sz="1800" b="1" smtClean="0">
                          <a:solidFill>
                            <a:schemeClr val="tx1"/>
                          </a:solidFill>
                        </a:rPr>
                        <a:t>β</a:t>
                      </a:r>
                      <a:r>
                        <a:rPr lang="en-US" sz="1800" b="1" smtClean="0">
                          <a:solidFill>
                            <a:schemeClr val="tx1"/>
                          </a:solidFill>
                        </a:rPr>
                        <a:t>* ~ 2 m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Ions</a:t>
                      </a:r>
                    </a:p>
                  </a:txBody>
                  <a:tcPr marL="0" marR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Group 3"/>
          <p:cNvGraphicFramePr>
            <a:graphicFrameLocks noGrp="1"/>
          </p:cNvGraphicFramePr>
          <p:nvPr/>
        </p:nvGraphicFramePr>
        <p:xfrm>
          <a:off x="1" y="1082040"/>
          <a:ext cx="9906001" cy="365760"/>
        </p:xfrm>
        <a:graphic>
          <a:graphicData uri="http://schemas.openxmlformats.org/drawingml/2006/table">
            <a:tbl>
              <a:tblPr/>
              <a:tblGrid>
                <a:gridCol w="3302000"/>
                <a:gridCol w="3303338"/>
                <a:gridCol w="3300663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2009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2010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2011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Group 11"/>
          <p:cNvGraphicFramePr>
            <a:graphicFrameLocks noGrp="1"/>
          </p:cNvGraphicFramePr>
          <p:nvPr/>
        </p:nvGraphicFramePr>
        <p:xfrm>
          <a:off x="0" y="2362200"/>
          <a:ext cx="9906000" cy="335280"/>
        </p:xfrm>
        <a:graphic>
          <a:graphicData uri="http://schemas.openxmlformats.org/drawingml/2006/table">
            <a:tbl>
              <a:tblPr>
                <a:solidFill>
                  <a:srgbClr val="9900FF"/>
                </a:solidFill>
              </a:tblPr>
              <a:tblGrid>
                <a:gridCol w="2641600"/>
                <a:gridCol w="495300"/>
                <a:gridCol w="660400"/>
                <a:gridCol w="2724150"/>
                <a:gridCol w="247650"/>
                <a:gridCol w="2889250"/>
                <a:gridCol w="24765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 Beam</a:t>
                      </a:r>
                    </a:p>
                  </a:txBody>
                  <a:tcPr marL="0" marR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marL="0" marR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Beam</a:t>
                      </a:r>
                    </a:p>
                  </a:txBody>
                  <a:tcPr marL="0" marR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Beam</a:t>
                      </a:r>
                    </a:p>
                  </a:txBody>
                  <a:tcPr marL="0" marR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33" name="Content Placeholder 1"/>
          <p:cNvSpPr>
            <a:spLocks noGrp="1"/>
          </p:cNvSpPr>
          <p:nvPr>
            <p:ph idx="1"/>
          </p:nvPr>
        </p:nvSpPr>
        <p:spPr>
          <a:xfrm>
            <a:off x="304800" y="3429000"/>
            <a:ext cx="4705350" cy="2971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Energy limited to 3.5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 smtClean="0"/>
              <a:t>2010</a:t>
            </a:r>
          </a:p>
          <a:p>
            <a:pPr lvl="1"/>
            <a:r>
              <a:rPr lang="en-US" dirty="0" smtClean="0"/>
              <a:t>Intensity carefully increased to collimation limit</a:t>
            </a:r>
          </a:p>
          <a:p>
            <a:pPr lvl="1"/>
            <a:r>
              <a:rPr lang="el-GR" dirty="0" smtClean="0"/>
              <a:t>β</a:t>
            </a:r>
            <a:r>
              <a:rPr lang="en-US" dirty="0" smtClean="0"/>
              <a:t>* pushed as low as possible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Target luminosity 10</a:t>
            </a:r>
            <a:r>
              <a:rPr lang="en-US" baseline="30000" dirty="0" smtClean="0">
                <a:solidFill>
                  <a:srgbClr val="FF0000"/>
                </a:solidFill>
              </a:rPr>
              <a:t>32</a:t>
            </a:r>
            <a:r>
              <a:rPr lang="en-US" dirty="0" smtClean="0">
                <a:solidFill>
                  <a:srgbClr val="FF0000"/>
                </a:solidFill>
              </a:rPr>
              <a:t> cm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baseline="300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2011</a:t>
            </a:r>
          </a:p>
          <a:p>
            <a:pPr lvl="1"/>
            <a:r>
              <a:rPr lang="en-US" dirty="0" smtClean="0"/>
              <a:t>Run at established limits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Target integrated luminosity 1 fb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029200" y="3657600"/>
          <a:ext cx="4567767" cy="2590800"/>
        </p:xfrm>
        <a:graphic>
          <a:graphicData uri="http://schemas.openxmlformats.org/drawingml/2006/table">
            <a:tbl>
              <a:tblPr/>
              <a:tblGrid>
                <a:gridCol w="1385419"/>
                <a:gridCol w="589832"/>
                <a:gridCol w="648129"/>
                <a:gridCol w="648129"/>
                <a:gridCol w="648129"/>
                <a:gridCol w="648129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latin typeface="Arial"/>
                        </a:rPr>
                        <a:t>Energy</a:t>
                      </a:r>
                    </a:p>
                  </a:txBody>
                  <a:tcPr marL="1238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Arial"/>
                        </a:rPr>
                        <a:t>TeV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3.50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3.50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3.50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3.50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latin typeface="Arial"/>
                        </a:rPr>
                        <a:t>Bunch intensity</a:t>
                      </a:r>
                    </a:p>
                  </a:txBody>
                  <a:tcPr marL="1238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Arial"/>
                        </a:rPr>
                        <a:t>1.E+10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10.0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10.0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10.0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10.0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latin typeface="Arial"/>
                        </a:rPr>
                        <a:t>Bunches per beam</a:t>
                      </a:r>
                    </a:p>
                  </a:txBody>
                  <a:tcPr marL="1238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432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792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latin typeface="Arial"/>
                        </a:rPr>
                        <a:t>Emittance</a:t>
                      </a:r>
                      <a:endParaRPr lang="en-US" sz="1000" b="1" i="0" u="none" strike="noStrike" dirty="0">
                        <a:latin typeface="Arial"/>
                      </a:endParaRPr>
                    </a:p>
                  </a:txBody>
                  <a:tcPr marL="1238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Calibri"/>
                        </a:rPr>
                        <a:t>µ</a:t>
                      </a:r>
                      <a:r>
                        <a:rPr lang="en-US" sz="1000" b="1" i="0" u="none" strike="noStrike">
                          <a:latin typeface="Arial"/>
                        </a:rPr>
                        <a:t>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3.75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3.75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3.75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3.75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1" i="0" u="none" strike="noStrike" dirty="0">
                          <a:latin typeface="Calibri"/>
                        </a:rPr>
                        <a:t>β</a:t>
                      </a:r>
                      <a:r>
                        <a:rPr lang="el-GR" sz="1000" b="1" i="0" u="none" strike="noStrike" dirty="0">
                          <a:latin typeface="Arial"/>
                        </a:rPr>
                        <a:t>*</a:t>
                      </a:r>
                    </a:p>
                  </a:txBody>
                  <a:tcPr marL="1238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Arial"/>
                        </a:rPr>
                        <a:t>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3.50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3.50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3.50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3.50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1238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latin typeface="Arial"/>
                        </a:rPr>
                        <a:t>Luminosity 1 and 5</a:t>
                      </a:r>
                    </a:p>
                  </a:txBody>
                  <a:tcPr marL="1238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cm-2 s-1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1.0E+30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6.1E+30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1.1E+32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Arial"/>
                        </a:rPr>
                        <a:t>2.0E+32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Arial"/>
                        </a:rPr>
                        <a:t>Total inel X section</a:t>
                      </a:r>
                    </a:p>
                  </a:txBody>
                  <a:tcPr marL="1238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cm2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6.0E-26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6.0E-26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6.0E-26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6.0E-26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Arial"/>
                        </a:rPr>
                        <a:t>Event rate</a:t>
                      </a:r>
                    </a:p>
                  </a:txBody>
                  <a:tcPr marL="1238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Arial"/>
                        </a:rPr>
                        <a:t>Hz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6.1E+04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Arial"/>
                        </a:rPr>
                        <a:t>3.7E+05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6.5E+06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1.2E+07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latin typeface="Arial"/>
                        </a:rPr>
                        <a:t>Event rate / </a:t>
                      </a:r>
                      <a:r>
                        <a:rPr lang="en-US" sz="1000" b="1" i="0" u="none" strike="noStrike" dirty="0" smtClean="0">
                          <a:latin typeface="Arial"/>
                        </a:rPr>
                        <a:t>Xing</a:t>
                      </a:r>
                      <a:endParaRPr lang="en-US" sz="1000" b="1" i="0" u="none" strike="noStrike" dirty="0">
                        <a:latin typeface="Arial"/>
                      </a:endParaRPr>
                    </a:p>
                  </a:txBody>
                  <a:tcPr marL="1238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Arial"/>
                        </a:rPr>
                        <a:t>Hz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1.4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1.4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1.3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1.3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238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Arial"/>
                        </a:rPr>
                        <a:t>Protons</a:t>
                      </a:r>
                    </a:p>
                  </a:txBody>
                  <a:tcPr marL="1238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4.0E+11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2.4E+12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4.3E+13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7.9E+13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Arial"/>
                        </a:rPr>
                        <a:t>% nominal</a:t>
                      </a:r>
                    </a:p>
                  </a:txBody>
                  <a:tcPr marL="1238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0.1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0.7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13.4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24.5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Arial"/>
                        </a:rPr>
                        <a:t>Current</a:t>
                      </a:r>
                    </a:p>
                  </a:txBody>
                  <a:tcPr marL="1238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Arial"/>
                        </a:rPr>
                        <a:t>mA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0.7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4.3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77.7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142.5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Arial"/>
                        </a:rPr>
                        <a:t>Stored energy</a:t>
                      </a:r>
                    </a:p>
                  </a:txBody>
                  <a:tcPr marL="1238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Arial"/>
                        </a:rPr>
                        <a:t>MJ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0.2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1.3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24.2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44.4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Arial"/>
                        </a:rPr>
                        <a:t>Beam size 1 and 5</a:t>
                      </a:r>
                    </a:p>
                  </a:txBody>
                  <a:tcPr marL="1238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Arial"/>
                        </a:rPr>
                        <a:t>um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59.3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59.3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59.3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Arial"/>
                        </a:rPr>
                        <a:t>59.3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HiggsHunting'10-tsv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 bwMode="auto">
          <a:xfrm>
            <a:off x="7848600" y="3124200"/>
            <a:ext cx="270923" cy="548702"/>
          </a:xfrm>
          <a:prstGeom prst="downArrow">
            <a:avLst/>
          </a:prstGeom>
          <a:solidFill>
            <a:srgbClr val="33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4" name="Down Arrow 13"/>
          <p:cNvSpPr/>
          <p:nvPr/>
        </p:nvSpPr>
        <p:spPr bwMode="auto">
          <a:xfrm>
            <a:off x="7924800" y="2895600"/>
            <a:ext cx="484632" cy="978408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43800" y="2743200"/>
            <a:ext cx="9210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Today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2743200"/>
            <a:ext cx="1108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R. Bailey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ea typeface="ＭＳ Ｐゴシック" charset="-128"/>
              </a:rPr>
              <a:t>LHC Machine Shutdowns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219201"/>
            <a:ext cx="8915400" cy="493712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FF0000"/>
                </a:solidFill>
                <a:ea typeface="ＭＳ Ｐゴシック" charset="-128"/>
              </a:rPr>
              <a:t>The shutdowns required </a:t>
            </a:r>
            <a:r>
              <a:rPr lang="en-US" sz="2400" b="1" dirty="0" smtClean="0">
                <a:solidFill>
                  <a:srgbClr val="FF0000"/>
                </a:solidFill>
                <a:ea typeface="ＭＳ Ｐゴシック" charset="-128"/>
              </a:rPr>
              <a:t>are</a:t>
            </a:r>
          </a:p>
          <a:p>
            <a:pPr>
              <a:lnSpc>
                <a:spcPct val="80000"/>
              </a:lnSpc>
            </a:pPr>
            <a:endParaRPr lang="en-US" sz="2400" b="1" dirty="0" smtClean="0">
              <a:solidFill>
                <a:srgbClr val="3333CC"/>
              </a:solidFill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3333CC"/>
                </a:solidFill>
                <a:ea typeface="ＭＳ Ｐゴシック" charset="-128"/>
              </a:rPr>
              <a:t>2012</a:t>
            </a:r>
          </a:p>
          <a:p>
            <a:pPr lvl="1">
              <a:lnSpc>
                <a:spcPct val="80000"/>
              </a:lnSpc>
            </a:pPr>
            <a:r>
              <a:rPr lang="en-US" sz="2100" dirty="0" smtClean="0">
                <a:solidFill>
                  <a:srgbClr val="3333CC"/>
                </a:solidFill>
                <a:ea typeface="ＭＳ Ｐゴシック" charset="-128"/>
              </a:rPr>
              <a:t>To finish repairs to allow the machine to reach full energy (splices,</a:t>
            </a:r>
            <a:r>
              <a:rPr lang="en-US" sz="2100" dirty="0" smtClean="0">
                <a:solidFill>
                  <a:srgbClr val="3333CC"/>
                </a:solidFill>
                <a:ea typeface="ＭＳ Ｐゴシック" charset="-128"/>
              </a:rPr>
              <a:t> consolidation, …</a:t>
            </a:r>
            <a:r>
              <a:rPr lang="en-US" sz="2100" dirty="0" smtClean="0">
                <a:solidFill>
                  <a:srgbClr val="3333CC"/>
                </a:solidFill>
                <a:ea typeface="ＭＳ Ｐゴシック" charset="-128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sz="2100" dirty="0" smtClean="0">
                <a:solidFill>
                  <a:srgbClr val="3333CC"/>
                </a:solidFill>
                <a:ea typeface="ＭＳ Ｐゴシック" charset="-128"/>
              </a:rPr>
              <a:t>A full year shutdown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3333CC"/>
                </a:solidFill>
                <a:ea typeface="ＭＳ Ｐゴシック" charset="-128"/>
              </a:rPr>
              <a:t>~2016</a:t>
            </a:r>
          </a:p>
          <a:p>
            <a:pPr lvl="1">
              <a:lnSpc>
                <a:spcPct val="80000"/>
              </a:lnSpc>
            </a:pPr>
            <a:r>
              <a:rPr lang="en-US" sz="2100" dirty="0" smtClean="0">
                <a:solidFill>
                  <a:srgbClr val="3333CC"/>
                </a:solidFill>
                <a:ea typeface="ＭＳ Ｐゴシック" charset="-128"/>
              </a:rPr>
              <a:t>To install components needed to reach design luminosity and slightly beyond 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Connection of </a:t>
            </a:r>
            <a:r>
              <a:rPr lang="en-US" sz="2000" dirty="0" err="1" smtClean="0">
                <a:solidFill>
                  <a:srgbClr val="3333CC"/>
                </a:solidFill>
                <a:ea typeface="ＭＳ Ｐゴシック" charset="-128"/>
              </a:rPr>
              <a:t>Linac</a:t>
            </a:r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 4, PSB energy increase, PS and SPS consolidation, ….)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Installation of additional collimators</a:t>
            </a:r>
          </a:p>
          <a:p>
            <a:pPr lvl="1">
              <a:lnSpc>
                <a:spcPct val="80000"/>
              </a:lnSpc>
            </a:pPr>
            <a:r>
              <a:rPr lang="en-US" sz="2100" dirty="0" smtClean="0">
                <a:solidFill>
                  <a:srgbClr val="3333CC"/>
                </a:solidFill>
                <a:ea typeface="ＭＳ Ｐゴシック" charset="-128"/>
              </a:rPr>
              <a:t>a full year shutdown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3333CC"/>
                </a:solidFill>
                <a:ea typeface="ＭＳ Ｐゴシック" charset="-128"/>
              </a:rPr>
              <a:t>~2020 </a:t>
            </a:r>
          </a:p>
          <a:p>
            <a:pPr lvl="1">
              <a:lnSpc>
                <a:spcPct val="80000"/>
              </a:lnSpc>
            </a:pPr>
            <a:r>
              <a:rPr lang="en-US" sz="2100" dirty="0" smtClean="0">
                <a:solidFill>
                  <a:srgbClr val="3333CC"/>
                </a:solidFill>
                <a:ea typeface="ＭＳ Ｐゴシック" charset="-128"/>
              </a:rPr>
              <a:t>Major changes to the machine to reach highest possible luminosity in the LHC (inner triplets, crab cavities, …)</a:t>
            </a:r>
          </a:p>
          <a:p>
            <a:pPr lvl="1">
              <a:lnSpc>
                <a:spcPct val="80000"/>
              </a:lnSpc>
            </a:pPr>
            <a:r>
              <a:rPr lang="en-US" sz="2100" dirty="0" smtClean="0">
                <a:solidFill>
                  <a:srgbClr val="3333CC"/>
                </a:solidFill>
                <a:ea typeface="ＭＳ Ｐゴシック" charset="-128"/>
              </a:rPr>
              <a:t>Probably a two year shutdown</a:t>
            </a:r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HiggsHunting'10-tsv</a:t>
            </a:r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0E8D0A-C3CC-4EB6-8EEE-49EBBE7FB446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Physics Case for HL-LHC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1600200"/>
            <a:ext cx="82296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latin typeface="Times New Roman" charset="0"/>
              </a:rPr>
              <a:t>Standard Model: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 smtClean="0">
                <a:latin typeface="Times New Roman" charset="0"/>
              </a:rPr>
              <a:t>Multi-W,Z couplings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 smtClean="0">
                <a:latin typeface="Times New Roman" charset="0"/>
              </a:rPr>
              <a:t>Rare top decays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latin typeface="Times New Roman" charset="0"/>
              </a:rPr>
              <a:t>Higgs physics: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 smtClean="0">
                <a:latin typeface="Times New Roman" charset="0"/>
              </a:rPr>
              <a:t>Light Higgs: measure couplings, rare decays, self-coupling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 smtClean="0">
                <a:latin typeface="Times New Roman" charset="0"/>
              </a:rPr>
              <a:t>Heavy Higgs: discover!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latin typeface="Times New Roman" charset="0"/>
              </a:rPr>
              <a:t>New physics: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 err="1" smtClean="0">
                <a:latin typeface="Times New Roman" charset="0"/>
              </a:rPr>
              <a:t>Supersymmetry</a:t>
            </a:r>
            <a:r>
              <a:rPr lang="en-US" sz="2400" kern="0" dirty="0" smtClean="0">
                <a:latin typeface="Times New Roman" charset="0"/>
              </a:rPr>
              <a:t>: sensitivity to heavy </a:t>
            </a:r>
            <a:r>
              <a:rPr lang="en-US" sz="2400" kern="0" dirty="0" err="1" smtClean="0">
                <a:latin typeface="Times New Roman" charset="0"/>
              </a:rPr>
              <a:t>sparticles</a:t>
            </a:r>
            <a:endParaRPr lang="en-US" sz="2400" kern="0" dirty="0" smtClean="0">
              <a:latin typeface="Times New Roman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 smtClean="0">
                <a:latin typeface="Times New Roman" charset="0"/>
              </a:rPr>
              <a:t>Z’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 smtClean="0">
                <a:latin typeface="Times New Roman" charset="0"/>
              </a:rPr>
              <a:t>compositeness</a:t>
            </a:r>
            <a:endParaRPr lang="en-US" sz="2400" kern="0" dirty="0"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096000"/>
            <a:ext cx="388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De </a:t>
            </a:r>
            <a:r>
              <a:rPr lang="en-US" sz="1400" dirty="0" err="1" smtClean="0">
                <a:solidFill>
                  <a:srgbClr val="000000"/>
                </a:solidFill>
                <a:latin typeface="+mn-lt"/>
              </a:rPr>
              <a:t>Roeck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+mn-lt"/>
              </a:rPr>
              <a:t>J.Ellis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+mn-lt"/>
              </a:rPr>
              <a:t>Gianotti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: hep-ph/0112004</a:t>
            </a:r>
          </a:p>
          <a:p>
            <a:r>
              <a:rPr lang="en-US" sz="1400" dirty="0" err="1" smtClean="0">
                <a:solidFill>
                  <a:srgbClr val="000000"/>
                </a:solidFill>
                <a:latin typeface="+mn-lt"/>
              </a:rPr>
              <a:t>Gianottii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+mn-lt"/>
              </a:rPr>
              <a:t>Mangano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, Virdee: </a:t>
            </a:r>
            <a:r>
              <a:rPr lang="en-US" sz="1400" dirty="0" smtClean="0"/>
              <a:t>hep-ph/0204087</a:t>
            </a:r>
            <a:endParaRPr lang="en-US" sz="1400" dirty="0">
              <a:solidFill>
                <a:srgbClr val="000000"/>
              </a:solidFill>
              <a:latin typeface="+mn-lt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0" y="1066800"/>
            <a:ext cx="8451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Discoveries at the LHC will clearly define the physics of the HL-LHC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Physics at HL-LHC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l="1090" t="27296" r="46869" b="27296"/>
          <a:stretch>
            <a:fillRect/>
          </a:stretch>
        </p:blipFill>
        <p:spPr bwMode="auto">
          <a:xfrm>
            <a:off x="5638800" y="4182753"/>
            <a:ext cx="4267200" cy="26752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914400"/>
            <a:ext cx="6705600" cy="3224427"/>
          </a:xfrm>
          <a:prstGeom prst="rect">
            <a:avLst/>
          </a:prstGeom>
        </p:spPr>
      </p:pic>
      <p:pic>
        <p:nvPicPr>
          <p:cNvPr id="10" name="Picture 11" descr="Snapshot 2007-06-27 09-54-25"/>
          <p:cNvPicPr>
            <a:picLocks noChangeAspect="1" noChangeArrowheads="1"/>
          </p:cNvPicPr>
          <p:nvPr/>
        </p:nvPicPr>
        <p:blipFill>
          <a:blip r:embed="rId4"/>
          <a:srcRect l="4062" r="34524" b="50750"/>
          <a:stretch>
            <a:fillRect/>
          </a:stretch>
        </p:blipFill>
        <p:spPr bwMode="auto">
          <a:xfrm>
            <a:off x="0" y="4324819"/>
            <a:ext cx="5445049" cy="25331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610600" y="1143000"/>
            <a:ext cx="980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 smtClean="0">
                <a:solidFill>
                  <a:srgbClr val="000000"/>
                </a:solidFill>
              </a:rPr>
              <a:t>Gianotti</a:t>
            </a: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(Elba)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LHC/HL-LHC Reach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aphicFrame>
        <p:nvGraphicFramePr>
          <p:cNvPr id="6" name="Chart 5"/>
          <p:cNvGraphicFramePr/>
          <p:nvPr/>
        </p:nvGraphicFramePr>
        <p:xfrm>
          <a:off x="228600" y="1143000"/>
          <a:ext cx="93726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9600" y="5029200"/>
            <a:ext cx="136243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Top observed?</a:t>
            </a:r>
            <a:endParaRPr lang="en-US" sz="1400" dirty="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209800" y="4876800"/>
            <a:ext cx="1899495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Z’→ </a:t>
            </a:r>
            <a:r>
              <a:rPr lang="en-US" sz="1400" dirty="0" err="1" smtClean="0"/>
              <a:t>l</a:t>
            </a:r>
            <a:r>
              <a:rPr lang="en-US" sz="1400" dirty="0" smtClean="0"/>
              <a:t>:, </a:t>
            </a:r>
            <a:r>
              <a:rPr lang="en-US" sz="1400" dirty="0" err="1" smtClean="0"/>
              <a:t>m</a:t>
            </a:r>
            <a:r>
              <a:rPr lang="en-US" sz="1400" dirty="0" smtClean="0"/>
              <a:t>=1TeV</a:t>
            </a:r>
          </a:p>
          <a:p>
            <a:r>
              <a:rPr lang="en-US" sz="1400" dirty="0" smtClean="0"/>
              <a:t>SUSY: </a:t>
            </a:r>
            <a:r>
              <a:rPr lang="en-US" sz="1400" dirty="0" err="1" smtClean="0"/>
              <a:t>m</a:t>
            </a:r>
            <a:r>
              <a:rPr lang="en-US" sz="1400" baseline="-25000" dirty="0" err="1" smtClean="0"/>
              <a:t>sq,gl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&gt; 0.8TeV</a:t>
            </a:r>
            <a:endParaRPr lang="en-US" sz="1400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667000" y="3810000"/>
            <a:ext cx="144370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H: </a:t>
            </a:r>
            <a:r>
              <a:rPr lang="en-US" sz="1400" dirty="0" err="1" smtClean="0"/>
              <a:t>m</a:t>
            </a:r>
            <a:r>
              <a:rPr lang="en-US" sz="1400" baseline="-25000" dirty="0" err="1" smtClean="0"/>
              <a:t>H</a:t>
            </a:r>
            <a:r>
              <a:rPr lang="en-US" sz="1400" dirty="0" smtClean="0"/>
              <a:t>=115 </a:t>
            </a:r>
            <a:r>
              <a:rPr lang="en-US" sz="1400" dirty="0" err="1" smtClean="0"/>
              <a:t>GeV</a:t>
            </a:r>
            <a:endParaRPr lang="en-US" sz="1400" dirty="0" smtClean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895600" y="3505200"/>
            <a:ext cx="2238112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err="1" smtClean="0"/>
              <a:t>Xtra</a:t>
            </a:r>
            <a:r>
              <a:rPr lang="en-US" sz="1400" dirty="0" smtClean="0"/>
              <a:t> Dim: G→ </a:t>
            </a:r>
            <a:r>
              <a:rPr lang="en-US" sz="1400" dirty="0" err="1" smtClean="0"/>
              <a:t>ll</a:t>
            </a:r>
            <a:r>
              <a:rPr lang="en-US" sz="1400" dirty="0" smtClean="0"/>
              <a:t> </a:t>
            </a:r>
            <a:r>
              <a:rPr lang="en-US" sz="1400" dirty="0" err="1" smtClean="0"/>
              <a:t>m</a:t>
            </a:r>
            <a:r>
              <a:rPr lang="en-US" sz="1400" baseline="-25000" dirty="0" err="1" smtClean="0"/>
              <a:t>G</a:t>
            </a:r>
            <a:r>
              <a:rPr lang="en-US" sz="1400" dirty="0" smtClean="0"/>
              <a:t>=1TeV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886200" y="2743200"/>
            <a:ext cx="267252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err="1" smtClean="0"/>
              <a:t>Leptoquarks</a:t>
            </a:r>
            <a:r>
              <a:rPr lang="en-US" sz="1400" dirty="0" smtClean="0"/>
              <a:t>: </a:t>
            </a:r>
            <a:r>
              <a:rPr lang="en-US" sz="1400" dirty="0" err="1" smtClean="0"/>
              <a:t>m</a:t>
            </a:r>
            <a:r>
              <a:rPr lang="en-US" sz="1400" dirty="0" smtClean="0"/>
              <a:t>=1.5TeV</a:t>
            </a:r>
          </a:p>
          <a:p>
            <a:r>
              <a:rPr lang="en-US" sz="1400" dirty="0" smtClean="0"/>
              <a:t>Compositeness:  </a:t>
            </a:r>
            <a:r>
              <a:rPr lang="en-US" sz="1400" dirty="0" smtClean="0">
                <a:latin typeface="Symbol" charset="2"/>
                <a:cs typeface="Symbol" charset="2"/>
              </a:rPr>
              <a:t>L</a:t>
            </a:r>
            <a:r>
              <a:rPr lang="en-US" sz="1400" dirty="0" smtClean="0"/>
              <a:t>= 30 </a:t>
            </a:r>
            <a:r>
              <a:rPr lang="en-US" sz="1400" dirty="0" err="1" smtClean="0"/>
              <a:t>TeV</a:t>
            </a:r>
            <a:endParaRPr lang="en-US" sz="1400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5029200" y="2286000"/>
            <a:ext cx="3567102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err="1" smtClean="0"/>
              <a:t>TeV</a:t>
            </a:r>
            <a:r>
              <a:rPr lang="en-US" sz="1400" dirty="0" smtClean="0"/>
              <a:t> scale resonances from WW scattering</a:t>
            </a:r>
          </a:p>
          <a:p>
            <a:r>
              <a:rPr lang="en-US" sz="1400" dirty="0" smtClean="0"/>
              <a:t>SUSY: </a:t>
            </a:r>
            <a:r>
              <a:rPr lang="en-US" sz="1400" dirty="0" err="1" smtClean="0"/>
              <a:t>m</a:t>
            </a:r>
            <a:r>
              <a:rPr lang="en-US" sz="1400" baseline="-25000" dirty="0" err="1" smtClean="0"/>
              <a:t>sq,gl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&gt; 2.5 </a:t>
            </a:r>
            <a:r>
              <a:rPr lang="en-US" sz="1400" dirty="0" err="1" smtClean="0"/>
              <a:t>TeV</a:t>
            </a:r>
            <a:endParaRPr lang="en-US" sz="1400" dirty="0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019800" y="1981200"/>
            <a:ext cx="1809814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SUSY: </a:t>
            </a:r>
            <a:r>
              <a:rPr lang="en-US" sz="1400" dirty="0" err="1" smtClean="0"/>
              <a:t>m</a:t>
            </a:r>
            <a:r>
              <a:rPr lang="en-US" sz="1400" baseline="-25000" dirty="0" err="1" smtClean="0"/>
              <a:t>sq,gl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&gt; 3 </a:t>
            </a:r>
            <a:r>
              <a:rPr lang="en-US" sz="1400" dirty="0" err="1" smtClean="0"/>
              <a:t>TeV</a:t>
            </a:r>
            <a:endParaRPr lang="en-US" sz="1400" dirty="0"/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3581400" y="1295400"/>
            <a:ext cx="267252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Z’→ </a:t>
            </a:r>
            <a:r>
              <a:rPr lang="en-US" sz="1400" dirty="0" err="1" smtClean="0"/>
              <a:t>ll</a:t>
            </a:r>
            <a:r>
              <a:rPr lang="en-US" sz="1400" dirty="0" smtClean="0"/>
              <a:t>: </a:t>
            </a:r>
            <a:r>
              <a:rPr lang="en-US" sz="1400" dirty="0" err="1" smtClean="0"/>
              <a:t>m</a:t>
            </a:r>
            <a:r>
              <a:rPr lang="en-US" sz="1400" dirty="0" smtClean="0"/>
              <a:t>=6TeV</a:t>
            </a:r>
          </a:p>
          <a:p>
            <a:r>
              <a:rPr lang="en-US" sz="1400" dirty="0" smtClean="0"/>
              <a:t>Compositeness:  </a:t>
            </a:r>
            <a:r>
              <a:rPr lang="en-US" sz="1400" dirty="0" smtClean="0">
                <a:latin typeface="Symbol" charset="2"/>
                <a:cs typeface="Symbol" charset="2"/>
              </a:rPr>
              <a:t>L</a:t>
            </a:r>
            <a:r>
              <a:rPr lang="en-US" sz="1400" dirty="0" smtClean="0"/>
              <a:t>= 60 </a:t>
            </a:r>
            <a:r>
              <a:rPr lang="en-US" sz="1400" dirty="0" err="1" smtClean="0"/>
              <a:t>TeV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2590800" y="4572000"/>
            <a:ext cx="533400" cy="1588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124200" y="4267200"/>
            <a:ext cx="1160594" cy="26336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0000"/>
                </a:solidFill>
              </a:rPr>
              <a:t>14 </a:t>
            </a:r>
            <a:r>
              <a:rPr lang="en-US" sz="1600" dirty="0" err="1" smtClean="0">
                <a:solidFill>
                  <a:srgbClr val="FF0000"/>
                </a:solidFill>
              </a:rPr>
              <a:t>TeV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7" name="Picture 3" descr="LHCDiscoveryPotentialATLAS.png"/>
          <p:cNvPicPr>
            <a:picLocks noChangeAspect="1"/>
          </p:cNvPicPr>
          <p:nvPr/>
        </p:nvPicPr>
        <p:blipFill>
          <a:blip r:embed="rId3"/>
          <a:srcRect l="5050" t="9528" r="86117" b="13101"/>
          <a:stretch>
            <a:fillRect/>
          </a:stretch>
        </p:blipFill>
        <p:spPr bwMode="auto">
          <a:xfrm>
            <a:off x="0" y="1143000"/>
            <a:ext cx="729272" cy="502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1600200" y="5638800"/>
            <a:ext cx="762000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 2010       </a:t>
            </a:r>
            <a:r>
              <a:rPr lang="en-US" sz="1600" b="1" dirty="0" smtClean="0"/>
              <a:t>      2015                2020               2025               2030                2035</a:t>
            </a:r>
            <a:endParaRPr lang="en-US" sz="1600" b="1" dirty="0"/>
          </a:p>
        </p:txBody>
      </p:sp>
      <p:sp>
        <p:nvSpPr>
          <p:cNvPr id="19" name="Rectangle 18"/>
          <p:cNvSpPr/>
          <p:nvPr/>
        </p:nvSpPr>
        <p:spPr>
          <a:xfrm>
            <a:off x="7315200" y="6211669"/>
            <a:ext cx="1929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dirty="0" smtClean="0">
                <a:solidFill>
                  <a:srgbClr val="000000"/>
                </a:solidFill>
              </a:rPr>
              <a:t>a la </a:t>
            </a:r>
            <a:r>
              <a:rPr lang="en-US" sz="1800" dirty="0" err="1" smtClean="0">
                <a:solidFill>
                  <a:srgbClr val="000000"/>
                </a:solidFill>
              </a:rPr>
              <a:t>Gianotti</a:t>
            </a:r>
            <a:r>
              <a:rPr lang="en-US" sz="1800" dirty="0" smtClean="0">
                <a:solidFill>
                  <a:srgbClr val="000000"/>
                </a:solidFill>
              </a:rPr>
              <a:t> et al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ea typeface="ＭＳ Ｐゴシック" charset="-128"/>
              </a:rPr>
              <a:t>CMS Upgrades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92281"/>
            <a:ext cx="8915400" cy="5265719"/>
          </a:xfrm>
        </p:spPr>
        <p:txBody>
          <a:bodyPr/>
          <a:lstStyle/>
          <a:p>
            <a:r>
              <a:rPr lang="en-US" sz="2000" b="1" dirty="0" smtClean="0">
                <a:solidFill>
                  <a:srgbClr val="3333CC"/>
                </a:solidFill>
                <a:ea typeface="ＭＳ Ｐゴシック" charset="-128"/>
              </a:rPr>
              <a:t>2012 Shutdown </a:t>
            </a:r>
          </a:p>
          <a:p>
            <a:pPr lvl="1"/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Install forward </a:t>
            </a:r>
            <a:r>
              <a:rPr lang="en-US" sz="2000" dirty="0" err="1" smtClean="0">
                <a:solidFill>
                  <a:srgbClr val="3333CC"/>
                </a:solidFill>
                <a:ea typeface="ＭＳ Ｐゴシック" charset="-128"/>
              </a:rPr>
              <a:t>muon</a:t>
            </a:r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 systems (Forward </a:t>
            </a:r>
            <a:r>
              <a:rPr lang="en-US" sz="2000" dirty="0" err="1" smtClean="0">
                <a:solidFill>
                  <a:srgbClr val="3333CC"/>
                </a:solidFill>
                <a:ea typeface="ＭＳ Ｐゴシック" charset="-128"/>
              </a:rPr>
              <a:t>RPCs</a:t>
            </a:r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 and ME4/1 </a:t>
            </a:r>
            <a:r>
              <a:rPr lang="en-US" sz="2000" dirty="0" err="1" smtClean="0">
                <a:solidFill>
                  <a:srgbClr val="3333CC"/>
                </a:solidFill>
                <a:ea typeface="ＭＳ Ｐゴシック" charset="-128"/>
              </a:rPr>
              <a:t>CSCs</a:t>
            </a:r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)</a:t>
            </a:r>
          </a:p>
          <a:p>
            <a:pPr lvl="1"/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HCAL-Outer: HO </a:t>
            </a:r>
            <a:r>
              <a:rPr lang="en-US" sz="2000" dirty="0" err="1" smtClean="0">
                <a:solidFill>
                  <a:srgbClr val="3333CC"/>
                </a:solidFill>
                <a:ea typeface="ＭＳ Ｐゴシック" charset="-128"/>
              </a:rPr>
              <a:t>SiPMs</a:t>
            </a:r>
            <a:endParaRPr lang="en-US" sz="2000" dirty="0" smtClean="0">
              <a:solidFill>
                <a:srgbClr val="3333CC"/>
              </a:solidFill>
              <a:ea typeface="ＭＳ Ｐゴシック" charset="-128"/>
            </a:endParaRPr>
          </a:p>
          <a:p>
            <a:pPr lvl="1"/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HCAL Forward: HF PMTs</a:t>
            </a:r>
          </a:p>
          <a:p>
            <a:pPr lvl="1"/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Pixels Luminosity Telescope</a:t>
            </a:r>
          </a:p>
          <a:p>
            <a:r>
              <a:rPr lang="en-US" sz="2000" b="1" dirty="0" smtClean="0">
                <a:solidFill>
                  <a:srgbClr val="3333CC"/>
                </a:solidFill>
                <a:ea typeface="ＭＳ Ｐゴシック" charset="-128"/>
              </a:rPr>
              <a:t>~ 2016 Shutdown</a:t>
            </a:r>
          </a:p>
          <a:p>
            <a:pPr lvl="1"/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Install new </a:t>
            </a:r>
            <a:r>
              <a:rPr lang="en-US" sz="2000" dirty="0" err="1" smtClean="0">
                <a:solidFill>
                  <a:srgbClr val="3333CC"/>
                </a:solidFill>
                <a:ea typeface="ＭＳ Ｐゴシック" charset="-128"/>
              </a:rPr>
              <a:t>beampipe</a:t>
            </a:r>
            <a:endParaRPr lang="en-US" sz="2000" dirty="0" smtClean="0">
              <a:solidFill>
                <a:srgbClr val="3333CC"/>
              </a:solidFill>
              <a:ea typeface="ＭＳ Ｐゴシック" charset="-128"/>
            </a:endParaRPr>
          </a:p>
          <a:p>
            <a:pPr lvl="1"/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Install new pixel detector</a:t>
            </a:r>
          </a:p>
          <a:p>
            <a:pPr lvl="1"/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Install HB/HE photo-detectors</a:t>
            </a:r>
          </a:p>
          <a:p>
            <a:pPr lvl="1"/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Install new trigger system</a:t>
            </a:r>
          </a:p>
          <a:p>
            <a:r>
              <a:rPr lang="en-US" sz="2000" b="1" dirty="0" smtClean="0">
                <a:solidFill>
                  <a:srgbClr val="3333CC"/>
                </a:solidFill>
                <a:ea typeface="ＭＳ Ｐゴシック" charset="-128"/>
              </a:rPr>
              <a:t>~ 2020 Shutdown</a:t>
            </a:r>
          </a:p>
          <a:p>
            <a:pPr lvl="1"/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Install new tracking system</a:t>
            </a:r>
          </a:p>
          <a:p>
            <a:pPr lvl="1"/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Major consolidation/replacement of electronics systems</a:t>
            </a:r>
          </a:p>
          <a:p>
            <a:pPr lvl="2"/>
            <a:r>
              <a:rPr lang="en-US" sz="2000" dirty="0" smtClean="0">
                <a:solidFill>
                  <a:srgbClr val="3333CC"/>
                </a:solidFill>
                <a:ea typeface="ＭＳ Ｐゴシック" charset="-128"/>
              </a:rPr>
              <a:t>Including potentially ECAL electronics</a:t>
            </a:r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HiggsHunting'10-tsv</a:t>
            </a:r>
          </a:p>
        </p:txBody>
      </p:sp>
      <p:sp>
        <p:nvSpPr>
          <p:cNvPr id="2355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468794-7038-4A38-B039-D18735E61F68}" type="slidenum">
              <a:rPr lang="en-US"/>
              <a:pPr/>
              <a:t>47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990600"/>
            <a:ext cx="8636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Aim to maintain (or if possible improve) today’s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baseline </a:t>
            </a:r>
            <a:r>
              <a:rPr lang="en-US" b="1" dirty="0" smtClean="0">
                <a:solidFill>
                  <a:srgbClr val="FF0000"/>
                </a:solidFill>
              </a:rPr>
              <a:t>performance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Upgrades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66800"/>
            <a:ext cx="8839200" cy="5564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Conclusion </a:t>
            </a:r>
            <a:r>
              <a:rPr lang="en-US" b="0" i="1" dirty="0" smtClean="0"/>
              <a:t>“a la </a:t>
            </a:r>
            <a:r>
              <a:rPr lang="en-US" b="0" i="1" dirty="0" err="1" smtClean="0"/>
              <a:t>Altarelli</a:t>
            </a:r>
            <a:r>
              <a:rPr lang="en-US" b="0" i="1" dirty="0" smtClean="0"/>
              <a:t>”</a:t>
            </a:r>
            <a:endParaRPr lang="en-US" b="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10904"/>
          <a:stretch>
            <a:fillRect/>
          </a:stretch>
        </p:blipFill>
        <p:spPr>
          <a:xfrm>
            <a:off x="609600" y="1066800"/>
            <a:ext cx="8822964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HiggsHunting'10-tsv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8C3888-613E-0748-B6DF-8714F90013A1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Alternatives ……(incomplete set)</a:t>
            </a: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381000" y="1066800"/>
            <a:ext cx="89154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Symbol" charset="2"/>
              <a:buNone/>
            </a:pPr>
            <a:r>
              <a:rPr lang="en-US" b="1" dirty="0">
                <a:solidFill>
                  <a:schemeClr val="accent2"/>
                </a:solidFill>
              </a:rPr>
              <a:t>Fundamental Higgs unattractive in all but SUSY theories</a:t>
            </a:r>
          </a:p>
          <a:p>
            <a:pPr>
              <a:buFont typeface="Symbol" charset="2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>
              <a:buFont typeface="Symbol" charset="2"/>
              <a:buNone/>
            </a:pPr>
            <a:r>
              <a:rPr lang="en-US" dirty="0">
                <a:solidFill>
                  <a:schemeClr val="accent2"/>
                </a:solidFill>
              </a:rPr>
              <a:t>If no fundamental Higgs boson found at FNAL/LHC then SSB may proceed via a dynamical mechanism</a:t>
            </a:r>
          </a:p>
          <a:p>
            <a:pPr>
              <a:buFont typeface="Symbol" charset="2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>
              <a:buFont typeface="Symbol" charset="2"/>
              <a:buNone/>
            </a:pPr>
            <a:r>
              <a:rPr lang="en-US" b="1" dirty="0">
                <a:solidFill>
                  <a:schemeClr val="accent2"/>
                </a:solidFill>
              </a:rPr>
              <a:t>QCD inspired</a:t>
            </a:r>
          </a:p>
          <a:p>
            <a:pPr>
              <a:buFont typeface="Symbol" charset="2"/>
              <a:buNone/>
            </a:pPr>
            <a:r>
              <a:rPr lang="en-US" dirty="0">
                <a:solidFill>
                  <a:schemeClr val="accent2"/>
                </a:solidFill>
              </a:rPr>
              <a:t>Identify W</a:t>
            </a:r>
            <a:r>
              <a:rPr lang="en-US" baseline="-25000" dirty="0">
                <a:solidFill>
                  <a:schemeClr val="accent2"/>
                </a:solidFill>
              </a:rPr>
              <a:t>L</a:t>
            </a:r>
            <a:r>
              <a:rPr lang="en-US" dirty="0">
                <a:solidFill>
                  <a:schemeClr val="accent2"/>
                </a:solidFill>
              </a:rPr>
              <a:t> and Z</a:t>
            </a:r>
            <a:r>
              <a:rPr lang="en-US" baseline="-25000" dirty="0">
                <a:solidFill>
                  <a:schemeClr val="accent2"/>
                </a:solidFill>
              </a:rPr>
              <a:t>L</a:t>
            </a:r>
            <a:r>
              <a:rPr lang="en-US" dirty="0">
                <a:solidFill>
                  <a:schemeClr val="accent2"/>
                </a:solidFill>
              </a:rPr>
              <a:t> with ‘</a:t>
            </a:r>
            <a:r>
              <a:rPr lang="en-US" dirty="0" err="1">
                <a:solidFill>
                  <a:schemeClr val="accent2"/>
                </a:solidFill>
              </a:rPr>
              <a:t>pions</a:t>
            </a:r>
            <a:r>
              <a:rPr lang="en-US" dirty="0">
                <a:solidFill>
                  <a:schemeClr val="accent2"/>
                </a:solidFill>
              </a:rPr>
              <a:t>’ of a new interaction</a:t>
            </a:r>
          </a:p>
          <a:p>
            <a:pPr>
              <a:buFont typeface="Symbol" charset="2"/>
              <a:buNone/>
            </a:pPr>
            <a:r>
              <a:rPr lang="en-US" dirty="0">
                <a:solidFill>
                  <a:schemeClr val="accent2"/>
                </a:solidFill>
              </a:rPr>
              <a:t>	rescale </a:t>
            </a:r>
            <a:r>
              <a:rPr lang="en-US" dirty="0" err="1">
                <a:solidFill>
                  <a:schemeClr val="accent2"/>
                </a:solidFill>
              </a:rPr>
              <a:t>f</a:t>
            </a:r>
            <a:r>
              <a:rPr lang="en-US" baseline="-25000" dirty="0" err="1">
                <a:solidFill>
                  <a:schemeClr val="accent2"/>
                </a:solidFill>
                <a:sym typeface="Symbol" charset="2"/>
              </a:rPr>
              <a:t></a:t>
            </a:r>
            <a:r>
              <a:rPr lang="en-US" dirty="0">
                <a:solidFill>
                  <a:schemeClr val="accent2"/>
                </a:solidFill>
                <a:sym typeface="Symbol" charset="2"/>
              </a:rPr>
              <a:t> to 1/√G</a:t>
            </a:r>
            <a:r>
              <a:rPr lang="en-US" baseline="-25000" dirty="0">
                <a:solidFill>
                  <a:schemeClr val="accent2"/>
                </a:solidFill>
                <a:sym typeface="Symbol" charset="2"/>
              </a:rPr>
              <a:t>F</a:t>
            </a:r>
            <a:r>
              <a:rPr lang="en-US" dirty="0">
                <a:solidFill>
                  <a:schemeClr val="accent2"/>
                </a:solidFill>
                <a:sym typeface="Symbol" charset="2"/>
              </a:rPr>
              <a:t> leading to strong interaction in </a:t>
            </a:r>
            <a:r>
              <a:rPr lang="en-US" dirty="0" err="1">
                <a:solidFill>
                  <a:schemeClr val="accent2"/>
                </a:solidFill>
                <a:sym typeface="Symbol" charset="2"/>
              </a:rPr>
              <a:t>TeV</a:t>
            </a:r>
            <a:r>
              <a:rPr lang="en-US" dirty="0">
                <a:solidFill>
                  <a:schemeClr val="accent2"/>
                </a:solidFill>
                <a:sym typeface="Symbol" charset="2"/>
              </a:rPr>
              <a:t> range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  <a:p>
            <a:pPr>
              <a:buFont typeface="Symbol" charset="2"/>
              <a:buNone/>
            </a:pPr>
            <a:r>
              <a:rPr lang="en-US" dirty="0">
                <a:solidFill>
                  <a:schemeClr val="accent2"/>
                </a:solidFill>
              </a:rPr>
              <a:t>	V</a:t>
            </a:r>
            <a:r>
              <a:rPr lang="en-US" baseline="-25000" dirty="0">
                <a:solidFill>
                  <a:schemeClr val="accent2"/>
                </a:solidFill>
              </a:rPr>
              <a:t>L</a:t>
            </a:r>
            <a:r>
              <a:rPr lang="en-US" dirty="0">
                <a:solidFill>
                  <a:schemeClr val="accent2"/>
                </a:solidFill>
              </a:rPr>
              <a:t>- V</a:t>
            </a:r>
            <a:r>
              <a:rPr lang="en-US" baseline="-25000" dirty="0">
                <a:solidFill>
                  <a:schemeClr val="accent2"/>
                </a:solidFill>
              </a:rPr>
              <a:t>L</a:t>
            </a:r>
            <a:r>
              <a:rPr lang="en-US" dirty="0">
                <a:solidFill>
                  <a:schemeClr val="accent2"/>
                </a:solidFill>
              </a:rPr>
              <a:t> scattering is a replica of </a:t>
            </a:r>
            <a:r>
              <a:rPr lang="en-US" dirty="0" err="1">
                <a:solidFill>
                  <a:schemeClr val="accent2"/>
                </a:solidFill>
                <a:sym typeface="Symbol" charset="2"/>
              </a:rPr>
              <a:t></a:t>
            </a:r>
            <a:r>
              <a:rPr lang="en-US" dirty="0">
                <a:solidFill>
                  <a:schemeClr val="accent2"/>
                </a:solidFill>
                <a:sym typeface="Symbol" charset="2"/>
              </a:rPr>
              <a:t> - </a:t>
            </a:r>
            <a:r>
              <a:rPr lang="en-US" dirty="0" err="1">
                <a:solidFill>
                  <a:schemeClr val="accent2"/>
                </a:solidFill>
                <a:sym typeface="Symbol" charset="2"/>
              </a:rPr>
              <a:t></a:t>
            </a:r>
            <a:r>
              <a:rPr lang="en-US" dirty="0">
                <a:solidFill>
                  <a:schemeClr val="accent2"/>
                </a:solidFill>
              </a:rPr>
              <a:t> scattering</a:t>
            </a:r>
          </a:p>
          <a:p>
            <a:pPr>
              <a:buFont typeface="Symbol" charset="2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>
              <a:buFont typeface="Symbol" charset="2"/>
              <a:buNone/>
            </a:pPr>
            <a:r>
              <a:rPr lang="en-US" b="1" dirty="0" err="1">
                <a:solidFill>
                  <a:schemeClr val="accent2"/>
                </a:solidFill>
              </a:rPr>
              <a:t>Technicolour</a:t>
            </a:r>
            <a:endParaRPr lang="en-US" b="1" dirty="0">
              <a:solidFill>
                <a:schemeClr val="accent2"/>
              </a:solidFill>
            </a:endParaRPr>
          </a:p>
          <a:p>
            <a:pPr lvl="1">
              <a:buFont typeface="Symbol" charset="2"/>
              <a:buNone/>
            </a:pPr>
            <a:r>
              <a:rPr lang="en-US" dirty="0">
                <a:solidFill>
                  <a:schemeClr val="accent2"/>
                </a:solidFill>
              </a:rPr>
              <a:t>Dampening of Higgs-less SM via a </a:t>
            </a:r>
            <a:r>
              <a:rPr lang="en-US" dirty="0" err="1">
                <a:solidFill>
                  <a:schemeClr val="accent2"/>
                </a:solidFill>
              </a:rPr>
              <a:t>techni-</a:t>
            </a:r>
            <a:r>
              <a:rPr lang="en-US" dirty="0" err="1">
                <a:solidFill>
                  <a:schemeClr val="accent2"/>
                </a:solidFill>
                <a:sym typeface="Symbol" charset="2"/>
              </a:rPr>
              <a:t></a:t>
            </a:r>
            <a:endParaRPr lang="en-US" dirty="0">
              <a:solidFill>
                <a:schemeClr val="accent2"/>
              </a:solidFill>
            </a:endParaRPr>
          </a:p>
          <a:p>
            <a:pPr lvl="1">
              <a:buFont typeface="Symbol" charset="2"/>
              <a:buNone/>
            </a:pPr>
            <a:r>
              <a:rPr lang="en-US" dirty="0">
                <a:solidFill>
                  <a:schemeClr val="accent2"/>
                </a:solidFill>
              </a:rPr>
              <a:t>Wealth of new states predicted</a:t>
            </a:r>
          </a:p>
          <a:p>
            <a:pPr>
              <a:buFont typeface="Symbol" charset="2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>
              <a:buFont typeface="Symbol" charset="2"/>
              <a:buNone/>
            </a:pPr>
            <a:r>
              <a:rPr lang="en-US" b="1" dirty="0">
                <a:solidFill>
                  <a:schemeClr val="accent2"/>
                </a:solidFill>
              </a:rPr>
              <a:t>Strong breaking of E-W symmetry</a:t>
            </a:r>
          </a:p>
          <a:p>
            <a:pPr lvl="1">
              <a:buFont typeface="Symbol" charset="2"/>
              <a:buNone/>
            </a:pPr>
            <a:r>
              <a:rPr lang="en-US" dirty="0">
                <a:solidFill>
                  <a:schemeClr val="accent2"/>
                </a:solidFill>
              </a:rPr>
              <a:t>No Higgs boson but a triplet of massive bound states - vector bosons V</a:t>
            </a:r>
            <a:r>
              <a:rPr lang="en-US" baseline="30000" dirty="0">
                <a:solidFill>
                  <a:schemeClr val="accent2"/>
                </a:solidFill>
              </a:rPr>
              <a:t>0</a:t>
            </a:r>
            <a:r>
              <a:rPr lang="en-US" dirty="0">
                <a:solidFill>
                  <a:schemeClr val="accent2"/>
                </a:solidFill>
              </a:rPr>
              <a:t>, V</a:t>
            </a:r>
            <a:r>
              <a:rPr lang="en-US" baseline="30000" dirty="0">
                <a:solidFill>
                  <a:schemeClr val="accent2"/>
                </a:solidFill>
                <a:sym typeface="Symbol" charset="2"/>
              </a:rPr>
              <a:t></a:t>
            </a:r>
            <a:r>
              <a:rPr lang="en-US" dirty="0">
                <a:solidFill>
                  <a:schemeClr val="accent2"/>
                </a:solidFill>
              </a:rPr>
              <a:t>  (similar to </a:t>
            </a:r>
            <a:r>
              <a:rPr lang="en-US" dirty="0" err="1">
                <a:solidFill>
                  <a:schemeClr val="accent2"/>
                </a:solidFill>
              </a:rPr>
              <a:t>techni-</a:t>
            </a:r>
            <a:r>
              <a:rPr lang="en-US" dirty="0" err="1">
                <a:solidFill>
                  <a:schemeClr val="accent2"/>
                </a:solidFill>
                <a:sym typeface="Symbol" charset="2"/>
              </a:rPr>
              <a:t></a:t>
            </a:r>
            <a:r>
              <a:rPr lang="en-US" dirty="0">
                <a:solidFill>
                  <a:schemeClr val="accent2"/>
                </a:solidFill>
                <a:sym typeface="Symbol" charset="2"/>
              </a:rPr>
              <a:t>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086600" y="4114800"/>
            <a:ext cx="2603500" cy="711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b="1" i="1">
                <a:solidFill>
                  <a:srgbClr val="FF0000"/>
                </a:solidFill>
              </a:rPr>
              <a:t>Transparency from the early 90’s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 at the LHC</a:t>
            </a:r>
          </a:p>
        </p:txBody>
      </p:sp>
      <p:sp>
        <p:nvSpPr>
          <p:cNvPr id="14950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HiggsHunting'10-tsv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4800" y="1066800"/>
            <a:ext cx="9256713" cy="486287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b="1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After twenty years</a:t>
            </a:r>
            <a:r>
              <a:rPr lang="en-US" b="1" dirty="0" smtClean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 spent on the </a:t>
            </a:r>
            <a:r>
              <a:rPr lang="en-US" b="1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design</a:t>
            </a:r>
            <a:r>
              <a:rPr lang="en-US" b="1" dirty="0" smtClean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, R&amp;D, prototyping, construction, assembly and commissioning of the experiments (and the machine) the second half </a:t>
            </a:r>
            <a:r>
              <a:rPr lang="en-US" b="1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of the journey</a:t>
            </a:r>
            <a:r>
              <a:rPr lang="en-US" b="1" dirty="0" smtClean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 involving the extraction </a:t>
            </a:r>
            <a:r>
              <a:rPr lang="en-US" b="1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of physics has started in earnest. </a:t>
            </a:r>
            <a:r>
              <a:rPr lang="en-US" b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A new era in modern physics has been</a:t>
            </a:r>
            <a:r>
              <a:rPr lang="en-US" b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truly launched.</a:t>
            </a:r>
          </a:p>
          <a:p>
            <a:pPr>
              <a:spcAft>
                <a:spcPts val="600"/>
              </a:spcAft>
              <a:defRPr/>
            </a:pPr>
            <a:endParaRPr lang="en-US" b="1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>
              <a:spcAft>
                <a:spcPts val="60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The LHC is delivering high energy collisions.</a:t>
            </a:r>
          </a:p>
          <a:p>
            <a:pPr>
              <a:spcAft>
                <a:spcPts val="600"/>
              </a:spcAft>
              <a:defRPr/>
            </a:pPr>
            <a:endParaRPr lang="en-US" b="1" dirty="0">
              <a:solidFill>
                <a:schemeClr val="accent2"/>
              </a:solidFill>
              <a:ea typeface="ＭＳ Ｐゴシック" charset="-128"/>
              <a:cs typeface="ＭＳ Ｐゴシック" charset="-128"/>
            </a:endParaRPr>
          </a:p>
          <a:p>
            <a:pPr>
              <a:spcAft>
                <a:spcPts val="600"/>
              </a:spcAft>
              <a:defRPr/>
            </a:pPr>
            <a:r>
              <a:rPr lang="en-US" b="1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The accelerator and the experiments are now operating and all systems are performing very </a:t>
            </a:r>
            <a:r>
              <a:rPr lang="en-US" b="1" dirty="0" smtClean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well – the experiments are already approaching design performance! </a:t>
            </a:r>
            <a:endParaRPr lang="en-US" b="1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>
              <a:spcAft>
                <a:spcPts val="600"/>
              </a:spcAft>
              <a:defRPr/>
            </a:pPr>
            <a:endParaRPr lang="en-US" b="1" dirty="0">
              <a:solidFill>
                <a:schemeClr val="accent2"/>
              </a:solidFill>
              <a:ea typeface="ＭＳ Ｐゴシック" charset="-128"/>
              <a:cs typeface="ＭＳ Ｐゴシック" charset="-128"/>
            </a:endParaRPr>
          </a:p>
          <a:p>
            <a:pPr>
              <a:spcAft>
                <a:spcPts val="600"/>
              </a:spcAft>
              <a:defRPr/>
            </a:pPr>
            <a:r>
              <a:rPr lang="en-US" b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It is just the beginning -  </a:t>
            </a:r>
            <a:r>
              <a:rPr lang="en-US" b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but gives  </a:t>
            </a:r>
            <a:r>
              <a:rPr lang="en-US" b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tremendous encouragement for the future. A long and</a:t>
            </a:r>
            <a:r>
              <a:rPr lang="en-US" b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very interesting </a:t>
            </a:r>
            <a:r>
              <a:rPr lang="en-US" b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journey, no doubt rich in physics, </a:t>
            </a:r>
            <a:r>
              <a:rPr lang="en-US" b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lies ahead.</a:t>
            </a:r>
          </a:p>
        </p:txBody>
      </p:sp>
      <p:sp>
        <p:nvSpPr>
          <p:cNvPr id="8499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FAF3B-306F-AD46-A84F-DAB7B592AA8D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Coming Decade …..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7" name="Picture 6" descr="Picture 1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43000"/>
            <a:ext cx="467148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lanck_fsm_03_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143000"/>
            <a:ext cx="4800600" cy="3086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46482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3333CC"/>
                </a:solidFill>
                <a:ea typeface="Times New Roman" pitchFamily="-65" charset="0"/>
                <a:cs typeface="Times New Roman" pitchFamily="-65" charset="0"/>
              </a:rPr>
              <a:t>The coming decade will see revolutionary advances in our knowledge of the Universe and of the fundamental laws that govern it.  </a:t>
            </a:r>
            <a:endParaRPr lang="en-US" b="1" dirty="0">
              <a:solidFill>
                <a:srgbClr val="3333CC"/>
              </a:solidFill>
              <a:ea typeface="Times New Roman" pitchFamily="-65" charset="0"/>
              <a:cs typeface="Times New Roman" pitchFamily="-65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00" y="1447800"/>
            <a:ext cx="697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LHC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0" y="1295400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PLANCK</a:t>
            </a:r>
            <a:endParaRPr 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8392583" cy="533400"/>
          </a:xfrm>
        </p:spPr>
        <p:txBody>
          <a:bodyPr/>
          <a:lstStyle/>
          <a:p>
            <a:r>
              <a:rPr lang="en-US" sz="3200" dirty="0" smtClean="0"/>
              <a:t>Combining </a:t>
            </a:r>
            <a:r>
              <a:rPr lang="en-US" sz="3200" dirty="0" err="1" smtClean="0"/>
              <a:t>Calorimetry</a:t>
            </a:r>
            <a:r>
              <a:rPr lang="en-US" sz="3200" dirty="0" smtClean="0"/>
              <a:t> and Tracking</a:t>
            </a:r>
          </a:p>
        </p:txBody>
      </p:sp>
      <p:sp>
        <p:nvSpPr>
          <p:cNvPr id="5427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HiggsHunting'10-tsv</a:t>
            </a:r>
          </a:p>
        </p:txBody>
      </p:sp>
      <p:sp>
        <p:nvSpPr>
          <p:cNvPr id="54276" name="Rectangle 3"/>
          <p:cNvSpPr txBox="1">
            <a:spLocks noChangeArrowheads="1"/>
          </p:cNvSpPr>
          <p:nvPr/>
        </p:nvSpPr>
        <p:spPr bwMode="auto">
          <a:xfrm>
            <a:off x="304800" y="1676400"/>
            <a:ext cx="4347633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Pa</a:t>
            </a:r>
            <a:r>
              <a:rPr lang="en-US" sz="2000" b="1" dirty="0">
                <a:solidFill>
                  <a:srgbClr val="0000FF"/>
                </a:solidFill>
              </a:rPr>
              <a:t>rticle Flow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dirty="0"/>
              <a:t>aims at </a:t>
            </a:r>
            <a:r>
              <a:rPr lang="en-US" sz="2000" b="1" dirty="0"/>
              <a:t>reconstructing all stable particles </a:t>
            </a:r>
            <a:r>
              <a:rPr lang="en-US" sz="2000" dirty="0"/>
              <a:t>in the event, i.e., electrons, </a:t>
            </a:r>
            <a:r>
              <a:rPr lang="en-US" sz="2000" dirty="0" err="1"/>
              <a:t>muons</a:t>
            </a:r>
            <a:r>
              <a:rPr lang="en-US" sz="2000" dirty="0"/>
              <a:t>, photons &amp; charged and neutral hadrons from the combined information from all CMS sub-detectors, to optimize the determination of particle types, directions and energies</a:t>
            </a:r>
            <a:endParaRPr lang="en-US" sz="2000" dirty="0">
              <a:solidFill>
                <a:srgbClr val="00AE00"/>
              </a:solidFill>
            </a:endParaRPr>
          </a:p>
          <a:p>
            <a:endParaRPr lang="en-US" sz="2000" dirty="0">
              <a:solidFill>
                <a:srgbClr val="00AE00"/>
              </a:solidFill>
            </a:endParaRPr>
          </a:p>
          <a:p>
            <a:r>
              <a:rPr lang="en-US" sz="2000" b="1" dirty="0">
                <a:solidFill>
                  <a:srgbClr val="0000FF"/>
                </a:solidFill>
              </a:rPr>
              <a:t>CMS</a:t>
            </a:r>
            <a:r>
              <a:rPr lang="en-US" sz="2000" dirty="0">
                <a:solidFill>
                  <a:schemeClr val="tx1"/>
                </a:solidFill>
              </a:rPr>
              <a:t> is</a:t>
            </a:r>
            <a:r>
              <a:rPr lang="en-US" sz="2000" dirty="0" smtClean="0">
                <a:solidFill>
                  <a:schemeClr val="tx1"/>
                </a:solidFill>
              </a:rPr>
              <a:t> particularly suited </a:t>
            </a:r>
            <a:r>
              <a:rPr lang="en-US" sz="2000" dirty="0">
                <a:solidFill>
                  <a:schemeClr val="tx1"/>
                </a:solidFill>
              </a:rPr>
              <a:t>for this:</a:t>
            </a:r>
          </a:p>
          <a:p>
            <a:r>
              <a:rPr lang="en-US" sz="2000" dirty="0">
                <a:solidFill>
                  <a:schemeClr val="tx1"/>
                </a:solidFill>
              </a:rPr>
              <a:t>- Powerful Si tracker</a:t>
            </a:r>
            <a:endParaRPr lang="en-US" sz="2000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 EM </a:t>
            </a:r>
            <a:r>
              <a:rPr lang="en-US" sz="2000" dirty="0">
                <a:solidFill>
                  <a:schemeClr val="tx1"/>
                </a:solidFill>
              </a:rPr>
              <a:t>calorimeter with fine granularity &amp; small Moliere radius</a:t>
            </a:r>
          </a:p>
          <a:p>
            <a:r>
              <a:rPr lang="en-US" sz="2000" dirty="0">
                <a:solidFill>
                  <a:schemeClr val="tx1"/>
                </a:solidFill>
              </a:rPr>
              <a:t>( NB: CMS has 4T B-field &amp; HCAL has moderate performance)</a:t>
            </a: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600200"/>
            <a:ext cx="5021284" cy="4259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2B970-85E6-C043-918F-E3FF9AB8EF3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8"/>
          <p:cNvSpPr>
            <a:spLocks noChangeArrowheads="1"/>
          </p:cNvSpPr>
          <p:nvPr/>
        </p:nvSpPr>
        <p:spPr bwMode="auto">
          <a:xfrm>
            <a:off x="0" y="1066800"/>
            <a:ext cx="9906000" cy="4953000"/>
          </a:xfrm>
          <a:prstGeom prst="rect">
            <a:avLst/>
          </a:prstGeom>
          <a:solidFill>
            <a:srgbClr val="99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997950" y="6535738"/>
            <a:ext cx="908050" cy="304800"/>
          </a:xfrm>
          <a:noFill/>
        </p:spPr>
        <p:txBody>
          <a:bodyPr/>
          <a:lstStyle/>
          <a:p>
            <a:fld id="{F0AA2EB1-8E1E-7042-AC21-5290B2C3AAE5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38917" name="TextBox 16"/>
          <p:cNvSpPr txBox="1">
            <a:spLocks noChangeArrowheads="1"/>
          </p:cNvSpPr>
          <p:nvPr/>
        </p:nvSpPr>
        <p:spPr bwMode="auto">
          <a:xfrm>
            <a:off x="330200" y="6172200"/>
            <a:ext cx="5884606" cy="615553"/>
          </a:xfrm>
          <a:prstGeom prst="rect">
            <a:avLst/>
          </a:prstGeom>
          <a:solidFill>
            <a:srgbClr val="66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chemeClr val="bg1"/>
                </a:solidFill>
              </a:rPr>
              <a:t>GRID-based analysis in June-July 2010:  </a:t>
            </a:r>
          </a:p>
          <a:p>
            <a:r>
              <a:rPr lang="en-US" sz="1700">
                <a:solidFill>
                  <a:schemeClr val="bg1"/>
                </a:solidFill>
              </a:rPr>
              <a:t>&gt; 1000 different users, ~ 11 million analysis jobs processed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70512" y="1152525"/>
            <a:ext cx="9752938" cy="4714875"/>
            <a:chOff x="30480" y="1153206"/>
            <a:chExt cx="9003120" cy="4714194"/>
          </a:xfrm>
        </p:grpSpPr>
        <p:pic>
          <p:nvPicPr>
            <p:cNvPr id="38920" name="Picture 32" descr="simone.png"/>
            <p:cNvPicPr preferRelativeResize="0"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" y="1598422"/>
              <a:ext cx="8961120" cy="42689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8921" name="TextBox 9"/>
            <p:cNvSpPr txBox="1">
              <a:spLocks noChangeArrowheads="1"/>
            </p:cNvSpPr>
            <p:nvPr/>
          </p:nvSpPr>
          <p:spPr bwMode="auto">
            <a:xfrm>
              <a:off x="76200" y="1153206"/>
              <a:ext cx="990519" cy="523194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MB/s</a:t>
              </a:r>
            </a:p>
            <a:p>
              <a:r>
                <a:rPr lang="en-US" sz="1400">
                  <a:solidFill>
                    <a:srgbClr val="000000"/>
                  </a:solidFill>
                </a:rPr>
                <a:t>per day</a:t>
              </a:r>
            </a:p>
          </p:txBody>
        </p:sp>
        <p:cxnSp>
          <p:nvCxnSpPr>
            <p:cNvPr id="38922" name="Straight Arrow Connector 21"/>
            <p:cNvCxnSpPr>
              <a:cxnSpLocks noChangeShapeType="1"/>
            </p:cNvCxnSpPr>
            <p:nvPr/>
          </p:nvCxnSpPr>
          <p:spPr bwMode="auto">
            <a:xfrm rot="5400000">
              <a:off x="5050993" y="2763406"/>
              <a:ext cx="7200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8923" name="Straight Connector 24"/>
            <p:cNvCxnSpPr>
              <a:cxnSpLocks noChangeShapeType="1"/>
            </p:cNvCxnSpPr>
            <p:nvPr/>
          </p:nvCxnSpPr>
          <p:spPr bwMode="auto">
            <a:xfrm rot="16200000" flipH="1">
              <a:off x="343199" y="3238261"/>
              <a:ext cx="3276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cxnSp>
          <p:nvCxnSpPr>
            <p:cNvPr id="38924" name="Straight Connector 25"/>
            <p:cNvCxnSpPr>
              <a:cxnSpLocks noChangeShapeType="1"/>
            </p:cNvCxnSpPr>
            <p:nvPr/>
          </p:nvCxnSpPr>
          <p:spPr bwMode="auto">
            <a:xfrm rot="16200000" flipH="1">
              <a:off x="1486199" y="3238201"/>
              <a:ext cx="3276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sp>
          <p:nvSpPr>
            <p:cNvPr id="38925" name="TextBox 13"/>
            <p:cNvSpPr txBox="1">
              <a:spLocks noChangeArrowheads="1"/>
            </p:cNvSpPr>
            <p:nvPr/>
          </p:nvSpPr>
          <p:spPr bwMode="auto">
            <a:xfrm>
              <a:off x="685800" y="3441427"/>
              <a:ext cx="1333625" cy="292346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300"/>
                <a:t>MC reprocessing</a:t>
              </a:r>
            </a:p>
          </p:txBody>
        </p:sp>
        <p:sp>
          <p:nvSpPr>
            <p:cNvPr id="38926" name="TextBox 27"/>
            <p:cNvSpPr txBox="1">
              <a:spLocks noChangeArrowheads="1"/>
            </p:cNvSpPr>
            <p:nvPr/>
          </p:nvSpPr>
          <p:spPr bwMode="auto">
            <a:xfrm>
              <a:off x="1219200" y="1673465"/>
              <a:ext cx="437681" cy="3077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Jan</a:t>
              </a:r>
            </a:p>
          </p:txBody>
        </p:sp>
        <p:sp>
          <p:nvSpPr>
            <p:cNvPr id="38927" name="TextBox 28"/>
            <p:cNvSpPr txBox="1">
              <a:spLocks noChangeArrowheads="1"/>
            </p:cNvSpPr>
            <p:nvPr/>
          </p:nvSpPr>
          <p:spPr bwMode="auto">
            <a:xfrm>
              <a:off x="2362200" y="1673465"/>
              <a:ext cx="456051" cy="3077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Feb</a:t>
              </a:r>
            </a:p>
          </p:txBody>
        </p:sp>
        <p:sp>
          <p:nvSpPr>
            <p:cNvPr id="38928" name="TextBox 29"/>
            <p:cNvSpPr txBox="1">
              <a:spLocks noChangeArrowheads="1"/>
            </p:cNvSpPr>
            <p:nvPr/>
          </p:nvSpPr>
          <p:spPr bwMode="auto">
            <a:xfrm>
              <a:off x="3352800" y="1673465"/>
              <a:ext cx="630929" cy="3077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March</a:t>
              </a:r>
            </a:p>
          </p:txBody>
        </p:sp>
        <p:sp>
          <p:nvSpPr>
            <p:cNvPr id="38929" name="TextBox 30"/>
            <p:cNvSpPr txBox="1">
              <a:spLocks noChangeArrowheads="1"/>
            </p:cNvSpPr>
            <p:nvPr/>
          </p:nvSpPr>
          <p:spPr bwMode="auto">
            <a:xfrm>
              <a:off x="4702050" y="1673465"/>
              <a:ext cx="502016" cy="3077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April</a:t>
              </a:r>
            </a:p>
          </p:txBody>
        </p:sp>
        <p:cxnSp>
          <p:nvCxnSpPr>
            <p:cNvPr id="38930" name="Straight Connector 25"/>
            <p:cNvCxnSpPr>
              <a:cxnSpLocks noChangeShapeType="1"/>
            </p:cNvCxnSpPr>
            <p:nvPr/>
          </p:nvCxnSpPr>
          <p:spPr bwMode="auto">
            <a:xfrm rot="16200000" flipH="1">
              <a:off x="2747400" y="3238200"/>
              <a:ext cx="3276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sp>
          <p:nvSpPr>
            <p:cNvPr id="38931" name="TextBox 30"/>
            <p:cNvSpPr txBox="1">
              <a:spLocks noChangeArrowheads="1"/>
            </p:cNvSpPr>
            <p:nvPr/>
          </p:nvSpPr>
          <p:spPr bwMode="auto">
            <a:xfrm>
              <a:off x="5988056" y="1673438"/>
              <a:ext cx="483566" cy="3077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May</a:t>
              </a:r>
            </a:p>
          </p:txBody>
        </p:sp>
        <p:cxnSp>
          <p:nvCxnSpPr>
            <p:cNvPr id="38932" name="Straight Connector 27"/>
            <p:cNvCxnSpPr>
              <a:cxnSpLocks noChangeShapeType="1"/>
            </p:cNvCxnSpPr>
            <p:nvPr/>
          </p:nvCxnSpPr>
          <p:spPr bwMode="auto">
            <a:xfrm>
              <a:off x="567600" y="2589212"/>
              <a:ext cx="8424000" cy="1588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38933" name="Straight Arrow Connector 29"/>
            <p:cNvCxnSpPr>
              <a:cxnSpLocks noChangeShapeType="1"/>
            </p:cNvCxnSpPr>
            <p:nvPr/>
          </p:nvCxnSpPr>
          <p:spPr bwMode="auto">
            <a:xfrm rot="16200000" flipH="1">
              <a:off x="3477587" y="3041414"/>
              <a:ext cx="1166343" cy="417516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38934" name="TextBox 13"/>
            <p:cNvSpPr txBox="1">
              <a:spLocks noChangeArrowheads="1"/>
            </p:cNvSpPr>
            <p:nvPr/>
          </p:nvSpPr>
          <p:spPr bwMode="auto">
            <a:xfrm>
              <a:off x="3276600" y="2819400"/>
              <a:ext cx="990476" cy="738557"/>
            </a:xfrm>
            <a:prstGeom prst="rect">
              <a:avLst/>
            </a:prstGeom>
            <a:solidFill>
              <a:srgbClr val="F2F2F2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Start of </a:t>
              </a:r>
            </a:p>
            <a:p>
              <a:r>
                <a:rPr lang="en-US" sz="1400"/>
                <a:t>7 TeV</a:t>
              </a:r>
            </a:p>
            <a:p>
              <a:r>
                <a:rPr lang="en-US" sz="1400"/>
                <a:t>data-taking</a:t>
              </a:r>
            </a:p>
          </p:txBody>
        </p:sp>
        <p:sp>
          <p:nvSpPr>
            <p:cNvPr id="38935" name="TextBox 30"/>
            <p:cNvSpPr txBox="1">
              <a:spLocks noChangeArrowheads="1"/>
            </p:cNvSpPr>
            <p:nvPr/>
          </p:nvSpPr>
          <p:spPr bwMode="auto">
            <a:xfrm>
              <a:off x="152404" y="2359238"/>
              <a:ext cx="677056" cy="307733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6 GB/s</a:t>
              </a:r>
            </a:p>
          </p:txBody>
        </p:sp>
        <p:cxnSp>
          <p:nvCxnSpPr>
            <p:cNvPr id="38936" name="Straight Arrow Connector 50"/>
            <p:cNvCxnSpPr>
              <a:cxnSpLocks noChangeShapeType="1"/>
            </p:cNvCxnSpPr>
            <p:nvPr/>
          </p:nvCxnSpPr>
          <p:spPr bwMode="auto">
            <a:xfrm>
              <a:off x="5562600" y="2514600"/>
              <a:ext cx="609600" cy="228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8937" name="TextBox 30"/>
            <p:cNvSpPr txBox="1">
              <a:spLocks noChangeArrowheads="1"/>
            </p:cNvSpPr>
            <p:nvPr/>
          </p:nvSpPr>
          <p:spPr bwMode="auto">
            <a:xfrm>
              <a:off x="6300787" y="5410200"/>
              <a:ext cx="2169627" cy="307733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Peaks of 10 GB/s achieved</a:t>
              </a:r>
            </a:p>
          </p:txBody>
        </p:sp>
        <p:cxnSp>
          <p:nvCxnSpPr>
            <p:cNvPr id="38938" name="Straight Connector 32"/>
            <p:cNvCxnSpPr>
              <a:cxnSpLocks noChangeShapeType="1"/>
            </p:cNvCxnSpPr>
            <p:nvPr/>
          </p:nvCxnSpPr>
          <p:spPr bwMode="auto">
            <a:xfrm>
              <a:off x="609600" y="4114800"/>
              <a:ext cx="8424000" cy="1587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prstDash val="dash"/>
              <a:round/>
              <a:headEnd/>
              <a:tailEnd/>
            </a:ln>
          </p:spPr>
        </p:cxnSp>
        <p:sp>
          <p:nvSpPr>
            <p:cNvPr id="38939" name="TextBox 30"/>
            <p:cNvSpPr txBox="1">
              <a:spLocks noChangeArrowheads="1"/>
            </p:cNvSpPr>
            <p:nvPr/>
          </p:nvSpPr>
          <p:spPr bwMode="auto">
            <a:xfrm>
              <a:off x="76200" y="3886200"/>
              <a:ext cx="773841" cy="523144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~2 GB/s</a:t>
              </a:r>
            </a:p>
            <a:p>
              <a:r>
                <a:rPr lang="en-US" sz="1400"/>
                <a:t>(design)</a:t>
              </a:r>
            </a:p>
          </p:txBody>
        </p:sp>
        <p:cxnSp>
          <p:nvCxnSpPr>
            <p:cNvPr id="38940" name="Straight Connector 25"/>
            <p:cNvCxnSpPr>
              <a:cxnSpLocks noChangeShapeType="1"/>
            </p:cNvCxnSpPr>
            <p:nvPr/>
          </p:nvCxnSpPr>
          <p:spPr bwMode="auto">
            <a:xfrm rot="16200000" flipH="1">
              <a:off x="4042800" y="3238201"/>
              <a:ext cx="3276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cxnSp>
          <p:nvCxnSpPr>
            <p:cNvPr id="38941" name="Straight Connector 25"/>
            <p:cNvCxnSpPr>
              <a:cxnSpLocks noChangeShapeType="1"/>
            </p:cNvCxnSpPr>
            <p:nvPr/>
          </p:nvCxnSpPr>
          <p:spPr bwMode="auto">
            <a:xfrm rot="16200000" flipH="1">
              <a:off x="5220000" y="3238200"/>
              <a:ext cx="3276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sp>
          <p:nvSpPr>
            <p:cNvPr id="38942" name="TextBox 30"/>
            <p:cNvSpPr txBox="1">
              <a:spLocks noChangeArrowheads="1"/>
            </p:cNvSpPr>
            <p:nvPr/>
          </p:nvSpPr>
          <p:spPr bwMode="auto">
            <a:xfrm>
              <a:off x="7148438" y="1673423"/>
              <a:ext cx="529854" cy="3077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June</a:t>
              </a:r>
            </a:p>
          </p:txBody>
        </p:sp>
        <p:cxnSp>
          <p:nvCxnSpPr>
            <p:cNvPr id="38943" name="Straight Connector 25"/>
            <p:cNvCxnSpPr>
              <a:cxnSpLocks noChangeShapeType="1"/>
            </p:cNvCxnSpPr>
            <p:nvPr/>
          </p:nvCxnSpPr>
          <p:spPr bwMode="auto">
            <a:xfrm rot="16200000" flipH="1">
              <a:off x="6557400" y="3238200"/>
              <a:ext cx="3276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sp>
          <p:nvSpPr>
            <p:cNvPr id="38944" name="TextBox 30"/>
            <p:cNvSpPr txBox="1">
              <a:spLocks noChangeArrowheads="1"/>
            </p:cNvSpPr>
            <p:nvPr/>
          </p:nvSpPr>
          <p:spPr bwMode="auto">
            <a:xfrm>
              <a:off x="8347800" y="1676400"/>
              <a:ext cx="466421" cy="3077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July</a:t>
              </a:r>
            </a:p>
          </p:txBody>
        </p:sp>
        <p:sp>
          <p:nvSpPr>
            <p:cNvPr id="38945" name="TextBox 13"/>
            <p:cNvSpPr txBox="1">
              <a:spLocks noChangeArrowheads="1"/>
            </p:cNvSpPr>
            <p:nvPr/>
          </p:nvSpPr>
          <p:spPr bwMode="auto">
            <a:xfrm>
              <a:off x="7010400" y="2667000"/>
              <a:ext cx="1105389" cy="738557"/>
            </a:xfrm>
            <a:prstGeom prst="rect">
              <a:avLst/>
            </a:prstGeom>
            <a:solidFill>
              <a:srgbClr val="F2F2F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Start of </a:t>
              </a:r>
            </a:p>
            <a:p>
              <a:r>
                <a:rPr lang="en-US" sz="1400"/>
                <a:t>10</a:t>
              </a:r>
              <a:r>
                <a:rPr lang="en-US" sz="1400" baseline="30000"/>
                <a:t>11</a:t>
              </a:r>
              <a:r>
                <a:rPr lang="en-US" sz="1400"/>
                <a:t> p/bunch</a:t>
              </a:r>
            </a:p>
            <a:p>
              <a:r>
                <a:rPr lang="en-US" sz="1400"/>
                <a:t>operation</a:t>
              </a:r>
            </a:p>
          </p:txBody>
        </p:sp>
        <p:cxnSp>
          <p:nvCxnSpPr>
            <p:cNvPr id="38946" name="Straight Arrow Connector 41"/>
            <p:cNvCxnSpPr>
              <a:cxnSpLocks noChangeShapeType="1"/>
            </p:cNvCxnSpPr>
            <p:nvPr/>
          </p:nvCxnSpPr>
          <p:spPr bwMode="auto">
            <a:xfrm rot="16200000" flipH="1">
              <a:off x="7568966" y="3530366"/>
              <a:ext cx="480536" cy="23113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8947" name="Straight Arrow Connector 47"/>
            <p:cNvCxnSpPr>
              <a:cxnSpLocks noChangeShapeType="1"/>
            </p:cNvCxnSpPr>
            <p:nvPr/>
          </p:nvCxnSpPr>
          <p:spPr bwMode="auto">
            <a:xfrm rot="5400000">
              <a:off x="2476500" y="3466306"/>
              <a:ext cx="533400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8948" name="TextBox 13"/>
            <p:cNvSpPr txBox="1">
              <a:spLocks noChangeArrowheads="1"/>
            </p:cNvSpPr>
            <p:nvPr/>
          </p:nvSpPr>
          <p:spPr bwMode="auto">
            <a:xfrm>
              <a:off x="1981200" y="2819400"/>
              <a:ext cx="1051534" cy="492372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300"/>
                <a:t>2009 data</a:t>
              </a:r>
            </a:p>
            <a:p>
              <a:r>
                <a:rPr lang="en-US" sz="1300"/>
                <a:t>reprocessing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20116" y="2210328"/>
              <a:ext cx="1565376" cy="7077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0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/>
                <a:t>Data and MC</a:t>
              </a:r>
            </a:p>
            <a:p>
              <a:pPr>
                <a:defRPr/>
              </a:pPr>
              <a:r>
                <a:rPr lang="en-US" dirty="0"/>
                <a:t>reprocessing</a:t>
              </a:r>
            </a:p>
          </p:txBody>
        </p:sp>
      </p:grp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HiggsHunting'10-tsv</a:t>
            </a:r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 bwMode="auto">
          <a:xfrm>
            <a:off x="609600" y="3810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Data Distribution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Transfers, CPU, Analysis (jobs, people,..) ...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5257800"/>
            <a:ext cx="4209086" cy="129614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Peaks of 1M jobs/day now</a:t>
            </a:r>
          </a:p>
          <a:p>
            <a:r>
              <a:rPr lang="en-GB" sz="2000" dirty="0" smtClean="0"/>
              <a:t>Use ~100k cores equivalent</a:t>
            </a:r>
          </a:p>
          <a:p>
            <a:r>
              <a:rPr lang="en-GB" sz="2000" dirty="0" smtClean="0"/>
              <a:t>Tier 2s heavily used </a:t>
            </a:r>
            <a:r>
              <a:rPr lang="en-GB" sz="2000" dirty="0" err="1" smtClean="0"/>
              <a:t>wrt</a:t>
            </a:r>
            <a:r>
              <a:rPr lang="en-GB" sz="2000" dirty="0" smtClean="0"/>
              <a:t> Tier 1s</a:t>
            </a:r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HiggsHunting'10-tsv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BDA23336-5C51-4AB1-BEE6-DB5BC4505B23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87026" y="980728"/>
            <a:ext cx="4718974" cy="218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87026" y="3140969"/>
            <a:ext cx="4718974" cy="175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>
          <a:xfrm>
            <a:off x="7917329" y="1412776"/>
            <a:ext cx="171619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39321" y="3717032"/>
            <a:ext cx="179419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71269" y="1412776"/>
            <a:ext cx="1646605" cy="400110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 M jobs/day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6825208" y="3429000"/>
            <a:ext cx="1660305" cy="400110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~100 k cores</a:t>
            </a:r>
            <a:endParaRPr lang="en-GB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screen"/>
          <a:srcRect l="50005" t="10452" b="17769"/>
          <a:stretch>
            <a:fillRect/>
          </a:stretch>
        </p:blipFill>
        <p:spPr bwMode="auto">
          <a:xfrm>
            <a:off x="685800" y="990600"/>
            <a:ext cx="3724273" cy="368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4498" name="Object 2"/>
          <p:cNvGraphicFramePr>
            <a:graphicFrameLocks/>
          </p:cNvGraphicFramePr>
          <p:nvPr/>
        </p:nvGraphicFramePr>
        <p:xfrm>
          <a:off x="0" y="4572000"/>
          <a:ext cx="5638800" cy="2286000"/>
        </p:xfrm>
        <a:graphic>
          <a:graphicData uri="http://schemas.openxmlformats.org/presentationml/2006/ole">
            <p:oleObj spid="_x0000_s234498" name="Chart" r:id="rId6" imgW="0" imgH="0" progId="MSGraph.Chart.8">
              <p:embed/>
            </p:oleObj>
          </a:graphicData>
        </a:graphic>
      </p:graphicFrame>
      <p:sp>
        <p:nvSpPr>
          <p:cNvPr id="18" name="Rectangle 17"/>
          <p:cNvSpPr/>
          <p:nvPr/>
        </p:nvSpPr>
        <p:spPr>
          <a:xfrm>
            <a:off x="2057400" y="4800600"/>
            <a:ext cx="754609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</a:rPr>
              <a:t>CMS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296400" cy="457200"/>
          </a:xfrm>
        </p:spPr>
        <p:txBody>
          <a:bodyPr/>
          <a:lstStyle/>
          <a:p>
            <a:r>
              <a:rPr lang="en-US" sz="3200" smtClean="0"/>
              <a:t>Supersymmetry – a New Zoology of Particles ?</a:t>
            </a:r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HiggsHunting'10-tsv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F68DF-5AD0-9F4A-8095-A5151413B67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25605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219200"/>
            <a:ext cx="51847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143000"/>
            <a:ext cx="66294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Experimentally at LHC</a:t>
            </a:r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HiggsHunting'10-tsv</a:t>
            </a:r>
          </a:p>
        </p:txBody>
      </p:sp>
      <p:sp>
        <p:nvSpPr>
          <p:cNvPr id="29700" name="Rectangle 1029"/>
          <p:cNvSpPr>
            <a:spLocks noChangeArrowheads="1"/>
          </p:cNvSpPr>
          <p:nvPr/>
        </p:nvSpPr>
        <p:spPr bwMode="auto">
          <a:xfrm>
            <a:off x="228600" y="3276600"/>
            <a:ext cx="99060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 3" charset="2"/>
              <a:buChar char="a"/>
            </a:pPr>
            <a:r>
              <a:rPr lang="en-US" b="1">
                <a:solidFill>
                  <a:schemeClr val="accent2"/>
                </a:solidFill>
              </a:rPr>
              <a:t> Origin of Mass - </a:t>
            </a:r>
            <a:r>
              <a:rPr lang="en-US">
                <a:solidFill>
                  <a:schemeClr val="accent2"/>
                </a:solidFill>
              </a:rPr>
              <a:t>Higgs boson(s) </a:t>
            </a:r>
          </a:p>
          <a:p>
            <a:pPr>
              <a:spcBef>
                <a:spcPct val="50000"/>
              </a:spcBef>
              <a:buFont typeface="Wingdings 3" charset="2"/>
              <a:buChar char="a"/>
            </a:pPr>
            <a:r>
              <a:rPr lang="en-US" b="1">
                <a:solidFill>
                  <a:schemeClr val="accent2"/>
                </a:solidFill>
              </a:rPr>
              <a:t> Supersymmetric particles </a:t>
            </a:r>
            <a:r>
              <a:rPr lang="en-US">
                <a:solidFill>
                  <a:schemeClr val="accent2"/>
                </a:solidFill>
              </a:rPr>
              <a:t>- a new zoology of particles, dark matter particle? …</a:t>
            </a:r>
            <a:endParaRPr lang="en-US" b="1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  <a:buFont typeface="Wingdings 3" charset="2"/>
              <a:buChar char="a"/>
            </a:pPr>
            <a:r>
              <a:rPr lang="en-US" b="1">
                <a:solidFill>
                  <a:schemeClr val="accent2"/>
                </a:solidFill>
              </a:rPr>
              <a:t> Extra space-time dimensions: </a:t>
            </a:r>
            <a:r>
              <a:rPr lang="en-US">
                <a:solidFill>
                  <a:schemeClr val="accent2"/>
                </a:solidFill>
              </a:rPr>
              <a:t>gravitons, Z’ etc. ?</a:t>
            </a:r>
            <a:endParaRPr lang="en-US" b="1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  <a:buFont typeface="Wingdings 3" charset="2"/>
              <a:buChar char="a"/>
            </a:pPr>
            <a:r>
              <a:rPr lang="en-US" b="1">
                <a:solidFill>
                  <a:schemeClr val="accent2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The Unexpected !!</a:t>
            </a:r>
          </a:p>
          <a:p>
            <a:pPr>
              <a:spcBef>
                <a:spcPct val="50000"/>
              </a:spcBef>
              <a:buFont typeface="Wingdings 3" charset="2"/>
              <a:buChar char="a"/>
            </a:pPr>
            <a:endParaRPr lang="en-US" b="1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  <a:buFont typeface="Wingdings 3" charset="2"/>
              <a:buChar char="a"/>
            </a:pPr>
            <a:endParaRPr lang="en-US" b="1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Studies of CP Violation and Quark Gluon Plasma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18439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C930D-C9DA-AC4A-B5E7-173B39167544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752600" y="2209800"/>
            <a:ext cx="6057900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Find new particles/new symmetries/new forces?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HiggsHunting'10-tsv</a:t>
            </a:r>
          </a:p>
        </p:txBody>
      </p:sp>
      <p:sp>
        <p:nvSpPr>
          <p:cNvPr id="327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2ADC2DC-8E85-6F47-A305-CF4BE589472C}" type="slidenum">
              <a:rPr lang="en-US" smtClean="0">
                <a:ea typeface="ＭＳ Ｐゴシック" charset="-128"/>
                <a:cs typeface="ＭＳ Ｐゴシック" charset="-128"/>
              </a:rPr>
              <a:pPr/>
              <a:t>7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LHC Project</a:t>
            </a:r>
            <a:endParaRPr lang="en-US" dirty="0"/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81200"/>
            <a:ext cx="8382000" cy="41148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en-US" sz="1800"/>
          </a:p>
        </p:txBody>
      </p:sp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90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45" name="Text Box 5"/>
          <p:cNvSpPr txBox="1">
            <a:spLocks noChangeArrowheads="1"/>
          </p:cNvSpPr>
          <p:nvPr/>
        </p:nvSpPr>
        <p:spPr bwMode="auto">
          <a:xfrm>
            <a:off x="7462838" y="1676400"/>
            <a:ext cx="1477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1800">
                <a:solidFill>
                  <a:srgbClr val="B5E8FF"/>
                </a:solidFill>
                <a:latin typeface="Tahoma" charset="0"/>
                <a:ea typeface="+mn-ea"/>
                <a:cs typeface="+mn-cs"/>
              </a:rPr>
              <a:t>Lake Geneva</a:t>
            </a:r>
            <a:endParaRPr lang="en-US" sz="2400">
              <a:latin typeface="Tahoma" charset="0"/>
              <a:ea typeface="+mn-ea"/>
              <a:cs typeface="+mn-cs"/>
            </a:endParaRPr>
          </a:p>
        </p:txBody>
      </p:sp>
      <p:sp>
        <p:nvSpPr>
          <p:cNvPr id="1392646" name="Text Box 6"/>
          <p:cNvSpPr txBox="1">
            <a:spLocks noChangeArrowheads="1"/>
          </p:cNvSpPr>
          <p:nvPr/>
        </p:nvSpPr>
        <p:spPr bwMode="auto">
          <a:xfrm>
            <a:off x="381000" y="1143000"/>
            <a:ext cx="310038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FFF23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+mn-ea"/>
                <a:cs typeface="+mn-cs"/>
              </a:rPr>
              <a:t>Large </a:t>
            </a:r>
            <a:r>
              <a:rPr lang="de-DE" sz="2400">
                <a:solidFill>
                  <a:srgbClr val="FFF23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+mn-ea"/>
                <a:cs typeface="+mn-cs"/>
              </a:rPr>
              <a:t>Hadron</a:t>
            </a:r>
            <a:r>
              <a:rPr lang="en-US" sz="2400">
                <a:solidFill>
                  <a:srgbClr val="FFF23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+mn-ea"/>
                <a:cs typeface="+mn-cs"/>
              </a:rPr>
              <a:t> Collider</a:t>
            </a:r>
          </a:p>
          <a:p>
            <a:pPr algn="ctr" eaLnBrk="0" hangingPunct="0">
              <a:defRPr/>
            </a:pPr>
            <a:r>
              <a:rPr lang="en-US" sz="1800">
                <a:solidFill>
                  <a:srgbClr val="FFF23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+mn-ea"/>
                <a:cs typeface="+mn-cs"/>
              </a:rPr>
              <a:t>27 km circumference</a:t>
            </a:r>
            <a:endParaRPr lang="en-US" sz="2400">
              <a:latin typeface="Tahoma" charset="0"/>
              <a:ea typeface="+mn-ea"/>
              <a:cs typeface="+mn-cs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540125" y="2209800"/>
            <a:ext cx="2865438" cy="3124200"/>
            <a:chOff x="2230" y="1392"/>
            <a:chExt cx="1805" cy="1968"/>
          </a:xfrm>
        </p:grpSpPr>
        <p:sp>
          <p:nvSpPr>
            <p:cNvPr id="1392647" name="Text Box 7"/>
            <p:cNvSpPr txBox="1">
              <a:spLocks noChangeArrowheads="1"/>
            </p:cNvSpPr>
            <p:nvPr/>
          </p:nvSpPr>
          <p:spPr bwMode="auto">
            <a:xfrm>
              <a:off x="2230" y="1392"/>
              <a:ext cx="5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defRPr/>
              </a:pPr>
              <a:r>
                <a:rPr lang="en-US" sz="2400" b="1">
                  <a:solidFill>
                    <a:srgbClr val="B5E8FF"/>
                  </a:solidFill>
                  <a:latin typeface="Tahoma" charset="0"/>
                  <a:ea typeface="+mn-ea"/>
                  <a:cs typeface="+mn-cs"/>
                </a:rPr>
                <a:t>CMS</a:t>
              </a:r>
              <a:endParaRPr lang="en-US" sz="2400" b="1">
                <a:latin typeface="Tahoma" charset="0"/>
                <a:ea typeface="+mn-ea"/>
                <a:cs typeface="+mn-cs"/>
              </a:endParaRPr>
            </a:p>
          </p:txBody>
        </p:sp>
        <p:sp>
          <p:nvSpPr>
            <p:cNvPr id="1392648" name="Text Box 8"/>
            <p:cNvSpPr txBox="1">
              <a:spLocks noChangeArrowheads="1"/>
            </p:cNvSpPr>
            <p:nvPr/>
          </p:nvSpPr>
          <p:spPr bwMode="auto">
            <a:xfrm>
              <a:off x="3307" y="3072"/>
              <a:ext cx="7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defRPr/>
              </a:pPr>
              <a:r>
                <a:rPr lang="en-US" sz="2400" b="1">
                  <a:solidFill>
                    <a:srgbClr val="B5E8FF"/>
                  </a:solidFill>
                  <a:latin typeface="Tahoma" charset="0"/>
                  <a:ea typeface="+mn-ea"/>
                  <a:cs typeface="+mn-cs"/>
                </a:rPr>
                <a:t>ATLAS</a:t>
              </a:r>
              <a:endParaRPr lang="en-US" sz="2400" b="1">
                <a:latin typeface="Tahoma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514600" y="3733800"/>
            <a:ext cx="5757863" cy="1524000"/>
            <a:chOff x="1584" y="2352"/>
            <a:chExt cx="3627" cy="960"/>
          </a:xfrm>
        </p:grpSpPr>
        <p:sp>
          <p:nvSpPr>
            <p:cNvPr id="1392649" name="Text Box 9"/>
            <p:cNvSpPr txBox="1">
              <a:spLocks noChangeArrowheads="1"/>
            </p:cNvSpPr>
            <p:nvPr/>
          </p:nvSpPr>
          <p:spPr bwMode="auto">
            <a:xfrm>
              <a:off x="4648" y="2352"/>
              <a:ext cx="5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B5E8FF"/>
                  </a:solidFill>
                  <a:latin typeface="Tahoma" charset="0"/>
                  <a:ea typeface="+mn-ea"/>
                  <a:cs typeface="+mn-cs"/>
                </a:rPr>
                <a:t>LHCb</a:t>
              </a:r>
              <a:endParaRPr lang="en-US" sz="2400">
                <a:latin typeface="Tahoma" charset="0"/>
                <a:ea typeface="+mn-ea"/>
                <a:cs typeface="+mn-cs"/>
              </a:endParaRPr>
            </a:p>
          </p:txBody>
        </p:sp>
        <p:sp>
          <p:nvSpPr>
            <p:cNvPr id="1392650" name="Text Box 10"/>
            <p:cNvSpPr txBox="1">
              <a:spLocks noChangeArrowheads="1"/>
            </p:cNvSpPr>
            <p:nvPr/>
          </p:nvSpPr>
          <p:spPr bwMode="auto">
            <a:xfrm>
              <a:off x="1584" y="3024"/>
              <a:ext cx="6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B5E8FF"/>
                  </a:solidFill>
                  <a:latin typeface="Tahoma" charset="0"/>
                  <a:ea typeface="+mn-ea"/>
                  <a:cs typeface="+mn-cs"/>
                </a:rPr>
                <a:t>ALICE</a:t>
              </a:r>
              <a:endParaRPr lang="en-US" sz="2400">
                <a:latin typeface="Tahoma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8686800" cy="457200"/>
          </a:xfrm>
        </p:spPr>
        <p:txBody>
          <a:bodyPr/>
          <a:lstStyle/>
          <a:p>
            <a:r>
              <a:rPr lang="en-US" dirty="0" smtClean="0"/>
              <a:t>Higgs as Benchmark for Detector Design</a:t>
            </a:r>
          </a:p>
        </p:txBody>
      </p:sp>
      <p:sp>
        <p:nvSpPr>
          <p:cNvPr id="3789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HiggsHunting'10-tsv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401A8-472B-3D49-8838-9E9A95BC5A9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7893" name="Picture 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6450" y="5067300"/>
            <a:ext cx="5640388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143000"/>
            <a:ext cx="61976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Rectangle 45"/>
          <p:cNvSpPr>
            <a:spLocks noChangeArrowheads="1"/>
          </p:cNvSpPr>
          <p:nvPr/>
        </p:nvSpPr>
        <p:spPr bwMode="auto">
          <a:xfrm>
            <a:off x="1905000" y="1828800"/>
            <a:ext cx="46291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500" b="1">
                <a:solidFill>
                  <a:srgbClr val="FF000C"/>
                </a:solidFill>
              </a:rPr>
              <a:t>Natural Width    0.01          1        10            100   GeV</a:t>
            </a:r>
            <a:endParaRPr lang="en-GB" sz="1800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010400" y="2667000"/>
            <a:ext cx="2603500" cy="711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rgbClr val="FF0000"/>
                </a:solidFill>
              </a:rPr>
              <a:t>Transparency from the early 90’s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2171700" y="3238500"/>
            <a:ext cx="22098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991600" cy="457200"/>
          </a:xfrm>
        </p:spPr>
        <p:txBody>
          <a:bodyPr/>
          <a:lstStyle/>
          <a:p>
            <a:r>
              <a:rPr lang="en-US" smtClean="0"/>
              <a:t>Physics Criteria Driving Design of LHC Experiments</a:t>
            </a:r>
          </a:p>
        </p:txBody>
      </p:sp>
      <p:sp>
        <p:nvSpPr>
          <p:cNvPr id="3891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HiggsHunting'10-tsv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55C270-DB58-5E4D-A24B-4357779EC48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533400" y="1295400"/>
            <a:ext cx="8153400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333CC"/>
                </a:solidFill>
              </a:rPr>
              <a:t>Very good muon identification and momentum measurement</a:t>
            </a:r>
          </a:p>
          <a:p>
            <a:r>
              <a:rPr lang="en-US">
                <a:solidFill>
                  <a:srgbClr val="3333CC"/>
                </a:solidFill>
              </a:rPr>
              <a:t>Trigger efficiently and measure sign of TeV muons dp/p &lt; 10%</a:t>
            </a:r>
          </a:p>
          <a:p>
            <a:endParaRPr lang="en-US">
              <a:solidFill>
                <a:srgbClr val="3333CC"/>
              </a:solidFill>
            </a:endParaRPr>
          </a:p>
          <a:p>
            <a:r>
              <a:rPr lang="en-US" b="1">
                <a:solidFill>
                  <a:srgbClr val="3333CC"/>
                </a:solidFill>
              </a:rPr>
              <a:t>High energy resolution electromagnetic calorimetry</a:t>
            </a:r>
          </a:p>
          <a:p>
            <a:r>
              <a:rPr lang="en-US">
                <a:solidFill>
                  <a:srgbClr val="3333CC"/>
                </a:solidFill>
              </a:rPr>
              <a:t>~ 0.5% @ E</a:t>
            </a:r>
            <a:r>
              <a:rPr lang="en-US" baseline="-25000">
                <a:solidFill>
                  <a:srgbClr val="3333CC"/>
                </a:solidFill>
              </a:rPr>
              <a:t>T </a:t>
            </a:r>
            <a:r>
              <a:rPr lang="en-US">
                <a:solidFill>
                  <a:srgbClr val="3333CC"/>
                </a:solidFill>
              </a:rPr>
              <a:t>~ 50 GeV</a:t>
            </a:r>
          </a:p>
          <a:p>
            <a:endParaRPr lang="en-US">
              <a:solidFill>
                <a:srgbClr val="3333CC"/>
              </a:solidFill>
            </a:endParaRPr>
          </a:p>
          <a:p>
            <a:r>
              <a:rPr lang="en-US" b="1">
                <a:solidFill>
                  <a:srgbClr val="3333CC"/>
                </a:solidFill>
              </a:rPr>
              <a:t>Powerful inner tracking systems</a:t>
            </a:r>
          </a:p>
          <a:p>
            <a:r>
              <a:rPr lang="en-US">
                <a:solidFill>
                  <a:srgbClr val="3333CC"/>
                </a:solidFill>
              </a:rPr>
              <a:t>Momentum resolution a factor 10 better than at LEP</a:t>
            </a:r>
          </a:p>
          <a:p>
            <a:endParaRPr lang="en-US">
              <a:solidFill>
                <a:srgbClr val="3333CC"/>
              </a:solidFill>
            </a:endParaRPr>
          </a:p>
          <a:p>
            <a:r>
              <a:rPr lang="en-US" b="1">
                <a:solidFill>
                  <a:srgbClr val="3333CC"/>
                </a:solidFill>
              </a:rPr>
              <a:t>Hermetic calorimetry</a:t>
            </a:r>
          </a:p>
          <a:p>
            <a:r>
              <a:rPr lang="en-US">
                <a:solidFill>
                  <a:srgbClr val="3333CC"/>
                </a:solidFill>
              </a:rPr>
              <a:t>Good missing E</a:t>
            </a:r>
            <a:r>
              <a:rPr lang="en-US" baseline="-25000">
                <a:solidFill>
                  <a:srgbClr val="3333CC"/>
                </a:solidFill>
              </a:rPr>
              <a:t>T</a:t>
            </a:r>
            <a:r>
              <a:rPr lang="en-US">
                <a:solidFill>
                  <a:srgbClr val="3333CC"/>
                </a:solidFill>
              </a:rPr>
              <a:t> resolution</a:t>
            </a:r>
          </a:p>
          <a:p>
            <a:endParaRPr lang="en-US">
              <a:solidFill>
                <a:srgbClr val="3333CC"/>
              </a:solidFill>
            </a:endParaRPr>
          </a:p>
          <a:p>
            <a:r>
              <a:rPr lang="en-US" b="1">
                <a:solidFill>
                  <a:srgbClr val="3333CC"/>
                </a:solidFill>
              </a:rPr>
              <a:t>(Affordable detector)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867400" y="5181600"/>
            <a:ext cx="2603500" cy="711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b="1" i="1">
                <a:solidFill>
                  <a:srgbClr val="FF0000"/>
                </a:solidFill>
              </a:rPr>
              <a:t>Transparency from the early 90’s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HD:MS Office 98 :Templates:Blank Presentation</Template>
  <TotalTime>31101</TotalTime>
  <Words>3402</Words>
  <Application>Microsoft PowerPoint</Application>
  <PresentationFormat>A4 Paper (210x297 mm)</PresentationFormat>
  <Paragraphs>696</Paragraphs>
  <Slides>55</Slides>
  <Notes>15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Blank Presentation</vt:lpstr>
      <vt:lpstr>CorelPhotoPaint.Image.10</vt:lpstr>
      <vt:lpstr>Acrobat Document</vt:lpstr>
      <vt:lpstr>Chart</vt:lpstr>
      <vt:lpstr>The LHC: Looking Ahead</vt:lpstr>
      <vt:lpstr>Physics Outlook: Questions</vt:lpstr>
      <vt:lpstr>EW Symmetry Breaking and Unitarity</vt:lpstr>
      <vt:lpstr>Physics Outlook: Questions</vt:lpstr>
      <vt:lpstr>Alternatives ……(incomplete set)</vt:lpstr>
      <vt:lpstr>Experimentally at LHC</vt:lpstr>
      <vt:lpstr>The LHC Project</vt:lpstr>
      <vt:lpstr>Higgs as Benchmark for Detector Design</vt:lpstr>
      <vt:lpstr>Physics Criteria Driving Design of LHC Experiments</vt:lpstr>
      <vt:lpstr>CMS Detector</vt:lpstr>
      <vt:lpstr>Slide 11</vt:lpstr>
      <vt:lpstr>LHC Detectors Ready for Beam in Sept’08</vt:lpstr>
      <vt:lpstr>Slide 13</vt:lpstr>
      <vt:lpstr>Cosmic Commissioning</vt:lpstr>
      <vt:lpstr>Example: CMS – 25 Performance papers published</vt:lpstr>
      <vt:lpstr>Collisions at 7 TeV!</vt:lpstr>
      <vt:lpstr>LHC Detectors are well-described in simulation e.g. Tracking - Material</vt:lpstr>
      <vt:lpstr>Commissioning with Beam : Tracking- Resonances</vt:lpstr>
      <vt:lpstr>Commissioning with Beam : Tracking-ECALs</vt:lpstr>
      <vt:lpstr>Commissioning with Beam:  Understanding Muons, b-tagging, Triggers</vt:lpstr>
      <vt:lpstr>Combining All Information: Particle Flow</vt:lpstr>
      <vt:lpstr>Slide 22</vt:lpstr>
      <vt:lpstr>Slide 23</vt:lpstr>
      <vt:lpstr>Beam Commissioning: Calorimetry</vt:lpstr>
      <vt:lpstr>50 Years of Particle Physics; e.g. CMS</vt:lpstr>
      <vt:lpstr>Rediscovering the SM and Beyond</vt:lpstr>
      <vt:lpstr>Reach</vt:lpstr>
      <vt:lpstr>Comparing Tevatron and LHC (7 TeV)</vt:lpstr>
      <vt:lpstr>W Z</vt:lpstr>
      <vt:lpstr>Top ATLAS – an e m candidate</vt:lpstr>
      <vt:lpstr>Slide 31</vt:lpstr>
      <vt:lpstr>BSM Reach</vt:lpstr>
      <vt:lpstr>Jets+ETmiss Signature </vt:lpstr>
      <vt:lpstr>SUSY Topology Searches</vt:lpstr>
      <vt:lpstr>ATLAS + CMS: Supersymmetry @ 14 TeV</vt:lpstr>
      <vt:lpstr>From the Possible to the Unexpected </vt:lpstr>
      <vt:lpstr>Dilepton Resonances (Example Z’)</vt:lpstr>
      <vt:lpstr>Z’ Reach at 14 TeV</vt:lpstr>
      <vt:lpstr>Standard Model (like) Higgs: TeVatron</vt:lpstr>
      <vt:lpstr>Standard Model (like) Higgs: LHC at 7 TeV</vt:lpstr>
      <vt:lpstr>ATLAS +CMS: SM Higgs @14 TeV</vt:lpstr>
      <vt:lpstr>LHC Operation in 2010</vt:lpstr>
      <vt:lpstr>LHC Machine Shutdowns</vt:lpstr>
      <vt:lpstr>Physics Case for HL-LHC</vt:lpstr>
      <vt:lpstr>Examples of Physics at HL-LHC</vt:lpstr>
      <vt:lpstr>LHC/HL-LHC Reach</vt:lpstr>
      <vt:lpstr>CMS Upgrades</vt:lpstr>
      <vt:lpstr>ATLAS Upgrades</vt:lpstr>
      <vt:lpstr>Conclusion “a la Altarelli”</vt:lpstr>
      <vt:lpstr>Outlook at the LHC</vt:lpstr>
      <vt:lpstr>The Coming Decade …..</vt:lpstr>
      <vt:lpstr>Combining Calorimetry and Tracking</vt:lpstr>
      <vt:lpstr>Slide 53</vt:lpstr>
      <vt:lpstr>Data Transfers, CPU, Analysis (jobs, people,..) ...</vt:lpstr>
      <vt:lpstr>Supersymmetry – a New Zoology of Particles ?</vt:lpstr>
    </vt:vector>
  </TitlesOfParts>
  <Company>CERN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Cacac</dc:title>
  <dc:creator>IT-DIS-Mac</dc:creator>
  <cp:lastModifiedBy>Tejinder Virdee</cp:lastModifiedBy>
  <cp:revision>1418</cp:revision>
  <cp:lastPrinted>2009-03-10T11:59:51Z</cp:lastPrinted>
  <dcterms:created xsi:type="dcterms:W3CDTF">2010-07-31T05:37:50Z</dcterms:created>
  <dcterms:modified xsi:type="dcterms:W3CDTF">2010-07-31T06:20:09Z</dcterms:modified>
</cp:coreProperties>
</file>