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1" r:id="rId3"/>
    <p:sldId id="259" r:id="rId4"/>
    <p:sldId id="260" r:id="rId5"/>
    <p:sldId id="262" r:id="rId6"/>
    <p:sldId id="319" r:id="rId7"/>
    <p:sldId id="281" r:id="rId8"/>
    <p:sldId id="338" r:id="rId9"/>
    <p:sldId id="313" r:id="rId10"/>
    <p:sldId id="339" r:id="rId11"/>
    <p:sldId id="340" r:id="rId12"/>
    <p:sldId id="314" r:id="rId13"/>
    <p:sldId id="315" r:id="rId14"/>
    <p:sldId id="326" r:id="rId15"/>
    <p:sldId id="278" r:id="rId16"/>
    <p:sldId id="336" r:id="rId17"/>
    <p:sldId id="333" r:id="rId18"/>
    <p:sldId id="334" r:id="rId19"/>
    <p:sldId id="335" r:id="rId20"/>
    <p:sldId id="343" r:id="rId21"/>
    <p:sldId id="320" r:id="rId22"/>
    <p:sldId id="337" r:id="rId23"/>
    <p:sldId id="305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427" autoAdjust="0"/>
    <p:restoredTop sz="94253" autoAdjust="0"/>
  </p:normalViewPr>
  <p:slideViewPr>
    <p:cSldViewPr snapToObjects="1">
      <p:cViewPr>
        <p:scale>
          <a:sx n="100" d="100"/>
          <a:sy n="100" d="100"/>
        </p:scale>
        <p:origin x="-104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ict"/><Relationship Id="rId5" Type="http://schemas.openxmlformats.org/officeDocument/2006/relationships/image" Target="../media/image13.pict"/><Relationship Id="rId7" Type="http://schemas.openxmlformats.org/officeDocument/2006/relationships/image" Target="../media/image15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Relationship Id="rId3" Type="http://schemas.openxmlformats.org/officeDocument/2006/relationships/image" Target="../media/image11.pict"/><Relationship Id="rId6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6C429-9239-324D-8104-DB66DA4B37D8}" type="datetimeFigureOut">
              <a:rPr lang="it-IT" smtClean="0"/>
              <a:pPr/>
              <a:t>10/3/10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080AF-C8F6-B640-804B-33C5EDA3EED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6927-B1DC-E840-AB65-2F34806E877C}" type="datetimeFigureOut">
              <a:rPr lang="it-IT" smtClean="0"/>
              <a:pPr/>
              <a:t>10/3/10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69947-3D9F-3B42-97D2-9E2929D0FB0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dirty="0" smtClean="0"/>
              <a:t>Click </a:t>
            </a:r>
            <a:r>
              <a:rPr kumimoji="0" lang="it-IT" dirty="0" err="1" smtClean="0"/>
              <a:t>to</a:t>
            </a:r>
            <a:r>
              <a:rPr kumimoji="0" lang="it-IT" dirty="0" smtClean="0"/>
              <a:t> </a:t>
            </a:r>
            <a:r>
              <a:rPr kumimoji="0" lang="it-IT" dirty="0" err="1" smtClean="0"/>
              <a:t>edit</a:t>
            </a:r>
            <a:r>
              <a:rPr kumimoji="0" lang="it-IT" dirty="0" smtClean="0"/>
              <a:t> Master </a:t>
            </a:r>
            <a:r>
              <a:rPr kumimoji="0" lang="it-IT" dirty="0" err="1" smtClean="0"/>
              <a:t>title</a:t>
            </a:r>
            <a:r>
              <a:rPr kumimoji="0" lang="it-IT" dirty="0" smtClean="0"/>
              <a:t>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610D-9CE9-B741-A280-44663081A575}" type="datetime1">
              <a:rPr lang="en-US" smtClean="0"/>
              <a:pPr/>
              <a:t>10/3/10</a:t>
            </a:fld>
            <a:endParaRPr lang="it-IT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3800" cy="365125"/>
          </a:xfrm>
        </p:spPr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2BF0-9854-4A4B-8317-101DA6B07BF4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88EC-2459-B84F-92AF-CBFC6CEFF333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5BD9-B9B9-3043-839A-3FE88F3F07C3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A273-932E-554C-B03B-876E9E39FE9F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F99-02CE-274E-9FC4-C0713091A5C1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3421-6992-3B4C-A2DF-728786E47DEC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F414-35D6-5C4B-84F5-1410935B4B2A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716A-B621-0F43-8050-87872CC6E082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0DBC-1F12-7645-86F5-5CF2862AA61A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73F5-92C2-E443-9C30-16B056D8B3DD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232BD3-52B9-D842-B632-E7A2A0BA004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dirty="0" smtClean="0"/>
              <a:t>Click </a:t>
            </a:r>
            <a:r>
              <a:rPr kumimoji="0" lang="it-IT" dirty="0" err="1" smtClean="0"/>
              <a:t>to</a:t>
            </a:r>
            <a:r>
              <a:rPr kumimoji="0" lang="it-IT" dirty="0" smtClean="0"/>
              <a:t> </a:t>
            </a:r>
            <a:r>
              <a:rPr kumimoji="0" lang="it-IT" dirty="0" err="1" smtClean="0"/>
              <a:t>edit</a:t>
            </a:r>
            <a:r>
              <a:rPr kumimoji="0" lang="it-IT" dirty="0" smtClean="0"/>
              <a:t> Master </a:t>
            </a:r>
            <a:r>
              <a:rPr kumimoji="0" lang="it-IT" dirty="0" err="1" smtClean="0"/>
              <a:t>title</a:t>
            </a:r>
            <a:r>
              <a:rPr kumimoji="0" lang="it-IT" dirty="0" smtClean="0"/>
              <a:t>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Click to edit Master text styles</a:t>
            </a:r>
          </a:p>
          <a:p>
            <a:pPr lvl="1" eaLnBrk="1" latinLnBrk="0" hangingPunct="1"/>
            <a:r>
              <a:rPr kumimoji="0" lang="it-IT" smtClean="0"/>
              <a:t>Second level</a:t>
            </a:r>
          </a:p>
          <a:p>
            <a:pPr lvl="2" eaLnBrk="1" latinLnBrk="0" hangingPunct="1"/>
            <a:r>
              <a:rPr kumimoji="0" lang="it-IT" smtClean="0"/>
              <a:t>Third level</a:t>
            </a:r>
          </a:p>
          <a:p>
            <a:pPr lvl="3" eaLnBrk="1" latinLnBrk="0" hangingPunct="1"/>
            <a:r>
              <a:rPr kumimoji="0" lang="it-IT" smtClean="0"/>
              <a:t>Fourth level</a:t>
            </a:r>
          </a:p>
          <a:p>
            <a:pPr lvl="4" eaLnBrk="1" latinLnBrk="0" hangingPunct="1"/>
            <a:r>
              <a:rPr kumimoji="0" lang="it-IT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53F512-91C7-1448-872D-203D99B12907}" type="datetime1">
              <a:rPr lang="en-US" smtClean="0"/>
              <a:pPr/>
              <a:t>10/3/10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858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0E232BD3-52B9-D842-B632-E7A2A0BA0040}" type="slidenum">
              <a:rPr lang="it-IT" smtClean="0"/>
              <a:pPr/>
              <a:t>‹#›</a:t>
            </a:fld>
            <a:endParaRPr lang="it-IT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df"/><Relationship Id="rId4" Type="http://schemas.openxmlformats.org/officeDocument/2006/relationships/image" Target="../media/image30.pdf"/><Relationship Id="rId10" Type="http://schemas.openxmlformats.org/officeDocument/2006/relationships/image" Target="../media/image36.pdf"/><Relationship Id="rId5" Type="http://schemas.openxmlformats.org/officeDocument/2006/relationships/image" Target="../media/image31.png"/><Relationship Id="rId7" Type="http://schemas.openxmlformats.org/officeDocument/2006/relationships/image" Target="../media/image33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9" Type="http://schemas.openxmlformats.org/officeDocument/2006/relationships/image" Target="../media/image35.png"/><Relationship Id="rId3" Type="http://schemas.openxmlformats.org/officeDocument/2006/relationships/image" Target="../media/image29.png"/><Relationship Id="rId6" Type="http://schemas.openxmlformats.org/officeDocument/2006/relationships/image" Target="../media/image32.pd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4" Type="http://schemas.openxmlformats.org/officeDocument/2006/relationships/image" Target="../media/image40.png"/><Relationship Id="rId5" Type="http://schemas.openxmlformats.org/officeDocument/2006/relationships/image" Target="../media/image41.pdf"/><Relationship Id="rId7" Type="http://schemas.openxmlformats.org/officeDocument/2006/relationships/image" Target="../media/image4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df"/><Relationship Id="rId6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6" Type="http://schemas.openxmlformats.org/officeDocument/2006/relationships/image" Target="../media/image28.pd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df"/><Relationship Id="rId4" Type="http://schemas.openxmlformats.org/officeDocument/2006/relationships/image" Target="../media/image51.pdf"/><Relationship Id="rId10" Type="http://schemas.openxmlformats.org/officeDocument/2006/relationships/image" Target="../media/image38.png"/><Relationship Id="rId5" Type="http://schemas.openxmlformats.org/officeDocument/2006/relationships/image" Target="../media/image52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Relationship Id="rId9" Type="http://schemas.openxmlformats.org/officeDocument/2006/relationships/image" Target="../media/image56.png"/><Relationship Id="rId3" Type="http://schemas.openxmlformats.org/officeDocument/2006/relationships/image" Target="../media/image50.png"/><Relationship Id="rId6" Type="http://schemas.openxmlformats.org/officeDocument/2006/relationships/image" Target="../media/image53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df"/><Relationship Id="rId7" Type="http://schemas.openxmlformats.org/officeDocument/2006/relationships/image" Target="../media/image60.png"/><Relationship Id="rId1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df"/><Relationship Id="rId8" Type="http://schemas.openxmlformats.org/officeDocument/2006/relationships/image" Target="../media/image61.pdf"/><Relationship Id="rId13" Type="http://schemas.openxmlformats.org/officeDocument/2006/relationships/image" Target="../media/image66.png"/><Relationship Id="rId10" Type="http://schemas.openxmlformats.org/officeDocument/2006/relationships/image" Target="../media/image63.pdf"/><Relationship Id="rId5" Type="http://schemas.openxmlformats.org/officeDocument/2006/relationships/image" Target="../media/image56.png"/><Relationship Id="rId12" Type="http://schemas.openxmlformats.org/officeDocument/2006/relationships/image" Target="../media/image65.pdf"/><Relationship Id="rId2" Type="http://schemas.openxmlformats.org/officeDocument/2006/relationships/image" Target="../media/image57.pdf"/><Relationship Id="rId9" Type="http://schemas.openxmlformats.org/officeDocument/2006/relationships/image" Target="../media/image62.png"/><Relationship Id="rId3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3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4" Type="http://schemas.openxmlformats.org/officeDocument/2006/relationships/image" Target="../media/image7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df"/><Relationship Id="rId3" Type="http://schemas.openxmlformats.org/officeDocument/2006/relationships/image" Target="../media/image70.png"/><Relationship Id="rId5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5.pdf"/><Relationship Id="rId5" Type="http://schemas.openxmlformats.org/officeDocument/2006/relationships/image" Target="../media/image76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df"/><Relationship Id="rId3" Type="http://schemas.openxmlformats.org/officeDocument/2006/relationships/image" Target="../media/image74.png"/><Relationship Id="rId6" Type="http://schemas.openxmlformats.org/officeDocument/2006/relationships/image" Target="../media/image28.pd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df"/><Relationship Id="rId5" Type="http://schemas.openxmlformats.org/officeDocument/2006/relationships/image" Target="../media/image80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df"/><Relationship Id="rId3" Type="http://schemas.openxmlformats.org/officeDocument/2006/relationships/image" Target="../media/image78.png"/><Relationship Id="rId6" Type="http://schemas.openxmlformats.org/officeDocument/2006/relationships/image" Target="../media/image28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df"/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5.png"/><Relationship Id="rId5" Type="http://schemas.openxmlformats.org/officeDocument/2006/relationships/image" Target="../media/image28.pdf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df"/><Relationship Id="rId3" Type="http://schemas.openxmlformats.org/officeDocument/2006/relationships/image" Target="../media/image84.png"/><Relationship Id="rId6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df"/><Relationship Id="rId3" Type="http://schemas.openxmlformats.org/officeDocument/2006/relationships/image" Target="../media/image87.png"/><Relationship Id="rId5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7.bin"/><Relationship Id="rId3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df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9" Type="http://schemas.openxmlformats.org/officeDocument/2006/relationships/image" Target="../media/image23.png"/><Relationship Id="rId3" Type="http://schemas.openxmlformats.org/officeDocument/2006/relationships/image" Target="../media/image17.png"/><Relationship Id="rId6" Type="http://schemas.openxmlformats.org/officeDocument/2006/relationships/image" Target="../media/image20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534400" cy="182880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latin typeface="Calibri"/>
              </a:rPr>
              <a:t>Leptonic</a:t>
            </a:r>
            <a:r>
              <a:rPr lang="it-IT" b="1" dirty="0" smtClean="0"/>
              <a:t> </a:t>
            </a:r>
            <a:r>
              <a:rPr lang="it-IT" b="1" dirty="0" err="1" smtClean="0"/>
              <a:t>B</a:t>
            </a:r>
            <a:r>
              <a:rPr lang="it-IT" b="1" dirty="0" smtClean="0"/>
              <a:t> and </a:t>
            </a:r>
            <a:r>
              <a:rPr lang="it-IT" b="1" dirty="0" err="1" smtClean="0"/>
              <a:t>D</a:t>
            </a:r>
            <a:r>
              <a:rPr lang="it-IT" b="1" dirty="0" smtClean="0"/>
              <a:t> </a:t>
            </a:r>
            <a:r>
              <a:rPr lang="it-IT" b="1" dirty="0" err="1" smtClean="0"/>
              <a:t>decays</a:t>
            </a:r>
            <a:r>
              <a:rPr lang="it-IT" b="1" dirty="0" smtClean="0"/>
              <a:t> </a:t>
            </a:r>
            <a:r>
              <a:rPr lang="it-IT" b="1" dirty="0" smtClean="0">
                <a:latin typeface="Calibri"/>
              </a:rPr>
              <a:t/>
            </a:r>
            <a:br>
              <a:rPr lang="it-IT" b="1" dirty="0" smtClean="0">
                <a:latin typeface="Calibri"/>
              </a:rPr>
            </a:br>
            <a:r>
              <a:rPr lang="it-IT" b="1" dirty="0" smtClean="0">
                <a:latin typeface="Calibri"/>
              </a:rPr>
              <a:t>at the </a:t>
            </a:r>
            <a:r>
              <a:rPr lang="it-IT" b="1" dirty="0" err="1" smtClean="0">
                <a:latin typeface="Calibri"/>
              </a:rPr>
              <a:t>B-factories</a:t>
            </a:r>
            <a:endParaRPr lang="it-IT" b="1" dirty="0"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8534400" cy="25146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Guglielmo De Nardo</a:t>
            </a:r>
            <a:endParaRPr lang="it-IT" sz="2000" dirty="0" smtClean="0"/>
          </a:p>
          <a:p>
            <a:pPr algn="ctr"/>
            <a:r>
              <a:rPr lang="it-IT" dirty="0" smtClean="0"/>
              <a:t>Napoli </a:t>
            </a:r>
            <a:r>
              <a:rPr lang="it-IT" dirty="0" err="1" smtClean="0"/>
              <a:t>University</a:t>
            </a:r>
            <a:r>
              <a:rPr lang="it-IT" dirty="0" smtClean="0"/>
              <a:t> and INFN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7th </a:t>
            </a:r>
            <a:r>
              <a:rPr lang="it-IT" dirty="0" smtClean="0"/>
              <a:t>Meeting on </a:t>
            </a:r>
            <a:r>
              <a:rPr lang="it-IT" dirty="0" err="1" smtClean="0"/>
              <a:t>B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, </a:t>
            </a:r>
            <a:r>
              <a:rPr lang="it-IT" dirty="0" err="1" smtClean="0"/>
              <a:t>Orsay</a:t>
            </a:r>
            <a:r>
              <a:rPr lang="it-IT" dirty="0" smtClean="0"/>
              <a:t>, France, </a:t>
            </a:r>
            <a:r>
              <a:rPr lang="it-IT" dirty="0" err="1" smtClean="0"/>
              <a:t>October</a:t>
            </a:r>
            <a:r>
              <a:rPr lang="it-IT" dirty="0" smtClean="0"/>
              <a:t> 4th 2010 </a:t>
            </a:r>
            <a:endParaRPr lang="it-IT" dirty="0"/>
          </a:p>
        </p:txBody>
      </p:sp>
      <p:pic>
        <p:nvPicPr>
          <p:cNvPr id="4" name="Picture 3" descr="LogoFederico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8100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Hadronic</a:t>
            </a:r>
            <a:r>
              <a:rPr lang="en-US" dirty="0" smtClean="0"/>
              <a:t> tags </a:t>
            </a:r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Fit to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extra</a:t>
            </a:r>
            <a:r>
              <a:rPr lang="en-US" sz="2400" dirty="0" smtClean="0"/>
              <a:t> distribution show an excess of events</a:t>
            </a:r>
          </a:p>
          <a:p>
            <a:pPr>
              <a:buNone/>
            </a:pPr>
            <a:r>
              <a:rPr lang="en-US" sz="2400" dirty="0" smtClean="0"/>
              <a:t> excluding null hypothesis at 3.3 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Guglielmo De Nardo - 7th Meeting on B Physics - </a:t>
            </a:r>
            <a:r>
              <a:rPr lang="en-US" dirty="0" err="1" smtClean="0"/>
              <a:t>Orsay</a:t>
            </a:r>
            <a:r>
              <a:rPr lang="en-US" dirty="0" smtClean="0"/>
              <a:t>, France October 4th 2010</a:t>
            </a:r>
            <a:endParaRPr lang="it-IT" dirty="0"/>
          </a:p>
        </p:txBody>
      </p:sp>
      <p:pic>
        <p:nvPicPr>
          <p:cNvPr id="5" name="Picture 4" descr="bab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53401" y="76200"/>
            <a:ext cx="914400" cy="1488893"/>
          </a:xfrm>
          <a:prstGeom prst="rect">
            <a:avLst/>
          </a:prstGeom>
          <a:noFill/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7" y="2837180"/>
            <a:ext cx="5093335" cy="3632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3429000"/>
            <a:ext cx="4069973" cy="2856246"/>
            <a:chOff x="304800" y="1600200"/>
            <a:chExt cx="4069973" cy="28562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 r="4623"/>
                <a:stretch>
                  <a:fillRect/>
                </a:stretch>
              </p:blipFill>
            </mc:Choice>
            <mc:Fallback>
              <p:blipFill>
                <a:blip r:embed="rId7"/>
                <a:srcRect r="4623"/>
                <a:stretch>
                  <a:fillRect/>
                </a:stretch>
              </p:blipFill>
            </mc:Fallback>
          </mc:AlternateContent>
          <p:spPr>
            <a:xfrm>
              <a:off x="304800" y="1600200"/>
              <a:ext cx="4069973" cy="28562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90600" y="29718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320040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background</a:t>
              </a:r>
              <a:endParaRPr lang="en-US" dirty="0"/>
            </a:p>
          </p:txBody>
        </p:sp>
      </p:grpSp>
      <p:pic>
        <p:nvPicPr>
          <p:cNvPr id="11" name="Picture 10" descr="DoubleTag_EExtraAll60_BAD_Sca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l="49524"/>
              <a:stretch>
                <a:fillRect/>
              </a:stretch>
            </p:blipFill>
          </mc:Choice>
          <mc:Fallback>
            <p:blipFill>
              <a:blip r:embed="rId9"/>
              <a:srcRect l="49524"/>
              <a:stretch>
                <a:fillRect/>
              </a:stretch>
            </p:blipFill>
          </mc:Fallback>
        </mc:AlternateContent>
        <p:spPr>
          <a:xfrm>
            <a:off x="6324600" y="4346958"/>
            <a:ext cx="2362200" cy="243484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222373" y="3618246"/>
            <a:ext cx="2097256" cy="1600200"/>
            <a:chOff x="4222373" y="2514600"/>
            <a:chExt cx="2097256" cy="1600200"/>
          </a:xfrm>
        </p:grpSpPr>
        <p:pic>
          <p:nvPicPr>
            <p:cNvPr id="12" name="Picture 11" descr="LLScanProf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 t="7500" r="7619"/>
                <a:stretch>
                  <a:fillRect/>
                </a:stretch>
              </p:blipFill>
            </mc:Choice>
            <mc:Fallback>
              <p:blipFill>
                <a:blip r:embed="rId11"/>
                <a:srcRect t="7500" r="7619"/>
                <a:stretch>
                  <a:fillRect/>
                </a:stretch>
              </p:blipFill>
            </mc:Fallback>
          </mc:AlternateContent>
          <p:spPr>
            <a:xfrm>
              <a:off x="4222373" y="2692603"/>
              <a:ext cx="2097256" cy="142219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46708" y="2514600"/>
              <a:ext cx="1373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Likelihood profile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2984956"/>
              <a:ext cx="9156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3.6 </a:t>
              </a:r>
              <a:r>
                <a:rPr lang="en-US" sz="800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sz="800" dirty="0" smtClean="0"/>
                <a:t> (stat. only)</a:t>
              </a:r>
              <a:endParaRPr lang="en-US" sz="8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3999309" y="3391297"/>
              <a:ext cx="1142206" cy="1588"/>
            </a:xfrm>
            <a:prstGeom prst="straightConnector1">
              <a:avLst/>
            </a:prstGeom>
            <a:ln w="15875" cap="flat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705600" y="3496270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 </a:t>
            </a:r>
            <a:r>
              <a:rPr lang="en-US" dirty="0" err="1" smtClean="0"/>
              <a:t>modelling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err="1" smtClean="0"/>
              <a:t>E</a:t>
            </a:r>
            <a:r>
              <a:rPr lang="en-US" baseline="-25000" dirty="0" err="1" smtClean="0"/>
              <a:t>extra</a:t>
            </a:r>
            <a:r>
              <a:rPr lang="en-US" dirty="0" smtClean="0"/>
              <a:t> checked with</a:t>
            </a:r>
          </a:p>
          <a:p>
            <a:r>
              <a:rPr lang="en-US" dirty="0" smtClean="0"/>
              <a:t>Double tags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72177" y="228600"/>
            <a:ext cx="3548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</a:t>
            </a:r>
            <a:r>
              <a:rPr lang="en-US" dirty="0" smtClean="0">
                <a:solidFill>
                  <a:srgbClr val="FF0000"/>
                </a:solidFill>
              </a:rPr>
              <a:t>1008.0104[</a:t>
            </a:r>
            <a:r>
              <a:rPr lang="en-US" dirty="0" smtClean="0">
                <a:solidFill>
                  <a:srgbClr val="FF0000"/>
                </a:solidFill>
              </a:rPr>
              <a:t>hep-ex]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2819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Hadronic</a:t>
            </a:r>
            <a:r>
              <a:rPr lang="en-US" dirty="0" smtClean="0"/>
              <a:t> tags Belle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559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Fit to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extra</a:t>
            </a:r>
            <a:r>
              <a:rPr lang="en-US" sz="2400" dirty="0" smtClean="0"/>
              <a:t> distribution show an excess of events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dirty="0" smtClean="0"/>
              <a:t>xcluding null hypothesis at 3.5 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endParaRPr lang="en-US" sz="2400" dirty="0" smtClean="0">
              <a:latin typeface="Symbol" charset="2"/>
              <a:cs typeface="Symbol" charset="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5" name="Picture 7" descr="B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5561" y="228600"/>
            <a:ext cx="1084139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41790" y="1154668"/>
            <a:ext cx="349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Rev. </a:t>
            </a:r>
            <a:r>
              <a:rPr lang="en-US" dirty="0" err="1" smtClean="0">
                <a:solidFill>
                  <a:srgbClr val="FF0000"/>
                </a:solidFill>
              </a:rPr>
              <a:t>Lett</a:t>
            </a:r>
            <a:r>
              <a:rPr lang="en-US" dirty="0" smtClean="0">
                <a:solidFill>
                  <a:srgbClr val="FF0000"/>
                </a:solidFill>
              </a:rPr>
              <a:t>. 97, 251802 (2006)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belle_HD_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2921000"/>
            <a:ext cx="3238500" cy="3556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9600" y="2379980"/>
            <a:ext cx="4820920" cy="363220"/>
          </a:xfrm>
          <a:prstGeom prst="rect">
            <a:avLst/>
          </a:prstGeom>
        </p:spPr>
      </p:pic>
      <p:pic>
        <p:nvPicPr>
          <p:cNvPr id="10" name="Picture 9" descr="belle_HD_double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96000" y="3886200"/>
            <a:ext cx="23622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2971800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 </a:t>
            </a:r>
            <a:r>
              <a:rPr lang="en-US" dirty="0" err="1" smtClean="0"/>
              <a:t>modelling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err="1" smtClean="0"/>
              <a:t>E</a:t>
            </a:r>
            <a:r>
              <a:rPr lang="en-US" baseline="-25000" dirty="0" err="1" smtClean="0"/>
              <a:t>extra</a:t>
            </a:r>
            <a:r>
              <a:rPr lang="en-US" dirty="0" smtClean="0"/>
              <a:t> checked with</a:t>
            </a:r>
          </a:p>
          <a:p>
            <a:r>
              <a:rPr lang="en-US" dirty="0" smtClean="0"/>
              <a:t>Double tags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with Semi-</a:t>
            </a:r>
            <a:r>
              <a:rPr lang="en-US" dirty="0" err="1" smtClean="0"/>
              <a:t>leptonic</a:t>
            </a:r>
            <a:r>
              <a:rPr lang="en-US" dirty="0" smtClean="0"/>
              <a:t>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Similar technique with semi-</a:t>
            </a:r>
            <a:r>
              <a:rPr lang="en-US" dirty="0" err="1" smtClean="0"/>
              <a:t>leptonic</a:t>
            </a:r>
            <a:r>
              <a:rPr lang="en-US" dirty="0" smtClean="0"/>
              <a:t> B tags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grpSp>
        <p:nvGrpSpPr>
          <p:cNvPr id="85" name="Group 84"/>
          <p:cNvGrpSpPr/>
          <p:nvPr/>
        </p:nvGrpSpPr>
        <p:grpSpPr>
          <a:xfrm>
            <a:off x="251247" y="2256609"/>
            <a:ext cx="5006553" cy="2010591"/>
            <a:chOff x="152399" y="2020669"/>
            <a:chExt cx="5006553" cy="2010591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1503064" y="3145136"/>
              <a:ext cx="1770661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93"/>
            <p:cNvGrpSpPr>
              <a:grpSpLocks/>
            </p:cNvGrpSpPr>
            <p:nvPr/>
          </p:nvGrpSpPr>
          <p:grpSpPr bwMode="auto">
            <a:xfrm>
              <a:off x="1725371" y="2509048"/>
              <a:ext cx="1322629" cy="767552"/>
              <a:chOff x="2659206" y="1615090"/>
              <a:chExt cx="2514840" cy="899932"/>
            </a:xfrm>
          </p:grpSpPr>
          <p:sp>
            <p:nvSpPr>
              <p:cNvPr id="31" name="TextBox 58"/>
              <p:cNvSpPr txBox="1">
                <a:spLocks noChangeArrowheads="1"/>
              </p:cNvSpPr>
              <p:nvPr/>
            </p:nvSpPr>
            <p:spPr bwMode="auto">
              <a:xfrm>
                <a:off x="4619863" y="1962090"/>
                <a:ext cx="452167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0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</a:p>
            </p:txBody>
          </p:sp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2659206" y="2286355"/>
                <a:ext cx="2514840" cy="228667"/>
                <a:chOff x="2659206" y="2286355"/>
                <a:chExt cx="2514840" cy="228667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2659206" y="2395925"/>
                  <a:ext cx="2514840" cy="1587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/>
                <p:cNvSpPr/>
                <p:nvPr/>
              </p:nvSpPr>
              <p:spPr>
                <a:xfrm>
                  <a:off x="3810253" y="2286355"/>
                  <a:ext cx="228622" cy="228667"/>
                </a:xfrm>
                <a:prstGeom prst="ellipse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0" name="TextBox 57"/>
              <p:cNvSpPr txBox="1">
                <a:spLocks noChangeArrowheads="1"/>
              </p:cNvSpPr>
              <p:nvPr/>
            </p:nvSpPr>
            <p:spPr bwMode="auto">
              <a:xfrm>
                <a:off x="3366662" y="1615090"/>
                <a:ext cx="1490631" cy="3969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latin typeface="Times New Roman" charset="0"/>
                    <a:ea typeface="Lucida Grande" charset="0"/>
                  </a:rPr>
                  <a:t>ϒ</a:t>
                </a:r>
                <a:r>
                  <a:rPr 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(4S)</a:t>
                </a:r>
              </a:p>
            </p:txBody>
          </p:sp>
          <p:sp>
            <p:nvSpPr>
              <p:cNvPr id="32" name="TextBox 59"/>
              <p:cNvSpPr txBox="1">
                <a:spLocks noChangeArrowheads="1"/>
              </p:cNvSpPr>
              <p:nvPr/>
            </p:nvSpPr>
            <p:spPr bwMode="auto">
              <a:xfrm>
                <a:off x="2896405" y="1962090"/>
                <a:ext cx="435452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8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57200" y="2362200"/>
              <a:ext cx="1270888" cy="1645682"/>
              <a:chOff x="457200" y="3524250"/>
              <a:chExt cx="1270888" cy="164568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31825" y="3524250"/>
                <a:ext cx="1096263" cy="1403925"/>
                <a:chOff x="631825" y="3524250"/>
                <a:chExt cx="1096263" cy="1403925"/>
              </a:xfrm>
            </p:grpSpPr>
            <p:grpSp>
              <p:nvGrpSpPr>
                <p:cNvPr id="12" name="Group 80"/>
                <p:cNvGrpSpPr>
                  <a:grpSpLocks/>
                </p:cNvGrpSpPr>
                <p:nvPr/>
              </p:nvGrpSpPr>
              <p:grpSpPr bwMode="auto">
                <a:xfrm>
                  <a:off x="762000" y="4408095"/>
                  <a:ext cx="966088" cy="520080"/>
                  <a:chOff x="5174046" y="2057689"/>
                  <a:chExt cx="1836912" cy="609778"/>
                </a:xfrm>
                <a:scene3d>
                  <a:camera prst="orthographicFront">
                    <a:rot lat="0" lon="0" rev="12600001"/>
                  </a:camera>
                  <a:lightRig rig="threePt" dir="t"/>
                </a:scene3d>
              </p:grpSpPr>
              <p:cxnSp>
                <p:nvCxnSpPr>
                  <p:cNvPr id="21" name="Straight Arrow Connector 20"/>
                  <p:cNvCxnSpPr/>
                  <p:nvPr/>
                </p:nvCxnSpPr>
                <p:spPr>
                  <a:xfrm flipV="1">
                    <a:off x="5174046" y="2057689"/>
                    <a:ext cx="1227254" cy="33982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5174046" y="2397513"/>
                    <a:ext cx="1836912" cy="26995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Arrow Connector 12"/>
                <p:cNvCxnSpPr/>
                <p:nvPr/>
              </p:nvCxnSpPr>
              <p:spPr bwMode="auto">
                <a:xfrm>
                  <a:off x="939800" y="3822700"/>
                  <a:ext cx="689771" cy="417820"/>
                </a:xfrm>
                <a:prstGeom prst="straightConnector1">
                  <a:avLst/>
                </a:prstGeom>
                <a:ln>
                  <a:prstDash val="sysDash"/>
                  <a:tailEnd type="arrow"/>
                </a:ln>
                <a:scene3d>
                  <a:camera prst="orthographicFront">
                    <a:rot lat="0" lon="0" rev="10799999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36"/>
                <p:cNvGrpSpPr>
                  <a:grpSpLocks/>
                </p:cNvGrpSpPr>
                <p:nvPr/>
              </p:nvGrpSpPr>
              <p:grpSpPr bwMode="auto">
                <a:xfrm>
                  <a:off x="631825" y="3524250"/>
                  <a:ext cx="400797" cy="620300"/>
                  <a:chOff x="609601" y="2396913"/>
                  <a:chExt cx="762073" cy="727286"/>
                </a:xfrm>
                <a:scene3d>
                  <a:camera prst="orthographicFront">
                    <a:rot lat="21599994" lon="10799999" rev="10799925"/>
                  </a:camera>
                  <a:lightRig rig="threePt" dir="t"/>
                </a:scene3d>
              </p:grpSpPr>
              <p:cxnSp>
                <p:nvCxnSpPr>
                  <p:cNvPr id="16" name="Straight Arrow Connector 15"/>
                  <p:cNvCxnSpPr/>
                  <p:nvPr/>
                </p:nvCxnSpPr>
                <p:spPr>
                  <a:xfrm rot="10800000">
                    <a:off x="609601" y="2396913"/>
                    <a:ext cx="762073" cy="269954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rot="5400000">
                    <a:off x="1028696" y="2781222"/>
                    <a:ext cx="457333" cy="228622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rot="10800000" flipV="1">
                    <a:off x="609601" y="2666867"/>
                    <a:ext cx="762073" cy="304889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TextBox 85"/>
              <p:cNvSpPr txBox="1">
                <a:spLocks noChangeArrowheads="1"/>
              </p:cNvSpPr>
              <p:nvPr/>
            </p:nvSpPr>
            <p:spPr bwMode="auto">
              <a:xfrm>
                <a:off x="1371600" y="3697347"/>
                <a:ext cx="344355" cy="3412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  <a:r>
                  <a:rPr lang="en-US" sz="20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(*)0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71600" y="4800600"/>
                <a:ext cx="334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l</a:t>
                </a:r>
                <a:r>
                  <a:rPr lang="en-US" baseline="30000" dirty="0" smtClean="0"/>
                  <a:t>-</a:t>
                </a:r>
                <a:endParaRPr lang="en-US" baseline="30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7200" y="4431268"/>
                <a:ext cx="304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Symbol" charset="2"/>
                    <a:cs typeface="Symbol" charset="2"/>
                  </a:rPr>
                  <a:t>n</a:t>
                </a:r>
                <a:endParaRPr lang="en-US" baseline="30000" dirty="0">
                  <a:latin typeface="Symbol" charset="2"/>
                  <a:cs typeface="Symbol" charset="2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2399" y="2020669"/>
              <a:ext cx="2178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Fully </a:t>
              </a:r>
              <a:r>
                <a:rPr lang="en-US" dirty="0" err="1" smtClean="0"/>
                <a:t>reco</a:t>
              </a:r>
              <a:r>
                <a:rPr lang="en-US" dirty="0" smtClean="0"/>
                <a:t> this side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00400" y="2069068"/>
              <a:ext cx="1709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signal</a:t>
              </a:r>
              <a:endParaRPr lang="en-US" dirty="0"/>
            </a:p>
          </p:txBody>
        </p:sp>
        <p:grpSp>
          <p:nvGrpSpPr>
            <p:cNvPr id="51" name="Group 82"/>
            <p:cNvGrpSpPr>
              <a:grpSpLocks/>
            </p:cNvGrpSpPr>
            <p:nvPr/>
          </p:nvGrpSpPr>
          <p:grpSpPr bwMode="auto">
            <a:xfrm>
              <a:off x="3039540" y="2044701"/>
              <a:ext cx="2119412" cy="1559780"/>
              <a:chOff x="5174046" y="1066800"/>
              <a:chExt cx="4029837" cy="1828800"/>
            </a:xfrm>
          </p:grpSpPr>
          <p:grpSp>
            <p:nvGrpSpPr>
              <p:cNvPr id="71" name="Group 80"/>
              <p:cNvGrpSpPr>
                <a:grpSpLocks/>
              </p:cNvGrpSpPr>
              <p:nvPr/>
            </p:nvGrpSpPr>
            <p:grpSpPr bwMode="auto">
              <a:xfrm>
                <a:off x="5174046" y="1828800"/>
                <a:ext cx="1836912" cy="1066800"/>
                <a:chOff x="5174046" y="1828800"/>
                <a:chExt cx="1836912" cy="1066800"/>
              </a:xfrm>
            </p:grpSpPr>
            <p:sp>
              <p:nvSpPr>
                <p:cNvPr id="8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5879055" y="2495490"/>
                  <a:ext cx="369345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>
                      <a:latin typeface="Times New Roman" charset="0"/>
                      <a:ea typeface="Times New Roman" charset="0"/>
                      <a:cs typeface="Times New Roman" charset="0"/>
                    </a:rPr>
                    <a:t>τ</a:t>
                  </a:r>
                  <a:endParaRPr lang="en-US" sz="2000" baseline="-25000"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2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5638800" y="1828800"/>
                  <a:ext cx="389850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>
                      <a:latin typeface="Times New Roman" charset="0"/>
                      <a:ea typeface="Times New Roman" charset="0"/>
                      <a:cs typeface="Times New Roman" charset="0"/>
                    </a:rPr>
                    <a:t>τ</a:t>
                  </a:r>
                  <a:r>
                    <a:rPr lang="en-US" sz="2000" baseline="30000">
                      <a:ea typeface="Arial" charset="0"/>
                      <a:cs typeface="Arial" charset="0"/>
                    </a:rPr>
                    <a:t>+</a:t>
                  </a:r>
                </a:p>
              </p:txBody>
            </p:sp>
            <p:cxnSp>
              <p:nvCxnSpPr>
                <p:cNvPr id="83" name="Straight Arrow Connector 82"/>
                <p:cNvCxnSpPr/>
                <p:nvPr/>
              </p:nvCxnSpPr>
              <p:spPr>
                <a:xfrm flipV="1">
                  <a:off x="5174046" y="2057689"/>
                  <a:ext cx="1227254" cy="3398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>
                <a:xfrm>
                  <a:off x="5174046" y="2397513"/>
                  <a:ext cx="1836912" cy="26995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81"/>
              <p:cNvGrpSpPr>
                <a:grpSpLocks/>
              </p:cNvGrpSpPr>
              <p:nvPr/>
            </p:nvGrpSpPr>
            <p:grpSpPr bwMode="auto">
              <a:xfrm>
                <a:off x="6401300" y="1066800"/>
                <a:ext cx="2802583" cy="1524000"/>
                <a:chOff x="6401300" y="1066800"/>
                <a:chExt cx="2802583" cy="1524000"/>
              </a:xfrm>
            </p:grpSpPr>
            <p:grpSp>
              <p:nvGrpSpPr>
                <p:cNvPr id="73" name="Group 75"/>
                <p:cNvGrpSpPr>
                  <a:grpSpLocks/>
                </p:cNvGrpSpPr>
                <p:nvPr/>
              </p:nvGrpSpPr>
              <p:grpSpPr bwMode="auto">
                <a:xfrm>
                  <a:off x="7543800" y="2190690"/>
                  <a:ext cx="369345" cy="400110"/>
                  <a:chOff x="7543800" y="2190690"/>
                  <a:chExt cx="369345" cy="400110"/>
                </a:xfrm>
              </p:grpSpPr>
              <p:sp>
                <p:nvSpPr>
                  <p:cNvPr id="79" name="Text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43800" y="2190690"/>
                    <a:ext cx="369345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000" dirty="0" err="1">
                        <a:latin typeface="Times New Roman" charset="0"/>
                        <a:ea typeface="Times New Roman" charset="0"/>
                        <a:cs typeface="Times New Roman" charset="0"/>
                      </a:rPr>
                      <a:t>ν</a:t>
                    </a:r>
                    <a:r>
                      <a:rPr lang="en-US" sz="2000" baseline="-25000" dirty="0" err="1">
                        <a:latin typeface="Times New Roman" charset="0"/>
                        <a:ea typeface="Times New Roman" charset="0"/>
                        <a:cs typeface="Times New Roman" charset="0"/>
                      </a:rPr>
                      <a:t>τ</a:t>
                    </a:r>
                    <a:endParaRPr lang="en-US" sz="2000" baseline="-25000" dirty="0">
                      <a:ea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80" name="Straight Connector 79"/>
                  <p:cNvCxnSpPr/>
                  <p:nvPr/>
                </p:nvCxnSpPr>
                <p:spPr>
                  <a:xfrm flipV="1">
                    <a:off x="7617441" y="2338758"/>
                    <a:ext cx="144477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7570106" y="1447801"/>
                  <a:ext cx="1633777" cy="4691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μ</a:t>
                  </a:r>
                  <a:r>
                    <a:rPr lang="en-US" sz="2000" baseline="-25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,</a:t>
                  </a:r>
                  <a:r>
                    <a:rPr lang="en-US" sz="2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e</a:t>
                  </a:r>
                  <a:endParaRPr lang="en-US" sz="2000" baseline="-25000" dirty="0">
                    <a:ea typeface="Arial" charset="0"/>
                    <a:cs typeface="Arial" charset="0"/>
                  </a:endParaRPr>
                </a:p>
              </p:txBody>
            </p:sp>
            <p:cxnSp>
              <p:nvCxnSpPr>
                <p:cNvPr id="75" name="Straight Arrow Connector 74"/>
                <p:cNvCxnSpPr/>
                <p:nvPr/>
              </p:nvCxnSpPr>
              <p:spPr>
                <a:xfrm flipV="1">
                  <a:off x="6401300" y="1295467"/>
                  <a:ext cx="1295524" cy="762222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6401300" y="1757564"/>
                  <a:ext cx="1295524" cy="300124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6401300" y="2057689"/>
                  <a:ext cx="1600353" cy="228667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7829539" y="1066800"/>
                  <a:ext cx="697627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baseline="30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+</a:t>
                  </a:r>
                  <a:r>
                    <a:rPr lang="en-US" sz="2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,μ</a:t>
                  </a:r>
                  <a:r>
                    <a:rPr lang="en-US" sz="2000" baseline="30000" dirty="0">
                      <a:ea typeface="Arial" charset="0"/>
                      <a:cs typeface="Arial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91" name="Group 101"/>
          <p:cNvGrpSpPr/>
          <p:nvPr/>
        </p:nvGrpSpPr>
        <p:grpSpPr>
          <a:xfrm>
            <a:off x="2971800" y="4963280"/>
            <a:ext cx="1238995" cy="1383105"/>
            <a:chOff x="6629402" y="4560495"/>
            <a:chExt cx="1238995" cy="1383105"/>
          </a:xfrm>
        </p:grpSpPr>
        <p:sp>
          <p:nvSpPr>
            <p:cNvPr id="95" name="TextBox 85"/>
            <p:cNvSpPr txBox="1">
              <a:spLocks noChangeArrowheads="1"/>
            </p:cNvSpPr>
            <p:nvPr/>
          </p:nvSpPr>
          <p:spPr bwMode="auto">
            <a:xfrm>
              <a:off x="6818445" y="5410200"/>
              <a:ext cx="344355" cy="341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sz="2000" baseline="30000" dirty="0">
                  <a:latin typeface="Times New Roman" charset="0"/>
                  <a:ea typeface="Times New Roman" charset="0"/>
                  <a:cs typeface="Times New Roman" charset="0"/>
                </a:rPr>
                <a:t>(*)0</a:t>
              </a:r>
            </a:p>
          </p:txBody>
        </p:sp>
        <p:grpSp>
          <p:nvGrpSpPr>
            <p:cNvPr id="92" name="Group 80"/>
            <p:cNvGrpSpPr>
              <a:grpSpLocks/>
            </p:cNvGrpSpPr>
            <p:nvPr/>
          </p:nvGrpSpPr>
          <p:grpSpPr bwMode="auto">
            <a:xfrm>
              <a:off x="6629402" y="4560495"/>
              <a:ext cx="966088" cy="520080"/>
              <a:chOff x="5174046" y="2057689"/>
              <a:chExt cx="1836912" cy="609778"/>
            </a:xfrm>
            <a:scene3d>
              <a:camera prst="orthographicFront">
                <a:rot lat="0" lon="0" rev="1800000"/>
              </a:camera>
              <a:lightRig rig="threePt" dir="t"/>
            </a:scene3d>
          </p:grpSpPr>
          <p:cxnSp>
            <p:nvCxnSpPr>
              <p:cNvPr id="101" name="Straight Arrow Connector 100"/>
              <p:cNvCxnSpPr/>
              <p:nvPr/>
            </p:nvCxnSpPr>
            <p:spPr>
              <a:xfrm flipV="1">
                <a:off x="5174046" y="2057689"/>
                <a:ext cx="1227254" cy="3398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5174046" y="2397513"/>
                <a:ext cx="1836912" cy="2699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/>
          </p:nvCxnSpPr>
          <p:spPr bwMode="auto">
            <a:xfrm>
              <a:off x="6705602" y="5134613"/>
              <a:ext cx="689771" cy="41782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36"/>
            <p:cNvGrpSpPr>
              <a:grpSpLocks/>
            </p:cNvGrpSpPr>
            <p:nvPr/>
          </p:nvGrpSpPr>
          <p:grpSpPr bwMode="auto">
            <a:xfrm>
              <a:off x="7467600" y="5323300"/>
              <a:ext cx="400797" cy="620300"/>
              <a:chOff x="609601" y="2396913"/>
              <a:chExt cx="762073" cy="727286"/>
            </a:xfrm>
            <a:scene3d>
              <a:camera prst="orthographicFront">
                <a:rot lat="21599994" lon="10799999" rev="21599924"/>
              </a:camera>
              <a:lightRig rig="threePt" dir="t"/>
            </a:scene3d>
          </p:grpSpPr>
          <p:cxnSp>
            <p:nvCxnSpPr>
              <p:cNvPr id="96" name="Straight Arrow Connector 95"/>
              <p:cNvCxnSpPr/>
              <p:nvPr/>
            </p:nvCxnSpPr>
            <p:spPr>
              <a:xfrm rot="10800000">
                <a:off x="609601" y="2396913"/>
                <a:ext cx="762073" cy="26995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rot="5400000">
                <a:off x="1028696" y="2781222"/>
                <a:ext cx="457333" cy="228622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10800000" flipV="1">
                <a:off x="609601" y="2666867"/>
                <a:ext cx="762073" cy="304889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TextBox 87"/>
          <p:cNvSpPr txBox="1"/>
          <p:nvPr/>
        </p:nvSpPr>
        <p:spPr>
          <a:xfrm>
            <a:off x="3414808" y="4495800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48208" y="4953000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endParaRPr lang="en-US" baseline="30000" dirty="0">
              <a:latin typeface="Symbol" charset="2"/>
              <a:cs typeface="Symbol" charset="2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>
            <a:off x="1503065" y="5514676"/>
            <a:ext cx="1770661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" name="Group 93"/>
          <p:cNvGrpSpPr>
            <a:grpSpLocks/>
          </p:cNvGrpSpPr>
          <p:nvPr/>
        </p:nvGrpSpPr>
        <p:grpSpPr bwMode="auto">
          <a:xfrm>
            <a:off x="1725372" y="4878588"/>
            <a:ext cx="1322629" cy="767552"/>
            <a:chOff x="2659206" y="1615090"/>
            <a:chExt cx="2514840" cy="899932"/>
          </a:xfrm>
        </p:grpSpPr>
        <p:sp>
          <p:nvSpPr>
            <p:cNvPr id="158" name="TextBox 58"/>
            <p:cNvSpPr txBox="1">
              <a:spLocks noChangeArrowheads="1"/>
            </p:cNvSpPr>
            <p:nvPr/>
          </p:nvSpPr>
          <p:spPr bwMode="auto">
            <a:xfrm>
              <a:off x="4619863" y="1962090"/>
              <a:ext cx="452167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sz="2000" baseline="30000" dirty="0"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</a:p>
          </p:txBody>
        </p:sp>
        <p:grpSp>
          <p:nvGrpSpPr>
            <p:cNvPr id="159" name="Group 38"/>
            <p:cNvGrpSpPr>
              <a:grpSpLocks/>
            </p:cNvGrpSpPr>
            <p:nvPr/>
          </p:nvGrpSpPr>
          <p:grpSpPr bwMode="auto">
            <a:xfrm>
              <a:off x="2659206" y="2286355"/>
              <a:ext cx="2514840" cy="228667"/>
              <a:chOff x="2659206" y="2286355"/>
              <a:chExt cx="2514840" cy="228667"/>
            </a:xfrm>
          </p:grpSpPr>
          <p:cxnSp>
            <p:nvCxnSpPr>
              <p:cNvPr id="162" name="Straight Arrow Connector 161"/>
              <p:cNvCxnSpPr/>
              <p:nvPr/>
            </p:nvCxnSpPr>
            <p:spPr>
              <a:xfrm>
                <a:off x="2659206" y="2395925"/>
                <a:ext cx="2514840" cy="1587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3810253" y="2286355"/>
                <a:ext cx="228622" cy="228667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60" name="TextBox 57"/>
            <p:cNvSpPr txBox="1">
              <a:spLocks noChangeArrowheads="1"/>
            </p:cNvSpPr>
            <p:nvPr/>
          </p:nvSpPr>
          <p:spPr bwMode="auto">
            <a:xfrm>
              <a:off x="3366662" y="1615090"/>
              <a:ext cx="1490631" cy="3969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Times New Roman" charset="0"/>
                  <a:ea typeface="Lucida Grande" charset="0"/>
                </a:rPr>
                <a:t>ϒ</a:t>
              </a:r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(4S)</a:t>
              </a:r>
            </a:p>
          </p:txBody>
        </p:sp>
        <p:sp>
          <p:nvSpPr>
            <p:cNvPr id="161" name="TextBox 59"/>
            <p:cNvSpPr txBox="1">
              <a:spLocks noChangeArrowheads="1"/>
            </p:cNvSpPr>
            <p:nvPr/>
          </p:nvSpPr>
          <p:spPr bwMode="auto">
            <a:xfrm>
              <a:off x="2896405" y="1962090"/>
              <a:ext cx="43545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r>
                <a:rPr lang="en-US" sz="2800" baseline="30000" dirty="0">
                  <a:latin typeface="Times New Roman" charset="0"/>
                  <a:ea typeface="Times New Roman" charset="0"/>
                  <a:cs typeface="Times New Roman" charset="0"/>
                </a:rPr>
                <a:t>-</a:t>
              </a:r>
            </a:p>
          </p:txBody>
        </p:sp>
      </p:grpSp>
      <p:grpSp>
        <p:nvGrpSpPr>
          <p:cNvPr id="126" name="Group 43"/>
          <p:cNvGrpSpPr/>
          <p:nvPr/>
        </p:nvGrpSpPr>
        <p:grpSpPr>
          <a:xfrm>
            <a:off x="457201" y="4731740"/>
            <a:ext cx="1270888" cy="1645682"/>
            <a:chOff x="457200" y="3524250"/>
            <a:chExt cx="1270888" cy="1645682"/>
          </a:xfrm>
        </p:grpSpPr>
        <p:grpSp>
          <p:nvGrpSpPr>
            <p:cNvPr id="144" name="Group 42"/>
            <p:cNvGrpSpPr/>
            <p:nvPr/>
          </p:nvGrpSpPr>
          <p:grpSpPr>
            <a:xfrm>
              <a:off x="631825" y="3524250"/>
              <a:ext cx="1096263" cy="1403925"/>
              <a:chOff x="631825" y="3524250"/>
              <a:chExt cx="1096263" cy="1403925"/>
            </a:xfrm>
          </p:grpSpPr>
          <p:grpSp>
            <p:nvGrpSpPr>
              <p:cNvPr id="148" name="Group 80"/>
              <p:cNvGrpSpPr>
                <a:grpSpLocks/>
              </p:cNvGrpSpPr>
              <p:nvPr/>
            </p:nvGrpSpPr>
            <p:grpSpPr bwMode="auto">
              <a:xfrm>
                <a:off x="762000" y="4408095"/>
                <a:ext cx="966088" cy="520080"/>
                <a:chOff x="5174046" y="2057689"/>
                <a:chExt cx="1836912" cy="609778"/>
              </a:xfrm>
              <a:scene3d>
                <a:camera prst="orthographicFront">
                  <a:rot lat="0" lon="0" rev="12600001"/>
                </a:camera>
                <a:lightRig rig="threePt" dir="t"/>
              </a:scene3d>
            </p:grpSpPr>
            <p:cxnSp>
              <p:nvCxnSpPr>
                <p:cNvPr id="156" name="Straight Arrow Connector 155"/>
                <p:cNvCxnSpPr/>
                <p:nvPr/>
              </p:nvCxnSpPr>
              <p:spPr>
                <a:xfrm flipV="1">
                  <a:off x="5174046" y="2057689"/>
                  <a:ext cx="1227254" cy="3398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>
                  <a:off x="5174046" y="2397513"/>
                  <a:ext cx="1836912" cy="26995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9" name="Straight Arrow Connector 148"/>
              <p:cNvCxnSpPr/>
              <p:nvPr/>
            </p:nvCxnSpPr>
            <p:spPr bwMode="auto">
              <a:xfrm>
                <a:off x="939800" y="3822700"/>
                <a:ext cx="689771" cy="417820"/>
              </a:xfrm>
              <a:prstGeom prst="straightConnector1">
                <a:avLst/>
              </a:prstGeom>
              <a:ln>
                <a:prstDash val="sysDash"/>
                <a:tailEnd type="arrow"/>
              </a:ln>
              <a:scene3d>
                <a:camera prst="orthographicFront">
                  <a:rot lat="0" lon="0" rev="10799999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36"/>
              <p:cNvGrpSpPr>
                <a:grpSpLocks/>
              </p:cNvGrpSpPr>
              <p:nvPr/>
            </p:nvGrpSpPr>
            <p:grpSpPr bwMode="auto">
              <a:xfrm>
                <a:off x="631825" y="3524250"/>
                <a:ext cx="400797" cy="620300"/>
                <a:chOff x="609601" y="2396913"/>
                <a:chExt cx="762073" cy="727286"/>
              </a:xfrm>
              <a:scene3d>
                <a:camera prst="orthographicFront">
                  <a:rot lat="21599994" lon="10799999" rev="10799925"/>
                </a:camera>
                <a:lightRig rig="threePt" dir="t"/>
              </a:scene3d>
            </p:grpSpPr>
            <p:cxnSp>
              <p:nvCxnSpPr>
                <p:cNvPr id="151" name="Straight Arrow Connector 150"/>
                <p:cNvCxnSpPr/>
                <p:nvPr/>
              </p:nvCxnSpPr>
              <p:spPr>
                <a:xfrm rot="10800000">
                  <a:off x="609601" y="2396913"/>
                  <a:ext cx="762073" cy="269954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 rot="5400000">
                  <a:off x="1028696" y="2781222"/>
                  <a:ext cx="457333" cy="228622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rot="10800000" flipV="1">
                  <a:off x="609601" y="2666867"/>
                  <a:ext cx="762073" cy="304889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5" name="TextBox 85"/>
            <p:cNvSpPr txBox="1">
              <a:spLocks noChangeArrowheads="1"/>
            </p:cNvSpPr>
            <p:nvPr/>
          </p:nvSpPr>
          <p:spPr bwMode="auto">
            <a:xfrm>
              <a:off x="1371600" y="3697347"/>
              <a:ext cx="344355" cy="341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sz="2000" baseline="30000" dirty="0">
                  <a:latin typeface="Times New Roman" charset="0"/>
                  <a:ea typeface="Times New Roman" charset="0"/>
                  <a:cs typeface="Times New Roman" charset="0"/>
                </a:rPr>
                <a:t>(*)0</a:t>
              </a:r>
            </a:p>
          </p:txBody>
        </p:sp>
        <p:sp>
          <p:nvSpPr>
            <p:cNvPr id="146" name="TextBox 7"/>
            <p:cNvSpPr txBox="1"/>
            <p:nvPr/>
          </p:nvSpPr>
          <p:spPr>
            <a:xfrm>
              <a:off x="1371600" y="4800600"/>
              <a:ext cx="334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147" name="TextBox 8"/>
            <p:cNvSpPr txBox="1"/>
            <p:nvPr/>
          </p:nvSpPr>
          <p:spPr>
            <a:xfrm>
              <a:off x="457200" y="4431268"/>
              <a:ext cx="30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n</a:t>
              </a:r>
              <a:endParaRPr lang="en-US" baseline="300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5867400" y="2983468"/>
            <a:ext cx="235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Analysis Sample</a:t>
            </a:r>
            <a:endParaRPr lang="en-US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5867400" y="5177135"/>
            <a:ext cx="226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Control Sample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05400" y="2133600"/>
            <a:ext cx="4038600" cy="685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 SL tags results</a:t>
            </a:r>
            <a:endParaRPr lang="en-US" dirty="0"/>
          </a:p>
        </p:txBody>
      </p:sp>
      <p:pic>
        <p:nvPicPr>
          <p:cNvPr id="6" name="Content Placeholder 5" descr="fit_S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176" r="-1176"/>
              <a:stretch>
                <a:fillRect/>
              </a:stretch>
            </p:blipFill>
          </mc:Choice>
          <mc:Fallback>
            <p:blipFill>
              <a:blip r:embed="rId3"/>
              <a:srcRect l="-1176" r="-1176"/>
              <a:stretch>
                <a:fillRect/>
              </a:stretch>
            </p:blipFill>
          </mc:Fallback>
        </mc:AlternateContent>
        <p:spPr>
          <a:xfrm>
            <a:off x="1" y="1524000"/>
            <a:ext cx="5181600" cy="45873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7" name="Picture 6" descr="fittab_S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800" y="4267200"/>
            <a:ext cx="4667650" cy="2089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3935" y="2205335"/>
            <a:ext cx="3813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B( B </a:t>
            </a:r>
            <a:r>
              <a:rPr lang="en-US" sz="2000" dirty="0" err="1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tn</a:t>
            </a:r>
            <a:r>
              <a:rPr lang="en-US" sz="2000" dirty="0" smtClean="0">
                <a:solidFill>
                  <a:srgbClr val="FF0000"/>
                </a:solidFill>
              </a:rPr>
              <a:t> ) = (1.7 ±0.8 ± 0.2)×10-4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3124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Excluding null hypothesis at 2.3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28600"/>
            <a:ext cx="329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Rev. D 81,051101(R) (2010)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bab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153401" y="76200"/>
            <a:ext cx="914400" cy="148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 SL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533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Excluding null hypothesis at</a:t>
            </a:r>
            <a:r>
              <a:rPr lang="en-US" sz="2000" dirty="0" smtClean="0">
                <a:solidFill>
                  <a:srgbClr val="FF0000"/>
                </a:solidFill>
              </a:rPr>
              <a:t> 3.6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endParaRPr lang="en-US" sz="2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7" name="Picture 6" descr="belle_SL_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2391325"/>
            <a:ext cx="3962400" cy="4085675"/>
          </a:xfrm>
          <a:prstGeom prst="rect">
            <a:avLst/>
          </a:prstGeom>
        </p:spPr>
      </p:pic>
      <p:pic>
        <p:nvPicPr>
          <p:cNvPr id="9" name="Picture 8" descr="belle_SL_ta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72066" y="4038600"/>
            <a:ext cx="5224334" cy="1765300"/>
          </a:xfrm>
          <a:prstGeom prst="rect">
            <a:avLst/>
          </a:prstGeom>
        </p:spPr>
      </p:pic>
      <p:pic>
        <p:nvPicPr>
          <p:cNvPr id="11" name="Picture 10" descr="belle_SL_double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62600" y="1140222"/>
            <a:ext cx="2819400" cy="2745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1177" y="228600"/>
            <a:ext cx="3548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arXiv:1006.4201[hep-ex]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44550" y="1981200"/>
            <a:ext cx="4337050" cy="279400"/>
          </a:xfrm>
          <a:prstGeom prst="rect">
            <a:avLst/>
          </a:prstGeom>
        </p:spPr>
      </p:pic>
      <p:pic>
        <p:nvPicPr>
          <p:cNvPr id="14" name="Picture 7" descr="B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45561" y="228600"/>
            <a:ext cx="1084139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04398" y="1447800"/>
            <a:ext cx="5181600" cy="396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endParaRPr lang="en-US" sz="1600" baseline="30000" dirty="0" smtClean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5756" y="4191000"/>
            <a:ext cx="4337050" cy="279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0996" y="5130800"/>
            <a:ext cx="4337050" cy="27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0200" y="1831777"/>
            <a:ext cx="255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arXiv:1008.0104[hep-ex]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2593777"/>
            <a:ext cx="329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Rev. D 81,051101(R) (2010)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10200" y="4126468"/>
            <a:ext cx="351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 97, 251802 (2006)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5040868"/>
            <a:ext cx="254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arXiv:1006.4201[hep-ex]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60317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BABAR </a:t>
            </a:r>
            <a:r>
              <a:rPr lang="en-US" dirty="0" err="1" smtClean="0"/>
              <a:t>Hadronic</a:t>
            </a:r>
            <a:r>
              <a:rPr lang="en-US" dirty="0" smtClean="0"/>
              <a:t> tags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236517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BABAR Semi-</a:t>
            </a:r>
            <a:r>
              <a:rPr lang="en-US" dirty="0" err="1" smtClean="0"/>
              <a:t>leptonic</a:t>
            </a:r>
            <a:r>
              <a:rPr lang="en-US" dirty="0" smtClean="0"/>
              <a:t> tags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4721423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BELLE Semi-</a:t>
            </a:r>
            <a:r>
              <a:rPr lang="en-US" dirty="0" err="1" smtClean="0"/>
              <a:t>leptonic</a:t>
            </a:r>
            <a:r>
              <a:rPr lang="en-US" dirty="0" smtClean="0"/>
              <a:t> tags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380702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BELLE </a:t>
            </a:r>
            <a:r>
              <a:rPr lang="en-US" dirty="0" err="1" smtClean="0"/>
              <a:t>Hadronic</a:t>
            </a:r>
            <a:r>
              <a:rPr lang="en-US" dirty="0" smtClean="0"/>
              <a:t> tags</a:t>
            </a:r>
            <a:endParaRPr lang="en-US" dirty="0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1000" y="2777927"/>
            <a:ext cx="3778250" cy="27305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25450" y="2085777"/>
            <a:ext cx="3917950" cy="279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" y="5678268"/>
            <a:ext cx="8534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HFAG </a:t>
            </a:r>
            <a:r>
              <a:rPr lang="en-US" sz="2400" dirty="0" smtClean="0"/>
              <a:t>average: </a:t>
            </a:r>
            <a:endParaRPr lang="en-US" sz="2400" dirty="0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115642" y="5721349"/>
            <a:ext cx="5266358" cy="4185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800" y="3059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BABAR</a:t>
            </a:r>
            <a:r>
              <a:rPr lang="en-US" dirty="0" smtClean="0"/>
              <a:t> combined</a:t>
            </a:r>
            <a:endParaRPr lang="en-US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81004" y="3429000"/>
            <a:ext cx="3504057" cy="27851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52400" y="609600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HFAG does not use the 2006 Belle </a:t>
            </a:r>
            <a:r>
              <a:rPr lang="en-US" dirty="0" err="1" smtClean="0"/>
              <a:t>hadronic</a:t>
            </a:r>
            <a:r>
              <a:rPr lang="en-US" dirty="0" smtClean="0"/>
              <a:t> tag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kmfit_comp_taun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09800"/>
            <a:ext cx="4549351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CKM fits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2590800" cy="685800"/>
          </a:xfrm>
        </p:spPr>
        <p:txBody>
          <a:bodyPr vert="horz"/>
          <a:lstStyle/>
          <a:p>
            <a:pPr>
              <a:buNone/>
            </a:pPr>
            <a:r>
              <a:rPr lang="en-US" dirty="0" err="1" smtClean="0"/>
              <a:t>www.utfit.org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013" y="2108200"/>
            <a:ext cx="4545987" cy="4292600"/>
            <a:chOff x="26013" y="1574800"/>
            <a:chExt cx="4545987" cy="4292600"/>
          </a:xfrm>
        </p:grpSpPr>
        <p:pic>
          <p:nvPicPr>
            <p:cNvPr id="5" name="Picture 4" descr="pull_sm_btaunufit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13" y="1574800"/>
              <a:ext cx="4545987" cy="4292600"/>
            </a:xfrm>
            <a:prstGeom prst="rect">
              <a:avLst/>
            </a:prstGeom>
          </p:spPr>
        </p:pic>
        <p:sp>
          <p:nvSpPr>
            <p:cNvPr id="18" name="Multiply 17"/>
            <p:cNvSpPr/>
            <p:nvPr/>
          </p:nvSpPr>
          <p:spPr>
            <a:xfrm>
              <a:off x="2075394" y="3165475"/>
              <a:ext cx="210606" cy="196850"/>
            </a:xfrm>
            <a:prstGeom prst="mathMultiply">
              <a:avLst>
                <a:gd name="adj1" fmla="val 122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334000" y="1600200"/>
            <a:ext cx="2895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600" dirty="0" smtClean="0"/>
              <a:t>ckmfitter.in2p3.fr</a:t>
            </a: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313394" y="2209800"/>
            <a:ext cx="210606" cy="196850"/>
          </a:xfrm>
          <a:prstGeom prst="mathMultiply">
            <a:avLst>
              <a:gd name="adj1" fmla="val 122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20944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HFAG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 ➝ </a:t>
            </a:r>
            <a:r>
              <a:rPr lang="en-US" dirty="0" err="1" smtClean="0">
                <a:latin typeface="Symbol" charset="2"/>
                <a:cs typeface="Symbol" charset="2"/>
              </a:rPr>
              <a:t>mn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at Belle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572000" cy="48323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Full event reconstruction 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e+e</a:t>
            </a:r>
            <a:r>
              <a:rPr lang="en-US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smtClean="0"/>
              <a:t>➝  </a:t>
            </a:r>
            <a:r>
              <a:rPr lang="en-US" sz="2000" dirty="0" smtClean="0"/>
              <a:t>D K X D*</a:t>
            </a:r>
            <a:r>
              <a:rPr lang="en-US" sz="2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smtClean="0"/>
              <a:t> </a:t>
            </a:r>
            <a:r>
              <a:rPr lang="en-US" sz="1600" dirty="0" smtClean="0"/>
              <a:t>D</a:t>
            </a:r>
            <a:r>
              <a:rPr lang="en-US" sz="1600" dirty="0" smtClean="0"/>
              <a:t>*</a:t>
            </a:r>
            <a:r>
              <a:rPr lang="en-US" sz="1600" dirty="0" err="1" smtClean="0"/>
              <a:t>s</a:t>
            </a:r>
            <a:r>
              <a:rPr lang="en-US" sz="1600" dirty="0" smtClean="0"/>
              <a:t> ➝  </a:t>
            </a:r>
            <a:r>
              <a:rPr lang="en-US" sz="1600" dirty="0" smtClean="0"/>
              <a:t>Ds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endParaRPr lang="en-US" sz="1600" dirty="0" smtClean="0">
              <a:latin typeface="Symbol" charset="2"/>
              <a:cs typeface="Symbol" charset="2"/>
            </a:endParaRPr>
          </a:p>
          <a:p>
            <a:pPr lvl="1"/>
            <a:r>
              <a:rPr lang="en-US" sz="1800" dirty="0" smtClean="0"/>
              <a:t>X is a system of </a:t>
            </a:r>
            <a:r>
              <a:rPr lang="en-US" sz="1800" dirty="0" err="1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pions</a:t>
            </a:r>
            <a:endParaRPr lang="en-US" sz="1800" dirty="0" smtClean="0"/>
          </a:p>
          <a:p>
            <a:r>
              <a:rPr lang="en-US" sz="2000" dirty="0" smtClean="0"/>
              <a:t>Recoil </a:t>
            </a:r>
            <a:r>
              <a:rPr lang="en-US" sz="2000" dirty="0" smtClean="0"/>
              <a:t>mass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rec</a:t>
            </a:r>
            <a:r>
              <a:rPr lang="en-US" sz="2000" dirty="0" err="1" smtClean="0"/>
              <a:t>(</a:t>
            </a:r>
            <a:r>
              <a:rPr lang="en-US" sz="2000" dirty="0" err="1" smtClean="0"/>
              <a:t>DKX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) </a:t>
            </a:r>
            <a:r>
              <a:rPr lang="en-US" sz="2000" dirty="0" smtClean="0"/>
              <a:t>identifies the Ds</a:t>
            </a:r>
          </a:p>
          <a:p>
            <a:endParaRPr lang="en-US" sz="2000" dirty="0" smtClean="0"/>
          </a:p>
          <a:p>
            <a:r>
              <a:rPr lang="en-US" sz="2000" dirty="0" smtClean="0"/>
              <a:t>Require a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and </a:t>
            </a:r>
            <a:r>
              <a:rPr lang="en-US" sz="2000" dirty="0" smtClean="0"/>
              <a:t>fit to</a:t>
            </a:r>
            <a:r>
              <a:rPr lang="en-US" sz="2000" dirty="0" smtClean="0"/>
              <a:t> the missing mass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rec</a:t>
            </a:r>
            <a:r>
              <a:rPr lang="en-US" sz="2000" dirty="0" err="1" smtClean="0"/>
              <a:t>(</a:t>
            </a:r>
            <a:r>
              <a:rPr lang="en-US" sz="2000" dirty="0" err="1" smtClean="0"/>
              <a:t>DKX</a:t>
            </a:r>
            <a:r>
              <a:rPr lang="en-US" sz="2000" dirty="0" err="1" smtClean="0">
                <a:latin typeface="Symbol" charset="2"/>
                <a:cs typeface="Symbol" charset="2"/>
              </a:rPr>
              <a:t>gm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B( Ds</a:t>
            </a:r>
            <a:r>
              <a:rPr lang="en-US" sz="2000" dirty="0" smtClean="0"/>
              <a:t> ➝ </a:t>
            </a:r>
            <a:r>
              <a:rPr lang="en-US" sz="2000" dirty="0" err="1" smtClean="0">
                <a:latin typeface="Symbol" charset="2"/>
                <a:cs typeface="Symbol" charset="2"/>
              </a:rPr>
              <a:t>mn</a:t>
            </a:r>
            <a:r>
              <a:rPr lang="en-US" sz="2000" dirty="0" smtClean="0"/>
              <a:t> </a:t>
            </a:r>
            <a:r>
              <a:rPr lang="en-US" sz="2000" dirty="0" smtClean="0"/>
              <a:t>) =</a:t>
            </a:r>
            <a:r>
              <a:rPr lang="en-US" sz="2000" dirty="0" smtClean="0"/>
              <a:t> </a:t>
            </a:r>
            <a:r>
              <a:rPr lang="en-US" sz="1800" dirty="0" smtClean="0"/>
              <a:t>(6.64 </a:t>
            </a:r>
            <a:r>
              <a:rPr lang="en-US" sz="1800" dirty="0" smtClean="0">
                <a:solidFill>
                  <a:srgbClr val="FF0000"/>
                </a:solidFill>
              </a:rPr>
              <a:t>±</a:t>
            </a:r>
            <a:r>
              <a:rPr lang="en-US" sz="1800" dirty="0" smtClean="0"/>
              <a:t> </a:t>
            </a:r>
            <a:r>
              <a:rPr lang="en-US" sz="1800" dirty="0" smtClean="0"/>
              <a:t>0.</a:t>
            </a:r>
            <a:r>
              <a:rPr lang="en-US" sz="1800" dirty="0" smtClean="0"/>
              <a:t>76 </a:t>
            </a:r>
            <a:r>
              <a:rPr lang="en-US" sz="1800" dirty="0" smtClean="0">
                <a:solidFill>
                  <a:srgbClr val="FF0000"/>
                </a:solidFill>
              </a:rPr>
              <a:t>±</a:t>
            </a:r>
            <a:r>
              <a:rPr lang="en-US" sz="1800" dirty="0" smtClean="0"/>
              <a:t>0</a:t>
            </a:r>
            <a:r>
              <a:rPr lang="en-US" sz="1800" dirty="0" smtClean="0"/>
              <a:t>57</a:t>
            </a:r>
            <a:r>
              <a:rPr lang="en-US" sz="1800" dirty="0" smtClean="0"/>
              <a:t>)</a:t>
            </a:r>
            <a:r>
              <a:rPr lang="en-US" sz="1800" dirty="0" smtClean="0"/>
              <a:t> × 10</a:t>
            </a:r>
            <a:r>
              <a:rPr lang="en-US" sz="1800" baseline="30000" dirty="0" smtClean="0"/>
              <a:t>-3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f</a:t>
            </a:r>
            <a:r>
              <a:rPr lang="en-US" sz="2000" baseline="-25000" dirty="0" err="1" smtClean="0"/>
              <a:t>Ds</a:t>
            </a:r>
            <a:r>
              <a:rPr lang="en-US" sz="2000" dirty="0" smtClean="0"/>
              <a:t> = </a:t>
            </a:r>
            <a:r>
              <a:rPr lang="en-US" sz="2000" dirty="0" smtClean="0"/>
              <a:t> (275  </a:t>
            </a:r>
            <a:r>
              <a:rPr lang="en-US" sz="2000" dirty="0" smtClean="0">
                <a:solidFill>
                  <a:srgbClr val="FF0000"/>
                </a:solidFill>
              </a:rPr>
              <a:t>±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16</a:t>
            </a:r>
            <a:r>
              <a:rPr lang="en-US" sz="2000" dirty="0" smtClean="0">
                <a:solidFill>
                  <a:srgbClr val="FF0000"/>
                </a:solidFill>
              </a:rPr>
              <a:t> ±</a:t>
            </a:r>
            <a:r>
              <a:rPr lang="en-US" sz="2000" dirty="0" smtClean="0"/>
              <a:t> </a:t>
            </a:r>
            <a:r>
              <a:rPr lang="en-US" sz="2000" dirty="0" smtClean="0"/>
              <a:t>12) </a:t>
            </a:r>
            <a:r>
              <a:rPr lang="en-US" sz="2000" dirty="0" err="1" smtClean="0"/>
              <a:t>MeV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5" name="Picture 4" descr="belle_Dmunu_mr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00600" y="1143000"/>
            <a:ext cx="4233823" cy="2057400"/>
          </a:xfrm>
          <a:prstGeom prst="rect">
            <a:avLst/>
          </a:prstGeom>
        </p:spPr>
      </p:pic>
      <p:pic>
        <p:nvPicPr>
          <p:cNvPr id="6" name="Picture 5" descr="belle_Dmunu_mdkxg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8200" y="3429000"/>
            <a:ext cx="3098800" cy="3060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0" y="228600"/>
            <a:ext cx="3548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Rev. </a:t>
            </a:r>
            <a:r>
              <a:rPr lang="en-US" dirty="0" err="1" smtClean="0">
                <a:solidFill>
                  <a:srgbClr val="FF0000"/>
                </a:solidFill>
              </a:rPr>
              <a:t>Lett</a:t>
            </a:r>
            <a:r>
              <a:rPr lang="en-US" dirty="0" smtClean="0">
                <a:solidFill>
                  <a:srgbClr val="FF0000"/>
                </a:solidFill>
              </a:rPr>
              <a:t>. 100,241801 (2008)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B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5561" y="228600"/>
            <a:ext cx="1084139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 ➝ </a:t>
            </a:r>
            <a:r>
              <a:rPr lang="en-US" dirty="0" err="1" smtClean="0">
                <a:latin typeface="Symbol" charset="2"/>
                <a:cs typeface="Symbol" charset="2"/>
              </a:rPr>
              <a:t>mn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at </a:t>
            </a:r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57400"/>
          </a:xfrm>
        </p:spPr>
        <p:txBody>
          <a:bodyPr/>
          <a:lstStyle/>
          <a:p>
            <a:r>
              <a:rPr lang="en-US" dirty="0" smtClean="0"/>
              <a:t>Same tagging as in Belle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B( Ds➝ </a:t>
            </a:r>
            <a:r>
              <a:rPr lang="en-US" sz="2000" dirty="0" err="1" smtClean="0">
                <a:latin typeface="Symbol" charset="2"/>
                <a:cs typeface="Symbol" charset="2"/>
              </a:rPr>
              <a:t>mn</a:t>
            </a:r>
            <a:r>
              <a:rPr lang="en-US" sz="2000" dirty="0" smtClean="0"/>
              <a:t> ) =</a:t>
            </a:r>
            <a:r>
              <a:rPr lang="en-US" sz="2000" dirty="0" smtClean="0"/>
              <a:t> (6.02 </a:t>
            </a:r>
            <a:r>
              <a:rPr lang="en-US" sz="2000" dirty="0" smtClean="0">
                <a:solidFill>
                  <a:srgbClr val="FF0000"/>
                </a:solidFill>
              </a:rPr>
              <a:t>±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0.</a:t>
            </a:r>
            <a:r>
              <a:rPr lang="en-US" sz="2000" dirty="0" smtClean="0"/>
              <a:t>38</a:t>
            </a:r>
            <a:r>
              <a:rPr lang="en-US" sz="2000" dirty="0" smtClean="0">
                <a:solidFill>
                  <a:srgbClr val="FF0000"/>
                </a:solidFill>
              </a:rPr>
              <a:t> ±</a:t>
            </a:r>
            <a:r>
              <a:rPr lang="en-US" sz="2000" dirty="0" smtClean="0"/>
              <a:t>0.</a:t>
            </a:r>
            <a:r>
              <a:rPr lang="en-US" sz="2000" dirty="0" smtClean="0"/>
              <a:t>34)×10</a:t>
            </a:r>
            <a:r>
              <a:rPr lang="en-US" sz="2000" baseline="30000" dirty="0" smtClean="0"/>
              <a:t>-3</a:t>
            </a:r>
            <a:endParaRPr lang="en-US" sz="2000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7" name="Picture 6" descr="babar_Dmunu_mr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64760" y="1010920"/>
            <a:ext cx="3622040" cy="2570480"/>
          </a:xfrm>
          <a:prstGeom prst="rect">
            <a:avLst/>
          </a:prstGeom>
        </p:spPr>
      </p:pic>
      <p:pic>
        <p:nvPicPr>
          <p:cNvPr id="8" name="Picture 7" descr="babar_Dmunu_mdkxg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392170"/>
            <a:ext cx="7740650" cy="3008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533400"/>
            <a:ext cx="3548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</a:t>
            </a:r>
            <a:r>
              <a:rPr lang="en-US" dirty="0" smtClean="0">
                <a:solidFill>
                  <a:srgbClr val="FF0000"/>
                </a:solidFill>
              </a:rPr>
              <a:t>1008.4080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hep</a:t>
            </a:r>
            <a:r>
              <a:rPr lang="en-US" dirty="0" smtClean="0">
                <a:solidFill>
                  <a:srgbClr val="FF0000"/>
                </a:solidFill>
              </a:rPr>
              <a:t>-ex]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bab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153401" y="76200"/>
            <a:ext cx="914400" cy="148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 ➝ </a:t>
            </a:r>
            <a:r>
              <a:rPr lang="en-US" dirty="0" err="1" smtClean="0">
                <a:latin typeface="Symbol" charset="2"/>
                <a:cs typeface="Symbol" charset="2"/>
              </a:rPr>
              <a:t>tn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at </a:t>
            </a:r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577223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Look for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➝</a:t>
            </a:r>
            <a:r>
              <a:rPr lang="en-US" sz="2000" dirty="0" smtClean="0"/>
              <a:t> 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/>
              <a:t> or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dirty="0" smtClean="0"/>
              <a:t> ➝ 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endParaRPr lang="en-US" sz="2000" dirty="0" smtClean="0">
              <a:latin typeface="Symbol" charset="2"/>
              <a:cs typeface="Symbol" charset="2"/>
            </a:endParaRPr>
          </a:p>
          <a:p>
            <a:r>
              <a:rPr lang="en-US" sz="2000" dirty="0" smtClean="0"/>
              <a:t>M</a:t>
            </a:r>
            <a:r>
              <a:rPr lang="en-US" sz="2000" dirty="0" smtClean="0"/>
              <a:t>issing mass </a:t>
            </a:r>
            <a:r>
              <a:rPr lang="en-US" sz="2000" dirty="0" smtClean="0"/>
              <a:t>consistent with multiple neutrinos </a:t>
            </a:r>
            <a:r>
              <a:rPr lang="en-US" sz="2000" dirty="0" smtClean="0"/>
              <a:t>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rec</a:t>
            </a:r>
            <a:r>
              <a:rPr lang="en-US" sz="2000" dirty="0" smtClean="0"/>
              <a:t>(DKX</a:t>
            </a:r>
            <a:r>
              <a:rPr lang="en-US" sz="2000" dirty="0" smtClean="0">
                <a:latin typeface="Symbol" charset="2"/>
                <a:cs typeface="Symbol" charset="2"/>
              </a:rPr>
              <a:t>mg</a:t>
            </a:r>
            <a:r>
              <a:rPr lang="en-US" sz="2000" dirty="0" smtClean="0"/>
              <a:t>)&gt;0.5 GeV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Fit to extra unassigned energy in the calorimeter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5" name="Picture 4" descr="babar_Dstaunu_eextr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2646680"/>
            <a:ext cx="7390130" cy="2687320"/>
          </a:xfrm>
          <a:prstGeom prst="rect">
            <a:avLst/>
          </a:prstGeom>
        </p:spPr>
      </p:pic>
      <p:pic>
        <p:nvPicPr>
          <p:cNvPr id="6" name="Picture 5" descr="babar_Dtaunu_ta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5257800"/>
            <a:ext cx="8486140" cy="1122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533400"/>
            <a:ext cx="3548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</a:t>
            </a:r>
            <a:r>
              <a:rPr lang="en-US" dirty="0" smtClean="0">
                <a:solidFill>
                  <a:srgbClr val="FF0000"/>
                </a:solidFill>
              </a:rPr>
              <a:t>1008.4080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hep</a:t>
            </a:r>
            <a:r>
              <a:rPr lang="en-US" dirty="0" smtClean="0">
                <a:solidFill>
                  <a:srgbClr val="FF0000"/>
                </a:solidFill>
              </a:rPr>
              <a:t>-ex]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bab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153401" y="76200"/>
            <a:ext cx="914400" cy="148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Brief description of the “Recoil Method” technique</a:t>
            </a:r>
          </a:p>
          <a:p>
            <a:r>
              <a:rPr lang="en-US" dirty="0" smtClean="0"/>
              <a:t>B </a:t>
            </a:r>
            <a:r>
              <a:rPr lang="it-IT" dirty="0" smtClean="0"/>
              <a:t>➝ </a:t>
            </a:r>
            <a:r>
              <a:rPr lang="it-IT" dirty="0" smtClean="0">
                <a:latin typeface="Symbol" charset="2"/>
                <a:cs typeface="Symbol" charset="2"/>
              </a:rPr>
              <a:t>t n</a:t>
            </a:r>
            <a:r>
              <a:rPr lang="it-IT" dirty="0" smtClean="0"/>
              <a:t> measurements</a:t>
            </a:r>
          </a:p>
          <a:p>
            <a:r>
              <a:rPr lang="it-IT" dirty="0" smtClean="0"/>
              <a:t>D ➝e </a:t>
            </a:r>
            <a:r>
              <a:rPr lang="it-IT" dirty="0" smtClean="0">
                <a:latin typeface="Symbol" charset="2"/>
                <a:cs typeface="Symbol" charset="2"/>
              </a:rPr>
              <a:t>n</a:t>
            </a:r>
            <a:r>
              <a:rPr lang="it-IT" dirty="0" smtClean="0"/>
              <a:t>, </a:t>
            </a:r>
            <a:r>
              <a:rPr lang="it-IT" dirty="0" smtClean="0">
                <a:latin typeface="Symbol" charset="2"/>
                <a:cs typeface="Symbol" charset="2"/>
              </a:rPr>
              <a:t>m n</a:t>
            </a:r>
            <a:r>
              <a:rPr lang="it-IT" dirty="0" smtClean="0"/>
              <a:t>, </a:t>
            </a:r>
            <a:r>
              <a:rPr lang="it-IT" dirty="0" smtClean="0">
                <a:latin typeface="Symbol" charset="2"/>
                <a:cs typeface="Symbol" charset="2"/>
              </a:rPr>
              <a:t>t n</a:t>
            </a:r>
            <a:r>
              <a:rPr lang="it-IT" dirty="0" smtClean="0"/>
              <a:t> measurements</a:t>
            </a:r>
          </a:p>
          <a:p>
            <a:r>
              <a:rPr lang="it-IT" dirty="0" smtClean="0"/>
              <a:t>B ➝ </a:t>
            </a:r>
            <a:r>
              <a:rPr lang="it-IT" dirty="0" smtClean="0">
                <a:latin typeface="Symbol" charset="2"/>
                <a:cs typeface="Symbol" charset="2"/>
              </a:rPr>
              <a:t>m n</a:t>
            </a:r>
            <a:r>
              <a:rPr lang="it-IT" dirty="0" smtClean="0"/>
              <a:t>  and </a:t>
            </a:r>
            <a:r>
              <a:rPr lang="it-IT" dirty="0" smtClean="0"/>
              <a:t>B ➝ </a:t>
            </a:r>
            <a:r>
              <a:rPr lang="it-IT" dirty="0" smtClean="0">
                <a:latin typeface="Symbol" charset="2"/>
                <a:cs typeface="Symbol" charset="2"/>
              </a:rPr>
              <a:t>m </a:t>
            </a:r>
            <a:r>
              <a:rPr lang="it-IT" dirty="0" smtClean="0">
                <a:latin typeface="Symbol" charset="2"/>
                <a:cs typeface="Symbol" charset="2"/>
              </a:rPr>
              <a:t>n g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lattice QCD</a:t>
            </a:r>
            <a:endParaRPr lang="en-US" dirty="0"/>
          </a:p>
        </p:txBody>
      </p:sp>
      <p:pic>
        <p:nvPicPr>
          <p:cNvPr id="6" name="Content Placeholder 5" descr="fds_tabl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1873" r="-31873"/>
              <a:stretch>
                <a:fillRect/>
              </a:stretch>
            </p:blipFill>
          </mc:Choice>
          <mc:Fallback>
            <p:blipFill>
              <a:blip r:embed="rId3"/>
              <a:srcRect l="-31873" r="-31873"/>
              <a:stretch>
                <a:fillRect/>
              </a:stretch>
            </p:blipFill>
          </mc:Fallback>
        </mc:AlternateContent>
        <p:spPr>
          <a:xfrm>
            <a:off x="457200" y="1746250"/>
            <a:ext cx="7848600" cy="45783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1106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From  </a:t>
            </a:r>
            <a:r>
              <a:rPr lang="en-US" b="1" dirty="0" err="1" smtClean="0">
                <a:solidFill>
                  <a:srgbClr val="FF0000"/>
                </a:solidFill>
              </a:rPr>
              <a:t>Xin</a:t>
            </a:r>
            <a:r>
              <a:rPr lang="en-US" b="1" dirty="0" smtClean="0">
                <a:solidFill>
                  <a:srgbClr val="FF0000"/>
                </a:solidFill>
              </a:rPr>
              <a:t> talk at CKM 2010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057400"/>
            <a:ext cx="23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a 2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difference</a:t>
            </a:r>
          </a:p>
          <a:p>
            <a:r>
              <a:rPr lang="en-US" dirty="0" smtClean="0"/>
              <a:t>b</a:t>
            </a:r>
            <a:r>
              <a:rPr lang="en-US" dirty="0" smtClean="0"/>
              <a:t>etween Lattice QCD</a:t>
            </a:r>
          </a:p>
          <a:p>
            <a:r>
              <a:rPr lang="en-US" dirty="0" smtClean="0"/>
              <a:t>and experiment.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➝</a:t>
            </a:r>
            <a:r>
              <a:rPr lang="en-US" dirty="0" err="1" smtClean="0"/>
              <a:t>eν,μν</a:t>
            </a:r>
            <a:r>
              <a:rPr lang="en-US" dirty="0" smtClean="0"/>
              <a:t> untagged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8006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Monocromatic</a:t>
            </a:r>
            <a:r>
              <a:rPr lang="en-US" sz="2000" dirty="0" smtClean="0"/>
              <a:t> (in B rest frame) electron or </a:t>
            </a:r>
            <a:r>
              <a:rPr lang="en-US" sz="2000" dirty="0" err="1" smtClean="0"/>
              <a:t>muon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Exploit kinematics and and topology of the </a:t>
            </a:r>
            <a:r>
              <a:rPr lang="en-US" sz="1800" dirty="0" err="1" smtClean="0"/>
              <a:t>r.o.e</a:t>
            </a:r>
            <a:r>
              <a:rPr lang="en-US" sz="1800" dirty="0" smtClean="0"/>
              <a:t>. </a:t>
            </a:r>
          </a:p>
          <a:p>
            <a:r>
              <a:rPr lang="en-US" sz="2200" dirty="0" smtClean="0"/>
              <a:t>No significant signal seen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Guglielmo De Nardo - SUSY 2009 June 5th-10th 2009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6248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Phys. Rev. D 79,091101 (2009)</a:t>
            </a:r>
            <a:r>
              <a:rPr lang="en-US" dirty="0" smtClean="0"/>
              <a:t> 	</a:t>
            </a:r>
            <a:r>
              <a:rPr lang="en-US" dirty="0" smtClean="0"/>
              <a:t>	BABAR</a:t>
            </a:r>
          </a:p>
          <a:p>
            <a:r>
              <a:rPr lang="en-US" dirty="0" smtClean="0"/>
              <a:t>Phys. </a:t>
            </a:r>
            <a:r>
              <a:rPr lang="en-US" dirty="0" err="1" smtClean="0"/>
              <a:t>Lett</a:t>
            </a:r>
            <a:r>
              <a:rPr lang="en-US" dirty="0" smtClean="0"/>
              <a:t>. B 647 (2007) 67	   </a:t>
            </a:r>
            <a:r>
              <a:rPr lang="en-US" dirty="0" smtClean="0"/>
              <a:t> 	</a:t>
            </a:r>
            <a:r>
              <a:rPr lang="en-US" dirty="0" smtClean="0"/>
              <a:t>	BELLE	 </a:t>
            </a:r>
            <a:endParaRPr lang="en-US" dirty="0"/>
          </a:p>
        </p:txBody>
      </p:sp>
      <p:pic>
        <p:nvPicPr>
          <p:cNvPr id="7" name="Picture 6" descr="belle_blnu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676400"/>
            <a:ext cx="4648200" cy="214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b="48735"/>
          <a:stretch>
            <a:fillRect/>
          </a:stretch>
        </p:blipFill>
        <p:spPr>
          <a:xfrm>
            <a:off x="4114800" y="3855818"/>
            <a:ext cx="2362200" cy="2163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t="51264"/>
          <a:stretch>
            <a:fillRect/>
          </a:stretch>
        </p:blipFill>
        <p:spPr>
          <a:xfrm>
            <a:off x="6477000" y="3886373"/>
            <a:ext cx="2362200" cy="2057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3808273"/>
            <a:ext cx="4114800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dirty="0" smtClean="0"/>
              <a:t>90% C.L. limits:</a:t>
            </a:r>
          </a:p>
          <a:p>
            <a:endParaRPr lang="en-US" dirty="0" smtClean="0"/>
          </a:p>
          <a:p>
            <a:r>
              <a:rPr lang="en-US" dirty="0" smtClean="0"/>
              <a:t>BF( B → </a:t>
            </a:r>
            <a:r>
              <a:rPr lang="en-US" dirty="0" err="1" smtClean="0"/>
              <a:t>eν</a:t>
            </a:r>
            <a:r>
              <a:rPr lang="en-US" dirty="0" smtClean="0"/>
              <a:t> ) &lt; 1.9 × 10</a:t>
            </a:r>
            <a:r>
              <a:rPr lang="en-US" baseline="30000" dirty="0" smtClean="0"/>
              <a:t>-6</a:t>
            </a:r>
            <a:r>
              <a:rPr lang="en-US" dirty="0" smtClean="0"/>
              <a:t>	BABAR</a:t>
            </a:r>
            <a:endParaRPr lang="en-US" baseline="30000" dirty="0" smtClean="0"/>
          </a:p>
          <a:p>
            <a:r>
              <a:rPr lang="en-US" dirty="0" smtClean="0"/>
              <a:t>BF( B → </a:t>
            </a:r>
            <a:r>
              <a:rPr lang="en-US" dirty="0" err="1" smtClean="0"/>
              <a:t>eν</a:t>
            </a:r>
            <a:r>
              <a:rPr lang="en-US" dirty="0" smtClean="0"/>
              <a:t> ) &lt; 0.98 × 10</a:t>
            </a:r>
            <a:r>
              <a:rPr lang="en-US" baseline="30000" dirty="0" smtClean="0"/>
              <a:t>-6</a:t>
            </a:r>
            <a:r>
              <a:rPr lang="en-US" dirty="0" smtClean="0"/>
              <a:t>	BELLE</a:t>
            </a:r>
            <a:r>
              <a:rPr lang="en-US" baseline="30000" dirty="0" smtClean="0"/>
              <a:t>   </a:t>
            </a:r>
          </a:p>
          <a:p>
            <a:endParaRPr lang="en-US" dirty="0" smtClean="0"/>
          </a:p>
          <a:p>
            <a:r>
              <a:rPr lang="en-US" dirty="0" smtClean="0"/>
              <a:t>BF( B → </a:t>
            </a:r>
            <a:r>
              <a:rPr lang="en-US" dirty="0" err="1" smtClean="0"/>
              <a:t>μν</a:t>
            </a:r>
            <a:r>
              <a:rPr lang="en-US" dirty="0" smtClean="0"/>
              <a:t> ) &lt; 1.0 × 10</a:t>
            </a:r>
            <a:r>
              <a:rPr lang="en-US" baseline="30000" dirty="0" smtClean="0"/>
              <a:t>-6</a:t>
            </a:r>
            <a:r>
              <a:rPr lang="en-US" dirty="0" smtClean="0"/>
              <a:t>	BABAR</a:t>
            </a:r>
            <a:endParaRPr lang="en-US" baseline="30000" dirty="0" smtClean="0"/>
          </a:p>
          <a:p>
            <a:r>
              <a:rPr lang="en-US" dirty="0" smtClean="0"/>
              <a:t>BF( B → </a:t>
            </a:r>
            <a:r>
              <a:rPr lang="en-US" dirty="0" err="1" smtClean="0"/>
              <a:t>μν</a:t>
            </a:r>
            <a:r>
              <a:rPr lang="en-US" dirty="0" smtClean="0"/>
              <a:t> ) &lt; 1.7 × 10</a:t>
            </a:r>
            <a:r>
              <a:rPr lang="en-US" baseline="30000" dirty="0" smtClean="0"/>
              <a:t>-6</a:t>
            </a:r>
            <a:r>
              <a:rPr lang="en-US" dirty="0" smtClean="0"/>
              <a:t>	BELLE</a:t>
            </a:r>
            <a:endParaRPr lang="en-US" baseline="30000" dirty="0" smtClean="0"/>
          </a:p>
          <a:p>
            <a:r>
              <a:rPr lang="en-US" dirty="0" smtClean="0"/>
              <a:t>                             </a:t>
            </a:r>
          </a:p>
        </p:txBody>
      </p:sp>
      <p:pic>
        <p:nvPicPr>
          <p:cNvPr id="11" name="Picture 10" descr="bab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010400" y="0"/>
            <a:ext cx="914400" cy="1488893"/>
          </a:xfrm>
          <a:prstGeom prst="rect">
            <a:avLst/>
          </a:prstGeom>
          <a:noFill/>
        </p:spPr>
      </p:pic>
      <p:pic>
        <p:nvPicPr>
          <p:cNvPr id="12" name="Picture 11" descr="B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9861" y="0"/>
            <a:ext cx="1084139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➝ </a:t>
            </a:r>
            <a:r>
              <a:rPr lang="en-US" dirty="0" err="1" smtClean="0"/>
              <a:t>lνγ</a:t>
            </a:r>
            <a:r>
              <a:rPr lang="en-US" dirty="0" smtClean="0"/>
              <a:t>,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smtClean="0"/>
              <a:t>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800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Small excess for </a:t>
            </a:r>
            <a:r>
              <a:rPr lang="en-US" sz="2400" dirty="0" err="1" smtClean="0"/>
              <a:t>muon</a:t>
            </a:r>
            <a:r>
              <a:rPr lang="en-US" sz="2400" dirty="0" smtClean="0"/>
              <a:t> channel</a:t>
            </a:r>
            <a:br>
              <a:rPr lang="en-US" sz="2400" dirty="0" smtClean="0"/>
            </a:br>
            <a:r>
              <a:rPr lang="en-US" sz="2400" dirty="0" smtClean="0"/>
              <a:t>consistent with a 2.1 </a:t>
            </a:r>
            <a:r>
              <a:rPr lang="en-US" sz="2400" dirty="0" err="1" smtClean="0"/>
              <a:t>σ</a:t>
            </a:r>
            <a:r>
              <a:rPr lang="en-US" sz="2400" dirty="0" smtClean="0"/>
              <a:t> background fluctuation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5" name="Picture 4" descr="munugamma_numa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62600" y="2590800"/>
            <a:ext cx="3276600" cy="381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895600"/>
          <a:ext cx="52578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927"/>
                <a:gridCol w="1752600"/>
                <a:gridCol w="1593273"/>
              </a:tblGrid>
              <a:tr h="401320"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B➝eνγ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B➝μνγ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Expected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bkg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2.7 ± 0.3 ±0.4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3.4 ± 0.7 ±0.7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Observed events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Signal efficiency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(7.8 ± 0.1 ±0.3)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(8.1 ± 0.1 ±0.3)%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FC</a:t>
                      </a:r>
                      <a:r>
                        <a:rPr lang="en-US" sz="1600" baseline="0" dirty="0" smtClean="0"/>
                        <a:t> confidence belt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&lt;17 × 10</a:t>
                      </a:r>
                      <a:r>
                        <a:rPr lang="en-US" sz="1600" baseline="30000" dirty="0" smtClean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&lt;26 × 10</a:t>
                      </a:r>
                      <a:r>
                        <a:rPr lang="en-US" sz="1600" baseline="30000" dirty="0" smtClean="0"/>
                        <a:t>-6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&lt;15 × 10</a:t>
                      </a:r>
                      <a:r>
                        <a:rPr lang="en-US" sz="1600" baseline="30000" dirty="0" smtClean="0"/>
                        <a:t>-6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1487269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Rev. D 80, 111105 (2009)</a:t>
            </a:r>
            <a:r>
              <a:rPr lang="en-US" dirty="0" smtClean="0">
                <a:solidFill>
                  <a:srgbClr val="FF0000"/>
                </a:solidFill>
              </a:rPr>
              <a:t> 	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bab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153401" y="76200"/>
            <a:ext cx="914400" cy="14888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46012" y="23622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Missing mass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7550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B </a:t>
            </a:r>
            <a:r>
              <a:rPr lang="en-US" dirty="0" err="1" smtClean="0">
                <a:latin typeface="Wingdings 3" charset="2"/>
                <a:cs typeface="Wingdings 3" charset="2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tn</a:t>
            </a:r>
            <a:r>
              <a:rPr lang="en-US" dirty="0" smtClean="0"/>
              <a:t> </a:t>
            </a:r>
            <a:r>
              <a:rPr lang="en-US" dirty="0" smtClean="0"/>
              <a:t>measurement well </a:t>
            </a:r>
            <a:r>
              <a:rPr lang="en-US" dirty="0" smtClean="0"/>
              <a:t>established</a:t>
            </a:r>
          </a:p>
          <a:p>
            <a:pPr lvl="1"/>
            <a:r>
              <a:rPr lang="en-US" dirty="0" smtClean="0"/>
              <a:t>4 independent measurements consistent among each other</a:t>
            </a:r>
          </a:p>
          <a:p>
            <a:pPr lvl="1"/>
            <a:r>
              <a:rPr lang="en-US" dirty="0" smtClean="0"/>
              <a:t>Ignoring (small) correlations, I compute the naïve average as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BF( B </a:t>
            </a:r>
            <a:r>
              <a:rPr lang="en-US" dirty="0" err="1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 = ( 1.67 ± 0.31 ) × 10</a:t>
            </a:r>
            <a:r>
              <a:rPr lang="en-US" baseline="30000" dirty="0" smtClean="0">
                <a:solidFill>
                  <a:srgbClr val="FF0000"/>
                </a:solidFill>
              </a:rPr>
              <a:t>-4</a:t>
            </a:r>
          </a:p>
          <a:p>
            <a:pPr lvl="1"/>
            <a:r>
              <a:rPr lang="en-US" dirty="0" smtClean="0"/>
              <a:t>More than 2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with rest of CKM</a:t>
            </a:r>
          </a:p>
          <a:p>
            <a:pPr lvl="1"/>
            <a:r>
              <a:rPr lang="en-US" dirty="0" smtClean="0"/>
              <a:t>The experimental accuracy may even improve in near term</a:t>
            </a:r>
          </a:p>
          <a:p>
            <a:pPr lvl="2"/>
            <a:r>
              <a:rPr lang="en-US" dirty="0" smtClean="0"/>
              <a:t>Full dataset (Belle)  and improved techniques (Belle &amp; Babar)</a:t>
            </a:r>
          </a:p>
          <a:p>
            <a:r>
              <a:rPr lang="en-US" dirty="0" smtClean="0"/>
              <a:t>No signal seen in the </a:t>
            </a:r>
            <a:r>
              <a:rPr lang="en-US" dirty="0" err="1" smtClean="0"/>
              <a:t>leptonic</a:t>
            </a:r>
            <a:r>
              <a:rPr lang="en-US" dirty="0" smtClean="0"/>
              <a:t> B decay modes</a:t>
            </a:r>
          </a:p>
          <a:p>
            <a:r>
              <a:rPr lang="en-US" dirty="0" smtClean="0"/>
              <a:t>B-factories produce a lot of charm, as well</a:t>
            </a:r>
          </a:p>
          <a:p>
            <a:pPr lvl="1"/>
            <a:r>
              <a:rPr lang="en-US" dirty="0" smtClean="0"/>
              <a:t>Contribute to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Ds</a:t>
            </a:r>
            <a:r>
              <a:rPr lang="en-US" dirty="0" smtClean="0"/>
              <a:t> average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with</a:t>
            </a:r>
            <a:r>
              <a:rPr lang="en-US" dirty="0" smtClean="0"/>
              <a:t> difference with lattice QCD calculations</a:t>
            </a:r>
            <a:endParaRPr lang="en-US" baseline="-25000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52800"/>
            <a:ext cx="8534400" cy="30035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 ➝l ν decays in the SM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999"/>
            <a:ext cx="8229600" cy="21614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 be used to measure the B meson decay constant f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assuming V</a:t>
            </a:r>
            <a:r>
              <a:rPr lang="en-US" sz="2000" baseline="-25000" dirty="0" smtClean="0"/>
              <a:t>ub</a:t>
            </a:r>
          </a:p>
          <a:p>
            <a:r>
              <a:rPr lang="en-US" sz="2000" dirty="0" smtClean="0"/>
              <a:t>Vub (exp.+theo) and f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(theo) uncertainties dominate the SM expectation uncertainty:</a:t>
            </a:r>
          </a:p>
          <a:p>
            <a:pPr lvl="1"/>
            <a:r>
              <a:rPr lang="en-US" sz="1800" dirty="0" smtClean="0"/>
              <a:t>Using f</a:t>
            </a:r>
            <a:r>
              <a:rPr lang="en-US" sz="1800" baseline="-25000" dirty="0" smtClean="0"/>
              <a:t>B</a:t>
            </a:r>
            <a:r>
              <a:rPr lang="en-US" sz="1800" dirty="0" smtClean="0"/>
              <a:t> = 190 ± 13 </a:t>
            </a:r>
            <a:r>
              <a:rPr lang="en-US" sz="1800" dirty="0" err="1" smtClean="0"/>
              <a:t>MeV</a:t>
            </a:r>
            <a:r>
              <a:rPr lang="en-US" sz="1800" dirty="0" smtClean="0"/>
              <a:t> * and V</a:t>
            </a:r>
            <a:r>
              <a:rPr lang="en-US" sz="1800" baseline="-25000" dirty="0" smtClean="0"/>
              <a:t>ub</a:t>
            </a:r>
            <a:r>
              <a:rPr lang="en-US" sz="1800" dirty="0" smtClean="0"/>
              <a:t> = (3.5 ± 0.4 ) × 10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**</a:t>
            </a:r>
            <a:br>
              <a:rPr lang="en-US" sz="1800" dirty="0" smtClean="0"/>
            </a:br>
            <a:r>
              <a:rPr lang="en-US" sz="1800" dirty="0" smtClean="0"/>
              <a:t>BF</a:t>
            </a:r>
            <a:r>
              <a:rPr lang="en-US" sz="1800" baseline="-25000" dirty="0" smtClean="0"/>
              <a:t>SM</a:t>
            </a:r>
            <a:r>
              <a:rPr lang="en-US" sz="1800" dirty="0" smtClean="0"/>
              <a:t>(B →</a:t>
            </a:r>
            <a:r>
              <a:rPr lang="en-US" sz="1800" dirty="0" err="1" smtClean="0"/>
              <a:t>τν</a:t>
            </a:r>
            <a:r>
              <a:rPr lang="en-US" sz="1800" dirty="0" smtClean="0"/>
              <a:t>) = (0.80 ± 0.20) × 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 </a:t>
            </a:r>
            <a:endParaRPr lang="en-US" sz="1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5562600" y="1296988"/>
            <a:ext cx="3436938" cy="1217612"/>
            <a:chOff x="72" y="811"/>
            <a:chExt cx="2165" cy="767"/>
          </a:xfrm>
        </p:grpSpPr>
        <p:sp>
          <p:nvSpPr>
            <p:cNvPr id="7" name="Line 30"/>
            <p:cNvSpPr>
              <a:spLocks noChangeShapeType="1"/>
            </p:cNvSpPr>
            <p:nvPr/>
          </p:nvSpPr>
          <p:spPr bwMode="auto">
            <a:xfrm>
              <a:off x="648" y="904"/>
              <a:ext cx="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1224" y="904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984" y="931"/>
              <a:ext cx="528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   </a:t>
              </a:r>
              <a:r>
                <a:rPr lang="en-US" sz="1800" dirty="0">
                  <a:solidFill>
                    <a:srgbClr val="000000"/>
                  </a:solidFill>
                </a:rPr>
                <a:t>W</a:t>
              </a:r>
              <a:r>
                <a:rPr lang="en-US" sz="1800" baseline="3000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V="1">
              <a:off x="412" y="1206"/>
              <a:ext cx="50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 flipV="1">
              <a:off x="414" y="1310"/>
              <a:ext cx="296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408" y="948"/>
              <a:ext cx="52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 flipH="1" flipV="1">
              <a:off x="652" y="1066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Oval 49" descr="Diagonali chiare verso l'alto"/>
            <p:cNvSpPr>
              <a:spLocks noChangeArrowheads="1"/>
            </p:cNvSpPr>
            <p:nvPr/>
          </p:nvSpPr>
          <p:spPr bwMode="auto">
            <a:xfrm>
              <a:off x="308" y="940"/>
              <a:ext cx="162" cy="526"/>
            </a:xfrm>
            <a:prstGeom prst="ellipse">
              <a:avLst/>
            </a:prstGeom>
            <a:pattFill prst="ltUpDiag">
              <a:fgClr>
                <a:srgbClr val="80808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51"/>
            <p:cNvSpPr>
              <a:spLocks/>
            </p:cNvSpPr>
            <p:nvPr/>
          </p:nvSpPr>
          <p:spPr bwMode="auto">
            <a:xfrm>
              <a:off x="924" y="1166"/>
              <a:ext cx="58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6"/>
                </a:cxn>
                <a:cxn ang="0">
                  <a:pos x="68" y="70"/>
                </a:cxn>
                <a:cxn ang="0">
                  <a:pos x="118" y="8"/>
                </a:cxn>
                <a:cxn ang="0">
                  <a:pos x="162" y="70"/>
                </a:cxn>
                <a:cxn ang="0">
                  <a:pos x="216" y="8"/>
                </a:cxn>
                <a:cxn ang="0">
                  <a:pos x="264" y="70"/>
                </a:cxn>
                <a:cxn ang="0">
                  <a:pos x="314" y="6"/>
                </a:cxn>
                <a:cxn ang="0">
                  <a:pos x="362" y="72"/>
                </a:cxn>
                <a:cxn ang="0">
                  <a:pos x="412" y="4"/>
                </a:cxn>
                <a:cxn ang="0">
                  <a:pos x="460" y="70"/>
                </a:cxn>
                <a:cxn ang="0">
                  <a:pos x="514" y="6"/>
                </a:cxn>
                <a:cxn ang="0">
                  <a:pos x="552" y="62"/>
                </a:cxn>
                <a:cxn ang="0">
                  <a:pos x="582" y="48"/>
                </a:cxn>
              </a:cxnLst>
              <a:rect l="0" t="0" r="r" b="b"/>
              <a:pathLst>
                <a:path w="582" h="72">
                  <a:moveTo>
                    <a:pt x="0" y="36"/>
                  </a:moveTo>
                  <a:cubicBezTo>
                    <a:pt x="7" y="18"/>
                    <a:pt x="15" y="0"/>
                    <a:pt x="26" y="6"/>
                  </a:cubicBezTo>
                  <a:cubicBezTo>
                    <a:pt x="37" y="12"/>
                    <a:pt x="53" y="70"/>
                    <a:pt x="68" y="70"/>
                  </a:cubicBezTo>
                  <a:cubicBezTo>
                    <a:pt x="83" y="70"/>
                    <a:pt x="102" y="8"/>
                    <a:pt x="118" y="8"/>
                  </a:cubicBezTo>
                  <a:cubicBezTo>
                    <a:pt x="134" y="8"/>
                    <a:pt x="146" y="70"/>
                    <a:pt x="162" y="70"/>
                  </a:cubicBezTo>
                  <a:cubicBezTo>
                    <a:pt x="178" y="70"/>
                    <a:pt x="199" y="8"/>
                    <a:pt x="216" y="8"/>
                  </a:cubicBezTo>
                  <a:cubicBezTo>
                    <a:pt x="233" y="8"/>
                    <a:pt x="248" y="70"/>
                    <a:pt x="264" y="70"/>
                  </a:cubicBezTo>
                  <a:cubicBezTo>
                    <a:pt x="280" y="70"/>
                    <a:pt x="298" y="6"/>
                    <a:pt x="314" y="6"/>
                  </a:cubicBezTo>
                  <a:cubicBezTo>
                    <a:pt x="330" y="6"/>
                    <a:pt x="346" y="72"/>
                    <a:pt x="362" y="72"/>
                  </a:cubicBezTo>
                  <a:cubicBezTo>
                    <a:pt x="378" y="72"/>
                    <a:pt x="396" y="4"/>
                    <a:pt x="412" y="4"/>
                  </a:cubicBezTo>
                  <a:cubicBezTo>
                    <a:pt x="428" y="4"/>
                    <a:pt x="443" y="70"/>
                    <a:pt x="460" y="70"/>
                  </a:cubicBezTo>
                  <a:cubicBezTo>
                    <a:pt x="477" y="70"/>
                    <a:pt x="499" y="7"/>
                    <a:pt x="514" y="6"/>
                  </a:cubicBezTo>
                  <a:cubicBezTo>
                    <a:pt x="529" y="5"/>
                    <a:pt x="541" y="55"/>
                    <a:pt x="552" y="62"/>
                  </a:cubicBezTo>
                  <a:cubicBezTo>
                    <a:pt x="563" y="69"/>
                    <a:pt x="576" y="52"/>
                    <a:pt x="582" y="4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Line 52"/>
            <p:cNvSpPr>
              <a:spLocks noChangeShapeType="1"/>
            </p:cNvSpPr>
            <p:nvPr/>
          </p:nvSpPr>
          <p:spPr bwMode="auto">
            <a:xfrm flipV="1">
              <a:off x="1508" y="944"/>
              <a:ext cx="518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 flipV="1">
              <a:off x="1512" y="1054"/>
              <a:ext cx="302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Line 54"/>
            <p:cNvSpPr>
              <a:spLocks noChangeShapeType="1"/>
            </p:cNvSpPr>
            <p:nvPr/>
          </p:nvSpPr>
          <p:spPr bwMode="auto">
            <a:xfrm>
              <a:off x="1512" y="1210"/>
              <a:ext cx="52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Line 55"/>
            <p:cNvSpPr>
              <a:spLocks noChangeShapeType="1"/>
            </p:cNvSpPr>
            <p:nvPr/>
          </p:nvSpPr>
          <p:spPr bwMode="auto">
            <a:xfrm>
              <a:off x="1512" y="1212"/>
              <a:ext cx="306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611" y="85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/>
                <a:t>b</a:t>
              </a:r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635" y="130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/>
                <a:t>u</a:t>
              </a:r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2005" y="811"/>
              <a:ext cx="2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err="1" smtClean="0">
                  <a:sym typeface="Symbol" charset="2"/>
                </a:rPr>
                <a:t>l</a:t>
              </a:r>
              <a:r>
                <a:rPr lang="en-US" sz="1800" baseline="30000" dirty="0" smtClean="0">
                  <a:sym typeface="Symbol" charset="2"/>
                </a:rPr>
                <a:t>+</a:t>
              </a:r>
              <a:endParaRPr lang="it-IT" sz="1800" dirty="0"/>
            </a:p>
          </p:txBody>
        </p:sp>
        <p:sp>
          <p:nvSpPr>
            <p:cNvPr id="23" name="Text Box 59"/>
            <p:cNvSpPr txBox="1">
              <a:spLocks noChangeArrowheads="1"/>
            </p:cNvSpPr>
            <p:nvPr/>
          </p:nvSpPr>
          <p:spPr bwMode="auto">
            <a:xfrm>
              <a:off x="2000" y="1347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Symbol" charset="2"/>
                  <a:sym typeface="Symbol" charset="2"/>
                </a:rPr>
                <a:t>n</a:t>
              </a:r>
              <a:r>
                <a:rPr lang="en-US" sz="1800" baseline="-25000">
                  <a:sym typeface="Symbol" charset="2"/>
                </a:rPr>
                <a:t>ℓ</a:t>
              </a:r>
              <a:endParaRPr lang="it-IT" sz="1800" baseline="-25000"/>
            </a:p>
          </p:txBody>
        </p:sp>
        <p:sp>
          <p:nvSpPr>
            <p:cNvPr id="24" name="Text Box 60"/>
            <p:cNvSpPr txBox="1">
              <a:spLocks noChangeArrowheads="1"/>
            </p:cNvSpPr>
            <p:nvPr/>
          </p:nvSpPr>
          <p:spPr bwMode="auto">
            <a:xfrm>
              <a:off x="72" y="1073"/>
              <a:ext cx="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 </a:t>
              </a:r>
              <a:r>
                <a:rPr lang="en-US" sz="1800">
                  <a:solidFill>
                    <a:srgbClr val="000000"/>
                  </a:solidFill>
                </a:rPr>
                <a:t>B</a:t>
              </a:r>
              <a:r>
                <a:rPr lang="en-US" sz="1800" baseline="30000">
                  <a:solidFill>
                    <a:srgbClr val="000000"/>
                  </a:solidFill>
                </a:rPr>
                <a:t>+</a:t>
              </a:r>
            </a:p>
          </p:txBody>
        </p:sp>
      </p:grpSp>
      <p:pic>
        <p:nvPicPr>
          <p:cNvPr id="30" name="Picture 29" descr="bflnuS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6105" y="2379238"/>
            <a:ext cx="5291295" cy="66876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400" y="3200400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Helicity suppression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050829" y="2819401"/>
            <a:ext cx="1073370" cy="457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71028" y="3276600"/>
            <a:ext cx="3622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Experimental sensitivity to f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assuming V</a:t>
            </a:r>
            <a:r>
              <a:rPr lang="en-US" sz="1400" baseline="-25000" dirty="0" smtClean="0"/>
              <a:t>ub</a:t>
            </a:r>
            <a:r>
              <a:rPr lang="en-US" sz="1400" dirty="0" smtClean="0"/>
              <a:t> </a:t>
            </a:r>
            <a:endParaRPr lang="it-IT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4800602" y="2857102"/>
            <a:ext cx="761999" cy="419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5971401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*HPQCD collaboration arXiv:0902.1815v2</a:t>
            </a:r>
          </a:p>
          <a:p>
            <a:r>
              <a:rPr lang="en-US" sz="1200" dirty="0" smtClean="0"/>
              <a:t>** </a:t>
            </a:r>
            <a:r>
              <a:rPr lang="en-US" sz="1200" dirty="0" err="1" smtClean="0"/>
              <a:t>UTFit</a:t>
            </a:r>
            <a:r>
              <a:rPr lang="en-US" sz="1200" dirty="0" smtClean="0"/>
              <a:t> and CKM fitter collaborations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➝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ν</a:t>
            </a:r>
            <a:r>
              <a:rPr lang="en-US" dirty="0" smtClean="0"/>
              <a:t> decays beyond the 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16459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Additional tree level contribution from a charged Higgs</a:t>
            </a:r>
          </a:p>
          <a:p>
            <a:pPr lvl="1"/>
            <a:r>
              <a:rPr lang="en-US" sz="1800" dirty="0" smtClean="0"/>
              <a:t>It does not suffer from helicity suppression, but gets the same m</a:t>
            </a:r>
            <a:r>
              <a:rPr lang="en-US" sz="1800" baseline="-25000" dirty="0" smtClean="0"/>
              <a:t>l</a:t>
            </a:r>
            <a:r>
              <a:rPr lang="en-US" sz="1800" dirty="0" smtClean="0"/>
              <a:t> dependence from Yukawa coupling</a:t>
            </a:r>
          </a:p>
          <a:p>
            <a:pPr lvl="1"/>
            <a:r>
              <a:rPr lang="en-US" sz="1800" dirty="0" smtClean="0"/>
              <a:t>Branching fraction theoretical expression depends on the NP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en-US" dirty="0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533400" y="1220788"/>
            <a:ext cx="3436938" cy="1217612"/>
            <a:chOff x="72" y="811"/>
            <a:chExt cx="2165" cy="767"/>
          </a:xfrm>
        </p:grpSpPr>
        <p:sp>
          <p:nvSpPr>
            <p:cNvPr id="7" name="Line 30"/>
            <p:cNvSpPr>
              <a:spLocks noChangeShapeType="1"/>
            </p:cNvSpPr>
            <p:nvPr/>
          </p:nvSpPr>
          <p:spPr bwMode="auto">
            <a:xfrm>
              <a:off x="648" y="904"/>
              <a:ext cx="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1224" y="904"/>
              <a:ext cx="144" cy="40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984" y="931"/>
              <a:ext cx="528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   </a:t>
              </a:r>
              <a:r>
                <a:rPr lang="en-US" sz="1800">
                  <a:solidFill>
                    <a:srgbClr val="000000"/>
                  </a:solidFill>
                </a:rPr>
                <a:t>W</a:t>
              </a:r>
              <a:r>
                <a:rPr lang="en-US" sz="1800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V="1">
              <a:off x="412" y="1206"/>
              <a:ext cx="50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 flipV="1">
              <a:off x="414" y="1310"/>
              <a:ext cx="296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408" y="948"/>
              <a:ext cx="52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 flipH="1" flipV="1">
              <a:off x="652" y="1066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9" descr="Diagonali chiare verso l'alto"/>
            <p:cNvSpPr>
              <a:spLocks noChangeArrowheads="1"/>
            </p:cNvSpPr>
            <p:nvPr/>
          </p:nvSpPr>
          <p:spPr bwMode="auto">
            <a:xfrm>
              <a:off x="308" y="940"/>
              <a:ext cx="162" cy="526"/>
            </a:xfrm>
            <a:prstGeom prst="ellipse">
              <a:avLst/>
            </a:prstGeom>
            <a:pattFill prst="ltUpDiag">
              <a:fgClr>
                <a:srgbClr val="80808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1"/>
            <p:cNvSpPr>
              <a:spLocks/>
            </p:cNvSpPr>
            <p:nvPr/>
          </p:nvSpPr>
          <p:spPr bwMode="auto">
            <a:xfrm>
              <a:off x="924" y="1166"/>
              <a:ext cx="58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6"/>
                </a:cxn>
                <a:cxn ang="0">
                  <a:pos x="68" y="70"/>
                </a:cxn>
                <a:cxn ang="0">
                  <a:pos x="118" y="8"/>
                </a:cxn>
                <a:cxn ang="0">
                  <a:pos x="162" y="70"/>
                </a:cxn>
                <a:cxn ang="0">
                  <a:pos x="216" y="8"/>
                </a:cxn>
                <a:cxn ang="0">
                  <a:pos x="264" y="70"/>
                </a:cxn>
                <a:cxn ang="0">
                  <a:pos x="314" y="6"/>
                </a:cxn>
                <a:cxn ang="0">
                  <a:pos x="362" y="72"/>
                </a:cxn>
                <a:cxn ang="0">
                  <a:pos x="412" y="4"/>
                </a:cxn>
                <a:cxn ang="0">
                  <a:pos x="460" y="70"/>
                </a:cxn>
                <a:cxn ang="0">
                  <a:pos x="514" y="6"/>
                </a:cxn>
                <a:cxn ang="0">
                  <a:pos x="552" y="62"/>
                </a:cxn>
                <a:cxn ang="0">
                  <a:pos x="582" y="48"/>
                </a:cxn>
              </a:cxnLst>
              <a:rect l="0" t="0" r="r" b="b"/>
              <a:pathLst>
                <a:path w="582" h="72">
                  <a:moveTo>
                    <a:pt x="0" y="36"/>
                  </a:moveTo>
                  <a:cubicBezTo>
                    <a:pt x="7" y="18"/>
                    <a:pt x="15" y="0"/>
                    <a:pt x="26" y="6"/>
                  </a:cubicBezTo>
                  <a:cubicBezTo>
                    <a:pt x="37" y="12"/>
                    <a:pt x="53" y="70"/>
                    <a:pt x="68" y="70"/>
                  </a:cubicBezTo>
                  <a:cubicBezTo>
                    <a:pt x="83" y="70"/>
                    <a:pt x="102" y="8"/>
                    <a:pt x="118" y="8"/>
                  </a:cubicBezTo>
                  <a:cubicBezTo>
                    <a:pt x="134" y="8"/>
                    <a:pt x="146" y="70"/>
                    <a:pt x="162" y="70"/>
                  </a:cubicBezTo>
                  <a:cubicBezTo>
                    <a:pt x="178" y="70"/>
                    <a:pt x="199" y="8"/>
                    <a:pt x="216" y="8"/>
                  </a:cubicBezTo>
                  <a:cubicBezTo>
                    <a:pt x="233" y="8"/>
                    <a:pt x="248" y="70"/>
                    <a:pt x="264" y="70"/>
                  </a:cubicBezTo>
                  <a:cubicBezTo>
                    <a:pt x="280" y="70"/>
                    <a:pt x="298" y="6"/>
                    <a:pt x="314" y="6"/>
                  </a:cubicBezTo>
                  <a:cubicBezTo>
                    <a:pt x="330" y="6"/>
                    <a:pt x="346" y="72"/>
                    <a:pt x="362" y="72"/>
                  </a:cubicBezTo>
                  <a:cubicBezTo>
                    <a:pt x="378" y="72"/>
                    <a:pt x="396" y="4"/>
                    <a:pt x="412" y="4"/>
                  </a:cubicBezTo>
                  <a:cubicBezTo>
                    <a:pt x="428" y="4"/>
                    <a:pt x="443" y="70"/>
                    <a:pt x="460" y="70"/>
                  </a:cubicBezTo>
                  <a:cubicBezTo>
                    <a:pt x="477" y="70"/>
                    <a:pt x="499" y="7"/>
                    <a:pt x="514" y="6"/>
                  </a:cubicBezTo>
                  <a:cubicBezTo>
                    <a:pt x="529" y="5"/>
                    <a:pt x="541" y="55"/>
                    <a:pt x="552" y="62"/>
                  </a:cubicBezTo>
                  <a:cubicBezTo>
                    <a:pt x="563" y="69"/>
                    <a:pt x="576" y="52"/>
                    <a:pt x="582" y="4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2"/>
            <p:cNvSpPr>
              <a:spLocks noChangeShapeType="1"/>
            </p:cNvSpPr>
            <p:nvPr/>
          </p:nvSpPr>
          <p:spPr bwMode="auto">
            <a:xfrm flipV="1">
              <a:off x="1508" y="944"/>
              <a:ext cx="518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 flipV="1">
              <a:off x="1512" y="1054"/>
              <a:ext cx="302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54"/>
            <p:cNvSpPr>
              <a:spLocks noChangeShapeType="1"/>
            </p:cNvSpPr>
            <p:nvPr/>
          </p:nvSpPr>
          <p:spPr bwMode="auto">
            <a:xfrm>
              <a:off x="1512" y="1210"/>
              <a:ext cx="52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55"/>
            <p:cNvSpPr>
              <a:spLocks noChangeShapeType="1"/>
            </p:cNvSpPr>
            <p:nvPr/>
          </p:nvSpPr>
          <p:spPr bwMode="auto">
            <a:xfrm>
              <a:off x="1512" y="1212"/>
              <a:ext cx="306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611" y="85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/>
                <a:t>b</a:t>
              </a:r>
              <a:endParaRPr lang="en-US" sz="1800"/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635" y="130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/>
                <a:t>u</a:t>
              </a:r>
              <a:endParaRPr lang="en-US" sz="1800"/>
            </a:p>
          </p:txBody>
        </p:sp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2005" y="811"/>
              <a:ext cx="2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ym typeface="Symbol" charset="2"/>
                </a:rPr>
                <a:t>l</a:t>
              </a:r>
              <a:r>
                <a:rPr lang="en-US" sz="1800" baseline="30000" smtClean="0">
                  <a:sym typeface="Symbol" charset="2"/>
                </a:rPr>
                <a:t>+</a:t>
              </a:r>
              <a:endParaRPr lang="en-US" sz="1800"/>
            </a:p>
          </p:txBody>
        </p:sp>
        <p:sp>
          <p:nvSpPr>
            <p:cNvPr id="23" name="Text Box 59"/>
            <p:cNvSpPr txBox="1">
              <a:spLocks noChangeArrowheads="1"/>
            </p:cNvSpPr>
            <p:nvPr/>
          </p:nvSpPr>
          <p:spPr bwMode="auto">
            <a:xfrm>
              <a:off x="2000" y="1347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latin typeface="Symbol" charset="2"/>
                  <a:sym typeface="Symbol" charset="2"/>
                </a:rPr>
                <a:t>n</a:t>
              </a:r>
              <a:r>
                <a:rPr lang="en-US" sz="1800" baseline="-25000" smtClean="0">
                  <a:sym typeface="Symbol" charset="2"/>
                </a:rPr>
                <a:t>ℓ</a:t>
              </a:r>
              <a:endParaRPr lang="en-US" sz="1800" baseline="-25000"/>
            </a:p>
          </p:txBody>
        </p:sp>
        <p:sp>
          <p:nvSpPr>
            <p:cNvPr id="24" name="Text Box 60"/>
            <p:cNvSpPr txBox="1">
              <a:spLocks noChangeArrowheads="1"/>
            </p:cNvSpPr>
            <p:nvPr/>
          </p:nvSpPr>
          <p:spPr bwMode="auto">
            <a:xfrm>
              <a:off x="72" y="1073"/>
              <a:ext cx="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 </a:t>
              </a:r>
              <a:r>
                <a:rPr lang="en-US" sz="1800">
                  <a:solidFill>
                    <a:srgbClr val="000000"/>
                  </a:solidFill>
                </a:rPr>
                <a:t>B</a:t>
              </a:r>
              <a:r>
                <a:rPr lang="en-US" sz="1800" baseline="300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43" name="Group 82"/>
          <p:cNvGrpSpPr>
            <a:grpSpLocks/>
          </p:cNvGrpSpPr>
          <p:nvPr/>
        </p:nvGrpSpPr>
        <p:grpSpPr bwMode="auto">
          <a:xfrm>
            <a:off x="4724400" y="1225550"/>
            <a:ext cx="3436938" cy="1212850"/>
            <a:chOff x="-765" y="2633"/>
            <a:chExt cx="2165" cy="764"/>
          </a:xfrm>
        </p:grpSpPr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133" y="2745"/>
              <a:ext cx="600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mtClean="0"/>
                <a:t>    </a:t>
              </a:r>
              <a:r>
                <a:rPr lang="en-US" sz="1800" smtClean="0"/>
                <a:t> </a:t>
              </a:r>
              <a:r>
                <a:rPr lang="en-US" sz="1800"/>
                <a:t>H</a:t>
              </a:r>
              <a:r>
                <a:rPr lang="en-US" sz="1800" baseline="30000"/>
                <a:t>+</a:t>
              </a:r>
            </a:p>
          </p:txBody>
        </p:sp>
        <p:sp>
          <p:nvSpPr>
            <p:cNvPr id="45" name="Line 63"/>
            <p:cNvSpPr>
              <a:spLocks noChangeShapeType="1"/>
            </p:cNvSpPr>
            <p:nvPr/>
          </p:nvSpPr>
          <p:spPr bwMode="auto">
            <a:xfrm>
              <a:off x="-189" y="2723"/>
              <a:ext cx="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6"/>
            <p:cNvSpPr>
              <a:spLocks noChangeShapeType="1"/>
            </p:cNvSpPr>
            <p:nvPr/>
          </p:nvSpPr>
          <p:spPr bwMode="auto">
            <a:xfrm flipV="1">
              <a:off x="-425" y="3025"/>
              <a:ext cx="50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 flipV="1">
              <a:off x="-423" y="3129"/>
              <a:ext cx="296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8"/>
            <p:cNvSpPr>
              <a:spLocks noChangeShapeType="1"/>
            </p:cNvSpPr>
            <p:nvPr/>
          </p:nvSpPr>
          <p:spPr bwMode="auto">
            <a:xfrm>
              <a:off x="-429" y="2767"/>
              <a:ext cx="52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69"/>
            <p:cNvSpPr>
              <a:spLocks noChangeShapeType="1"/>
            </p:cNvSpPr>
            <p:nvPr/>
          </p:nvSpPr>
          <p:spPr bwMode="auto">
            <a:xfrm flipH="1" flipV="1">
              <a:off x="-185" y="2885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70" descr="Diagonali chiare verso l'alto"/>
            <p:cNvSpPr>
              <a:spLocks noChangeArrowheads="1"/>
            </p:cNvSpPr>
            <p:nvPr/>
          </p:nvSpPr>
          <p:spPr bwMode="auto">
            <a:xfrm>
              <a:off x="-529" y="2759"/>
              <a:ext cx="162" cy="526"/>
            </a:xfrm>
            <a:prstGeom prst="ellipse">
              <a:avLst/>
            </a:prstGeom>
            <a:pattFill prst="ltUpDiag">
              <a:fgClr>
                <a:srgbClr val="80808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87" y="2985"/>
              <a:ext cx="58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6"/>
                </a:cxn>
                <a:cxn ang="0">
                  <a:pos x="68" y="70"/>
                </a:cxn>
                <a:cxn ang="0">
                  <a:pos x="118" y="8"/>
                </a:cxn>
                <a:cxn ang="0">
                  <a:pos x="162" y="70"/>
                </a:cxn>
                <a:cxn ang="0">
                  <a:pos x="216" y="8"/>
                </a:cxn>
                <a:cxn ang="0">
                  <a:pos x="264" y="70"/>
                </a:cxn>
                <a:cxn ang="0">
                  <a:pos x="314" y="6"/>
                </a:cxn>
                <a:cxn ang="0">
                  <a:pos x="362" y="72"/>
                </a:cxn>
                <a:cxn ang="0">
                  <a:pos x="412" y="4"/>
                </a:cxn>
                <a:cxn ang="0">
                  <a:pos x="460" y="70"/>
                </a:cxn>
                <a:cxn ang="0">
                  <a:pos x="514" y="6"/>
                </a:cxn>
                <a:cxn ang="0">
                  <a:pos x="552" y="62"/>
                </a:cxn>
                <a:cxn ang="0">
                  <a:pos x="582" y="48"/>
                </a:cxn>
              </a:cxnLst>
              <a:rect l="0" t="0" r="r" b="b"/>
              <a:pathLst>
                <a:path w="582" h="72">
                  <a:moveTo>
                    <a:pt x="0" y="36"/>
                  </a:moveTo>
                  <a:cubicBezTo>
                    <a:pt x="7" y="18"/>
                    <a:pt x="15" y="0"/>
                    <a:pt x="26" y="6"/>
                  </a:cubicBezTo>
                  <a:cubicBezTo>
                    <a:pt x="37" y="12"/>
                    <a:pt x="53" y="70"/>
                    <a:pt x="68" y="70"/>
                  </a:cubicBezTo>
                  <a:cubicBezTo>
                    <a:pt x="83" y="70"/>
                    <a:pt x="102" y="8"/>
                    <a:pt x="118" y="8"/>
                  </a:cubicBezTo>
                  <a:cubicBezTo>
                    <a:pt x="134" y="8"/>
                    <a:pt x="146" y="70"/>
                    <a:pt x="162" y="70"/>
                  </a:cubicBezTo>
                  <a:cubicBezTo>
                    <a:pt x="178" y="70"/>
                    <a:pt x="199" y="8"/>
                    <a:pt x="216" y="8"/>
                  </a:cubicBezTo>
                  <a:cubicBezTo>
                    <a:pt x="233" y="8"/>
                    <a:pt x="248" y="70"/>
                    <a:pt x="264" y="70"/>
                  </a:cubicBezTo>
                  <a:cubicBezTo>
                    <a:pt x="280" y="70"/>
                    <a:pt x="298" y="6"/>
                    <a:pt x="314" y="6"/>
                  </a:cubicBezTo>
                  <a:cubicBezTo>
                    <a:pt x="330" y="6"/>
                    <a:pt x="346" y="72"/>
                    <a:pt x="362" y="72"/>
                  </a:cubicBezTo>
                  <a:cubicBezTo>
                    <a:pt x="378" y="72"/>
                    <a:pt x="396" y="4"/>
                    <a:pt x="412" y="4"/>
                  </a:cubicBezTo>
                  <a:cubicBezTo>
                    <a:pt x="428" y="4"/>
                    <a:pt x="443" y="70"/>
                    <a:pt x="460" y="70"/>
                  </a:cubicBezTo>
                  <a:cubicBezTo>
                    <a:pt x="477" y="70"/>
                    <a:pt x="499" y="7"/>
                    <a:pt x="514" y="6"/>
                  </a:cubicBezTo>
                  <a:cubicBezTo>
                    <a:pt x="529" y="5"/>
                    <a:pt x="541" y="55"/>
                    <a:pt x="552" y="62"/>
                  </a:cubicBezTo>
                  <a:cubicBezTo>
                    <a:pt x="563" y="69"/>
                    <a:pt x="576" y="52"/>
                    <a:pt x="582" y="4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2"/>
            <p:cNvSpPr>
              <a:spLocks noChangeShapeType="1"/>
            </p:cNvSpPr>
            <p:nvPr/>
          </p:nvSpPr>
          <p:spPr bwMode="auto">
            <a:xfrm flipV="1">
              <a:off x="671" y="2763"/>
              <a:ext cx="518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73"/>
            <p:cNvSpPr>
              <a:spLocks noChangeShapeType="1"/>
            </p:cNvSpPr>
            <p:nvPr/>
          </p:nvSpPr>
          <p:spPr bwMode="auto">
            <a:xfrm flipV="1">
              <a:off x="675" y="2873"/>
              <a:ext cx="302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74"/>
            <p:cNvSpPr>
              <a:spLocks noChangeShapeType="1"/>
            </p:cNvSpPr>
            <p:nvPr/>
          </p:nvSpPr>
          <p:spPr bwMode="auto">
            <a:xfrm>
              <a:off x="675" y="3029"/>
              <a:ext cx="52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5"/>
            <p:cNvSpPr>
              <a:spLocks noChangeShapeType="1"/>
            </p:cNvSpPr>
            <p:nvPr/>
          </p:nvSpPr>
          <p:spPr bwMode="auto">
            <a:xfrm>
              <a:off x="675" y="3031"/>
              <a:ext cx="306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 Box 76"/>
            <p:cNvSpPr txBox="1">
              <a:spLocks noChangeArrowheads="1"/>
            </p:cNvSpPr>
            <p:nvPr/>
          </p:nvSpPr>
          <p:spPr bwMode="auto">
            <a:xfrm>
              <a:off x="-226" y="2674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/>
                <a:t>b</a:t>
              </a:r>
              <a:endParaRPr lang="en-US" sz="1800"/>
            </a:p>
          </p:txBody>
        </p:sp>
        <p:sp>
          <p:nvSpPr>
            <p:cNvPr id="57" name="Text Box 77"/>
            <p:cNvSpPr txBox="1">
              <a:spLocks noChangeArrowheads="1"/>
            </p:cNvSpPr>
            <p:nvPr/>
          </p:nvSpPr>
          <p:spPr bwMode="auto">
            <a:xfrm>
              <a:off x="-202" y="3121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/>
                <a:t>u</a:t>
              </a:r>
              <a:endParaRPr lang="en-US" sz="1800"/>
            </a:p>
          </p:txBody>
        </p:sp>
        <p:sp>
          <p:nvSpPr>
            <p:cNvPr id="58" name="Text Box 78"/>
            <p:cNvSpPr txBox="1">
              <a:spLocks noChangeArrowheads="1"/>
            </p:cNvSpPr>
            <p:nvPr/>
          </p:nvSpPr>
          <p:spPr bwMode="auto">
            <a:xfrm>
              <a:off x="1168" y="2633"/>
              <a:ext cx="2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ym typeface="Symbol" charset="2"/>
                </a:rPr>
                <a:t>l</a:t>
              </a:r>
              <a:r>
                <a:rPr lang="en-US" sz="1800" baseline="30000" smtClean="0">
                  <a:sym typeface="Symbol" charset="2"/>
                </a:rPr>
                <a:t>+</a:t>
              </a:r>
              <a:endParaRPr lang="en-US" sz="1800"/>
            </a:p>
          </p:txBody>
        </p:sp>
        <p:sp>
          <p:nvSpPr>
            <p:cNvPr id="59" name="Text Box 79"/>
            <p:cNvSpPr txBox="1">
              <a:spLocks noChangeArrowheads="1"/>
            </p:cNvSpPr>
            <p:nvPr/>
          </p:nvSpPr>
          <p:spPr bwMode="auto">
            <a:xfrm>
              <a:off x="1163" y="316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latin typeface="Symbol" charset="2"/>
                  <a:sym typeface="Symbol" charset="2"/>
                </a:rPr>
                <a:t>n</a:t>
              </a:r>
              <a:r>
                <a:rPr lang="en-US" sz="1800" baseline="-25000" smtClean="0">
                  <a:sym typeface="Symbol" charset="2"/>
                </a:rPr>
                <a:t>ℓ</a:t>
              </a:r>
              <a:endParaRPr lang="en-US" sz="1800" baseline="-25000"/>
            </a:p>
          </p:txBody>
        </p:sp>
        <p:sp>
          <p:nvSpPr>
            <p:cNvPr id="60" name="Text Box 80"/>
            <p:cNvSpPr txBox="1">
              <a:spLocks noChangeArrowheads="1"/>
            </p:cNvSpPr>
            <p:nvPr/>
          </p:nvSpPr>
          <p:spPr bwMode="auto">
            <a:xfrm>
              <a:off x="-765" y="2892"/>
              <a:ext cx="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 </a:t>
              </a:r>
              <a:r>
                <a:rPr lang="en-US" sz="1800">
                  <a:solidFill>
                    <a:srgbClr val="000000"/>
                  </a:solidFill>
                </a:rPr>
                <a:t>B</a:t>
              </a:r>
              <a:r>
                <a:rPr lang="en-US" sz="1800" baseline="300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61" name="Plus 60"/>
          <p:cNvSpPr/>
          <p:nvPr/>
        </p:nvSpPr>
        <p:spPr>
          <a:xfrm>
            <a:off x="4114800" y="1600200"/>
            <a:ext cx="438150" cy="381000"/>
          </a:xfrm>
          <a:prstGeom prst="mathPlus">
            <a:avLst>
              <a:gd name="adj1" fmla="val 1018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blnu_SUS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95400" y="4572000"/>
            <a:ext cx="5029200" cy="501269"/>
          </a:xfrm>
          <a:prstGeom prst="rect">
            <a:avLst/>
          </a:prstGeom>
        </p:spPr>
      </p:pic>
      <p:pic>
        <p:nvPicPr>
          <p:cNvPr id="66" name="Picture 65" descr="blnu_2H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14450" y="3886200"/>
            <a:ext cx="5029200" cy="54548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662542" y="5105400"/>
            <a:ext cx="4557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A.G. Akeroyd and S.Recksiegel J.Phys.G29:2311-2317,2003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00800" y="4066401"/>
            <a:ext cx="28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W. S. Hou, Phys. Rev. D 48 (1993) 2342.</a:t>
            </a:r>
            <a:endParaRPr lang="en-US" sz="120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457200" y="5593080"/>
            <a:ext cx="8229600" cy="7632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 smtClean="0"/>
              <a:t>B ➝ </a:t>
            </a:r>
            <a:r>
              <a:rPr lang="en-US" dirty="0" err="1" smtClean="0"/>
              <a:t>τν</a:t>
            </a:r>
            <a:r>
              <a:rPr lang="en-US" dirty="0" smtClean="0"/>
              <a:t> measurement already allows 90% exclusion plots in the plane of NP parameters M</a:t>
            </a:r>
            <a:r>
              <a:rPr lang="en-US" baseline="-25000" dirty="0" smtClean="0"/>
              <a:t>H</a:t>
            </a:r>
            <a:r>
              <a:rPr lang="en-US" dirty="0" smtClean="0"/>
              <a:t> × tan </a:t>
            </a:r>
            <a:r>
              <a:rPr lang="en-US" dirty="0" err="1" smtClean="0"/>
              <a:t>β</a:t>
            </a:r>
            <a:r>
              <a:rPr lang="en-US" dirty="0" smtClean="0"/>
              <a:t>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313238" cy="28956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Weak signal signature</a:t>
            </a:r>
          </a:p>
          <a:p>
            <a:pPr lvl="1"/>
            <a:r>
              <a:rPr lang="en-US" sz="1600" dirty="0" smtClean="0"/>
              <a:t>Decay with missing momentum (many neutrinos in the final state)</a:t>
            </a:r>
          </a:p>
          <a:p>
            <a:pPr lvl="1"/>
            <a:r>
              <a:rPr lang="en-US" sz="1600" dirty="0" smtClean="0"/>
              <a:t>Indirect detection of a </a:t>
            </a:r>
            <a:r>
              <a:rPr lang="en-US" sz="1600" dirty="0" err="1" smtClean="0">
                <a:latin typeface="Symbol" charset="2"/>
                <a:cs typeface="Symbol" charset="2"/>
              </a:rPr>
              <a:t>t</a:t>
            </a:r>
            <a:r>
              <a:rPr lang="en-US" sz="1600" dirty="0" smtClean="0">
                <a:cs typeface="Symbol" charset="2"/>
              </a:rPr>
              <a:t> in final state</a:t>
            </a:r>
            <a:endParaRPr lang="en-US" sz="1300" dirty="0" smtClean="0">
              <a:latin typeface="Symbol" charset="2"/>
              <a:cs typeface="Symbol" charset="2"/>
            </a:endParaRPr>
          </a:p>
          <a:p>
            <a:r>
              <a:rPr lang="en-US" sz="1800" dirty="0" smtClean="0"/>
              <a:t>background rejection improved identifying the companion B (tag)</a:t>
            </a:r>
          </a:p>
          <a:p>
            <a:r>
              <a:rPr lang="en-US" sz="1800" dirty="0" smtClean="0"/>
              <a:t>Look for signal in the rest of the event</a:t>
            </a:r>
          </a:p>
          <a:p>
            <a:pPr lvl="1"/>
            <a:r>
              <a:rPr lang="en-US" sz="1600" dirty="0" smtClean="0"/>
              <a:t>Expect to find nothing more than a single charged track and no activity in the calorimeter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sp>
        <p:nvSpPr>
          <p:cNvPr id="132" name="TextBox 131"/>
          <p:cNvSpPr txBox="1"/>
          <p:nvPr/>
        </p:nvSpPr>
        <p:spPr>
          <a:xfrm>
            <a:off x="152400" y="5181600"/>
            <a:ext cx="5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➝</a:t>
            </a:r>
            <a:endParaRPr lang="en-US" dirty="0"/>
          </a:p>
        </p:txBody>
      </p:sp>
      <p:grpSp>
        <p:nvGrpSpPr>
          <p:cNvPr id="206" name="Group 205"/>
          <p:cNvGrpSpPr/>
          <p:nvPr/>
        </p:nvGrpSpPr>
        <p:grpSpPr>
          <a:xfrm>
            <a:off x="4648199" y="1720056"/>
            <a:ext cx="4419603" cy="2623344"/>
            <a:chOff x="4724400" y="1447800"/>
            <a:chExt cx="4419603" cy="2623344"/>
          </a:xfrm>
        </p:grpSpPr>
        <p:sp>
          <p:nvSpPr>
            <p:cNvPr id="93" name="TextBox 92"/>
            <p:cNvSpPr txBox="1"/>
            <p:nvPr/>
          </p:nvSpPr>
          <p:spPr>
            <a:xfrm>
              <a:off x="4876799" y="1447800"/>
              <a:ext cx="1458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Tag this B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55263" y="1447800"/>
              <a:ext cx="238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Then look for signal</a:t>
              </a:r>
              <a:endParaRPr lang="en-US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>
              <a:off x="5393135" y="2987278"/>
              <a:ext cx="2166144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 170"/>
            <p:cNvGrpSpPr/>
            <p:nvPr/>
          </p:nvGrpSpPr>
          <p:grpSpPr>
            <a:xfrm>
              <a:off x="4724400" y="1905000"/>
              <a:ext cx="4419601" cy="1828800"/>
              <a:chOff x="4557810" y="3962400"/>
              <a:chExt cx="4419601" cy="1828800"/>
            </a:xfrm>
          </p:grpSpPr>
          <p:grpSp>
            <p:nvGrpSpPr>
              <p:cNvPr id="172" name="Group 82"/>
              <p:cNvGrpSpPr>
                <a:grpSpLocks/>
              </p:cNvGrpSpPr>
              <p:nvPr/>
            </p:nvGrpSpPr>
            <p:grpSpPr bwMode="auto">
              <a:xfrm>
                <a:off x="6858001" y="3962399"/>
                <a:ext cx="2119412" cy="1559780"/>
                <a:chOff x="5174046" y="1066800"/>
                <a:chExt cx="4029837" cy="1828800"/>
              </a:xfrm>
            </p:grpSpPr>
            <p:grpSp>
              <p:nvGrpSpPr>
                <p:cNvPr id="192" name="Group 80"/>
                <p:cNvGrpSpPr>
                  <a:grpSpLocks/>
                </p:cNvGrpSpPr>
                <p:nvPr/>
              </p:nvGrpSpPr>
              <p:grpSpPr bwMode="auto">
                <a:xfrm>
                  <a:off x="5174046" y="1828800"/>
                  <a:ext cx="1836912" cy="1066800"/>
                  <a:chOff x="5174046" y="1828800"/>
                  <a:chExt cx="1836912" cy="1066800"/>
                </a:xfrm>
              </p:grpSpPr>
              <p:sp>
                <p:nvSpPr>
                  <p:cNvPr id="202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9055" y="2495490"/>
                    <a:ext cx="369345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000">
                        <a:latin typeface="Times New Roman" charset="0"/>
                        <a:ea typeface="Times New Roman" charset="0"/>
                        <a:cs typeface="Times New Roman" charset="0"/>
                      </a:rPr>
                      <a:t>ν</a:t>
                    </a:r>
                    <a:r>
                      <a:rPr lang="en-US" sz="2000" baseline="-25000">
                        <a:latin typeface="Times New Roman" charset="0"/>
                        <a:ea typeface="Times New Roman" charset="0"/>
                        <a:cs typeface="Times New Roman" charset="0"/>
                      </a:rPr>
                      <a:t>τ</a:t>
                    </a:r>
                    <a:endParaRPr lang="en-US" sz="2000" baseline="-25000"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03" name="Text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8800" y="1828800"/>
                    <a:ext cx="389850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000">
                        <a:latin typeface="Times New Roman" charset="0"/>
                        <a:ea typeface="Times New Roman" charset="0"/>
                        <a:cs typeface="Times New Roman" charset="0"/>
                      </a:rPr>
                      <a:t>τ</a:t>
                    </a:r>
                    <a:r>
                      <a:rPr lang="en-US" sz="2000" baseline="30000">
                        <a:ea typeface="Arial" charset="0"/>
                        <a:cs typeface="Arial" charset="0"/>
                      </a:rPr>
                      <a:t>+</a:t>
                    </a:r>
                  </a:p>
                </p:txBody>
              </p:sp>
              <p:cxnSp>
                <p:nvCxnSpPr>
                  <p:cNvPr id="204" name="Straight Arrow Connector 203"/>
                  <p:cNvCxnSpPr/>
                  <p:nvPr/>
                </p:nvCxnSpPr>
                <p:spPr>
                  <a:xfrm flipV="1">
                    <a:off x="5174046" y="2057689"/>
                    <a:ext cx="1227254" cy="33982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Arrow Connector 204"/>
                  <p:cNvCxnSpPr/>
                  <p:nvPr/>
                </p:nvCxnSpPr>
                <p:spPr>
                  <a:xfrm>
                    <a:off x="5174046" y="2397513"/>
                    <a:ext cx="1836912" cy="269954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81"/>
                <p:cNvGrpSpPr>
                  <a:grpSpLocks/>
                </p:cNvGrpSpPr>
                <p:nvPr/>
              </p:nvGrpSpPr>
              <p:grpSpPr bwMode="auto">
                <a:xfrm>
                  <a:off x="6401300" y="1066800"/>
                  <a:ext cx="2802583" cy="1524000"/>
                  <a:chOff x="6401300" y="1066800"/>
                  <a:chExt cx="2802583" cy="1524000"/>
                </a:xfrm>
              </p:grpSpPr>
              <p:grpSp>
                <p:nvGrpSpPr>
                  <p:cNvPr id="194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7543800" y="2190690"/>
                    <a:ext cx="369345" cy="400110"/>
                    <a:chOff x="7543800" y="2190690"/>
                    <a:chExt cx="369345" cy="400110"/>
                  </a:xfrm>
                </p:grpSpPr>
                <p:sp>
                  <p:nvSpPr>
                    <p:cNvPr id="200" name="Text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43800" y="2190690"/>
                      <a:ext cx="369345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200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ν</a:t>
                      </a:r>
                      <a:r>
                        <a:rPr lang="en-US" sz="2000" baseline="-2500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τ</a:t>
                      </a:r>
                      <a:endParaRPr lang="en-US" sz="2000" baseline="-25000">
                        <a:ea typeface="Arial" charset="0"/>
                        <a:cs typeface="Arial" charset="0"/>
                      </a:endParaRPr>
                    </a:p>
                  </p:txBody>
                </p: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V="1">
                      <a:off x="7617441" y="2338758"/>
                      <a:ext cx="144477" cy="158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5" name="Text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0106" y="1447801"/>
                    <a:ext cx="1633777" cy="46911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000" dirty="0" err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a:t>ν</a:t>
                    </a:r>
                    <a:r>
                      <a:rPr lang="en-US" sz="2000" baseline="-25000" dirty="0" err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a:t>μ</a:t>
                    </a:r>
                    <a:r>
                      <a:rPr lang="en-US" sz="2000" baseline="-25000" dirty="0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a:t>,</a:t>
                    </a:r>
                    <a:r>
                      <a:rPr lang="en-US" sz="2000" dirty="0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a:t> </a:t>
                    </a:r>
                    <a:r>
                      <a:rPr lang="en-US" sz="2000" dirty="0" err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a:t>ν</a:t>
                    </a:r>
                    <a:r>
                      <a:rPr lang="en-US" sz="2000" baseline="-25000" dirty="0" err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a:t>e</a:t>
                    </a:r>
                    <a:endParaRPr lang="en-US" sz="2000" baseline="-25000" dirty="0">
                      <a:ea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196" name="Straight Arrow Connector 195"/>
                  <p:cNvCxnSpPr/>
                  <p:nvPr/>
                </p:nvCxnSpPr>
                <p:spPr>
                  <a:xfrm flipV="1">
                    <a:off x="6401300" y="1295467"/>
                    <a:ext cx="1295524" cy="762222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Arrow Connector 196"/>
                  <p:cNvCxnSpPr/>
                  <p:nvPr/>
                </p:nvCxnSpPr>
                <p:spPr>
                  <a:xfrm flipV="1">
                    <a:off x="6401300" y="1757564"/>
                    <a:ext cx="1295524" cy="300124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Arrow Connector 197"/>
                  <p:cNvCxnSpPr/>
                  <p:nvPr/>
                </p:nvCxnSpPr>
                <p:spPr>
                  <a:xfrm>
                    <a:off x="6401300" y="2057689"/>
                    <a:ext cx="1600353" cy="228667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9" name="Text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9539" y="1066800"/>
                    <a:ext cx="697627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000" dirty="0" err="1">
                        <a:latin typeface="Times New Roman" charset="0"/>
                        <a:ea typeface="Times New Roman" charset="0"/>
                        <a:cs typeface="Times New Roman" charset="0"/>
                      </a:rPr>
                      <a:t>e</a:t>
                    </a:r>
                    <a:r>
                      <a:rPr lang="en-US" sz="2000" baseline="30000" dirty="0" err="1">
                        <a:latin typeface="Times New Roman" charset="0"/>
                        <a:ea typeface="Times New Roman" charset="0"/>
                        <a:cs typeface="Times New Roman" charset="0"/>
                      </a:rPr>
                      <a:t>+</a:t>
                    </a:r>
                    <a:r>
                      <a:rPr lang="en-US" sz="2000" dirty="0" err="1">
                        <a:latin typeface="Times New Roman" charset="0"/>
                        <a:ea typeface="Times New Roman" charset="0"/>
                        <a:cs typeface="Times New Roman" charset="0"/>
                      </a:rPr>
                      <a:t>,μ</a:t>
                    </a:r>
                    <a:r>
                      <a:rPr lang="en-US" sz="2000" baseline="30000" dirty="0">
                        <a:ea typeface="Arial" charset="0"/>
                        <a:cs typeface="Arial" charset="0"/>
                      </a:rPr>
                      <a:t>+</a:t>
                    </a:r>
                  </a:p>
                </p:txBody>
              </p:sp>
            </p:grpSp>
          </p:grpSp>
          <p:grpSp>
            <p:nvGrpSpPr>
              <p:cNvPr id="173" name="Group 91"/>
              <p:cNvGrpSpPr>
                <a:grpSpLocks/>
              </p:cNvGrpSpPr>
              <p:nvPr/>
            </p:nvGrpSpPr>
            <p:grpSpPr bwMode="auto">
              <a:xfrm>
                <a:off x="4724402" y="4267199"/>
                <a:ext cx="887172" cy="1304681"/>
                <a:chOff x="972345" y="1436405"/>
                <a:chExt cx="1686863" cy="1529703"/>
              </a:xfrm>
            </p:grpSpPr>
            <p:sp>
              <p:nvSpPr>
                <p:cNvPr id="187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1536943" y="1436405"/>
                  <a:ext cx="449604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>
                      <a:latin typeface="Times New Roman" charset="0"/>
                      <a:ea typeface="Times New Roman" charset="0"/>
                      <a:cs typeface="Times New Roman" charset="0"/>
                    </a:rPr>
                    <a:t>X</a:t>
                  </a:r>
                  <a:r>
                    <a:rPr lang="en-US" sz="2800" baseline="30000" dirty="0">
                      <a:latin typeface="Times New Roman" charset="0"/>
                      <a:ea typeface="Times New Roman" charset="0"/>
                      <a:cs typeface="Times New Roman" charset="0"/>
                    </a:rPr>
                    <a:t>-</a:t>
                  </a:r>
                  <a:endParaRPr lang="en-US" sz="2000" baseline="300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88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1845017" y="2565998"/>
                  <a:ext cx="654754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>
                      <a:latin typeface="Times New Roman" charset="0"/>
                      <a:ea typeface="Times New Roman" charset="0"/>
                      <a:cs typeface="Times New Roman" charset="0"/>
                    </a:rPr>
                    <a:t>D</a:t>
                  </a:r>
                  <a:r>
                    <a:rPr lang="en-US" sz="2000" baseline="30000">
                      <a:latin typeface="Times New Roman" charset="0"/>
                      <a:ea typeface="Times New Roman" charset="0"/>
                      <a:cs typeface="Times New Roman" charset="0"/>
                    </a:rPr>
                    <a:t>(*)0</a:t>
                  </a:r>
                </a:p>
              </p:txBody>
            </p:sp>
            <p:cxnSp>
              <p:nvCxnSpPr>
                <p:cNvPr id="189" name="Straight Arrow Connector 19"/>
                <p:cNvCxnSpPr>
                  <a:endCxn id="187" idx="2"/>
                </p:cNvCxnSpPr>
                <p:nvPr/>
              </p:nvCxnSpPr>
              <p:spPr>
                <a:xfrm rot="16200000" flipV="1">
                  <a:off x="1930772" y="1667488"/>
                  <a:ext cx="559410" cy="89746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/>
                <p:nvPr/>
              </p:nvCxnSpPr>
              <p:spPr>
                <a:xfrm rot="10800000" flipV="1">
                  <a:off x="1417663" y="2395926"/>
                  <a:ext cx="1241543" cy="369995"/>
                </a:xfrm>
                <a:prstGeom prst="straightConnector1">
                  <a:avLst/>
                </a:prstGeom>
                <a:ln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/>
                <p:cNvCxnSpPr/>
                <p:nvPr/>
              </p:nvCxnSpPr>
              <p:spPr>
                <a:xfrm rot="10800000">
                  <a:off x="972345" y="1615090"/>
                  <a:ext cx="1686863" cy="7808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36"/>
              <p:cNvGrpSpPr>
                <a:grpSpLocks/>
              </p:cNvGrpSpPr>
              <p:nvPr/>
            </p:nvGrpSpPr>
            <p:grpSpPr bwMode="auto">
              <a:xfrm>
                <a:off x="4557810" y="5170895"/>
                <a:ext cx="400797" cy="620300"/>
                <a:chOff x="609601" y="2396913"/>
                <a:chExt cx="762073" cy="727286"/>
              </a:xfrm>
            </p:grpSpPr>
            <p:cxnSp>
              <p:nvCxnSpPr>
                <p:cNvPr id="184" name="Straight Arrow Connector 26"/>
                <p:cNvCxnSpPr/>
                <p:nvPr/>
              </p:nvCxnSpPr>
              <p:spPr>
                <a:xfrm rot="10800000">
                  <a:off x="609601" y="2396913"/>
                  <a:ext cx="762073" cy="269954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 rot="5400000">
                  <a:off x="1028696" y="2781222"/>
                  <a:ext cx="457333" cy="228622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rot="10800000" flipV="1">
                  <a:off x="609601" y="2666867"/>
                  <a:ext cx="762073" cy="304889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93"/>
              <p:cNvGrpSpPr>
                <a:grpSpLocks/>
              </p:cNvGrpSpPr>
              <p:nvPr/>
            </p:nvGrpSpPr>
            <p:grpSpPr bwMode="auto">
              <a:xfrm>
                <a:off x="5611571" y="4419602"/>
                <a:ext cx="1322629" cy="767552"/>
                <a:chOff x="2659206" y="1615090"/>
                <a:chExt cx="2514840" cy="899932"/>
              </a:xfrm>
            </p:grpSpPr>
            <p:grpSp>
              <p:nvGrpSpPr>
                <p:cNvPr id="178" name="Group 38"/>
                <p:cNvGrpSpPr>
                  <a:grpSpLocks/>
                </p:cNvGrpSpPr>
                <p:nvPr/>
              </p:nvGrpSpPr>
              <p:grpSpPr bwMode="auto">
                <a:xfrm>
                  <a:off x="2659206" y="2286355"/>
                  <a:ext cx="2514840" cy="228667"/>
                  <a:chOff x="2659206" y="2286355"/>
                  <a:chExt cx="2514840" cy="228667"/>
                </a:xfrm>
              </p:grpSpPr>
              <p:cxnSp>
                <p:nvCxnSpPr>
                  <p:cNvPr id="182" name="Straight Arrow Connector 181"/>
                  <p:cNvCxnSpPr/>
                  <p:nvPr/>
                </p:nvCxnSpPr>
                <p:spPr>
                  <a:xfrm>
                    <a:off x="2659206" y="2395925"/>
                    <a:ext cx="2514840" cy="1587"/>
                  </a:xfrm>
                  <a:prstGeom prst="straightConnector1">
                    <a:avLst/>
                  </a:prstGeom>
                  <a:ln>
                    <a:solidFill>
                      <a:srgbClr val="008000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3" name="Oval 182"/>
                  <p:cNvSpPr/>
                  <p:nvPr/>
                </p:nvSpPr>
                <p:spPr>
                  <a:xfrm>
                    <a:off x="3810253" y="2286355"/>
                    <a:ext cx="228622" cy="228667"/>
                  </a:xfrm>
                  <a:prstGeom prst="ellipse">
                    <a:avLst/>
                  </a:prstGeom>
                  <a:solidFill>
                    <a:srgbClr val="000090"/>
                  </a:solidFill>
                  <a:ln>
                    <a:solidFill>
                      <a:srgbClr val="00009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79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3366662" y="1615090"/>
                  <a:ext cx="1490631" cy="39694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dirty="0">
                      <a:latin typeface="Times New Roman" charset="0"/>
                      <a:ea typeface="Lucida Grande" charset="0"/>
                    </a:rPr>
                    <a:t>ϒ</a:t>
                  </a:r>
                  <a:r>
                    <a:rPr lang="en-US" sz="1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(4S)</a:t>
                  </a:r>
                </a:p>
              </p:txBody>
            </p:sp>
            <p:sp>
              <p:nvSpPr>
                <p:cNvPr id="180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4619863" y="1962090"/>
                  <a:ext cx="452167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>
                      <a:latin typeface="Times New Roman" charset="0"/>
                      <a:ea typeface="Times New Roman" charset="0"/>
                      <a:cs typeface="Times New Roman" charset="0"/>
                    </a:rPr>
                    <a:t>B</a:t>
                  </a:r>
                  <a:r>
                    <a:rPr lang="en-US" sz="2000" baseline="30000" dirty="0">
                      <a:latin typeface="Times New Roman" charset="0"/>
                      <a:ea typeface="Times New Roman" charset="0"/>
                      <a:cs typeface="Times New Roman" charset="0"/>
                    </a:rPr>
                    <a:t>+</a:t>
                  </a:r>
                </a:p>
              </p:txBody>
            </p:sp>
            <p:sp>
              <p:nvSpPr>
                <p:cNvPr id="181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2896405" y="1962090"/>
                  <a:ext cx="435452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>
                      <a:latin typeface="Times New Roman" charset="0"/>
                      <a:ea typeface="Times New Roman" charset="0"/>
                      <a:cs typeface="Times New Roman" charset="0"/>
                    </a:rPr>
                    <a:t>B</a:t>
                  </a:r>
                  <a:r>
                    <a:rPr lang="en-US" sz="2800" baseline="30000" dirty="0">
                      <a:latin typeface="Times New Roman" charset="0"/>
                      <a:ea typeface="Times New Roman" charset="0"/>
                      <a:cs typeface="Times New Roman" charset="0"/>
                    </a:rPr>
                    <a:t>-</a:t>
                  </a:r>
                </a:p>
              </p:txBody>
            </p:sp>
          </p:grpSp>
          <p:cxnSp>
            <p:nvCxnSpPr>
              <p:cNvPr id="176" name="Straight Arrow Connector 175"/>
              <p:cNvCxnSpPr/>
              <p:nvPr/>
            </p:nvCxnSpPr>
            <p:spPr bwMode="auto">
              <a:xfrm rot="10800000">
                <a:off x="4648202" y="4648201"/>
                <a:ext cx="959759" cy="4387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9"/>
              <p:cNvCxnSpPr/>
              <p:nvPr/>
            </p:nvCxnSpPr>
            <p:spPr bwMode="auto">
              <a:xfrm rot="16200000" flipV="1">
                <a:off x="4909018" y="4387984"/>
                <a:ext cx="929496" cy="4683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3" name="Group 242"/>
          <p:cNvGrpSpPr/>
          <p:nvPr/>
        </p:nvGrpSpPr>
        <p:grpSpPr>
          <a:xfrm>
            <a:off x="152400" y="4800600"/>
            <a:ext cx="8710612" cy="1752600"/>
            <a:chOff x="152400" y="4724400"/>
            <a:chExt cx="8710612" cy="1752600"/>
          </a:xfrm>
        </p:grpSpPr>
        <p:grpSp>
          <p:nvGrpSpPr>
            <p:cNvPr id="207" name="Group 50"/>
            <p:cNvGrpSpPr>
              <a:grpSpLocks/>
            </p:cNvGrpSpPr>
            <p:nvPr/>
          </p:nvGrpSpPr>
          <p:grpSpPr bwMode="auto">
            <a:xfrm>
              <a:off x="152400" y="5219700"/>
              <a:ext cx="8710612" cy="1257300"/>
              <a:chOff x="147" y="1565"/>
              <a:chExt cx="5487" cy="792"/>
            </a:xfrm>
          </p:grpSpPr>
          <p:sp>
            <p:nvSpPr>
              <p:cNvPr id="208" name="Text Box 23"/>
              <p:cNvSpPr txBox="1">
                <a:spLocks noChangeArrowheads="1"/>
              </p:cNvSpPr>
              <p:nvPr/>
            </p:nvSpPr>
            <p:spPr bwMode="auto">
              <a:xfrm>
                <a:off x="404" y="1978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000">
                    <a:latin typeface="Cooper Black" pitchFamily="-65" charset="0"/>
                    <a:ea typeface="Arial" pitchFamily="-65" charset="0"/>
                    <a:cs typeface="Arial" pitchFamily="-65" charset="0"/>
                  </a:rPr>
                  <a:t>0</a:t>
                </a:r>
              </a:p>
            </p:txBody>
          </p:sp>
          <p:sp>
            <p:nvSpPr>
              <p:cNvPr id="209" name="Rectangle 5"/>
              <p:cNvSpPr>
                <a:spLocks noChangeArrowheads="1"/>
              </p:cNvSpPr>
              <p:nvPr/>
            </p:nvSpPr>
            <p:spPr bwMode="auto">
              <a:xfrm>
                <a:off x="558" y="1565"/>
                <a:ext cx="884" cy="333"/>
              </a:xfrm>
              <a:prstGeom prst="rect">
                <a:avLst/>
              </a:prstGeom>
              <a:solidFill>
                <a:srgbClr val="FF474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6"/>
              <p:cNvSpPr>
                <a:spLocks noChangeArrowheads="1"/>
              </p:cNvSpPr>
              <p:nvPr/>
            </p:nvSpPr>
            <p:spPr bwMode="auto">
              <a:xfrm>
                <a:off x="1442" y="1565"/>
                <a:ext cx="882" cy="33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7"/>
              <p:cNvSpPr>
                <a:spLocks noChangeArrowheads="1"/>
              </p:cNvSpPr>
              <p:nvPr/>
            </p:nvSpPr>
            <p:spPr bwMode="auto">
              <a:xfrm>
                <a:off x="2324" y="1565"/>
                <a:ext cx="540" cy="33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8"/>
              <p:cNvSpPr>
                <a:spLocks noChangeArrowheads="1"/>
              </p:cNvSpPr>
              <p:nvPr/>
            </p:nvSpPr>
            <p:spPr bwMode="auto">
              <a:xfrm>
                <a:off x="2864" y="1565"/>
                <a:ext cx="1227" cy="333"/>
              </a:xfrm>
              <a:prstGeom prst="rect">
                <a:avLst/>
              </a:prstGeom>
              <a:solidFill>
                <a:srgbClr val="E402E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9" descr="Diagonali larghe verso l'alto"/>
              <p:cNvSpPr>
                <a:spLocks noChangeArrowheads="1"/>
              </p:cNvSpPr>
              <p:nvPr/>
            </p:nvSpPr>
            <p:spPr bwMode="auto">
              <a:xfrm>
                <a:off x="4091" y="1565"/>
                <a:ext cx="442" cy="333"/>
              </a:xfrm>
              <a:prstGeom prst="rect">
                <a:avLst/>
              </a:prstGeom>
              <a:pattFill prst="wdUpDiag">
                <a:fgClr>
                  <a:srgbClr val="FFFF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0" descr="Diagonali larghe verso l'alto"/>
              <p:cNvSpPr>
                <a:spLocks noChangeArrowheads="1"/>
              </p:cNvSpPr>
              <p:nvPr/>
            </p:nvSpPr>
            <p:spPr bwMode="auto">
              <a:xfrm>
                <a:off x="4533" y="1565"/>
                <a:ext cx="441" cy="333"/>
              </a:xfrm>
              <a:prstGeom prst="rect">
                <a:avLst/>
              </a:prstGeom>
              <a:pattFill prst="wdUpDiag">
                <a:fgClr>
                  <a:srgbClr val="FFFF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1" descr="Diagonali larghe verso l'alto"/>
              <p:cNvSpPr>
                <a:spLocks noChangeArrowheads="1"/>
              </p:cNvSpPr>
              <p:nvPr/>
            </p:nvSpPr>
            <p:spPr bwMode="auto">
              <a:xfrm>
                <a:off x="4974" y="1565"/>
                <a:ext cx="491" cy="333"/>
              </a:xfrm>
              <a:prstGeom prst="rect">
                <a:avLst/>
              </a:prstGeom>
              <a:pattFill prst="wdUpDiag">
                <a:fgClr>
                  <a:srgbClr val="FFFF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12"/>
              <p:cNvSpPr>
                <a:spLocks noChangeShapeType="1"/>
              </p:cNvSpPr>
              <p:nvPr/>
            </p:nvSpPr>
            <p:spPr bwMode="auto">
              <a:xfrm>
                <a:off x="558" y="1898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13"/>
              <p:cNvSpPr>
                <a:spLocks noChangeShapeType="1"/>
              </p:cNvSpPr>
              <p:nvPr/>
            </p:nvSpPr>
            <p:spPr bwMode="auto">
              <a:xfrm>
                <a:off x="1050" y="1897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4"/>
              <p:cNvSpPr>
                <a:spLocks noChangeShapeType="1"/>
              </p:cNvSpPr>
              <p:nvPr/>
            </p:nvSpPr>
            <p:spPr bwMode="auto">
              <a:xfrm>
                <a:off x="1539" y="1898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15"/>
              <p:cNvSpPr>
                <a:spLocks noChangeShapeType="1"/>
              </p:cNvSpPr>
              <p:nvPr/>
            </p:nvSpPr>
            <p:spPr bwMode="auto">
              <a:xfrm>
                <a:off x="2031" y="1898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16"/>
              <p:cNvSpPr>
                <a:spLocks noChangeShapeType="1"/>
              </p:cNvSpPr>
              <p:nvPr/>
            </p:nvSpPr>
            <p:spPr bwMode="auto">
              <a:xfrm>
                <a:off x="2521" y="1898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17"/>
              <p:cNvSpPr>
                <a:spLocks noChangeShapeType="1"/>
              </p:cNvSpPr>
              <p:nvPr/>
            </p:nvSpPr>
            <p:spPr bwMode="auto">
              <a:xfrm>
                <a:off x="3012" y="1898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18"/>
              <p:cNvSpPr>
                <a:spLocks noChangeShapeType="1"/>
              </p:cNvSpPr>
              <p:nvPr/>
            </p:nvSpPr>
            <p:spPr bwMode="auto">
              <a:xfrm>
                <a:off x="3503" y="1898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19"/>
              <p:cNvSpPr>
                <a:spLocks noChangeShapeType="1"/>
              </p:cNvSpPr>
              <p:nvPr/>
            </p:nvSpPr>
            <p:spPr bwMode="auto">
              <a:xfrm>
                <a:off x="3994" y="1897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20"/>
              <p:cNvSpPr>
                <a:spLocks noChangeShapeType="1"/>
              </p:cNvSpPr>
              <p:nvPr/>
            </p:nvSpPr>
            <p:spPr bwMode="auto">
              <a:xfrm>
                <a:off x="4483" y="1897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21"/>
              <p:cNvSpPr>
                <a:spLocks noChangeShapeType="1"/>
              </p:cNvSpPr>
              <p:nvPr/>
            </p:nvSpPr>
            <p:spPr bwMode="auto">
              <a:xfrm>
                <a:off x="4974" y="1898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22"/>
              <p:cNvSpPr>
                <a:spLocks noChangeShapeType="1"/>
              </p:cNvSpPr>
              <p:nvPr/>
            </p:nvSpPr>
            <p:spPr bwMode="auto">
              <a:xfrm>
                <a:off x="5465" y="1898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Text Box 24"/>
              <p:cNvSpPr txBox="1">
                <a:spLocks noChangeArrowheads="1"/>
              </p:cNvSpPr>
              <p:nvPr/>
            </p:nvSpPr>
            <p:spPr bwMode="auto">
              <a:xfrm>
                <a:off x="1368" y="1999"/>
                <a:ext cx="33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000">
                    <a:latin typeface="Cooper Black" pitchFamily="-65" charset="0"/>
                    <a:ea typeface="Arial" pitchFamily="-65" charset="0"/>
                    <a:cs typeface="Arial" pitchFamily="-65" charset="0"/>
                  </a:rPr>
                  <a:t>20</a:t>
                </a:r>
              </a:p>
            </p:txBody>
          </p:sp>
          <p:sp>
            <p:nvSpPr>
              <p:cNvPr id="228" name="Text Box 25"/>
              <p:cNvSpPr txBox="1">
                <a:spLocks noChangeArrowheads="1"/>
              </p:cNvSpPr>
              <p:nvPr/>
            </p:nvSpPr>
            <p:spPr bwMode="auto">
              <a:xfrm>
                <a:off x="2351" y="1999"/>
                <a:ext cx="33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000">
                    <a:latin typeface="Cooper Black" pitchFamily="-65" charset="0"/>
                    <a:ea typeface="Arial" pitchFamily="-65" charset="0"/>
                    <a:cs typeface="Arial" pitchFamily="-65" charset="0"/>
                  </a:rPr>
                  <a:t>4o</a:t>
                </a:r>
              </a:p>
            </p:txBody>
          </p:sp>
          <p:sp>
            <p:nvSpPr>
              <p:cNvPr id="229" name="Text Box 26"/>
              <p:cNvSpPr txBox="1">
                <a:spLocks noChangeArrowheads="1"/>
              </p:cNvSpPr>
              <p:nvPr/>
            </p:nvSpPr>
            <p:spPr bwMode="auto">
              <a:xfrm>
                <a:off x="3333" y="1999"/>
                <a:ext cx="33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000">
                    <a:latin typeface="Cooper Black" pitchFamily="-65" charset="0"/>
                    <a:ea typeface="Arial" pitchFamily="-65" charset="0"/>
                    <a:cs typeface="Arial" pitchFamily="-65" charset="0"/>
                  </a:rPr>
                  <a:t>60</a:t>
                </a:r>
              </a:p>
            </p:txBody>
          </p:sp>
          <p:sp>
            <p:nvSpPr>
              <p:cNvPr id="230" name="Text Box 27"/>
              <p:cNvSpPr txBox="1">
                <a:spLocks noChangeArrowheads="1"/>
              </p:cNvSpPr>
              <p:nvPr/>
            </p:nvSpPr>
            <p:spPr bwMode="auto">
              <a:xfrm>
                <a:off x="4314" y="1999"/>
                <a:ext cx="33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000">
                    <a:latin typeface="Cooper Black" pitchFamily="-65" charset="0"/>
                    <a:ea typeface="Arial" pitchFamily="-65" charset="0"/>
                    <a:cs typeface="Arial" pitchFamily="-65" charset="0"/>
                  </a:rPr>
                  <a:t>80</a:t>
                </a:r>
              </a:p>
            </p:txBody>
          </p:sp>
          <p:sp>
            <p:nvSpPr>
              <p:cNvPr id="231" name="Text Box 28"/>
              <p:cNvSpPr txBox="1">
                <a:spLocks noChangeArrowheads="1"/>
              </p:cNvSpPr>
              <p:nvPr/>
            </p:nvSpPr>
            <p:spPr bwMode="auto">
              <a:xfrm>
                <a:off x="5295" y="1999"/>
                <a:ext cx="33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000">
                    <a:latin typeface="Cooper Black" pitchFamily="-65" charset="0"/>
                    <a:ea typeface="Arial" pitchFamily="-65" charset="0"/>
                    <a:cs typeface="Arial" pitchFamily="-65" charset="0"/>
                  </a:rPr>
                  <a:t>100</a:t>
                </a:r>
              </a:p>
            </p:txBody>
          </p:sp>
          <p:sp>
            <p:nvSpPr>
              <p:cNvPr id="232" name="Text Box 30"/>
              <p:cNvSpPr txBox="1">
                <a:spLocks noChangeArrowheads="1"/>
              </p:cNvSpPr>
              <p:nvPr/>
            </p:nvSpPr>
            <p:spPr bwMode="auto">
              <a:xfrm>
                <a:off x="2148" y="2126"/>
                <a:ext cx="17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>
                    <a:solidFill>
                      <a:srgbClr val="FF0000"/>
                    </a:solidFill>
                    <a:latin typeface="Comic Sans MS" pitchFamily="-65" charset="0"/>
                    <a:ea typeface="Arial" pitchFamily="-65" charset="0"/>
                    <a:cs typeface="Arial" pitchFamily="-65" charset="0"/>
                  </a:rPr>
                  <a:t>Branching Fraction ( %)  </a:t>
                </a:r>
              </a:p>
            </p:txBody>
          </p:sp>
          <p:graphicFrame>
            <p:nvGraphicFramePr>
              <p:cNvPr id="233" name="Object 32"/>
              <p:cNvGraphicFramePr>
                <a:graphicFrameLocks noChangeAspect="1"/>
              </p:cNvGraphicFramePr>
              <p:nvPr/>
            </p:nvGraphicFramePr>
            <p:xfrm>
              <a:off x="833" y="1665"/>
              <a:ext cx="320" cy="158"/>
            </p:xfrm>
            <a:graphic>
              <a:graphicData uri="http://schemas.openxmlformats.org/presentationml/2006/ole">
                <p:oleObj spid="_x0000_s23561" name="Equation" r:id="rId3" imgW="317500" imgH="203200" progId="Equation.3">
                  <p:embed/>
                </p:oleObj>
              </a:graphicData>
            </a:graphic>
          </p:graphicFrame>
          <p:graphicFrame>
            <p:nvGraphicFramePr>
              <p:cNvPr id="234" name="Object 34"/>
              <p:cNvGraphicFramePr>
                <a:graphicFrameLocks noChangeAspect="1"/>
              </p:cNvGraphicFramePr>
              <p:nvPr/>
            </p:nvGraphicFramePr>
            <p:xfrm>
              <a:off x="1727" y="1671"/>
              <a:ext cx="308" cy="130"/>
            </p:xfrm>
            <a:graphic>
              <a:graphicData uri="http://schemas.openxmlformats.org/presentationml/2006/ole">
                <p:oleObj spid="_x0000_s23562" name="Equation" r:id="rId4" imgW="304800" imgH="165100" progId="Equation.3">
                  <p:embed/>
                </p:oleObj>
              </a:graphicData>
            </a:graphic>
          </p:graphicFrame>
          <p:graphicFrame>
            <p:nvGraphicFramePr>
              <p:cNvPr id="235" name="Object 35"/>
              <p:cNvGraphicFramePr>
                <a:graphicFrameLocks noChangeAspect="1"/>
              </p:cNvGraphicFramePr>
              <p:nvPr/>
            </p:nvGraphicFramePr>
            <p:xfrm>
              <a:off x="2480" y="1697"/>
              <a:ext cx="218" cy="80"/>
            </p:xfrm>
            <a:graphic>
              <a:graphicData uri="http://schemas.openxmlformats.org/presentationml/2006/ole">
                <p:oleObj spid="_x0000_s23563" name="Equation" r:id="rId5" imgW="215900" imgH="101600" progId="Equation.3">
                  <p:embed/>
                </p:oleObj>
              </a:graphicData>
            </a:graphic>
          </p:graphicFrame>
          <p:graphicFrame>
            <p:nvGraphicFramePr>
              <p:cNvPr id="236" name="Object 36"/>
              <p:cNvGraphicFramePr>
                <a:graphicFrameLocks noChangeAspect="1"/>
              </p:cNvGraphicFramePr>
              <p:nvPr/>
            </p:nvGraphicFramePr>
            <p:xfrm>
              <a:off x="3363" y="1681"/>
              <a:ext cx="218" cy="111"/>
            </p:xfrm>
            <a:graphic>
              <a:graphicData uri="http://schemas.openxmlformats.org/presentationml/2006/ole">
                <p:oleObj spid="_x0000_s23564" name="Equation" r:id="rId6" imgW="215900" imgH="139700" progId="Equation.3">
                  <p:embed/>
                </p:oleObj>
              </a:graphicData>
            </a:graphic>
          </p:graphicFrame>
          <p:graphicFrame>
            <p:nvGraphicFramePr>
              <p:cNvPr id="237" name="Object 37"/>
              <p:cNvGraphicFramePr>
                <a:graphicFrameLocks noChangeAspect="1"/>
              </p:cNvGraphicFramePr>
              <p:nvPr/>
            </p:nvGraphicFramePr>
            <p:xfrm>
              <a:off x="4195" y="1666"/>
              <a:ext cx="256" cy="141"/>
            </p:xfrm>
            <a:graphic>
              <a:graphicData uri="http://schemas.openxmlformats.org/presentationml/2006/ole">
                <p:oleObj spid="_x0000_s23565" name="Equation" r:id="rId7" imgW="254000" imgH="177800" progId="Equation.3">
                  <p:embed/>
                </p:oleObj>
              </a:graphicData>
            </a:graphic>
          </p:graphicFrame>
          <p:graphicFrame>
            <p:nvGraphicFramePr>
              <p:cNvPr id="238" name="Object 38"/>
              <p:cNvGraphicFramePr>
                <a:graphicFrameLocks noChangeAspect="1"/>
              </p:cNvGraphicFramePr>
              <p:nvPr/>
            </p:nvGraphicFramePr>
            <p:xfrm>
              <a:off x="5024" y="1665"/>
              <a:ext cx="386" cy="118"/>
            </p:xfrm>
            <a:graphic>
              <a:graphicData uri="http://schemas.openxmlformats.org/presentationml/2006/ole">
                <p:oleObj spid="_x0000_s23566" name="Equation" r:id="rId8" imgW="431640" imgH="177480" progId="Equation.3">
                  <p:embed/>
                </p:oleObj>
              </a:graphicData>
            </a:graphic>
          </p:graphicFrame>
          <p:graphicFrame>
            <p:nvGraphicFramePr>
              <p:cNvPr id="239" name="Object 39"/>
              <p:cNvGraphicFramePr>
                <a:graphicFrameLocks noChangeAspect="1"/>
              </p:cNvGraphicFramePr>
              <p:nvPr/>
            </p:nvGraphicFramePr>
            <p:xfrm>
              <a:off x="4594" y="1675"/>
              <a:ext cx="322" cy="112"/>
            </p:xfrm>
            <a:graphic>
              <a:graphicData uri="http://schemas.openxmlformats.org/presentationml/2006/ole">
                <p:oleObj spid="_x0000_s23567" name="Equation" r:id="rId9" imgW="546100" imgH="203200" progId="Equation.3">
                  <p:embed/>
                </p:oleObj>
              </a:graphicData>
            </a:graphic>
          </p:graphicFrame>
          <p:sp>
            <p:nvSpPr>
              <p:cNvPr id="240" name="Rectangle 44"/>
              <p:cNvSpPr>
                <a:spLocks noChangeArrowheads="1"/>
              </p:cNvSpPr>
              <p:nvPr/>
            </p:nvSpPr>
            <p:spPr bwMode="auto">
              <a:xfrm>
                <a:off x="147" y="1576"/>
                <a:ext cx="11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2000" dirty="0" smtClean="0">
                    <a:solidFill>
                      <a:srgbClr val="0000FF"/>
                    </a:solidFill>
                    <a:latin typeface="Symbol" pitchFamily="-65" charset="2"/>
                    <a:sym typeface="Wingdings" pitchFamily="-65" charset="2"/>
                  </a:rPr>
                  <a:t> </a:t>
                </a:r>
                <a:endParaRPr lang="it-IT" sz="2000" dirty="0">
                  <a:solidFill>
                    <a:srgbClr val="0000FF"/>
                  </a:solidFill>
                  <a:latin typeface="Symbol" pitchFamily="-65" charset="2"/>
                  <a:sym typeface="Wingdings" pitchFamily="-65" charset="2"/>
                </a:endParaRP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>
              <a:off x="2438400" y="4724400"/>
              <a:ext cx="4547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Reconstructed </a:t>
              </a:r>
              <a:r>
                <a:rPr lang="en-US" dirty="0" err="1" smtClean="0"/>
                <a:t>τ</a:t>
              </a:r>
              <a:r>
                <a:rPr lang="en-US" dirty="0" smtClean="0"/>
                <a:t> decays                         72%</a:t>
              </a:r>
              <a:endParaRPr lang="en-US" dirty="0"/>
            </a:p>
          </p:txBody>
        </p:sp>
        <p:cxnSp>
          <p:nvCxnSpPr>
            <p:cNvPr id="242" name="Straight Arrow Connector 241"/>
            <p:cNvCxnSpPr/>
            <p:nvPr/>
          </p:nvCxnSpPr>
          <p:spPr>
            <a:xfrm>
              <a:off x="804862" y="5103812"/>
              <a:ext cx="560863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 of tags exploited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831204" cy="483235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err="1" smtClean="0"/>
              <a:t>Semileptonic</a:t>
            </a:r>
            <a:r>
              <a:rPr lang="en-US" sz="1800" dirty="0" smtClean="0"/>
              <a:t> B decays</a:t>
            </a:r>
          </a:p>
          <a:p>
            <a:pPr lvl="1"/>
            <a:r>
              <a:rPr lang="en-US" sz="1600" dirty="0" smtClean="0"/>
              <a:t>PRO: Higher efficiency ε</a:t>
            </a:r>
            <a:r>
              <a:rPr lang="en-US" sz="1600" baseline="-25000" dirty="0" smtClean="0"/>
              <a:t>tag</a:t>
            </a:r>
            <a:r>
              <a:rPr lang="en-US" sz="1600" dirty="0" smtClean="0"/>
              <a:t> ∼ 1.5%</a:t>
            </a:r>
            <a:br>
              <a:rPr lang="en-US" sz="1600" dirty="0" smtClean="0"/>
            </a:br>
            <a:r>
              <a:rPr lang="en-US" sz="1600" dirty="0" smtClean="0"/>
              <a:t>CON: more backgrounds, B momentum unmeasured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Hadronic</a:t>
            </a:r>
            <a:r>
              <a:rPr lang="en-US" sz="1800" dirty="0" smtClean="0"/>
              <a:t> B decays with charm </a:t>
            </a:r>
          </a:p>
          <a:p>
            <a:pPr lvl="1"/>
            <a:r>
              <a:rPr lang="en-US" sz="1600" dirty="0" smtClean="0"/>
              <a:t>PRO: cleaner events,</a:t>
            </a:r>
            <a:br>
              <a:rPr lang="en-US" sz="1600" dirty="0" smtClean="0"/>
            </a:br>
            <a:r>
              <a:rPr lang="en-US" sz="1600" dirty="0" smtClean="0"/>
              <a:t>B momentum reconstructed</a:t>
            </a:r>
            <a:br>
              <a:rPr lang="en-US" sz="1600" dirty="0" smtClean="0"/>
            </a:br>
            <a:r>
              <a:rPr lang="en-US" sz="1600" dirty="0" smtClean="0"/>
              <a:t>CON: smaller efficiency </a:t>
            </a:r>
            <a:r>
              <a:rPr lang="en-US" sz="1600" dirty="0" err="1" smtClean="0"/>
              <a:t>ε</a:t>
            </a:r>
            <a:r>
              <a:rPr lang="en-US" sz="1600" baseline="-25000" dirty="0" err="1" smtClean="0"/>
              <a:t>tag</a:t>
            </a:r>
            <a:r>
              <a:rPr lang="en-US" sz="1600" dirty="0" smtClean="0"/>
              <a:t> ∼ 0.15%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Guglielmo</a:t>
            </a:r>
            <a:r>
              <a:rPr lang="en-US" dirty="0" smtClean="0"/>
              <a:t> De </a:t>
            </a:r>
            <a:r>
              <a:rPr lang="en-US" dirty="0" err="1" smtClean="0"/>
              <a:t>Nardo</a:t>
            </a:r>
            <a:r>
              <a:rPr lang="en-US" dirty="0" smtClean="0"/>
              <a:t> - SUSY 2009 June 5th-10th 2009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2BD3-52B9-D842-B632-E7A2A0BA0040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6" name="Group 98"/>
          <p:cNvGrpSpPr/>
          <p:nvPr/>
        </p:nvGrpSpPr>
        <p:grpSpPr>
          <a:xfrm>
            <a:off x="4648200" y="1828800"/>
            <a:ext cx="4495800" cy="1839236"/>
            <a:chOff x="4876800" y="1284964"/>
            <a:chExt cx="4495800" cy="1839236"/>
          </a:xfrm>
        </p:grpSpPr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>
              <a:off x="5607960" y="1676400"/>
              <a:ext cx="300633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ν</a:t>
              </a:r>
              <a:endParaRPr lang="en-US" sz="2000" baseline="30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" name="TextBox 86"/>
            <p:cNvSpPr txBox="1">
              <a:spLocks noChangeArrowheads="1"/>
            </p:cNvSpPr>
            <p:nvPr/>
          </p:nvSpPr>
          <p:spPr bwMode="auto">
            <a:xfrm>
              <a:off x="5181600" y="1868547"/>
              <a:ext cx="33564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l</a:t>
              </a:r>
              <a:r>
                <a:rPr lang="en-US" sz="2800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-</a:t>
              </a:r>
              <a:endParaRPr lang="en-US" sz="2000" baseline="30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" name="TextBox 85"/>
            <p:cNvSpPr txBox="1">
              <a:spLocks noChangeArrowheads="1"/>
            </p:cNvSpPr>
            <p:nvPr/>
          </p:nvSpPr>
          <p:spPr bwMode="auto">
            <a:xfrm>
              <a:off x="5502355" y="2563628"/>
              <a:ext cx="344354" cy="341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sz="2000" baseline="30000">
                  <a:latin typeface="Times New Roman" charset="0"/>
                  <a:ea typeface="Times New Roman" charset="0"/>
                  <a:cs typeface="Times New Roman" charset="0"/>
                </a:rPr>
                <a:t>(*)0</a:t>
              </a:r>
            </a:p>
          </p:txBody>
        </p:sp>
        <p:cxnSp>
          <p:nvCxnSpPr>
            <p:cNvPr id="38" name="Straight Arrow Connector 19"/>
            <p:cNvCxnSpPr/>
            <p:nvPr/>
          </p:nvCxnSpPr>
          <p:spPr bwMode="auto">
            <a:xfrm rot="16200000" flipV="1">
              <a:off x="5578737" y="2066748"/>
              <a:ext cx="408544" cy="295105"/>
            </a:xfrm>
            <a:prstGeom prst="straightConnector1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 rot="10800000" flipV="1">
              <a:off x="5277597" y="2418574"/>
              <a:ext cx="652964" cy="31556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 rot="10800000">
              <a:off x="5413701" y="2130092"/>
              <a:ext cx="516860" cy="288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4876800" y="2503899"/>
              <a:ext cx="400797" cy="620301"/>
              <a:chOff x="609601" y="2396913"/>
              <a:chExt cx="762073" cy="727286"/>
            </a:xfrm>
          </p:grpSpPr>
          <p:cxnSp>
            <p:nvCxnSpPr>
              <p:cNvPr id="33" name="Straight Arrow Connector 26"/>
              <p:cNvCxnSpPr/>
              <p:nvPr/>
            </p:nvCxnSpPr>
            <p:spPr>
              <a:xfrm rot="10800000">
                <a:off x="609601" y="2396913"/>
                <a:ext cx="762073" cy="26995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>
                <a:off x="1028696" y="2781222"/>
                <a:ext cx="457333" cy="228622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0800000" flipV="1">
                <a:off x="609601" y="2666867"/>
                <a:ext cx="762073" cy="304889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93"/>
            <p:cNvGrpSpPr>
              <a:grpSpLocks/>
            </p:cNvGrpSpPr>
            <p:nvPr/>
          </p:nvGrpSpPr>
          <p:grpSpPr bwMode="auto">
            <a:xfrm>
              <a:off x="5930561" y="1752600"/>
              <a:ext cx="1322629" cy="767551"/>
              <a:chOff x="2659206" y="1615090"/>
              <a:chExt cx="2514840" cy="899932"/>
            </a:xfrm>
          </p:grpSpPr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2659206" y="2286355"/>
                <a:ext cx="2514840" cy="228667"/>
                <a:chOff x="2659206" y="2286355"/>
                <a:chExt cx="2514840" cy="228667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2659206" y="2395925"/>
                  <a:ext cx="2514840" cy="1587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/>
                <p:cNvSpPr/>
                <p:nvPr/>
              </p:nvSpPr>
              <p:spPr>
                <a:xfrm>
                  <a:off x="3810253" y="2286355"/>
                  <a:ext cx="228622" cy="228667"/>
                </a:xfrm>
                <a:prstGeom prst="ellipse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6" name="TextBox 57"/>
              <p:cNvSpPr txBox="1">
                <a:spLocks noChangeArrowheads="1"/>
              </p:cNvSpPr>
              <p:nvPr/>
            </p:nvSpPr>
            <p:spPr bwMode="auto">
              <a:xfrm>
                <a:off x="3366662" y="1615090"/>
                <a:ext cx="1490631" cy="3969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latin typeface="Times New Roman" charset="0"/>
                    <a:ea typeface="Lucida Grande" charset="0"/>
                  </a:rPr>
                  <a:t>ϒ</a:t>
                </a:r>
                <a:r>
                  <a:rPr 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(4S)</a:t>
                </a:r>
              </a:p>
            </p:txBody>
          </p:sp>
          <p:sp>
            <p:nvSpPr>
              <p:cNvPr id="27" name="TextBox 58"/>
              <p:cNvSpPr txBox="1">
                <a:spLocks noChangeArrowheads="1"/>
              </p:cNvSpPr>
              <p:nvPr/>
            </p:nvSpPr>
            <p:spPr bwMode="auto">
              <a:xfrm>
                <a:off x="4619863" y="1962090"/>
                <a:ext cx="452167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000" baseline="3000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</a:p>
            </p:txBody>
          </p:sp>
          <p:sp>
            <p:nvSpPr>
              <p:cNvPr id="28" name="TextBox 59"/>
              <p:cNvSpPr txBox="1">
                <a:spLocks noChangeArrowheads="1"/>
              </p:cNvSpPr>
              <p:nvPr/>
            </p:nvSpPr>
            <p:spPr bwMode="auto">
              <a:xfrm>
                <a:off x="2896405" y="1962090"/>
                <a:ext cx="435452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800" baseline="3000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</p:grp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7253189" y="1284964"/>
              <a:ext cx="2119411" cy="1559781"/>
              <a:chOff x="5174046" y="1066800"/>
              <a:chExt cx="4029837" cy="1828800"/>
            </a:xfrm>
          </p:grpSpPr>
          <p:grpSp>
            <p:nvGrpSpPr>
              <p:cNvPr id="11" name="Group 80"/>
              <p:cNvGrpSpPr>
                <a:grpSpLocks/>
              </p:cNvGrpSpPr>
              <p:nvPr/>
            </p:nvGrpSpPr>
            <p:grpSpPr bwMode="auto">
              <a:xfrm>
                <a:off x="5174046" y="1828800"/>
                <a:ext cx="1836912" cy="1066800"/>
                <a:chOff x="5174046" y="1828800"/>
                <a:chExt cx="1836912" cy="1066800"/>
              </a:xfrm>
            </p:grpSpPr>
            <p:sp>
              <p:nvSpPr>
                <p:cNvPr id="2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5879055" y="2495490"/>
                  <a:ext cx="369345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>
                      <a:latin typeface="Times New Roman" charset="0"/>
                      <a:ea typeface="Times New Roman" charset="0"/>
                      <a:cs typeface="Times New Roman" charset="0"/>
                    </a:rPr>
                    <a:t>τ</a:t>
                  </a:r>
                  <a:endParaRPr lang="en-US" sz="2000" baseline="-25000"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2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5638800" y="1828800"/>
                  <a:ext cx="389850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>
                      <a:latin typeface="Times New Roman" charset="0"/>
                      <a:ea typeface="Times New Roman" charset="0"/>
                      <a:cs typeface="Times New Roman" charset="0"/>
                    </a:rPr>
                    <a:t>τ</a:t>
                  </a:r>
                  <a:r>
                    <a:rPr lang="en-US" sz="2000" baseline="30000">
                      <a:ea typeface="Arial" charset="0"/>
                      <a:cs typeface="Arial" charset="0"/>
                    </a:rPr>
                    <a:t>+</a:t>
                  </a: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5174046" y="2057689"/>
                  <a:ext cx="1227254" cy="3398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5174046" y="2397513"/>
                  <a:ext cx="1836912" cy="26995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81"/>
              <p:cNvGrpSpPr>
                <a:grpSpLocks/>
              </p:cNvGrpSpPr>
              <p:nvPr/>
            </p:nvGrpSpPr>
            <p:grpSpPr bwMode="auto">
              <a:xfrm>
                <a:off x="6401300" y="1066800"/>
                <a:ext cx="2802583" cy="1524000"/>
                <a:chOff x="6401300" y="1066800"/>
                <a:chExt cx="2802583" cy="1524000"/>
              </a:xfrm>
            </p:grpSpPr>
            <p:grpSp>
              <p:nvGrpSpPr>
                <p:cNvPr id="13" name="Group 75"/>
                <p:cNvGrpSpPr>
                  <a:grpSpLocks/>
                </p:cNvGrpSpPr>
                <p:nvPr/>
              </p:nvGrpSpPr>
              <p:grpSpPr bwMode="auto">
                <a:xfrm>
                  <a:off x="7543800" y="2190690"/>
                  <a:ext cx="369345" cy="400110"/>
                  <a:chOff x="7543800" y="2190690"/>
                  <a:chExt cx="369345" cy="400110"/>
                </a:xfrm>
              </p:grpSpPr>
              <p:sp>
                <p:nvSpPr>
                  <p:cNvPr id="19" name="Text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43800" y="2190690"/>
                    <a:ext cx="369345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000">
                        <a:latin typeface="Times New Roman" charset="0"/>
                        <a:ea typeface="Times New Roman" charset="0"/>
                        <a:cs typeface="Times New Roman" charset="0"/>
                      </a:rPr>
                      <a:t>ν</a:t>
                    </a:r>
                    <a:r>
                      <a:rPr lang="en-US" sz="2000" baseline="-25000">
                        <a:latin typeface="Times New Roman" charset="0"/>
                        <a:ea typeface="Times New Roman" charset="0"/>
                        <a:cs typeface="Times New Roman" charset="0"/>
                      </a:rPr>
                      <a:t>τ</a:t>
                    </a:r>
                    <a:endParaRPr lang="en-US" sz="2000" baseline="-25000">
                      <a:ea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7617441" y="2338758"/>
                    <a:ext cx="144477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7570106" y="1447801"/>
                  <a:ext cx="1633777" cy="4691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μ</a:t>
                  </a:r>
                  <a:r>
                    <a:rPr lang="en-US" sz="2000" baseline="-25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,</a:t>
                  </a:r>
                  <a:r>
                    <a:rPr lang="en-US" sz="2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e</a:t>
                  </a:r>
                  <a:endParaRPr lang="en-US" sz="2000" baseline="-25000" dirty="0">
                    <a:ea typeface="Arial" charset="0"/>
                    <a:cs typeface="Arial" charset="0"/>
                  </a:endParaRP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6401300" y="1295467"/>
                  <a:ext cx="1295524" cy="762222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6401300" y="1757564"/>
                  <a:ext cx="1295524" cy="300124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6401300" y="2057689"/>
                  <a:ext cx="1600353" cy="228667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7829539" y="1066800"/>
                  <a:ext cx="697627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baseline="30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+</a:t>
                  </a:r>
                  <a:r>
                    <a:rPr lang="en-US" sz="2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,μ</a:t>
                  </a:r>
                  <a:r>
                    <a:rPr lang="en-US" sz="2000" baseline="30000" dirty="0">
                      <a:ea typeface="Arial" charset="0"/>
                      <a:cs typeface="Arial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25" name="Group 97"/>
          <p:cNvGrpSpPr/>
          <p:nvPr/>
        </p:nvGrpSpPr>
        <p:grpSpPr>
          <a:xfrm>
            <a:off x="4648199" y="4343400"/>
            <a:ext cx="4419601" cy="1828800"/>
            <a:chOff x="4557810" y="3962400"/>
            <a:chExt cx="4419601" cy="1828800"/>
          </a:xfrm>
        </p:grpSpPr>
        <p:grpSp>
          <p:nvGrpSpPr>
            <p:cNvPr id="31" name="Group 82"/>
            <p:cNvGrpSpPr>
              <a:grpSpLocks/>
            </p:cNvGrpSpPr>
            <p:nvPr/>
          </p:nvGrpSpPr>
          <p:grpSpPr bwMode="auto">
            <a:xfrm>
              <a:off x="6858000" y="3962400"/>
              <a:ext cx="2119411" cy="1559781"/>
              <a:chOff x="5174046" y="1066800"/>
              <a:chExt cx="4029837" cy="1828800"/>
            </a:xfrm>
          </p:grpSpPr>
          <p:grpSp>
            <p:nvGrpSpPr>
              <p:cNvPr id="32" name="Group 80"/>
              <p:cNvGrpSpPr>
                <a:grpSpLocks/>
              </p:cNvGrpSpPr>
              <p:nvPr/>
            </p:nvGrpSpPr>
            <p:grpSpPr bwMode="auto">
              <a:xfrm>
                <a:off x="5174046" y="1828800"/>
                <a:ext cx="1836912" cy="1066800"/>
                <a:chOff x="5174046" y="1828800"/>
                <a:chExt cx="1836912" cy="1066800"/>
              </a:xfrm>
            </p:grpSpPr>
            <p:sp>
              <p:nvSpPr>
                <p:cNvPr id="6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5879055" y="2495490"/>
                  <a:ext cx="369345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>
                      <a:latin typeface="Times New Roman" charset="0"/>
                      <a:ea typeface="Times New Roman" charset="0"/>
                      <a:cs typeface="Times New Roman" charset="0"/>
                    </a:rPr>
                    <a:t>τ</a:t>
                  </a:r>
                  <a:endParaRPr lang="en-US" sz="2000" baseline="-25000"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66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5638800" y="1828800"/>
                  <a:ext cx="389850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>
                      <a:latin typeface="Times New Roman" charset="0"/>
                      <a:ea typeface="Times New Roman" charset="0"/>
                      <a:cs typeface="Times New Roman" charset="0"/>
                    </a:rPr>
                    <a:t>τ</a:t>
                  </a:r>
                  <a:r>
                    <a:rPr lang="en-US" sz="2000" baseline="30000">
                      <a:ea typeface="Arial" charset="0"/>
                      <a:cs typeface="Arial" charset="0"/>
                    </a:rPr>
                    <a:t>+</a:t>
                  </a: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 flipV="1">
                  <a:off x="5174046" y="2057689"/>
                  <a:ext cx="1227254" cy="3398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5174046" y="2397513"/>
                  <a:ext cx="1836912" cy="26995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81"/>
              <p:cNvGrpSpPr>
                <a:grpSpLocks/>
              </p:cNvGrpSpPr>
              <p:nvPr/>
            </p:nvGrpSpPr>
            <p:grpSpPr bwMode="auto">
              <a:xfrm>
                <a:off x="6401300" y="1066800"/>
                <a:ext cx="2802583" cy="1524000"/>
                <a:chOff x="6401300" y="1066800"/>
                <a:chExt cx="2802583" cy="1524000"/>
              </a:xfrm>
            </p:grpSpPr>
            <p:grpSp>
              <p:nvGrpSpPr>
                <p:cNvPr id="42" name="Group 75"/>
                <p:cNvGrpSpPr>
                  <a:grpSpLocks/>
                </p:cNvGrpSpPr>
                <p:nvPr/>
              </p:nvGrpSpPr>
              <p:grpSpPr bwMode="auto">
                <a:xfrm>
                  <a:off x="7543800" y="2190690"/>
                  <a:ext cx="369345" cy="400110"/>
                  <a:chOff x="7543800" y="2190690"/>
                  <a:chExt cx="369345" cy="400110"/>
                </a:xfrm>
              </p:grpSpPr>
              <p:sp>
                <p:nvSpPr>
                  <p:cNvPr id="63" name="Text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43800" y="2190690"/>
                    <a:ext cx="369345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000">
                        <a:latin typeface="Times New Roman" charset="0"/>
                        <a:ea typeface="Times New Roman" charset="0"/>
                        <a:cs typeface="Times New Roman" charset="0"/>
                      </a:rPr>
                      <a:t>ν</a:t>
                    </a:r>
                    <a:r>
                      <a:rPr lang="en-US" sz="2000" baseline="-25000">
                        <a:latin typeface="Times New Roman" charset="0"/>
                        <a:ea typeface="Times New Roman" charset="0"/>
                        <a:cs typeface="Times New Roman" charset="0"/>
                      </a:rPr>
                      <a:t>τ</a:t>
                    </a:r>
                    <a:endParaRPr lang="en-US" sz="2000" baseline="-25000">
                      <a:ea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7617441" y="2338758"/>
                    <a:ext cx="144477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7570106" y="1447801"/>
                  <a:ext cx="1633777" cy="4691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μ</a:t>
                  </a:r>
                  <a:r>
                    <a:rPr lang="en-US" sz="2000" baseline="-25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,</a:t>
                  </a:r>
                  <a:r>
                    <a:rPr lang="en-US" sz="20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ν</a:t>
                  </a:r>
                  <a:r>
                    <a:rPr lang="en-US" sz="2000" baseline="-25000" dirty="0" err="1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e</a:t>
                  </a:r>
                  <a:endParaRPr lang="en-US" sz="2000" baseline="-25000" dirty="0">
                    <a:ea typeface="Arial" charset="0"/>
                    <a:cs typeface="Arial" charset="0"/>
                  </a:endParaRP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6401300" y="1295467"/>
                  <a:ext cx="1295524" cy="762222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flipV="1">
                  <a:off x="6401300" y="1757564"/>
                  <a:ext cx="1295524" cy="300124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6401300" y="2057689"/>
                  <a:ext cx="1600353" cy="228667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7829539" y="1066800"/>
                  <a:ext cx="697627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baseline="30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+</a:t>
                  </a:r>
                  <a:r>
                    <a:rPr lang="en-US" sz="20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,μ</a:t>
                  </a:r>
                  <a:r>
                    <a:rPr lang="en-US" sz="2000" baseline="30000" dirty="0">
                      <a:ea typeface="Arial" charset="0"/>
                      <a:cs typeface="Arial" charset="0"/>
                    </a:rPr>
                    <a:t>+</a:t>
                  </a:r>
                </a:p>
              </p:txBody>
            </p:sp>
          </p:grpSp>
        </p:grpSp>
        <p:grpSp>
          <p:nvGrpSpPr>
            <p:cNvPr id="43" name="Group 91"/>
            <p:cNvGrpSpPr>
              <a:grpSpLocks/>
            </p:cNvGrpSpPr>
            <p:nvPr/>
          </p:nvGrpSpPr>
          <p:grpSpPr bwMode="auto">
            <a:xfrm>
              <a:off x="4724401" y="4267200"/>
              <a:ext cx="887171" cy="1304682"/>
              <a:chOff x="972345" y="1436405"/>
              <a:chExt cx="1686863" cy="1529703"/>
            </a:xfrm>
          </p:grpSpPr>
          <p:sp>
            <p:nvSpPr>
              <p:cNvPr id="75" name="TextBox 86"/>
              <p:cNvSpPr txBox="1">
                <a:spLocks noChangeArrowheads="1"/>
              </p:cNvSpPr>
              <p:nvPr/>
            </p:nvSpPr>
            <p:spPr bwMode="auto">
              <a:xfrm>
                <a:off x="1536943" y="1436405"/>
                <a:ext cx="44960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sz="28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endParaRPr lang="en-US" sz="2000" baseline="30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6" name="TextBox 85"/>
              <p:cNvSpPr txBox="1">
                <a:spLocks noChangeArrowheads="1"/>
              </p:cNvSpPr>
              <p:nvPr/>
            </p:nvSpPr>
            <p:spPr bwMode="auto">
              <a:xfrm>
                <a:off x="1845017" y="2565998"/>
                <a:ext cx="65475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  <a:r>
                  <a:rPr lang="en-US" sz="2000" baseline="30000">
                    <a:latin typeface="Times New Roman" charset="0"/>
                    <a:ea typeface="Times New Roman" charset="0"/>
                    <a:cs typeface="Times New Roman" charset="0"/>
                  </a:rPr>
                  <a:t>(*)0</a:t>
                </a:r>
              </a:p>
            </p:txBody>
          </p:sp>
          <p:cxnSp>
            <p:nvCxnSpPr>
              <p:cNvPr id="77" name="Straight Arrow Connector 19"/>
              <p:cNvCxnSpPr>
                <a:endCxn id="75" idx="2"/>
              </p:cNvCxnSpPr>
              <p:nvPr/>
            </p:nvCxnSpPr>
            <p:spPr>
              <a:xfrm rot="16200000" flipV="1">
                <a:off x="1930772" y="1667488"/>
                <a:ext cx="559410" cy="8974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0800000" flipV="1">
                <a:off x="1417663" y="2395926"/>
                <a:ext cx="1241543" cy="369995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10800000">
                <a:off x="972345" y="1615090"/>
                <a:ext cx="1686863" cy="7808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36"/>
            <p:cNvGrpSpPr>
              <a:grpSpLocks/>
            </p:cNvGrpSpPr>
            <p:nvPr/>
          </p:nvGrpSpPr>
          <p:grpSpPr bwMode="auto">
            <a:xfrm>
              <a:off x="4557810" y="5170899"/>
              <a:ext cx="400797" cy="620301"/>
              <a:chOff x="609601" y="2396913"/>
              <a:chExt cx="762073" cy="727286"/>
            </a:xfrm>
          </p:grpSpPr>
          <p:cxnSp>
            <p:nvCxnSpPr>
              <p:cNvPr id="72" name="Straight Arrow Connector 26"/>
              <p:cNvCxnSpPr/>
              <p:nvPr/>
            </p:nvCxnSpPr>
            <p:spPr>
              <a:xfrm rot="10800000">
                <a:off x="609601" y="2396913"/>
                <a:ext cx="762073" cy="26995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5400000">
                <a:off x="1028696" y="2781222"/>
                <a:ext cx="457333" cy="228622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10800000" flipV="1">
                <a:off x="609601" y="2666867"/>
                <a:ext cx="762073" cy="304889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93"/>
            <p:cNvGrpSpPr>
              <a:grpSpLocks/>
            </p:cNvGrpSpPr>
            <p:nvPr/>
          </p:nvGrpSpPr>
          <p:grpSpPr bwMode="auto">
            <a:xfrm>
              <a:off x="5611571" y="4419600"/>
              <a:ext cx="1322629" cy="767551"/>
              <a:chOff x="2659206" y="1615090"/>
              <a:chExt cx="2514840" cy="899932"/>
            </a:xfrm>
          </p:grpSpPr>
          <p:grpSp>
            <p:nvGrpSpPr>
              <p:cNvPr id="46" name="Group 38"/>
              <p:cNvGrpSpPr>
                <a:grpSpLocks/>
              </p:cNvGrpSpPr>
              <p:nvPr/>
            </p:nvGrpSpPr>
            <p:grpSpPr bwMode="auto">
              <a:xfrm>
                <a:off x="2659206" y="2286355"/>
                <a:ext cx="2514840" cy="228667"/>
                <a:chOff x="2659206" y="2286355"/>
                <a:chExt cx="2514840" cy="228667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>
                <a:xfrm>
                  <a:off x="2659206" y="2395925"/>
                  <a:ext cx="2514840" cy="1587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85"/>
                <p:cNvSpPr/>
                <p:nvPr/>
              </p:nvSpPr>
              <p:spPr>
                <a:xfrm>
                  <a:off x="3810253" y="2286355"/>
                  <a:ext cx="228622" cy="228667"/>
                </a:xfrm>
                <a:prstGeom prst="ellipse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82" name="TextBox 57"/>
              <p:cNvSpPr txBox="1">
                <a:spLocks noChangeArrowheads="1"/>
              </p:cNvSpPr>
              <p:nvPr/>
            </p:nvSpPr>
            <p:spPr bwMode="auto">
              <a:xfrm>
                <a:off x="3366662" y="1615090"/>
                <a:ext cx="1490631" cy="3969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latin typeface="Times New Roman" charset="0"/>
                    <a:ea typeface="Lucida Grande" charset="0"/>
                  </a:rPr>
                  <a:t>ϒ</a:t>
                </a:r>
                <a:r>
                  <a:rPr 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(4S)</a:t>
                </a:r>
              </a:p>
            </p:txBody>
          </p:sp>
          <p:sp>
            <p:nvSpPr>
              <p:cNvPr id="83" name="TextBox 58"/>
              <p:cNvSpPr txBox="1">
                <a:spLocks noChangeArrowheads="1"/>
              </p:cNvSpPr>
              <p:nvPr/>
            </p:nvSpPr>
            <p:spPr bwMode="auto">
              <a:xfrm>
                <a:off x="4619863" y="1962090"/>
                <a:ext cx="452167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0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</a:p>
            </p:txBody>
          </p:sp>
          <p:sp>
            <p:nvSpPr>
              <p:cNvPr id="84" name="TextBox 59"/>
              <p:cNvSpPr txBox="1">
                <a:spLocks noChangeArrowheads="1"/>
              </p:cNvSpPr>
              <p:nvPr/>
            </p:nvSpPr>
            <p:spPr bwMode="auto">
              <a:xfrm>
                <a:off x="2896405" y="1962090"/>
                <a:ext cx="435452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800" baseline="3000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 bwMode="auto">
            <a:xfrm rot="10800000">
              <a:off x="4648202" y="4648201"/>
              <a:ext cx="959759" cy="4387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19"/>
            <p:cNvCxnSpPr/>
            <p:nvPr/>
          </p:nvCxnSpPr>
          <p:spPr bwMode="auto">
            <a:xfrm rot="16200000" flipV="1">
              <a:off x="4909018" y="4387984"/>
              <a:ext cx="929496" cy="468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19"/>
          <p:cNvCxnSpPr/>
          <p:nvPr/>
        </p:nvCxnSpPr>
        <p:spPr bwMode="auto">
          <a:xfrm rot="5400000">
            <a:off x="5273178" y="3302416"/>
            <a:ext cx="696238" cy="35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86"/>
          <p:cNvSpPr txBox="1">
            <a:spLocks noChangeArrowheads="1"/>
          </p:cNvSpPr>
          <p:nvPr/>
        </p:nvSpPr>
        <p:spPr bwMode="auto">
          <a:xfrm>
            <a:off x="5707140" y="3505200"/>
            <a:ext cx="48957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000" baseline="30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3983831" y="4092575"/>
            <a:ext cx="483235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76800" y="1447800"/>
            <a:ext cx="116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</a:t>
            </a:r>
            <a:r>
              <a:rPr lang="en-US" dirty="0" err="1" smtClean="0"/>
              <a:t>reco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side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755263" y="1447800"/>
            <a:ext cx="170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look for signal this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09000" cy="70496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12" name="Picture 11" descr="belle_SL_costhB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00600" y="3232031"/>
            <a:ext cx="4419600" cy="3168769"/>
          </a:xfrm>
          <a:prstGeom prst="rect">
            <a:avLst/>
          </a:prstGeom>
        </p:spPr>
      </p:pic>
      <p:pic>
        <p:nvPicPr>
          <p:cNvPr id="14" name="Picture 13" descr="m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" y="3656681"/>
            <a:ext cx="4876801" cy="2820319"/>
          </a:xfrm>
          <a:prstGeom prst="rect">
            <a:avLst/>
          </a:prstGeom>
        </p:spPr>
      </p:pic>
      <p:pic>
        <p:nvPicPr>
          <p:cNvPr id="7" name="Picture 6" descr="costhb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44987" y="2609969"/>
            <a:ext cx="3083023" cy="894312"/>
          </a:xfrm>
          <a:prstGeom prst="rect">
            <a:avLst/>
          </a:prstGeom>
        </p:spPr>
      </p:pic>
      <p:pic>
        <p:nvPicPr>
          <p:cNvPr id="8" name="Picture 7" descr="mesfor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2000" y="3181231"/>
            <a:ext cx="2294302" cy="40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B </a:t>
            </a:r>
            <a:r>
              <a:rPr lang="it-IT" sz="7200" dirty="0" smtClean="0"/>
              <a:t>➝</a:t>
            </a:r>
            <a:r>
              <a:rPr lang="en-US" sz="7200" dirty="0" smtClean="0"/>
              <a:t> </a:t>
            </a:r>
            <a:r>
              <a:rPr lang="en-US" sz="7200" dirty="0" err="1" smtClean="0">
                <a:latin typeface="Symbol" charset="2"/>
                <a:cs typeface="Symbol" charset="2"/>
              </a:rPr>
              <a:t>tn</a:t>
            </a:r>
            <a:endParaRPr lang="en-US" sz="7200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/>
          <a:lstStyle/>
          <a:p>
            <a:r>
              <a:rPr lang="en-US" dirty="0" smtClean="0"/>
              <a:t>Both tag reconstruction techniques used at B-factories</a:t>
            </a:r>
          </a:p>
          <a:p>
            <a:pPr lvl="1"/>
            <a:r>
              <a:rPr lang="en-US" dirty="0" smtClean="0"/>
              <a:t>4 independent measurements of the BF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 Exploit kinematics and topology of in the signal side </a:t>
            </a:r>
          </a:p>
          <a:p>
            <a:pPr lvl="1"/>
            <a:r>
              <a:rPr lang="en-US" sz="1800" dirty="0" smtClean="0"/>
              <a:t>Single charged tracks passing particle identification criteria</a:t>
            </a:r>
          </a:p>
          <a:p>
            <a:pPr lvl="1"/>
            <a:r>
              <a:rPr lang="en-US" sz="1800" dirty="0" smtClean="0"/>
              <a:t>Requirement on CMS  momentum for 1 prong modes</a:t>
            </a:r>
          </a:p>
          <a:p>
            <a:pPr lvl="1"/>
            <a:r>
              <a:rPr lang="en-US" sz="1800" dirty="0" smtClean="0"/>
              <a:t>More constraints for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dirty="0" smtClean="0">
                <a:latin typeface="Symbol" charset="2"/>
                <a:cs typeface="Symbol" charset="2"/>
              </a:rPr>
              <a:t> </a:t>
            </a:r>
            <a:r>
              <a:rPr lang="en-US" sz="1800" dirty="0" smtClean="0">
                <a:latin typeface="Wingdings 3" charset="2"/>
                <a:cs typeface="Wingdings 3" charset="2"/>
              </a:rPr>
              <a:t>g</a:t>
            </a:r>
            <a:r>
              <a:rPr lang="en-US" sz="1800" dirty="0" smtClean="0">
                <a:latin typeface="Symbol" charset="2"/>
                <a:cs typeface="Symbol" charset="2"/>
              </a:rPr>
              <a:t>pp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0</a:t>
            </a:r>
          </a:p>
          <a:p>
            <a:endParaRPr lang="en-US" sz="2000" dirty="0" smtClean="0">
              <a:cs typeface="Symbol" charset="2"/>
            </a:endParaRPr>
          </a:p>
          <a:p>
            <a:r>
              <a:rPr lang="en-US" sz="2000" dirty="0" smtClean="0">
                <a:cs typeface="Symbol" charset="2"/>
              </a:rPr>
              <a:t>Most discriminating variable residual energy in the calorimeter (</a:t>
            </a:r>
            <a:r>
              <a:rPr lang="en-US" sz="2000" dirty="0" err="1" smtClean="0">
                <a:cs typeface="Symbol" charset="2"/>
              </a:rPr>
              <a:t>E</a:t>
            </a:r>
            <a:r>
              <a:rPr lang="en-US" sz="2000" baseline="-25000" dirty="0" err="1" smtClean="0">
                <a:cs typeface="Symbol" charset="2"/>
              </a:rPr>
              <a:t>extra</a:t>
            </a:r>
            <a:r>
              <a:rPr lang="en-US" sz="2000" dirty="0" smtClean="0">
                <a:cs typeface="Symbol" charset="2"/>
              </a:rPr>
              <a:t>)</a:t>
            </a:r>
          </a:p>
          <a:p>
            <a:pPr lvl="1"/>
            <a:r>
              <a:rPr lang="en-US" sz="1800" dirty="0" smtClean="0">
                <a:cs typeface="Symbol" charset="2"/>
              </a:rPr>
              <a:t>Defined as the total energy of clusters passing a minimum energy requirement</a:t>
            </a:r>
          </a:p>
          <a:p>
            <a:pPr lvl="1"/>
            <a:r>
              <a:rPr lang="en-US" sz="1800" dirty="0" smtClean="0">
                <a:cs typeface="Symbol" charset="2"/>
              </a:rPr>
              <a:t>Used in a maximum likelihood fit to determine the branching fraction</a:t>
            </a:r>
          </a:p>
          <a:p>
            <a:r>
              <a:rPr lang="en-US" sz="2000" dirty="0" err="1" smtClean="0">
                <a:cs typeface="Symbol" charset="2"/>
              </a:rPr>
              <a:t>E</a:t>
            </a:r>
            <a:r>
              <a:rPr lang="en-US" sz="2000" baseline="-25000" dirty="0" err="1" smtClean="0">
                <a:cs typeface="Symbol" charset="2"/>
              </a:rPr>
              <a:t>extra</a:t>
            </a:r>
            <a:r>
              <a:rPr lang="en-US" sz="2000" baseline="-25000" dirty="0" smtClean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distribution validated with the use of double tagged events</a:t>
            </a:r>
          </a:p>
          <a:p>
            <a:r>
              <a:rPr lang="en-US" sz="2000" dirty="0" smtClean="0">
                <a:cs typeface="Symbol" charset="2"/>
              </a:rPr>
              <a:t>Simultaneous fit of the BF to </a:t>
            </a:r>
            <a:r>
              <a:rPr lang="en-US" sz="1800" dirty="0" err="1" smtClean="0">
                <a:cs typeface="Symbol" charset="2"/>
              </a:rPr>
              <a:t>E</a:t>
            </a:r>
            <a:r>
              <a:rPr lang="en-US" sz="1800" baseline="-25000" dirty="0" err="1" smtClean="0">
                <a:cs typeface="Symbol" charset="2"/>
              </a:rPr>
              <a:t>extra</a:t>
            </a:r>
            <a:endParaRPr lang="en-US" sz="1800" dirty="0" smtClean="0">
              <a:cs typeface="Symbol" charset="2"/>
            </a:endParaRPr>
          </a:p>
          <a:p>
            <a:pPr lvl="1"/>
            <a:endParaRPr lang="en-US" sz="1800" dirty="0" smtClean="0">
              <a:cs typeface="Symbol" charset="2"/>
            </a:endParaRPr>
          </a:p>
          <a:p>
            <a:pPr lvl="1"/>
            <a:endParaRPr lang="en-US" sz="2000" dirty="0" smtClean="0">
              <a:ea typeface="Lucida Grande" pitchFamily="-108" charset="0"/>
              <a:cs typeface="Lucida Grande" pitchFamily="-108" charset="0"/>
            </a:endParaRP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Guglielmo De Nardo - 7th Meeting on B Physics - Orsay, France October 4th 2010</a:t>
            </a:r>
            <a:endParaRPr lang="it-IT" dirty="0"/>
          </a:p>
        </p:txBody>
      </p:sp>
      <p:pic>
        <p:nvPicPr>
          <p:cNvPr id="5" name="Picture 4" descr="lik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5068" y="5257800"/>
            <a:ext cx="5704332" cy="875665"/>
          </a:xfrm>
          <a:prstGeom prst="rect">
            <a:avLst/>
          </a:prstGeom>
        </p:spPr>
      </p:pic>
      <p:pic>
        <p:nvPicPr>
          <p:cNvPr id="6" name="Picture 5" descr="en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83200" y="6096000"/>
            <a:ext cx="25654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5568</TotalTime>
  <Words>1806</Words>
  <Application>Microsoft Macintosh PowerPoint</Application>
  <PresentationFormat>On-screen Show (4:3)</PresentationFormat>
  <Paragraphs>290</Paragraphs>
  <Slides>23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Equation</vt:lpstr>
      <vt:lpstr>Leptonic B and D decays  at the B-factories</vt:lpstr>
      <vt:lpstr>Outline</vt:lpstr>
      <vt:lpstr>B ➝l ν decays in the SM</vt:lpstr>
      <vt:lpstr>B ➝l ν decays beyond the SM</vt:lpstr>
      <vt:lpstr>B tagging</vt:lpstr>
      <vt:lpstr>Two kind of tags exploited</vt:lpstr>
      <vt:lpstr>Tag reconstruction</vt:lpstr>
      <vt:lpstr>B ➝ tn</vt:lpstr>
      <vt:lpstr>Signal Selection</vt:lpstr>
      <vt:lpstr>Hadronic tags BaBar</vt:lpstr>
      <vt:lpstr>Hadronic tags Belle</vt:lpstr>
      <vt:lpstr>Analysis with Semi-leptonic tags</vt:lpstr>
      <vt:lpstr>BaBar SL tags results</vt:lpstr>
      <vt:lpstr>Belle SL tags</vt:lpstr>
      <vt:lpstr>BF summary</vt:lpstr>
      <vt:lpstr>CKM fits compatibility</vt:lpstr>
      <vt:lpstr>Ds ➝ mn at Belle</vt:lpstr>
      <vt:lpstr>Ds ➝ mn at BaBar</vt:lpstr>
      <vt:lpstr>Ds ➝ tn at BaBar</vt:lpstr>
      <vt:lpstr>Comparison with lattice QCD</vt:lpstr>
      <vt:lpstr>B ➝eν,μν untagged</vt:lpstr>
      <vt:lpstr>B ➝ lνγ, hadronic tags </vt:lpstr>
      <vt:lpstr>Conclusions</vt:lpstr>
    </vt:vector>
  </TitlesOfParts>
  <Manager/>
  <Company>Università di Napoli - Dipartimento di Fisica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Leptonic B decays at BaBar</dc:title>
  <dc:subject/>
  <dc:creator>Guglielmo De Nardo</dc:creator>
  <cp:keywords/>
  <dc:description/>
  <cp:lastModifiedBy>Guglielmo De Nardo</cp:lastModifiedBy>
  <cp:revision>329</cp:revision>
  <cp:lastPrinted>2010-07-22T17:51:12Z</cp:lastPrinted>
  <dcterms:created xsi:type="dcterms:W3CDTF">2010-10-03T20:41:07Z</dcterms:created>
  <dcterms:modified xsi:type="dcterms:W3CDTF">2010-10-04T01:30:29Z</dcterms:modified>
  <cp:category/>
</cp:coreProperties>
</file>