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8" r:id="rId4"/>
    <p:sldId id="260" r:id="rId5"/>
    <p:sldId id="257" r:id="rId6"/>
    <p:sldId id="273" r:id="rId7"/>
    <p:sldId id="265" r:id="rId8"/>
    <p:sldId id="266" r:id="rId9"/>
    <p:sldId id="283" r:id="rId10"/>
    <p:sldId id="269" r:id="rId11"/>
    <p:sldId id="267" r:id="rId12"/>
    <p:sldId id="262" r:id="rId13"/>
    <p:sldId id="263" r:id="rId14"/>
    <p:sldId id="264" r:id="rId15"/>
    <p:sldId id="268" r:id="rId16"/>
    <p:sldId id="270" r:id="rId17"/>
    <p:sldId id="284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6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E0028-F672-4068-B132-21B302558CA7}" type="datetimeFigureOut">
              <a:rPr lang="it-IT" smtClean="0"/>
              <a:pPr/>
              <a:t>04/10/2010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676F-A10D-4D68-AA11-94B4206BE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FDFD-98D9-4594-9045-10F804FBD778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34C8-1BB5-4FE3-94B1-EDBDE1CB3EE6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EB29-74B3-4A8F-A1AD-A897EE4A5206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>
            <a:lvl1pPr>
              <a:defRPr sz="5400" b="1">
                <a:latin typeface="Agency FB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0">
                <a:latin typeface="Arial Narrow" pitchFamily="34" charset="0"/>
              </a:defRPr>
            </a:lvl1pPr>
            <a:lvl2pPr>
              <a:defRPr sz="2000" i="1">
                <a:latin typeface="Arial Narrow" pitchFamily="34" charset="0"/>
                <a:cs typeface="Arial" pitchFamily="34" charset="0"/>
              </a:defRPr>
            </a:lvl2pPr>
            <a:lvl3pPr>
              <a:buFont typeface="Wingdings" pitchFamily="2" charset="2"/>
              <a:buChar char="§"/>
              <a:defRPr b="0" i="1">
                <a:latin typeface="Arial Rounded MT Bold" pitchFamily="34" charset="0"/>
              </a:defRPr>
            </a:lvl3pPr>
            <a:lvl4pPr>
              <a:defRPr>
                <a:latin typeface="Arial Rounded MT Bold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E9C-BEF4-4CF9-8C18-F2B405A710BE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85CF-BAF3-4182-B95A-56ECCB3BA2FF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682F-7B3E-40C7-A1B4-257749822855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C17C-D88F-4041-9E2C-B37588FDF92C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A60D-AD8E-47F8-8BE9-32EF08EFBDD5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453-AC74-4162-9018-0AFDF5434E68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B3D-BB88-457F-BF26-CF14E08E786C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EE9D-7CD9-4E5E-A7D4-712E7E400D73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8B7D6-F452-48E4-9E65-C61003B67893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E4B0-E916-477B-B0FA-ED780E56F40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dsweb.cern.ch/record/1279617/files/BPH-10-003-pas.pdf" TargetMode="External"/><Relationship Id="rId3" Type="http://schemas.openxmlformats.org/officeDocument/2006/relationships/image" Target="../media/image29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279361/files/DP2010_033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280454/files/BPH-10-009-pas.pdf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dsweb.cern.ch/record/1279616/files/BPH-10-002-pas.pdf" TargetMode="External"/><Relationship Id="rId4" Type="http://schemas.openxmlformats.org/officeDocument/2006/relationships/hyperlink" Target="https://atlas.web.cern.ch/Atlas/GROUPS/PHYSICS/CONFNOTES/ATLAS-CONF-2010-06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it-IT" sz="6600" dirty="0" smtClean="0">
                <a:latin typeface="Agency FB" pitchFamily="34" charset="0"/>
              </a:rPr>
              <a:t>b and c production in CMS and ATLAS</a:t>
            </a:r>
            <a:endParaRPr lang="it-IT" sz="6600" dirty="0"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717032"/>
            <a:ext cx="6400800" cy="1752600"/>
          </a:xfrm>
        </p:spPr>
        <p:txBody>
          <a:bodyPr/>
          <a:lstStyle/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Francesco Fiori</a:t>
            </a:r>
          </a:p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on behalf of CMS and ATLAS collaborations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004" y="5373216"/>
            <a:ext cx="4067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latin typeface="Agency FB" pitchFamily="34" charset="0"/>
              </a:rPr>
              <a:t>VII Meeting on B-physics (LAL)</a:t>
            </a:r>
            <a:endParaRPr lang="it-IT" sz="3200" dirty="0">
              <a:latin typeface="Agency FB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fiori\Desktop\PicsTransit\TrackerTalk\M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722" y="988232"/>
            <a:ext cx="6127830" cy="28083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it-IT" dirty="0" smtClean="0"/>
              <a:t>Comparison with predictions</a:t>
            </a:r>
            <a:endParaRPr lang="it-IT" dirty="0"/>
          </a:p>
        </p:txBody>
      </p:sp>
      <p:pic>
        <p:nvPicPr>
          <p:cNvPr id="4" name="Picture 2" descr="C:\Users\ffiori\Desktop\PicsTransit\TrackerTalk\M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58544"/>
            <a:ext cx="6192688" cy="27155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68344" y="2204864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prompt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4869160"/>
            <a:ext cx="13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 prompt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7067-0A86-4A8A-BAE3-5DEC9EE3A820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... and with other experiments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561952" cy="512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1780" y="1124744"/>
            <a:ext cx="27222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compilation by Hermine Woehri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CF9E-0CAA-4D63-9324-3959D4B13310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ffiori\Documents\Paris\CDFra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73037"/>
            <a:ext cx="4307732" cy="3084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364"/>
            <a:ext cx="8229600" cy="850106"/>
          </a:xfrm>
        </p:spPr>
        <p:txBody>
          <a:bodyPr/>
          <a:lstStyle/>
          <a:p>
            <a:r>
              <a:rPr lang="el-GR" dirty="0" smtClean="0">
                <a:latin typeface="Calibri"/>
                <a:cs typeface="Calibri"/>
              </a:rPr>
              <a:t>Ψ</a:t>
            </a:r>
            <a:r>
              <a:rPr lang="it-IT" dirty="0" smtClean="0">
                <a:latin typeface="Calibri"/>
                <a:cs typeface="Calibri"/>
              </a:rPr>
              <a:t>(2S)</a:t>
            </a:r>
            <a:endParaRPr lang="it-IT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98924"/>
            <a:ext cx="8964488" cy="3168352"/>
            <a:chOff x="0" y="1056728"/>
            <a:chExt cx="8964488" cy="3168352"/>
          </a:xfrm>
        </p:grpSpPr>
        <p:pic>
          <p:nvPicPr>
            <p:cNvPr id="4098" name="Picture 2" descr="C:\Users\ffiori\Documents\Paris\Psi2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83232"/>
              <a:ext cx="4571184" cy="2932956"/>
            </a:xfrm>
            <a:prstGeom prst="rect">
              <a:avLst/>
            </a:prstGeom>
            <a:noFill/>
          </p:spPr>
        </p:pic>
        <p:pic>
          <p:nvPicPr>
            <p:cNvPr id="4099" name="Picture 3" descr="C:\Users\ffiori\Documents\Paris\2satlas.png"/>
            <p:cNvPicPr>
              <a:picLocks noChangeAspect="1" noChangeArrowheads="1"/>
            </p:cNvPicPr>
            <p:nvPr/>
          </p:nvPicPr>
          <p:blipFill>
            <a:blip r:embed="rId4" cstate="print"/>
            <a:srcRect r="1749"/>
            <a:stretch>
              <a:fillRect/>
            </a:stretch>
          </p:blipFill>
          <p:spPr bwMode="auto">
            <a:xfrm>
              <a:off x="4632511" y="1056728"/>
              <a:ext cx="4331977" cy="3168352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467544" y="3645024"/>
            <a:ext cx="3168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/>
              <a:t>N J/psi</a:t>
            </a:r>
            <a:r>
              <a:rPr lang="it-IT" sz="1600" dirty="0" smtClean="0"/>
              <a:t>: 7010 +/- 108</a:t>
            </a:r>
          </a:p>
          <a:p>
            <a:r>
              <a:rPr lang="it-IT" sz="1600" b="1" dirty="0" smtClean="0"/>
              <a:t>Resolution J/psi</a:t>
            </a:r>
            <a:r>
              <a:rPr lang="it-IT" sz="1600" dirty="0" smtClean="0"/>
              <a:t>: 20 MeV  +/- 0.6</a:t>
            </a:r>
          </a:p>
          <a:p>
            <a:r>
              <a:rPr lang="it-IT" sz="1600" b="1" dirty="0" smtClean="0"/>
              <a:t>Mean J/psi</a:t>
            </a:r>
            <a:r>
              <a:rPr lang="it-IT" sz="1600" dirty="0" smtClean="0"/>
              <a:t>: 3.097 GeV  +/- 0.0003</a:t>
            </a:r>
          </a:p>
          <a:p>
            <a:r>
              <a:rPr lang="it-IT" sz="1600" b="1" dirty="0" smtClean="0"/>
              <a:t>N psi(2S</a:t>
            </a:r>
            <a:r>
              <a:rPr lang="it-IT" sz="1600" dirty="0" smtClean="0"/>
              <a:t>): 311 +/- 23</a:t>
            </a:r>
          </a:p>
          <a:p>
            <a:r>
              <a:rPr lang="it-IT" sz="1600" b="1" dirty="0" smtClean="0"/>
              <a:t>Resolution psi(2S)</a:t>
            </a:r>
            <a:r>
              <a:rPr lang="it-IT" sz="1600" dirty="0" smtClean="0"/>
              <a:t>: 18 MeV  +/- 2</a:t>
            </a:r>
          </a:p>
          <a:p>
            <a:r>
              <a:rPr lang="it-IT" sz="1600" b="1" dirty="0" smtClean="0"/>
              <a:t>Mean psi(2S):  </a:t>
            </a:r>
            <a:r>
              <a:rPr lang="it-IT" sz="1600" dirty="0" smtClean="0"/>
              <a:t>3.691 GeV  +/- 0.001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161184"/>
            <a:ext cx="4241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 Narrow" pitchFamily="34" charset="0"/>
              </a:rPr>
              <a:t>R= N(psi(2S))/N(J/psi):</a:t>
            </a:r>
          </a:p>
          <a:p>
            <a:endParaRPr lang="it-IT" sz="800" b="1" dirty="0" smtClean="0">
              <a:latin typeface="Arial Narrow" pitchFamily="34" charset="0"/>
            </a:endParaRPr>
          </a:p>
          <a:p>
            <a:r>
              <a:rPr lang="it-IT" sz="2400" b="1" dirty="0" smtClean="0">
                <a:latin typeface="Arial Narrow" pitchFamily="34" charset="0"/>
              </a:rPr>
              <a:t>R</a:t>
            </a:r>
            <a:r>
              <a:rPr lang="it-IT" sz="2400" b="1" baseline="-25000" dirty="0" smtClean="0">
                <a:latin typeface="Arial Narrow" pitchFamily="34" charset="0"/>
              </a:rPr>
              <a:t>CMS </a:t>
            </a:r>
            <a:r>
              <a:rPr lang="it-IT" sz="2400" b="1" dirty="0" smtClean="0">
                <a:latin typeface="Arial Narrow" pitchFamily="34" charset="0"/>
              </a:rPr>
              <a:t>= 0.044 </a:t>
            </a:r>
            <a:r>
              <a:rPr lang="it-IT" sz="2400" b="1" dirty="0" smtClean="0">
                <a:latin typeface="Arial Narrow" pitchFamily="34" charset="0"/>
                <a:cs typeface="Calibri"/>
              </a:rPr>
              <a:t>± 0.004 </a:t>
            </a:r>
            <a:r>
              <a:rPr lang="it-IT" b="1" dirty="0" smtClean="0">
                <a:latin typeface="Arial Narrow" pitchFamily="34" charset="0"/>
                <a:cs typeface="Calibri"/>
              </a:rPr>
              <a:t>(&lt;p</a:t>
            </a:r>
            <a:r>
              <a:rPr lang="it-IT" b="1" baseline="-25000" dirty="0" smtClean="0">
                <a:latin typeface="Arial Narrow" pitchFamily="34" charset="0"/>
                <a:cs typeface="Calibri"/>
              </a:rPr>
              <a:t>T</a:t>
            </a:r>
            <a:r>
              <a:rPr lang="it-IT" b="1" dirty="0" smtClean="0">
                <a:latin typeface="Arial Narrow" pitchFamily="34" charset="0"/>
                <a:cs typeface="Calibri"/>
              </a:rPr>
              <a:t>&gt;=11.7 GeV/c)</a:t>
            </a:r>
            <a:endParaRPr lang="it-IT" b="1" dirty="0" smtClean="0">
              <a:latin typeface="Arial Narrow" pitchFamily="34" charset="0"/>
            </a:endParaRPr>
          </a:p>
          <a:p>
            <a:r>
              <a:rPr lang="it-IT" sz="2400" b="1" dirty="0" smtClean="0">
                <a:latin typeface="Arial Narrow" pitchFamily="34" charset="0"/>
              </a:rPr>
              <a:t>R</a:t>
            </a:r>
            <a:r>
              <a:rPr lang="it-IT" sz="2400" b="1" baseline="-25000" dirty="0" smtClean="0">
                <a:latin typeface="Arial Narrow" pitchFamily="34" charset="0"/>
              </a:rPr>
              <a:t>ATLAS</a:t>
            </a:r>
            <a:r>
              <a:rPr lang="it-IT" sz="2400" b="1" dirty="0" smtClean="0">
                <a:latin typeface="Arial Narrow" pitchFamily="34" charset="0"/>
              </a:rPr>
              <a:t> = 0.042 </a:t>
            </a:r>
            <a:r>
              <a:rPr lang="it-IT" sz="2400" b="1" dirty="0" smtClean="0">
                <a:latin typeface="Arial Narrow" pitchFamily="34" charset="0"/>
                <a:cs typeface="Calibri"/>
              </a:rPr>
              <a:t>± 0.005</a:t>
            </a:r>
            <a:endParaRPr lang="it-IT" sz="24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368" y="429309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CDF</a:t>
            </a:r>
            <a:endParaRPr lang="it-IT" b="1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4636633" y="5085184"/>
            <a:ext cx="2383639" cy="737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1222-5724-4140-8A21-68697A526E66}" type="datetime1">
              <a:rPr lang="it-IT" smtClean="0"/>
              <a:pPr/>
              <a:t>04/10/2010</a:t>
            </a:fld>
            <a:endParaRPr lang="it-IT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F.Fiori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96" y="29616"/>
            <a:ext cx="8229600" cy="850106"/>
          </a:xfrm>
        </p:spPr>
        <p:txBody>
          <a:bodyPr/>
          <a:lstStyle/>
          <a:p>
            <a:r>
              <a:rPr lang="it-IT" dirty="0" smtClean="0"/>
              <a:t>Y family</a:t>
            </a:r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>
            <a:off x="92764" y="944420"/>
            <a:ext cx="8965029" cy="3782867"/>
            <a:chOff x="0" y="1255508"/>
            <a:chExt cx="8965029" cy="3782867"/>
          </a:xfrm>
        </p:grpSpPr>
        <p:pic>
          <p:nvPicPr>
            <p:cNvPr id="5124" name="Picture 4" descr="C:\Users\ffiori\Documents\Paris\upsilonATLA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4560" y="1255508"/>
              <a:ext cx="3900469" cy="3782867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0" y="1484784"/>
              <a:ext cx="5136674" cy="3370728"/>
              <a:chOff x="0" y="1484784"/>
              <a:chExt cx="5136674" cy="3370728"/>
            </a:xfrm>
          </p:grpSpPr>
          <p:pic>
            <p:nvPicPr>
              <p:cNvPr id="5122" name="Picture 2" descr="C:\Users\ffiori\Documents\Paris\iupsilon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1484784"/>
                <a:ext cx="4925265" cy="3370728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267744" y="2420888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NY(1S) = 678 ± 38</a:t>
                </a:r>
                <a:endParaRPr lang="it-IT" sz="1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51720" y="3933056"/>
                <a:ext cx="23762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NY(2S) = 158 ± 24</a:t>
                </a:r>
                <a:endParaRPr lang="it-IT" sz="16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915816" y="3140968"/>
                <a:ext cx="22208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NY(3S) = 81 ± 21</a:t>
                </a:r>
                <a:endParaRPr lang="it-IT" sz="1600" dirty="0"/>
              </a:p>
            </p:txBody>
          </p:sp>
        </p:grp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39552" y="4653136"/>
            <a:ext cx="8604448" cy="172819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Arial Narrow" pitchFamily="34" charset="0"/>
              </a:rPr>
              <a:t>Y family well visible in CMS and ATLAS data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Arial Narrow" pitchFamily="34" charset="0"/>
              </a:rPr>
              <a:t> CMS already published a pT differential cross section</a:t>
            </a:r>
          </a:p>
          <a:p>
            <a:pPr>
              <a:buFont typeface="Wingdings" pitchFamily="2" charset="2"/>
              <a:buChar char="ü"/>
            </a:pPr>
            <a:r>
              <a:rPr lang="it-IT" sz="2800" dirty="0" smtClean="0">
                <a:latin typeface="Arial Narrow" pitchFamily="34" charset="0"/>
              </a:rPr>
              <a:t> The selection of events is the same of the J/psi</a:t>
            </a:r>
          </a:p>
          <a:p>
            <a:endParaRPr lang="it-IT" sz="2800" dirty="0">
              <a:latin typeface="Arial Narrow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0923-435C-454E-A28B-68749C36D35E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5718" r="5076"/>
          <a:stretch>
            <a:fillRect/>
          </a:stretch>
        </p:blipFill>
        <p:spPr bwMode="auto">
          <a:xfrm>
            <a:off x="4254922" y="770452"/>
            <a:ext cx="470381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it-IT" dirty="0" smtClean="0"/>
              <a:t>Y production in CMS</a:t>
            </a:r>
            <a:endParaRPr lang="it-IT" dirty="0"/>
          </a:p>
        </p:txBody>
      </p:sp>
      <p:pic>
        <p:nvPicPr>
          <p:cNvPr id="6146" name="Picture 2" descr="C:\Users\ffiori\Documents\Paris\Yxsect.JPG"/>
          <p:cNvPicPr>
            <a:picLocks noChangeAspect="1" noChangeArrowheads="1"/>
          </p:cNvPicPr>
          <p:nvPr/>
        </p:nvPicPr>
        <p:blipFill>
          <a:blip r:embed="rId4" cstate="print"/>
          <a:srcRect t="4214" r="5676"/>
          <a:stretch>
            <a:fillRect/>
          </a:stretch>
        </p:blipFill>
        <p:spPr bwMode="auto">
          <a:xfrm>
            <a:off x="5205872" y="4005064"/>
            <a:ext cx="3739616" cy="2801468"/>
          </a:xfrm>
          <a:prstGeom prst="rect">
            <a:avLst/>
          </a:prstGeom>
          <a:noFill/>
        </p:spPr>
      </p:pic>
      <p:pic>
        <p:nvPicPr>
          <p:cNvPr id="6147" name="Picture 3" descr="C:\Users\ffiori\Documents\Paris\YB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581128"/>
            <a:ext cx="3936849" cy="1008112"/>
          </a:xfrm>
          <a:prstGeom prst="rect">
            <a:avLst/>
          </a:prstGeom>
          <a:noFill/>
        </p:spPr>
      </p:pic>
      <p:pic>
        <p:nvPicPr>
          <p:cNvPr id="6148" name="Picture 4" descr="C:\Users\ffiori\Documents\Paris\ret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687752"/>
            <a:ext cx="2381250" cy="32385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67544" y="3351244"/>
            <a:ext cx="3928435" cy="1233428"/>
            <a:chOff x="539552" y="2420888"/>
            <a:chExt cx="3928435" cy="1233428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539552" y="2420888"/>
            <a:ext cx="3928435" cy="962149"/>
          </p:xfrm>
          <a:graphic>
            <a:graphicData uri="http://schemas.openxmlformats.org/presentationml/2006/ole">
              <p:oleObj spid="_x0000_s2050" name="Equation" r:id="rId7" imgW="1815840" imgH="457200" progId="Equation.3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1187624" y="3284984"/>
              <a:ext cx="2621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  Stat.          Lumi.         sys.</a:t>
              </a:r>
              <a:endParaRPr lang="it-IT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308304" y="2204864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Barrel only</a:t>
            </a:r>
          </a:p>
          <a:p>
            <a:r>
              <a:rPr lang="it-IT" b="1" i="1" dirty="0" smtClean="0"/>
              <a:t>Full Stat.</a:t>
            </a:r>
            <a:endParaRPr lang="it-IT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61248"/>
            <a:ext cx="25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R= [</a:t>
            </a:r>
            <a:r>
              <a:rPr lang="el-GR" dirty="0" smtClean="0"/>
              <a:t>σ</a:t>
            </a:r>
            <a:r>
              <a:rPr lang="it-IT" dirty="0" smtClean="0"/>
              <a:t>(Y</a:t>
            </a:r>
            <a:r>
              <a:rPr lang="it-IT" baseline="-25000" dirty="0" smtClean="0"/>
              <a:t>2S</a:t>
            </a:r>
            <a:r>
              <a:rPr lang="it-IT" dirty="0" smtClean="0"/>
              <a:t>) + </a:t>
            </a:r>
            <a:r>
              <a:rPr lang="el-GR" dirty="0" smtClean="0"/>
              <a:t>σ</a:t>
            </a:r>
            <a:r>
              <a:rPr lang="it-IT" dirty="0" smtClean="0"/>
              <a:t>(Y</a:t>
            </a:r>
            <a:r>
              <a:rPr lang="it-IT" baseline="-25000" dirty="0" smtClean="0"/>
              <a:t>3S</a:t>
            </a:r>
            <a:r>
              <a:rPr lang="it-IT" dirty="0" smtClean="0"/>
              <a:t>)]/</a:t>
            </a:r>
            <a:r>
              <a:rPr lang="el-GR" dirty="0" smtClean="0"/>
              <a:t>σ</a:t>
            </a:r>
            <a:r>
              <a:rPr lang="it-IT" dirty="0" smtClean="0"/>
              <a:t>(Y</a:t>
            </a:r>
            <a:r>
              <a:rPr lang="it-IT" baseline="-25000" dirty="0" smtClean="0"/>
              <a:t>1S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59024" y="908720"/>
            <a:ext cx="3044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Trigger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Double Muon at L1</a:t>
            </a:r>
          </a:p>
          <a:p>
            <a:r>
              <a:rPr lang="it-IT" b="1" dirty="0" smtClean="0">
                <a:latin typeface="Arial" pitchFamily="34" charset="0"/>
                <a:cs typeface="Arial" pitchFamily="34" charset="0"/>
              </a:rPr>
              <a:t>Fit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: 3 Gaussians + Linear</a:t>
            </a:r>
          </a:p>
          <a:p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556792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Narrow" pitchFamily="34" charset="0"/>
              </a:rPr>
              <a:t>Dominant source of systematics is the efficiency computation </a:t>
            </a:r>
          </a:p>
          <a:p>
            <a:r>
              <a:rPr lang="it-IT" sz="2000" dirty="0" smtClean="0">
                <a:latin typeface="Arial Narrow" pitchFamily="34" charset="0"/>
              </a:rPr>
              <a:t>(statistical origin)</a:t>
            </a:r>
            <a:endParaRPr lang="it-IT" sz="20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520" y="257815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Narrow" pitchFamily="34" charset="0"/>
              </a:rPr>
              <a:t>5 cross sections quoted for the different polarizations</a:t>
            </a:r>
            <a:endParaRPr lang="it-IT" sz="2000" dirty="0">
              <a:latin typeface="Arial Narrow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C7498-1EE0-44F5-9F40-31135F70CCE3}" type="datetime1">
              <a:rPr lang="it-IT" smtClean="0"/>
              <a:pPr/>
              <a:t>04/10/2010</a:t>
            </a:fld>
            <a:endParaRPr lang="it-IT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F.Fiori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610479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Narrow" pitchFamily="34" charset="0"/>
              </a:rPr>
              <a:t>Deatails </a:t>
            </a:r>
            <a:r>
              <a:rPr lang="it-IT" dirty="0" smtClean="0">
                <a:latin typeface="Arial Narrow" pitchFamily="34" charset="0"/>
                <a:hlinkClick r:id="rId8"/>
              </a:rPr>
              <a:t>here</a:t>
            </a:r>
            <a:endParaRPr lang="it-IT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</a:t>
            </a:r>
            <a:r>
              <a:rPr lang="it-IT" baseline="30000" dirty="0" smtClean="0">
                <a:latin typeface="Calibri"/>
                <a:cs typeface="Calibri"/>
              </a:rPr>
              <a:t>±</a:t>
            </a:r>
            <a:r>
              <a:rPr lang="it-IT" dirty="0" smtClean="0"/>
              <a:t>-mesons in CMS</a:t>
            </a:r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2421"/>
          <a:stretch>
            <a:fillRect/>
          </a:stretch>
        </p:blipFill>
        <p:spPr bwMode="auto">
          <a:xfrm>
            <a:off x="99999" y="1268760"/>
            <a:ext cx="483204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18308" y="1564296"/>
            <a:ext cx="423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5517232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 Black" pitchFamily="34" charset="0"/>
              </a:rPr>
              <a:t>N_sig= 48 ± 8</a:t>
            </a:r>
          </a:p>
          <a:p>
            <a:r>
              <a:rPr lang="it-IT" dirty="0" smtClean="0">
                <a:latin typeface="Arial Black" pitchFamily="34" charset="0"/>
              </a:rPr>
              <a:t>Mean= 5.280 GeV/c</a:t>
            </a:r>
            <a:r>
              <a:rPr lang="it-IT" baseline="30000" dirty="0" smtClean="0">
                <a:latin typeface="Arial Black" pitchFamily="34" charset="0"/>
              </a:rPr>
              <a:t>2</a:t>
            </a:r>
          </a:p>
          <a:p>
            <a:r>
              <a:rPr lang="it-IT" dirty="0" smtClean="0">
                <a:latin typeface="Arial Black" pitchFamily="34" charset="0"/>
              </a:rPr>
              <a:t>Resolution= 32 MeV/c</a:t>
            </a:r>
            <a:r>
              <a:rPr lang="it-IT" baseline="30000" dirty="0" smtClean="0">
                <a:latin typeface="Arial Black" pitchFamily="34" charset="0"/>
              </a:rPr>
              <a:t>2</a:t>
            </a:r>
          </a:p>
          <a:p>
            <a:endParaRPr lang="it-IT" b="1" baseline="30000" dirty="0">
              <a:latin typeface="Arial Black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4048" y="1628800"/>
            <a:ext cx="4139952" cy="3312368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Single Mu trigger (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pT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&gt; 3GeV/c)</a:t>
            </a: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Opposite sign di-muon combinations, if more than one chose the one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with mass closest to the J/psi mass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di-muon vertex Probability &gt;0.1%</a:t>
            </a:r>
            <a:endParaRPr lang="en-US" sz="2000" dirty="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Combine J/psi candidate with tracks (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pT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&gt;0.9 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GeV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/c)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Kinematic fit with J/psi mass constraint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Require vertex probability &gt; 0.1%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If multiple candidates/event, choose highest </a:t>
            </a:r>
            <a:r>
              <a:rPr lang="en-US" sz="2000" dirty="0" err="1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pT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B</a:t>
            </a:r>
            <a:r>
              <a:rPr lang="en-US" sz="2000" baseline="30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candidate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c</a:t>
            </a:r>
            <a:r>
              <a:rPr lang="el-GR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τ</a:t>
            </a: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(J/</a:t>
            </a:r>
            <a:r>
              <a:rPr lang="el-GR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ψ</a:t>
            </a: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K)/</a:t>
            </a:r>
            <a:r>
              <a:rPr lang="el-GR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Δ</a:t>
            </a:r>
            <a:r>
              <a:rPr lang="en-US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c</a:t>
            </a:r>
            <a:r>
              <a:rPr lang="el-GR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τ</a:t>
            </a: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&gt; 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58D7-0FF8-4F48-AF70-4CE3FD989D4B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130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Details</a:t>
            </a:r>
            <a:r>
              <a:rPr lang="it-IT" dirty="0" smtClean="0">
                <a:hlinkClick r:id="rId3"/>
              </a:rPr>
              <a:t> here</a:t>
            </a: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364"/>
            <a:ext cx="8229600" cy="850106"/>
          </a:xfrm>
        </p:spPr>
        <p:txBody>
          <a:bodyPr/>
          <a:lstStyle/>
          <a:p>
            <a:r>
              <a:rPr lang="it-IT" dirty="0" smtClean="0"/>
              <a:t>Inclusive b-jet production in CMS</a:t>
            </a:r>
            <a:endParaRPr lang="it-IT" dirty="0"/>
          </a:p>
        </p:txBody>
      </p:sp>
      <p:pic>
        <p:nvPicPr>
          <p:cNvPr id="11266" name="Picture 2" descr="C:\Users\ffiori\Documents\Paris\b-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86808"/>
            <a:ext cx="7375029" cy="3521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9780" y="897224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CMS measured a double differential cross section for b-jet production and the ratio to inclusive jet production in the kinematic range </a:t>
            </a:r>
            <a:r>
              <a:rPr lang="it-IT" dirty="0" smtClean="0">
                <a:latin typeface="Arial Narrow" pitchFamily="34" charset="0"/>
              </a:rPr>
              <a:t>|y|&lt;2 and  18 &lt; J</a:t>
            </a:r>
            <a:r>
              <a:rPr lang="it-IT" baseline="-25000" dirty="0" smtClean="0">
                <a:latin typeface="Arial Narrow" pitchFamily="34" charset="0"/>
              </a:rPr>
              <a:t>pT </a:t>
            </a:r>
            <a:r>
              <a:rPr lang="it-IT" dirty="0" smtClean="0">
                <a:latin typeface="Arial Narrow" pitchFamily="34" charset="0"/>
              </a:rPr>
              <a:t>&lt; 300 GeV/c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24" y="499816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  b-tag: The secondary vertex is fitted with at least three charged particle tracks.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 A selection on the reconstructed 3D decay length significance is applied, corresponding to about 0.1% efficiency to tag light flavor jets and 60% efficiency to tag b jets at </a:t>
            </a:r>
            <a:r>
              <a:rPr lang="en-US" dirty="0" err="1" smtClean="0">
                <a:latin typeface="Arial Narrow" pitchFamily="34" charset="0"/>
              </a:rPr>
              <a:t>pT</a:t>
            </a:r>
            <a:r>
              <a:rPr lang="en-US" dirty="0" smtClean="0">
                <a:latin typeface="Arial Narrow" pitchFamily="34" charset="0"/>
              </a:rPr>
              <a:t> = 100 </a:t>
            </a:r>
            <a:r>
              <a:rPr lang="en-US" dirty="0" err="1" smtClean="0">
                <a:latin typeface="Arial Narrow" pitchFamily="34" charset="0"/>
              </a:rPr>
              <a:t>GeV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 Purity and </a:t>
            </a:r>
            <a:r>
              <a:rPr lang="en-US" dirty="0" err="1" smtClean="0">
                <a:latin typeface="Arial Narrow" pitchFamily="34" charset="0"/>
              </a:rPr>
              <a:t>mistag</a:t>
            </a:r>
            <a:r>
              <a:rPr lang="en-US" dirty="0" smtClean="0">
                <a:latin typeface="Arial Narrow" pitchFamily="34" charset="0"/>
              </a:rPr>
              <a:t> probability taken from MC (</a:t>
            </a:r>
            <a:r>
              <a:rPr lang="en-US" dirty="0" err="1" smtClean="0">
                <a:latin typeface="Arial Narrow" pitchFamily="34" charset="0"/>
              </a:rPr>
              <a:t>Pythia</a:t>
            </a:r>
            <a:r>
              <a:rPr lang="en-US" dirty="0" smtClean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Arial Narrow" pitchFamily="34" charset="0"/>
              </a:rPr>
              <a:t> Trigger: </a:t>
            </a:r>
            <a:r>
              <a:rPr lang="en-US" dirty="0" err="1" smtClean="0">
                <a:latin typeface="Arial Narrow" pitchFamily="34" charset="0"/>
              </a:rPr>
              <a:t>MinBias</a:t>
            </a:r>
            <a:r>
              <a:rPr lang="en-US" dirty="0" smtClean="0">
                <a:latin typeface="Arial Narrow" pitchFamily="34" charset="0"/>
              </a:rPr>
              <a:t> + single-jet</a:t>
            </a:r>
            <a:endParaRPr lang="it-IT" dirty="0">
              <a:latin typeface="Arial Narrow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E224-2BE5-4203-90D4-F44FE531B287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b-jets/inclusive-jets</a:t>
            </a:r>
            <a:endParaRPr lang="it-IT" dirty="0"/>
          </a:p>
        </p:txBody>
      </p:sp>
      <p:pic>
        <p:nvPicPr>
          <p:cNvPr id="36866" name="Picture 2" descr="C:\Users\ffiori\Documents\Paris\b-jetRatio.JPG"/>
          <p:cNvPicPr>
            <a:picLocks noChangeAspect="1" noChangeArrowheads="1"/>
          </p:cNvPicPr>
          <p:nvPr/>
        </p:nvPicPr>
        <p:blipFill>
          <a:blip r:embed="rId2" cstate="print"/>
          <a:srcRect l="4134" t="2729" r="11835"/>
          <a:stretch>
            <a:fillRect/>
          </a:stretch>
        </p:blipFill>
        <p:spPr bwMode="auto">
          <a:xfrm>
            <a:off x="251520" y="1168492"/>
            <a:ext cx="5112568" cy="5133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83088" y="2087352"/>
            <a:ext cx="3707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The ratio reduces the </a:t>
            </a:r>
            <a:r>
              <a:rPr lang="it-IT" dirty="0" smtClean="0">
                <a:latin typeface="Arial Narrow" pitchFamily="34" charset="0"/>
              </a:rPr>
              <a:t>uncertainties on JES and luminosity</a:t>
            </a:r>
            <a:endParaRPr lang="en-US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Good agreement with </a:t>
            </a:r>
            <a:r>
              <a:rPr lang="en-US" dirty="0" err="1" smtClean="0">
                <a:latin typeface="Arial Narrow" pitchFamily="34" charset="0"/>
              </a:rPr>
              <a:t>Pythia</a:t>
            </a:r>
            <a:endParaRPr lang="en-US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NLO calculations are in agreement at low </a:t>
            </a:r>
            <a:r>
              <a:rPr lang="en-US" dirty="0" err="1" smtClean="0">
                <a:latin typeface="Arial Narrow" pitchFamily="34" charset="0"/>
              </a:rPr>
              <a:t>pT</a:t>
            </a:r>
            <a:r>
              <a:rPr lang="en-US" dirty="0" smtClean="0">
                <a:latin typeface="Arial Narrow" pitchFamily="34" charset="0"/>
              </a:rPr>
              <a:t>, with very different shape at high </a:t>
            </a:r>
            <a:r>
              <a:rPr lang="en-US" dirty="0" err="1" smtClean="0">
                <a:latin typeface="Arial Narrow" pitchFamily="34" charset="0"/>
              </a:rPr>
              <a:t>pT</a:t>
            </a:r>
            <a:endParaRPr lang="en-US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Arial Narrow" pitchFamily="34" charset="0"/>
              </a:rPr>
              <a:t>Leading </a:t>
            </a:r>
            <a:r>
              <a:rPr lang="en-US" dirty="0" err="1" smtClean="0">
                <a:latin typeface="Arial Narrow" pitchFamily="34" charset="0"/>
              </a:rPr>
              <a:t>systematics</a:t>
            </a:r>
            <a:r>
              <a:rPr lang="en-US" dirty="0" smtClean="0">
                <a:latin typeface="Arial Narrow" pitchFamily="34" charset="0"/>
              </a:rPr>
              <a:t>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smtClean="0">
                <a:latin typeface="Arial Narrow" pitchFamily="34" charset="0"/>
              </a:rPr>
              <a:t>b-tagging efficiency (20%)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dirty="0" err="1" smtClean="0">
                <a:latin typeface="Arial Narrow" pitchFamily="34" charset="0"/>
              </a:rPr>
              <a:t>Mistag</a:t>
            </a:r>
            <a:r>
              <a:rPr lang="en-US" dirty="0" smtClean="0">
                <a:latin typeface="Arial Narrow" pitchFamily="34" charset="0"/>
              </a:rPr>
              <a:t> (1-10%)</a:t>
            </a:r>
          </a:p>
          <a:p>
            <a:pPr marL="400050" indent="-400050">
              <a:buFont typeface="+mj-lt"/>
              <a:buAutoNum type="romanUcPeriod"/>
            </a:pPr>
            <a:endParaRPr lang="en-US" dirty="0" smtClean="0">
              <a:latin typeface="Arial Narrow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it-IT" dirty="0">
              <a:latin typeface="Arial Narrow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AD8DA-ADC2-495A-8104-2642AFE48DB6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508104" y="4797152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Narrow" pitchFamily="34" charset="0"/>
              </a:rPr>
              <a:t>Details </a:t>
            </a:r>
            <a:r>
              <a:rPr lang="it-IT" dirty="0" smtClean="0">
                <a:latin typeface="Arial Narrow" pitchFamily="34" charset="0"/>
                <a:hlinkClick r:id="rId3"/>
              </a:rPr>
              <a:t>here</a:t>
            </a:r>
            <a:endParaRPr lang="it-IT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6512" r="9275"/>
          <a:stretch>
            <a:fillRect/>
          </a:stretch>
        </p:blipFill>
        <p:spPr bwMode="auto">
          <a:xfrm>
            <a:off x="4632645" y="3664024"/>
            <a:ext cx="4437859" cy="310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6364"/>
            <a:ext cx="8229600" cy="850106"/>
          </a:xfrm>
        </p:spPr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525963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Arial Narrow" pitchFamily="34" charset="0"/>
              </a:rPr>
              <a:t>After 6 months from the LHC start up ATLAS and CMS have produced good quality physics results</a:t>
            </a:r>
          </a:p>
          <a:p>
            <a:r>
              <a:rPr lang="it-IT" sz="2800" dirty="0" smtClean="0">
                <a:latin typeface="Arial Narrow" pitchFamily="34" charset="0"/>
              </a:rPr>
              <a:t> New results with </a:t>
            </a:r>
            <a:r>
              <a:rPr lang="it-IT" dirty="0" smtClean="0"/>
              <a:t>much more</a:t>
            </a:r>
            <a:r>
              <a:rPr lang="it-IT" sz="2800" dirty="0" smtClean="0">
                <a:latin typeface="Arial Narrow" pitchFamily="34" charset="0"/>
              </a:rPr>
              <a:t> statistics coming soon (weeks)</a:t>
            </a:r>
          </a:p>
          <a:p>
            <a:r>
              <a:rPr lang="it-IT" sz="2800" dirty="0" smtClean="0">
                <a:latin typeface="Arial Narrow" pitchFamily="34" charset="0"/>
              </a:rPr>
              <a:t>J/psi X section measurement in place for both experiments</a:t>
            </a:r>
          </a:p>
          <a:p>
            <a:r>
              <a:rPr lang="it-IT" sz="2800" dirty="0" smtClean="0">
                <a:latin typeface="Arial Narrow" pitchFamily="34" charset="0"/>
              </a:rPr>
              <a:t>More refined B-physics studies require more data however the collaborations seem very reactive.</a:t>
            </a:r>
          </a:p>
          <a:p>
            <a:r>
              <a:rPr lang="it-IT" sz="2800" dirty="0" smtClean="0">
                <a:latin typeface="Arial Narrow" pitchFamily="34" charset="0"/>
              </a:rPr>
              <a:t>The re-discovery of the </a:t>
            </a:r>
          </a:p>
          <a:p>
            <a:pPr>
              <a:buNone/>
            </a:pPr>
            <a:r>
              <a:rPr lang="it-IT" sz="2800" dirty="0" smtClean="0">
                <a:latin typeface="Arial Narrow" pitchFamily="34" charset="0"/>
              </a:rPr>
              <a:t>     Standard Model is just started</a:t>
            </a:r>
            <a:endParaRPr lang="it-IT" sz="2800" dirty="0">
              <a:latin typeface="Arial Narrow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2BBA3-D4DE-4B03-A720-528328770DC2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850106"/>
          </a:xfrm>
        </p:spPr>
        <p:txBody>
          <a:bodyPr/>
          <a:lstStyle/>
          <a:p>
            <a:r>
              <a:rPr lang="it-IT" dirty="0" smtClean="0"/>
              <a:t>Back up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DCA6-6D28-4BEE-8BC8-DF4B8CD32BAE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LHC luminosity evolution </a:t>
            </a:r>
            <a:endParaRPr lang="it-I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417646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Arial Narrow" pitchFamily="34" charset="0"/>
              </a:rPr>
              <a:t>LHC startup in March 2010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Arial Narrow" pitchFamily="34" charset="0"/>
              </a:rPr>
              <a:t> </a:t>
            </a:r>
            <a:r>
              <a:rPr lang="it-IT" sz="2400" dirty="0" smtClean="0"/>
              <a:t>9.67</a:t>
            </a:r>
            <a:r>
              <a:rPr lang="it-IT" sz="2400" dirty="0" smtClean="0">
                <a:latin typeface="Arial Narrow" pitchFamily="34" charset="0"/>
              </a:rPr>
              <a:t> pb</a:t>
            </a:r>
            <a:r>
              <a:rPr lang="it-IT" sz="2400" baseline="30000" dirty="0" smtClean="0">
                <a:latin typeface="Arial Narrow" pitchFamily="34" charset="0"/>
              </a:rPr>
              <a:t>-1</a:t>
            </a:r>
            <a:r>
              <a:rPr lang="it-IT" sz="2400" dirty="0" smtClean="0">
                <a:latin typeface="Arial Narrow" pitchFamily="34" charset="0"/>
              </a:rPr>
              <a:t> delivered lumi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Arial Narrow" pitchFamily="34" charset="0"/>
              </a:rPr>
              <a:t> 5 pb</a:t>
            </a:r>
            <a:r>
              <a:rPr lang="it-IT" sz="2400" baseline="30000" dirty="0" smtClean="0">
                <a:latin typeface="Arial Narrow" pitchFamily="34" charset="0"/>
              </a:rPr>
              <a:t>-1</a:t>
            </a:r>
            <a:r>
              <a:rPr lang="it-IT" sz="2400" dirty="0" smtClean="0">
                <a:latin typeface="Arial Narrow" pitchFamily="34" charset="0"/>
              </a:rPr>
              <a:t> certified lumi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 6 pb-1 in the last 2 weeks</a:t>
            </a:r>
            <a:endParaRPr lang="it-IT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Arial Narrow" pitchFamily="34" charset="0"/>
              </a:rPr>
              <a:t> Inst. lumi 10</a:t>
            </a:r>
            <a:r>
              <a:rPr lang="it-IT" sz="2400" baseline="30000" dirty="0" smtClean="0">
                <a:latin typeface="Arial Narrow" pitchFamily="34" charset="0"/>
              </a:rPr>
              <a:t>26 </a:t>
            </a:r>
            <a:r>
              <a:rPr lang="it-IT" sz="2400" smtClean="0">
                <a:latin typeface="Arial Narrow" pitchFamily="34" charset="0"/>
              </a:rPr>
              <a:t>-&gt; 5 </a:t>
            </a:r>
            <a:r>
              <a:rPr lang="it-IT" sz="2400" dirty="0" smtClean="0">
                <a:latin typeface="Arial Narrow" pitchFamily="34" charset="0"/>
              </a:rPr>
              <a:t>10</a:t>
            </a:r>
            <a:r>
              <a:rPr lang="it-IT" sz="2400" baseline="30000" dirty="0" smtClean="0">
                <a:latin typeface="Arial Narrow" pitchFamily="34" charset="0"/>
              </a:rPr>
              <a:t>31</a:t>
            </a:r>
            <a:r>
              <a:rPr lang="it-IT" sz="2400" dirty="0" smtClean="0">
                <a:latin typeface="Arial Narrow" pitchFamily="34" charset="0"/>
              </a:rPr>
              <a:t>cm</a:t>
            </a:r>
            <a:r>
              <a:rPr lang="it-IT" sz="2400" baseline="30000" dirty="0" smtClean="0">
                <a:latin typeface="Arial Narrow" pitchFamily="34" charset="0"/>
              </a:rPr>
              <a:t>-2</a:t>
            </a:r>
            <a:r>
              <a:rPr lang="it-IT" sz="2400" dirty="0" smtClean="0">
                <a:latin typeface="Arial Narrow" pitchFamily="34" charset="0"/>
              </a:rPr>
              <a:t>s</a:t>
            </a:r>
            <a:r>
              <a:rPr lang="it-IT" sz="2400" baseline="30000" dirty="0" smtClean="0">
                <a:latin typeface="Arial Narrow" pitchFamily="34" charset="0"/>
              </a:rPr>
              <a:t>-1</a:t>
            </a:r>
            <a:r>
              <a:rPr lang="it-IT" sz="2400" dirty="0" smtClean="0">
                <a:latin typeface="Arial Narrow" pitchFamily="34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it-IT" sz="2400" dirty="0" smtClean="0">
                <a:latin typeface="Arial Narrow" pitchFamily="34" charset="0"/>
              </a:rPr>
              <a:t> Now up to </a:t>
            </a:r>
            <a:r>
              <a:rPr lang="en-US" sz="2400" dirty="0" smtClean="0">
                <a:latin typeface="Arial Narrow" pitchFamily="34" charset="0"/>
              </a:rPr>
              <a:t>~ </a:t>
            </a:r>
            <a:r>
              <a:rPr lang="it-IT" sz="2400" dirty="0" smtClean="0"/>
              <a:t>50</a:t>
            </a:r>
            <a:r>
              <a:rPr lang="it-IT" sz="2400" dirty="0" smtClean="0">
                <a:latin typeface="Arial Narrow" pitchFamily="34" charset="0"/>
              </a:rPr>
              <a:t>0 nb</a:t>
            </a:r>
            <a:r>
              <a:rPr lang="it-IT" sz="2400" baseline="30000" dirty="0" smtClean="0">
                <a:latin typeface="Arial Narrow" pitchFamily="34" charset="0"/>
              </a:rPr>
              <a:t>-1</a:t>
            </a:r>
            <a:r>
              <a:rPr lang="it-IT" sz="2400" dirty="0" smtClean="0">
                <a:latin typeface="Arial Narrow" pitchFamily="34" charset="0"/>
              </a:rPr>
              <a:t>/day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 Narrow" pitchFamily="34" charset="0"/>
              </a:rPr>
              <a:t> No explosions so far </a:t>
            </a:r>
            <a:r>
              <a:rPr lang="en-US" sz="2400" dirty="0" smtClean="0">
                <a:latin typeface="Arial Narrow" pitchFamily="34" charset="0"/>
                <a:sym typeface="Wingdings" pitchFamily="2" charset="2"/>
              </a:rPr>
              <a:t></a:t>
            </a:r>
          </a:p>
          <a:p>
            <a:pPr>
              <a:buNone/>
            </a:pPr>
            <a:endParaRPr lang="it-IT" sz="2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endParaRPr lang="it-IT" sz="2400" dirty="0">
              <a:latin typeface="Arial Narrow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DFDB-78D9-4E1A-8DC4-BA90AAB1A8C7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pic>
        <p:nvPicPr>
          <p:cNvPr id="13313" name="Picture 1" descr="C:\Users\ffiori\Documents\Paris\totallumivstime.png"/>
          <p:cNvPicPr>
            <a:picLocks noChangeAspect="1" noChangeArrowheads="1"/>
          </p:cNvPicPr>
          <p:nvPr/>
        </p:nvPicPr>
        <p:blipFill>
          <a:blip r:embed="rId2" cstate="print"/>
          <a:srcRect l="2759" r="3439"/>
          <a:stretch>
            <a:fillRect/>
          </a:stretch>
        </p:blipFill>
        <p:spPr bwMode="auto">
          <a:xfrm>
            <a:off x="4247456" y="1556792"/>
            <a:ext cx="4896544" cy="391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ln/>
        </p:spPr>
        <p:txBody>
          <a:bodyPr rIns="118264"/>
          <a:lstStyle/>
          <a:p>
            <a:pPr marL="40182"/>
            <a:r>
              <a:rPr lang="en-US" dirty="0" smtClean="0"/>
              <a:t>Selection I</a:t>
            </a: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256584"/>
          </a:xfrm>
          <a:ln/>
        </p:spPr>
        <p:txBody>
          <a:bodyPr rIns="118264">
            <a:normAutofit/>
          </a:bodyPr>
          <a:lstStyle/>
          <a:p>
            <a:r>
              <a:rPr lang="en-US" sz="2200" b="1" dirty="0"/>
              <a:t>Event selection</a:t>
            </a:r>
            <a:r>
              <a:rPr lang="en-US" sz="2200" dirty="0"/>
              <a:t>: </a:t>
            </a:r>
          </a:p>
          <a:p>
            <a:pPr marL="551389" lvl="1"/>
            <a:r>
              <a:rPr lang="en-US" sz="1800" dirty="0"/>
              <a:t>Good Vertex, Anti Scraping [+L1 tech bits (only for runs&lt;136086)]</a:t>
            </a:r>
          </a:p>
          <a:p>
            <a:r>
              <a:rPr lang="en-US" sz="2200" b="1" dirty="0"/>
              <a:t>Mu selection</a:t>
            </a:r>
            <a:r>
              <a:rPr lang="en-US" sz="2200" dirty="0"/>
              <a:t>: </a:t>
            </a:r>
          </a:p>
          <a:p>
            <a:pPr marL="551389" lvl="1"/>
            <a:r>
              <a:rPr lang="en-US" sz="1800" dirty="0"/>
              <a:t>Use </a:t>
            </a:r>
            <a:r>
              <a:rPr lang="en-US" sz="1800" dirty="0" err="1"/>
              <a:t>GlobalMuons</a:t>
            </a:r>
            <a:r>
              <a:rPr lang="en-US" sz="1800" dirty="0"/>
              <a:t> and </a:t>
            </a:r>
            <a:r>
              <a:rPr lang="en-US" sz="1800" dirty="0" err="1"/>
              <a:t>TrackerMuons</a:t>
            </a:r>
            <a:endParaRPr lang="en-US" sz="1800" dirty="0"/>
          </a:p>
          <a:p>
            <a:pPr marL="832664" lvl="2"/>
            <a:r>
              <a:rPr lang="en-US" sz="1800" dirty="0"/>
              <a:t>see next slide for selection details</a:t>
            </a:r>
          </a:p>
          <a:p>
            <a:pPr marL="832664" lvl="2"/>
            <a:r>
              <a:rPr lang="en-US" sz="1800" dirty="0"/>
              <a:t>No Mu cleaning  (does not affect x-section once using trigger bits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2200" b="1" dirty="0"/>
              <a:t>Triggers used: </a:t>
            </a:r>
          </a:p>
          <a:p>
            <a:pPr marL="551389" lvl="1"/>
            <a:r>
              <a:rPr lang="en-US" sz="1900" b="1" dirty="0" smtClean="0"/>
              <a:t>HLT_L1DoubleMuOpen (</a:t>
            </a:r>
            <a:r>
              <a:rPr lang="en-US" sz="1900" b="1" dirty="0" err="1" smtClean="0"/>
              <a:t>pT</a:t>
            </a:r>
            <a:r>
              <a:rPr lang="en-US" sz="1900" b="1" dirty="0" smtClean="0"/>
              <a:t>&lt;4 </a:t>
            </a:r>
            <a:r>
              <a:rPr lang="en-US" sz="1900" b="1" dirty="0" err="1" smtClean="0"/>
              <a:t>GeV</a:t>
            </a:r>
            <a:r>
              <a:rPr lang="en-US" sz="1900" b="1" dirty="0" smtClean="0"/>
              <a:t>/c) + HLT_Mu3 (</a:t>
            </a:r>
            <a:r>
              <a:rPr lang="en-US" sz="1900" b="1" dirty="0" err="1" smtClean="0"/>
              <a:t>pT</a:t>
            </a:r>
            <a:r>
              <a:rPr lang="en-US" sz="1900" b="1" dirty="0" smtClean="0"/>
              <a:t>&gt;4 </a:t>
            </a:r>
            <a:r>
              <a:rPr lang="en-US" sz="1900" b="1" dirty="0" err="1" smtClean="0"/>
              <a:t>GeV</a:t>
            </a:r>
            <a:r>
              <a:rPr lang="en-US" sz="1900" b="1" dirty="0" smtClean="0"/>
              <a:t>/c)</a:t>
            </a:r>
            <a:endParaRPr lang="en-US" sz="1900" b="1" dirty="0"/>
          </a:p>
          <a:p>
            <a:pPr marL="832664" lvl="2"/>
            <a:r>
              <a:rPr lang="en-US" sz="1800" dirty="0"/>
              <a:t>strategy: keep the loosest </a:t>
            </a:r>
            <a:r>
              <a:rPr lang="en-US" sz="1800" dirty="0" err="1"/>
              <a:t>unprescaled</a:t>
            </a:r>
            <a:r>
              <a:rPr lang="en-US" sz="1800" dirty="0"/>
              <a:t> trigger path and that gives the smallest </a:t>
            </a:r>
            <a:r>
              <a:rPr lang="en-US" sz="1800" dirty="0" err="1"/>
              <a:t>systematics</a:t>
            </a:r>
            <a:endParaRPr lang="en-US" sz="1800" dirty="0"/>
          </a:p>
          <a:p>
            <a:r>
              <a:rPr lang="en-US" sz="2200" b="1" dirty="0"/>
              <a:t>Analysis is performed on GG+GT+TT </a:t>
            </a:r>
          </a:p>
          <a:p>
            <a:pPr marL="551389" lvl="1"/>
            <a:r>
              <a:rPr lang="en-US" sz="1800" dirty="0"/>
              <a:t>In case more than a combination use the GG; if both are GG, GT or TT take the one with larger </a:t>
            </a:r>
            <a:r>
              <a:rPr lang="en-US" sz="1800" dirty="0" err="1"/>
              <a:t>p</a:t>
            </a:r>
            <a:r>
              <a:rPr lang="en-US" sz="1800" baseline="-6000" dirty="0" err="1"/>
              <a:t>T</a:t>
            </a:r>
            <a:endParaRPr lang="en-US" sz="1800" baseline="-6000" dirty="0"/>
          </a:p>
          <a:p>
            <a:pPr marL="832664" lvl="2"/>
            <a:r>
              <a:rPr lang="en-US" sz="1800" dirty="0"/>
              <a:t>Given the small number of events the three categories are lumped into a single category.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D4D8D-D75E-4DBC-9566-8BA69C486F0B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33172" cy="856134"/>
          </a:xfrm>
          <a:ln/>
        </p:spPr>
        <p:txBody>
          <a:bodyPr lIns="26788" tIns="26788" rIns="68061" bIns="26788"/>
          <a:lstStyle/>
          <a:p>
            <a:pPr marL="13394"/>
            <a:r>
              <a:rPr lang="en-US" dirty="0" smtClean="0"/>
              <a:t>Selection II</a:t>
            </a: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2968" cy="4968552"/>
          </a:xfrm>
          <a:ln/>
        </p:spPr>
        <p:txBody>
          <a:bodyPr rIns="118264">
            <a:normAutofit/>
          </a:bodyPr>
          <a:lstStyle/>
          <a:p>
            <a:r>
              <a:rPr lang="en-US" sz="1800" b="1" dirty="0"/>
              <a:t>Both </a:t>
            </a:r>
            <a:r>
              <a:rPr lang="en-US" sz="1800" b="1" dirty="0" err="1"/>
              <a:t>muons</a:t>
            </a:r>
            <a:r>
              <a:rPr lang="en-US" sz="1800" b="1" dirty="0"/>
              <a:t> in </a:t>
            </a:r>
            <a:r>
              <a:rPr lang="en-US" sz="1800" b="1" dirty="0" smtClean="0"/>
              <a:t>acceptance</a:t>
            </a:r>
            <a:endParaRPr lang="en-US" sz="1800" b="1" dirty="0"/>
          </a:p>
          <a:p>
            <a:r>
              <a:rPr lang="en-US" sz="1800" b="1" dirty="0" err="1"/>
              <a:t>Muon</a:t>
            </a:r>
            <a:r>
              <a:rPr lang="en-US" sz="1800" b="1" dirty="0"/>
              <a:t> tracker tracks:</a:t>
            </a:r>
          </a:p>
          <a:p>
            <a:pPr marL="551389" lvl="1"/>
            <a:r>
              <a:rPr lang="en-US" sz="1800" dirty="0">
                <a:ea typeface="Lucida Grande" charset="0"/>
                <a:cs typeface="Lucida Grande" charset="0"/>
              </a:rPr>
              <a:t>χ2/</a:t>
            </a:r>
            <a:r>
              <a:rPr lang="en-US" sz="1800" dirty="0" err="1">
                <a:ea typeface="Lucida Grande" charset="0"/>
                <a:cs typeface="Lucida Grande" charset="0"/>
              </a:rPr>
              <a:t>ndof</a:t>
            </a:r>
            <a:r>
              <a:rPr lang="en-US" sz="1800" dirty="0">
                <a:ea typeface="Lucida Grande" charset="0"/>
                <a:cs typeface="Lucida Grande" charset="0"/>
              </a:rPr>
              <a:t> &lt; 4.0</a:t>
            </a:r>
            <a:endParaRPr lang="en-US" sz="1800" dirty="0"/>
          </a:p>
          <a:p>
            <a:pPr marL="551389" lvl="1"/>
            <a:r>
              <a:rPr lang="en-US" sz="1800" dirty="0"/>
              <a:t>|d0| &lt; 3.0 cm (calculated </a:t>
            </a:r>
            <a:r>
              <a:rPr lang="en-US" sz="1800" dirty="0" err="1"/>
              <a:t>w.r.t</a:t>
            </a:r>
            <a:r>
              <a:rPr lang="en-US" sz="1800" dirty="0"/>
              <a:t>. PV)</a:t>
            </a:r>
          </a:p>
          <a:p>
            <a:pPr marL="551389" lvl="1"/>
            <a:r>
              <a:rPr lang="en-US" sz="1800" dirty="0"/>
              <a:t>|</a:t>
            </a:r>
            <a:r>
              <a:rPr lang="en-US" sz="1800" dirty="0" err="1"/>
              <a:t>dz</a:t>
            </a:r>
            <a:r>
              <a:rPr lang="en-US" sz="1800" dirty="0"/>
              <a:t>| &lt; 15.0 cm (calculated </a:t>
            </a:r>
            <a:r>
              <a:rPr lang="en-US" sz="1800" dirty="0" err="1"/>
              <a:t>w.r.t</a:t>
            </a:r>
            <a:r>
              <a:rPr lang="en-US" sz="1800" dirty="0"/>
              <a:t>. PV)</a:t>
            </a:r>
          </a:p>
          <a:p>
            <a:pPr marL="551389" lvl="1"/>
            <a:r>
              <a:rPr lang="en-US" sz="1800" dirty="0"/>
              <a:t>number of valid hits (pixel + strips) &gt; 11</a:t>
            </a:r>
          </a:p>
          <a:p>
            <a:pPr marL="551389" lvl="1"/>
            <a:r>
              <a:rPr lang="en-US" sz="1800" dirty="0"/>
              <a:t>number of pixel layers with hits ≥ 2</a:t>
            </a:r>
          </a:p>
          <a:p>
            <a:r>
              <a:rPr lang="en-US" sz="1800" b="1" dirty="0"/>
              <a:t>Global </a:t>
            </a:r>
            <a:r>
              <a:rPr lang="en-US" sz="1800" b="1" dirty="0" err="1"/>
              <a:t>muons</a:t>
            </a:r>
            <a:r>
              <a:rPr lang="en-US" sz="1800" b="1" dirty="0"/>
              <a:t>:</a:t>
            </a:r>
          </a:p>
          <a:p>
            <a:pPr marL="551389" lvl="1"/>
            <a:r>
              <a:rPr lang="en-US" sz="1800" dirty="0">
                <a:ea typeface="Lucida Grande" charset="0"/>
                <a:cs typeface="Lucida Grande" charset="0"/>
              </a:rPr>
              <a:t>χ2/</a:t>
            </a:r>
            <a:r>
              <a:rPr lang="en-US" sz="1800" dirty="0" err="1">
                <a:ea typeface="Lucida Grande" charset="0"/>
                <a:cs typeface="Lucida Grande" charset="0"/>
              </a:rPr>
              <a:t>ndof</a:t>
            </a:r>
            <a:r>
              <a:rPr lang="en-US" sz="1800" dirty="0">
                <a:ea typeface="Lucida Grande" charset="0"/>
                <a:cs typeface="Lucida Grande" charset="0"/>
              </a:rPr>
              <a:t> (global fit) &lt; 20.0</a:t>
            </a:r>
            <a:endParaRPr lang="en-US" sz="1800" dirty="0"/>
          </a:p>
          <a:p>
            <a:pPr marL="551389" lvl="1"/>
            <a:r>
              <a:rPr lang="en-US" sz="1800" dirty="0"/>
              <a:t>number of valid </a:t>
            </a:r>
            <a:r>
              <a:rPr lang="en-US" sz="1800" dirty="0" err="1"/>
              <a:t>muon</a:t>
            </a:r>
            <a:r>
              <a:rPr lang="en-US" sz="1800" dirty="0"/>
              <a:t> hits &gt; 0</a:t>
            </a:r>
          </a:p>
          <a:p>
            <a:pPr marL="551389" lvl="1"/>
            <a:r>
              <a:rPr lang="en-US" sz="1800" dirty="0"/>
              <a:t>also tracker </a:t>
            </a:r>
            <a:r>
              <a:rPr lang="en-US" sz="1800" dirty="0" err="1"/>
              <a:t>muons</a:t>
            </a:r>
            <a:r>
              <a:rPr lang="en-US" sz="1800" dirty="0"/>
              <a:t> arbitrated and passing </a:t>
            </a:r>
            <a:r>
              <a:rPr lang="en-US" sz="1800" dirty="0" err="1"/>
              <a:t>TMLastStationAngTight</a:t>
            </a:r>
            <a:r>
              <a:rPr lang="en-US" sz="1800" dirty="0"/>
              <a:t> selector</a:t>
            </a:r>
          </a:p>
          <a:p>
            <a:r>
              <a:rPr lang="en-US" sz="1800" b="1" dirty="0"/>
              <a:t>Tracker </a:t>
            </a:r>
            <a:r>
              <a:rPr lang="en-US" sz="1800" b="1" dirty="0" err="1"/>
              <a:t>muons</a:t>
            </a:r>
            <a:r>
              <a:rPr lang="en-US" sz="1800" dirty="0"/>
              <a:t>:</a:t>
            </a:r>
          </a:p>
          <a:p>
            <a:pPr marL="551389" lvl="1"/>
            <a:r>
              <a:rPr lang="en-US" sz="1800" dirty="0"/>
              <a:t>arbitrated and passing </a:t>
            </a:r>
            <a:r>
              <a:rPr lang="en-US" sz="1800" dirty="0" err="1"/>
              <a:t>TMLastStationAngTight</a:t>
            </a:r>
            <a:endParaRPr lang="en-US" sz="1800" dirty="0"/>
          </a:p>
          <a:p>
            <a:r>
              <a:rPr lang="en-US" sz="1800" b="1" dirty="0" smtClean="0">
                <a:ea typeface="Lucida Grande" charset="0"/>
                <a:cs typeface="Lucida Grande" charset="0"/>
              </a:rPr>
              <a:t>a </a:t>
            </a:r>
            <a:r>
              <a:rPr lang="en-US" sz="1800" b="1" dirty="0">
                <a:ea typeface="Lucida Grande" charset="0"/>
                <a:cs typeface="Lucida Grande" charset="0"/>
              </a:rPr>
              <a:t>secondary vertex must be found with P(χ2) &gt; 0.1% </a:t>
            </a:r>
            <a:endParaRPr lang="en-US" sz="1800" b="1" dirty="0" smtClean="0">
              <a:ea typeface="Lucida Grande" charset="0"/>
              <a:cs typeface="Lucida Grande" charset="0"/>
            </a:endParaRPr>
          </a:p>
          <a:p>
            <a:endParaRPr lang="en-US" sz="1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1E0E-5EFF-4DAA-806D-74B54D025F04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it-IT" dirty="0" smtClean="0"/>
              <a:t>Mass Fit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692696"/>
            <a:ext cx="6897960" cy="720080"/>
          </a:xfrm>
        </p:spPr>
        <p:txBody>
          <a:bodyPr/>
          <a:lstStyle/>
          <a:p>
            <a:r>
              <a:rPr lang="it-IT" dirty="0" smtClean="0"/>
              <a:t>CB signal + Exponential background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87624" y="60212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we have considered a CB+Gauss for the signal and a linear fit for the background  to estimate for systematics </a:t>
            </a:r>
            <a:endParaRPr lang="it-IT" dirty="0"/>
          </a:p>
        </p:txBody>
      </p:sp>
      <p:grpSp>
        <p:nvGrpSpPr>
          <p:cNvPr id="4" name="Group 13"/>
          <p:cNvGrpSpPr/>
          <p:nvPr/>
        </p:nvGrpSpPr>
        <p:grpSpPr>
          <a:xfrm>
            <a:off x="251520" y="2060848"/>
            <a:ext cx="8892480" cy="3864625"/>
            <a:chOff x="251520" y="1772816"/>
            <a:chExt cx="8892480" cy="3864625"/>
          </a:xfrm>
        </p:grpSpPr>
        <p:grpSp>
          <p:nvGrpSpPr>
            <p:cNvPr id="5" name="Group 10"/>
            <p:cNvGrpSpPr/>
            <p:nvPr/>
          </p:nvGrpSpPr>
          <p:grpSpPr>
            <a:xfrm>
              <a:off x="251520" y="1772816"/>
              <a:ext cx="8629860" cy="2764978"/>
              <a:chOff x="251520" y="1628800"/>
              <a:chExt cx="8629860" cy="2764978"/>
            </a:xfrm>
          </p:grpSpPr>
          <p:pic>
            <p:nvPicPr>
              <p:cNvPr id="2052" name="Picture 4" descr="C:\Users\ffiori\Desktop\PicsTransit\ICHEP\100nb\Bins\FitPics\DiMuallmassfit_F0-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1628800"/>
                <a:ext cx="4176464" cy="2679697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C:\Users\ffiori\Desktop\PicsTransit\ICHEP\100nb\Bins\FitPics\Mu3allmassfit_B8-1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1628800"/>
                <a:ext cx="4309380" cy="2764978"/>
              </a:xfrm>
              <a:prstGeom prst="rect">
                <a:avLst/>
              </a:prstGeom>
              <a:noFill/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395536" y="443711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b="1" i="1" dirty="0"/>
                <a:t>Fit : </a:t>
              </a:r>
              <a:r>
                <a:rPr lang="it-IT" b="1" i="1" dirty="0" smtClean="0"/>
                <a:t>923 </a:t>
              </a:r>
              <a:r>
                <a:rPr lang="it-IT" b="1" i="1" dirty="0"/>
                <a:t>+/- </a:t>
              </a:r>
              <a:r>
                <a:rPr lang="it-IT" b="1" i="1" dirty="0" smtClean="0"/>
                <a:t>59</a:t>
              </a:r>
              <a:endParaRPr lang="it-IT" b="1" i="1" dirty="0"/>
            </a:p>
            <a:p>
              <a:r>
                <a:rPr lang="it-IT" b="1" i="1" dirty="0"/>
                <a:t>Resolution : </a:t>
              </a:r>
              <a:r>
                <a:rPr lang="it-IT" b="1" i="1" dirty="0" smtClean="0"/>
                <a:t>45.2 +/- 2.4 MeV/c</a:t>
              </a:r>
              <a:r>
                <a:rPr lang="it-IT" b="1" i="1" baseline="30000" dirty="0" smtClean="0"/>
                <a:t>2</a:t>
              </a:r>
            </a:p>
            <a:p>
              <a:r>
                <a:rPr lang="it-IT" b="1" i="1" dirty="0" smtClean="0"/>
                <a:t>Mean : 3.090 +/-  0.002 GeV/c</a:t>
              </a:r>
              <a:r>
                <a:rPr lang="it-IT" b="1" i="1" baseline="30000" dirty="0" smtClean="0"/>
                <a:t>2</a:t>
              </a:r>
              <a:endParaRPr lang="it-IT" b="1" i="1" dirty="0" smtClean="0"/>
            </a:p>
            <a:p>
              <a:r>
                <a:rPr lang="it-IT" b="1" i="1" dirty="0" smtClean="0"/>
                <a:t>S/B= 1.4</a:t>
              </a:r>
              <a:endParaRPr lang="it-IT" b="1" i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0" y="443711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b="1" i="1" dirty="0"/>
                <a:t>Fit : </a:t>
              </a:r>
              <a:r>
                <a:rPr lang="it-IT" b="1" i="1" dirty="0" smtClean="0"/>
                <a:t>412 </a:t>
              </a:r>
              <a:r>
                <a:rPr lang="it-IT" b="1" i="1" dirty="0"/>
                <a:t>+/- </a:t>
              </a:r>
              <a:r>
                <a:rPr lang="it-IT" b="1" i="1" dirty="0" smtClean="0"/>
                <a:t>22</a:t>
              </a:r>
              <a:endParaRPr lang="it-IT" b="1" i="1" dirty="0"/>
            </a:p>
            <a:p>
              <a:r>
                <a:rPr lang="it-IT" b="1" i="1" dirty="0"/>
                <a:t>Resolution : </a:t>
              </a:r>
              <a:r>
                <a:rPr lang="it-IT" b="1" i="1" dirty="0" smtClean="0"/>
                <a:t>26.1 +/- 1.4 MeV/c</a:t>
              </a:r>
              <a:r>
                <a:rPr lang="it-IT" b="1" i="1" baseline="30000" dirty="0" smtClean="0"/>
                <a:t>2</a:t>
              </a:r>
              <a:endParaRPr lang="it-IT" b="1" i="1" baseline="30000" dirty="0"/>
            </a:p>
            <a:p>
              <a:r>
                <a:rPr lang="it-IT" b="1" i="1" dirty="0"/>
                <a:t>Mean : </a:t>
              </a:r>
              <a:r>
                <a:rPr lang="it-IT" b="1" i="1" dirty="0" smtClean="0"/>
                <a:t>3.097  +/-  0.001 GeV/c</a:t>
              </a:r>
              <a:r>
                <a:rPr lang="it-IT" b="1" i="1" baseline="30000" dirty="0" smtClean="0"/>
                <a:t>2</a:t>
              </a:r>
              <a:endParaRPr lang="it-IT" b="1" i="1" dirty="0"/>
            </a:p>
            <a:p>
              <a:r>
                <a:rPr lang="it-IT" b="1" i="1" dirty="0"/>
                <a:t>S/B= </a:t>
              </a:r>
              <a:r>
                <a:rPr lang="it-IT" b="1" i="1" dirty="0" smtClean="0"/>
                <a:t>26.5</a:t>
              </a:r>
              <a:endParaRPr lang="it-IT" b="1" i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536" y="1340768"/>
            <a:ext cx="368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Example of two (very) different bins:</a:t>
            </a:r>
            <a:endParaRPr lang="it-IT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708920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1.4 &lt;|y|&lt;2.4</a:t>
            </a:r>
          </a:p>
          <a:p>
            <a:r>
              <a:rPr lang="it-IT" b="1" dirty="0" smtClean="0"/>
              <a:t>0 &lt; pT &lt; 1</a:t>
            </a:r>
            <a:endParaRPr lang="it-IT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92080" y="2708920"/>
            <a:ext cx="121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|y|&lt;1.4</a:t>
            </a:r>
          </a:p>
          <a:p>
            <a:r>
              <a:rPr lang="it-IT" b="1" dirty="0"/>
              <a:t>8</a:t>
            </a:r>
            <a:r>
              <a:rPr lang="it-IT" b="1" dirty="0" smtClean="0"/>
              <a:t> &lt; pT &lt; 10</a:t>
            </a:r>
            <a:endParaRPr lang="it-IT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1844824"/>
            <a:ext cx="394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High background level, worse resolution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1772816"/>
            <a:ext cx="259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Practically no background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827584" y="393305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L1DoubleMuOpen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5292080" y="39330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HLT_Mu3</a:t>
            </a:r>
            <a:endParaRPr lang="it-IT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A77B-5596-4271-B00D-3DF62BB3DB04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it-IT" dirty="0" smtClean="0"/>
              <a:t>Efficiencies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648072"/>
          </a:xfrm>
        </p:spPr>
        <p:txBody>
          <a:bodyPr/>
          <a:lstStyle/>
          <a:p>
            <a:r>
              <a:rPr lang="it-IT" dirty="0" smtClean="0"/>
              <a:t>Determined by T&amp;P (single muon)</a:t>
            </a:r>
          </a:p>
          <a:p>
            <a:pPr lvl="1"/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27784" y="1484784"/>
          <a:ext cx="2876517" cy="690364"/>
        </p:xfrm>
        <a:graphic>
          <a:graphicData uri="http://schemas.openxmlformats.org/presentationml/2006/ole">
            <p:oleObj spid="_x0000_s5122" name="Equation" r:id="rId3" imgW="952200" imgH="22860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0608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3200" dirty="0" smtClean="0"/>
              <a:t>From single mu to J/</a:t>
            </a:r>
            <a:r>
              <a:rPr lang="el-GR" sz="3200" dirty="0" smtClean="0"/>
              <a:t>ψ</a:t>
            </a:r>
            <a:r>
              <a:rPr lang="it-IT" sz="3200" dirty="0" smtClean="0"/>
              <a:t>: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95536" y="2708920"/>
          <a:ext cx="8321377" cy="1879889"/>
        </p:xfrm>
        <a:graphic>
          <a:graphicData uri="http://schemas.openxmlformats.org/presentationml/2006/ole">
            <p:oleObj spid="_x0000_s5123" name="Equation" r:id="rId4" imgW="3492360" imgH="78732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0312" y="2996952"/>
            <a:ext cx="114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From data</a:t>
            </a:r>
            <a:endParaRPr lang="it-IT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660232" y="321297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36450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double Mu trigger</a:t>
            </a:r>
            <a:endParaRPr lang="it-IT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148064" y="3789040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7164288" y="465313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60232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single Mu trigger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725144"/>
            <a:ext cx="6200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All the single muon efficiency computed on data</a:t>
            </a:r>
            <a:endParaRPr lang="it-IT" sz="24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23528" y="544522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t-IT" sz="4600" dirty="0" smtClean="0"/>
              <a:t>Triggers used: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L1DoubleMuOpen (Forward region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pT&lt;4</a:t>
            </a:r>
            <a:r>
              <a:rPr kumimoji="0" lang="it-IT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GeV/c)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it-IT" sz="3200" baseline="0" dirty="0" smtClean="0"/>
              <a:t>HLT_Mu3</a:t>
            </a:r>
            <a:r>
              <a:rPr lang="it-IT" sz="3200" dirty="0" smtClean="0"/>
              <a:t> (For pT&gt;4 GeV/c, gives a better S/B)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4ED62-D485-4E4F-81A7-2A1857374C77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dirty="0" smtClean="0"/>
              <a:t>Trigger efficiency (T&amp;P)</a:t>
            </a:r>
            <a:endParaRPr lang="it-IT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11" y="1518047"/>
            <a:ext cx="4180210" cy="25271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762" y="1553766"/>
            <a:ext cx="4076402" cy="24645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/>
          </p:cNvSpPr>
          <p:nvPr/>
        </p:nvSpPr>
        <p:spPr bwMode="auto">
          <a:xfrm>
            <a:off x="3779912" y="1196752"/>
            <a:ext cx="1612299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b="1" dirty="0" err="1">
                <a:cs typeface="Arial" charset="0"/>
              </a:rPr>
              <a:t>DoubleMuOpen</a:t>
            </a:r>
            <a:endParaRPr lang="en-US" b="1" dirty="0">
              <a:cs typeface="Arial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41" y="4081984"/>
            <a:ext cx="4162350" cy="251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113" y="4080867"/>
            <a:ext cx="4165699" cy="25181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/>
          </p:cNvSpPr>
          <p:nvPr/>
        </p:nvSpPr>
        <p:spPr bwMode="auto">
          <a:xfrm>
            <a:off x="4211960" y="5949280"/>
            <a:ext cx="979818" cy="276999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b="1" dirty="0">
                <a:cs typeface="Arial" charset="0"/>
              </a:rPr>
              <a:t>HLT_Mu3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5A2-CD77-4962-8A78-CFBBBF0FEB26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 and Tracking </a:t>
            </a:r>
            <a:endParaRPr lang="it-IT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ln/>
        </p:spPr>
        <p:txBody>
          <a:bodyPr vert="horz" lIns="91440" tIns="45720" rIns="118264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Muon Id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Tracking: use the T&amp;P from PAS TRK-10-002.</a:t>
            </a:r>
          </a:p>
          <a:p>
            <a:pPr marL="551389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assumed that the pT behaviour is the same between the data and MC. Correct for phi-eta dependence.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8" y="2027039"/>
            <a:ext cx="4402336" cy="2661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492" y="2052712"/>
            <a:ext cx="4313039" cy="2608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27D2-84F8-40F4-BE47-28EB47627D0B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Inclusive Xsection</a:t>
            </a:r>
            <a:endParaRPr lang="it-IT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10583" t="17125" r="11883"/>
          <a:stretch>
            <a:fillRect/>
          </a:stretch>
        </p:blipFill>
        <p:spPr bwMode="auto">
          <a:xfrm>
            <a:off x="179512" y="1124744"/>
            <a:ext cx="8798632" cy="48245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EF98-954C-4993-9FDD-30A467E0E9CC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899592" y="5733256"/>
            <a:ext cx="745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the data sample grows, it </a:t>
            </a:r>
            <a:r>
              <a:rPr lang="en-US" dirty="0" smtClean="0"/>
              <a:t>will </a:t>
            </a:r>
            <a:r>
              <a:rPr lang="en-US" dirty="0"/>
              <a:t>become possible to measure </a:t>
            </a:r>
            <a:r>
              <a:rPr lang="en-US" dirty="0" smtClean="0"/>
              <a:t>the </a:t>
            </a:r>
            <a:r>
              <a:rPr lang="en-US" dirty="0"/>
              <a:t>polarization and </a:t>
            </a:r>
            <a:r>
              <a:rPr lang="en-US" dirty="0" smtClean="0"/>
              <a:t>re-evaluate </a:t>
            </a:r>
            <a:r>
              <a:rPr lang="en-US" dirty="0"/>
              <a:t>the corresponding </a:t>
            </a:r>
            <a:r>
              <a:rPr lang="en-US" dirty="0" smtClean="0"/>
              <a:t>cross </a:t>
            </a:r>
            <a:r>
              <a:rPr lang="it-IT" dirty="0" smtClean="0"/>
              <a:t>section</a:t>
            </a:r>
            <a:r>
              <a:rPr lang="it-IT" dirty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5AA4-D8E9-4B36-ADFC-FB41C77AE3FC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B-tagging efficiency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E9C-BEF4-4CF9-8C18-F2B405A710BE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8" name="Picture 2" descr="C:\Users\ffiori\Documents\Paris\Cfr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72" y="1778564"/>
            <a:ext cx="83915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Purity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CE9C-BEF4-4CF9-8C18-F2B405A710BE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41987" name="Picture 3" descr="C:\Users\ffiori\Documents\Paris\Bpu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10575" cy="401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48" y="221630"/>
            <a:ext cx="8229600" cy="778098"/>
          </a:xfrm>
        </p:spPr>
        <p:txBody>
          <a:bodyPr/>
          <a:lstStyle/>
          <a:p>
            <a:r>
              <a:rPr lang="it-IT" dirty="0" smtClean="0"/>
              <a:t>b and c physics @ LHC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08248"/>
            <a:ext cx="8964488" cy="5112568"/>
          </a:xfrm>
        </p:spPr>
        <p:txBody>
          <a:bodyPr/>
          <a:lstStyle/>
          <a:p>
            <a:r>
              <a:rPr lang="it-IT" dirty="0" smtClean="0"/>
              <a:t>The study of heavy quark production is of main interest in LHC:</a:t>
            </a:r>
          </a:p>
          <a:p>
            <a:pPr lvl="1"/>
            <a:r>
              <a:rPr lang="it-IT" dirty="0" smtClean="0"/>
              <a:t>Quarkonia production (J/psi, Y)</a:t>
            </a:r>
          </a:p>
          <a:p>
            <a:pPr lvl="1"/>
            <a:r>
              <a:rPr lang="it-IT" dirty="0" smtClean="0"/>
              <a:t>Test of QCD (NRQCD)</a:t>
            </a:r>
          </a:p>
          <a:p>
            <a:pPr lvl="1"/>
            <a:r>
              <a:rPr lang="it-IT" dirty="0" smtClean="0"/>
              <a:t>CP violation (B-mesons)</a:t>
            </a:r>
          </a:p>
          <a:p>
            <a:pPr lvl="1"/>
            <a:r>
              <a:rPr lang="it-IT" dirty="0" smtClean="0"/>
              <a:t>Higgs (if light enough) </a:t>
            </a:r>
          </a:p>
          <a:p>
            <a:r>
              <a:rPr lang="it-IT" dirty="0" smtClean="0"/>
              <a:t>Huge programme (already started):</a:t>
            </a:r>
          </a:p>
          <a:p>
            <a:pPr lvl="1"/>
            <a:r>
              <a:rPr lang="it-IT" dirty="0" smtClean="0"/>
              <a:t>Quarkonia and b cross section  </a:t>
            </a:r>
            <a:r>
              <a:rPr lang="it-IT" sz="1600" dirty="0" smtClean="0"/>
              <a:t>(already in place)</a:t>
            </a:r>
            <a:endParaRPr lang="it-IT" dirty="0" smtClean="0"/>
          </a:p>
          <a:p>
            <a:pPr lvl="1"/>
            <a:r>
              <a:rPr lang="it-IT" dirty="0" smtClean="0"/>
              <a:t>Charmed mesons properties ( 1-100 pb</a:t>
            </a:r>
            <a:r>
              <a:rPr lang="it-IT" baseline="30000" dirty="0" smtClean="0"/>
              <a:t>-1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Quarkonia polarization </a:t>
            </a:r>
          </a:p>
          <a:p>
            <a:pPr lvl="1"/>
            <a:r>
              <a:rPr lang="it-IT" dirty="0" smtClean="0"/>
              <a:t>B-mesons properties </a:t>
            </a:r>
          </a:p>
          <a:p>
            <a:pPr lvl="1"/>
            <a:r>
              <a:rPr lang="it-IT" dirty="0" smtClean="0"/>
              <a:t>(limits to) BR of rare decays (FCNC) ( &gt; 1 fb</a:t>
            </a:r>
            <a:r>
              <a:rPr lang="it-IT" baseline="30000" dirty="0" smtClean="0"/>
              <a:t>-1</a:t>
            </a:r>
            <a:r>
              <a:rPr lang="it-IT" dirty="0" smtClean="0"/>
              <a:t>)</a:t>
            </a:r>
          </a:p>
          <a:p>
            <a:r>
              <a:rPr lang="it-IT" dirty="0" smtClean="0">
                <a:cs typeface="Calibri"/>
              </a:rPr>
              <a:t>Need of high performance tracking detectors (b-tagging) and efficient lepton triggers </a:t>
            </a:r>
          </a:p>
          <a:p>
            <a:endParaRPr lang="it-IT" dirty="0" smtClean="0"/>
          </a:p>
          <a:p>
            <a:pPr lvl="1"/>
            <a:endParaRPr lang="it-IT" baseline="30000" dirty="0" smtClean="0"/>
          </a:p>
          <a:p>
            <a:pPr lvl="1"/>
            <a:endParaRPr lang="it-IT" dirty="0"/>
          </a:p>
        </p:txBody>
      </p:sp>
      <p:pic>
        <p:nvPicPr>
          <p:cNvPr id="5" name="Picture 5" descr="\\VBOXSVR\Documenti\Dottorato\Presentazioni\2010_09_20_SIF_bologna\B_jpsiphi.jpeg"/>
          <p:cNvPicPr>
            <a:picLocks noChangeAspect="1" noChangeArrowheads="1"/>
          </p:cNvPicPr>
          <p:nvPr/>
        </p:nvPicPr>
        <p:blipFill>
          <a:blip r:embed="rId2" cstate="print"/>
          <a:srcRect l="21524" t="17489" r="21529" b="18601"/>
          <a:stretch>
            <a:fillRect/>
          </a:stretch>
        </p:blipFill>
        <p:spPr bwMode="auto">
          <a:xfrm>
            <a:off x="5096630" y="1833808"/>
            <a:ext cx="3795850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94411" y="5085184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smtClean="0">
                <a:latin typeface="Arial Narrow" pitchFamily="34" charset="0"/>
              </a:rPr>
              <a:t>B</a:t>
            </a:r>
            <a:r>
              <a:rPr lang="it-IT" sz="2400" i="1" baseline="-25000" dirty="0" smtClean="0">
                <a:latin typeface="Arial Narrow" pitchFamily="34" charset="0"/>
              </a:rPr>
              <a:t>s</a:t>
            </a:r>
            <a:r>
              <a:rPr lang="it-IT" sz="2400" i="1" dirty="0" smtClean="0">
                <a:latin typeface="Arial Narrow" pitchFamily="34" charset="0"/>
              </a:rPr>
              <a:t>→J/</a:t>
            </a:r>
            <a:r>
              <a:rPr lang="el-GR" sz="2400" i="1" dirty="0" smtClean="0">
                <a:latin typeface="Arial Narrow" pitchFamily="34" charset="0"/>
                <a:cs typeface="Calibri"/>
              </a:rPr>
              <a:t>ψ</a:t>
            </a:r>
            <a:r>
              <a:rPr lang="it-IT" sz="2400" i="1" dirty="0" smtClean="0">
                <a:latin typeface="Arial Narrow" pitchFamily="34" charset="0"/>
              </a:rPr>
              <a:t> </a:t>
            </a:r>
            <a:r>
              <a:rPr lang="el-GR" sz="2400" i="1" dirty="0" smtClean="0">
                <a:latin typeface="Arial Narrow" pitchFamily="34" charset="0"/>
              </a:rPr>
              <a:t>φ</a:t>
            </a:r>
            <a:r>
              <a:rPr lang="it-IT" sz="2400" i="1" dirty="0" smtClean="0">
                <a:latin typeface="Arial Narrow" pitchFamily="34" charset="0"/>
              </a:rPr>
              <a:t> candidate in CMS</a:t>
            </a:r>
            <a:endParaRPr lang="it-IT" sz="2400" i="1" dirty="0">
              <a:latin typeface="Arial Narrow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1DED-6E55-413A-A2E2-D365ADC5CE10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F.Fiori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6644"/>
            <a:ext cx="8229600" cy="850106"/>
          </a:xfrm>
        </p:spPr>
        <p:txBody>
          <a:bodyPr/>
          <a:lstStyle/>
          <a:p>
            <a:r>
              <a:rPr lang="it-IT" dirty="0" smtClean="0"/>
              <a:t>CMS and ATLAS</a:t>
            </a:r>
            <a:endParaRPr lang="it-IT" dirty="0"/>
          </a:p>
        </p:txBody>
      </p:sp>
      <p:pic>
        <p:nvPicPr>
          <p:cNvPr id="1026" name="Picture 2" descr="C:\Users\ffiori\Documents\Paris\C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91956"/>
            <a:ext cx="4294983" cy="2864173"/>
          </a:xfrm>
          <a:prstGeom prst="rect">
            <a:avLst/>
          </a:prstGeom>
          <a:noFill/>
        </p:spPr>
      </p:pic>
      <p:pic>
        <p:nvPicPr>
          <p:cNvPr id="1027" name="Picture 3" descr="C:\Users\ffiori\Documents\Paris\atlas-dete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007" y="918460"/>
            <a:ext cx="4325339" cy="28201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077072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</a:rPr>
              <a:t> Performant inner tracking detectors (based on Si pixels and strips)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latin typeface="Arial Narrow" pitchFamily="34" charset="0"/>
              </a:rPr>
              <a:t> </a:t>
            </a:r>
            <a:r>
              <a:rPr lang="it-IT" sz="2400" dirty="0" smtClean="0">
                <a:latin typeface="Arial Narrow" pitchFamily="34" charset="0"/>
              </a:rPr>
              <a:t>Fast and redundant muon identification system (Mu triggers)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>
                <a:latin typeface="Arial Narrow" pitchFamily="34" charset="0"/>
              </a:rPr>
              <a:t> </a:t>
            </a:r>
            <a:r>
              <a:rPr lang="it-IT" sz="2400" dirty="0" smtClean="0">
                <a:latin typeface="Arial Narrow" pitchFamily="34" charset="0"/>
              </a:rPr>
              <a:t>Extended coverage with respect to Tevatron detectors (|</a:t>
            </a:r>
            <a:r>
              <a:rPr lang="el-GR" sz="2400" dirty="0" smtClean="0">
                <a:latin typeface="Arial Narrow" pitchFamily="34" charset="0"/>
              </a:rPr>
              <a:t>η</a:t>
            </a:r>
            <a:r>
              <a:rPr lang="it-IT" sz="2400" dirty="0" smtClean="0">
                <a:latin typeface="Arial Narrow" pitchFamily="34" charset="0"/>
              </a:rPr>
              <a:t>|</a:t>
            </a:r>
            <a:r>
              <a:rPr lang="el-GR" sz="2400" dirty="0" smtClean="0">
                <a:latin typeface="Arial Narrow" pitchFamily="34" charset="0"/>
              </a:rPr>
              <a:t>≤</a:t>
            </a:r>
            <a:r>
              <a:rPr lang="it-IT" sz="2400" dirty="0" smtClean="0">
                <a:latin typeface="Arial Narrow" pitchFamily="34" charset="0"/>
              </a:rPr>
              <a:t> 2.5)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</a:rPr>
              <a:t> Very different configuration of B field, in the inner region superconducting solenoids are used by both (2 vs 4 T)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</a:rPr>
              <a:t> 3 Levels for trigger decision (L1 Hardware, L2/L3 software)</a:t>
            </a:r>
          </a:p>
          <a:p>
            <a:pPr>
              <a:buFont typeface="Arial" pitchFamily="34" charset="0"/>
              <a:buChar char="•"/>
            </a:pPr>
            <a:endParaRPr lang="it-IT" sz="2400" dirty="0">
              <a:latin typeface="Arial Narrow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877F-B558-4C9A-A68B-4D10ADB4FD2E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616"/>
            <a:ext cx="8229600" cy="850106"/>
          </a:xfrm>
        </p:spPr>
        <p:txBody>
          <a:bodyPr/>
          <a:lstStyle/>
          <a:p>
            <a:r>
              <a:rPr lang="it-IT" dirty="0" smtClean="0"/>
              <a:t>J/</a:t>
            </a:r>
            <a:r>
              <a:rPr lang="el-GR" dirty="0" smtClean="0">
                <a:latin typeface="Calibri"/>
                <a:cs typeface="Calibri"/>
              </a:rPr>
              <a:t>ψ</a:t>
            </a:r>
            <a:endParaRPr lang="it-IT" dirty="0"/>
          </a:p>
        </p:txBody>
      </p:sp>
      <p:grpSp>
        <p:nvGrpSpPr>
          <p:cNvPr id="27" name="Group 26"/>
          <p:cNvGrpSpPr/>
          <p:nvPr/>
        </p:nvGrpSpPr>
        <p:grpSpPr>
          <a:xfrm>
            <a:off x="97764" y="908720"/>
            <a:ext cx="8885628" cy="3174767"/>
            <a:chOff x="31504" y="1253272"/>
            <a:chExt cx="8885628" cy="3174767"/>
          </a:xfrm>
        </p:grpSpPr>
        <p:pic>
          <p:nvPicPr>
            <p:cNvPr id="3074" name="Picture 2" descr="C:\Users\ffiori\Documents\OldDeskTop\PicsTransit\PlotLHCC\274nb\allmassfit_Al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1253272"/>
              <a:ext cx="4489148" cy="3168352"/>
            </a:xfrm>
            <a:prstGeom prst="rect">
              <a:avLst/>
            </a:prstGeom>
            <a:noFill/>
          </p:spPr>
        </p:pic>
        <p:pic>
          <p:nvPicPr>
            <p:cNvPr id="3075" name="Picture 3" descr="C:\Users\ffiori\Documents\Paris\ATLASjps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504" y="1268760"/>
              <a:ext cx="4396480" cy="315927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4996544" y="2852936"/>
              <a:ext cx="288032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000" i="1" dirty="0">
                  <a:latin typeface="Arial" pitchFamily="34" charset="0"/>
                  <a:cs typeface="Arial" pitchFamily="34" charset="0"/>
                </a:rPr>
                <a:t>Fit : </a:t>
              </a:r>
              <a:r>
                <a:rPr lang="it-IT" sz="1000" i="1" dirty="0" smtClean="0">
                  <a:latin typeface="Arial" pitchFamily="34" charset="0"/>
                  <a:cs typeface="Arial" pitchFamily="34" charset="0"/>
                </a:rPr>
                <a:t>24229 </a:t>
              </a:r>
              <a:r>
                <a:rPr lang="it-IT" sz="1000" i="1" dirty="0">
                  <a:latin typeface="Arial" pitchFamily="34" charset="0"/>
                  <a:cs typeface="Arial" pitchFamily="34" charset="0"/>
                </a:rPr>
                <a:t>+/- </a:t>
              </a:r>
              <a:r>
                <a:rPr lang="it-IT" sz="1000" i="1" dirty="0" smtClean="0">
                  <a:latin typeface="Arial" pitchFamily="34" charset="0"/>
                  <a:cs typeface="Arial" pitchFamily="34" charset="0"/>
                </a:rPr>
                <a:t> 345</a:t>
              </a:r>
              <a:endParaRPr lang="it-IT" sz="1000" i="1" dirty="0">
                <a:latin typeface="Arial" pitchFamily="34" charset="0"/>
                <a:cs typeface="Arial" pitchFamily="34" charset="0"/>
              </a:endParaRPr>
            </a:p>
            <a:p>
              <a:r>
                <a:rPr lang="it-IT" sz="1000" i="1" dirty="0">
                  <a:latin typeface="Arial" pitchFamily="34" charset="0"/>
                  <a:cs typeface="Arial" pitchFamily="34" charset="0"/>
                </a:rPr>
                <a:t>Mean : </a:t>
              </a:r>
              <a:r>
                <a:rPr lang="it-IT" sz="1000" i="1" dirty="0" smtClean="0">
                  <a:latin typeface="Arial" pitchFamily="34" charset="0"/>
                  <a:cs typeface="Arial" pitchFamily="34" charset="0"/>
                </a:rPr>
                <a:t>3.095 GeV  </a:t>
              </a:r>
              <a:r>
                <a:rPr lang="it-IT" sz="1000" i="1" dirty="0">
                  <a:latin typeface="Arial" pitchFamily="34" charset="0"/>
                  <a:cs typeface="Arial" pitchFamily="34" charset="0"/>
                </a:rPr>
                <a:t>+/- </a:t>
              </a:r>
              <a:r>
                <a:rPr lang="it-IT" sz="1000" i="1" dirty="0" smtClean="0">
                  <a:latin typeface="Arial" pitchFamily="34" charset="0"/>
                  <a:cs typeface="Arial" pitchFamily="34" charset="0"/>
                </a:rPr>
                <a:t>0.002</a:t>
              </a:r>
              <a:endParaRPr lang="it-IT" sz="10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2984" y="4077552"/>
            <a:ext cx="6480720" cy="1545035"/>
          </a:xfrm>
        </p:spPr>
        <p:txBody>
          <a:bodyPr/>
          <a:lstStyle/>
          <a:p>
            <a:r>
              <a:rPr lang="it-IT" sz="2000" dirty="0" smtClean="0"/>
              <a:t>Very inclusive trigger paths: </a:t>
            </a:r>
          </a:p>
          <a:p>
            <a:pPr lvl="1"/>
            <a:r>
              <a:rPr lang="it-IT" dirty="0" smtClean="0"/>
              <a:t>ATLAS: MinBias + L1 single Muon</a:t>
            </a:r>
          </a:p>
          <a:p>
            <a:pPr lvl="1"/>
            <a:r>
              <a:rPr lang="it-IT" dirty="0" smtClean="0"/>
              <a:t>CMS: L1 Double Muon + single Mu (pT&gt;3 GeV/c)</a:t>
            </a:r>
          </a:p>
          <a:p>
            <a:r>
              <a:rPr lang="it-IT" sz="2000" dirty="0" smtClean="0"/>
              <a:t>Pairs of opposite charge muons</a:t>
            </a:r>
          </a:p>
          <a:p>
            <a:r>
              <a:rPr lang="it-IT" sz="2000" dirty="0" smtClean="0"/>
              <a:t>Good primary vertex and secondary vertex by the two muons</a:t>
            </a:r>
          </a:p>
          <a:p>
            <a:r>
              <a:rPr lang="it-IT" sz="2000" dirty="0" smtClean="0"/>
              <a:t>Quality cuts (n° of hits, </a:t>
            </a:r>
            <a:r>
              <a:rPr lang="el-GR" sz="2000" dirty="0" smtClean="0">
                <a:latin typeface="Times New Roman"/>
                <a:cs typeface="Times New Roman"/>
              </a:rPr>
              <a:t>χ</a:t>
            </a:r>
            <a:r>
              <a:rPr lang="it-IT" sz="2000" dirty="0" smtClean="0">
                <a:latin typeface="Times New Roman"/>
                <a:cs typeface="Times New Roman"/>
              </a:rPr>
              <a:t>2 </a:t>
            </a:r>
            <a:r>
              <a:rPr lang="it-IT" sz="2000" dirty="0" smtClean="0">
                <a:cs typeface="Times New Roman"/>
              </a:rPr>
              <a:t>fit ... See backup)</a:t>
            </a:r>
            <a:endParaRPr lang="it-IT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63680" y="429309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Yields extracted by MLL fits to data:</a:t>
            </a:r>
          </a:p>
          <a:p>
            <a:r>
              <a:rPr lang="it-IT" b="1" dirty="0" smtClean="0"/>
              <a:t>CMS</a:t>
            </a:r>
            <a:r>
              <a:rPr lang="it-IT" dirty="0" smtClean="0"/>
              <a:t>: CB + Exp</a:t>
            </a:r>
          </a:p>
          <a:p>
            <a:r>
              <a:rPr lang="it-IT" b="1" dirty="0" smtClean="0"/>
              <a:t>ATLAS</a:t>
            </a:r>
            <a:r>
              <a:rPr lang="it-IT" dirty="0" smtClean="0"/>
              <a:t>: Gauss + Linear</a:t>
            </a:r>
            <a:endParaRPr lang="it-IT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8C93-56BB-4F86-B64B-25805CA1A985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/>
          <a:srcRect l="21522" t="16835" r="22350" b="56230"/>
          <a:stretch>
            <a:fillRect/>
          </a:stretch>
        </p:blipFill>
        <p:spPr bwMode="auto">
          <a:xfrm>
            <a:off x="7812360" y="1052736"/>
            <a:ext cx="1008112" cy="6834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4580" y="4300600"/>
            <a:ext cx="2889405" cy="23538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Cross Section</a:t>
            </a:r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268760"/>
            <a:ext cx="8363653" cy="1320124"/>
            <a:chOff x="611560" y="1794007"/>
            <a:chExt cx="8915263" cy="168786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1844824"/>
              <a:ext cx="7308303" cy="1028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32602" y="2721622"/>
              <a:ext cx="1134389" cy="472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 from MC</a:t>
              </a:r>
              <a:endParaRPr lang="it-IT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88224" y="3009654"/>
              <a:ext cx="2938599" cy="472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From  data , T&amp;P (for CMS)</a:t>
              </a:r>
              <a:endParaRPr lang="it-I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86248" y="1794007"/>
              <a:ext cx="2377522" cy="472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From fit to data (MLL)</a:t>
              </a:r>
              <a:endParaRPr lang="it-IT" dirty="0"/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 flipV="1">
              <a:off x="3366991" y="2741827"/>
              <a:ext cx="1159183" cy="2159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6413928" y="2966671"/>
              <a:ext cx="360040" cy="1325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5724128" y="2852936"/>
              <a:ext cx="864096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6368346" y="2005292"/>
              <a:ext cx="460545" cy="649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79513" y="30539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b="1" dirty="0" smtClean="0">
                <a:latin typeface="Arial Narrow" pitchFamily="34" charset="0"/>
              </a:rPr>
              <a:t>ATLAS</a:t>
            </a:r>
            <a:r>
              <a:rPr lang="it-IT" dirty="0" smtClean="0">
                <a:latin typeface="Arial Narrow" pitchFamily="34" charset="0"/>
              </a:rPr>
              <a:t>  weights event by event with 1/A</a:t>
            </a:r>
            <a:r>
              <a:rPr lang="el-GR" dirty="0" smtClean="0">
                <a:latin typeface="Arial Narrow" pitchFamily="34" charset="0"/>
              </a:rPr>
              <a:t>ε</a:t>
            </a:r>
            <a:r>
              <a:rPr lang="it-IT" dirty="0" smtClean="0">
                <a:latin typeface="Arial Narrow" pitchFamily="34" charset="0"/>
              </a:rPr>
              <a:t> (efficiency taken by simulation)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Arial Narrow" pitchFamily="34" charset="0"/>
              </a:rPr>
              <a:t> </a:t>
            </a:r>
            <a:r>
              <a:rPr lang="it-IT" b="1" dirty="0" smtClean="0">
                <a:latin typeface="Arial Narrow" pitchFamily="34" charset="0"/>
              </a:rPr>
              <a:t>CMS</a:t>
            </a:r>
            <a:r>
              <a:rPr lang="it-IT" dirty="0" smtClean="0">
                <a:latin typeface="Arial Narrow" pitchFamily="34" charset="0"/>
              </a:rPr>
              <a:t> correct the yields in each bin with 1/&lt;A</a:t>
            </a:r>
            <a:r>
              <a:rPr lang="el-GR" dirty="0" smtClean="0">
                <a:latin typeface="Arial Narrow" pitchFamily="34" charset="0"/>
              </a:rPr>
              <a:t> ε</a:t>
            </a:r>
            <a:r>
              <a:rPr lang="it-IT" dirty="0" smtClean="0">
                <a:latin typeface="Arial Narrow" pitchFamily="34" charset="0"/>
              </a:rPr>
              <a:t>&gt;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Arial Narrow" pitchFamily="34" charset="0"/>
              </a:rPr>
              <a:t> The acceptance is strongly dependent by the polarization, 5 scenarios considered: ATLAS include in systematic error , CMS quotes 5 Xsections</a:t>
            </a:r>
            <a:endParaRPr lang="it-IT" dirty="0">
              <a:latin typeface="Arial Narrow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t="9155" r="10468" b="282"/>
          <a:stretch>
            <a:fillRect/>
          </a:stretch>
        </p:blipFill>
        <p:spPr bwMode="auto">
          <a:xfrm>
            <a:off x="1947460" y="2295872"/>
            <a:ext cx="881663" cy="7647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2" descr="C:\Users\ffiori\Desktop\PicsTransit\TrackerTalk\T&amp;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564904"/>
            <a:ext cx="1601552" cy="1184809"/>
          </a:xfrm>
          <a:prstGeom prst="rect">
            <a:avLst/>
          </a:prstGeom>
          <a:noFill/>
        </p:spPr>
      </p:pic>
      <p:sp>
        <p:nvSpPr>
          <p:cNvPr id="18" name="Rectangle 10"/>
          <p:cNvSpPr>
            <a:spLocks/>
          </p:cNvSpPr>
          <p:nvPr/>
        </p:nvSpPr>
        <p:spPr bwMode="auto">
          <a:xfrm>
            <a:off x="1045605" y="6545461"/>
            <a:ext cx="893641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dirty="0">
                <a:solidFill>
                  <a:schemeClr val="tx1"/>
                </a:solidFill>
                <a:cs typeface="Arial" charset="0"/>
              </a:rPr>
              <a:t>isotropic</a:t>
            </a:r>
          </a:p>
        </p:txBody>
      </p:sp>
      <p:sp>
        <p:nvSpPr>
          <p:cNvPr id="19" name="Rectangle 11"/>
          <p:cNvSpPr>
            <a:spLocks/>
          </p:cNvSpPr>
          <p:nvPr/>
        </p:nvSpPr>
        <p:spPr bwMode="auto">
          <a:xfrm>
            <a:off x="3536988" y="6545461"/>
            <a:ext cx="1750157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wrap="none" lIns="0" tIns="0" rIns="40638" bIns="0">
            <a:spAutoFit/>
          </a:bodyPr>
          <a:lstStyle/>
          <a:p>
            <a:pPr marL="40182"/>
            <a:r>
              <a:rPr lang="en-US" dirty="0" err="1">
                <a:solidFill>
                  <a:schemeClr val="tx1"/>
                </a:solidFill>
                <a:cs typeface="Arial" charset="0"/>
              </a:rPr>
              <a:t>Helicity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fully long.</a:t>
            </a:r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6510573" y="6545461"/>
            <a:ext cx="2732484" cy="31253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  <a:effectLst>
            <a:outerShdw dist="19999" dir="5400000" algn="ctr" rotWithShape="0">
              <a:schemeClr val="bg2">
                <a:alpha val="37999"/>
              </a:schemeClr>
            </a:outerShdw>
          </a:effectLst>
        </p:spPr>
        <p:txBody>
          <a:bodyPr lIns="0" tIns="0" rIns="40638" bIns="0"/>
          <a:lstStyle/>
          <a:p>
            <a:pPr marL="40182"/>
            <a:r>
              <a:rPr lang="en-US" dirty="0">
                <a:solidFill>
                  <a:schemeClr val="tx1"/>
                </a:solidFill>
                <a:cs typeface="Arial" charset="0"/>
              </a:rPr>
              <a:t>Collins-</a:t>
            </a:r>
            <a:r>
              <a:rPr lang="en-US" dirty="0" err="1">
                <a:solidFill>
                  <a:schemeClr val="tx1"/>
                </a:solidFill>
                <a:cs typeface="Arial" charset="0"/>
              </a:rPr>
              <a:t>Soper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fully long.</a:t>
            </a:r>
          </a:p>
        </p:txBody>
      </p:sp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68" y="4331578"/>
            <a:ext cx="2771800" cy="224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7680" y="4345712"/>
            <a:ext cx="2669511" cy="2189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2067-D4B7-48DB-9FD9-E01132F141F9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Differential Cross Section</a:t>
            </a:r>
            <a:endParaRPr lang="it-IT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049274"/>
            <a:ext cx="8937984" cy="3099806"/>
            <a:chOff x="0" y="1234802"/>
            <a:chExt cx="8937984" cy="309980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3682"/>
            <a:stretch>
              <a:fillRect/>
            </a:stretch>
          </p:blipFill>
          <p:spPr bwMode="auto">
            <a:xfrm>
              <a:off x="0" y="1234802"/>
              <a:ext cx="4483496" cy="309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 descr="C:\Users\ffiori\Documents\Paris\CMSxsecte.JPG"/>
            <p:cNvPicPr>
              <a:picLocks noChangeAspect="1" noChangeArrowheads="1"/>
            </p:cNvPicPr>
            <p:nvPr/>
          </p:nvPicPr>
          <p:blipFill>
            <a:blip r:embed="rId3" cstate="print"/>
            <a:srcRect t="1934"/>
            <a:stretch>
              <a:fillRect/>
            </a:stretch>
          </p:blipFill>
          <p:spPr bwMode="auto">
            <a:xfrm>
              <a:off x="4401480" y="1238264"/>
              <a:ext cx="4536504" cy="3057774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4644008" y="4581128"/>
            <a:ext cx="43204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Total production cross section in 4 &lt; pT&lt;30  and |y| &lt;2.4:</a:t>
            </a:r>
          </a:p>
          <a:p>
            <a:r>
              <a:rPr lang="it-IT" sz="2400" dirty="0" smtClean="0"/>
              <a:t> 289.1 ±16.7(stat) ±60.1(syst) nb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179576"/>
            <a:ext cx="40783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latin typeface="Arial" pitchFamily="34" charset="0"/>
                <a:cs typeface="Arial" pitchFamily="34" charset="0"/>
              </a:rPr>
              <a:t>Systematics: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latin typeface="Arial Narrow" pitchFamily="34" charset="0"/>
                <a:cs typeface="Arial" pitchFamily="34" charset="0"/>
              </a:rPr>
              <a:t>Signal (background) PDF (1-8%)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  <a:cs typeface="Arial" pitchFamily="34" charset="0"/>
              </a:rPr>
              <a:t> Single Mu efficiencies (10-15%)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  <a:cs typeface="Arial" pitchFamily="34" charset="0"/>
              </a:rPr>
              <a:t> Momentum scale (&gt;1%)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  <a:cs typeface="Arial" pitchFamily="34" charset="0"/>
              </a:rPr>
              <a:t> FSR (1-2%)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 Narrow" pitchFamily="34" charset="0"/>
                <a:cs typeface="Arial" pitchFamily="34" charset="0"/>
              </a:rPr>
              <a:t> Polarization (not included in sys.)</a:t>
            </a:r>
            <a:endParaRPr lang="it-IT" sz="2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5563-509D-4794-B977-42F1AEBBC010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6084168" y="5445224"/>
            <a:ext cx="2188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Narrow" pitchFamily="34" charset="0"/>
              </a:rPr>
              <a:t>For details on J/psi see:</a:t>
            </a:r>
          </a:p>
          <a:p>
            <a:r>
              <a:rPr lang="it-IT" dirty="0" smtClean="0">
                <a:latin typeface="Arial Narrow" pitchFamily="34" charset="0"/>
                <a:hlinkClick r:id="rId4"/>
              </a:rPr>
              <a:t>ATLAS</a:t>
            </a:r>
            <a:endParaRPr lang="it-IT" dirty="0" smtClean="0">
              <a:latin typeface="Arial Narrow" pitchFamily="34" charset="0"/>
            </a:endParaRPr>
          </a:p>
          <a:p>
            <a:r>
              <a:rPr lang="it-IT" dirty="0" smtClean="0">
                <a:latin typeface="Arial Narrow" pitchFamily="34" charset="0"/>
                <a:hlinkClick r:id="rId5"/>
              </a:rPr>
              <a:t>CMS</a:t>
            </a:r>
            <a:endParaRPr lang="it-IT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2624"/>
            <a:ext cx="8229600" cy="850106"/>
          </a:xfrm>
        </p:spPr>
        <p:txBody>
          <a:bodyPr/>
          <a:lstStyle/>
          <a:p>
            <a:r>
              <a:rPr lang="it-IT" dirty="0" smtClean="0"/>
              <a:t>B-Fraction</a:t>
            </a:r>
            <a:endParaRPr lang="it-IT" dirty="0"/>
          </a:p>
        </p:txBody>
      </p:sp>
      <p:pic>
        <p:nvPicPr>
          <p:cNvPr id="8194" name="Picture 2" descr="C:\Users\ffiori\Documents\Paris\pnot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7772" y="965720"/>
            <a:ext cx="4051875" cy="3744416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784976" cy="172819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pseudo-proper decay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00" y="4203844"/>
            <a:ext cx="88644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B-</a:t>
            </a:r>
            <a:r>
              <a:rPr lang="en-US" sz="2400" dirty="0" err="1" smtClean="0">
                <a:latin typeface="Arial Narrow" pitchFamily="34" charset="0"/>
              </a:rPr>
              <a:t>hadron</a:t>
            </a:r>
            <a:r>
              <a:rPr lang="en-US" sz="2400" dirty="0" smtClean="0">
                <a:latin typeface="Arial Narrow" pitchFamily="34" charset="0"/>
              </a:rPr>
              <a:t> component, two approaches: </a:t>
            </a:r>
          </a:p>
          <a:p>
            <a:endParaRPr lang="en-US" sz="900" dirty="0" smtClean="0">
              <a:latin typeface="Arial Narrow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Arial Narrow" pitchFamily="34" charset="0"/>
              </a:rPr>
              <a:t>MC template of true pseudo-decay length, convoluted with the same resolution function extracted from prompt decays  (used as reference)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>
                <a:latin typeface="Arial Narrow" pitchFamily="34" charset="0"/>
              </a:rPr>
              <a:t>Assume a convolution of an exponential decay with two resolution functions: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 A Boost resolution function to account for differences between the B-</a:t>
            </a:r>
            <a:r>
              <a:rPr lang="en-US" dirty="0" err="1" smtClean="0">
                <a:latin typeface="Arial Narrow" pitchFamily="34" charset="0"/>
              </a:rPr>
              <a:t>hadron</a:t>
            </a:r>
            <a:r>
              <a:rPr lang="en-US" dirty="0" smtClean="0">
                <a:latin typeface="Arial Narrow" pitchFamily="34" charset="0"/>
              </a:rPr>
              <a:t> and the J/Psi boost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 Narrow" pitchFamily="34" charset="0"/>
              </a:rPr>
              <a:t> Decay length resolution R (assumed to be the same of prompt J/Psi)</a:t>
            </a:r>
          </a:p>
          <a:p>
            <a:r>
              <a:rPr lang="en-US" b="1" dirty="0" smtClean="0">
                <a:latin typeface="Arial Narrow" pitchFamily="34" charset="0"/>
              </a:rPr>
              <a:t>                                   (The difference is taken as systematic)</a:t>
            </a:r>
          </a:p>
          <a:p>
            <a:pPr lvl="1">
              <a:buFont typeface="Arial" pitchFamily="34" charset="0"/>
              <a:buChar char="•"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2996952"/>
            <a:ext cx="4557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i="1" dirty="0" smtClean="0">
                <a:latin typeface="Arial Narrow" pitchFamily="34" charset="0"/>
              </a:rPr>
              <a:t> Prompt J/</a:t>
            </a:r>
            <a:r>
              <a:rPr lang="el-GR" i="1" dirty="0" smtClean="0">
                <a:latin typeface="Arial Narrow" pitchFamily="34" charset="0"/>
              </a:rPr>
              <a:t>ψ</a:t>
            </a:r>
            <a:r>
              <a:rPr lang="en-US" i="1" dirty="0" smtClean="0">
                <a:latin typeface="Arial Narrow" pitchFamily="34" charset="0"/>
              </a:rPr>
              <a:t>: triple Gaussian </a:t>
            </a:r>
            <a:r>
              <a:rPr lang="it-IT" i="1" dirty="0" smtClean="0">
                <a:latin typeface="Arial Narrow" pitchFamily="34" charset="0"/>
              </a:rPr>
              <a:t>resolution  function </a:t>
            </a:r>
          </a:p>
          <a:p>
            <a:pPr>
              <a:buFont typeface="Arial" pitchFamily="34" charset="0"/>
              <a:buChar char="•"/>
            </a:pPr>
            <a:r>
              <a:rPr lang="it-IT" i="1" dirty="0" smtClean="0">
                <a:latin typeface="Arial Narrow" pitchFamily="34" charset="0"/>
              </a:rPr>
              <a:t>Simultaneus MLL fit to the mass and lifetime distributions</a:t>
            </a:r>
            <a:endParaRPr lang="it-IT" i="1" dirty="0">
              <a:latin typeface="Arial Narrow" pitchFamily="34" charset="0"/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49764" y="1621296"/>
          <a:ext cx="2509838" cy="1079500"/>
        </p:xfrm>
        <a:graphic>
          <a:graphicData uri="http://schemas.openxmlformats.org/presentationml/2006/ole">
            <p:oleObj spid="_x0000_s7169" name="Equazione" r:id="rId4" imgW="1091880" imgH="469800" progId="Equation.3">
              <p:embed/>
            </p:oleObj>
          </a:graphicData>
        </a:graphic>
      </p:graphicFrame>
      <p:pic>
        <p:nvPicPr>
          <p:cNvPr id="13" name="Picture 3" descr="\\VBOXSVR\Documenti\Dottorato\Presentazioni\2010_09_20_SIF_bologna\lxy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556792"/>
            <a:ext cx="1635251" cy="921643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DC3E-7C29-42B5-98F4-D81C455D4121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Fits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611560" y="580526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Total cross secion x Br for B hadron decays in 4&lt; pT&lt; 30 and|y|&lt;2.4:</a:t>
            </a:r>
          </a:p>
          <a:p>
            <a:r>
              <a:rPr lang="it-IT" sz="2400" dirty="0" smtClean="0"/>
              <a:t>56.1±5.5(stat)±7.2(syst</a:t>
            </a:r>
            <a:r>
              <a:rPr lang="it-IT" sz="2400" dirty="0"/>
              <a:t>) nb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 l="9381" t="-604" r="7897" b="19618"/>
          <a:stretch>
            <a:fillRect/>
          </a:stretch>
        </p:blipFill>
        <p:spPr bwMode="auto">
          <a:xfrm>
            <a:off x="20488" y="1168492"/>
            <a:ext cx="6178009" cy="4464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19664" y="1412776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Resolution:</a:t>
            </a:r>
          </a:p>
          <a:p>
            <a:endParaRPr lang="it-IT" dirty="0" smtClean="0"/>
          </a:p>
          <a:p>
            <a:r>
              <a:rPr lang="it-IT" b="1" dirty="0" smtClean="0"/>
              <a:t>Barrel</a:t>
            </a:r>
          </a:p>
          <a:p>
            <a:r>
              <a:rPr lang="it-IT" dirty="0" smtClean="0"/>
              <a:t>pT 4.0-6.0      (85 ± 15) um </a:t>
            </a:r>
            <a:br>
              <a:rPr lang="it-IT" dirty="0" smtClean="0"/>
            </a:br>
            <a:r>
              <a:rPr lang="it-IT" dirty="0" smtClean="0"/>
              <a:t>pT 6.0-10.0    (46 ± 5) um</a:t>
            </a:r>
          </a:p>
          <a:p>
            <a:r>
              <a:rPr lang="it-IT" dirty="0" smtClean="0"/>
              <a:t>pT 10.0-30.0  (39 ± 7) um </a:t>
            </a:r>
          </a:p>
          <a:p>
            <a:endParaRPr lang="it-IT" dirty="0" smtClean="0"/>
          </a:p>
          <a:p>
            <a:r>
              <a:rPr lang="it-IT" b="1" dirty="0" smtClean="0"/>
              <a:t>Forward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pT0.0-2.0      (253 ± 9) um </a:t>
            </a:r>
            <a:br>
              <a:rPr lang="it-IT" dirty="0" smtClean="0"/>
            </a:br>
            <a:r>
              <a:rPr lang="it-IT" dirty="0" smtClean="0"/>
              <a:t>pT2.0-4.0      (141 ± 6) um </a:t>
            </a:r>
            <a:br>
              <a:rPr lang="it-IT" dirty="0" smtClean="0"/>
            </a:br>
            <a:r>
              <a:rPr lang="it-IT" dirty="0" smtClean="0"/>
              <a:t>pT4.0-6.0      (74 ± 4) um </a:t>
            </a:r>
            <a:br>
              <a:rPr lang="it-IT" dirty="0" smtClean="0"/>
            </a:br>
            <a:r>
              <a:rPr lang="it-IT" dirty="0" smtClean="0"/>
              <a:t>pT6.0-10.0    (55 ± 4) um </a:t>
            </a:r>
            <a:br>
              <a:rPr lang="it-IT" dirty="0" smtClean="0"/>
            </a:br>
            <a:r>
              <a:rPr lang="it-IT" dirty="0" smtClean="0"/>
              <a:t>pT10.0-30.0  (37 ± 6) um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645024"/>
            <a:ext cx="92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0&lt;pT&lt;2</a:t>
            </a:r>
          </a:p>
          <a:p>
            <a:r>
              <a:rPr lang="it-IT" dirty="0" smtClean="0"/>
              <a:t>forward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717032"/>
            <a:ext cx="92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&lt;pT&lt;4</a:t>
            </a:r>
          </a:p>
          <a:p>
            <a:r>
              <a:rPr lang="it-IT" dirty="0" smtClean="0"/>
              <a:t>forward</a:t>
            </a:r>
            <a:endParaRPr lang="it-IT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532D-F535-425D-B90D-5DCB38E57F1F}" type="datetime1">
              <a:rPr lang="it-IT" smtClean="0"/>
              <a:pPr/>
              <a:t>04/10/2010</a:t>
            </a:fld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DE4B0-E916-477B-B0FA-ED780E56F40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F.Fiori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1672</Words>
  <Application>Microsoft Office PowerPoint</Application>
  <PresentationFormat>On-screen Show (4:3)</PresentationFormat>
  <Paragraphs>322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Equazione</vt:lpstr>
      <vt:lpstr>Equation</vt:lpstr>
      <vt:lpstr>b and c production in CMS and ATLAS</vt:lpstr>
      <vt:lpstr>LHC luminosity evolution </vt:lpstr>
      <vt:lpstr>b and c physics @ LHC</vt:lpstr>
      <vt:lpstr>CMS and ATLAS</vt:lpstr>
      <vt:lpstr>J/ψ</vt:lpstr>
      <vt:lpstr>Cross Section</vt:lpstr>
      <vt:lpstr>Differential Cross Section</vt:lpstr>
      <vt:lpstr>B-Fraction</vt:lpstr>
      <vt:lpstr>Lifetime Fits</vt:lpstr>
      <vt:lpstr>Comparison with predictions</vt:lpstr>
      <vt:lpstr>... and with other experiments</vt:lpstr>
      <vt:lpstr>Ψ(2S)</vt:lpstr>
      <vt:lpstr>Y family</vt:lpstr>
      <vt:lpstr>Y production in CMS</vt:lpstr>
      <vt:lpstr>B±-mesons in CMS</vt:lpstr>
      <vt:lpstr>Inclusive b-jet production in CMS</vt:lpstr>
      <vt:lpstr>b-jets/inclusive-jets</vt:lpstr>
      <vt:lpstr>Conclusions</vt:lpstr>
      <vt:lpstr>Back up</vt:lpstr>
      <vt:lpstr>Selection I</vt:lpstr>
      <vt:lpstr>Selection II</vt:lpstr>
      <vt:lpstr>Mass Fit</vt:lpstr>
      <vt:lpstr>Efficiencies</vt:lpstr>
      <vt:lpstr>Trigger efficiency (T&amp;P)</vt:lpstr>
      <vt:lpstr>Id and Tracking </vt:lpstr>
      <vt:lpstr>Inclusive Xsection</vt:lpstr>
      <vt:lpstr>B-tagging efficiency</vt:lpstr>
      <vt:lpstr>Purity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 and c production in CMS and ATLAS</dc:title>
  <dc:creator>ffiori</dc:creator>
  <cp:lastModifiedBy>ffiori</cp:lastModifiedBy>
  <cp:revision>44</cp:revision>
  <dcterms:created xsi:type="dcterms:W3CDTF">2010-09-27T15:09:54Z</dcterms:created>
  <dcterms:modified xsi:type="dcterms:W3CDTF">2010-10-04T13:36:18Z</dcterms:modified>
</cp:coreProperties>
</file>