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E9F48-1365-4BA7-A7F2-B88A93B96A90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2341-5D81-4950-B572-43855218E0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5915-B983-4374-8818-22622F9BA2D4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3ACB-9419-4172-852A-7E889A9768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1B8C-C8E6-4658-91F3-6D5711DE9573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E0F4-1EE5-405C-B616-EC60E0DEF6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2CBE-E099-4FBB-A073-8896735F9FBF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EC5E-1F90-4B22-9385-0E20E3D73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AB12-B5B9-4338-9CDF-A147C644051E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DE67-729B-419B-8636-F75118B341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Campus-v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496" y="44624"/>
            <a:ext cx="4860032" cy="68660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00948" cy="71438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054617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>
                <a:solidFill>
                  <a:srgbClr val="00B05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/>
              <a:t>Réunion 07 Juin 2010</a:t>
            </a:r>
            <a:endParaRPr lang="fr-FR"/>
          </a:p>
        </p:txBody>
      </p:sp>
      <p:sp>
        <p:nvSpPr>
          <p:cNvPr id="6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D2FD55-8F2A-4799-B605-770210EFC4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256A-DA50-4DCA-9FBE-9D975338C087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5227-F7BE-4D02-BFAE-CA5655BCF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421F-CAE1-4BC4-BE04-F9A5654CBDB7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1D9D7-3866-4F8F-8CFE-A748120707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68F8-648E-4E61-8718-8026E6C9216E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018B-31D9-4F87-86A5-9B048BEF18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430A-514C-48B5-9B79-BB6E39E9E666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F566-7DFC-49CB-B811-326E683400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9B477-BFA8-483E-BE07-78C3312E3544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CF7B-E42A-44C8-BEAD-7F2D4C49D2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2C93-C801-448A-BDAE-18E2AEE15B37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28A5-55D2-4B7C-9976-E7CC9BB202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0F89-0CD8-417F-9609-E3A38DEB7314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58CB-919A-4B9D-90AA-FD40308042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780FB4-0B41-4400-A739-052CED7E5017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F2A38D-4526-4CC9-9134-EF944A80B8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AD48B6-2280-46B3-83B8-81DFEDFCC2B2}" type="datetimeFigureOut">
              <a:rPr lang="fr-FR"/>
              <a:pPr>
                <a:defRPr/>
              </a:pPr>
              <a:t>25/01/2011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4383CF-D366-4F1E-B1C9-361EBEF6EC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574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Réunion des groupes de travail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25 janvier 2011</a:t>
            </a:r>
            <a:endParaRPr lang="fr-FR" dirty="0" smtClean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28750" y="4857750"/>
            <a:ext cx="6400800" cy="6429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Christian Arnault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" name="Image 6" descr="LogoCampus-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088" y="910878"/>
            <a:ext cx="8139882" cy="1149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Préparation des sessions de travail avec les Cabinets d’étude pour l’aide à la maîtrise d’ouvrage qui vont constituer notre dossier d’architecture.</a:t>
            </a:r>
          </a:p>
          <a:p>
            <a:pPr lvl="1"/>
            <a:r>
              <a:rPr lang="fr-FR" dirty="0" smtClean="0"/>
              <a:t>Il nous faut continuer et approfondir les études menées par le groupe infrastructures</a:t>
            </a:r>
          </a:p>
          <a:p>
            <a:pPr lvl="2"/>
            <a:r>
              <a:rPr lang="fr-FR" dirty="0" smtClean="0"/>
              <a:t>Besoins de surface</a:t>
            </a:r>
          </a:p>
          <a:p>
            <a:pPr lvl="2"/>
            <a:r>
              <a:rPr lang="fr-FR" dirty="0" smtClean="0"/>
              <a:t>Contraintes fluides</a:t>
            </a:r>
          </a:p>
          <a:p>
            <a:pPr lvl="2"/>
            <a:r>
              <a:rPr lang="fr-FR" dirty="0" smtClean="0"/>
              <a:t>Contraintes logistiques</a:t>
            </a:r>
          </a:p>
          <a:p>
            <a:pPr lvl="1"/>
            <a:r>
              <a:rPr lang="fr-FR" dirty="0" smtClean="0"/>
              <a:t>Définir nos modèles d’organisation et d’architecture</a:t>
            </a:r>
          </a:p>
          <a:p>
            <a:pPr lvl="2"/>
            <a:r>
              <a:rPr lang="fr-FR" dirty="0" smtClean="0"/>
              <a:t>Nombre de bâtiments</a:t>
            </a:r>
          </a:p>
          <a:p>
            <a:pPr lvl="2"/>
            <a:r>
              <a:rPr lang="fr-FR" dirty="0" smtClean="0"/>
              <a:t>Type de bâtiments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existe un calendrier « théorique »</a:t>
            </a:r>
          </a:p>
          <a:p>
            <a:pPr lvl="1"/>
            <a:r>
              <a:rPr lang="fr-FR" dirty="0" smtClean="0"/>
              <a:t>Début des actions de l’aide à MOA: mars 2011</a:t>
            </a:r>
          </a:p>
          <a:p>
            <a:pPr lvl="2"/>
            <a:r>
              <a:rPr lang="fr-FR" dirty="0" smtClean="0"/>
              <a:t>Préparation des appels d’offre</a:t>
            </a:r>
          </a:p>
          <a:p>
            <a:pPr lvl="1"/>
            <a:r>
              <a:rPr lang="fr-FR" dirty="0" smtClean="0"/>
              <a:t>Localisation mi 2011 ?</a:t>
            </a:r>
          </a:p>
          <a:p>
            <a:pPr lvl="1"/>
            <a:r>
              <a:rPr lang="fr-FR" dirty="0" smtClean="0"/>
              <a:t>Sélection des prestataires: 2012</a:t>
            </a:r>
          </a:p>
          <a:p>
            <a:pPr lvl="1"/>
            <a:r>
              <a:rPr lang="fr-FR" dirty="0" smtClean="0"/>
              <a:t>Début de la MOE: 2013</a:t>
            </a:r>
          </a:p>
          <a:p>
            <a:pPr lvl="1"/>
            <a:r>
              <a:rPr lang="fr-FR" dirty="0" smtClean="0"/>
              <a:t>Construction: 2014</a:t>
            </a:r>
          </a:p>
          <a:p>
            <a:r>
              <a:rPr lang="fr-FR" dirty="0" smtClean="0"/>
              <a:t>Calendrier réel ?????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Modèles architecturaux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Différentes catégories de bâtiments</a:t>
            </a:r>
          </a:p>
          <a:p>
            <a:pPr lvl="1"/>
            <a:r>
              <a:rPr lang="fr-FR" dirty="0" smtClean="0"/>
              <a:t>Halls</a:t>
            </a:r>
          </a:p>
          <a:p>
            <a:pPr lvl="1"/>
            <a:r>
              <a:rPr lang="fr-FR" dirty="0" smtClean="0"/>
              <a:t>Bâtiments superposables (multi-étages)</a:t>
            </a:r>
          </a:p>
          <a:p>
            <a:pPr lvl="1"/>
            <a:r>
              <a:rPr lang="fr-FR" dirty="0" smtClean="0"/>
              <a:t>estimation des surfaces</a:t>
            </a:r>
          </a:p>
          <a:p>
            <a:pPr lvl="2"/>
            <a:r>
              <a:rPr lang="fr-FR" dirty="0" smtClean="0"/>
              <a:t>80 000m² superposables</a:t>
            </a:r>
          </a:p>
          <a:p>
            <a:pPr lvl="2"/>
            <a:r>
              <a:rPr lang="fr-FR" dirty="0" smtClean="0"/>
              <a:t>30 000m² non superposables</a:t>
            </a:r>
          </a:p>
          <a:p>
            <a:pPr lvl="2"/>
            <a:r>
              <a:rPr lang="fr-FR" dirty="0" smtClean="0"/>
              <a:t>Si on considère l’hypothèse 3 étages =&gt; 56 000 m² au sol.</a:t>
            </a:r>
          </a:p>
          <a:p>
            <a:pPr lvl="2"/>
            <a:r>
              <a:rPr lang="fr-FR" dirty="0" smtClean="0"/>
              <a:t> </a:t>
            </a:r>
            <a:r>
              <a:rPr lang="fr-FR" dirty="0" smtClean="0"/>
              <a:t>                                                 4 étages =&gt; 50 000 m² au sol</a:t>
            </a:r>
          </a:p>
          <a:p>
            <a:r>
              <a:rPr lang="fr-FR" dirty="0" smtClean="0"/>
              <a:t>Organisation des bâtiments</a:t>
            </a:r>
          </a:p>
          <a:p>
            <a:pPr lvl="1"/>
            <a:r>
              <a:rPr lang="fr-FR" dirty="0" smtClean="0"/>
              <a:t>Un ou plusieurs bâtiments</a:t>
            </a:r>
          </a:p>
          <a:p>
            <a:pPr lvl="1"/>
            <a:r>
              <a:rPr lang="fr-FR" dirty="0" smtClean="0"/>
              <a:t>Voies de circulation</a:t>
            </a:r>
          </a:p>
          <a:p>
            <a:pPr lvl="2"/>
            <a:r>
              <a:rPr lang="fr-FR" dirty="0" smtClean="0"/>
              <a:t>Total ~ 10 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Modèles organisationnels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Modèles fonctionnels</a:t>
            </a:r>
          </a:p>
          <a:p>
            <a:pPr lvl="1"/>
            <a:r>
              <a:rPr lang="fr-FR" dirty="0" smtClean="0"/>
              <a:t>Locaux techniques, halls</a:t>
            </a:r>
          </a:p>
          <a:p>
            <a:pPr lvl="1"/>
            <a:r>
              <a:rPr lang="fr-FR" dirty="0" smtClean="0"/>
              <a:t>Bureaux</a:t>
            </a:r>
          </a:p>
          <a:p>
            <a:pPr lvl="1"/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Circulation</a:t>
            </a:r>
          </a:p>
          <a:p>
            <a:r>
              <a:rPr lang="fr-FR" dirty="0" smtClean="0"/>
              <a:t>Contraintes administratives</a:t>
            </a:r>
          </a:p>
          <a:p>
            <a:pPr lvl="1"/>
            <a:r>
              <a:rPr lang="fr-FR" dirty="0" smtClean="0"/>
              <a:t>Correspondance Labo vs Bâtiment/Secteur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 : PETRA III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 du hall PETRA III à </a:t>
            </a:r>
            <a:r>
              <a:rPr lang="fr-FR" dirty="0" err="1" smtClean="0"/>
              <a:t>Desy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12 700 m² de hall</a:t>
            </a:r>
          </a:p>
          <a:p>
            <a:pPr lvl="1"/>
            <a:r>
              <a:rPr lang="fr-FR" dirty="0" smtClean="0"/>
              <a:t>600 m² services (distribution de puissance,…)</a:t>
            </a:r>
          </a:p>
          <a:p>
            <a:pPr lvl="1"/>
            <a:r>
              <a:rPr lang="fr-FR" dirty="0" smtClean="0"/>
              <a:t>8 000 m² d’espaces verts + 2 000 m² routes</a:t>
            </a:r>
          </a:p>
          <a:p>
            <a:pPr lvl="1"/>
            <a:r>
              <a:rPr lang="fr-FR" dirty="0" smtClean="0"/>
              <a:t>Pont roulant 20 T</a:t>
            </a:r>
          </a:p>
          <a:p>
            <a:pPr lvl="1"/>
            <a:r>
              <a:rPr lang="fr-FR" dirty="0" smtClean="0"/>
              <a:t>Conditionnement d’air</a:t>
            </a:r>
          </a:p>
          <a:p>
            <a:pPr lvl="1"/>
            <a:r>
              <a:rPr lang="fr-FR" dirty="0" smtClean="0"/>
              <a:t>Sol en béton renforcé</a:t>
            </a:r>
          </a:p>
          <a:p>
            <a:pPr lvl="1"/>
            <a:r>
              <a:rPr lang="fr-FR" dirty="0" smtClean="0"/>
              <a:t>Coût total 30 M€ =&gt; </a:t>
            </a:r>
          </a:p>
          <a:p>
            <a:pPr lvl="2"/>
            <a:r>
              <a:rPr lang="fr-FR" dirty="0" smtClean="0"/>
              <a:t>pour le hall: 2 500 €/m²</a:t>
            </a:r>
          </a:p>
          <a:p>
            <a:pPr lvl="2"/>
            <a:endParaRPr lang="fr-FR" dirty="0" smtClean="0"/>
          </a:p>
          <a:p>
            <a:pPr lvl="2">
              <a:buNone/>
            </a:pPr>
            <a:r>
              <a:rPr lang="fr-FR" sz="1600" dirty="0" smtClean="0"/>
              <a:t>Edgar </a:t>
            </a:r>
            <a:r>
              <a:rPr lang="fr-FR" sz="1600" dirty="0" err="1" smtClean="0"/>
              <a:t>Weckert</a:t>
            </a:r>
            <a:endParaRPr lang="fr-FR" sz="1600" dirty="0" smtClean="0"/>
          </a:p>
          <a:p>
            <a:pPr lvl="2">
              <a:buNone/>
            </a:pPr>
            <a:r>
              <a:rPr lang="fr-FR" sz="1600" dirty="0" err="1" smtClean="0"/>
              <a:t>Lindemar</a:t>
            </a:r>
            <a:r>
              <a:rPr lang="fr-FR" sz="1600" dirty="0" smtClean="0"/>
              <a:t> </a:t>
            </a:r>
            <a:r>
              <a:rPr lang="fr-FR" sz="1600" dirty="0" err="1" smtClean="0"/>
              <a:t>Haenisch</a:t>
            </a:r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6309</TotalTime>
  <Words>211</Words>
  <Application>Microsoft Office PowerPoint</Application>
  <PresentationFormat>Affichage à l'écran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Symbol</vt:lpstr>
      <vt:lpstr>ＭＳ Ｐゴシック</vt:lpstr>
      <vt:lpstr>Thème Office</vt:lpstr>
      <vt:lpstr>Conception personnalisée</vt:lpstr>
      <vt:lpstr>Diapositive 1</vt:lpstr>
      <vt:lpstr>Perspectives</vt:lpstr>
      <vt:lpstr>Calendriers</vt:lpstr>
      <vt:lpstr>Modèles architecturaux</vt:lpstr>
      <vt:lpstr>Modèles organisationnels</vt:lpstr>
      <vt:lpstr>Un exemple : PETRA III</vt:lpstr>
    </vt:vector>
  </TitlesOfParts>
  <Company>LAL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arnault</dc:creator>
  <cp:lastModifiedBy>arnault</cp:lastModifiedBy>
  <cp:revision>31</cp:revision>
  <dcterms:created xsi:type="dcterms:W3CDTF">2010-06-02T08:39:17Z</dcterms:created>
  <dcterms:modified xsi:type="dcterms:W3CDTF">2011-01-25T10:09:19Z</dcterms:modified>
</cp:coreProperties>
</file>