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3" r:id="rId2"/>
    <p:sldId id="366" r:id="rId3"/>
    <p:sldId id="372" r:id="rId4"/>
    <p:sldId id="386" r:id="rId5"/>
    <p:sldId id="387" r:id="rId6"/>
    <p:sldId id="388" r:id="rId7"/>
    <p:sldId id="404" r:id="rId8"/>
    <p:sldId id="383" r:id="rId9"/>
    <p:sldId id="384" r:id="rId10"/>
    <p:sldId id="392" r:id="rId11"/>
    <p:sldId id="393" r:id="rId12"/>
    <p:sldId id="370" r:id="rId13"/>
    <p:sldId id="371" r:id="rId14"/>
    <p:sldId id="381" r:id="rId15"/>
    <p:sldId id="390" r:id="rId16"/>
    <p:sldId id="391" r:id="rId17"/>
    <p:sldId id="394" r:id="rId18"/>
    <p:sldId id="373" r:id="rId19"/>
    <p:sldId id="397" r:id="rId20"/>
    <p:sldId id="405" r:id="rId21"/>
    <p:sldId id="398" r:id="rId22"/>
    <p:sldId id="368" r:id="rId23"/>
    <p:sldId id="335" r:id="rId24"/>
    <p:sldId id="401" r:id="rId25"/>
    <p:sldId id="402" r:id="rId26"/>
    <p:sldId id="399" r:id="rId27"/>
    <p:sldId id="377" r:id="rId28"/>
    <p:sldId id="378" r:id="rId29"/>
    <p:sldId id="380" r:id="rId30"/>
    <p:sldId id="369" r:id="rId31"/>
    <p:sldId id="365" r:id="rId32"/>
    <p:sldId id="396" r:id="rId33"/>
    <p:sldId id="403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FC24"/>
    <a:srgbClr val="FF9966"/>
    <a:srgbClr val="FF9999"/>
    <a:srgbClr val="9EEF31"/>
    <a:srgbClr val="FF99FF"/>
    <a:srgbClr val="FF66CC"/>
    <a:srgbClr val="CCECFF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1" autoAdjust="0"/>
    <p:restoredTop sz="86475" autoAdjust="0"/>
  </p:normalViewPr>
  <p:slideViewPr>
    <p:cSldViewPr>
      <p:cViewPr varScale="1">
        <p:scale>
          <a:sx n="134" d="100"/>
          <a:sy n="134" d="100"/>
        </p:scale>
        <p:origin x="-12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AFEB-F697-4706-8FB0-AF71A10740EA}" type="datetimeFigureOut">
              <a:rPr lang="fr-FR" smtClean="0"/>
              <a:pPr/>
              <a:t>12/01/2012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B2714-CE93-487D-AFDB-6CD728CF20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18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B2714-CE93-487D-AFDB-6CD728CF200D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4FA5D92-1A7E-2748-8EC8-DCFF8BC0C7DA}" type="slidenum">
              <a:rPr lang="en-US" sz="1300">
                <a:latin typeface="Times New Roman" charset="0"/>
              </a:rPr>
              <a:pPr>
                <a:defRPr/>
              </a:pPr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5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098625" indent="-37639413" defTabSz="915234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92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842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7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368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4187-FF15-430B-B916-C3E019CEAA1B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528-71E7-43E9-AA96-47FA2FE8E1A4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C5F7-2144-41EE-8922-D9BE0FDAD842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2C1F-8085-46DB-B842-83148160C0BD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F1D5-F448-415C-B487-CBBB996FB8D8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5782-D484-4B42-A9A3-DD7B05A529FB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6318-9183-4DAD-8F1D-853E2EF53665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3AA1-24A1-462D-BAE8-10C3BA203D41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169E-D620-4961-88F6-CD504E84E90B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E46C-ADD2-47C9-AF29-51AC3103BC00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4424-3D0B-4704-8DC6-07DC5DE5873F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98246-852A-4DA4-BF62-6169AE1C5F82}" type="datetime1">
              <a:rPr lang="fr-FR" smtClean="0"/>
              <a:pPr/>
              <a:t>12/01/2012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FE0D-6B8B-442B-AF79-C7C1766BD3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f.infn.it/conference/btml2011/" TargetMode="External"/><Relationship Id="rId2" Type="http://schemas.openxmlformats.org/officeDocument/2006/relationships/hyperlink" Target="http://indico2.lal.in2p3.fr/indico/conferenceDisplay.py?confId=1620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95" y="116632"/>
            <a:ext cx="8981850" cy="1569660"/>
          </a:xfrm>
          <a:prstGeom prst="rect">
            <a:avLst/>
          </a:prstGeom>
          <a:solidFill>
            <a:srgbClr val="B9FC24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9600" dirty="0" smtClean="0">
                <a:latin typeface="Arial" pitchFamily="34" charset="0"/>
                <a:cs typeface="Arial" pitchFamily="34" charset="0"/>
              </a:rPr>
              <a:t>Les Vœux 2012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 flipH="1">
            <a:off x="1737699" y="630400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Stocchi</a:t>
            </a:r>
            <a:r>
              <a:rPr lang="en-US" dirty="0" smtClean="0"/>
              <a:t> – LAL le 12 </a:t>
            </a:r>
            <a:r>
              <a:rPr lang="en-US" dirty="0" err="1" smtClean="0"/>
              <a:t>Janvier</a:t>
            </a:r>
            <a:r>
              <a:rPr lang="en-US" dirty="0" smtClean="0"/>
              <a:t> 2012 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4" y="1700808"/>
            <a:ext cx="8981851" cy="44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1338333" y="1226956"/>
            <a:ext cx="0" cy="508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>
            <a:off x="683567" y="1215336"/>
            <a:ext cx="1" cy="509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062459" y="114332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579584" y="1226956"/>
            <a:ext cx="0" cy="476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674383" y="114971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491880" y="115610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211960" y="116249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652120" y="117527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72200" y="118166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092280" y="118805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812360" y="119444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932040" y="116888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451738" y="211559"/>
            <a:ext cx="64091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2012 – une année scientifique riche…nous attend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0914" y="3485056"/>
            <a:ext cx="156164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Décision IDEX </a:t>
            </a:r>
          </a:p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Paris/Saclay</a:t>
            </a:r>
          </a:p>
          <a:p>
            <a:pPr algn="ctr"/>
            <a:r>
              <a:rPr lang="fr-FR" sz="1600" smtClean="0">
                <a:latin typeface="Arial" pitchFamily="34" charset="0"/>
                <a:cs typeface="Arial" pitchFamily="34" charset="0"/>
              </a:rPr>
              <a:t>30 Janvier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3171" y="2791885"/>
            <a:ext cx="159024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Arial" pitchFamily="34" charset="0"/>
                <a:cs typeface="Arial" pitchFamily="34" charset="0"/>
              </a:rPr>
              <a:t>Décision/CNES Euso-ballon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388843" y="778837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Jan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1043608" y="764704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Fev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flipH="1">
            <a:off x="1767732" y="773996"/>
            <a:ext cx="7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Mars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2491858" y="783288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Avr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flipH="1">
            <a:off x="3215983" y="792580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Mai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3940108" y="801872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Juin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flipH="1">
            <a:off x="4664233" y="811164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Jui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5388357" y="820456"/>
            <a:ext cx="7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Aout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flipH="1">
            <a:off x="6112483" y="829748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Sep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flipH="1">
            <a:off x="6836608" y="839040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Opt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 flipH="1">
            <a:off x="7560733" y="848332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Nov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 flipH="1">
            <a:off x="8284858" y="857624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Dec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32714" y="2276872"/>
            <a:ext cx="72277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Planck en fin d’analyse </a:t>
            </a:r>
            <a:r>
              <a:rPr lang="fr-FR" dirty="0" smtClean="0">
                <a:sym typeface="Wingdings" pitchFamily="2" charset="2"/>
              </a:rPr>
              <a:t>  futur de la cosmologie  BAO,CUBIC… avant LLST 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055384" y="1655628"/>
            <a:ext cx="3662698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Réponse sur le </a:t>
            </a:r>
            <a:r>
              <a:rPr lang="fr-FR" dirty="0" err="1" smtClean="0"/>
              <a:t>Higgs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115616" y="6011996"/>
            <a:ext cx="354861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Mesure et expérience a PHIL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020120" y="4410689"/>
            <a:ext cx="268285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premiers coupleurs XFEL conditionnés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3215983" y="2914995"/>
            <a:ext cx="230993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année critique pour </a:t>
            </a:r>
          </a:p>
          <a:p>
            <a:pPr algn="ctr"/>
            <a:r>
              <a:rPr lang="fr-FR" dirty="0" err="1" smtClean="0"/>
              <a:t>SuperB</a:t>
            </a:r>
            <a:r>
              <a:rPr lang="fr-FR" dirty="0" smtClean="0"/>
              <a:t> et </a:t>
            </a:r>
            <a:r>
              <a:rPr lang="fr-FR" dirty="0" err="1" smtClean="0"/>
              <a:t>SuperNEMO</a:t>
            </a:r>
            <a:endParaRPr lang="fr-FR" dirty="0" smtClean="0"/>
          </a:p>
        </p:txBody>
      </p:sp>
      <p:sp>
        <p:nvSpPr>
          <p:cNvPr id="51" name="ZoneTexte 50"/>
          <p:cNvSpPr txBox="1"/>
          <p:nvPr/>
        </p:nvSpPr>
        <p:spPr>
          <a:xfrm>
            <a:off x="255578" y="5435932"/>
            <a:ext cx="841833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Vers la construction de </a:t>
            </a:r>
            <a:r>
              <a:rPr lang="fr-FR" dirty="0" err="1" smtClean="0"/>
              <a:t>ThomX</a:t>
            </a:r>
            <a:r>
              <a:rPr lang="fr-FR" dirty="0" smtClean="0"/>
              <a:t> – Installation dans l’Igloo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692917" y="1639926"/>
            <a:ext cx="2266041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Redémarrage du LHC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264628" y="4455568"/>
            <a:ext cx="1906291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Début Démontage </a:t>
            </a:r>
          </a:p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Virgo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895823" y="5949280"/>
            <a:ext cx="192464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PHIL@10MeV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81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0826" y="116632"/>
            <a:ext cx="89289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 2012 la relève des étudiants</a:t>
            </a:r>
            <a:r>
              <a:rPr lang="fr-FR" sz="20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 assurée,</a:t>
            </a:r>
            <a:r>
              <a:rPr kumimoji="0" lang="fr-FR" sz="2000" b="1" i="0" u="none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avec beaucoup  d’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efforts pour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trouver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financements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  <a:endParaRPr kumimoji="0" lang="fr-FR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196752"/>
            <a:ext cx="8928992" cy="54938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FRANCO Samuel                     (Virgo)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TEKLISHYN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Maxim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(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LHCb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           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SCIFO Estelle                           (ATLAS)             </a:t>
            </a:r>
            <a:endParaRPr lang="fr-FR" b="1" dirty="0">
              <a:solidFill>
                <a:srgbClr val="FF66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ROUENE Jeremy                      (ILC)                   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EURIN Guillaume                     (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SuperNEMO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          </a:t>
            </a:r>
            <a:endParaRPr lang="fr-FR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KASPRZACK Marie                  (VIRGO/CALVA)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KOCHEBINA Olga                    (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LHCb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YU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Fushen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(Théorie)              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BASSALAT Ahmed                  (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SuperLHC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          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AMJAD </a:t>
            </a:r>
            <a:r>
              <a:rPr lang="en-GB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Sohail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Muhammad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(ILC) 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 Yan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(Mighty Laser)    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SPINELLI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Marta                       (Planck)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BLANCO Oscar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(ILC-Acc.)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5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4901D5-0DEC-41E6-8025-CE7E4D9C4ED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09" y="3197618"/>
            <a:ext cx="6398119" cy="923330"/>
          </a:xfrm>
          <a:prstGeom prst="rect">
            <a:avLst/>
          </a:prstGeom>
          <a:solidFill>
            <a:srgbClr val="F0FDA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Programmer le futur (I)-  «les risques calculés»</a:t>
            </a:r>
          </a:p>
          <a:p>
            <a:pPr algn="ctr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Préparation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des projets  Super/Advanced, ILC…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09" y="4262380"/>
            <a:ext cx="6398119" cy="923330"/>
          </a:xfrm>
          <a:prstGeom prst="rect">
            <a:avLst/>
          </a:prstGeom>
          <a:solidFill>
            <a:srgbClr val="F0FDA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Programmer le futur (II) - Diversification</a:t>
            </a:r>
          </a:p>
          <a:p>
            <a:pPr algn="ctr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Emergence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de nouveaux projets de physique fondamentale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09" y="2132856"/>
            <a:ext cx="6398119" cy="923330"/>
          </a:xfrm>
          <a:prstGeom prst="rect">
            <a:avLst/>
          </a:prstGeom>
          <a:solidFill>
            <a:srgbClr val="F0FDA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u="sng" smtClean="0">
                <a:latin typeface="Arial" pitchFamily="34" charset="0"/>
                <a:cs typeface="Arial" pitchFamily="34" charset="0"/>
                <a:sym typeface="Wingdings" pitchFamily="2" charset="2"/>
              </a:rPr>
              <a:t>Récolter «les fruits des efforts» - Guide pour le futur</a:t>
            </a:r>
          </a:p>
          <a:p>
            <a:pPr algn="ctr">
              <a:lnSpc>
                <a:spcPct val="150000"/>
              </a:lnSpc>
            </a:pPr>
            <a:r>
              <a:rPr lang="fr-FR" smtClean="0">
                <a:latin typeface="Arial" pitchFamily="34" charset="0"/>
                <a:cs typeface="Arial" pitchFamily="34" charset="0"/>
              </a:rPr>
              <a:t>Exploitation et maintenance des projets en fonction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16" y="5327142"/>
            <a:ext cx="6398119" cy="923330"/>
          </a:xfrm>
          <a:prstGeom prst="rect">
            <a:avLst/>
          </a:prstGeom>
          <a:solidFill>
            <a:srgbClr val="F0FDA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u="sng" smtClean="0">
                <a:latin typeface="Arial" pitchFamily="34" charset="0"/>
                <a:cs typeface="Arial" pitchFamily="34" charset="0"/>
                <a:sym typeface="Wingdings" pitchFamily="2" charset="2"/>
              </a:rPr>
              <a:t>Assurer la R&amp;D Technologie</a:t>
            </a:r>
          </a:p>
          <a:p>
            <a:pPr algn="ctr">
              <a:lnSpc>
                <a:spcPct val="150000"/>
              </a:lnSpc>
            </a:pPr>
            <a:r>
              <a:rPr lang="fr-FR" smtClean="0">
                <a:latin typeface="Arial" pitchFamily="34" charset="0"/>
                <a:cs typeface="Arial" pitchFamily="34" charset="0"/>
                <a:sym typeface="Wingdings" pitchFamily="2" charset="2"/>
              </a:rPr>
              <a:t>  Dégagement des axes prioritaires de R&amp;D 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2952" y="3750131"/>
            <a:ext cx="2861048" cy="1077218"/>
          </a:xfrm>
          <a:prstGeom prst="rect">
            <a:avLst/>
          </a:prstGeom>
          <a:solidFill>
            <a:srgbClr val="92D05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kern="0" dirty="0">
                <a:solidFill>
                  <a:srgbClr val="000000"/>
                </a:solidFill>
                <a:latin typeface="Arial"/>
                <a:cs typeface="Arial"/>
              </a:rPr>
              <a:t>SUPERB, SUPERNEMO, </a:t>
            </a:r>
            <a:endParaRPr lang="fr-FR" sz="16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Adv</a:t>
            </a:r>
            <a:r>
              <a:rPr lang="fr-FR" sz="1600" kern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fr-FR" sz="1600" kern="0" dirty="0" smtClean="0">
                <a:solidFill>
                  <a:srgbClr val="000000"/>
                </a:solidFill>
                <a:latin typeface="Arial"/>
                <a:cs typeface="Arial"/>
              </a:rPr>
              <a:t>VIRGO</a:t>
            </a:r>
            <a:r>
              <a:rPr lang="fr-FR" sz="16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fr-FR" sz="1600" kern="0" dirty="0" smtClean="0">
                <a:solidFill>
                  <a:srgbClr val="000000"/>
                </a:solidFill>
                <a:latin typeface="Arial"/>
                <a:cs typeface="Arial"/>
              </a:rPr>
              <a:t>JEM/EUSO</a:t>
            </a:r>
            <a:r>
              <a:rPr lang="fr-FR" sz="16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fr-FR" sz="1600" kern="0" dirty="0" smtClean="0">
                <a:solidFill>
                  <a:srgbClr val="000000"/>
                </a:solidFill>
                <a:latin typeface="Arial"/>
                <a:cs typeface="Arial"/>
              </a:rPr>
              <a:t>LSST/BAO, </a:t>
            </a:r>
            <a:r>
              <a:rPr lang="fr-FR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ThomX</a:t>
            </a:r>
            <a:r>
              <a:rPr lang="fr-FR" sz="1600" kern="0" dirty="0" smtClean="0">
                <a:solidFill>
                  <a:srgbClr val="000000"/>
                </a:solidFill>
                <a:latin typeface="Arial"/>
                <a:cs typeface="Arial"/>
              </a:rPr>
              <a:t>, ILC</a:t>
            </a:r>
          </a:p>
          <a:p>
            <a:pPr algn="ctr"/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LHC-upgrade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5724128" y="5373216"/>
            <a:ext cx="3419872" cy="830997"/>
          </a:xfrm>
          <a:prstGeom prst="rect">
            <a:avLst/>
          </a:prstGeom>
          <a:solidFill>
            <a:srgbClr val="92D050">
              <a:alpha val="12000"/>
            </a:srgbClr>
          </a:solidFill>
        </p:spPr>
        <p:txBody>
          <a:bodyPr wrap="square">
            <a:spAutoFit/>
          </a:bodyPr>
          <a:lstStyle/>
          <a:p>
            <a:r>
              <a:rPr lang="fr-FR" sz="1600" kern="0" dirty="0" smtClean="0">
                <a:solidFill>
                  <a:srgbClr val="000000"/>
                </a:solidFill>
                <a:latin typeface="Arial"/>
                <a:cs typeface="Arial"/>
              </a:rPr>
              <a:t>Canons Electrons, Laser/</a:t>
            </a:r>
            <a:r>
              <a:rPr lang="fr-FR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Beams</a:t>
            </a:r>
            <a:r>
              <a:rPr lang="fr-FR" sz="1600" kern="0" dirty="0" smtClean="0">
                <a:solidFill>
                  <a:srgbClr val="000000"/>
                </a:solidFill>
                <a:latin typeface="Arial"/>
                <a:cs typeface="Arial"/>
              </a:rPr>
              <a:t>, Electronique (Ultra)Rapide, </a:t>
            </a:r>
            <a:r>
              <a:rPr lang="fr-FR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MicroElectronique</a:t>
            </a:r>
            <a:r>
              <a:rPr lang="fr-FR" sz="1600" kern="0" dirty="0" smtClean="0">
                <a:solidFill>
                  <a:srgbClr val="000000"/>
                </a:solidFill>
                <a:latin typeface="Arial"/>
                <a:cs typeface="Arial"/>
              </a:rPr>
              <a:t>, Grilles/</a:t>
            </a:r>
            <a:r>
              <a:rPr lang="fr-FR" sz="1600" kern="0" dirty="0" err="1" smtClean="0">
                <a:solidFill>
                  <a:srgbClr val="000000"/>
                </a:solidFill>
                <a:latin typeface="Arial"/>
                <a:cs typeface="Arial"/>
              </a:rPr>
              <a:t>Clouds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395536" y="5486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400" kern="0" dirty="0">
                <a:solidFill>
                  <a:srgbClr val="000000"/>
                </a:solidFill>
                <a:latin typeface="Arial"/>
                <a:cs typeface="Arial"/>
              </a:rPr>
              <a:t>Le LAL dans les années </a:t>
            </a:r>
            <a:r>
              <a:rPr lang="fr-FR" sz="2400" kern="0" dirty="0" smtClean="0">
                <a:solidFill>
                  <a:srgbClr val="000000"/>
                </a:solidFill>
                <a:latin typeface="Arial"/>
                <a:cs typeface="Arial"/>
              </a:rPr>
              <a:t>à </a:t>
            </a:r>
            <a:r>
              <a:rPr lang="fr-FR" sz="2400" kern="0" dirty="0">
                <a:solidFill>
                  <a:srgbClr val="000000"/>
                </a:solidFill>
                <a:latin typeface="Arial"/>
                <a:cs typeface="Arial"/>
              </a:rPr>
              <a:t>venir (</a:t>
            </a:r>
            <a:r>
              <a:rPr lang="fr-FR" sz="2400" kern="0" dirty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2020) </a:t>
            </a:r>
            <a:r>
              <a:rPr lang="fr-FR" sz="2400" kern="0" dirty="0" smtClean="0">
                <a:solidFill>
                  <a:srgbClr val="000000"/>
                </a:solidFill>
                <a:latin typeface="Arial"/>
                <a:cs typeface="Arial"/>
              </a:rPr>
              <a:t>devrait </a:t>
            </a:r>
            <a:r>
              <a:rPr lang="fr-FR" sz="2400" kern="0" dirty="0">
                <a:solidFill>
                  <a:srgbClr val="000000"/>
                </a:solidFill>
                <a:latin typeface="Arial"/>
                <a:cs typeface="Arial"/>
              </a:rPr>
              <a:t>avoir un programme équilibré </a:t>
            </a:r>
            <a:r>
              <a:rPr lang="fr-FR" sz="2400" kern="0" dirty="0" smtClean="0">
                <a:solidFill>
                  <a:srgbClr val="000000"/>
                </a:solidFill>
                <a:latin typeface="Arial"/>
                <a:cs typeface="Arial"/>
              </a:rPr>
              <a:t>entre : </a:t>
            </a:r>
            <a:endParaRPr lang="fr-FR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183" y="2348880"/>
            <a:ext cx="2915817" cy="646331"/>
          </a:xfrm>
          <a:prstGeom prst="rect">
            <a:avLst/>
          </a:prstGeom>
          <a:solidFill>
            <a:srgbClr val="92D050">
              <a:alpha val="23000"/>
            </a:srgbClr>
          </a:solidFill>
        </p:spPr>
        <p:txBody>
          <a:bodyPr wrap="square">
            <a:spAutoFit/>
          </a:bodyPr>
          <a:lstStyle/>
          <a:p>
            <a:r>
              <a:rPr lang="fr-FR" kern="0" dirty="0">
                <a:solidFill>
                  <a:srgbClr val="000000"/>
                </a:solidFill>
                <a:latin typeface="Arial"/>
                <a:cs typeface="Arial"/>
              </a:rPr>
              <a:t>ATLAS, </a:t>
            </a:r>
            <a:r>
              <a:rPr lang="fr-FR" kern="0" dirty="0" err="1">
                <a:solidFill>
                  <a:srgbClr val="000000"/>
                </a:solidFill>
                <a:latin typeface="Arial"/>
                <a:cs typeface="Arial"/>
              </a:rPr>
              <a:t>LHCb</a:t>
            </a:r>
            <a:r>
              <a:rPr lang="fr-FR" kern="0" dirty="0">
                <a:solidFill>
                  <a:srgbClr val="000000"/>
                </a:solidFill>
                <a:latin typeface="Arial"/>
                <a:cs typeface="Arial"/>
              </a:rPr>
              <a:t>, PLANCK, </a:t>
            </a:r>
            <a:endParaRPr lang="fr-FR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kern="0" dirty="0" smtClean="0">
                <a:solidFill>
                  <a:srgbClr val="000000"/>
                </a:solidFill>
                <a:latin typeface="Arial"/>
                <a:cs typeface="Arial"/>
              </a:rPr>
              <a:t>AUGER</a:t>
            </a:r>
            <a:r>
              <a:rPr lang="fr-FR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fr-FR" kern="0" dirty="0" smtClean="0">
                <a:solidFill>
                  <a:srgbClr val="000000"/>
                </a:solidFill>
                <a:latin typeface="Arial"/>
                <a:cs typeface="Arial"/>
              </a:rPr>
              <a:t>VIRGO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693268" y="6341258"/>
            <a:ext cx="5759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latin typeface="Arial" pitchFamily="34" charset="0"/>
                <a:cs typeface="Arial" pitchFamily="34" charset="0"/>
              </a:rPr>
              <a:t>Très haut degré de technicité dans les 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services</a:t>
            </a:r>
            <a:endParaRPr lang="fr-FR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6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4901D5-0DEC-41E6-8025-CE7E4D9C4ED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260648"/>
            <a:ext cx="8229600" cy="554461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Changement de phase pour le LAL : analyses des données terminées dans plusieurs expériences</a:t>
            </a:r>
          </a:p>
          <a:p>
            <a:pPr>
              <a:lnSpc>
                <a:spcPct val="150000"/>
              </a:lnSpc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Toujours autant de R&amp;D et Démarrage des constructions très importantes (Accélérateur, Particules,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Astroparticules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fr-F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XFEL</a:t>
            </a:r>
          </a:p>
          <a:p>
            <a:pPr lvl="1"/>
            <a:r>
              <a:rPr lang="fr-F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THOMX</a:t>
            </a:r>
          </a:p>
          <a:p>
            <a:pPr lvl="1"/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SUPERB</a:t>
            </a:r>
          </a:p>
          <a:p>
            <a:pPr lvl="1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SuperNEMO</a:t>
            </a:r>
            <a:endParaRPr lang="fr-FR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Advanced VIRGO</a:t>
            </a:r>
          </a:p>
          <a:p>
            <a:pPr lvl="1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JEM-EUSO</a:t>
            </a:r>
          </a:p>
          <a:p>
            <a:pPr lvl="1"/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ILC/CLIC</a:t>
            </a:r>
          </a:p>
          <a:p>
            <a:pPr lvl="1"/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LHC-upgrade</a:t>
            </a:r>
            <a:endParaRPr lang="fr-FR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LSST/BAO-Radio</a:t>
            </a:r>
          </a:p>
          <a:p>
            <a:r>
              <a:rPr lang="fr-F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Opération locale d’infrastructures lourdes</a:t>
            </a:r>
          </a:p>
          <a:p>
            <a:pPr lvl="1"/>
            <a:r>
              <a:rPr lang="fr-F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PHIL, XFEL (conditionnement)…prochainement </a:t>
            </a:r>
            <a:r>
              <a:rPr lang="fr-FR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ThomX</a:t>
            </a:r>
            <a:endParaRPr lang="fr-FR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581803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NECESSITÉ de renforcer le potentiel IT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permanent et aussi et surtout dans les catégories T et AI</a:t>
            </a:r>
          </a:p>
        </p:txBody>
      </p:sp>
    </p:spTree>
    <p:extLst>
      <p:ext uri="{BB962C8B-B14F-4D97-AF65-F5344CB8AC3E}">
        <p14:creationId xmlns:p14="http://schemas.microsoft.com/office/powerpoint/2010/main" val="119933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620688"/>
            <a:ext cx="84689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Inutile de cacher que les nouvelles financières ne sont pas trop bonnes :</a:t>
            </a:r>
          </a:p>
          <a:p>
            <a:endParaRPr lang="fr-F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 Baisse des crédits CNRS du type SBNA-FEI et aussi des crédits sur les projets</a:t>
            </a:r>
          </a:p>
          <a:p>
            <a:endParaRPr lang="fr-FR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 Logique à guichets multiples difficile à prévoir / contrôler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Difficulté  à obtenir des financements par l’ANR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Echec de deux </a:t>
            </a:r>
            <a:r>
              <a:rPr 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Equipex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importants pour nous : DOMUS et CAPRI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7909" y="5661248"/>
            <a:ext cx="7481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Pour moi le laboratoire ne doit pas se transformer en un hôtel à projet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8800" y="3140968"/>
            <a:ext cx="83622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Dans ce contexte difficile, je veux continuer à mener une politique scientifique et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d’accueil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d’étudiants, CDD… incitative et forte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faut  trouver des nouvelles solutions pour :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-  faire marcher le laboratoire et surtout ses services.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-  avoir les moyens nécessaires pour assurer la réussite des projets en cours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-  …et en commencer des nouveaux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3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37786" cy="518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40458" y="292006"/>
            <a:ext cx="551144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Evolution des effectifs par cadre   (permanents et CDD-IT)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8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9667" cy="475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108146"/>
            <a:ext cx="852348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Projection effectif 2012-2016 des IT basée uniquement sur les départs a la retraite (NOEMI exclues)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0572" y="5445224"/>
            <a:ext cx="813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Réflexion à mener sur les missions des différents services, leurs priorités d’embauche, stabilisation/gestion humaine des CDD…   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12315" y="3717032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Cette année nous avons obtenu 5 postes (“record” à l’In2p3) </a:t>
            </a:r>
            <a:endParaRPr lang="fr-FR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2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3218" y="199124"/>
            <a:ext cx="469737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Labex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P2I0 –  2011 le démarrage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920" y="1115452"/>
            <a:ext cx="28007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Post-Doc du LABEX P2I0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23232" y="1115452"/>
            <a:ext cx="47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latin typeface="Arial" pitchFamily="34" charset="0"/>
                <a:cs typeface="Arial" pitchFamily="34" charset="0"/>
              </a:rPr>
              <a:t>~40 demandes soumises (par tous les laboratoires P2I0)</a:t>
            </a:r>
            <a:endParaRPr lang="fr-FR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7982" y="1619508"/>
            <a:ext cx="685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5 postes financés dont 1 au LAL :  Post-Doc. sur QCD sur réseau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58" y="2077120"/>
            <a:ext cx="38353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mtClean="0">
                <a:latin typeface="Arial" pitchFamily="34" charset="0"/>
                <a:cs typeface="Arial" pitchFamily="34" charset="0"/>
              </a:rPr>
              <a:t>Appel d’Offre Petites Infrastructures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920" y="3356992"/>
            <a:ext cx="211628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mtClean="0"/>
              <a:t>R&amp;D du LABEX P2I0  </a:t>
            </a:r>
            <a:endParaRPr lang="fr-F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6370"/>
            <a:ext cx="6624736" cy="9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904598" y="4053953"/>
            <a:ext cx="100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100KEuros</a:t>
            </a:r>
            <a:endParaRPr lang="fr-FR" dirty="0"/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7" y="4720852"/>
            <a:ext cx="4791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54187" y="3816370"/>
            <a:ext cx="718875" cy="332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54187" y="5359860"/>
            <a:ext cx="5238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/>
              <a:t>GRIDCL (Standard OpenCL / contexte Grille LCG)</a:t>
            </a:r>
            <a:endParaRPr lang="fr-FR"/>
          </a:p>
        </p:txBody>
      </p:sp>
      <p:sp>
        <p:nvSpPr>
          <p:cNvPr id="43" name="Espace réservé du numéro de diapositive 3"/>
          <p:cNvSpPr txBox="1">
            <a:spLocks/>
          </p:cNvSpPr>
          <p:nvPr/>
        </p:nvSpPr>
        <p:spPr>
          <a:xfrm>
            <a:off x="6532757" y="59545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7576" y="5951021"/>
            <a:ext cx="5238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/>
              <a:t>Développement d’un petit prototype tel. Compton a rayon gamma (via ASIC Maroc)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904599" y="4069342"/>
            <a:ext cx="105193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55KEuros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917546" y="5394702"/>
            <a:ext cx="1038989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61KEuros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904599" y="4779433"/>
            <a:ext cx="1050765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70KEuros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904598" y="6150350"/>
            <a:ext cx="105076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40KEuros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890032" y="2107897"/>
            <a:ext cx="47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latin typeface="Arial" pitchFamily="34" charset="0"/>
                <a:cs typeface="Arial" pitchFamily="34" charset="0"/>
              </a:rPr>
              <a:t>~10 demandes soumises (par tous les laboratoires P2I0)</a:t>
            </a:r>
            <a:endParaRPr lang="fr-FR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41169" y="2627620"/>
            <a:ext cx="21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Virtual DATA   (GRIF)  </a:t>
            </a:r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6904599" y="2780928"/>
            <a:ext cx="105076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Times New Roman" pitchFamily="18" charset="0"/>
                <a:cs typeface="Times New Roman" pitchFamily="18" charset="0"/>
              </a:rPr>
              <a:t>15KEuros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163103" y="3387769"/>
            <a:ext cx="47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latin typeface="Arial" pitchFamily="34" charset="0"/>
                <a:cs typeface="Arial" pitchFamily="34" charset="0"/>
              </a:rPr>
              <a:t>~25 demandes soumises (par tous les laboratoires P2I0)</a:t>
            </a:r>
            <a:endParaRPr lang="fr-FR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5400000">
            <a:off x="6628016" y="4103324"/>
            <a:ext cx="3909147" cy="64633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 2012 : un </a:t>
            </a:r>
            <a:r>
              <a:rPr lang="fr-FR" dirty="0" smtClean="0"/>
              <a:t>appel</a:t>
            </a:r>
            <a:r>
              <a:rPr lang="en-US" dirty="0" smtClean="0"/>
              <a:t> </a:t>
            </a:r>
            <a:r>
              <a:rPr lang="en-US" dirty="0" err="1" smtClean="0"/>
              <a:t>d’offre</a:t>
            </a:r>
            <a:r>
              <a:rPr lang="en-US" dirty="0" smtClean="0"/>
              <a:t> pour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infrastructure (~0.5MEuros)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660232" y="4407896"/>
            <a:ext cx="1250023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25540" y="137569"/>
            <a:ext cx="3749937" cy="92333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u="sng" dirty="0">
                <a:latin typeface="Arial" pitchFamily="34" charset="0"/>
                <a:cs typeface="Arial" pitchFamily="34" charset="0"/>
              </a:rPr>
              <a:t>un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outil au service de</a:t>
            </a:r>
          </a:p>
          <a:p>
            <a:pPr algn="ctr"/>
            <a:r>
              <a:rPr lang="fr-FR" u="sng" dirty="0">
                <a:latin typeface="Arial" pitchFamily="34" charset="0"/>
                <a:cs typeface="Arial" pitchFamily="34" charset="0"/>
              </a:rPr>
              <a:t>n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otre discipline </a:t>
            </a:r>
          </a:p>
          <a:p>
            <a:pPr algn="ctr"/>
            <a:r>
              <a:rPr lang="fr-FR" b="1" u="sng" dirty="0" err="1" smtClean="0">
                <a:latin typeface="Arial" pitchFamily="34" charset="0"/>
                <a:cs typeface="Arial" pitchFamily="34" charset="0"/>
              </a:rPr>
              <a:t>Explorer,Transformer,Structurer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7600379"/>
            <a:ext cx="2133600" cy="365125"/>
          </a:xfrm>
        </p:spPr>
        <p:txBody>
          <a:bodyPr/>
          <a:lstStyle/>
          <a:p>
            <a:fld id="{2523FE0D-6B8B-442B-AF79-C7C1766BD35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75656" y="429606"/>
            <a:ext cx="642836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hangements dans quelques instances du LAL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5128" y="1196752"/>
            <a:ext cx="8214845" cy="2893100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" pitchFamily="34" charset="0"/>
                <a:cs typeface="Arial" pitchFamily="34" charset="0"/>
              </a:rPr>
              <a:t>Nouvelle formule de fonctionnement pour le CS</a:t>
            </a:r>
          </a:p>
          <a:p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nomination d’un président de séance tournant 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 recevoir de la direction les sujets à discuter et en proposer d'autres, éventuellement (aussi  </a:t>
            </a:r>
          </a:p>
          <a:p>
            <a:r>
              <a:rPr lang="fr-FR" sz="1400" i="1" dirty="0" smtClean="0">
                <a:latin typeface="Arial" pitchFamily="34" charset="0"/>
                <a:cs typeface="Arial" pitchFamily="34" charset="0"/>
              </a:rPr>
              <a:t>  les membres du Conseil Scientifique peuvent en proposer).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 nommer les rapporteurs sur les projets à examiner.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 faire en sorte qu'il y ait un document à la fin de la première partie de la séance fermée.</a:t>
            </a:r>
            <a:endParaRPr lang="fr-FR" sz="1400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Séance fermée du CS sans la direction pour établir un document préliminaire de recommandations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Discussions et recommandations sur les sujets de thèse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Discussions et recommandations sur les postes CNRS et Universitaire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5128" y="4545994"/>
            <a:ext cx="8214845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err="1" smtClean="0">
                <a:latin typeface="Arial" pitchFamily="34" charset="0"/>
                <a:cs typeface="Arial" pitchFamily="34" charset="0"/>
              </a:rPr>
              <a:t>RespExp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ASPRO (Assemblée des projets)</a:t>
            </a:r>
          </a:p>
          <a:p>
            <a:pPr algn="ctr"/>
            <a:endParaRPr lang="fr-F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Tous les chefs de projets sont invités à participer à cette réunion mensuelle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5128" y="5805264"/>
            <a:ext cx="8214845" cy="646331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Changement, que l’on espère apprécié ..dans la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communication par des AG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plus fréquentes destinées à tout le personnel du labo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2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2142" y="1777027"/>
            <a:ext cx="8820619" cy="646331"/>
          </a:xfrm>
          <a:prstGeom prst="rect">
            <a:avLst/>
          </a:prstGeom>
          <a:solidFill>
            <a:srgbClr val="FFC000">
              <a:alpha val="8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Fusion du Service Electronique et du Service Instrumentation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SERDI  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Positionnement du Groupe Pole Omega au sein du LAL, à l’extérieur du SERDI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7454" y="3717032"/>
            <a:ext cx="8815298" cy="646331"/>
          </a:xfrm>
          <a:prstGeom prst="rect">
            <a:avLst/>
          </a:prstGeom>
          <a:solidFill>
            <a:srgbClr val="92D050">
              <a:alpha val="800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Création du Département Accélérateur et “suppression” du SERA. 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  Le Département Accélérateur sera composé par des ingénieurs et des physiciens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64288" y="2403382"/>
            <a:ext cx="1717137" cy="369332"/>
          </a:xfrm>
          <a:prstGeom prst="rect">
            <a:avLst/>
          </a:prstGeom>
          <a:solidFill>
            <a:srgbClr val="FFC000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~50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personnes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5624" y="4711902"/>
            <a:ext cx="1717137" cy="369332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~30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personnes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49732" y="4369193"/>
            <a:ext cx="259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Avec un nouveau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statut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39959" y="246451"/>
            <a:ext cx="266290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Les restructurations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2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338333" y="1226956"/>
            <a:ext cx="0" cy="508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683567" y="1215336"/>
            <a:ext cx="1" cy="509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062459" y="114332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579584" y="1226956"/>
            <a:ext cx="0" cy="476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2674383" y="114971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491880" y="115610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4211960" y="116249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5652120" y="117527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372200" y="118166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7092280" y="118805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7812360" y="119444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932040" y="1168888"/>
            <a:ext cx="0" cy="516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387689" y="190840"/>
            <a:ext cx="454188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2011 – une année scientifique riche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6572" y="3770006"/>
            <a:ext cx="12218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Labex P2I0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1" y="3007328"/>
            <a:ext cx="124438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Arial" pitchFamily="34" charset="0"/>
                <a:cs typeface="Arial" pitchFamily="34" charset="0"/>
              </a:rPr>
              <a:t>Equipex           ThomX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388843" y="778837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Jan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1043608" y="764704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Fev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1767732" y="773996"/>
            <a:ext cx="7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Mars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2491858" y="783288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Avr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3215983" y="792580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Mai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flipH="1">
            <a:off x="3940108" y="801872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Juin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 flipH="1">
            <a:off x="4664233" y="811164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Jui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 flipH="1">
            <a:off x="5388357" y="820456"/>
            <a:ext cx="7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Aout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 flipH="1">
            <a:off x="6112483" y="829748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Sep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 flipH="1">
            <a:off x="6836608" y="839040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Opt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 flipH="1">
            <a:off x="7560733" y="848332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Nov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 flipH="1">
            <a:off x="8284858" y="857624"/>
            <a:ext cx="58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Arial" pitchFamily="34" charset="0"/>
                <a:cs typeface="Arial" pitchFamily="34" charset="0"/>
              </a:rPr>
              <a:t>Dec</a:t>
            </a:r>
            <a:endParaRPr lang="fr-FR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005680" y="6256920"/>
            <a:ext cx="209772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smtClean="0">
                <a:latin typeface="Arial" pitchFamily="34" charset="0"/>
                <a:cs typeface="Arial" pitchFamily="34" charset="0"/>
              </a:rPr>
              <a:t>Jumelage LNF/LAL</a:t>
            </a:r>
          </a:p>
          <a:p>
            <a:pPr algn="ctr"/>
            <a:r>
              <a:rPr lang="fr-FR" sz="1600" smtClean="0">
                <a:latin typeface="Arial" pitchFamily="34" charset="0"/>
                <a:cs typeface="Arial" pitchFamily="34" charset="0"/>
              </a:rPr>
              <a:t>Frascati/Orsay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148065" y="3007328"/>
            <a:ext cx="343151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LHC traque le Higgs…   un signal ?</a:t>
            </a:r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7131333" y="3954258"/>
            <a:ext cx="154512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ILC au Japon?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3419872" y="2476894"/>
            <a:ext cx="5159712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Démonstrateur SuperNEMO au CS-IN2p3</a:t>
            </a:r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4234833" y="4452830"/>
            <a:ext cx="448324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Faisceaux stables à PHIL</a:t>
            </a:r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 rot="16200000">
            <a:off x="3327971" y="1450089"/>
            <a:ext cx="745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 rot="16200000">
            <a:off x="3988859" y="1450089"/>
            <a:ext cx="745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 rot="16200000">
            <a:off x="4193850" y="1450089"/>
            <a:ext cx="745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 rot="16200000">
            <a:off x="4398841" y="1450089"/>
            <a:ext cx="745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 rot="16200000">
            <a:off x="4792859" y="1449177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 rot="16200000">
            <a:off x="6179445" y="1449177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 rot="16200000">
            <a:off x="8357361" y="1449177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 rot="16200000">
            <a:off x="6364603" y="1449177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 rot="16200000">
            <a:off x="6517003" y="1449177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 rot="16200000">
            <a:off x="6669403" y="1449177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 rot="16200000">
            <a:off x="6960303" y="1449177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 rot="16200000">
            <a:off x="7123336" y="1448359"/>
            <a:ext cx="72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</a:t>
            </a:r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674383" y="1159010"/>
            <a:ext cx="1026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 hab.</a:t>
            </a:r>
            <a:endParaRPr lang="fr-FR" sz="11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354091" y="1156737"/>
            <a:ext cx="1026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Thèse hab.</a:t>
            </a:r>
            <a:endParaRPr lang="fr-FR" sz="11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388357" y="4925166"/>
            <a:ext cx="323464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JEM-EUSO – phase ballon</a:t>
            </a:r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3993098" y="3500965"/>
            <a:ext cx="230993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Création Cabibbo Lab. </a:t>
            </a:r>
          </a:p>
          <a:p>
            <a:pPr algn="ctr"/>
            <a:r>
              <a:rPr lang="fr-FR" smtClean="0"/>
              <a:t>pour SuperB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0133" y="5867980"/>
            <a:ext cx="841833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XFEL changement / remise en route du projet 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539552" y="1988840"/>
            <a:ext cx="81369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LHC bat son plein …et Planck explore l’Univers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4211960" y="5435932"/>
            <a:ext cx="216024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Dernier </a:t>
            </a:r>
            <a:r>
              <a:rPr lang="fr-FR" dirty="0" err="1" smtClean="0"/>
              <a:t>Run</a:t>
            </a:r>
            <a:r>
              <a:rPr lang="fr-FR" dirty="0" smtClean="0"/>
              <a:t> Virgo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91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5421"/>
            <a:ext cx="4182207" cy="67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2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8959"/>
              </p:ext>
            </p:extLst>
          </p:nvPr>
        </p:nvGraphicFramePr>
        <p:xfrm>
          <a:off x="467544" y="556053"/>
          <a:ext cx="8424936" cy="1127894"/>
        </p:xfrm>
        <a:graphic>
          <a:graphicData uri="http://schemas.openxmlformats.org/drawingml/2006/table">
            <a:tbl>
              <a:tblPr/>
              <a:tblGrid>
                <a:gridCol w="4389732"/>
                <a:gridCol w="4035204"/>
              </a:tblGrid>
              <a:tr h="396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Arial"/>
                          <a:ea typeface="Times New Roman"/>
                          <a:cs typeface="Times New Roman"/>
                        </a:rPr>
                        <a:t>Objectifs Mesurables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Arial"/>
                          <a:ea typeface="Times New Roman"/>
                          <a:cs typeface="Times New Roman"/>
                        </a:rPr>
                        <a:t>Indicateur(s) et cible(s)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3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Augmenter le nombre de promotion en passage de corps et de grade des agents ITA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En corps de 1 </a:t>
                      </a:r>
                      <a:r>
                        <a:rPr lang="fr-FR" sz="1600" dirty="0" smtClean="0">
                          <a:latin typeface="Arial"/>
                          <a:ea typeface="Times New Roman"/>
                          <a:cs typeface="Times New Roman"/>
                        </a:rPr>
                        <a:t>à </a:t>
                      </a: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3 par an 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En grade de 7 </a:t>
                      </a:r>
                      <a:r>
                        <a:rPr lang="fr-FR" sz="1600" dirty="0" smtClean="0">
                          <a:latin typeface="Arial"/>
                          <a:ea typeface="Times New Roman"/>
                          <a:cs typeface="Times New Roman"/>
                        </a:rPr>
                        <a:t>à </a:t>
                      </a:r>
                      <a:r>
                        <a:rPr lang="fr-FR" sz="1600" dirty="0">
                          <a:latin typeface="Arial"/>
                          <a:ea typeface="Times New Roman"/>
                          <a:cs typeface="Times New Roman"/>
                        </a:rPr>
                        <a:t>10 par an 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34326" y="196012"/>
            <a:ext cx="800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Obj. 4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924" y="183553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Concours au choix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4948" y="2269500"/>
            <a:ext cx="86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Mise en place d’une cellule d’aide pour l’écriture des dossiers et comit</a:t>
            </a:r>
            <a:r>
              <a:rPr lang="fr-FR" dirty="0">
                <a:latin typeface="Arial" pitchFamily="34" charset="0"/>
                <a:cs typeface="Arial" pitchFamily="34" charset="0"/>
              </a:rPr>
              <a:t>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de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relecture pour suggestions/corrections (disponible aussi pour les concours internes)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4948" y="2852936"/>
            <a:ext cx="82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Changement de stratégie en cours pour aboutir au classement du laboratoire.</a:t>
            </a:r>
          </a:p>
        </p:txBody>
      </p:sp>
      <p:sp>
        <p:nvSpPr>
          <p:cNvPr id="11" name="Étoile à 5 branches 10"/>
          <p:cNvSpPr/>
          <p:nvPr/>
        </p:nvSpPr>
        <p:spPr>
          <a:xfrm>
            <a:off x="107504" y="2413516"/>
            <a:ext cx="144016" cy="12231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Étoile à 5 branches 11"/>
          <p:cNvSpPr/>
          <p:nvPr/>
        </p:nvSpPr>
        <p:spPr>
          <a:xfrm>
            <a:off x="142924" y="2996952"/>
            <a:ext cx="144016" cy="12231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117" y="5877272"/>
            <a:ext cx="899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Il faut aller plus loin dans la logique notamment de la relecture, </a:t>
            </a:r>
            <a:r>
              <a:rPr lang="fr-FR" dirty="0">
                <a:latin typeface="Arial" pitchFamily="34" charset="0"/>
                <a:cs typeface="Arial" pitchFamily="34" charset="0"/>
              </a:rPr>
              <a:t>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ous pouvons encore mieux faire, surtout en évitant les quelques “grosses” mauvaises surprises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43808" y="75982"/>
            <a:ext cx="34563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Les Promotions des ITA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1446" y="3509494"/>
            <a:ext cx="4500794" cy="92333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Classement DR04, parmi nos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numéros 1</a:t>
            </a:r>
            <a:r>
              <a:rPr lang="fr-FR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Corps : 6 A, 3 B, 4C</a:t>
            </a:r>
          </a:p>
          <a:p>
            <a:pPr lvl="1">
              <a:buFont typeface="Arial" pitchFamily="34" charset="0"/>
              <a:buChar char="•"/>
            </a:pPr>
            <a:r>
              <a:rPr lang="fr-FR" dirty="0">
                <a:latin typeface="Arial" pitchFamily="34" charset="0"/>
                <a:cs typeface="Arial" pitchFamily="34" charset="0"/>
              </a:rPr>
              <a:t> Grade : 9 A, 3 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31446" y="4665910"/>
            <a:ext cx="4500794" cy="923330"/>
          </a:xfrm>
          <a:prstGeom prst="rect">
            <a:avLst/>
          </a:prstGeom>
          <a:ln w="381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Résultat finale :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3 changements de corps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8 changements de grade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64288" y="422108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latin typeface="Arial" pitchFamily="34" charset="0"/>
                <a:cs typeface="Arial" pitchFamily="34" charset="0"/>
              </a:rPr>
              <a:t>Résultats</a:t>
            </a:r>
          </a:p>
          <a:p>
            <a:pPr algn="ctr"/>
            <a:r>
              <a:rPr lang="fr-FR" i="1" dirty="0" smtClean="0">
                <a:latin typeface="Arial" pitchFamily="34" charset="0"/>
                <a:cs typeface="Arial" pitchFamily="34" charset="0"/>
              </a:rPr>
              <a:t>satisfaisants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4109" y="371534"/>
            <a:ext cx="757649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Plan Campus -  Plan Vallée   (nouvelles depuis le dernier AG)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39" y="3501008"/>
            <a:ext cx="8603442" cy="23083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Suite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dirty="0">
                <a:latin typeface="Arial" pitchFamily="34" charset="0"/>
                <a:cs typeface="Arial" pitchFamily="34" charset="0"/>
              </a:rPr>
              <a:t>une demande faite par l’ Université, nous travaillons en contact étroit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avec la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Fondation sur  une </a:t>
            </a:r>
            <a:r>
              <a:rPr lang="fr-FR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roposition d’ un Plan Vallée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 pour les laboratoires P2I0 basée sur trois volets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Rénovation des bâtiments/halls… des laboratoires</a:t>
            </a:r>
          </a:p>
          <a:p>
            <a:pPr marL="342900" indent="-342900">
              <a:buAutoNum type="arabicParenR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Propositions de projets phares P2I0 à installer dans la Vallée</a:t>
            </a:r>
          </a:p>
          <a:p>
            <a:pPr marL="342900" indent="-342900">
              <a:buAutoNum type="arabicParenR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Enseignement de la physique fondamentale dans la Vallée</a:t>
            </a:r>
          </a:p>
          <a:p>
            <a:pPr marL="342900" indent="-342900">
              <a:buAutoNum type="arabicParenR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9038" y="1377349"/>
            <a:ext cx="8603443" cy="1754326"/>
          </a:xfrm>
          <a:prstGeom prst="rect">
            <a:avLst/>
          </a:prstGeom>
          <a:noFill/>
          <a:ln w="28575">
            <a:solidFill>
              <a:srgbClr val="9EEF3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Nous sommes dans une nouvelle logique qui consiste a considérer la Vallée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faisant partie intégrante du Campus. 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mot d’ordre dans ce cas est rénover et restructurer  !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Vallée a plusieurs atouts, parmi ceux par la présence des bâtiments/Halls anciens et uniques mais en très bon état pour accueillir les futurs projets de P2I0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36416" y="6021288"/>
            <a:ext cx="6280309" cy="646331"/>
          </a:xfrm>
          <a:prstGeom prst="rect">
            <a:avLst/>
          </a:prstGeom>
          <a:noFill/>
          <a:ln w="38100">
            <a:solidFill>
              <a:srgbClr val="B9FC24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LAL est un acteur principal dans cette nouvelle réflexion.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Ce travail et la proposition seront formalisés d’ici fin Janvier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7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5371"/>
              </p:ext>
            </p:extLst>
          </p:nvPr>
        </p:nvGraphicFramePr>
        <p:xfrm>
          <a:off x="215008" y="298508"/>
          <a:ext cx="5188588" cy="6586876"/>
        </p:xfrm>
        <a:graphic>
          <a:graphicData uri="http://schemas.openxmlformats.org/drawingml/2006/table">
            <a:tbl>
              <a:tblPr/>
              <a:tblGrid>
                <a:gridCol w="2083509"/>
                <a:gridCol w="1035611"/>
                <a:gridCol w="1033857"/>
                <a:gridCol w="1035611"/>
              </a:tblGrid>
              <a:tr h="732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bâtiment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Surface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(m²)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coût moyen (k€/m²)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coût total (k€)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200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7 965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0,97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7 735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 (Hall 2)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946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0,64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602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0,47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69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204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1 572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2,34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3 679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794 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0,95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752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206 (TAR)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280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0,61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3 560 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0,94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3 353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209a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1 713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0,97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1 679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Igloo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2 424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0,32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771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Totaux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19 399 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18 803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 (+ TTC + Aléas + Coût Economique) = +30%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24 444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Totaux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hors-204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17827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15124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 (+ TTC + Aléas + Coût Economique) = +30%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hors-204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19661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 P2IO (même surface)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81 431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5796136" y="980728"/>
            <a:ext cx="30243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 dirty="0">
                <a:latin typeface="Arial" pitchFamily="34" charset="0"/>
                <a:cs typeface="Arial" pitchFamily="34" charset="0"/>
              </a:rPr>
              <a:t>Contexte de l’étude</a:t>
            </a:r>
            <a:r>
              <a:rPr lang="fr-FR" dirty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Mise </a:t>
            </a:r>
            <a:r>
              <a:rPr lang="fr-FR" dirty="0">
                <a:latin typeface="Arial" pitchFamily="34" charset="0"/>
                <a:cs typeface="Arial" pitchFamily="34" charset="0"/>
              </a:rPr>
              <a:t>à niveaux des bâtiments utilisés par le LAL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Périmètre actuel </a:t>
            </a:r>
            <a:r>
              <a:rPr lang="fr-FR" dirty="0">
                <a:latin typeface="Arial" pitchFamily="34" charset="0"/>
                <a:cs typeface="Arial" pitchFamily="34" charset="0"/>
              </a:rPr>
              <a:t>du LAL sans changement de destination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Chiffrage </a:t>
            </a:r>
            <a:r>
              <a:rPr lang="fr-FR" dirty="0">
                <a:latin typeface="Arial" pitchFamily="34" charset="0"/>
                <a:cs typeface="Arial" pitchFamily="34" charset="0"/>
              </a:rPr>
              <a:t>par catégorie de locaux et par bâtiment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Coût </a:t>
            </a:r>
            <a:r>
              <a:rPr lang="fr-FR" dirty="0">
                <a:latin typeface="Arial" pitchFamily="34" charset="0"/>
                <a:cs typeface="Arial" pitchFamily="34" charset="0"/>
              </a:rPr>
              <a:t>en valeur novembre 2011, sans évaluation de l’évolution des prix dans le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temps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08104" y="5733256"/>
            <a:ext cx="36497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gagne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environ 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facteur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 rapport au tout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neuf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61101" y="116632"/>
            <a:ext cx="409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Etude menée par le SILS-LAL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M.Tran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M.Langlet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Q.Legrand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19029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Renovation/restructuration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39" y="2476053"/>
            <a:ext cx="9073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«Historique»: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autour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du concept de « grille de calcul et de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données (EGI/WLCG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,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GRIF)  </a:t>
            </a:r>
          </a:p>
          <a:p>
            <a:r>
              <a:rPr lang="fr-FR" sz="1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Grille de production pour la recherche en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IdF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8000 cœurs, 2,5 PB de disques). </a:t>
            </a:r>
            <a:endParaRPr lang="fr-FR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Plus récemment », 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R&amp;D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autour des technologies « </a:t>
            </a:r>
            <a:r>
              <a:rPr lang="fr-FR" u="sng" dirty="0" err="1">
                <a:latin typeface="Arial" pitchFamily="34" charset="0"/>
                <a:cs typeface="Arial" pitchFamily="34" charset="0"/>
              </a:rPr>
              <a:t>cloud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 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» et aussi GPU</a:t>
            </a:r>
          </a:p>
          <a:p>
            <a:r>
              <a:rPr lang="fr-FR" sz="1400" i="1" dirty="0" smtClean="0">
                <a:latin typeface="Arial" pitchFamily="34" charset="0"/>
                <a:cs typeface="Arial" pitchFamily="34" charset="0"/>
              </a:rPr>
              <a:t>(mise 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en œuvre plus flexible des ressources et la satisfaction de besoins peu adaptés à la technologie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grille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453" y="641866"/>
            <a:ext cx="8333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Besoins :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production des données simulées 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’analyse de ces grands volumes de données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entre de données et d'opérations spatiales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oyens de traitement massivement parallèles ou des architectures novatrices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….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829177" y="90100"/>
            <a:ext cx="731482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ise </a:t>
            </a:r>
            <a:r>
              <a:rPr lang="fr-FR" dirty="0">
                <a:latin typeface="Arial" pitchFamily="34" charset="0"/>
                <a:cs typeface="Arial" pitchFamily="34" charset="0"/>
              </a:rPr>
              <a:t>en place d’une plateforme mutualisée de services informatiques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fr-FR" dirty="0">
                <a:latin typeface="Arial" pitchFamily="34" charset="0"/>
                <a:cs typeface="Arial" pitchFamily="34" charset="0"/>
              </a:rPr>
              <a:t>la simulation et le traitement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massif de données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544" y="37071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Proposition que cette plateforme puisse être regroupée sur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2 lieux distincts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Ecole Polytechnique et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Campus d’Orsay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ZoneTexte 2050"/>
          <p:cNvSpPr txBox="1"/>
          <p:nvPr/>
        </p:nvSpPr>
        <p:spPr>
          <a:xfrm>
            <a:off x="1328901" y="5180945"/>
            <a:ext cx="4305474" cy="646331"/>
          </a:xfrm>
          <a:prstGeom prst="rect">
            <a:avLst/>
          </a:prstGeom>
          <a:solidFill>
            <a:srgbClr val="FF9966">
              <a:alpha val="1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Bat 206 – Aile 7 au LAL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est un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bâtiment</a:t>
            </a:r>
          </a:p>
          <a:p>
            <a:pPr algn="ctr"/>
            <a:r>
              <a:rPr lang="fr-FR" b="1" dirty="0">
                <a:latin typeface="Arial" pitchFamily="34" charset="0"/>
                <a:cs typeface="Arial" pitchFamily="34" charset="0"/>
              </a:rPr>
              <a:t>i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déal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pour ce centre de calcul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5677882" y="5319444"/>
            <a:ext cx="1058303" cy="369332"/>
          </a:xfrm>
          <a:prstGeom prst="rect">
            <a:avLst/>
          </a:prstGeom>
          <a:solidFill>
            <a:srgbClr val="FF9999">
              <a:alpha val="21000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~300 </a:t>
            </a:r>
            <a:r>
              <a:rPr lang="fr-FR" dirty="0"/>
              <a:t>m</a:t>
            </a:r>
            <a:r>
              <a:rPr lang="fr-FR" baseline="30000" dirty="0"/>
              <a:t>2</a:t>
            </a:r>
            <a:r>
              <a:rPr lang="fr-FR" dirty="0"/>
              <a:t> </a:t>
            </a:r>
          </a:p>
        </p:txBody>
      </p:sp>
      <p:sp>
        <p:nvSpPr>
          <p:cNvPr id="2053" name="Rectangle 2052"/>
          <p:cNvSpPr/>
          <p:nvPr/>
        </p:nvSpPr>
        <p:spPr>
          <a:xfrm>
            <a:off x="21453" y="6423719"/>
            <a:ext cx="8929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rial" pitchFamily="34" charset="0"/>
                <a:cs typeface="Arial" pitchFamily="34" charset="0"/>
              </a:rPr>
              <a:t>Une partie de la surface pourrait être utilisée pour des besoins hors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P2IO (hébergement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ou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mise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à disposition de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service) . C’est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déjà le cas pour la partie grille à travers le MRM Grille Paris Sud).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75330" y="49962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(*)</a:t>
            </a:r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-106943" y="6398259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(*)</a:t>
            </a:r>
            <a:endParaRPr lang="fr-FR" sz="1200" dirty="0"/>
          </a:p>
        </p:txBody>
      </p:sp>
      <p:sp>
        <p:nvSpPr>
          <p:cNvPr id="2054" name="Rectangle 2053"/>
          <p:cNvSpPr/>
          <p:nvPr/>
        </p:nvSpPr>
        <p:spPr>
          <a:xfrm>
            <a:off x="1679317" y="5858108"/>
            <a:ext cx="3604641" cy="369332"/>
          </a:xfrm>
          <a:prstGeom prst="rect">
            <a:avLst/>
          </a:prstGeom>
          <a:solidFill>
            <a:srgbClr val="FF9966">
              <a:alpha val="27000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/>
              <a:t>Cout </a:t>
            </a:r>
            <a:r>
              <a:rPr lang="fr-FR" b="1" dirty="0" smtClean="0"/>
              <a:t>de </a:t>
            </a:r>
            <a:r>
              <a:rPr lang="fr-FR" b="1" dirty="0"/>
              <a:t>l’infrastructure : 2.5Meuros</a:t>
            </a:r>
            <a:endParaRPr lang="fr-FR" dirty="0"/>
          </a:p>
        </p:txBody>
      </p:sp>
      <p:sp>
        <p:nvSpPr>
          <p:cNvPr id="2055" name="ZoneTexte 2054"/>
          <p:cNvSpPr txBox="1"/>
          <p:nvPr/>
        </p:nvSpPr>
        <p:spPr>
          <a:xfrm>
            <a:off x="5305447" y="5877272"/>
            <a:ext cx="286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20MEuros d’ équipements 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ZoneTexte 2055"/>
          <p:cNvSpPr txBox="1"/>
          <p:nvPr/>
        </p:nvSpPr>
        <p:spPr>
          <a:xfrm>
            <a:off x="2123728" y="4331263"/>
            <a:ext cx="5058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Redondance des services critiques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Couts de fonctionnement et efficacité énergétique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2056"/>
          <p:cNvSpPr/>
          <p:nvPr/>
        </p:nvSpPr>
        <p:spPr>
          <a:xfrm>
            <a:off x="1115616" y="5085184"/>
            <a:ext cx="7054045" cy="1313041"/>
          </a:xfrm>
          <a:prstGeom prst="rect">
            <a:avLst/>
          </a:prstGeom>
          <a:noFill/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3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0267"/>
            <a:ext cx="2133600" cy="365125"/>
          </a:xfrm>
        </p:spPr>
        <p:txBody>
          <a:bodyPr/>
          <a:lstStyle/>
          <a:p>
            <a:fld id="{2523FE0D-6B8B-442B-AF79-C7C1766BD356}" type="slidenum">
              <a:rPr lang="fr-FR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4589" y="283593"/>
            <a:ext cx="3791848" cy="57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1396" y="2777205"/>
            <a:ext cx="589641" cy="396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 de texte 3"/>
          <p:cNvSpPr txBox="1"/>
          <p:nvPr/>
        </p:nvSpPr>
        <p:spPr>
          <a:xfrm>
            <a:off x="3182027" y="2838011"/>
            <a:ext cx="623508" cy="2345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Salle laser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5036" y="3499117"/>
            <a:ext cx="768046" cy="532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 de texte 5"/>
          <p:cNvSpPr txBox="1"/>
          <p:nvPr/>
        </p:nvSpPr>
        <p:spPr>
          <a:xfrm>
            <a:off x="1845987" y="3720661"/>
            <a:ext cx="795260" cy="2345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Control Room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876924">
            <a:off x="4431529" y="1672880"/>
            <a:ext cx="784979" cy="1263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 de texte 7"/>
          <p:cNvSpPr txBox="1"/>
          <p:nvPr/>
        </p:nvSpPr>
        <p:spPr>
          <a:xfrm rot="1876924">
            <a:off x="4577516" y="1886278"/>
            <a:ext cx="713617" cy="45955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Machine ThomX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2652" y="1186007"/>
            <a:ext cx="1097640" cy="216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 de texte 9"/>
          <p:cNvSpPr txBox="1"/>
          <p:nvPr/>
        </p:nvSpPr>
        <p:spPr>
          <a:xfrm>
            <a:off x="3216316" y="1186007"/>
            <a:ext cx="898069" cy="2165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Power systems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15848">
            <a:off x="2486023" y="1769518"/>
            <a:ext cx="1496782" cy="36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 de texte 11"/>
          <p:cNvSpPr txBox="1"/>
          <p:nvPr/>
        </p:nvSpPr>
        <p:spPr>
          <a:xfrm rot="1015848">
            <a:off x="2455565" y="1863702"/>
            <a:ext cx="1582658" cy="21413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Cabane experimentale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40852" y="1520895"/>
            <a:ext cx="392490" cy="300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 de texte 13"/>
          <p:cNvSpPr txBox="1"/>
          <p:nvPr/>
        </p:nvSpPr>
        <p:spPr>
          <a:xfrm>
            <a:off x="3858301" y="1556581"/>
            <a:ext cx="471713" cy="2345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Alims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34488">
            <a:off x="5045664" y="4501948"/>
            <a:ext cx="547913" cy="27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 de texte 15"/>
          <p:cNvSpPr txBox="1"/>
          <p:nvPr/>
        </p:nvSpPr>
        <p:spPr>
          <a:xfrm rot="1634488">
            <a:off x="4983409" y="4623430"/>
            <a:ext cx="1033724" cy="3554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Tour de Refroidissement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4061" y="2345566"/>
            <a:ext cx="547913" cy="34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 de texte 17"/>
          <p:cNvSpPr txBox="1"/>
          <p:nvPr/>
        </p:nvSpPr>
        <p:spPr>
          <a:xfrm>
            <a:off x="1684061" y="2335726"/>
            <a:ext cx="414261" cy="2345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TGBT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93612" y="2782710"/>
            <a:ext cx="462642" cy="32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 de texte 19"/>
          <p:cNvSpPr txBox="1"/>
          <p:nvPr/>
        </p:nvSpPr>
        <p:spPr>
          <a:xfrm>
            <a:off x="1874562" y="2749111"/>
            <a:ext cx="335642" cy="2345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WC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Zone de texte 20"/>
          <p:cNvSpPr txBox="1"/>
          <p:nvPr/>
        </p:nvSpPr>
        <p:spPr>
          <a:xfrm>
            <a:off x="3103286" y="3261955"/>
            <a:ext cx="962779" cy="20751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900">
                <a:effectLst/>
                <a:latin typeface="Arial" pitchFamily="34" charset="0"/>
                <a:ea typeface="Calibri"/>
                <a:cs typeface="Arial" pitchFamily="34" charset="0"/>
              </a:rPr>
              <a:t>Entrée IGLOO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84186" y="2455714"/>
            <a:ext cx="1088569" cy="27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 de texte 24"/>
          <p:cNvSpPr txBox="1"/>
          <p:nvPr/>
        </p:nvSpPr>
        <p:spPr>
          <a:xfrm>
            <a:off x="2750861" y="2524216"/>
            <a:ext cx="947055" cy="19849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800">
                <a:effectLst/>
                <a:latin typeface="Arial" pitchFamily="34" charset="0"/>
                <a:ea typeface="Calibri"/>
                <a:cs typeface="Arial" pitchFamily="34" charset="0"/>
              </a:rPr>
              <a:t>Baies electroniques</a:t>
            </a:r>
            <a:endParaRPr lang="fr-FR" sz="110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46263" y="114557"/>
            <a:ext cx="425648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smtClean="0">
                <a:latin typeface="Arial" pitchFamily="34" charset="0"/>
                <a:cs typeface="Arial" pitchFamily="34" charset="0"/>
              </a:rPr>
              <a:t>Projets accélérateurs dans la Vallée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6135" y="764704"/>
            <a:ext cx="543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smtClean="0">
                <a:latin typeface="Arial" pitchFamily="34" charset="0"/>
                <a:cs typeface="Arial" pitchFamily="34" charset="0"/>
              </a:rPr>
              <a:t>Exemple de ThomX dans l’IGLOO et Salle annexes</a:t>
            </a:r>
            <a:endParaRPr lang="fr-FR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0" y="5219581"/>
            <a:ext cx="914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Mais la Vallée dispose non seulement de l’IGLOO, mais de la Salle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SuperACO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(2000m</a:t>
            </a:r>
            <a:r>
              <a:rPr lang="fr-FR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 et de nombreuses salles expérimentales dans le périmètre UDIL, Aile 7…..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17232" y="6047318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Pour accueillir les futurs projets de physique accélérateur et l’extension des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plateformes déjà existantes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6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z="18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fr-F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23FE0D-6B8B-442B-AF79-C7C1766BD356}" type="slidenum">
              <a:rPr lang="fr-FR" sz="18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fr-F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5341" y="3212976"/>
            <a:ext cx="456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Déménagement bat 200 première étage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1823" y="3582308"/>
            <a:ext cx="692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Réfection du couloir/bureaux d’une partie du 1</a:t>
            </a:r>
            <a:r>
              <a:rPr lang="fr-FR" baseline="3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étage bat 200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620688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Dans cette nouvelle mouvance :</a:t>
            </a:r>
            <a:endParaRPr lang="fr-F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31640" y="1228110"/>
            <a:ext cx="60196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réfection du laboratoire est vraiment à l’ordre du jour.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4652694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Nous allons continuer ce type de travaux dans le laboratoire en 2012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Travaux plus importants et structuraux pour les entrées de différents bâtiments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54553" y="1786871"/>
            <a:ext cx="5458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Il est clair, comme montré précédemment que nous avons</a:t>
            </a:r>
          </a:p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 besoin des moyens de financement très importants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7495" y="2636912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Quelques petites opérations ont déjà eu lieu </a:t>
            </a:r>
            <a:endParaRPr lang="fr-F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92426">
            <a:off x="7252678" y="298400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éussi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9775829">
            <a:off x="7139470" y="3548549"/>
            <a:ext cx="197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Très bon résultat.</a:t>
            </a:r>
          </a:p>
        </p:txBody>
      </p:sp>
    </p:spTree>
    <p:extLst>
      <p:ext uri="{BB962C8B-B14F-4D97-AF65-F5344CB8AC3E}">
        <p14:creationId xmlns:p14="http://schemas.microsoft.com/office/powerpoint/2010/main" val="2560681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15888"/>
            <a:ext cx="8964612" cy="585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fr-FR" sz="2800" i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000" y="836712"/>
            <a:ext cx="9177512" cy="59093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 Développement des visites &amp; conférences 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 Scolaires, enseignants, grand public (Fête de la Science), entreprises (CG Essonne)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 Partenariat renforcé avec l’association Sciences-ACO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   </a:t>
            </a:r>
            <a:r>
              <a:rPr lang="fr-FR" dirty="0">
                <a:latin typeface="Arial" pitchFamily="34" charset="0"/>
                <a:cs typeface="Arial" pitchFamily="34" charset="0"/>
                <a:sym typeface="Symbol"/>
              </a:rPr>
              <a:t> Problème actuel : gardiens obligatoires pour </a:t>
            </a:r>
            <a:r>
              <a:rPr lang="fr-FR" dirty="0" smtClean="0">
                <a:latin typeface="Arial" pitchFamily="34" charset="0"/>
                <a:cs typeface="Arial" pitchFamily="34" charset="0"/>
                <a:sym typeface="Symbol"/>
              </a:rPr>
              <a:t>accès </a:t>
            </a:r>
            <a:r>
              <a:rPr lang="fr-FR" dirty="0">
                <a:latin typeface="Arial" pitchFamily="34" charset="0"/>
                <a:cs typeface="Arial" pitchFamily="34" charset="0"/>
                <a:sym typeface="Symbol"/>
              </a:rPr>
              <a:t>INB facturés par l’université</a:t>
            </a: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 </a:t>
            </a:r>
            <a:r>
              <a:rPr lang="fr-FR" dirty="0" err="1">
                <a:latin typeface="Arial" pitchFamily="34" charset="0"/>
                <a:cs typeface="Arial" pitchFamily="34" charset="0"/>
                <a:sym typeface="Wingdings"/>
              </a:rPr>
              <a:t>Masterclasses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: 2 sessions en 2011, 4 en 2012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   </a:t>
            </a:r>
            <a:r>
              <a:rPr lang="fr-FR" dirty="0">
                <a:latin typeface="Arial" pitchFamily="34" charset="0"/>
                <a:cs typeface="Arial" pitchFamily="34" charset="0"/>
                <a:sym typeface="Symbol"/>
              </a:rPr>
              <a:t> Données du LHC (ATLAS pour nous), traduction des exercices en français</a:t>
            </a: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 Exposition « Entrée en Matière » au Trocadéro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 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  <a:hlinkClick r:id="rId2"/>
              </a:rPr>
              <a:t>Six conférences 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de physiciens du LAL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 Prêts d’objets : maquette calo ATLAS, secteur NEMO-2, ronde des électrons</a:t>
            </a: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 Rapport d’activités 2008-2010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 Sous la direction de Nicolas Delerue</a:t>
            </a: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  <a:hlinkClick r:id="rId3"/>
              </a:rPr>
              <a:t>Colloque « 50 ans </a:t>
            </a:r>
            <a:r>
              <a:rPr lang="fr-FR" dirty="0" err="1">
                <a:latin typeface="Arial" pitchFamily="34" charset="0"/>
                <a:cs typeface="Arial" pitchFamily="34" charset="0"/>
                <a:sym typeface="Wingdings"/>
                <a:hlinkClick r:id="rId3"/>
              </a:rPr>
              <a:t>d’AdA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  <a:hlinkClick r:id="rId3"/>
              </a:rPr>
              <a:t> » 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à Frascati le 1</a:t>
            </a:r>
            <a:r>
              <a:rPr lang="fr-FR" baseline="30000" dirty="0">
                <a:latin typeface="Arial" pitchFamily="34" charset="0"/>
                <a:cs typeface="Arial" pitchFamily="34" charset="0"/>
                <a:sym typeface="Wingdings"/>
              </a:rPr>
              <a:t>er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décembre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</a:t>
            </a:r>
            <a:r>
              <a:rPr lang="fr-FR" dirty="0">
                <a:latin typeface="Arial" pitchFamily="34" charset="0"/>
                <a:cs typeface="Arial" pitchFamily="34" charset="0"/>
                <a:sym typeface="Symbol"/>
              </a:rPr>
              <a:t> Cf. transparent dédié</a:t>
            </a: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  <a:sym typeface="Symbol"/>
            </a:endParaRP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 Equipe « Élémentaire » : mise au point d’un jeu de cartes sur les particules</a:t>
            </a: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   </a:t>
            </a:r>
            <a:r>
              <a:rPr lang="fr-FR" dirty="0">
                <a:latin typeface="Arial" pitchFamily="34" charset="0"/>
                <a:cs typeface="Arial" pitchFamily="34" charset="0"/>
                <a:sym typeface="Symbol"/>
              </a:rPr>
              <a:t> Le « Quark Poker »</a:t>
            </a: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l">
              <a:defRPr/>
            </a:pP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 Juillet : départ à la retraite d’Hélène </a:t>
            </a:r>
            <a:r>
              <a:rPr lang="fr-FR" dirty="0" err="1">
                <a:latin typeface="Arial" pitchFamily="34" charset="0"/>
                <a:cs typeface="Arial" pitchFamily="34" charset="0"/>
                <a:sym typeface="Wingdings"/>
              </a:rPr>
              <a:t>Kerec</a:t>
            </a:r>
            <a:r>
              <a:rPr lang="fr-FR" dirty="0">
                <a:latin typeface="Arial" pitchFamily="34" charset="0"/>
                <a:cs typeface="Arial" pitchFamily="34" charset="0"/>
                <a:sym typeface="Wingdings"/>
              </a:rPr>
              <a:t>, remplacée par Dominique </a:t>
            </a:r>
            <a:r>
              <a:rPr lang="fr-FR" dirty="0" err="1">
                <a:latin typeface="Arial" pitchFamily="34" charset="0"/>
                <a:cs typeface="Arial" pitchFamily="34" charset="0"/>
                <a:sym typeface="Wingdings"/>
              </a:rPr>
              <a:t>Bony</a:t>
            </a:r>
            <a:endParaRPr lang="fr-FR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716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15888"/>
            <a:ext cx="8964612" cy="585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smtClean="0">
                <a:solidFill>
                  <a:srgbClr val="0000CC"/>
                </a:solidFill>
              </a:rPr>
              <a:t>Quelques photos</a:t>
            </a:r>
            <a:endParaRPr lang="fr-FR" sz="2800" i="1" smtClean="0">
              <a:solidFill>
                <a:srgbClr val="008000"/>
              </a:solidFill>
              <a:latin typeface="Symbol" pitchFamily="18" charset="2"/>
            </a:endParaRPr>
          </a:p>
        </p:txBody>
      </p:sp>
      <p:pic>
        <p:nvPicPr>
          <p:cNvPr id="3075" name="Picture 3" descr="C:\Users\narnaud\Documents\Communication\Master classe\2011\Sessions LAL\Photos\DSC02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4" y="3679825"/>
            <a:ext cx="3814306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narnaud\Pictures\Appareil Numérique Canon\LAL\254_5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918596"/>
            <a:ext cx="3718123" cy="27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narnaud\Pictures\Appareil Numérique Canon\LAL\254_5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74625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narnaud\Pictures\Appareil Numérique Canon\LAL\254_54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74625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696913"/>
            <a:ext cx="2438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ZoneTexte 1"/>
          <p:cNvSpPr txBox="1">
            <a:spLocks noChangeArrowheads="1"/>
          </p:cNvSpPr>
          <p:nvPr/>
        </p:nvSpPr>
        <p:spPr bwMode="auto">
          <a:xfrm>
            <a:off x="331788" y="3679825"/>
            <a:ext cx="2995612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9pPr>
          </a:lstStyle>
          <a:p>
            <a:pPr algn="l" eaLnBrk="1" hangingPunct="1"/>
            <a:r>
              <a:rPr lang="fr-FR" sz="1800" b="1" dirty="0">
                <a:solidFill>
                  <a:schemeClr val="bg1"/>
                </a:solidFill>
              </a:rPr>
              <a:t>Ronde des électrons exposée</a:t>
            </a:r>
          </a:p>
          <a:p>
            <a:pPr algn="ctr" eaLnBrk="1" hangingPunct="1"/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>
                <a:solidFill>
                  <a:schemeClr val="bg1"/>
                </a:solidFill>
              </a:rPr>
              <a:t>au Trocadéro</a:t>
            </a:r>
          </a:p>
        </p:txBody>
      </p:sp>
      <p:sp>
        <p:nvSpPr>
          <p:cNvPr id="3081" name="ZoneTexte 10"/>
          <p:cNvSpPr txBox="1">
            <a:spLocks noChangeArrowheads="1"/>
          </p:cNvSpPr>
          <p:nvPr/>
        </p:nvSpPr>
        <p:spPr bwMode="auto">
          <a:xfrm>
            <a:off x="6462713" y="1412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9pPr>
          </a:lstStyle>
          <a:p>
            <a:pPr algn="l" eaLnBrk="1" hangingPunct="1"/>
            <a:r>
              <a:rPr lang="fr-FR" sz="1800" b="1">
                <a:solidFill>
                  <a:schemeClr val="bg1"/>
                </a:solidFill>
              </a:rPr>
              <a:t>Secteur   NEMO exposé</a:t>
            </a:r>
          </a:p>
          <a:p>
            <a:pPr algn="l" eaLnBrk="1" hangingPunct="1"/>
            <a:r>
              <a:rPr lang="fr-FR" sz="1800" b="1">
                <a:solidFill>
                  <a:schemeClr val="bg1"/>
                </a:solidFill>
              </a:rPr>
              <a:t>au                    Trocadéro</a:t>
            </a:r>
          </a:p>
        </p:txBody>
      </p:sp>
      <p:sp>
        <p:nvSpPr>
          <p:cNvPr id="3082" name="ZoneTexte 11"/>
          <p:cNvSpPr txBox="1">
            <a:spLocks noChangeArrowheads="1"/>
          </p:cNvSpPr>
          <p:nvPr/>
        </p:nvSpPr>
        <p:spPr bwMode="auto">
          <a:xfrm>
            <a:off x="6043581" y="3608424"/>
            <a:ext cx="289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9pPr>
          </a:lstStyle>
          <a:p>
            <a:pPr eaLnBrk="1" hangingPunct="1"/>
            <a:r>
              <a:rPr lang="fr-FR" sz="1800" b="1"/>
              <a:t>Masterclass 2011 dans la</a:t>
            </a:r>
          </a:p>
          <a:p>
            <a:pPr eaLnBrk="1" hangingPunct="1"/>
            <a:r>
              <a:rPr lang="fr-FR" sz="1800" b="1"/>
              <a:t>Nouvelle salle informatique</a:t>
            </a:r>
          </a:p>
        </p:txBody>
      </p:sp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860425" y="488950"/>
            <a:ext cx="869950" cy="9048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860425" y="2220913"/>
            <a:ext cx="1449388" cy="11318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85" name="ZoneTexte 14"/>
          <p:cNvSpPr txBox="1">
            <a:spLocks noChangeArrowheads="1"/>
          </p:cNvSpPr>
          <p:nvPr/>
        </p:nvSpPr>
        <p:spPr bwMode="auto">
          <a:xfrm>
            <a:off x="323850" y="1441450"/>
            <a:ext cx="230981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9pPr>
          </a:lstStyle>
          <a:p>
            <a:pPr algn="l" eaLnBrk="1" hangingPunct="1"/>
            <a:r>
              <a:rPr lang="fr-FR" sz="1800" b="1">
                <a:solidFill>
                  <a:srgbClr val="FF0000"/>
                </a:solidFill>
              </a:rPr>
              <a:t>Passeport 2 Infinis</a:t>
            </a:r>
          </a:p>
          <a:p>
            <a:pPr algn="l" eaLnBrk="1" hangingPunct="1"/>
            <a:endParaRPr lang="fr-FR" sz="600" b="1">
              <a:solidFill>
                <a:srgbClr val="FF0000"/>
              </a:solidFill>
            </a:endParaRPr>
          </a:p>
          <a:p>
            <a:pPr algn="l" eaLnBrk="1" hangingPunct="1"/>
            <a:r>
              <a:rPr lang="fr-FR" sz="1800" b="1">
                <a:solidFill>
                  <a:srgbClr val="FF0000"/>
                </a:solidFill>
              </a:rPr>
              <a:t>                Elémentaire</a:t>
            </a:r>
          </a:p>
        </p:txBody>
      </p:sp>
      <p:sp>
        <p:nvSpPr>
          <p:cNvPr id="3086" name="ZoneTexte 4"/>
          <p:cNvSpPr txBox="1">
            <a:spLocks noChangeArrowheads="1"/>
          </p:cNvSpPr>
          <p:nvPr/>
        </p:nvSpPr>
        <p:spPr bwMode="auto">
          <a:xfrm rot="-2047055">
            <a:off x="3219450" y="1671638"/>
            <a:ext cx="29098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Cartes du quark poker</a:t>
            </a:r>
          </a:p>
        </p:txBody>
      </p:sp>
    </p:spTree>
    <p:extLst>
      <p:ext uri="{BB962C8B-B14F-4D97-AF65-F5344CB8AC3E}">
        <p14:creationId xmlns:p14="http://schemas.microsoft.com/office/powerpoint/2010/main" val="2486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15888"/>
            <a:ext cx="3672408" cy="585787"/>
          </a:xfrm>
        </p:spPr>
        <p:txBody>
          <a:bodyPr>
            <a:noAutofit/>
          </a:bodyPr>
          <a:lstStyle/>
          <a:p>
            <a:pPr eaLnBrk="1" hangingPunct="1"/>
            <a:r>
              <a:rPr lang="fr-F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Jumelage LNF/LAL</a:t>
            </a:r>
            <a:br>
              <a:rPr lang="fr-F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Frascati/Orsay</a:t>
            </a:r>
            <a:endParaRPr lang="fr-FR" sz="2400" i="1" dirty="0" smtClean="0">
              <a:solidFill>
                <a:srgbClr val="008000"/>
              </a:solidFill>
              <a:latin typeface="Symbol" pitchFamily="18" charset="2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352800"/>
            <a:ext cx="2411413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338513"/>
            <a:ext cx="2370137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 descr="C:\Users\narnaud\Documents\Communication\LAL\LNF\couverture_AdA_francai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75" y="100012"/>
            <a:ext cx="21383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50813"/>
            <a:ext cx="2106613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 descr="C:\Users\narnaud\Documents\Communication\LAL\LNF\Foto_BTML2011\IMG_91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/>
          <a:stretch>
            <a:fillRect/>
          </a:stretch>
        </p:blipFill>
        <p:spPr bwMode="auto">
          <a:xfrm>
            <a:off x="5376991" y="3278165"/>
            <a:ext cx="3172678" cy="176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C:\Users\narnaud\Pictures\Appareil Numérique Canon\LNF BTML2011\bannier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5211763"/>
            <a:ext cx="3886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5503" y="9657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L</a:t>
            </a:r>
            <a:r>
              <a:rPr lang="fr-FR" dirty="0">
                <a:latin typeface="Arial" pitchFamily="34" charset="0"/>
                <a:cs typeface="Arial" pitchFamily="34" charset="0"/>
              </a:rPr>
              <a:t>es 50 ans des collisions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baseline="30000" dirty="0" err="1">
                <a:latin typeface="Arial" pitchFamily="34" charset="0"/>
                <a:cs typeface="Arial" pitchFamily="34" charset="0"/>
              </a:rPr>
              <a:t>+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fr-FR" dirty="0">
                <a:latin typeface="Arial" pitchFamily="34" charset="0"/>
                <a:cs typeface="Arial" pitchFamily="34" charset="0"/>
              </a:rPr>
              <a:t>  Frascati/LAL  le 1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er</a:t>
            </a:r>
            <a:r>
              <a:rPr lang="fr-FR" dirty="0">
                <a:latin typeface="Arial" pitchFamily="34" charset="0"/>
                <a:cs typeface="Arial" pitchFamily="34" charset="0"/>
              </a:rPr>
              <a:t>  décembre 2011. </a:t>
            </a:r>
          </a:p>
        </p:txBody>
      </p:sp>
    </p:spTree>
    <p:extLst>
      <p:ext uri="{BB962C8B-B14F-4D97-AF65-F5344CB8AC3E}">
        <p14:creationId xmlns:p14="http://schemas.microsoft.com/office/powerpoint/2010/main" val="15422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4901D5-0DEC-41E6-8025-CE7E4D9C4ED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16569" y="1412776"/>
            <a:ext cx="734047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Lavabre  (PLANCK)          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    thèse soutenue à huis clos</a:t>
            </a:r>
          </a:p>
          <a:p>
            <a:pPr marL="342900" indent="-342900">
              <a:lnSpc>
                <a:spcPct val="150000"/>
              </a:lnSpc>
              <a:buFontTx/>
              <a:buAutoNum type="alphaUcPeriod" startAt="13"/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Benoit     (ATLAS-SLHC) 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Juin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Habibi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(Matière Noire)  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Juin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(Virgo)          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Juin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H. </a:t>
            </a: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Abreu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(ATLAS)      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Juillet</a:t>
            </a:r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-31755" y="3438996"/>
            <a:ext cx="496379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Marteens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LHCb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        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Septembre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J.-B. Blanchard (ATLAS)   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Septembre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Niedercorn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(ATLAS)            28 Septembre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Louedec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(Auger)                30 Septembre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P. Doublet (ILC)                       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Octobre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Tadugaynov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Theorie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        6 Octobre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Burmistrov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SuperB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          9 Décembre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04273" y="314653"/>
            <a:ext cx="420018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Vie Scientifique au Laboratoire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 thèses en 2011 au laboratoire</a:t>
            </a:r>
            <a:endParaRPr kumimoji="0" lang="fr-FR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3933056"/>
            <a:ext cx="4108817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Thèses d’HABILITATION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F. </a:t>
            </a:r>
            <a:r>
              <a:rPr kumimoji="0" lang="fr-FR" sz="1800" b="1" i="0" u="none" strike="noStrike" kern="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Machefert</a:t>
            </a:r>
            <a:r>
              <a:rPr kumimoji="0" lang="fr-FR" sz="18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1800" b="1" i="0" u="none" strike="noStrike" kern="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LHCb</a:t>
            </a:r>
            <a:r>
              <a:rPr kumimoji="0" lang="fr-FR" sz="18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       28 Mars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B. </a:t>
            </a:r>
            <a:r>
              <a:rPr kumimoji="0" lang="fr-FR" sz="1800" b="1" i="0" u="none" strike="noStrike" kern="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Kegl</a:t>
            </a:r>
            <a:r>
              <a:rPr kumimoji="0" lang="fr-FR" sz="18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1800" b="1" i="0" u="none" strike="noStrike" kern="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AppStat</a:t>
            </a:r>
            <a:r>
              <a:rPr kumimoji="0" lang="fr-FR" sz="1800" b="1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       28 Septembre</a:t>
            </a:r>
            <a:endParaRPr kumimoji="0" lang="fr-FR" sz="18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thena-positrons.web.cern.ch/ATHENA-positrons/wwwathena/pictures/alessand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020888" cy="21741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555"/>
            <a:ext cx="3554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 Cristal du CNRS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 été décerné à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Alessandro VARIOLA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81000"/>
            <a:ext cx="3048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 prix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George Charpak 2011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 été décerné à </a:t>
            </a:r>
          </a:p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Patrick ROBBE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8383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429000" y="990601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Daniel FOURNIER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Lauréat </a:t>
            </a:r>
            <a:r>
              <a:rPr lang="fr-FR" dirty="0">
                <a:latin typeface="Arial" pitchFamily="34" charset="0"/>
                <a:cs typeface="Arial" pitchFamily="34" charset="0"/>
              </a:rPr>
              <a:t>du Prix Jean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Ricard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90" y="1897396"/>
            <a:ext cx="2487819" cy="3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8804" y="327660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L’argent du CNRS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 été décerné à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Francois LEDIBERDER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Le_Diber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94048"/>
            <a:ext cx="2587752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55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" y="260648"/>
            <a:ext cx="8981851" cy="44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3400" y="4953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Français,  Anglais, Japonais, Italien, Suédois, </a:t>
            </a:r>
          </a:p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Hongrois, Chinois, Espagnol, Arabe, Grec, Roumain, </a:t>
            </a:r>
          </a:p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Berbère, Coréen, Allemand, Vietnamien, </a:t>
            </a:r>
          </a:p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Iranien, Malaisien, Malgache, Ukrainien, Slovène, </a:t>
            </a:r>
          </a:p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Portugais, Russe, Pakistanais, Tchèque, Polonais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6664" y="6351685"/>
            <a:ext cx="8131929" cy="400110"/>
          </a:xfrm>
          <a:prstGeom prst="rect">
            <a:avLst/>
          </a:prstGeom>
          <a:solidFill>
            <a:srgbClr val="B9FC24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Je vous souhaite la Bonne Année dans les 25 langues parlées au LAL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17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15475"/>
            <a:ext cx="2133600" cy="365125"/>
          </a:xfrm>
        </p:spPr>
        <p:txBody>
          <a:bodyPr/>
          <a:lstStyle/>
          <a:p>
            <a:fld id="{2523FE0D-6B8B-442B-AF79-C7C1766BD356}" type="slidenum">
              <a:rPr lang="fr-FR" smtClean="0"/>
              <a:pPr/>
              <a:t>32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82586"/>
              </p:ext>
            </p:extLst>
          </p:nvPr>
        </p:nvGraphicFramePr>
        <p:xfrm>
          <a:off x="144016" y="44624"/>
          <a:ext cx="8892480" cy="688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402"/>
                <a:gridCol w="1643811"/>
                <a:gridCol w="2446895"/>
                <a:gridCol w="2961372"/>
              </a:tblGrid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ALLEGRE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Therese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UDIL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S.I.L.S.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AMJAD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Muhammad Sohail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ILC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BARACCHINI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Elisabetta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SUPERB / UE RBUCE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BASSALAT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Ahmed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ATLAS / ANR VITESSE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BENMANSOUR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Samy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IT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DEPARTEMENT ACC. / XFEL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BERNARDELLI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Alessandro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IT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SUPERB / INFN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BINET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Sebastien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Concours Externe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INFORMATIQUE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BORSATO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Martino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ETUDIANT MASTER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SUPERB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BRENDEL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Matthias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APPSTAT / ANR SIMINOLE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BROUTA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Julien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 </a:t>
                      </a:r>
                      <a:r>
                        <a:rPr lang="fr-FR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Noémi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ADMINISTRATIF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BURMISTROV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Léonid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SERDI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CHIMENTI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Paolo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IT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SUPERB / INFN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DEMMA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Théo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Concours Externe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DEPARTEMENT ACC.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EURIN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Guillaume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SUPERNEMO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FALCINELLI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Sylvie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Noémi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ADMINISTRATIF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FAURE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Alexandre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D0 / IRFU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FLAUX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Dominique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Noémi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ADMINISTRATIF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FRANCO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Samuel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VIRGO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GIVAUDAN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Valérie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Noémi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INFORMATIQUE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GUILLEMIN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Thibault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ATLAS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JEGLOT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Jimmy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Concours Externe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SERDI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KASPRZACK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Marie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VIRGO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KOCHEBINA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Olga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ILC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LE GUIDEC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Damien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IT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S.D.T.M / THOMX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LINHART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Vladimir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ATLAS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MARIS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Jérome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APPRENTI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SERDI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MIGAYRON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Alexandre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Concours Externe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S.D.T.M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PHARIPOU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Yves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IPNO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INFORMATIQUE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POESCHL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Roman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ILC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QURESHI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Aftab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IT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GPE PÔLE OMEGA / SIEMENS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RAGO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Emiliano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Concours Externe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INFORMATIQUE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ROBINET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Florent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VIRGO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ROUENE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Jeremy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ILC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SCIFO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Estelle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ATLAS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SEVESTRE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Chloé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IT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S.D.T.M / XFEL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SPINELLI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Marta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PLANCK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TEKLISHYN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Maksym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LHCb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THIENPONT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Damien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Concours Externe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GPE PÔLE OMEGA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TIMSILINE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Tommy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IT Concours Externe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S.I.L.S.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2522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TONGBONG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Jeanne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GPE PÔLE OMEGA / ANR VITESSE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TORRENTO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Ana-Sofia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CDD CHERCHEUR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ENERGIE NOIRE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1565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YU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Fusheng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DOCTORANT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GROUPE THEORIE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  <a:tr h="58944"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028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600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ea typeface="Impact"/>
                <a:cs typeface="Arial" pitchFamily="34" charset="0"/>
              </a:rPr>
              <a:t>merci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René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BILHAUT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Jocelyne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BROSSELARD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</a:t>
            </a:r>
            <a:endParaRPr lang="fr-F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Consolas"/>
              <a:cs typeface="Arial" pitchFamily="34" charset="0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Michel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DESMONS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Patrick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HOUSSARD</a:t>
            </a:r>
            <a:endParaRPr lang="fr-FR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blurRad="63500" dist="53882" dir="2700000" algn="ctr" rotWithShape="0">
                  <a:srgbClr val="9999FF">
                    <a:alpha val="79999"/>
                  </a:srgbClr>
                </a:outerShdw>
              </a:effectLst>
              <a:latin typeface="Arial" pitchFamily="34" charset="0"/>
              <a:ea typeface="Impact"/>
              <a:cs typeface="Arial" pitchFamily="34" charset="0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Hélène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KEREC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		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Guy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LE MEUR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Patrick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LECOEUR</a:t>
            </a:r>
            <a:endParaRPr lang="fr-FR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ea typeface="Consolas"/>
              <a:cs typeface="Arial" pitchFamily="34" charset="0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Pierre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LUTZ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Anne Marie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LUTZ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(Emérite)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Patrick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MONNEAUX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Bernard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MOUTON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Daniel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PETITBERGHIEN  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Jocelyne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PREVOST 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</a:t>
            </a:r>
          </a:p>
          <a:p>
            <a:r>
              <a:rPr lang="fr-FR" b="1" dirty="0" err="1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Gerszon</a:t>
            </a:r>
            <a:r>
              <a:rPr lang="fr-FR" b="1" dirty="0" smtClean="0">
                <a:solidFill>
                  <a:srgbClr val="000000"/>
                </a:solidFill>
                <a:latin typeface="Arial" pitchFamily="34" charset="0"/>
                <a:ea typeface="Consolas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660066"/>
                </a:solidFill>
                <a:latin typeface="Arial" pitchFamily="34" charset="0"/>
                <a:ea typeface="Consolas"/>
                <a:cs typeface="Arial" pitchFamily="34" charset="0"/>
              </a:rPr>
              <a:t>SZKLARZ</a:t>
            </a:r>
            <a:endParaRPr lang="fr-FR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2400" y="228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Départs à la Retraite </a:t>
            </a:r>
            <a:endParaRPr lang="fr-FR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640760" y="620688"/>
            <a:ext cx="5715744" cy="4176464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1" name="Picture 11" descr="sumLumiByDay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68" y="692696"/>
            <a:ext cx="5485723" cy="3942000"/>
          </a:xfrm>
          <a:prstGeom prst="rect">
            <a:avLst/>
          </a:prstGeom>
        </p:spPr>
      </p:pic>
      <p:grpSp>
        <p:nvGrpSpPr>
          <p:cNvPr id="32" name="Group 8"/>
          <p:cNvGrpSpPr/>
          <p:nvPr/>
        </p:nvGrpSpPr>
        <p:grpSpPr>
          <a:xfrm>
            <a:off x="35496" y="4797152"/>
            <a:ext cx="9091619" cy="1944216"/>
            <a:chOff x="0" y="4797152"/>
            <a:chExt cx="9091619" cy="1944216"/>
          </a:xfrm>
        </p:grpSpPr>
        <p:sp>
          <p:nvSpPr>
            <p:cNvPr id="33" name="Rectangle 32"/>
            <p:cNvSpPr/>
            <p:nvPr/>
          </p:nvSpPr>
          <p:spPr bwMode="auto">
            <a:xfrm>
              <a:off x="0" y="4797152"/>
              <a:ext cx="9036496" cy="19442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grpSp>
          <p:nvGrpSpPr>
            <p:cNvPr id="34" name="Group 2"/>
            <p:cNvGrpSpPr/>
            <p:nvPr/>
          </p:nvGrpSpPr>
          <p:grpSpPr>
            <a:xfrm>
              <a:off x="79779" y="4917068"/>
              <a:ext cx="9011840" cy="1680284"/>
              <a:chOff x="151787" y="292586"/>
              <a:chExt cx="9011840" cy="1680284"/>
            </a:xfrm>
          </p:grpSpPr>
          <p:grpSp>
            <p:nvGrpSpPr>
              <p:cNvPr id="35" name="Group 5"/>
              <p:cNvGrpSpPr/>
              <p:nvPr/>
            </p:nvGrpSpPr>
            <p:grpSpPr>
              <a:xfrm>
                <a:off x="179512" y="932212"/>
                <a:ext cx="8891469" cy="432656"/>
                <a:chOff x="107504" y="6044780"/>
                <a:chExt cx="8891469" cy="432656"/>
              </a:xfrm>
            </p:grpSpPr>
            <p:sp>
              <p:nvSpPr>
                <p:cNvPr id="42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07504" y="6077326"/>
                  <a:ext cx="7542449" cy="40011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fr-FR" sz="1800" dirty="0" smtClean="0">
                      <a:solidFill>
                        <a:schemeClr val="bg1"/>
                      </a:solidFill>
                      <a:effectLst/>
                    </a:rPr>
                    <a:t>Efficacité de la prise des données = (</a:t>
                  </a:r>
                  <a:r>
                    <a:rPr lang="fr-FR" sz="1800" dirty="0" err="1" smtClean="0">
                      <a:solidFill>
                        <a:schemeClr val="bg1"/>
                      </a:solidFill>
                      <a:effectLst/>
                    </a:rPr>
                    <a:t>lumi</a:t>
                  </a:r>
                  <a:r>
                    <a:rPr lang="fr-FR" sz="1800" dirty="0" smtClean="0">
                      <a:solidFill>
                        <a:schemeClr val="bg1"/>
                      </a:solidFill>
                      <a:effectLst/>
                    </a:rPr>
                    <a:t> enregistrée)/(</a:t>
                  </a:r>
                  <a:r>
                    <a:rPr lang="fr-FR" sz="1800" dirty="0" err="1" smtClean="0">
                      <a:solidFill>
                        <a:schemeClr val="bg1"/>
                      </a:solidFill>
                      <a:effectLst/>
                    </a:rPr>
                    <a:t>lumi</a:t>
                  </a:r>
                  <a:r>
                    <a:rPr lang="fr-FR" sz="1800" dirty="0" smtClean="0">
                      <a:solidFill>
                        <a:schemeClr val="bg1"/>
                      </a:solidFill>
                      <a:effectLst/>
                    </a:rPr>
                    <a:t> fourni):</a:t>
                  </a:r>
                  <a:r>
                    <a:rPr lang="fr-FR" sz="2000" dirty="0" smtClean="0">
                      <a:solidFill>
                        <a:schemeClr val="bg1"/>
                      </a:solidFill>
                      <a:effectLst/>
                    </a:rPr>
                    <a:t> </a:t>
                  </a:r>
                  <a:endParaRPr lang="fr-FR" sz="2000" dirty="0"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43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7785179" y="6044780"/>
                  <a:ext cx="1213794" cy="40011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fr-FR" sz="1800" smtClean="0">
                      <a:solidFill>
                        <a:schemeClr val="bg1"/>
                      </a:solidFill>
                      <a:effectLst/>
                    </a:rPr>
                    <a:t>~ </a:t>
                  </a:r>
                  <a:r>
                    <a:rPr lang="fr-FR" sz="2000" smtClean="0">
                      <a:solidFill>
                        <a:schemeClr val="bg1"/>
                      </a:solidFill>
                      <a:effectLst/>
                    </a:rPr>
                    <a:t>93.5% </a:t>
                  </a:r>
                  <a:endParaRPr lang="fr-FR" sz="2000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36" name="Group 20"/>
              <p:cNvGrpSpPr/>
              <p:nvPr/>
            </p:nvGrpSpPr>
            <p:grpSpPr>
              <a:xfrm>
                <a:off x="179512" y="292586"/>
                <a:ext cx="8984115" cy="424210"/>
                <a:chOff x="107504" y="4901098"/>
                <a:chExt cx="8984115" cy="424210"/>
              </a:xfrm>
            </p:grpSpPr>
            <p:sp>
              <p:nvSpPr>
                <p:cNvPr id="40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07504" y="4901098"/>
                  <a:ext cx="5617243" cy="369332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fr-FR" sz="1800" dirty="0" smtClean="0">
                      <a:solidFill>
                        <a:schemeClr val="bg1"/>
                      </a:solidFill>
                      <a:effectLst/>
                    </a:rPr>
                    <a:t>Fraction des canaux des détecteurs opérationnels </a:t>
                  </a:r>
                </a:p>
              </p:txBody>
            </p:sp>
            <p:sp>
              <p:nvSpPr>
                <p:cNvPr id="4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5976664" y="4925198"/>
                  <a:ext cx="3114955" cy="40011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fr-FR" sz="1800" dirty="0" smtClean="0">
                      <a:solidFill>
                        <a:schemeClr val="bg1"/>
                      </a:solidFill>
                    </a:rPr>
                    <a:t>Quelques pour mille</a:t>
                  </a:r>
                  <a:r>
                    <a:rPr lang="fr-FR" sz="1800" dirty="0" smtClean="0">
                      <a:solidFill>
                        <a:schemeClr val="bg1"/>
                      </a:solidFill>
                      <a:effectLst/>
                    </a:rPr>
                    <a:t> à </a:t>
                  </a:r>
                  <a:r>
                    <a:rPr lang="fr-FR" sz="2000" dirty="0" smtClean="0">
                      <a:solidFill>
                        <a:schemeClr val="bg1"/>
                      </a:solidFill>
                      <a:effectLst/>
                    </a:rPr>
                    <a:t>3.5%</a:t>
                  </a:r>
                </a:p>
              </p:txBody>
            </p:sp>
          </p:grpSp>
          <p:grpSp>
            <p:nvGrpSpPr>
              <p:cNvPr id="37" name="Group 23"/>
              <p:cNvGrpSpPr/>
              <p:nvPr/>
            </p:nvGrpSpPr>
            <p:grpSpPr>
              <a:xfrm>
                <a:off x="151787" y="1572760"/>
                <a:ext cx="7769093" cy="400110"/>
                <a:chOff x="79779" y="5717286"/>
                <a:chExt cx="7769093" cy="400110"/>
              </a:xfrm>
            </p:grpSpPr>
            <p:sp>
              <p:nvSpPr>
                <p:cNvPr id="38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79779" y="5748064"/>
                  <a:ext cx="5113900" cy="369332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fr-FR" sz="1800" dirty="0" smtClean="0">
                      <a:solidFill>
                        <a:schemeClr val="bg1"/>
                      </a:solidFill>
                      <a:effectLst/>
                    </a:rPr>
                    <a:t>Fraction “Good-</a:t>
                  </a:r>
                  <a:r>
                    <a:rPr lang="fr-FR" sz="1800" dirty="0" err="1" smtClean="0">
                      <a:solidFill>
                        <a:schemeClr val="bg1"/>
                      </a:solidFill>
                      <a:effectLst/>
                    </a:rPr>
                    <a:t>quality</a:t>
                  </a:r>
                  <a:r>
                    <a:rPr lang="fr-FR" sz="1800" dirty="0" smtClean="0">
                      <a:solidFill>
                        <a:schemeClr val="bg1"/>
                      </a:solidFill>
                      <a:effectLst/>
                    </a:rPr>
                    <a:t>” data </a:t>
                  </a:r>
                  <a:r>
                    <a:rPr lang="fr-FR" sz="1800" dirty="0" smtClean="0">
                      <a:solidFill>
                        <a:schemeClr val="bg1"/>
                      </a:solidFill>
                    </a:rPr>
                    <a:t>pour les analyses</a:t>
                  </a:r>
                  <a:endParaRPr lang="fr-FR" sz="1800" dirty="0" smtClean="0"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3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720814" y="5717286"/>
                  <a:ext cx="1128058" cy="40011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fr-FR" sz="2000" smtClean="0">
                      <a:solidFill>
                        <a:schemeClr val="bg1"/>
                      </a:solidFill>
                      <a:effectLst/>
                    </a:rPr>
                    <a:t>90-96%</a:t>
                  </a:r>
                  <a:endParaRPr lang="fr-FR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</p:grpSp>
      </p:grpSp>
      <p:cxnSp>
        <p:nvCxnSpPr>
          <p:cNvPr id="44" name="Straight Arrow Connector 10"/>
          <p:cNvCxnSpPr/>
          <p:nvPr/>
        </p:nvCxnSpPr>
        <p:spPr bwMode="auto">
          <a:xfrm>
            <a:off x="4665096" y="2996952"/>
            <a:ext cx="0" cy="504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7"/>
          <p:cNvSpPr txBox="1"/>
          <p:nvPr/>
        </p:nvSpPr>
        <p:spPr>
          <a:xfrm>
            <a:off x="3979659" y="2689756"/>
            <a:ext cx="829073" cy="523220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smtClean="0">
                <a:effectLst/>
              </a:rPr>
              <a:t>EPS, July</a:t>
            </a:r>
          </a:p>
          <a:p>
            <a:r>
              <a:rPr lang="fr-FR" sz="1400" smtClean="0">
                <a:effectLst/>
              </a:rPr>
              <a:t>~ 1.2 fb</a:t>
            </a:r>
            <a:r>
              <a:rPr lang="fr-FR" sz="1400" baseline="30000" smtClean="0">
                <a:effectLst/>
              </a:rPr>
              <a:t>-1</a:t>
            </a:r>
            <a:endParaRPr lang="fr-FR" sz="1400" baseline="30000">
              <a:effectLst/>
            </a:endParaRPr>
          </a:p>
        </p:txBody>
      </p:sp>
      <p:cxnSp>
        <p:nvCxnSpPr>
          <p:cNvPr id="46" name="Straight Arrow Connector 29"/>
          <p:cNvCxnSpPr/>
          <p:nvPr/>
        </p:nvCxnSpPr>
        <p:spPr bwMode="auto">
          <a:xfrm>
            <a:off x="5385176" y="2420888"/>
            <a:ext cx="0" cy="504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16"/>
          <p:cNvSpPr txBox="1"/>
          <p:nvPr/>
        </p:nvSpPr>
        <p:spPr>
          <a:xfrm>
            <a:off x="4885171" y="1826240"/>
            <a:ext cx="829073" cy="738664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smtClean="0">
                <a:effectLst/>
              </a:rPr>
              <a:t>LP, end </a:t>
            </a:r>
          </a:p>
          <a:p>
            <a:r>
              <a:rPr lang="fr-FR" sz="1400" smtClean="0">
                <a:effectLst/>
              </a:rPr>
              <a:t>August</a:t>
            </a:r>
          </a:p>
          <a:p>
            <a:r>
              <a:rPr lang="fr-FR" sz="1400" smtClean="0">
                <a:effectLst/>
              </a:rPr>
              <a:t>~ 2.5 fb</a:t>
            </a:r>
            <a:r>
              <a:rPr lang="fr-FR" sz="1400" baseline="30000" smtClean="0">
                <a:effectLst/>
              </a:rPr>
              <a:t>-1</a:t>
            </a:r>
            <a:endParaRPr lang="fr-FR" sz="1400" baseline="30000">
              <a:effectLst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1640760" y="188640"/>
            <a:ext cx="5679579" cy="3231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 smtClean="0">
                <a:effectLst/>
              </a:rPr>
              <a:t>Luminosité de pic ATLAS: ~ 3.6 x10</a:t>
            </a:r>
            <a:r>
              <a:rPr lang="fr-FR" sz="1500" baseline="30000" dirty="0" smtClean="0">
                <a:effectLst/>
              </a:rPr>
              <a:t>33</a:t>
            </a:r>
            <a:r>
              <a:rPr lang="fr-FR" sz="1500" dirty="0" smtClean="0">
                <a:effectLst/>
              </a:rPr>
              <a:t> cm</a:t>
            </a:r>
            <a:r>
              <a:rPr lang="fr-FR" sz="1500" baseline="30000" dirty="0" smtClean="0">
                <a:effectLst/>
              </a:rPr>
              <a:t>-2</a:t>
            </a:r>
            <a:r>
              <a:rPr lang="fr-FR" sz="1500" dirty="0" smtClean="0">
                <a:effectLst/>
              </a:rPr>
              <a:t> s</a:t>
            </a:r>
            <a:r>
              <a:rPr lang="fr-FR" sz="1500" baseline="30000" dirty="0" smtClean="0">
                <a:effectLst/>
              </a:rPr>
              <a:t>-1</a:t>
            </a:r>
            <a:endParaRPr lang="fr-FR" sz="1500" baseline="30000" dirty="0">
              <a:effectLst/>
            </a:endParaRPr>
          </a:p>
        </p:txBody>
      </p:sp>
      <p:sp>
        <p:nvSpPr>
          <p:cNvPr id="49" name="Oval 12"/>
          <p:cNvSpPr/>
          <p:nvPr/>
        </p:nvSpPr>
        <p:spPr bwMode="auto">
          <a:xfrm>
            <a:off x="3728992" y="1772816"/>
            <a:ext cx="792088" cy="720080"/>
          </a:xfrm>
          <a:prstGeom prst="ellipse">
            <a:avLst/>
          </a:prstGeom>
          <a:noFill/>
          <a:ln w="28575" cap="flat" cmpd="sng" algn="ctr">
            <a:solidFill>
              <a:srgbClr val="CC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08576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0"/>
            <a:ext cx="9252520" cy="6885384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E17EE3-F523-7945-ACBA-F7547367007F}" type="slidenum">
              <a:rPr lang="fr-FR" sz="1200" smtClean="0">
                <a:solidFill>
                  <a:schemeClr val="tx2"/>
                </a:solidFill>
                <a:effectLst/>
              </a:rPr>
              <a:pPr/>
              <a:t>5</a:t>
            </a:fld>
            <a:endParaRPr lang="fr-FR" sz="1200">
              <a:solidFill>
                <a:schemeClr val="tx2"/>
              </a:solidFill>
              <a:effectLst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179512" y="4797152"/>
            <a:ext cx="1559979" cy="353943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700" smtClean="0">
                <a:effectLst/>
              </a:rPr>
              <a:t>Exclu </a:t>
            </a:r>
            <a:r>
              <a:rPr lang="fr-FR" sz="1500" smtClean="0"/>
              <a:t>@</a:t>
            </a:r>
            <a:r>
              <a:rPr lang="fr-FR" sz="1500" smtClean="0">
                <a:effectLst/>
              </a:rPr>
              <a:t> 95% CL</a:t>
            </a:r>
            <a:r>
              <a:rPr lang="fr-FR" sz="1700" smtClean="0">
                <a:effectLst/>
              </a:rPr>
              <a:t>  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819397" y="414912"/>
            <a:ext cx="3866828" cy="384721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900" smtClean="0">
                <a:effectLst/>
              </a:rPr>
              <a:t>En mettant tous les canaux ensemble</a:t>
            </a:r>
            <a:endParaRPr lang="fr-FR" sz="1900">
              <a:effectLst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6660232" y="104145"/>
            <a:ext cx="2531825" cy="1107996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300" dirty="0" err="1" smtClean="0">
                <a:solidFill>
                  <a:srgbClr val="FF0000"/>
                </a:solidFill>
                <a:effectLst/>
                <a:latin typeface="Comic Sans MS"/>
              </a:rPr>
              <a:t>H</a:t>
            </a:r>
            <a:r>
              <a:rPr lang="fr-FR" sz="1300" dirty="0" err="1" smtClean="0">
                <a:solidFill>
                  <a:srgbClr val="FF0000"/>
                </a:solidFill>
                <a:effectLst/>
                <a:latin typeface="Comic Sans MS"/>
                <a:sym typeface="Wingdings"/>
              </a:rPr>
              <a:t></a:t>
            </a:r>
            <a:r>
              <a:rPr lang="fr-FR" sz="1300" dirty="0" err="1" smtClean="0">
                <a:solidFill>
                  <a:srgbClr val="FF0000"/>
                </a:solidFill>
                <a:effectLst/>
                <a:latin typeface="Comic Sans MS"/>
                <a:ea typeface="Lucida Grande"/>
                <a:cs typeface="Lucida Grande"/>
                <a:sym typeface="Wingdings"/>
              </a:rPr>
              <a:t>γγ</a:t>
            </a:r>
            <a:r>
              <a:rPr lang="fr-FR" sz="1300" dirty="0" smtClean="0">
                <a:solidFill>
                  <a:srgbClr val="FF0000"/>
                </a:solidFill>
                <a:effectLst/>
                <a:latin typeface="Comic Sans MS"/>
                <a:ea typeface="Lucida Grande"/>
                <a:cs typeface="Lucida Grande"/>
                <a:sym typeface="Wingdings"/>
              </a:rPr>
              <a:t>,</a:t>
            </a:r>
            <a:r>
              <a:rPr lang="fr-FR" sz="1300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 </a:t>
            </a:r>
            <a:r>
              <a:rPr lang="fr-FR" sz="1300" dirty="0" smtClean="0">
                <a:effectLst/>
                <a:latin typeface="Comic Sans MS"/>
                <a:sym typeface="Wingdings"/>
              </a:rPr>
              <a:t>H </a:t>
            </a:r>
            <a:r>
              <a:rPr lang="fr-FR" sz="1300" dirty="0" err="1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ττ</a:t>
            </a:r>
            <a:r>
              <a:rPr lang="fr-FR" sz="1300" dirty="0" smtClean="0">
                <a:effectLst/>
                <a:latin typeface="Comic Sans MS"/>
                <a:sym typeface="Wingdings"/>
              </a:rPr>
              <a:t> </a:t>
            </a:r>
          </a:p>
          <a:p>
            <a:r>
              <a:rPr lang="fr-FR" sz="1300" dirty="0" smtClean="0">
                <a:solidFill>
                  <a:srgbClr val="FF0000"/>
                </a:solidFill>
                <a:effectLst/>
                <a:latin typeface="Comic Sans MS"/>
                <a:sym typeface="Wingdings"/>
              </a:rPr>
              <a:t>H WW</a:t>
            </a:r>
            <a:r>
              <a:rPr lang="fr-FR" sz="1300" baseline="30000" dirty="0" smtClean="0">
                <a:solidFill>
                  <a:srgbClr val="FF0000"/>
                </a:solidFill>
                <a:effectLst/>
                <a:latin typeface="Comic Sans MS"/>
                <a:sym typeface="Wingdings"/>
              </a:rPr>
              <a:t>(*)</a:t>
            </a:r>
            <a:r>
              <a:rPr lang="fr-FR" sz="1300" dirty="0" smtClean="0">
                <a:solidFill>
                  <a:srgbClr val="FF0000"/>
                </a:solidFill>
                <a:effectLst/>
                <a:latin typeface="Comic Sans MS"/>
                <a:sym typeface="Wingdings"/>
              </a:rPr>
              <a:t> </a:t>
            </a:r>
            <a:r>
              <a:rPr lang="fr-FR" sz="1300" dirty="0" err="1" smtClean="0">
                <a:solidFill>
                  <a:srgbClr val="FF0000"/>
                </a:solidFill>
                <a:effectLst/>
                <a:latin typeface="Comic Sans MS"/>
                <a:sym typeface="Wingdings"/>
              </a:rPr>
              <a:t>l</a:t>
            </a:r>
            <a:r>
              <a:rPr lang="fr-FR" sz="1300" dirty="0" err="1" smtClean="0">
                <a:solidFill>
                  <a:srgbClr val="FF0000"/>
                </a:solidFill>
                <a:effectLst/>
                <a:latin typeface="Comic Sans MS"/>
                <a:ea typeface="Lucida Grande"/>
                <a:cs typeface="Lucida Grande"/>
                <a:sym typeface="Wingdings"/>
              </a:rPr>
              <a:t>ν</a:t>
            </a:r>
            <a:r>
              <a:rPr lang="fr-FR" sz="1300" dirty="0" err="1" smtClean="0">
                <a:solidFill>
                  <a:srgbClr val="FF0000"/>
                </a:solidFill>
                <a:effectLst/>
                <a:latin typeface="Comic Sans MS"/>
                <a:sym typeface="Wingdings"/>
              </a:rPr>
              <a:t>l</a:t>
            </a:r>
            <a:r>
              <a:rPr lang="fr-FR" sz="1300" dirty="0" err="1" smtClean="0">
                <a:solidFill>
                  <a:srgbClr val="FF0000"/>
                </a:solidFill>
                <a:effectLst/>
                <a:latin typeface="Comic Sans MS"/>
                <a:ea typeface="Lucida Grande"/>
                <a:cs typeface="Lucida Grande"/>
                <a:sym typeface="Wingdings"/>
              </a:rPr>
              <a:t>ν</a:t>
            </a:r>
            <a:endParaRPr lang="fr-FR" sz="1300" dirty="0" smtClean="0">
              <a:solidFill>
                <a:srgbClr val="FF0000"/>
              </a:solidFill>
              <a:effectLst/>
              <a:latin typeface="Comic Sans MS"/>
              <a:ea typeface="Lucida Grande"/>
              <a:cs typeface="Lucida Grande"/>
              <a:sym typeface="Wingdings"/>
            </a:endParaRPr>
          </a:p>
          <a:p>
            <a:r>
              <a:rPr lang="fr-FR" sz="1300" dirty="0" smtClean="0">
                <a:solidFill>
                  <a:srgbClr val="FF0000"/>
                </a:solidFill>
                <a:effectLst/>
                <a:latin typeface="Comic Sans MS"/>
                <a:ea typeface="Lucida Grande"/>
                <a:cs typeface="Lucida Grande"/>
                <a:sym typeface="Wingdings"/>
              </a:rPr>
              <a:t>H ZZ</a:t>
            </a:r>
            <a:r>
              <a:rPr lang="fr-FR" sz="1300" baseline="30000" dirty="0" smtClean="0">
                <a:solidFill>
                  <a:srgbClr val="FF0000"/>
                </a:solidFill>
                <a:effectLst/>
                <a:latin typeface="Comic Sans MS"/>
                <a:ea typeface="Lucida Grande"/>
                <a:cs typeface="Lucida Grande"/>
                <a:sym typeface="Wingdings"/>
              </a:rPr>
              <a:t>(*)</a:t>
            </a:r>
            <a:r>
              <a:rPr lang="fr-FR" sz="1300" dirty="0" smtClean="0">
                <a:solidFill>
                  <a:srgbClr val="FF0000"/>
                </a:solidFill>
                <a:effectLst/>
                <a:latin typeface="Comic Sans MS"/>
                <a:ea typeface="Lucida Grande"/>
                <a:cs typeface="Lucida Grande"/>
                <a:sym typeface="Wingdings"/>
              </a:rPr>
              <a:t>  4l</a:t>
            </a:r>
            <a:r>
              <a:rPr lang="fr-FR" sz="1300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, H ZZ  </a:t>
            </a:r>
            <a:r>
              <a:rPr lang="fr-FR" sz="1300" dirty="0" err="1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llνν</a:t>
            </a:r>
            <a:endParaRPr lang="fr-FR" sz="1300" dirty="0" smtClean="0">
              <a:effectLst/>
              <a:latin typeface="Comic Sans MS"/>
              <a:ea typeface="Lucida Grande"/>
              <a:cs typeface="Lucida Grande"/>
              <a:sym typeface="Wingdings"/>
            </a:endParaRPr>
          </a:p>
          <a:p>
            <a:r>
              <a:rPr lang="fr-FR" sz="1300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H ZZ  </a:t>
            </a:r>
            <a:r>
              <a:rPr lang="fr-FR" sz="1300" dirty="0" err="1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llqq</a:t>
            </a:r>
            <a:r>
              <a:rPr lang="fr-FR" sz="1300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, H </a:t>
            </a:r>
            <a:r>
              <a:rPr lang="fr-FR" sz="1300" dirty="0" err="1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WWlνqq</a:t>
            </a:r>
            <a:endParaRPr lang="fr-FR" sz="1300" dirty="0" smtClean="0">
              <a:effectLst/>
              <a:latin typeface="Comic Sans MS"/>
              <a:ea typeface="Lucida Grande"/>
              <a:cs typeface="Lucida Grande"/>
              <a:sym typeface="Wingdings"/>
            </a:endParaRPr>
          </a:p>
          <a:p>
            <a:r>
              <a:rPr lang="fr-FR" sz="1400" dirty="0" smtClean="0">
                <a:effectLst/>
                <a:latin typeface="Comic Sans MS"/>
                <a:sym typeface="Wingdings"/>
              </a:rPr>
              <a:t>W/ZH </a:t>
            </a:r>
            <a:r>
              <a:rPr lang="fr-FR" sz="1400" dirty="0" err="1" smtClean="0">
                <a:effectLst/>
                <a:latin typeface="Comic Sans MS"/>
                <a:sym typeface="Wingdings"/>
              </a:rPr>
              <a:t>lbb+X</a:t>
            </a:r>
            <a:r>
              <a:rPr lang="fr-FR" sz="1400" dirty="0" smtClean="0">
                <a:effectLst/>
                <a:latin typeface="Comic Sans MS"/>
                <a:sym typeface="Wingdings"/>
              </a:rPr>
              <a:t> not </a:t>
            </a:r>
            <a:r>
              <a:rPr lang="fr-FR" sz="1400" dirty="0" err="1" smtClean="0">
                <a:effectLst/>
                <a:latin typeface="Comic Sans MS"/>
                <a:sym typeface="Wingdings"/>
              </a:rPr>
              <a:t>included</a:t>
            </a:r>
            <a:endParaRPr lang="fr-FR" sz="1400" dirty="0">
              <a:effectLst/>
              <a:latin typeface="Comic Sans MS"/>
              <a:ea typeface="Lucida Grande"/>
              <a:cs typeface="Lucida Grande"/>
              <a:sym typeface="Wingdings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179512" y="6237312"/>
            <a:ext cx="1454181" cy="353943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700" smtClean="0">
                <a:effectLst/>
              </a:rPr>
              <a:t>Exclu</a:t>
            </a:r>
            <a:r>
              <a:rPr lang="fr-FR" sz="1500" smtClean="0"/>
              <a:t> @</a:t>
            </a:r>
            <a:r>
              <a:rPr lang="fr-FR" sz="1500" smtClean="0">
                <a:effectLst/>
              </a:rPr>
              <a:t> 99% CL</a:t>
            </a:r>
            <a:endParaRPr lang="fr-FR" sz="1700" smtClean="0">
              <a:effectLst/>
            </a:endParaRPr>
          </a:p>
        </p:txBody>
      </p:sp>
      <p:sp>
        <p:nvSpPr>
          <p:cNvPr id="41" name="TextBox 26"/>
          <p:cNvSpPr txBox="1"/>
          <p:nvPr/>
        </p:nvSpPr>
        <p:spPr>
          <a:xfrm>
            <a:off x="179512" y="5538718"/>
            <a:ext cx="3672408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effectLst/>
              </a:rPr>
              <a:t>Exclusion dans l’hypothèse</a:t>
            </a:r>
            <a:r>
              <a:rPr lang="fr-FR" dirty="0" smtClean="0">
                <a:solidFill>
                  <a:srgbClr val="000000"/>
                </a:solidFill>
              </a:rPr>
              <a:t> no-signal</a:t>
            </a:r>
            <a:endParaRPr lang="fr-FR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2" name="TextBox 27"/>
          <p:cNvSpPr txBox="1"/>
          <p:nvPr/>
        </p:nvSpPr>
        <p:spPr>
          <a:xfrm>
            <a:off x="2572809" y="4725144"/>
            <a:ext cx="3576557" cy="615553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700" smtClean="0">
                <a:effectLst/>
              </a:rPr>
              <a:t>112.7 &lt; m</a:t>
            </a:r>
            <a:r>
              <a:rPr lang="fr-FR" sz="1700" baseline="-25000" smtClean="0">
                <a:effectLst/>
              </a:rPr>
              <a:t>H </a:t>
            </a:r>
            <a:r>
              <a:rPr lang="fr-FR" sz="1700" smtClean="0">
                <a:effectLst/>
              </a:rPr>
              <a:t>&lt; 115.5 GeV </a:t>
            </a:r>
          </a:p>
          <a:p>
            <a:r>
              <a:rPr lang="fr-FR" sz="1700" smtClean="0">
                <a:effectLst/>
              </a:rPr>
              <a:t>131 &lt;m</a:t>
            </a:r>
            <a:r>
              <a:rPr lang="fr-FR" sz="1700" baseline="-25000" smtClean="0">
                <a:effectLst/>
              </a:rPr>
              <a:t>H </a:t>
            </a:r>
            <a:r>
              <a:rPr lang="fr-FR" sz="1700" smtClean="0">
                <a:effectLst/>
              </a:rPr>
              <a:t>&lt; 453 GeV, sauf 237-251 GeV</a:t>
            </a:r>
          </a:p>
        </p:txBody>
      </p:sp>
      <p:sp>
        <p:nvSpPr>
          <p:cNvPr id="43" name="TextBox 29"/>
          <p:cNvSpPr txBox="1"/>
          <p:nvPr/>
        </p:nvSpPr>
        <p:spPr>
          <a:xfrm>
            <a:off x="4286806" y="5506831"/>
            <a:ext cx="1630575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000000"/>
                </a:solidFill>
                <a:effectLst/>
              </a:rPr>
              <a:t>124.6-520 GeV </a:t>
            </a:r>
          </a:p>
        </p:txBody>
      </p:sp>
      <p:sp>
        <p:nvSpPr>
          <p:cNvPr id="44" name="TextBox 30"/>
          <p:cNvSpPr txBox="1"/>
          <p:nvPr/>
        </p:nvSpPr>
        <p:spPr>
          <a:xfrm>
            <a:off x="2555776" y="6237312"/>
            <a:ext cx="3868303" cy="353943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700" smtClean="0">
                <a:effectLst/>
              </a:rPr>
              <a:t>133 &lt;m</a:t>
            </a:r>
            <a:r>
              <a:rPr lang="fr-FR" sz="1700" baseline="-25000" smtClean="0">
                <a:effectLst/>
              </a:rPr>
              <a:t>H </a:t>
            </a:r>
            <a:r>
              <a:rPr lang="fr-FR" sz="1700" smtClean="0">
                <a:effectLst/>
              </a:rPr>
              <a:t>&lt; 230 GeV, 260 &lt; m</a:t>
            </a:r>
            <a:r>
              <a:rPr lang="fr-FR" sz="1700" baseline="-25000" smtClean="0">
                <a:effectLst/>
              </a:rPr>
              <a:t>H </a:t>
            </a:r>
            <a:r>
              <a:rPr lang="fr-FR" sz="1700" smtClean="0">
                <a:effectLst/>
              </a:rPr>
              <a:t>&lt; 437 GeV   </a:t>
            </a:r>
          </a:p>
        </p:txBody>
      </p:sp>
      <p:pic>
        <p:nvPicPr>
          <p:cNvPr id="45" name="Picture 3" descr="Untitled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50" y="1340768"/>
            <a:ext cx="4171946" cy="31862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6" name="Picture 5" descr="Untitled 2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244355" cy="31862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" name="Rectangle 46"/>
          <p:cNvSpPr/>
          <p:nvPr/>
        </p:nvSpPr>
        <p:spPr bwMode="auto">
          <a:xfrm>
            <a:off x="5364088" y="1412776"/>
            <a:ext cx="648072" cy="2736304"/>
          </a:xfrm>
          <a:prstGeom prst="rect">
            <a:avLst/>
          </a:prstGeom>
          <a:solidFill>
            <a:srgbClr val="000090">
              <a:alpha val="5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5436096" y="1196752"/>
            <a:ext cx="330540" cy="21544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800" smtClean="0">
                <a:solidFill>
                  <a:srgbClr val="0000FF"/>
                </a:solidFill>
                <a:effectLst/>
              </a:rPr>
              <a:t>LEP</a:t>
            </a:r>
            <a:endParaRPr lang="fr-FR" sz="800">
              <a:solidFill>
                <a:srgbClr val="0000FF"/>
              </a:solidFill>
              <a:effectLst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992000" y="1412776"/>
            <a:ext cx="1008112" cy="2736304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236296" y="1412776"/>
            <a:ext cx="1800200" cy="2736304"/>
          </a:xfrm>
          <a:prstGeom prst="rect">
            <a:avLst/>
          </a:prstGeom>
          <a:solidFill>
            <a:srgbClr val="FF0000">
              <a:alpha val="5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68144" y="1412776"/>
            <a:ext cx="234000" cy="2736304"/>
          </a:xfrm>
          <a:prstGeom prst="rect">
            <a:avLst/>
          </a:prstGeom>
          <a:solidFill>
            <a:srgbClr val="FF0000">
              <a:alpha val="5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52" name="TextBox 35"/>
          <p:cNvSpPr txBox="1"/>
          <p:nvPr/>
        </p:nvSpPr>
        <p:spPr>
          <a:xfrm>
            <a:off x="8028384" y="1238563"/>
            <a:ext cx="85472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00" smtClean="0">
                <a:solidFill>
                  <a:schemeClr val="bg1">
                    <a:lumMod val="50000"/>
                  </a:schemeClr>
                </a:solidFill>
                <a:effectLst/>
              </a:rPr>
              <a:t>ATLAS+CMS</a:t>
            </a:r>
          </a:p>
          <a:p>
            <a:r>
              <a:rPr lang="fr-FR" sz="1000" smtClean="0">
                <a:solidFill>
                  <a:schemeClr val="bg1">
                    <a:lumMod val="50000"/>
                  </a:schemeClr>
                </a:solidFill>
                <a:effectLst/>
              </a:rPr>
              <a:t>Combination</a:t>
            </a:r>
            <a:endParaRPr lang="fr-FR" sz="100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3" name="TextBox 37"/>
          <p:cNvSpPr txBox="1"/>
          <p:nvPr/>
        </p:nvSpPr>
        <p:spPr>
          <a:xfrm>
            <a:off x="7567142" y="2492896"/>
            <a:ext cx="593239" cy="4924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300" smtClean="0">
                <a:solidFill>
                  <a:srgbClr val="FF0000"/>
                </a:solidFill>
                <a:effectLst/>
              </a:rPr>
              <a:t>ATLAS</a:t>
            </a:r>
          </a:p>
          <a:p>
            <a:r>
              <a:rPr lang="fr-FR" sz="1300" smtClean="0">
                <a:solidFill>
                  <a:srgbClr val="FF0000"/>
                </a:solidFill>
                <a:effectLst/>
              </a:rPr>
              <a:t>today</a:t>
            </a:r>
            <a:endParaRPr lang="fr-FR" sz="130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15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96552" y="-153470"/>
            <a:ext cx="9865096" cy="7200800"/>
          </a:xfrm>
          <a:prstGeom prst="rect">
            <a:avLst/>
          </a:prstGeom>
          <a:solidFill>
            <a:srgbClr val="66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02352" y="6813376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19" name="Picture 5" descr="Untitled 2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016505" cy="289825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25" name="TextBox 1"/>
          <p:cNvSpPr txBox="1"/>
          <p:nvPr/>
        </p:nvSpPr>
        <p:spPr>
          <a:xfrm>
            <a:off x="1640892" y="91950"/>
            <a:ext cx="6306278" cy="3847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900" dirty="0" smtClean="0">
                <a:effectLst/>
              </a:rPr>
              <a:t>Compatibilité des données avec l’ hypothèse background-</a:t>
            </a:r>
            <a:r>
              <a:rPr lang="fr-FR" sz="1900" dirty="0" err="1" smtClean="0">
                <a:effectLst/>
              </a:rPr>
              <a:t>only</a:t>
            </a:r>
            <a:endParaRPr lang="fr-FR" sz="1900" dirty="0">
              <a:effectLst/>
            </a:endParaRPr>
          </a:p>
        </p:txBody>
      </p:sp>
      <p:sp>
        <p:nvSpPr>
          <p:cNvPr id="27" name="Oval 19"/>
          <p:cNvSpPr>
            <a:spLocks noChangeAspect="1"/>
          </p:cNvSpPr>
          <p:nvPr/>
        </p:nvSpPr>
        <p:spPr bwMode="auto">
          <a:xfrm>
            <a:off x="1043608" y="764704"/>
            <a:ext cx="698621" cy="1460754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pic>
        <p:nvPicPr>
          <p:cNvPr id="33" name="Picture 2" descr="Untitled 2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500385" cy="32714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4" name="Group 8"/>
          <p:cNvGrpSpPr/>
          <p:nvPr/>
        </p:nvGrpSpPr>
        <p:grpSpPr>
          <a:xfrm>
            <a:off x="7020272" y="1556792"/>
            <a:ext cx="1725124" cy="792088"/>
            <a:chOff x="7308304" y="4509120"/>
            <a:chExt cx="1725124" cy="792088"/>
          </a:xfrm>
        </p:grpSpPr>
        <p:cxnSp>
          <p:nvCxnSpPr>
            <p:cNvPr id="35" name="Straight Arrow Connector 7"/>
            <p:cNvCxnSpPr/>
            <p:nvPr/>
          </p:nvCxnSpPr>
          <p:spPr bwMode="auto">
            <a:xfrm flipH="1" flipV="1">
              <a:off x="7308304" y="4509120"/>
              <a:ext cx="357377" cy="2616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15"/>
            <p:cNvSpPr txBox="1"/>
            <p:nvPr/>
          </p:nvSpPr>
          <p:spPr>
            <a:xfrm>
              <a:off x="7665681" y="4562544"/>
              <a:ext cx="1367747" cy="738664"/>
            </a:xfrm>
            <a:prstGeom prst="rect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effectLst/>
                </a:rPr>
                <a:t>Atten</a:t>
              </a:r>
              <a:r>
                <a:rPr lang="fr-FR" sz="1400" dirty="0" smtClean="0"/>
                <a:t>due</a:t>
              </a:r>
              <a:r>
                <a:rPr lang="en-US" sz="1400" dirty="0" smtClean="0"/>
                <a:t> pour</a:t>
              </a:r>
              <a:endParaRPr lang="en-US" sz="1400" dirty="0" smtClean="0">
                <a:effectLst/>
              </a:endParaRPr>
            </a:p>
            <a:p>
              <a:r>
                <a:rPr lang="en-US" sz="1400" dirty="0"/>
                <a:t>u</a:t>
              </a:r>
              <a:r>
                <a:rPr lang="en-US" sz="1400" dirty="0" smtClean="0">
                  <a:effectLst/>
                </a:rPr>
                <a:t>n signal du</a:t>
              </a:r>
            </a:p>
            <a:p>
              <a:r>
                <a:rPr lang="en-US" sz="1400" dirty="0" smtClean="0"/>
                <a:t>Higgs </a:t>
              </a:r>
              <a:r>
                <a:rPr lang="fr-FR" sz="1400" dirty="0"/>
                <a:t>à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effectLst/>
                </a:rPr>
                <a:t>126 </a:t>
              </a:r>
              <a:r>
                <a:rPr lang="en-US" sz="1400" dirty="0" err="1" smtClean="0">
                  <a:effectLst/>
                </a:rPr>
                <a:t>GeV</a:t>
              </a:r>
              <a:endParaRPr lang="en-US" sz="1400" dirty="0">
                <a:effectLst/>
              </a:endParaRPr>
            </a:p>
          </p:txBody>
        </p:sp>
      </p:grpSp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02352" y="6813376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38" name="TextBox 20"/>
          <p:cNvSpPr txBox="1"/>
          <p:nvPr/>
        </p:nvSpPr>
        <p:spPr>
          <a:xfrm>
            <a:off x="395536" y="3574757"/>
            <a:ext cx="4280724" cy="646331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effectLst/>
              </a:rPr>
              <a:t>Déviation maximale par rapport à l’ hypothèse</a:t>
            </a:r>
          </a:p>
          <a:p>
            <a:r>
              <a:rPr lang="fr-FR" sz="1700" dirty="0" smtClean="0">
                <a:solidFill>
                  <a:schemeClr val="bg1"/>
                </a:solidFill>
                <a:effectLst/>
              </a:rPr>
              <a:t>“background-</a:t>
            </a:r>
            <a:r>
              <a:rPr lang="fr-FR" sz="1700" dirty="0" err="1" smtClean="0">
                <a:solidFill>
                  <a:schemeClr val="bg1"/>
                </a:solidFill>
                <a:effectLst/>
              </a:rPr>
              <a:t>only</a:t>
            </a:r>
            <a:r>
              <a:rPr lang="fr-FR" sz="1700" dirty="0" smtClean="0">
                <a:solidFill>
                  <a:schemeClr val="bg1"/>
                </a:solidFill>
                <a:effectLst/>
              </a:rPr>
              <a:t>” </a:t>
            </a:r>
            <a:r>
              <a:rPr lang="fr-FR" sz="1700" dirty="0">
                <a:solidFill>
                  <a:schemeClr val="bg1"/>
                </a:solidFill>
              </a:rPr>
              <a:t>observée à  </a:t>
            </a:r>
            <a:r>
              <a:rPr lang="fr-FR" sz="1900" dirty="0" smtClean="0">
                <a:solidFill>
                  <a:schemeClr val="bg1"/>
                </a:solidFill>
                <a:effectLst/>
              </a:rPr>
              <a:t>m</a:t>
            </a:r>
            <a:r>
              <a:rPr lang="fr-FR" sz="1900" baseline="-25000" dirty="0" smtClean="0">
                <a:solidFill>
                  <a:schemeClr val="bg1"/>
                </a:solidFill>
                <a:effectLst/>
              </a:rPr>
              <a:t>H</a:t>
            </a:r>
            <a:r>
              <a:rPr lang="fr-FR" sz="1900" dirty="0" smtClean="0">
                <a:solidFill>
                  <a:schemeClr val="bg1"/>
                </a:solidFill>
                <a:effectLst/>
              </a:rPr>
              <a:t>~126 </a:t>
            </a:r>
            <a:r>
              <a:rPr lang="fr-FR" sz="1900" dirty="0" err="1" smtClean="0">
                <a:solidFill>
                  <a:schemeClr val="bg1"/>
                </a:solidFill>
                <a:effectLst/>
              </a:rPr>
              <a:t>GeV</a:t>
            </a:r>
            <a:endParaRPr lang="fr-FR" sz="19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9" name="TextBox 25"/>
          <p:cNvSpPr txBox="1"/>
          <p:nvPr/>
        </p:nvSpPr>
        <p:spPr>
          <a:xfrm>
            <a:off x="2216915" y="5661248"/>
            <a:ext cx="5379421" cy="1077218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Résultats similaires pour CMS…</a:t>
            </a:r>
          </a:p>
          <a:p>
            <a:pPr algn="ctr"/>
            <a:r>
              <a:rPr lang="fr-FR" sz="3200" dirty="0" smtClean="0">
                <a:effectLst/>
              </a:rPr>
              <a:t>Bientôt la combinaison !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2953983" y="4240372"/>
            <a:ext cx="4043094" cy="92333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>
                <a:effectLst/>
              </a:rPr>
              <a:t>0</a:t>
            </a:r>
            <a:r>
              <a:rPr lang="fr-FR" dirty="0" smtClean="0">
                <a:effectLst/>
              </a:rPr>
              <a:t>-value local : </a:t>
            </a:r>
            <a:r>
              <a:rPr lang="fr-FR" sz="1800" dirty="0" smtClean="0">
                <a:effectLst/>
              </a:rPr>
              <a:t>1.9 10</a:t>
            </a:r>
            <a:r>
              <a:rPr lang="fr-FR" sz="1800" baseline="30000" dirty="0" smtClean="0">
                <a:effectLst/>
              </a:rPr>
              <a:t>-4  </a:t>
            </a:r>
            <a:endParaRPr lang="fr-FR" sz="1800" dirty="0" smtClean="0">
              <a:effectLst/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effectLst/>
                <a:sym typeface="Wingdings"/>
              </a:rPr>
              <a:t>Signification locale de l’ excès: </a:t>
            </a:r>
            <a:r>
              <a:rPr lang="fr-FR" sz="1800" dirty="0" smtClean="0">
                <a:effectLst/>
                <a:sym typeface="Wingdings"/>
              </a:rPr>
              <a:t>3.6</a:t>
            </a:r>
            <a:r>
              <a:rPr lang="fr-FR" sz="1800" dirty="0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σ</a:t>
            </a:r>
            <a:r>
              <a:rPr lang="fr-FR" sz="1800" dirty="0" smtClean="0">
                <a:effectLst/>
                <a:sym typeface="Wingdings"/>
              </a:rPr>
              <a:t> </a:t>
            </a:r>
          </a:p>
          <a:p>
            <a:r>
              <a:rPr lang="fr-FR" dirty="0" smtClean="0">
                <a:effectLst/>
                <a:sym typeface="Wingdings"/>
              </a:rPr>
              <a:t>~ </a:t>
            </a:r>
            <a:r>
              <a:rPr lang="fr-FR" dirty="0" smtClean="0">
                <a:solidFill>
                  <a:srgbClr val="CC0000"/>
                </a:solidFill>
                <a:effectLst/>
                <a:sym typeface="Wingdings"/>
              </a:rPr>
              <a:t>2.8</a:t>
            </a:r>
            <a:r>
              <a:rPr lang="fr-FR" dirty="0" smtClean="0">
                <a:solidFill>
                  <a:srgbClr val="CC0000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σ</a:t>
            </a:r>
            <a:r>
              <a:rPr lang="fr-FR" dirty="0" smtClean="0">
                <a:solidFill>
                  <a:srgbClr val="CC0000"/>
                </a:solidFill>
                <a:effectLst/>
                <a:sym typeface="Wingdings"/>
              </a:rPr>
              <a:t> H </a:t>
            </a:r>
            <a:r>
              <a:rPr lang="fr-FR" dirty="0" err="1" smtClean="0">
                <a:solidFill>
                  <a:srgbClr val="CC0000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lang="fr-FR" dirty="0" smtClean="0">
                <a:effectLst/>
                <a:sym typeface="Wingdings"/>
              </a:rPr>
              <a:t>, </a:t>
            </a:r>
            <a:r>
              <a:rPr lang="fr-FR" dirty="0" smtClean="0">
                <a:solidFill>
                  <a:srgbClr val="0000FF"/>
                </a:solidFill>
                <a:effectLst/>
                <a:sym typeface="Wingdings"/>
              </a:rPr>
              <a:t>2.1</a:t>
            </a:r>
            <a:r>
              <a:rPr lang="fr-FR" dirty="0" smtClean="0">
                <a:solidFill>
                  <a:srgbClr val="0000FF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σ</a:t>
            </a:r>
            <a:r>
              <a:rPr lang="fr-FR" dirty="0" smtClean="0">
                <a:solidFill>
                  <a:srgbClr val="0000FF"/>
                </a:solidFill>
                <a:effectLst/>
                <a:sym typeface="Wingdings"/>
              </a:rPr>
              <a:t> H 4l</a:t>
            </a:r>
            <a:r>
              <a:rPr lang="fr-FR" dirty="0" smtClean="0">
                <a:effectLst/>
                <a:sym typeface="Wingdings"/>
              </a:rPr>
              <a:t>, </a:t>
            </a:r>
            <a:r>
              <a:rPr lang="fr-FR" dirty="0" smtClean="0">
                <a:solidFill>
                  <a:srgbClr val="008000"/>
                </a:solidFill>
                <a:effectLst/>
                <a:sym typeface="Wingdings"/>
              </a:rPr>
              <a:t>1.4</a:t>
            </a:r>
            <a:r>
              <a:rPr lang="fr-FR" dirty="0" smtClean="0">
                <a:solidFill>
                  <a:srgbClr val="008000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σ</a:t>
            </a:r>
            <a:r>
              <a:rPr lang="fr-FR" dirty="0" smtClean="0">
                <a:solidFill>
                  <a:srgbClr val="008000"/>
                </a:solidFill>
                <a:effectLst/>
                <a:sym typeface="Wingdings"/>
              </a:rPr>
              <a:t> H </a:t>
            </a:r>
            <a:r>
              <a:rPr lang="fr-FR" dirty="0" err="1" smtClean="0">
                <a:solidFill>
                  <a:srgbClr val="008000"/>
                </a:solidFill>
                <a:effectLst/>
                <a:sym typeface="Wingdings"/>
              </a:rPr>
              <a:t>l</a:t>
            </a:r>
            <a:r>
              <a:rPr lang="fr-FR" dirty="0" err="1" smtClean="0">
                <a:solidFill>
                  <a:srgbClr val="008000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ν</a:t>
            </a:r>
            <a:r>
              <a:rPr lang="fr-FR" dirty="0" err="1" smtClean="0">
                <a:solidFill>
                  <a:srgbClr val="008000"/>
                </a:solidFill>
                <a:effectLst/>
                <a:sym typeface="Wingdings"/>
              </a:rPr>
              <a:t>l</a:t>
            </a:r>
            <a:r>
              <a:rPr lang="fr-FR" dirty="0" err="1" smtClean="0">
                <a:solidFill>
                  <a:srgbClr val="008000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ν</a:t>
            </a:r>
            <a:endParaRPr lang="fr-FR" sz="1400" dirty="0" smtClean="0">
              <a:solidFill>
                <a:srgbClr val="008000"/>
              </a:solidFill>
              <a:effectLst/>
              <a:latin typeface="Comic Sans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58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E0D-6B8B-442B-AF79-C7C1766BD35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23FE0D-6B8B-442B-AF79-C7C1766BD356}" type="slidenum">
              <a:rPr lang="fr-F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735409"/>
            <a:ext cx="7272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</a:t>
            </a:r>
            <a:r>
              <a:rPr kumimoji="0" lang="fr-FR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LAL travaille également sur :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SUSY, SM: W+/- asymétrie,</a:t>
            </a:r>
            <a:r>
              <a:rPr kumimoji="0" lang="fr-FR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recherche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4eme génération</a:t>
            </a:r>
            <a:endParaRPr kumimoji="0" lang="fr-F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5818"/>
          <a:stretch>
            <a:fillRect/>
          </a:stretch>
        </p:blipFill>
        <p:spPr bwMode="auto">
          <a:xfrm>
            <a:off x="755576" y="1124744"/>
            <a:ext cx="7191573" cy="504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503562" y="188640"/>
            <a:ext cx="67890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Plot spectaculaire des recherches de Nouvelle Physique au LHC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1631" y="6093296"/>
            <a:ext cx="79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Pas d’indication de Nouvelle Physique et exclusion des nouvelles particules 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dans différents scenarios autour de l’échelle du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TeV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4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88" y="-7938"/>
            <a:ext cx="9142412" cy="641351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dirty="0" err="1" smtClean="0">
                <a:solidFill>
                  <a:schemeClr val="bg1"/>
                </a:solidFill>
              </a:rPr>
              <a:t>LHCb</a:t>
            </a:r>
            <a:r>
              <a:rPr lang="fr-FR" sz="3600" dirty="0" smtClean="0">
                <a:solidFill>
                  <a:schemeClr val="bg1"/>
                </a:solidFill>
              </a:rPr>
              <a:t> -  2011 </a:t>
            </a:r>
            <a:r>
              <a:rPr lang="fr-FR" sz="3600" dirty="0">
                <a:solidFill>
                  <a:schemeClr val="bg1"/>
                </a:solidFill>
              </a:rPr>
              <a:t>: une année fructueuse !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5"/>
            <a:ext cx="5148263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787900" y="1628775"/>
            <a:ext cx="43561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Environ 60% de ce qui etait prévu il y a presque 10 ans </a:t>
            </a:r>
          </a:p>
          <a:p>
            <a:endParaRPr lang="en-US"/>
          </a:p>
          <a:p>
            <a:r>
              <a:rPr lang="en-US"/>
              <a:t>Des conditions plus difficiles (empilement)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17052"/>
          <a:stretch>
            <a:fillRect/>
          </a:stretch>
        </p:blipFill>
        <p:spPr bwMode="auto">
          <a:xfrm>
            <a:off x="827088" y="1425575"/>
            <a:ext cx="180022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213100"/>
            <a:ext cx="5329237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 </a:t>
            </a:r>
            <a:r>
              <a:rPr lang="en-US"/>
              <a:t>suivi du détecteur (calorimètre), du trigger (L0-calorimètre), du processing des données</a:t>
            </a:r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 </a:t>
            </a:r>
            <a:r>
              <a:rPr lang="en-US"/>
              <a:t>26 articles publiés dont 7 avec une contribution majeure des physiciens du LAL  </a:t>
            </a:r>
          </a:p>
        </p:txBody>
      </p:sp>
    </p:spTree>
    <p:extLst>
      <p:ext uri="{BB962C8B-B14F-4D97-AF65-F5344CB8AC3E}">
        <p14:creationId xmlns:p14="http://schemas.microsoft.com/office/powerpoint/2010/main" val="362926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5543550"/>
            <a:ext cx="9144000" cy="13144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chemeClr val="bg1"/>
                </a:solidFill>
              </a:rPr>
              <a:t>Et en 2012 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bg1"/>
                </a:solidFill>
              </a:rPr>
              <a:t>On espère accumuler 1.5 fb-1 : (environ 40% de plus qu’en 2011)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bg1"/>
                </a:solidFill>
              </a:rPr>
              <a:t>Si l’énergie des faisceaux passe à 4 TeV au lieu de 3.5 TeV : la fraction d’événements intéressants devrait augmenter d’environ 15%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88" y="-7938"/>
            <a:ext cx="9142412" cy="641351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dirty="0" err="1">
                <a:solidFill>
                  <a:schemeClr val="bg1"/>
                </a:solidFill>
              </a:rPr>
              <a:t>LHCb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smtClean="0">
                <a:solidFill>
                  <a:schemeClr val="bg1"/>
                </a:solidFill>
              </a:rPr>
              <a:t>- Résultats </a:t>
            </a:r>
            <a:r>
              <a:rPr lang="fr-FR" sz="3600" dirty="0">
                <a:solidFill>
                  <a:schemeClr val="bg1"/>
                </a:solidFill>
              </a:rPr>
              <a:t>marquants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44525"/>
            <a:ext cx="5227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fr-FR" sz="1600" dirty="0"/>
              <a:t>B</a:t>
            </a:r>
            <a:r>
              <a:rPr lang="fr-FR" sz="1600" baseline="-25000" dirty="0"/>
              <a:t>s</a:t>
            </a:r>
            <a:r>
              <a:rPr lang="fr-FR" sz="1600" dirty="0">
                <a:sym typeface="Symbol" pitchFamily="18" charset="2"/>
              </a:rPr>
              <a:t>μ μ</a:t>
            </a:r>
            <a:r>
              <a:rPr lang="fr-FR" sz="1600" dirty="0"/>
              <a:t>  : pas de signal observé : mise en place de </a:t>
            </a:r>
            <a:r>
              <a:rPr lang="fr-FR" sz="1600" dirty="0" smtClean="0"/>
              <a:t>limites </a:t>
            </a:r>
            <a:r>
              <a:rPr lang="fr-FR" sz="1600" dirty="0"/>
              <a:t>!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4738"/>
            <a:ext cx="6337300" cy="4095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1652588"/>
            <a:ext cx="1262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fr-FR" sz="1600"/>
              <a:t>B</a:t>
            </a:r>
            <a:r>
              <a:rPr lang="fr-FR" sz="1600" baseline="-25000"/>
              <a:t>s</a:t>
            </a:r>
            <a:r>
              <a:rPr lang="fr-FR" sz="1600">
                <a:sym typeface="Symbol" pitchFamily="18" charset="2"/>
              </a:rPr>
              <a:t>J/</a:t>
            </a:r>
            <a:r>
              <a:rPr lang="fr-FR" sz="1600"/>
              <a:t>ψφ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60033" y="1638300"/>
            <a:ext cx="4283968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600" i="1" dirty="0"/>
              <a:t>Ces 3 exemples : </a:t>
            </a:r>
          </a:p>
          <a:p>
            <a:pPr>
              <a:buFontTx/>
              <a:buChar char="•"/>
            </a:pPr>
            <a:r>
              <a:rPr lang="fr-FR" sz="1600" i="1" dirty="0"/>
              <a:t> </a:t>
            </a:r>
            <a:r>
              <a:rPr lang="fr-FR" sz="1600" i="1" dirty="0" smtClean="0"/>
              <a:t>seulement une </a:t>
            </a:r>
            <a:r>
              <a:rPr lang="fr-FR" sz="1600" i="1" dirty="0"/>
              <a:t>partie des données accumulées </a:t>
            </a:r>
          </a:p>
          <a:p>
            <a:pPr>
              <a:buFontTx/>
              <a:buChar char="•"/>
            </a:pPr>
            <a:r>
              <a:rPr lang="fr-FR" sz="1600" i="1" dirty="0" smtClean="0"/>
              <a:t> actuellement </a:t>
            </a:r>
            <a:r>
              <a:rPr lang="fr-FR" sz="1600" i="1" dirty="0"/>
              <a:t>les résultats les plus précis au monde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31686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17848" b="46838"/>
          <a:stretch>
            <a:fillRect/>
          </a:stretch>
        </p:blipFill>
        <p:spPr bwMode="auto">
          <a:xfrm>
            <a:off x="34925" y="4652963"/>
            <a:ext cx="41767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3897313"/>
            <a:ext cx="4067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fr-FR" sz="1600"/>
              <a:t>Violation de CP dans le charme : pour la première fois significativement non nulle  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924175"/>
            <a:ext cx="42830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471"/>
      </p:ext>
    </p:extLst>
  </p:cSld>
  <p:clrMapOvr>
    <a:masterClrMapping/>
  </p:clrMapOvr>
</p:sld>
</file>

<file path=ppt/theme/theme1.xml><?xml version="1.0" encoding="utf-8"?>
<a:theme xmlns:a="http://schemas.openxmlformats.org/drawingml/2006/main" name="AG+CL-19-9-2011-b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AG+CL-19-9-2011-bis</Template>
  <TotalTime>1518</TotalTime>
  <Words>2851</Words>
  <Application>Microsoft Office PowerPoint</Application>
  <PresentationFormat>Affichage à l'écran (4:3)</PresentationFormat>
  <Paragraphs>683</Paragraphs>
  <Slides>33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AG+CL-19-9-2011-bis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Communication</vt:lpstr>
      <vt:lpstr>Quelques photos</vt:lpstr>
      <vt:lpstr>Jumelage LNF/LAL Frascati/Orsay</vt:lpstr>
      <vt:lpstr>Présentation PowerPoint</vt:lpstr>
      <vt:lpstr>Présentation PowerPoint</vt:lpstr>
      <vt:lpstr>Présentation PowerPoint</vt:lpstr>
      <vt:lpstr> merci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nb-stocchi3</dc:creator>
  <cp:lastModifiedBy>nb-stocchi3</cp:lastModifiedBy>
  <cp:revision>135</cp:revision>
  <cp:lastPrinted>2012-01-12T09:53:50Z</cp:lastPrinted>
  <dcterms:created xsi:type="dcterms:W3CDTF">2012-01-12T11:00:19Z</dcterms:created>
  <dcterms:modified xsi:type="dcterms:W3CDTF">2012-01-12T13:59:22Z</dcterms:modified>
</cp:coreProperties>
</file>