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268" r:id="rId4"/>
    <p:sldId id="269" r:id="rId5"/>
    <p:sldId id="270" r:id="rId6"/>
    <p:sldId id="271" r:id="rId7"/>
    <p:sldId id="258" r:id="rId8"/>
    <p:sldId id="274" r:id="rId9"/>
    <p:sldId id="272" r:id="rId10"/>
    <p:sldId id="273" r:id="rId11"/>
    <p:sldId id="281" r:id="rId12"/>
    <p:sldId id="259" r:id="rId13"/>
    <p:sldId id="265" r:id="rId14"/>
    <p:sldId id="276" r:id="rId15"/>
    <p:sldId id="277" r:id="rId16"/>
    <p:sldId id="266" r:id="rId17"/>
    <p:sldId id="279" r:id="rId18"/>
    <p:sldId id="264" r:id="rId19"/>
    <p:sldId id="278" r:id="rId20"/>
    <p:sldId id="280" r:id="rId21"/>
    <p:sldId id="282" r:id="rId22"/>
    <p:sldId id="285" r:id="rId23"/>
    <p:sldId id="263" r:id="rId24"/>
    <p:sldId id="284" r:id="rId25"/>
    <p:sldId id="261" r:id="rId26"/>
    <p:sldId id="283" r:id="rId27"/>
    <p:sldId id="257" r:id="rId28"/>
    <p:sldId id="288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62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91FE4-02EE-4E3B-B2A6-5241DE14C034}" type="datetimeFigureOut">
              <a:rPr lang="en-GB" smtClean="0"/>
              <a:t>10/02/2012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DEEA3-F008-4665-984D-CA4DFB32CE5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5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DEEA3-F008-4665-984D-CA4DFB32CE5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5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DEEA3-F008-4665-984D-CA4DFB32CE5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8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JP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114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4624"/>
            <a:ext cx="1616605" cy="558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603087"/>
            <a:ext cx="1616605" cy="50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JP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rgbClr val="7030A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2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JP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79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75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100000">
              <a:schemeClr val="accent1">
                <a:tint val="44500"/>
                <a:satMod val="160000"/>
              </a:schemeClr>
            </a:gs>
            <a:gs pos="100000">
              <a:srgbClr val="CCFF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0127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92696"/>
            <a:ext cx="8229600" cy="5433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69360"/>
            <a:ext cx="9144000" cy="2462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Ken Peach			Daniel Fournier and NA31		17</a:t>
            </a:r>
            <a:r>
              <a:rPr lang="en-GB" sz="1000" baseline="30000" dirty="0" smtClean="0">
                <a:solidFill>
                  <a:schemeClr val="bg1"/>
                </a:solidFill>
              </a:rPr>
              <a:t>th</a:t>
            </a:r>
            <a:r>
              <a:rPr lang="en-GB" sz="1000" dirty="0" smtClean="0">
                <a:solidFill>
                  <a:schemeClr val="bg1"/>
                </a:solidFill>
              </a:rPr>
              <a:t> February 2012, </a:t>
            </a:r>
            <a:r>
              <a:rPr lang="en-GB" sz="1000" dirty="0" err="1" smtClean="0">
                <a:solidFill>
                  <a:schemeClr val="bg1"/>
                </a:solidFill>
              </a:rPr>
              <a:t>Orsay</a:t>
            </a:r>
            <a:r>
              <a:rPr lang="en-GB" sz="1000" dirty="0" smtClean="0">
                <a:solidFill>
                  <a:schemeClr val="bg1"/>
                </a:solidFill>
              </a:rPr>
              <a:t>		</a:t>
            </a:r>
            <a:fld id="{A5AFA564-5C10-46E9-A71C-CFCCB6AB1F78}" type="slidenum">
              <a:rPr lang="en-GB" sz="1000" smtClean="0">
                <a:solidFill>
                  <a:schemeClr val="bg1"/>
                </a:solidFill>
              </a:rPr>
              <a:t>‹N°›</a:t>
            </a:fld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FF000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accent3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7030A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8" y="1238895"/>
            <a:ext cx="6548264" cy="1470025"/>
          </a:xfrm>
        </p:spPr>
        <p:txBody>
          <a:bodyPr/>
          <a:lstStyle/>
          <a:p>
            <a:r>
              <a:rPr lang="en-GB" dirty="0" smtClean="0"/>
              <a:t>Daniel Fournier &amp; NA31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536" y="2996952"/>
            <a:ext cx="6154960" cy="3672407"/>
          </a:xfrm>
        </p:spPr>
        <p:txBody>
          <a:bodyPr/>
          <a:lstStyle/>
          <a:p>
            <a:r>
              <a:rPr lang="en-GB" dirty="0" smtClean="0"/>
              <a:t>Ken Peach</a:t>
            </a:r>
          </a:p>
          <a:p>
            <a:r>
              <a:rPr lang="en-GB" dirty="0" smtClean="0"/>
              <a:t>University of Oxford</a:t>
            </a:r>
          </a:p>
          <a:p>
            <a:r>
              <a:rPr lang="en-GB" dirty="0">
                <a:solidFill>
                  <a:schemeClr val="tx1"/>
                </a:solidFill>
              </a:rPr>
              <a:t>d</a:t>
            </a:r>
            <a:r>
              <a:rPr lang="en-GB" dirty="0" smtClean="0">
                <a:solidFill>
                  <a:schemeClr val="tx1"/>
                </a:solidFill>
              </a:rPr>
              <a:t>elivered at the</a:t>
            </a:r>
          </a:p>
          <a:p>
            <a:r>
              <a:rPr lang="en-GB" dirty="0" err="1" smtClean="0">
                <a:solidFill>
                  <a:schemeClr val="tx1"/>
                </a:solidFill>
              </a:rPr>
              <a:t>Cérémonie</a:t>
            </a:r>
            <a:r>
              <a:rPr lang="en-GB" dirty="0" smtClean="0">
                <a:solidFill>
                  <a:schemeClr val="tx1"/>
                </a:solidFill>
              </a:rPr>
              <a:t> de Remise du Prix J. </a:t>
            </a:r>
            <a:r>
              <a:rPr lang="en-GB" dirty="0" err="1" smtClean="0">
                <a:solidFill>
                  <a:schemeClr val="tx1"/>
                </a:solidFill>
              </a:rPr>
              <a:t>Ricard</a:t>
            </a:r>
            <a:r>
              <a:rPr lang="en-GB" dirty="0" smtClean="0">
                <a:solidFill>
                  <a:schemeClr val="tx1"/>
                </a:solidFill>
              </a:rPr>
              <a:t>  à Daniel Fournier</a:t>
            </a:r>
          </a:p>
          <a:p>
            <a:r>
              <a:rPr lang="en-GB" dirty="0"/>
              <a:t>February 17</a:t>
            </a:r>
            <a:r>
              <a:rPr lang="en-GB" baseline="30000" dirty="0"/>
              <a:t>th</a:t>
            </a:r>
            <a:r>
              <a:rPr lang="en-GB" dirty="0"/>
              <a:t> 2012</a:t>
            </a:r>
          </a:p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9540" r="46072" b="6342"/>
          <a:stretch/>
        </p:blipFill>
        <p:spPr bwMode="auto">
          <a:xfrm>
            <a:off x="35496" y="1268760"/>
            <a:ext cx="2760814" cy="394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60" y="5215528"/>
            <a:ext cx="214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</a:t>
            </a:r>
            <a:r>
              <a:rPr lang="en-GB" sz="1000" dirty="0"/>
              <a:t>H</a:t>
            </a:r>
            <a:r>
              <a:rPr lang="en-GB" sz="1000" dirty="0" smtClean="0"/>
              <a:t>ans </a:t>
            </a:r>
            <a:r>
              <a:rPr lang="en-GB" sz="1000" dirty="0" err="1" smtClean="0"/>
              <a:t>Taureg</a:t>
            </a:r>
            <a:r>
              <a:rPr lang="en-GB" sz="1000" dirty="0" smtClean="0"/>
              <a:t>/CERN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779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The target train …</a:t>
            </a:r>
          </a:p>
        </p:txBody>
      </p:sp>
      <p:pic>
        <p:nvPicPr>
          <p:cNvPr id="169987" name="Picture 3" descr="XTG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12976"/>
            <a:ext cx="5334000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XTG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533400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XTG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1242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AutoShape 7"/>
          <p:cNvSpPr>
            <a:spLocks noChangeArrowheads="1"/>
          </p:cNvSpPr>
          <p:nvPr/>
        </p:nvSpPr>
        <p:spPr bwMode="auto">
          <a:xfrm rot="-1281936">
            <a:off x="4875058" y="485968"/>
            <a:ext cx="3810000" cy="1066800"/>
          </a:xfrm>
          <a:prstGeom prst="leftArrow">
            <a:avLst>
              <a:gd name="adj1" fmla="val 50000"/>
              <a:gd name="adj2" fmla="val 8928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US" sz="2800"/>
              <a:t>XTGV!!!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62" y="6381328"/>
            <a:ext cx="1531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CERN</a:t>
            </a:r>
            <a:endParaRPr lang="en-GB" sz="1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Orsay</a:t>
            </a:r>
            <a:r>
              <a:rPr lang="en-GB" dirty="0" smtClean="0"/>
              <a:t> contribution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Liquid Argon Calorimeter readout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5" t="11915" r="31994" b="38723"/>
          <a:stretch/>
        </p:blipFill>
        <p:spPr bwMode="auto">
          <a:xfrm>
            <a:off x="179512" y="1196752"/>
            <a:ext cx="31242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03722" y="1562472"/>
            <a:ext cx="5660766" cy="496287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NA31 chose </a:t>
            </a:r>
            <a:r>
              <a:rPr lang="en-GB" dirty="0" err="1" smtClean="0"/>
              <a:t>Fastbus</a:t>
            </a:r>
            <a:endParaRPr lang="en-GB" dirty="0" smtClean="0"/>
          </a:p>
          <a:p>
            <a:pPr lvl="1"/>
            <a:r>
              <a:rPr lang="en-GB" dirty="0" smtClean="0"/>
              <a:t>Adopted by LEP</a:t>
            </a:r>
          </a:p>
          <a:p>
            <a:pPr lvl="1"/>
            <a:r>
              <a:rPr lang="en-GB" dirty="0" smtClean="0"/>
              <a:t>We would </a:t>
            </a:r>
          </a:p>
          <a:p>
            <a:pPr lvl="1">
              <a:buFontTx/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sz="2000" dirty="0" smtClean="0">
                <a:solidFill>
                  <a:srgbClr val="FF0000"/>
                </a:solidFill>
              </a:rPr>
              <a:t>get a lot of help that we otherwise would not get</a:t>
            </a:r>
            <a:r>
              <a:rPr lang="en-GB" dirty="0" smtClean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GB" dirty="0" smtClean="0"/>
              <a:t>Bob Chase remarked 	</a:t>
            </a:r>
          </a:p>
          <a:p>
            <a:pPr marL="914400" lvl="2" indent="0">
              <a:buNone/>
            </a:pPr>
            <a:r>
              <a:rPr lang="en-GB" dirty="0" smtClean="0"/>
              <a:t>“we will need a lot of help that we otherwise would not need”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196752"/>
            <a:ext cx="2880320" cy="12961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 dirty="0" smtClean="0">
              <a:solidFill>
                <a:srgbClr val="002060"/>
              </a:solidFill>
            </a:endParaRPr>
          </a:p>
          <a:p>
            <a:r>
              <a:rPr lang="en-GB" sz="3200" dirty="0" err="1" smtClean="0">
                <a:solidFill>
                  <a:srgbClr val="002060"/>
                </a:solidFill>
              </a:rPr>
              <a:t>Orsay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LAr</a:t>
            </a:r>
            <a:r>
              <a:rPr lang="en-GB" dirty="0" smtClean="0"/>
              <a:t> signals and resolution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2293" r="32576" b="12813"/>
          <a:stretch/>
        </p:blipFill>
        <p:spPr bwMode="auto">
          <a:xfrm>
            <a:off x="323528" y="634320"/>
            <a:ext cx="4526280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6" t="12175" r="37423" b="46510"/>
          <a:stretch/>
        </p:blipFill>
        <p:spPr bwMode="auto">
          <a:xfrm>
            <a:off x="5364088" y="634320"/>
            <a:ext cx="29276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t="11159" r="50000" b="48369"/>
          <a:stretch/>
        </p:blipFill>
        <p:spPr bwMode="auto">
          <a:xfrm>
            <a:off x="5364088" y="3514640"/>
            <a:ext cx="2927608" cy="31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 the Control Room (1985)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9540" r="25622" b="6342"/>
          <a:stretch/>
        </p:blipFill>
        <p:spPr bwMode="auto">
          <a:xfrm>
            <a:off x="539552" y="670560"/>
            <a:ext cx="6797040" cy="59131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4328" y="6381328"/>
            <a:ext cx="1531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</a:t>
            </a:r>
            <a:r>
              <a:rPr lang="en-GB" sz="1000" dirty="0"/>
              <a:t>H</a:t>
            </a:r>
            <a:r>
              <a:rPr lang="en-GB" sz="1000" dirty="0" smtClean="0"/>
              <a:t>ans </a:t>
            </a:r>
            <a:r>
              <a:rPr lang="en-GB" sz="1000" dirty="0" err="1" smtClean="0"/>
              <a:t>Taureg</a:t>
            </a:r>
            <a:r>
              <a:rPr lang="en-GB" sz="1000" dirty="0" smtClean="0"/>
              <a:t>/CERN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730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0127"/>
            <a:ext cx="8856984" cy="562074"/>
          </a:xfrm>
        </p:spPr>
        <p:txBody>
          <a:bodyPr>
            <a:normAutofit fontScale="90000"/>
          </a:bodyPr>
          <a:lstStyle/>
          <a:p>
            <a:r>
              <a:rPr lang="en-GB" dirty="0"/>
              <a:t>Some </a:t>
            </a:r>
            <a:r>
              <a:rPr lang="en-GB" dirty="0" smtClean="0"/>
              <a:t>events (</a:t>
            </a:r>
            <a:r>
              <a:rPr lang="en-GB" dirty="0" err="1" smtClean="0"/>
              <a:t>Orsay</a:t>
            </a:r>
            <a:r>
              <a:rPr lang="en-GB" dirty="0" smtClean="0"/>
              <a:t> Event Display)</a:t>
            </a:r>
            <a:endParaRPr lang="en-US" dirty="0"/>
          </a:p>
        </p:txBody>
      </p:sp>
      <p:grpSp>
        <p:nvGrpSpPr>
          <p:cNvPr id="156687" name="Group 15"/>
          <p:cNvGrpSpPr>
            <a:grpSpLocks/>
          </p:cNvGrpSpPr>
          <p:nvPr/>
        </p:nvGrpSpPr>
        <p:grpSpPr bwMode="auto">
          <a:xfrm>
            <a:off x="228600" y="3592488"/>
            <a:ext cx="4038600" cy="3038475"/>
            <a:chOff x="144" y="2400"/>
            <a:chExt cx="2544" cy="1914"/>
          </a:xfrm>
        </p:grpSpPr>
        <p:pic>
          <p:nvPicPr>
            <p:cNvPr id="156679" name="Picture 7" descr="NA31 2p0 e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00"/>
              <a:ext cx="2544" cy="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682" name="Text Box 10"/>
            <p:cNvSpPr txBox="1">
              <a:spLocks noChangeArrowheads="1"/>
            </p:cNvSpPr>
            <p:nvPr/>
          </p:nvSpPr>
          <p:spPr bwMode="auto">
            <a:xfrm>
              <a:off x="144" y="2640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FF00"/>
                  </a:solidFill>
                  <a:latin typeface="Comic Sans MS" pitchFamily="66" charset="0"/>
                </a:rPr>
                <a:t>3</a:t>
              </a: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0</a:t>
              </a:r>
            </a:p>
          </p:txBody>
        </p:sp>
      </p:grpSp>
      <p:grpSp>
        <p:nvGrpSpPr>
          <p:cNvPr id="156686" name="Group 14"/>
          <p:cNvGrpSpPr>
            <a:grpSpLocks/>
          </p:cNvGrpSpPr>
          <p:nvPr/>
        </p:nvGrpSpPr>
        <p:grpSpPr bwMode="auto">
          <a:xfrm>
            <a:off x="228600" y="620688"/>
            <a:ext cx="4114800" cy="2935288"/>
            <a:chOff x="144" y="528"/>
            <a:chExt cx="2592" cy="1849"/>
          </a:xfrm>
        </p:grpSpPr>
        <p:pic>
          <p:nvPicPr>
            <p:cNvPr id="156677" name="Picture 5" descr="NA31 2p0 ev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28"/>
              <a:ext cx="2592" cy="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683" name="Text Box 11"/>
            <p:cNvSpPr txBox="1">
              <a:spLocks noChangeArrowheads="1"/>
            </p:cNvSpPr>
            <p:nvPr/>
          </p:nvSpPr>
          <p:spPr bwMode="auto">
            <a:xfrm>
              <a:off x="144" y="672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FF00"/>
                  </a:solidFill>
                  <a:latin typeface="Comic Sans MS" pitchFamily="66" charset="0"/>
                </a:rPr>
                <a:t>2</a:t>
              </a: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0</a:t>
              </a:r>
            </a:p>
          </p:txBody>
        </p:sp>
      </p:grpSp>
      <p:grpSp>
        <p:nvGrpSpPr>
          <p:cNvPr id="156688" name="Group 16"/>
          <p:cNvGrpSpPr>
            <a:grpSpLocks/>
          </p:cNvGrpSpPr>
          <p:nvPr/>
        </p:nvGrpSpPr>
        <p:grpSpPr bwMode="auto">
          <a:xfrm>
            <a:off x="4648200" y="620688"/>
            <a:ext cx="4191000" cy="2986088"/>
            <a:chOff x="2928" y="528"/>
            <a:chExt cx="2640" cy="1881"/>
          </a:xfrm>
        </p:grpSpPr>
        <p:pic>
          <p:nvPicPr>
            <p:cNvPr id="156680" name="Picture 8" descr="NA31 pp ev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528"/>
              <a:ext cx="2592" cy="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684" name="Text Box 12"/>
            <p:cNvSpPr txBox="1">
              <a:spLocks noChangeArrowheads="1"/>
            </p:cNvSpPr>
            <p:nvPr/>
          </p:nvSpPr>
          <p:spPr bwMode="auto">
            <a:xfrm>
              <a:off x="2928" y="528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+</a:t>
              </a: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-</a:t>
              </a:r>
            </a:p>
          </p:txBody>
        </p:sp>
      </p:grpSp>
      <p:grpSp>
        <p:nvGrpSpPr>
          <p:cNvPr id="156689" name="Group 17"/>
          <p:cNvGrpSpPr>
            <a:grpSpLocks/>
          </p:cNvGrpSpPr>
          <p:nvPr/>
        </p:nvGrpSpPr>
        <p:grpSpPr bwMode="auto">
          <a:xfrm>
            <a:off x="4648200" y="3635351"/>
            <a:ext cx="4191000" cy="3005137"/>
            <a:chOff x="2928" y="2427"/>
            <a:chExt cx="2640" cy="1893"/>
          </a:xfrm>
        </p:grpSpPr>
        <p:pic>
          <p:nvPicPr>
            <p:cNvPr id="156681" name="Picture 9" descr="NA31 pp ev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427"/>
              <a:ext cx="2592" cy="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685" name="Text Box 13"/>
            <p:cNvSpPr txBox="1">
              <a:spLocks noChangeArrowheads="1"/>
            </p:cNvSpPr>
            <p:nvPr/>
          </p:nvSpPr>
          <p:spPr bwMode="auto">
            <a:xfrm>
              <a:off x="2928" y="2448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+</a:t>
              </a:r>
              <a:r>
                <a:rPr lang="en-GB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lang="en-GB" baseline="30000">
                  <a:solidFill>
                    <a:srgbClr val="FFFF00"/>
                  </a:solidFill>
                  <a:latin typeface="Comic Sans MS" pitchFamily="66" charset="0"/>
                </a:rPr>
                <a:t>-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Data Taking</a:t>
            </a:r>
          </a:p>
        </p:txBody>
      </p:sp>
      <p:sp>
        <p:nvSpPr>
          <p:cNvPr id="1730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964488" cy="550547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1982	Test beam work</a:t>
            </a:r>
          </a:p>
          <a:p>
            <a:r>
              <a:rPr lang="en-GB" dirty="0"/>
              <a:t>1983	Test beam work</a:t>
            </a:r>
          </a:p>
          <a:p>
            <a:r>
              <a:rPr lang="en-GB" dirty="0"/>
              <a:t>1984	First data with full beam (no </a:t>
            </a:r>
            <a:r>
              <a:rPr lang="en-GB" dirty="0" err="1" smtClean="0"/>
              <a:t>LAr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/>
              <a:t>1985	Full beam </a:t>
            </a:r>
            <a:r>
              <a:rPr lang="en-GB" dirty="0" smtClean="0"/>
              <a:t>&amp; </a:t>
            </a:r>
            <a:r>
              <a:rPr lang="en-GB" dirty="0"/>
              <a:t>detector, </a:t>
            </a:r>
            <a:r>
              <a:rPr lang="en-GB" dirty="0" smtClean="0"/>
              <a:t>limited </a:t>
            </a:r>
            <a:r>
              <a:rPr lang="en-GB" dirty="0"/>
              <a:t>readout</a:t>
            </a:r>
          </a:p>
          <a:p>
            <a:r>
              <a:rPr lang="en-GB" dirty="0">
                <a:solidFill>
                  <a:srgbClr val="FF0000"/>
                </a:solidFill>
              </a:rPr>
              <a:t>1986	First run of the complete experiment</a:t>
            </a:r>
          </a:p>
          <a:p>
            <a:r>
              <a:rPr lang="en-GB" dirty="0"/>
              <a:t>1987	Special </a:t>
            </a:r>
            <a:r>
              <a:rPr lang="en-GB" dirty="0" smtClean="0"/>
              <a:t>phase difference run</a:t>
            </a:r>
            <a:endParaRPr lang="en-GB" dirty="0"/>
          </a:p>
          <a:p>
            <a:pPr lvl="2"/>
            <a:r>
              <a:rPr lang="en-GB" sz="3500" dirty="0"/>
              <a:t>Preliminary result announced in July </a:t>
            </a:r>
          </a:p>
          <a:p>
            <a:pPr lvl="2">
              <a:buFontTx/>
              <a:buNone/>
            </a:pPr>
            <a:r>
              <a:rPr lang="en-GB" sz="4400" dirty="0">
                <a:latin typeface="Symbol" pitchFamily="18" charset="2"/>
              </a:rPr>
              <a:t>e</a:t>
            </a:r>
            <a:r>
              <a:rPr lang="en-GB" sz="4400" dirty="0"/>
              <a:t>’/</a:t>
            </a:r>
            <a:r>
              <a:rPr lang="en-GB" sz="4400" dirty="0">
                <a:latin typeface="Symbol" pitchFamily="18" charset="2"/>
              </a:rPr>
              <a:t>e</a:t>
            </a:r>
            <a:r>
              <a:rPr lang="en-GB" sz="4400" dirty="0"/>
              <a:t> = 0.0033 ± 0.0011</a:t>
            </a:r>
          </a:p>
          <a:p>
            <a:r>
              <a:rPr lang="en-GB" dirty="0"/>
              <a:t>1988	More 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’/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 running</a:t>
            </a:r>
            <a:endParaRPr lang="en-GB" sz="5400" dirty="0">
              <a:solidFill>
                <a:srgbClr val="FFFF66"/>
              </a:solidFill>
            </a:endParaRPr>
          </a:p>
          <a:p>
            <a:r>
              <a:rPr lang="en-GB" dirty="0"/>
              <a:t>1989	Final 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’/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 run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End of Run 1986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0049" r="26085" b="5989"/>
          <a:stretch/>
        </p:blipFill>
        <p:spPr bwMode="auto">
          <a:xfrm>
            <a:off x="899592" y="679673"/>
            <a:ext cx="6480720" cy="584790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0312" y="6309320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</a:t>
            </a:r>
            <a:r>
              <a:rPr lang="en-GB" sz="1000" dirty="0"/>
              <a:t>H</a:t>
            </a:r>
            <a:r>
              <a:rPr lang="en-GB" sz="1000" dirty="0" smtClean="0"/>
              <a:t>ans </a:t>
            </a:r>
            <a:r>
              <a:rPr lang="en-GB" sz="1000" dirty="0" err="1" smtClean="0"/>
              <a:t>Taureg</a:t>
            </a:r>
            <a:r>
              <a:rPr lang="en-GB" sz="1000" dirty="0" smtClean="0"/>
              <a:t>/CERN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672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Making the cancellation happen</a:t>
            </a:r>
          </a:p>
        </p:txBody>
      </p:sp>
      <p:pic>
        <p:nvPicPr>
          <p:cNvPr id="160771" name="Picture 3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141788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09638"/>
            <a:ext cx="2979738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3" name="Picture 5" descr="auto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29718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For both modes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14409" r="31877" b="56123"/>
          <a:stretch/>
        </p:blipFill>
        <p:spPr bwMode="auto">
          <a:xfrm>
            <a:off x="116586" y="980728"/>
            <a:ext cx="9034946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1027" descr="auto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1060" r="14232" b="5991"/>
          <a:stretch>
            <a:fillRect/>
          </a:stretch>
        </p:blipFill>
        <p:spPr bwMode="auto">
          <a:xfrm>
            <a:off x="0" y="620688"/>
            <a:ext cx="28813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From a contemporary seminar</a:t>
            </a:r>
          </a:p>
        </p:txBody>
      </p:sp>
      <p:pic>
        <p:nvPicPr>
          <p:cNvPr id="178182" name="Picture 1030" descr="auto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429000"/>
            <a:ext cx="3903663" cy="32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0" name="Picture 1028" descr="aut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 bwMode="auto">
          <a:xfrm>
            <a:off x="5892800" y="620688"/>
            <a:ext cx="317023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83" name="AutoShape 1031"/>
          <p:cNvSpPr>
            <a:spLocks noChangeArrowheads="1"/>
          </p:cNvSpPr>
          <p:nvPr/>
        </p:nvSpPr>
        <p:spPr bwMode="auto">
          <a:xfrm>
            <a:off x="2971800" y="990600"/>
            <a:ext cx="2667000" cy="2362200"/>
          </a:xfrm>
          <a:prstGeom prst="leftArrowCallout">
            <a:avLst>
              <a:gd name="adj1" fmla="val 20833"/>
              <a:gd name="adj2" fmla="val 25000"/>
              <a:gd name="adj3" fmla="val 9675"/>
              <a:gd name="adj4" fmla="val 7785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/>
              <a:t>Simple Ratio</a:t>
            </a:r>
          </a:p>
          <a:p>
            <a:pPr algn="ctr" defTabSz="762000"/>
            <a:r>
              <a:rPr lang="en-GB" sz="2400">
                <a:solidFill>
                  <a:srgbClr val="FFFF66"/>
                </a:solidFill>
              </a:rPr>
              <a:t>0.912</a:t>
            </a:r>
          </a:p>
          <a:p>
            <a:pPr algn="ctr" defTabSz="762000"/>
            <a:r>
              <a:rPr lang="en-GB"/>
              <a:t>Becomes </a:t>
            </a:r>
          </a:p>
          <a:p>
            <a:pPr algn="ctr" defTabSz="762000"/>
            <a:r>
              <a:rPr lang="en-GB" sz="2400">
                <a:solidFill>
                  <a:srgbClr val="66FF66"/>
                </a:solidFill>
              </a:rPr>
              <a:t>0.977 </a:t>
            </a:r>
          </a:p>
          <a:p>
            <a:pPr algn="ctr" defTabSz="762000"/>
            <a:r>
              <a:rPr lang="en-GB"/>
              <a:t>after binning in </a:t>
            </a:r>
          </a:p>
          <a:p>
            <a:pPr algn="ctr" defTabSz="762000"/>
            <a:r>
              <a:rPr lang="en-GB"/>
              <a:t>energy &amp; vertex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In the beginning …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Ideas for </a:t>
            </a:r>
            <a:r>
              <a:rPr lang="en-GB" dirty="0" smtClean="0"/>
              <a:t>NA31 formed </a:t>
            </a:r>
            <a:r>
              <a:rPr lang="en-GB" dirty="0"/>
              <a:t>in </a:t>
            </a:r>
            <a:r>
              <a:rPr lang="en-GB" dirty="0" smtClean="0"/>
              <a:t>1980/1981</a:t>
            </a:r>
          </a:p>
          <a:p>
            <a:pPr lvl="1"/>
            <a:r>
              <a:rPr lang="en-GB" dirty="0" smtClean="0"/>
              <a:t>measure 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’/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 to a precision of a few per mille</a:t>
            </a:r>
          </a:p>
          <a:p>
            <a:pPr lvl="1"/>
            <a:r>
              <a:rPr lang="en-GB" dirty="0"/>
              <a:t>Theoretical expectations were </a:t>
            </a:r>
            <a:r>
              <a:rPr lang="en-GB" dirty="0" smtClean="0">
                <a:latin typeface="Symbol" pitchFamily="18" charset="2"/>
              </a:rPr>
              <a:t>e</a:t>
            </a:r>
            <a:r>
              <a:rPr lang="en-GB" dirty="0"/>
              <a:t>’/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 could be ~2%</a:t>
            </a:r>
          </a:p>
          <a:p>
            <a:endParaRPr lang="en-GB" dirty="0"/>
          </a:p>
          <a:p>
            <a:r>
              <a:rPr lang="en-GB" dirty="0"/>
              <a:t>The proposal was approved by CERN in 1982</a:t>
            </a:r>
          </a:p>
          <a:p>
            <a:pPr lvl="1"/>
            <a:r>
              <a:rPr lang="en-GB" dirty="0"/>
              <a:t>Theoretical expectations were </a:t>
            </a:r>
            <a:r>
              <a:rPr lang="en-GB" dirty="0" smtClean="0">
                <a:latin typeface="Symbol" pitchFamily="18" charset="2"/>
              </a:rPr>
              <a:t>e</a:t>
            </a:r>
            <a:r>
              <a:rPr lang="en-GB" dirty="0"/>
              <a:t>’/</a:t>
            </a:r>
            <a:r>
              <a:rPr lang="en-GB" dirty="0">
                <a:latin typeface="Symbol" pitchFamily="18" charset="2"/>
              </a:rPr>
              <a:t>e</a:t>
            </a:r>
            <a:r>
              <a:rPr lang="en-GB" dirty="0"/>
              <a:t> could be ~0.2%!</a:t>
            </a:r>
          </a:p>
          <a:p>
            <a:endParaRPr lang="en-GB" dirty="0"/>
          </a:p>
          <a:p>
            <a:r>
              <a:rPr lang="en-GB" dirty="0"/>
              <a:t>The full Collaboration was</a:t>
            </a:r>
          </a:p>
          <a:p>
            <a:pPr>
              <a:buFontTx/>
              <a:buNone/>
            </a:pPr>
            <a:endParaRPr lang="en-GB" sz="900" dirty="0"/>
          </a:p>
          <a:p>
            <a:pPr algn="ctr">
              <a:buFontTx/>
              <a:buNone/>
            </a:pPr>
            <a:r>
              <a:rPr lang="en-GB" dirty="0" smtClean="0"/>
              <a:t>CERN-Dortmund-Edinburgh-</a:t>
            </a:r>
            <a:r>
              <a:rPr lang="en-GB" dirty="0" err="1" smtClean="0">
                <a:solidFill>
                  <a:srgbClr val="FF0000"/>
                </a:solidFill>
              </a:rPr>
              <a:t>Orsay</a:t>
            </a:r>
            <a:r>
              <a:rPr lang="en-GB" dirty="0" smtClean="0"/>
              <a:t>-Pisa-Siegen</a:t>
            </a:r>
            <a:endParaRPr lang="en-GB" dirty="0"/>
          </a:p>
          <a:p>
            <a:pPr>
              <a:buFontTx/>
              <a:buNone/>
            </a:pPr>
            <a:endParaRPr lang="en-GB" sz="1000" dirty="0"/>
          </a:p>
          <a:p>
            <a:pPr>
              <a:buFontTx/>
              <a:buNone/>
            </a:pPr>
            <a:r>
              <a:rPr lang="en-GB" sz="1000" dirty="0" smtClean="0">
                <a:solidFill>
                  <a:srgbClr val="FFFF00"/>
                </a:solidFill>
              </a:rPr>
              <a:t>.</a:t>
            </a:r>
            <a:endParaRPr lang="en-GB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Other physics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6324600" cy="5943600"/>
          </a:xfrm>
        </p:spPr>
        <p:txBody>
          <a:bodyPr/>
          <a:lstStyle/>
          <a:p>
            <a:pPr>
              <a:buFontTx/>
              <a:buNone/>
            </a:pPr>
            <a:r>
              <a:rPr lang="en-GB" sz="1200" dirty="0"/>
              <a:t>1987</a:t>
            </a:r>
          </a:p>
          <a:p>
            <a:pPr lvl="1">
              <a:buFontTx/>
              <a:buNone/>
            </a:pPr>
            <a:r>
              <a:rPr lang="en-GB" sz="1000" dirty="0"/>
              <a:t>First observation of </a:t>
            </a:r>
            <a:r>
              <a:rPr lang="en-GB" sz="1000" dirty="0" err="1"/>
              <a:t>K</a:t>
            </a:r>
            <a:r>
              <a:rPr lang="en-GB" sz="1000" baseline="-25000" dirty="0" err="1"/>
              <a:t>S</a:t>
            </a:r>
            <a:r>
              <a:rPr lang="en-GB" sz="1000" dirty="0" err="1">
                <a:sym typeface="Wingdings" pitchFamily="2" charset="2"/>
              </a:rPr>
              <a:t></a:t>
            </a:r>
            <a:r>
              <a:rPr lang="en-GB" sz="1000" dirty="0" err="1">
                <a:latin typeface="Symbol" pitchFamily="18" charset="2"/>
                <a:sym typeface="Wingdings" pitchFamily="2" charset="2"/>
              </a:rPr>
              <a:t>gg</a:t>
            </a:r>
            <a:endParaRPr lang="en-GB" sz="1000" dirty="0">
              <a:latin typeface="Symbol" pitchFamily="18" charset="2"/>
              <a:sym typeface="Wingdings" pitchFamily="2" charset="2"/>
            </a:endParaRP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New measurement of </a:t>
            </a:r>
            <a:r>
              <a:rPr lang="en-GB" sz="1000" dirty="0" err="1">
                <a:sym typeface="Wingdings" pitchFamily="2" charset="2"/>
              </a:rPr>
              <a:t>K</a:t>
            </a:r>
            <a:r>
              <a:rPr lang="en-GB" sz="1000" baseline="-25000" dirty="0" err="1">
                <a:sym typeface="Wingdings" pitchFamily="2" charset="2"/>
              </a:rPr>
              <a:t>L</a:t>
            </a:r>
            <a:r>
              <a:rPr lang="en-GB" sz="1000" dirty="0" err="1">
                <a:sym typeface="Wingdings" pitchFamily="2" charset="2"/>
              </a:rPr>
              <a:t></a:t>
            </a:r>
            <a:r>
              <a:rPr lang="en-GB" sz="1000" dirty="0" err="1">
                <a:latin typeface="Symbol" pitchFamily="18" charset="2"/>
                <a:sym typeface="Wingdings" pitchFamily="2" charset="2"/>
              </a:rPr>
              <a:t>gg</a:t>
            </a:r>
            <a:r>
              <a:rPr lang="en-GB" sz="1000" dirty="0">
                <a:sym typeface="Wingdings" pitchFamily="2" charset="2"/>
              </a:rPr>
              <a:t> </a:t>
            </a:r>
          </a:p>
          <a:p>
            <a:pPr>
              <a:buFontTx/>
              <a:buNone/>
            </a:pPr>
            <a:r>
              <a:rPr lang="en-GB" sz="1200" dirty="0"/>
              <a:t>1988</a:t>
            </a:r>
          </a:p>
          <a:p>
            <a:pPr lvl="1">
              <a:buFontTx/>
              <a:buNone/>
            </a:pPr>
            <a:r>
              <a:rPr lang="en-GB" sz="1000" dirty="0"/>
              <a:t>Search for K</a:t>
            </a:r>
            <a:r>
              <a:rPr lang="en-GB" sz="1000" baseline="-25000" dirty="0"/>
              <a:t>L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+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Measurement of K</a:t>
            </a:r>
            <a:r>
              <a:rPr lang="en-GB" sz="1000" baseline="-25000" dirty="0">
                <a:sym typeface="Wingdings" pitchFamily="2" charset="2"/>
              </a:rPr>
              <a:t>L</a:t>
            </a:r>
            <a:r>
              <a:rPr lang="en-GB" sz="1000" dirty="0">
                <a:latin typeface="Arial" charset="0"/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+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</a:t>
            </a:r>
            <a:endParaRPr lang="en-GB" sz="1000" dirty="0">
              <a:sym typeface="Wingdings" pitchFamily="2" charset="2"/>
            </a:endParaRPr>
          </a:p>
          <a:p>
            <a:pPr>
              <a:buFontTx/>
              <a:buNone/>
            </a:pPr>
            <a:r>
              <a:rPr lang="en-GB" sz="1200" dirty="0"/>
              <a:t>1989</a:t>
            </a:r>
          </a:p>
          <a:p>
            <a:pPr lvl="1">
              <a:buFontTx/>
              <a:buNone/>
            </a:pPr>
            <a:r>
              <a:rPr lang="en-GB" sz="1000" dirty="0"/>
              <a:t>Search for K</a:t>
            </a:r>
            <a:r>
              <a:rPr lang="en-GB" sz="1000" baseline="-25000" dirty="0"/>
              <a:t>L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sym typeface="Wingdings" pitchFamily="2" charset="2"/>
              </a:rPr>
              <a:t>h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 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; </a:t>
            </a:r>
            <a:r>
              <a:rPr lang="en-GB" sz="1000" dirty="0">
                <a:sym typeface="Wingdings" pitchFamily="2" charset="2"/>
              </a:rPr>
              <a:t>h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0</a:t>
            </a:r>
            <a:r>
              <a:rPr lang="en-GB" sz="1000" dirty="0">
                <a:latin typeface="Arial" charset="0"/>
                <a:sym typeface="Wingdings" pitchFamily="2" charset="2"/>
              </a:rPr>
              <a:t>e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+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</a:t>
            </a: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1990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Measurement of the phases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GB" sz="1000" baseline="-25000" dirty="0">
                <a:latin typeface="Arial" charset="0"/>
                <a:sym typeface="Wingdings" pitchFamily="2" charset="2"/>
              </a:rPr>
              <a:t>+-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  <a:r>
              <a:rPr lang="en-GB" sz="1000" dirty="0">
                <a:sym typeface="Wingdings" pitchFamily="2" charset="2"/>
              </a:rPr>
              <a:t>and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GB" sz="1000" baseline="-25000" dirty="0">
                <a:latin typeface="Arial" charset="0"/>
                <a:sym typeface="Wingdings" pitchFamily="2" charset="2"/>
              </a:rPr>
              <a:t>00</a:t>
            </a:r>
            <a:r>
              <a:rPr lang="en-GB" sz="1000" dirty="0">
                <a:latin typeface="Arial" charset="0"/>
                <a:sym typeface="Wingdings" pitchFamily="2" charset="2"/>
              </a:rPr>
              <a:t>, </a:t>
            </a:r>
            <a:r>
              <a:rPr lang="en-GB" sz="1000" dirty="0">
                <a:sym typeface="Wingdings" pitchFamily="2" charset="2"/>
              </a:rPr>
              <a:t>and the phase difference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</a:p>
          <a:p>
            <a:pPr lvl="1">
              <a:buFontTx/>
              <a:buNone/>
            </a:pPr>
            <a:r>
              <a:rPr lang="en-GB" sz="1000" dirty="0"/>
              <a:t>Measurement of </a:t>
            </a:r>
            <a:r>
              <a:rPr lang="en-GB" sz="1000" dirty="0" err="1"/>
              <a:t>K</a:t>
            </a:r>
            <a:r>
              <a:rPr lang="en-GB" sz="1000" baseline="-25000" dirty="0" err="1"/>
              <a:t>L</a:t>
            </a:r>
            <a:r>
              <a:rPr lang="en-GB" sz="1000" dirty="0" err="1">
                <a:sym typeface="Wingdings" pitchFamily="2" charset="2"/>
              </a:rPr>
              <a:t>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 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g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Observation of </a:t>
            </a:r>
            <a:r>
              <a:rPr lang="en-GB" sz="1000" dirty="0"/>
              <a:t>K</a:t>
            </a:r>
            <a:r>
              <a:rPr lang="en-GB" sz="1000" baseline="-25000" dirty="0"/>
              <a:t>L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gg</a:t>
            </a:r>
            <a:endParaRPr lang="en-GB" sz="1000" dirty="0">
              <a:latin typeface="Arial" charset="0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1991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Observation of </a:t>
            </a:r>
            <a:r>
              <a:rPr lang="en-GB" sz="1000" dirty="0" err="1">
                <a:sym typeface="Wingdings" pitchFamily="2" charset="2"/>
              </a:rPr>
              <a:t>K</a:t>
            </a:r>
            <a:r>
              <a:rPr lang="en-GB" sz="1000" baseline="-25000" dirty="0" err="1">
                <a:sym typeface="Wingdings" pitchFamily="2" charset="2"/>
              </a:rPr>
              <a:t>L</a:t>
            </a:r>
            <a:r>
              <a:rPr lang="en-GB" sz="1000" dirty="0" err="1">
                <a:latin typeface="Arial" charset="0"/>
                <a:sym typeface="Wingdings" pitchFamily="2" charset="2"/>
              </a:rPr>
              <a:t>e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-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</a:t>
            </a: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1992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Measurement of </a:t>
            </a:r>
            <a:r>
              <a:rPr lang="en-GB" sz="1000" dirty="0"/>
              <a:t>K</a:t>
            </a:r>
            <a:r>
              <a:rPr lang="en-GB" sz="1000" baseline="-25000" dirty="0"/>
              <a:t>L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gg</a:t>
            </a: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1993</a:t>
            </a:r>
          </a:p>
          <a:p>
            <a:pPr lvl="1">
              <a:buFontTx/>
              <a:buNone/>
            </a:pPr>
            <a:r>
              <a:rPr lang="en-GB" sz="1800" dirty="0">
                <a:solidFill>
                  <a:schemeClr val="tx2"/>
                </a:solidFill>
                <a:sym typeface="Wingdings" pitchFamily="2" charset="2"/>
              </a:rPr>
              <a:t>New (final) measurement of</a:t>
            </a:r>
            <a:r>
              <a:rPr lang="en-GB" sz="1800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GB" sz="1800" dirty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e</a:t>
            </a:r>
            <a:r>
              <a:rPr lang="en-GB" sz="1800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’/</a:t>
            </a:r>
            <a:r>
              <a:rPr lang="en-GB" sz="1800" dirty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e</a:t>
            </a:r>
            <a:r>
              <a:rPr lang="en-GB" sz="1600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 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Search for </a:t>
            </a:r>
            <a:r>
              <a:rPr lang="en-GB" sz="1000" dirty="0"/>
              <a:t>K</a:t>
            </a:r>
            <a:r>
              <a:rPr lang="en-GB" sz="1000" baseline="-25000" dirty="0"/>
              <a:t>S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+</a:t>
            </a:r>
            <a:r>
              <a:rPr lang="en-GB" sz="1000" dirty="0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latin typeface="Arial" charset="0"/>
                <a:sym typeface="Wingdings" pitchFamily="2" charset="2"/>
              </a:rPr>
              <a:t>-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1994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Search for </a:t>
            </a:r>
            <a:r>
              <a:rPr lang="en-GB" sz="1000" dirty="0"/>
              <a:t>K</a:t>
            </a:r>
            <a:r>
              <a:rPr lang="en-GB" sz="1000" baseline="-25000" dirty="0"/>
              <a:t>L</a:t>
            </a:r>
            <a:r>
              <a:rPr lang="en-GB" sz="1000" dirty="0">
                <a:sym typeface="Wingdings" pitchFamily="2" charset="2"/>
              </a:rPr>
              <a:t>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GB" sz="1000" baseline="30000" dirty="0">
                <a:latin typeface="Symbol" pitchFamily="18" charset="2"/>
                <a:sym typeface="Wingdings" pitchFamily="2" charset="2"/>
              </a:rPr>
              <a:t>0</a:t>
            </a:r>
            <a:r>
              <a:rPr lang="en-GB" sz="1000" dirty="0">
                <a:latin typeface="Symbol" pitchFamily="18" charset="2"/>
                <a:sym typeface="Wingdings" pitchFamily="2" charset="2"/>
              </a:rPr>
              <a:t>g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1995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GB" sz="9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1000" dirty="0">
                <a:solidFill>
                  <a:srgbClr val="FF0000"/>
                </a:solidFill>
                <a:cs typeface="Times New Roman" pitchFamily="18" charset="0"/>
              </a:rPr>
              <a:t>Branching Ratios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</a:t>
            </a:r>
            <a:r>
              <a:rPr lang="en-GB" sz="1000" baseline="-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 G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</a:t>
            </a:r>
            <a:r>
              <a:rPr lang="en-GB" sz="1000" baseline="-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1000" dirty="0">
                <a:solidFill>
                  <a:srgbClr val="FF0000"/>
                </a:solidFill>
                <a:cs typeface="Times New Roman" pitchFamily="18" charset="0"/>
              </a:rPr>
              <a:t>and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</a:t>
            </a:r>
            <a:r>
              <a:rPr lang="en-GB" sz="1000" baseline="-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GB" sz="1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 G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1000" baseline="-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GB" sz="10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1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000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GB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GB" sz="1000" dirty="0">
                <a:solidFill>
                  <a:srgbClr val="FF0000"/>
                </a:solidFill>
                <a:sym typeface="Wingdings" pitchFamily="2" charset="2"/>
              </a:rPr>
              <a:t>	Measurement of </a:t>
            </a:r>
            <a:r>
              <a:rPr lang="en-GB" sz="1000" dirty="0" err="1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GB" sz="1000" baseline="-25000" dirty="0" err="1">
                <a:solidFill>
                  <a:srgbClr val="FF0000"/>
                </a:solidFill>
                <a:sym typeface="Wingdings" pitchFamily="2" charset="2"/>
              </a:rPr>
              <a:t>L</a:t>
            </a:r>
            <a:r>
              <a:rPr lang="en-GB" sz="1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e</a:t>
            </a:r>
            <a:r>
              <a:rPr lang="en-GB" sz="1000" baseline="30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-</a:t>
            </a:r>
            <a:r>
              <a:rPr lang="en-GB" sz="1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-</a:t>
            </a:r>
            <a:r>
              <a:rPr lang="en-GB" sz="1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GB" sz="1000" dirty="0">
                <a:solidFill>
                  <a:srgbClr val="FF0000"/>
                </a:solidFill>
                <a:sym typeface="Wingdings" pitchFamily="2" charset="2"/>
              </a:rPr>
              <a:t>&amp; parity of the</a:t>
            </a:r>
            <a:r>
              <a:rPr lang="en-GB" sz="1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GB" sz="1000" dirty="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GB" sz="1000" baseline="-25000" dirty="0">
                <a:solidFill>
                  <a:srgbClr val="FF0000"/>
                </a:solidFill>
                <a:sym typeface="Wingdings" pitchFamily="2" charset="2"/>
              </a:rPr>
              <a:t>L</a:t>
            </a:r>
            <a:endParaRPr lang="en-GB" sz="1000" dirty="0">
              <a:solidFill>
                <a:srgbClr val="FF0000"/>
              </a:solidFill>
              <a:latin typeface="Arial" charset="0"/>
              <a:sym typeface="Wingdings" pitchFamily="2" charset="2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GB" sz="1000" dirty="0">
                <a:solidFill>
                  <a:srgbClr val="FF0000"/>
                </a:solidFill>
                <a:sym typeface="Wingdings" pitchFamily="2" charset="2"/>
              </a:rPr>
              <a:t>	Search for </a:t>
            </a:r>
            <a:r>
              <a:rPr lang="en-GB" sz="1000" dirty="0" err="1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GB" sz="1000" baseline="-25000" dirty="0" err="1">
                <a:solidFill>
                  <a:srgbClr val="FF0000"/>
                </a:solidFill>
                <a:sym typeface="Wingdings" pitchFamily="2" charset="2"/>
              </a:rPr>
              <a:t>L</a:t>
            </a:r>
            <a:r>
              <a:rPr lang="en-GB" sz="1000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1000" dirty="0" err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ggg</a:t>
            </a:r>
            <a:endParaRPr lang="en-GB" sz="1000" dirty="0">
              <a:solidFill>
                <a:srgbClr val="FF0000"/>
              </a:solidFill>
              <a:latin typeface="Symbol" pitchFamily="18" charset="2"/>
              <a:sym typeface="Wingdings" pitchFamily="2" charset="2"/>
            </a:endParaRPr>
          </a:p>
          <a:p>
            <a:pPr>
              <a:buFontTx/>
              <a:buNone/>
            </a:pPr>
            <a:r>
              <a:rPr lang="en-GB" sz="1200" dirty="0">
                <a:sym typeface="Wingdings" pitchFamily="2" charset="2"/>
              </a:rPr>
              <a:t>1997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Measurement of the K lifetime</a:t>
            </a:r>
            <a:r>
              <a:rPr lang="en-GB" sz="1000" dirty="0">
                <a:latin typeface="Arial" charset="0"/>
                <a:sym typeface="Wingdings" pitchFamily="2" charset="2"/>
              </a:rPr>
              <a:t> </a:t>
            </a:r>
          </a:p>
          <a:p>
            <a:pPr lvl="1">
              <a:buFontTx/>
              <a:buNone/>
            </a:pPr>
            <a:r>
              <a:rPr lang="en-GB" sz="1000" dirty="0">
                <a:sym typeface="Wingdings" pitchFamily="2" charset="2"/>
              </a:rPr>
              <a:t>Measurement of </a:t>
            </a:r>
            <a:r>
              <a:rPr lang="en-GB" sz="1000" dirty="0" err="1">
                <a:sym typeface="Wingdings" pitchFamily="2" charset="2"/>
              </a:rPr>
              <a:t>K</a:t>
            </a:r>
            <a:r>
              <a:rPr lang="en-GB" sz="1000" baseline="-25000" dirty="0" err="1">
                <a:sym typeface="Wingdings" pitchFamily="2" charset="2"/>
              </a:rPr>
              <a:t>L</a:t>
            </a:r>
            <a:r>
              <a:rPr lang="en-GB" sz="1000" dirty="0" err="1">
                <a:latin typeface="Arial" charset="0"/>
                <a:sym typeface="Wingdings" pitchFamily="2" charset="2"/>
              </a:rPr>
              <a:t>e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+</a:t>
            </a:r>
            <a:r>
              <a:rPr lang="en-GB" sz="1000" dirty="0" err="1">
                <a:latin typeface="Arial" charset="0"/>
                <a:sym typeface="Wingdings" pitchFamily="2" charset="2"/>
              </a:rPr>
              <a:t>e</a:t>
            </a:r>
            <a:r>
              <a:rPr lang="en-GB" sz="1000" baseline="30000" dirty="0" err="1">
                <a:latin typeface="Arial" charset="0"/>
                <a:sym typeface="Wingdings" pitchFamily="2" charset="2"/>
              </a:rPr>
              <a:t>-</a:t>
            </a:r>
            <a:r>
              <a:rPr lang="en-GB" sz="1000" dirty="0" err="1">
                <a:latin typeface="Symbol" pitchFamily="18" charset="2"/>
                <a:sym typeface="Wingdings" pitchFamily="2" charset="2"/>
              </a:rPr>
              <a:t>gg</a:t>
            </a:r>
            <a:endParaRPr lang="en-GB" sz="1000" dirty="0">
              <a:latin typeface="Symbol" pitchFamily="18" charset="2"/>
              <a:sym typeface="Wingdings" pitchFamily="2" charset="2"/>
            </a:endParaRPr>
          </a:p>
          <a:p>
            <a:pPr lvl="1">
              <a:buFontTx/>
              <a:buNone/>
            </a:pPr>
            <a:endParaRPr lang="en-GB" sz="900" dirty="0">
              <a:solidFill>
                <a:srgbClr val="FFFF66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029200" y="4191000"/>
            <a:ext cx="379127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solidFill>
                  <a:srgbClr val="FFFF66"/>
                </a:solidFill>
                <a:latin typeface="Symbol" pitchFamily="18" charset="2"/>
              </a:rPr>
              <a:t>e</a:t>
            </a:r>
            <a:r>
              <a:rPr lang="en-GB">
                <a:solidFill>
                  <a:srgbClr val="FFFF66"/>
                </a:solidFill>
                <a:latin typeface="Comic Sans MS" pitchFamily="66" charset="0"/>
              </a:rPr>
              <a:t>’/</a:t>
            </a:r>
            <a:r>
              <a:rPr lang="en-GB">
                <a:solidFill>
                  <a:srgbClr val="FFFF66"/>
                </a:solidFill>
                <a:latin typeface="Symbol" pitchFamily="18" charset="2"/>
              </a:rPr>
              <a:t>e</a:t>
            </a:r>
            <a:r>
              <a:rPr lang="en-GB">
                <a:solidFill>
                  <a:srgbClr val="FFFF66"/>
                </a:solidFill>
                <a:latin typeface="Comic Sans MS" pitchFamily="66" charset="0"/>
              </a:rPr>
              <a:t> = 0.00230 ± 0.00065</a:t>
            </a: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5257800" y="47244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i="1">
                <a:solidFill>
                  <a:srgbClr val="66FFFF"/>
                </a:solidFill>
                <a:latin typeface="Symbol" pitchFamily="18" charset="2"/>
              </a:rPr>
              <a:t>e</a:t>
            </a:r>
            <a:r>
              <a:rPr lang="en-GB" sz="1400" i="1">
                <a:solidFill>
                  <a:srgbClr val="66FFFF"/>
                </a:solidFill>
                <a:latin typeface="Comic Sans MS" pitchFamily="66" charset="0"/>
              </a:rPr>
              <a:t>’/</a:t>
            </a:r>
            <a:r>
              <a:rPr lang="en-GB" sz="1400" i="1">
                <a:solidFill>
                  <a:srgbClr val="66FFFF"/>
                </a:solidFill>
                <a:latin typeface="Symbol" pitchFamily="18" charset="2"/>
              </a:rPr>
              <a:t>e</a:t>
            </a:r>
            <a:r>
              <a:rPr lang="en-GB" sz="1400" i="1">
                <a:solidFill>
                  <a:srgbClr val="66FFFF"/>
                </a:solidFill>
                <a:latin typeface="Comic Sans MS" pitchFamily="66" charset="0"/>
              </a:rPr>
              <a:t> = 0.0033 ± 0.0011  [1987]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Other </a:t>
            </a:r>
            <a:r>
              <a:rPr lang="en-GB" dirty="0" err="1" smtClean="0"/>
              <a:t>Orsay</a:t>
            </a:r>
            <a:r>
              <a:rPr lang="en-GB" dirty="0" smtClean="0"/>
              <a:t> innovations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“</a:t>
            </a:r>
            <a:r>
              <a:rPr lang="en-GB" dirty="0" err="1" smtClean="0"/>
              <a:t>Massbox</a:t>
            </a:r>
            <a:r>
              <a:rPr lang="en-GB" dirty="0" smtClean="0"/>
              <a:t>”</a:t>
            </a:r>
          </a:p>
          <a:p>
            <a:pPr marL="914400" lvl="1" indent="-514350"/>
            <a:r>
              <a:rPr lang="en-GB" dirty="0" smtClean="0"/>
              <a:t>Calculated in real time the </a:t>
            </a:r>
            <a:r>
              <a:rPr lang="en-GB" dirty="0" err="1" smtClean="0"/>
              <a:t>kaon</a:t>
            </a:r>
            <a:r>
              <a:rPr lang="en-GB" dirty="0" smtClean="0"/>
              <a:t> mass from the </a:t>
            </a:r>
            <a:r>
              <a:rPr lang="en-GB" dirty="0" err="1" smtClean="0"/>
              <a:t>LAr</a:t>
            </a:r>
            <a:r>
              <a:rPr lang="en-GB" dirty="0" smtClean="0"/>
              <a:t> digitised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TRD readout</a:t>
            </a:r>
          </a:p>
          <a:p>
            <a:pPr marL="914400" lvl="1" indent="-514350"/>
            <a:r>
              <a:rPr lang="en-GB" dirty="0" smtClean="0"/>
              <a:t>Improved the electron rejection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ZTDC (Zero-crossing TDC)</a:t>
            </a:r>
          </a:p>
          <a:p>
            <a:pPr marL="914400" lvl="1" indent="-514350"/>
            <a:r>
              <a:rPr lang="en-GB" dirty="0" smtClean="0"/>
              <a:t>Reduced the accidental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 background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1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 Improved NA31 (1988-9)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2</a:t>
            </a:r>
            <a:r>
              <a:rPr lang="en-GB" dirty="0" smtClean="0">
                <a:latin typeface="Symbol" pitchFamily="18" charset="2"/>
              </a:rPr>
              <a:t>p</a:t>
            </a:r>
            <a:r>
              <a:rPr lang="en-GB" baseline="30000" dirty="0" smtClean="0"/>
              <a:t>0</a:t>
            </a:r>
            <a:r>
              <a:rPr lang="en-GB" dirty="0" smtClean="0"/>
              <a:t> measurement</a:t>
            </a:r>
          </a:p>
          <a:p>
            <a:pPr lvl="1"/>
            <a:r>
              <a:rPr lang="en-GB" dirty="0" smtClean="0"/>
              <a:t>High precision</a:t>
            </a:r>
          </a:p>
          <a:p>
            <a:pPr lvl="1"/>
            <a:r>
              <a:rPr lang="en-GB" dirty="0" smtClean="0"/>
              <a:t>Well known background (K</a:t>
            </a:r>
            <a:r>
              <a:rPr lang="en-GB" baseline="-25000" dirty="0" smtClean="0"/>
              <a:t>L</a:t>
            </a:r>
            <a:r>
              <a:rPr lang="en-GB" dirty="0" smtClean="0"/>
              <a:t>)</a:t>
            </a:r>
          </a:p>
          <a:p>
            <a:r>
              <a:rPr lang="en-GB" dirty="0"/>
              <a:t> </a:t>
            </a:r>
            <a:r>
              <a:rPr lang="en-GB" dirty="0" err="1" smtClean="0">
                <a:latin typeface="Symbol" pitchFamily="18" charset="2"/>
              </a:rPr>
              <a:t>p</a:t>
            </a:r>
            <a:r>
              <a:rPr lang="en-GB" baseline="30000" dirty="0" err="1" smtClean="0"/>
              <a:t>+</a:t>
            </a:r>
            <a:r>
              <a:rPr lang="en-GB" dirty="0" err="1" smtClean="0">
                <a:latin typeface="Symbol" pitchFamily="18" charset="2"/>
              </a:rPr>
              <a:t>p</a:t>
            </a:r>
            <a:r>
              <a:rPr lang="en-GB" baseline="30000" dirty="0" smtClean="0"/>
              <a:t>-</a:t>
            </a:r>
            <a:r>
              <a:rPr lang="en-GB" dirty="0" smtClean="0"/>
              <a:t> detection &amp; measurement</a:t>
            </a:r>
          </a:p>
          <a:p>
            <a:pPr lvl="1"/>
            <a:r>
              <a:rPr lang="en-GB" dirty="0" smtClean="0"/>
              <a:t>Quite large errors</a:t>
            </a:r>
          </a:p>
          <a:p>
            <a:pPr lvl="1"/>
            <a:r>
              <a:rPr lang="en-GB" dirty="0" smtClean="0"/>
              <a:t>Either</a:t>
            </a:r>
          </a:p>
          <a:p>
            <a:pPr lvl="2"/>
            <a:r>
              <a:rPr lang="en-GB" dirty="0" smtClean="0"/>
              <a:t>Significant background (K</a:t>
            </a:r>
            <a:r>
              <a:rPr lang="en-GB" baseline="-25000" dirty="0" smtClean="0"/>
              <a:t>e3</a:t>
            </a:r>
            <a:r>
              <a:rPr lang="en-GB" dirty="0" smtClean="0"/>
              <a:t>)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or</a:t>
            </a:r>
          </a:p>
          <a:p>
            <a:pPr marL="1200150" lvl="2" indent="-342900"/>
            <a:r>
              <a:rPr lang="en-GB" dirty="0" smtClean="0"/>
              <a:t>Large cuts (</a:t>
            </a:r>
            <a:r>
              <a:rPr lang="en-GB" dirty="0" err="1" smtClean="0">
                <a:latin typeface="Symbol" pitchFamily="18" charset="2"/>
              </a:rPr>
              <a:t>p</a:t>
            </a:r>
            <a:r>
              <a:rPr lang="en-GB" baseline="30000" dirty="0" err="1" smtClean="0"/>
              <a:t>+</a:t>
            </a:r>
            <a:r>
              <a:rPr lang="en-GB" dirty="0" err="1" smtClean="0">
                <a:latin typeface="Symbol" pitchFamily="18" charset="2"/>
              </a:rPr>
              <a:t>p</a:t>
            </a:r>
            <a:r>
              <a:rPr lang="en-GB" baseline="30000" dirty="0" smtClean="0"/>
              <a:t>-</a:t>
            </a:r>
            <a:r>
              <a:rPr lang="en-GB" dirty="0" smtClean="0"/>
              <a:t>)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in K</a:t>
            </a:r>
            <a:r>
              <a:rPr lang="en-GB" baseline="-25000" dirty="0" smtClean="0"/>
              <a:t>L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8250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Backgrounds in </a:t>
            </a:r>
            <a:r>
              <a:rPr lang="en-GB" dirty="0" err="1" smtClean="0"/>
              <a:t>K</a:t>
            </a:r>
            <a:r>
              <a:rPr lang="en-GB" baseline="-25000" dirty="0" err="1" smtClean="0"/>
              <a:t>L</a:t>
            </a:r>
            <a:r>
              <a:rPr lang="en-GB" dirty="0" err="1" smtClean="0">
                <a:sym typeface="Wingdings" pitchFamily="2" charset="2"/>
              </a:rPr>
              <a:t></a:t>
            </a:r>
            <a:r>
              <a:rPr lang="en-GB" dirty="0" err="1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GB" b="0" dirty="0" err="1" smtClean="0">
                <a:sym typeface="Wingdings" pitchFamily="2" charset="2"/>
              </a:rPr>
              <a:t>e</a:t>
            </a:r>
            <a:r>
              <a:rPr lang="en-GB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GB" dirty="0">
              <a:latin typeface="Symbol" pitchFamily="18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9" t="13428" r="31645" b="55177"/>
          <a:stretch/>
        </p:blipFill>
        <p:spPr bwMode="auto">
          <a:xfrm>
            <a:off x="62824" y="907447"/>
            <a:ext cx="8973672" cy="478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en-GB" sz="3600" dirty="0" smtClean="0"/>
              <a:t>The Transition Radiation Detector (1988)</a:t>
            </a:r>
            <a:endParaRPr lang="en-GB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3865"/>
          <a:stretch/>
        </p:blipFill>
        <p:spPr bwMode="auto">
          <a:xfrm>
            <a:off x="2123728" y="620688"/>
            <a:ext cx="5631811" cy="599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62" y="6381328"/>
            <a:ext cx="1531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CERN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972865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performance of the TRD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42344" r="32366" b="9673"/>
          <a:stretch/>
        </p:blipFill>
        <p:spPr bwMode="auto">
          <a:xfrm>
            <a:off x="35496" y="692696"/>
            <a:ext cx="5832648" cy="58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2" t="48906" r="38159" b="20469"/>
          <a:stretch/>
        </p:blipFill>
        <p:spPr bwMode="auto">
          <a:xfrm>
            <a:off x="5953824" y="716338"/>
            <a:ext cx="3154680" cy="386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7992380" y="2564904"/>
            <a:ext cx="0" cy="165618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36196" y="2924944"/>
            <a:ext cx="2016224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88324" y="209685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90% electron rejection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8204" y="264794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2% pion loss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6309320"/>
            <a:ext cx="2111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Thesis:  L </a:t>
            </a:r>
            <a:r>
              <a:rPr lang="en-GB" sz="1000" dirty="0" err="1" smtClean="0"/>
              <a:t>Iconomidou</a:t>
            </a:r>
            <a:r>
              <a:rPr lang="en-GB" sz="1000" dirty="0" smtClean="0"/>
              <a:t>-Fayard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588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Zero-crossing TDC (ZTDC)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3888432" cy="6012668"/>
          </a:xfrm>
        </p:spPr>
        <p:txBody>
          <a:bodyPr>
            <a:normAutofit/>
          </a:bodyPr>
          <a:lstStyle/>
          <a:p>
            <a:r>
              <a:rPr lang="en-GB" dirty="0" smtClean="0"/>
              <a:t>Simple Principle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2000" dirty="0" smtClean="0"/>
              <a:t>Designed &amp; built a</a:t>
            </a:r>
            <a:r>
              <a:rPr lang="en-GB" sz="1800" dirty="0" smtClean="0"/>
              <a:t>t </a:t>
            </a:r>
            <a:r>
              <a:rPr lang="en-GB" sz="1800" dirty="0" err="1" smtClean="0"/>
              <a:t>Orsay</a:t>
            </a:r>
            <a:endParaRPr lang="en-GB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19225" r="39214" b="48996"/>
          <a:stretch/>
        </p:blipFill>
        <p:spPr bwMode="auto">
          <a:xfrm>
            <a:off x="166125" y="1088740"/>
            <a:ext cx="436987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125" y="5301208"/>
            <a:ext cx="2111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Thesis: O </a:t>
            </a:r>
            <a:r>
              <a:rPr lang="en-GB" sz="1000" dirty="0" err="1" smtClean="0"/>
              <a:t>Perdereau</a:t>
            </a:r>
            <a:endParaRPr lang="en-GB" sz="1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656692"/>
            <a:ext cx="45720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Pulse shape	</a:t>
            </a:r>
          </a:p>
          <a:p>
            <a:pPr lvl="1"/>
            <a:r>
              <a:rPr lang="en-GB" sz="2400" dirty="0" smtClean="0"/>
              <a:t>Preserves 0 crossing</a:t>
            </a:r>
          </a:p>
          <a:p>
            <a:r>
              <a:rPr lang="en-GB" dirty="0" smtClean="0"/>
              <a:t>Use this</a:t>
            </a:r>
          </a:p>
          <a:p>
            <a:pPr lvl="1"/>
            <a:r>
              <a:rPr lang="en-GB" dirty="0" smtClean="0"/>
              <a:t>Precise timing</a:t>
            </a:r>
          </a:p>
          <a:p>
            <a:pPr lvl="1"/>
            <a:r>
              <a:rPr lang="en-GB" dirty="0" smtClean="0"/>
              <a:t>Accidental (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) hits</a:t>
            </a:r>
          </a:p>
          <a:p>
            <a:pPr lvl="2"/>
            <a:r>
              <a:rPr lang="en-GB" dirty="0" smtClean="0"/>
              <a:t>Out of time</a:t>
            </a:r>
          </a:p>
          <a:p>
            <a:pPr lvl="2"/>
            <a:r>
              <a:rPr lang="en-GB" dirty="0" smtClean="0"/>
              <a:t>(mostly low Energy)</a:t>
            </a:r>
          </a:p>
          <a:p>
            <a:r>
              <a:rPr lang="en-GB" dirty="0" smtClean="0"/>
              <a:t>Conceived</a:t>
            </a:r>
          </a:p>
          <a:p>
            <a:pPr lvl="1"/>
            <a:r>
              <a:rPr lang="en-GB" dirty="0" smtClean="0"/>
              <a:t>In the control room</a:t>
            </a:r>
          </a:p>
          <a:p>
            <a:pPr lvl="2"/>
            <a:r>
              <a:rPr lang="en-GB" dirty="0" smtClean="0"/>
              <a:t>DF &amp; KP</a:t>
            </a:r>
          </a:p>
          <a:p>
            <a:pPr lvl="2"/>
            <a:r>
              <a:rPr lang="en-GB" dirty="0" smtClean="0"/>
              <a:t>Early morning shift!</a:t>
            </a:r>
          </a:p>
          <a:p>
            <a:pPr lvl="1"/>
            <a:r>
              <a:rPr lang="en-GB" dirty="0" smtClean="0"/>
              <a:t>Built in &lt; 1 year</a:t>
            </a:r>
          </a:p>
          <a:p>
            <a:pPr lvl="1"/>
            <a:r>
              <a:rPr lang="en-GB" dirty="0" smtClean="0"/>
              <a:t>Reduced accidentals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8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&amp; Last NA31 publications on </a:t>
            </a:r>
            <a:r>
              <a:rPr lang="en-GB" dirty="0" smtClean="0">
                <a:sym typeface="Symbol"/>
              </a:rPr>
              <a:t>/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6052" r="30132" b="14893"/>
          <a:stretch/>
        </p:blipFill>
        <p:spPr bwMode="auto">
          <a:xfrm>
            <a:off x="191891" y="836712"/>
            <a:ext cx="4380109" cy="5449064"/>
          </a:xfrm>
          <a:prstGeom prst="rect">
            <a:avLst/>
          </a:prstGeom>
          <a:noFill/>
          <a:ln>
            <a:noFill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7447" r="30087" b="9716"/>
          <a:stretch/>
        </p:blipFill>
        <p:spPr bwMode="auto">
          <a:xfrm>
            <a:off x="4788024" y="836712"/>
            <a:ext cx="4180104" cy="5449064"/>
          </a:xfrm>
          <a:prstGeom prst="rect">
            <a:avLst/>
          </a:prstGeom>
          <a:noFill/>
          <a:ln>
            <a:noFill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951200" y="3212976"/>
            <a:ext cx="4060800" cy="531048"/>
            <a:chOff x="1951200" y="3212976"/>
            <a:chExt cx="4060800" cy="531048"/>
          </a:xfrm>
        </p:grpSpPr>
        <p:sp>
          <p:nvSpPr>
            <p:cNvPr id="8" name="Rectangle 7"/>
            <p:cNvSpPr/>
            <p:nvPr/>
          </p:nvSpPr>
          <p:spPr>
            <a:xfrm>
              <a:off x="1951200" y="3528000"/>
              <a:ext cx="594000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44000" y="3212976"/>
              <a:ext cx="468000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6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Where are we now?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4" t="10087" r="38865" b="55933"/>
          <a:stretch/>
        </p:blipFill>
        <p:spPr bwMode="auto">
          <a:xfrm>
            <a:off x="1187624" y="595843"/>
            <a:ext cx="6912768" cy="5789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827584" y="4473116"/>
            <a:ext cx="2304256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336196" y="5877272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PDG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62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NA31 was a pioneering experiment</a:t>
            </a:r>
          </a:p>
          <a:p>
            <a:pPr lvl="1"/>
            <a:r>
              <a:rPr lang="en-GB" dirty="0" smtClean="0"/>
              <a:t>First evidence for “direct” CP violation</a:t>
            </a:r>
          </a:p>
          <a:p>
            <a:pPr lvl="1"/>
            <a:r>
              <a:rPr lang="en-GB" dirty="0" smtClean="0"/>
              <a:t>Final significance 3.5</a:t>
            </a:r>
            <a:r>
              <a:rPr lang="en-GB" dirty="0" smtClean="0">
                <a:latin typeface="Symbol" pitchFamily="18" charset="2"/>
              </a:rPr>
              <a:t>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Many other results </a:t>
            </a:r>
          </a:p>
          <a:p>
            <a:pPr lvl="2"/>
            <a:r>
              <a:rPr lang="en-GB" dirty="0" smtClean="0"/>
              <a:t>First observations of decay modes</a:t>
            </a:r>
          </a:p>
          <a:p>
            <a:pPr lvl="2"/>
            <a:r>
              <a:rPr lang="en-GB" dirty="0" smtClean="0"/>
              <a:t>Improved measurements and limits</a:t>
            </a:r>
          </a:p>
          <a:p>
            <a:pPr lvl="1"/>
            <a:r>
              <a:rPr lang="en-GB" dirty="0" smtClean="0"/>
              <a:t>Novel beam, detector, DAQ and triggering</a:t>
            </a:r>
          </a:p>
          <a:p>
            <a:pPr lvl="1"/>
            <a:endParaRPr lang="en-GB" dirty="0"/>
          </a:p>
          <a:p>
            <a:r>
              <a:rPr lang="en-GB" dirty="0" smtClean="0"/>
              <a:t>Daniel Fournier was a true pioneer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6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>
                <a:latin typeface="Symbol" pitchFamily="18" charset="2"/>
              </a:rPr>
              <a:t>e</a:t>
            </a:r>
            <a:r>
              <a:rPr lang="en-GB" sz="3600"/>
              <a:t>’/</a:t>
            </a:r>
            <a:r>
              <a:rPr lang="en-GB" sz="3600">
                <a:latin typeface="Symbol" pitchFamily="18" charset="2"/>
              </a:rPr>
              <a:t>e </a:t>
            </a:r>
            <a:r>
              <a:rPr lang="en-GB" sz="3600"/>
              <a:t>and the Double Ratio Technique</a:t>
            </a:r>
            <a:endParaRPr lang="en-GB" sz="3600">
              <a:latin typeface="Symbol" pitchFamily="18" charset="2"/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1752600"/>
          </a:xfrm>
        </p:spPr>
        <p:txBody>
          <a:bodyPr/>
          <a:lstStyle/>
          <a:p>
            <a:r>
              <a:rPr lang="en-GB" sz="3200" dirty="0"/>
              <a:t> </a:t>
            </a:r>
            <a:r>
              <a:rPr lang="en-GB" sz="3200" dirty="0">
                <a:latin typeface="Symbol" pitchFamily="18" charset="2"/>
              </a:rPr>
              <a:t>e</a:t>
            </a:r>
            <a:r>
              <a:rPr lang="en-GB" sz="3200" dirty="0"/>
              <a:t>’/</a:t>
            </a:r>
            <a:r>
              <a:rPr lang="en-GB" sz="3200" dirty="0">
                <a:latin typeface="Symbol" pitchFamily="18" charset="2"/>
              </a:rPr>
              <a:t>e</a:t>
            </a:r>
            <a:r>
              <a:rPr lang="en-GB" sz="3200" dirty="0"/>
              <a:t> excites the </a:t>
            </a:r>
            <a:r>
              <a:rPr lang="en-GB" sz="3200" dirty="0">
                <a:solidFill>
                  <a:srgbClr val="C00000"/>
                </a:solidFill>
              </a:rPr>
              <a:t>theorists</a:t>
            </a:r>
          </a:p>
          <a:p>
            <a:pPr lvl="1"/>
            <a:r>
              <a:rPr lang="en-GB" sz="2800" dirty="0">
                <a:solidFill>
                  <a:srgbClr val="C00000"/>
                </a:solidFill>
              </a:rPr>
              <a:t>Relates to fundamental (quark-level) processes</a:t>
            </a:r>
          </a:p>
          <a:p>
            <a:r>
              <a:rPr lang="en-GB" sz="3200" dirty="0">
                <a:solidFill>
                  <a:srgbClr val="FF0000"/>
                </a:solidFill>
              </a:rPr>
              <a:t>experiment </a:t>
            </a:r>
            <a:r>
              <a:rPr lang="en-GB" sz="3200" dirty="0"/>
              <a:t>measures something different</a:t>
            </a:r>
          </a:p>
          <a:p>
            <a:pPr lvl="1"/>
            <a:endParaRPr lang="en-GB" sz="2800" dirty="0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152400" y="4710113"/>
            <a:ext cx="2971800" cy="146526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>
                <a:solidFill>
                  <a:schemeClr val="hlink"/>
                </a:solidFill>
                <a:latin typeface="Symbol" pitchFamily="18" charset="2"/>
              </a:rPr>
              <a:t>h</a:t>
            </a:r>
            <a:r>
              <a:rPr lang="en-GB" sz="3600" baseline="-25000">
                <a:solidFill>
                  <a:schemeClr val="hlink"/>
                </a:solidFill>
                <a:latin typeface="Symbol" pitchFamily="18" charset="2"/>
              </a:rPr>
              <a:t>+-</a:t>
            </a:r>
            <a:r>
              <a:rPr lang="en-GB" sz="3600" baseline="-25000"/>
              <a:t> </a:t>
            </a:r>
            <a:r>
              <a:rPr lang="en-GB" sz="3600">
                <a:solidFill>
                  <a:srgbClr val="000000"/>
                </a:solidFill>
                <a:latin typeface="Symbol" pitchFamily="18" charset="2"/>
              </a:rPr>
              <a:t>=</a:t>
            </a:r>
            <a:r>
              <a:rPr lang="en-GB" sz="3600">
                <a:solidFill>
                  <a:srgbClr val="000000"/>
                </a:solidFill>
              </a:rPr>
              <a:t> </a:t>
            </a:r>
            <a:r>
              <a:rPr lang="en-GB" sz="3600"/>
              <a:t> </a:t>
            </a:r>
            <a:r>
              <a:rPr lang="en-GB" sz="3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GB" sz="3600"/>
              <a:t>  </a:t>
            </a:r>
            <a:r>
              <a:rPr lang="en-GB" sz="3600">
                <a:solidFill>
                  <a:schemeClr val="hlink"/>
                </a:solidFill>
                <a:latin typeface="Symbol" pitchFamily="18" charset="2"/>
              </a:rPr>
              <a:t>+</a:t>
            </a:r>
            <a:r>
              <a:rPr lang="en-GB" sz="3600"/>
              <a:t>   </a:t>
            </a:r>
            <a:r>
              <a:rPr lang="en-GB" sz="3600">
                <a:solidFill>
                  <a:srgbClr val="0000FF"/>
                </a:solidFill>
                <a:latin typeface="Symbol" pitchFamily="18" charset="2"/>
              </a:rPr>
              <a:t>e¢</a:t>
            </a:r>
            <a:endParaRPr lang="en-GB" sz="3600">
              <a:solidFill>
                <a:srgbClr val="0000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3600">
                <a:solidFill>
                  <a:srgbClr val="CC0099"/>
                </a:solidFill>
                <a:latin typeface="Symbol" pitchFamily="18" charset="2"/>
              </a:rPr>
              <a:t>h</a:t>
            </a:r>
            <a:r>
              <a:rPr lang="en-GB" sz="3600" baseline="-25000">
                <a:solidFill>
                  <a:srgbClr val="CC0099"/>
                </a:solidFill>
              </a:rPr>
              <a:t>00</a:t>
            </a:r>
            <a:r>
              <a:rPr lang="en-GB" sz="3600" baseline="-25000"/>
              <a:t> </a:t>
            </a:r>
            <a:r>
              <a:rPr lang="en-GB" sz="3600">
                <a:solidFill>
                  <a:srgbClr val="000000"/>
                </a:solidFill>
                <a:latin typeface="Symbol" pitchFamily="18" charset="2"/>
              </a:rPr>
              <a:t>=</a:t>
            </a:r>
            <a:r>
              <a:rPr lang="en-GB" sz="3600">
                <a:solidFill>
                  <a:srgbClr val="000000"/>
                </a:solidFill>
              </a:rPr>
              <a:t> </a:t>
            </a:r>
            <a:r>
              <a:rPr lang="en-GB" sz="3600"/>
              <a:t> </a:t>
            </a:r>
            <a:r>
              <a:rPr lang="en-GB" sz="3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GB" sz="3600"/>
              <a:t> </a:t>
            </a:r>
            <a:r>
              <a:rPr lang="en-GB" sz="3600">
                <a:solidFill>
                  <a:srgbClr val="CC0099"/>
                </a:solidFill>
              </a:rPr>
              <a:t>- 2</a:t>
            </a:r>
            <a:r>
              <a:rPr lang="en-GB" sz="3600"/>
              <a:t>  </a:t>
            </a:r>
            <a:r>
              <a:rPr lang="en-GB" sz="3600">
                <a:solidFill>
                  <a:srgbClr val="0000FF"/>
                </a:solidFill>
                <a:latin typeface="Symbol" pitchFamily="18" charset="2"/>
              </a:rPr>
              <a:t>e¢</a:t>
            </a:r>
          </a:p>
        </p:txBody>
      </p:sp>
      <p:grpSp>
        <p:nvGrpSpPr>
          <p:cNvPr id="166925" name="Group 13"/>
          <p:cNvGrpSpPr>
            <a:grpSpLocks/>
          </p:cNvGrpSpPr>
          <p:nvPr/>
        </p:nvGrpSpPr>
        <p:grpSpPr bwMode="auto">
          <a:xfrm>
            <a:off x="3124200" y="5135563"/>
            <a:ext cx="6019800" cy="579437"/>
            <a:chOff x="1968" y="3235"/>
            <a:chExt cx="3792" cy="365"/>
          </a:xfrm>
        </p:grpSpPr>
        <p:sp>
          <p:nvSpPr>
            <p:cNvPr id="166917" name="Line 5"/>
            <p:cNvSpPr>
              <a:spLocks noChangeShapeType="1"/>
            </p:cNvSpPr>
            <p:nvPr/>
          </p:nvSpPr>
          <p:spPr bwMode="auto">
            <a:xfrm flipV="1">
              <a:off x="1968" y="3427"/>
              <a:ext cx="425" cy="9"/>
            </a:xfrm>
            <a:prstGeom prst="line">
              <a:avLst/>
            </a:prstGeom>
            <a:noFill/>
            <a:ln w="50800">
              <a:solidFill>
                <a:srgbClr val="CC0099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18" name="Rectangle 6"/>
            <p:cNvSpPr>
              <a:spLocks noChangeArrowheads="1"/>
            </p:cNvSpPr>
            <p:nvPr/>
          </p:nvSpPr>
          <p:spPr bwMode="auto">
            <a:xfrm>
              <a:off x="2400" y="3235"/>
              <a:ext cx="3360" cy="36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GB" sz="3200">
                  <a:solidFill>
                    <a:srgbClr val="CC0099"/>
                  </a:solidFill>
                </a:rPr>
                <a:t>R</a:t>
              </a:r>
              <a:r>
                <a:rPr lang="en-GB" sz="3200" baseline="-25000">
                  <a:solidFill>
                    <a:srgbClr val="CC0099"/>
                  </a:solidFill>
                  <a:latin typeface="Symbol" pitchFamily="18" charset="2"/>
                </a:rPr>
                <a:t>h</a:t>
              </a:r>
              <a:r>
                <a:rPr lang="en-GB" sz="3200" baseline="-25000"/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r>
                <a:rPr lang="en-GB" sz="3200">
                  <a:solidFill>
                    <a:srgbClr val="000000"/>
                  </a:solidFill>
                </a:rPr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½h</a:t>
              </a:r>
              <a:r>
                <a:rPr lang="en-GB" sz="3200" baseline="-25000">
                  <a:solidFill>
                    <a:srgbClr val="000000"/>
                  </a:solidFill>
                  <a:latin typeface="Symbol" pitchFamily="18" charset="2"/>
                </a:rPr>
                <a:t>00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/h</a:t>
              </a:r>
              <a:r>
                <a:rPr lang="en-GB" sz="3200" baseline="-25000">
                  <a:solidFill>
                    <a:srgbClr val="000000"/>
                  </a:solidFill>
                  <a:latin typeface="Symbol" pitchFamily="18" charset="2"/>
                </a:rPr>
                <a:t>+-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½</a:t>
              </a:r>
              <a:r>
                <a:rPr lang="en-GB" sz="3200" baseline="3000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r>
                <a:rPr lang="en-GB" sz="3200">
                  <a:solidFill>
                    <a:srgbClr val="000000"/>
                  </a:solidFill>
                </a:rPr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r>
                <a:rPr lang="en-GB" sz="3200">
                  <a:solidFill>
                    <a:srgbClr val="000000"/>
                  </a:solidFill>
                </a:rPr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1</a:t>
              </a:r>
              <a:r>
                <a:rPr lang="en-GB" sz="3200">
                  <a:solidFill>
                    <a:srgbClr val="000000"/>
                  </a:solidFill>
                </a:rPr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en-GB" sz="3200"/>
                <a:t> 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6Â(</a:t>
              </a:r>
              <a:r>
                <a:rPr lang="en-GB" sz="3200">
                  <a:solidFill>
                    <a:srgbClr val="CC0099"/>
                  </a:solidFill>
                  <a:latin typeface="Symbol" pitchFamily="18" charset="2"/>
                </a:rPr>
                <a:t>e¢/e</a:t>
              </a:r>
              <a:r>
                <a:rPr lang="en-GB" sz="3200">
                  <a:solidFill>
                    <a:srgbClr val="000000"/>
                  </a:solidFill>
                  <a:latin typeface="Symbol" pitchFamily="18" charset="2"/>
                </a:rPr>
                <a:t>)</a:t>
              </a:r>
            </a:p>
          </p:txBody>
        </p:sp>
      </p:grpSp>
      <p:grpSp>
        <p:nvGrpSpPr>
          <p:cNvPr id="166924" name="Group 12"/>
          <p:cNvGrpSpPr>
            <a:grpSpLocks/>
          </p:cNvGrpSpPr>
          <p:nvPr/>
        </p:nvGrpSpPr>
        <p:grpSpPr bwMode="auto">
          <a:xfrm>
            <a:off x="1981200" y="2803525"/>
            <a:ext cx="4267200" cy="1539875"/>
            <a:chOff x="576" y="1824"/>
            <a:chExt cx="2688" cy="970"/>
          </a:xfrm>
        </p:grpSpPr>
        <p:sp>
          <p:nvSpPr>
            <p:cNvPr id="166919" name="Rectangle 7"/>
            <p:cNvSpPr>
              <a:spLocks noChangeArrowheads="1"/>
            </p:cNvSpPr>
            <p:nvPr/>
          </p:nvSpPr>
          <p:spPr bwMode="auto">
            <a:xfrm>
              <a:off x="576" y="1824"/>
              <a:ext cx="2688" cy="9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500">
                <a:solidFill>
                  <a:srgbClr val="000000"/>
                </a:solidFill>
                <a:latin typeface="Symbol" pitchFamily="18" charset="2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00"/>
                  </a:solidFill>
                  <a:latin typeface="Symbol" pitchFamily="18" charset="2"/>
                </a:rPr>
                <a:t>|</a:t>
              </a:r>
              <a:r>
                <a:rPr lang="en-GB" sz="3600">
                  <a:solidFill>
                    <a:schemeClr val="hlink"/>
                  </a:solidFill>
                  <a:latin typeface="Symbol" pitchFamily="18" charset="2"/>
                </a:rPr>
                <a:t>h</a:t>
              </a:r>
              <a:r>
                <a:rPr lang="en-GB" sz="3600" baseline="-25000">
                  <a:solidFill>
                    <a:schemeClr val="hlink"/>
                  </a:solidFill>
                  <a:latin typeface="Symbol" pitchFamily="18" charset="2"/>
                </a:rPr>
                <a:t>+-</a:t>
              </a:r>
              <a:r>
                <a:rPr lang="en-GB" sz="3600">
                  <a:solidFill>
                    <a:srgbClr val="000000"/>
                  </a:solidFill>
                  <a:latin typeface="Symbol" pitchFamily="18" charset="2"/>
                </a:rPr>
                <a:t>|</a:t>
              </a:r>
              <a:r>
                <a:rPr lang="en-GB" sz="3600" baseline="3000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r>
                <a:rPr lang="en-GB" sz="3600">
                  <a:solidFill>
                    <a:srgbClr val="000000"/>
                  </a:solidFill>
                  <a:latin typeface="Symbol" pitchFamily="18" charset="2"/>
                </a:rPr>
                <a:t> =</a:t>
              </a:r>
              <a:r>
                <a:rPr lang="en-GB" sz="2400">
                  <a:solidFill>
                    <a:srgbClr val="000000"/>
                  </a:solidFill>
                  <a:latin typeface="Symbol" pitchFamily="18" charset="2"/>
                </a:rPr>
                <a:t> </a:t>
              </a:r>
            </a:p>
            <a:p>
              <a:pPr eaLnBrk="0" hangingPunct="0">
                <a:spcBef>
                  <a:spcPct val="50000"/>
                </a:spcBef>
              </a:pPr>
              <a:endParaRPr lang="en-GB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166920" name="Text Box 8"/>
            <p:cNvSpPr txBox="1">
              <a:spLocks noChangeArrowheads="1"/>
            </p:cNvSpPr>
            <p:nvPr/>
          </p:nvSpPr>
          <p:spPr bwMode="auto">
            <a:xfrm>
              <a:off x="1584" y="1872"/>
              <a:ext cx="15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chemeClr val="accent2"/>
                  </a:solidFill>
                  <a:latin typeface="Arial" charset="0"/>
                </a:rPr>
                <a:t>L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6921" name="Text Box 9"/>
            <p:cNvSpPr txBox="1">
              <a:spLocks noChangeArrowheads="1"/>
            </p:cNvSpPr>
            <p:nvPr/>
          </p:nvSpPr>
          <p:spPr bwMode="auto">
            <a:xfrm>
              <a:off x="1584" y="2284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rgbClr val="000099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rgbClr val="000099"/>
                  </a:solidFill>
                  <a:latin typeface="Arial" charset="0"/>
                </a:rPr>
                <a:t>S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6923" name="Line 11"/>
            <p:cNvSpPr>
              <a:spLocks noChangeShapeType="1"/>
            </p:cNvSpPr>
            <p:nvPr/>
          </p:nvSpPr>
          <p:spPr bwMode="auto">
            <a:xfrm>
              <a:off x="1488" y="2304"/>
              <a:ext cx="17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6926" name="AutoShape 14"/>
          <p:cNvSpPr>
            <a:spLocks noChangeArrowheads="1"/>
          </p:cNvSpPr>
          <p:nvPr/>
        </p:nvSpPr>
        <p:spPr bwMode="auto">
          <a:xfrm>
            <a:off x="6477000" y="2743200"/>
            <a:ext cx="2667000" cy="838200"/>
          </a:xfrm>
          <a:prstGeom prst="leftArrow">
            <a:avLst>
              <a:gd name="adj1" fmla="val 50000"/>
              <a:gd name="adj2" fmla="val 7954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/>
              <a:t>CP violating</a:t>
            </a:r>
          </a:p>
        </p:txBody>
      </p:sp>
      <p:sp>
        <p:nvSpPr>
          <p:cNvPr id="166927" name="AutoShape 15"/>
          <p:cNvSpPr>
            <a:spLocks noChangeArrowheads="1"/>
          </p:cNvSpPr>
          <p:nvPr/>
        </p:nvSpPr>
        <p:spPr bwMode="auto">
          <a:xfrm>
            <a:off x="6477000" y="3581400"/>
            <a:ext cx="2667000" cy="838200"/>
          </a:xfrm>
          <a:prstGeom prst="leftArrow">
            <a:avLst>
              <a:gd name="adj1" fmla="val 50000"/>
              <a:gd name="adj2" fmla="val 79545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>
                <a:solidFill>
                  <a:srgbClr val="000099"/>
                </a:solidFill>
              </a:rPr>
              <a:t>CP conserving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Congratulations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5" t="9972" r="36691" b="7859"/>
          <a:stretch/>
        </p:blipFill>
        <p:spPr bwMode="auto">
          <a:xfrm>
            <a:off x="503548" y="656692"/>
            <a:ext cx="2773227" cy="56984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27000" dir="27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8" t="5863" r="30946" b="6762"/>
          <a:stretch/>
        </p:blipFill>
        <p:spPr bwMode="auto">
          <a:xfrm>
            <a:off x="4122401" y="656692"/>
            <a:ext cx="3971654" cy="569845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127000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9612" y="6459143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 </a:t>
            </a:r>
            <a:r>
              <a:rPr lang="en-GB" sz="1000" dirty="0"/>
              <a:t>H</a:t>
            </a:r>
            <a:r>
              <a:rPr lang="en-GB" sz="1000" dirty="0" smtClean="0"/>
              <a:t>ans </a:t>
            </a:r>
            <a:r>
              <a:rPr lang="en-GB" sz="1000" dirty="0" err="1" smtClean="0"/>
              <a:t>Taureg</a:t>
            </a:r>
            <a:r>
              <a:rPr lang="en-GB" sz="1000" dirty="0" smtClean="0"/>
              <a:t>/CERN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062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Experimental considerations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05400"/>
            <a:ext cx="8229600" cy="1752600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In order for R to be simply related to the quad ratio of the event numbers</a:t>
            </a:r>
          </a:p>
          <a:p>
            <a:pPr>
              <a:buFontTx/>
              <a:buNone/>
            </a:pPr>
            <a:r>
              <a:rPr lang="en-GB"/>
              <a:t>	</a:t>
            </a:r>
            <a:r>
              <a:rPr lang="en-GB">
                <a:solidFill>
                  <a:schemeClr val="hlink"/>
                </a:solidFill>
              </a:rPr>
              <a:t>F</a:t>
            </a:r>
            <a:r>
              <a:rPr lang="en-GB"/>
              <a:t>, </a:t>
            </a:r>
            <a:r>
              <a:rPr lang="en-GB">
                <a:solidFill>
                  <a:srgbClr val="FF66FF"/>
                </a:solidFill>
              </a:rPr>
              <a:t>A</a:t>
            </a:r>
            <a:r>
              <a:rPr lang="en-GB"/>
              <a:t> and </a:t>
            </a:r>
            <a:r>
              <a:rPr lang="en-GB">
                <a:solidFill>
                  <a:srgbClr val="66FFFF"/>
                </a:solidFill>
              </a:rPr>
              <a:t>C</a:t>
            </a:r>
            <a:r>
              <a:rPr lang="en-GB"/>
              <a:t> must cancel </a:t>
            </a:r>
            <a:r>
              <a:rPr lang="en-GB" u="sng"/>
              <a:t>either</a:t>
            </a:r>
            <a:r>
              <a:rPr lang="en-GB"/>
              <a:t> between K</a:t>
            </a:r>
            <a:r>
              <a:rPr lang="en-GB" baseline="-25000"/>
              <a:t>L</a:t>
            </a:r>
            <a:r>
              <a:rPr lang="en-GB"/>
              <a:t> and K</a:t>
            </a:r>
            <a:r>
              <a:rPr lang="en-GB" baseline="-25000"/>
              <a:t>S</a:t>
            </a:r>
            <a:r>
              <a:rPr lang="en-GB"/>
              <a:t> </a:t>
            </a:r>
            <a:r>
              <a:rPr lang="en-GB" u="sng"/>
              <a:t>or</a:t>
            </a:r>
            <a:r>
              <a:rPr lang="en-GB"/>
              <a:t> between 2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0</a:t>
            </a:r>
            <a:r>
              <a:rPr lang="en-GB"/>
              <a:t> and 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>
                <a:latin typeface="Symbol" pitchFamily="18" charset="2"/>
              </a:rPr>
              <a:t>+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>
                <a:latin typeface="Symbol" pitchFamily="18" charset="2"/>
              </a:rPr>
              <a:t>-</a:t>
            </a:r>
          </a:p>
        </p:txBody>
      </p:sp>
      <p:grpSp>
        <p:nvGrpSpPr>
          <p:cNvPr id="167948" name="Group 12"/>
          <p:cNvGrpSpPr>
            <a:grpSpLocks/>
          </p:cNvGrpSpPr>
          <p:nvPr/>
        </p:nvGrpSpPr>
        <p:grpSpPr bwMode="auto">
          <a:xfrm>
            <a:off x="1371600" y="914400"/>
            <a:ext cx="6629400" cy="1539875"/>
            <a:chOff x="1344" y="662"/>
            <a:chExt cx="4176" cy="970"/>
          </a:xfrm>
        </p:grpSpPr>
        <p:sp>
          <p:nvSpPr>
            <p:cNvPr id="167941" name="Rectangle 5"/>
            <p:cNvSpPr>
              <a:spLocks noChangeArrowheads="1"/>
            </p:cNvSpPr>
            <p:nvPr/>
          </p:nvSpPr>
          <p:spPr bwMode="auto">
            <a:xfrm>
              <a:off x="1344" y="662"/>
              <a:ext cx="4176" cy="9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500">
                <a:solidFill>
                  <a:srgbClr val="000000"/>
                </a:solidFill>
                <a:latin typeface="Symbol" pitchFamily="18" charset="2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00"/>
                  </a:solidFill>
                </a:rPr>
                <a:t>R</a:t>
              </a:r>
              <a:r>
                <a:rPr lang="en-GB" sz="3600" baseline="-25000">
                  <a:solidFill>
                    <a:schemeClr val="hlink"/>
                  </a:solidFill>
                  <a:latin typeface="Symbol" pitchFamily="18" charset="2"/>
                </a:rPr>
                <a:t>h</a:t>
              </a:r>
              <a:r>
                <a:rPr lang="en-GB" sz="3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r>
                <a:rPr lang="en-GB" sz="2400">
                  <a:solidFill>
                    <a:srgbClr val="000000"/>
                  </a:solidFill>
                  <a:latin typeface="Symbol" pitchFamily="18" charset="2"/>
                </a:rPr>
                <a:t> </a:t>
              </a:r>
            </a:p>
            <a:p>
              <a:pPr eaLnBrk="0" hangingPunct="0">
                <a:spcBef>
                  <a:spcPct val="50000"/>
                </a:spcBef>
              </a:pPr>
              <a:endParaRPr lang="en-GB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167942" name="Text Box 6"/>
            <p:cNvSpPr txBox="1">
              <a:spLocks noChangeArrowheads="1"/>
            </p:cNvSpPr>
            <p:nvPr/>
          </p:nvSpPr>
          <p:spPr bwMode="auto">
            <a:xfrm>
              <a:off x="2016" y="710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chemeClr val="accent2"/>
                  </a:solidFill>
                  <a:latin typeface="Arial" charset="0"/>
                </a:rPr>
                <a:t>L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43" name="Text Box 7"/>
            <p:cNvSpPr txBox="1">
              <a:spLocks noChangeArrowheads="1"/>
            </p:cNvSpPr>
            <p:nvPr/>
          </p:nvSpPr>
          <p:spPr bwMode="auto">
            <a:xfrm>
              <a:off x="2016" y="1122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rgbClr val="000099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rgbClr val="000099"/>
                  </a:solidFill>
                  <a:latin typeface="Arial" charset="0"/>
                </a:rPr>
                <a:t>S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44" name="Line 8"/>
            <p:cNvSpPr>
              <a:spLocks noChangeShapeType="1"/>
            </p:cNvSpPr>
            <p:nvPr/>
          </p:nvSpPr>
          <p:spPr bwMode="auto">
            <a:xfrm>
              <a:off x="1920" y="1142"/>
              <a:ext cx="17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7945" name="Text Box 9"/>
            <p:cNvSpPr txBox="1">
              <a:spLocks noChangeArrowheads="1"/>
            </p:cNvSpPr>
            <p:nvPr/>
          </p:nvSpPr>
          <p:spPr bwMode="auto">
            <a:xfrm>
              <a:off x="3840" y="720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rgbClr val="000099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rgbClr val="000099"/>
                  </a:solidFill>
                  <a:latin typeface="Arial" charset="0"/>
                </a:rPr>
                <a:t>S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46" name="Text Box 10"/>
            <p:cNvSpPr txBox="1">
              <a:spLocks noChangeArrowheads="1"/>
            </p:cNvSpPr>
            <p:nvPr/>
          </p:nvSpPr>
          <p:spPr bwMode="auto">
            <a:xfrm>
              <a:off x="3840" y="1132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chemeClr val="accent2"/>
                  </a:solidFill>
                  <a:latin typeface="Arial" charset="0"/>
                </a:rPr>
                <a:t>L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47" name="Line 11"/>
            <p:cNvSpPr>
              <a:spLocks noChangeShapeType="1"/>
            </p:cNvSpPr>
            <p:nvPr/>
          </p:nvSpPr>
          <p:spPr bwMode="auto">
            <a:xfrm>
              <a:off x="3744" y="1152"/>
              <a:ext cx="17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7961" name="Text Box 25"/>
          <p:cNvSpPr txBox="1">
            <a:spLocks noChangeArrowheads="1"/>
          </p:cNvSpPr>
          <p:nvPr/>
        </p:nvSpPr>
        <p:spPr bwMode="auto">
          <a:xfrm>
            <a:off x="533400" y="2743200"/>
            <a:ext cx="8305800" cy="9144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80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GB" sz="3200" baseline="100000">
                <a:solidFill>
                  <a:srgbClr val="000000"/>
                </a:solidFill>
                <a:latin typeface="Arial" charset="0"/>
              </a:rPr>
              <a:t>xy </a:t>
            </a:r>
            <a:r>
              <a:rPr lang="en-GB" sz="48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 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GB" sz="3200" baseline="100000">
                <a:solidFill>
                  <a:srgbClr val="000000"/>
                </a:solidFill>
                <a:latin typeface="Arial" charset="0"/>
              </a:rPr>
              <a:t>xy 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GB" sz="4800" baseline="300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540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GB" sz="4800">
                <a:solidFill>
                  <a:schemeClr val="hlink"/>
                </a:solidFill>
                <a:latin typeface="Arial" charset="0"/>
              </a:rPr>
              <a:t>F</a:t>
            </a:r>
            <a:r>
              <a:rPr lang="en-GB" sz="3200" baseline="100000">
                <a:solidFill>
                  <a:srgbClr val="000000"/>
                </a:solidFill>
                <a:latin typeface="Arial" charset="0"/>
              </a:rPr>
              <a:t>xy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8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800">
                <a:solidFill>
                  <a:srgbClr val="FF66FF"/>
                </a:solidFill>
                <a:latin typeface="Arial" charset="0"/>
              </a:rPr>
              <a:t>A</a:t>
            </a:r>
            <a:r>
              <a:rPr lang="en-GB" sz="3200" baseline="100000">
                <a:solidFill>
                  <a:srgbClr val="000000"/>
                </a:solidFill>
                <a:latin typeface="Arial" charset="0"/>
              </a:rPr>
              <a:t>xy</a:t>
            </a:r>
            <a:r>
              <a:rPr lang="en-GB" sz="4800" baseline="300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8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800" b="0">
                <a:solidFill>
                  <a:srgbClr val="000000"/>
                </a:solidFill>
                <a:latin typeface="Arial" charset="0"/>
              </a:rPr>
              <a:t>(1</a:t>
            </a:r>
            <a:r>
              <a:rPr lang="en-GB" sz="4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000" b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GB" sz="40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4800">
                <a:solidFill>
                  <a:srgbClr val="66FFFF"/>
                </a:solidFill>
                <a:latin typeface="Arial" charset="0"/>
              </a:rPr>
              <a:t>C</a:t>
            </a:r>
            <a:r>
              <a:rPr lang="en-GB" sz="3200" baseline="100000">
                <a:solidFill>
                  <a:srgbClr val="000000"/>
                </a:solidFill>
                <a:latin typeface="Arial" charset="0"/>
              </a:rPr>
              <a:t>xy</a:t>
            </a:r>
            <a:r>
              <a:rPr lang="en-GB" sz="4800" b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GB" sz="5400">
                <a:solidFill>
                  <a:srgbClr val="000000"/>
                </a:solidFill>
                <a:latin typeface="Arial" charset="0"/>
              </a:rPr>
              <a:t>]</a:t>
            </a:r>
          </a:p>
        </p:txBody>
      </p:sp>
      <p:sp>
        <p:nvSpPr>
          <p:cNvPr id="167962" name="AutoShape 26"/>
          <p:cNvSpPr>
            <a:spLocks noChangeArrowheads="1"/>
          </p:cNvSpPr>
          <p:nvPr/>
        </p:nvSpPr>
        <p:spPr bwMode="auto">
          <a:xfrm>
            <a:off x="6858000" y="3810000"/>
            <a:ext cx="1371600" cy="990600"/>
          </a:xfrm>
          <a:prstGeom prst="upArrowCallout">
            <a:avLst>
              <a:gd name="adj1" fmla="val 34615"/>
              <a:gd name="adj2" fmla="val 34615"/>
              <a:gd name="adj3" fmla="val 16667"/>
              <a:gd name="adj4" fmla="val 66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>
                <a:solidFill>
                  <a:srgbClr val="66FFFF"/>
                </a:solidFill>
              </a:rPr>
              <a:t>Corrections</a:t>
            </a:r>
          </a:p>
        </p:txBody>
      </p:sp>
      <p:sp>
        <p:nvSpPr>
          <p:cNvPr id="167963" name="AutoShape 27"/>
          <p:cNvSpPr>
            <a:spLocks noChangeArrowheads="1"/>
          </p:cNvSpPr>
          <p:nvPr/>
        </p:nvSpPr>
        <p:spPr bwMode="auto">
          <a:xfrm>
            <a:off x="4419600" y="3810000"/>
            <a:ext cx="1371600" cy="990600"/>
          </a:xfrm>
          <a:prstGeom prst="upArrowCallout">
            <a:avLst>
              <a:gd name="adj1" fmla="val 34615"/>
              <a:gd name="adj2" fmla="val 34615"/>
              <a:gd name="adj3" fmla="val 16667"/>
              <a:gd name="adj4" fmla="val 66667"/>
            </a:avLst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>
                <a:solidFill>
                  <a:srgbClr val="FF66FF"/>
                </a:solidFill>
              </a:rPr>
              <a:t>Acceptance</a:t>
            </a:r>
          </a:p>
        </p:txBody>
      </p:sp>
      <p:sp>
        <p:nvSpPr>
          <p:cNvPr id="167965" name="AutoShape 29"/>
          <p:cNvSpPr>
            <a:spLocks noChangeArrowheads="1"/>
          </p:cNvSpPr>
          <p:nvPr/>
        </p:nvSpPr>
        <p:spPr bwMode="auto">
          <a:xfrm>
            <a:off x="3200400" y="3810000"/>
            <a:ext cx="990600" cy="990600"/>
          </a:xfrm>
          <a:prstGeom prst="up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>
                <a:solidFill>
                  <a:schemeClr val="hlink"/>
                </a:solidFill>
              </a:rPr>
              <a:t>Flux</a:t>
            </a:r>
          </a:p>
        </p:txBody>
      </p:sp>
      <p:sp>
        <p:nvSpPr>
          <p:cNvPr id="167966" name="AutoShape 30"/>
          <p:cNvSpPr>
            <a:spLocks noChangeArrowheads="1"/>
          </p:cNvSpPr>
          <p:nvPr/>
        </p:nvSpPr>
        <p:spPr bwMode="auto">
          <a:xfrm>
            <a:off x="1828800" y="3810000"/>
            <a:ext cx="1066800" cy="990600"/>
          </a:xfrm>
          <a:prstGeom prst="upArrowCallout">
            <a:avLst>
              <a:gd name="adj1" fmla="val 26923"/>
              <a:gd name="adj2" fmla="val 26923"/>
              <a:gd name="adj3" fmla="val 16667"/>
              <a:gd name="adj4" fmla="val 66667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r>
              <a:rPr lang="en-GB" dirty="0">
                <a:solidFill>
                  <a:schemeClr val="bg1"/>
                </a:solidFill>
              </a:rPr>
              <a:t>Events</a:t>
            </a:r>
          </a:p>
        </p:txBody>
      </p:sp>
      <p:grpSp>
        <p:nvGrpSpPr>
          <p:cNvPr id="167975" name="Group 39"/>
          <p:cNvGrpSpPr>
            <a:grpSpLocks/>
          </p:cNvGrpSpPr>
          <p:nvPr/>
        </p:nvGrpSpPr>
        <p:grpSpPr bwMode="auto">
          <a:xfrm>
            <a:off x="1371600" y="914400"/>
            <a:ext cx="6629400" cy="1539875"/>
            <a:chOff x="1344" y="662"/>
            <a:chExt cx="4176" cy="970"/>
          </a:xfrm>
        </p:grpSpPr>
        <p:sp>
          <p:nvSpPr>
            <p:cNvPr id="167976" name="Rectangle 40"/>
            <p:cNvSpPr>
              <a:spLocks noChangeArrowheads="1"/>
            </p:cNvSpPr>
            <p:nvPr/>
          </p:nvSpPr>
          <p:spPr bwMode="auto">
            <a:xfrm>
              <a:off x="1344" y="662"/>
              <a:ext cx="4176" cy="9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500">
                <a:solidFill>
                  <a:srgbClr val="000000"/>
                </a:solidFill>
                <a:latin typeface="Symbol" pitchFamily="18" charset="2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00"/>
                  </a:solidFill>
                </a:rPr>
                <a:t>R</a:t>
              </a:r>
              <a:r>
                <a:rPr lang="en-GB" sz="3600" baseline="-25000">
                  <a:solidFill>
                    <a:schemeClr val="hlink"/>
                  </a:solidFill>
                  <a:latin typeface="Symbol" pitchFamily="18" charset="2"/>
                </a:rPr>
                <a:t>h</a:t>
              </a:r>
              <a:r>
                <a:rPr lang="en-GB" sz="36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r>
                <a:rPr lang="en-GB" sz="2400">
                  <a:solidFill>
                    <a:srgbClr val="000000"/>
                  </a:solidFill>
                  <a:latin typeface="Symbol" pitchFamily="18" charset="2"/>
                </a:rPr>
                <a:t> </a:t>
              </a:r>
            </a:p>
            <a:p>
              <a:pPr eaLnBrk="0" hangingPunct="0">
                <a:spcBef>
                  <a:spcPct val="50000"/>
                </a:spcBef>
              </a:pPr>
              <a:endParaRPr lang="en-GB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167977" name="Text Box 41"/>
            <p:cNvSpPr txBox="1">
              <a:spLocks noChangeArrowheads="1"/>
            </p:cNvSpPr>
            <p:nvPr/>
          </p:nvSpPr>
          <p:spPr bwMode="auto">
            <a:xfrm>
              <a:off x="2016" y="710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chemeClr val="accent2"/>
                  </a:solidFill>
                  <a:latin typeface="Symbol" pitchFamily="18" charset="2"/>
                </a:rPr>
                <a:t>N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chemeClr val="accent2"/>
                  </a:solidFill>
                  <a:latin typeface="Arial" charset="0"/>
                </a:rPr>
                <a:t>L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78" name="Text Box 42"/>
            <p:cNvSpPr txBox="1">
              <a:spLocks noChangeArrowheads="1"/>
            </p:cNvSpPr>
            <p:nvPr/>
          </p:nvSpPr>
          <p:spPr bwMode="auto">
            <a:xfrm>
              <a:off x="2016" y="1122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rgbClr val="000099"/>
                  </a:solidFill>
                  <a:latin typeface="Symbol" pitchFamily="18" charset="2"/>
                </a:rPr>
                <a:t>N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rgbClr val="000099"/>
                  </a:solidFill>
                  <a:latin typeface="Arial" charset="0"/>
                </a:rPr>
                <a:t>S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0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79" name="Line 43"/>
            <p:cNvSpPr>
              <a:spLocks noChangeShapeType="1"/>
            </p:cNvSpPr>
            <p:nvPr/>
          </p:nvSpPr>
          <p:spPr bwMode="auto">
            <a:xfrm>
              <a:off x="1920" y="1142"/>
              <a:ext cx="17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7980" name="Text Box 44"/>
            <p:cNvSpPr txBox="1">
              <a:spLocks noChangeArrowheads="1"/>
            </p:cNvSpPr>
            <p:nvPr/>
          </p:nvSpPr>
          <p:spPr bwMode="auto">
            <a:xfrm>
              <a:off x="3840" y="720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rgbClr val="000099"/>
                  </a:solidFill>
                  <a:latin typeface="Symbol" pitchFamily="18" charset="2"/>
                </a:rPr>
                <a:t>N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rgbClr val="000099"/>
                  </a:solidFill>
                  <a:latin typeface="Arial" charset="0"/>
                </a:rPr>
                <a:t>S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rgbClr val="000099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rgbClr val="000099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81" name="Text Box 45"/>
            <p:cNvSpPr txBox="1">
              <a:spLocks noChangeArrowheads="1"/>
            </p:cNvSpPr>
            <p:nvPr/>
          </p:nvSpPr>
          <p:spPr bwMode="auto">
            <a:xfrm>
              <a:off x="3840" y="1132"/>
              <a:ext cx="16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>
                  <a:solidFill>
                    <a:schemeClr val="accent2"/>
                  </a:solidFill>
                  <a:latin typeface="Symbol" pitchFamily="18" charset="2"/>
                </a:rPr>
                <a:t>N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</a:rPr>
                <a:t>(K</a:t>
              </a:r>
              <a:r>
                <a:rPr lang="en-GB" sz="3600" baseline="-25000">
                  <a:solidFill>
                    <a:schemeClr val="accent2"/>
                  </a:solidFill>
                  <a:latin typeface="Arial" charset="0"/>
                </a:rPr>
                <a:t>L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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+</a:t>
              </a:r>
              <a:r>
                <a:rPr lang="en-GB" sz="36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GB" sz="3600" baseline="300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-</a:t>
              </a:r>
              <a:r>
                <a:rPr lang="en-GB" sz="3600">
                  <a:solidFill>
                    <a:schemeClr val="accent2"/>
                  </a:solidFill>
                  <a:latin typeface="Arial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67982" name="Line 46"/>
            <p:cNvSpPr>
              <a:spLocks noChangeShapeType="1"/>
            </p:cNvSpPr>
            <p:nvPr/>
          </p:nvSpPr>
          <p:spPr bwMode="auto">
            <a:xfrm>
              <a:off x="3744" y="1152"/>
              <a:ext cx="17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7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utoUpdateAnimBg="0"/>
      <p:bldP spid="167961" grpId="0" animBg="1" autoUpdateAnimBg="0"/>
      <p:bldP spid="167962" grpId="0" animBg="1" autoUpdateAnimBg="0"/>
      <p:bldP spid="167963" grpId="0" animBg="1" autoUpdateAnimBg="0"/>
      <p:bldP spid="167965" grpId="0" animBg="1" autoUpdateAnimBg="0"/>
      <p:bldP spid="16796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Principles of the Experiment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3657600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Concurrent detection of 2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0</a:t>
            </a:r>
            <a:r>
              <a:rPr lang="en-GB"/>
              <a:t> and 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+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-</a:t>
            </a:r>
            <a:r>
              <a:rPr lang="en-GB"/>
              <a:t> </a:t>
            </a:r>
          </a:p>
          <a:p>
            <a:pPr lvl="1"/>
            <a:r>
              <a:rPr lang="en-GB"/>
              <a:t>Flux cancels</a:t>
            </a:r>
          </a:p>
          <a:p>
            <a:r>
              <a:rPr lang="en-GB"/>
              <a:t>‘Symmetrical’ cuts against additional activity</a:t>
            </a:r>
          </a:p>
          <a:p>
            <a:pPr lvl="1"/>
            <a:r>
              <a:rPr lang="en-GB"/>
              <a:t>Accidental effects cancel</a:t>
            </a:r>
          </a:p>
          <a:p>
            <a:r>
              <a:rPr lang="en-GB"/>
              <a:t>Reduction of backgrounds</a:t>
            </a:r>
          </a:p>
          <a:p>
            <a:pPr lvl="1"/>
            <a:r>
              <a:rPr lang="en-GB"/>
              <a:t>and estimate remaining backgrounds from </a:t>
            </a:r>
            <a:r>
              <a:rPr lang="en-GB" u="sng"/>
              <a:t>data</a:t>
            </a:r>
          </a:p>
          <a:p>
            <a:r>
              <a:rPr lang="en-GB"/>
              <a:t>Reduction of reliance on Monte Carlo simulation</a:t>
            </a:r>
          </a:p>
          <a:p>
            <a:pPr lvl="1"/>
            <a:r>
              <a:rPr lang="en-GB" u="sng"/>
              <a:t>Acceptance</a:t>
            </a:r>
          </a:p>
          <a:p>
            <a:pPr lvl="2"/>
            <a:r>
              <a:rPr lang="en-GB"/>
              <a:t>The Acceptance is a strong function of </a:t>
            </a:r>
            <a:r>
              <a:rPr lang="en-GB" u="sng"/>
              <a:t>Energy</a:t>
            </a:r>
            <a:r>
              <a:rPr lang="en-GB"/>
              <a:t> &amp; </a:t>
            </a:r>
            <a:r>
              <a:rPr lang="en-GB" u="sng"/>
              <a:t>Vertex</a:t>
            </a:r>
          </a:p>
          <a:p>
            <a:pPr lvl="2"/>
            <a:endParaRPr lang="en-GB" u="sng"/>
          </a:p>
        </p:txBody>
      </p:sp>
      <p:sp>
        <p:nvSpPr>
          <p:cNvPr id="183300" name="AutoShape 4"/>
          <p:cNvSpPr>
            <a:spLocks/>
          </p:cNvSpPr>
          <p:nvPr/>
        </p:nvSpPr>
        <p:spPr bwMode="auto">
          <a:xfrm>
            <a:off x="0" y="4365104"/>
            <a:ext cx="3810000" cy="1236662"/>
          </a:xfrm>
          <a:prstGeom prst="borderCallout2">
            <a:avLst>
              <a:gd name="adj1" fmla="val 9241"/>
              <a:gd name="adj2" fmla="val 102000"/>
              <a:gd name="adj3" fmla="val 9241"/>
              <a:gd name="adj4" fmla="val 136542"/>
              <a:gd name="adj5" fmla="val -20282"/>
              <a:gd name="adj6" fmla="val 172375"/>
            </a:avLst>
          </a:prstGeom>
          <a:solidFill>
            <a:srgbClr val="FFFF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762000"/>
            <a:r>
              <a:rPr lang="en-GB">
                <a:solidFill>
                  <a:schemeClr val="hlink"/>
                </a:solidFill>
              </a:rPr>
              <a:t>Analyse the data in energy ranges so that residual spectral differences between K</a:t>
            </a:r>
            <a:r>
              <a:rPr lang="en-GB" baseline="-25000">
                <a:solidFill>
                  <a:schemeClr val="hlink"/>
                </a:solidFill>
              </a:rPr>
              <a:t>L</a:t>
            </a:r>
            <a:r>
              <a:rPr lang="en-GB">
                <a:solidFill>
                  <a:schemeClr val="hlink"/>
                </a:solidFill>
              </a:rPr>
              <a:t> and K</a:t>
            </a:r>
            <a:r>
              <a:rPr lang="en-GB" baseline="-25000">
                <a:solidFill>
                  <a:schemeClr val="hlink"/>
                </a:solidFill>
              </a:rPr>
              <a:t>S</a:t>
            </a:r>
            <a:r>
              <a:rPr lang="en-GB">
                <a:solidFill>
                  <a:schemeClr val="hlink"/>
                </a:solidFill>
              </a:rPr>
              <a:t> are small</a:t>
            </a:r>
          </a:p>
        </p:txBody>
      </p:sp>
      <p:sp>
        <p:nvSpPr>
          <p:cNvPr id="183302" name="AutoShape 6"/>
          <p:cNvSpPr>
            <a:spLocks/>
          </p:cNvSpPr>
          <p:nvPr/>
        </p:nvSpPr>
        <p:spPr bwMode="auto">
          <a:xfrm>
            <a:off x="5029200" y="4666729"/>
            <a:ext cx="3886200" cy="1239837"/>
          </a:xfrm>
          <a:prstGeom prst="borderCallout3">
            <a:avLst>
              <a:gd name="adj1" fmla="val 9218"/>
              <a:gd name="adj2" fmla="val 101963"/>
              <a:gd name="adj3" fmla="val 9218"/>
              <a:gd name="adj4" fmla="val 102491"/>
              <a:gd name="adj5" fmla="val -14213"/>
              <a:gd name="adj6" fmla="val 102491"/>
              <a:gd name="adj7" fmla="val -37644"/>
              <a:gd name="adj8" fmla="val 66954"/>
            </a:avLst>
          </a:prstGeom>
          <a:solidFill>
            <a:srgbClr val="CC99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762000"/>
            <a:r>
              <a:rPr lang="en-GB">
                <a:solidFill>
                  <a:srgbClr val="0000CC"/>
                </a:solidFill>
              </a:rPr>
              <a:t>Make the K</a:t>
            </a:r>
            <a:r>
              <a:rPr lang="en-GB" baseline="-25000">
                <a:solidFill>
                  <a:srgbClr val="0000CC"/>
                </a:solidFill>
              </a:rPr>
              <a:t>L</a:t>
            </a:r>
            <a:r>
              <a:rPr lang="en-GB">
                <a:solidFill>
                  <a:srgbClr val="0000CC"/>
                </a:solidFill>
              </a:rPr>
              <a:t> and K</a:t>
            </a:r>
            <a:r>
              <a:rPr lang="en-GB" baseline="-25000">
                <a:solidFill>
                  <a:srgbClr val="0000CC"/>
                </a:solidFill>
              </a:rPr>
              <a:t>S</a:t>
            </a:r>
            <a:r>
              <a:rPr lang="en-GB">
                <a:solidFill>
                  <a:srgbClr val="0000CC"/>
                </a:solidFill>
              </a:rPr>
              <a:t> vertex distributions similar, and analyse in vertex ranges so that residual differences are small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504" y="10127"/>
            <a:ext cx="8928992" cy="754578"/>
          </a:xfrm>
        </p:spPr>
        <p:txBody>
          <a:bodyPr>
            <a:normAutofit fontScale="90000"/>
          </a:bodyPr>
          <a:lstStyle/>
          <a:p>
            <a:r>
              <a:rPr lang="en-GB" dirty="0"/>
              <a:t>‘How </a:t>
            </a:r>
            <a:r>
              <a:rPr lang="en-GB" dirty="0" smtClean="0"/>
              <a:t>K</a:t>
            </a:r>
            <a:r>
              <a:rPr lang="en-GB" baseline="-25000" dirty="0" smtClean="0"/>
              <a:t>s</a:t>
            </a:r>
            <a:r>
              <a:rPr lang="en-GB" dirty="0" smtClean="0"/>
              <a:t> can decay </a:t>
            </a:r>
            <a:r>
              <a:rPr lang="en-GB" dirty="0"/>
              <a:t>with </a:t>
            </a:r>
            <a:r>
              <a:rPr lang="en-GB" dirty="0" smtClean="0"/>
              <a:t>K</a:t>
            </a:r>
            <a:r>
              <a:rPr lang="en-GB" baseline="-25000" dirty="0" smtClean="0"/>
              <a:t>L</a:t>
            </a:r>
            <a:r>
              <a:rPr lang="en-GB" dirty="0" smtClean="0"/>
              <a:t> </a:t>
            </a:r>
            <a:r>
              <a:rPr lang="en-GB" dirty="0"/>
              <a:t>lifetime’</a:t>
            </a:r>
            <a:endParaRPr lang="en-US" dirty="0"/>
          </a:p>
        </p:txBody>
      </p:sp>
      <p:grpSp>
        <p:nvGrpSpPr>
          <p:cNvPr id="182280" name="Group 1032"/>
          <p:cNvGrpSpPr>
            <a:grpSpLocks/>
          </p:cNvGrpSpPr>
          <p:nvPr/>
        </p:nvGrpSpPr>
        <p:grpSpPr bwMode="auto">
          <a:xfrm>
            <a:off x="762000" y="1066800"/>
            <a:ext cx="7467600" cy="2667000"/>
            <a:chOff x="480" y="672"/>
            <a:chExt cx="4704" cy="1680"/>
          </a:xfrm>
        </p:grpSpPr>
        <p:grpSp>
          <p:nvGrpSpPr>
            <p:cNvPr id="182277" name="Group 1029"/>
            <p:cNvGrpSpPr>
              <a:grpSpLocks/>
            </p:cNvGrpSpPr>
            <p:nvPr/>
          </p:nvGrpSpPr>
          <p:grpSpPr bwMode="auto">
            <a:xfrm>
              <a:off x="480" y="672"/>
              <a:ext cx="4608" cy="1488"/>
              <a:chOff x="480" y="672"/>
              <a:chExt cx="4608" cy="1488"/>
            </a:xfrm>
          </p:grpSpPr>
          <p:sp>
            <p:nvSpPr>
              <p:cNvPr id="182275" name="Line 1027"/>
              <p:cNvSpPr>
                <a:spLocks noChangeShapeType="1"/>
              </p:cNvSpPr>
              <p:nvPr/>
            </p:nvSpPr>
            <p:spPr bwMode="auto">
              <a:xfrm>
                <a:off x="480" y="672"/>
                <a:ext cx="0" cy="14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76" name="Line 1028"/>
              <p:cNvSpPr>
                <a:spLocks noChangeShapeType="1"/>
              </p:cNvSpPr>
              <p:nvPr/>
            </p:nvSpPr>
            <p:spPr bwMode="auto">
              <a:xfrm>
                <a:off x="480" y="2160"/>
                <a:ext cx="46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2278" name="Text Box 1030"/>
            <p:cNvSpPr txBox="1">
              <a:spLocks noChangeArrowheads="1"/>
            </p:cNvSpPr>
            <p:nvPr/>
          </p:nvSpPr>
          <p:spPr bwMode="auto">
            <a:xfrm>
              <a:off x="4800" y="2121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z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82279" name="Text Box 1031"/>
            <p:cNvSpPr txBox="1">
              <a:spLocks noChangeArrowheads="1"/>
            </p:cNvSpPr>
            <p:nvPr/>
          </p:nvSpPr>
          <p:spPr bwMode="auto">
            <a:xfrm>
              <a:off x="528" y="672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Decays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182281" name="Group 1033"/>
          <p:cNvGrpSpPr>
            <a:grpSpLocks/>
          </p:cNvGrpSpPr>
          <p:nvPr/>
        </p:nvGrpSpPr>
        <p:grpSpPr bwMode="auto">
          <a:xfrm>
            <a:off x="762000" y="3810000"/>
            <a:ext cx="7467600" cy="2667000"/>
            <a:chOff x="480" y="672"/>
            <a:chExt cx="4704" cy="1680"/>
          </a:xfrm>
        </p:grpSpPr>
        <p:grpSp>
          <p:nvGrpSpPr>
            <p:cNvPr id="182282" name="Group 1034"/>
            <p:cNvGrpSpPr>
              <a:grpSpLocks/>
            </p:cNvGrpSpPr>
            <p:nvPr/>
          </p:nvGrpSpPr>
          <p:grpSpPr bwMode="auto">
            <a:xfrm>
              <a:off x="480" y="672"/>
              <a:ext cx="4608" cy="1488"/>
              <a:chOff x="480" y="672"/>
              <a:chExt cx="4608" cy="1488"/>
            </a:xfrm>
          </p:grpSpPr>
          <p:sp>
            <p:nvSpPr>
              <p:cNvPr id="182283" name="Line 1035"/>
              <p:cNvSpPr>
                <a:spLocks noChangeShapeType="1"/>
              </p:cNvSpPr>
              <p:nvPr/>
            </p:nvSpPr>
            <p:spPr bwMode="auto">
              <a:xfrm>
                <a:off x="480" y="672"/>
                <a:ext cx="0" cy="14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84" name="Line 1036"/>
              <p:cNvSpPr>
                <a:spLocks noChangeShapeType="1"/>
              </p:cNvSpPr>
              <p:nvPr/>
            </p:nvSpPr>
            <p:spPr bwMode="auto">
              <a:xfrm>
                <a:off x="480" y="2160"/>
                <a:ext cx="46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2285" name="Text Box 1037"/>
            <p:cNvSpPr txBox="1">
              <a:spLocks noChangeArrowheads="1"/>
            </p:cNvSpPr>
            <p:nvPr/>
          </p:nvSpPr>
          <p:spPr bwMode="auto">
            <a:xfrm>
              <a:off x="4800" y="2121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z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82286" name="Text Box 1038"/>
            <p:cNvSpPr txBox="1">
              <a:spLocks noChangeArrowheads="1"/>
            </p:cNvSpPr>
            <p:nvPr/>
          </p:nvSpPr>
          <p:spPr bwMode="auto">
            <a:xfrm>
              <a:off x="528" y="672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Decays</a:t>
              </a:r>
              <a:endParaRPr lang="en-US" sz="1800">
                <a:latin typeface="Arial" charset="0"/>
              </a:endParaRPr>
            </a:p>
          </p:txBody>
        </p:sp>
      </p:grpSp>
      <p:sp>
        <p:nvSpPr>
          <p:cNvPr id="182287" name="Text Box 1039"/>
          <p:cNvSpPr txBox="1">
            <a:spLocks noChangeArrowheads="1"/>
          </p:cNvSpPr>
          <p:nvPr/>
        </p:nvSpPr>
        <p:spPr bwMode="auto">
          <a:xfrm>
            <a:off x="6629400" y="1143000"/>
            <a:ext cx="762000" cy="5921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dirty="0">
                <a:solidFill>
                  <a:srgbClr val="FF0000"/>
                </a:solidFill>
                <a:latin typeface="Arial" charset="0"/>
              </a:rPr>
              <a:t>K</a:t>
            </a:r>
            <a:r>
              <a:rPr lang="en-GB" sz="3200" baseline="-25000" dirty="0">
                <a:solidFill>
                  <a:srgbClr val="FF0000"/>
                </a:solidFill>
                <a:latin typeface="Arial" charset="0"/>
              </a:rPr>
              <a:t>L</a:t>
            </a:r>
            <a:endParaRPr lang="en-US" sz="320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2288" name="Line 1040"/>
          <p:cNvSpPr>
            <a:spLocks noChangeShapeType="1"/>
          </p:cNvSpPr>
          <p:nvPr/>
        </p:nvSpPr>
        <p:spPr bwMode="auto">
          <a:xfrm>
            <a:off x="762000" y="2057400"/>
            <a:ext cx="701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2289" name="Text Box 1041"/>
          <p:cNvSpPr txBox="1">
            <a:spLocks noChangeArrowheads="1"/>
          </p:cNvSpPr>
          <p:nvPr/>
        </p:nvSpPr>
        <p:spPr bwMode="auto">
          <a:xfrm>
            <a:off x="6629400" y="3751263"/>
            <a:ext cx="762000" cy="592137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FF00"/>
                </a:solidFill>
                <a:latin typeface="Arial" charset="0"/>
              </a:rPr>
              <a:t>K</a:t>
            </a:r>
            <a:r>
              <a:rPr lang="en-GB" sz="3200" baseline="-25000">
                <a:solidFill>
                  <a:srgbClr val="00FF00"/>
                </a:solidFill>
                <a:latin typeface="Arial" charset="0"/>
              </a:rPr>
              <a:t>S</a:t>
            </a:r>
            <a:endParaRPr lang="en-US" sz="3200" baseline="-250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182318" name="Group 1070"/>
          <p:cNvGrpSpPr>
            <a:grpSpLocks/>
          </p:cNvGrpSpPr>
          <p:nvPr/>
        </p:nvGrpSpPr>
        <p:grpSpPr bwMode="auto">
          <a:xfrm>
            <a:off x="762000" y="4876800"/>
            <a:ext cx="6324600" cy="1219200"/>
            <a:chOff x="480" y="3072"/>
            <a:chExt cx="3984" cy="768"/>
          </a:xfrm>
        </p:grpSpPr>
        <p:sp>
          <p:nvSpPr>
            <p:cNvPr id="182291" name="Line 1043"/>
            <p:cNvSpPr>
              <a:spLocks noChangeShapeType="1"/>
            </p:cNvSpPr>
            <p:nvPr/>
          </p:nvSpPr>
          <p:spPr bwMode="auto">
            <a:xfrm>
              <a:off x="48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3" name="Line 1045"/>
            <p:cNvSpPr>
              <a:spLocks noChangeShapeType="1"/>
            </p:cNvSpPr>
            <p:nvPr/>
          </p:nvSpPr>
          <p:spPr bwMode="auto">
            <a:xfrm>
              <a:off x="624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4" name="Line 1046"/>
            <p:cNvSpPr>
              <a:spLocks noChangeShapeType="1"/>
            </p:cNvSpPr>
            <p:nvPr/>
          </p:nvSpPr>
          <p:spPr bwMode="auto">
            <a:xfrm>
              <a:off x="768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5" name="Line 1047"/>
            <p:cNvSpPr>
              <a:spLocks noChangeShapeType="1"/>
            </p:cNvSpPr>
            <p:nvPr/>
          </p:nvSpPr>
          <p:spPr bwMode="auto">
            <a:xfrm>
              <a:off x="912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6" name="Line 1048"/>
            <p:cNvSpPr>
              <a:spLocks noChangeShapeType="1"/>
            </p:cNvSpPr>
            <p:nvPr/>
          </p:nvSpPr>
          <p:spPr bwMode="auto">
            <a:xfrm>
              <a:off x="1056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7" name="Line 1049"/>
            <p:cNvSpPr>
              <a:spLocks noChangeShapeType="1"/>
            </p:cNvSpPr>
            <p:nvPr/>
          </p:nvSpPr>
          <p:spPr bwMode="auto">
            <a:xfrm>
              <a:off x="120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8" name="Line 1050"/>
            <p:cNvSpPr>
              <a:spLocks noChangeShapeType="1"/>
            </p:cNvSpPr>
            <p:nvPr/>
          </p:nvSpPr>
          <p:spPr bwMode="auto">
            <a:xfrm>
              <a:off x="120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299" name="Line 1051"/>
            <p:cNvSpPr>
              <a:spLocks noChangeShapeType="1"/>
            </p:cNvSpPr>
            <p:nvPr/>
          </p:nvSpPr>
          <p:spPr bwMode="auto">
            <a:xfrm>
              <a:off x="1344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0" name="Line 1052"/>
            <p:cNvSpPr>
              <a:spLocks noChangeShapeType="1"/>
            </p:cNvSpPr>
            <p:nvPr/>
          </p:nvSpPr>
          <p:spPr bwMode="auto">
            <a:xfrm>
              <a:off x="1488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1" name="Line 1053"/>
            <p:cNvSpPr>
              <a:spLocks noChangeShapeType="1"/>
            </p:cNvSpPr>
            <p:nvPr/>
          </p:nvSpPr>
          <p:spPr bwMode="auto">
            <a:xfrm>
              <a:off x="1632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2" name="Line 1054"/>
            <p:cNvSpPr>
              <a:spLocks noChangeShapeType="1"/>
            </p:cNvSpPr>
            <p:nvPr/>
          </p:nvSpPr>
          <p:spPr bwMode="auto">
            <a:xfrm>
              <a:off x="1776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3" name="Line 1055"/>
            <p:cNvSpPr>
              <a:spLocks noChangeShapeType="1"/>
            </p:cNvSpPr>
            <p:nvPr/>
          </p:nvSpPr>
          <p:spPr bwMode="auto">
            <a:xfrm>
              <a:off x="192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4" name="Line 1056"/>
            <p:cNvSpPr>
              <a:spLocks noChangeShapeType="1"/>
            </p:cNvSpPr>
            <p:nvPr/>
          </p:nvSpPr>
          <p:spPr bwMode="auto">
            <a:xfrm>
              <a:off x="2064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5" name="Line 1057"/>
            <p:cNvSpPr>
              <a:spLocks noChangeShapeType="1"/>
            </p:cNvSpPr>
            <p:nvPr/>
          </p:nvSpPr>
          <p:spPr bwMode="auto">
            <a:xfrm>
              <a:off x="2208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6" name="Line 1058"/>
            <p:cNvSpPr>
              <a:spLocks noChangeShapeType="1"/>
            </p:cNvSpPr>
            <p:nvPr/>
          </p:nvSpPr>
          <p:spPr bwMode="auto">
            <a:xfrm>
              <a:off x="2352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7" name="Line 1059"/>
            <p:cNvSpPr>
              <a:spLocks noChangeShapeType="1"/>
            </p:cNvSpPr>
            <p:nvPr/>
          </p:nvSpPr>
          <p:spPr bwMode="auto">
            <a:xfrm>
              <a:off x="2496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8" name="Line 1060"/>
            <p:cNvSpPr>
              <a:spLocks noChangeShapeType="1"/>
            </p:cNvSpPr>
            <p:nvPr/>
          </p:nvSpPr>
          <p:spPr bwMode="auto">
            <a:xfrm>
              <a:off x="264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09" name="Line 1061"/>
            <p:cNvSpPr>
              <a:spLocks noChangeShapeType="1"/>
            </p:cNvSpPr>
            <p:nvPr/>
          </p:nvSpPr>
          <p:spPr bwMode="auto">
            <a:xfrm>
              <a:off x="2784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0" name="Line 1062"/>
            <p:cNvSpPr>
              <a:spLocks noChangeShapeType="1"/>
            </p:cNvSpPr>
            <p:nvPr/>
          </p:nvSpPr>
          <p:spPr bwMode="auto">
            <a:xfrm>
              <a:off x="2928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1" name="Line 1063"/>
            <p:cNvSpPr>
              <a:spLocks noChangeShapeType="1"/>
            </p:cNvSpPr>
            <p:nvPr/>
          </p:nvSpPr>
          <p:spPr bwMode="auto">
            <a:xfrm>
              <a:off x="3072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2" name="Line 1064"/>
            <p:cNvSpPr>
              <a:spLocks noChangeShapeType="1"/>
            </p:cNvSpPr>
            <p:nvPr/>
          </p:nvSpPr>
          <p:spPr bwMode="auto">
            <a:xfrm>
              <a:off x="3216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3" name="Line 1065"/>
            <p:cNvSpPr>
              <a:spLocks noChangeShapeType="1"/>
            </p:cNvSpPr>
            <p:nvPr/>
          </p:nvSpPr>
          <p:spPr bwMode="auto">
            <a:xfrm>
              <a:off x="3360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4" name="Line 1066"/>
            <p:cNvSpPr>
              <a:spLocks noChangeShapeType="1"/>
            </p:cNvSpPr>
            <p:nvPr/>
          </p:nvSpPr>
          <p:spPr bwMode="auto">
            <a:xfrm>
              <a:off x="3504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5" name="Line 1067"/>
            <p:cNvSpPr>
              <a:spLocks noChangeShapeType="1"/>
            </p:cNvSpPr>
            <p:nvPr/>
          </p:nvSpPr>
          <p:spPr bwMode="auto">
            <a:xfrm>
              <a:off x="3648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6" name="Line 1068"/>
            <p:cNvSpPr>
              <a:spLocks noChangeShapeType="1"/>
            </p:cNvSpPr>
            <p:nvPr/>
          </p:nvSpPr>
          <p:spPr bwMode="auto">
            <a:xfrm>
              <a:off x="3792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17" name="Line 1069"/>
            <p:cNvSpPr>
              <a:spLocks noChangeShapeType="1"/>
            </p:cNvSpPr>
            <p:nvPr/>
          </p:nvSpPr>
          <p:spPr bwMode="auto">
            <a:xfrm>
              <a:off x="3936" y="307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2319" name="Line 1071"/>
          <p:cNvSpPr>
            <a:spLocks noChangeShapeType="1"/>
          </p:cNvSpPr>
          <p:nvPr/>
        </p:nvSpPr>
        <p:spPr bwMode="auto">
          <a:xfrm>
            <a:off x="762000" y="4876800"/>
            <a:ext cx="838200" cy="1219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82326" name="Group 1078"/>
          <p:cNvGrpSpPr>
            <a:grpSpLocks/>
          </p:cNvGrpSpPr>
          <p:nvPr/>
        </p:nvGrpSpPr>
        <p:grpSpPr bwMode="auto">
          <a:xfrm>
            <a:off x="914400" y="4495800"/>
            <a:ext cx="838200" cy="1219200"/>
            <a:chOff x="576" y="2832"/>
            <a:chExt cx="528" cy="768"/>
          </a:xfrm>
        </p:grpSpPr>
        <p:sp>
          <p:nvSpPr>
            <p:cNvPr id="182320" name="Line 107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4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21" name="Line 1073"/>
            <p:cNvSpPr>
              <a:spLocks noChangeShapeType="1"/>
            </p:cNvSpPr>
            <p:nvPr/>
          </p:nvSpPr>
          <p:spPr bwMode="auto">
            <a:xfrm>
              <a:off x="576" y="2832"/>
              <a:ext cx="528" cy="7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2363" name="Group 1115"/>
          <p:cNvGrpSpPr>
            <a:grpSpLocks/>
          </p:cNvGrpSpPr>
          <p:nvPr/>
        </p:nvGrpSpPr>
        <p:grpSpPr bwMode="auto">
          <a:xfrm>
            <a:off x="1143000" y="3505200"/>
            <a:ext cx="5029200" cy="1905000"/>
            <a:chOff x="720" y="2208"/>
            <a:chExt cx="3168" cy="1200"/>
          </a:xfrm>
        </p:grpSpPr>
        <p:grpSp>
          <p:nvGrpSpPr>
            <p:cNvPr id="182327" name="Group 1079"/>
            <p:cNvGrpSpPr>
              <a:grpSpLocks/>
            </p:cNvGrpSpPr>
            <p:nvPr/>
          </p:nvGrpSpPr>
          <p:grpSpPr bwMode="auto">
            <a:xfrm>
              <a:off x="720" y="2640"/>
              <a:ext cx="528" cy="768"/>
              <a:chOff x="576" y="2832"/>
              <a:chExt cx="528" cy="768"/>
            </a:xfrm>
          </p:grpSpPr>
          <p:sp>
            <p:nvSpPr>
              <p:cNvPr id="182328" name="Line 1080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29" name="Line 1081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30" name="Group 1082"/>
            <p:cNvGrpSpPr>
              <a:grpSpLocks/>
            </p:cNvGrpSpPr>
            <p:nvPr/>
          </p:nvGrpSpPr>
          <p:grpSpPr bwMode="auto">
            <a:xfrm>
              <a:off x="864" y="2448"/>
              <a:ext cx="528" cy="768"/>
              <a:chOff x="576" y="2832"/>
              <a:chExt cx="528" cy="768"/>
            </a:xfrm>
          </p:grpSpPr>
          <p:sp>
            <p:nvSpPr>
              <p:cNvPr id="182331" name="Line 1083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32" name="Line 1084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33" name="Group 1085"/>
            <p:cNvGrpSpPr>
              <a:grpSpLocks/>
            </p:cNvGrpSpPr>
            <p:nvPr/>
          </p:nvGrpSpPr>
          <p:grpSpPr bwMode="auto">
            <a:xfrm>
              <a:off x="1056" y="2352"/>
              <a:ext cx="528" cy="768"/>
              <a:chOff x="576" y="2832"/>
              <a:chExt cx="528" cy="768"/>
            </a:xfrm>
          </p:grpSpPr>
          <p:sp>
            <p:nvSpPr>
              <p:cNvPr id="182334" name="Line 1086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35" name="Line 1087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36" name="Group 1088"/>
            <p:cNvGrpSpPr>
              <a:grpSpLocks/>
            </p:cNvGrpSpPr>
            <p:nvPr/>
          </p:nvGrpSpPr>
          <p:grpSpPr bwMode="auto">
            <a:xfrm>
              <a:off x="1248" y="2256"/>
              <a:ext cx="528" cy="768"/>
              <a:chOff x="576" y="2832"/>
              <a:chExt cx="528" cy="768"/>
            </a:xfrm>
          </p:grpSpPr>
          <p:sp>
            <p:nvSpPr>
              <p:cNvPr id="182337" name="Line 1089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38" name="Line 1090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39" name="Group 1091"/>
            <p:cNvGrpSpPr>
              <a:grpSpLocks/>
            </p:cNvGrpSpPr>
            <p:nvPr/>
          </p:nvGrpSpPr>
          <p:grpSpPr bwMode="auto">
            <a:xfrm>
              <a:off x="1488" y="2256"/>
              <a:ext cx="528" cy="768"/>
              <a:chOff x="576" y="2832"/>
              <a:chExt cx="528" cy="768"/>
            </a:xfrm>
          </p:grpSpPr>
          <p:sp>
            <p:nvSpPr>
              <p:cNvPr id="182340" name="Line 1092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41" name="Line 1093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42" name="Group 1094"/>
            <p:cNvGrpSpPr>
              <a:grpSpLocks/>
            </p:cNvGrpSpPr>
            <p:nvPr/>
          </p:nvGrpSpPr>
          <p:grpSpPr bwMode="auto">
            <a:xfrm>
              <a:off x="1728" y="2256"/>
              <a:ext cx="528" cy="768"/>
              <a:chOff x="576" y="2832"/>
              <a:chExt cx="528" cy="768"/>
            </a:xfrm>
          </p:grpSpPr>
          <p:sp>
            <p:nvSpPr>
              <p:cNvPr id="182343" name="Line 1095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44" name="Line 1096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45" name="Group 1097"/>
            <p:cNvGrpSpPr>
              <a:grpSpLocks/>
            </p:cNvGrpSpPr>
            <p:nvPr/>
          </p:nvGrpSpPr>
          <p:grpSpPr bwMode="auto">
            <a:xfrm>
              <a:off x="1968" y="2208"/>
              <a:ext cx="528" cy="768"/>
              <a:chOff x="576" y="2832"/>
              <a:chExt cx="528" cy="768"/>
            </a:xfrm>
          </p:grpSpPr>
          <p:sp>
            <p:nvSpPr>
              <p:cNvPr id="182346" name="Line 1098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47" name="Line 1099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48" name="Group 1100"/>
            <p:cNvGrpSpPr>
              <a:grpSpLocks/>
            </p:cNvGrpSpPr>
            <p:nvPr/>
          </p:nvGrpSpPr>
          <p:grpSpPr bwMode="auto">
            <a:xfrm>
              <a:off x="2208" y="2208"/>
              <a:ext cx="528" cy="768"/>
              <a:chOff x="576" y="2832"/>
              <a:chExt cx="528" cy="768"/>
            </a:xfrm>
          </p:grpSpPr>
          <p:sp>
            <p:nvSpPr>
              <p:cNvPr id="182349" name="Line 1101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50" name="Line 1102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51" name="Group 1103"/>
            <p:cNvGrpSpPr>
              <a:grpSpLocks/>
            </p:cNvGrpSpPr>
            <p:nvPr/>
          </p:nvGrpSpPr>
          <p:grpSpPr bwMode="auto">
            <a:xfrm>
              <a:off x="2496" y="2208"/>
              <a:ext cx="528" cy="768"/>
              <a:chOff x="576" y="2832"/>
              <a:chExt cx="528" cy="768"/>
            </a:xfrm>
          </p:grpSpPr>
          <p:sp>
            <p:nvSpPr>
              <p:cNvPr id="182352" name="Line 1104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53" name="Line 1105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54" name="Group 1106"/>
            <p:cNvGrpSpPr>
              <a:grpSpLocks/>
            </p:cNvGrpSpPr>
            <p:nvPr/>
          </p:nvGrpSpPr>
          <p:grpSpPr bwMode="auto">
            <a:xfrm>
              <a:off x="2784" y="2208"/>
              <a:ext cx="528" cy="768"/>
              <a:chOff x="576" y="2832"/>
              <a:chExt cx="528" cy="768"/>
            </a:xfrm>
          </p:grpSpPr>
          <p:sp>
            <p:nvSpPr>
              <p:cNvPr id="182355" name="Line 1107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56" name="Line 1108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57" name="Group 1109"/>
            <p:cNvGrpSpPr>
              <a:grpSpLocks/>
            </p:cNvGrpSpPr>
            <p:nvPr/>
          </p:nvGrpSpPr>
          <p:grpSpPr bwMode="auto">
            <a:xfrm>
              <a:off x="3072" y="2208"/>
              <a:ext cx="528" cy="768"/>
              <a:chOff x="576" y="2832"/>
              <a:chExt cx="528" cy="768"/>
            </a:xfrm>
          </p:grpSpPr>
          <p:sp>
            <p:nvSpPr>
              <p:cNvPr id="182358" name="Line 1110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59" name="Line 1111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2360" name="Group 1112"/>
            <p:cNvGrpSpPr>
              <a:grpSpLocks/>
            </p:cNvGrpSpPr>
            <p:nvPr/>
          </p:nvGrpSpPr>
          <p:grpSpPr bwMode="auto">
            <a:xfrm>
              <a:off x="3360" y="2256"/>
              <a:ext cx="528" cy="768"/>
              <a:chOff x="576" y="2832"/>
              <a:chExt cx="528" cy="768"/>
            </a:xfrm>
          </p:grpSpPr>
          <p:sp>
            <p:nvSpPr>
              <p:cNvPr id="182361" name="Line 1113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62" name="Line 1114"/>
              <p:cNvSpPr>
                <a:spLocks noChangeShapeType="1"/>
              </p:cNvSpPr>
              <p:nvPr/>
            </p:nvSpPr>
            <p:spPr bwMode="auto">
              <a:xfrm>
                <a:off x="576" y="2832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2368" name="Group 1120"/>
          <p:cNvGrpSpPr>
            <a:grpSpLocks/>
          </p:cNvGrpSpPr>
          <p:nvPr/>
        </p:nvGrpSpPr>
        <p:grpSpPr bwMode="auto">
          <a:xfrm>
            <a:off x="2133600" y="990600"/>
            <a:ext cx="3276600" cy="5562600"/>
            <a:chOff x="1344" y="624"/>
            <a:chExt cx="2064" cy="3504"/>
          </a:xfrm>
        </p:grpSpPr>
        <p:sp>
          <p:nvSpPr>
            <p:cNvPr id="182364" name="Line 1116"/>
            <p:cNvSpPr>
              <a:spLocks noChangeShapeType="1"/>
            </p:cNvSpPr>
            <p:nvPr/>
          </p:nvSpPr>
          <p:spPr bwMode="auto">
            <a:xfrm>
              <a:off x="1344" y="624"/>
              <a:ext cx="0" cy="350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65" name="Line 1117"/>
            <p:cNvSpPr>
              <a:spLocks noChangeShapeType="1"/>
            </p:cNvSpPr>
            <p:nvPr/>
          </p:nvSpPr>
          <p:spPr bwMode="auto">
            <a:xfrm>
              <a:off x="3408" y="624"/>
              <a:ext cx="0" cy="350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367" name="AutoShape 1119"/>
            <p:cNvSpPr>
              <a:spLocks noChangeArrowheads="1"/>
            </p:cNvSpPr>
            <p:nvPr/>
          </p:nvSpPr>
          <p:spPr bwMode="auto">
            <a:xfrm>
              <a:off x="1344" y="768"/>
              <a:ext cx="2064" cy="336"/>
            </a:xfrm>
            <a:prstGeom prst="leftRightArrow">
              <a:avLst>
                <a:gd name="adj1" fmla="val 50000"/>
                <a:gd name="adj2" fmla="val 122857"/>
              </a:avLst>
            </a:prstGeom>
            <a:solidFill>
              <a:srgbClr val="FFFF66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762000"/>
              <a:r>
                <a:rPr lang="en-GB">
                  <a:solidFill>
                    <a:schemeClr val="hlink"/>
                  </a:solidFill>
                </a:rPr>
                <a:t>Fiducial region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2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 autoUpdateAnimBg="0"/>
      <p:bldP spid="182288" grpId="0" animBg="1"/>
      <p:bldP spid="182289" grpId="0" animBg="1" autoUpdateAnimBg="0"/>
      <p:bldP spid="1823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beam, detector &amp; </a:t>
            </a:r>
            <a:r>
              <a:rPr lang="en-GB" dirty="0" err="1" smtClean="0"/>
              <a:t>LAr</a:t>
            </a:r>
            <a:r>
              <a:rPr lang="en-GB" dirty="0" smtClean="0"/>
              <a:t> cal.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9" t="11537" r="32809" b="16974"/>
          <a:stretch/>
        </p:blipFill>
        <p:spPr bwMode="auto">
          <a:xfrm>
            <a:off x="395536" y="917456"/>
            <a:ext cx="4282440" cy="5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1797" r="33115" b="54160"/>
          <a:stretch/>
        </p:blipFill>
        <p:spPr bwMode="auto">
          <a:xfrm>
            <a:off x="5004048" y="917456"/>
            <a:ext cx="38404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5" t="12364" r="38239" b="44148"/>
          <a:stretch/>
        </p:blipFill>
        <p:spPr bwMode="auto">
          <a:xfrm>
            <a:off x="5796136" y="3705118"/>
            <a:ext cx="2417832" cy="297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4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detector</a:t>
            </a:r>
            <a:endParaRPr lang="en-US" dirty="0"/>
          </a:p>
        </p:txBody>
      </p:sp>
      <p:pic>
        <p:nvPicPr>
          <p:cNvPr id="175108" name="Picture 4" descr="NA31 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8" y="577552"/>
            <a:ext cx="4800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577552"/>
            <a:ext cx="27590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10" name="Picture 6" descr="NA31 ca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3625552"/>
            <a:ext cx="276383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62" y="6165304"/>
            <a:ext cx="547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Credit:</a:t>
            </a:r>
          </a:p>
          <a:p>
            <a:r>
              <a:rPr lang="en-GB" sz="1000" dirty="0" smtClean="0"/>
              <a:t> CERN</a:t>
            </a:r>
            <a:endParaRPr lang="en-GB" sz="1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…&amp; the </a:t>
            </a:r>
            <a:r>
              <a:rPr lang="en-GB" dirty="0"/>
              <a:t>target train</a:t>
            </a:r>
            <a:endParaRPr lang="en-US" dirty="0"/>
          </a:p>
        </p:txBody>
      </p:sp>
      <p:pic>
        <p:nvPicPr>
          <p:cNvPr id="176131" name="Picture 3" descr="NA31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4704"/>
            <a:ext cx="75438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J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KJP</Template>
  <TotalTime>2342</TotalTime>
  <Words>733</Words>
  <Application>Microsoft Office PowerPoint</Application>
  <PresentationFormat>Affichage à l'écran (4:3)</PresentationFormat>
  <Paragraphs>219</Paragraphs>
  <Slides>30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KJP</vt:lpstr>
      <vt:lpstr>Daniel Fournier &amp; NA31</vt:lpstr>
      <vt:lpstr>In the beginning …</vt:lpstr>
      <vt:lpstr>e’/e and the Double Ratio Technique</vt:lpstr>
      <vt:lpstr>Experimental considerations</vt:lpstr>
      <vt:lpstr>Principles of the Experiment</vt:lpstr>
      <vt:lpstr>‘How Ks can decay with KL lifetime’</vt:lpstr>
      <vt:lpstr>The beam, detector &amp; LAr cal. </vt:lpstr>
      <vt:lpstr>The detector</vt:lpstr>
      <vt:lpstr>…&amp; the target train</vt:lpstr>
      <vt:lpstr>The target train …</vt:lpstr>
      <vt:lpstr>The Orsay contribution</vt:lpstr>
      <vt:lpstr>LAr signals and resolution </vt:lpstr>
      <vt:lpstr>In the Control Room (1985)</vt:lpstr>
      <vt:lpstr>Some events (Orsay Event Display)</vt:lpstr>
      <vt:lpstr>Data Taking</vt:lpstr>
      <vt:lpstr>End of Run 1986</vt:lpstr>
      <vt:lpstr>Making the cancellation happen</vt:lpstr>
      <vt:lpstr>For both modes</vt:lpstr>
      <vt:lpstr>From a contemporary seminar</vt:lpstr>
      <vt:lpstr>Other physics</vt:lpstr>
      <vt:lpstr>Other Orsay innovations</vt:lpstr>
      <vt:lpstr>An Improved NA31 (1988-9)</vt:lpstr>
      <vt:lpstr>Backgrounds in KLpen</vt:lpstr>
      <vt:lpstr>The Transition Radiation Detector (1988)</vt:lpstr>
      <vt:lpstr>The performance of the TRD</vt:lpstr>
      <vt:lpstr>The Zero-crossing TDC (ZTDC)</vt:lpstr>
      <vt:lpstr>1st &amp; Last NA31 publications on /</vt:lpstr>
      <vt:lpstr>Where are we now?</vt:lpstr>
      <vt:lpstr>Summary</vt:lpstr>
      <vt:lpstr>Congratulations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 Fournier &amp; NA31</dc:title>
  <dc:creator>Peach</dc:creator>
  <cp:lastModifiedBy>Louis Fayard</cp:lastModifiedBy>
  <cp:revision>33</cp:revision>
  <dcterms:created xsi:type="dcterms:W3CDTF">2012-01-23T18:00:05Z</dcterms:created>
  <dcterms:modified xsi:type="dcterms:W3CDTF">2012-02-10T17:16:39Z</dcterms:modified>
</cp:coreProperties>
</file>