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1" r:id="rId3"/>
    <p:sldId id="258" r:id="rId4"/>
    <p:sldId id="262" r:id="rId5"/>
    <p:sldId id="272" r:id="rId6"/>
    <p:sldId id="265" r:id="rId7"/>
    <p:sldId id="259" r:id="rId8"/>
    <p:sldId id="260" r:id="rId9"/>
    <p:sldId id="266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3" r:id="rId18"/>
    <p:sldId id="257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3" d="100"/>
          <a:sy n="133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A422-C77B-4E4E-83A1-9A327B5C838E}" type="datetimeFigureOut">
              <a:rPr lang="fr-FR" smtClean="0"/>
              <a:pPr/>
              <a:t>16/02/12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C3C8-153E-1A4F-BFB4-6A2F0E81BC0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62200" y="2239833"/>
            <a:ext cx="4228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L’insoutenable légèreté du </a:t>
            </a:r>
            <a:r>
              <a:rPr lang="fr-FR" sz="2400" dirty="0" err="1" smtClean="0"/>
              <a:t>Higgs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181600" y="4648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Pierre </a:t>
            </a:r>
            <a:r>
              <a:rPr lang="fr-FR" dirty="0" err="1" smtClean="0"/>
              <a:t>Binétruy</a:t>
            </a:r>
            <a:r>
              <a:rPr lang="fr-FR" dirty="0" smtClean="0"/>
              <a:t>, APC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5800" y="6172200"/>
            <a:ext cx="467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Prix Ricard, Daniel Fournier, LAL, 17 février 2012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14400" y="762000"/>
            <a:ext cx="676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Mais peut-</a:t>
            </a:r>
            <a:r>
              <a:rPr lang="fr-FR" dirty="0" smtClean="0"/>
              <a:t>être la masse du </a:t>
            </a:r>
            <a:r>
              <a:rPr lang="fr-FR" dirty="0" err="1" smtClean="0"/>
              <a:t>Higgs</a:t>
            </a:r>
            <a:r>
              <a:rPr lang="fr-FR" dirty="0" smtClean="0"/>
              <a:t> nous renseigne-t-elle sur la théorie à </a:t>
            </a:r>
          </a:p>
          <a:p>
            <a:r>
              <a:rPr lang="fr-FR" dirty="0" smtClean="0"/>
              <a:t>h</a:t>
            </a:r>
            <a:r>
              <a:rPr lang="fr-FR" dirty="0" smtClean="0"/>
              <a:t>aute énergie (complétion ultra-violette)?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14400" y="2438400"/>
            <a:ext cx="3702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Deux illustrations: théorie métastable</a:t>
            </a:r>
          </a:p>
          <a:p>
            <a:r>
              <a:rPr lang="fr-FR" dirty="0" smtClean="0"/>
              <a:t>                                  </a:t>
            </a:r>
            <a:r>
              <a:rPr lang="fr-FR" dirty="0" err="1" smtClean="0"/>
              <a:t>classicalisation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un1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24200" y="2667000"/>
            <a:ext cx="3175000" cy="3263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3400" y="381000"/>
            <a:ext cx="200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Théorie métastable</a:t>
            </a:r>
            <a:endParaRPr lang="fr-FR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685800" y="1295400"/>
            <a:ext cx="741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valeur </a:t>
            </a:r>
            <a:r>
              <a:rPr lang="fr-FR" dirty="0" err="1" smtClean="0"/>
              <a:t>m</a:t>
            </a:r>
            <a:r>
              <a:rPr lang="fr-FR" baseline="-25000" dirty="0" err="1" smtClean="0"/>
              <a:t>H</a:t>
            </a:r>
            <a:r>
              <a:rPr lang="fr-FR" dirty="0" smtClean="0"/>
              <a:t> = 125 </a:t>
            </a:r>
            <a:r>
              <a:rPr lang="fr-FR" dirty="0" err="1" smtClean="0"/>
              <a:t>GeV</a:t>
            </a:r>
            <a:r>
              <a:rPr lang="fr-FR" dirty="0" smtClean="0"/>
              <a:t> est très proche de la limite de stabilité de la théorie.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rot="5400000" flipH="1" flipV="1">
            <a:off x="2933700" y="44577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600200" y="6107668"/>
            <a:ext cx="375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λ</a:t>
            </a:r>
            <a:r>
              <a:rPr lang="fr-FR" dirty="0" smtClean="0"/>
              <a:t> &lt; 0 : instabilité du potentiel de </a:t>
            </a:r>
            <a:r>
              <a:rPr lang="fr-FR" dirty="0" err="1" smtClean="0"/>
              <a:t>Higgs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abil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7000" y="609600"/>
            <a:ext cx="6350000" cy="335280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V="1">
            <a:off x="381000" y="3200400"/>
            <a:ext cx="1600200" cy="990600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5400000" flipH="1" flipV="1">
            <a:off x="1143000" y="3962400"/>
            <a:ext cx="1524000" cy="45720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18812" y="5225534"/>
            <a:ext cx="252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Durée de vie de l’Univers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-16425" y="4311134"/>
            <a:ext cx="199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Échelle d’instabilité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48200" y="4126468"/>
            <a:ext cx="2803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Elias-Miro</a:t>
            </a:r>
            <a:r>
              <a:rPr lang="fr-FR" sz="1400" dirty="0" smtClean="0"/>
              <a:t> et al. 1112.3022 [</a:t>
            </a:r>
            <a:r>
              <a:rPr lang="fr-FR" sz="1400" dirty="0" err="1" smtClean="0"/>
              <a:t>hep-ph</a:t>
            </a:r>
            <a:r>
              <a:rPr lang="fr-FR" sz="1400" dirty="0" smtClean="0"/>
              <a:t>]</a:t>
            </a:r>
            <a:endParaRPr lang="fr-FR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-V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95500" y="1771650"/>
            <a:ext cx="4953000" cy="33147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19600" y="5715000"/>
            <a:ext cx="389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 </a:t>
            </a:r>
            <a:r>
              <a:rPr lang="fr-FR" dirty="0" err="1" smtClean="0"/>
              <a:t>Masina</a:t>
            </a:r>
            <a:r>
              <a:rPr lang="fr-FR" dirty="0" smtClean="0"/>
              <a:t>, A. </a:t>
            </a:r>
            <a:r>
              <a:rPr lang="fr-FR" dirty="0" err="1" smtClean="0"/>
              <a:t>Notari</a:t>
            </a:r>
            <a:r>
              <a:rPr lang="fr-FR" dirty="0" smtClean="0"/>
              <a:t> 1112.5430 [</a:t>
            </a:r>
            <a:r>
              <a:rPr lang="fr-FR" dirty="0" err="1" smtClean="0"/>
              <a:t>hep-ph</a:t>
            </a:r>
            <a:r>
              <a:rPr lang="fr-FR" dirty="0" smtClean="0"/>
              <a:t>]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685800"/>
            <a:ext cx="291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Exemple: inflation à 10</a:t>
            </a:r>
            <a:r>
              <a:rPr lang="fr-FR" baseline="30000" dirty="0" smtClean="0"/>
              <a:t>16</a:t>
            </a:r>
            <a:r>
              <a:rPr lang="fr-FR" dirty="0" smtClean="0"/>
              <a:t> </a:t>
            </a:r>
            <a:r>
              <a:rPr lang="fr-FR" dirty="0" err="1" smtClean="0"/>
              <a:t>GeV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9600" y="762000"/>
            <a:ext cx="158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Classicalisation</a:t>
            </a:r>
            <a:endParaRPr lang="fr-FR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762000" y="1905000"/>
            <a:ext cx="6744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habituelle: limite haute énergie </a:t>
            </a:r>
            <a:r>
              <a:rPr lang="fr-FR" dirty="0" smtClean="0"/>
              <a:t>(</a:t>
            </a:r>
            <a:r>
              <a:rPr lang="fr-FR" dirty="0" smtClean="0"/>
              <a:t>UV) ➝ physique quantique</a:t>
            </a:r>
          </a:p>
          <a:p>
            <a:r>
              <a:rPr lang="fr-FR" dirty="0" smtClean="0"/>
              <a:t>                                       limite basse </a:t>
            </a:r>
            <a:r>
              <a:rPr lang="fr-FR" dirty="0" smtClean="0"/>
              <a:t>énergie </a:t>
            </a:r>
            <a:r>
              <a:rPr lang="fr-FR" dirty="0" smtClean="0"/>
              <a:t>(IR)   ➝ </a:t>
            </a:r>
            <a:r>
              <a:rPr lang="fr-FR" dirty="0" smtClean="0"/>
              <a:t>physique</a:t>
            </a:r>
            <a:r>
              <a:rPr lang="fr-FR" dirty="0" smtClean="0"/>
              <a:t> classique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14400" y="3581400"/>
            <a:ext cx="804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⟹ à des énergies d’ordre M</a:t>
            </a:r>
            <a:r>
              <a:rPr lang="fr-FR" baseline="-25000" dirty="0" smtClean="0"/>
              <a:t>P </a:t>
            </a:r>
            <a:r>
              <a:rPr lang="fr-FR" dirty="0" smtClean="0"/>
              <a:t>ou à des temps t &lt; </a:t>
            </a:r>
            <a:r>
              <a:rPr lang="fr-FR" dirty="0" err="1" smtClean="0"/>
              <a:t>t</a:t>
            </a:r>
            <a:r>
              <a:rPr lang="fr-FR" baseline="-25000" dirty="0" err="1" smtClean="0"/>
              <a:t>P</a:t>
            </a:r>
            <a:r>
              <a:rPr lang="fr-FR" dirty="0" smtClean="0"/>
              <a:t>, domaine de la </a:t>
            </a:r>
            <a:r>
              <a:rPr lang="fr-FR" dirty="0" smtClean="0">
                <a:solidFill>
                  <a:srgbClr val="660066"/>
                </a:solidFill>
              </a:rPr>
              <a:t>gravité quantique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14400" y="4953000"/>
            <a:ext cx="698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notion d’espace et de temps continus a-t-elle un sens dans ce régime?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90800" y="5943600"/>
            <a:ext cx="2454518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Espace-temps émergent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/>
          <p:cNvCxnSpPr/>
          <p:nvPr/>
        </p:nvCxnSpPr>
        <p:spPr>
          <a:xfrm>
            <a:off x="2057400" y="838200"/>
            <a:ext cx="1752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2057400" y="2514600"/>
            <a:ext cx="17526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505200" y="1752600"/>
            <a:ext cx="1295400" cy="1219200"/>
          </a:xfrm>
          <a:prstGeom prst="ellipse">
            <a:avLst/>
          </a:prstGeom>
          <a:solidFill>
            <a:schemeClr val="accent2">
              <a:alpha val="24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" y="2514600"/>
            <a:ext cx="7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 </a:t>
            </a:r>
            <a:r>
              <a:rPr lang="fr-FR" dirty="0" smtClean="0"/>
              <a:t>~ M</a:t>
            </a:r>
            <a:r>
              <a:rPr lang="fr-FR" baseline="-25000" dirty="0" smtClean="0"/>
              <a:t>P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00600" y="2133600"/>
            <a:ext cx="2494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</a:t>
            </a:r>
            <a:r>
              <a:rPr lang="fr-FR" dirty="0" smtClean="0">
                <a:solidFill>
                  <a:srgbClr val="FF0000"/>
                </a:solidFill>
              </a:rPr>
              <a:t>rou noir de rayon </a:t>
            </a:r>
            <a:r>
              <a:rPr lang="fr-FR" dirty="0" smtClean="0">
                <a:solidFill>
                  <a:srgbClr val="FF0000"/>
                </a:solidFill>
              </a:rPr>
              <a:t>~ </a:t>
            </a:r>
            <a:r>
              <a:rPr lang="fr-FR" dirty="0" smtClean="0">
                <a:solidFill>
                  <a:srgbClr val="FF0000"/>
                </a:solidFill>
              </a:rPr>
              <a:t>M</a:t>
            </a:r>
            <a:r>
              <a:rPr lang="fr-FR" baseline="-25000" dirty="0" smtClean="0">
                <a:solidFill>
                  <a:srgbClr val="FF0000"/>
                </a:solidFill>
              </a:rPr>
              <a:t>P</a:t>
            </a:r>
            <a:r>
              <a:rPr lang="fr-FR" baseline="30000" dirty="0" smtClean="0">
                <a:solidFill>
                  <a:srgbClr val="FF0000"/>
                </a:solidFill>
              </a:rPr>
              <a:t>-1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       objet classique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62200" y="838200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364840" y="3701534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5800" y="4953000"/>
            <a:ext cx="736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⟹ la gravité entre dans un régime classique à des énergies de l’ordre de M</a:t>
            </a:r>
            <a:r>
              <a:rPr lang="fr-FR" baseline="-25000" dirty="0" smtClean="0"/>
              <a:t>P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14400" y="838200"/>
            <a:ext cx="719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Masse du </a:t>
            </a:r>
            <a:r>
              <a:rPr lang="fr-FR" dirty="0" err="1" smtClean="0"/>
              <a:t>Higgs</a:t>
            </a:r>
            <a:r>
              <a:rPr lang="fr-FR" dirty="0" smtClean="0"/>
              <a:t>: possibilité que la théorie au-delà du Modèle Standard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classicalise</a:t>
            </a:r>
            <a:r>
              <a:rPr lang="fr-FR" dirty="0" smtClean="0"/>
              <a:t> » à une certaine énergie (présence de bosons de </a:t>
            </a:r>
            <a:r>
              <a:rPr lang="fr-FR" dirty="0" err="1" smtClean="0"/>
              <a:t>Goldstone</a:t>
            </a:r>
            <a:r>
              <a:rPr lang="fr-FR" dirty="0" smtClean="0"/>
              <a:t>…)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43400" y="2971800"/>
            <a:ext cx="398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Dvali</a:t>
            </a:r>
            <a:r>
              <a:rPr lang="fr-FR" sz="1400" dirty="0" smtClean="0"/>
              <a:t>, </a:t>
            </a:r>
            <a:r>
              <a:rPr lang="fr-FR" sz="1400" dirty="0" err="1" smtClean="0"/>
              <a:t>Giudice</a:t>
            </a:r>
            <a:r>
              <a:rPr lang="fr-FR" sz="1400" dirty="0" smtClean="0"/>
              <a:t>, Gomez, </a:t>
            </a:r>
            <a:r>
              <a:rPr lang="fr-FR" sz="1400" dirty="0" err="1" smtClean="0"/>
              <a:t>Kehagias</a:t>
            </a:r>
            <a:r>
              <a:rPr lang="fr-FR" sz="1400" dirty="0" smtClean="0"/>
              <a:t> 1010.1415 [</a:t>
            </a:r>
            <a:r>
              <a:rPr lang="fr-FR" sz="1400" dirty="0" err="1" smtClean="0"/>
              <a:t>hep-ph</a:t>
            </a:r>
            <a:r>
              <a:rPr lang="fr-FR" sz="1400" dirty="0" smtClean="0"/>
              <a:t>]</a:t>
            </a:r>
            <a:endParaRPr lang="fr-FR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2000" y="1143000"/>
            <a:ext cx="7635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découverte du </a:t>
            </a:r>
            <a:r>
              <a:rPr lang="fr-FR" dirty="0" err="1" smtClean="0"/>
              <a:t>Higgs</a:t>
            </a:r>
            <a:r>
              <a:rPr lang="fr-FR" dirty="0" smtClean="0"/>
              <a:t>, la mesure précise de sa masse et de ses couplages vont</a:t>
            </a:r>
          </a:p>
          <a:p>
            <a:r>
              <a:rPr lang="fr-FR" dirty="0" smtClean="0"/>
              <a:t>p</a:t>
            </a:r>
            <a:r>
              <a:rPr lang="fr-FR" dirty="0" smtClean="0"/>
              <a:t>ermettre de contraindre ces différents scénarios, dont certains remettent en </a:t>
            </a:r>
          </a:p>
          <a:p>
            <a:r>
              <a:rPr lang="fr-FR" dirty="0" smtClean="0"/>
              <a:t>question notre </a:t>
            </a:r>
            <a:r>
              <a:rPr lang="fr-FR" smtClean="0"/>
              <a:t>cadre conceptuel.  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iggs_LeMond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6733" b="38715"/>
              <a:stretch>
                <a:fillRect/>
              </a:stretch>
            </p:blipFill>
          </mc:Choice>
          <mc:Fallback>
            <p:blipFill>
              <a:blip r:embed="rId3"/>
              <a:srcRect t="6733" b="38715"/>
              <a:stretch>
                <a:fillRect/>
              </a:stretch>
            </p:blipFill>
          </mc:Fallback>
        </mc:AlternateContent>
        <p:spPr>
          <a:xfrm>
            <a:off x="838200" y="718782"/>
            <a:ext cx="7543800" cy="5823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2000" y="1219200"/>
            <a:ext cx="643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Higgs</a:t>
            </a:r>
            <a:r>
              <a:rPr lang="fr-FR" dirty="0" smtClean="0"/>
              <a:t>: une particule peut-</a:t>
            </a:r>
            <a:r>
              <a:rPr lang="fr-FR" dirty="0" smtClean="0"/>
              <a:t>être plus mystérieuse qu’il n’y paraît…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8200" y="990600"/>
            <a:ext cx="82146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théorie des interactions fondamentales fin 2011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Interactions </a:t>
            </a:r>
            <a:r>
              <a:rPr lang="fr-FR" dirty="0" smtClean="0"/>
              <a:t>faibles, fortes et électromagnétiques décrites par le </a:t>
            </a:r>
            <a:r>
              <a:rPr lang="fr-FR" dirty="0" smtClean="0">
                <a:solidFill>
                  <a:srgbClr val="FF0000"/>
                </a:solidFill>
              </a:rPr>
              <a:t>Modèle Standard</a:t>
            </a:r>
            <a:r>
              <a:rPr lang="fr-FR" dirty="0" smtClean="0"/>
              <a:t>, </a:t>
            </a:r>
          </a:p>
          <a:p>
            <a:r>
              <a:rPr lang="fr-FR" dirty="0" smtClean="0"/>
              <a:t>théorie quantique relativiste (relativité restreinte</a:t>
            </a:r>
            <a:r>
              <a:rPr lang="fr-FR" dirty="0" smtClean="0"/>
              <a:t>)</a:t>
            </a:r>
          </a:p>
          <a:p>
            <a:r>
              <a:rPr lang="fr-FR" dirty="0" smtClean="0"/>
              <a:t>                  vérifié à l’ordre du </a:t>
            </a:r>
            <a:r>
              <a:rPr lang="fr-FR" dirty="0" smtClean="0">
                <a:latin typeface="ＭＳ ゴシック"/>
                <a:ea typeface="ＭＳ ゴシック"/>
                <a:cs typeface="ＭＳ ゴシック"/>
              </a:rPr>
              <a:t>‰</a:t>
            </a:r>
          </a:p>
          <a:p>
            <a:r>
              <a:rPr lang="fr-FR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fr-FR" dirty="0" smtClean="0"/>
              <a:t>            </a:t>
            </a:r>
            <a:endParaRPr lang="fr-FR" dirty="0" smtClean="0"/>
          </a:p>
          <a:p>
            <a:pPr>
              <a:buClr>
                <a:srgbClr val="008000"/>
              </a:buClr>
              <a:buFont typeface="Arial"/>
              <a:buChar char="•"/>
            </a:pPr>
            <a:r>
              <a:rPr lang="fr-FR" dirty="0" smtClean="0"/>
              <a:t> Interactions </a:t>
            </a:r>
            <a:r>
              <a:rPr lang="fr-FR" dirty="0" smtClean="0"/>
              <a:t>gravitationnelles décrites par la </a:t>
            </a:r>
            <a:r>
              <a:rPr lang="fr-FR" dirty="0" smtClean="0">
                <a:solidFill>
                  <a:srgbClr val="008000"/>
                </a:solidFill>
              </a:rPr>
              <a:t>relativité générale</a:t>
            </a:r>
            <a:r>
              <a:rPr lang="fr-FR" dirty="0" smtClean="0"/>
              <a:t>, théorie </a:t>
            </a:r>
            <a:r>
              <a:rPr lang="fr-FR" dirty="0" smtClean="0"/>
              <a:t>classique</a:t>
            </a:r>
          </a:p>
          <a:p>
            <a:r>
              <a:rPr lang="fr-FR" dirty="0" smtClean="0"/>
              <a:t>                   vérifié par de nombreux tests à l’ordre de 10</a:t>
            </a:r>
            <a:r>
              <a:rPr lang="fr-FR" baseline="30000" dirty="0" smtClean="0"/>
              <a:t>-13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principe d’équivalence)</a:t>
            </a:r>
          </a:p>
          <a:p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pour décrire la physique à très haute énergie (</a:t>
            </a:r>
            <a:r>
              <a:rPr lang="fr-FR" dirty="0" smtClean="0"/>
              <a:t>~M</a:t>
            </a:r>
            <a:r>
              <a:rPr lang="fr-FR" baseline="-25000" dirty="0" smtClean="0"/>
              <a:t>P</a:t>
            </a:r>
            <a:r>
              <a:rPr lang="fr-FR" dirty="0" smtClean="0"/>
              <a:t>) ou dans l’Univers très primordial</a:t>
            </a:r>
          </a:p>
          <a:p>
            <a:r>
              <a:rPr lang="fr-FR" dirty="0" smtClean="0"/>
              <a:t>(t&lt;</a:t>
            </a:r>
            <a:r>
              <a:rPr lang="fr-FR" dirty="0" err="1" smtClean="0"/>
              <a:t>t</a:t>
            </a:r>
            <a:r>
              <a:rPr lang="fr-FR" baseline="-25000" dirty="0" err="1" smtClean="0"/>
              <a:t>P</a:t>
            </a:r>
            <a:r>
              <a:rPr lang="fr-FR" dirty="0" smtClean="0"/>
              <a:t>)</a:t>
            </a:r>
            <a:r>
              <a:rPr lang="fr-FR" dirty="0" smtClean="0"/>
              <a:t>, nécessité d’avoir une théorie de la </a:t>
            </a:r>
            <a:r>
              <a:rPr lang="fr-FR" dirty="0" smtClean="0">
                <a:solidFill>
                  <a:srgbClr val="660066"/>
                </a:solidFill>
              </a:rPr>
              <a:t>gravité quantique</a:t>
            </a:r>
            <a:r>
              <a:rPr lang="fr-FR" dirty="0" smtClean="0">
                <a:solidFill>
                  <a:srgbClr val="660066"/>
                </a:solidFill>
              </a:rPr>
              <a:t>  </a:t>
            </a:r>
            <a:endParaRPr lang="fr-FR" dirty="0" smtClean="0">
              <a:solidFill>
                <a:srgbClr val="660066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9600" y="762000"/>
            <a:ext cx="754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Pourtant la théorie est mal comprise dans deux secteurs qui sont associés avec</a:t>
            </a:r>
          </a:p>
          <a:p>
            <a:r>
              <a:rPr lang="fr-FR" dirty="0" smtClean="0"/>
              <a:t>l</a:t>
            </a:r>
            <a:r>
              <a:rPr lang="fr-FR" dirty="0" smtClean="0"/>
              <a:t>es deux paramètres dimensionnés de la théorie: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9600" y="2057400"/>
            <a:ext cx="502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Paramètres sans dimension: g</a:t>
            </a:r>
            <a:r>
              <a:rPr lang="fr-FR" baseline="-25000" dirty="0" smtClean="0"/>
              <a:t>1</a:t>
            </a:r>
            <a:r>
              <a:rPr lang="fr-FR" dirty="0" smtClean="0"/>
              <a:t>, g</a:t>
            </a:r>
            <a:r>
              <a:rPr lang="fr-FR" baseline="-25000" dirty="0" smtClean="0"/>
              <a:t>2</a:t>
            </a:r>
            <a:r>
              <a:rPr lang="fr-FR" dirty="0" smtClean="0"/>
              <a:t>, g</a:t>
            </a:r>
            <a:r>
              <a:rPr lang="fr-FR" baseline="-25000" dirty="0" smtClean="0"/>
              <a:t>3, </a:t>
            </a:r>
            <a:r>
              <a:rPr lang="fr-FR" dirty="0" err="1" smtClean="0"/>
              <a:t>λ</a:t>
            </a:r>
            <a:r>
              <a:rPr lang="fr-FR" dirty="0" smtClean="0"/>
              <a:t>, </a:t>
            </a:r>
            <a:r>
              <a:rPr lang="fr-FR" dirty="0" err="1" smtClean="0"/>
              <a:t>λ</a:t>
            </a:r>
            <a:r>
              <a:rPr lang="fr-FR" baseline="-25000" dirty="0" err="1" smtClean="0"/>
              <a:t>Yukawa</a:t>
            </a:r>
            <a:r>
              <a:rPr lang="fr-FR" dirty="0" smtClean="0"/>
              <a:t>, θ</a:t>
            </a:r>
            <a:r>
              <a:rPr lang="fr-FR" baseline="-25000" dirty="0" smtClean="0"/>
              <a:t>QCD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62000" y="3048000"/>
            <a:ext cx="339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Paramètres dimensionnés: m, E</a:t>
            </a:r>
            <a:r>
              <a:rPr lang="fr-FR" baseline="-25000" dirty="0" smtClean="0"/>
              <a:t>vide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62000" y="4648200"/>
            <a:ext cx="790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Note: E</a:t>
            </a:r>
            <a:r>
              <a:rPr lang="fr-FR" baseline="-25000" dirty="0" smtClean="0"/>
              <a:t>vide </a:t>
            </a:r>
            <a:r>
              <a:rPr lang="fr-FR" dirty="0" smtClean="0"/>
              <a:t>, notion quantique, n’est mesurable que dans un contexte gravitationnel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2000" y="838200"/>
            <a:ext cx="547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Fine </a:t>
            </a:r>
            <a:r>
              <a:rPr lang="fr-FR" dirty="0" err="1" smtClean="0"/>
              <a:t>tuning</a:t>
            </a:r>
            <a:r>
              <a:rPr lang="fr-FR" dirty="0" smtClean="0"/>
              <a:t>: une mesure de l’ignorance des théoriciens…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02900" y="990600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r>
              <a:rPr lang="fr-FR" baseline="30000" dirty="0" smtClean="0"/>
              <a:t>2 </a:t>
            </a:r>
            <a:r>
              <a:rPr lang="fr-FR" dirty="0" smtClean="0"/>
              <a:t> </a:t>
            </a:r>
            <a:r>
              <a:rPr lang="fr-FR" baseline="30000" dirty="0" smtClean="0"/>
              <a:t>=</a:t>
            </a:r>
            <a:r>
              <a:rPr lang="fr-FR" dirty="0" smtClean="0"/>
              <a:t> m</a:t>
            </a:r>
            <a:r>
              <a:rPr lang="fr-FR" baseline="-25000" dirty="0" smtClean="0"/>
              <a:t>0</a:t>
            </a:r>
            <a:r>
              <a:rPr lang="fr-FR" baseline="30000" dirty="0" smtClean="0"/>
              <a:t>2</a:t>
            </a:r>
            <a:r>
              <a:rPr lang="fr-FR" dirty="0" smtClean="0"/>
              <a:t> + δm</a:t>
            </a:r>
            <a:r>
              <a:rPr lang="fr-FR" baseline="30000" dirty="0" smtClean="0"/>
              <a:t>2 </a:t>
            </a:r>
            <a:r>
              <a:rPr lang="fr-FR" dirty="0" smtClean="0"/>
              <a:t>= m</a:t>
            </a:r>
            <a:r>
              <a:rPr lang="fr-FR" baseline="-25000" dirty="0" smtClean="0"/>
              <a:t>0</a:t>
            </a:r>
            <a:r>
              <a:rPr lang="fr-FR" baseline="30000" dirty="0" smtClean="0"/>
              <a:t>2 </a:t>
            </a:r>
            <a:r>
              <a:rPr lang="fr-FR" dirty="0" smtClean="0"/>
              <a:t>+</a:t>
            </a:r>
            <a:r>
              <a:rPr lang="fr-FR" dirty="0" err="1" smtClean="0"/>
              <a:t>λ</a:t>
            </a:r>
            <a:r>
              <a:rPr lang="fr-FR" sz="2400" dirty="0" smtClean="0">
                <a:latin typeface="AmericanTypewriter-Condensed"/>
              </a:rPr>
              <a:t>∫ </a:t>
            </a:r>
            <a:r>
              <a:rPr lang="fr-FR" dirty="0" err="1" smtClean="0">
                <a:latin typeface="AmericanTypewriter-Condensed"/>
              </a:rPr>
              <a:t>-----------</a:t>
            </a:r>
            <a:r>
              <a:rPr lang="fr-FR" dirty="0" smtClean="0">
                <a:latin typeface="AmericanTypewriter-Condensed"/>
              </a:rPr>
              <a:t> </a:t>
            </a:r>
            <a:r>
              <a:rPr lang="fr-FR" dirty="0" err="1" smtClean="0">
                <a:latin typeface="AmericanTypewriter-Condensed"/>
              </a:rPr>
              <a:t>----------</a:t>
            </a:r>
            <a:r>
              <a:rPr lang="fr-FR" dirty="0" smtClean="0">
                <a:latin typeface="AmericanTypewriter-Condensed"/>
              </a:rPr>
              <a:t> </a:t>
            </a:r>
            <a:r>
              <a:rPr lang="fr-FR" dirty="0" smtClean="0">
                <a:latin typeface="AmericanTypewriter-Condensed"/>
              </a:rPr>
              <a:t>~ </a:t>
            </a:r>
            <a:r>
              <a:rPr lang="fr-FR" dirty="0" smtClean="0"/>
              <a:t>m</a:t>
            </a:r>
            <a:r>
              <a:rPr lang="fr-FR" baseline="-25000" dirty="0" smtClean="0"/>
              <a:t>0</a:t>
            </a:r>
            <a:r>
              <a:rPr lang="fr-FR" baseline="30000" dirty="0" smtClean="0"/>
              <a:t>2 </a:t>
            </a:r>
            <a:r>
              <a:rPr lang="fr-FR" dirty="0" smtClean="0"/>
              <a:t>+ λΛ</a:t>
            </a:r>
            <a:r>
              <a:rPr lang="fr-FR" baseline="30000" dirty="0" smtClean="0"/>
              <a:t>2</a:t>
            </a:r>
            <a:r>
              <a:rPr lang="fr-FR" dirty="0" smtClean="0"/>
              <a:t>/16π</a:t>
            </a:r>
            <a:r>
              <a:rPr lang="fr-FR" baseline="30000" dirty="0" smtClean="0"/>
              <a:t>2</a:t>
            </a:r>
            <a:r>
              <a:rPr lang="fr-FR" dirty="0" smtClean="0">
                <a:latin typeface="AmericanTypewriter-Condensed"/>
              </a:rPr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57600" y="944434"/>
            <a:ext cx="64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r>
              <a:rPr lang="fr-FR" baseline="30000" dirty="0" smtClean="0"/>
              <a:t>4</a:t>
            </a:r>
            <a:r>
              <a:rPr lang="fr-FR" dirty="0" smtClean="0"/>
              <a:t>k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57600" y="1267599"/>
            <a:ext cx="64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(2π)</a:t>
            </a:r>
            <a:r>
              <a:rPr lang="fr-FR" baseline="30000" dirty="0" smtClean="0"/>
              <a:t>4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04832" y="1267599"/>
            <a:ext cx="36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</a:t>
            </a:r>
            <a:r>
              <a:rPr lang="fr-FR" baseline="30000" dirty="0" smtClean="0"/>
              <a:t>2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53664" y="8982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9" name="Image 8" descr="fig1-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0" y="1828800"/>
            <a:ext cx="3644900" cy="12827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06507" y="821323"/>
            <a:ext cx="300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Λ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74535" y="3620869"/>
            <a:ext cx="6909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Argument généralement présenté pour la </a:t>
            </a:r>
            <a:r>
              <a:rPr lang="fr-FR" dirty="0" err="1" smtClean="0"/>
              <a:t>supersymétrie</a:t>
            </a:r>
            <a:r>
              <a:rPr lang="fr-FR" dirty="0" smtClean="0"/>
              <a:t>: compensation</a:t>
            </a:r>
          </a:p>
          <a:p>
            <a:r>
              <a:rPr lang="fr-FR" dirty="0" smtClean="0"/>
              <a:t>p</a:t>
            </a:r>
            <a:r>
              <a:rPr lang="fr-FR" dirty="0" smtClean="0"/>
              <a:t>ar les boucles de fermions:</a:t>
            </a:r>
            <a:endParaRPr lang="fr-FR" dirty="0"/>
          </a:p>
        </p:txBody>
      </p:sp>
      <p:pic>
        <p:nvPicPr>
          <p:cNvPr id="12" name="Image 11" descr="fig1-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b="25614"/>
              <a:stretch>
                <a:fillRect/>
              </a:stretch>
            </p:blipFill>
          </mc:Choice>
          <mc:Fallback>
            <p:blipFill>
              <a:blip r:embed="rId5"/>
              <a:srcRect b="25614"/>
              <a:stretch>
                <a:fillRect/>
              </a:stretch>
            </p:blipFill>
          </mc:Fallback>
        </mc:AlternateContent>
        <p:spPr>
          <a:xfrm>
            <a:off x="534011" y="4267200"/>
            <a:ext cx="7150100" cy="156819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V="1">
            <a:off x="2819400" y="5029200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34000" y="5029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989052" y="5029200"/>
            <a:ext cx="48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fini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990600" y="5955268"/>
            <a:ext cx="677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Compensation seulement partielle puisque la </a:t>
            </a:r>
            <a:r>
              <a:rPr lang="fr-FR" dirty="0" err="1" smtClean="0"/>
              <a:t>supersymétrie</a:t>
            </a:r>
            <a:r>
              <a:rPr lang="fr-FR" dirty="0" smtClean="0"/>
              <a:t> est brisée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SM_msto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1847088"/>
            <a:ext cx="5461000" cy="37790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9600" y="685800"/>
            <a:ext cx="741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Mais un </a:t>
            </a:r>
            <a:r>
              <a:rPr lang="fr-FR" dirty="0" err="1" smtClean="0"/>
              <a:t>Higgs</a:t>
            </a:r>
            <a:r>
              <a:rPr lang="fr-FR" dirty="0" smtClean="0"/>
              <a:t> de 125 </a:t>
            </a:r>
            <a:r>
              <a:rPr lang="fr-FR" dirty="0" err="1" smtClean="0"/>
              <a:t>GeV</a:t>
            </a:r>
            <a:r>
              <a:rPr lang="fr-FR" dirty="0" smtClean="0"/>
              <a:t> requiert des partenaires </a:t>
            </a:r>
            <a:r>
              <a:rPr lang="fr-FR" dirty="0" err="1" smtClean="0"/>
              <a:t>supersymétriques</a:t>
            </a:r>
            <a:r>
              <a:rPr lang="fr-FR" dirty="0" smtClean="0"/>
              <a:t> lourds…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9600" y="6324600"/>
            <a:ext cx="410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 et donc un certain degré de fine </a:t>
            </a:r>
            <a:r>
              <a:rPr lang="fr-FR" dirty="0" err="1" smtClean="0"/>
              <a:t>tuning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519817" y="5804356"/>
            <a:ext cx="338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Hall, </a:t>
            </a:r>
            <a:r>
              <a:rPr lang="fr-FR" sz="1400" dirty="0" err="1" smtClean="0"/>
              <a:t>Pinner</a:t>
            </a:r>
            <a:r>
              <a:rPr lang="fr-FR" sz="1400" dirty="0" smtClean="0"/>
              <a:t>, </a:t>
            </a:r>
            <a:r>
              <a:rPr lang="fr-FR" sz="1400" dirty="0" err="1" smtClean="0"/>
              <a:t>Ruderman</a:t>
            </a:r>
            <a:r>
              <a:rPr lang="fr-FR" sz="1400" dirty="0" smtClean="0"/>
              <a:t>, 1112.2703 [</a:t>
            </a:r>
            <a:r>
              <a:rPr lang="fr-FR" sz="1400" dirty="0" err="1" smtClean="0"/>
              <a:t>hep-ph</a:t>
            </a:r>
            <a:r>
              <a:rPr lang="fr-FR" sz="1400" dirty="0" smtClean="0"/>
              <a:t>]</a:t>
            </a:r>
            <a:endParaRPr lang="fr-FR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SM2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49915"/>
              <a:stretch>
                <a:fillRect/>
              </a:stretch>
            </p:blipFill>
          </mc:Choice>
          <mc:Fallback>
            <p:blipFill>
              <a:blip r:embed="rId3"/>
              <a:srcRect r="49915"/>
              <a:stretch>
                <a:fillRect/>
              </a:stretch>
            </p:blipFill>
          </mc:Fallback>
        </mc:AlternateContent>
        <p:spPr>
          <a:xfrm>
            <a:off x="2133600" y="609600"/>
            <a:ext cx="4579783" cy="45508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3400" y="5345080"/>
            <a:ext cx="840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Après tout, peu de choses en comparaison avec le fine </a:t>
            </a:r>
            <a:r>
              <a:rPr lang="fr-FR" dirty="0" err="1" smtClean="0"/>
              <a:t>tuning</a:t>
            </a:r>
            <a:r>
              <a:rPr lang="fr-FR" dirty="0" smtClean="0"/>
              <a:t> associé à l’énergie du vide: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00400" y="5931932"/>
            <a:ext cx="212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r>
              <a:rPr lang="fr-FR" baseline="-25000" dirty="0" smtClean="0"/>
              <a:t>P</a:t>
            </a:r>
            <a:r>
              <a:rPr lang="fr-FR" baseline="30000" dirty="0" smtClean="0"/>
              <a:t>4</a:t>
            </a:r>
            <a:r>
              <a:rPr lang="fr-FR" dirty="0" smtClean="0"/>
              <a:t>/(10</a:t>
            </a:r>
            <a:r>
              <a:rPr lang="fr-FR" baseline="30000" dirty="0" smtClean="0"/>
              <a:t>-3</a:t>
            </a:r>
            <a:r>
              <a:rPr lang="fr-FR" dirty="0" smtClean="0"/>
              <a:t>eV)</a:t>
            </a:r>
            <a:r>
              <a:rPr lang="fr-FR" baseline="30000" dirty="0" smtClean="0"/>
              <a:t>4 </a:t>
            </a:r>
            <a:r>
              <a:rPr lang="fr-FR" dirty="0" smtClean="0"/>
              <a:t>≃ 10</a:t>
            </a:r>
            <a:r>
              <a:rPr lang="fr-FR" baseline="30000" dirty="0" smtClean="0"/>
              <a:t>120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14400" y="685800"/>
            <a:ext cx="349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Solutions généralement proposées: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43000" y="1752600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diminuer le fine </a:t>
            </a:r>
            <a:r>
              <a:rPr lang="fr-FR" dirty="0" err="1" smtClean="0"/>
              <a:t>tuning</a:t>
            </a:r>
            <a:r>
              <a:rPr lang="fr-FR" dirty="0" smtClean="0"/>
              <a:t> des paramètres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43000" y="3962400"/>
            <a:ext cx="707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utiliser un argument environnemental, similaire au principe anthropique </a:t>
            </a:r>
          </a:p>
          <a:p>
            <a:r>
              <a:rPr lang="fr-FR" dirty="0" smtClean="0"/>
              <a:t>pour la constante cosmologique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38400" y="2895600"/>
            <a:ext cx="200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e.g</a:t>
            </a:r>
            <a:r>
              <a:rPr lang="fr-FR" dirty="0" smtClean="0"/>
              <a:t>.      W = </a:t>
            </a:r>
            <a:r>
              <a:rPr lang="fr-FR" dirty="0" err="1" smtClean="0"/>
              <a:t>λ</a:t>
            </a:r>
            <a:r>
              <a:rPr lang="fr-FR" dirty="0" smtClean="0"/>
              <a:t> SH</a:t>
            </a:r>
            <a:r>
              <a:rPr lang="fr-FR" baseline="-25000" dirty="0" smtClean="0"/>
              <a:t>1 </a:t>
            </a:r>
            <a:r>
              <a:rPr lang="fr-FR" dirty="0" smtClean="0"/>
              <a:t>H</a:t>
            </a:r>
            <a:r>
              <a:rPr lang="fr-FR" baseline="-25000" dirty="0" smtClean="0"/>
              <a:t>2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19800" y="2939534"/>
            <a:ext cx="94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NMSSM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95400" y="5181600"/>
            <a:ext cx="768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les paramètres sont tels que la densité de matière sombre est celle observée »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650</Words>
  <Application>Microsoft Macintosh PowerPoint</Application>
  <PresentationFormat>Présentation à l'écran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Diderot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Binetruy</dc:creator>
  <cp:lastModifiedBy>Pierre Binetruy</cp:lastModifiedBy>
  <cp:revision>46</cp:revision>
  <dcterms:created xsi:type="dcterms:W3CDTF">2012-02-16T22:24:36Z</dcterms:created>
  <dcterms:modified xsi:type="dcterms:W3CDTF">2012-02-17T13:04:10Z</dcterms:modified>
</cp:coreProperties>
</file>