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 id="2147483651" r:id="rId3"/>
    <p:sldMasterId id="2147483652" r:id="rId4"/>
    <p:sldMasterId id="2147483733" r:id="rId5"/>
  </p:sldMasterIdLst>
  <p:notesMasterIdLst>
    <p:notesMasterId r:id="rId55"/>
  </p:notesMasterIdLst>
  <p:handoutMasterIdLst>
    <p:handoutMasterId r:id="rId56"/>
  </p:handoutMasterIdLst>
  <p:sldIdLst>
    <p:sldId id="391" r:id="rId6"/>
    <p:sldId id="873" r:id="rId7"/>
    <p:sldId id="963" r:id="rId8"/>
    <p:sldId id="918" r:id="rId9"/>
    <p:sldId id="919" r:id="rId10"/>
    <p:sldId id="932" r:id="rId11"/>
    <p:sldId id="933" r:id="rId12"/>
    <p:sldId id="934" r:id="rId13"/>
    <p:sldId id="954" r:id="rId14"/>
    <p:sldId id="935" r:id="rId15"/>
    <p:sldId id="943" r:id="rId16"/>
    <p:sldId id="947" r:id="rId17"/>
    <p:sldId id="936" r:id="rId18"/>
    <p:sldId id="937" r:id="rId19"/>
    <p:sldId id="938" r:id="rId20"/>
    <p:sldId id="939" r:id="rId21"/>
    <p:sldId id="949" r:id="rId22"/>
    <p:sldId id="969" r:id="rId23"/>
    <p:sldId id="824" r:id="rId24"/>
    <p:sldId id="926" r:id="rId25"/>
    <p:sldId id="912" r:id="rId26"/>
    <p:sldId id="914" r:id="rId27"/>
    <p:sldId id="948" r:id="rId28"/>
    <p:sldId id="881" r:id="rId29"/>
    <p:sldId id="883" r:id="rId30"/>
    <p:sldId id="866" r:id="rId31"/>
    <p:sldId id="957" r:id="rId32"/>
    <p:sldId id="958" r:id="rId33"/>
    <p:sldId id="871" r:id="rId34"/>
    <p:sldId id="959" r:id="rId35"/>
    <p:sldId id="872" r:id="rId36"/>
    <p:sldId id="965" r:id="rId37"/>
    <p:sldId id="907" r:id="rId38"/>
    <p:sldId id="968" r:id="rId39"/>
    <p:sldId id="925" r:id="rId40"/>
    <p:sldId id="830" r:id="rId41"/>
    <p:sldId id="837" r:id="rId42"/>
    <p:sldId id="754" r:id="rId43"/>
    <p:sldId id="494" r:id="rId44"/>
    <p:sldId id="971" r:id="rId45"/>
    <p:sldId id="970" r:id="rId46"/>
    <p:sldId id="950" r:id="rId47"/>
    <p:sldId id="951" r:id="rId48"/>
    <p:sldId id="966" r:id="rId49"/>
    <p:sldId id="654" r:id="rId50"/>
    <p:sldId id="903" r:id="rId51"/>
    <p:sldId id="904" r:id="rId52"/>
    <p:sldId id="915" r:id="rId53"/>
    <p:sldId id="946"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00"/>
    <a:srgbClr val="CC0000"/>
    <a:srgbClr val="FFFF99"/>
    <a:srgbClr val="FFFF66"/>
    <a:srgbClr val="FFFF00"/>
    <a:srgbClr val="CC9900"/>
    <a:srgbClr val="FF0000"/>
    <a:srgbClr val="990099"/>
    <a:srgbClr val="99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88" d="100"/>
          <a:sy n="88" d="100"/>
        </p:scale>
        <p:origin x="-11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1800E6-B0E6-419E-9F00-3A835ADA43CE}" type="datetimeFigureOut">
              <a:rPr lang="en-US" smtClean="0"/>
              <a:pPr/>
              <a:t>7/20/2012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DF1897-2135-4737-8476-0D7D6B7436C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209E93-2B97-4187-9541-8976F1DEDD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EC42F56-F357-4F8C-8D27-5E707CEACDFA}"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768A4E-ABDC-4D92-8890-272AFC22DAF4}" type="slidenum">
              <a:rPr lang="en-US" smtClean="0">
                <a:solidFill>
                  <a:srgbClr val="000000"/>
                </a:solidFill>
              </a:rPr>
              <a:pPr/>
              <a:t>8</a:t>
            </a:fld>
            <a:endParaRPr 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768A4E-ABDC-4D92-8890-272AFC22DAF4}" type="slidenum">
              <a:rPr lang="en-US" smtClean="0">
                <a:solidFill>
                  <a:srgbClr val="000000"/>
                </a:solidFill>
              </a:rPr>
              <a:pPr/>
              <a:t>40</a:t>
            </a:fld>
            <a:endParaRPr 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0AD1ECFF-6CC3-4B52-AFE7-8B3EB117590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BF0B7E89-5A46-4AA0-B431-915EEBDCBB0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7208D0B3-B64F-441C-8980-02BAF935859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1CD48110-1FDC-4556-9216-63560C35E59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CE3694AE-86B6-42C6-A6A1-27FD378CC83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6C919890-D612-42AB-95CB-00D708F01B3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78475A8C-02DA-483D-8369-55D7D3D744F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8" name="Rectangle 5"/>
          <p:cNvSpPr>
            <a:spLocks noGrp="1" noChangeArrowheads="1"/>
          </p:cNvSpPr>
          <p:nvPr>
            <p:ph type="sldNum" sz="quarter" idx="11"/>
          </p:nvPr>
        </p:nvSpPr>
        <p:spPr>
          <a:ln/>
        </p:spPr>
        <p:txBody>
          <a:bodyPr/>
          <a:lstStyle>
            <a:lvl1pPr>
              <a:defRPr/>
            </a:lvl1pPr>
          </a:lstStyle>
          <a:p>
            <a:pPr>
              <a:defRPr/>
            </a:pPr>
            <a:fld id="{F9701A3A-75E7-415A-9191-A295FE5DFCE5}"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4" name="Rectangle 5"/>
          <p:cNvSpPr>
            <a:spLocks noGrp="1" noChangeArrowheads="1"/>
          </p:cNvSpPr>
          <p:nvPr>
            <p:ph type="sldNum" sz="quarter" idx="11"/>
          </p:nvPr>
        </p:nvSpPr>
        <p:spPr>
          <a:ln/>
        </p:spPr>
        <p:txBody>
          <a:bodyPr/>
          <a:lstStyle>
            <a:lvl1pPr>
              <a:defRPr/>
            </a:lvl1pPr>
          </a:lstStyle>
          <a:p>
            <a:pPr>
              <a:defRPr/>
            </a:pPr>
            <a:fld id="{05FC0705-8010-4EDD-AC0A-6B82458627BF}"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3" name="Rectangle 5"/>
          <p:cNvSpPr>
            <a:spLocks noGrp="1" noChangeArrowheads="1"/>
          </p:cNvSpPr>
          <p:nvPr>
            <p:ph type="sldNum" sz="quarter" idx="11"/>
          </p:nvPr>
        </p:nvSpPr>
        <p:spPr>
          <a:ln/>
        </p:spPr>
        <p:txBody>
          <a:bodyPr/>
          <a:lstStyle>
            <a:lvl1pPr>
              <a:defRPr/>
            </a:lvl1pPr>
          </a:lstStyle>
          <a:p>
            <a:pPr>
              <a:defRPr/>
            </a:pPr>
            <a:fld id="{E7DB91F7-CEF5-4364-8C57-EB965603E810}"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9DCE6FDE-205B-4325-ABA5-EC198633E43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44AA2C13-3E79-4A2F-9F79-F50F608C6870}"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A9AA3A19-EF60-4445-881C-D55B23C19540}"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A427F9A0-B13F-4886-93B1-62D3D397956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8C81BC44-2DE3-4EEF-843A-A1589345CEB1}"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208B875A-78A5-4368-A5D3-D890E69021A6}"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29A9FDBA-BBBE-443E-A012-DA72FC7B21C1}"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54B68717-6177-4B49-9E1D-6E394F0AC4C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FD876119-7C72-44C0-A440-60AE2F369CF6}"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8" name="Rectangle 5"/>
          <p:cNvSpPr>
            <a:spLocks noGrp="1" noChangeArrowheads="1"/>
          </p:cNvSpPr>
          <p:nvPr>
            <p:ph type="sldNum" sz="quarter" idx="11"/>
          </p:nvPr>
        </p:nvSpPr>
        <p:spPr>
          <a:ln/>
        </p:spPr>
        <p:txBody>
          <a:bodyPr/>
          <a:lstStyle>
            <a:lvl1pPr>
              <a:defRPr/>
            </a:lvl1pPr>
          </a:lstStyle>
          <a:p>
            <a:pPr>
              <a:defRPr/>
            </a:pPr>
            <a:fld id="{442C6A12-BE4C-430F-ACD1-FA068D4A5617}"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4" name="Rectangle 5"/>
          <p:cNvSpPr>
            <a:spLocks noGrp="1" noChangeArrowheads="1"/>
          </p:cNvSpPr>
          <p:nvPr>
            <p:ph type="sldNum" sz="quarter" idx="11"/>
          </p:nvPr>
        </p:nvSpPr>
        <p:spPr>
          <a:ln/>
        </p:spPr>
        <p:txBody>
          <a:bodyPr/>
          <a:lstStyle>
            <a:lvl1pPr>
              <a:defRPr/>
            </a:lvl1pPr>
          </a:lstStyle>
          <a:p>
            <a:pPr>
              <a:defRPr/>
            </a:pPr>
            <a:fld id="{F06F5D86-3906-45E1-B426-03D7CB8D6215}"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3" name="Rectangle 5"/>
          <p:cNvSpPr>
            <a:spLocks noGrp="1" noChangeArrowheads="1"/>
          </p:cNvSpPr>
          <p:nvPr>
            <p:ph type="sldNum" sz="quarter" idx="11"/>
          </p:nvPr>
        </p:nvSpPr>
        <p:spPr>
          <a:ln/>
        </p:spPr>
        <p:txBody>
          <a:bodyPr/>
          <a:lstStyle>
            <a:lvl1pPr>
              <a:defRPr/>
            </a:lvl1pPr>
          </a:lstStyle>
          <a:p>
            <a:pPr>
              <a:defRPr/>
            </a:pPr>
            <a:fld id="{7B617946-BD1E-480F-B39F-CBD2AFF9567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F4A51A52-5AF2-4F47-8713-855CEDA94422}"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310E1966-AE08-43A2-B589-D3280CA272E4}"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46B7A254-8203-42A1-A249-1DB64360AE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B1F54521-DD25-422F-A2DF-5F379683DED3}"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0D5F0E16-64CB-4F84-B828-08EEEF5F8198}"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760D4CA2-B982-493E-8D0E-C7D6A4DAD4B2}"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CE2D22C9-EA74-4ED8-9393-0E2389FB9ED5}"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453C6619-D94E-45A4-9F9C-A00F8BB15967}"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32184B5C-7FCE-48C5-A8C6-58F41CD568AA}"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8" name="Rectangle 5"/>
          <p:cNvSpPr>
            <a:spLocks noGrp="1" noChangeArrowheads="1"/>
          </p:cNvSpPr>
          <p:nvPr>
            <p:ph type="sldNum" sz="quarter" idx="11"/>
          </p:nvPr>
        </p:nvSpPr>
        <p:spPr>
          <a:ln/>
        </p:spPr>
        <p:txBody>
          <a:bodyPr/>
          <a:lstStyle>
            <a:lvl1pPr>
              <a:defRPr/>
            </a:lvl1pPr>
          </a:lstStyle>
          <a:p>
            <a:pPr>
              <a:defRPr/>
            </a:pPr>
            <a:fld id="{2ABCB487-BF00-4F44-8E88-44AA8F289EE2}"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4" name="Rectangle 5"/>
          <p:cNvSpPr>
            <a:spLocks noGrp="1" noChangeArrowheads="1"/>
          </p:cNvSpPr>
          <p:nvPr>
            <p:ph type="sldNum" sz="quarter" idx="11"/>
          </p:nvPr>
        </p:nvSpPr>
        <p:spPr>
          <a:ln/>
        </p:spPr>
        <p:txBody>
          <a:bodyPr/>
          <a:lstStyle>
            <a:lvl1pPr>
              <a:defRPr/>
            </a:lvl1pPr>
          </a:lstStyle>
          <a:p>
            <a:pPr>
              <a:defRPr/>
            </a:pPr>
            <a:fld id="{8A3E1A47-3F29-425B-BAD1-046569A9BEF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9EC420A0-E488-4B88-8975-2696519D1B27}"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3" name="Rectangle 5"/>
          <p:cNvSpPr>
            <a:spLocks noGrp="1" noChangeArrowheads="1"/>
          </p:cNvSpPr>
          <p:nvPr>
            <p:ph type="sldNum" sz="quarter" idx="11"/>
          </p:nvPr>
        </p:nvSpPr>
        <p:spPr>
          <a:ln/>
        </p:spPr>
        <p:txBody>
          <a:bodyPr/>
          <a:lstStyle>
            <a:lvl1pPr>
              <a:defRPr/>
            </a:lvl1pPr>
          </a:lstStyle>
          <a:p>
            <a:pPr>
              <a:defRPr/>
            </a:pPr>
            <a:fld id="{8EA4088D-A7B6-4ACB-AB08-96D9A1AE1368}"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4B3032BC-C66F-4162-B648-01622A2A43BB}"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82F1B6FC-C482-499F-AF8A-B780ADBF30C0}"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92BA9D7B-A1BE-48E9-9A2A-F0562FECF0B9}"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385CBBE7-049D-4C4E-802D-55105223D68C}"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E08807AD-6924-41CD-A6CF-BA5AAD4AAB74}"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defRPr/>
            </a:lvl1pPr>
          </a:lstStyle>
          <a:p>
            <a:pPr>
              <a:defRPr/>
            </a:pPr>
            <a:fld id="{D172F10A-D2A8-4AFB-8D05-ABC0244D8645}"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C86B4C13-1582-4A60-971E-C948704DE8F3}"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03FE9C1C-C6B6-4F39-ADEA-B234D0785C34}"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8" name="Rectangle 5"/>
          <p:cNvSpPr>
            <a:spLocks noGrp="1" noChangeArrowheads="1"/>
          </p:cNvSpPr>
          <p:nvPr>
            <p:ph type="sldNum" sz="quarter" idx="11"/>
          </p:nvPr>
        </p:nvSpPr>
        <p:spPr>
          <a:ln/>
        </p:spPr>
        <p:txBody>
          <a:bodyPr/>
          <a:lstStyle>
            <a:lvl1pPr>
              <a:defRPr/>
            </a:lvl1pPr>
          </a:lstStyle>
          <a:p>
            <a:pPr>
              <a:defRPr/>
            </a:pPr>
            <a:fld id="{0BF81A39-5773-4EC3-B6AF-552AED5C376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8" name="Rectangle 5"/>
          <p:cNvSpPr>
            <a:spLocks noGrp="1" noChangeArrowheads="1"/>
          </p:cNvSpPr>
          <p:nvPr>
            <p:ph type="sldNum" sz="quarter" idx="11"/>
          </p:nvPr>
        </p:nvSpPr>
        <p:spPr>
          <a:ln/>
        </p:spPr>
        <p:txBody>
          <a:bodyPr/>
          <a:lstStyle>
            <a:lvl1pPr>
              <a:defRPr/>
            </a:lvl1pPr>
          </a:lstStyle>
          <a:p>
            <a:pPr>
              <a:defRPr/>
            </a:pPr>
            <a:fld id="{2F57EDF1-3089-4E7E-89BA-D0B4773DB9A3}"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4" name="Rectangle 5"/>
          <p:cNvSpPr>
            <a:spLocks noGrp="1" noChangeArrowheads="1"/>
          </p:cNvSpPr>
          <p:nvPr>
            <p:ph type="sldNum" sz="quarter" idx="11"/>
          </p:nvPr>
        </p:nvSpPr>
        <p:spPr>
          <a:ln/>
        </p:spPr>
        <p:txBody>
          <a:bodyPr/>
          <a:lstStyle>
            <a:lvl1pPr>
              <a:defRPr/>
            </a:lvl1pPr>
          </a:lstStyle>
          <a:p>
            <a:pPr>
              <a:defRPr/>
            </a:pPr>
            <a:fld id="{3EE5EE2F-4134-4619-BA9C-B351DFF387C5}"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3" name="Rectangle 5"/>
          <p:cNvSpPr>
            <a:spLocks noGrp="1" noChangeArrowheads="1"/>
          </p:cNvSpPr>
          <p:nvPr>
            <p:ph type="sldNum" sz="quarter" idx="11"/>
          </p:nvPr>
        </p:nvSpPr>
        <p:spPr>
          <a:ln/>
        </p:spPr>
        <p:txBody>
          <a:bodyPr/>
          <a:lstStyle>
            <a:lvl1pPr>
              <a:defRPr/>
            </a:lvl1pPr>
          </a:lstStyle>
          <a:p>
            <a:pPr>
              <a:defRPr/>
            </a:pPr>
            <a:fld id="{D7562DDE-5731-433C-9BA1-42C9BB314FEE}"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2C2A35CC-2B8E-4EF5-9EA6-E31C69B2CC8F}"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213E5498-3A06-4DB8-A107-CB195621CAFC}"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D067B372-601B-4973-892B-74720453018E}"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5" name="Rectangle 5"/>
          <p:cNvSpPr>
            <a:spLocks noGrp="1" noChangeArrowheads="1"/>
          </p:cNvSpPr>
          <p:nvPr>
            <p:ph type="sldNum" sz="quarter" idx="11"/>
          </p:nvPr>
        </p:nvSpPr>
        <p:spPr>
          <a:ln/>
        </p:spPr>
        <p:txBody>
          <a:bodyPr/>
          <a:lstStyle>
            <a:lvl1pPr>
              <a:defRPr/>
            </a:lvl1pPr>
          </a:lstStyle>
          <a:p>
            <a:pPr>
              <a:defRPr/>
            </a:pPr>
            <a:fld id="{11FCA1FA-F079-4A99-8B2C-C7B035F1E9A2}"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GB"/>
              <a:t>Trest 2007</a:t>
            </a:r>
          </a:p>
        </p:txBody>
      </p:sp>
      <p:sp>
        <p:nvSpPr>
          <p:cNvPr id="7" name="Slide Number Placeholder 6"/>
          <p:cNvSpPr>
            <a:spLocks noGrp="1"/>
          </p:cNvSpPr>
          <p:nvPr>
            <p:ph type="sldNum" sz="quarter" idx="11"/>
          </p:nvPr>
        </p:nvSpPr>
        <p:spPr/>
        <p:txBody>
          <a:bodyPr/>
          <a:lstStyle>
            <a:lvl1pPr>
              <a:defRPr/>
            </a:lvl1pPr>
          </a:lstStyle>
          <a:p>
            <a:pPr>
              <a:defRPr/>
            </a:pPr>
            <a:fld id="{F4B482B3-A49B-41AE-87B8-41B43317E8A1}"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GB"/>
              <a:t>Trest 2007</a:t>
            </a:r>
          </a:p>
        </p:txBody>
      </p:sp>
      <p:sp>
        <p:nvSpPr>
          <p:cNvPr id="8" name="Slide Number Placeholder 7"/>
          <p:cNvSpPr>
            <a:spLocks noGrp="1"/>
          </p:cNvSpPr>
          <p:nvPr>
            <p:ph type="sldNum" sz="quarter" idx="11"/>
          </p:nvPr>
        </p:nvSpPr>
        <p:spPr/>
        <p:txBody>
          <a:bodyPr/>
          <a:lstStyle>
            <a:lvl1pPr>
              <a:defRPr/>
            </a:lvl1pPr>
          </a:lstStyle>
          <a:p>
            <a:pPr>
              <a:defRPr/>
            </a:pPr>
            <a:fld id="{FFFAE2CE-464A-43E2-8E43-5C4D65724FF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4" name="Rectangle 5"/>
          <p:cNvSpPr>
            <a:spLocks noGrp="1" noChangeArrowheads="1"/>
          </p:cNvSpPr>
          <p:nvPr>
            <p:ph type="sldNum" sz="quarter" idx="11"/>
          </p:nvPr>
        </p:nvSpPr>
        <p:spPr>
          <a:ln/>
        </p:spPr>
        <p:txBody>
          <a:bodyPr/>
          <a:lstStyle>
            <a:lvl1pPr>
              <a:defRPr/>
            </a:lvl1pPr>
          </a:lstStyle>
          <a:p>
            <a:pPr>
              <a:defRPr/>
            </a:pPr>
            <a:fld id="{52E737F1-7AEF-4C95-A52D-FD94E1A1666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3" name="Rectangle 5"/>
          <p:cNvSpPr>
            <a:spLocks noGrp="1" noChangeArrowheads="1"/>
          </p:cNvSpPr>
          <p:nvPr>
            <p:ph type="sldNum" sz="quarter" idx="11"/>
          </p:nvPr>
        </p:nvSpPr>
        <p:spPr>
          <a:ln/>
        </p:spPr>
        <p:txBody>
          <a:bodyPr/>
          <a:lstStyle>
            <a:lvl1pPr>
              <a:defRPr/>
            </a:lvl1pPr>
          </a:lstStyle>
          <a:p>
            <a:pPr>
              <a:defRPr/>
            </a:pPr>
            <a:fld id="{680F897C-93F7-4846-9B42-2B1DDAE444F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B328912C-1940-4F22-B74B-D5FEE0FD40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QCD Berlin 2009</a:t>
            </a:r>
          </a:p>
        </p:txBody>
      </p:sp>
      <p:sp>
        <p:nvSpPr>
          <p:cNvPr id="6" name="Rectangle 5"/>
          <p:cNvSpPr>
            <a:spLocks noGrp="1" noChangeArrowheads="1"/>
          </p:cNvSpPr>
          <p:nvPr>
            <p:ph type="sldNum" sz="quarter" idx="11"/>
          </p:nvPr>
        </p:nvSpPr>
        <p:spPr>
          <a:ln/>
        </p:spPr>
        <p:txBody>
          <a:bodyPr/>
          <a:lstStyle>
            <a:lvl1pPr>
              <a:defRPr/>
            </a:lvl1pPr>
          </a:lstStyle>
          <a:p>
            <a:pPr>
              <a:defRPr/>
            </a:pPr>
            <a:fld id="{93349647-D8F1-4597-9B99-3B14817B4CB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rgbClr val="0066CC"/>
                </a:solidFill>
              </a:defRPr>
            </a:lvl1pPr>
          </a:lstStyle>
          <a:p>
            <a:pPr>
              <a:defRPr/>
            </a:pPr>
            <a:r>
              <a:rPr lang="en-GB"/>
              <a:t>QCD Berlin 2009</a:t>
            </a:r>
          </a:p>
        </p:txBody>
      </p:sp>
      <p:sp>
        <p:nvSpPr>
          <p:cNvPr id="7173"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0066CC"/>
                </a:solidFill>
              </a:defRPr>
            </a:lvl1pPr>
          </a:lstStyle>
          <a:p>
            <a:pPr>
              <a:defRPr/>
            </a:pPr>
            <a:fld id="{1AD1C319-8421-4BB1-9336-1AE1AF83CBD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68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rgbClr val="0066CC"/>
                </a:solidFill>
              </a:defRPr>
            </a:lvl1pPr>
          </a:lstStyle>
          <a:p>
            <a:pPr>
              <a:defRPr/>
            </a:pPr>
            <a:r>
              <a:rPr lang="en-GB"/>
              <a:t>QCD Berlin 2009</a:t>
            </a:r>
          </a:p>
        </p:txBody>
      </p:sp>
      <p:sp>
        <p:nvSpPr>
          <p:cNvPr id="71685"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0066CC"/>
                </a:solidFill>
              </a:defRPr>
            </a:lvl1pPr>
          </a:lstStyle>
          <a:p>
            <a:pPr>
              <a:defRPr/>
            </a:pPr>
            <a:fld id="{519B24AE-8A90-4830-B0DF-7DB6C486970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902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rgbClr val="0066CC"/>
                </a:solidFill>
              </a:defRPr>
            </a:lvl1pPr>
          </a:lstStyle>
          <a:p>
            <a:pPr>
              <a:defRPr/>
            </a:pPr>
            <a:r>
              <a:rPr lang="en-GB"/>
              <a:t>QCD Berlin 2009</a:t>
            </a:r>
          </a:p>
        </p:txBody>
      </p:sp>
      <p:sp>
        <p:nvSpPr>
          <p:cNvPr id="129029"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0066CC"/>
                </a:solidFill>
              </a:defRPr>
            </a:lvl1pPr>
          </a:lstStyle>
          <a:p>
            <a:pPr>
              <a:defRPr/>
            </a:pPr>
            <a:fld id="{A8DB1CEF-8D6D-478D-8E3A-0853B5AF1CF3}" type="slidenum">
              <a:rPr lang="en-GB"/>
              <a:pPr>
                <a:defRPr/>
              </a:pPr>
              <a:t>‹#›</a:t>
            </a:fld>
            <a:endParaRPr lang="en-GB"/>
          </a:p>
        </p:txBody>
      </p:sp>
      <p:pic>
        <p:nvPicPr>
          <p:cNvPr id="3078" name="Picture 6" descr="ippp_logo_blue"/>
          <p:cNvPicPr>
            <a:picLocks noChangeAspect="1" noChangeArrowheads="1"/>
          </p:cNvPicPr>
          <p:nvPr userDrawn="1"/>
        </p:nvPicPr>
        <p:blipFill>
          <a:blip r:embed="rId13" cstate="print"/>
          <a:srcRect/>
          <a:stretch>
            <a:fillRect/>
          </a:stretch>
        </p:blipFill>
        <p:spPr bwMode="auto">
          <a:xfrm>
            <a:off x="539750" y="6308725"/>
            <a:ext cx="1119188"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6180" name="Rectangle 4"/>
          <p:cNvSpPr>
            <a:spLocks noGrp="1" noChangeArrowheads="1"/>
          </p:cNvSpPr>
          <p:nvPr>
            <p:ph type="ftr" sz="quarter" idx="3"/>
          </p:nvPr>
        </p:nvSpPr>
        <p:spPr bwMode="auto">
          <a:xfrm>
            <a:off x="523875" y="6237288"/>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0066CC"/>
                </a:solidFill>
              </a:defRPr>
            </a:lvl1pPr>
          </a:lstStyle>
          <a:p>
            <a:pPr>
              <a:defRPr/>
            </a:pPr>
            <a:r>
              <a:rPr lang="en-GB"/>
              <a:t>QCD Berlin 2009</a:t>
            </a:r>
          </a:p>
        </p:txBody>
      </p:sp>
      <p:sp>
        <p:nvSpPr>
          <p:cNvPr id="30618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0066CC"/>
                </a:solidFill>
              </a:defRPr>
            </a:lvl1pPr>
          </a:lstStyle>
          <a:p>
            <a:pPr>
              <a:defRPr/>
            </a:pPr>
            <a:fld id="{0062BC70-9F48-4ED3-BAF7-6C08EEED166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rgbClr val="0066CC"/>
                </a:solidFill>
              </a:defRPr>
            </a:lvl1pPr>
          </a:lstStyle>
          <a:p>
            <a:pPr>
              <a:defRPr/>
            </a:pPr>
            <a:r>
              <a:rPr lang="en-GB"/>
              <a:t>QCD Berlin 2009</a:t>
            </a:r>
          </a:p>
        </p:txBody>
      </p:sp>
      <p:sp>
        <p:nvSpPr>
          <p:cNvPr id="7173"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rgbClr val="0066CC"/>
                </a:solidFill>
              </a:defRPr>
            </a:lvl1pPr>
          </a:lstStyle>
          <a:p>
            <a:pPr>
              <a:defRPr/>
            </a:pPr>
            <a:fld id="{545D0438-FF02-4326-93FD-074788F72EF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1520" y="1166887"/>
            <a:ext cx="8675687" cy="1470025"/>
          </a:xfrm>
        </p:spPr>
        <p:txBody>
          <a:bodyPr/>
          <a:lstStyle/>
          <a:p>
            <a:pPr eaLnBrk="1" hangingPunct="1"/>
            <a:r>
              <a:rPr lang="en-GB" sz="3600" dirty="0" smtClean="0">
                <a:solidFill>
                  <a:srgbClr val="990000"/>
                </a:solidFill>
              </a:rPr>
              <a:t>Parton Distributions and Higgs Production at the LHC and the Tevatron</a:t>
            </a:r>
            <a:r>
              <a:rPr lang="en-GB" sz="4000" dirty="0" smtClean="0">
                <a:solidFill>
                  <a:srgbClr val="990000"/>
                </a:solidFill>
              </a:rPr>
              <a:t/>
            </a:r>
            <a:br>
              <a:rPr lang="en-GB" sz="4000" dirty="0" smtClean="0">
                <a:solidFill>
                  <a:srgbClr val="990000"/>
                </a:solidFill>
              </a:rPr>
            </a:br>
            <a:r>
              <a:rPr lang="en-GB" sz="4000" dirty="0" smtClean="0">
                <a:solidFill>
                  <a:srgbClr val="990000"/>
                </a:solidFill>
              </a:rPr>
              <a:t/>
            </a:r>
            <a:br>
              <a:rPr lang="en-GB" sz="4000" dirty="0" smtClean="0">
                <a:solidFill>
                  <a:srgbClr val="990000"/>
                </a:solidFill>
              </a:rPr>
            </a:br>
            <a:endParaRPr lang="en-US" sz="4000" dirty="0" smtClean="0">
              <a:solidFill>
                <a:srgbClr val="990000"/>
              </a:solidFill>
            </a:endParaRPr>
          </a:p>
        </p:txBody>
      </p:sp>
      <p:sp>
        <p:nvSpPr>
          <p:cNvPr id="5123" name="Rectangle 3"/>
          <p:cNvSpPr>
            <a:spLocks noGrp="1" noChangeArrowheads="1"/>
          </p:cNvSpPr>
          <p:nvPr>
            <p:ph type="subTitle" idx="1"/>
          </p:nvPr>
        </p:nvSpPr>
        <p:spPr>
          <a:xfrm>
            <a:off x="1187450" y="2468563"/>
            <a:ext cx="6400800" cy="1752600"/>
          </a:xfrm>
        </p:spPr>
        <p:txBody>
          <a:bodyPr/>
          <a:lstStyle/>
          <a:p>
            <a:pPr eaLnBrk="1" hangingPunct="1"/>
            <a:r>
              <a:rPr lang="en-GB" sz="2800" dirty="0" smtClean="0">
                <a:solidFill>
                  <a:schemeClr val="accent2"/>
                </a:solidFill>
              </a:rPr>
              <a:t>James Stirling</a:t>
            </a:r>
          </a:p>
          <a:p>
            <a:pPr eaLnBrk="1" hangingPunct="1"/>
            <a:r>
              <a:rPr lang="en-GB" sz="2000" dirty="0" smtClean="0">
                <a:solidFill>
                  <a:schemeClr val="accent2"/>
                </a:solidFill>
              </a:rPr>
              <a:t>Cambridge University</a:t>
            </a:r>
            <a:endParaRPr lang="en-US" sz="2000" dirty="0" smtClean="0">
              <a:solidFill>
                <a:schemeClr val="accent2"/>
              </a:solidFill>
            </a:endParaRPr>
          </a:p>
        </p:txBody>
      </p:sp>
      <p:sp>
        <p:nvSpPr>
          <p:cNvPr id="5124" name="AutoShape 6"/>
          <p:cNvSpPr>
            <a:spLocks noChangeArrowheads="1"/>
          </p:cNvSpPr>
          <p:nvPr/>
        </p:nvSpPr>
        <p:spPr bwMode="auto">
          <a:xfrm>
            <a:off x="1404938" y="4005263"/>
            <a:ext cx="6407150" cy="2232025"/>
          </a:xfrm>
          <a:prstGeom prst="roundRect">
            <a:avLst>
              <a:gd name="adj" fmla="val 16667"/>
            </a:avLst>
          </a:prstGeom>
          <a:solidFill>
            <a:schemeClr val="accent1"/>
          </a:solidFill>
          <a:ln w="9525">
            <a:noFill/>
            <a:round/>
            <a:headEnd/>
            <a:tailEnd/>
          </a:ln>
        </p:spPr>
        <p:txBody>
          <a:bodyPr wrap="none" anchor="ctr"/>
          <a:lstStyle/>
          <a:p>
            <a:endParaRPr lang="en-US"/>
          </a:p>
        </p:txBody>
      </p:sp>
      <p:sp>
        <p:nvSpPr>
          <p:cNvPr id="5125" name="Text Box 4"/>
          <p:cNvSpPr txBox="1">
            <a:spLocks noChangeArrowheads="1"/>
          </p:cNvSpPr>
          <p:nvPr/>
        </p:nvSpPr>
        <p:spPr bwMode="auto">
          <a:xfrm>
            <a:off x="2071688" y="3429000"/>
            <a:ext cx="7829550" cy="3046988"/>
          </a:xfrm>
          <a:prstGeom prst="rect">
            <a:avLst/>
          </a:prstGeom>
          <a:noFill/>
          <a:ln w="12700">
            <a:noFill/>
            <a:miter lim="800000"/>
            <a:headEnd/>
            <a:tailEnd/>
          </a:ln>
        </p:spPr>
        <p:txBody>
          <a:bodyPr>
            <a:spAutoFit/>
          </a:bodyPr>
          <a:lstStyle/>
          <a:p>
            <a:pPr>
              <a:buClr>
                <a:srgbClr val="990000"/>
              </a:buClr>
              <a:buSzPct val="150000"/>
            </a:pPr>
            <a:r>
              <a:rPr lang="en-GB" sz="2400" dirty="0"/>
              <a:t> 	</a:t>
            </a:r>
          </a:p>
          <a:p>
            <a:pPr>
              <a:buClr>
                <a:srgbClr val="990000"/>
              </a:buClr>
              <a:buSzPct val="150000"/>
            </a:pPr>
            <a:endParaRPr lang="en-GB" sz="2400" dirty="0"/>
          </a:p>
          <a:p>
            <a:pPr>
              <a:buClr>
                <a:srgbClr val="990000"/>
              </a:buClr>
              <a:buSzPct val="150000"/>
              <a:buFontTx/>
              <a:buChar char="•"/>
            </a:pPr>
            <a:r>
              <a:rPr lang="en-GB" sz="2400" dirty="0"/>
              <a:t> 	</a:t>
            </a:r>
            <a:r>
              <a:rPr lang="en-GB" sz="2400" dirty="0" smtClean="0"/>
              <a:t>introduction: overview and</a:t>
            </a:r>
          </a:p>
          <a:p>
            <a:pPr lvl="2">
              <a:buClr>
                <a:srgbClr val="990000"/>
              </a:buClr>
              <a:buSzPct val="150000"/>
            </a:pPr>
            <a:r>
              <a:rPr lang="en-GB" sz="2400" dirty="0" smtClean="0"/>
              <a:t>recent developments</a:t>
            </a:r>
            <a:endParaRPr lang="en-GB" sz="2400" dirty="0"/>
          </a:p>
          <a:p>
            <a:pPr>
              <a:buClr>
                <a:srgbClr val="990000"/>
              </a:buClr>
              <a:buSzPct val="150000"/>
              <a:buFontTx/>
              <a:buChar char="•"/>
            </a:pPr>
            <a:r>
              <a:rPr lang="en-GB" sz="2400" dirty="0"/>
              <a:t> 	</a:t>
            </a:r>
            <a:r>
              <a:rPr lang="en-GB" sz="2400" dirty="0" smtClean="0"/>
              <a:t>LHC Higgs cross sections </a:t>
            </a:r>
          </a:p>
          <a:p>
            <a:pPr>
              <a:buClr>
                <a:srgbClr val="990000"/>
              </a:buClr>
              <a:buSzPct val="150000"/>
            </a:pPr>
            <a:r>
              <a:rPr lang="en-GB" sz="2400" dirty="0" smtClean="0"/>
              <a:t>	and correlations</a:t>
            </a:r>
            <a:endParaRPr lang="en-GB" sz="2400" dirty="0"/>
          </a:p>
          <a:p>
            <a:pPr>
              <a:buClr>
                <a:srgbClr val="990000"/>
              </a:buClr>
              <a:buSzPct val="150000"/>
              <a:buFontTx/>
              <a:buChar char="•"/>
            </a:pPr>
            <a:r>
              <a:rPr lang="en-GB" sz="2400" dirty="0"/>
              <a:t> 	summary</a:t>
            </a:r>
          </a:p>
          <a:p>
            <a:pPr>
              <a:buClr>
                <a:srgbClr val="990000"/>
              </a:buClr>
              <a:buSzPct val="150000"/>
            </a:pPr>
            <a:endParaRPr lang="en-US" sz="2400" dirty="0"/>
          </a:p>
        </p:txBody>
      </p:sp>
      <p:pic>
        <p:nvPicPr>
          <p:cNvPr id="186376" name="Picture 8" descr="Cambridge_University_Crest_-_flat"/>
          <p:cNvPicPr>
            <a:picLocks noChangeAspect="1" noChangeArrowheads="1"/>
          </p:cNvPicPr>
          <p:nvPr/>
        </p:nvPicPr>
        <p:blipFill>
          <a:blip r:embed="rId3" cstate="print"/>
          <a:srcRect/>
          <a:stretch>
            <a:fillRect/>
          </a:stretch>
        </p:blipFill>
        <p:spPr bwMode="auto">
          <a:xfrm>
            <a:off x="250825" y="5949950"/>
            <a:ext cx="533400" cy="669925"/>
          </a:xfrm>
          <a:prstGeom prst="rect">
            <a:avLst/>
          </a:prstGeom>
          <a:noFill/>
          <a:effectLst>
            <a:outerShdw dist="35921" dir="2700000" algn="ctr" rotWithShape="0">
              <a:srgbClr val="808080">
                <a:alpha val="50000"/>
              </a:srgbClr>
            </a:outerShdw>
          </a:effectLst>
        </p:spPr>
      </p:pic>
      <p:pic>
        <p:nvPicPr>
          <p:cNvPr id="5127" name="Picture 9" descr="petcrest1"/>
          <p:cNvPicPr>
            <a:picLocks noChangeAspect="1" noChangeArrowheads="1"/>
          </p:cNvPicPr>
          <p:nvPr/>
        </p:nvPicPr>
        <p:blipFill>
          <a:blip r:embed="rId4" cstate="print"/>
          <a:srcRect/>
          <a:stretch>
            <a:fillRect/>
          </a:stretch>
        </p:blipFill>
        <p:spPr bwMode="auto">
          <a:xfrm>
            <a:off x="8274050" y="5876925"/>
            <a:ext cx="619125" cy="711200"/>
          </a:xfrm>
          <a:prstGeom prst="rect">
            <a:avLst/>
          </a:prstGeom>
          <a:noFill/>
          <a:ln w="9525">
            <a:noFill/>
            <a:miter lim="800000"/>
            <a:headEnd/>
            <a:tailEnd/>
          </a:ln>
        </p:spPr>
      </p:pic>
      <p:sp>
        <p:nvSpPr>
          <p:cNvPr id="5128" name="TextBox 7"/>
          <p:cNvSpPr txBox="1">
            <a:spLocks noChangeArrowheads="1"/>
          </p:cNvSpPr>
          <p:nvPr/>
        </p:nvSpPr>
        <p:spPr bwMode="auto">
          <a:xfrm>
            <a:off x="2375483" y="6381750"/>
            <a:ext cx="4393034" cy="338554"/>
          </a:xfrm>
          <a:prstGeom prst="rect">
            <a:avLst/>
          </a:prstGeom>
          <a:noFill/>
          <a:ln w="9525">
            <a:noFill/>
            <a:miter lim="800000"/>
            <a:headEnd/>
            <a:tailEnd/>
          </a:ln>
        </p:spPr>
        <p:txBody>
          <a:bodyPr wrap="square">
            <a:spAutoFit/>
          </a:bodyPr>
          <a:lstStyle/>
          <a:p>
            <a:r>
              <a:rPr lang="en-GB" dirty="0" smtClean="0">
                <a:solidFill>
                  <a:srgbClr val="006600"/>
                </a:solidFill>
              </a:rPr>
              <a:t>Higgs Hunting 2012, Paris, 18-20 July 2012</a:t>
            </a:r>
            <a:endParaRPr lang="en-US" dirty="0">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GB" sz="4000" dirty="0" smtClean="0">
                <a:solidFill>
                  <a:srgbClr val="990000"/>
                </a:solidFill>
              </a:rPr>
              <a:t>convergence of </a:t>
            </a:r>
            <a:r>
              <a:rPr lang="en-GB" sz="4000" dirty="0" err="1" smtClean="0">
                <a:solidFill>
                  <a:srgbClr val="990000"/>
                </a:solidFill>
              </a:rPr>
              <a:t>pdfs</a:t>
            </a:r>
            <a:r>
              <a:rPr lang="en-GB" sz="4000" dirty="0" smtClean="0">
                <a:solidFill>
                  <a:srgbClr val="990000"/>
                </a:solidFill>
              </a:rPr>
              <a:t>!</a:t>
            </a:r>
            <a:endParaRPr lang="en-US" sz="4000" dirty="0">
              <a:solidFill>
                <a:srgbClr val="990000"/>
              </a:solidFill>
            </a:endParaRPr>
          </a:p>
        </p:txBody>
      </p:sp>
      <p:sp>
        <p:nvSpPr>
          <p:cNvPr id="3" name="Slide Number Placeholder 2"/>
          <p:cNvSpPr>
            <a:spLocks noGrp="1"/>
          </p:cNvSpPr>
          <p:nvPr>
            <p:ph type="sldNum" sz="quarter" idx="11"/>
          </p:nvPr>
        </p:nvSpPr>
        <p:spPr/>
        <p:txBody>
          <a:bodyPr/>
          <a:lstStyle/>
          <a:p>
            <a:pPr>
              <a:defRPr/>
            </a:pPr>
            <a:fld id="{D66963B6-18C4-4B01-91D7-BF1D84FDE2C4}" type="slidenum">
              <a:rPr lang="en-GB" smtClean="0"/>
              <a:pPr>
                <a:defRPr/>
              </a:pPr>
              <a:t>10</a:t>
            </a:fld>
            <a:endParaRPr lang="en-GB" dirty="0"/>
          </a:p>
        </p:txBody>
      </p:sp>
      <p:pic>
        <p:nvPicPr>
          <p:cNvPr id="193538" name="Picture 2"/>
          <p:cNvPicPr>
            <a:picLocks noChangeAspect="1" noChangeArrowheads="1"/>
          </p:cNvPicPr>
          <p:nvPr/>
        </p:nvPicPr>
        <p:blipFill>
          <a:blip r:embed="rId2" cstate="print"/>
          <a:srcRect l="30183" t="18701" r="9911" b="8641"/>
          <a:stretch>
            <a:fillRect/>
          </a:stretch>
        </p:blipFill>
        <p:spPr bwMode="auto">
          <a:xfrm>
            <a:off x="4581271" y="1556792"/>
            <a:ext cx="4562729" cy="3358825"/>
          </a:xfrm>
          <a:prstGeom prst="rect">
            <a:avLst/>
          </a:prstGeom>
          <a:noFill/>
          <a:ln w="9525">
            <a:noFill/>
            <a:miter lim="800000"/>
            <a:headEnd/>
            <a:tailEnd/>
          </a:ln>
        </p:spPr>
      </p:pic>
      <p:pic>
        <p:nvPicPr>
          <p:cNvPr id="6" name="Picture 4" descr="ratioqqbarlumi1_68cl"/>
          <p:cNvPicPr>
            <a:picLocks noChangeAspect="1" noChangeArrowheads="1"/>
          </p:cNvPicPr>
          <p:nvPr/>
        </p:nvPicPr>
        <p:blipFill>
          <a:blip r:embed="rId3" cstate="print"/>
          <a:srcRect l="736" r="8545"/>
          <a:stretch>
            <a:fillRect/>
          </a:stretch>
        </p:blipFill>
        <p:spPr bwMode="auto">
          <a:xfrm>
            <a:off x="0" y="1556792"/>
            <a:ext cx="4499992" cy="3364037"/>
          </a:xfrm>
          <a:prstGeom prst="rect">
            <a:avLst/>
          </a:prstGeom>
          <a:noFill/>
          <a:ln w="9525">
            <a:noFill/>
            <a:miter lim="800000"/>
            <a:headEnd/>
            <a:tailEnd/>
          </a:ln>
        </p:spPr>
      </p:pic>
      <p:sp>
        <p:nvSpPr>
          <p:cNvPr id="8" name="TextBox 7"/>
          <p:cNvSpPr txBox="1"/>
          <p:nvPr/>
        </p:nvSpPr>
        <p:spPr>
          <a:xfrm>
            <a:off x="6876256" y="1124744"/>
            <a:ext cx="2077556" cy="307777"/>
          </a:xfrm>
          <a:prstGeom prst="rect">
            <a:avLst/>
          </a:prstGeom>
          <a:noFill/>
          <a:ln>
            <a:solidFill>
              <a:srgbClr val="006600"/>
            </a:solidFill>
          </a:ln>
        </p:spPr>
        <p:txBody>
          <a:bodyPr wrap="none" rtlCol="0">
            <a:spAutoFit/>
          </a:bodyPr>
          <a:lstStyle/>
          <a:p>
            <a:r>
              <a:rPr lang="en-GB" sz="1400" dirty="0"/>
              <a:t>plots from Graeme Watt</a:t>
            </a:r>
            <a:endParaRPr lang="en-US" sz="1400" dirty="0"/>
          </a:p>
        </p:txBody>
      </p:sp>
      <p:sp>
        <p:nvSpPr>
          <p:cNvPr id="9" name="TextBox 8"/>
          <p:cNvSpPr txBox="1"/>
          <p:nvPr/>
        </p:nvSpPr>
        <p:spPr>
          <a:xfrm>
            <a:off x="710033" y="5373216"/>
            <a:ext cx="7246343" cy="400110"/>
          </a:xfrm>
          <a:prstGeom prst="rect">
            <a:avLst/>
          </a:prstGeom>
          <a:noFill/>
        </p:spPr>
        <p:txBody>
          <a:bodyPr wrap="none" rtlCol="0">
            <a:spAutoFit/>
          </a:bodyPr>
          <a:lstStyle/>
          <a:p>
            <a:r>
              <a:rPr lang="en-GB" sz="2000" dirty="0" smtClean="0"/>
              <a:t>... although still some differences with </a:t>
            </a:r>
            <a:r>
              <a:rPr lang="en-GB" sz="2000" dirty="0" smtClean="0">
                <a:solidFill>
                  <a:srgbClr val="006600"/>
                </a:solidFill>
              </a:rPr>
              <a:t>ABKM, GJR, HERAPDF</a:t>
            </a:r>
            <a:endParaRPr lang="en-US" sz="2000" dirty="0"/>
          </a:p>
        </p:txBody>
      </p:sp>
      <p:sp>
        <p:nvSpPr>
          <p:cNvPr id="10" name="TextBox 9"/>
          <p:cNvSpPr txBox="1"/>
          <p:nvPr/>
        </p:nvSpPr>
        <p:spPr>
          <a:xfrm>
            <a:off x="1979712" y="4725144"/>
            <a:ext cx="1095172" cy="584775"/>
          </a:xfrm>
          <a:prstGeom prst="rect">
            <a:avLst/>
          </a:prstGeom>
          <a:noFill/>
        </p:spPr>
        <p:txBody>
          <a:bodyPr wrap="none" rtlCol="0">
            <a:spAutoFit/>
          </a:bodyPr>
          <a:lstStyle/>
          <a:p>
            <a:r>
              <a:rPr lang="en-GB" sz="3200" dirty="0" smtClean="0">
                <a:solidFill>
                  <a:srgbClr val="C00000"/>
                </a:solidFill>
              </a:rPr>
              <a:t>2010</a:t>
            </a:r>
            <a:endParaRPr lang="en-US" sz="3200" dirty="0">
              <a:solidFill>
                <a:srgbClr val="C00000"/>
              </a:solidFill>
            </a:endParaRPr>
          </a:p>
        </p:txBody>
      </p:sp>
      <p:sp>
        <p:nvSpPr>
          <p:cNvPr id="11" name="TextBox 10"/>
          <p:cNvSpPr txBox="1"/>
          <p:nvPr/>
        </p:nvSpPr>
        <p:spPr>
          <a:xfrm>
            <a:off x="6516216" y="4725144"/>
            <a:ext cx="1064715" cy="584775"/>
          </a:xfrm>
          <a:prstGeom prst="rect">
            <a:avLst/>
          </a:prstGeom>
          <a:noFill/>
        </p:spPr>
        <p:txBody>
          <a:bodyPr wrap="none" rtlCol="0">
            <a:spAutoFit/>
          </a:bodyPr>
          <a:lstStyle/>
          <a:p>
            <a:r>
              <a:rPr lang="en-GB" sz="3200" dirty="0" smtClean="0">
                <a:solidFill>
                  <a:srgbClr val="C00000"/>
                </a:solidFill>
              </a:rPr>
              <a:t>2011</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11</a:t>
            </a:fld>
            <a:endParaRPr lang="en-GB"/>
          </a:p>
        </p:txBody>
      </p:sp>
      <p:pic>
        <p:nvPicPr>
          <p:cNvPr id="393218" name="Picture 2"/>
          <p:cNvPicPr>
            <a:picLocks noChangeAspect="1" noChangeArrowheads="1"/>
          </p:cNvPicPr>
          <p:nvPr/>
        </p:nvPicPr>
        <p:blipFill>
          <a:blip r:embed="rId2" cstate="print"/>
          <a:srcRect/>
          <a:stretch>
            <a:fillRect/>
          </a:stretch>
        </p:blipFill>
        <p:spPr bwMode="auto">
          <a:xfrm>
            <a:off x="-36512" y="620688"/>
            <a:ext cx="4640580" cy="3147060"/>
          </a:xfrm>
          <a:prstGeom prst="rect">
            <a:avLst/>
          </a:prstGeom>
          <a:noFill/>
          <a:ln w="9525">
            <a:noFill/>
            <a:miter lim="800000"/>
            <a:headEnd/>
            <a:tailEnd/>
          </a:ln>
        </p:spPr>
      </p:pic>
      <p:pic>
        <p:nvPicPr>
          <p:cNvPr id="393219" name="Picture 3"/>
          <p:cNvPicPr>
            <a:picLocks noChangeAspect="1" noChangeArrowheads="1"/>
          </p:cNvPicPr>
          <p:nvPr/>
        </p:nvPicPr>
        <p:blipFill>
          <a:blip r:embed="rId3" cstate="print"/>
          <a:srcRect/>
          <a:stretch>
            <a:fillRect/>
          </a:stretch>
        </p:blipFill>
        <p:spPr bwMode="auto">
          <a:xfrm>
            <a:off x="4539932" y="548680"/>
            <a:ext cx="4640580" cy="3147060"/>
          </a:xfrm>
          <a:prstGeom prst="rect">
            <a:avLst/>
          </a:prstGeom>
          <a:noFill/>
          <a:ln w="9525">
            <a:noFill/>
            <a:miter lim="800000"/>
            <a:headEnd/>
            <a:tailEnd/>
          </a:ln>
        </p:spPr>
      </p:pic>
      <p:sp>
        <p:nvSpPr>
          <p:cNvPr id="5" name="Rectangle 2"/>
          <p:cNvSpPr txBox="1">
            <a:spLocks noChangeArrowheads="1"/>
          </p:cNvSpPr>
          <p:nvPr/>
        </p:nvSpPr>
        <p:spPr>
          <a:xfrm>
            <a:off x="0" y="116632"/>
            <a:ext cx="9144000" cy="114300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kern="0" dirty="0" smtClean="0">
                <a:solidFill>
                  <a:srgbClr val="990000"/>
                </a:solidFill>
                <a:latin typeface="+mj-lt"/>
                <a:ea typeface="+mj-ea"/>
                <a:cs typeface="+mj-cs"/>
              </a:rPr>
              <a:t>c</a:t>
            </a:r>
            <a:r>
              <a:rPr kumimoji="0" lang="en-GB" sz="2400" b="0" i="0" u="none" strike="noStrike" kern="0" cap="none" spc="0" normalizeH="0" baseline="0" noProof="0" dirty="0" err="1" smtClean="0">
                <a:ln>
                  <a:noFill/>
                </a:ln>
                <a:solidFill>
                  <a:srgbClr val="990000"/>
                </a:solidFill>
                <a:effectLst/>
                <a:uLnTx/>
                <a:uFillTx/>
                <a:latin typeface="+mj-lt"/>
                <a:ea typeface="+mj-ea"/>
                <a:cs typeface="+mj-cs"/>
              </a:rPr>
              <a:t>omparison</a:t>
            </a:r>
            <a:r>
              <a:rPr kumimoji="0" lang="en-GB" sz="2400" b="0" i="0" u="none" strike="noStrike" kern="0" cap="none" spc="0" normalizeH="0" baseline="0" noProof="0" dirty="0" smtClean="0">
                <a:ln>
                  <a:noFill/>
                </a:ln>
                <a:solidFill>
                  <a:srgbClr val="990000"/>
                </a:solidFill>
                <a:effectLst/>
                <a:uLnTx/>
                <a:uFillTx/>
                <a:latin typeface="+mj-lt"/>
                <a:ea typeface="+mj-ea"/>
                <a:cs typeface="+mj-cs"/>
              </a:rPr>
              <a:t> of NLO parton luminosity functions at 7 TeV LHC</a:t>
            </a:r>
            <a:endParaRPr kumimoji="0" lang="en-US" sz="2400" b="0" i="0" u="none" strike="noStrike" kern="0" cap="none" spc="0" normalizeH="0" baseline="0" noProof="0" dirty="0" smtClean="0">
              <a:ln>
                <a:noFill/>
              </a:ln>
              <a:solidFill>
                <a:srgbClr val="990000"/>
              </a:solidFill>
              <a:effectLst/>
              <a:uLnTx/>
              <a:uFillTx/>
              <a:latin typeface="+mj-lt"/>
              <a:ea typeface="+mj-ea"/>
              <a:cs typeface="+mj-cs"/>
            </a:endParaRPr>
          </a:p>
        </p:txBody>
      </p:sp>
      <p:pic>
        <p:nvPicPr>
          <p:cNvPr id="394242" name="Picture 2"/>
          <p:cNvPicPr>
            <a:picLocks noChangeAspect="1" noChangeArrowheads="1"/>
          </p:cNvPicPr>
          <p:nvPr/>
        </p:nvPicPr>
        <p:blipFill>
          <a:blip r:embed="rId4" cstate="print"/>
          <a:srcRect/>
          <a:stretch>
            <a:fillRect/>
          </a:stretch>
        </p:blipFill>
        <p:spPr bwMode="auto">
          <a:xfrm>
            <a:off x="-25400" y="3710940"/>
            <a:ext cx="4640580" cy="3147060"/>
          </a:xfrm>
          <a:prstGeom prst="rect">
            <a:avLst/>
          </a:prstGeom>
          <a:noFill/>
          <a:ln w="9525">
            <a:noFill/>
            <a:miter lim="800000"/>
            <a:headEnd/>
            <a:tailEnd/>
          </a:ln>
        </p:spPr>
      </p:pic>
      <p:pic>
        <p:nvPicPr>
          <p:cNvPr id="394243" name="Picture 3"/>
          <p:cNvPicPr>
            <a:picLocks noChangeAspect="1" noChangeArrowheads="1"/>
          </p:cNvPicPr>
          <p:nvPr/>
        </p:nvPicPr>
        <p:blipFill>
          <a:blip r:embed="rId5" cstate="print"/>
          <a:srcRect/>
          <a:stretch>
            <a:fillRect/>
          </a:stretch>
        </p:blipFill>
        <p:spPr bwMode="auto">
          <a:xfrm>
            <a:off x="4539932" y="3710940"/>
            <a:ext cx="4640580" cy="3147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00F0095-7CC1-4988-A44C-6D79BF70865C}" type="slidenum">
              <a:rPr lang="en-GB" smtClean="0"/>
              <a:pPr/>
              <a:t>12</a:t>
            </a:fld>
            <a:endParaRPr lang="en-GB" smtClean="0"/>
          </a:p>
        </p:txBody>
      </p:sp>
      <p:sp>
        <p:nvSpPr>
          <p:cNvPr id="26627" name="Rectangle 2"/>
          <p:cNvSpPr>
            <a:spLocks noGrp="1" noChangeArrowheads="1"/>
          </p:cNvSpPr>
          <p:nvPr>
            <p:ph type="title"/>
          </p:nvPr>
        </p:nvSpPr>
        <p:spPr>
          <a:xfrm>
            <a:off x="468313" y="-161925"/>
            <a:ext cx="8229600" cy="1143000"/>
          </a:xfrm>
        </p:spPr>
        <p:txBody>
          <a:bodyPr/>
          <a:lstStyle/>
          <a:p>
            <a:pPr eaLnBrk="1" hangingPunct="1"/>
            <a:r>
              <a:rPr lang="en-GB" sz="3600" dirty="0" smtClean="0">
                <a:solidFill>
                  <a:srgbClr val="990000"/>
                </a:solidFill>
              </a:rPr>
              <a:t>PDFs and </a:t>
            </a:r>
            <a:r>
              <a:rPr lang="en-GB" sz="3600" dirty="0" smtClean="0">
                <a:solidFill>
                  <a:srgbClr val="990000"/>
                </a:solidFill>
                <a:sym typeface="Symbol" pitchFamily="18" charset="2"/>
              </a:rPr>
              <a:t></a:t>
            </a:r>
            <a:r>
              <a:rPr lang="en-GB" sz="3600" baseline="-25000" dirty="0" smtClean="0">
                <a:solidFill>
                  <a:srgbClr val="990000"/>
                </a:solidFill>
                <a:sym typeface="Symbol" pitchFamily="18" charset="2"/>
              </a:rPr>
              <a:t>S</a:t>
            </a:r>
            <a:r>
              <a:rPr lang="en-GB" sz="3600" dirty="0" smtClean="0">
                <a:solidFill>
                  <a:srgbClr val="990000"/>
                </a:solidFill>
                <a:sym typeface="Symbol" pitchFamily="18" charset="2"/>
              </a:rPr>
              <a:t>(M</a:t>
            </a:r>
            <a:r>
              <a:rPr lang="en-GB" sz="3600" baseline="-25000" dirty="0" smtClean="0">
                <a:solidFill>
                  <a:srgbClr val="990000"/>
                </a:solidFill>
                <a:sym typeface="Symbol" pitchFamily="18" charset="2"/>
              </a:rPr>
              <a:t>Z</a:t>
            </a:r>
            <a:r>
              <a:rPr lang="en-GB" sz="3600" baseline="30000" dirty="0" smtClean="0">
                <a:solidFill>
                  <a:srgbClr val="990000"/>
                </a:solidFill>
                <a:sym typeface="Symbol" pitchFamily="18" charset="2"/>
              </a:rPr>
              <a:t>2</a:t>
            </a:r>
            <a:r>
              <a:rPr lang="en-GB" sz="3600" dirty="0" smtClean="0">
                <a:solidFill>
                  <a:srgbClr val="990000"/>
                </a:solidFill>
                <a:sym typeface="Symbol" pitchFamily="18" charset="2"/>
              </a:rPr>
              <a:t>)</a:t>
            </a:r>
            <a:endParaRPr lang="en-US" sz="3600" dirty="0" smtClean="0">
              <a:solidFill>
                <a:srgbClr val="990000"/>
              </a:solidFill>
            </a:endParaRPr>
          </a:p>
        </p:txBody>
      </p:sp>
      <p:sp>
        <p:nvSpPr>
          <p:cNvPr id="26628" name="Rectangle 3"/>
          <p:cNvSpPr>
            <a:spLocks noGrp="1" noChangeArrowheads="1"/>
          </p:cNvSpPr>
          <p:nvPr>
            <p:ph type="body" idx="1"/>
          </p:nvPr>
        </p:nvSpPr>
        <p:spPr>
          <a:xfrm>
            <a:off x="179388" y="981075"/>
            <a:ext cx="3887787" cy="3529013"/>
          </a:xfrm>
        </p:spPr>
        <p:txBody>
          <a:bodyPr/>
          <a:lstStyle/>
          <a:p>
            <a:pPr eaLnBrk="1" hangingPunct="1">
              <a:buClr>
                <a:srgbClr val="990000"/>
              </a:buClr>
              <a:buSzPct val="150000"/>
            </a:pPr>
            <a:r>
              <a:rPr lang="en-GB" sz="1800" dirty="0" smtClean="0">
                <a:solidFill>
                  <a:srgbClr val="006600"/>
                </a:solidFill>
              </a:rPr>
              <a:t>MSTW08</a:t>
            </a:r>
            <a:r>
              <a:rPr lang="en-GB" sz="1800" dirty="0" smtClean="0"/>
              <a:t>, </a:t>
            </a:r>
            <a:r>
              <a:rPr lang="en-GB" sz="1800" dirty="0" smtClean="0">
                <a:solidFill>
                  <a:srgbClr val="006600"/>
                </a:solidFill>
              </a:rPr>
              <a:t>ABKM09</a:t>
            </a:r>
            <a:r>
              <a:rPr lang="en-GB" sz="1800" dirty="0" smtClean="0"/>
              <a:t> and </a:t>
            </a:r>
            <a:r>
              <a:rPr lang="en-GB" sz="1800" dirty="0" smtClean="0">
                <a:solidFill>
                  <a:srgbClr val="006600"/>
                </a:solidFill>
              </a:rPr>
              <a:t>GJR08</a:t>
            </a:r>
            <a:r>
              <a:rPr lang="en-GB" sz="1800" dirty="0" smtClean="0"/>
              <a:t>: </a:t>
            </a:r>
            <a:r>
              <a:rPr lang="en-GB" sz="1800" dirty="0" smtClean="0">
                <a:solidFill>
                  <a:schemeClr val="accent2"/>
                </a:solidFill>
                <a:sym typeface="Symbol" pitchFamily="18" charset="2"/>
              </a:rPr>
              <a:t></a:t>
            </a:r>
            <a:r>
              <a:rPr lang="en-GB" sz="1800" baseline="-25000" dirty="0" smtClean="0">
                <a:solidFill>
                  <a:schemeClr val="accent2"/>
                </a:solidFill>
                <a:sym typeface="Symbol" pitchFamily="18" charset="2"/>
              </a:rPr>
              <a:t>S</a:t>
            </a:r>
            <a:r>
              <a:rPr lang="en-GB" sz="1800" dirty="0" smtClean="0">
                <a:solidFill>
                  <a:schemeClr val="accent2"/>
                </a:solidFill>
                <a:sym typeface="Symbol" pitchFamily="18" charset="2"/>
              </a:rPr>
              <a:t>(M</a:t>
            </a:r>
            <a:r>
              <a:rPr lang="en-GB" sz="1800" baseline="-25000" dirty="0" smtClean="0">
                <a:solidFill>
                  <a:schemeClr val="accent2"/>
                </a:solidFill>
                <a:sym typeface="Symbol" pitchFamily="18" charset="2"/>
              </a:rPr>
              <a:t>Z</a:t>
            </a:r>
            <a:r>
              <a:rPr lang="en-GB" sz="1800" baseline="30000" dirty="0" smtClean="0">
                <a:solidFill>
                  <a:schemeClr val="accent2"/>
                </a:solidFill>
                <a:sym typeface="Symbol" pitchFamily="18" charset="2"/>
              </a:rPr>
              <a:t>2</a:t>
            </a:r>
            <a:r>
              <a:rPr lang="en-GB" sz="1800" dirty="0" smtClean="0">
                <a:solidFill>
                  <a:schemeClr val="accent2"/>
                </a:solidFill>
                <a:sym typeface="Symbol" pitchFamily="18" charset="2"/>
              </a:rPr>
              <a:t>)</a:t>
            </a:r>
            <a:r>
              <a:rPr lang="en-GB" sz="1800" dirty="0" smtClean="0"/>
              <a:t> values and uncertainty determined by global fit</a:t>
            </a:r>
          </a:p>
          <a:p>
            <a:pPr eaLnBrk="1" hangingPunct="1">
              <a:buClr>
                <a:srgbClr val="990000"/>
              </a:buClr>
              <a:buSzPct val="150000"/>
            </a:pPr>
            <a:r>
              <a:rPr lang="en-GB" sz="1800" dirty="0" smtClean="0"/>
              <a:t>NNLO value about </a:t>
            </a:r>
            <a:r>
              <a:rPr lang="en-GB" sz="1800" dirty="0" smtClean="0">
                <a:solidFill>
                  <a:schemeClr val="accent2"/>
                </a:solidFill>
              </a:rPr>
              <a:t>0.003 </a:t>
            </a:r>
            <a:r>
              <a:rPr lang="en-GB" sz="1800" dirty="0" smtClean="0">
                <a:solidFill>
                  <a:schemeClr val="accent2"/>
                </a:solidFill>
                <a:sym typeface="Symbol" pitchFamily="18" charset="2"/>
              </a:rPr>
              <a:t></a:t>
            </a:r>
            <a:r>
              <a:rPr lang="en-GB" sz="1800" dirty="0" smtClean="0">
                <a:solidFill>
                  <a:schemeClr val="accent2"/>
                </a:solidFill>
              </a:rPr>
              <a:t> 0.004</a:t>
            </a:r>
            <a:r>
              <a:rPr lang="en-GB" sz="1800" dirty="0" smtClean="0"/>
              <a:t> lower than NLO value, e.g. for </a:t>
            </a:r>
            <a:r>
              <a:rPr lang="en-GB" sz="1800" dirty="0" smtClean="0">
                <a:solidFill>
                  <a:srgbClr val="006600"/>
                </a:solidFill>
              </a:rPr>
              <a:t>MSTW08</a:t>
            </a:r>
          </a:p>
          <a:p>
            <a:pPr eaLnBrk="1" hangingPunct="1">
              <a:buClr>
                <a:srgbClr val="990000"/>
              </a:buClr>
              <a:buSzPct val="150000"/>
            </a:pPr>
            <a:endParaRPr lang="en-GB" sz="1800" dirty="0" smtClean="0">
              <a:solidFill>
                <a:srgbClr val="006600"/>
              </a:solidFill>
            </a:endParaRPr>
          </a:p>
          <a:p>
            <a:pPr eaLnBrk="1" hangingPunct="1">
              <a:buClr>
                <a:srgbClr val="990000"/>
              </a:buClr>
              <a:buSzPct val="150000"/>
            </a:pPr>
            <a:endParaRPr lang="en-GB" sz="2400" dirty="0" smtClean="0">
              <a:solidFill>
                <a:srgbClr val="006600"/>
              </a:solidFill>
            </a:endParaRPr>
          </a:p>
          <a:p>
            <a:pPr eaLnBrk="1" hangingPunct="1">
              <a:buClr>
                <a:srgbClr val="990000"/>
              </a:buClr>
              <a:buSzPct val="150000"/>
            </a:pPr>
            <a:endParaRPr lang="en-GB" sz="2400" dirty="0" smtClean="0">
              <a:solidFill>
                <a:srgbClr val="006600"/>
              </a:solidFill>
            </a:endParaRPr>
          </a:p>
          <a:p>
            <a:pPr eaLnBrk="1" hangingPunct="1">
              <a:buClr>
                <a:srgbClr val="990000"/>
              </a:buClr>
              <a:buSzPct val="150000"/>
            </a:pPr>
            <a:endParaRPr lang="en-GB" sz="2400" dirty="0" smtClean="0">
              <a:solidFill>
                <a:srgbClr val="006600"/>
              </a:solidFill>
            </a:endParaRPr>
          </a:p>
          <a:p>
            <a:pPr eaLnBrk="1" hangingPunct="1">
              <a:buClr>
                <a:srgbClr val="990000"/>
              </a:buClr>
              <a:buSzPct val="150000"/>
            </a:pPr>
            <a:r>
              <a:rPr lang="en-GB" sz="1800" dirty="0" smtClean="0">
                <a:solidFill>
                  <a:srgbClr val="006600"/>
                </a:solidFill>
              </a:rPr>
              <a:t>CTEQ/CT10</a:t>
            </a:r>
            <a:r>
              <a:rPr lang="en-GB" sz="1800" dirty="0" smtClean="0"/>
              <a:t>, </a:t>
            </a:r>
            <a:r>
              <a:rPr lang="en-GB" sz="1800" dirty="0" smtClean="0">
                <a:solidFill>
                  <a:srgbClr val="006600"/>
                </a:solidFill>
              </a:rPr>
              <a:t>NNPDF</a:t>
            </a:r>
            <a:r>
              <a:rPr lang="en-GB" sz="1800" dirty="0" smtClean="0"/>
              <a:t>, </a:t>
            </a:r>
            <a:r>
              <a:rPr lang="en-GB" sz="1800" dirty="0" smtClean="0">
                <a:solidFill>
                  <a:srgbClr val="006600"/>
                </a:solidFill>
              </a:rPr>
              <a:t>HERAPDF</a:t>
            </a:r>
            <a:r>
              <a:rPr lang="en-GB" sz="1800" dirty="0" smtClean="0"/>
              <a:t> choose standard values and uncertainties</a:t>
            </a:r>
          </a:p>
          <a:p>
            <a:pPr eaLnBrk="1" hangingPunct="1">
              <a:buClr>
                <a:srgbClr val="990000"/>
              </a:buClr>
              <a:buSzPct val="150000"/>
            </a:pPr>
            <a:r>
              <a:rPr lang="en-GB" sz="1800" dirty="0" smtClean="0"/>
              <a:t>world average </a:t>
            </a:r>
            <a:r>
              <a:rPr lang="en-GB" sz="1800" dirty="0" smtClean="0">
                <a:solidFill>
                  <a:srgbClr val="006600"/>
                </a:solidFill>
              </a:rPr>
              <a:t>(</a:t>
            </a:r>
            <a:r>
              <a:rPr lang="en-GB" sz="1800" dirty="0" err="1" smtClean="0">
                <a:solidFill>
                  <a:srgbClr val="006600"/>
                </a:solidFill>
              </a:rPr>
              <a:t>Bethke</a:t>
            </a:r>
            <a:r>
              <a:rPr lang="en-GB" sz="1800" dirty="0" smtClean="0">
                <a:solidFill>
                  <a:srgbClr val="006600"/>
                </a:solidFill>
              </a:rPr>
              <a:t> 2012)</a:t>
            </a:r>
          </a:p>
          <a:p>
            <a:pPr eaLnBrk="1" hangingPunct="1">
              <a:buClr>
                <a:srgbClr val="990000"/>
              </a:buClr>
              <a:buSzPct val="150000"/>
            </a:pPr>
            <a:endParaRPr lang="en-US" sz="1800" dirty="0" smtClean="0"/>
          </a:p>
        </p:txBody>
      </p:sp>
      <p:pic>
        <p:nvPicPr>
          <p:cNvPr id="10" name="Picture 9" descr="TP_tmp"/>
          <p:cNvPicPr>
            <a:picLocks noChangeAspect="1"/>
          </p:cNvPicPr>
          <p:nvPr>
            <p:custDataLst>
              <p:tags r:id="rId1"/>
            </p:custDataLst>
          </p:nvPr>
        </p:nvPicPr>
        <p:blipFill>
          <a:blip r:embed="rId4" cstate="print"/>
          <a:stretch>
            <a:fillRect/>
          </a:stretch>
        </p:blipFill>
        <p:spPr bwMode="auto">
          <a:xfrm>
            <a:off x="395284" y="2852738"/>
            <a:ext cx="3527432" cy="1165006"/>
          </a:xfrm>
          <a:prstGeom prst="rect">
            <a:avLst/>
          </a:prstGeom>
          <a:noFill/>
          <a:ln/>
          <a:effectLst/>
        </p:spPr>
      </p:pic>
      <p:pic>
        <p:nvPicPr>
          <p:cNvPr id="11" name="Picture 10" descr="TP_tmp"/>
          <p:cNvPicPr>
            <a:picLocks noChangeAspect="1"/>
          </p:cNvPicPr>
          <p:nvPr>
            <p:custDataLst>
              <p:tags r:id="rId2"/>
            </p:custDataLst>
          </p:nvPr>
        </p:nvPicPr>
        <p:blipFill>
          <a:blip r:embed="rId5" cstate="print"/>
          <a:stretch>
            <a:fillRect/>
          </a:stretch>
        </p:blipFill>
        <p:spPr bwMode="auto">
          <a:xfrm>
            <a:off x="390277" y="5876925"/>
            <a:ext cx="3469180" cy="360098"/>
          </a:xfrm>
          <a:prstGeom prst="rect">
            <a:avLst/>
          </a:prstGeom>
          <a:noFill/>
          <a:ln/>
          <a:effectLst/>
        </p:spPr>
      </p:pic>
      <p:sp>
        <p:nvSpPr>
          <p:cNvPr id="26631" name="Rectangle 9"/>
          <p:cNvSpPr>
            <a:spLocks noChangeArrowheads="1"/>
          </p:cNvSpPr>
          <p:nvPr/>
        </p:nvSpPr>
        <p:spPr bwMode="auto">
          <a:xfrm>
            <a:off x="4500563" y="4868863"/>
            <a:ext cx="4176712" cy="2520950"/>
          </a:xfrm>
          <a:prstGeom prst="rect">
            <a:avLst/>
          </a:prstGeom>
          <a:noFill/>
          <a:ln w="9525">
            <a:noFill/>
            <a:miter lim="800000"/>
            <a:headEnd/>
            <a:tailEnd/>
          </a:ln>
        </p:spPr>
        <p:txBody>
          <a:bodyPr/>
          <a:lstStyle/>
          <a:p>
            <a:pPr marL="342900" indent="-342900">
              <a:lnSpc>
                <a:spcPct val="90000"/>
              </a:lnSpc>
              <a:spcBef>
                <a:spcPct val="20000"/>
              </a:spcBef>
              <a:buClr>
                <a:srgbClr val="990000"/>
              </a:buClr>
              <a:buSzPct val="150000"/>
              <a:buFontTx/>
              <a:buChar char="•"/>
            </a:pPr>
            <a:r>
              <a:rPr lang="en-GB" sz="1800"/>
              <a:t>note that the PDFs and</a:t>
            </a:r>
            <a:r>
              <a:rPr lang="en-GB" sz="1800">
                <a:solidFill>
                  <a:schemeClr val="accent2"/>
                </a:solidFill>
              </a:rPr>
              <a:t> </a:t>
            </a:r>
            <a:r>
              <a:rPr lang="en-GB" sz="1800">
                <a:solidFill>
                  <a:schemeClr val="accent2"/>
                </a:solidFill>
                <a:sym typeface="Symbol" pitchFamily="18" charset="2"/>
              </a:rPr>
              <a:t></a:t>
            </a:r>
            <a:r>
              <a:rPr lang="en-GB" sz="1800" baseline="-25000">
                <a:solidFill>
                  <a:schemeClr val="accent2"/>
                </a:solidFill>
                <a:sym typeface="Symbol" pitchFamily="18" charset="2"/>
              </a:rPr>
              <a:t>S  </a:t>
            </a:r>
            <a:r>
              <a:rPr lang="en-GB" sz="1800"/>
              <a:t>are </a:t>
            </a:r>
            <a:r>
              <a:rPr lang="en-GB" sz="1800">
                <a:solidFill>
                  <a:srgbClr val="990000"/>
                </a:solidFill>
              </a:rPr>
              <a:t>correlated</a:t>
            </a:r>
            <a:r>
              <a:rPr lang="en-GB" sz="1800"/>
              <a:t>!</a:t>
            </a:r>
          </a:p>
          <a:p>
            <a:pPr marL="342900" indent="-342900">
              <a:lnSpc>
                <a:spcPct val="90000"/>
              </a:lnSpc>
              <a:spcBef>
                <a:spcPct val="20000"/>
              </a:spcBef>
              <a:buClr>
                <a:srgbClr val="990000"/>
              </a:buClr>
              <a:buSzPct val="150000"/>
              <a:buFontTx/>
              <a:buChar char="•"/>
            </a:pPr>
            <a:r>
              <a:rPr lang="en-GB" sz="1800"/>
              <a:t> e.g.</a:t>
            </a:r>
            <a:r>
              <a:rPr lang="en-GB" sz="1800">
                <a:solidFill>
                  <a:schemeClr val="accent2"/>
                </a:solidFill>
              </a:rPr>
              <a:t> gluon – </a:t>
            </a:r>
            <a:r>
              <a:rPr lang="en-GB" sz="1800">
                <a:solidFill>
                  <a:schemeClr val="accent2"/>
                </a:solidFill>
                <a:sym typeface="Symbol" pitchFamily="18" charset="2"/>
              </a:rPr>
              <a:t></a:t>
            </a:r>
            <a:r>
              <a:rPr lang="en-GB" sz="1800" baseline="-25000">
                <a:solidFill>
                  <a:schemeClr val="accent2"/>
                </a:solidFill>
                <a:sym typeface="Symbol" pitchFamily="18" charset="2"/>
              </a:rPr>
              <a:t>S </a:t>
            </a:r>
            <a:r>
              <a:rPr lang="en-GB" sz="1800"/>
              <a:t>anticorrelation at small </a:t>
            </a:r>
            <a:r>
              <a:rPr lang="en-GB" sz="1800" i="1">
                <a:solidFill>
                  <a:schemeClr val="accent2"/>
                </a:solidFill>
                <a:latin typeface="Times New Roman" pitchFamily="18" charset="0"/>
              </a:rPr>
              <a:t>x</a:t>
            </a:r>
            <a:r>
              <a:rPr lang="en-GB" sz="1800"/>
              <a:t> and q</a:t>
            </a:r>
            <a:r>
              <a:rPr lang="en-GB" sz="1800">
                <a:solidFill>
                  <a:schemeClr val="accent2"/>
                </a:solidFill>
              </a:rPr>
              <a:t>uark – </a:t>
            </a:r>
            <a:r>
              <a:rPr lang="en-GB" sz="1800">
                <a:solidFill>
                  <a:schemeClr val="accent2"/>
                </a:solidFill>
                <a:sym typeface="Symbol" pitchFamily="18" charset="2"/>
              </a:rPr>
              <a:t></a:t>
            </a:r>
            <a:r>
              <a:rPr lang="en-GB" sz="1800" baseline="-25000">
                <a:solidFill>
                  <a:schemeClr val="accent2"/>
                </a:solidFill>
                <a:sym typeface="Symbol" pitchFamily="18" charset="2"/>
              </a:rPr>
              <a:t>S </a:t>
            </a:r>
            <a:r>
              <a:rPr lang="en-GB" sz="1800"/>
              <a:t>anticorrelation at large </a:t>
            </a:r>
            <a:r>
              <a:rPr lang="en-GB" sz="1800" i="1">
                <a:solidFill>
                  <a:schemeClr val="accent2"/>
                </a:solidFill>
                <a:latin typeface="Times New Roman" pitchFamily="18" charset="0"/>
              </a:rPr>
              <a:t>x</a:t>
            </a:r>
            <a:r>
              <a:rPr lang="en-GB" sz="1800">
                <a:solidFill>
                  <a:schemeClr val="accent2"/>
                </a:solidFill>
              </a:rPr>
              <a:t> </a:t>
            </a:r>
          </a:p>
          <a:p>
            <a:pPr marL="342900" indent="-342900">
              <a:lnSpc>
                <a:spcPct val="90000"/>
              </a:lnSpc>
              <a:spcBef>
                <a:spcPct val="20000"/>
              </a:spcBef>
              <a:buClr>
                <a:srgbClr val="990000"/>
              </a:buClr>
              <a:buSzPct val="150000"/>
              <a:buFontTx/>
              <a:buChar char="•"/>
            </a:pPr>
            <a:endParaRPr lang="en-GB" sz="1800">
              <a:solidFill>
                <a:schemeClr val="accent2"/>
              </a:solidFill>
            </a:endParaRPr>
          </a:p>
          <a:p>
            <a:pPr marL="342900" indent="-342900">
              <a:lnSpc>
                <a:spcPct val="90000"/>
              </a:lnSpc>
              <a:spcBef>
                <a:spcPct val="20000"/>
              </a:spcBef>
              <a:buClr>
                <a:srgbClr val="990000"/>
              </a:buClr>
              <a:buSzPct val="150000"/>
            </a:pPr>
            <a:endParaRPr lang="en-GB" sz="1800">
              <a:sym typeface="Symbol" pitchFamily="18" charset="2"/>
            </a:endParaRPr>
          </a:p>
          <a:p>
            <a:pPr marL="342900" indent="-342900">
              <a:lnSpc>
                <a:spcPct val="90000"/>
              </a:lnSpc>
              <a:spcBef>
                <a:spcPct val="20000"/>
              </a:spcBef>
              <a:buClr>
                <a:srgbClr val="990000"/>
              </a:buClr>
              <a:buSzPct val="150000"/>
              <a:buFontTx/>
              <a:buChar char="•"/>
            </a:pPr>
            <a:endParaRPr lang="en-US" sz="1800">
              <a:sym typeface="Symbol" pitchFamily="18" charset="2"/>
            </a:endParaRPr>
          </a:p>
        </p:txBody>
      </p:sp>
      <p:pic>
        <p:nvPicPr>
          <p:cNvPr id="393218" name="Picture 2"/>
          <p:cNvPicPr>
            <a:picLocks noChangeAspect="1" noChangeArrowheads="1"/>
          </p:cNvPicPr>
          <p:nvPr/>
        </p:nvPicPr>
        <p:blipFill>
          <a:blip r:embed="rId6" cstate="print"/>
          <a:srcRect l="5888"/>
          <a:stretch>
            <a:fillRect/>
          </a:stretch>
        </p:blipFill>
        <p:spPr bwMode="auto">
          <a:xfrm>
            <a:off x="4211960" y="1052736"/>
            <a:ext cx="489654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GB" sz="4000" dirty="0" smtClean="0">
                <a:solidFill>
                  <a:srgbClr val="990000"/>
                </a:solidFill>
              </a:rPr>
              <a:t> NNPDF update* 2012</a:t>
            </a:r>
            <a:endParaRPr lang="en-US" sz="4000" dirty="0">
              <a:solidFill>
                <a:srgbClr val="990000"/>
              </a:solidFill>
            </a:endParaRPr>
          </a:p>
        </p:txBody>
      </p:sp>
      <p:sp>
        <p:nvSpPr>
          <p:cNvPr id="3" name="Slide Number Placeholder 2"/>
          <p:cNvSpPr>
            <a:spLocks noGrp="1"/>
          </p:cNvSpPr>
          <p:nvPr>
            <p:ph type="sldNum" sz="quarter" idx="11"/>
          </p:nvPr>
        </p:nvSpPr>
        <p:spPr/>
        <p:txBody>
          <a:bodyPr/>
          <a:lstStyle/>
          <a:p>
            <a:pPr>
              <a:defRPr/>
            </a:pPr>
            <a:fld id="{D66963B6-18C4-4B01-91D7-BF1D84FDE2C4}" type="slidenum">
              <a:rPr lang="en-GB" smtClean="0"/>
              <a:pPr>
                <a:defRPr/>
              </a:pPr>
              <a:t>13</a:t>
            </a:fld>
            <a:endParaRPr lang="en-GB" dirty="0"/>
          </a:p>
        </p:txBody>
      </p:sp>
      <p:sp>
        <p:nvSpPr>
          <p:cNvPr id="12" name="TextBox 11"/>
          <p:cNvSpPr txBox="1"/>
          <p:nvPr/>
        </p:nvSpPr>
        <p:spPr>
          <a:xfrm>
            <a:off x="539552" y="777478"/>
            <a:ext cx="8208912" cy="923330"/>
          </a:xfrm>
          <a:prstGeom prst="rect">
            <a:avLst/>
          </a:prstGeom>
          <a:noFill/>
        </p:spPr>
        <p:txBody>
          <a:bodyPr wrap="square" rtlCol="0">
            <a:spAutoFit/>
          </a:bodyPr>
          <a:lstStyle/>
          <a:p>
            <a:r>
              <a:rPr lang="en-GB" sz="1800" dirty="0" smtClean="0">
                <a:solidFill>
                  <a:srgbClr val="006600"/>
                </a:solidFill>
                <a:sym typeface="Wingdings" pitchFamily="2" charset="2"/>
              </a:rPr>
              <a:t>NNPDF 2.1 2.2  2.3 </a:t>
            </a:r>
            <a:r>
              <a:rPr lang="en-GB" sz="1800" dirty="0" smtClean="0">
                <a:sym typeface="Wingdings" pitchFamily="2" charset="2"/>
              </a:rPr>
              <a:t>global fit now including LHC 7 TeV (W, Z, jet) data and improved minimization methodology  small reductions in PDF uncertainties,  </a:t>
            </a:r>
            <a:r>
              <a:rPr lang="en-GB" sz="1800" dirty="0" smtClean="0">
                <a:solidFill>
                  <a:srgbClr val="002060"/>
                </a:solidFill>
                <a:sym typeface="Symbol"/>
              </a:rPr>
              <a:t>(H) </a:t>
            </a:r>
            <a:r>
              <a:rPr lang="en-GB" sz="1800" dirty="0" smtClean="0">
                <a:sym typeface="Symbol"/>
              </a:rPr>
              <a:t>unchanged within uncertainties</a:t>
            </a:r>
            <a:endParaRPr lang="en-GB" sz="1800" dirty="0" smtClean="0">
              <a:sym typeface="Wingdings" pitchFamily="2" charset="2"/>
            </a:endParaRPr>
          </a:p>
        </p:txBody>
      </p:sp>
      <p:sp>
        <p:nvSpPr>
          <p:cNvPr id="5" name="TextBox 4"/>
          <p:cNvSpPr txBox="1"/>
          <p:nvPr/>
        </p:nvSpPr>
        <p:spPr>
          <a:xfrm>
            <a:off x="251520" y="6381328"/>
            <a:ext cx="3183885" cy="338554"/>
          </a:xfrm>
          <a:prstGeom prst="rect">
            <a:avLst/>
          </a:prstGeom>
          <a:noFill/>
        </p:spPr>
        <p:txBody>
          <a:bodyPr wrap="none" rtlCol="0">
            <a:spAutoFit/>
          </a:bodyPr>
          <a:lstStyle/>
          <a:p>
            <a:r>
              <a:rPr lang="en-GB" dirty="0" smtClean="0">
                <a:solidFill>
                  <a:srgbClr val="990000"/>
                </a:solidFill>
              </a:rPr>
              <a:t>*</a:t>
            </a:r>
            <a:r>
              <a:rPr lang="en-GB" dirty="0" smtClean="0">
                <a:solidFill>
                  <a:srgbClr val="006600"/>
                </a:solidFill>
              </a:rPr>
              <a:t>R.D. Ball et al, arXiv:1207.1303</a:t>
            </a:r>
            <a:endParaRPr lang="en-US" dirty="0">
              <a:solidFill>
                <a:srgbClr val="006600"/>
              </a:solidFill>
            </a:endParaRPr>
          </a:p>
        </p:txBody>
      </p:sp>
      <p:pic>
        <p:nvPicPr>
          <p:cNvPr id="458754" name="Picture 2"/>
          <p:cNvPicPr>
            <a:picLocks noChangeAspect="1" noChangeArrowheads="1"/>
          </p:cNvPicPr>
          <p:nvPr/>
        </p:nvPicPr>
        <p:blipFill>
          <a:blip r:embed="rId2" cstate="print"/>
          <a:srcRect l="32283" t="13502" r="20992" b="8650"/>
          <a:stretch>
            <a:fillRect/>
          </a:stretch>
        </p:blipFill>
        <p:spPr bwMode="auto">
          <a:xfrm>
            <a:off x="107504" y="1772816"/>
            <a:ext cx="4464496" cy="4514659"/>
          </a:xfrm>
          <a:prstGeom prst="rect">
            <a:avLst/>
          </a:prstGeom>
          <a:noFill/>
          <a:ln w="9525">
            <a:noFill/>
            <a:miter lim="800000"/>
            <a:headEnd/>
            <a:tailEnd/>
          </a:ln>
        </p:spPr>
      </p:pic>
      <p:pic>
        <p:nvPicPr>
          <p:cNvPr id="458755" name="Picture 3"/>
          <p:cNvPicPr>
            <a:picLocks noChangeAspect="1" noChangeArrowheads="1"/>
          </p:cNvPicPr>
          <p:nvPr/>
        </p:nvPicPr>
        <p:blipFill>
          <a:blip r:embed="rId3" cstate="print"/>
          <a:srcRect l="32675" t="15570" r="20600" b="8312"/>
          <a:stretch>
            <a:fillRect/>
          </a:stretch>
        </p:blipFill>
        <p:spPr bwMode="auto">
          <a:xfrm>
            <a:off x="4427984" y="1700808"/>
            <a:ext cx="4680520" cy="4627930"/>
          </a:xfrm>
          <a:prstGeom prst="rect">
            <a:avLst/>
          </a:prstGeom>
          <a:noFill/>
          <a:ln w="9525">
            <a:noFill/>
            <a:miter lim="800000"/>
            <a:headEnd/>
            <a:tailEnd/>
          </a:ln>
        </p:spPr>
      </p:pic>
      <p:sp>
        <p:nvSpPr>
          <p:cNvPr id="9" name="TextBox 8"/>
          <p:cNvSpPr txBox="1"/>
          <p:nvPr/>
        </p:nvSpPr>
        <p:spPr>
          <a:xfrm>
            <a:off x="5796136" y="6309320"/>
            <a:ext cx="2106667" cy="369332"/>
          </a:xfrm>
          <a:prstGeom prst="rect">
            <a:avLst/>
          </a:prstGeom>
          <a:noFill/>
        </p:spPr>
        <p:txBody>
          <a:bodyPr wrap="none" rtlCol="0">
            <a:spAutoFit/>
          </a:bodyPr>
          <a:lstStyle/>
          <a:p>
            <a:r>
              <a:rPr lang="en-GB" sz="1800" dirty="0" smtClean="0">
                <a:solidFill>
                  <a:srgbClr val="990000"/>
                </a:solidFill>
                <a:sym typeface="Symbol"/>
              </a:rPr>
              <a:t>(125 </a:t>
            </a:r>
            <a:r>
              <a:rPr lang="en-GB" sz="1800" dirty="0" err="1" smtClean="0">
                <a:solidFill>
                  <a:srgbClr val="990000"/>
                </a:solidFill>
                <a:sym typeface="Symbol"/>
              </a:rPr>
              <a:t>GeV</a:t>
            </a:r>
            <a:r>
              <a:rPr lang="en-GB" sz="1800" dirty="0" smtClean="0">
                <a:solidFill>
                  <a:srgbClr val="990000"/>
                </a:solidFill>
                <a:sym typeface="Symbol"/>
              </a:rPr>
              <a:t> Higgs) </a:t>
            </a:r>
            <a:endParaRPr lang="en-US" dirty="0">
              <a:solidFill>
                <a:srgbClr val="990000"/>
              </a:solidFill>
            </a:endParaRPr>
          </a:p>
        </p:txBody>
      </p:sp>
      <p:sp>
        <p:nvSpPr>
          <p:cNvPr id="10" name="Bent Arrow 9"/>
          <p:cNvSpPr/>
          <p:nvPr/>
        </p:nvSpPr>
        <p:spPr>
          <a:xfrm rot="16200000">
            <a:off x="5361820" y="6167573"/>
            <a:ext cx="364576" cy="504056"/>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GB" sz="4000" dirty="0" smtClean="0">
                <a:solidFill>
                  <a:srgbClr val="990000"/>
                </a:solidFill>
              </a:rPr>
              <a:t> CT(EQ) update* 2012</a:t>
            </a:r>
            <a:endParaRPr lang="en-US" sz="4000" dirty="0">
              <a:solidFill>
                <a:srgbClr val="990000"/>
              </a:solidFill>
            </a:endParaRPr>
          </a:p>
        </p:txBody>
      </p:sp>
      <p:sp>
        <p:nvSpPr>
          <p:cNvPr id="3" name="Slide Number Placeholder 2"/>
          <p:cNvSpPr>
            <a:spLocks noGrp="1"/>
          </p:cNvSpPr>
          <p:nvPr>
            <p:ph type="sldNum" sz="quarter" idx="11"/>
          </p:nvPr>
        </p:nvSpPr>
        <p:spPr/>
        <p:txBody>
          <a:bodyPr/>
          <a:lstStyle/>
          <a:p>
            <a:pPr>
              <a:defRPr/>
            </a:pPr>
            <a:fld id="{D66963B6-18C4-4B01-91D7-BF1D84FDE2C4}" type="slidenum">
              <a:rPr lang="en-GB" smtClean="0"/>
              <a:pPr>
                <a:defRPr/>
              </a:pPr>
              <a:t>14</a:t>
            </a:fld>
            <a:endParaRPr lang="en-GB" dirty="0"/>
          </a:p>
        </p:txBody>
      </p:sp>
      <p:sp>
        <p:nvSpPr>
          <p:cNvPr id="12" name="TextBox 11"/>
          <p:cNvSpPr txBox="1"/>
          <p:nvPr/>
        </p:nvSpPr>
        <p:spPr>
          <a:xfrm>
            <a:off x="539552" y="980728"/>
            <a:ext cx="8208912" cy="1200329"/>
          </a:xfrm>
          <a:prstGeom prst="rect">
            <a:avLst/>
          </a:prstGeom>
          <a:noFill/>
        </p:spPr>
        <p:txBody>
          <a:bodyPr wrap="square" rtlCol="0">
            <a:spAutoFit/>
          </a:bodyPr>
          <a:lstStyle/>
          <a:p>
            <a:r>
              <a:rPr lang="en-GB" sz="1800" dirty="0" smtClean="0">
                <a:solidFill>
                  <a:srgbClr val="006600"/>
                </a:solidFill>
                <a:sym typeface="Wingdings" pitchFamily="2" charset="2"/>
              </a:rPr>
              <a:t>CTEQ6.6 </a:t>
            </a:r>
            <a:r>
              <a:rPr lang="en-GB" sz="1800" dirty="0" smtClean="0">
                <a:sym typeface="Wingdings" pitchFamily="2" charset="2"/>
              </a:rPr>
              <a:t> </a:t>
            </a:r>
            <a:r>
              <a:rPr lang="en-GB" sz="1800" dirty="0" smtClean="0">
                <a:solidFill>
                  <a:srgbClr val="006600"/>
                </a:solidFill>
                <a:sym typeface="Wingdings" pitchFamily="2" charset="2"/>
              </a:rPr>
              <a:t>CT10</a:t>
            </a:r>
            <a:r>
              <a:rPr lang="en-GB" sz="1800" dirty="0" smtClean="0">
                <a:sym typeface="Wingdings" pitchFamily="2" charset="2"/>
              </a:rPr>
              <a:t>: Tevatron Run II jets + extended </a:t>
            </a:r>
            <a:r>
              <a:rPr lang="en-GB" sz="1800" dirty="0" err="1" smtClean="0">
                <a:sym typeface="Wingdings" pitchFamily="2" charset="2"/>
              </a:rPr>
              <a:t>parametrisation</a:t>
            </a:r>
            <a:r>
              <a:rPr lang="en-GB" sz="1800" dirty="0" smtClean="0">
                <a:sym typeface="Wingdings" pitchFamily="2" charset="2"/>
              </a:rPr>
              <a:t> + ...</a:t>
            </a:r>
          </a:p>
          <a:p>
            <a:endParaRPr lang="en-GB" sz="1800" dirty="0" smtClean="0">
              <a:sym typeface="Wingdings" pitchFamily="2" charset="2"/>
            </a:endParaRPr>
          </a:p>
          <a:p>
            <a:r>
              <a:rPr lang="en-GB" sz="1800" dirty="0" smtClean="0">
                <a:solidFill>
                  <a:srgbClr val="006600"/>
                </a:solidFill>
                <a:sym typeface="Wingdings" pitchFamily="2" charset="2"/>
              </a:rPr>
              <a:t>CT10 </a:t>
            </a:r>
            <a:r>
              <a:rPr lang="en-GB" sz="1800" dirty="0" smtClean="0">
                <a:sym typeface="Wingdings" pitchFamily="2" charset="2"/>
              </a:rPr>
              <a:t>global fit now at </a:t>
            </a:r>
            <a:r>
              <a:rPr lang="en-GB" sz="1800" dirty="0" smtClean="0">
                <a:solidFill>
                  <a:srgbClr val="990000"/>
                </a:solidFill>
                <a:sym typeface="Wingdings" pitchFamily="2" charset="2"/>
              </a:rPr>
              <a:t>NNLO: </a:t>
            </a:r>
            <a:r>
              <a:rPr lang="en-GB" sz="1800" dirty="0" smtClean="0">
                <a:sym typeface="Wingdings" pitchFamily="2" charset="2"/>
              </a:rPr>
              <a:t>similar to </a:t>
            </a:r>
            <a:r>
              <a:rPr lang="en-GB" sz="1800" dirty="0" smtClean="0">
                <a:solidFill>
                  <a:srgbClr val="006600"/>
                </a:solidFill>
                <a:sym typeface="Wingdings" pitchFamily="2" charset="2"/>
              </a:rPr>
              <a:t>MSTW</a:t>
            </a:r>
            <a:r>
              <a:rPr lang="en-GB" sz="1800" dirty="0" smtClean="0">
                <a:sym typeface="Wingdings" pitchFamily="2" charset="2"/>
              </a:rPr>
              <a:t> NNLO apart from </a:t>
            </a:r>
            <a:r>
              <a:rPr lang="en-GB" sz="1800" b="1" dirty="0" smtClean="0">
                <a:solidFill>
                  <a:srgbClr val="002060"/>
                </a:solidFill>
                <a:sym typeface="Wingdings" pitchFamily="2" charset="2"/>
              </a:rPr>
              <a:t>(1) </a:t>
            </a:r>
            <a:r>
              <a:rPr lang="en-GB" sz="1800" dirty="0" smtClean="0">
                <a:sym typeface="Wingdings" pitchFamily="2" charset="2"/>
              </a:rPr>
              <a:t>harder gluon at small x (positivity constraint) and </a:t>
            </a:r>
            <a:r>
              <a:rPr lang="en-GB" sz="1800" b="1" dirty="0" smtClean="0">
                <a:solidFill>
                  <a:srgbClr val="002060"/>
                </a:solidFill>
                <a:sym typeface="Wingdings" pitchFamily="2" charset="2"/>
              </a:rPr>
              <a:t>(2) </a:t>
            </a:r>
            <a:r>
              <a:rPr lang="en-GB" sz="1800" dirty="0" smtClean="0">
                <a:sym typeface="Wingdings" pitchFamily="2" charset="2"/>
              </a:rPr>
              <a:t>larger strange  at medium x</a:t>
            </a:r>
          </a:p>
        </p:txBody>
      </p:sp>
      <p:sp>
        <p:nvSpPr>
          <p:cNvPr id="5" name="TextBox 4"/>
          <p:cNvSpPr txBox="1"/>
          <p:nvPr/>
        </p:nvSpPr>
        <p:spPr>
          <a:xfrm>
            <a:off x="307995" y="6402814"/>
            <a:ext cx="4267515" cy="338554"/>
          </a:xfrm>
          <a:prstGeom prst="rect">
            <a:avLst/>
          </a:prstGeom>
          <a:noFill/>
        </p:spPr>
        <p:txBody>
          <a:bodyPr wrap="none" rtlCol="0">
            <a:spAutoFit/>
          </a:bodyPr>
          <a:lstStyle/>
          <a:p>
            <a:r>
              <a:rPr lang="en-GB" dirty="0" smtClean="0">
                <a:solidFill>
                  <a:srgbClr val="990000"/>
                </a:solidFill>
              </a:rPr>
              <a:t>*</a:t>
            </a:r>
            <a:r>
              <a:rPr lang="en-GB" dirty="0" smtClean="0">
                <a:solidFill>
                  <a:srgbClr val="006600"/>
                </a:solidFill>
              </a:rPr>
              <a:t>CTEQ website: hep.pa.msu.edu/</a:t>
            </a:r>
            <a:r>
              <a:rPr lang="en-GB" dirty="0" err="1" smtClean="0">
                <a:solidFill>
                  <a:srgbClr val="006600"/>
                </a:solidFill>
              </a:rPr>
              <a:t>cteq</a:t>
            </a:r>
            <a:r>
              <a:rPr lang="en-GB" dirty="0" smtClean="0">
                <a:solidFill>
                  <a:srgbClr val="006600"/>
                </a:solidFill>
              </a:rPr>
              <a:t>/public/</a:t>
            </a:r>
            <a:endParaRPr lang="en-US" dirty="0">
              <a:solidFill>
                <a:srgbClr val="006600"/>
              </a:solidFill>
            </a:endParaRPr>
          </a:p>
        </p:txBody>
      </p:sp>
      <p:pic>
        <p:nvPicPr>
          <p:cNvPr id="459778" name="Picture 2"/>
          <p:cNvPicPr>
            <a:picLocks noChangeAspect="1" noChangeArrowheads="1"/>
          </p:cNvPicPr>
          <p:nvPr/>
        </p:nvPicPr>
        <p:blipFill>
          <a:blip r:embed="rId2" cstate="print"/>
          <a:srcRect l="7084" t="14367" r="1568" b="2595"/>
          <a:stretch>
            <a:fillRect/>
          </a:stretch>
        </p:blipFill>
        <p:spPr bwMode="auto">
          <a:xfrm>
            <a:off x="971600" y="2271906"/>
            <a:ext cx="7056784" cy="3893398"/>
          </a:xfrm>
          <a:prstGeom prst="rect">
            <a:avLst/>
          </a:prstGeom>
          <a:noFill/>
          <a:ln w="9525">
            <a:noFill/>
            <a:miter lim="800000"/>
            <a:headEnd/>
            <a:tailEnd/>
          </a:ln>
        </p:spPr>
      </p:pic>
      <p:sp>
        <p:nvSpPr>
          <p:cNvPr id="7" name="Oval 6"/>
          <p:cNvSpPr/>
          <p:nvPr/>
        </p:nvSpPr>
        <p:spPr>
          <a:xfrm>
            <a:off x="3779912" y="2276872"/>
            <a:ext cx="864096" cy="432048"/>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sz="3200" dirty="0" smtClean="0">
                <a:solidFill>
                  <a:srgbClr val="990000"/>
                </a:solidFill>
              </a:rPr>
              <a:t>... and similar cross section predictions</a:t>
            </a:r>
            <a:endParaRPr lang="en-US" sz="3200" dirty="0">
              <a:solidFill>
                <a:srgbClr val="990000"/>
              </a:solidFill>
            </a:endParaRPr>
          </a:p>
        </p:txBody>
      </p:sp>
      <p:sp>
        <p:nvSpPr>
          <p:cNvPr id="3" name="Slide Number Placeholder 2"/>
          <p:cNvSpPr>
            <a:spLocks noGrp="1"/>
          </p:cNvSpPr>
          <p:nvPr>
            <p:ph type="sldNum" sz="quarter" idx="11"/>
          </p:nvPr>
        </p:nvSpPr>
        <p:spPr/>
        <p:txBody>
          <a:bodyPr/>
          <a:lstStyle/>
          <a:p>
            <a:pPr>
              <a:defRPr/>
            </a:pPr>
            <a:fld id="{52E737F1-7AEF-4C95-A52D-FD94E1A1666C}" type="slidenum">
              <a:rPr lang="en-GB" smtClean="0"/>
              <a:pPr>
                <a:defRPr/>
              </a:pPr>
              <a:t>15</a:t>
            </a:fld>
            <a:endParaRPr lang="en-GB"/>
          </a:p>
        </p:txBody>
      </p:sp>
      <p:pic>
        <p:nvPicPr>
          <p:cNvPr id="460802" name="Picture 2"/>
          <p:cNvPicPr>
            <a:picLocks noChangeAspect="1" noChangeArrowheads="1"/>
          </p:cNvPicPr>
          <p:nvPr/>
        </p:nvPicPr>
        <p:blipFill>
          <a:blip r:embed="rId2" cstate="print"/>
          <a:srcRect l="29133" t="24755" r="28342" b="11772"/>
          <a:stretch>
            <a:fillRect/>
          </a:stretch>
        </p:blipFill>
        <p:spPr bwMode="auto">
          <a:xfrm>
            <a:off x="1475656" y="1268760"/>
            <a:ext cx="5832648" cy="52839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GB" sz="4000" dirty="0" smtClean="0">
                <a:solidFill>
                  <a:srgbClr val="990000"/>
                </a:solidFill>
              </a:rPr>
              <a:t> MSTW update 2012</a:t>
            </a:r>
            <a:endParaRPr lang="en-US" sz="4000" dirty="0">
              <a:solidFill>
                <a:srgbClr val="990000"/>
              </a:solidFill>
            </a:endParaRPr>
          </a:p>
        </p:txBody>
      </p:sp>
      <p:sp>
        <p:nvSpPr>
          <p:cNvPr id="3" name="Slide Number Placeholder 2"/>
          <p:cNvSpPr>
            <a:spLocks noGrp="1"/>
          </p:cNvSpPr>
          <p:nvPr>
            <p:ph type="sldNum" sz="quarter" idx="11"/>
          </p:nvPr>
        </p:nvSpPr>
        <p:spPr/>
        <p:txBody>
          <a:bodyPr/>
          <a:lstStyle/>
          <a:p>
            <a:pPr>
              <a:defRPr/>
            </a:pPr>
            <a:fld id="{D66963B6-18C4-4B01-91D7-BF1D84FDE2C4}" type="slidenum">
              <a:rPr lang="en-GB" smtClean="0"/>
              <a:pPr>
                <a:defRPr/>
              </a:pPr>
              <a:t>16</a:t>
            </a:fld>
            <a:endParaRPr lang="en-GB" dirty="0"/>
          </a:p>
        </p:txBody>
      </p:sp>
      <p:sp>
        <p:nvSpPr>
          <p:cNvPr id="7" name="Rectangle 6"/>
          <p:cNvSpPr/>
          <p:nvPr/>
        </p:nvSpPr>
        <p:spPr>
          <a:xfrm>
            <a:off x="251520" y="980728"/>
            <a:ext cx="4464496" cy="1323439"/>
          </a:xfrm>
          <a:prstGeom prst="rect">
            <a:avLst/>
          </a:prstGeom>
        </p:spPr>
        <p:txBody>
          <a:bodyPr wrap="square">
            <a:spAutoFit/>
          </a:bodyPr>
          <a:lstStyle/>
          <a:p>
            <a:r>
              <a:rPr lang="en-US" dirty="0" smtClean="0">
                <a:solidFill>
                  <a:srgbClr val="006600"/>
                </a:solidFill>
              </a:rPr>
              <a:t>MSTW</a:t>
            </a:r>
            <a:r>
              <a:rPr lang="en-US" dirty="0" smtClean="0"/>
              <a:t> PDFs in Monte Carlo approach </a:t>
            </a:r>
            <a:r>
              <a:rPr lang="en-US" dirty="0" smtClean="0">
                <a:solidFill>
                  <a:srgbClr val="006600"/>
                </a:solidFill>
              </a:rPr>
              <a:t>(G. Watt  and R. Thorne, arXiv:1205.4024)</a:t>
            </a:r>
            <a:r>
              <a:rPr lang="en-US" dirty="0" smtClean="0"/>
              <a:t>: validate correctness of “dynamic tolerance” approach, and generate “random” PDF sets directly from parameters and variation from eigenvectors</a:t>
            </a:r>
            <a:endParaRPr lang="en-US" dirty="0"/>
          </a:p>
        </p:txBody>
      </p:sp>
      <p:pic>
        <p:nvPicPr>
          <p:cNvPr id="367617" name="Picture 1"/>
          <p:cNvPicPr>
            <a:picLocks noChangeAspect="1" noChangeArrowheads="1"/>
          </p:cNvPicPr>
          <p:nvPr/>
        </p:nvPicPr>
        <p:blipFill>
          <a:blip r:embed="rId2" cstate="print"/>
          <a:srcRect l="33858" t="12646" r="19942" b="3452"/>
          <a:stretch>
            <a:fillRect/>
          </a:stretch>
        </p:blipFill>
        <p:spPr bwMode="auto">
          <a:xfrm>
            <a:off x="323528" y="2276872"/>
            <a:ext cx="4050265" cy="4464496"/>
          </a:xfrm>
          <a:prstGeom prst="rect">
            <a:avLst/>
          </a:prstGeom>
          <a:noFill/>
          <a:ln w="9525">
            <a:noFill/>
            <a:miter lim="800000"/>
            <a:headEnd/>
            <a:tailEnd/>
          </a:ln>
        </p:spPr>
      </p:pic>
      <p:pic>
        <p:nvPicPr>
          <p:cNvPr id="367618" name="Picture 2"/>
          <p:cNvPicPr>
            <a:picLocks noChangeAspect="1" noChangeArrowheads="1"/>
          </p:cNvPicPr>
          <p:nvPr/>
        </p:nvPicPr>
        <p:blipFill>
          <a:blip r:embed="rId3" cstate="print"/>
          <a:srcRect l="47774" t="35464" r="5372" b="20694"/>
          <a:stretch>
            <a:fillRect/>
          </a:stretch>
        </p:blipFill>
        <p:spPr bwMode="auto">
          <a:xfrm>
            <a:off x="4860032" y="3611708"/>
            <a:ext cx="3989194" cy="2265564"/>
          </a:xfrm>
          <a:prstGeom prst="rect">
            <a:avLst/>
          </a:prstGeom>
          <a:noFill/>
          <a:ln w="9525">
            <a:solidFill>
              <a:schemeClr val="tx1"/>
            </a:solidFill>
            <a:miter lim="800000"/>
            <a:headEnd/>
            <a:tailEnd/>
          </a:ln>
        </p:spPr>
      </p:pic>
      <p:sp>
        <p:nvSpPr>
          <p:cNvPr id="8" name="Rectangle 7"/>
          <p:cNvSpPr/>
          <p:nvPr/>
        </p:nvSpPr>
        <p:spPr>
          <a:xfrm>
            <a:off x="5003032" y="980728"/>
            <a:ext cx="3817440" cy="2062103"/>
          </a:xfrm>
          <a:prstGeom prst="rect">
            <a:avLst/>
          </a:prstGeom>
        </p:spPr>
        <p:txBody>
          <a:bodyPr wrap="square">
            <a:spAutoFit/>
          </a:bodyPr>
          <a:lstStyle/>
          <a:p>
            <a:r>
              <a:rPr lang="en-US" dirty="0" smtClean="0"/>
              <a:t>Adding two more parameters to valence quark starting distributions + minor adjustment to deuterium corrections </a:t>
            </a:r>
            <a:r>
              <a:rPr lang="en-US" dirty="0" smtClean="0">
                <a:sym typeface="Wingdings" pitchFamily="2" charset="2"/>
              </a:rPr>
              <a:t> improved global fit and excellent  description of LHC W asymmetry data</a:t>
            </a:r>
            <a:r>
              <a:rPr lang="en-US" dirty="0" smtClean="0"/>
              <a:t>  </a:t>
            </a:r>
            <a:r>
              <a:rPr lang="en-US" dirty="0" smtClean="0">
                <a:solidFill>
                  <a:srgbClr val="006600"/>
                </a:solidFill>
              </a:rPr>
              <a:t>(MSTW + </a:t>
            </a:r>
            <a:r>
              <a:rPr lang="en-US" dirty="0" smtClean="0"/>
              <a:t> </a:t>
            </a:r>
            <a:r>
              <a:rPr lang="en-US" dirty="0" smtClean="0">
                <a:solidFill>
                  <a:srgbClr val="006600"/>
                </a:solidFill>
              </a:rPr>
              <a:t>Arnold </a:t>
            </a:r>
            <a:r>
              <a:rPr lang="en-US" dirty="0" err="1" smtClean="0">
                <a:solidFill>
                  <a:srgbClr val="006600"/>
                </a:solidFill>
              </a:rPr>
              <a:t>Mathijssen</a:t>
            </a:r>
            <a:r>
              <a:rPr lang="en-US" dirty="0" smtClean="0">
                <a:solidFill>
                  <a:srgbClr val="006600"/>
                </a:solidFill>
              </a:rPr>
              <a:t> and Ben Watt in preparation, see talk by R. Thorne at PDF4LHC, 23</a:t>
            </a:r>
            <a:r>
              <a:rPr lang="en-US" baseline="30000" dirty="0" smtClean="0">
                <a:solidFill>
                  <a:srgbClr val="006600"/>
                </a:solidFill>
              </a:rPr>
              <a:t>rd</a:t>
            </a:r>
            <a:r>
              <a:rPr lang="en-US" dirty="0" smtClean="0">
                <a:solidFill>
                  <a:srgbClr val="006600"/>
                </a:solidFill>
              </a:rPr>
              <a:t> May 2012)</a:t>
            </a:r>
            <a:endParaRPr lang="en-US" dirty="0">
              <a:solidFill>
                <a:srgbClr val="006600"/>
              </a:solidFill>
            </a:endParaRPr>
          </a:p>
        </p:txBody>
      </p:sp>
      <p:sp>
        <p:nvSpPr>
          <p:cNvPr id="9" name="TextBox 8"/>
          <p:cNvSpPr txBox="1"/>
          <p:nvPr/>
        </p:nvSpPr>
        <p:spPr>
          <a:xfrm>
            <a:off x="5580112" y="5466710"/>
            <a:ext cx="2335383" cy="338554"/>
          </a:xfrm>
          <a:prstGeom prst="rect">
            <a:avLst/>
          </a:prstGeom>
          <a:noFill/>
        </p:spPr>
        <p:txBody>
          <a:bodyPr wrap="none" rtlCol="0">
            <a:spAutoFit/>
          </a:bodyPr>
          <a:lstStyle/>
          <a:p>
            <a:r>
              <a:rPr lang="en-GB" dirty="0" smtClean="0">
                <a:solidFill>
                  <a:srgbClr val="990000"/>
                </a:solidFill>
              </a:rPr>
              <a:t>new CP and </a:t>
            </a:r>
            <a:r>
              <a:rPr lang="en-GB" dirty="0" err="1" smtClean="0">
                <a:solidFill>
                  <a:srgbClr val="990000"/>
                </a:solidFill>
              </a:rPr>
              <a:t>Cpdeut</a:t>
            </a:r>
            <a:r>
              <a:rPr lang="en-GB" dirty="0" smtClean="0">
                <a:solidFill>
                  <a:srgbClr val="990000"/>
                </a:solidFill>
              </a:rPr>
              <a:t> fits</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GB" sz="4000" dirty="0" smtClean="0">
                <a:solidFill>
                  <a:srgbClr val="990000"/>
                </a:solidFill>
              </a:rPr>
              <a:t> AB(K)M update 2012</a:t>
            </a:r>
            <a:endParaRPr lang="en-US" sz="4000" dirty="0">
              <a:solidFill>
                <a:srgbClr val="990000"/>
              </a:solidFill>
            </a:endParaRPr>
          </a:p>
        </p:txBody>
      </p:sp>
      <p:sp>
        <p:nvSpPr>
          <p:cNvPr id="3" name="Slide Number Placeholder 2"/>
          <p:cNvSpPr>
            <a:spLocks noGrp="1"/>
          </p:cNvSpPr>
          <p:nvPr>
            <p:ph type="sldNum" sz="quarter" idx="11"/>
          </p:nvPr>
        </p:nvSpPr>
        <p:spPr/>
        <p:txBody>
          <a:bodyPr/>
          <a:lstStyle/>
          <a:p>
            <a:pPr>
              <a:defRPr/>
            </a:pPr>
            <a:fld id="{D66963B6-18C4-4B01-91D7-BF1D84FDE2C4}" type="slidenum">
              <a:rPr lang="en-GB" smtClean="0"/>
              <a:pPr>
                <a:defRPr/>
              </a:pPr>
              <a:t>17</a:t>
            </a:fld>
            <a:endParaRPr lang="en-GB" dirty="0"/>
          </a:p>
        </p:txBody>
      </p:sp>
      <p:sp>
        <p:nvSpPr>
          <p:cNvPr id="7" name="Rectangle 6"/>
          <p:cNvSpPr/>
          <p:nvPr/>
        </p:nvSpPr>
        <p:spPr>
          <a:xfrm>
            <a:off x="755576" y="980728"/>
            <a:ext cx="7200800" cy="1169551"/>
          </a:xfrm>
          <a:prstGeom prst="rect">
            <a:avLst/>
          </a:prstGeom>
        </p:spPr>
        <p:txBody>
          <a:bodyPr wrap="square">
            <a:spAutoFit/>
          </a:bodyPr>
          <a:lstStyle/>
          <a:p>
            <a:r>
              <a:rPr lang="en-US" sz="1800" dirty="0" smtClean="0">
                <a:solidFill>
                  <a:srgbClr val="006600"/>
                </a:solidFill>
              </a:rPr>
              <a:t>ABKM09</a:t>
            </a:r>
            <a:r>
              <a:rPr lang="en-US" sz="1800" dirty="0" smtClean="0"/>
              <a:t>  </a:t>
            </a:r>
            <a:r>
              <a:rPr lang="en-US" sz="1800" dirty="0" smtClean="0">
                <a:sym typeface="Wingdings" pitchFamily="2" charset="2"/>
              </a:rPr>
              <a:t> </a:t>
            </a:r>
            <a:r>
              <a:rPr lang="en-US" sz="1800" dirty="0" smtClean="0">
                <a:solidFill>
                  <a:srgbClr val="006600"/>
                </a:solidFill>
                <a:sym typeface="Wingdings" pitchFamily="2" charset="2"/>
              </a:rPr>
              <a:t>ABM11</a:t>
            </a:r>
            <a:r>
              <a:rPr lang="en-US" sz="1800" dirty="0" smtClean="0">
                <a:sym typeface="Wingdings" pitchFamily="2" charset="2"/>
              </a:rPr>
              <a:t> </a:t>
            </a:r>
            <a:r>
              <a:rPr lang="en-US" sz="1800" dirty="0" smtClean="0"/>
              <a:t>PDFs: new/final HERA  structure function data, theoretical improvements relating to heavy quarks in DIS (running mass etc.)</a:t>
            </a:r>
          </a:p>
          <a:p>
            <a:endParaRPr lang="en-US" dirty="0"/>
          </a:p>
        </p:txBody>
      </p:sp>
      <p:sp>
        <p:nvSpPr>
          <p:cNvPr id="5" name="TextBox 4"/>
          <p:cNvSpPr txBox="1"/>
          <p:nvPr/>
        </p:nvSpPr>
        <p:spPr>
          <a:xfrm>
            <a:off x="251520" y="6381328"/>
            <a:ext cx="5852756" cy="338554"/>
          </a:xfrm>
          <a:prstGeom prst="rect">
            <a:avLst/>
          </a:prstGeom>
          <a:noFill/>
        </p:spPr>
        <p:txBody>
          <a:bodyPr wrap="none" rtlCol="0">
            <a:spAutoFit/>
          </a:bodyPr>
          <a:lstStyle/>
          <a:p>
            <a:r>
              <a:rPr lang="en-GB" dirty="0" smtClean="0">
                <a:solidFill>
                  <a:srgbClr val="990000"/>
                </a:solidFill>
              </a:rPr>
              <a:t>*</a:t>
            </a:r>
            <a:r>
              <a:rPr lang="en-GB" dirty="0" smtClean="0">
                <a:solidFill>
                  <a:srgbClr val="006600"/>
                </a:solidFill>
              </a:rPr>
              <a:t>S. </a:t>
            </a:r>
            <a:r>
              <a:rPr lang="en-GB" dirty="0" err="1" smtClean="0">
                <a:solidFill>
                  <a:srgbClr val="006600"/>
                </a:solidFill>
              </a:rPr>
              <a:t>Alekhin</a:t>
            </a:r>
            <a:r>
              <a:rPr lang="en-GB" dirty="0" smtClean="0">
                <a:solidFill>
                  <a:srgbClr val="006600"/>
                </a:solidFill>
              </a:rPr>
              <a:t>, J. </a:t>
            </a:r>
            <a:r>
              <a:rPr lang="en-GB" dirty="0" err="1" smtClean="0">
                <a:solidFill>
                  <a:srgbClr val="006600"/>
                </a:solidFill>
              </a:rPr>
              <a:t>Blümlein</a:t>
            </a:r>
            <a:r>
              <a:rPr lang="en-GB" dirty="0" smtClean="0">
                <a:solidFill>
                  <a:srgbClr val="006600"/>
                </a:solidFill>
              </a:rPr>
              <a:t>, S. </a:t>
            </a:r>
            <a:r>
              <a:rPr lang="en-GB" dirty="0" err="1" smtClean="0">
                <a:solidFill>
                  <a:srgbClr val="006600"/>
                </a:solidFill>
              </a:rPr>
              <a:t>Moch</a:t>
            </a:r>
            <a:r>
              <a:rPr lang="en-GB" dirty="0" smtClean="0">
                <a:solidFill>
                  <a:srgbClr val="006600"/>
                </a:solidFill>
              </a:rPr>
              <a:t>, arXiv:1202.2281, 1202.4642</a:t>
            </a:r>
            <a:endParaRPr lang="en-US" dirty="0">
              <a:solidFill>
                <a:srgbClr val="006600"/>
              </a:solidFill>
            </a:endParaRPr>
          </a:p>
        </p:txBody>
      </p:sp>
      <p:pic>
        <p:nvPicPr>
          <p:cNvPr id="366593" name="Picture 1"/>
          <p:cNvPicPr>
            <a:picLocks noChangeAspect="1" noChangeArrowheads="1"/>
          </p:cNvPicPr>
          <p:nvPr/>
        </p:nvPicPr>
        <p:blipFill>
          <a:blip r:embed="rId2" cstate="print"/>
          <a:srcRect l="25458" t="10840" r="27292" b="14401"/>
          <a:stretch>
            <a:fillRect/>
          </a:stretch>
        </p:blipFill>
        <p:spPr bwMode="auto">
          <a:xfrm>
            <a:off x="1026800" y="1988840"/>
            <a:ext cx="3977248" cy="3933056"/>
          </a:xfrm>
          <a:prstGeom prst="rect">
            <a:avLst/>
          </a:prstGeom>
          <a:noFill/>
          <a:ln w="9525">
            <a:noFill/>
            <a:miter lim="800000"/>
            <a:headEnd/>
            <a:tailEnd/>
          </a:ln>
        </p:spPr>
      </p:pic>
      <p:sp>
        <p:nvSpPr>
          <p:cNvPr id="8" name="TextBox 7"/>
          <p:cNvSpPr txBox="1"/>
          <p:nvPr/>
        </p:nvSpPr>
        <p:spPr>
          <a:xfrm>
            <a:off x="0" y="2492896"/>
            <a:ext cx="1173719" cy="1077218"/>
          </a:xfrm>
          <a:prstGeom prst="rect">
            <a:avLst/>
          </a:prstGeom>
          <a:noFill/>
        </p:spPr>
        <p:txBody>
          <a:bodyPr wrap="none" rtlCol="0">
            <a:spAutoFit/>
          </a:bodyPr>
          <a:lstStyle/>
          <a:p>
            <a:r>
              <a:rPr lang="en-GB" dirty="0" smtClean="0">
                <a:solidFill>
                  <a:srgbClr val="990000"/>
                </a:solidFill>
              </a:rPr>
              <a:t>ABM11</a:t>
            </a:r>
          </a:p>
          <a:p>
            <a:r>
              <a:rPr lang="en-GB" dirty="0" smtClean="0">
                <a:solidFill>
                  <a:srgbClr val="990000"/>
                </a:solidFill>
              </a:rPr>
              <a:t>MSTW08</a:t>
            </a:r>
          </a:p>
          <a:p>
            <a:r>
              <a:rPr lang="en-GB" dirty="0" smtClean="0">
                <a:solidFill>
                  <a:srgbClr val="990000"/>
                </a:solidFill>
              </a:rPr>
              <a:t>JR09</a:t>
            </a:r>
          </a:p>
          <a:p>
            <a:r>
              <a:rPr lang="en-GB" dirty="0" smtClean="0">
                <a:solidFill>
                  <a:srgbClr val="990000"/>
                </a:solidFill>
              </a:rPr>
              <a:t>NNPDF2.1</a:t>
            </a:r>
            <a:endParaRPr lang="en-US" dirty="0">
              <a:solidFill>
                <a:srgbClr val="990000"/>
              </a:solidFill>
            </a:endParaRPr>
          </a:p>
        </p:txBody>
      </p:sp>
      <p:cxnSp>
        <p:nvCxnSpPr>
          <p:cNvPr id="10" name="Straight Arrow Connector 9"/>
          <p:cNvCxnSpPr/>
          <p:nvPr/>
        </p:nvCxnSpPr>
        <p:spPr>
          <a:xfrm flipV="1">
            <a:off x="1043608" y="2852936"/>
            <a:ext cx="792088"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71600" y="2348880"/>
            <a:ext cx="864096" cy="8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15616" y="2708920"/>
            <a:ext cx="648072"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99592" y="2564904"/>
            <a:ext cx="936104"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932040" y="2074637"/>
            <a:ext cx="4211960" cy="3154563"/>
            <a:chOff x="4932040" y="2420888"/>
            <a:chExt cx="4211960" cy="3154563"/>
          </a:xfrm>
        </p:grpSpPr>
        <p:pic>
          <p:nvPicPr>
            <p:cNvPr id="366594" name="Picture 2"/>
            <p:cNvPicPr>
              <a:picLocks noChangeAspect="1" noChangeArrowheads="1"/>
            </p:cNvPicPr>
            <p:nvPr/>
          </p:nvPicPr>
          <p:blipFill>
            <a:blip r:embed="rId3" cstate="print"/>
            <a:srcRect l="25200" t="32869" r="25451" b="16962"/>
            <a:stretch>
              <a:fillRect/>
            </a:stretch>
          </p:blipFill>
          <p:spPr bwMode="auto">
            <a:xfrm>
              <a:off x="4932040" y="2420888"/>
              <a:ext cx="4211960" cy="3154563"/>
            </a:xfrm>
            <a:prstGeom prst="rect">
              <a:avLst/>
            </a:prstGeom>
            <a:solidFill>
              <a:srgbClr val="FFFF66"/>
            </a:solidFill>
            <a:ln w="9525">
              <a:noFill/>
              <a:miter lim="800000"/>
              <a:headEnd/>
              <a:tailEnd/>
            </a:ln>
          </p:spPr>
        </p:pic>
        <p:sp>
          <p:nvSpPr>
            <p:cNvPr id="19" name="Rounded Rectangle 18"/>
            <p:cNvSpPr/>
            <p:nvPr/>
          </p:nvSpPr>
          <p:spPr>
            <a:xfrm>
              <a:off x="4990324" y="3511894"/>
              <a:ext cx="4067944" cy="288032"/>
            </a:xfrm>
            <a:prstGeom prst="roundRect">
              <a:avLst/>
            </a:prstGeom>
            <a:solidFill>
              <a:srgbClr val="FFFF66">
                <a:alpha val="30196"/>
              </a:srgbClr>
            </a:solid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5148064" y="5301208"/>
            <a:ext cx="3995936" cy="923330"/>
          </a:xfrm>
          <a:prstGeom prst="rect">
            <a:avLst/>
          </a:prstGeom>
          <a:noFill/>
        </p:spPr>
        <p:txBody>
          <a:bodyPr wrap="square" rtlCol="0">
            <a:spAutoFit/>
          </a:bodyPr>
          <a:lstStyle/>
          <a:p>
            <a:r>
              <a:rPr lang="en-GB" sz="1800" dirty="0" smtClean="0"/>
              <a:t>ABM11 gluon harder than ABKM09, but softer than MSTW08, NNPDF2.1, also smaller </a:t>
            </a:r>
            <a:r>
              <a:rPr lang="en-GB" sz="1800" dirty="0" smtClean="0">
                <a:sym typeface="Symbol"/>
              </a:rPr>
              <a:t></a:t>
            </a:r>
            <a:r>
              <a:rPr lang="en-GB" sz="1800" baseline="-25000" dirty="0" smtClean="0">
                <a:sym typeface="Symbol"/>
              </a:rPr>
              <a:t>S</a:t>
            </a:r>
            <a:r>
              <a:rPr lang="en-GB" sz="1800" dirty="0" smtClean="0">
                <a:sym typeface="Symbol"/>
              </a:rPr>
              <a:t>(M</a:t>
            </a:r>
            <a:r>
              <a:rPr lang="en-GB" sz="1800" baseline="-25000" dirty="0" smtClean="0">
                <a:sym typeface="Symbol"/>
              </a:rPr>
              <a:t>Z</a:t>
            </a:r>
            <a:r>
              <a:rPr lang="en-GB" sz="1800" dirty="0" smtClean="0">
                <a:sym typeface="Symbol"/>
              </a:rPr>
              <a:t>)= 0.1134</a:t>
            </a:r>
            <a:endParaRPr lang="en-US" sz="1800" dirty="0"/>
          </a:p>
        </p:txBody>
      </p:sp>
      <p:sp>
        <p:nvSpPr>
          <p:cNvPr id="18" name="TextBox 17"/>
          <p:cNvSpPr txBox="1"/>
          <p:nvPr/>
        </p:nvSpPr>
        <p:spPr>
          <a:xfrm>
            <a:off x="5652120" y="1700808"/>
            <a:ext cx="2963825" cy="461665"/>
          </a:xfrm>
          <a:prstGeom prst="rect">
            <a:avLst/>
          </a:prstGeom>
          <a:noFill/>
        </p:spPr>
        <p:txBody>
          <a:bodyPr wrap="none" rtlCol="0">
            <a:spAutoFit/>
          </a:bodyPr>
          <a:lstStyle/>
          <a:p>
            <a:r>
              <a:rPr lang="en-GB" sz="2400" dirty="0" smtClean="0">
                <a:solidFill>
                  <a:schemeClr val="accent6"/>
                </a:solidFill>
                <a:sym typeface="Symbol"/>
              </a:rPr>
              <a:t></a:t>
            </a:r>
            <a:r>
              <a:rPr lang="en-GB" sz="2400" baseline="-25000" dirty="0" err="1" smtClean="0">
                <a:solidFill>
                  <a:schemeClr val="accent6"/>
                </a:solidFill>
              </a:rPr>
              <a:t>gg</a:t>
            </a:r>
            <a:r>
              <a:rPr lang="en-GB" sz="2400" baseline="-25000" dirty="0" err="1" smtClean="0">
                <a:solidFill>
                  <a:schemeClr val="accent6"/>
                </a:solidFill>
                <a:sym typeface="Wingdings" pitchFamily="2" charset="2"/>
              </a:rPr>
              <a:t></a:t>
            </a:r>
            <a:r>
              <a:rPr lang="en-GB" sz="2400" baseline="-25000" dirty="0" err="1" smtClean="0">
                <a:solidFill>
                  <a:schemeClr val="accent6"/>
                </a:solidFill>
              </a:rPr>
              <a:t>H</a:t>
            </a:r>
            <a:r>
              <a:rPr lang="en-GB" sz="2400" dirty="0" smtClean="0">
                <a:solidFill>
                  <a:schemeClr val="accent6"/>
                </a:solidFill>
              </a:rPr>
              <a:t>(NNLO,  8TeV)</a:t>
            </a:r>
            <a:endParaRPr lang="en-US" sz="2400" dirty="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2E737F1-7AEF-4C95-A52D-FD94E1A1666C}" type="slidenum">
              <a:rPr lang="en-GB" smtClean="0"/>
              <a:pPr>
                <a:defRPr/>
              </a:pPr>
              <a:t>18</a:t>
            </a:fld>
            <a:endParaRPr lang="en-GB"/>
          </a:p>
        </p:txBody>
      </p:sp>
      <p:pic>
        <p:nvPicPr>
          <p:cNvPr id="555010" name="Picture 2"/>
          <p:cNvPicPr>
            <a:picLocks noChangeAspect="1" noChangeArrowheads="1"/>
          </p:cNvPicPr>
          <p:nvPr/>
        </p:nvPicPr>
        <p:blipFill>
          <a:blip r:embed="rId2" cstate="print"/>
          <a:srcRect l="15484" t="26814" r="26242" b="2258"/>
          <a:stretch>
            <a:fillRect/>
          </a:stretch>
        </p:blipFill>
        <p:spPr bwMode="auto">
          <a:xfrm>
            <a:off x="2051720" y="3717035"/>
            <a:ext cx="3996431" cy="2952325"/>
          </a:xfrm>
          <a:prstGeom prst="rect">
            <a:avLst/>
          </a:prstGeom>
          <a:noFill/>
          <a:ln w="9525">
            <a:noFill/>
            <a:miter lim="800000"/>
            <a:headEnd/>
            <a:tailEnd/>
          </a:ln>
        </p:spPr>
      </p:pic>
      <p:pic>
        <p:nvPicPr>
          <p:cNvPr id="555011" name="Picture 3"/>
          <p:cNvPicPr>
            <a:picLocks noChangeAspect="1" noChangeArrowheads="1"/>
          </p:cNvPicPr>
          <p:nvPr/>
        </p:nvPicPr>
        <p:blipFill>
          <a:blip r:embed="rId3" cstate="print"/>
          <a:srcRect l="15750" t="25949" r="25976" b="2258"/>
          <a:stretch>
            <a:fillRect/>
          </a:stretch>
        </p:blipFill>
        <p:spPr bwMode="auto">
          <a:xfrm>
            <a:off x="2051720" y="728702"/>
            <a:ext cx="3996431" cy="2988330"/>
          </a:xfrm>
          <a:prstGeom prst="rect">
            <a:avLst/>
          </a:prstGeom>
          <a:noFill/>
          <a:ln w="9525">
            <a:noFill/>
            <a:miter lim="800000"/>
            <a:headEnd/>
            <a:tailEnd/>
          </a:ln>
        </p:spPr>
      </p:pic>
      <p:sp>
        <p:nvSpPr>
          <p:cNvPr id="6" name="Title 1"/>
          <p:cNvSpPr>
            <a:spLocks noGrp="1"/>
          </p:cNvSpPr>
          <p:nvPr>
            <p:ph type="title"/>
          </p:nvPr>
        </p:nvSpPr>
        <p:spPr>
          <a:xfrm>
            <a:off x="323528" y="-99392"/>
            <a:ext cx="8229600" cy="1143000"/>
          </a:xfrm>
        </p:spPr>
        <p:txBody>
          <a:bodyPr/>
          <a:lstStyle/>
          <a:p>
            <a:r>
              <a:rPr lang="en-GB" sz="2800" dirty="0" smtClean="0">
                <a:solidFill>
                  <a:srgbClr val="990000"/>
                </a:solidFill>
              </a:rPr>
              <a:t>u</a:t>
            </a:r>
            <a:r>
              <a:rPr lang="en-GB" sz="2800" dirty="0" smtClean="0">
                <a:solidFill>
                  <a:srgbClr val="990000"/>
                </a:solidFill>
              </a:rPr>
              <a:t>pdated luminosity plots for 8 TeV</a:t>
            </a:r>
            <a:endParaRPr lang="en-US" sz="2800" dirty="0">
              <a:solidFill>
                <a:srgbClr val="990000"/>
              </a:solidFill>
            </a:endParaRPr>
          </a:p>
        </p:txBody>
      </p:sp>
      <p:sp>
        <p:nvSpPr>
          <p:cNvPr id="555012" name="Rectangle 4"/>
          <p:cNvSpPr>
            <a:spLocks noChangeArrowheads="1"/>
          </p:cNvSpPr>
          <p:nvPr/>
        </p:nvSpPr>
        <p:spPr bwMode="auto">
          <a:xfrm>
            <a:off x="6444208" y="5661248"/>
            <a:ext cx="22322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6600"/>
                </a:solidFill>
                <a:effectLst/>
                <a:latin typeface="Arial Unicode MS" pitchFamily="34" charset="-128"/>
              </a:rPr>
              <a:t>Stefano </a:t>
            </a:r>
            <a:r>
              <a:rPr kumimoji="0" lang="en-US" sz="1800" b="0" i="0" u="none" strike="noStrike" cap="none" normalizeH="0" baseline="0" dirty="0" err="1" smtClean="0">
                <a:ln>
                  <a:noFill/>
                </a:ln>
                <a:solidFill>
                  <a:srgbClr val="006600"/>
                </a:solidFill>
                <a:effectLst/>
                <a:latin typeface="Arial Unicode MS" pitchFamily="34" charset="-128"/>
              </a:rPr>
              <a:t>Carrazza</a:t>
            </a:r>
            <a:r>
              <a:rPr kumimoji="0" lang="en-US" sz="1800" b="0" i="0" u="none" strike="noStrike" cap="none" normalizeH="0" baseline="0" dirty="0" smtClean="0">
                <a:ln>
                  <a:noFill/>
                </a:ln>
                <a:solidFill>
                  <a:srgbClr val="006600"/>
                </a:solidFill>
                <a:effectLst/>
                <a:latin typeface="Arial Unicode MS" pitchFamily="34" charset="-128"/>
              </a:rPr>
              <a:t> and Juan </a:t>
            </a:r>
            <a:r>
              <a:rPr kumimoji="0" lang="en-US" sz="1800" b="0" i="0" u="none" strike="noStrike" cap="none" normalizeH="0" baseline="0" dirty="0" err="1" smtClean="0">
                <a:ln>
                  <a:noFill/>
                </a:ln>
                <a:solidFill>
                  <a:srgbClr val="006600"/>
                </a:solidFill>
                <a:effectLst/>
                <a:latin typeface="Arial Unicode MS" pitchFamily="34" charset="-128"/>
              </a:rPr>
              <a:t>Rojo</a:t>
            </a:r>
            <a:r>
              <a:rPr kumimoji="0" lang="en-US" sz="1400" b="0" i="0" u="none" strike="noStrike" cap="none" normalizeH="0" baseline="0" dirty="0" smtClean="0">
                <a:ln>
                  <a:noFill/>
                </a:ln>
                <a:solidFill>
                  <a:srgbClr val="006600"/>
                </a:solidFill>
                <a:effectLst/>
                <a:latin typeface="Arial" pitchFamily="34" charset="0"/>
              </a:rPr>
              <a:t> </a:t>
            </a:r>
            <a:endParaRPr kumimoji="0" lang="en-US" sz="4000" b="0" i="0" u="none" strike="noStrike" cap="none" normalizeH="0" baseline="0" dirty="0" smtClean="0">
              <a:ln>
                <a:noFill/>
              </a:ln>
              <a:solidFill>
                <a:srgbClr val="006600"/>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7504" y="703238"/>
            <a:ext cx="4968552" cy="4525962"/>
          </a:xfrm>
        </p:spPr>
        <p:txBody>
          <a:bodyPr/>
          <a:lstStyle/>
          <a:p>
            <a:pPr eaLnBrk="1" hangingPunct="1">
              <a:lnSpc>
                <a:spcPct val="90000"/>
              </a:lnSpc>
              <a:buClr>
                <a:srgbClr val="990000"/>
              </a:buClr>
              <a:buNone/>
            </a:pPr>
            <a:endParaRPr lang="en-GB" sz="2800" i="1" dirty="0" smtClean="0">
              <a:solidFill>
                <a:srgbClr val="990000"/>
              </a:solidFill>
            </a:endParaRPr>
          </a:p>
          <a:p>
            <a:pPr lvl="1" eaLnBrk="1" hangingPunct="1">
              <a:lnSpc>
                <a:spcPct val="90000"/>
              </a:lnSpc>
              <a:buClr>
                <a:srgbClr val="990000"/>
              </a:buClr>
            </a:pPr>
            <a:r>
              <a:rPr lang="en-GB" sz="2200" dirty="0" smtClean="0"/>
              <a:t>LHC can provide complementary (and in some cases new) information on PDFs, particularly from well measured, generally inclusive, Standard Candle cross sections </a:t>
            </a:r>
            <a:r>
              <a:rPr lang="en-GB" sz="2200" dirty="0" smtClean="0">
                <a:solidFill>
                  <a:schemeClr val="accent2"/>
                </a:solidFill>
              </a:rPr>
              <a:t>(W, Z, jets, top,…)</a:t>
            </a:r>
          </a:p>
          <a:p>
            <a:pPr lvl="1" eaLnBrk="1" hangingPunct="1">
              <a:lnSpc>
                <a:spcPct val="90000"/>
              </a:lnSpc>
              <a:buClr>
                <a:srgbClr val="990000"/>
              </a:buClr>
            </a:pPr>
            <a:r>
              <a:rPr lang="en-GB" sz="2200" dirty="0" smtClean="0"/>
              <a:t>... but also for more exclusive process like </a:t>
            </a:r>
            <a:r>
              <a:rPr lang="en-GB" sz="2200" dirty="0" err="1" smtClean="0">
                <a:solidFill>
                  <a:schemeClr val="accent2"/>
                </a:solidFill>
              </a:rPr>
              <a:t>W+c</a:t>
            </a:r>
            <a:r>
              <a:rPr lang="en-GB" sz="2200" dirty="0" smtClean="0">
                <a:solidFill>
                  <a:schemeClr val="accent2"/>
                </a:solidFill>
              </a:rPr>
              <a:t>-jet </a:t>
            </a:r>
            <a:r>
              <a:rPr lang="en-GB" sz="2200" dirty="0" smtClean="0"/>
              <a:t>as a measure of the strange PDF</a:t>
            </a:r>
          </a:p>
          <a:p>
            <a:pPr lvl="1" eaLnBrk="1" hangingPunct="1">
              <a:lnSpc>
                <a:spcPct val="90000"/>
              </a:lnSpc>
              <a:buClr>
                <a:srgbClr val="990000"/>
              </a:buClr>
            </a:pPr>
            <a:r>
              <a:rPr lang="en-GB" sz="2200" dirty="0" smtClean="0"/>
              <a:t>including LHC data in global fits  has already started (see below)</a:t>
            </a:r>
          </a:p>
          <a:p>
            <a:pPr lvl="1" eaLnBrk="1" hangingPunct="1">
              <a:lnSpc>
                <a:spcPct val="90000"/>
              </a:lnSpc>
              <a:buClr>
                <a:srgbClr val="990000"/>
              </a:buClr>
              <a:buNone/>
            </a:pPr>
            <a:endParaRPr lang="en-GB" sz="2400" dirty="0" smtClean="0">
              <a:solidFill>
                <a:schemeClr val="accent2"/>
              </a:solidFill>
            </a:endParaRPr>
          </a:p>
          <a:p>
            <a:pPr lvl="1" eaLnBrk="1" hangingPunct="1">
              <a:lnSpc>
                <a:spcPct val="90000"/>
              </a:lnSpc>
              <a:buClr>
                <a:srgbClr val="990000"/>
              </a:buClr>
            </a:pPr>
            <a:endParaRPr lang="en-GB" sz="2400" dirty="0" smtClean="0"/>
          </a:p>
          <a:p>
            <a:pPr lvl="1" eaLnBrk="1" hangingPunct="1">
              <a:lnSpc>
                <a:spcPct val="90000"/>
              </a:lnSpc>
              <a:buClr>
                <a:srgbClr val="990000"/>
              </a:buClr>
            </a:pPr>
            <a:endParaRPr lang="en-GB" sz="2400" dirty="0" smtClean="0"/>
          </a:p>
          <a:p>
            <a:pPr lvl="1" eaLnBrk="1" hangingPunct="1">
              <a:lnSpc>
                <a:spcPct val="90000"/>
              </a:lnSpc>
              <a:buClr>
                <a:srgbClr val="990000"/>
              </a:buClr>
              <a:buFontTx/>
              <a:buNone/>
            </a:pPr>
            <a:endParaRPr lang="en-GB" sz="2400" dirty="0" smtClean="0"/>
          </a:p>
          <a:p>
            <a:pPr eaLnBrk="1" hangingPunct="1">
              <a:lnSpc>
                <a:spcPct val="90000"/>
              </a:lnSpc>
            </a:pPr>
            <a:endParaRPr lang="en-US" sz="2800" dirty="0" smtClean="0"/>
          </a:p>
        </p:txBody>
      </p:sp>
      <p:sp>
        <p:nvSpPr>
          <p:cNvPr id="8196" name="Slide Number Placeholder 4"/>
          <p:cNvSpPr>
            <a:spLocks noGrp="1"/>
          </p:cNvSpPr>
          <p:nvPr>
            <p:ph type="sldNum" sz="quarter" idx="11"/>
          </p:nvPr>
        </p:nvSpPr>
        <p:spPr>
          <a:noFill/>
        </p:spPr>
        <p:txBody>
          <a:bodyPr/>
          <a:lstStyle/>
          <a:p>
            <a:fld id="{B8EACB61-2636-4FDD-A6A7-CD13065854C5}" type="slidenum">
              <a:rPr lang="en-GB" smtClean="0"/>
              <a:pPr/>
              <a:t>19</a:t>
            </a:fld>
            <a:endParaRPr lang="en-GB" dirty="0" smtClean="0"/>
          </a:p>
        </p:txBody>
      </p:sp>
      <p:grpSp>
        <p:nvGrpSpPr>
          <p:cNvPr id="33" name="Group 12"/>
          <p:cNvGrpSpPr>
            <a:grpSpLocks/>
          </p:cNvGrpSpPr>
          <p:nvPr/>
        </p:nvGrpSpPr>
        <p:grpSpPr bwMode="auto">
          <a:xfrm>
            <a:off x="5126483" y="1124991"/>
            <a:ext cx="3910013" cy="5040313"/>
            <a:chOff x="2744" y="754"/>
            <a:chExt cx="2463" cy="3175"/>
          </a:xfrm>
        </p:grpSpPr>
        <p:pic>
          <p:nvPicPr>
            <p:cNvPr id="35" name="Picture 3"/>
            <p:cNvPicPr>
              <a:picLocks noChangeAspect="1" noChangeArrowheads="1"/>
            </p:cNvPicPr>
            <p:nvPr/>
          </p:nvPicPr>
          <p:blipFill>
            <a:blip r:embed="rId2" cstate="print"/>
            <a:srcRect l="27431" t="6256" r="29007" b="3905"/>
            <a:stretch>
              <a:fillRect/>
            </a:stretch>
          </p:blipFill>
          <p:spPr bwMode="auto">
            <a:xfrm>
              <a:off x="2744" y="754"/>
              <a:ext cx="2463" cy="3175"/>
            </a:xfrm>
            <a:prstGeom prst="rect">
              <a:avLst/>
            </a:prstGeom>
            <a:noFill/>
            <a:ln w="9525">
              <a:noFill/>
              <a:miter lim="800000"/>
              <a:headEnd/>
              <a:tailEnd/>
            </a:ln>
          </p:spPr>
        </p:pic>
        <p:sp>
          <p:nvSpPr>
            <p:cNvPr id="36" name="Oval 4"/>
            <p:cNvSpPr>
              <a:spLocks noChangeArrowheads="1"/>
            </p:cNvSpPr>
            <p:nvPr/>
          </p:nvSpPr>
          <p:spPr bwMode="auto">
            <a:xfrm rot="1543586">
              <a:off x="4309" y="1835"/>
              <a:ext cx="499" cy="775"/>
            </a:xfrm>
            <a:prstGeom prst="ellipse">
              <a:avLst/>
            </a:prstGeom>
            <a:solidFill>
              <a:srgbClr val="FFCC00"/>
            </a:solidFill>
            <a:ln w="9525" algn="ctr">
              <a:noFill/>
              <a:round/>
              <a:headEnd/>
              <a:tailEnd/>
            </a:ln>
          </p:spPr>
          <p:txBody>
            <a:bodyPr wrap="none" anchor="ctr"/>
            <a:lstStyle/>
            <a:p>
              <a:endParaRPr lang="en-US"/>
            </a:p>
          </p:txBody>
        </p:sp>
        <p:grpSp>
          <p:nvGrpSpPr>
            <p:cNvPr id="37" name="Group 5"/>
            <p:cNvGrpSpPr>
              <a:grpSpLocks/>
            </p:cNvGrpSpPr>
            <p:nvPr/>
          </p:nvGrpSpPr>
          <p:grpSpPr bwMode="auto">
            <a:xfrm>
              <a:off x="3424" y="2922"/>
              <a:ext cx="635" cy="184"/>
              <a:chOff x="4113" y="2385"/>
              <a:chExt cx="635" cy="184"/>
            </a:xfrm>
          </p:grpSpPr>
          <p:sp>
            <p:nvSpPr>
              <p:cNvPr id="39" name="Oval 6"/>
              <p:cNvSpPr>
                <a:spLocks noChangeArrowheads="1"/>
              </p:cNvSpPr>
              <p:nvPr/>
            </p:nvSpPr>
            <p:spPr bwMode="auto">
              <a:xfrm>
                <a:off x="4113" y="2424"/>
                <a:ext cx="635" cy="136"/>
              </a:xfrm>
              <a:prstGeom prst="ellipse">
                <a:avLst/>
              </a:prstGeom>
              <a:solidFill>
                <a:srgbClr val="FFCC00"/>
              </a:solidFill>
              <a:ln w="9525" algn="ctr">
                <a:noFill/>
                <a:round/>
                <a:headEnd/>
                <a:tailEnd/>
              </a:ln>
            </p:spPr>
            <p:txBody>
              <a:bodyPr wrap="none" anchor="ctr"/>
              <a:lstStyle/>
              <a:p>
                <a:endParaRPr lang="en-US"/>
              </a:p>
            </p:txBody>
          </p:sp>
          <p:sp>
            <p:nvSpPr>
              <p:cNvPr id="40" name="Text Box 7"/>
              <p:cNvSpPr txBox="1">
                <a:spLocks noChangeArrowheads="1"/>
              </p:cNvSpPr>
              <p:nvPr/>
            </p:nvSpPr>
            <p:spPr bwMode="auto">
              <a:xfrm>
                <a:off x="4308" y="2385"/>
                <a:ext cx="288" cy="184"/>
              </a:xfrm>
              <a:prstGeom prst="rect">
                <a:avLst/>
              </a:prstGeom>
              <a:noFill/>
              <a:ln w="9525" algn="ctr">
                <a:noFill/>
                <a:miter lim="800000"/>
                <a:headEnd/>
                <a:tailEnd/>
              </a:ln>
            </p:spPr>
            <p:txBody>
              <a:bodyPr wrap="none">
                <a:spAutoFit/>
              </a:bodyPr>
              <a:lstStyle/>
              <a:p>
                <a:pPr algn="ctr"/>
                <a:r>
                  <a:rPr lang="en-GB" sz="1300" dirty="0">
                    <a:solidFill>
                      <a:srgbClr val="990000"/>
                    </a:solidFill>
                    <a:sym typeface="Symbol" pitchFamily="18" charset="2"/>
                  </a:rPr>
                  <a:t></a:t>
                </a:r>
                <a:r>
                  <a:rPr lang="en-GB" sz="1300" dirty="0" smtClean="0">
                    <a:solidFill>
                      <a:srgbClr val="990000"/>
                    </a:solidFill>
                    <a:sym typeface="Symbol" pitchFamily="18" charset="2"/>
                  </a:rPr>
                  <a:t>* ?</a:t>
                </a:r>
                <a:endParaRPr lang="en-GB" sz="1300" dirty="0">
                  <a:solidFill>
                    <a:srgbClr val="990000"/>
                  </a:solidFill>
                  <a:sym typeface="Symbol" pitchFamily="18" charset="2"/>
                </a:endParaRPr>
              </a:p>
            </p:txBody>
          </p:sp>
        </p:grpSp>
        <p:sp>
          <p:nvSpPr>
            <p:cNvPr id="38" name="Text Box 8"/>
            <p:cNvSpPr txBox="1">
              <a:spLocks noChangeArrowheads="1"/>
            </p:cNvSpPr>
            <p:nvPr/>
          </p:nvSpPr>
          <p:spPr bwMode="auto">
            <a:xfrm>
              <a:off x="4284" y="1979"/>
              <a:ext cx="538" cy="562"/>
            </a:xfrm>
            <a:prstGeom prst="rect">
              <a:avLst/>
            </a:prstGeom>
            <a:noFill/>
            <a:ln w="9525" algn="ctr">
              <a:noFill/>
              <a:miter lim="800000"/>
              <a:headEnd/>
              <a:tailEnd/>
            </a:ln>
          </p:spPr>
          <p:txBody>
            <a:bodyPr wrap="none">
              <a:spAutoFit/>
            </a:bodyPr>
            <a:lstStyle/>
            <a:p>
              <a:pPr algn="ctr"/>
              <a:r>
                <a:rPr lang="en-GB" sz="1300" dirty="0" smtClean="0">
                  <a:solidFill>
                    <a:srgbClr val="990000"/>
                  </a:solidFill>
                  <a:sym typeface="Symbol" pitchFamily="18" charset="2"/>
                </a:rPr>
                <a:t>jets</a:t>
              </a:r>
              <a:r>
                <a:rPr lang="en-GB" sz="1300" dirty="0" smtClean="0">
                  <a:solidFill>
                    <a:srgbClr val="990000"/>
                  </a:solidFill>
                  <a:sym typeface="Symbol" pitchFamily="18" charset="2"/>
                </a:rPr>
                <a:t>,</a:t>
              </a:r>
              <a:endParaRPr lang="en-GB" sz="1300" dirty="0">
                <a:solidFill>
                  <a:srgbClr val="990000"/>
                </a:solidFill>
                <a:sym typeface="Symbol" pitchFamily="18" charset="2"/>
              </a:endParaRPr>
            </a:p>
            <a:p>
              <a:pPr algn="ctr"/>
              <a:r>
                <a:rPr lang="en-GB" sz="1300" dirty="0">
                  <a:solidFill>
                    <a:srgbClr val="990000"/>
                  </a:solidFill>
                  <a:sym typeface="Symbol" pitchFamily="18" charset="2"/>
                </a:rPr>
                <a:t>Higgs,</a:t>
              </a:r>
            </a:p>
            <a:p>
              <a:pPr algn="ctr"/>
              <a:r>
                <a:rPr lang="en-GB" sz="1300" dirty="0" smtClean="0">
                  <a:solidFill>
                    <a:srgbClr val="990000"/>
                  </a:solidFill>
                  <a:sym typeface="Symbol" pitchFamily="18" charset="2"/>
                </a:rPr>
                <a:t>top, W,Z</a:t>
              </a:r>
              <a:r>
                <a:rPr lang="en-GB" sz="1300" dirty="0">
                  <a:solidFill>
                    <a:srgbClr val="990000"/>
                  </a:solidFill>
                  <a:sym typeface="Symbol" pitchFamily="18" charset="2"/>
                </a:rPr>
                <a:t>,</a:t>
              </a:r>
            </a:p>
            <a:p>
              <a:pPr algn="ctr"/>
              <a:r>
                <a:rPr lang="en-GB" sz="1300" dirty="0">
                  <a:solidFill>
                    <a:srgbClr val="990000"/>
                  </a:solidFill>
                  <a:sym typeface="Symbol" pitchFamily="18" charset="2"/>
                </a:rPr>
                <a:t>…</a:t>
              </a:r>
            </a:p>
          </p:txBody>
        </p:sp>
      </p:grpSp>
      <p:grpSp>
        <p:nvGrpSpPr>
          <p:cNvPr id="41" name="Group 40"/>
          <p:cNvGrpSpPr>
            <a:grpSpLocks/>
          </p:cNvGrpSpPr>
          <p:nvPr/>
        </p:nvGrpSpPr>
        <p:grpSpPr bwMode="auto">
          <a:xfrm>
            <a:off x="323528" y="5445720"/>
            <a:ext cx="4745038" cy="863600"/>
            <a:chOff x="-13" y="436"/>
            <a:chExt cx="2989" cy="544"/>
          </a:xfrm>
        </p:grpSpPr>
        <p:grpSp>
          <p:nvGrpSpPr>
            <p:cNvPr id="42" name="Group 26"/>
            <p:cNvGrpSpPr>
              <a:grpSpLocks/>
            </p:cNvGrpSpPr>
            <p:nvPr/>
          </p:nvGrpSpPr>
          <p:grpSpPr bwMode="auto">
            <a:xfrm>
              <a:off x="1517" y="527"/>
              <a:ext cx="1456" cy="283"/>
              <a:chOff x="3878" y="1127"/>
              <a:chExt cx="1544" cy="353"/>
            </a:xfrm>
          </p:grpSpPr>
          <p:sp>
            <p:nvSpPr>
              <p:cNvPr id="59" name="Oval 27"/>
              <p:cNvSpPr>
                <a:spLocks noChangeArrowheads="1"/>
              </p:cNvSpPr>
              <p:nvPr/>
            </p:nvSpPr>
            <p:spPr bwMode="auto">
              <a:xfrm flipH="1">
                <a:off x="4550" y="1144"/>
                <a:ext cx="192" cy="336"/>
              </a:xfrm>
              <a:prstGeom prst="ellipse">
                <a:avLst/>
              </a:prstGeom>
              <a:solidFill>
                <a:srgbClr val="006600"/>
              </a:solidFill>
              <a:ln w="9525">
                <a:solidFill>
                  <a:schemeClr val="tx1"/>
                </a:solidFill>
                <a:round/>
                <a:headEnd/>
                <a:tailEnd/>
              </a:ln>
            </p:spPr>
            <p:txBody>
              <a:bodyPr wrap="none" anchor="ctr"/>
              <a:lstStyle/>
              <a:p>
                <a:endParaRPr lang="en-US">
                  <a:solidFill>
                    <a:srgbClr val="000000"/>
                  </a:solidFill>
                </a:endParaRPr>
              </a:p>
            </p:txBody>
          </p:sp>
          <p:sp>
            <p:nvSpPr>
              <p:cNvPr id="60" name="Line 28"/>
              <p:cNvSpPr>
                <a:spLocks noChangeShapeType="1"/>
              </p:cNvSpPr>
              <p:nvPr/>
            </p:nvSpPr>
            <p:spPr bwMode="auto">
              <a:xfrm flipH="1">
                <a:off x="4694" y="1336"/>
                <a:ext cx="576" cy="0"/>
              </a:xfrm>
              <a:prstGeom prst="line">
                <a:avLst/>
              </a:prstGeom>
              <a:noFill/>
              <a:ln w="57150">
                <a:solidFill>
                  <a:srgbClr val="006600"/>
                </a:solidFill>
                <a:round/>
                <a:headEnd/>
                <a:tailEnd/>
              </a:ln>
            </p:spPr>
            <p:txBody>
              <a:bodyPr/>
              <a:lstStyle/>
              <a:p>
                <a:endParaRPr lang="en-US"/>
              </a:p>
            </p:txBody>
          </p:sp>
          <p:sp>
            <p:nvSpPr>
              <p:cNvPr id="61" name="Line 29"/>
              <p:cNvSpPr>
                <a:spLocks noChangeShapeType="1"/>
              </p:cNvSpPr>
              <p:nvPr/>
            </p:nvSpPr>
            <p:spPr bwMode="auto">
              <a:xfrm flipH="1">
                <a:off x="3878" y="1336"/>
                <a:ext cx="672" cy="0"/>
              </a:xfrm>
              <a:prstGeom prst="line">
                <a:avLst/>
              </a:prstGeom>
              <a:noFill/>
              <a:ln w="28575">
                <a:solidFill>
                  <a:srgbClr val="006600"/>
                </a:solidFill>
                <a:round/>
                <a:headEnd/>
                <a:tailEnd type="triangle" w="med" len="med"/>
              </a:ln>
            </p:spPr>
            <p:txBody>
              <a:bodyPr/>
              <a:lstStyle/>
              <a:p>
                <a:endParaRPr lang="en-US"/>
              </a:p>
            </p:txBody>
          </p:sp>
          <p:sp>
            <p:nvSpPr>
              <p:cNvPr id="62" name="Line 30"/>
              <p:cNvSpPr>
                <a:spLocks noChangeShapeType="1"/>
              </p:cNvSpPr>
              <p:nvPr/>
            </p:nvSpPr>
            <p:spPr bwMode="auto">
              <a:xfrm flipH="1">
                <a:off x="4214" y="1240"/>
                <a:ext cx="384" cy="0"/>
              </a:xfrm>
              <a:prstGeom prst="line">
                <a:avLst/>
              </a:prstGeom>
              <a:noFill/>
              <a:ln w="9525">
                <a:solidFill>
                  <a:srgbClr val="006600"/>
                </a:solidFill>
                <a:round/>
                <a:headEnd/>
                <a:tailEnd/>
              </a:ln>
            </p:spPr>
            <p:txBody>
              <a:bodyPr/>
              <a:lstStyle/>
              <a:p>
                <a:endParaRPr lang="en-US"/>
              </a:p>
            </p:txBody>
          </p:sp>
          <p:sp>
            <p:nvSpPr>
              <p:cNvPr id="63" name="Line 31"/>
              <p:cNvSpPr>
                <a:spLocks noChangeShapeType="1"/>
              </p:cNvSpPr>
              <p:nvPr/>
            </p:nvSpPr>
            <p:spPr bwMode="auto">
              <a:xfrm flipH="1">
                <a:off x="4310" y="1144"/>
                <a:ext cx="336" cy="0"/>
              </a:xfrm>
              <a:prstGeom prst="line">
                <a:avLst/>
              </a:prstGeom>
              <a:noFill/>
              <a:ln w="9525">
                <a:solidFill>
                  <a:srgbClr val="006600"/>
                </a:solidFill>
                <a:round/>
                <a:headEnd/>
                <a:tailEnd/>
              </a:ln>
            </p:spPr>
            <p:txBody>
              <a:bodyPr/>
              <a:lstStyle/>
              <a:p>
                <a:endParaRPr lang="en-US"/>
              </a:p>
            </p:txBody>
          </p:sp>
          <p:sp>
            <p:nvSpPr>
              <p:cNvPr id="64" name="Line 32"/>
              <p:cNvSpPr>
                <a:spLocks noChangeShapeType="1"/>
              </p:cNvSpPr>
              <p:nvPr/>
            </p:nvSpPr>
            <p:spPr bwMode="auto">
              <a:xfrm flipH="1">
                <a:off x="4214" y="1432"/>
                <a:ext cx="384" cy="0"/>
              </a:xfrm>
              <a:prstGeom prst="line">
                <a:avLst/>
              </a:prstGeom>
              <a:noFill/>
              <a:ln w="9525">
                <a:solidFill>
                  <a:srgbClr val="006600"/>
                </a:solidFill>
                <a:round/>
                <a:headEnd/>
                <a:tailEnd/>
              </a:ln>
            </p:spPr>
            <p:txBody>
              <a:bodyPr/>
              <a:lstStyle/>
              <a:p>
                <a:endParaRPr lang="en-US"/>
              </a:p>
            </p:txBody>
          </p:sp>
          <p:sp>
            <p:nvSpPr>
              <p:cNvPr id="65" name="Text Box 33"/>
              <p:cNvSpPr txBox="1">
                <a:spLocks noChangeArrowheads="1"/>
              </p:cNvSpPr>
              <p:nvPr/>
            </p:nvSpPr>
            <p:spPr bwMode="auto">
              <a:xfrm flipH="1">
                <a:off x="5018" y="1127"/>
                <a:ext cx="404" cy="192"/>
              </a:xfrm>
              <a:prstGeom prst="rect">
                <a:avLst/>
              </a:prstGeom>
              <a:noFill/>
              <a:ln w="9525">
                <a:noFill/>
                <a:miter lim="800000"/>
                <a:headEnd/>
                <a:tailEnd/>
              </a:ln>
            </p:spPr>
            <p:txBody>
              <a:bodyPr wrap="none">
                <a:spAutoFit/>
              </a:bodyPr>
              <a:lstStyle/>
              <a:p>
                <a:pPr eaLnBrk="0" hangingPunct="0"/>
                <a:r>
                  <a:rPr lang="en-GB" sz="1000">
                    <a:solidFill>
                      <a:srgbClr val="000000"/>
                    </a:solidFill>
                    <a:latin typeface="Verdana" pitchFamily="34" charset="0"/>
                  </a:rPr>
                  <a:t>proton</a:t>
                </a:r>
                <a:endParaRPr lang="en-US" sz="1000">
                  <a:solidFill>
                    <a:srgbClr val="000000"/>
                  </a:solidFill>
                  <a:latin typeface="Verdana" pitchFamily="34" charset="0"/>
                </a:endParaRPr>
              </a:p>
            </p:txBody>
          </p:sp>
          <p:sp>
            <p:nvSpPr>
              <p:cNvPr id="66" name="AutoShape 34"/>
              <p:cNvSpPr>
                <a:spLocks noChangeArrowheads="1"/>
              </p:cNvSpPr>
              <p:nvPr/>
            </p:nvSpPr>
            <p:spPr bwMode="auto">
              <a:xfrm rot="16200000" flipH="1">
                <a:off x="4899" y="1222"/>
                <a:ext cx="136" cy="227"/>
              </a:xfrm>
              <a:prstGeom prst="triangle">
                <a:avLst>
                  <a:gd name="adj" fmla="val 50000"/>
                </a:avLst>
              </a:prstGeom>
              <a:solidFill>
                <a:srgbClr val="006600"/>
              </a:solidFill>
              <a:ln w="9525" algn="ctr">
                <a:noFill/>
                <a:miter lim="800000"/>
                <a:headEnd/>
                <a:tailEnd/>
              </a:ln>
            </p:spPr>
            <p:txBody>
              <a:bodyPr wrap="none" anchor="ctr"/>
              <a:lstStyle/>
              <a:p>
                <a:endParaRPr lang="en-US">
                  <a:solidFill>
                    <a:srgbClr val="000000"/>
                  </a:solidFill>
                </a:endParaRPr>
              </a:p>
            </p:txBody>
          </p:sp>
        </p:grpSp>
        <p:grpSp>
          <p:nvGrpSpPr>
            <p:cNvPr id="43" name="Group 39"/>
            <p:cNvGrpSpPr>
              <a:grpSpLocks/>
            </p:cNvGrpSpPr>
            <p:nvPr/>
          </p:nvGrpSpPr>
          <p:grpSpPr bwMode="auto">
            <a:xfrm>
              <a:off x="-15" y="436"/>
              <a:ext cx="2031" cy="544"/>
              <a:chOff x="-15" y="423"/>
              <a:chExt cx="2031" cy="544"/>
            </a:xfrm>
          </p:grpSpPr>
          <p:sp>
            <p:nvSpPr>
              <p:cNvPr id="44" name="Text Box 15"/>
              <p:cNvSpPr txBox="1">
                <a:spLocks noChangeArrowheads="1"/>
              </p:cNvSpPr>
              <p:nvPr/>
            </p:nvSpPr>
            <p:spPr bwMode="auto">
              <a:xfrm>
                <a:off x="1057" y="754"/>
                <a:ext cx="272" cy="173"/>
              </a:xfrm>
              <a:prstGeom prst="rect">
                <a:avLst/>
              </a:prstGeom>
              <a:noFill/>
              <a:ln w="9525">
                <a:noFill/>
                <a:miter lim="800000"/>
                <a:headEnd/>
                <a:tailEnd/>
              </a:ln>
            </p:spPr>
            <p:txBody>
              <a:bodyPr wrap="none">
                <a:spAutoFit/>
              </a:bodyPr>
              <a:lstStyle/>
              <a:p>
                <a:pPr eaLnBrk="0" hangingPunct="0"/>
                <a:r>
                  <a:rPr lang="en-GB" sz="1200" dirty="0">
                    <a:solidFill>
                      <a:srgbClr val="333399"/>
                    </a:solidFill>
                    <a:latin typeface="Verdana" pitchFamily="34" charset="0"/>
                  </a:rPr>
                  <a:t>x</a:t>
                </a:r>
                <a:r>
                  <a:rPr lang="en-GB" sz="1200" baseline="-25000" dirty="0">
                    <a:solidFill>
                      <a:srgbClr val="333399"/>
                    </a:solidFill>
                    <a:latin typeface="Verdana" pitchFamily="34" charset="0"/>
                  </a:rPr>
                  <a:t>1</a:t>
                </a:r>
                <a:r>
                  <a:rPr lang="en-GB" sz="1200" dirty="0">
                    <a:solidFill>
                      <a:srgbClr val="333399"/>
                    </a:solidFill>
                    <a:latin typeface="Verdana" pitchFamily="34" charset="0"/>
                  </a:rPr>
                  <a:t>P</a:t>
                </a:r>
                <a:endParaRPr lang="en-US" sz="1200" dirty="0">
                  <a:solidFill>
                    <a:srgbClr val="333399"/>
                  </a:solidFill>
                  <a:latin typeface="Verdana" pitchFamily="34" charset="0"/>
                </a:endParaRPr>
              </a:p>
            </p:txBody>
          </p:sp>
          <p:grpSp>
            <p:nvGrpSpPr>
              <p:cNvPr id="45" name="Group 16"/>
              <p:cNvGrpSpPr>
                <a:grpSpLocks/>
              </p:cNvGrpSpPr>
              <p:nvPr/>
            </p:nvGrpSpPr>
            <p:grpSpPr bwMode="auto">
              <a:xfrm>
                <a:off x="-15" y="527"/>
                <a:ext cx="1532" cy="283"/>
                <a:chOff x="113" y="1111"/>
                <a:chExt cx="1624" cy="353"/>
              </a:xfrm>
            </p:grpSpPr>
            <p:sp>
              <p:nvSpPr>
                <p:cNvPr id="51" name="Oval 17"/>
                <p:cNvSpPr>
                  <a:spLocks noChangeArrowheads="1"/>
                </p:cNvSpPr>
                <p:nvPr/>
              </p:nvSpPr>
              <p:spPr bwMode="auto">
                <a:xfrm>
                  <a:off x="873" y="1128"/>
                  <a:ext cx="192" cy="336"/>
                </a:xfrm>
                <a:prstGeom prst="ellipse">
                  <a:avLst/>
                </a:prstGeom>
                <a:solidFill>
                  <a:srgbClr val="006600"/>
                </a:solidFill>
                <a:ln w="9525">
                  <a:solidFill>
                    <a:schemeClr val="tx1"/>
                  </a:solidFill>
                  <a:round/>
                  <a:headEnd/>
                  <a:tailEnd/>
                </a:ln>
              </p:spPr>
              <p:txBody>
                <a:bodyPr wrap="none" anchor="ctr"/>
                <a:lstStyle/>
                <a:p>
                  <a:endParaRPr lang="en-US">
                    <a:solidFill>
                      <a:srgbClr val="000000"/>
                    </a:solidFill>
                  </a:endParaRPr>
                </a:p>
              </p:txBody>
            </p:sp>
            <p:sp>
              <p:nvSpPr>
                <p:cNvPr id="52" name="Line 18"/>
                <p:cNvSpPr>
                  <a:spLocks noChangeShapeType="1"/>
                </p:cNvSpPr>
                <p:nvPr/>
              </p:nvSpPr>
              <p:spPr bwMode="auto">
                <a:xfrm>
                  <a:off x="345" y="1320"/>
                  <a:ext cx="576" cy="0"/>
                </a:xfrm>
                <a:prstGeom prst="line">
                  <a:avLst/>
                </a:prstGeom>
                <a:noFill/>
                <a:ln w="57150">
                  <a:solidFill>
                    <a:srgbClr val="006600"/>
                  </a:solidFill>
                  <a:round/>
                  <a:headEnd/>
                  <a:tailEnd/>
                </a:ln>
              </p:spPr>
              <p:txBody>
                <a:bodyPr/>
                <a:lstStyle/>
                <a:p>
                  <a:endParaRPr lang="en-US"/>
                </a:p>
              </p:txBody>
            </p:sp>
            <p:sp>
              <p:nvSpPr>
                <p:cNvPr id="53" name="Line 19"/>
                <p:cNvSpPr>
                  <a:spLocks noChangeShapeType="1"/>
                </p:cNvSpPr>
                <p:nvPr/>
              </p:nvSpPr>
              <p:spPr bwMode="auto">
                <a:xfrm>
                  <a:off x="1065" y="1320"/>
                  <a:ext cx="672" cy="0"/>
                </a:xfrm>
                <a:prstGeom prst="line">
                  <a:avLst/>
                </a:prstGeom>
                <a:noFill/>
                <a:ln w="28575">
                  <a:solidFill>
                    <a:srgbClr val="006600"/>
                  </a:solidFill>
                  <a:round/>
                  <a:headEnd/>
                  <a:tailEnd type="triangle" w="med" len="med"/>
                </a:ln>
              </p:spPr>
              <p:txBody>
                <a:bodyPr/>
                <a:lstStyle/>
                <a:p>
                  <a:endParaRPr lang="en-US"/>
                </a:p>
              </p:txBody>
            </p:sp>
            <p:sp>
              <p:nvSpPr>
                <p:cNvPr id="54" name="Line 20"/>
                <p:cNvSpPr>
                  <a:spLocks noChangeShapeType="1"/>
                </p:cNvSpPr>
                <p:nvPr/>
              </p:nvSpPr>
              <p:spPr bwMode="auto">
                <a:xfrm>
                  <a:off x="1017" y="1224"/>
                  <a:ext cx="384" cy="0"/>
                </a:xfrm>
                <a:prstGeom prst="line">
                  <a:avLst/>
                </a:prstGeom>
                <a:noFill/>
                <a:ln w="9525">
                  <a:solidFill>
                    <a:srgbClr val="006600"/>
                  </a:solidFill>
                  <a:round/>
                  <a:headEnd/>
                  <a:tailEnd/>
                </a:ln>
              </p:spPr>
              <p:txBody>
                <a:bodyPr/>
                <a:lstStyle/>
                <a:p>
                  <a:endParaRPr lang="en-US"/>
                </a:p>
              </p:txBody>
            </p:sp>
            <p:sp>
              <p:nvSpPr>
                <p:cNvPr id="55" name="Line 21"/>
                <p:cNvSpPr>
                  <a:spLocks noChangeShapeType="1"/>
                </p:cNvSpPr>
                <p:nvPr/>
              </p:nvSpPr>
              <p:spPr bwMode="auto">
                <a:xfrm>
                  <a:off x="969" y="1128"/>
                  <a:ext cx="336" cy="0"/>
                </a:xfrm>
                <a:prstGeom prst="line">
                  <a:avLst/>
                </a:prstGeom>
                <a:noFill/>
                <a:ln w="9525">
                  <a:solidFill>
                    <a:srgbClr val="006600"/>
                  </a:solidFill>
                  <a:round/>
                  <a:headEnd/>
                  <a:tailEnd/>
                </a:ln>
              </p:spPr>
              <p:txBody>
                <a:bodyPr/>
                <a:lstStyle/>
                <a:p>
                  <a:endParaRPr lang="en-US"/>
                </a:p>
              </p:txBody>
            </p:sp>
            <p:sp>
              <p:nvSpPr>
                <p:cNvPr id="56" name="Line 22"/>
                <p:cNvSpPr>
                  <a:spLocks noChangeShapeType="1"/>
                </p:cNvSpPr>
                <p:nvPr/>
              </p:nvSpPr>
              <p:spPr bwMode="auto">
                <a:xfrm>
                  <a:off x="1017" y="1416"/>
                  <a:ext cx="384" cy="0"/>
                </a:xfrm>
                <a:prstGeom prst="line">
                  <a:avLst/>
                </a:prstGeom>
                <a:noFill/>
                <a:ln w="9525">
                  <a:solidFill>
                    <a:srgbClr val="006600"/>
                  </a:solidFill>
                  <a:round/>
                  <a:headEnd/>
                  <a:tailEnd/>
                </a:ln>
              </p:spPr>
              <p:txBody>
                <a:bodyPr/>
                <a:lstStyle/>
                <a:p>
                  <a:endParaRPr lang="en-US"/>
                </a:p>
              </p:txBody>
            </p:sp>
            <p:sp>
              <p:nvSpPr>
                <p:cNvPr id="57" name="Text Box 23"/>
                <p:cNvSpPr txBox="1">
                  <a:spLocks noChangeArrowheads="1"/>
                </p:cNvSpPr>
                <p:nvPr/>
              </p:nvSpPr>
              <p:spPr bwMode="auto">
                <a:xfrm>
                  <a:off x="113" y="1111"/>
                  <a:ext cx="404" cy="192"/>
                </a:xfrm>
                <a:prstGeom prst="rect">
                  <a:avLst/>
                </a:prstGeom>
                <a:noFill/>
                <a:ln w="9525">
                  <a:noFill/>
                  <a:miter lim="800000"/>
                  <a:headEnd/>
                  <a:tailEnd/>
                </a:ln>
              </p:spPr>
              <p:txBody>
                <a:bodyPr wrap="none">
                  <a:spAutoFit/>
                </a:bodyPr>
                <a:lstStyle/>
                <a:p>
                  <a:pPr eaLnBrk="0" hangingPunct="0"/>
                  <a:r>
                    <a:rPr lang="en-GB" sz="1000">
                      <a:solidFill>
                        <a:srgbClr val="000000"/>
                      </a:solidFill>
                      <a:latin typeface="Verdana" pitchFamily="34" charset="0"/>
                    </a:rPr>
                    <a:t>proton</a:t>
                  </a:r>
                  <a:endParaRPr lang="en-US" sz="1000">
                    <a:solidFill>
                      <a:srgbClr val="000000"/>
                    </a:solidFill>
                    <a:latin typeface="Verdana" pitchFamily="34" charset="0"/>
                  </a:endParaRPr>
                </a:p>
              </p:txBody>
            </p:sp>
            <p:sp>
              <p:nvSpPr>
                <p:cNvPr id="58" name="AutoShape 24"/>
                <p:cNvSpPr>
                  <a:spLocks noChangeArrowheads="1"/>
                </p:cNvSpPr>
                <p:nvPr/>
              </p:nvSpPr>
              <p:spPr bwMode="auto">
                <a:xfrm rot="5400000">
                  <a:off x="581" y="1206"/>
                  <a:ext cx="136" cy="227"/>
                </a:xfrm>
                <a:prstGeom prst="triangle">
                  <a:avLst>
                    <a:gd name="adj" fmla="val 50000"/>
                  </a:avLst>
                </a:prstGeom>
                <a:solidFill>
                  <a:srgbClr val="006600"/>
                </a:solidFill>
                <a:ln w="9525" algn="ctr">
                  <a:noFill/>
                  <a:miter lim="800000"/>
                  <a:headEnd/>
                  <a:tailEnd/>
                </a:ln>
              </p:spPr>
              <p:txBody>
                <a:bodyPr wrap="none" anchor="ctr"/>
                <a:lstStyle/>
                <a:p>
                  <a:endParaRPr lang="en-US">
                    <a:solidFill>
                      <a:srgbClr val="000000"/>
                    </a:solidFill>
                  </a:endParaRPr>
                </a:p>
              </p:txBody>
            </p:sp>
          </p:grpSp>
          <p:sp>
            <p:nvSpPr>
              <p:cNvPr id="46" name="Text Box 25"/>
              <p:cNvSpPr txBox="1">
                <a:spLocks noChangeArrowheads="1"/>
              </p:cNvSpPr>
              <p:nvPr/>
            </p:nvSpPr>
            <p:spPr bwMode="auto">
              <a:xfrm flipH="1">
                <a:off x="1744" y="754"/>
                <a:ext cx="272" cy="173"/>
              </a:xfrm>
              <a:prstGeom prst="rect">
                <a:avLst/>
              </a:prstGeom>
              <a:noFill/>
              <a:ln w="9525">
                <a:noFill/>
                <a:miter lim="800000"/>
                <a:headEnd/>
                <a:tailEnd/>
              </a:ln>
            </p:spPr>
            <p:txBody>
              <a:bodyPr wrap="none">
                <a:spAutoFit/>
              </a:bodyPr>
              <a:lstStyle/>
              <a:p>
                <a:pPr eaLnBrk="0" hangingPunct="0"/>
                <a:r>
                  <a:rPr lang="en-GB" sz="1200">
                    <a:solidFill>
                      <a:srgbClr val="333399"/>
                    </a:solidFill>
                    <a:latin typeface="Verdana" pitchFamily="34" charset="0"/>
                  </a:rPr>
                  <a:t>x</a:t>
                </a:r>
                <a:r>
                  <a:rPr lang="en-GB" sz="1200" baseline="-25000">
                    <a:solidFill>
                      <a:srgbClr val="333399"/>
                    </a:solidFill>
                    <a:latin typeface="Verdana" pitchFamily="34" charset="0"/>
                  </a:rPr>
                  <a:t>2</a:t>
                </a:r>
                <a:r>
                  <a:rPr lang="en-GB" sz="1200">
                    <a:solidFill>
                      <a:srgbClr val="333399"/>
                    </a:solidFill>
                    <a:latin typeface="Verdana" pitchFamily="34" charset="0"/>
                  </a:rPr>
                  <a:t>P</a:t>
                </a:r>
                <a:endParaRPr lang="en-US" sz="1200">
                  <a:solidFill>
                    <a:srgbClr val="333399"/>
                  </a:solidFill>
                  <a:latin typeface="Verdana" pitchFamily="34" charset="0"/>
                </a:endParaRPr>
              </a:p>
            </p:txBody>
          </p:sp>
          <p:sp>
            <p:nvSpPr>
              <p:cNvPr id="47" name="Oval 35"/>
              <p:cNvSpPr>
                <a:spLocks noChangeArrowheads="1"/>
              </p:cNvSpPr>
              <p:nvPr/>
            </p:nvSpPr>
            <p:spPr bwMode="auto">
              <a:xfrm>
                <a:off x="1399" y="604"/>
                <a:ext cx="214" cy="182"/>
              </a:xfrm>
              <a:prstGeom prst="ellipse">
                <a:avLst/>
              </a:prstGeom>
              <a:solidFill>
                <a:srgbClr val="FF3300"/>
              </a:solidFill>
              <a:ln w="9525" algn="ctr">
                <a:noFill/>
                <a:round/>
                <a:headEnd/>
                <a:tailEnd/>
              </a:ln>
            </p:spPr>
            <p:txBody>
              <a:bodyPr wrap="none" anchor="ctr"/>
              <a:lstStyle/>
              <a:p>
                <a:endParaRPr lang="en-US">
                  <a:solidFill>
                    <a:srgbClr val="000000"/>
                  </a:solidFill>
                </a:endParaRPr>
              </a:p>
            </p:txBody>
          </p:sp>
          <p:sp>
            <p:nvSpPr>
              <p:cNvPr id="48" name="Line 36"/>
              <p:cNvSpPr>
                <a:spLocks noChangeShapeType="1"/>
              </p:cNvSpPr>
              <p:nvPr/>
            </p:nvSpPr>
            <p:spPr bwMode="auto">
              <a:xfrm flipV="1">
                <a:off x="1511" y="423"/>
                <a:ext cx="129" cy="254"/>
              </a:xfrm>
              <a:prstGeom prst="line">
                <a:avLst/>
              </a:prstGeom>
              <a:noFill/>
              <a:ln w="38100">
                <a:solidFill>
                  <a:srgbClr val="FF3300"/>
                </a:solidFill>
                <a:round/>
                <a:headEnd/>
                <a:tailEnd type="triangle" w="med" len="med"/>
              </a:ln>
            </p:spPr>
            <p:txBody>
              <a:bodyPr/>
              <a:lstStyle/>
              <a:p>
                <a:endParaRPr lang="en-US"/>
              </a:p>
            </p:txBody>
          </p:sp>
          <p:sp>
            <p:nvSpPr>
              <p:cNvPr id="49" name="Line 37"/>
              <p:cNvSpPr>
                <a:spLocks noChangeShapeType="1"/>
              </p:cNvSpPr>
              <p:nvPr/>
            </p:nvSpPr>
            <p:spPr bwMode="auto">
              <a:xfrm>
                <a:off x="1499" y="714"/>
                <a:ext cx="130" cy="253"/>
              </a:xfrm>
              <a:prstGeom prst="line">
                <a:avLst/>
              </a:prstGeom>
              <a:noFill/>
              <a:ln w="38100">
                <a:solidFill>
                  <a:srgbClr val="FF3300"/>
                </a:solidFill>
                <a:round/>
                <a:headEnd/>
                <a:tailEnd type="triangle" w="med" len="med"/>
              </a:ln>
            </p:spPr>
            <p:txBody>
              <a:bodyPr/>
              <a:lstStyle/>
              <a:p>
                <a:endParaRPr lang="en-US"/>
              </a:p>
            </p:txBody>
          </p:sp>
          <p:sp>
            <p:nvSpPr>
              <p:cNvPr id="50" name="Text Box 38"/>
              <p:cNvSpPr txBox="1">
                <a:spLocks noChangeArrowheads="1"/>
              </p:cNvSpPr>
              <p:nvPr/>
            </p:nvSpPr>
            <p:spPr bwMode="auto">
              <a:xfrm>
                <a:off x="1407" y="590"/>
                <a:ext cx="201" cy="212"/>
              </a:xfrm>
              <a:prstGeom prst="rect">
                <a:avLst/>
              </a:prstGeom>
              <a:noFill/>
              <a:ln w="9525" algn="ctr">
                <a:noFill/>
                <a:miter lim="800000"/>
                <a:headEnd/>
                <a:tailEnd/>
              </a:ln>
            </p:spPr>
            <p:txBody>
              <a:bodyPr wrap="none">
                <a:spAutoFit/>
              </a:bodyPr>
              <a:lstStyle/>
              <a:p>
                <a:pPr algn="ctr"/>
                <a:r>
                  <a:rPr lang="en-GB">
                    <a:solidFill>
                      <a:srgbClr val="FFFFFF"/>
                    </a:solidFill>
                  </a:rPr>
                  <a:t>X</a:t>
                </a:r>
                <a:endParaRPr lang="en-US">
                  <a:solidFill>
                    <a:srgbClr val="FFFFFF"/>
                  </a:solidFill>
                </a:endParaRPr>
              </a:p>
            </p:txBody>
          </p:sp>
        </p:grpSp>
      </p:grpSp>
      <p:sp>
        <p:nvSpPr>
          <p:cNvPr id="67" name="Title 1"/>
          <p:cNvSpPr>
            <a:spLocks noGrp="1"/>
          </p:cNvSpPr>
          <p:nvPr>
            <p:ph type="title"/>
          </p:nvPr>
        </p:nvSpPr>
        <p:spPr>
          <a:xfrm>
            <a:off x="323528" y="53752"/>
            <a:ext cx="8229600" cy="1143000"/>
          </a:xfrm>
        </p:spPr>
        <p:txBody>
          <a:bodyPr/>
          <a:lstStyle/>
          <a:p>
            <a:r>
              <a:rPr lang="en-GB" sz="4000" dirty="0" smtClean="0">
                <a:solidFill>
                  <a:srgbClr val="990000"/>
                </a:solidFill>
              </a:rPr>
              <a:t> PDF fitting at LHC</a:t>
            </a:r>
            <a:endParaRPr lang="en-US" sz="4000" dirty="0">
              <a:solidFill>
                <a:srgbClr val="99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a:xfrm>
            <a:off x="179512" y="2420888"/>
            <a:ext cx="4392488" cy="4895850"/>
          </a:xfrm>
        </p:spPr>
        <p:txBody>
          <a:bodyPr/>
          <a:lstStyle/>
          <a:p>
            <a:pPr lvl="0" eaLnBrk="1" hangingPunct="1">
              <a:lnSpc>
                <a:spcPct val="90000"/>
              </a:lnSpc>
              <a:buClr>
                <a:srgbClr val="990000"/>
              </a:buClr>
              <a:buSzPct val="150000"/>
              <a:defRPr/>
            </a:pPr>
            <a:r>
              <a:rPr lang="en-GB" sz="2000" dirty="0" smtClean="0"/>
              <a:t>according to the QCD </a:t>
            </a:r>
            <a:r>
              <a:rPr lang="en-GB" sz="2000" i="1" dirty="0" smtClean="0">
                <a:solidFill>
                  <a:srgbClr val="990000"/>
                </a:solidFill>
              </a:rPr>
              <a:t>factorisation theorem</a:t>
            </a:r>
            <a:r>
              <a:rPr lang="en-GB" sz="2000" dirty="0" smtClean="0"/>
              <a:t> for inclusive hard scattering processes, universal distributions containing long-distance structure of hadrons; related to parton model distributions at leading order, but with logarithmic scaling violations (DGLAP) </a:t>
            </a:r>
          </a:p>
          <a:p>
            <a:pPr lvl="0" eaLnBrk="1" hangingPunct="1">
              <a:lnSpc>
                <a:spcPct val="90000"/>
              </a:lnSpc>
              <a:buClr>
                <a:srgbClr val="990000"/>
              </a:buClr>
              <a:buSzPct val="150000"/>
              <a:defRPr/>
            </a:pPr>
            <a:r>
              <a:rPr lang="en-GB" sz="2000" dirty="0" smtClean="0"/>
              <a:t>obtained by fitting a wide variety of high-precision deep inelastic and other hadron collider data </a:t>
            </a:r>
            <a:r>
              <a:rPr lang="en-GB" sz="2000" dirty="0" smtClean="0">
                <a:solidFill>
                  <a:srgbClr val="990000"/>
                </a:solidFill>
              </a:rPr>
              <a:t>(‘global PDF fits’)</a:t>
            </a:r>
          </a:p>
          <a:p>
            <a:pPr lvl="0" eaLnBrk="1" hangingPunct="1">
              <a:lnSpc>
                <a:spcPct val="90000"/>
              </a:lnSpc>
              <a:buClr>
                <a:srgbClr val="990000"/>
              </a:buClr>
              <a:buSzPct val="150000"/>
              <a:defRPr/>
            </a:pPr>
            <a:r>
              <a:rPr lang="en-GB" sz="2000" dirty="0" smtClean="0"/>
              <a:t>key ingredients for </a:t>
            </a:r>
            <a:r>
              <a:rPr lang="en-GB" sz="2000" dirty="0" smtClean="0">
                <a:solidFill>
                  <a:srgbClr val="006600"/>
                </a:solidFill>
              </a:rPr>
              <a:t>LHC </a:t>
            </a:r>
            <a:r>
              <a:rPr lang="en-GB" sz="2000" dirty="0" smtClean="0"/>
              <a:t>phenomenology</a:t>
            </a:r>
            <a:endParaRPr lang="en-US" sz="2000" dirty="0" smtClean="0"/>
          </a:p>
          <a:p>
            <a:pPr eaLnBrk="1" hangingPunct="1">
              <a:lnSpc>
                <a:spcPct val="90000"/>
              </a:lnSpc>
              <a:buClr>
                <a:srgbClr val="990000"/>
              </a:buClr>
              <a:buSzPct val="150000"/>
            </a:pPr>
            <a:endParaRPr lang="en-GB" sz="2000" dirty="0" smtClean="0"/>
          </a:p>
        </p:txBody>
      </p:sp>
      <p:sp>
        <p:nvSpPr>
          <p:cNvPr id="10" name="Rectangle 3"/>
          <p:cNvSpPr txBox="1">
            <a:spLocks noChangeArrowheads="1"/>
          </p:cNvSpPr>
          <p:nvPr/>
        </p:nvSpPr>
        <p:spPr bwMode="auto">
          <a:xfrm>
            <a:off x="179512" y="1484784"/>
            <a:ext cx="8064896"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introduced by </a:t>
            </a:r>
            <a:r>
              <a:rPr kumimoji="0" lang="en-GB" sz="2000" b="0" i="0" u="none" strike="noStrike" kern="0" cap="none" spc="0" normalizeH="0" baseline="0" noProof="0" dirty="0" smtClean="0">
                <a:ln>
                  <a:noFill/>
                </a:ln>
                <a:solidFill>
                  <a:srgbClr val="006600"/>
                </a:solidFill>
                <a:effectLst/>
                <a:uLnTx/>
                <a:uFillTx/>
                <a:latin typeface="+mn-lt"/>
                <a:ea typeface="+mn-ea"/>
                <a:cs typeface="+mn-cs"/>
              </a:rPr>
              <a:t>Feynman</a:t>
            </a:r>
            <a:r>
              <a:rPr kumimoji="0" lang="en-GB" sz="2000" b="0" i="0" u="none" strike="noStrike" kern="0" cap="none" spc="0" normalizeH="0" baseline="0" noProof="0" dirty="0" smtClean="0">
                <a:ln>
                  <a:noFill/>
                </a:ln>
                <a:solidFill>
                  <a:schemeClr val="tx1"/>
                </a:solidFill>
                <a:effectLst/>
                <a:uLnTx/>
                <a:uFillTx/>
                <a:latin typeface="+mn-lt"/>
                <a:ea typeface="+mn-ea"/>
                <a:cs typeface="+mn-cs"/>
              </a:rPr>
              <a:t> (1969) in the </a:t>
            </a:r>
            <a:r>
              <a:rPr kumimoji="0" lang="en-GB" sz="2000" b="0" i="1" u="none" strike="noStrike" kern="0" cap="none" spc="0" normalizeH="0" baseline="0" noProof="0" dirty="0" smtClean="0">
                <a:ln>
                  <a:noFill/>
                </a:ln>
                <a:solidFill>
                  <a:srgbClr val="990000"/>
                </a:solidFill>
                <a:effectLst/>
                <a:uLnTx/>
                <a:uFillTx/>
                <a:latin typeface="+mn-lt"/>
                <a:ea typeface="+mn-ea"/>
                <a:cs typeface="+mn-cs"/>
              </a:rPr>
              <a:t>parton model</a:t>
            </a:r>
            <a:r>
              <a:rPr kumimoji="0" lang="en-GB" sz="2000" b="0" i="0" u="none" strike="noStrike" kern="0" cap="none" spc="0" normalizeH="0" baseline="0" noProof="0" dirty="0" smtClean="0">
                <a:ln>
                  <a:noFill/>
                </a:ln>
                <a:solidFill>
                  <a:schemeClr val="tx1"/>
                </a:solidFill>
                <a:effectLst/>
                <a:uLnTx/>
                <a:uFillTx/>
                <a:latin typeface="+mn-lt"/>
                <a:ea typeface="+mn-ea"/>
                <a:cs typeface="+mn-cs"/>
              </a:rPr>
              <a:t>, to explain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Bjorken</a:t>
            </a:r>
            <a:r>
              <a:rPr kumimoji="0" lang="en-GB" sz="2000" b="0" i="0" u="none" strike="noStrike" kern="0" cap="none" spc="0" normalizeH="0" baseline="0" noProof="0" dirty="0" smtClean="0">
                <a:ln>
                  <a:noFill/>
                </a:ln>
                <a:solidFill>
                  <a:schemeClr val="tx1"/>
                </a:solidFill>
                <a:effectLst/>
                <a:uLnTx/>
                <a:uFillTx/>
                <a:latin typeface="+mn-lt"/>
                <a:ea typeface="+mn-ea"/>
                <a:cs typeface="+mn-cs"/>
              </a:rPr>
              <a:t> scaling in deep inelastic scattering data; interpretation as probability distributions</a:t>
            </a: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lang="en-GB" sz="20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lang="en-GB" sz="20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lang="en-GB" sz="20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lang="en-GB" sz="2000" kern="0" dirty="0" smtClean="0">
              <a:latin typeface="+mn-lt"/>
            </a:endParaRPr>
          </a:p>
          <a:p>
            <a:pPr marL="342900" marR="0" lvl="0" indent="-342900" algn="l" defTabSz="914400" rtl="0" eaLnBrk="1" fontAlgn="base" latinLnBrk="0" hangingPunct="1">
              <a:lnSpc>
                <a:spcPct val="90000"/>
              </a:lnSpc>
              <a:spcBef>
                <a:spcPct val="20000"/>
              </a:spcBef>
              <a:spcAft>
                <a:spcPct val="0"/>
              </a:spcAft>
              <a:buClr>
                <a:srgbClr val="990000"/>
              </a:buClr>
              <a:buSzPct val="150000"/>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990000"/>
              </a:buClr>
              <a:buSzPct val="150000"/>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990000"/>
              </a:buClr>
              <a:buSzPct val="150000"/>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339" name="Rectangle 2"/>
          <p:cNvSpPr>
            <a:spLocks noGrp="1" noChangeArrowheads="1"/>
          </p:cNvSpPr>
          <p:nvPr>
            <p:ph type="title"/>
          </p:nvPr>
        </p:nvSpPr>
        <p:spPr>
          <a:xfrm>
            <a:off x="395536" y="188640"/>
            <a:ext cx="8229600" cy="1143000"/>
          </a:xfrm>
        </p:spPr>
        <p:txBody>
          <a:bodyPr/>
          <a:lstStyle/>
          <a:p>
            <a:pPr algn="l" eaLnBrk="1" hangingPunct="1"/>
            <a:r>
              <a:rPr lang="en-GB" dirty="0" smtClean="0">
                <a:solidFill>
                  <a:srgbClr val="990000"/>
                </a:solidFill>
              </a:rPr>
              <a:t>parton distribution </a:t>
            </a:r>
            <a:br>
              <a:rPr lang="en-GB" dirty="0" smtClean="0">
                <a:solidFill>
                  <a:srgbClr val="990000"/>
                </a:solidFill>
              </a:rPr>
            </a:br>
            <a:r>
              <a:rPr lang="en-GB" dirty="0" smtClean="0">
                <a:solidFill>
                  <a:srgbClr val="990000"/>
                </a:solidFill>
              </a:rPr>
              <a:t>functions</a:t>
            </a:r>
            <a:endParaRPr lang="en-US" dirty="0" smtClean="0">
              <a:solidFill>
                <a:srgbClr val="990000"/>
              </a:solidFill>
            </a:endParaRPr>
          </a:p>
        </p:txBody>
      </p:sp>
      <p:grpSp>
        <p:nvGrpSpPr>
          <p:cNvPr id="2" name="Group 7"/>
          <p:cNvGrpSpPr/>
          <p:nvPr/>
        </p:nvGrpSpPr>
        <p:grpSpPr>
          <a:xfrm>
            <a:off x="-1514475" y="260648"/>
            <a:ext cx="11918950" cy="2749256"/>
            <a:chOff x="-1514475" y="260648"/>
            <a:chExt cx="11918950" cy="2749256"/>
          </a:xfrm>
        </p:grpSpPr>
        <p:sp>
          <p:nvSpPr>
            <p:cNvPr id="14338" name="AutoShape 16"/>
            <p:cNvSpPr>
              <a:spLocks noChangeArrowheads="1"/>
            </p:cNvSpPr>
            <p:nvPr/>
          </p:nvSpPr>
          <p:spPr bwMode="auto">
            <a:xfrm>
              <a:off x="5436939" y="260648"/>
              <a:ext cx="3023493" cy="862905"/>
            </a:xfrm>
            <a:prstGeom prst="roundRect">
              <a:avLst>
                <a:gd name="adj" fmla="val 16667"/>
              </a:avLst>
            </a:prstGeom>
            <a:solidFill>
              <a:schemeClr val="accent1"/>
            </a:solidFill>
            <a:ln w="9525">
              <a:noFill/>
              <a:round/>
              <a:headEnd/>
              <a:tailEnd/>
            </a:ln>
          </p:spPr>
          <p:txBody>
            <a:bodyPr wrap="none" anchor="ctr"/>
            <a:lstStyle/>
            <a:p>
              <a:endParaRPr lang="en-US">
                <a:solidFill>
                  <a:srgbClr val="000000"/>
                </a:solidFill>
              </a:endParaRPr>
            </a:p>
          </p:txBody>
        </p:sp>
        <p:grpSp>
          <p:nvGrpSpPr>
            <p:cNvPr id="3" name="Group 19"/>
            <p:cNvGrpSpPr>
              <a:grpSpLocks/>
            </p:cNvGrpSpPr>
            <p:nvPr/>
          </p:nvGrpSpPr>
          <p:grpSpPr bwMode="auto">
            <a:xfrm>
              <a:off x="-1514475" y="333377"/>
              <a:ext cx="11918950" cy="2676527"/>
              <a:chOff x="-885" y="210"/>
              <a:chExt cx="7508" cy="1686"/>
            </a:xfrm>
          </p:grpSpPr>
          <p:pic>
            <p:nvPicPr>
              <p:cNvPr id="14342" name="Picture 17" descr="txp_fig"/>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3585" y="210"/>
                <a:ext cx="1644" cy="479"/>
              </a:xfrm>
              <a:prstGeom prst="rect">
                <a:avLst/>
              </a:prstGeom>
              <a:noFill/>
              <a:ln w="9525">
                <a:noFill/>
                <a:miter lim="800000"/>
                <a:headEnd/>
                <a:tailEnd/>
              </a:ln>
            </p:spPr>
          </p:pic>
          <p:sp>
            <p:nvSpPr>
              <p:cNvPr id="14343" name="Rectangle 6"/>
              <p:cNvSpPr>
                <a:spLocks noChangeAspect="1" noChangeArrowheads="1"/>
              </p:cNvSpPr>
              <p:nvPr/>
            </p:nvSpPr>
            <p:spPr bwMode="auto">
              <a:xfrm>
                <a:off x="-885" y="754"/>
                <a:ext cx="7508" cy="1142"/>
              </a:xfrm>
              <a:prstGeom prst="rect">
                <a:avLst/>
              </a:prstGeom>
              <a:noFill/>
              <a:ln w="19050" algn="ctr">
                <a:noFill/>
                <a:miter lim="800000"/>
                <a:headEnd/>
                <a:tailEnd/>
              </a:ln>
            </p:spPr>
            <p:txBody>
              <a:bodyPr wrap="none" anchor="ctr"/>
              <a:lstStyle/>
              <a:p>
                <a:endParaRPr lang="en-US">
                  <a:solidFill>
                    <a:srgbClr val="000000"/>
                  </a:solidFill>
                </a:endParaRPr>
              </a:p>
            </p:txBody>
          </p:sp>
        </p:grpSp>
      </p:grpSp>
      <p:pic>
        <p:nvPicPr>
          <p:cNvPr id="9" name="Picture 4"/>
          <p:cNvPicPr>
            <a:picLocks noChangeAspect="1" noChangeArrowheads="1"/>
          </p:cNvPicPr>
          <p:nvPr/>
        </p:nvPicPr>
        <p:blipFill>
          <a:blip r:embed="rId4" cstate="print"/>
          <a:srcRect l="17326" t="29280" r="20602" b="3406"/>
          <a:stretch>
            <a:fillRect/>
          </a:stretch>
        </p:blipFill>
        <p:spPr bwMode="auto">
          <a:xfrm>
            <a:off x="4571429" y="2235175"/>
            <a:ext cx="4537075" cy="2994025"/>
          </a:xfrm>
          <a:prstGeom prst="rect">
            <a:avLst/>
          </a:prstGeom>
          <a:noFill/>
          <a:ln w="9525">
            <a:noFill/>
            <a:miter lim="800000"/>
            <a:headEnd/>
            <a:tailEnd/>
          </a:ln>
        </p:spPr>
      </p:pic>
      <p:pic>
        <p:nvPicPr>
          <p:cNvPr id="12" name="Picture 35"/>
          <p:cNvPicPr>
            <a:picLocks noChangeAspect="1" noChangeArrowheads="1"/>
          </p:cNvPicPr>
          <p:nvPr/>
        </p:nvPicPr>
        <p:blipFill>
          <a:blip r:embed="rId5" cstate="print"/>
          <a:srcRect l="9598" t="29649" r="12144" b="39787"/>
          <a:stretch>
            <a:fillRect/>
          </a:stretch>
        </p:blipFill>
        <p:spPr bwMode="auto">
          <a:xfrm>
            <a:off x="4499992" y="5517232"/>
            <a:ext cx="4471973" cy="1147053"/>
          </a:xfrm>
          <a:prstGeom prst="rect">
            <a:avLst/>
          </a:prstGeom>
          <a:solidFill>
            <a:srgbClr val="006600"/>
          </a:solidFill>
          <a:ln w="9525">
            <a:noFill/>
            <a:miter lim="800000"/>
            <a:headEnd/>
            <a:tailEnd/>
          </a:ln>
        </p:spPr>
      </p:pic>
      <p:sp>
        <p:nvSpPr>
          <p:cNvPr id="14" name="Rectangle 13"/>
          <p:cNvSpPr/>
          <p:nvPr/>
        </p:nvSpPr>
        <p:spPr>
          <a:xfrm>
            <a:off x="4499992" y="5517232"/>
            <a:ext cx="4464496" cy="11521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876256" y="5229200"/>
            <a:ext cx="216024" cy="432048"/>
          </a:xfrm>
          <a:prstGeom prst="down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668344" y="5229200"/>
            <a:ext cx="216024" cy="432048"/>
          </a:xfrm>
          <a:prstGeom prst="down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7562DDE-5731-433C-9BA1-42C9BB314FEE}" type="slidenum">
              <a:rPr lang="en-GB" smtClean="0"/>
              <a:pPr>
                <a:defRPr/>
              </a:pPr>
              <a:t>20</a:t>
            </a:fld>
            <a:endParaRPr lang="en-GB"/>
          </a:p>
        </p:txBody>
      </p:sp>
      <p:pic>
        <p:nvPicPr>
          <p:cNvPr id="364546" name="Picture 2"/>
          <p:cNvPicPr>
            <a:picLocks noChangeAspect="1" noChangeArrowheads="1"/>
          </p:cNvPicPr>
          <p:nvPr/>
        </p:nvPicPr>
        <p:blipFill>
          <a:blip r:embed="rId2" cstate="print"/>
          <a:srcRect l="21850" t="11730" r="23419" b="12041"/>
          <a:stretch>
            <a:fillRect/>
          </a:stretch>
        </p:blipFill>
        <p:spPr bwMode="auto">
          <a:xfrm>
            <a:off x="755576" y="666866"/>
            <a:ext cx="7112129" cy="6191134"/>
          </a:xfrm>
          <a:prstGeom prst="rect">
            <a:avLst/>
          </a:prstGeom>
          <a:noFill/>
          <a:ln w="9525">
            <a:noFill/>
            <a:miter lim="800000"/>
            <a:headEnd/>
            <a:tailEnd/>
          </a:ln>
        </p:spPr>
      </p:pic>
      <p:sp>
        <p:nvSpPr>
          <p:cNvPr id="4" name="TextBox 12"/>
          <p:cNvSpPr txBox="1">
            <a:spLocks noChangeArrowheads="1"/>
          </p:cNvSpPr>
          <p:nvPr/>
        </p:nvSpPr>
        <p:spPr bwMode="auto">
          <a:xfrm>
            <a:off x="1259632" y="188640"/>
            <a:ext cx="6408712" cy="400110"/>
          </a:xfrm>
          <a:prstGeom prst="rect">
            <a:avLst/>
          </a:prstGeom>
          <a:noFill/>
          <a:ln w="9525">
            <a:noFill/>
            <a:miter lim="800000"/>
            <a:headEnd/>
            <a:tailEnd/>
          </a:ln>
        </p:spPr>
        <p:txBody>
          <a:bodyPr wrap="square">
            <a:spAutoFit/>
          </a:bodyPr>
          <a:lstStyle/>
          <a:p>
            <a:r>
              <a:rPr lang="en-GB" sz="2000" dirty="0" smtClean="0">
                <a:solidFill>
                  <a:srgbClr val="990000"/>
                </a:solidFill>
              </a:rPr>
              <a:t>discriminating power of LHC W and Z measurements</a:t>
            </a:r>
            <a:endParaRPr lang="en-US" sz="2000" dirty="0">
              <a:solidFill>
                <a:srgbClr val="99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C6D58EB-5AF9-487B-B8B2-9EA317C46D06}" type="slidenum">
              <a:rPr lang="en-GB" smtClean="0"/>
              <a:pPr>
                <a:defRPr/>
              </a:pPr>
              <a:t>21</a:t>
            </a:fld>
            <a:endParaRPr lang="en-GB"/>
          </a:p>
        </p:txBody>
      </p:sp>
      <p:pic>
        <p:nvPicPr>
          <p:cNvPr id="107525" name="Picture 5"/>
          <p:cNvPicPr>
            <a:picLocks noChangeAspect="1" noChangeArrowheads="1"/>
          </p:cNvPicPr>
          <p:nvPr/>
        </p:nvPicPr>
        <p:blipFill>
          <a:blip r:embed="rId2" cstate="print"/>
          <a:srcRect l="10759" t="22262" r="10492" b="14304"/>
          <a:stretch>
            <a:fillRect/>
          </a:stretch>
        </p:blipFill>
        <p:spPr bwMode="auto">
          <a:xfrm>
            <a:off x="179512" y="2060848"/>
            <a:ext cx="8792867" cy="4279195"/>
          </a:xfrm>
          <a:prstGeom prst="rect">
            <a:avLst/>
          </a:prstGeom>
          <a:noFill/>
          <a:ln w="9525">
            <a:noFill/>
            <a:miter lim="800000"/>
            <a:headEnd/>
            <a:tailEnd/>
          </a:ln>
        </p:spPr>
      </p:pic>
      <p:sp>
        <p:nvSpPr>
          <p:cNvPr id="7" name="TextBox 12"/>
          <p:cNvSpPr txBox="1">
            <a:spLocks noChangeArrowheads="1"/>
          </p:cNvSpPr>
          <p:nvPr/>
        </p:nvSpPr>
        <p:spPr bwMode="auto">
          <a:xfrm>
            <a:off x="1115616" y="476672"/>
            <a:ext cx="6624736" cy="1077218"/>
          </a:xfrm>
          <a:prstGeom prst="rect">
            <a:avLst/>
          </a:prstGeom>
          <a:noFill/>
          <a:ln w="9525">
            <a:noFill/>
            <a:miter lim="800000"/>
            <a:headEnd/>
            <a:tailEnd/>
          </a:ln>
        </p:spPr>
        <p:txBody>
          <a:bodyPr wrap="square">
            <a:spAutoFit/>
          </a:bodyPr>
          <a:lstStyle/>
          <a:p>
            <a:r>
              <a:rPr lang="en-GB" sz="3200" dirty="0" smtClean="0">
                <a:solidFill>
                  <a:srgbClr val="990000"/>
                </a:solidFill>
              </a:rPr>
              <a:t>the LHC high </a:t>
            </a:r>
            <a:r>
              <a:rPr lang="en-GB" sz="3200" dirty="0" err="1" smtClean="0">
                <a:solidFill>
                  <a:srgbClr val="990000"/>
                </a:solidFill>
              </a:rPr>
              <a:t>p</a:t>
            </a:r>
            <a:r>
              <a:rPr lang="en-GB" sz="3200" baseline="-25000" dirty="0" err="1" smtClean="0">
                <a:solidFill>
                  <a:srgbClr val="990000"/>
                </a:solidFill>
              </a:rPr>
              <a:t>T</a:t>
            </a:r>
            <a:r>
              <a:rPr lang="en-GB" sz="3200" dirty="0" smtClean="0">
                <a:solidFill>
                  <a:srgbClr val="990000"/>
                </a:solidFill>
              </a:rPr>
              <a:t> jet data are now beginning to constrain the PDFs ...</a:t>
            </a:r>
            <a:endParaRPr lang="en-US" sz="3200" dirty="0">
              <a:solidFill>
                <a:srgbClr val="99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C6D58EB-5AF9-487B-B8B2-9EA317C46D06}" type="slidenum">
              <a:rPr lang="en-GB" smtClean="0"/>
              <a:pPr>
                <a:defRPr/>
              </a:pPr>
              <a:t>22</a:t>
            </a:fld>
            <a:endParaRPr lang="en-GB"/>
          </a:p>
        </p:txBody>
      </p:sp>
      <p:sp>
        <p:nvSpPr>
          <p:cNvPr id="4" name="TextBox 12"/>
          <p:cNvSpPr txBox="1">
            <a:spLocks noChangeArrowheads="1"/>
          </p:cNvSpPr>
          <p:nvPr/>
        </p:nvSpPr>
        <p:spPr bwMode="auto">
          <a:xfrm>
            <a:off x="1115616" y="476672"/>
            <a:ext cx="6624736" cy="1077218"/>
          </a:xfrm>
          <a:prstGeom prst="rect">
            <a:avLst/>
          </a:prstGeom>
          <a:noFill/>
          <a:ln w="9525">
            <a:noFill/>
            <a:miter lim="800000"/>
            <a:headEnd/>
            <a:tailEnd/>
          </a:ln>
        </p:spPr>
        <p:txBody>
          <a:bodyPr wrap="square">
            <a:spAutoFit/>
          </a:bodyPr>
          <a:lstStyle/>
          <a:p>
            <a:r>
              <a:rPr lang="en-GB" sz="3200" dirty="0" smtClean="0">
                <a:solidFill>
                  <a:srgbClr val="990000"/>
                </a:solidFill>
              </a:rPr>
              <a:t>the top cross section is another good PDF discriminator ...</a:t>
            </a:r>
            <a:endParaRPr lang="en-US" sz="3200" dirty="0">
              <a:solidFill>
                <a:srgbClr val="990000"/>
              </a:solidFill>
            </a:endParaRPr>
          </a:p>
        </p:txBody>
      </p:sp>
      <p:grpSp>
        <p:nvGrpSpPr>
          <p:cNvPr id="3" name="Group 6"/>
          <p:cNvGrpSpPr/>
          <p:nvPr/>
        </p:nvGrpSpPr>
        <p:grpSpPr>
          <a:xfrm>
            <a:off x="1" y="1925920"/>
            <a:ext cx="9143999" cy="4023360"/>
            <a:chOff x="1" y="1556792"/>
            <a:chExt cx="9143999" cy="4023360"/>
          </a:xfrm>
        </p:grpSpPr>
        <p:pic>
          <p:nvPicPr>
            <p:cNvPr id="108546" name="Picture 2"/>
            <p:cNvPicPr>
              <a:picLocks noChangeAspect="1" noChangeArrowheads="1"/>
            </p:cNvPicPr>
            <p:nvPr/>
          </p:nvPicPr>
          <p:blipFill>
            <a:blip r:embed="rId2" cstate="print"/>
            <a:srcRect/>
            <a:stretch>
              <a:fillRect/>
            </a:stretch>
          </p:blipFill>
          <p:spPr bwMode="auto">
            <a:xfrm>
              <a:off x="1" y="1556792"/>
              <a:ext cx="9143999" cy="4023360"/>
            </a:xfrm>
            <a:prstGeom prst="rect">
              <a:avLst/>
            </a:prstGeom>
            <a:noFill/>
            <a:ln w="9525">
              <a:noFill/>
              <a:miter lim="800000"/>
              <a:headEnd/>
              <a:tailEnd/>
            </a:ln>
          </p:spPr>
        </p:pic>
        <p:sp>
          <p:nvSpPr>
            <p:cNvPr id="5" name="TextBox 4"/>
            <p:cNvSpPr txBox="1"/>
            <p:nvPr/>
          </p:nvSpPr>
          <p:spPr>
            <a:xfrm>
              <a:off x="7769852" y="4365104"/>
              <a:ext cx="330540" cy="369332"/>
            </a:xfrm>
            <a:prstGeom prst="rect">
              <a:avLst/>
            </a:prstGeom>
            <a:noFill/>
          </p:spPr>
          <p:txBody>
            <a:bodyPr wrap="none" rtlCol="0">
              <a:spAutoFit/>
            </a:bodyPr>
            <a:lstStyle/>
            <a:p>
              <a:r>
                <a:rPr lang="en-US" sz="1800" b="1" dirty="0" smtClean="0">
                  <a:sym typeface="Symbol"/>
                </a:rPr>
                <a:t></a:t>
              </a:r>
              <a:endParaRPr lang="en-US" sz="1800" b="1" dirty="0"/>
            </a:p>
          </p:txBody>
        </p:sp>
        <p:sp>
          <p:nvSpPr>
            <p:cNvPr id="6" name="TextBox 5"/>
            <p:cNvSpPr txBox="1"/>
            <p:nvPr/>
          </p:nvSpPr>
          <p:spPr>
            <a:xfrm>
              <a:off x="3377364" y="4365104"/>
              <a:ext cx="330540" cy="369332"/>
            </a:xfrm>
            <a:prstGeom prst="rect">
              <a:avLst/>
            </a:prstGeom>
            <a:noFill/>
          </p:spPr>
          <p:txBody>
            <a:bodyPr wrap="none" rtlCol="0">
              <a:spAutoFit/>
            </a:bodyPr>
            <a:lstStyle/>
            <a:p>
              <a:r>
                <a:rPr lang="en-US" sz="1800" b="1" dirty="0" smtClean="0">
                  <a:sym typeface="Symbol"/>
                </a:rPr>
                <a:t></a:t>
              </a:r>
              <a:endParaRPr lang="en-US" sz="1800" b="1"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p:spPr>
        <p:txBody>
          <a:bodyPr/>
          <a:lstStyle/>
          <a:p>
            <a:fld id="{480D73C8-5CFF-4F4B-9DA3-EAE42B391496}" type="slidenum">
              <a:rPr lang="en-GB" smtClean="0"/>
              <a:pPr/>
              <a:t>23</a:t>
            </a:fld>
            <a:endParaRPr lang="en-GB" smtClean="0"/>
          </a:p>
        </p:txBody>
      </p:sp>
      <p:sp>
        <p:nvSpPr>
          <p:cNvPr id="28675" name="Text Box 2"/>
          <p:cNvSpPr txBox="1">
            <a:spLocks noChangeArrowheads="1"/>
          </p:cNvSpPr>
          <p:nvPr/>
        </p:nvSpPr>
        <p:spPr bwMode="auto">
          <a:xfrm>
            <a:off x="2058784" y="404664"/>
            <a:ext cx="4889480" cy="707886"/>
          </a:xfrm>
          <a:prstGeom prst="rect">
            <a:avLst/>
          </a:prstGeom>
          <a:noFill/>
          <a:ln w="9525">
            <a:noFill/>
            <a:miter lim="800000"/>
            <a:headEnd/>
            <a:tailEnd/>
          </a:ln>
        </p:spPr>
        <p:txBody>
          <a:bodyPr wrap="none">
            <a:spAutoFit/>
          </a:bodyPr>
          <a:lstStyle/>
          <a:p>
            <a:pPr algn="ctr"/>
            <a:r>
              <a:rPr lang="en-GB" sz="4000" dirty="0" smtClean="0">
                <a:solidFill>
                  <a:srgbClr val="990000"/>
                </a:solidFill>
              </a:rPr>
              <a:t>Higgs </a:t>
            </a:r>
            <a:r>
              <a:rPr lang="en-GB" sz="4000" dirty="0">
                <a:solidFill>
                  <a:srgbClr val="990000"/>
                </a:solidFill>
              </a:rPr>
              <a:t>cross sections</a:t>
            </a:r>
            <a:endParaRPr lang="en-US" sz="4000" dirty="0">
              <a:solidFill>
                <a:srgbClr val="990000"/>
              </a:solidFill>
            </a:endParaRPr>
          </a:p>
        </p:txBody>
      </p:sp>
      <p:grpSp>
        <p:nvGrpSpPr>
          <p:cNvPr id="7" name="Group 6"/>
          <p:cNvGrpSpPr/>
          <p:nvPr/>
        </p:nvGrpSpPr>
        <p:grpSpPr>
          <a:xfrm>
            <a:off x="1374478" y="1556792"/>
            <a:ext cx="6941938" cy="3801673"/>
            <a:chOff x="1835696" y="2939695"/>
            <a:chExt cx="6941938" cy="3801673"/>
          </a:xfrm>
        </p:grpSpPr>
        <p:pic>
          <p:nvPicPr>
            <p:cNvPr id="4" name="Picture 2"/>
            <p:cNvPicPr>
              <a:picLocks noChangeAspect="1" noChangeArrowheads="1"/>
            </p:cNvPicPr>
            <p:nvPr/>
          </p:nvPicPr>
          <p:blipFill>
            <a:blip r:embed="rId3" cstate="print"/>
            <a:srcRect/>
            <a:stretch>
              <a:fillRect/>
            </a:stretch>
          </p:blipFill>
          <p:spPr bwMode="auto">
            <a:xfrm>
              <a:off x="1835696" y="2939695"/>
              <a:ext cx="5186961" cy="3801673"/>
            </a:xfrm>
            <a:prstGeom prst="rect">
              <a:avLst/>
            </a:prstGeom>
            <a:noFill/>
            <a:ln w="9525">
              <a:noFill/>
              <a:miter lim="800000"/>
              <a:headEnd/>
              <a:tailEnd/>
            </a:ln>
          </p:spPr>
        </p:pic>
        <p:graphicFrame>
          <p:nvGraphicFramePr>
            <p:cNvPr id="265218" name="Object 2"/>
            <p:cNvGraphicFramePr>
              <a:graphicFrameLocks noChangeAspect="1"/>
            </p:cNvGraphicFramePr>
            <p:nvPr/>
          </p:nvGraphicFramePr>
          <p:xfrm>
            <a:off x="7020272" y="3789040"/>
            <a:ext cx="1757362" cy="1030287"/>
          </p:xfrm>
          <a:graphic>
            <a:graphicData uri="http://schemas.openxmlformats.org/presentationml/2006/ole">
              <p:oleObj spid="_x0000_s462850" name="Image" r:id="rId4" imgW="2300035" imgH="1245323" progId="">
                <p:embed/>
              </p:oleObj>
            </a:graphicData>
          </a:graphic>
        </p:graphicFrame>
        <p:sp>
          <p:nvSpPr>
            <p:cNvPr id="6" name="Left Arrow 5"/>
            <p:cNvSpPr/>
            <p:nvPr/>
          </p:nvSpPr>
          <p:spPr>
            <a:xfrm>
              <a:off x="5580112" y="4221088"/>
              <a:ext cx="1626480" cy="144016"/>
            </a:xfrm>
            <a:prstGeom prst="left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24</a:t>
            </a:fld>
            <a:endParaRPr lang="en-GB"/>
          </a:p>
        </p:txBody>
      </p:sp>
      <p:pic>
        <p:nvPicPr>
          <p:cNvPr id="388098" name="Picture 2"/>
          <p:cNvPicPr>
            <a:picLocks noChangeAspect="1" noChangeArrowheads="1"/>
          </p:cNvPicPr>
          <p:nvPr/>
        </p:nvPicPr>
        <p:blipFill>
          <a:blip r:embed="rId2" cstate="print"/>
          <a:srcRect/>
          <a:stretch>
            <a:fillRect/>
          </a:stretch>
        </p:blipFill>
        <p:spPr bwMode="auto">
          <a:xfrm>
            <a:off x="1976214" y="57150"/>
            <a:ext cx="4972050" cy="3371850"/>
          </a:xfrm>
          <a:prstGeom prst="rect">
            <a:avLst/>
          </a:prstGeom>
          <a:noFill/>
          <a:ln w="9525">
            <a:noFill/>
            <a:miter lim="800000"/>
            <a:headEnd/>
            <a:tailEnd/>
          </a:ln>
        </p:spPr>
      </p:pic>
      <p:pic>
        <p:nvPicPr>
          <p:cNvPr id="388099" name="Picture 3"/>
          <p:cNvPicPr>
            <a:picLocks noChangeAspect="1" noChangeArrowheads="1"/>
          </p:cNvPicPr>
          <p:nvPr/>
        </p:nvPicPr>
        <p:blipFill>
          <a:blip r:embed="rId3" cstate="print"/>
          <a:srcRect/>
          <a:stretch>
            <a:fillRect/>
          </a:stretch>
        </p:blipFill>
        <p:spPr bwMode="auto">
          <a:xfrm>
            <a:off x="1976214" y="3429000"/>
            <a:ext cx="497205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25</a:t>
            </a:fld>
            <a:endParaRPr lang="en-GB"/>
          </a:p>
        </p:txBody>
      </p:sp>
      <p:pic>
        <p:nvPicPr>
          <p:cNvPr id="3" name="Picture 4"/>
          <p:cNvPicPr>
            <a:picLocks noChangeAspect="1" noChangeArrowheads="1"/>
          </p:cNvPicPr>
          <p:nvPr/>
        </p:nvPicPr>
        <p:blipFill>
          <a:blip r:embed="rId2" cstate="print"/>
          <a:srcRect/>
          <a:stretch>
            <a:fillRect/>
          </a:stretch>
        </p:blipFill>
        <p:spPr bwMode="auto">
          <a:xfrm>
            <a:off x="1115616" y="764704"/>
            <a:ext cx="6629400" cy="4495800"/>
          </a:xfrm>
          <a:prstGeom prst="rect">
            <a:avLst/>
          </a:prstGeom>
          <a:noFill/>
          <a:ln w="9525">
            <a:noFill/>
            <a:miter lim="800000"/>
            <a:headEnd/>
            <a:tailEnd/>
          </a:ln>
        </p:spPr>
      </p:pic>
      <p:sp>
        <p:nvSpPr>
          <p:cNvPr id="4" name="TextBox 3"/>
          <p:cNvSpPr txBox="1"/>
          <p:nvPr/>
        </p:nvSpPr>
        <p:spPr>
          <a:xfrm>
            <a:off x="1259632" y="5301208"/>
            <a:ext cx="6696744" cy="707886"/>
          </a:xfrm>
          <a:prstGeom prst="rect">
            <a:avLst/>
          </a:prstGeom>
          <a:noFill/>
        </p:spPr>
        <p:txBody>
          <a:bodyPr wrap="square" rtlCol="0">
            <a:spAutoFit/>
          </a:bodyPr>
          <a:lstStyle/>
          <a:p>
            <a:r>
              <a:rPr lang="en-GB" sz="2000" dirty="0" smtClean="0">
                <a:solidFill>
                  <a:srgbClr val="990000"/>
                </a:solidFill>
              </a:rPr>
              <a:t> - with the exception of </a:t>
            </a:r>
            <a:r>
              <a:rPr lang="en-GB" sz="2000" dirty="0" smtClean="0">
                <a:solidFill>
                  <a:srgbClr val="006600"/>
                </a:solidFill>
              </a:rPr>
              <a:t>HERAPDF1.5</a:t>
            </a:r>
            <a:r>
              <a:rPr lang="en-GB" sz="2000" dirty="0" smtClean="0">
                <a:solidFill>
                  <a:srgbClr val="990000"/>
                </a:solidFill>
              </a:rPr>
              <a:t>, the uncertainties are very similar, in the </a:t>
            </a:r>
            <a:r>
              <a:rPr lang="en-GB" sz="2000" dirty="0" smtClean="0">
                <a:solidFill>
                  <a:srgbClr val="990000"/>
                </a:solidFill>
                <a:sym typeface="Symbol"/>
              </a:rPr>
              <a:t></a:t>
            </a:r>
            <a:r>
              <a:rPr lang="en-GB" sz="2000" dirty="0" smtClean="0">
                <a:solidFill>
                  <a:srgbClr val="990000"/>
                </a:solidFill>
              </a:rPr>
              <a:t>3-4% range for light M</a:t>
            </a:r>
            <a:r>
              <a:rPr lang="en-GB" sz="2000" baseline="-25000" dirty="0" smtClean="0">
                <a:solidFill>
                  <a:srgbClr val="990000"/>
                </a:solidFill>
              </a:rPr>
              <a:t>H</a:t>
            </a:r>
            <a:endParaRPr lang="en-US" sz="2000" baseline="-25000" dirty="0">
              <a:solidFill>
                <a:srgbClr val="99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26</a:t>
            </a:fld>
            <a:endParaRPr lang="en-GB"/>
          </a:p>
        </p:txBody>
      </p:sp>
      <p:pic>
        <p:nvPicPr>
          <p:cNvPr id="387074" name="Picture 2"/>
          <p:cNvPicPr>
            <a:picLocks noChangeAspect="1" noChangeArrowheads="1"/>
          </p:cNvPicPr>
          <p:nvPr/>
        </p:nvPicPr>
        <p:blipFill>
          <a:blip r:embed="rId2" cstate="print"/>
          <a:srcRect/>
          <a:stretch>
            <a:fillRect/>
          </a:stretch>
        </p:blipFill>
        <p:spPr bwMode="auto">
          <a:xfrm>
            <a:off x="971600" y="209932"/>
            <a:ext cx="4640580" cy="3147060"/>
          </a:xfrm>
          <a:prstGeom prst="rect">
            <a:avLst/>
          </a:prstGeom>
          <a:noFill/>
          <a:ln w="9525">
            <a:noFill/>
            <a:miter lim="800000"/>
            <a:headEnd/>
            <a:tailEnd/>
          </a:ln>
        </p:spPr>
      </p:pic>
      <p:pic>
        <p:nvPicPr>
          <p:cNvPr id="387076" name="Picture 4"/>
          <p:cNvPicPr>
            <a:picLocks noChangeAspect="1" noChangeArrowheads="1"/>
          </p:cNvPicPr>
          <p:nvPr/>
        </p:nvPicPr>
        <p:blipFill>
          <a:blip r:embed="rId3" cstate="print"/>
          <a:srcRect/>
          <a:stretch>
            <a:fillRect/>
          </a:stretch>
        </p:blipFill>
        <p:spPr bwMode="auto">
          <a:xfrm>
            <a:off x="971600" y="3522300"/>
            <a:ext cx="4640580" cy="3147060"/>
          </a:xfrm>
          <a:prstGeom prst="rect">
            <a:avLst/>
          </a:prstGeom>
          <a:noFill/>
          <a:ln w="9525">
            <a:noFill/>
            <a:miter lim="800000"/>
            <a:headEnd/>
            <a:tailEnd/>
          </a:ln>
        </p:spPr>
      </p:pic>
      <p:sp>
        <p:nvSpPr>
          <p:cNvPr id="7" name="TextBox 6"/>
          <p:cNvSpPr txBox="1"/>
          <p:nvPr/>
        </p:nvSpPr>
        <p:spPr>
          <a:xfrm>
            <a:off x="5940152" y="2492896"/>
            <a:ext cx="2771800" cy="1938992"/>
          </a:xfrm>
          <a:prstGeom prst="rect">
            <a:avLst/>
          </a:prstGeom>
          <a:noFill/>
        </p:spPr>
        <p:txBody>
          <a:bodyPr wrap="square" rtlCol="0">
            <a:spAutoFit/>
          </a:bodyPr>
          <a:lstStyle/>
          <a:p>
            <a:r>
              <a:rPr lang="en-GB" sz="2400" u="sng" dirty="0" smtClean="0">
                <a:solidFill>
                  <a:srgbClr val="990000"/>
                </a:solidFill>
              </a:rPr>
              <a:t>Note</a:t>
            </a:r>
            <a:r>
              <a:rPr lang="en-GB" sz="2400" dirty="0" smtClean="0"/>
              <a:t> the impact of the different </a:t>
            </a:r>
            <a:r>
              <a:rPr lang="en-GB" sz="2400" dirty="0" smtClean="0">
                <a:solidFill>
                  <a:schemeClr val="accent6"/>
                </a:solidFill>
                <a:sym typeface="Symbol"/>
              </a:rPr>
              <a:t></a:t>
            </a:r>
            <a:r>
              <a:rPr lang="en-GB" sz="2400" baseline="-25000" dirty="0" smtClean="0">
                <a:solidFill>
                  <a:schemeClr val="accent6"/>
                </a:solidFill>
              </a:rPr>
              <a:t>S</a:t>
            </a:r>
            <a:r>
              <a:rPr lang="en-GB" sz="2400" dirty="0" smtClean="0"/>
              <a:t> values associated with the different PDF sets!    </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1143000"/>
          </a:xfrm>
        </p:spPr>
        <p:txBody>
          <a:bodyPr/>
          <a:lstStyle/>
          <a:p>
            <a:r>
              <a:rPr lang="en-GB" sz="2400" dirty="0" smtClean="0">
                <a:solidFill>
                  <a:srgbClr val="990000"/>
                </a:solidFill>
              </a:rPr>
              <a:t>The ‘PDF4LHC recommendation’* for combining best fits and uncertainties from different PDF sets into a single prediction</a:t>
            </a:r>
            <a:endParaRPr lang="en-US" sz="2400" dirty="0">
              <a:solidFill>
                <a:srgbClr val="990000"/>
              </a:solidFill>
            </a:endParaRPr>
          </a:p>
        </p:txBody>
      </p:sp>
      <p:sp>
        <p:nvSpPr>
          <p:cNvPr id="3" name="Content Placeholder 2"/>
          <p:cNvSpPr>
            <a:spLocks noGrp="1"/>
          </p:cNvSpPr>
          <p:nvPr>
            <p:ph idx="1"/>
          </p:nvPr>
        </p:nvSpPr>
        <p:spPr>
          <a:xfrm>
            <a:off x="179512" y="1340768"/>
            <a:ext cx="8229600" cy="4525963"/>
          </a:xfrm>
        </p:spPr>
        <p:txBody>
          <a:bodyPr/>
          <a:lstStyle/>
          <a:p>
            <a:pPr>
              <a:buNone/>
            </a:pPr>
            <a:r>
              <a:rPr lang="en-GB" sz="2400" dirty="0" smtClean="0"/>
              <a:t>NLO</a:t>
            </a: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r>
              <a:rPr lang="en-GB" sz="2400" dirty="0" smtClean="0"/>
              <a:t>NNLO</a:t>
            </a:r>
          </a:p>
          <a:p>
            <a:endParaRPr lang="en-US" sz="2400" dirty="0">
              <a:solidFill>
                <a:srgbClr val="990000"/>
              </a:solidFill>
            </a:endParaRPr>
          </a:p>
        </p:txBody>
      </p:sp>
      <p:sp>
        <p:nvSpPr>
          <p:cNvPr id="4" name="Slide Number Placeholder 3"/>
          <p:cNvSpPr>
            <a:spLocks noGrp="1"/>
          </p:cNvSpPr>
          <p:nvPr>
            <p:ph type="sldNum" sz="quarter" idx="11"/>
          </p:nvPr>
        </p:nvSpPr>
        <p:spPr/>
        <p:txBody>
          <a:bodyPr/>
          <a:lstStyle/>
          <a:p>
            <a:pPr>
              <a:defRPr/>
            </a:pPr>
            <a:fld id="{44AA2C13-3E79-4A2F-9F79-F50F608C6870}" type="slidenum">
              <a:rPr lang="en-GB" smtClean="0"/>
              <a:pPr>
                <a:defRPr/>
              </a:pPr>
              <a:t>27</a:t>
            </a:fld>
            <a:endParaRPr lang="en-GB"/>
          </a:p>
        </p:txBody>
      </p:sp>
      <p:sp>
        <p:nvSpPr>
          <p:cNvPr id="5" name="TextBox 4"/>
          <p:cNvSpPr txBox="1"/>
          <p:nvPr/>
        </p:nvSpPr>
        <p:spPr>
          <a:xfrm>
            <a:off x="105916" y="1772816"/>
            <a:ext cx="8964488" cy="2308324"/>
          </a:xfrm>
          <a:prstGeom prst="rect">
            <a:avLst/>
          </a:prstGeom>
          <a:solidFill>
            <a:srgbClr val="FFFF00"/>
          </a:solidFill>
        </p:spPr>
        <p:txBody>
          <a:bodyPr wrap="square" rtlCol="0">
            <a:spAutoFit/>
          </a:bodyPr>
          <a:lstStyle/>
          <a:p>
            <a:r>
              <a:rPr lang="en-US" dirty="0" smtClean="0"/>
              <a:t>“For the calculation of uncertainties at the LHC, use the envelope provided by the central values and </a:t>
            </a:r>
            <a:r>
              <a:rPr lang="en-US" dirty="0" err="1" smtClean="0"/>
              <a:t>PDF+α</a:t>
            </a:r>
            <a:r>
              <a:rPr lang="en-US" baseline="-25000" dirty="0" err="1" smtClean="0"/>
              <a:t>s</a:t>
            </a:r>
            <a:r>
              <a:rPr lang="en-US" dirty="0" smtClean="0"/>
              <a:t> errors from the MSTW08, CTEQ6.6, and NNPDF2.0 PDFs, using each group’s prescriptions for combining the two types of errors. We propose this definition of an envelope because the deviations between the predictions can sometimes be as large as their uncertainties. As a central value, use the midpoint of this envelope. We follow the PDF4LHC prescription and recommend that a 68% CL uncertainty envelope be calculated and the </a:t>
            </a:r>
            <a:r>
              <a:rPr lang="en-US" dirty="0" err="1" smtClean="0"/>
              <a:t>α</a:t>
            </a:r>
            <a:r>
              <a:rPr lang="en-US" baseline="-25000" dirty="0" err="1" smtClean="0"/>
              <a:t>s</a:t>
            </a:r>
            <a:r>
              <a:rPr lang="en-US" dirty="0" smtClean="0"/>
              <a:t> variation suggested is consistent with this. Note that the CTEQ6.6 set has uncertainties and </a:t>
            </a:r>
            <a:r>
              <a:rPr lang="en-US" dirty="0" err="1" smtClean="0"/>
              <a:t>α</a:t>
            </a:r>
            <a:r>
              <a:rPr lang="en-US" baseline="-25000" dirty="0" err="1" smtClean="0"/>
              <a:t>s</a:t>
            </a:r>
            <a:r>
              <a:rPr lang="en-US" baseline="-25000" dirty="0" smtClean="0"/>
              <a:t> </a:t>
            </a:r>
            <a:r>
              <a:rPr lang="en-US" dirty="0" smtClean="0"/>
              <a:t>variations provided only at 90% CL and thus their uncertainties should be reduced by a factor of 1.645 for 68% CL. Within the quadratic approximation, this procedure is exact.”</a:t>
            </a:r>
            <a:endParaRPr lang="en-US" dirty="0"/>
          </a:p>
        </p:txBody>
      </p:sp>
      <p:sp>
        <p:nvSpPr>
          <p:cNvPr id="6" name="TextBox 5"/>
          <p:cNvSpPr txBox="1"/>
          <p:nvPr/>
        </p:nvSpPr>
        <p:spPr>
          <a:xfrm>
            <a:off x="179512" y="6237312"/>
            <a:ext cx="6048672" cy="523220"/>
          </a:xfrm>
          <a:prstGeom prst="rect">
            <a:avLst/>
          </a:prstGeom>
          <a:noFill/>
        </p:spPr>
        <p:txBody>
          <a:bodyPr wrap="square" rtlCol="0">
            <a:spAutoFit/>
          </a:bodyPr>
          <a:lstStyle/>
          <a:p>
            <a:r>
              <a:rPr lang="en-GB" sz="1400" dirty="0" smtClean="0">
                <a:solidFill>
                  <a:srgbClr val="990000"/>
                </a:solidFill>
              </a:rPr>
              <a:t>*</a:t>
            </a:r>
            <a:r>
              <a:rPr lang="en-US" sz="1400" dirty="0" smtClean="0">
                <a:solidFill>
                  <a:srgbClr val="006600"/>
                </a:solidFill>
              </a:rPr>
              <a:t>S. Forte, J. Huston, K. </a:t>
            </a:r>
            <a:r>
              <a:rPr lang="en-US" sz="1400" dirty="0" err="1" smtClean="0">
                <a:solidFill>
                  <a:srgbClr val="006600"/>
                </a:solidFill>
              </a:rPr>
              <a:t>Mazumdar</a:t>
            </a:r>
            <a:r>
              <a:rPr lang="en-US" sz="1400" dirty="0" smtClean="0">
                <a:solidFill>
                  <a:srgbClr val="006600"/>
                </a:solidFill>
              </a:rPr>
              <a:t>, R.S. Thorne and A. </a:t>
            </a:r>
            <a:r>
              <a:rPr lang="en-US" sz="1400" dirty="0" err="1" smtClean="0">
                <a:solidFill>
                  <a:srgbClr val="006600"/>
                </a:solidFill>
              </a:rPr>
              <a:t>Vicini</a:t>
            </a:r>
            <a:r>
              <a:rPr lang="en-US" sz="1400" dirty="0" smtClean="0">
                <a:solidFill>
                  <a:srgbClr val="006600"/>
                </a:solidFill>
              </a:rPr>
              <a:t>, Section 8, in Report of the LHC Higgs Cross Section Working Group, arXiv:1101.0593</a:t>
            </a:r>
            <a:endParaRPr lang="en-US" sz="1400" dirty="0">
              <a:solidFill>
                <a:srgbClr val="006600"/>
              </a:solidFill>
            </a:endParaRPr>
          </a:p>
        </p:txBody>
      </p:sp>
      <p:sp>
        <p:nvSpPr>
          <p:cNvPr id="7" name="TextBox 6"/>
          <p:cNvSpPr txBox="1"/>
          <p:nvPr/>
        </p:nvSpPr>
        <p:spPr>
          <a:xfrm>
            <a:off x="32370" y="4822552"/>
            <a:ext cx="9076134" cy="584775"/>
          </a:xfrm>
          <a:prstGeom prst="rect">
            <a:avLst/>
          </a:prstGeom>
          <a:solidFill>
            <a:srgbClr val="FFFF00"/>
          </a:solidFill>
        </p:spPr>
        <p:txBody>
          <a:bodyPr wrap="square" rtlCol="0">
            <a:spAutoFit/>
          </a:bodyPr>
          <a:lstStyle/>
          <a:p>
            <a:r>
              <a:rPr lang="en-US" dirty="0" smtClean="0"/>
              <a:t>“As a central value, use the MSTW08 prediction. As an uncertainty, take the same percentage</a:t>
            </a:r>
          </a:p>
          <a:p>
            <a:r>
              <a:rPr lang="en-US" dirty="0" smtClean="0"/>
              <a:t>uncertainty on this NNLO prediction as found using the NLO uncertainty prescription given above.”</a:t>
            </a:r>
            <a:endParaRPr lang="en-US" dirty="0"/>
          </a:p>
        </p:txBody>
      </p:sp>
      <p:sp>
        <p:nvSpPr>
          <p:cNvPr id="8" name="TextBox 7"/>
          <p:cNvSpPr txBox="1"/>
          <p:nvPr/>
        </p:nvSpPr>
        <p:spPr>
          <a:xfrm>
            <a:off x="1331640" y="5661248"/>
            <a:ext cx="6172395" cy="369332"/>
          </a:xfrm>
          <a:prstGeom prst="rect">
            <a:avLst/>
          </a:prstGeom>
          <a:noFill/>
        </p:spPr>
        <p:txBody>
          <a:bodyPr wrap="none" rtlCol="0">
            <a:spAutoFit/>
          </a:bodyPr>
          <a:lstStyle/>
          <a:p>
            <a:r>
              <a:rPr lang="en-GB" sz="1800" dirty="0" smtClean="0">
                <a:solidFill>
                  <a:srgbClr val="990000"/>
                </a:solidFill>
              </a:rPr>
              <a:t>2011 update: CTEQ6.6 </a:t>
            </a:r>
            <a:r>
              <a:rPr lang="en-GB" sz="1800" dirty="0" smtClean="0">
                <a:solidFill>
                  <a:srgbClr val="990000"/>
                </a:solidFill>
                <a:sym typeface="Wingdings" pitchFamily="2" charset="2"/>
              </a:rPr>
              <a:t> CT10, NNPDF2.0  NNPDF2.1</a:t>
            </a:r>
            <a:endParaRPr lang="en-US" sz="1800" dirty="0">
              <a:solidFill>
                <a:srgbClr val="99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1143000"/>
          </a:xfrm>
        </p:spPr>
        <p:txBody>
          <a:bodyPr/>
          <a:lstStyle/>
          <a:p>
            <a:r>
              <a:rPr lang="en-GB" sz="2400" dirty="0" smtClean="0">
                <a:solidFill>
                  <a:srgbClr val="990000"/>
                </a:solidFill>
              </a:rPr>
              <a:t>The ‘PDF4LHC recommendation’* for combining best fits and uncertainties from different PDF sets into a single prediction</a:t>
            </a:r>
            <a:endParaRPr lang="en-US" sz="2400" dirty="0">
              <a:solidFill>
                <a:srgbClr val="990000"/>
              </a:solidFill>
            </a:endParaRPr>
          </a:p>
        </p:txBody>
      </p:sp>
      <p:sp>
        <p:nvSpPr>
          <p:cNvPr id="3" name="Content Placeholder 2"/>
          <p:cNvSpPr>
            <a:spLocks noGrp="1"/>
          </p:cNvSpPr>
          <p:nvPr>
            <p:ph idx="1"/>
          </p:nvPr>
        </p:nvSpPr>
        <p:spPr>
          <a:xfrm>
            <a:off x="179512" y="1340768"/>
            <a:ext cx="8229600" cy="4525963"/>
          </a:xfrm>
        </p:spPr>
        <p:txBody>
          <a:bodyPr/>
          <a:lstStyle/>
          <a:p>
            <a:pPr>
              <a:buNone/>
            </a:pPr>
            <a:r>
              <a:rPr lang="en-GB" sz="2400" dirty="0" smtClean="0"/>
              <a:t>NLO</a:t>
            </a: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endParaRPr lang="en-GB" sz="2400" dirty="0" smtClean="0">
              <a:solidFill>
                <a:srgbClr val="990000"/>
              </a:solidFill>
            </a:endParaRPr>
          </a:p>
          <a:p>
            <a:pPr>
              <a:buNone/>
            </a:pPr>
            <a:r>
              <a:rPr lang="en-GB" sz="2400" dirty="0" smtClean="0"/>
              <a:t>NNLO</a:t>
            </a:r>
          </a:p>
          <a:p>
            <a:endParaRPr lang="en-US" sz="2400" dirty="0">
              <a:solidFill>
                <a:srgbClr val="990000"/>
              </a:solidFill>
            </a:endParaRPr>
          </a:p>
        </p:txBody>
      </p:sp>
      <p:sp>
        <p:nvSpPr>
          <p:cNvPr id="4" name="Slide Number Placeholder 3"/>
          <p:cNvSpPr>
            <a:spLocks noGrp="1"/>
          </p:cNvSpPr>
          <p:nvPr>
            <p:ph type="sldNum" sz="quarter" idx="11"/>
          </p:nvPr>
        </p:nvSpPr>
        <p:spPr/>
        <p:txBody>
          <a:bodyPr/>
          <a:lstStyle/>
          <a:p>
            <a:pPr>
              <a:defRPr/>
            </a:pPr>
            <a:fld id="{44AA2C13-3E79-4A2F-9F79-F50F608C6870}" type="slidenum">
              <a:rPr lang="en-GB" smtClean="0"/>
              <a:pPr>
                <a:defRPr/>
              </a:pPr>
              <a:t>28</a:t>
            </a:fld>
            <a:endParaRPr lang="en-GB"/>
          </a:p>
        </p:txBody>
      </p:sp>
      <p:sp>
        <p:nvSpPr>
          <p:cNvPr id="5" name="TextBox 4"/>
          <p:cNvSpPr txBox="1"/>
          <p:nvPr/>
        </p:nvSpPr>
        <p:spPr>
          <a:xfrm>
            <a:off x="105916" y="1772816"/>
            <a:ext cx="8964488" cy="2308324"/>
          </a:xfrm>
          <a:prstGeom prst="rect">
            <a:avLst/>
          </a:prstGeom>
          <a:solidFill>
            <a:srgbClr val="FFFF00"/>
          </a:solidFill>
        </p:spPr>
        <p:txBody>
          <a:bodyPr wrap="square" rtlCol="0">
            <a:spAutoFit/>
          </a:bodyPr>
          <a:lstStyle/>
          <a:p>
            <a:r>
              <a:rPr lang="en-US" dirty="0" smtClean="0"/>
              <a:t>“For the calculation of uncertainties at the LHC, use the envelope provided by the central values and </a:t>
            </a:r>
            <a:r>
              <a:rPr lang="en-US" dirty="0" err="1" smtClean="0"/>
              <a:t>PDF+α</a:t>
            </a:r>
            <a:r>
              <a:rPr lang="en-US" baseline="-25000" dirty="0" err="1" smtClean="0"/>
              <a:t>s</a:t>
            </a:r>
            <a:r>
              <a:rPr lang="en-US" dirty="0" smtClean="0"/>
              <a:t> errors from the MSTW08, CTEQ6.6, and NNPDF2.0 PDFs, using each group’s prescriptions for combining the two types of errors. We propose this definition of an envelope because the deviations between the predictions can sometimes be as large as their uncertainties. As a central value, use the midpoint of this envelope. We follow the PDF4LHC prescription and recommend that a 68% CL uncertainty envelope be calculated and the </a:t>
            </a:r>
            <a:r>
              <a:rPr lang="en-US" dirty="0" err="1" smtClean="0"/>
              <a:t>α</a:t>
            </a:r>
            <a:r>
              <a:rPr lang="en-US" baseline="-25000" dirty="0" err="1" smtClean="0"/>
              <a:t>s</a:t>
            </a:r>
            <a:r>
              <a:rPr lang="en-US" dirty="0" smtClean="0"/>
              <a:t> variation suggested is consistent with this. Note that the CTEQ6.6 set has uncertainties and </a:t>
            </a:r>
            <a:r>
              <a:rPr lang="en-US" dirty="0" err="1" smtClean="0"/>
              <a:t>α</a:t>
            </a:r>
            <a:r>
              <a:rPr lang="en-US" baseline="-25000" dirty="0" err="1" smtClean="0"/>
              <a:t>s</a:t>
            </a:r>
            <a:r>
              <a:rPr lang="en-US" baseline="-25000" dirty="0" smtClean="0"/>
              <a:t> </a:t>
            </a:r>
            <a:r>
              <a:rPr lang="en-US" dirty="0" smtClean="0"/>
              <a:t>variations provided only at 90% CL and thus their uncertainties should be reduced by a factor of 1.645 for 68% CL. Within the quadratic approximation, this procedure is exact.”</a:t>
            </a:r>
            <a:endParaRPr lang="en-US" dirty="0"/>
          </a:p>
        </p:txBody>
      </p:sp>
      <p:sp>
        <p:nvSpPr>
          <p:cNvPr id="6" name="TextBox 5"/>
          <p:cNvSpPr txBox="1"/>
          <p:nvPr/>
        </p:nvSpPr>
        <p:spPr>
          <a:xfrm>
            <a:off x="179512" y="6237312"/>
            <a:ext cx="6048672" cy="523220"/>
          </a:xfrm>
          <a:prstGeom prst="rect">
            <a:avLst/>
          </a:prstGeom>
          <a:noFill/>
        </p:spPr>
        <p:txBody>
          <a:bodyPr wrap="square" rtlCol="0">
            <a:spAutoFit/>
          </a:bodyPr>
          <a:lstStyle/>
          <a:p>
            <a:r>
              <a:rPr lang="en-GB" sz="1400" dirty="0" smtClean="0">
                <a:solidFill>
                  <a:srgbClr val="990000"/>
                </a:solidFill>
              </a:rPr>
              <a:t>*</a:t>
            </a:r>
            <a:r>
              <a:rPr lang="en-US" sz="1400" dirty="0" smtClean="0">
                <a:solidFill>
                  <a:srgbClr val="006600"/>
                </a:solidFill>
              </a:rPr>
              <a:t>S. Forte, J. Huston, K. </a:t>
            </a:r>
            <a:r>
              <a:rPr lang="en-US" sz="1400" dirty="0" err="1" smtClean="0">
                <a:solidFill>
                  <a:srgbClr val="006600"/>
                </a:solidFill>
              </a:rPr>
              <a:t>Mazumdar</a:t>
            </a:r>
            <a:r>
              <a:rPr lang="en-US" sz="1400" dirty="0" smtClean="0">
                <a:solidFill>
                  <a:srgbClr val="006600"/>
                </a:solidFill>
              </a:rPr>
              <a:t>, R.S. Thorne and A. </a:t>
            </a:r>
            <a:r>
              <a:rPr lang="en-US" sz="1400" dirty="0" err="1" smtClean="0">
                <a:solidFill>
                  <a:srgbClr val="006600"/>
                </a:solidFill>
              </a:rPr>
              <a:t>Vicini</a:t>
            </a:r>
            <a:r>
              <a:rPr lang="en-US" sz="1400" dirty="0" smtClean="0">
                <a:solidFill>
                  <a:srgbClr val="006600"/>
                </a:solidFill>
              </a:rPr>
              <a:t>, Section 8, in Report of the LHC Higgs Cross Section Working Group, arXiv:1101.0593</a:t>
            </a:r>
            <a:endParaRPr lang="en-US" sz="1400" dirty="0">
              <a:solidFill>
                <a:srgbClr val="006600"/>
              </a:solidFill>
            </a:endParaRPr>
          </a:p>
        </p:txBody>
      </p:sp>
      <p:sp>
        <p:nvSpPr>
          <p:cNvPr id="7" name="TextBox 6"/>
          <p:cNvSpPr txBox="1"/>
          <p:nvPr/>
        </p:nvSpPr>
        <p:spPr>
          <a:xfrm>
            <a:off x="32370" y="4822552"/>
            <a:ext cx="9076134" cy="584775"/>
          </a:xfrm>
          <a:prstGeom prst="rect">
            <a:avLst/>
          </a:prstGeom>
          <a:solidFill>
            <a:srgbClr val="FFFF00"/>
          </a:solidFill>
        </p:spPr>
        <p:txBody>
          <a:bodyPr wrap="square" rtlCol="0">
            <a:spAutoFit/>
          </a:bodyPr>
          <a:lstStyle/>
          <a:p>
            <a:r>
              <a:rPr lang="en-US" dirty="0" smtClean="0"/>
              <a:t>“As a central value, use the MSTW08 prediction. As an uncertainty, take the same percentage</a:t>
            </a:r>
          </a:p>
          <a:p>
            <a:r>
              <a:rPr lang="en-US" dirty="0" smtClean="0"/>
              <a:t>uncertainty on this NNLO prediction as found using the NLO uncertainty prescription given above.”</a:t>
            </a:r>
            <a:endParaRPr lang="en-US" dirty="0"/>
          </a:p>
        </p:txBody>
      </p:sp>
      <p:sp>
        <p:nvSpPr>
          <p:cNvPr id="8" name="TextBox 7"/>
          <p:cNvSpPr txBox="1"/>
          <p:nvPr/>
        </p:nvSpPr>
        <p:spPr>
          <a:xfrm>
            <a:off x="1331640" y="5661248"/>
            <a:ext cx="6172395" cy="369332"/>
          </a:xfrm>
          <a:prstGeom prst="rect">
            <a:avLst/>
          </a:prstGeom>
          <a:noFill/>
        </p:spPr>
        <p:txBody>
          <a:bodyPr wrap="none" rtlCol="0">
            <a:spAutoFit/>
          </a:bodyPr>
          <a:lstStyle/>
          <a:p>
            <a:r>
              <a:rPr lang="en-GB" sz="1800" dirty="0" smtClean="0">
                <a:solidFill>
                  <a:srgbClr val="990000"/>
                </a:solidFill>
              </a:rPr>
              <a:t>2011 update: CTEQ6.6 </a:t>
            </a:r>
            <a:r>
              <a:rPr lang="en-GB" sz="1800" dirty="0" smtClean="0">
                <a:solidFill>
                  <a:srgbClr val="990000"/>
                </a:solidFill>
                <a:sym typeface="Wingdings" pitchFamily="2" charset="2"/>
              </a:rPr>
              <a:t> CT10, NNPDF2.0  NNPDF2.1</a:t>
            </a:r>
            <a:endParaRPr lang="en-US" sz="1800" dirty="0">
              <a:solidFill>
                <a:srgbClr val="990000"/>
              </a:solidFill>
            </a:endParaRPr>
          </a:p>
        </p:txBody>
      </p:sp>
      <p:sp>
        <p:nvSpPr>
          <p:cNvPr id="12" name="Rectangle 11"/>
          <p:cNvSpPr/>
          <p:nvPr/>
        </p:nvSpPr>
        <p:spPr>
          <a:xfrm>
            <a:off x="0" y="0"/>
            <a:ext cx="9144000" cy="6858000"/>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p:cNvGrpSpPr/>
          <p:nvPr/>
        </p:nvGrpSpPr>
        <p:grpSpPr>
          <a:xfrm>
            <a:off x="1871700" y="2636912"/>
            <a:ext cx="5400600" cy="2520280"/>
            <a:chOff x="1691680" y="2636912"/>
            <a:chExt cx="5400600" cy="2520280"/>
          </a:xfrm>
        </p:grpSpPr>
        <p:sp>
          <p:nvSpPr>
            <p:cNvPr id="10" name="Rounded Rectangle 9"/>
            <p:cNvSpPr/>
            <p:nvPr/>
          </p:nvSpPr>
          <p:spPr>
            <a:xfrm>
              <a:off x="1691680" y="2636912"/>
              <a:ext cx="5400600" cy="25202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79712" y="2837835"/>
              <a:ext cx="4968552" cy="2031325"/>
            </a:xfrm>
            <a:prstGeom prst="rect">
              <a:avLst/>
            </a:prstGeom>
            <a:solidFill>
              <a:schemeClr val="accent1"/>
            </a:solidFill>
            <a:ln>
              <a:noFill/>
            </a:ln>
          </p:spPr>
          <p:txBody>
            <a:bodyPr wrap="square" rtlCol="0">
              <a:spAutoFit/>
            </a:bodyPr>
            <a:lstStyle/>
            <a:p>
              <a:r>
                <a:rPr lang="en-GB" sz="1800" dirty="0" smtClean="0"/>
                <a:t>The existence of this “recommendation”, developed in response to a specific request from the experimental community relating to Higgs cross sections, should </a:t>
              </a:r>
              <a:r>
                <a:rPr lang="en-GB" sz="1800" dirty="0" smtClean="0">
                  <a:solidFill>
                    <a:srgbClr val="990000"/>
                  </a:solidFill>
                </a:rPr>
                <a:t>NOT</a:t>
              </a:r>
              <a:r>
                <a:rPr lang="en-GB" sz="1800" dirty="0" smtClean="0"/>
                <a:t> prevent or discourage experiments from using any individual PDF set to compare with their data. Only by doing this will we make progress!</a:t>
              </a:r>
              <a:endParaRPr lang="en-US" sz="1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29</a:t>
            </a:fld>
            <a:endParaRPr lang="en-GB"/>
          </a:p>
        </p:txBody>
      </p:sp>
      <p:pic>
        <p:nvPicPr>
          <p:cNvPr id="390146" name="Picture 2"/>
          <p:cNvPicPr>
            <a:picLocks noChangeAspect="1" noChangeArrowheads="1"/>
          </p:cNvPicPr>
          <p:nvPr/>
        </p:nvPicPr>
        <p:blipFill>
          <a:blip r:embed="rId2" cstate="print"/>
          <a:srcRect l="4459" t="13573" r="2618" b="13435"/>
          <a:stretch>
            <a:fillRect/>
          </a:stretch>
        </p:blipFill>
        <p:spPr bwMode="auto">
          <a:xfrm>
            <a:off x="107504" y="404664"/>
            <a:ext cx="8921723" cy="4234066"/>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3419872" y="4611682"/>
            <a:ext cx="3312368" cy="2246318"/>
          </a:xfrm>
          <a:prstGeom prst="rect">
            <a:avLst/>
          </a:prstGeom>
          <a:noFill/>
          <a:ln w="9525">
            <a:noFill/>
            <a:miter lim="800000"/>
            <a:headEnd/>
            <a:tailEnd/>
          </a:ln>
        </p:spPr>
      </p:pic>
      <p:sp>
        <p:nvSpPr>
          <p:cNvPr id="23" name="TextBox 22"/>
          <p:cNvSpPr txBox="1"/>
          <p:nvPr/>
        </p:nvSpPr>
        <p:spPr>
          <a:xfrm>
            <a:off x="755576" y="5229200"/>
            <a:ext cx="2520280" cy="830997"/>
          </a:xfrm>
          <a:prstGeom prst="rect">
            <a:avLst/>
          </a:prstGeom>
          <a:noFill/>
        </p:spPr>
        <p:txBody>
          <a:bodyPr wrap="square" rtlCol="0">
            <a:spAutoFit/>
          </a:bodyPr>
          <a:lstStyle/>
          <a:p>
            <a:r>
              <a:rPr lang="en-GB" dirty="0" smtClean="0"/>
              <a:t>largely unchanged by NNPDF2.0</a:t>
            </a:r>
            <a:r>
              <a:rPr lang="en-GB" dirty="0" smtClean="0">
                <a:sym typeface="Wingdings" pitchFamily="2" charset="2"/>
              </a:rPr>
              <a:t>2.1 and CTEQ6.6CT10</a:t>
            </a:r>
            <a:endParaRPr lang="en-US" dirty="0"/>
          </a:p>
        </p:txBody>
      </p:sp>
      <p:sp>
        <p:nvSpPr>
          <p:cNvPr id="24" name="Up Arrow 23"/>
          <p:cNvSpPr/>
          <p:nvPr/>
        </p:nvSpPr>
        <p:spPr>
          <a:xfrm>
            <a:off x="1043608" y="4653136"/>
            <a:ext cx="216024" cy="57606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843808" y="5589240"/>
            <a:ext cx="576064" cy="21602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4"/>
          <p:cNvSpPr>
            <a:spLocks noGrp="1"/>
          </p:cNvSpPr>
          <p:nvPr>
            <p:ph type="sldNum" sz="quarter" idx="11"/>
          </p:nvPr>
        </p:nvSpPr>
        <p:spPr>
          <a:noFill/>
        </p:spPr>
        <p:txBody>
          <a:bodyPr/>
          <a:lstStyle/>
          <a:p>
            <a:fld id="{B8EACB61-2636-4FDD-A6A7-CD13065854C5}" type="slidenum">
              <a:rPr lang="en-GB" smtClean="0"/>
              <a:pPr/>
              <a:t>3</a:t>
            </a:fld>
            <a:endParaRPr lang="en-GB" smtClean="0"/>
          </a:p>
        </p:txBody>
      </p:sp>
      <p:sp>
        <p:nvSpPr>
          <p:cNvPr id="8199" name="Text Box 6"/>
          <p:cNvSpPr txBox="1">
            <a:spLocks noChangeArrowheads="1"/>
          </p:cNvSpPr>
          <p:nvPr/>
        </p:nvSpPr>
        <p:spPr bwMode="auto">
          <a:xfrm>
            <a:off x="2267744" y="5877272"/>
            <a:ext cx="4803775" cy="461962"/>
          </a:xfrm>
          <a:prstGeom prst="rect">
            <a:avLst/>
          </a:prstGeom>
          <a:noFill/>
          <a:ln w="9525">
            <a:noFill/>
            <a:miter lim="800000"/>
            <a:headEnd/>
            <a:tailEnd/>
          </a:ln>
        </p:spPr>
        <p:txBody>
          <a:bodyPr wrap="none">
            <a:spAutoFit/>
          </a:bodyPr>
          <a:lstStyle/>
          <a:p>
            <a:r>
              <a:rPr lang="en-GB" sz="2400" dirty="0">
                <a:solidFill>
                  <a:schemeClr val="accent2"/>
                </a:solidFill>
                <a:sym typeface="Symbol" pitchFamily="18" charset="2"/>
              </a:rPr>
              <a:t></a:t>
            </a:r>
            <a:r>
              <a:rPr lang="en-GB" sz="2400" baseline="-25000" dirty="0" err="1">
                <a:solidFill>
                  <a:schemeClr val="accent2"/>
                </a:solidFill>
                <a:sym typeface="Symbol" pitchFamily="18" charset="2"/>
              </a:rPr>
              <a:t>th</a:t>
            </a:r>
            <a:r>
              <a:rPr lang="en-GB" sz="2400" baseline="-25000" dirty="0">
                <a:solidFill>
                  <a:schemeClr val="accent2"/>
                </a:solidFill>
                <a:sym typeface="Symbol" pitchFamily="18" charset="2"/>
              </a:rPr>
              <a:t> </a:t>
            </a:r>
            <a:r>
              <a:rPr lang="en-GB" sz="2400" dirty="0">
                <a:solidFill>
                  <a:schemeClr val="accent2"/>
                </a:solidFill>
                <a:sym typeface="Symbol" pitchFamily="18" charset="2"/>
              </a:rPr>
              <a:t>= </a:t>
            </a:r>
            <a:r>
              <a:rPr lang="en-GB" sz="2400" baseline="-25000" dirty="0">
                <a:solidFill>
                  <a:schemeClr val="accent2"/>
                </a:solidFill>
                <a:sym typeface="Symbol" pitchFamily="18" charset="2"/>
              </a:rPr>
              <a:t>UHO </a:t>
            </a:r>
            <a:r>
              <a:rPr lang="en-GB" sz="2000" dirty="0">
                <a:solidFill>
                  <a:schemeClr val="accent2"/>
                </a:solidFill>
                <a:sym typeface="Symbol" pitchFamily="18" charset="2"/>
              </a:rPr>
              <a:t></a:t>
            </a:r>
            <a:r>
              <a:rPr lang="en-GB" sz="2400" dirty="0">
                <a:solidFill>
                  <a:schemeClr val="accent2"/>
                </a:solidFill>
                <a:sym typeface="Symbol" pitchFamily="18" charset="2"/>
              </a:rPr>
              <a:t> </a:t>
            </a:r>
            <a:r>
              <a:rPr lang="en-GB" sz="2400" baseline="-25000" dirty="0">
                <a:solidFill>
                  <a:schemeClr val="accent2"/>
                </a:solidFill>
                <a:sym typeface="Symbol" pitchFamily="18" charset="2"/>
              </a:rPr>
              <a:t>PDF </a:t>
            </a:r>
            <a:r>
              <a:rPr lang="en-GB" sz="2000" dirty="0">
                <a:solidFill>
                  <a:schemeClr val="accent2"/>
                </a:solidFill>
                <a:sym typeface="Symbol" pitchFamily="18" charset="2"/>
              </a:rPr>
              <a:t></a:t>
            </a:r>
            <a:r>
              <a:rPr lang="en-GB" sz="2400" dirty="0">
                <a:solidFill>
                  <a:schemeClr val="accent2"/>
                </a:solidFill>
                <a:sym typeface="Symbol" pitchFamily="18" charset="2"/>
              </a:rPr>
              <a:t> </a:t>
            </a:r>
            <a:r>
              <a:rPr lang="en-GB" sz="2400" baseline="-25000" dirty="0" err="1">
                <a:solidFill>
                  <a:schemeClr val="accent2"/>
                </a:solidFill>
                <a:sym typeface="Symbol" pitchFamily="18" charset="2"/>
              </a:rPr>
              <a:t>param</a:t>
            </a:r>
            <a:r>
              <a:rPr lang="en-GB" sz="2400" baseline="-25000" dirty="0">
                <a:solidFill>
                  <a:schemeClr val="accent2"/>
                </a:solidFill>
                <a:sym typeface="Symbol" pitchFamily="18" charset="2"/>
              </a:rPr>
              <a:t> </a:t>
            </a:r>
            <a:r>
              <a:rPr lang="en-GB" sz="2000" dirty="0">
                <a:solidFill>
                  <a:schemeClr val="accent2"/>
                </a:solidFill>
                <a:sym typeface="Symbol" pitchFamily="18" charset="2"/>
              </a:rPr>
              <a:t></a:t>
            </a:r>
            <a:r>
              <a:rPr lang="en-GB" sz="2400" dirty="0">
                <a:solidFill>
                  <a:schemeClr val="accent2"/>
                </a:solidFill>
                <a:sym typeface="Symbol" pitchFamily="18" charset="2"/>
              </a:rPr>
              <a:t> …</a:t>
            </a:r>
            <a:endParaRPr lang="en-US" sz="2400" dirty="0">
              <a:solidFill>
                <a:schemeClr val="accent2"/>
              </a:solidFill>
              <a:sym typeface="Symbol" pitchFamily="18" charset="2"/>
            </a:endParaRPr>
          </a:p>
        </p:txBody>
      </p:sp>
      <p:sp>
        <p:nvSpPr>
          <p:cNvPr id="13" name="Up Arrow 12"/>
          <p:cNvSpPr/>
          <p:nvPr/>
        </p:nvSpPr>
        <p:spPr>
          <a:xfrm>
            <a:off x="4539342" y="6341978"/>
            <a:ext cx="288032" cy="432048"/>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1713" name="Picture 1"/>
          <p:cNvPicPr>
            <a:picLocks noChangeAspect="1" noChangeArrowheads="1"/>
          </p:cNvPicPr>
          <p:nvPr/>
        </p:nvPicPr>
        <p:blipFill>
          <a:blip r:embed="rId2" cstate="print"/>
          <a:srcRect l="32283" t="13840" r="30442" b="3988"/>
          <a:stretch>
            <a:fillRect/>
          </a:stretch>
        </p:blipFill>
        <p:spPr bwMode="auto">
          <a:xfrm>
            <a:off x="2318529" y="116632"/>
            <a:ext cx="4197687"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30</a:t>
            </a:fld>
            <a:endParaRPr lang="en-GB"/>
          </a:p>
        </p:txBody>
      </p:sp>
      <p:pic>
        <p:nvPicPr>
          <p:cNvPr id="390146" name="Picture 2"/>
          <p:cNvPicPr>
            <a:picLocks noChangeAspect="1" noChangeArrowheads="1"/>
          </p:cNvPicPr>
          <p:nvPr/>
        </p:nvPicPr>
        <p:blipFill>
          <a:blip r:embed="rId2" cstate="print"/>
          <a:srcRect l="4459" t="13573" r="2618" b="13435"/>
          <a:stretch>
            <a:fillRect/>
          </a:stretch>
        </p:blipFill>
        <p:spPr bwMode="auto">
          <a:xfrm>
            <a:off x="107504" y="404664"/>
            <a:ext cx="8921723" cy="4234066"/>
          </a:xfrm>
          <a:prstGeom prst="rect">
            <a:avLst/>
          </a:prstGeom>
          <a:noFill/>
          <a:ln w="9525">
            <a:noFill/>
            <a:miter lim="800000"/>
            <a:headEnd/>
            <a:tailEnd/>
          </a:ln>
        </p:spPr>
      </p:pic>
      <p:grpSp>
        <p:nvGrpSpPr>
          <p:cNvPr id="3" name="Group 27"/>
          <p:cNvGrpSpPr/>
          <p:nvPr/>
        </p:nvGrpSpPr>
        <p:grpSpPr>
          <a:xfrm>
            <a:off x="1043608" y="1700808"/>
            <a:ext cx="3168352" cy="1872208"/>
            <a:chOff x="1043608" y="1700808"/>
            <a:chExt cx="3168352" cy="1872208"/>
          </a:xfrm>
        </p:grpSpPr>
        <p:grpSp>
          <p:nvGrpSpPr>
            <p:cNvPr id="4" name="Group 14"/>
            <p:cNvGrpSpPr/>
            <p:nvPr/>
          </p:nvGrpSpPr>
          <p:grpSpPr>
            <a:xfrm>
              <a:off x="1043608" y="1907307"/>
              <a:ext cx="593432" cy="1368152"/>
              <a:chOff x="1043608" y="2339355"/>
              <a:chExt cx="593432" cy="1368152"/>
            </a:xfrm>
          </p:grpSpPr>
          <p:cxnSp>
            <p:nvCxnSpPr>
              <p:cNvPr id="13" name="Straight Arrow Connector 12"/>
              <p:cNvCxnSpPr/>
              <p:nvPr/>
            </p:nvCxnSpPr>
            <p:spPr>
              <a:xfrm flipV="1">
                <a:off x="1043608" y="2339355"/>
                <a:ext cx="0" cy="1368152"/>
              </a:xfrm>
              <a:prstGeom prst="straightConnector1">
                <a:avLst/>
              </a:prstGeom>
              <a:ln w="28575">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43608" y="2564904"/>
                <a:ext cx="593432" cy="338554"/>
              </a:xfrm>
              <a:prstGeom prst="rect">
                <a:avLst/>
              </a:prstGeom>
              <a:noFill/>
            </p:spPr>
            <p:txBody>
              <a:bodyPr wrap="none" rtlCol="0">
                <a:spAutoFit/>
              </a:bodyPr>
              <a:lstStyle/>
              <a:p>
                <a:r>
                  <a:rPr lang="en-GB" dirty="0" smtClean="0">
                    <a:solidFill>
                      <a:srgbClr val="990000"/>
                    </a:solidFill>
                    <a:sym typeface="Symbol"/>
                  </a:rPr>
                  <a:t>7</a:t>
                </a:r>
                <a:r>
                  <a:rPr lang="en-GB" dirty="0" smtClean="0">
                    <a:solidFill>
                      <a:srgbClr val="990000"/>
                    </a:solidFill>
                  </a:rPr>
                  <a:t>%</a:t>
                </a:r>
                <a:endParaRPr lang="en-US" dirty="0">
                  <a:solidFill>
                    <a:srgbClr val="990000"/>
                  </a:solidFill>
                </a:endParaRPr>
              </a:p>
            </p:txBody>
          </p:sp>
        </p:grpSp>
        <p:grpSp>
          <p:nvGrpSpPr>
            <p:cNvPr id="5" name="Group 20"/>
            <p:cNvGrpSpPr/>
            <p:nvPr/>
          </p:nvGrpSpPr>
          <p:grpSpPr>
            <a:xfrm>
              <a:off x="3618528" y="1700808"/>
              <a:ext cx="593432" cy="1872208"/>
              <a:chOff x="3618528" y="2132856"/>
              <a:chExt cx="593432" cy="1872208"/>
            </a:xfrm>
          </p:grpSpPr>
          <p:cxnSp>
            <p:nvCxnSpPr>
              <p:cNvPr id="17" name="Straight Arrow Connector 16"/>
              <p:cNvCxnSpPr/>
              <p:nvPr/>
            </p:nvCxnSpPr>
            <p:spPr>
              <a:xfrm flipV="1">
                <a:off x="4211960" y="2132856"/>
                <a:ext cx="0" cy="1872208"/>
              </a:xfrm>
              <a:prstGeom prst="straightConnector1">
                <a:avLst/>
              </a:prstGeom>
              <a:ln w="28575">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18528" y="2348880"/>
                <a:ext cx="593432" cy="338554"/>
              </a:xfrm>
              <a:prstGeom prst="rect">
                <a:avLst/>
              </a:prstGeom>
              <a:noFill/>
            </p:spPr>
            <p:txBody>
              <a:bodyPr wrap="none" rtlCol="0">
                <a:spAutoFit/>
              </a:bodyPr>
              <a:lstStyle/>
              <a:p>
                <a:r>
                  <a:rPr lang="en-GB" dirty="0" smtClean="0">
                    <a:solidFill>
                      <a:srgbClr val="990000"/>
                    </a:solidFill>
                    <a:sym typeface="Symbol"/>
                  </a:rPr>
                  <a:t>9</a:t>
                </a:r>
                <a:r>
                  <a:rPr lang="en-GB" dirty="0" smtClean="0">
                    <a:solidFill>
                      <a:srgbClr val="990000"/>
                    </a:solidFill>
                  </a:rPr>
                  <a:t>%</a:t>
                </a:r>
                <a:endParaRPr lang="en-US" dirty="0">
                  <a:solidFill>
                    <a:srgbClr val="990000"/>
                  </a:solidFill>
                </a:endParaRPr>
              </a:p>
            </p:txBody>
          </p:sp>
        </p:grpSp>
      </p:grpSp>
      <p:pic>
        <p:nvPicPr>
          <p:cNvPr id="22" name="Picture 2"/>
          <p:cNvPicPr>
            <a:picLocks noChangeAspect="1" noChangeArrowheads="1"/>
          </p:cNvPicPr>
          <p:nvPr/>
        </p:nvPicPr>
        <p:blipFill>
          <a:blip r:embed="rId3" cstate="print"/>
          <a:srcRect/>
          <a:stretch>
            <a:fillRect/>
          </a:stretch>
        </p:blipFill>
        <p:spPr bwMode="auto">
          <a:xfrm>
            <a:off x="3419872" y="4611682"/>
            <a:ext cx="3312368" cy="2246318"/>
          </a:xfrm>
          <a:prstGeom prst="rect">
            <a:avLst/>
          </a:prstGeom>
          <a:noFill/>
          <a:ln w="9525">
            <a:noFill/>
            <a:miter lim="800000"/>
            <a:headEnd/>
            <a:tailEnd/>
          </a:ln>
        </p:spPr>
      </p:pic>
      <p:sp>
        <p:nvSpPr>
          <p:cNvPr id="23" name="TextBox 22"/>
          <p:cNvSpPr txBox="1"/>
          <p:nvPr/>
        </p:nvSpPr>
        <p:spPr>
          <a:xfrm>
            <a:off x="755576" y="5229200"/>
            <a:ext cx="2520280" cy="830997"/>
          </a:xfrm>
          <a:prstGeom prst="rect">
            <a:avLst/>
          </a:prstGeom>
          <a:noFill/>
        </p:spPr>
        <p:txBody>
          <a:bodyPr wrap="square" rtlCol="0">
            <a:spAutoFit/>
          </a:bodyPr>
          <a:lstStyle/>
          <a:p>
            <a:r>
              <a:rPr lang="en-GB" dirty="0" smtClean="0"/>
              <a:t>largely unchanged by NNPDF2.0</a:t>
            </a:r>
            <a:r>
              <a:rPr lang="en-GB" dirty="0" smtClean="0">
                <a:sym typeface="Wingdings" pitchFamily="2" charset="2"/>
              </a:rPr>
              <a:t>2.1 and CTEQ6.6CT10</a:t>
            </a:r>
            <a:endParaRPr lang="en-US" dirty="0"/>
          </a:p>
        </p:txBody>
      </p:sp>
      <p:sp>
        <p:nvSpPr>
          <p:cNvPr id="24" name="Up Arrow 23"/>
          <p:cNvSpPr/>
          <p:nvPr/>
        </p:nvSpPr>
        <p:spPr>
          <a:xfrm>
            <a:off x="1043608" y="4653136"/>
            <a:ext cx="216024" cy="57606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843808" y="5589240"/>
            <a:ext cx="576064" cy="21602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31</a:t>
            </a:fld>
            <a:endParaRPr lang="en-GB"/>
          </a:p>
        </p:txBody>
      </p:sp>
      <p:pic>
        <p:nvPicPr>
          <p:cNvPr id="391170" name="Picture 2"/>
          <p:cNvPicPr>
            <a:picLocks noChangeAspect="1" noChangeArrowheads="1"/>
          </p:cNvPicPr>
          <p:nvPr/>
        </p:nvPicPr>
        <p:blipFill>
          <a:blip r:embed="rId2" cstate="print"/>
          <a:srcRect l="4984" t="18787" r="47767" b="7352"/>
          <a:stretch>
            <a:fillRect/>
          </a:stretch>
        </p:blipFill>
        <p:spPr bwMode="auto">
          <a:xfrm>
            <a:off x="2267744" y="1196752"/>
            <a:ext cx="4536504" cy="4284473"/>
          </a:xfrm>
          <a:prstGeom prst="rect">
            <a:avLst/>
          </a:prstGeom>
          <a:noFill/>
          <a:ln w="9525">
            <a:noFill/>
            <a:miter lim="800000"/>
            <a:headEnd/>
            <a:tailEnd/>
          </a:ln>
        </p:spPr>
      </p:pic>
      <p:sp>
        <p:nvSpPr>
          <p:cNvPr id="4" name="Rectangle 2"/>
          <p:cNvSpPr txBox="1">
            <a:spLocks noChangeArrowheads="1"/>
          </p:cNvSpPr>
          <p:nvPr/>
        </p:nvSpPr>
        <p:spPr>
          <a:xfrm>
            <a:off x="0" y="341783"/>
            <a:ext cx="9144000" cy="114300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kern="0" noProof="0" dirty="0" smtClean="0">
                <a:solidFill>
                  <a:srgbClr val="990000"/>
                </a:solidFill>
                <a:latin typeface="+mj-lt"/>
                <a:ea typeface="+mj-ea"/>
                <a:cs typeface="+mj-cs"/>
              </a:rPr>
              <a:t>PDF + </a:t>
            </a:r>
            <a:r>
              <a:rPr lang="en-GB" sz="2400" kern="0" noProof="0" dirty="0" smtClean="0">
                <a:solidFill>
                  <a:srgbClr val="990000"/>
                </a:solidFill>
                <a:latin typeface="+mj-lt"/>
                <a:ea typeface="+mj-ea"/>
                <a:cs typeface="+mj-cs"/>
                <a:sym typeface="Symbol"/>
              </a:rPr>
              <a:t></a:t>
            </a:r>
            <a:r>
              <a:rPr lang="en-GB" sz="2400" kern="0" baseline="-25000" noProof="0" dirty="0" smtClean="0">
                <a:solidFill>
                  <a:srgbClr val="990000"/>
                </a:solidFill>
                <a:latin typeface="+mj-lt"/>
                <a:ea typeface="+mj-ea"/>
                <a:cs typeface="+mj-cs"/>
              </a:rPr>
              <a:t>S</a:t>
            </a:r>
            <a:r>
              <a:rPr lang="en-GB" sz="2400" kern="0" noProof="0" dirty="0" smtClean="0">
                <a:solidFill>
                  <a:srgbClr val="990000"/>
                </a:solidFill>
                <a:latin typeface="+mj-lt"/>
                <a:ea typeface="+mj-ea"/>
                <a:cs typeface="+mj-cs"/>
              </a:rPr>
              <a:t> uncertainties: Tevatron </a:t>
            </a:r>
            <a:r>
              <a:rPr lang="en-GB" sz="2400" i="1" kern="0" noProof="0" dirty="0" smtClean="0">
                <a:solidFill>
                  <a:srgbClr val="990000"/>
                </a:solidFill>
                <a:latin typeface="+mj-lt"/>
                <a:ea typeface="+mj-ea"/>
                <a:cs typeface="+mj-cs"/>
              </a:rPr>
              <a:t>vs.</a:t>
            </a:r>
            <a:r>
              <a:rPr lang="en-GB" sz="2400" kern="0" noProof="0" dirty="0" smtClean="0">
                <a:solidFill>
                  <a:srgbClr val="990000"/>
                </a:solidFill>
                <a:latin typeface="+mj-lt"/>
                <a:ea typeface="+mj-ea"/>
                <a:cs typeface="+mj-cs"/>
              </a:rPr>
              <a:t> </a:t>
            </a:r>
            <a:r>
              <a:rPr kumimoji="0" lang="en-GB" sz="2400" b="0" i="0" u="none" strike="noStrike" kern="0" cap="none" spc="0" normalizeH="0" baseline="0" noProof="0" dirty="0" smtClean="0">
                <a:ln>
                  <a:noFill/>
                </a:ln>
                <a:solidFill>
                  <a:srgbClr val="990000"/>
                </a:solidFill>
                <a:effectLst/>
                <a:uLnTx/>
                <a:uFillTx/>
                <a:latin typeface="+mj-lt"/>
                <a:ea typeface="+mj-ea"/>
                <a:cs typeface="+mj-cs"/>
              </a:rPr>
              <a:t>LHC</a:t>
            </a:r>
            <a:endParaRPr kumimoji="0" lang="en-US" sz="2400" b="0" i="0" u="none" strike="noStrike" kern="0" cap="none" spc="0" normalizeH="0" baseline="0" noProof="0" dirty="0" smtClean="0">
              <a:ln>
                <a:noFill/>
              </a:ln>
              <a:solidFill>
                <a:srgbClr val="990000"/>
              </a:solidFill>
              <a:effectLst/>
              <a:uLnTx/>
              <a:uFillTx/>
              <a:latin typeface="+mj-lt"/>
              <a:ea typeface="+mj-ea"/>
              <a:cs typeface="+mj-cs"/>
            </a:endParaRPr>
          </a:p>
        </p:txBody>
      </p:sp>
      <p:sp>
        <p:nvSpPr>
          <p:cNvPr id="5" name="TextBox 4"/>
          <p:cNvSpPr txBox="1"/>
          <p:nvPr/>
        </p:nvSpPr>
        <p:spPr>
          <a:xfrm>
            <a:off x="1763688" y="5745450"/>
            <a:ext cx="5904656" cy="707886"/>
          </a:xfrm>
          <a:prstGeom prst="rect">
            <a:avLst/>
          </a:prstGeom>
          <a:noFill/>
        </p:spPr>
        <p:txBody>
          <a:bodyPr wrap="square" rtlCol="0">
            <a:spAutoFit/>
          </a:bodyPr>
          <a:lstStyle/>
          <a:p>
            <a:r>
              <a:rPr lang="en-GB" sz="2000" dirty="0" smtClean="0"/>
              <a:t>the slightly larger uncertainty at the Tevatron can be understood in terms of the </a:t>
            </a:r>
            <a:r>
              <a:rPr lang="en-GB" sz="2000" dirty="0" err="1" smtClean="0"/>
              <a:t>gg</a:t>
            </a:r>
            <a:r>
              <a:rPr lang="en-GB" sz="2000" dirty="0" smtClean="0"/>
              <a:t> luminosity plot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B617946-BD1E-480F-B39F-CBD2AFF9567A}" type="slidenum">
              <a:rPr lang="en-GB" smtClean="0"/>
              <a:pPr>
                <a:defRPr/>
              </a:pPr>
              <a:t>32</a:t>
            </a:fld>
            <a:endParaRPr lang="en-GB"/>
          </a:p>
        </p:txBody>
      </p:sp>
      <p:sp>
        <p:nvSpPr>
          <p:cNvPr id="4" name="Up Arrow 3"/>
          <p:cNvSpPr/>
          <p:nvPr/>
        </p:nvSpPr>
        <p:spPr>
          <a:xfrm>
            <a:off x="4932040" y="5949280"/>
            <a:ext cx="340616" cy="648072"/>
          </a:xfrm>
          <a:prstGeom prst="up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54447" y="6074132"/>
            <a:ext cx="2167581" cy="523220"/>
          </a:xfrm>
          <a:prstGeom prst="rect">
            <a:avLst/>
          </a:prstGeom>
          <a:noFill/>
        </p:spPr>
        <p:txBody>
          <a:bodyPr wrap="none" rtlCol="0">
            <a:spAutoFit/>
          </a:bodyPr>
          <a:lstStyle/>
          <a:p>
            <a:r>
              <a:rPr lang="en-GB" sz="2800" dirty="0" smtClean="0">
                <a:solidFill>
                  <a:srgbClr val="990000"/>
                </a:solidFill>
                <a:sym typeface="Symbol"/>
              </a:rPr>
              <a:t>7%</a:t>
            </a:r>
            <a:r>
              <a:rPr lang="en-GB" sz="2800" dirty="0" smtClean="0">
                <a:solidFill>
                  <a:srgbClr val="990000"/>
                </a:solidFill>
                <a:sym typeface="Wingdings" pitchFamily="2" charset="2"/>
              </a:rPr>
              <a:t></a:t>
            </a:r>
            <a:r>
              <a:rPr lang="en-GB" sz="2800" dirty="0" smtClean="0">
                <a:solidFill>
                  <a:srgbClr val="990000"/>
                </a:solidFill>
                <a:sym typeface="Symbol"/>
              </a:rPr>
              <a:t>  </a:t>
            </a:r>
            <a:r>
              <a:rPr lang="en-GB" sz="2800" dirty="0" smtClean="0">
                <a:solidFill>
                  <a:srgbClr val="990000"/>
                </a:solidFill>
                <a:sym typeface="Wingdings" pitchFamily="2" charset="2"/>
              </a:rPr>
              <a:t>9</a:t>
            </a:r>
            <a:r>
              <a:rPr lang="en-GB" sz="2800" dirty="0" smtClean="0">
                <a:solidFill>
                  <a:srgbClr val="990000"/>
                </a:solidFill>
              </a:rPr>
              <a:t>%</a:t>
            </a:r>
            <a:endParaRPr lang="en-US" sz="2800" dirty="0">
              <a:solidFill>
                <a:srgbClr val="990000"/>
              </a:solidFill>
            </a:endParaRPr>
          </a:p>
        </p:txBody>
      </p:sp>
      <p:sp>
        <p:nvSpPr>
          <p:cNvPr id="6" name="TextBox 5"/>
          <p:cNvSpPr txBox="1"/>
          <p:nvPr/>
        </p:nvSpPr>
        <p:spPr>
          <a:xfrm>
            <a:off x="971600" y="116632"/>
            <a:ext cx="7416824" cy="338554"/>
          </a:xfrm>
          <a:prstGeom prst="rect">
            <a:avLst/>
          </a:prstGeom>
          <a:noFill/>
        </p:spPr>
        <p:txBody>
          <a:bodyPr wrap="square" rtlCol="0">
            <a:spAutoFit/>
          </a:bodyPr>
          <a:lstStyle/>
          <a:p>
            <a:r>
              <a:rPr lang="en-US" dirty="0" smtClean="0">
                <a:solidFill>
                  <a:srgbClr val="990000"/>
                </a:solidFill>
              </a:rPr>
              <a:t>from “Handbook of LHC Higgs cross sections: 1. Inclusive observables”</a:t>
            </a:r>
            <a:endParaRPr lang="en-US" dirty="0">
              <a:solidFill>
                <a:srgbClr val="990000"/>
              </a:solidFill>
            </a:endParaRPr>
          </a:p>
        </p:txBody>
      </p:sp>
      <p:sp>
        <p:nvSpPr>
          <p:cNvPr id="9" name="TextBox 8"/>
          <p:cNvSpPr txBox="1"/>
          <p:nvPr/>
        </p:nvSpPr>
        <p:spPr>
          <a:xfrm>
            <a:off x="611560" y="2996952"/>
            <a:ext cx="1539204" cy="646331"/>
          </a:xfrm>
          <a:prstGeom prst="rect">
            <a:avLst/>
          </a:prstGeom>
          <a:noFill/>
        </p:spPr>
        <p:txBody>
          <a:bodyPr wrap="none" rtlCol="0">
            <a:spAutoFit/>
          </a:bodyPr>
          <a:lstStyle/>
          <a:p>
            <a:r>
              <a:rPr lang="en-GB" sz="1800" dirty="0" smtClean="0">
                <a:solidFill>
                  <a:srgbClr val="990000"/>
                </a:solidFill>
              </a:rPr>
              <a:t>NNLO </a:t>
            </a:r>
            <a:r>
              <a:rPr lang="en-GB" sz="1800" dirty="0" err="1" smtClean="0">
                <a:solidFill>
                  <a:srgbClr val="990000"/>
                </a:solidFill>
              </a:rPr>
              <a:t>gg</a:t>
            </a:r>
            <a:r>
              <a:rPr lang="en-GB" sz="1800" dirty="0" err="1" smtClean="0">
                <a:solidFill>
                  <a:srgbClr val="990000"/>
                </a:solidFill>
                <a:sym typeface="Wingdings" pitchFamily="2" charset="2"/>
              </a:rPr>
              <a:t>H</a:t>
            </a:r>
            <a:endParaRPr lang="en-GB" sz="1800" dirty="0" smtClean="0">
              <a:solidFill>
                <a:srgbClr val="990000"/>
              </a:solidFill>
            </a:endParaRPr>
          </a:p>
          <a:p>
            <a:r>
              <a:rPr lang="en-GB" sz="1800" dirty="0" smtClean="0">
                <a:solidFill>
                  <a:srgbClr val="990000"/>
                </a:solidFill>
              </a:rPr>
              <a:t>7 TeV LHC</a:t>
            </a:r>
            <a:endParaRPr lang="en-US" sz="1800" dirty="0">
              <a:solidFill>
                <a:srgbClr val="990000"/>
              </a:solidFill>
            </a:endParaRPr>
          </a:p>
        </p:txBody>
      </p:sp>
      <p:pic>
        <p:nvPicPr>
          <p:cNvPr id="466946" name="Picture 2"/>
          <p:cNvPicPr>
            <a:picLocks noChangeAspect="1" noChangeArrowheads="1"/>
          </p:cNvPicPr>
          <p:nvPr/>
        </p:nvPicPr>
        <p:blipFill>
          <a:blip r:embed="rId2" cstate="print"/>
          <a:srcRect l="40683" t="15034" r="25717" b="8312"/>
          <a:stretch>
            <a:fillRect/>
          </a:stretch>
        </p:blipFill>
        <p:spPr bwMode="auto">
          <a:xfrm>
            <a:off x="2267744" y="548680"/>
            <a:ext cx="3880467" cy="5373216"/>
          </a:xfrm>
          <a:prstGeom prst="rect">
            <a:avLst/>
          </a:prstGeom>
          <a:noFill/>
          <a:ln w="9525">
            <a:noFill/>
            <a:miter lim="800000"/>
            <a:headEnd/>
            <a:tailEnd/>
          </a:ln>
        </p:spPr>
      </p:pic>
      <p:sp>
        <p:nvSpPr>
          <p:cNvPr id="8" name="TextBox 7"/>
          <p:cNvSpPr txBox="1"/>
          <p:nvPr/>
        </p:nvSpPr>
        <p:spPr>
          <a:xfrm>
            <a:off x="5580112" y="6519446"/>
            <a:ext cx="2257349" cy="338554"/>
          </a:xfrm>
          <a:prstGeom prst="rect">
            <a:avLst/>
          </a:prstGeom>
          <a:noFill/>
        </p:spPr>
        <p:txBody>
          <a:bodyPr wrap="none" rtlCol="0">
            <a:spAutoFit/>
          </a:bodyPr>
          <a:lstStyle/>
          <a:p>
            <a:r>
              <a:rPr lang="en-GB" dirty="0" smtClean="0">
                <a:solidFill>
                  <a:srgbClr val="990000"/>
                </a:solidFill>
              </a:rPr>
              <a:t>(100 </a:t>
            </a:r>
            <a:r>
              <a:rPr lang="en-GB" dirty="0" err="1" smtClean="0">
                <a:solidFill>
                  <a:srgbClr val="990000"/>
                </a:solidFill>
              </a:rPr>
              <a:t>GeV</a:t>
            </a:r>
            <a:r>
              <a:rPr lang="en-GB" dirty="0" smtClean="0">
                <a:solidFill>
                  <a:srgbClr val="990000"/>
                </a:solidFill>
              </a:rPr>
              <a:t> </a:t>
            </a:r>
            <a:r>
              <a:rPr lang="en-GB" dirty="0" smtClean="0">
                <a:solidFill>
                  <a:srgbClr val="990000"/>
                </a:solidFill>
                <a:sym typeface="Wingdings" pitchFamily="2" charset="2"/>
              </a:rPr>
              <a:t> 500 </a:t>
            </a:r>
            <a:r>
              <a:rPr lang="en-GB" dirty="0" err="1" smtClean="0">
                <a:solidFill>
                  <a:srgbClr val="990000"/>
                </a:solidFill>
                <a:sym typeface="Wingdings" pitchFamily="2" charset="2"/>
              </a:rPr>
              <a:t>GeV</a:t>
            </a:r>
            <a:r>
              <a:rPr lang="en-GB" dirty="0" smtClean="0">
                <a:solidFill>
                  <a:srgbClr val="990000"/>
                </a:solidFill>
                <a:sym typeface="Wingdings" pitchFamily="2" charset="2"/>
              </a:rPr>
              <a:t>)</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B617946-BD1E-480F-B39F-CBD2AFF9567A}" type="slidenum">
              <a:rPr lang="en-GB" smtClean="0"/>
              <a:pPr>
                <a:defRPr/>
              </a:pPr>
              <a:t>33</a:t>
            </a:fld>
            <a:endParaRPr lang="en-GB"/>
          </a:p>
        </p:txBody>
      </p:sp>
      <p:sp>
        <p:nvSpPr>
          <p:cNvPr id="4" name="Up Arrow 3"/>
          <p:cNvSpPr/>
          <p:nvPr/>
        </p:nvSpPr>
        <p:spPr>
          <a:xfrm>
            <a:off x="3851920" y="5618944"/>
            <a:ext cx="484632" cy="978408"/>
          </a:xfrm>
          <a:prstGeom prst="up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27984" y="6074132"/>
            <a:ext cx="1221809" cy="523220"/>
          </a:xfrm>
          <a:prstGeom prst="rect">
            <a:avLst/>
          </a:prstGeom>
          <a:noFill/>
        </p:spPr>
        <p:txBody>
          <a:bodyPr wrap="none" rtlCol="0">
            <a:spAutoFit/>
          </a:bodyPr>
          <a:lstStyle/>
          <a:p>
            <a:r>
              <a:rPr lang="en-GB" sz="2800" dirty="0" smtClean="0">
                <a:solidFill>
                  <a:srgbClr val="990000"/>
                </a:solidFill>
                <a:sym typeface="Symbol"/>
              </a:rPr>
              <a:t></a:t>
            </a:r>
            <a:r>
              <a:rPr lang="en-GB" sz="2800" dirty="0" smtClean="0">
                <a:solidFill>
                  <a:srgbClr val="990000"/>
                </a:solidFill>
              </a:rPr>
              <a:t>3-4%</a:t>
            </a:r>
            <a:endParaRPr lang="en-US" sz="2800" dirty="0">
              <a:solidFill>
                <a:srgbClr val="990000"/>
              </a:solidFill>
            </a:endParaRPr>
          </a:p>
        </p:txBody>
      </p:sp>
      <p:sp>
        <p:nvSpPr>
          <p:cNvPr id="6" name="TextBox 5"/>
          <p:cNvSpPr txBox="1"/>
          <p:nvPr/>
        </p:nvSpPr>
        <p:spPr>
          <a:xfrm>
            <a:off x="971600" y="116632"/>
            <a:ext cx="7416824" cy="338554"/>
          </a:xfrm>
          <a:prstGeom prst="rect">
            <a:avLst/>
          </a:prstGeom>
          <a:noFill/>
        </p:spPr>
        <p:txBody>
          <a:bodyPr wrap="square" rtlCol="0">
            <a:spAutoFit/>
          </a:bodyPr>
          <a:lstStyle/>
          <a:p>
            <a:r>
              <a:rPr lang="en-US" dirty="0" smtClean="0">
                <a:solidFill>
                  <a:srgbClr val="990000"/>
                </a:solidFill>
              </a:rPr>
              <a:t>from “Handbook of LHC Higgs cross sections: 1. Inclusive observables”</a:t>
            </a:r>
            <a:endParaRPr lang="en-US" dirty="0">
              <a:solidFill>
                <a:srgbClr val="990000"/>
              </a:solidFill>
            </a:endParaRPr>
          </a:p>
        </p:txBody>
      </p:sp>
      <p:pic>
        <p:nvPicPr>
          <p:cNvPr id="360452" name="Picture 4"/>
          <p:cNvPicPr>
            <a:picLocks noChangeAspect="1" noChangeArrowheads="1"/>
          </p:cNvPicPr>
          <p:nvPr/>
        </p:nvPicPr>
        <p:blipFill>
          <a:blip r:embed="rId2" cstate="print"/>
          <a:srcRect l="41075" t="22663" r="25850" b="15641"/>
          <a:stretch>
            <a:fillRect/>
          </a:stretch>
        </p:blipFill>
        <p:spPr bwMode="auto">
          <a:xfrm>
            <a:off x="1907704" y="476672"/>
            <a:ext cx="4536504" cy="5112568"/>
          </a:xfrm>
          <a:prstGeom prst="rect">
            <a:avLst/>
          </a:prstGeom>
          <a:noFill/>
          <a:ln w="9525">
            <a:noFill/>
            <a:miter lim="800000"/>
            <a:headEnd/>
            <a:tailEnd/>
          </a:ln>
        </p:spPr>
      </p:pic>
      <p:sp>
        <p:nvSpPr>
          <p:cNvPr id="9" name="TextBox 8"/>
          <p:cNvSpPr txBox="1"/>
          <p:nvPr/>
        </p:nvSpPr>
        <p:spPr>
          <a:xfrm>
            <a:off x="251520" y="2132856"/>
            <a:ext cx="1710725" cy="646331"/>
          </a:xfrm>
          <a:prstGeom prst="rect">
            <a:avLst/>
          </a:prstGeom>
          <a:noFill/>
        </p:spPr>
        <p:txBody>
          <a:bodyPr wrap="none" rtlCol="0">
            <a:spAutoFit/>
          </a:bodyPr>
          <a:lstStyle/>
          <a:p>
            <a:r>
              <a:rPr lang="en-GB" sz="1800" dirty="0" smtClean="0">
                <a:solidFill>
                  <a:srgbClr val="990000"/>
                </a:solidFill>
              </a:rPr>
              <a:t>NNLO WH, ZH</a:t>
            </a:r>
          </a:p>
          <a:p>
            <a:r>
              <a:rPr lang="en-GB" sz="1800" dirty="0" smtClean="0">
                <a:solidFill>
                  <a:srgbClr val="990000"/>
                </a:solidFill>
              </a:rPr>
              <a:t>7 TeV LHC</a:t>
            </a:r>
            <a:endParaRPr lang="en-US" sz="1800" dirty="0">
              <a:solidFill>
                <a:srgbClr val="99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B617946-BD1E-480F-B39F-CBD2AFF9567A}" type="slidenum">
              <a:rPr lang="en-GB" smtClean="0"/>
              <a:pPr>
                <a:defRPr/>
              </a:pPr>
              <a:t>34</a:t>
            </a:fld>
            <a:endParaRPr lang="en-GB"/>
          </a:p>
        </p:txBody>
      </p:sp>
      <p:sp>
        <p:nvSpPr>
          <p:cNvPr id="4" name="Up Arrow 3"/>
          <p:cNvSpPr/>
          <p:nvPr/>
        </p:nvSpPr>
        <p:spPr>
          <a:xfrm>
            <a:off x="4788024" y="5949280"/>
            <a:ext cx="340616" cy="792088"/>
          </a:xfrm>
          <a:prstGeom prst="upArrow">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1600" y="116632"/>
            <a:ext cx="7416824" cy="338554"/>
          </a:xfrm>
          <a:prstGeom prst="rect">
            <a:avLst/>
          </a:prstGeom>
          <a:noFill/>
        </p:spPr>
        <p:txBody>
          <a:bodyPr wrap="square" rtlCol="0">
            <a:spAutoFit/>
          </a:bodyPr>
          <a:lstStyle/>
          <a:p>
            <a:r>
              <a:rPr lang="en-US" dirty="0" smtClean="0">
                <a:solidFill>
                  <a:srgbClr val="990000"/>
                </a:solidFill>
              </a:rPr>
              <a:t>from “Handbook of LHC Higgs cross sections: 1. Inclusive observables”</a:t>
            </a:r>
            <a:endParaRPr lang="en-US" dirty="0">
              <a:solidFill>
                <a:srgbClr val="990000"/>
              </a:solidFill>
            </a:endParaRPr>
          </a:p>
        </p:txBody>
      </p:sp>
      <p:sp>
        <p:nvSpPr>
          <p:cNvPr id="9" name="TextBox 8"/>
          <p:cNvSpPr txBox="1"/>
          <p:nvPr/>
        </p:nvSpPr>
        <p:spPr>
          <a:xfrm>
            <a:off x="251520" y="2132856"/>
            <a:ext cx="1338828" cy="646331"/>
          </a:xfrm>
          <a:prstGeom prst="rect">
            <a:avLst/>
          </a:prstGeom>
          <a:noFill/>
        </p:spPr>
        <p:txBody>
          <a:bodyPr wrap="none" rtlCol="0">
            <a:spAutoFit/>
          </a:bodyPr>
          <a:lstStyle/>
          <a:p>
            <a:r>
              <a:rPr lang="en-GB" sz="1800" dirty="0" smtClean="0">
                <a:solidFill>
                  <a:srgbClr val="990000"/>
                </a:solidFill>
              </a:rPr>
              <a:t>NLO VBF</a:t>
            </a:r>
          </a:p>
          <a:p>
            <a:r>
              <a:rPr lang="en-GB" sz="1800" dirty="0" smtClean="0">
                <a:solidFill>
                  <a:srgbClr val="990000"/>
                </a:solidFill>
              </a:rPr>
              <a:t>7 TeV LHC</a:t>
            </a:r>
            <a:endParaRPr lang="en-US" sz="1800" dirty="0">
              <a:solidFill>
                <a:srgbClr val="990000"/>
              </a:solidFill>
            </a:endParaRPr>
          </a:p>
        </p:txBody>
      </p:sp>
      <p:sp>
        <p:nvSpPr>
          <p:cNvPr id="10" name="TextBox 9"/>
          <p:cNvSpPr txBox="1"/>
          <p:nvPr/>
        </p:nvSpPr>
        <p:spPr>
          <a:xfrm>
            <a:off x="5652120" y="6381328"/>
            <a:ext cx="2257349" cy="338554"/>
          </a:xfrm>
          <a:prstGeom prst="rect">
            <a:avLst/>
          </a:prstGeom>
          <a:noFill/>
        </p:spPr>
        <p:txBody>
          <a:bodyPr wrap="none" rtlCol="0">
            <a:spAutoFit/>
          </a:bodyPr>
          <a:lstStyle/>
          <a:p>
            <a:r>
              <a:rPr lang="en-GB" dirty="0" smtClean="0">
                <a:solidFill>
                  <a:srgbClr val="990000"/>
                </a:solidFill>
              </a:rPr>
              <a:t>(100 </a:t>
            </a:r>
            <a:r>
              <a:rPr lang="en-GB" dirty="0" err="1" smtClean="0">
                <a:solidFill>
                  <a:srgbClr val="990000"/>
                </a:solidFill>
              </a:rPr>
              <a:t>GeV</a:t>
            </a:r>
            <a:r>
              <a:rPr lang="en-GB" dirty="0" smtClean="0">
                <a:solidFill>
                  <a:srgbClr val="990000"/>
                </a:solidFill>
              </a:rPr>
              <a:t> </a:t>
            </a:r>
            <a:r>
              <a:rPr lang="en-GB" dirty="0" smtClean="0">
                <a:solidFill>
                  <a:srgbClr val="990000"/>
                </a:solidFill>
                <a:sym typeface="Wingdings" pitchFamily="2" charset="2"/>
              </a:rPr>
              <a:t> 500 </a:t>
            </a:r>
            <a:r>
              <a:rPr lang="en-GB" dirty="0" err="1" smtClean="0">
                <a:solidFill>
                  <a:srgbClr val="990000"/>
                </a:solidFill>
                <a:sym typeface="Wingdings" pitchFamily="2" charset="2"/>
              </a:rPr>
              <a:t>GeV</a:t>
            </a:r>
            <a:r>
              <a:rPr lang="en-GB" dirty="0" smtClean="0">
                <a:solidFill>
                  <a:srgbClr val="990000"/>
                </a:solidFill>
                <a:sym typeface="Wingdings" pitchFamily="2" charset="2"/>
              </a:rPr>
              <a:t>)</a:t>
            </a:r>
            <a:endParaRPr lang="en-US" dirty="0">
              <a:solidFill>
                <a:srgbClr val="990000"/>
              </a:solidFill>
            </a:endParaRPr>
          </a:p>
        </p:txBody>
      </p:sp>
      <p:sp>
        <p:nvSpPr>
          <p:cNvPr id="11" name="TextBox 10"/>
          <p:cNvSpPr txBox="1"/>
          <p:nvPr/>
        </p:nvSpPr>
        <p:spPr>
          <a:xfrm>
            <a:off x="5716787" y="5827036"/>
            <a:ext cx="2167581" cy="523220"/>
          </a:xfrm>
          <a:prstGeom prst="rect">
            <a:avLst/>
          </a:prstGeom>
          <a:noFill/>
        </p:spPr>
        <p:txBody>
          <a:bodyPr wrap="none" rtlCol="0">
            <a:spAutoFit/>
          </a:bodyPr>
          <a:lstStyle/>
          <a:p>
            <a:r>
              <a:rPr lang="en-GB" sz="2800" dirty="0" smtClean="0">
                <a:solidFill>
                  <a:srgbClr val="990000"/>
                </a:solidFill>
                <a:sym typeface="Symbol"/>
              </a:rPr>
              <a:t>3%</a:t>
            </a:r>
            <a:r>
              <a:rPr lang="en-GB" sz="2800" dirty="0" smtClean="0">
                <a:solidFill>
                  <a:srgbClr val="990000"/>
                </a:solidFill>
                <a:sym typeface="Wingdings" pitchFamily="2" charset="2"/>
              </a:rPr>
              <a:t></a:t>
            </a:r>
            <a:r>
              <a:rPr lang="en-GB" sz="2800" dirty="0" smtClean="0">
                <a:solidFill>
                  <a:srgbClr val="990000"/>
                </a:solidFill>
                <a:sym typeface="Symbol"/>
              </a:rPr>
              <a:t>  </a:t>
            </a:r>
            <a:r>
              <a:rPr lang="en-GB" sz="2800" dirty="0" smtClean="0">
                <a:solidFill>
                  <a:srgbClr val="990000"/>
                </a:solidFill>
                <a:sym typeface="Wingdings" pitchFamily="2" charset="2"/>
              </a:rPr>
              <a:t>5</a:t>
            </a:r>
            <a:r>
              <a:rPr lang="en-GB" sz="2800" dirty="0" smtClean="0">
                <a:solidFill>
                  <a:srgbClr val="990000"/>
                </a:solidFill>
              </a:rPr>
              <a:t>%</a:t>
            </a:r>
            <a:endParaRPr lang="en-US" sz="2800" dirty="0">
              <a:solidFill>
                <a:srgbClr val="990000"/>
              </a:solidFill>
            </a:endParaRPr>
          </a:p>
        </p:txBody>
      </p:sp>
      <p:pic>
        <p:nvPicPr>
          <p:cNvPr id="12" name="Picture 2"/>
          <p:cNvPicPr>
            <a:picLocks noChangeAspect="1" noChangeArrowheads="1"/>
          </p:cNvPicPr>
          <p:nvPr/>
        </p:nvPicPr>
        <p:blipFill>
          <a:blip r:embed="rId2" cstate="print"/>
          <a:srcRect l="40424" t="16435" r="25451" b="8312"/>
          <a:stretch>
            <a:fillRect/>
          </a:stretch>
        </p:blipFill>
        <p:spPr bwMode="auto">
          <a:xfrm>
            <a:off x="2483768" y="552004"/>
            <a:ext cx="4032448" cy="5397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35</a:t>
            </a:fld>
            <a:endParaRPr lang="en-GB"/>
          </a:p>
        </p:txBody>
      </p:sp>
      <p:pic>
        <p:nvPicPr>
          <p:cNvPr id="360450" name="Picture 2"/>
          <p:cNvPicPr>
            <a:picLocks noChangeAspect="1" noChangeArrowheads="1"/>
          </p:cNvPicPr>
          <p:nvPr/>
        </p:nvPicPr>
        <p:blipFill>
          <a:blip r:embed="rId2" cstate="print"/>
          <a:srcRect l="29925" t="21005" r="28732" b="12025"/>
          <a:stretch>
            <a:fillRect/>
          </a:stretch>
        </p:blipFill>
        <p:spPr bwMode="auto">
          <a:xfrm>
            <a:off x="1259632" y="0"/>
            <a:ext cx="5976664" cy="5919743"/>
          </a:xfrm>
          <a:prstGeom prst="rect">
            <a:avLst/>
          </a:prstGeom>
          <a:noFill/>
          <a:ln w="9525">
            <a:noFill/>
            <a:miter lim="800000"/>
            <a:headEnd/>
            <a:tailEnd/>
          </a:ln>
        </p:spPr>
      </p:pic>
      <p:sp>
        <p:nvSpPr>
          <p:cNvPr id="4" name="Text Box 6"/>
          <p:cNvSpPr txBox="1">
            <a:spLocks noChangeArrowheads="1"/>
          </p:cNvSpPr>
          <p:nvPr/>
        </p:nvSpPr>
        <p:spPr bwMode="auto">
          <a:xfrm>
            <a:off x="2195736" y="5877272"/>
            <a:ext cx="4803775" cy="461962"/>
          </a:xfrm>
          <a:prstGeom prst="rect">
            <a:avLst/>
          </a:prstGeom>
          <a:noFill/>
          <a:ln w="9525">
            <a:noFill/>
            <a:miter lim="800000"/>
            <a:headEnd/>
            <a:tailEnd/>
          </a:ln>
        </p:spPr>
        <p:txBody>
          <a:bodyPr wrap="none">
            <a:spAutoFit/>
          </a:bodyPr>
          <a:lstStyle/>
          <a:p>
            <a:r>
              <a:rPr lang="en-GB" sz="2400" dirty="0">
                <a:solidFill>
                  <a:schemeClr val="accent2"/>
                </a:solidFill>
                <a:sym typeface="Symbol" pitchFamily="18" charset="2"/>
              </a:rPr>
              <a:t></a:t>
            </a:r>
            <a:r>
              <a:rPr lang="en-GB" sz="2400" baseline="-25000" dirty="0" err="1">
                <a:solidFill>
                  <a:schemeClr val="accent2"/>
                </a:solidFill>
                <a:sym typeface="Symbol" pitchFamily="18" charset="2"/>
              </a:rPr>
              <a:t>th</a:t>
            </a:r>
            <a:r>
              <a:rPr lang="en-GB" sz="2400" baseline="-25000" dirty="0">
                <a:solidFill>
                  <a:schemeClr val="accent2"/>
                </a:solidFill>
                <a:sym typeface="Symbol" pitchFamily="18" charset="2"/>
              </a:rPr>
              <a:t> </a:t>
            </a:r>
            <a:r>
              <a:rPr lang="en-GB" sz="2400" dirty="0">
                <a:solidFill>
                  <a:schemeClr val="accent2"/>
                </a:solidFill>
                <a:sym typeface="Symbol" pitchFamily="18" charset="2"/>
              </a:rPr>
              <a:t>= </a:t>
            </a:r>
            <a:r>
              <a:rPr lang="en-GB" sz="2400" baseline="-25000" dirty="0">
                <a:solidFill>
                  <a:schemeClr val="accent2"/>
                </a:solidFill>
                <a:sym typeface="Symbol" pitchFamily="18" charset="2"/>
              </a:rPr>
              <a:t>UHO </a:t>
            </a:r>
            <a:r>
              <a:rPr lang="en-GB" sz="2000" dirty="0">
                <a:solidFill>
                  <a:schemeClr val="accent2"/>
                </a:solidFill>
                <a:sym typeface="Symbol" pitchFamily="18" charset="2"/>
              </a:rPr>
              <a:t></a:t>
            </a:r>
            <a:r>
              <a:rPr lang="en-GB" sz="2400" dirty="0">
                <a:solidFill>
                  <a:schemeClr val="accent2"/>
                </a:solidFill>
                <a:sym typeface="Symbol" pitchFamily="18" charset="2"/>
              </a:rPr>
              <a:t> </a:t>
            </a:r>
            <a:r>
              <a:rPr lang="en-GB" sz="2400" baseline="-25000" dirty="0">
                <a:solidFill>
                  <a:schemeClr val="accent2"/>
                </a:solidFill>
                <a:sym typeface="Symbol" pitchFamily="18" charset="2"/>
              </a:rPr>
              <a:t>PDF </a:t>
            </a:r>
            <a:r>
              <a:rPr lang="en-GB" sz="2000" dirty="0">
                <a:solidFill>
                  <a:schemeClr val="accent2"/>
                </a:solidFill>
                <a:sym typeface="Symbol" pitchFamily="18" charset="2"/>
              </a:rPr>
              <a:t></a:t>
            </a:r>
            <a:r>
              <a:rPr lang="en-GB" sz="2400" dirty="0">
                <a:solidFill>
                  <a:schemeClr val="accent2"/>
                </a:solidFill>
                <a:sym typeface="Symbol" pitchFamily="18" charset="2"/>
              </a:rPr>
              <a:t> </a:t>
            </a:r>
            <a:r>
              <a:rPr lang="en-GB" sz="2400" baseline="-25000" dirty="0" err="1">
                <a:solidFill>
                  <a:schemeClr val="accent2"/>
                </a:solidFill>
                <a:sym typeface="Symbol" pitchFamily="18" charset="2"/>
              </a:rPr>
              <a:t>param</a:t>
            </a:r>
            <a:r>
              <a:rPr lang="en-GB" sz="2400" baseline="-25000" dirty="0">
                <a:solidFill>
                  <a:schemeClr val="accent2"/>
                </a:solidFill>
                <a:sym typeface="Symbol" pitchFamily="18" charset="2"/>
              </a:rPr>
              <a:t> </a:t>
            </a:r>
            <a:r>
              <a:rPr lang="en-GB" sz="2000" dirty="0">
                <a:solidFill>
                  <a:schemeClr val="accent2"/>
                </a:solidFill>
                <a:sym typeface="Symbol" pitchFamily="18" charset="2"/>
              </a:rPr>
              <a:t></a:t>
            </a:r>
            <a:r>
              <a:rPr lang="en-GB" sz="2400" dirty="0">
                <a:solidFill>
                  <a:schemeClr val="accent2"/>
                </a:solidFill>
                <a:sym typeface="Symbol" pitchFamily="18" charset="2"/>
              </a:rPr>
              <a:t> …</a:t>
            </a:r>
            <a:endParaRPr lang="en-US" sz="2400" dirty="0">
              <a:solidFill>
                <a:schemeClr val="accent2"/>
              </a:solidFill>
              <a:sym typeface="Symbol" pitchFamily="18" charset="2"/>
            </a:endParaRPr>
          </a:p>
        </p:txBody>
      </p:sp>
      <p:sp>
        <p:nvSpPr>
          <p:cNvPr id="5" name="Up Arrow 4"/>
          <p:cNvSpPr/>
          <p:nvPr/>
        </p:nvSpPr>
        <p:spPr>
          <a:xfrm>
            <a:off x="5652120" y="6381328"/>
            <a:ext cx="288032" cy="432048"/>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1"/>
          </p:nvPr>
        </p:nvSpPr>
        <p:spPr>
          <a:noFill/>
        </p:spPr>
        <p:txBody>
          <a:bodyPr/>
          <a:lstStyle/>
          <a:p>
            <a:fld id="{1A9A2444-6D15-4A5F-998E-1EFABDB8A0D8}" type="slidenum">
              <a:rPr lang="en-GB" smtClean="0"/>
              <a:pPr/>
              <a:t>36</a:t>
            </a:fld>
            <a:endParaRPr lang="en-GB" smtClean="0"/>
          </a:p>
        </p:txBody>
      </p:sp>
      <p:sp>
        <p:nvSpPr>
          <p:cNvPr id="4" name="Rectangle 2"/>
          <p:cNvSpPr txBox="1">
            <a:spLocks noChangeArrowheads="1"/>
          </p:cNvSpPr>
          <p:nvPr/>
        </p:nvSpPr>
        <p:spPr>
          <a:xfrm>
            <a:off x="468313" y="188640"/>
            <a:ext cx="7775575" cy="1143000"/>
          </a:xfrm>
          <a:prstGeom prst="rect">
            <a:avLst/>
          </a:prstGeom>
        </p:spPr>
        <p:txBody>
          <a:bodyPr/>
          <a:lstStyle/>
          <a:p>
            <a:pPr algn="ctr">
              <a:defRPr/>
            </a:pPr>
            <a:r>
              <a:rPr lang="en-GB" sz="3600" kern="0" dirty="0" smtClean="0">
                <a:solidFill>
                  <a:srgbClr val="990000"/>
                </a:solidFill>
                <a:latin typeface="+mj-lt"/>
                <a:ea typeface="+mj-ea"/>
                <a:cs typeface="+mj-cs"/>
              </a:rPr>
              <a:t>correlations between Higgs and other cross </a:t>
            </a:r>
            <a:r>
              <a:rPr lang="en-GB" sz="3600" kern="0" dirty="0">
                <a:solidFill>
                  <a:srgbClr val="990000"/>
                </a:solidFill>
                <a:latin typeface="+mj-lt"/>
                <a:ea typeface="+mj-ea"/>
                <a:cs typeface="+mj-cs"/>
              </a:rPr>
              <a:t>sections at 7 TeV LHC</a:t>
            </a:r>
          </a:p>
        </p:txBody>
      </p:sp>
      <p:sp>
        <p:nvSpPr>
          <p:cNvPr id="8" name="TextBox 7"/>
          <p:cNvSpPr txBox="1"/>
          <p:nvPr/>
        </p:nvSpPr>
        <p:spPr>
          <a:xfrm>
            <a:off x="323528" y="1622018"/>
            <a:ext cx="4608512" cy="5119350"/>
          </a:xfrm>
          <a:prstGeom prst="rect">
            <a:avLst/>
          </a:prstGeom>
          <a:noFill/>
        </p:spPr>
        <p:txBody>
          <a:bodyPr wrap="square" rtlCol="0">
            <a:spAutoFit/>
          </a:bodyPr>
          <a:lstStyle/>
          <a:p>
            <a:r>
              <a:rPr lang="en-GB" sz="2000" dirty="0" smtClean="0"/>
              <a:t>a simple example: </a:t>
            </a:r>
            <a:r>
              <a:rPr lang="en-GB" sz="2000" dirty="0" smtClean="0">
                <a:solidFill>
                  <a:schemeClr val="accent6"/>
                </a:solidFill>
                <a:sym typeface="Symbol"/>
              </a:rPr>
              <a:t></a:t>
            </a:r>
            <a:r>
              <a:rPr lang="en-GB" sz="2000" baseline="-25000" dirty="0" err="1" smtClean="0">
                <a:solidFill>
                  <a:schemeClr val="accent6"/>
                </a:solidFill>
                <a:sym typeface="Symbol"/>
              </a:rPr>
              <a:t>gg</a:t>
            </a:r>
            <a:r>
              <a:rPr lang="en-GB" sz="2000" baseline="-25000" dirty="0" err="1" smtClean="0">
                <a:solidFill>
                  <a:schemeClr val="accent6"/>
                </a:solidFill>
                <a:sym typeface="Wingdings" pitchFamily="2" charset="2"/>
              </a:rPr>
              <a:t>H</a:t>
            </a:r>
            <a:r>
              <a:rPr lang="en-GB" sz="2000" baseline="-25000" dirty="0" smtClean="0">
                <a:solidFill>
                  <a:schemeClr val="accent6"/>
                </a:solidFill>
                <a:sym typeface="Wingdings" pitchFamily="2" charset="2"/>
              </a:rPr>
              <a:t> </a:t>
            </a:r>
            <a:r>
              <a:rPr lang="en-GB" sz="2000" dirty="0" smtClean="0">
                <a:sym typeface="Wingdings" pitchFamily="2" charset="2"/>
              </a:rPr>
              <a:t>vs. </a:t>
            </a:r>
            <a:r>
              <a:rPr lang="en-GB" sz="2000" dirty="0" smtClean="0">
                <a:solidFill>
                  <a:schemeClr val="accent6"/>
                </a:solidFill>
                <a:sym typeface="Symbol"/>
              </a:rPr>
              <a:t></a:t>
            </a:r>
            <a:r>
              <a:rPr lang="en-GB" sz="2000" baseline="-25000" dirty="0" smtClean="0">
                <a:solidFill>
                  <a:schemeClr val="accent6"/>
                </a:solidFill>
                <a:sym typeface="Symbol"/>
              </a:rPr>
              <a:t>top</a:t>
            </a:r>
          </a:p>
          <a:p>
            <a:endParaRPr lang="en-GB" sz="2000" baseline="-25000" dirty="0" smtClean="0">
              <a:solidFill>
                <a:srgbClr val="7030A0"/>
              </a:solidFill>
              <a:sym typeface="Symbol"/>
            </a:endParaRPr>
          </a:p>
          <a:p>
            <a:endParaRPr lang="en-GB" sz="2000" baseline="-25000" dirty="0" smtClean="0">
              <a:solidFill>
                <a:srgbClr val="7030A0"/>
              </a:solidFill>
              <a:sym typeface="Symbol"/>
            </a:endParaRPr>
          </a:p>
          <a:p>
            <a:r>
              <a:rPr lang="en-GB" sz="2000" dirty="0" smtClean="0">
                <a:sym typeface="Symbol"/>
              </a:rPr>
              <a:t>a detailed study is presented in the second </a:t>
            </a:r>
            <a:r>
              <a:rPr lang="en-US" sz="2000" dirty="0" smtClean="0"/>
              <a:t>LHC Higgs cross section working group Yellow Report (arXiv:1201.3084)</a:t>
            </a:r>
          </a:p>
          <a:p>
            <a:endParaRPr lang="en-US" sz="2000" dirty="0" smtClean="0"/>
          </a:p>
          <a:p>
            <a:r>
              <a:rPr lang="en-US" sz="2000" dirty="0" smtClean="0"/>
              <a:t>Define the degree of correlation:</a:t>
            </a:r>
          </a:p>
          <a:p>
            <a:endParaRPr lang="en-US" sz="2000" dirty="0" smtClean="0"/>
          </a:p>
          <a:p>
            <a:endParaRPr lang="en-US" sz="2000" dirty="0" smtClean="0"/>
          </a:p>
          <a:p>
            <a:r>
              <a:rPr lang="en-US" sz="2000" dirty="0" smtClean="0"/>
              <a:t>for two (e.g. cross section) quantities </a:t>
            </a:r>
            <a:r>
              <a:rPr lang="en-US" sz="2000" i="1" dirty="0" smtClean="0">
                <a:solidFill>
                  <a:schemeClr val="accent6"/>
                </a:solidFill>
              </a:rPr>
              <a:t>X</a:t>
            </a:r>
            <a:r>
              <a:rPr lang="en-US" sz="2000" dirty="0" smtClean="0"/>
              <a:t> and</a:t>
            </a:r>
            <a:r>
              <a:rPr lang="en-US" sz="2000" i="1" dirty="0" smtClean="0"/>
              <a:t> </a:t>
            </a:r>
            <a:r>
              <a:rPr lang="en-US" sz="2000" i="1" dirty="0" smtClean="0">
                <a:solidFill>
                  <a:schemeClr val="accent6"/>
                </a:solidFill>
              </a:rPr>
              <a:t>Y</a:t>
            </a:r>
            <a:r>
              <a:rPr lang="en-US" sz="2000" dirty="0" smtClean="0"/>
              <a:t>, using a particular PDF set </a:t>
            </a:r>
            <a:r>
              <a:rPr lang="en-US" sz="2000" dirty="0" smtClean="0">
                <a:solidFill>
                  <a:schemeClr val="accent6"/>
                </a:solidFill>
              </a:rPr>
              <a:t>“</a:t>
            </a:r>
            <a:r>
              <a:rPr lang="en-US" sz="2000" i="1" dirty="0" smtClean="0">
                <a:solidFill>
                  <a:schemeClr val="accent6"/>
                </a:solidFill>
                <a:latin typeface="Times New Roman" pitchFamily="18" charset="0"/>
                <a:cs typeface="Times New Roman" pitchFamily="18" charset="0"/>
              </a:rPr>
              <a:t>0</a:t>
            </a:r>
            <a:r>
              <a:rPr lang="en-US" sz="2000" dirty="0" smtClean="0">
                <a:solidFill>
                  <a:schemeClr val="accent6"/>
                </a:solidFill>
              </a:rPr>
              <a:t>”</a:t>
            </a:r>
            <a:r>
              <a:rPr lang="en-US" sz="2000" dirty="0" smtClean="0"/>
              <a:t> with its uncertainty sets  </a:t>
            </a:r>
            <a:r>
              <a:rPr lang="en-US" sz="2000" dirty="0" smtClean="0">
                <a:solidFill>
                  <a:schemeClr val="accent6"/>
                </a:solidFill>
              </a:rPr>
              <a:t>“</a:t>
            </a:r>
            <a:r>
              <a:rPr lang="en-US" sz="2000" i="1" dirty="0" err="1" smtClean="0">
                <a:solidFill>
                  <a:schemeClr val="accent6"/>
                </a:solidFill>
                <a:latin typeface="Times New Roman" pitchFamily="18" charset="0"/>
                <a:cs typeface="Times New Roman" pitchFamily="18" charset="0"/>
              </a:rPr>
              <a:t>i</a:t>
            </a:r>
            <a:r>
              <a:rPr lang="en-US" sz="2000" dirty="0" smtClean="0">
                <a:solidFill>
                  <a:schemeClr val="accent6"/>
                </a:solidFill>
              </a:rPr>
              <a:t>”:</a:t>
            </a:r>
          </a:p>
          <a:p>
            <a:endParaRPr lang="en-GB" sz="2000" dirty="0" smtClean="0"/>
          </a:p>
          <a:p>
            <a:r>
              <a:rPr lang="en-US" sz="2000" dirty="0" smtClean="0">
                <a:sym typeface="Symbol"/>
              </a:rPr>
              <a:t> = 0, +1(-1) for uncorrelated, completely (anti-)correlated quantities</a:t>
            </a:r>
            <a:endParaRPr lang="en-US" sz="2000" dirty="0"/>
          </a:p>
        </p:txBody>
      </p:sp>
      <p:pic>
        <p:nvPicPr>
          <p:cNvPr id="267266" name="Picture 2"/>
          <p:cNvPicPr>
            <a:picLocks noChangeAspect="1" noChangeArrowheads="1"/>
          </p:cNvPicPr>
          <p:nvPr/>
        </p:nvPicPr>
        <p:blipFill>
          <a:blip r:embed="rId2" cstate="print"/>
          <a:srcRect l="28083" t="3041" r="28867" b="3721"/>
          <a:stretch>
            <a:fillRect/>
          </a:stretch>
        </p:blipFill>
        <p:spPr bwMode="auto">
          <a:xfrm>
            <a:off x="4830840" y="1457400"/>
            <a:ext cx="3989632" cy="5400600"/>
          </a:xfrm>
          <a:prstGeom prst="rect">
            <a:avLst/>
          </a:prstGeom>
          <a:noFill/>
          <a:ln w="9525">
            <a:noFill/>
            <a:miter lim="800000"/>
            <a:headEnd/>
            <a:tailEnd/>
          </a:ln>
        </p:spPr>
      </p:pic>
      <p:sp>
        <p:nvSpPr>
          <p:cNvPr id="10" name="Right Arrow 9"/>
          <p:cNvSpPr/>
          <p:nvPr/>
        </p:nvSpPr>
        <p:spPr>
          <a:xfrm>
            <a:off x="4139952" y="1628800"/>
            <a:ext cx="978408"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267" name="Picture 3"/>
          <p:cNvPicPr>
            <a:picLocks noChangeAspect="1" noChangeArrowheads="1"/>
          </p:cNvPicPr>
          <p:nvPr/>
        </p:nvPicPr>
        <p:blipFill>
          <a:blip r:embed="rId3" cstate="print"/>
          <a:srcRect l="11284" t="59627" r="9967" b="21256"/>
          <a:stretch>
            <a:fillRect/>
          </a:stretch>
        </p:blipFill>
        <p:spPr bwMode="auto">
          <a:xfrm>
            <a:off x="323528" y="4221088"/>
            <a:ext cx="4320480" cy="633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95536" y="476672"/>
            <a:ext cx="3816424" cy="7807265"/>
          </a:xfrm>
          <a:prstGeom prst="rect">
            <a:avLst/>
          </a:prstGeom>
          <a:noFill/>
        </p:spPr>
        <p:txBody>
          <a:bodyPr wrap="square" rtlCol="0">
            <a:spAutoFit/>
          </a:bodyPr>
          <a:lstStyle/>
          <a:p>
            <a:r>
              <a:rPr lang="en-GB" sz="2000" dirty="0" smtClean="0">
                <a:solidFill>
                  <a:srgbClr val="990000"/>
                </a:solidFill>
              </a:rPr>
              <a:t>PDF4LHC average correlations: Higgs </a:t>
            </a:r>
            <a:r>
              <a:rPr lang="en-GB" sz="2000" i="1" dirty="0" smtClean="0">
                <a:solidFill>
                  <a:srgbClr val="990000"/>
                </a:solidFill>
              </a:rPr>
              <a:t>vs.</a:t>
            </a:r>
            <a:r>
              <a:rPr lang="en-GB" sz="2000" dirty="0" smtClean="0">
                <a:solidFill>
                  <a:srgbClr val="990000"/>
                </a:solidFill>
              </a:rPr>
              <a:t> Higgs and Higgs </a:t>
            </a:r>
            <a:r>
              <a:rPr lang="en-GB" sz="2000" i="1" dirty="0" smtClean="0">
                <a:solidFill>
                  <a:srgbClr val="990000"/>
                </a:solidFill>
              </a:rPr>
              <a:t>vs</a:t>
            </a:r>
            <a:r>
              <a:rPr lang="en-GB" sz="2000" dirty="0" smtClean="0">
                <a:solidFill>
                  <a:srgbClr val="990000"/>
                </a:solidFill>
              </a:rPr>
              <a:t>. other SM</a:t>
            </a:r>
          </a:p>
          <a:p>
            <a:endParaRPr lang="en-GB" sz="2000" dirty="0" smtClean="0">
              <a:solidFill>
                <a:srgbClr val="990000"/>
              </a:solidFill>
            </a:endParaRPr>
          </a:p>
          <a:p>
            <a:r>
              <a:rPr lang="en-GB" sz="2000" dirty="0" smtClean="0"/>
              <a:t>strong correlation:</a:t>
            </a:r>
          </a:p>
          <a:p>
            <a:r>
              <a:rPr lang="en-GB" sz="2000" dirty="0" err="1" smtClean="0">
                <a:solidFill>
                  <a:schemeClr val="accent6"/>
                </a:solidFill>
              </a:rPr>
              <a:t>tt</a:t>
            </a:r>
            <a:r>
              <a:rPr lang="en-GB" sz="2000" dirty="0" smtClean="0">
                <a:solidFill>
                  <a:schemeClr val="accent6"/>
                </a:solidFill>
              </a:rPr>
              <a:t> </a:t>
            </a:r>
            <a:r>
              <a:rPr lang="en-GB" sz="2000" i="1" dirty="0" smtClean="0">
                <a:solidFill>
                  <a:schemeClr val="accent6"/>
                </a:solidFill>
              </a:rPr>
              <a:t>vs</a:t>
            </a:r>
            <a:r>
              <a:rPr lang="en-GB" sz="2000" dirty="0" smtClean="0">
                <a:solidFill>
                  <a:schemeClr val="accent6"/>
                </a:solidFill>
              </a:rPr>
              <a:t>. </a:t>
            </a:r>
            <a:r>
              <a:rPr lang="en-GB" sz="2000" dirty="0" err="1" smtClean="0">
                <a:solidFill>
                  <a:schemeClr val="accent6"/>
                </a:solidFill>
              </a:rPr>
              <a:t>ggH</a:t>
            </a:r>
            <a:r>
              <a:rPr lang="en-GB" sz="2000" baseline="-25000" dirty="0" err="1" smtClean="0">
                <a:solidFill>
                  <a:schemeClr val="accent6"/>
                </a:solidFill>
              </a:rPr>
              <a:t>heavy</a:t>
            </a:r>
            <a:r>
              <a:rPr lang="en-GB" sz="2000" dirty="0" smtClean="0">
                <a:solidFill>
                  <a:schemeClr val="accent6"/>
                </a:solidFill>
              </a:rPr>
              <a:t>, </a:t>
            </a:r>
            <a:r>
              <a:rPr lang="en-GB" sz="2000" dirty="0" err="1" smtClean="0">
                <a:solidFill>
                  <a:schemeClr val="accent6"/>
                </a:solidFill>
              </a:rPr>
              <a:t>ttH</a:t>
            </a:r>
            <a:r>
              <a:rPr lang="en-GB" sz="2000" baseline="-25000" dirty="0" err="1" smtClean="0">
                <a:solidFill>
                  <a:schemeClr val="accent6"/>
                </a:solidFill>
              </a:rPr>
              <a:t>light</a:t>
            </a:r>
            <a:endParaRPr lang="en-GB" sz="2000" baseline="-25000" dirty="0" smtClean="0">
              <a:solidFill>
                <a:schemeClr val="accent6"/>
              </a:solidFill>
            </a:endParaRPr>
          </a:p>
          <a:p>
            <a:r>
              <a:rPr lang="en-GB" sz="2000" dirty="0" smtClean="0">
                <a:solidFill>
                  <a:schemeClr val="accent6"/>
                </a:solidFill>
              </a:rPr>
              <a:t>WZ </a:t>
            </a:r>
            <a:r>
              <a:rPr lang="en-GB" sz="2000" i="1" dirty="0" smtClean="0">
                <a:solidFill>
                  <a:schemeClr val="accent6"/>
                </a:solidFill>
              </a:rPr>
              <a:t>vs. </a:t>
            </a:r>
            <a:r>
              <a:rPr lang="en-GB" sz="2000" dirty="0" smtClean="0">
                <a:solidFill>
                  <a:schemeClr val="accent6"/>
                </a:solidFill>
              </a:rPr>
              <a:t>WH</a:t>
            </a:r>
          </a:p>
          <a:p>
            <a:r>
              <a:rPr lang="en-GB" sz="2000" dirty="0" err="1" smtClean="0">
                <a:solidFill>
                  <a:schemeClr val="accent6"/>
                </a:solidFill>
              </a:rPr>
              <a:t>tb</a:t>
            </a:r>
            <a:r>
              <a:rPr lang="en-GB" sz="2000" dirty="0" smtClean="0">
                <a:solidFill>
                  <a:schemeClr val="accent6"/>
                </a:solidFill>
              </a:rPr>
              <a:t> vs. WH</a:t>
            </a:r>
            <a:endParaRPr lang="en-GB" sz="2000" baseline="-25000" dirty="0" smtClean="0">
              <a:solidFill>
                <a:schemeClr val="accent6"/>
              </a:solidFill>
            </a:endParaRPr>
          </a:p>
          <a:p>
            <a:r>
              <a:rPr lang="en-GB" dirty="0" smtClean="0">
                <a:solidFill>
                  <a:srgbClr val="990000"/>
                </a:solidFill>
              </a:rPr>
              <a:t>- same PDFs, similar x</a:t>
            </a:r>
          </a:p>
          <a:p>
            <a:endParaRPr lang="en-GB" sz="2000" dirty="0" smtClean="0"/>
          </a:p>
          <a:p>
            <a:r>
              <a:rPr lang="en-GB" sz="2000" dirty="0" smtClean="0"/>
              <a:t>weak correlation:</a:t>
            </a:r>
          </a:p>
          <a:p>
            <a:r>
              <a:rPr lang="en-GB" sz="2000" dirty="0" err="1" smtClean="0">
                <a:solidFill>
                  <a:schemeClr val="accent6"/>
                </a:solidFill>
              </a:rPr>
              <a:t>ttH</a:t>
            </a:r>
            <a:r>
              <a:rPr lang="en-GB" sz="2000" dirty="0" smtClean="0">
                <a:solidFill>
                  <a:schemeClr val="accent6"/>
                </a:solidFill>
              </a:rPr>
              <a:t> </a:t>
            </a:r>
            <a:r>
              <a:rPr lang="en-GB" sz="2000" i="1" dirty="0" smtClean="0">
                <a:solidFill>
                  <a:schemeClr val="accent6"/>
                </a:solidFill>
              </a:rPr>
              <a:t>vs. </a:t>
            </a:r>
            <a:r>
              <a:rPr lang="en-GB" sz="2000" dirty="0" smtClean="0">
                <a:solidFill>
                  <a:schemeClr val="accent6"/>
                </a:solidFill>
              </a:rPr>
              <a:t>WH</a:t>
            </a:r>
          </a:p>
          <a:p>
            <a:r>
              <a:rPr lang="en-GB" dirty="0" smtClean="0">
                <a:solidFill>
                  <a:srgbClr val="990000"/>
                </a:solidFill>
              </a:rPr>
              <a:t> - different PDFs, different x</a:t>
            </a:r>
          </a:p>
          <a:p>
            <a:endParaRPr lang="en-GB" sz="2000" dirty="0" smtClean="0">
              <a:solidFill>
                <a:srgbClr val="990000"/>
              </a:solidFill>
            </a:endParaRPr>
          </a:p>
          <a:p>
            <a:r>
              <a:rPr lang="en-GB" sz="2000" dirty="0" err="1" smtClean="0"/>
              <a:t>anticorrelation</a:t>
            </a:r>
            <a:r>
              <a:rPr lang="en-GB" sz="2000" dirty="0" smtClean="0"/>
              <a:t>:</a:t>
            </a:r>
          </a:p>
          <a:p>
            <a:r>
              <a:rPr lang="en-GB" sz="2000" dirty="0" err="1" smtClean="0">
                <a:solidFill>
                  <a:schemeClr val="accent6"/>
                </a:solidFill>
              </a:rPr>
              <a:t>ggH</a:t>
            </a:r>
            <a:r>
              <a:rPr lang="en-GB" sz="2000" dirty="0" smtClean="0">
                <a:solidFill>
                  <a:schemeClr val="accent6"/>
                </a:solidFill>
              </a:rPr>
              <a:t> </a:t>
            </a:r>
            <a:r>
              <a:rPr lang="en-GB" sz="2000" i="1" dirty="0" smtClean="0">
                <a:solidFill>
                  <a:schemeClr val="accent6"/>
                </a:solidFill>
              </a:rPr>
              <a:t>vs. </a:t>
            </a:r>
            <a:r>
              <a:rPr lang="en-GB" sz="2000" dirty="0" smtClean="0">
                <a:solidFill>
                  <a:schemeClr val="accent6"/>
                </a:solidFill>
              </a:rPr>
              <a:t>VBF</a:t>
            </a:r>
            <a:endParaRPr lang="en-GB" sz="2000" dirty="0" smtClean="0"/>
          </a:p>
          <a:p>
            <a:r>
              <a:rPr lang="en-GB" sz="2000" dirty="0" smtClean="0">
                <a:solidFill>
                  <a:schemeClr val="accent6"/>
                </a:solidFill>
              </a:rPr>
              <a:t>W, W</a:t>
            </a:r>
            <a:r>
              <a:rPr lang="en-GB" sz="2000" dirty="0" smtClean="0">
                <a:solidFill>
                  <a:schemeClr val="accent6"/>
                </a:solidFill>
                <a:sym typeface="Symbol"/>
              </a:rPr>
              <a:t></a:t>
            </a:r>
            <a:r>
              <a:rPr lang="en-GB" sz="2000" dirty="0" smtClean="0">
                <a:solidFill>
                  <a:schemeClr val="accent6"/>
                </a:solidFill>
              </a:rPr>
              <a:t> </a:t>
            </a:r>
            <a:r>
              <a:rPr lang="en-GB" sz="2000" i="1" dirty="0" smtClean="0">
                <a:solidFill>
                  <a:schemeClr val="accent6"/>
                </a:solidFill>
              </a:rPr>
              <a:t>vs. </a:t>
            </a:r>
            <a:r>
              <a:rPr lang="en-GB" sz="2000" dirty="0" err="1" smtClean="0">
                <a:solidFill>
                  <a:schemeClr val="accent6"/>
                </a:solidFill>
              </a:rPr>
              <a:t>ttH</a:t>
            </a:r>
            <a:endParaRPr lang="en-GB" sz="2000" dirty="0" smtClean="0">
              <a:solidFill>
                <a:schemeClr val="accent6"/>
              </a:solidFill>
            </a:endParaRPr>
          </a:p>
          <a:p>
            <a:r>
              <a:rPr lang="en-GB" dirty="0" smtClean="0">
                <a:solidFill>
                  <a:srgbClr val="990000"/>
                </a:solidFill>
              </a:rPr>
              <a:t>- hi/lo x</a:t>
            </a:r>
          </a:p>
          <a:p>
            <a:endParaRPr lang="en-GB" sz="2000" dirty="0" smtClean="0">
              <a:solidFill>
                <a:schemeClr val="accent6"/>
              </a:solidFill>
            </a:endParaRPr>
          </a:p>
          <a:p>
            <a:endParaRPr lang="en-GB" sz="2000" dirty="0" smtClean="0">
              <a:solidFill>
                <a:schemeClr val="accent6"/>
              </a:solidFill>
            </a:endParaRPr>
          </a:p>
          <a:p>
            <a:endParaRPr lang="en-GB" sz="2000" dirty="0" smtClean="0">
              <a:solidFill>
                <a:schemeClr val="accent6"/>
              </a:solidFill>
            </a:endParaRPr>
          </a:p>
          <a:p>
            <a:endParaRPr lang="en-GB" sz="2000" dirty="0" smtClean="0">
              <a:solidFill>
                <a:schemeClr val="accent6"/>
              </a:solidFill>
            </a:endParaRPr>
          </a:p>
          <a:p>
            <a:endParaRPr lang="en-GB" sz="2000" dirty="0" smtClean="0">
              <a:solidFill>
                <a:schemeClr val="accent6"/>
              </a:solidFill>
            </a:endParaRPr>
          </a:p>
          <a:p>
            <a:endParaRPr lang="en-GB" sz="2000" dirty="0" smtClean="0">
              <a:solidFill>
                <a:schemeClr val="accent6"/>
              </a:solidFill>
            </a:endParaRPr>
          </a:p>
          <a:p>
            <a:endParaRPr lang="en-GB" sz="2000" dirty="0" smtClean="0">
              <a:solidFill>
                <a:srgbClr val="990000"/>
              </a:solidFill>
            </a:endParaRPr>
          </a:p>
          <a:p>
            <a:endParaRPr lang="en-GB" sz="2000" baseline="-25000" dirty="0" smtClean="0">
              <a:solidFill>
                <a:srgbClr val="990000"/>
              </a:solidFill>
            </a:endParaRPr>
          </a:p>
        </p:txBody>
      </p:sp>
      <p:pic>
        <p:nvPicPr>
          <p:cNvPr id="467970" name="Picture 2"/>
          <p:cNvPicPr>
            <a:picLocks noChangeAspect="1" noChangeArrowheads="1"/>
          </p:cNvPicPr>
          <p:nvPr/>
        </p:nvPicPr>
        <p:blipFill>
          <a:blip r:embed="rId2" cstate="print"/>
          <a:srcRect l="28350" t="42384" r="35426" b="12637"/>
          <a:stretch>
            <a:fillRect/>
          </a:stretch>
        </p:blipFill>
        <p:spPr bwMode="auto">
          <a:xfrm>
            <a:off x="4644008" y="332656"/>
            <a:ext cx="3974787" cy="2995547"/>
          </a:xfrm>
          <a:prstGeom prst="rect">
            <a:avLst/>
          </a:prstGeom>
          <a:noFill/>
          <a:ln w="9525">
            <a:noFill/>
            <a:miter lim="800000"/>
            <a:headEnd/>
            <a:tailEnd/>
          </a:ln>
        </p:spPr>
      </p:pic>
      <p:pic>
        <p:nvPicPr>
          <p:cNvPr id="467971" name="Picture 3"/>
          <p:cNvPicPr>
            <a:picLocks noChangeAspect="1" noChangeArrowheads="1"/>
          </p:cNvPicPr>
          <p:nvPr/>
        </p:nvPicPr>
        <p:blipFill>
          <a:blip r:embed="rId3" cstate="print"/>
          <a:srcRect l="45933" t="46708" r="16792" b="7448"/>
          <a:stretch>
            <a:fillRect/>
          </a:stretch>
        </p:blipFill>
        <p:spPr bwMode="auto">
          <a:xfrm>
            <a:off x="4633122" y="3544197"/>
            <a:ext cx="4090111" cy="3053155"/>
          </a:xfrm>
          <a:prstGeom prst="rect">
            <a:avLst/>
          </a:prstGeom>
          <a:noFill/>
          <a:ln w="9525">
            <a:noFill/>
            <a:miter lim="800000"/>
            <a:headEnd/>
            <a:tailEnd/>
          </a:ln>
        </p:spPr>
      </p:pic>
      <p:sp>
        <p:nvSpPr>
          <p:cNvPr id="11" name="TextBox 10"/>
          <p:cNvSpPr txBox="1"/>
          <p:nvPr/>
        </p:nvSpPr>
        <p:spPr>
          <a:xfrm>
            <a:off x="323528" y="6093296"/>
            <a:ext cx="3941592" cy="830997"/>
          </a:xfrm>
          <a:prstGeom prst="rect">
            <a:avLst/>
          </a:prstGeom>
          <a:noFill/>
        </p:spPr>
        <p:txBody>
          <a:bodyPr wrap="none" rtlCol="0">
            <a:spAutoFit/>
          </a:bodyPr>
          <a:lstStyle/>
          <a:p>
            <a:r>
              <a:rPr lang="en-US" dirty="0" smtClean="0">
                <a:solidFill>
                  <a:srgbClr val="006600"/>
                </a:solidFill>
              </a:rPr>
              <a:t>LHC Higgs Cross Section Working Group</a:t>
            </a:r>
          </a:p>
          <a:p>
            <a:r>
              <a:rPr lang="en-GB" dirty="0" err="1" smtClean="0">
                <a:solidFill>
                  <a:srgbClr val="006600"/>
                </a:solidFill>
              </a:rPr>
              <a:t>arXiv</a:t>
            </a:r>
            <a:r>
              <a:rPr lang="en-GB" dirty="0" smtClean="0">
                <a:solidFill>
                  <a:srgbClr val="006600"/>
                </a:solidFill>
              </a:rPr>
              <a:t>: 1201.3084</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xfrm>
            <a:off x="6553200" y="6337126"/>
            <a:ext cx="2133600" cy="476250"/>
          </a:xfrm>
          <a:noFill/>
        </p:spPr>
        <p:txBody>
          <a:bodyPr/>
          <a:lstStyle/>
          <a:p>
            <a:fld id="{9731CAF8-A124-43B5-8415-3C05E248FE91}" type="slidenum">
              <a:rPr lang="en-GB" smtClean="0"/>
              <a:pPr/>
              <a:t>38</a:t>
            </a:fld>
            <a:endParaRPr lang="en-GB" dirty="0" smtClean="0"/>
          </a:p>
        </p:txBody>
      </p:sp>
      <p:sp>
        <p:nvSpPr>
          <p:cNvPr id="47107" name="Rectangle 2"/>
          <p:cNvSpPr>
            <a:spLocks noGrp="1" noChangeArrowheads="1"/>
          </p:cNvSpPr>
          <p:nvPr>
            <p:ph type="title"/>
          </p:nvPr>
        </p:nvSpPr>
        <p:spPr>
          <a:xfrm>
            <a:off x="457200" y="-171450"/>
            <a:ext cx="8229600" cy="1143000"/>
          </a:xfrm>
        </p:spPr>
        <p:txBody>
          <a:bodyPr/>
          <a:lstStyle/>
          <a:p>
            <a:pPr eaLnBrk="1" hangingPunct="1"/>
            <a:r>
              <a:rPr lang="en-GB" sz="3600" dirty="0" smtClean="0">
                <a:solidFill>
                  <a:srgbClr val="990000"/>
                </a:solidFill>
              </a:rPr>
              <a:t>summary</a:t>
            </a:r>
          </a:p>
        </p:txBody>
      </p:sp>
      <p:sp>
        <p:nvSpPr>
          <p:cNvPr id="47108" name="Rectangle 3"/>
          <p:cNvSpPr>
            <a:spLocks noGrp="1" noChangeArrowheads="1"/>
          </p:cNvSpPr>
          <p:nvPr>
            <p:ph type="body" idx="1"/>
          </p:nvPr>
        </p:nvSpPr>
        <p:spPr>
          <a:xfrm>
            <a:off x="251521" y="475853"/>
            <a:ext cx="8568952" cy="4105275"/>
          </a:xfrm>
        </p:spPr>
        <p:txBody>
          <a:bodyPr/>
          <a:lstStyle/>
          <a:p>
            <a:pPr lvl="1" eaLnBrk="1" hangingPunct="1">
              <a:lnSpc>
                <a:spcPct val="80000"/>
              </a:lnSpc>
              <a:buClr>
                <a:srgbClr val="990000"/>
              </a:buClr>
              <a:buSzPct val="150000"/>
              <a:buFontTx/>
              <a:buNone/>
            </a:pPr>
            <a:endParaRPr lang="en-GB" sz="1800" dirty="0" smtClean="0">
              <a:sym typeface="Symbol" pitchFamily="18" charset="2"/>
            </a:endParaRPr>
          </a:p>
          <a:p>
            <a:pPr eaLnBrk="1" hangingPunct="1">
              <a:lnSpc>
                <a:spcPct val="80000"/>
              </a:lnSpc>
              <a:buClr>
                <a:srgbClr val="990000"/>
              </a:buClr>
              <a:buSzPct val="150000"/>
            </a:pPr>
            <a:r>
              <a:rPr lang="en-GB" sz="2000" dirty="0" smtClean="0">
                <a:sym typeface="Symbol" pitchFamily="18" charset="2"/>
              </a:rPr>
              <a:t>knowledge of PDFs continues to improve, NNLO now the norm</a:t>
            </a:r>
          </a:p>
          <a:p>
            <a:pPr eaLnBrk="1" hangingPunct="1">
              <a:lnSpc>
                <a:spcPct val="80000"/>
              </a:lnSpc>
              <a:buClr>
                <a:srgbClr val="990000"/>
              </a:buClr>
              <a:buSzPct val="150000"/>
            </a:pPr>
            <a:endParaRPr lang="en-GB" sz="2000" dirty="0" smtClean="0">
              <a:sym typeface="Symbol" pitchFamily="18" charset="2"/>
            </a:endParaRPr>
          </a:p>
          <a:p>
            <a:pPr eaLnBrk="1" hangingPunct="1">
              <a:lnSpc>
                <a:spcPct val="80000"/>
              </a:lnSpc>
              <a:buClr>
                <a:srgbClr val="990000"/>
              </a:buClr>
              <a:buSzPct val="150000"/>
            </a:pPr>
            <a:r>
              <a:rPr lang="en-GB" sz="2000" dirty="0" smtClean="0">
                <a:sym typeface="Symbol" pitchFamily="18" charset="2"/>
              </a:rPr>
              <a:t>the ‘global fit’ sets (MSTW, CT, NNPDF) are becoming more similar; origin of residual differences largely understood</a:t>
            </a:r>
          </a:p>
          <a:p>
            <a:pPr eaLnBrk="1" hangingPunct="1">
              <a:lnSpc>
                <a:spcPct val="80000"/>
              </a:lnSpc>
              <a:buClr>
                <a:srgbClr val="990000"/>
              </a:buClr>
              <a:buSzPct val="150000"/>
            </a:pPr>
            <a:endParaRPr lang="en-GB" sz="2000" dirty="0" smtClean="0">
              <a:sym typeface="Symbol" pitchFamily="18" charset="2"/>
            </a:endParaRPr>
          </a:p>
          <a:p>
            <a:pPr eaLnBrk="1" hangingPunct="1">
              <a:lnSpc>
                <a:spcPct val="80000"/>
              </a:lnSpc>
              <a:buClr>
                <a:srgbClr val="990000"/>
              </a:buClr>
              <a:buSzPct val="150000"/>
            </a:pPr>
            <a:r>
              <a:rPr lang="en-GB" sz="2000" dirty="0" smtClean="0">
                <a:sym typeface="Symbol" pitchFamily="18" charset="2"/>
              </a:rPr>
              <a:t>sets fitted without Tevatron jets (HERAPDF, GJR, ABKM) tend to give smaller high-x gluons </a:t>
            </a:r>
            <a:r>
              <a:rPr lang="en-GB" sz="2000" dirty="0" smtClean="0">
                <a:sym typeface="Wingdings" pitchFamily="2" charset="2"/>
              </a:rPr>
              <a:t> visible differences in LHC cross section predictions (e.g. top, Higgs)</a:t>
            </a:r>
            <a:r>
              <a:rPr lang="en-GB" sz="2000" dirty="0" smtClean="0">
                <a:sym typeface="Symbol" pitchFamily="18" charset="2"/>
              </a:rPr>
              <a:t> </a:t>
            </a:r>
          </a:p>
          <a:p>
            <a:pPr eaLnBrk="1" hangingPunct="1">
              <a:lnSpc>
                <a:spcPct val="80000"/>
              </a:lnSpc>
              <a:buClr>
                <a:srgbClr val="990000"/>
              </a:buClr>
              <a:buSzPct val="150000"/>
            </a:pPr>
            <a:endParaRPr lang="en-GB" sz="2000" dirty="0" smtClean="0">
              <a:sym typeface="Symbol" pitchFamily="18" charset="2"/>
            </a:endParaRPr>
          </a:p>
          <a:p>
            <a:pPr eaLnBrk="1" hangingPunct="1">
              <a:lnSpc>
                <a:spcPct val="80000"/>
              </a:lnSpc>
              <a:buClr>
                <a:srgbClr val="990000"/>
              </a:buClr>
              <a:buSzPct val="150000"/>
            </a:pPr>
            <a:r>
              <a:rPr lang="en-GB" sz="2000" i="1" dirty="0" smtClean="0">
                <a:sym typeface="Symbol" pitchFamily="18" charset="2"/>
              </a:rPr>
              <a:t>PDF4LHC Workshops have provided an extremely valuable forum for understanding and comparing PDFs</a:t>
            </a:r>
          </a:p>
          <a:p>
            <a:pPr eaLnBrk="1" hangingPunct="1">
              <a:lnSpc>
                <a:spcPct val="80000"/>
              </a:lnSpc>
              <a:buClr>
                <a:srgbClr val="990000"/>
              </a:buClr>
              <a:buSzPct val="150000"/>
            </a:pPr>
            <a:endParaRPr lang="en-GB" sz="2000" dirty="0" smtClean="0">
              <a:sym typeface="Symbol" pitchFamily="18" charset="2"/>
            </a:endParaRPr>
          </a:p>
          <a:p>
            <a:pPr eaLnBrk="1" hangingPunct="1">
              <a:lnSpc>
                <a:spcPct val="80000"/>
              </a:lnSpc>
              <a:buClr>
                <a:srgbClr val="990000"/>
              </a:buClr>
              <a:buSzPct val="150000"/>
            </a:pPr>
            <a:r>
              <a:rPr lang="en-GB" sz="2000" dirty="0" smtClean="0">
                <a:sym typeface="Symbol" pitchFamily="18" charset="2"/>
              </a:rPr>
              <a:t>PDF dependence of 7 TeV LHC cross sections and correlations has been studied; new (NNLO) benchmark study at 8 TeV is </a:t>
            </a:r>
            <a:r>
              <a:rPr lang="en-GB" sz="2000" dirty="0" smtClean="0">
                <a:sym typeface="Symbol" pitchFamily="18" charset="2"/>
              </a:rPr>
              <a:t>underway</a:t>
            </a:r>
            <a:r>
              <a:rPr lang="en-GB" sz="2000" dirty="0" smtClean="0">
                <a:sym typeface="Symbol" pitchFamily="18" charset="2"/>
              </a:rPr>
              <a:t>; </a:t>
            </a:r>
            <a:r>
              <a:rPr lang="en-GB" sz="2000" dirty="0" smtClean="0">
                <a:sym typeface="Symbol" pitchFamily="18" charset="2"/>
              </a:rPr>
              <a:t>fitting to LHC data has already begun</a:t>
            </a:r>
          </a:p>
          <a:p>
            <a:pPr eaLnBrk="1" hangingPunct="1">
              <a:lnSpc>
                <a:spcPct val="80000"/>
              </a:lnSpc>
              <a:buClr>
                <a:srgbClr val="990000"/>
              </a:buClr>
              <a:buSzPct val="150000"/>
            </a:pPr>
            <a:endParaRPr lang="en-GB" sz="2000" dirty="0" smtClean="0">
              <a:sym typeface="Symbol" pitchFamily="18" charset="2"/>
            </a:endParaRPr>
          </a:p>
          <a:p>
            <a:pPr eaLnBrk="1" hangingPunct="1">
              <a:lnSpc>
                <a:spcPct val="80000"/>
              </a:lnSpc>
              <a:buClr>
                <a:srgbClr val="990000"/>
              </a:buClr>
              <a:buSzPct val="150000"/>
            </a:pPr>
            <a:r>
              <a:rPr lang="en-GB" sz="2000" dirty="0" smtClean="0">
                <a:sym typeface="Symbol" pitchFamily="18" charset="2"/>
              </a:rPr>
              <a:t>for </a:t>
            </a:r>
            <a:r>
              <a:rPr lang="en-GB" sz="2000" dirty="0" err="1" smtClean="0">
                <a:solidFill>
                  <a:schemeClr val="accent6"/>
                </a:solidFill>
                <a:sym typeface="Symbol" pitchFamily="18" charset="2"/>
              </a:rPr>
              <a:t>gg</a:t>
            </a:r>
            <a:r>
              <a:rPr lang="en-GB" sz="2000" dirty="0" err="1" smtClean="0">
                <a:solidFill>
                  <a:schemeClr val="accent6"/>
                </a:solidFill>
                <a:sym typeface="Wingdings" pitchFamily="2" charset="2"/>
              </a:rPr>
              <a:t>H</a:t>
            </a:r>
            <a:r>
              <a:rPr lang="en-GB" sz="2000" dirty="0" smtClean="0">
                <a:solidFill>
                  <a:schemeClr val="accent6"/>
                </a:solidFill>
                <a:sym typeface="Wingdings" pitchFamily="2" charset="2"/>
              </a:rPr>
              <a:t> </a:t>
            </a:r>
            <a:r>
              <a:rPr lang="en-GB" sz="2000" dirty="0" smtClean="0">
                <a:sym typeface="Wingdings" pitchFamily="2" charset="2"/>
              </a:rPr>
              <a:t>with </a:t>
            </a:r>
            <a:r>
              <a:rPr lang="en-GB" sz="2000" dirty="0" smtClean="0">
                <a:solidFill>
                  <a:schemeClr val="accent6"/>
                </a:solidFill>
                <a:sym typeface="Wingdings" pitchFamily="2" charset="2"/>
              </a:rPr>
              <a:t>M</a:t>
            </a:r>
            <a:r>
              <a:rPr lang="en-GB" sz="2000" baseline="-25000" dirty="0" smtClean="0">
                <a:solidFill>
                  <a:schemeClr val="accent6"/>
                </a:solidFill>
                <a:sym typeface="Wingdings" pitchFamily="2" charset="2"/>
              </a:rPr>
              <a:t>H</a:t>
            </a:r>
            <a:r>
              <a:rPr lang="en-GB" sz="2000" dirty="0" smtClean="0">
                <a:solidFill>
                  <a:schemeClr val="accent6"/>
                </a:solidFill>
                <a:sym typeface="Wingdings" pitchFamily="2" charset="2"/>
              </a:rPr>
              <a:t>~125 </a:t>
            </a:r>
            <a:r>
              <a:rPr lang="en-GB" sz="2000" dirty="0" err="1" smtClean="0">
                <a:solidFill>
                  <a:schemeClr val="accent6"/>
                </a:solidFill>
                <a:sym typeface="Wingdings" pitchFamily="2" charset="2"/>
              </a:rPr>
              <a:t>GeV</a:t>
            </a:r>
            <a:r>
              <a:rPr lang="en-GB" sz="2000" dirty="0" smtClean="0">
                <a:sym typeface="Wingdings" pitchFamily="2" charset="2"/>
              </a:rPr>
              <a:t>, combined PDF+</a:t>
            </a:r>
            <a:r>
              <a:rPr lang="en-GB" sz="2000" dirty="0" smtClean="0">
                <a:sym typeface="Symbol"/>
              </a:rPr>
              <a:t></a:t>
            </a:r>
            <a:r>
              <a:rPr lang="en-GB" sz="2000" baseline="-25000" dirty="0" smtClean="0">
                <a:sym typeface="Wingdings" pitchFamily="2" charset="2"/>
              </a:rPr>
              <a:t>S </a:t>
            </a:r>
            <a:r>
              <a:rPr lang="en-GB" sz="2000" dirty="0" smtClean="0">
                <a:sym typeface="Symbol" pitchFamily="18" charset="2"/>
              </a:rPr>
              <a:t>uncertainty is ~</a:t>
            </a:r>
            <a:r>
              <a:rPr lang="en-GB" sz="2000" dirty="0" smtClean="0">
                <a:solidFill>
                  <a:srgbClr val="990000"/>
                </a:solidFill>
                <a:sym typeface="Symbol" pitchFamily="18" charset="2"/>
              </a:rPr>
              <a:t> </a:t>
            </a:r>
            <a:r>
              <a:rPr lang="en-GB" sz="2000" dirty="0" smtClean="0">
                <a:solidFill>
                  <a:srgbClr val="990000"/>
                </a:solidFill>
                <a:sym typeface="Symbol"/>
              </a:rPr>
              <a:t>7%; </a:t>
            </a:r>
            <a:r>
              <a:rPr lang="en-GB" sz="2000" dirty="0" smtClean="0">
                <a:sym typeface="Symbol"/>
              </a:rPr>
              <a:t>uncertainty increases with </a:t>
            </a:r>
            <a:r>
              <a:rPr lang="en-GB" sz="2000" dirty="0" smtClean="0">
                <a:sym typeface="Wingdings" pitchFamily="2" charset="2"/>
              </a:rPr>
              <a:t>M</a:t>
            </a:r>
            <a:r>
              <a:rPr lang="en-GB" sz="2000" baseline="-25000" dirty="0" smtClean="0">
                <a:sym typeface="Wingdings" pitchFamily="2" charset="2"/>
              </a:rPr>
              <a:t>H   </a:t>
            </a:r>
            <a:r>
              <a:rPr lang="en-GB" sz="2000" dirty="0" smtClean="0">
                <a:sym typeface="Wingdings" pitchFamily="2" charset="2"/>
              </a:rPr>
              <a:t>and is similar for NLO and NNLO</a:t>
            </a:r>
            <a:endParaRPr lang="en-GB" sz="2000" dirty="0" smtClean="0">
              <a:sym typeface="Symbol"/>
            </a:endParaRPr>
          </a:p>
          <a:p>
            <a:pPr eaLnBrk="1" hangingPunct="1">
              <a:lnSpc>
                <a:spcPct val="80000"/>
              </a:lnSpc>
              <a:buClr>
                <a:srgbClr val="990000"/>
              </a:buClr>
              <a:buSzPct val="150000"/>
              <a:buFontTx/>
              <a:buNone/>
            </a:pPr>
            <a:endParaRPr lang="en-GB" sz="2000" dirty="0" smtClean="0"/>
          </a:p>
          <a:p>
            <a:pPr eaLnBrk="1" hangingPunct="1">
              <a:lnSpc>
                <a:spcPct val="80000"/>
              </a:lnSpc>
              <a:buClr>
                <a:srgbClr val="990000"/>
              </a:buClr>
              <a:buSzPct val="150000"/>
            </a:pPr>
            <a:r>
              <a:rPr lang="en-GB" sz="2000" dirty="0" smtClean="0"/>
              <a:t>for </a:t>
            </a:r>
            <a:r>
              <a:rPr lang="en-GB" sz="2000" dirty="0" err="1" smtClean="0">
                <a:solidFill>
                  <a:schemeClr val="accent6"/>
                </a:solidFill>
              </a:rPr>
              <a:t>qqbar</a:t>
            </a:r>
            <a:r>
              <a:rPr lang="en-GB" sz="2000" dirty="0" smtClean="0">
                <a:solidFill>
                  <a:schemeClr val="accent6"/>
                </a:solidFill>
              </a:rPr>
              <a:t> </a:t>
            </a:r>
            <a:r>
              <a:rPr lang="en-GB" sz="2000" dirty="0" smtClean="0">
                <a:solidFill>
                  <a:schemeClr val="accent6"/>
                </a:solidFill>
                <a:sym typeface="Wingdings" pitchFamily="2" charset="2"/>
              </a:rPr>
              <a:t> WH,ZH </a:t>
            </a:r>
            <a:r>
              <a:rPr lang="en-GB" sz="2000" dirty="0" smtClean="0">
                <a:sym typeface="Wingdings" pitchFamily="2" charset="2"/>
              </a:rPr>
              <a:t>with </a:t>
            </a:r>
            <a:r>
              <a:rPr lang="en-GB" sz="2000" dirty="0" smtClean="0">
                <a:solidFill>
                  <a:schemeClr val="accent6"/>
                </a:solidFill>
                <a:sym typeface="Wingdings" pitchFamily="2" charset="2"/>
              </a:rPr>
              <a:t>M</a:t>
            </a:r>
            <a:r>
              <a:rPr lang="en-GB" sz="2000" baseline="-25000" dirty="0" smtClean="0">
                <a:solidFill>
                  <a:schemeClr val="accent6"/>
                </a:solidFill>
                <a:sym typeface="Wingdings" pitchFamily="2" charset="2"/>
              </a:rPr>
              <a:t>H</a:t>
            </a:r>
            <a:r>
              <a:rPr lang="en-GB" sz="2000" dirty="0" smtClean="0">
                <a:solidFill>
                  <a:schemeClr val="accent6"/>
                </a:solidFill>
                <a:sym typeface="Wingdings" pitchFamily="2" charset="2"/>
              </a:rPr>
              <a:t>~125 </a:t>
            </a:r>
            <a:r>
              <a:rPr lang="en-GB" sz="2000" dirty="0" err="1" smtClean="0">
                <a:solidFill>
                  <a:schemeClr val="accent6"/>
                </a:solidFill>
                <a:sym typeface="Wingdings" pitchFamily="2" charset="2"/>
              </a:rPr>
              <a:t>GeV</a:t>
            </a:r>
            <a:r>
              <a:rPr lang="en-GB" sz="2000" dirty="0" smtClean="0">
                <a:sym typeface="Wingdings" pitchFamily="2" charset="2"/>
              </a:rPr>
              <a:t>, combined PDF+</a:t>
            </a:r>
            <a:r>
              <a:rPr lang="en-GB" sz="2000" dirty="0" smtClean="0">
                <a:sym typeface="Symbol"/>
              </a:rPr>
              <a:t></a:t>
            </a:r>
            <a:r>
              <a:rPr lang="en-GB" sz="2000" baseline="-25000" dirty="0" smtClean="0">
                <a:sym typeface="Wingdings" pitchFamily="2" charset="2"/>
              </a:rPr>
              <a:t>S</a:t>
            </a:r>
            <a:r>
              <a:rPr lang="en-GB" sz="2000" dirty="0" smtClean="0">
                <a:sym typeface="Wingdings" pitchFamily="2" charset="2"/>
              </a:rPr>
              <a:t> </a:t>
            </a:r>
            <a:r>
              <a:rPr lang="en-GB" sz="2000" dirty="0" smtClean="0">
                <a:sym typeface="Symbol" pitchFamily="18" charset="2"/>
              </a:rPr>
              <a:t>uncertainty is ~ </a:t>
            </a:r>
            <a:r>
              <a:rPr lang="en-GB" sz="2000" dirty="0" smtClean="0">
                <a:solidFill>
                  <a:srgbClr val="990000"/>
                </a:solidFill>
                <a:sym typeface="Symbol"/>
              </a:rPr>
              <a:t>3.5%, </a:t>
            </a:r>
            <a:r>
              <a:rPr lang="en-GB" sz="2000" dirty="0" smtClean="0">
                <a:sym typeface="Symbol"/>
              </a:rPr>
              <a:t>slightly </a:t>
            </a:r>
            <a:r>
              <a:rPr lang="en-GB" sz="2000" dirty="0" err="1" smtClean="0">
                <a:sym typeface="Symbol"/>
              </a:rPr>
              <a:t>anticorrelated</a:t>
            </a:r>
            <a:r>
              <a:rPr lang="en-GB" sz="2000" dirty="0" smtClean="0">
                <a:sym typeface="Symbol"/>
              </a:rPr>
              <a:t> with </a:t>
            </a:r>
            <a:r>
              <a:rPr lang="en-GB" sz="2000" dirty="0" err="1" smtClean="0">
                <a:solidFill>
                  <a:schemeClr val="accent6"/>
                </a:solidFill>
                <a:sym typeface="Symbol"/>
              </a:rPr>
              <a:t>gg</a:t>
            </a:r>
            <a:r>
              <a:rPr lang="en-GB" sz="2000" dirty="0" err="1" smtClean="0">
                <a:solidFill>
                  <a:schemeClr val="accent6"/>
                </a:solidFill>
                <a:sym typeface="Wingdings" pitchFamily="2" charset="2"/>
              </a:rPr>
              <a:t>H</a:t>
            </a:r>
            <a:r>
              <a:rPr lang="en-GB" sz="2000" dirty="0" smtClean="0">
                <a:solidFill>
                  <a:schemeClr val="accent6"/>
                </a:solidFill>
                <a:sym typeface="Wingdings" pitchFamily="2" charset="2"/>
              </a:rPr>
              <a:t> (</a:t>
            </a:r>
            <a:r>
              <a:rPr lang="en-GB" sz="2000" dirty="0" smtClean="0">
                <a:solidFill>
                  <a:schemeClr val="accent6"/>
                </a:solidFill>
                <a:sym typeface="Symbol"/>
              </a:rPr>
              <a:t> = -0.2)</a:t>
            </a:r>
          </a:p>
          <a:p>
            <a:pPr eaLnBrk="1" hangingPunct="1">
              <a:lnSpc>
                <a:spcPct val="80000"/>
              </a:lnSpc>
              <a:buClr>
                <a:srgbClr val="990000"/>
              </a:buClr>
              <a:buSzPct val="150000"/>
              <a:buNone/>
            </a:pPr>
            <a:endParaRPr lang="en-GB" sz="1800" dirty="0" smtClean="0"/>
          </a:p>
          <a:p>
            <a:pPr lvl="1" eaLnBrk="1" hangingPunct="1">
              <a:lnSpc>
                <a:spcPct val="80000"/>
              </a:lnSpc>
              <a:buClr>
                <a:srgbClr val="990000"/>
              </a:buClr>
              <a:buSzPct val="150000"/>
              <a:buFontTx/>
              <a:buNone/>
            </a:pPr>
            <a:endParaRPr lang="en-GB" sz="1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95600" y="3016250"/>
            <a:ext cx="3332163" cy="762000"/>
          </a:xfrm>
          <a:prstGeom prst="rect">
            <a:avLst/>
          </a:prstGeom>
          <a:noFill/>
          <a:ln w="9525">
            <a:noFill/>
            <a:miter lim="800000"/>
            <a:headEnd/>
            <a:tailEnd/>
          </a:ln>
        </p:spPr>
        <p:txBody>
          <a:bodyPr>
            <a:spAutoFit/>
          </a:bodyPr>
          <a:lstStyle/>
          <a:p>
            <a:r>
              <a:rPr lang="en-GB" sz="4400"/>
              <a:t>extra slides</a:t>
            </a:r>
            <a:endParaRPr lang="en-US" sz="4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467544" y="2924944"/>
            <a:ext cx="61926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lnSpc>
                <a:spcPct val="90000"/>
              </a:lnSpc>
              <a:spcBef>
                <a:spcPct val="20000"/>
              </a:spcBef>
              <a:buClr>
                <a:srgbClr val="990000"/>
              </a:buClr>
              <a:buSzPct val="150000"/>
              <a:buFont typeface="Arial" pitchFamily="34" charset="0"/>
              <a:buChar char="–"/>
            </a:pPr>
            <a:r>
              <a:rPr kumimoji="0" lang="en-GB" sz="2000" b="0" i="0" u="none" strike="noStrike" kern="0" cap="none" spc="0" normalizeH="0" baseline="0" noProof="0" dirty="0" smtClean="0">
                <a:ln>
                  <a:noFill/>
                </a:ln>
                <a:solidFill>
                  <a:schemeClr val="tx1"/>
                </a:solidFill>
                <a:effectLst/>
                <a:uLnTx/>
                <a:uFillTx/>
                <a:latin typeface="+mn-lt"/>
              </a:rPr>
              <a:t>choice of data sets (including cuts, corrections and weighting) and treatment of data errors</a:t>
            </a:r>
          </a:p>
          <a:p>
            <a:pPr marL="742950" marR="0" lvl="1" indent="-285750" algn="l" defTabSz="914400" rtl="0" eaLnBrk="1" fontAlgn="base" latinLnBrk="0" hangingPunct="1">
              <a:lnSpc>
                <a:spcPct val="90000"/>
              </a:lnSpc>
              <a:spcBef>
                <a:spcPct val="20000"/>
              </a:spcBef>
              <a:spcAft>
                <a:spcPct val="0"/>
              </a:spcAft>
              <a:buClr>
                <a:srgbClr val="990000"/>
              </a:buClr>
              <a:buSzPct val="150000"/>
              <a:buFont typeface="Arial" pitchFamily="34" charset="0"/>
              <a:buChar char="–"/>
              <a:tabLst/>
              <a:defRPr/>
            </a:pPr>
            <a:r>
              <a:rPr kumimoji="0" lang="en-GB" sz="2000" b="0" i="0" u="none" strike="noStrike" kern="0" cap="none" spc="0" normalizeH="0" baseline="0" noProof="0" dirty="0" smtClean="0">
                <a:ln>
                  <a:noFill/>
                </a:ln>
                <a:solidFill>
                  <a:schemeClr val="tx1"/>
                </a:solidFill>
                <a:effectLst/>
                <a:uLnTx/>
                <a:uFillTx/>
                <a:latin typeface="+mn-lt"/>
              </a:rPr>
              <a:t>definition of ‘PDF uncertainties’</a:t>
            </a:r>
          </a:p>
          <a:p>
            <a:pPr marL="742950" marR="0" lvl="1" indent="-285750" algn="l" defTabSz="914400" rtl="0" eaLnBrk="1" fontAlgn="base" latinLnBrk="0" hangingPunct="1">
              <a:lnSpc>
                <a:spcPct val="90000"/>
              </a:lnSpc>
              <a:spcBef>
                <a:spcPct val="20000"/>
              </a:spcBef>
              <a:spcAft>
                <a:spcPct val="0"/>
              </a:spcAft>
              <a:buClr>
                <a:srgbClr val="990000"/>
              </a:buClr>
              <a:buSzPct val="150000"/>
              <a:buFont typeface="Arial" pitchFamily="34" charset="0"/>
              <a:buChar char="–"/>
              <a:tabLst/>
              <a:defRPr/>
            </a:pPr>
            <a:r>
              <a:rPr kumimoji="0" lang="en-GB" sz="2000" b="0" i="0" u="none" strike="noStrike" kern="0" cap="none" spc="0" normalizeH="0" baseline="0" noProof="0" dirty="0" smtClean="0">
                <a:ln>
                  <a:noFill/>
                </a:ln>
                <a:solidFill>
                  <a:schemeClr val="tx1"/>
                </a:solidFill>
                <a:effectLst/>
                <a:uLnTx/>
                <a:uFillTx/>
                <a:latin typeface="+mn-lt"/>
              </a:rPr>
              <a:t>treatment of heavy quarks </a:t>
            </a:r>
            <a:r>
              <a:rPr kumimoji="0" lang="en-GB" sz="2000" b="0" i="0" u="none" strike="noStrike" kern="0" cap="none" spc="0" normalizeH="0" baseline="0" noProof="0" dirty="0" smtClean="0">
                <a:ln>
                  <a:noFill/>
                </a:ln>
                <a:solidFill>
                  <a:schemeClr val="accent6"/>
                </a:solidFill>
                <a:effectLst/>
                <a:uLnTx/>
                <a:uFillTx/>
                <a:latin typeface="+mn-lt"/>
              </a:rPr>
              <a:t>(</a:t>
            </a:r>
            <a:r>
              <a:rPr kumimoji="0" lang="en-GB" sz="2000" b="0" i="0" u="none" strike="noStrike" kern="0" cap="none" spc="0" normalizeH="0" baseline="0" noProof="0" dirty="0" err="1" smtClean="0">
                <a:ln>
                  <a:noFill/>
                </a:ln>
                <a:solidFill>
                  <a:schemeClr val="accent6"/>
                </a:solidFill>
                <a:effectLst/>
                <a:uLnTx/>
                <a:uFillTx/>
                <a:latin typeface="+mn-lt"/>
              </a:rPr>
              <a:t>s,c,b</a:t>
            </a:r>
            <a:r>
              <a:rPr kumimoji="0" lang="en-GB" sz="2000" b="0" i="0" u="none" strike="noStrike" kern="0" cap="none" spc="0" normalizeH="0" baseline="0" noProof="0" dirty="0" smtClean="0">
                <a:ln>
                  <a:noFill/>
                </a:ln>
                <a:solidFill>
                  <a:schemeClr val="accent6"/>
                </a:solidFill>
                <a:effectLst/>
                <a:uLnTx/>
                <a:uFillTx/>
                <a:latin typeface="+mn-lt"/>
              </a:rPr>
              <a:t>), FFNS, ZM-VFNS, GM-VFNS, </a:t>
            </a:r>
          </a:p>
          <a:p>
            <a:pPr marL="742950" marR="0" lvl="1" indent="-285750" algn="l" defTabSz="914400" rtl="0" eaLnBrk="1" fontAlgn="base" latinLnBrk="0" hangingPunct="1">
              <a:lnSpc>
                <a:spcPct val="90000"/>
              </a:lnSpc>
              <a:spcBef>
                <a:spcPct val="20000"/>
              </a:spcBef>
              <a:spcAft>
                <a:spcPct val="0"/>
              </a:spcAft>
              <a:buClr>
                <a:srgbClr val="990000"/>
              </a:buClr>
              <a:buSzPct val="150000"/>
              <a:buFont typeface="Arial" pitchFamily="34" charset="0"/>
              <a:buChar char="–"/>
              <a:tabLst/>
              <a:defRPr/>
            </a:pPr>
            <a:r>
              <a:rPr kumimoji="0" lang="en-GB" sz="2000" b="0" i="0" u="none" strike="noStrike" kern="0" cap="none" spc="0" normalizeH="0" baseline="0" noProof="0" dirty="0" smtClean="0">
                <a:ln>
                  <a:noFill/>
                </a:ln>
                <a:solidFill>
                  <a:schemeClr val="tx1"/>
                </a:solidFill>
                <a:effectLst/>
                <a:uLnTx/>
                <a:uFillTx/>
                <a:latin typeface="+mn-lt"/>
              </a:rPr>
              <a:t>treatment  of </a:t>
            </a:r>
            <a:r>
              <a:rPr kumimoji="0" lang="en-GB" sz="2000" b="0" i="0" u="none" strike="noStrike" kern="0" cap="none" spc="0" normalizeH="0" baseline="0" noProof="0" dirty="0" smtClean="0">
                <a:ln>
                  <a:noFill/>
                </a:ln>
                <a:solidFill>
                  <a:schemeClr val="accent6"/>
                </a:solidFill>
                <a:effectLst/>
                <a:uLnTx/>
                <a:uFillTx/>
                <a:latin typeface="+mn-lt"/>
                <a:sym typeface="Symbol"/>
              </a:rPr>
              <a:t></a:t>
            </a:r>
            <a:r>
              <a:rPr kumimoji="0" lang="en-GB" sz="2000" b="0" i="0" u="none" strike="noStrike" kern="0" cap="none" spc="0" normalizeH="0" baseline="-25000" noProof="0" dirty="0" smtClean="0">
                <a:ln>
                  <a:noFill/>
                </a:ln>
                <a:solidFill>
                  <a:schemeClr val="accent6"/>
                </a:solidFill>
                <a:effectLst/>
                <a:uLnTx/>
                <a:uFillTx/>
                <a:latin typeface="+mn-lt"/>
                <a:sym typeface="Symbol"/>
              </a:rPr>
              <a:t>S </a:t>
            </a:r>
            <a:r>
              <a:rPr kumimoji="0" lang="en-GB" sz="2000" b="0" i="0" u="none" strike="noStrike" kern="0" cap="none" spc="0" normalizeH="0" baseline="0" noProof="0" dirty="0" smtClean="0">
                <a:ln>
                  <a:noFill/>
                </a:ln>
                <a:solidFill>
                  <a:schemeClr val="tx1"/>
                </a:solidFill>
                <a:effectLst/>
                <a:uLnTx/>
                <a:uFillTx/>
                <a:latin typeface="+mn-lt"/>
                <a:sym typeface="Symbol"/>
              </a:rPr>
              <a:t>(fitted or fixed)</a:t>
            </a:r>
            <a:endParaRPr kumimoji="0" lang="en-GB"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
                <a:srgbClr val="990000"/>
              </a:buClr>
              <a:buSzPct val="150000"/>
              <a:buFont typeface="Arial" pitchFamily="34" charset="0"/>
              <a:buChar char="–"/>
              <a:tabLst/>
              <a:defRPr/>
            </a:pPr>
            <a:r>
              <a:rPr kumimoji="0" lang="en-GB" sz="2000" b="0" i="0" u="none" strike="noStrike" kern="0" cap="none" spc="0" normalizeH="0" baseline="0" noProof="0" dirty="0" smtClean="0">
                <a:ln>
                  <a:noFill/>
                </a:ln>
                <a:solidFill>
                  <a:schemeClr val="tx1"/>
                </a:solidFill>
                <a:effectLst/>
                <a:uLnTx/>
                <a:uFillTx/>
                <a:latin typeface="+mn-lt"/>
              </a:rPr>
              <a:t>parametric form at </a:t>
            </a:r>
            <a:r>
              <a:rPr kumimoji="0" lang="en-GB" sz="2000" b="0" i="0" u="none" strike="noStrike" kern="0" cap="none" spc="0" normalizeH="0" baseline="0" noProof="0" dirty="0" smtClean="0">
                <a:ln>
                  <a:noFill/>
                </a:ln>
                <a:solidFill>
                  <a:schemeClr val="accent6"/>
                </a:solidFill>
                <a:effectLst/>
                <a:uLnTx/>
                <a:uFillTx/>
                <a:latin typeface="+mn-lt"/>
              </a:rPr>
              <a:t>Q</a:t>
            </a:r>
            <a:r>
              <a:rPr kumimoji="0" lang="en-GB" sz="2000" b="0" i="0" u="none" strike="noStrike" kern="0" cap="none" spc="0" normalizeH="0" baseline="-25000" noProof="0" dirty="0" smtClean="0">
                <a:ln>
                  <a:noFill/>
                </a:ln>
                <a:solidFill>
                  <a:schemeClr val="accent6"/>
                </a:solidFill>
                <a:effectLst/>
                <a:uLnTx/>
                <a:uFillTx/>
                <a:latin typeface="+mn-lt"/>
              </a:rPr>
              <a:t>0</a:t>
            </a:r>
            <a:endParaRPr kumimoji="0" lang="en-GB" sz="2000" b="0" i="0" u="none" strike="noStrike" kern="0" cap="none" spc="0" normalizeH="0" baseline="0" noProof="0" dirty="0" smtClean="0">
              <a:ln>
                <a:noFill/>
              </a:ln>
              <a:solidFill>
                <a:schemeClr val="accent6"/>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
                <a:srgbClr val="990000"/>
              </a:buClr>
              <a:buSzPct val="150000"/>
              <a:buFont typeface="Arial" pitchFamily="34" charset="0"/>
              <a:buChar char="–"/>
              <a:tabLst/>
              <a:defRPr/>
            </a:pPr>
            <a:r>
              <a:rPr kumimoji="0" lang="en-GB" sz="2000" b="0" i="0" u="none" strike="noStrike" kern="0" cap="none" spc="0" normalizeH="0" baseline="0" noProof="0" dirty="0" smtClean="0">
                <a:ln>
                  <a:noFill/>
                </a:ln>
                <a:solidFill>
                  <a:schemeClr val="tx1"/>
                </a:solidFill>
                <a:effectLst/>
                <a:uLnTx/>
                <a:uFillTx/>
                <a:latin typeface="+mn-lt"/>
              </a:rPr>
              <a:t>(hidden) theoretical assumptions (if any) about flavour symmetries, </a:t>
            </a:r>
            <a:r>
              <a:rPr kumimoji="0" lang="en-GB" sz="2000" b="0" i="1" u="none" strike="noStrike" kern="0" cap="none" spc="0" normalizeH="0" baseline="0" noProof="0" dirty="0" smtClean="0">
                <a:ln>
                  <a:noFill/>
                </a:ln>
                <a:solidFill>
                  <a:schemeClr val="accent2"/>
                </a:solidFill>
                <a:effectLst/>
                <a:uLnTx/>
                <a:uFillTx/>
                <a:latin typeface="+mn-lt"/>
              </a:rPr>
              <a:t>x</a:t>
            </a:r>
            <a:r>
              <a:rPr kumimoji="0" lang="en-GB" sz="2000" b="0" i="1" u="none" strike="noStrike" kern="0" cap="none" spc="0" normalizeH="0" baseline="0" noProof="0" dirty="0" smtClean="0">
                <a:ln>
                  <a:noFill/>
                </a:ln>
                <a:solidFill>
                  <a:schemeClr val="accent2"/>
                </a:solidFill>
                <a:effectLst/>
                <a:uLnTx/>
                <a:uFillTx/>
                <a:latin typeface="+mn-lt"/>
                <a:cs typeface="Arial" charset="0"/>
              </a:rPr>
              <a:t>→</a:t>
            </a:r>
            <a:r>
              <a:rPr kumimoji="0" lang="en-GB" sz="2000" b="0" i="1" u="none" strike="noStrike" kern="0" cap="none" spc="0" normalizeH="0" baseline="0" noProof="0" dirty="0" smtClean="0">
                <a:ln>
                  <a:noFill/>
                </a:ln>
                <a:solidFill>
                  <a:schemeClr val="accent2"/>
                </a:solidFill>
                <a:effectLst/>
                <a:uLnTx/>
                <a:uFillTx/>
                <a:latin typeface="+mn-lt"/>
              </a:rPr>
              <a:t>0,1</a:t>
            </a:r>
            <a:r>
              <a:rPr kumimoji="0" lang="en-GB" sz="2000" b="0" i="0" u="none" strike="noStrike" kern="0" cap="none" spc="0" normalizeH="0" baseline="0" noProof="0" dirty="0" smtClean="0">
                <a:ln>
                  <a:noFill/>
                </a:ln>
                <a:solidFill>
                  <a:schemeClr val="tx1"/>
                </a:solidFill>
                <a:effectLst/>
                <a:uLnTx/>
                <a:uFillTx/>
                <a:latin typeface="+mn-lt"/>
              </a:rPr>
              <a:t> behaviour, etc.</a:t>
            </a:r>
          </a:p>
          <a:p>
            <a:pPr marL="742950" marR="0" lvl="1" indent="-285750" algn="l" defTabSz="914400" rtl="0" eaLnBrk="1" fontAlgn="base" latinLnBrk="0" hangingPunct="1">
              <a:lnSpc>
                <a:spcPct val="90000"/>
              </a:lnSpc>
              <a:spcBef>
                <a:spcPct val="20000"/>
              </a:spcBef>
              <a:spcAft>
                <a:spcPct val="0"/>
              </a:spcAft>
              <a:buClr>
                <a:srgbClr val="990000"/>
              </a:buClr>
              <a:buSzPct val="150000"/>
              <a:buFontTx/>
              <a:buChar char="–"/>
              <a:tabLst/>
              <a:defRPr/>
            </a:pPr>
            <a:endParaRPr kumimoji="0" lang="en-GB" sz="2800" b="0" i="0" u="none" strike="noStrike" kern="0" cap="none" spc="0" normalizeH="0" baseline="0" noProof="0" dirty="0" smtClean="0">
              <a:ln>
                <a:noFill/>
              </a:ln>
              <a:solidFill>
                <a:schemeClr val="tx1"/>
              </a:solidFill>
              <a:effectLst/>
              <a:uLnTx/>
              <a:uFillTx/>
              <a:latin typeface="+mn-lt"/>
            </a:endParaRPr>
          </a:p>
        </p:txBody>
      </p:sp>
      <p:sp>
        <p:nvSpPr>
          <p:cNvPr id="26627" name="Rectangle 2"/>
          <p:cNvSpPr>
            <a:spLocks noGrp="1" noChangeArrowheads="1"/>
          </p:cNvSpPr>
          <p:nvPr>
            <p:ph type="title"/>
          </p:nvPr>
        </p:nvSpPr>
        <p:spPr>
          <a:xfrm>
            <a:off x="468313" y="-100013"/>
            <a:ext cx="8229600" cy="1143001"/>
          </a:xfrm>
        </p:spPr>
        <p:txBody>
          <a:bodyPr/>
          <a:lstStyle/>
          <a:p>
            <a:pPr eaLnBrk="1" hangingPunct="1"/>
            <a:r>
              <a:rPr lang="en-GB" dirty="0" smtClean="0">
                <a:solidFill>
                  <a:srgbClr val="990000"/>
                </a:solidFill>
              </a:rPr>
              <a:t>PDFs from global fits</a:t>
            </a:r>
            <a:endParaRPr lang="en-US" dirty="0" smtClean="0">
              <a:solidFill>
                <a:srgbClr val="990000"/>
              </a:solidFill>
            </a:endParaRPr>
          </a:p>
        </p:txBody>
      </p:sp>
      <p:sp>
        <p:nvSpPr>
          <p:cNvPr id="26628" name="Rectangle 3"/>
          <p:cNvSpPr>
            <a:spLocks noGrp="1" noChangeArrowheads="1"/>
          </p:cNvSpPr>
          <p:nvPr>
            <p:ph type="body" idx="1"/>
          </p:nvPr>
        </p:nvSpPr>
        <p:spPr>
          <a:xfrm>
            <a:off x="468312" y="908720"/>
            <a:ext cx="8280151" cy="4525963"/>
          </a:xfrm>
        </p:spPr>
        <p:txBody>
          <a:bodyPr/>
          <a:lstStyle/>
          <a:p>
            <a:pPr eaLnBrk="1" hangingPunct="1">
              <a:lnSpc>
                <a:spcPct val="90000"/>
              </a:lnSpc>
              <a:buClr>
                <a:srgbClr val="990000"/>
              </a:buClr>
              <a:buSzPct val="150000"/>
            </a:pPr>
            <a:r>
              <a:rPr lang="en-GB" sz="2800" dirty="0" smtClean="0"/>
              <a:t>many groups now extracting PDFs from ‘global’ data analyses </a:t>
            </a:r>
            <a:r>
              <a:rPr lang="en-GB" sz="2000" dirty="0" smtClean="0">
                <a:solidFill>
                  <a:srgbClr val="006600"/>
                </a:solidFill>
              </a:rPr>
              <a:t>(MSTW, CTEQ, NNPDF, HERAPDF, AKBM, GJR, …)</a:t>
            </a:r>
          </a:p>
          <a:p>
            <a:pPr eaLnBrk="1" hangingPunct="1">
              <a:lnSpc>
                <a:spcPct val="90000"/>
              </a:lnSpc>
              <a:buClr>
                <a:srgbClr val="990000"/>
              </a:buClr>
              <a:buSzPct val="150000"/>
            </a:pPr>
            <a:endParaRPr lang="en-GB" sz="2000" dirty="0" smtClean="0">
              <a:solidFill>
                <a:srgbClr val="006600"/>
              </a:solidFill>
            </a:endParaRPr>
          </a:p>
          <a:p>
            <a:pPr eaLnBrk="1" hangingPunct="1">
              <a:lnSpc>
                <a:spcPct val="90000"/>
              </a:lnSpc>
              <a:buClr>
                <a:srgbClr val="990000"/>
              </a:buClr>
              <a:buSzPct val="150000"/>
            </a:pPr>
            <a:r>
              <a:rPr lang="en-GB" sz="2800" dirty="0" smtClean="0"/>
              <a:t>broad agreement, but differences due to</a:t>
            </a:r>
          </a:p>
          <a:p>
            <a:pPr lvl="1" eaLnBrk="1" hangingPunct="1">
              <a:lnSpc>
                <a:spcPct val="90000"/>
              </a:lnSpc>
              <a:buClr>
                <a:srgbClr val="990000"/>
              </a:buClr>
              <a:buSzPct val="150000"/>
            </a:pPr>
            <a:endParaRPr lang="en-GB" sz="2800" dirty="0" smtClean="0"/>
          </a:p>
        </p:txBody>
      </p:sp>
      <p:graphicFrame>
        <p:nvGraphicFramePr>
          <p:cNvPr id="224332" name="Group 76"/>
          <p:cNvGraphicFramePr>
            <a:graphicFrameLocks noGrp="1"/>
          </p:cNvGraphicFramePr>
          <p:nvPr/>
        </p:nvGraphicFramePr>
        <p:xfrm>
          <a:off x="7092950" y="3284984"/>
          <a:ext cx="1657350" cy="2560320"/>
        </p:xfrm>
        <a:graphic>
          <a:graphicData uri="http://schemas.openxmlformats.org/drawingml/2006/table">
            <a:tbl>
              <a:tblPr/>
              <a:tblGrid>
                <a:gridCol w="1657350"/>
              </a:tblGrid>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HERA-DIS</a:t>
                      </a:r>
                      <a:endParaRPr kumimoji="0" lang="en-US" sz="1800" b="0" i="0" u="none" strike="noStrike" cap="none" normalizeH="0" baseline="0" dirty="0" smtClean="0">
                        <a:ln>
                          <a:noFill/>
                        </a:ln>
                        <a:solidFill>
                          <a:schemeClr val="bg1"/>
                        </a:solidFill>
                        <a:effectLst/>
                        <a:latin typeface="Arial" charset="0"/>
                      </a:endParaRPr>
                    </a:p>
                  </a:txBody>
                  <a:tcPr horzOverflow="overflow">
                    <a:lnL cap="flat">
                      <a:noFill/>
                    </a:lnL>
                    <a:lnR cap="flat">
                      <a:noFill/>
                    </a:lnR>
                    <a:lnT cap="flat">
                      <a:noFill/>
                    </a:lnT>
                    <a:lnB>
                      <a:noFill/>
                    </a:lnB>
                    <a:lnTlToBr>
                      <a:noFill/>
                    </a:lnTlToBr>
                    <a:lnBlToTr>
                      <a:noFill/>
                    </a:lnBlToTr>
                    <a:solidFill>
                      <a:schemeClr val="tx1"/>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FT-DIS</a:t>
                      </a:r>
                      <a:endParaRPr kumimoji="0" lang="en-US" sz="1800" b="0" i="0" u="none" strike="noStrike" cap="none" normalizeH="0" baseline="0" smtClean="0">
                        <a:ln>
                          <a:noFill/>
                        </a:ln>
                        <a:solidFill>
                          <a:schemeClr val="bg1"/>
                        </a:solidFill>
                        <a:effectLst/>
                        <a:latin typeface="Arial" charset="0"/>
                      </a:endParaRPr>
                    </a:p>
                  </a:txBody>
                  <a:tcPr horzOverflow="overflow">
                    <a:lnL cap="flat">
                      <a:noFill/>
                    </a:lnL>
                    <a:lnR cap="flat">
                      <a:noFill/>
                    </a:lnR>
                    <a:lnT>
                      <a:noFill/>
                    </a:lnT>
                    <a:lnB>
                      <a:noFill/>
                    </a:lnB>
                    <a:lnTlToBr>
                      <a:noFill/>
                    </a:lnTlToBr>
                    <a:lnBlToTr>
                      <a:noFill/>
                    </a:lnBlToTr>
                    <a:solidFill>
                      <a:schemeClr val="bg2"/>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Drell-Yan</a:t>
                      </a:r>
                      <a:endParaRPr kumimoji="0" lang="en-US" sz="1800" b="0" i="0" u="none" strike="noStrike" cap="none" normalizeH="0" baseline="0" smtClean="0">
                        <a:ln>
                          <a:noFill/>
                        </a:ln>
                        <a:solidFill>
                          <a:schemeClr val="bg1"/>
                        </a:solidFill>
                        <a:effectLst/>
                        <a:latin typeface="Arial" charset="0"/>
                      </a:endParaRPr>
                    </a:p>
                  </a:txBody>
                  <a:tcPr horzOverflow="overflow">
                    <a:lnL cap="flat">
                      <a:noFill/>
                    </a:lnL>
                    <a:lnR cap="flat">
                      <a:noFill/>
                    </a:lnR>
                    <a:lnT>
                      <a:noFill/>
                    </a:lnT>
                    <a:lnB>
                      <a:noFill/>
                    </a:lnB>
                    <a:lnTlToBr>
                      <a:noFill/>
                    </a:lnTlToBr>
                    <a:lnBlToTr>
                      <a:noFill/>
                    </a:lnBlToTr>
                    <a:solidFill>
                      <a:srgbClr val="FF0000"/>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Tevatron jets</a:t>
                      </a:r>
                      <a:endParaRPr kumimoji="0" lang="en-US" sz="1800" b="0" i="0" u="none" strike="noStrike" cap="none" normalizeH="0" baseline="0" smtClean="0">
                        <a:ln>
                          <a:noFill/>
                        </a:ln>
                        <a:solidFill>
                          <a:schemeClr val="bg1"/>
                        </a:solidFill>
                        <a:effectLst/>
                        <a:latin typeface="Arial" charset="0"/>
                      </a:endParaRPr>
                    </a:p>
                  </a:txBody>
                  <a:tcPr horzOverflow="overflow">
                    <a:lnL cap="flat">
                      <a:noFill/>
                    </a:lnL>
                    <a:lnR cap="flat">
                      <a:noFill/>
                    </a:lnR>
                    <a:lnT>
                      <a:noFill/>
                    </a:lnT>
                    <a:lnB>
                      <a:noFill/>
                    </a:lnB>
                    <a:lnTlToBr>
                      <a:noFill/>
                    </a:lnTlToBr>
                    <a:lnBlToTr>
                      <a:noFill/>
                    </a:lnBlToTr>
                    <a:solidFill>
                      <a:schemeClr val="accent2"/>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rPr>
                        <a:t>Tevatron W,Z</a:t>
                      </a:r>
                      <a:endParaRPr kumimoji="0" lang="en-US" sz="1800" b="0" i="0" u="none" strike="noStrike" cap="none" normalizeH="0" baseline="0" smtClean="0">
                        <a:ln>
                          <a:noFill/>
                        </a:ln>
                        <a:solidFill>
                          <a:schemeClr val="bg1"/>
                        </a:solidFill>
                        <a:effectLst/>
                        <a:latin typeface="Arial" charset="0"/>
                      </a:endParaRPr>
                    </a:p>
                  </a:txBody>
                  <a:tcPr horzOverflow="overflow">
                    <a:lnL cap="flat">
                      <a:noFill/>
                    </a:lnL>
                    <a:lnR cap="flat">
                      <a:noFill/>
                    </a:lnR>
                    <a:lnT>
                      <a:noFill/>
                    </a:lnT>
                    <a:lnB>
                      <a:noFill/>
                    </a:lnB>
                    <a:lnTlToBr>
                      <a:noFill/>
                    </a:lnTlToBr>
                    <a:lnBlToTr>
                      <a:noFill/>
                    </a:lnBlToTr>
                    <a:solidFill>
                      <a:srgbClr val="009900"/>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other</a:t>
                      </a:r>
                      <a:endParaRPr kumimoji="0" lang="en-US" sz="1800" b="0" i="0" u="none" strike="noStrike" cap="none" normalizeH="0" baseline="0" dirty="0" smtClean="0">
                        <a:ln>
                          <a:noFill/>
                        </a:ln>
                        <a:solidFill>
                          <a:schemeClr val="bg1"/>
                        </a:solidFill>
                        <a:effectLst/>
                        <a:latin typeface="Arial" charset="0"/>
                      </a:endParaRPr>
                    </a:p>
                  </a:txBody>
                  <a:tcPr horzOverflow="overflow">
                    <a:lnL cap="flat">
                      <a:noFill/>
                    </a:lnL>
                    <a:lnR cap="flat">
                      <a:noFill/>
                    </a:lnR>
                    <a:lnT>
                      <a:noFill/>
                    </a:lnT>
                    <a:lnB cap="flat">
                      <a:noFill/>
                    </a:lnB>
                    <a:lnTlToBr>
                      <a:noFill/>
                    </a:lnTlToBr>
                    <a:lnBlToTr>
                      <a:noFill/>
                    </a:lnBlToTr>
                    <a:solidFill>
                      <a:schemeClr val="hlink"/>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LHC</a:t>
                      </a:r>
                      <a:endParaRPr kumimoji="0" lang="en-US" sz="1800" b="0" i="0" u="none" strike="noStrike" cap="none" normalizeH="0" baseline="0" dirty="0" smtClean="0">
                        <a:ln>
                          <a:noFill/>
                        </a:ln>
                        <a:solidFill>
                          <a:schemeClr val="bg1"/>
                        </a:solidFill>
                        <a:effectLst/>
                        <a:latin typeface="Arial" charset="0"/>
                      </a:endParaRPr>
                    </a:p>
                  </a:txBody>
                  <a:tcPr horzOverflow="overflow">
                    <a:lnL cap="flat">
                      <a:noFill/>
                    </a:lnL>
                    <a:lnR cap="flat">
                      <a:noFill/>
                    </a:lnR>
                    <a:lnT>
                      <a:noFill/>
                    </a:lnT>
                    <a:lnB cap="flat">
                      <a:noFill/>
                    </a:lnB>
                    <a:lnTlToBr>
                      <a:noFill/>
                    </a:lnTlToBr>
                    <a:lnBlToTr>
                      <a:noFill/>
                    </a:lnBlToTr>
                    <a:solidFill>
                      <a:srgbClr val="CC9900"/>
                    </a:solidFill>
                  </a:tcPr>
                </a:tc>
              </a:tr>
            </a:tbl>
          </a:graphicData>
        </a:graphic>
      </p:graphicFrame>
      <p:grpSp>
        <p:nvGrpSpPr>
          <p:cNvPr id="2" name="Group 7"/>
          <p:cNvGrpSpPr/>
          <p:nvPr/>
        </p:nvGrpSpPr>
        <p:grpSpPr>
          <a:xfrm>
            <a:off x="6876256" y="5589240"/>
            <a:ext cx="514942" cy="648072"/>
            <a:chOff x="6577338" y="6381328"/>
            <a:chExt cx="514942" cy="648072"/>
          </a:xfrm>
        </p:grpSpPr>
        <p:sp>
          <p:nvSpPr>
            <p:cNvPr id="6" name="Explosion 1 5"/>
            <p:cNvSpPr/>
            <p:nvPr/>
          </p:nvSpPr>
          <p:spPr>
            <a:xfrm>
              <a:off x="6588224" y="6381328"/>
              <a:ext cx="504056" cy="648072"/>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77338" y="6517565"/>
              <a:ext cx="513282" cy="307777"/>
            </a:xfrm>
            <a:prstGeom prst="rect">
              <a:avLst/>
            </a:prstGeom>
            <a:noFill/>
          </p:spPr>
          <p:txBody>
            <a:bodyPr wrap="none" rtlCol="0">
              <a:spAutoFit/>
            </a:bodyPr>
            <a:lstStyle/>
            <a:p>
              <a:r>
                <a:rPr lang="en-GB" sz="1400" dirty="0" smtClean="0">
                  <a:solidFill>
                    <a:srgbClr val="990000"/>
                  </a:solidFill>
                </a:rPr>
                <a:t>new</a:t>
              </a:r>
              <a:endParaRPr lang="en-US" sz="1400" dirty="0">
                <a:solidFill>
                  <a:srgbClr val="990000"/>
                </a:solidFill>
              </a:endParaRPr>
            </a:p>
          </p:txBody>
        </p:sp>
      </p:grpSp>
      <p:sp>
        <p:nvSpPr>
          <p:cNvPr id="10" name="Rectangle 96"/>
          <p:cNvSpPr>
            <a:spLocks noChangeArrowheads="1"/>
          </p:cNvSpPr>
          <p:nvPr/>
        </p:nvSpPr>
        <p:spPr bwMode="auto">
          <a:xfrm>
            <a:off x="827584" y="5805264"/>
            <a:ext cx="5745484" cy="461665"/>
          </a:xfrm>
          <a:prstGeom prst="rect">
            <a:avLst/>
          </a:prstGeom>
          <a:noFill/>
          <a:ln w="9525">
            <a:noFill/>
            <a:miter lim="800000"/>
            <a:headEnd/>
            <a:tailEnd/>
          </a:ln>
        </p:spPr>
        <p:txBody>
          <a:bodyPr wrap="none">
            <a:spAutoFit/>
          </a:bodyPr>
          <a:lstStyle/>
          <a:p>
            <a:r>
              <a:rPr lang="en-GB" sz="2400" dirty="0" smtClean="0">
                <a:solidFill>
                  <a:srgbClr val="990000"/>
                </a:solidFill>
              </a:rPr>
              <a:t>... and all now with NLO and NNLO* sets</a:t>
            </a:r>
            <a:endParaRPr lang="en-US" sz="2400" dirty="0">
              <a:solidFill>
                <a:srgbClr val="990000"/>
              </a:solidFill>
            </a:endParaRPr>
          </a:p>
        </p:txBody>
      </p:sp>
      <p:sp>
        <p:nvSpPr>
          <p:cNvPr id="12" name="TextBox 11"/>
          <p:cNvSpPr txBox="1"/>
          <p:nvPr/>
        </p:nvSpPr>
        <p:spPr>
          <a:xfrm>
            <a:off x="107504" y="6381328"/>
            <a:ext cx="8877495" cy="307777"/>
          </a:xfrm>
          <a:prstGeom prst="rect">
            <a:avLst/>
          </a:prstGeom>
          <a:noFill/>
          <a:ln>
            <a:solidFill>
              <a:schemeClr val="tx1"/>
            </a:solidFill>
          </a:ln>
        </p:spPr>
        <p:txBody>
          <a:bodyPr wrap="none" rtlCol="0">
            <a:spAutoFit/>
          </a:bodyPr>
          <a:lstStyle/>
          <a:p>
            <a:pPr>
              <a:buClr>
                <a:srgbClr val="990000"/>
              </a:buClr>
              <a:buSzPct val="150000"/>
            </a:pPr>
            <a:r>
              <a:rPr lang="en-GB" sz="1400" dirty="0" smtClean="0"/>
              <a:t>*not ‘true’ NNLO fits when collider inclusive jet data are included, since NNLO </a:t>
            </a:r>
            <a:r>
              <a:rPr lang="en-GB" sz="1400" dirty="0" err="1" smtClean="0"/>
              <a:t>pQCD</a:t>
            </a:r>
            <a:r>
              <a:rPr lang="en-GB" sz="1400" dirty="0" smtClean="0"/>
              <a:t> corrections not yet known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a:noFill/>
        </p:spPr>
        <p:txBody>
          <a:bodyPr/>
          <a:lstStyle/>
          <a:p>
            <a:fld id="{FA15BF94-E8D0-4499-9A4C-A5CD6A92E5A7}" type="slidenum">
              <a:rPr lang="en-GB" smtClean="0"/>
              <a:pPr/>
              <a:t>40</a:t>
            </a:fld>
            <a:endParaRPr lang="en-GB" smtClean="0"/>
          </a:p>
        </p:txBody>
      </p:sp>
      <p:sp>
        <p:nvSpPr>
          <p:cNvPr id="59395" name="Rectangle 2"/>
          <p:cNvSpPr>
            <a:spLocks noGrp="1" noChangeArrowheads="1"/>
          </p:cNvSpPr>
          <p:nvPr>
            <p:ph type="title"/>
          </p:nvPr>
        </p:nvSpPr>
        <p:spPr>
          <a:xfrm>
            <a:off x="457200" y="-100013"/>
            <a:ext cx="8229600" cy="1143001"/>
          </a:xfrm>
        </p:spPr>
        <p:txBody>
          <a:bodyPr/>
          <a:lstStyle/>
          <a:p>
            <a:pPr eaLnBrk="1" hangingPunct="1"/>
            <a:r>
              <a:rPr lang="en-GB" dirty="0" smtClean="0">
                <a:solidFill>
                  <a:srgbClr val="990000"/>
                </a:solidFill>
              </a:rPr>
              <a:t>parton luminosity functions</a:t>
            </a:r>
            <a:endParaRPr lang="en-US" dirty="0" smtClean="0">
              <a:solidFill>
                <a:srgbClr val="990000"/>
              </a:solidFill>
            </a:endParaRPr>
          </a:p>
        </p:txBody>
      </p:sp>
      <p:sp>
        <p:nvSpPr>
          <p:cNvPr id="59396" name="Text Box 3"/>
          <p:cNvSpPr txBox="1">
            <a:spLocks noChangeArrowheads="1"/>
          </p:cNvSpPr>
          <p:nvPr/>
        </p:nvSpPr>
        <p:spPr bwMode="auto">
          <a:xfrm>
            <a:off x="539750" y="1390124"/>
            <a:ext cx="8012113" cy="3046988"/>
          </a:xfrm>
          <a:prstGeom prst="rect">
            <a:avLst/>
          </a:prstGeom>
          <a:noFill/>
          <a:ln w="9525" algn="ctr">
            <a:noFill/>
            <a:miter lim="800000"/>
            <a:headEnd/>
            <a:tailEnd/>
          </a:ln>
        </p:spPr>
        <p:txBody>
          <a:bodyPr>
            <a:spAutoFit/>
          </a:bodyPr>
          <a:lstStyle/>
          <a:p>
            <a:pPr>
              <a:buClr>
                <a:srgbClr val="990000"/>
              </a:buClr>
              <a:buSzPct val="150000"/>
              <a:buFontTx/>
              <a:buChar char="•"/>
            </a:pPr>
            <a:r>
              <a:rPr lang="en-GB" sz="2400" dirty="0">
                <a:solidFill>
                  <a:srgbClr val="000000"/>
                </a:solidFill>
              </a:rPr>
              <a:t>  </a:t>
            </a:r>
            <a:r>
              <a:rPr lang="en-GB" sz="2400" dirty="0" smtClean="0">
                <a:solidFill>
                  <a:srgbClr val="000000"/>
                </a:solidFill>
              </a:rPr>
              <a:t>note that, neglecting </a:t>
            </a:r>
            <a:r>
              <a:rPr lang="en-GB" sz="2400" dirty="0" err="1" smtClean="0">
                <a:solidFill>
                  <a:srgbClr val="000000"/>
                </a:solidFill>
              </a:rPr>
              <a:t>pQCD</a:t>
            </a:r>
            <a:r>
              <a:rPr lang="en-GB" sz="2400" dirty="0" smtClean="0">
                <a:solidFill>
                  <a:srgbClr val="000000"/>
                </a:solidFill>
              </a:rPr>
              <a:t> scaling violations, the luminosity functions depend only on the dimensionless ratio M</a:t>
            </a:r>
            <a:r>
              <a:rPr lang="en-GB" sz="2400" baseline="-25000" dirty="0" smtClean="0">
                <a:solidFill>
                  <a:srgbClr val="000000"/>
                </a:solidFill>
              </a:rPr>
              <a:t>X</a:t>
            </a:r>
            <a:r>
              <a:rPr lang="en-GB" sz="2400" dirty="0" smtClean="0">
                <a:solidFill>
                  <a:srgbClr val="000000"/>
                </a:solidFill>
              </a:rPr>
              <a:t>/</a:t>
            </a:r>
            <a:r>
              <a:rPr lang="en-GB" sz="2400" dirty="0" smtClean="0">
                <a:solidFill>
                  <a:srgbClr val="000000"/>
                </a:solidFill>
                <a:sym typeface="Symbol"/>
              </a:rPr>
              <a:t>s, e.g.</a:t>
            </a:r>
          </a:p>
          <a:p>
            <a:pPr>
              <a:buClr>
                <a:srgbClr val="990000"/>
              </a:buClr>
              <a:buSzPct val="150000"/>
              <a:buFontTx/>
              <a:buChar char="•"/>
            </a:pPr>
            <a:endParaRPr lang="en-GB" sz="2400" dirty="0" smtClean="0">
              <a:solidFill>
                <a:srgbClr val="000000"/>
              </a:solidFill>
              <a:sym typeface="Symbol"/>
            </a:endParaRPr>
          </a:p>
          <a:p>
            <a:pPr>
              <a:buClr>
                <a:srgbClr val="990000"/>
              </a:buClr>
              <a:buSzPct val="150000"/>
              <a:buFontTx/>
              <a:buChar char="•"/>
            </a:pPr>
            <a:endParaRPr lang="en-GB" sz="2400" dirty="0" smtClean="0">
              <a:solidFill>
                <a:srgbClr val="000000"/>
              </a:solidFill>
              <a:sym typeface="Symbol"/>
            </a:endParaRPr>
          </a:p>
          <a:p>
            <a:pPr>
              <a:buClr>
                <a:srgbClr val="990000"/>
              </a:buClr>
              <a:buSzPct val="150000"/>
              <a:buFontTx/>
              <a:buChar char="•"/>
            </a:pPr>
            <a:endParaRPr lang="en-GB" sz="2400" dirty="0" smtClean="0">
              <a:solidFill>
                <a:srgbClr val="000000"/>
              </a:solidFill>
              <a:sym typeface="Symbol"/>
            </a:endParaRPr>
          </a:p>
          <a:p>
            <a:pPr>
              <a:buClr>
                <a:srgbClr val="990000"/>
              </a:buClr>
              <a:buSzPct val="150000"/>
              <a:buFontTx/>
              <a:buChar char="•"/>
            </a:pPr>
            <a:endParaRPr lang="en-GB" sz="2400" dirty="0" smtClean="0">
              <a:solidFill>
                <a:srgbClr val="000000"/>
              </a:solidFill>
              <a:sym typeface="Symbol"/>
            </a:endParaRPr>
          </a:p>
          <a:p>
            <a:pPr>
              <a:buClr>
                <a:srgbClr val="990000"/>
              </a:buClr>
              <a:buSzPct val="150000"/>
            </a:pPr>
            <a:r>
              <a:rPr lang="en-GB" sz="2400" dirty="0" smtClean="0">
                <a:solidFill>
                  <a:srgbClr val="000000"/>
                </a:solidFill>
                <a:sym typeface="Symbol"/>
              </a:rPr>
              <a:t>... and so 125 </a:t>
            </a:r>
            <a:r>
              <a:rPr lang="en-GB" sz="2400" dirty="0" err="1" smtClean="0">
                <a:solidFill>
                  <a:srgbClr val="000000"/>
                </a:solidFill>
                <a:sym typeface="Symbol"/>
              </a:rPr>
              <a:t>GeV</a:t>
            </a:r>
            <a:r>
              <a:rPr lang="en-GB" sz="2400" dirty="0" smtClean="0">
                <a:solidFill>
                  <a:srgbClr val="000000"/>
                </a:solidFill>
                <a:sym typeface="Symbol"/>
              </a:rPr>
              <a:t> @ 8 TeV </a:t>
            </a:r>
            <a:r>
              <a:rPr lang="en-GB" sz="2400" b="1" dirty="0" smtClean="0">
                <a:solidFill>
                  <a:srgbClr val="000000"/>
                </a:solidFill>
                <a:sym typeface="Symbol"/>
              </a:rPr>
              <a:t> </a:t>
            </a:r>
            <a:r>
              <a:rPr lang="en-GB" sz="2400" dirty="0" smtClean="0">
                <a:solidFill>
                  <a:srgbClr val="000000"/>
                </a:solidFill>
                <a:sym typeface="Symbol"/>
              </a:rPr>
              <a:t> 109.4 </a:t>
            </a:r>
            <a:r>
              <a:rPr lang="en-GB" sz="2400" dirty="0" err="1" smtClean="0">
                <a:solidFill>
                  <a:srgbClr val="000000"/>
                </a:solidFill>
                <a:sym typeface="Symbol"/>
              </a:rPr>
              <a:t>GeV</a:t>
            </a:r>
            <a:r>
              <a:rPr lang="en-GB" sz="2400" dirty="0" smtClean="0">
                <a:solidFill>
                  <a:srgbClr val="000000"/>
                </a:solidFill>
                <a:sym typeface="Symbol"/>
              </a:rPr>
              <a:t> @ 7 TeV</a:t>
            </a:r>
            <a:endParaRPr lang="en-GB" sz="2400" dirty="0" smtClean="0">
              <a:solidFill>
                <a:srgbClr val="000000"/>
              </a:solidFill>
            </a:endParaRPr>
          </a:p>
        </p:txBody>
      </p:sp>
      <p:pic>
        <p:nvPicPr>
          <p:cNvPr id="30" name="Picture 29" descr="txp_fig"/>
          <p:cNvPicPr>
            <a:picLocks noChangeAspect="1"/>
          </p:cNvPicPr>
          <p:nvPr>
            <p:custDataLst>
              <p:tags r:id="rId1"/>
            </p:custDataLst>
          </p:nvPr>
        </p:nvPicPr>
        <p:blipFill>
          <a:blip r:embed="rId4" cstate="print"/>
          <a:stretch>
            <a:fillRect/>
          </a:stretch>
        </p:blipFill>
        <p:spPr bwMode="auto">
          <a:xfrm>
            <a:off x="924891" y="2863656"/>
            <a:ext cx="6887469" cy="709360"/>
          </a:xfrm>
          <a:prstGeom prst="rect">
            <a:avLst/>
          </a:prstGeom>
          <a:noFill/>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41</a:t>
            </a:fld>
            <a:endParaRPr lang="en-GB"/>
          </a:p>
        </p:txBody>
      </p:sp>
      <p:pic>
        <p:nvPicPr>
          <p:cNvPr id="395266" name="Picture 2"/>
          <p:cNvPicPr>
            <a:picLocks noChangeAspect="1" noChangeArrowheads="1"/>
          </p:cNvPicPr>
          <p:nvPr/>
        </p:nvPicPr>
        <p:blipFill>
          <a:blip r:embed="rId2" cstate="print"/>
          <a:srcRect/>
          <a:stretch>
            <a:fillRect/>
          </a:stretch>
        </p:blipFill>
        <p:spPr bwMode="auto">
          <a:xfrm>
            <a:off x="2251710" y="620688"/>
            <a:ext cx="4640580" cy="3147060"/>
          </a:xfrm>
          <a:prstGeom prst="rect">
            <a:avLst/>
          </a:prstGeom>
          <a:noFill/>
          <a:ln w="9525">
            <a:noFill/>
            <a:miter lim="800000"/>
            <a:headEnd/>
            <a:tailEnd/>
          </a:ln>
        </p:spPr>
      </p:pic>
      <p:pic>
        <p:nvPicPr>
          <p:cNvPr id="395267" name="Picture 3"/>
          <p:cNvPicPr>
            <a:picLocks noChangeAspect="1" noChangeArrowheads="1"/>
          </p:cNvPicPr>
          <p:nvPr/>
        </p:nvPicPr>
        <p:blipFill>
          <a:blip r:embed="rId3" cstate="print"/>
          <a:srcRect/>
          <a:stretch>
            <a:fillRect/>
          </a:stretch>
        </p:blipFill>
        <p:spPr bwMode="auto">
          <a:xfrm>
            <a:off x="2251710" y="3738324"/>
            <a:ext cx="4640580" cy="3147060"/>
          </a:xfrm>
          <a:prstGeom prst="rect">
            <a:avLst/>
          </a:prstGeom>
          <a:noFill/>
          <a:ln w="9525">
            <a:noFill/>
            <a:miter lim="800000"/>
            <a:headEnd/>
            <a:tailEnd/>
          </a:ln>
        </p:spPr>
      </p:pic>
      <p:sp>
        <p:nvSpPr>
          <p:cNvPr id="5" name="Rectangle 2"/>
          <p:cNvSpPr txBox="1">
            <a:spLocks noChangeArrowheads="1"/>
          </p:cNvSpPr>
          <p:nvPr/>
        </p:nvSpPr>
        <p:spPr>
          <a:xfrm>
            <a:off x="0" y="116632"/>
            <a:ext cx="9144000" cy="114300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kern="0" dirty="0" smtClean="0">
                <a:solidFill>
                  <a:srgbClr val="990000"/>
                </a:solidFill>
                <a:latin typeface="+mj-lt"/>
                <a:ea typeface="+mj-ea"/>
                <a:cs typeface="+mj-cs"/>
              </a:rPr>
              <a:t>c</a:t>
            </a:r>
            <a:r>
              <a:rPr kumimoji="0" lang="en-GB" sz="2400" b="0" i="0" u="none" strike="noStrike" kern="0" cap="none" spc="0" normalizeH="0" baseline="0" noProof="0" dirty="0" err="1" smtClean="0">
                <a:ln>
                  <a:noFill/>
                </a:ln>
                <a:solidFill>
                  <a:srgbClr val="990000"/>
                </a:solidFill>
                <a:effectLst/>
                <a:uLnTx/>
                <a:uFillTx/>
                <a:latin typeface="+mj-lt"/>
                <a:ea typeface="+mj-ea"/>
                <a:cs typeface="+mj-cs"/>
              </a:rPr>
              <a:t>omparison</a:t>
            </a:r>
            <a:r>
              <a:rPr kumimoji="0" lang="en-GB" sz="2400" b="0" i="0" u="none" strike="noStrike" kern="0" cap="none" spc="0" normalizeH="0" baseline="0" noProof="0" dirty="0" smtClean="0">
                <a:ln>
                  <a:noFill/>
                </a:ln>
                <a:solidFill>
                  <a:srgbClr val="990000"/>
                </a:solidFill>
                <a:effectLst/>
                <a:uLnTx/>
                <a:uFillTx/>
                <a:latin typeface="+mj-lt"/>
                <a:ea typeface="+mj-ea"/>
                <a:cs typeface="+mj-cs"/>
              </a:rPr>
              <a:t> of NNLO parton luminosity functions at 7 TeV LHC</a:t>
            </a:r>
            <a:endParaRPr kumimoji="0" lang="en-US" sz="2400" b="0" i="0" u="none" strike="noStrike" kern="0" cap="none" spc="0" normalizeH="0" baseline="0" noProof="0" dirty="0" smtClean="0">
              <a:ln>
                <a:noFill/>
              </a:ln>
              <a:solidFill>
                <a:srgbClr val="99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165304"/>
            <a:ext cx="4808111" cy="338554"/>
          </a:xfrm>
          <a:prstGeom prst="rect">
            <a:avLst/>
          </a:prstGeom>
          <a:noFill/>
          <a:ln w="12700">
            <a:solidFill>
              <a:srgbClr val="990000"/>
            </a:solidFill>
          </a:ln>
        </p:spPr>
        <p:txBody>
          <a:bodyPr wrap="none" rtlCol="0">
            <a:spAutoFit/>
          </a:bodyPr>
          <a:lstStyle/>
          <a:p>
            <a:r>
              <a:rPr lang="en-GB" dirty="0" err="1" smtClean="0">
                <a:solidFill>
                  <a:srgbClr val="990000"/>
                </a:solidFill>
              </a:rPr>
              <a:t>r</a:t>
            </a:r>
            <a:r>
              <a:rPr lang="en-GB" baseline="-25000" dirty="0" err="1" smtClean="0">
                <a:solidFill>
                  <a:srgbClr val="990000"/>
                </a:solidFill>
              </a:rPr>
              <a:t>gg</a:t>
            </a:r>
            <a:r>
              <a:rPr lang="en-GB" dirty="0" smtClean="0">
                <a:solidFill>
                  <a:srgbClr val="990000"/>
                </a:solidFill>
              </a:rPr>
              <a:t>(8/7) = 1.28 for M</a:t>
            </a:r>
            <a:r>
              <a:rPr lang="en-GB" baseline="-25000" dirty="0" smtClean="0">
                <a:solidFill>
                  <a:srgbClr val="990000"/>
                </a:solidFill>
              </a:rPr>
              <a:t>X</a:t>
            </a:r>
            <a:r>
              <a:rPr lang="en-GB" dirty="0" smtClean="0">
                <a:solidFill>
                  <a:srgbClr val="990000"/>
                </a:solidFill>
              </a:rPr>
              <a:t> = 125 </a:t>
            </a:r>
            <a:r>
              <a:rPr lang="en-GB" dirty="0" err="1" smtClean="0">
                <a:solidFill>
                  <a:srgbClr val="990000"/>
                </a:solidFill>
              </a:rPr>
              <a:t>GeV</a:t>
            </a:r>
            <a:r>
              <a:rPr lang="en-GB" dirty="0" smtClean="0">
                <a:solidFill>
                  <a:srgbClr val="990000"/>
                </a:solidFill>
              </a:rPr>
              <a:t>, cf. </a:t>
            </a:r>
            <a:r>
              <a:rPr lang="en-GB" dirty="0" err="1" smtClean="0">
                <a:solidFill>
                  <a:srgbClr val="990000"/>
                </a:solidFill>
              </a:rPr>
              <a:t>r</a:t>
            </a:r>
            <a:r>
              <a:rPr lang="en-GB" baseline="-25000" dirty="0" err="1" smtClean="0">
                <a:solidFill>
                  <a:srgbClr val="990000"/>
                </a:solidFill>
              </a:rPr>
              <a:t>Z</a:t>
            </a:r>
            <a:r>
              <a:rPr lang="en-GB" dirty="0" smtClean="0">
                <a:solidFill>
                  <a:srgbClr val="990000"/>
                </a:solidFill>
              </a:rPr>
              <a:t>(8/7) = 1.17</a:t>
            </a:r>
            <a:endParaRPr lang="en-US" dirty="0">
              <a:solidFill>
                <a:srgbClr val="990000"/>
              </a:solidFill>
            </a:endParaRPr>
          </a:p>
        </p:txBody>
      </p:sp>
      <p:pic>
        <p:nvPicPr>
          <p:cNvPr id="361474" name="Picture 2"/>
          <p:cNvPicPr>
            <a:picLocks noChangeAspect="1" noChangeArrowheads="1"/>
          </p:cNvPicPr>
          <p:nvPr/>
        </p:nvPicPr>
        <p:blipFill>
          <a:blip r:embed="rId2" cstate="print"/>
          <a:srcRect l="15600" t="12756" r="16431" b="4330"/>
          <a:stretch>
            <a:fillRect/>
          </a:stretch>
        </p:blipFill>
        <p:spPr bwMode="auto">
          <a:xfrm>
            <a:off x="758742" y="332656"/>
            <a:ext cx="7626517"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43</a:t>
            </a:fld>
            <a:endParaRPr lang="en-GB"/>
          </a:p>
        </p:txBody>
      </p:sp>
      <p:pic>
        <p:nvPicPr>
          <p:cNvPr id="370691" name="Picture 3"/>
          <p:cNvPicPr>
            <a:picLocks noChangeAspect="1" noChangeArrowheads="1"/>
          </p:cNvPicPr>
          <p:nvPr/>
        </p:nvPicPr>
        <p:blipFill>
          <a:blip r:embed="rId2" cstate="print"/>
          <a:srcRect l="16275" t="15641" r="17576" b="5284"/>
          <a:stretch>
            <a:fillRect/>
          </a:stretch>
        </p:blipFill>
        <p:spPr bwMode="auto">
          <a:xfrm>
            <a:off x="-36512" y="116632"/>
            <a:ext cx="9073008"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1"/>
          </p:nvPr>
        </p:nvSpPr>
        <p:spPr>
          <a:noFill/>
        </p:spPr>
        <p:txBody>
          <a:bodyPr/>
          <a:lstStyle/>
          <a:p>
            <a:fld id="{4E248C9E-1EB3-4F97-9E2E-6D4859CFE730}" type="slidenum">
              <a:rPr lang="en-GB" smtClean="0"/>
              <a:pPr/>
              <a:t>44</a:t>
            </a:fld>
            <a:endParaRPr lang="en-GB" smtClean="0"/>
          </a:p>
        </p:txBody>
      </p:sp>
      <p:pic>
        <p:nvPicPr>
          <p:cNvPr id="7" name="Picture 2"/>
          <p:cNvPicPr>
            <a:picLocks noChangeAspect="1" noChangeArrowheads="1"/>
          </p:cNvPicPr>
          <p:nvPr/>
        </p:nvPicPr>
        <p:blipFill>
          <a:blip r:embed="rId2" cstate="print"/>
          <a:srcRect/>
          <a:stretch>
            <a:fillRect/>
          </a:stretch>
        </p:blipFill>
        <p:spPr bwMode="auto">
          <a:xfrm>
            <a:off x="395536" y="3531148"/>
            <a:ext cx="4864199" cy="3326852"/>
          </a:xfrm>
          <a:prstGeom prst="rect">
            <a:avLst/>
          </a:prstGeom>
          <a:noFill/>
          <a:ln w="9525">
            <a:noFill/>
            <a:miter lim="800000"/>
            <a:headEnd/>
            <a:tailEnd/>
          </a:ln>
        </p:spPr>
      </p:pic>
      <p:sp>
        <p:nvSpPr>
          <p:cNvPr id="8" name="TextBox 7"/>
          <p:cNvSpPr txBox="1"/>
          <p:nvPr/>
        </p:nvSpPr>
        <p:spPr>
          <a:xfrm>
            <a:off x="6262717" y="1196752"/>
            <a:ext cx="2629763" cy="1508105"/>
          </a:xfrm>
          <a:prstGeom prst="rect">
            <a:avLst/>
          </a:prstGeom>
          <a:noFill/>
          <a:ln w="19050">
            <a:solidFill>
              <a:srgbClr val="990000"/>
            </a:solidFill>
          </a:ln>
        </p:spPr>
        <p:txBody>
          <a:bodyPr wrap="square" rtlCol="0">
            <a:spAutoFit/>
          </a:bodyPr>
          <a:lstStyle/>
          <a:p>
            <a:r>
              <a:rPr lang="en-GB" sz="2000" dirty="0" smtClean="0">
                <a:solidFill>
                  <a:srgbClr val="990000"/>
                </a:solidFill>
              </a:rPr>
              <a:t>the MSTW08 valence quarks need to be retuned </a:t>
            </a:r>
            <a:r>
              <a:rPr lang="en-GB" dirty="0" smtClean="0">
                <a:solidFill>
                  <a:srgbClr val="990000"/>
                </a:solidFill>
              </a:rPr>
              <a:t>(can easily be achieved with a slightly extended </a:t>
            </a:r>
            <a:r>
              <a:rPr lang="en-GB" dirty="0" err="1" smtClean="0">
                <a:solidFill>
                  <a:srgbClr val="990000"/>
                </a:solidFill>
              </a:rPr>
              <a:t>parametrisation</a:t>
            </a:r>
            <a:r>
              <a:rPr lang="en-GB" dirty="0" smtClean="0">
                <a:solidFill>
                  <a:srgbClr val="990000"/>
                </a:solidFill>
              </a:rPr>
              <a:t>)</a:t>
            </a:r>
            <a:endParaRPr lang="en-US" sz="2000" dirty="0">
              <a:solidFill>
                <a:srgbClr val="990000"/>
              </a:solidFill>
            </a:endParaRPr>
          </a:p>
        </p:txBody>
      </p:sp>
      <p:cxnSp>
        <p:nvCxnSpPr>
          <p:cNvPr id="10" name="Straight Arrow Connector 9"/>
          <p:cNvCxnSpPr/>
          <p:nvPr/>
        </p:nvCxnSpPr>
        <p:spPr>
          <a:xfrm flipH="1">
            <a:off x="5364088" y="1628800"/>
            <a:ext cx="888098" cy="12987"/>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2"/>
          <p:cNvGrpSpPr/>
          <p:nvPr/>
        </p:nvGrpSpPr>
        <p:grpSpPr>
          <a:xfrm>
            <a:off x="5364088" y="5373216"/>
            <a:ext cx="2592288" cy="1015663"/>
            <a:chOff x="5652120" y="4797152"/>
            <a:chExt cx="2592288" cy="1015663"/>
          </a:xfrm>
        </p:grpSpPr>
        <p:sp>
          <p:nvSpPr>
            <p:cNvPr id="14" name="TextBox 13"/>
            <p:cNvSpPr txBox="1"/>
            <p:nvPr/>
          </p:nvSpPr>
          <p:spPr>
            <a:xfrm>
              <a:off x="6372200" y="4797152"/>
              <a:ext cx="1872208" cy="1015663"/>
            </a:xfrm>
            <a:prstGeom prst="rect">
              <a:avLst/>
            </a:prstGeom>
            <a:noFill/>
            <a:ln w="19050">
              <a:solidFill>
                <a:srgbClr val="990000"/>
              </a:solidFill>
            </a:ln>
          </p:spPr>
          <p:txBody>
            <a:bodyPr wrap="square" rtlCol="0">
              <a:spAutoFit/>
            </a:bodyPr>
            <a:lstStyle/>
            <a:p>
              <a:r>
                <a:rPr lang="en-GB" sz="2000" dirty="0" smtClean="0">
                  <a:solidFill>
                    <a:srgbClr val="990000"/>
                  </a:solidFill>
                </a:rPr>
                <a:t>LHCb extends the reach to high rapidity</a:t>
              </a:r>
              <a:endParaRPr lang="en-US" sz="2000" dirty="0">
                <a:solidFill>
                  <a:srgbClr val="990000"/>
                </a:solidFill>
              </a:endParaRPr>
            </a:p>
          </p:txBody>
        </p:sp>
        <p:cxnSp>
          <p:nvCxnSpPr>
            <p:cNvPr id="15" name="Straight Arrow Connector 14"/>
            <p:cNvCxnSpPr>
              <a:stCxn id="14" idx="1"/>
            </p:cNvCxnSpPr>
            <p:nvPr/>
          </p:nvCxnSpPr>
          <p:spPr>
            <a:xfrm flipH="1" flipV="1">
              <a:off x="5652120" y="5301208"/>
              <a:ext cx="720080" cy="3776"/>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pic>
        <p:nvPicPr>
          <p:cNvPr id="365570" name="Picture 2"/>
          <p:cNvPicPr>
            <a:picLocks noChangeAspect="1" noChangeArrowheads="1"/>
          </p:cNvPicPr>
          <p:nvPr/>
        </p:nvPicPr>
        <p:blipFill>
          <a:blip r:embed="rId3" cstate="print"/>
          <a:srcRect l="29925" t="18030" r="17707" b="21439"/>
          <a:stretch>
            <a:fillRect/>
          </a:stretch>
        </p:blipFill>
        <p:spPr bwMode="auto">
          <a:xfrm>
            <a:off x="539552" y="116632"/>
            <a:ext cx="4752528" cy="3358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438" y="0"/>
            <a:ext cx="8964612" cy="1143000"/>
          </a:xfrm>
        </p:spPr>
        <p:txBody>
          <a:bodyPr/>
          <a:lstStyle/>
          <a:p>
            <a:pPr eaLnBrk="1" hangingPunct="1"/>
            <a:r>
              <a:rPr lang="en-GB" sz="3600" smtClean="0">
                <a:solidFill>
                  <a:srgbClr val="990000"/>
                </a:solidFill>
              </a:rPr>
              <a:t>PDF + </a:t>
            </a:r>
            <a:r>
              <a:rPr lang="en-GB" sz="4000" smtClean="0">
                <a:solidFill>
                  <a:srgbClr val="990000"/>
                </a:solidFill>
                <a:sym typeface="Symbol" pitchFamily="18" charset="2"/>
              </a:rPr>
              <a:t></a:t>
            </a:r>
            <a:r>
              <a:rPr lang="en-GB" sz="4000" baseline="-25000" smtClean="0">
                <a:solidFill>
                  <a:srgbClr val="990000"/>
                </a:solidFill>
                <a:sym typeface="Symbol" pitchFamily="18" charset="2"/>
              </a:rPr>
              <a:t>S </a:t>
            </a:r>
            <a:r>
              <a:rPr lang="en-GB" sz="3600" smtClean="0">
                <a:solidFill>
                  <a:srgbClr val="990000"/>
                </a:solidFill>
              </a:rPr>
              <a:t>uncertainties in jet cross sections</a:t>
            </a:r>
            <a:endParaRPr lang="en-US" sz="3600" smtClean="0">
              <a:solidFill>
                <a:srgbClr val="990000"/>
              </a:solidFill>
            </a:endParaRPr>
          </a:p>
        </p:txBody>
      </p:sp>
      <p:pic>
        <p:nvPicPr>
          <p:cNvPr id="49155" name="Picture 3"/>
          <p:cNvPicPr>
            <a:picLocks noChangeAspect="1" noChangeArrowheads="1"/>
          </p:cNvPicPr>
          <p:nvPr/>
        </p:nvPicPr>
        <p:blipFill>
          <a:blip r:embed="rId2" cstate="print"/>
          <a:srcRect l="17975" t="26694" r="22697" b="3406"/>
          <a:stretch>
            <a:fillRect/>
          </a:stretch>
        </p:blipFill>
        <p:spPr bwMode="auto">
          <a:xfrm>
            <a:off x="900113" y="1341438"/>
            <a:ext cx="6985000" cy="50069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9CC183F0-17CA-4DD9-9726-AFBBE4A96C21}" type="slidenum">
              <a:rPr lang="en-GB" smtClean="0"/>
              <a:pPr/>
              <a:t>46</a:t>
            </a:fld>
            <a:endParaRPr lang="en-GB" smtClean="0"/>
          </a:p>
        </p:txBody>
      </p:sp>
      <p:sp>
        <p:nvSpPr>
          <p:cNvPr id="34819" name="Rectangle 2"/>
          <p:cNvSpPr>
            <a:spLocks noGrp="1" noChangeArrowheads="1"/>
          </p:cNvSpPr>
          <p:nvPr>
            <p:ph type="title"/>
          </p:nvPr>
        </p:nvSpPr>
        <p:spPr>
          <a:xfrm>
            <a:off x="457200" y="-26988"/>
            <a:ext cx="8229600" cy="1143001"/>
          </a:xfrm>
        </p:spPr>
        <p:txBody>
          <a:bodyPr/>
          <a:lstStyle/>
          <a:p>
            <a:pPr eaLnBrk="1" hangingPunct="1"/>
            <a:r>
              <a:rPr lang="en-GB" smtClean="0">
                <a:solidFill>
                  <a:srgbClr val="990000"/>
                </a:solidFill>
              </a:rPr>
              <a:t>MSTW input parametrisation</a:t>
            </a:r>
            <a:endParaRPr lang="en-US" smtClean="0">
              <a:solidFill>
                <a:srgbClr val="990000"/>
              </a:solidFill>
            </a:endParaRPr>
          </a:p>
        </p:txBody>
      </p:sp>
      <p:pic>
        <p:nvPicPr>
          <p:cNvPr id="34820" name="Picture 3"/>
          <p:cNvPicPr>
            <a:picLocks noChangeAspect="1" noChangeArrowheads="1"/>
          </p:cNvPicPr>
          <p:nvPr/>
        </p:nvPicPr>
        <p:blipFill>
          <a:blip r:embed="rId2" cstate="print"/>
          <a:srcRect l="11678" t="16408" r="12199" b="25111"/>
          <a:stretch>
            <a:fillRect/>
          </a:stretch>
        </p:blipFill>
        <p:spPr bwMode="auto">
          <a:xfrm>
            <a:off x="179388" y="981075"/>
            <a:ext cx="8785225" cy="4217988"/>
          </a:xfrm>
          <a:prstGeom prst="rect">
            <a:avLst/>
          </a:prstGeom>
          <a:noFill/>
          <a:ln w="9525" algn="ctr">
            <a:noFill/>
            <a:miter lim="800000"/>
            <a:headEnd/>
            <a:tailEnd/>
          </a:ln>
        </p:spPr>
      </p:pic>
      <p:sp>
        <p:nvSpPr>
          <p:cNvPr id="34821" name="Text Box 4"/>
          <p:cNvSpPr txBox="1">
            <a:spLocks noChangeArrowheads="1"/>
          </p:cNvSpPr>
          <p:nvPr/>
        </p:nvSpPr>
        <p:spPr bwMode="auto">
          <a:xfrm>
            <a:off x="1835150" y="5445125"/>
            <a:ext cx="5400675" cy="752475"/>
          </a:xfrm>
          <a:prstGeom prst="rect">
            <a:avLst/>
          </a:prstGeom>
          <a:noFill/>
          <a:ln w="19050" algn="ctr">
            <a:solidFill>
              <a:schemeClr val="tx1"/>
            </a:solidFill>
            <a:miter lim="800000"/>
            <a:headEnd/>
            <a:tailEnd/>
          </a:ln>
        </p:spPr>
        <p:txBody>
          <a:bodyPr>
            <a:spAutoFit/>
          </a:bodyPr>
          <a:lstStyle/>
          <a:p>
            <a:r>
              <a:rPr lang="en-GB" sz="2100" u="sng">
                <a:solidFill>
                  <a:srgbClr val="000000"/>
                </a:solidFill>
              </a:rPr>
              <a:t>Note:</a:t>
            </a:r>
            <a:r>
              <a:rPr lang="en-GB" sz="2100">
                <a:solidFill>
                  <a:srgbClr val="000066"/>
                </a:solidFill>
              </a:rPr>
              <a:t> </a:t>
            </a:r>
            <a:r>
              <a:rPr lang="en-GB" sz="2100">
                <a:solidFill>
                  <a:srgbClr val="990000"/>
                </a:solidFill>
              </a:rPr>
              <a:t>20 parameters</a:t>
            </a:r>
            <a:r>
              <a:rPr lang="en-GB" sz="2100">
                <a:solidFill>
                  <a:srgbClr val="000066"/>
                </a:solidFill>
              </a:rPr>
              <a:t> </a:t>
            </a:r>
            <a:r>
              <a:rPr lang="en-GB" sz="2100">
                <a:solidFill>
                  <a:srgbClr val="000000"/>
                </a:solidFill>
              </a:rPr>
              <a:t>allowed to go free for eigenvector PDF sets, </a:t>
            </a:r>
            <a:r>
              <a:rPr lang="en-GB" sz="2100" i="1">
                <a:solidFill>
                  <a:srgbClr val="000000"/>
                </a:solidFill>
              </a:rPr>
              <a:t>cf.</a:t>
            </a:r>
            <a:r>
              <a:rPr lang="en-GB" sz="2100">
                <a:solidFill>
                  <a:srgbClr val="000000"/>
                </a:solidFill>
              </a:rPr>
              <a:t> 15 for MRST sets</a:t>
            </a:r>
            <a:endParaRPr lang="en-US" sz="21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p:spPr>
        <p:txBody>
          <a:bodyPr/>
          <a:lstStyle/>
          <a:p>
            <a:fld id="{05C5BFB7-F236-4425-BDC4-0F697932C152}" type="slidenum">
              <a:rPr lang="en-GB" smtClean="0"/>
              <a:pPr/>
              <a:t>47</a:t>
            </a:fld>
            <a:endParaRPr lang="en-GB" smtClean="0"/>
          </a:p>
        </p:txBody>
      </p:sp>
      <p:pic>
        <p:nvPicPr>
          <p:cNvPr id="35843" name="Picture 2"/>
          <p:cNvPicPr>
            <a:picLocks noChangeAspect="1" noChangeArrowheads="1"/>
          </p:cNvPicPr>
          <p:nvPr/>
        </p:nvPicPr>
        <p:blipFill>
          <a:blip r:embed="rId2" cstate="print"/>
          <a:srcRect l="19028" t="17200" r="4849" b="8904"/>
          <a:stretch>
            <a:fillRect/>
          </a:stretch>
        </p:blipFill>
        <p:spPr bwMode="auto">
          <a:xfrm>
            <a:off x="179388" y="1389063"/>
            <a:ext cx="8820150" cy="5208587"/>
          </a:xfrm>
          <a:prstGeom prst="rect">
            <a:avLst/>
          </a:prstGeom>
          <a:noFill/>
          <a:ln w="9525" algn="ctr">
            <a:noFill/>
            <a:miter lim="800000"/>
            <a:headEnd/>
            <a:tailEnd/>
          </a:ln>
        </p:spPr>
      </p:pic>
      <p:sp>
        <p:nvSpPr>
          <p:cNvPr id="35844" name="Rectangle 3"/>
          <p:cNvSpPr>
            <a:spLocks noChangeArrowheads="1"/>
          </p:cNvSpPr>
          <p:nvPr/>
        </p:nvSpPr>
        <p:spPr bwMode="auto">
          <a:xfrm>
            <a:off x="446088" y="44450"/>
            <a:ext cx="8229600" cy="1143000"/>
          </a:xfrm>
          <a:prstGeom prst="rect">
            <a:avLst/>
          </a:prstGeom>
          <a:noFill/>
          <a:ln w="9525">
            <a:noFill/>
            <a:miter lim="800000"/>
            <a:headEnd/>
            <a:tailEnd/>
          </a:ln>
        </p:spPr>
        <p:txBody>
          <a:bodyPr anchor="ctr"/>
          <a:lstStyle/>
          <a:p>
            <a:pPr algn="ctr"/>
            <a:r>
              <a:rPr lang="en-GB" sz="3200">
                <a:solidFill>
                  <a:srgbClr val="990000"/>
                </a:solidFill>
              </a:rPr>
              <a:t>which data sets determine which partons?</a:t>
            </a:r>
            <a:endParaRPr lang="en-US" sz="3200">
              <a:solidFill>
                <a:srgbClr val="99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1"/>
          </p:nvPr>
        </p:nvSpPr>
        <p:spPr>
          <a:noFill/>
        </p:spPr>
        <p:txBody>
          <a:bodyPr/>
          <a:lstStyle/>
          <a:p>
            <a:fld id="{1B3C43D2-2635-4BFF-8E7C-C343B3483C23}" type="slidenum">
              <a:rPr lang="en-GB" smtClean="0"/>
              <a:pPr/>
              <a:t>48</a:t>
            </a:fld>
            <a:endParaRPr lang="en-GB" smtClean="0"/>
          </a:p>
        </p:txBody>
      </p:sp>
      <p:pic>
        <p:nvPicPr>
          <p:cNvPr id="57347" name="Picture 2"/>
          <p:cNvPicPr>
            <a:picLocks noChangeAspect="1" noChangeArrowheads="1"/>
          </p:cNvPicPr>
          <p:nvPr/>
        </p:nvPicPr>
        <p:blipFill>
          <a:blip r:embed="rId2" cstate="print"/>
          <a:srcRect/>
          <a:stretch>
            <a:fillRect/>
          </a:stretch>
        </p:blipFill>
        <p:spPr bwMode="auto">
          <a:xfrm>
            <a:off x="684213" y="3425825"/>
            <a:ext cx="2286000" cy="1371600"/>
          </a:xfrm>
          <a:prstGeom prst="rect">
            <a:avLst/>
          </a:prstGeom>
          <a:noFill/>
          <a:ln w="9525">
            <a:noFill/>
            <a:miter lim="800000"/>
            <a:headEnd/>
            <a:tailEnd/>
          </a:ln>
        </p:spPr>
      </p:pic>
      <p:pic>
        <p:nvPicPr>
          <p:cNvPr id="57348" name="Picture 3"/>
          <p:cNvPicPr>
            <a:picLocks noChangeAspect="1" noChangeArrowheads="1"/>
          </p:cNvPicPr>
          <p:nvPr/>
        </p:nvPicPr>
        <p:blipFill>
          <a:blip r:embed="rId3" cstate="print"/>
          <a:srcRect/>
          <a:stretch>
            <a:fillRect/>
          </a:stretch>
        </p:blipFill>
        <p:spPr bwMode="auto">
          <a:xfrm>
            <a:off x="684213" y="1989138"/>
            <a:ext cx="2286000" cy="1428750"/>
          </a:xfrm>
          <a:prstGeom prst="rect">
            <a:avLst/>
          </a:prstGeom>
          <a:noFill/>
          <a:ln w="9525">
            <a:noFill/>
            <a:miter lim="800000"/>
            <a:headEnd/>
            <a:tailEnd/>
          </a:ln>
        </p:spPr>
      </p:pic>
      <p:pic>
        <p:nvPicPr>
          <p:cNvPr id="57349" name="Picture 4"/>
          <p:cNvPicPr>
            <a:picLocks noChangeAspect="1" noChangeArrowheads="1"/>
          </p:cNvPicPr>
          <p:nvPr/>
        </p:nvPicPr>
        <p:blipFill>
          <a:blip r:embed="rId4" cstate="print"/>
          <a:srcRect l="48650" t="34438" r="20607" b="3407"/>
          <a:stretch>
            <a:fillRect/>
          </a:stretch>
        </p:blipFill>
        <p:spPr bwMode="auto">
          <a:xfrm>
            <a:off x="6372225" y="188913"/>
            <a:ext cx="2592388" cy="3189287"/>
          </a:xfrm>
          <a:prstGeom prst="rect">
            <a:avLst/>
          </a:prstGeom>
          <a:noFill/>
          <a:ln w="9525">
            <a:noFill/>
            <a:miter lim="800000"/>
            <a:headEnd/>
            <a:tailEnd/>
          </a:ln>
        </p:spPr>
      </p:pic>
      <p:grpSp>
        <p:nvGrpSpPr>
          <p:cNvPr id="2" name="Group 11"/>
          <p:cNvGrpSpPr>
            <a:grpSpLocks/>
          </p:cNvGrpSpPr>
          <p:nvPr/>
        </p:nvGrpSpPr>
        <p:grpSpPr bwMode="auto">
          <a:xfrm>
            <a:off x="684213" y="4941888"/>
            <a:ext cx="2058987" cy="1443037"/>
            <a:chOff x="1126502" y="4653136"/>
            <a:chExt cx="2059090" cy="1443608"/>
          </a:xfrm>
        </p:grpSpPr>
        <p:pic>
          <p:nvPicPr>
            <p:cNvPr id="57361" name="Picture 2"/>
            <p:cNvPicPr>
              <a:picLocks noChangeAspect="1" noChangeArrowheads="1"/>
            </p:cNvPicPr>
            <p:nvPr/>
          </p:nvPicPr>
          <p:blipFill>
            <a:blip r:embed="rId2" cstate="print"/>
            <a:srcRect l="31500"/>
            <a:stretch>
              <a:fillRect/>
            </a:stretch>
          </p:blipFill>
          <p:spPr bwMode="auto">
            <a:xfrm>
              <a:off x="1619672" y="4725144"/>
              <a:ext cx="1565920" cy="1371600"/>
            </a:xfrm>
            <a:prstGeom prst="rect">
              <a:avLst/>
            </a:prstGeom>
            <a:noFill/>
            <a:ln w="9525">
              <a:noFill/>
              <a:miter lim="800000"/>
              <a:headEnd/>
              <a:tailEnd/>
            </a:ln>
          </p:spPr>
        </p:pic>
        <p:sp>
          <p:nvSpPr>
            <p:cNvPr id="57362" name="TextBox 7"/>
            <p:cNvSpPr txBox="1">
              <a:spLocks noChangeArrowheads="1"/>
            </p:cNvSpPr>
            <p:nvPr/>
          </p:nvSpPr>
          <p:spPr bwMode="auto">
            <a:xfrm>
              <a:off x="1835696" y="4653136"/>
              <a:ext cx="325730" cy="369332"/>
            </a:xfrm>
            <a:prstGeom prst="rect">
              <a:avLst/>
            </a:prstGeom>
            <a:solidFill>
              <a:schemeClr val="bg1"/>
            </a:solidFill>
            <a:ln w="9525">
              <a:noFill/>
              <a:miter lim="800000"/>
              <a:headEnd/>
              <a:tailEnd/>
            </a:ln>
          </p:spPr>
          <p:txBody>
            <a:bodyPr wrap="none">
              <a:spAutoFit/>
            </a:bodyPr>
            <a:lstStyle/>
            <a:p>
              <a:r>
                <a:rPr lang="en-GB" b="1">
                  <a:solidFill>
                    <a:srgbClr val="CC0099"/>
                  </a:solidFill>
                </a:rPr>
                <a:t>Z</a:t>
              </a:r>
              <a:endParaRPr lang="en-US" b="1">
                <a:solidFill>
                  <a:srgbClr val="CC0099"/>
                </a:solidFill>
              </a:endParaRPr>
            </a:p>
          </p:txBody>
        </p:sp>
        <p:pic>
          <p:nvPicPr>
            <p:cNvPr id="57363" name="Picture 2"/>
            <p:cNvPicPr>
              <a:picLocks noChangeAspect="1" noChangeArrowheads="1"/>
            </p:cNvPicPr>
            <p:nvPr/>
          </p:nvPicPr>
          <p:blipFill>
            <a:blip r:embed="rId2" cstate="print"/>
            <a:srcRect l="57950" t="61165" r="32600"/>
            <a:stretch>
              <a:fillRect/>
            </a:stretch>
          </p:blipFill>
          <p:spPr bwMode="auto">
            <a:xfrm rot="-5400000">
              <a:off x="1306220" y="5171726"/>
              <a:ext cx="245228" cy="604664"/>
            </a:xfrm>
            <a:prstGeom prst="rect">
              <a:avLst/>
            </a:prstGeom>
            <a:noFill/>
            <a:ln w="9525">
              <a:noFill/>
              <a:miter lim="800000"/>
              <a:headEnd/>
              <a:tailEnd/>
            </a:ln>
          </p:spPr>
        </p:pic>
        <p:pic>
          <p:nvPicPr>
            <p:cNvPr id="57364" name="Picture 2"/>
            <p:cNvPicPr>
              <a:picLocks noChangeAspect="1" noChangeArrowheads="1"/>
            </p:cNvPicPr>
            <p:nvPr/>
          </p:nvPicPr>
          <p:blipFill>
            <a:blip r:embed="rId2" cstate="print"/>
            <a:srcRect l="66148" t="62999" r="21251" b="21251"/>
            <a:stretch>
              <a:fillRect/>
            </a:stretch>
          </p:blipFill>
          <p:spPr bwMode="auto">
            <a:xfrm>
              <a:off x="1259632" y="5484574"/>
              <a:ext cx="288032" cy="216024"/>
            </a:xfrm>
            <a:prstGeom prst="rect">
              <a:avLst/>
            </a:prstGeom>
            <a:noFill/>
            <a:ln w="9525">
              <a:noFill/>
              <a:miter lim="800000"/>
              <a:headEnd/>
              <a:tailEnd/>
            </a:ln>
          </p:spPr>
        </p:pic>
      </p:grpSp>
      <p:sp>
        <p:nvSpPr>
          <p:cNvPr id="57351" name="TextBox 12"/>
          <p:cNvSpPr txBox="1">
            <a:spLocks noChangeArrowheads="1"/>
          </p:cNvSpPr>
          <p:nvPr/>
        </p:nvSpPr>
        <p:spPr bwMode="auto">
          <a:xfrm>
            <a:off x="468313" y="333375"/>
            <a:ext cx="4464050" cy="460375"/>
          </a:xfrm>
          <a:prstGeom prst="rect">
            <a:avLst/>
          </a:prstGeom>
          <a:noFill/>
          <a:ln w="9525">
            <a:noFill/>
            <a:miter lim="800000"/>
            <a:headEnd/>
            <a:tailEnd/>
          </a:ln>
        </p:spPr>
        <p:txBody>
          <a:bodyPr>
            <a:spAutoFit/>
          </a:bodyPr>
          <a:lstStyle/>
          <a:p>
            <a:r>
              <a:rPr lang="en-GB" sz="2400" dirty="0">
                <a:solidFill>
                  <a:srgbClr val="990000"/>
                </a:solidFill>
              </a:rPr>
              <a:t>probing heavy quark </a:t>
            </a:r>
            <a:r>
              <a:rPr lang="en-GB" sz="2400" dirty="0" err="1" smtClean="0">
                <a:solidFill>
                  <a:srgbClr val="990000"/>
                </a:solidFill>
              </a:rPr>
              <a:t>pdfs</a:t>
            </a:r>
            <a:endParaRPr lang="en-US" sz="2400" dirty="0">
              <a:solidFill>
                <a:srgbClr val="990000"/>
              </a:solidFill>
            </a:endParaRPr>
          </a:p>
        </p:txBody>
      </p:sp>
      <p:sp>
        <p:nvSpPr>
          <p:cNvPr id="57352" name="TextBox 13"/>
          <p:cNvSpPr txBox="1">
            <a:spLocks noChangeArrowheads="1"/>
          </p:cNvSpPr>
          <p:nvPr/>
        </p:nvSpPr>
        <p:spPr bwMode="auto">
          <a:xfrm>
            <a:off x="468313" y="836613"/>
            <a:ext cx="5903912" cy="923925"/>
          </a:xfrm>
          <a:prstGeom prst="rect">
            <a:avLst/>
          </a:prstGeom>
          <a:noFill/>
          <a:ln w="9525">
            <a:noFill/>
            <a:miter lim="800000"/>
            <a:headEnd/>
            <a:tailEnd/>
          </a:ln>
        </p:spPr>
        <p:txBody>
          <a:bodyPr>
            <a:spAutoFit/>
          </a:bodyPr>
          <a:lstStyle/>
          <a:p>
            <a:r>
              <a:rPr lang="en-GB" dirty="0"/>
              <a:t>take advantage of (a) </a:t>
            </a:r>
            <a:r>
              <a:rPr lang="en-GB" dirty="0" err="1"/>
              <a:t>qg</a:t>
            </a:r>
            <a:r>
              <a:rPr lang="en-GB" dirty="0"/>
              <a:t> dominates  W,Z + jet production, (b) heavy quark suppression becomes weaker at high Q</a:t>
            </a:r>
            <a:r>
              <a:rPr lang="en-GB" baseline="30000" dirty="0"/>
              <a:t>2</a:t>
            </a:r>
            <a:r>
              <a:rPr lang="en-GB" dirty="0"/>
              <a:t>, small x, (c) ability to tag </a:t>
            </a:r>
            <a:r>
              <a:rPr lang="en-GB" dirty="0" err="1"/>
              <a:t>c,b</a:t>
            </a:r>
            <a:r>
              <a:rPr lang="en-GB" dirty="0"/>
              <a:t> jets</a:t>
            </a:r>
            <a:endParaRPr lang="en-US" dirty="0"/>
          </a:p>
        </p:txBody>
      </p:sp>
      <p:pic>
        <p:nvPicPr>
          <p:cNvPr id="57353" name="Picture 4"/>
          <p:cNvPicPr>
            <a:picLocks noChangeAspect="1" noChangeArrowheads="1"/>
          </p:cNvPicPr>
          <p:nvPr/>
        </p:nvPicPr>
        <p:blipFill>
          <a:blip r:embed="rId5" cstate="print"/>
          <a:srcRect/>
          <a:stretch>
            <a:fillRect/>
          </a:stretch>
        </p:blipFill>
        <p:spPr bwMode="auto">
          <a:xfrm>
            <a:off x="3563938" y="3573463"/>
            <a:ext cx="4410075" cy="247650"/>
          </a:xfrm>
          <a:prstGeom prst="rect">
            <a:avLst/>
          </a:prstGeom>
          <a:noFill/>
          <a:ln w="9525">
            <a:noFill/>
            <a:miter lim="800000"/>
            <a:headEnd/>
            <a:tailEnd/>
          </a:ln>
        </p:spPr>
      </p:pic>
      <p:pic>
        <p:nvPicPr>
          <p:cNvPr id="57354" name="Picture 6"/>
          <p:cNvPicPr>
            <a:picLocks noChangeAspect="1" noChangeArrowheads="1"/>
          </p:cNvPicPr>
          <p:nvPr/>
        </p:nvPicPr>
        <p:blipFill>
          <a:blip r:embed="rId6" cstate="print"/>
          <a:srcRect/>
          <a:stretch>
            <a:fillRect/>
          </a:stretch>
        </p:blipFill>
        <p:spPr bwMode="auto">
          <a:xfrm>
            <a:off x="3276600" y="4960938"/>
            <a:ext cx="5181600" cy="771525"/>
          </a:xfrm>
          <a:prstGeom prst="rect">
            <a:avLst/>
          </a:prstGeom>
          <a:noFill/>
          <a:ln w="9525">
            <a:noFill/>
            <a:miter lim="800000"/>
            <a:headEnd/>
            <a:tailEnd/>
          </a:ln>
        </p:spPr>
      </p:pic>
      <p:sp>
        <p:nvSpPr>
          <p:cNvPr id="57355" name="TextBox 18"/>
          <p:cNvSpPr txBox="1">
            <a:spLocks noChangeArrowheads="1"/>
          </p:cNvSpPr>
          <p:nvPr/>
        </p:nvSpPr>
        <p:spPr bwMode="auto">
          <a:xfrm>
            <a:off x="3492500" y="2276475"/>
            <a:ext cx="2447925" cy="792485"/>
          </a:xfrm>
          <a:prstGeom prst="rect">
            <a:avLst/>
          </a:prstGeom>
          <a:noFill/>
          <a:ln w="12700">
            <a:solidFill>
              <a:srgbClr val="006600"/>
            </a:solidFill>
            <a:miter lim="800000"/>
            <a:headEnd/>
            <a:tailEnd/>
          </a:ln>
        </p:spPr>
        <p:txBody>
          <a:bodyPr wrap="square">
            <a:spAutoFit/>
          </a:bodyPr>
          <a:lstStyle/>
          <a:p>
            <a:r>
              <a:rPr lang="en-GB" dirty="0">
                <a:solidFill>
                  <a:srgbClr val="006600"/>
                </a:solidFill>
              </a:rPr>
              <a:t>CMS: “W production in association with c jets” </a:t>
            </a:r>
            <a:r>
              <a:rPr lang="en-GB" sz="1200" dirty="0">
                <a:solidFill>
                  <a:srgbClr val="006600"/>
                </a:solidFill>
              </a:rPr>
              <a:t>(CMS-PAS-EWK-11-013)</a:t>
            </a:r>
            <a:endParaRPr lang="en-US" dirty="0">
              <a:solidFill>
                <a:srgbClr val="006600"/>
              </a:solidFill>
            </a:endParaRPr>
          </a:p>
        </p:txBody>
      </p:sp>
      <p:pic>
        <p:nvPicPr>
          <p:cNvPr id="57356" name="Picture 8"/>
          <p:cNvPicPr>
            <a:picLocks noChangeAspect="1" noChangeArrowheads="1"/>
          </p:cNvPicPr>
          <p:nvPr/>
        </p:nvPicPr>
        <p:blipFill>
          <a:blip r:embed="rId7" cstate="print"/>
          <a:srcRect/>
          <a:stretch>
            <a:fillRect/>
          </a:stretch>
        </p:blipFill>
        <p:spPr bwMode="auto">
          <a:xfrm>
            <a:off x="3419475" y="4133850"/>
            <a:ext cx="3495675" cy="590550"/>
          </a:xfrm>
          <a:prstGeom prst="rect">
            <a:avLst/>
          </a:prstGeom>
          <a:noFill/>
          <a:ln w="9525">
            <a:noFill/>
            <a:miter lim="800000"/>
            <a:headEnd/>
            <a:tailEnd/>
          </a:ln>
        </p:spPr>
      </p:pic>
      <p:sp>
        <p:nvSpPr>
          <p:cNvPr id="57357" name="TextBox 16"/>
          <p:cNvSpPr txBox="1">
            <a:spLocks noChangeArrowheads="1"/>
          </p:cNvSpPr>
          <p:nvPr/>
        </p:nvSpPr>
        <p:spPr bwMode="auto">
          <a:xfrm>
            <a:off x="7524750" y="3965575"/>
            <a:ext cx="1655763" cy="831850"/>
          </a:xfrm>
          <a:prstGeom prst="rect">
            <a:avLst/>
          </a:prstGeom>
          <a:noFill/>
          <a:ln w="9525">
            <a:noFill/>
            <a:miter lim="800000"/>
            <a:headEnd/>
            <a:tailEnd/>
          </a:ln>
        </p:spPr>
        <p:txBody>
          <a:bodyPr>
            <a:spAutoFit/>
          </a:bodyPr>
          <a:lstStyle/>
          <a:p>
            <a:r>
              <a:rPr lang="en-GB" sz="2400">
                <a:solidFill>
                  <a:srgbClr val="000066"/>
                </a:solidFill>
              </a:rPr>
              <a:t>sbar / s</a:t>
            </a:r>
          </a:p>
          <a:p>
            <a:r>
              <a:rPr lang="en-GB" sz="2400">
                <a:solidFill>
                  <a:srgbClr val="000066"/>
                </a:solidFill>
              </a:rPr>
              <a:t>sbar + s</a:t>
            </a:r>
            <a:endParaRPr lang="en-US" sz="2400">
              <a:solidFill>
                <a:srgbClr val="000066"/>
              </a:solidFill>
            </a:endParaRPr>
          </a:p>
        </p:txBody>
      </p:sp>
      <p:cxnSp>
        <p:nvCxnSpPr>
          <p:cNvPr id="19" name="Straight Arrow Connector 18"/>
          <p:cNvCxnSpPr/>
          <p:nvPr/>
        </p:nvCxnSpPr>
        <p:spPr>
          <a:xfrm rot="10800000" flipV="1">
            <a:off x="6804025" y="4221163"/>
            <a:ext cx="647700" cy="71437"/>
          </a:xfrm>
          <a:prstGeom prst="straightConnector1">
            <a:avLst/>
          </a:prstGeom>
          <a:ln w="28575">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6948488" y="4572000"/>
            <a:ext cx="495300" cy="9525"/>
          </a:xfrm>
          <a:prstGeom prst="straightConnector1">
            <a:avLst/>
          </a:prstGeom>
          <a:ln w="28575">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57360" name="TextBox 26"/>
          <p:cNvSpPr txBox="1">
            <a:spLocks noChangeArrowheads="1"/>
          </p:cNvSpPr>
          <p:nvPr/>
        </p:nvSpPr>
        <p:spPr bwMode="auto">
          <a:xfrm>
            <a:off x="323850" y="6308725"/>
            <a:ext cx="3663182" cy="338554"/>
          </a:xfrm>
          <a:prstGeom prst="rect">
            <a:avLst/>
          </a:prstGeom>
          <a:noFill/>
          <a:ln w="9525">
            <a:noFill/>
            <a:miter lim="800000"/>
            <a:headEnd/>
            <a:tailEnd/>
          </a:ln>
        </p:spPr>
        <p:txBody>
          <a:bodyPr wrap="none">
            <a:spAutoFit/>
          </a:bodyPr>
          <a:lstStyle/>
          <a:p>
            <a:r>
              <a:rPr lang="en-GB" dirty="0">
                <a:solidFill>
                  <a:srgbClr val="990000"/>
                </a:solidFill>
              </a:rPr>
              <a:t>Also: </a:t>
            </a:r>
            <a:r>
              <a:rPr lang="en-GB" dirty="0"/>
              <a:t>Z + c as a measure of charm </a:t>
            </a:r>
            <a:r>
              <a:rPr lang="en-GB" dirty="0" err="1" smtClean="0"/>
              <a:t>pdf</a:t>
            </a:r>
            <a:endParaRPr lang="en-US" dirty="0"/>
          </a:p>
        </p:txBody>
      </p:sp>
      <p:sp>
        <p:nvSpPr>
          <p:cNvPr id="22" name="TextBox 21"/>
          <p:cNvSpPr txBox="1"/>
          <p:nvPr/>
        </p:nvSpPr>
        <p:spPr>
          <a:xfrm>
            <a:off x="4572000" y="5733256"/>
            <a:ext cx="3040256" cy="646331"/>
          </a:xfrm>
          <a:prstGeom prst="rect">
            <a:avLst/>
          </a:prstGeom>
          <a:noFill/>
        </p:spPr>
        <p:txBody>
          <a:bodyPr wrap="none" rtlCol="0">
            <a:spAutoFit/>
          </a:bodyPr>
          <a:lstStyle/>
          <a:p>
            <a:pPr algn="ctr"/>
            <a:r>
              <a:rPr lang="en-GB" dirty="0" smtClean="0">
                <a:solidFill>
                  <a:srgbClr val="990000"/>
                </a:solidFill>
              </a:rPr>
              <a:t>differences at level of exptl. </a:t>
            </a:r>
          </a:p>
          <a:p>
            <a:pPr algn="ctr"/>
            <a:r>
              <a:rPr lang="en-GB" dirty="0" smtClean="0">
                <a:solidFill>
                  <a:srgbClr val="990000"/>
                </a:solidFill>
              </a:rPr>
              <a:t>systematic error!</a:t>
            </a:r>
            <a:endParaRPr lang="en-US" dirty="0">
              <a:solidFill>
                <a:srgbClr val="990000"/>
              </a:solidFill>
            </a:endParaRPr>
          </a:p>
        </p:txBody>
      </p:sp>
      <p:cxnSp>
        <p:nvCxnSpPr>
          <p:cNvPr id="24" name="Straight Arrow Connector 23"/>
          <p:cNvCxnSpPr/>
          <p:nvPr/>
        </p:nvCxnSpPr>
        <p:spPr>
          <a:xfrm rot="5400000" flipH="1" flipV="1">
            <a:off x="4283174" y="6020494"/>
            <a:ext cx="288032" cy="1588"/>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453114" y="6020494"/>
            <a:ext cx="288032" cy="1588"/>
          </a:xfrm>
          <a:prstGeom prst="straightConnector1">
            <a:avLst/>
          </a:prstGeom>
          <a:ln w="3810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pPr eaLnBrk="1" hangingPunct="1"/>
            <a:r>
              <a:rPr lang="en-GB" sz="4000" smtClean="0">
                <a:solidFill>
                  <a:srgbClr val="990000"/>
                </a:solidFill>
                <a:sym typeface="Symbol" pitchFamily="18" charset="2"/>
              </a:rPr>
              <a:t></a:t>
            </a:r>
            <a:r>
              <a:rPr lang="en-GB" sz="4000" baseline="-25000" smtClean="0">
                <a:solidFill>
                  <a:srgbClr val="990000"/>
                </a:solidFill>
                <a:sym typeface="Symbol" pitchFamily="18" charset="2"/>
              </a:rPr>
              <a:t>S </a:t>
            </a:r>
            <a:r>
              <a:rPr lang="en-GB" sz="4000" smtClean="0">
                <a:solidFill>
                  <a:srgbClr val="990000"/>
                </a:solidFill>
                <a:cs typeface="Arial" charset="0"/>
              </a:rPr>
              <a:t>- </a:t>
            </a:r>
            <a:r>
              <a:rPr lang="en-GB" sz="4000" smtClean="0">
                <a:solidFill>
                  <a:srgbClr val="990000"/>
                </a:solidFill>
              </a:rPr>
              <a:t>PDF correlations</a:t>
            </a:r>
          </a:p>
        </p:txBody>
      </p:sp>
      <p:pic>
        <p:nvPicPr>
          <p:cNvPr id="27651" name="Picture 3"/>
          <p:cNvPicPr>
            <a:picLocks noChangeAspect="1" noChangeArrowheads="1"/>
          </p:cNvPicPr>
          <p:nvPr/>
        </p:nvPicPr>
        <p:blipFill>
          <a:blip r:embed="rId2" cstate="print"/>
          <a:srcRect l="49480" t="18074" r="16667" b="4262"/>
          <a:stretch>
            <a:fillRect/>
          </a:stretch>
        </p:blipFill>
        <p:spPr bwMode="auto">
          <a:xfrm>
            <a:off x="250825" y="1125538"/>
            <a:ext cx="3662363" cy="5111750"/>
          </a:xfrm>
          <a:prstGeom prst="rect">
            <a:avLst/>
          </a:prstGeom>
          <a:noFill/>
          <a:ln w="9525" algn="ctr">
            <a:noFill/>
            <a:miter lim="800000"/>
            <a:headEnd/>
            <a:tailEnd/>
          </a:ln>
        </p:spPr>
      </p:pic>
      <p:sp>
        <p:nvSpPr>
          <p:cNvPr id="27652" name="Text Box 4"/>
          <p:cNvSpPr txBox="1">
            <a:spLocks noChangeArrowheads="1"/>
          </p:cNvSpPr>
          <p:nvPr/>
        </p:nvSpPr>
        <p:spPr bwMode="auto">
          <a:xfrm>
            <a:off x="727075" y="6357938"/>
            <a:ext cx="2541588" cy="350837"/>
          </a:xfrm>
          <a:prstGeom prst="rect">
            <a:avLst/>
          </a:prstGeom>
          <a:noFill/>
          <a:ln w="9525" algn="ctr">
            <a:noFill/>
            <a:miter lim="800000"/>
            <a:headEnd/>
            <a:tailEnd/>
          </a:ln>
        </p:spPr>
        <p:txBody>
          <a:bodyPr wrap="none">
            <a:spAutoFit/>
          </a:bodyPr>
          <a:lstStyle/>
          <a:p>
            <a:pPr algn="ctr"/>
            <a:r>
              <a:rPr lang="en-GB" sz="1700">
                <a:solidFill>
                  <a:srgbClr val="006600"/>
                </a:solidFill>
              </a:rPr>
              <a:t>MSTW: arXiv:0905.3531</a:t>
            </a:r>
            <a:endParaRPr lang="en-US" sz="1700">
              <a:solidFill>
                <a:srgbClr val="006600"/>
              </a:solidFill>
            </a:endParaRPr>
          </a:p>
        </p:txBody>
      </p:sp>
      <p:sp>
        <p:nvSpPr>
          <p:cNvPr id="27653" name="Rectangle 5"/>
          <p:cNvSpPr>
            <a:spLocks noGrp="1" noChangeArrowheads="1"/>
          </p:cNvSpPr>
          <p:nvPr>
            <p:ph type="body" idx="1"/>
          </p:nvPr>
        </p:nvSpPr>
        <p:spPr>
          <a:xfrm>
            <a:off x="4103688" y="1412875"/>
            <a:ext cx="5040312" cy="4525963"/>
          </a:xfrm>
        </p:spPr>
        <p:txBody>
          <a:bodyPr/>
          <a:lstStyle/>
          <a:p>
            <a:pPr eaLnBrk="1" hangingPunct="1">
              <a:buClr>
                <a:srgbClr val="990000"/>
              </a:buClr>
              <a:buSzPct val="150000"/>
            </a:pPr>
            <a:r>
              <a:rPr lang="en-GB" sz="2400" smtClean="0"/>
              <a:t>care needed when assessing impact of varying </a:t>
            </a:r>
            <a:r>
              <a:rPr lang="en-GB" sz="2400" smtClean="0">
                <a:solidFill>
                  <a:schemeClr val="accent2"/>
                </a:solidFill>
                <a:sym typeface="Symbol" pitchFamily="18" charset="2"/>
              </a:rPr>
              <a:t></a:t>
            </a:r>
            <a:r>
              <a:rPr lang="en-GB" sz="2400" baseline="-25000" smtClean="0">
                <a:solidFill>
                  <a:schemeClr val="accent2"/>
                </a:solidFill>
                <a:sym typeface="Symbol" pitchFamily="18" charset="2"/>
              </a:rPr>
              <a:t>S</a:t>
            </a:r>
            <a:r>
              <a:rPr lang="en-GB" sz="1400" baseline="-25000" smtClean="0">
                <a:solidFill>
                  <a:schemeClr val="accent2"/>
                </a:solidFill>
                <a:sym typeface="Symbol" pitchFamily="18" charset="2"/>
              </a:rPr>
              <a:t> </a:t>
            </a:r>
            <a:r>
              <a:rPr lang="en-GB" sz="2400" smtClean="0"/>
              <a:t>on cross sections </a:t>
            </a:r>
            <a:r>
              <a:rPr lang="en-GB" sz="2400" smtClean="0">
                <a:solidFill>
                  <a:schemeClr val="accent2"/>
                </a:solidFill>
              </a:rPr>
              <a:t>~ (</a:t>
            </a:r>
            <a:r>
              <a:rPr lang="en-GB" sz="2400" smtClean="0">
                <a:solidFill>
                  <a:schemeClr val="accent2"/>
                </a:solidFill>
                <a:sym typeface="Symbol" pitchFamily="18" charset="2"/>
              </a:rPr>
              <a:t></a:t>
            </a:r>
            <a:r>
              <a:rPr lang="en-GB" sz="2400" baseline="-25000" smtClean="0">
                <a:solidFill>
                  <a:schemeClr val="accent2"/>
                </a:solidFill>
                <a:sym typeface="Symbol" pitchFamily="18" charset="2"/>
              </a:rPr>
              <a:t>S</a:t>
            </a:r>
            <a:r>
              <a:rPr lang="en-GB" sz="1400" baseline="-25000" smtClean="0">
                <a:solidFill>
                  <a:schemeClr val="accent2"/>
                </a:solidFill>
                <a:sym typeface="Symbol" pitchFamily="18" charset="2"/>
              </a:rPr>
              <a:t> </a:t>
            </a:r>
            <a:r>
              <a:rPr lang="en-GB" sz="2400" smtClean="0">
                <a:solidFill>
                  <a:schemeClr val="accent2"/>
                </a:solidFill>
              </a:rPr>
              <a:t>)</a:t>
            </a:r>
            <a:r>
              <a:rPr lang="en-GB" sz="2400" baseline="30000" smtClean="0">
                <a:solidFill>
                  <a:schemeClr val="accent2"/>
                </a:solidFill>
              </a:rPr>
              <a:t>n  </a:t>
            </a:r>
            <a:r>
              <a:rPr lang="en-GB" sz="2400" smtClean="0"/>
              <a:t>(e.g. top, Higgs)</a:t>
            </a:r>
            <a:endParaRPr lang="en-US" sz="2400" smtClean="0"/>
          </a:p>
        </p:txBody>
      </p:sp>
      <p:pic>
        <p:nvPicPr>
          <p:cNvPr id="27654" name="Picture 6"/>
          <p:cNvPicPr>
            <a:picLocks noChangeAspect="1" noChangeArrowheads="1"/>
          </p:cNvPicPr>
          <p:nvPr/>
        </p:nvPicPr>
        <p:blipFill>
          <a:blip r:embed="rId3" cstate="print"/>
          <a:srcRect l="16667" t="18930" r="19548" b="6850"/>
          <a:stretch>
            <a:fillRect/>
          </a:stretch>
        </p:blipFill>
        <p:spPr bwMode="auto">
          <a:xfrm>
            <a:off x="3779838" y="2852738"/>
            <a:ext cx="5219700" cy="369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1"/>
          </p:nvPr>
        </p:nvSpPr>
        <p:spPr>
          <a:noFill/>
        </p:spPr>
        <p:txBody>
          <a:bodyPr/>
          <a:lstStyle/>
          <a:p>
            <a:fld id="{9DDFAE31-9708-453B-9D20-490BBA30ADA0}" type="slidenum">
              <a:rPr lang="en-GB" smtClean="0"/>
              <a:pPr/>
              <a:t>5</a:t>
            </a:fld>
            <a:endParaRPr lang="en-GB" smtClean="0"/>
          </a:p>
        </p:txBody>
      </p:sp>
      <p:graphicFrame>
        <p:nvGraphicFramePr>
          <p:cNvPr id="475262" name="Group 126"/>
          <p:cNvGraphicFramePr>
            <a:graphicFrameLocks noGrp="1"/>
          </p:cNvGraphicFramePr>
          <p:nvPr/>
        </p:nvGraphicFramePr>
        <p:xfrm>
          <a:off x="539750" y="1136863"/>
          <a:ext cx="7993063" cy="5244465"/>
        </p:xfrm>
        <a:graphic>
          <a:graphicData uri="http://schemas.openxmlformats.org/drawingml/2006/table">
            <a:tbl>
              <a:tblPr/>
              <a:tblGrid>
                <a:gridCol w="1366838"/>
                <a:gridCol w="3746500"/>
                <a:gridCol w="2879725"/>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PDFs</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authors</a:t>
                      </a:r>
                      <a:endParaRPr kumimoji="0" lang="en-US" sz="18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arXiv</a:t>
                      </a:r>
                      <a:endParaRPr kumimoji="0" lang="en-US" sz="1800" b="1"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AB(K)M</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S. </a:t>
                      </a:r>
                      <a:r>
                        <a:rPr kumimoji="0" lang="en-GB" sz="1800" b="0" i="0" u="none" strike="noStrike" cap="none" normalizeH="0" baseline="0" dirty="0" err="1" smtClean="0">
                          <a:ln>
                            <a:noFill/>
                          </a:ln>
                          <a:solidFill>
                            <a:schemeClr val="tx1"/>
                          </a:solidFill>
                          <a:effectLst/>
                          <a:latin typeface="Arial" charset="0"/>
                        </a:rPr>
                        <a:t>Alekhin</a:t>
                      </a:r>
                      <a:r>
                        <a:rPr kumimoji="0" lang="en-GB" sz="1800" b="0" i="0" u="none" strike="noStrike" cap="none" normalizeH="0" baseline="0" dirty="0" smtClean="0">
                          <a:ln>
                            <a:noFill/>
                          </a:ln>
                          <a:solidFill>
                            <a:schemeClr val="tx1"/>
                          </a:solidFill>
                          <a:effectLst/>
                          <a:latin typeface="Arial" charset="0"/>
                        </a:rPr>
                        <a:t>, J. </a:t>
                      </a:r>
                      <a:r>
                        <a:rPr kumimoji="0" lang="en-GB" sz="1800" b="0" i="0" u="none" strike="noStrike" cap="none" normalizeH="0" baseline="0" dirty="0" err="1" smtClean="0">
                          <a:ln>
                            <a:noFill/>
                          </a:ln>
                          <a:solidFill>
                            <a:schemeClr val="tx1"/>
                          </a:solidFill>
                          <a:effectLst/>
                          <a:latin typeface="Arial" charset="0"/>
                        </a:rPr>
                        <a:t>Blümlein</a:t>
                      </a:r>
                      <a:r>
                        <a:rPr kumimoji="0" lang="en-GB" sz="1800" b="0" i="0" u="none" strike="noStrike" cap="none" normalizeH="0" baseline="0" dirty="0" smtClean="0">
                          <a:ln>
                            <a:noFill/>
                          </a:ln>
                          <a:solidFill>
                            <a:schemeClr val="tx1"/>
                          </a:solidFill>
                          <a:effectLst/>
                          <a:latin typeface="Arial" charset="0"/>
                        </a:rPr>
                        <a:t>, S. Klein, S. </a:t>
                      </a:r>
                      <a:r>
                        <a:rPr kumimoji="0" lang="en-GB" sz="1800" b="0" i="0" u="none" strike="noStrike" cap="none" normalizeH="0" baseline="0" dirty="0" err="1" smtClean="0">
                          <a:ln>
                            <a:noFill/>
                          </a:ln>
                          <a:solidFill>
                            <a:schemeClr val="tx1"/>
                          </a:solidFill>
                          <a:effectLst/>
                          <a:latin typeface="Arial" charset="0"/>
                        </a:rPr>
                        <a:t>Moch</a:t>
                      </a:r>
                      <a:r>
                        <a:rPr kumimoji="0" lang="en-GB" sz="1800" b="0" i="0" u="none" strike="noStrike" cap="none" normalizeH="0" baseline="0" dirty="0" smtClean="0">
                          <a:ln>
                            <a:noFill/>
                          </a:ln>
                          <a:solidFill>
                            <a:schemeClr val="tx1"/>
                          </a:solidFill>
                          <a:effectLst/>
                          <a:latin typeface="Arial" charset="0"/>
                        </a:rPr>
                        <a:t>, and others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b="0" dirty="0" smtClean="0"/>
                        <a:t>1202.2281,</a:t>
                      </a:r>
                      <a:r>
                        <a:rPr kumimoji="0" lang="en-US" sz="1800" b="0" i="0" u="none" strike="noStrike" cap="none" normalizeH="0" baseline="0" dirty="0" smtClean="0">
                          <a:ln>
                            <a:noFill/>
                          </a:ln>
                          <a:solidFill>
                            <a:schemeClr val="tx1"/>
                          </a:solidFill>
                          <a:effectLst/>
                          <a:latin typeface="Arial" charset="0"/>
                        </a:rPr>
                        <a:t>1105.5349, 1007.3657, 0908.3128,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CT(EQ)</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H.-L. Lai, M. Guzzi, J. Huston, Z. Li, P. Nadolsky, J. Pumplin, C.-P. Yuan, and others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1007.2241, 1004.4624, 0910.4183, 0904.2424, 0802.0007,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(G)JR</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M. </a:t>
                      </a:r>
                      <a:r>
                        <a:rPr kumimoji="0" lang="en-GB" sz="1800" b="0" i="0" u="none" strike="noStrike" cap="none" normalizeH="0" baseline="0" dirty="0" err="1" smtClean="0">
                          <a:ln>
                            <a:noFill/>
                          </a:ln>
                          <a:solidFill>
                            <a:schemeClr val="tx1"/>
                          </a:solidFill>
                          <a:effectLst/>
                          <a:latin typeface="Arial" charset="0"/>
                        </a:rPr>
                        <a:t>Glück</a:t>
                      </a:r>
                      <a:r>
                        <a:rPr kumimoji="0" lang="en-GB" sz="1800" b="0" i="0" u="none" strike="noStrike" cap="none" normalizeH="0" baseline="0" dirty="0" smtClean="0">
                          <a:ln>
                            <a:noFill/>
                          </a:ln>
                          <a:solidFill>
                            <a:schemeClr val="tx1"/>
                          </a:solidFill>
                          <a:effectLst/>
                          <a:latin typeface="Arial" charset="0"/>
                        </a:rPr>
                        <a:t>, P. Jimenez-Delgado, E. </a:t>
                      </a:r>
                      <a:r>
                        <a:rPr kumimoji="0" lang="en-GB" sz="1800" b="0" i="0" u="none" strike="noStrike" cap="none" normalizeH="0" baseline="0" dirty="0" err="1" smtClean="0">
                          <a:ln>
                            <a:noFill/>
                          </a:ln>
                          <a:solidFill>
                            <a:schemeClr val="tx1"/>
                          </a:solidFill>
                          <a:effectLst/>
                          <a:latin typeface="Arial" charset="0"/>
                        </a:rPr>
                        <a:t>Reya</a:t>
                      </a:r>
                      <a:r>
                        <a:rPr kumimoji="0" lang="en-GB" sz="1800" b="0" i="0" u="none" strike="noStrike" cap="none" normalizeH="0" baseline="0" dirty="0" smtClean="0">
                          <a:ln>
                            <a:noFill/>
                          </a:ln>
                          <a:solidFill>
                            <a:schemeClr val="tx1"/>
                          </a:solidFill>
                          <a:effectLst/>
                          <a:latin typeface="Arial" charset="0"/>
                        </a:rPr>
                        <a:t>, and others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1011.6259,1006.5890, 0909.1711, 0810.4274,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charset="0"/>
                        </a:rPr>
                        <a:t>HERAPDF</a:t>
                      </a:r>
                      <a:endParaRPr kumimoji="0" lang="en-U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H1 and ZEUS collaborations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1012.1438,1006.4471, 0906.1108,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MSTW</a:t>
                      </a:r>
                      <a:endParaRPr kumimoji="0" lang="en-US" sz="1800" b="1"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A.D. Martin, W.J. Stirling, R.S. Thorne, G. Watt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1007.2624, 1006.2753, 0905.3531, 0901.0002,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NNPDF</a:t>
                      </a:r>
                      <a:endParaRPr kumimoji="0" lang="en-US" sz="1800" b="1"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R. Ball, L. Del Debbio, S. Forte, A. Guffanti, J. Latorre, J. Rojo, M. Ubiali, and others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1207.1303, 1110.2483, 1108.1758, 1107.2652, 1102.3182, 1101.1300, 1012.0836, 1005.0397,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bl>
          </a:graphicData>
        </a:graphic>
      </p:graphicFrame>
      <p:sp>
        <p:nvSpPr>
          <p:cNvPr id="18473" name="Rectangle 96"/>
          <p:cNvSpPr>
            <a:spLocks noChangeArrowheads="1"/>
          </p:cNvSpPr>
          <p:nvPr/>
        </p:nvSpPr>
        <p:spPr bwMode="auto">
          <a:xfrm>
            <a:off x="1476375" y="312837"/>
            <a:ext cx="6083300" cy="523875"/>
          </a:xfrm>
          <a:prstGeom prst="rect">
            <a:avLst/>
          </a:prstGeom>
          <a:noFill/>
          <a:ln w="9525">
            <a:noFill/>
            <a:miter lim="800000"/>
            <a:headEnd/>
            <a:tailEnd/>
          </a:ln>
        </p:spPr>
        <p:txBody>
          <a:bodyPr wrap="none">
            <a:spAutoFit/>
          </a:bodyPr>
          <a:lstStyle/>
          <a:p>
            <a:r>
              <a:rPr lang="en-GB" sz="2800" dirty="0">
                <a:solidFill>
                  <a:srgbClr val="990000"/>
                </a:solidFill>
              </a:rPr>
              <a:t>recent global or quasi-global PDF fits</a:t>
            </a:r>
            <a:endParaRPr lang="en-US" sz="2800" dirty="0">
              <a:solidFill>
                <a:srgbClr val="99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6</a:t>
            </a:fld>
            <a:endParaRPr lang="en-GB"/>
          </a:p>
        </p:txBody>
      </p:sp>
      <p:pic>
        <p:nvPicPr>
          <p:cNvPr id="261122" name="Picture 2"/>
          <p:cNvPicPr>
            <a:picLocks noChangeAspect="1" noChangeArrowheads="1"/>
          </p:cNvPicPr>
          <p:nvPr/>
        </p:nvPicPr>
        <p:blipFill>
          <a:blip r:embed="rId2" cstate="print"/>
          <a:srcRect l="30183" t="8920" r="30442" b="8761"/>
          <a:stretch>
            <a:fillRect/>
          </a:stretch>
        </p:blipFill>
        <p:spPr bwMode="auto">
          <a:xfrm>
            <a:off x="4572000" y="404664"/>
            <a:ext cx="4320540" cy="5645437"/>
          </a:xfrm>
          <a:prstGeom prst="rect">
            <a:avLst/>
          </a:prstGeom>
          <a:noFill/>
          <a:ln w="12700">
            <a:solidFill>
              <a:schemeClr val="tx1"/>
            </a:solidFill>
            <a:miter lim="800000"/>
            <a:headEnd/>
            <a:tailEnd/>
          </a:ln>
        </p:spPr>
      </p:pic>
      <p:pic>
        <p:nvPicPr>
          <p:cNvPr id="261123" name="Picture 3"/>
          <p:cNvPicPr>
            <a:picLocks noChangeAspect="1" noChangeArrowheads="1"/>
          </p:cNvPicPr>
          <p:nvPr/>
        </p:nvPicPr>
        <p:blipFill>
          <a:blip r:embed="rId3" cstate="print"/>
          <a:srcRect l="30575" t="10000" r="30575" b="10000"/>
          <a:stretch>
            <a:fillRect/>
          </a:stretch>
        </p:blipFill>
        <p:spPr bwMode="auto">
          <a:xfrm>
            <a:off x="165051" y="476672"/>
            <a:ext cx="4262933" cy="5486400"/>
          </a:xfrm>
          <a:prstGeom prst="rect">
            <a:avLst/>
          </a:prstGeom>
          <a:noFill/>
          <a:ln w="12700">
            <a:solidFill>
              <a:schemeClr val="tx1"/>
            </a:solidFill>
            <a:miter lim="800000"/>
            <a:headEnd/>
            <a:tailEnd/>
          </a:ln>
        </p:spPr>
      </p:pic>
      <p:sp>
        <p:nvSpPr>
          <p:cNvPr id="5" name="TextBox 4"/>
          <p:cNvSpPr txBox="1"/>
          <p:nvPr/>
        </p:nvSpPr>
        <p:spPr>
          <a:xfrm>
            <a:off x="683568" y="6093296"/>
            <a:ext cx="3024335" cy="584775"/>
          </a:xfrm>
          <a:prstGeom prst="rect">
            <a:avLst/>
          </a:prstGeom>
          <a:noFill/>
        </p:spPr>
        <p:txBody>
          <a:bodyPr wrap="square" rtlCol="0">
            <a:spAutoFit/>
          </a:bodyPr>
          <a:lstStyle/>
          <a:p>
            <a:r>
              <a:rPr lang="en-GB" dirty="0" smtClean="0">
                <a:solidFill>
                  <a:srgbClr val="990000"/>
                </a:solidFill>
              </a:rPr>
              <a:t>benchmark cross sections at 7 TeV from 6 fitting groups</a:t>
            </a:r>
            <a:endParaRPr lang="en-US" dirty="0">
              <a:solidFill>
                <a:srgbClr val="990000"/>
              </a:solidFill>
            </a:endParaRPr>
          </a:p>
        </p:txBody>
      </p:sp>
      <p:sp>
        <p:nvSpPr>
          <p:cNvPr id="6" name="TextBox 5"/>
          <p:cNvSpPr txBox="1"/>
          <p:nvPr/>
        </p:nvSpPr>
        <p:spPr>
          <a:xfrm>
            <a:off x="5220072" y="6144096"/>
            <a:ext cx="3024335" cy="584775"/>
          </a:xfrm>
          <a:prstGeom prst="rect">
            <a:avLst/>
          </a:prstGeom>
          <a:noFill/>
        </p:spPr>
        <p:txBody>
          <a:bodyPr wrap="square" rtlCol="0">
            <a:spAutoFit/>
          </a:bodyPr>
          <a:lstStyle/>
          <a:p>
            <a:r>
              <a:rPr lang="en-GB" dirty="0" smtClean="0">
                <a:solidFill>
                  <a:srgbClr val="990000"/>
                </a:solidFill>
              </a:rPr>
              <a:t>Chapter 8: Parton Distribution Functions (</a:t>
            </a:r>
            <a:r>
              <a:rPr lang="en-GB" i="1" dirty="0" smtClean="0">
                <a:solidFill>
                  <a:srgbClr val="990000"/>
                </a:solidFill>
              </a:rPr>
              <a:t>S. Forte et al.)</a:t>
            </a:r>
            <a:endParaRPr lang="en-US" i="1" dirty="0">
              <a:solidFill>
                <a:srgbClr val="99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7</a:t>
            </a:fld>
            <a:endParaRPr lang="en-GB"/>
          </a:p>
        </p:txBody>
      </p:sp>
      <p:pic>
        <p:nvPicPr>
          <p:cNvPr id="262146" name="Picture 2"/>
          <p:cNvPicPr>
            <a:picLocks noChangeAspect="1" noChangeArrowheads="1"/>
          </p:cNvPicPr>
          <p:nvPr/>
        </p:nvPicPr>
        <p:blipFill>
          <a:blip r:embed="rId2" cstate="print"/>
          <a:srcRect l="30708" t="7240" r="30967" b="7081"/>
          <a:stretch>
            <a:fillRect/>
          </a:stretch>
        </p:blipFill>
        <p:spPr bwMode="auto">
          <a:xfrm>
            <a:off x="971600" y="692696"/>
            <a:ext cx="4225881" cy="5904656"/>
          </a:xfrm>
          <a:prstGeom prst="rect">
            <a:avLst/>
          </a:prstGeom>
          <a:noFill/>
          <a:ln w="12700">
            <a:solidFill>
              <a:schemeClr val="tx1"/>
            </a:solidFill>
            <a:miter lim="800000"/>
            <a:headEnd/>
            <a:tailEnd/>
          </a:ln>
        </p:spPr>
      </p:pic>
      <p:sp>
        <p:nvSpPr>
          <p:cNvPr id="4" name="TextBox 3"/>
          <p:cNvSpPr txBox="1"/>
          <p:nvPr/>
        </p:nvSpPr>
        <p:spPr>
          <a:xfrm>
            <a:off x="899592" y="148570"/>
            <a:ext cx="1535998" cy="400110"/>
          </a:xfrm>
          <a:prstGeom prst="rect">
            <a:avLst/>
          </a:prstGeom>
          <a:noFill/>
        </p:spPr>
        <p:txBody>
          <a:bodyPr wrap="none" rtlCol="0">
            <a:spAutoFit/>
          </a:bodyPr>
          <a:lstStyle/>
          <a:p>
            <a:r>
              <a:rPr lang="en-GB" sz="2000" dirty="0" smtClean="0">
                <a:solidFill>
                  <a:srgbClr val="990000"/>
                </a:solidFill>
              </a:rPr>
              <a:t>See also ....</a:t>
            </a:r>
            <a:endParaRPr lang="en-US" sz="2000" dirty="0">
              <a:solidFill>
                <a:srgbClr val="990000"/>
              </a:solidFill>
            </a:endParaRPr>
          </a:p>
        </p:txBody>
      </p:sp>
      <p:sp>
        <p:nvSpPr>
          <p:cNvPr id="5" name="TextBox 4"/>
          <p:cNvSpPr txBox="1"/>
          <p:nvPr/>
        </p:nvSpPr>
        <p:spPr>
          <a:xfrm>
            <a:off x="4427984" y="5373216"/>
            <a:ext cx="4238661" cy="584775"/>
          </a:xfrm>
          <a:prstGeom prst="rect">
            <a:avLst/>
          </a:prstGeom>
          <a:solidFill>
            <a:schemeClr val="bg1"/>
          </a:solidFill>
          <a:ln w="12700">
            <a:solidFill>
              <a:srgbClr val="990000"/>
            </a:solidFill>
          </a:ln>
        </p:spPr>
        <p:txBody>
          <a:bodyPr wrap="none" rtlCol="0">
            <a:spAutoFit/>
          </a:bodyPr>
          <a:lstStyle/>
          <a:p>
            <a:r>
              <a:rPr lang="en-GB" dirty="0" smtClean="0">
                <a:solidFill>
                  <a:srgbClr val="990000"/>
                </a:solidFill>
              </a:rPr>
              <a:t>and many plots at ...</a:t>
            </a:r>
          </a:p>
          <a:p>
            <a:r>
              <a:rPr lang="en-GB" dirty="0" smtClean="0">
                <a:solidFill>
                  <a:srgbClr val="990000"/>
                </a:solidFill>
              </a:rPr>
              <a:t>http://projects.hepforge.org/mstwpdf/pdf4lhc/</a:t>
            </a:r>
            <a:endParaRPr lang="en-US" dirty="0">
              <a:solidFill>
                <a:srgbClr val="99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a:noFill/>
        </p:spPr>
        <p:txBody>
          <a:bodyPr/>
          <a:lstStyle/>
          <a:p>
            <a:fld id="{FA15BF94-E8D0-4499-9A4C-A5CD6A92E5A7}" type="slidenum">
              <a:rPr lang="en-GB" smtClean="0"/>
              <a:pPr/>
              <a:t>8</a:t>
            </a:fld>
            <a:endParaRPr lang="en-GB" smtClean="0"/>
          </a:p>
        </p:txBody>
      </p:sp>
      <p:sp>
        <p:nvSpPr>
          <p:cNvPr id="59395" name="Rectangle 2"/>
          <p:cNvSpPr>
            <a:spLocks noGrp="1" noChangeArrowheads="1"/>
          </p:cNvSpPr>
          <p:nvPr>
            <p:ph type="title"/>
          </p:nvPr>
        </p:nvSpPr>
        <p:spPr>
          <a:xfrm>
            <a:off x="457200" y="-100013"/>
            <a:ext cx="8229600" cy="1143001"/>
          </a:xfrm>
        </p:spPr>
        <p:txBody>
          <a:bodyPr/>
          <a:lstStyle/>
          <a:p>
            <a:pPr eaLnBrk="1" hangingPunct="1"/>
            <a:r>
              <a:rPr lang="en-GB" dirty="0" smtClean="0">
                <a:solidFill>
                  <a:srgbClr val="990000"/>
                </a:solidFill>
              </a:rPr>
              <a:t>parton luminosity functions</a:t>
            </a:r>
            <a:endParaRPr lang="en-US" dirty="0" smtClean="0">
              <a:solidFill>
                <a:srgbClr val="990000"/>
              </a:solidFill>
            </a:endParaRPr>
          </a:p>
        </p:txBody>
      </p:sp>
      <p:sp>
        <p:nvSpPr>
          <p:cNvPr id="59396" name="Text Box 3"/>
          <p:cNvSpPr txBox="1">
            <a:spLocks noChangeArrowheads="1"/>
          </p:cNvSpPr>
          <p:nvPr/>
        </p:nvSpPr>
        <p:spPr bwMode="auto">
          <a:xfrm>
            <a:off x="539750" y="981075"/>
            <a:ext cx="8012113" cy="1200329"/>
          </a:xfrm>
          <a:prstGeom prst="rect">
            <a:avLst/>
          </a:prstGeom>
          <a:noFill/>
          <a:ln w="9525" algn="ctr">
            <a:noFill/>
            <a:miter lim="800000"/>
            <a:headEnd/>
            <a:tailEnd/>
          </a:ln>
        </p:spPr>
        <p:txBody>
          <a:bodyPr>
            <a:spAutoFit/>
          </a:bodyPr>
          <a:lstStyle/>
          <a:p>
            <a:pPr>
              <a:buClr>
                <a:srgbClr val="990000"/>
              </a:buClr>
              <a:buSzPct val="150000"/>
              <a:buFontTx/>
              <a:buChar char="•"/>
            </a:pPr>
            <a:r>
              <a:rPr lang="en-GB" sz="2400" dirty="0">
                <a:solidFill>
                  <a:srgbClr val="000000"/>
                </a:solidFill>
              </a:rPr>
              <a:t>  a quick and easy way to assess the </a:t>
            </a:r>
            <a:r>
              <a:rPr lang="en-GB" sz="2400" dirty="0" smtClean="0">
                <a:solidFill>
                  <a:srgbClr val="000000"/>
                </a:solidFill>
              </a:rPr>
              <a:t>mass and </a:t>
            </a:r>
            <a:r>
              <a:rPr lang="en-GB" sz="2400" dirty="0">
                <a:solidFill>
                  <a:srgbClr val="000000"/>
                </a:solidFill>
              </a:rPr>
              <a:t>collider energy </a:t>
            </a:r>
            <a:r>
              <a:rPr lang="en-GB" sz="2400" dirty="0" smtClean="0">
                <a:solidFill>
                  <a:srgbClr val="000000"/>
                </a:solidFill>
              </a:rPr>
              <a:t>dependence </a:t>
            </a:r>
            <a:r>
              <a:rPr lang="en-GB" sz="2400" dirty="0">
                <a:solidFill>
                  <a:srgbClr val="000000"/>
                </a:solidFill>
              </a:rPr>
              <a:t>of production cross </a:t>
            </a:r>
            <a:r>
              <a:rPr lang="en-GB" sz="2400" dirty="0" smtClean="0">
                <a:solidFill>
                  <a:srgbClr val="000000"/>
                </a:solidFill>
              </a:rPr>
              <a:t>sections,</a:t>
            </a:r>
            <a:r>
              <a:rPr lang="en-US" sz="2400" dirty="0" smtClean="0">
                <a:solidFill>
                  <a:srgbClr val="000000"/>
                </a:solidFill>
              </a:rPr>
              <a:t> and to compare different PDF sets</a:t>
            </a:r>
            <a:endParaRPr lang="en-GB" sz="2400" dirty="0" smtClean="0">
              <a:solidFill>
                <a:srgbClr val="000000"/>
              </a:solidFill>
            </a:endParaRPr>
          </a:p>
        </p:txBody>
      </p:sp>
      <p:pic>
        <p:nvPicPr>
          <p:cNvPr id="59397" name="Picture 4" descr="txp_fig"/>
          <p:cNvPicPr>
            <a:picLocks noChangeAspect="1" noChangeArrowheads="1"/>
          </p:cNvPicPr>
          <p:nvPr>
            <p:custDataLst>
              <p:tags r:id="rId1"/>
            </p:custDataLst>
          </p:nvPr>
        </p:nvPicPr>
        <p:blipFill>
          <a:blip r:embed="rId5" cstate="print"/>
          <a:srcRect/>
          <a:stretch>
            <a:fillRect/>
          </a:stretch>
        </p:blipFill>
        <p:spPr bwMode="auto">
          <a:xfrm>
            <a:off x="2593975" y="2292276"/>
            <a:ext cx="6427788" cy="1928812"/>
          </a:xfrm>
          <a:prstGeom prst="rect">
            <a:avLst/>
          </a:prstGeom>
          <a:noFill/>
          <a:ln w="9525" algn="ctr">
            <a:noFill/>
            <a:miter lim="800000"/>
            <a:headEnd/>
            <a:tailEnd/>
          </a:ln>
        </p:spPr>
      </p:pic>
      <p:sp>
        <p:nvSpPr>
          <p:cNvPr id="59398" name="Text Box 5"/>
          <p:cNvSpPr txBox="1">
            <a:spLocks noChangeArrowheads="1"/>
          </p:cNvSpPr>
          <p:nvPr/>
        </p:nvSpPr>
        <p:spPr bwMode="auto">
          <a:xfrm>
            <a:off x="468313" y="4530551"/>
            <a:ext cx="8012112" cy="1938992"/>
          </a:xfrm>
          <a:prstGeom prst="rect">
            <a:avLst/>
          </a:prstGeom>
          <a:noFill/>
          <a:ln w="9525" algn="ctr">
            <a:noFill/>
            <a:miter lim="800000"/>
            <a:headEnd/>
            <a:tailEnd/>
          </a:ln>
        </p:spPr>
        <p:txBody>
          <a:bodyPr>
            <a:spAutoFit/>
          </a:bodyPr>
          <a:lstStyle/>
          <a:p>
            <a:pPr>
              <a:buClr>
                <a:srgbClr val="990000"/>
              </a:buClr>
              <a:buSzPct val="150000"/>
              <a:buFontTx/>
              <a:buChar char="•"/>
            </a:pPr>
            <a:r>
              <a:rPr lang="en-GB" sz="2400" dirty="0">
                <a:solidFill>
                  <a:srgbClr val="000000"/>
                </a:solidFill>
              </a:rPr>
              <a:t>  i.e. all the mass and energy dependence is contained in the </a:t>
            </a:r>
            <a:r>
              <a:rPr lang="en-GB" sz="2400" b="1" dirty="0">
                <a:solidFill>
                  <a:srgbClr val="990000"/>
                </a:solidFill>
              </a:rPr>
              <a:t>X</a:t>
            </a:r>
            <a:r>
              <a:rPr lang="en-GB" sz="2400" dirty="0">
                <a:solidFill>
                  <a:srgbClr val="000000"/>
                </a:solidFill>
              </a:rPr>
              <a:t>-independent parton luminosity function in [ ]</a:t>
            </a:r>
          </a:p>
          <a:p>
            <a:pPr>
              <a:buClr>
                <a:srgbClr val="990000"/>
              </a:buClr>
              <a:buSzPct val="150000"/>
              <a:buFontTx/>
              <a:buChar char="•"/>
            </a:pPr>
            <a:r>
              <a:rPr lang="en-GB" sz="2400" dirty="0">
                <a:solidFill>
                  <a:srgbClr val="000000"/>
                </a:solidFill>
              </a:rPr>
              <a:t>  useful combinations are </a:t>
            </a:r>
          </a:p>
          <a:p>
            <a:pPr>
              <a:buClr>
                <a:srgbClr val="990000"/>
              </a:buClr>
              <a:buSzPct val="150000"/>
              <a:buFontTx/>
              <a:buChar char="•"/>
            </a:pPr>
            <a:r>
              <a:rPr lang="en-GB" sz="2400" dirty="0">
                <a:solidFill>
                  <a:srgbClr val="000000"/>
                </a:solidFill>
              </a:rPr>
              <a:t>  and also useful for assessing the uncertainty on cross sections due to uncertainties in the </a:t>
            </a:r>
            <a:r>
              <a:rPr lang="en-GB" sz="2400" dirty="0" smtClean="0">
                <a:solidFill>
                  <a:srgbClr val="000000"/>
                </a:solidFill>
              </a:rPr>
              <a:t>PDFs</a:t>
            </a:r>
            <a:endParaRPr lang="en-US" sz="2400" dirty="0">
              <a:solidFill>
                <a:srgbClr val="000000"/>
              </a:solidFill>
            </a:endParaRPr>
          </a:p>
        </p:txBody>
      </p:sp>
      <p:pic>
        <p:nvPicPr>
          <p:cNvPr id="59399" name="Picture 6" descr="txp_fig"/>
          <p:cNvPicPr>
            <a:picLocks noChangeAspect="1" noChangeArrowheads="1"/>
          </p:cNvPicPr>
          <p:nvPr>
            <p:custDataLst>
              <p:tags r:id="rId2"/>
            </p:custDataLst>
          </p:nvPr>
        </p:nvPicPr>
        <p:blipFill>
          <a:blip r:embed="rId6" cstate="print"/>
          <a:srcRect/>
          <a:stretch>
            <a:fillRect/>
          </a:stretch>
        </p:blipFill>
        <p:spPr bwMode="auto">
          <a:xfrm>
            <a:off x="4284663" y="5353844"/>
            <a:ext cx="2722562" cy="379412"/>
          </a:xfrm>
          <a:prstGeom prst="rect">
            <a:avLst/>
          </a:prstGeom>
          <a:noFill/>
          <a:ln w="9525" algn="ctr">
            <a:noFill/>
            <a:miter lim="800000"/>
            <a:headEnd/>
            <a:tailEnd/>
          </a:ln>
        </p:spPr>
      </p:pic>
      <p:sp>
        <p:nvSpPr>
          <p:cNvPr id="59400" name="Text Box 7"/>
          <p:cNvSpPr txBox="1">
            <a:spLocks noChangeArrowheads="1"/>
          </p:cNvSpPr>
          <p:nvPr/>
        </p:nvSpPr>
        <p:spPr bwMode="auto">
          <a:xfrm>
            <a:off x="211138" y="2981896"/>
            <a:ext cx="2466975" cy="519112"/>
          </a:xfrm>
          <a:prstGeom prst="rect">
            <a:avLst/>
          </a:prstGeom>
          <a:noFill/>
          <a:ln w="9525" algn="ctr">
            <a:noFill/>
            <a:miter lim="800000"/>
            <a:headEnd/>
            <a:tailEnd/>
          </a:ln>
        </p:spPr>
        <p:txBody>
          <a:bodyPr wrap="none">
            <a:spAutoFit/>
          </a:bodyPr>
          <a:lstStyle/>
          <a:p>
            <a:pPr algn="ctr"/>
            <a:r>
              <a:rPr lang="en-GB" sz="2800" dirty="0">
                <a:solidFill>
                  <a:srgbClr val="990000"/>
                </a:solidFill>
                <a:sym typeface="Symbol" pitchFamily="18" charset="2"/>
              </a:rPr>
              <a:t></a:t>
            </a:r>
            <a:r>
              <a:rPr lang="en-GB" sz="2800" dirty="0">
                <a:solidFill>
                  <a:srgbClr val="990000"/>
                </a:solidFill>
              </a:rPr>
              <a:t>s                 </a:t>
            </a:r>
            <a:r>
              <a:rPr lang="en-GB" sz="2800" b="1" dirty="0">
                <a:solidFill>
                  <a:srgbClr val="990000"/>
                </a:solidFill>
              </a:rPr>
              <a:t>X</a:t>
            </a:r>
            <a:endParaRPr lang="en-US" sz="2800" b="1" dirty="0">
              <a:solidFill>
                <a:srgbClr val="990000"/>
              </a:solidFill>
            </a:endParaRPr>
          </a:p>
        </p:txBody>
      </p:sp>
      <p:grpSp>
        <p:nvGrpSpPr>
          <p:cNvPr id="2" name="Group 8"/>
          <p:cNvGrpSpPr>
            <a:grpSpLocks/>
          </p:cNvGrpSpPr>
          <p:nvPr/>
        </p:nvGrpSpPr>
        <p:grpSpPr bwMode="auto">
          <a:xfrm>
            <a:off x="341313" y="2332980"/>
            <a:ext cx="1887537" cy="1816100"/>
            <a:chOff x="113" y="1243"/>
            <a:chExt cx="1189" cy="1144"/>
          </a:xfrm>
        </p:grpSpPr>
        <p:grpSp>
          <p:nvGrpSpPr>
            <p:cNvPr id="3" name="Group 9"/>
            <p:cNvGrpSpPr>
              <a:grpSpLocks noChangeAspect="1"/>
            </p:cNvGrpSpPr>
            <p:nvPr/>
          </p:nvGrpSpPr>
          <p:grpSpPr bwMode="auto">
            <a:xfrm>
              <a:off x="620" y="2228"/>
              <a:ext cx="318" cy="127"/>
              <a:chOff x="1655" y="1117"/>
              <a:chExt cx="454" cy="181"/>
            </a:xfrm>
          </p:grpSpPr>
          <p:sp>
            <p:nvSpPr>
              <p:cNvPr id="59418" name="Line 10"/>
              <p:cNvSpPr>
                <a:spLocks noChangeAspect="1" noChangeShapeType="1"/>
              </p:cNvSpPr>
              <p:nvPr/>
            </p:nvSpPr>
            <p:spPr bwMode="auto">
              <a:xfrm>
                <a:off x="1655" y="1207"/>
                <a:ext cx="454" cy="0"/>
              </a:xfrm>
              <a:prstGeom prst="line">
                <a:avLst/>
              </a:prstGeom>
              <a:noFill/>
              <a:ln w="38100">
                <a:solidFill>
                  <a:schemeClr val="accent2"/>
                </a:solidFill>
                <a:round/>
                <a:headEnd/>
                <a:tailEnd/>
              </a:ln>
            </p:spPr>
            <p:txBody>
              <a:bodyPr/>
              <a:lstStyle/>
              <a:p>
                <a:endParaRPr lang="en-US"/>
              </a:p>
            </p:txBody>
          </p:sp>
          <p:sp>
            <p:nvSpPr>
              <p:cNvPr id="59419" name="Line 11"/>
              <p:cNvSpPr>
                <a:spLocks noChangeAspect="1" noChangeShapeType="1"/>
              </p:cNvSpPr>
              <p:nvPr/>
            </p:nvSpPr>
            <p:spPr bwMode="auto">
              <a:xfrm rot="747372">
                <a:off x="1655" y="1298"/>
                <a:ext cx="454" cy="0"/>
              </a:xfrm>
              <a:prstGeom prst="line">
                <a:avLst/>
              </a:prstGeom>
              <a:noFill/>
              <a:ln w="38100">
                <a:solidFill>
                  <a:schemeClr val="accent2"/>
                </a:solidFill>
                <a:round/>
                <a:headEnd/>
                <a:tailEnd/>
              </a:ln>
            </p:spPr>
            <p:txBody>
              <a:bodyPr/>
              <a:lstStyle/>
              <a:p>
                <a:endParaRPr lang="en-US"/>
              </a:p>
            </p:txBody>
          </p:sp>
          <p:sp>
            <p:nvSpPr>
              <p:cNvPr id="59420" name="Line 12"/>
              <p:cNvSpPr>
                <a:spLocks noChangeAspect="1" noChangeShapeType="1"/>
              </p:cNvSpPr>
              <p:nvPr/>
            </p:nvSpPr>
            <p:spPr bwMode="auto">
              <a:xfrm rot="20852628" flipV="1">
                <a:off x="1655" y="1117"/>
                <a:ext cx="454" cy="0"/>
              </a:xfrm>
              <a:prstGeom prst="line">
                <a:avLst/>
              </a:prstGeom>
              <a:noFill/>
              <a:ln w="38100">
                <a:solidFill>
                  <a:schemeClr val="accent2"/>
                </a:solidFill>
                <a:round/>
                <a:headEnd/>
                <a:tailEnd/>
              </a:ln>
            </p:spPr>
            <p:txBody>
              <a:bodyPr/>
              <a:lstStyle/>
              <a:p>
                <a:endParaRPr lang="en-US"/>
              </a:p>
            </p:txBody>
          </p:sp>
        </p:grpSp>
        <p:grpSp>
          <p:nvGrpSpPr>
            <p:cNvPr id="4" name="Group 13"/>
            <p:cNvGrpSpPr>
              <a:grpSpLocks noChangeAspect="1"/>
            </p:cNvGrpSpPr>
            <p:nvPr/>
          </p:nvGrpSpPr>
          <p:grpSpPr bwMode="auto">
            <a:xfrm>
              <a:off x="620" y="1275"/>
              <a:ext cx="318" cy="127"/>
              <a:chOff x="1655" y="1117"/>
              <a:chExt cx="454" cy="181"/>
            </a:xfrm>
          </p:grpSpPr>
          <p:sp>
            <p:nvSpPr>
              <p:cNvPr id="59415" name="Line 14"/>
              <p:cNvSpPr>
                <a:spLocks noChangeAspect="1" noChangeShapeType="1"/>
              </p:cNvSpPr>
              <p:nvPr/>
            </p:nvSpPr>
            <p:spPr bwMode="auto">
              <a:xfrm>
                <a:off x="1655" y="1207"/>
                <a:ext cx="454" cy="0"/>
              </a:xfrm>
              <a:prstGeom prst="line">
                <a:avLst/>
              </a:prstGeom>
              <a:noFill/>
              <a:ln w="38100">
                <a:solidFill>
                  <a:schemeClr val="accent2"/>
                </a:solidFill>
                <a:round/>
                <a:headEnd/>
                <a:tailEnd/>
              </a:ln>
            </p:spPr>
            <p:txBody>
              <a:bodyPr/>
              <a:lstStyle/>
              <a:p>
                <a:endParaRPr lang="en-US"/>
              </a:p>
            </p:txBody>
          </p:sp>
          <p:sp>
            <p:nvSpPr>
              <p:cNvPr id="59416" name="Line 15"/>
              <p:cNvSpPr>
                <a:spLocks noChangeAspect="1" noChangeShapeType="1"/>
              </p:cNvSpPr>
              <p:nvPr/>
            </p:nvSpPr>
            <p:spPr bwMode="auto">
              <a:xfrm rot="747372">
                <a:off x="1655" y="1298"/>
                <a:ext cx="454" cy="0"/>
              </a:xfrm>
              <a:prstGeom prst="line">
                <a:avLst/>
              </a:prstGeom>
              <a:noFill/>
              <a:ln w="38100">
                <a:solidFill>
                  <a:schemeClr val="accent2"/>
                </a:solidFill>
                <a:round/>
                <a:headEnd/>
                <a:tailEnd/>
              </a:ln>
            </p:spPr>
            <p:txBody>
              <a:bodyPr/>
              <a:lstStyle/>
              <a:p>
                <a:endParaRPr lang="en-US"/>
              </a:p>
            </p:txBody>
          </p:sp>
          <p:sp>
            <p:nvSpPr>
              <p:cNvPr id="59417" name="Line 16"/>
              <p:cNvSpPr>
                <a:spLocks noChangeAspect="1" noChangeShapeType="1"/>
              </p:cNvSpPr>
              <p:nvPr/>
            </p:nvSpPr>
            <p:spPr bwMode="auto">
              <a:xfrm rot="20852628" flipV="1">
                <a:off x="1655" y="1117"/>
                <a:ext cx="454" cy="0"/>
              </a:xfrm>
              <a:prstGeom prst="line">
                <a:avLst/>
              </a:prstGeom>
              <a:noFill/>
              <a:ln w="38100">
                <a:solidFill>
                  <a:schemeClr val="accent2"/>
                </a:solidFill>
                <a:round/>
                <a:headEnd/>
                <a:tailEnd/>
              </a:ln>
            </p:spPr>
            <p:txBody>
              <a:bodyPr/>
              <a:lstStyle/>
              <a:p>
                <a:endParaRPr lang="en-US"/>
              </a:p>
            </p:txBody>
          </p:sp>
        </p:grpSp>
        <p:grpSp>
          <p:nvGrpSpPr>
            <p:cNvPr id="5" name="Group 17"/>
            <p:cNvGrpSpPr>
              <a:grpSpLocks noChangeAspect="1"/>
            </p:cNvGrpSpPr>
            <p:nvPr/>
          </p:nvGrpSpPr>
          <p:grpSpPr bwMode="auto">
            <a:xfrm>
              <a:off x="113" y="1243"/>
              <a:ext cx="508" cy="191"/>
              <a:chOff x="249" y="1071"/>
              <a:chExt cx="726" cy="273"/>
            </a:xfrm>
          </p:grpSpPr>
          <p:sp>
            <p:nvSpPr>
              <p:cNvPr id="59413" name="Oval 18"/>
              <p:cNvSpPr>
                <a:spLocks noChangeAspect="1" noChangeArrowheads="1"/>
              </p:cNvSpPr>
              <p:nvPr/>
            </p:nvSpPr>
            <p:spPr bwMode="auto">
              <a:xfrm>
                <a:off x="703" y="1071"/>
                <a:ext cx="272" cy="273"/>
              </a:xfrm>
              <a:prstGeom prst="ellipse">
                <a:avLst/>
              </a:prstGeom>
              <a:solidFill>
                <a:schemeClr val="accent1"/>
              </a:solidFill>
              <a:ln w="9525">
                <a:solidFill>
                  <a:schemeClr val="tx1"/>
                </a:solidFill>
                <a:round/>
                <a:headEnd/>
                <a:tailEnd/>
              </a:ln>
            </p:spPr>
            <p:txBody>
              <a:bodyPr wrap="none" anchor="ctr"/>
              <a:lstStyle/>
              <a:p>
                <a:endParaRPr lang="en-US" sz="1600">
                  <a:solidFill>
                    <a:srgbClr val="000000"/>
                  </a:solidFill>
                </a:endParaRPr>
              </a:p>
            </p:txBody>
          </p:sp>
          <p:sp>
            <p:nvSpPr>
              <p:cNvPr id="59414" name="Line 19"/>
              <p:cNvSpPr>
                <a:spLocks noChangeAspect="1" noChangeShapeType="1"/>
              </p:cNvSpPr>
              <p:nvPr/>
            </p:nvSpPr>
            <p:spPr bwMode="auto">
              <a:xfrm>
                <a:off x="249" y="1207"/>
                <a:ext cx="454" cy="0"/>
              </a:xfrm>
              <a:prstGeom prst="line">
                <a:avLst/>
              </a:prstGeom>
              <a:noFill/>
              <a:ln w="76200">
                <a:solidFill>
                  <a:schemeClr val="accent2"/>
                </a:solidFill>
                <a:round/>
                <a:headEnd/>
                <a:tailEnd/>
              </a:ln>
            </p:spPr>
            <p:txBody>
              <a:bodyPr/>
              <a:lstStyle/>
              <a:p>
                <a:endParaRPr lang="en-US"/>
              </a:p>
            </p:txBody>
          </p:sp>
        </p:grpSp>
        <p:grpSp>
          <p:nvGrpSpPr>
            <p:cNvPr id="6" name="Group 20"/>
            <p:cNvGrpSpPr>
              <a:grpSpLocks noChangeAspect="1"/>
            </p:cNvGrpSpPr>
            <p:nvPr/>
          </p:nvGrpSpPr>
          <p:grpSpPr bwMode="auto">
            <a:xfrm>
              <a:off x="113" y="2196"/>
              <a:ext cx="508" cy="191"/>
              <a:chOff x="249" y="2251"/>
              <a:chExt cx="726" cy="273"/>
            </a:xfrm>
          </p:grpSpPr>
          <p:sp>
            <p:nvSpPr>
              <p:cNvPr id="59411" name="Oval 21"/>
              <p:cNvSpPr>
                <a:spLocks noChangeAspect="1" noChangeArrowheads="1"/>
              </p:cNvSpPr>
              <p:nvPr/>
            </p:nvSpPr>
            <p:spPr bwMode="auto">
              <a:xfrm>
                <a:off x="703" y="2251"/>
                <a:ext cx="272" cy="273"/>
              </a:xfrm>
              <a:prstGeom prst="ellipse">
                <a:avLst/>
              </a:prstGeom>
              <a:solidFill>
                <a:schemeClr val="accent1"/>
              </a:solidFill>
              <a:ln w="9525">
                <a:solidFill>
                  <a:schemeClr val="tx1"/>
                </a:solidFill>
                <a:round/>
                <a:headEnd/>
                <a:tailEnd/>
              </a:ln>
            </p:spPr>
            <p:txBody>
              <a:bodyPr wrap="none" anchor="ctr"/>
              <a:lstStyle/>
              <a:p>
                <a:endParaRPr lang="en-US" sz="1600">
                  <a:solidFill>
                    <a:srgbClr val="000000"/>
                  </a:solidFill>
                </a:endParaRPr>
              </a:p>
            </p:txBody>
          </p:sp>
          <p:sp>
            <p:nvSpPr>
              <p:cNvPr id="59412" name="Line 22"/>
              <p:cNvSpPr>
                <a:spLocks noChangeAspect="1" noChangeShapeType="1"/>
              </p:cNvSpPr>
              <p:nvPr/>
            </p:nvSpPr>
            <p:spPr bwMode="auto">
              <a:xfrm>
                <a:off x="249" y="2387"/>
                <a:ext cx="454" cy="0"/>
              </a:xfrm>
              <a:prstGeom prst="line">
                <a:avLst/>
              </a:prstGeom>
              <a:noFill/>
              <a:ln w="76200">
                <a:solidFill>
                  <a:schemeClr val="accent2"/>
                </a:solidFill>
                <a:round/>
                <a:headEnd/>
                <a:tailEnd/>
              </a:ln>
            </p:spPr>
            <p:txBody>
              <a:bodyPr/>
              <a:lstStyle/>
              <a:p>
                <a:endParaRPr lang="en-US"/>
              </a:p>
            </p:txBody>
          </p:sp>
        </p:grpSp>
        <p:sp>
          <p:nvSpPr>
            <p:cNvPr id="59406" name="Line 23"/>
            <p:cNvSpPr>
              <a:spLocks noChangeShapeType="1"/>
            </p:cNvSpPr>
            <p:nvPr/>
          </p:nvSpPr>
          <p:spPr bwMode="auto">
            <a:xfrm flipV="1">
              <a:off x="567" y="1832"/>
              <a:ext cx="362" cy="363"/>
            </a:xfrm>
            <a:prstGeom prst="line">
              <a:avLst/>
            </a:prstGeom>
            <a:noFill/>
            <a:ln w="28575">
              <a:solidFill>
                <a:srgbClr val="0033CC"/>
              </a:solidFill>
              <a:round/>
              <a:headEnd/>
              <a:tailEnd/>
            </a:ln>
          </p:spPr>
          <p:txBody>
            <a:bodyPr/>
            <a:lstStyle/>
            <a:p>
              <a:endParaRPr lang="en-US"/>
            </a:p>
          </p:txBody>
        </p:sp>
        <p:sp>
          <p:nvSpPr>
            <p:cNvPr id="59407" name="Line 24"/>
            <p:cNvSpPr>
              <a:spLocks noChangeShapeType="1"/>
            </p:cNvSpPr>
            <p:nvPr/>
          </p:nvSpPr>
          <p:spPr bwMode="auto">
            <a:xfrm>
              <a:off x="567" y="1424"/>
              <a:ext cx="362" cy="408"/>
            </a:xfrm>
            <a:prstGeom prst="line">
              <a:avLst/>
            </a:prstGeom>
            <a:noFill/>
            <a:ln w="28575">
              <a:solidFill>
                <a:srgbClr val="0033CC"/>
              </a:solidFill>
              <a:round/>
              <a:headEnd/>
              <a:tailEnd/>
            </a:ln>
          </p:spPr>
          <p:txBody>
            <a:bodyPr/>
            <a:lstStyle/>
            <a:p>
              <a:endParaRPr lang="en-US"/>
            </a:p>
          </p:txBody>
        </p:sp>
        <p:sp>
          <p:nvSpPr>
            <p:cNvPr id="59408" name="AutoShape 25"/>
            <p:cNvSpPr>
              <a:spLocks noChangeArrowheads="1"/>
            </p:cNvSpPr>
            <p:nvPr/>
          </p:nvSpPr>
          <p:spPr bwMode="auto">
            <a:xfrm>
              <a:off x="894" y="1742"/>
              <a:ext cx="408" cy="181"/>
            </a:xfrm>
            <a:prstGeom prst="rightArrow">
              <a:avLst>
                <a:gd name="adj1" fmla="val 50000"/>
                <a:gd name="adj2" fmla="val 56354"/>
              </a:avLst>
            </a:prstGeom>
            <a:solidFill>
              <a:srgbClr val="000099"/>
            </a:solidFill>
            <a:ln w="9525" algn="ctr">
              <a:noFill/>
              <a:miter lim="800000"/>
              <a:headEnd/>
              <a:tailEnd/>
            </a:ln>
          </p:spPr>
          <p:txBody>
            <a:bodyPr wrap="none" anchor="ctr"/>
            <a:lstStyle/>
            <a:p>
              <a:endParaRPr lang="en-US" sz="1600">
                <a:solidFill>
                  <a:srgbClr val="000000"/>
                </a:solidFill>
              </a:endParaRPr>
            </a:p>
          </p:txBody>
        </p:sp>
        <p:sp>
          <p:nvSpPr>
            <p:cNvPr id="59409" name="Text Box 26"/>
            <p:cNvSpPr txBox="1">
              <a:spLocks noChangeArrowheads="1"/>
            </p:cNvSpPr>
            <p:nvPr/>
          </p:nvSpPr>
          <p:spPr bwMode="auto">
            <a:xfrm>
              <a:off x="546" y="1512"/>
              <a:ext cx="205" cy="250"/>
            </a:xfrm>
            <a:prstGeom prst="rect">
              <a:avLst/>
            </a:prstGeom>
            <a:noFill/>
            <a:ln w="9525" algn="ctr">
              <a:noFill/>
              <a:miter lim="800000"/>
              <a:headEnd/>
              <a:tailEnd/>
            </a:ln>
          </p:spPr>
          <p:txBody>
            <a:bodyPr wrap="none">
              <a:spAutoFit/>
            </a:bodyPr>
            <a:lstStyle/>
            <a:p>
              <a:pPr algn="ctr"/>
              <a:r>
                <a:rPr lang="en-GB" sz="2000" dirty="0">
                  <a:solidFill>
                    <a:srgbClr val="000099"/>
                  </a:solidFill>
                </a:rPr>
                <a:t>a</a:t>
              </a:r>
              <a:endParaRPr lang="en-US" sz="2000" dirty="0">
                <a:solidFill>
                  <a:srgbClr val="000099"/>
                </a:solidFill>
              </a:endParaRPr>
            </a:p>
          </p:txBody>
        </p:sp>
        <p:sp>
          <p:nvSpPr>
            <p:cNvPr id="59410" name="Text Box 27"/>
            <p:cNvSpPr txBox="1">
              <a:spLocks noChangeArrowheads="1"/>
            </p:cNvSpPr>
            <p:nvPr/>
          </p:nvSpPr>
          <p:spPr bwMode="auto">
            <a:xfrm>
              <a:off x="556" y="1841"/>
              <a:ext cx="205" cy="250"/>
            </a:xfrm>
            <a:prstGeom prst="rect">
              <a:avLst/>
            </a:prstGeom>
            <a:noFill/>
            <a:ln w="9525" algn="ctr">
              <a:noFill/>
              <a:miter lim="800000"/>
              <a:headEnd/>
              <a:tailEnd/>
            </a:ln>
          </p:spPr>
          <p:txBody>
            <a:bodyPr wrap="none">
              <a:spAutoFit/>
            </a:bodyPr>
            <a:lstStyle/>
            <a:p>
              <a:pPr algn="ctr"/>
              <a:r>
                <a:rPr lang="en-GB" sz="2000">
                  <a:solidFill>
                    <a:srgbClr val="000099"/>
                  </a:solidFill>
                </a:rPr>
                <a:t>b</a:t>
              </a:r>
              <a:endParaRPr lang="en-US" sz="2000">
                <a:solidFill>
                  <a:srgbClr val="000099"/>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80F897C-93F7-4846-9B42-2B1DDAE444F2}" type="slidenum">
              <a:rPr lang="en-GB" smtClean="0"/>
              <a:pPr>
                <a:defRPr/>
              </a:pPr>
              <a:t>9</a:t>
            </a:fld>
            <a:endParaRPr lang="en-GB"/>
          </a:p>
        </p:txBody>
      </p:sp>
      <p:pic>
        <p:nvPicPr>
          <p:cNvPr id="466946" name="Picture 2"/>
          <p:cNvPicPr>
            <a:picLocks noChangeAspect="1" noChangeArrowheads="1"/>
          </p:cNvPicPr>
          <p:nvPr/>
        </p:nvPicPr>
        <p:blipFill>
          <a:blip r:embed="rId2" cstate="print"/>
          <a:srcRect l="32025" t="13840" r="31226" b="3123"/>
          <a:stretch>
            <a:fillRect/>
          </a:stretch>
        </p:blipFill>
        <p:spPr bwMode="auto">
          <a:xfrm>
            <a:off x="1835696" y="188640"/>
            <a:ext cx="4536504" cy="6221491"/>
          </a:xfrm>
          <a:prstGeom prst="rect">
            <a:avLst/>
          </a:prstGeom>
          <a:noFill/>
          <a:ln w="9525">
            <a:noFill/>
            <a:miter lim="800000"/>
            <a:headEnd/>
            <a:tailEnd/>
          </a:ln>
        </p:spPr>
      </p:pic>
      <p:sp>
        <p:nvSpPr>
          <p:cNvPr id="4" name="TextBox 3"/>
          <p:cNvSpPr txBox="1"/>
          <p:nvPr/>
        </p:nvSpPr>
        <p:spPr>
          <a:xfrm>
            <a:off x="1013189" y="6402814"/>
            <a:ext cx="6727163" cy="338554"/>
          </a:xfrm>
          <a:prstGeom prst="rect">
            <a:avLst/>
          </a:prstGeom>
          <a:noFill/>
        </p:spPr>
        <p:txBody>
          <a:bodyPr wrap="none" rtlCol="0">
            <a:spAutoFit/>
          </a:bodyPr>
          <a:lstStyle/>
          <a:p>
            <a:r>
              <a:rPr lang="en-GB" dirty="0" smtClean="0">
                <a:solidFill>
                  <a:srgbClr val="990000"/>
                </a:solidFill>
              </a:rPr>
              <a:t>... more plots like this at www.hep.phy.cam.ac.uk/~wjs/plots/plots.html</a:t>
            </a:r>
            <a:endParaRPr lang="en-US" dirty="0">
              <a:solidFill>
                <a:srgbClr val="99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WJS@9VRHFJMFUVWXY5MJ" val="301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_{i/A}(x,Q^2) \]&#10;\end{document}&#10;"/>
  <p:tag name="FILENAME" val="txp_fig"/>
  <p:tag name="FORMAT" val="pngmono"/>
  <p:tag name="RES" val="1200"/>
  <p:tag name="BLEND" val="0"/>
  <p:tag name="TRANSPARENT" val="1"/>
  <p:tag name="TBUG" val="0"/>
  <p:tag name="ALLOWFS" val="0"/>
  <p:tag name="ORIGWIDTH" val="103"/>
  <p:tag name="PICTUREFILESIZE" val="7691"/>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hat\sigma_{ab\to X}&amp;=&amp; C_X \delta(\hat s - M_X^2) \nonumber \\&#10;\sigma_X &amp; =&amp; \int_0^1 dx_a dx_b \; f_a(x_a,M_X^2) f_b(x_b,M_X^2) &#10;\; C_X \;\delta (x_a x_b-\tau) \nonumber \\&#10; &amp;\equiv &amp; C_X\;   \left[ \frac{1}{s} \; \frac {\partial {\cal L}_{ab}}{\partial \tau} \right]&#10;\qquad \qquad (\tau = M_X^2/s)&#10; \nonumber \\&#10;\frac {\partial {\cal L}_{ab}}{\partial \tau} &amp;=&amp; &#10;\int_0^1 dx_a dx_b \; f_a(x_a,M_X^2) f_b(x_b,M_X^2)  \;\delta (x_a x_b-\tau)&#10;\end{eqnarray*}&#10;\end{document}&#10;"/>
  <p:tag name="FILENAME" val="txp_fig"/>
  <p:tag name="FORMAT" val="pngmono"/>
  <p:tag name="RES" val="1200"/>
  <p:tag name="BLEND" val="0"/>
  <p:tag name="TRANSPARENT" val="0"/>
  <p:tag name="TBUG" val="0"/>
  <p:tag name="ALLOWFS" val="0"/>
  <p:tag name="ORIGWIDTH" val="573"/>
  <p:tag name="PICTUREFILESIZE" val="10777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b = gg, \sum_q q \bar q, ...$&#10;\end{document}&#10;"/>
  <p:tag name="EXTERNALNAME" val="txp_fig"/>
  <p:tag name="BLEND" val="False"/>
  <p:tag name="TRANSPARENT" val="False"/>
  <p:tag name="KEEPFILES" val="False"/>
  <p:tag name="DEBUGPAUSE" val="False"/>
  <p:tag name="RESOLUTION" val="1200"/>
  <p:tag name="TIMEOUT" val="(none)"/>
  <p:tag name="BOXWIDTH" val="403"/>
  <p:tag name="BOXHEIGHT" val="338"/>
  <p:tag name="BOXFONT" val="10"/>
  <p:tag name="BOXWRAP" val="False"/>
  <p:tag name="WORKAROUNDTRANSPARENCYBUG" val="False"/>
  <p:tag name="ALLOWFONTSUBSTITUTION" val="False"/>
  <p:tag name="BITMAPFORMAT" val="pngmono"/>
  <p:tag name="ORIGWIDTH" val="158"/>
  <p:tag name="PICTUREFILESIZE" val="7915"/>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lpha_S^{\overline{MS},NLO}(M_Z^2) = 0.1202{+0.012 \atop -0.015}  &#10;\]&#10;\[&#10;\alpha_S^{\overline{MS},NNLO}(M_Z^2) = 0.1171{+0.014 \atop -0.014}&#10;\]&#10;\end{document}&#10;"/>
  <p:tag name="FILENAME" val="TP_tmp"/>
  <p:tag name="FORMAT" val="png16m"/>
  <p:tag name="RES" val="1200"/>
  <p:tag name="BLEND" val="0"/>
  <p:tag name="TRANSPARENT" val="0"/>
  <p:tag name="TBUG" val="0"/>
  <p:tag name="ALLOWFS" val="0"/>
  <p:tag name="ORIGWIDTH" val="333"/>
  <p:tag name="PICTUREFILESIZE" val="8351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lpha_S^{\overline{MS}}(M_Z^2) = 0.1185 \pm 0.0007&#10;\]&#10;\end{document}&#10;"/>
  <p:tag name="FILENAME" val="TP_tmp"/>
  <p:tag name="FORMAT" val="png256"/>
  <p:tag name="RES" val="1200"/>
  <p:tag name="BLEND" val="0"/>
  <p:tag name="TRANSPARENT" val="0"/>
  <p:tag name="TBUG" val="0"/>
  <p:tag name="ALLOWFS" val="0"/>
  <p:tag name="ORIGWIDTH" val="289"/>
  <p:tag name="PICTUREFILESIZE" val="2627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frac {\partial {\cal L}_{ab}}{\partial \tau}(M_X, 8\;  {\rm TeV})  &amp;\simeq &amp; &#10;\frac {\partial {\cal L}_{ab}}{\partial \tau}( 7/8 M_X, 7\; {\rm TeV})&#10;\end{eqnarray*}&#10;\end{document}&#10;"/>
  <p:tag name="FILENAME" val="txp_fig"/>
  <p:tag name="FORMAT" val="pngmono"/>
  <p:tag name="RES" val="1200"/>
  <p:tag name="BLEND" val="0"/>
  <p:tag name="TRANSPARENT" val="0"/>
  <p:tag name="TBUG" val="0"/>
  <p:tag name="ALLOWFS" val="0"/>
  <p:tag name="ORIGWIDTH" val="427"/>
  <p:tag name="PICTUREFILESIZE" val="29798"/>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10464</TotalTime>
  <Words>2506</Words>
  <Application>Microsoft Office PowerPoint</Application>
  <PresentationFormat>On-screen Show (4:3)</PresentationFormat>
  <Paragraphs>323</Paragraphs>
  <Slides>49</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49</vt:i4>
      </vt:variant>
    </vt:vector>
  </HeadingPairs>
  <TitlesOfParts>
    <vt:vector size="55" baseType="lpstr">
      <vt:lpstr>Custom Design</vt:lpstr>
      <vt:lpstr>1_Custom Design</vt:lpstr>
      <vt:lpstr>2_Custom Design</vt:lpstr>
      <vt:lpstr>3_Custom Design</vt:lpstr>
      <vt:lpstr>4_Custom Design</vt:lpstr>
      <vt:lpstr>Image</vt:lpstr>
      <vt:lpstr>Parton Distributions and Higgs Production at the LHC and the Tevatron  </vt:lpstr>
      <vt:lpstr>parton distribution  functions</vt:lpstr>
      <vt:lpstr>Slide 3</vt:lpstr>
      <vt:lpstr>PDFs from global fits</vt:lpstr>
      <vt:lpstr>Slide 5</vt:lpstr>
      <vt:lpstr>Slide 6</vt:lpstr>
      <vt:lpstr>Slide 7</vt:lpstr>
      <vt:lpstr>parton luminosity functions</vt:lpstr>
      <vt:lpstr>Slide 9</vt:lpstr>
      <vt:lpstr>convergence of pdfs!</vt:lpstr>
      <vt:lpstr>Slide 11</vt:lpstr>
      <vt:lpstr>PDFs and S(MZ2)</vt:lpstr>
      <vt:lpstr> NNPDF update* 2012</vt:lpstr>
      <vt:lpstr> CT(EQ) update* 2012</vt:lpstr>
      <vt:lpstr>... and similar cross section predictions</vt:lpstr>
      <vt:lpstr> MSTW update 2012</vt:lpstr>
      <vt:lpstr> AB(K)M update 2012</vt:lpstr>
      <vt:lpstr>updated luminosity plots for 8 TeV</vt:lpstr>
      <vt:lpstr> PDF fitting at LHC</vt:lpstr>
      <vt:lpstr>Slide 20</vt:lpstr>
      <vt:lpstr>Slide 21</vt:lpstr>
      <vt:lpstr>Slide 22</vt:lpstr>
      <vt:lpstr>Slide 23</vt:lpstr>
      <vt:lpstr>Slide 24</vt:lpstr>
      <vt:lpstr>Slide 25</vt:lpstr>
      <vt:lpstr>Slide 26</vt:lpstr>
      <vt:lpstr>The ‘PDF4LHC recommendation’* for combining best fits and uncertainties from different PDF sets into a single prediction</vt:lpstr>
      <vt:lpstr>The ‘PDF4LHC recommendation’* for combining best fits and uncertainties from different PDF sets into a single prediction</vt:lpstr>
      <vt:lpstr>Slide 29</vt:lpstr>
      <vt:lpstr>Slide 30</vt:lpstr>
      <vt:lpstr>Slide 31</vt:lpstr>
      <vt:lpstr>Slide 32</vt:lpstr>
      <vt:lpstr>Slide 33</vt:lpstr>
      <vt:lpstr>Slide 34</vt:lpstr>
      <vt:lpstr>Slide 35</vt:lpstr>
      <vt:lpstr>Slide 36</vt:lpstr>
      <vt:lpstr>Slide 37</vt:lpstr>
      <vt:lpstr>summary</vt:lpstr>
      <vt:lpstr>Slide 39</vt:lpstr>
      <vt:lpstr>parton luminosity functions</vt:lpstr>
      <vt:lpstr>Slide 41</vt:lpstr>
      <vt:lpstr>Slide 42</vt:lpstr>
      <vt:lpstr>Slide 43</vt:lpstr>
      <vt:lpstr>Slide 44</vt:lpstr>
      <vt:lpstr>PDF + S uncertainties in jet cross sections</vt:lpstr>
      <vt:lpstr>MSTW input parametrisation</vt:lpstr>
      <vt:lpstr>Slide 47</vt:lpstr>
      <vt:lpstr>Slide 48</vt:lpstr>
      <vt:lpstr>S - PDF correlations</vt:lpstr>
    </vt:vector>
  </TitlesOfParts>
  <Company>Durham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Stirling</dc:creator>
  <cp:lastModifiedBy>James Stirling</cp:lastModifiedBy>
  <cp:revision>623</cp:revision>
  <dcterms:created xsi:type="dcterms:W3CDTF">2008-04-02T22:35:41Z</dcterms:created>
  <dcterms:modified xsi:type="dcterms:W3CDTF">2012-07-20T07:30:27Z</dcterms:modified>
</cp:coreProperties>
</file>