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39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78F9C-4ECB-44C6-81AB-2E48C8E15737}" type="datetimeFigureOut">
              <a:rPr lang="fr-FR" smtClean="0"/>
              <a:t>29/03/2012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7888C-C722-4856-BF5F-395EC0523A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923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7888C-C722-4856-BF5F-395EC0523A4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5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1AF8-E60D-4152-980F-5CFEBC6E8B31}" type="datetime1">
              <a:rPr lang="fr-FR" smtClean="0"/>
              <a:t>29/03/2012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8131-0ACB-45F2-934D-014ABA0DF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16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8A24-4182-47FC-9F3C-9305F62A869F}" type="datetime1">
              <a:rPr lang="fr-FR" smtClean="0"/>
              <a:t>29/03/2012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8131-0ACB-45F2-934D-014ABA0DF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8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66BB-3150-4AA4-84E7-CA44BF7125BF}" type="datetime1">
              <a:rPr lang="fr-FR" smtClean="0"/>
              <a:t>29/03/2012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8131-0ACB-45F2-934D-014ABA0DF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15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D08B-CA88-4B69-B4BC-839ACC36F858}" type="datetime1">
              <a:rPr lang="fr-FR" smtClean="0"/>
              <a:t>29/03/2012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8131-0ACB-45F2-934D-014ABA0DF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15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E53-A0A4-4F47-953A-E53A8013F9DF}" type="datetime1">
              <a:rPr lang="fr-FR" smtClean="0"/>
              <a:t>29/03/2012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8131-0ACB-45F2-934D-014ABA0DF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1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273F-2CA6-48DE-B7E9-04ECF562D1F0}" type="datetime1">
              <a:rPr lang="fr-FR" smtClean="0"/>
              <a:t>29/03/2012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8131-0ACB-45F2-934D-014ABA0DF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89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5EFD-6C1B-4512-821D-E95D328D5C80}" type="datetime1">
              <a:rPr lang="fr-FR" smtClean="0"/>
              <a:t>29/03/2012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8131-0ACB-45F2-934D-014ABA0DF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96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E753-EF68-4C0F-92E3-FF2960F50EEF}" type="datetime1">
              <a:rPr lang="fr-FR" smtClean="0"/>
              <a:t>29/03/2012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8131-0ACB-45F2-934D-014ABA0DF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33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1DC7-56A7-4F67-A6C4-C7FD6CB8C0E5}" type="datetime1">
              <a:rPr lang="fr-FR" smtClean="0"/>
              <a:t>29/03/2012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8131-0ACB-45F2-934D-014ABA0DF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49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331-1859-4CA0-A39A-88221AE88F76}" type="datetime1">
              <a:rPr lang="fr-FR" smtClean="0"/>
              <a:t>29/03/2012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8131-0ACB-45F2-934D-014ABA0DF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65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70D3-3616-4B97-B41D-A3FCC4CB088B}" type="datetime1">
              <a:rPr lang="fr-FR" smtClean="0"/>
              <a:t>29/03/2012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8131-0ACB-45F2-934D-014ABA0DF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81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020F9-192B-4365-884F-60EF8A488059}" type="datetime1">
              <a:rPr lang="fr-FR" smtClean="0"/>
              <a:t>29/03/2012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58131-0ACB-45F2-934D-014ABA0DF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94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2997.924MHz@31]C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2998.46MHz@31]C" TargetMode="Externa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90528" y="365506"/>
            <a:ext cx="3605474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3200" dirty="0">
                <a:solidFill>
                  <a:srgbClr val="FF0000"/>
                </a:solidFill>
                <a:latin typeface="Palatino Linotype" pitchFamily="18" charset="0"/>
              </a:rPr>
              <a:t>L</a:t>
            </a:r>
            <a:r>
              <a:rPr lang="en-GB" sz="3200" dirty="0" smtClean="0">
                <a:solidFill>
                  <a:srgbClr val="FF0000"/>
                </a:solidFill>
                <a:latin typeface="Palatino Linotype" pitchFamily="18" charset="0"/>
              </a:rPr>
              <a:t>e </a:t>
            </a:r>
            <a:r>
              <a:rPr lang="en-GB" sz="3200" dirty="0" err="1">
                <a:solidFill>
                  <a:srgbClr val="FF0000"/>
                </a:solidFill>
                <a:latin typeface="Palatino Linotype" pitchFamily="18" charset="0"/>
              </a:rPr>
              <a:t>linac</a:t>
            </a:r>
            <a:r>
              <a:rPr lang="en-GB" sz="3200" dirty="0">
                <a:solidFill>
                  <a:srgbClr val="FF0000"/>
                </a:solidFill>
                <a:latin typeface="Palatino Linotype" pitchFamily="18" charset="0"/>
              </a:rPr>
              <a:t> de </a:t>
            </a:r>
            <a:r>
              <a:rPr lang="en-GB" sz="3200" dirty="0" err="1">
                <a:solidFill>
                  <a:srgbClr val="FF0000"/>
                </a:solidFill>
                <a:latin typeface="Palatino Linotype" pitchFamily="18" charset="0"/>
              </a:rPr>
              <a:t>ThomX</a:t>
            </a:r>
            <a:endParaRPr lang="en-GB" sz="32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3568" y="2348880"/>
            <a:ext cx="7619394" cy="371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fr-FR" sz="2400" dirty="0">
                <a:latin typeface="Palatino Linotype" pitchFamily="18" charset="0"/>
              </a:rPr>
              <a:t>Raphaël Roux: modélisation RF et dynamique faisceau</a:t>
            </a:r>
          </a:p>
          <a:p>
            <a:pPr>
              <a:lnSpc>
                <a:spcPct val="140000"/>
              </a:lnSpc>
            </a:pPr>
            <a:r>
              <a:rPr lang="fr-FR" sz="2400" dirty="0" smtClean="0">
                <a:latin typeface="Palatino Linotype" pitchFamily="18" charset="0"/>
              </a:rPr>
              <a:t>Patrick Marchand (SOLEIL): RF</a:t>
            </a:r>
          </a:p>
          <a:p>
            <a:pPr>
              <a:lnSpc>
                <a:spcPct val="140000"/>
              </a:lnSpc>
            </a:pPr>
            <a:r>
              <a:rPr lang="fr-FR" sz="2400" dirty="0" smtClean="0">
                <a:latin typeface="Palatino Linotype" pitchFamily="18" charset="0"/>
              </a:rPr>
              <a:t>Jean-Pierre </a:t>
            </a:r>
            <a:r>
              <a:rPr lang="fr-FR" sz="2400" dirty="0" err="1" smtClean="0">
                <a:latin typeface="Palatino Linotype" pitchFamily="18" charset="0"/>
              </a:rPr>
              <a:t>Pollina</a:t>
            </a:r>
            <a:r>
              <a:rPr lang="fr-FR" sz="2400" dirty="0" smtClean="0">
                <a:latin typeface="Palatino Linotype" pitchFamily="18" charset="0"/>
              </a:rPr>
              <a:t>: source et réseau RF</a:t>
            </a:r>
            <a:endParaRPr lang="fr-FR" sz="2400" dirty="0">
              <a:latin typeface="Palatino Linotype" pitchFamily="18" charset="0"/>
            </a:endParaRPr>
          </a:p>
          <a:p>
            <a:pPr>
              <a:lnSpc>
                <a:spcPct val="140000"/>
              </a:lnSpc>
            </a:pPr>
            <a:r>
              <a:rPr lang="fr-FR" sz="2400" dirty="0">
                <a:latin typeface="Palatino Linotype" pitchFamily="18" charset="0"/>
              </a:rPr>
              <a:t>Victor </a:t>
            </a:r>
            <a:r>
              <a:rPr lang="fr-FR" sz="2400" dirty="0" err="1">
                <a:latin typeface="Palatino Linotype" pitchFamily="18" charset="0"/>
              </a:rPr>
              <a:t>Soskov</a:t>
            </a:r>
            <a:r>
              <a:rPr lang="fr-FR" sz="2400" dirty="0">
                <a:latin typeface="Palatino Linotype" pitchFamily="18" charset="0"/>
              </a:rPr>
              <a:t>: laser et </a:t>
            </a:r>
            <a:r>
              <a:rPr lang="fr-FR" sz="2400" dirty="0" smtClean="0">
                <a:latin typeface="Palatino Linotype" pitchFamily="18" charset="0"/>
              </a:rPr>
              <a:t>optique</a:t>
            </a:r>
          </a:p>
          <a:p>
            <a:pPr>
              <a:lnSpc>
                <a:spcPct val="140000"/>
              </a:lnSpc>
            </a:pPr>
            <a:r>
              <a:rPr lang="fr-FR" sz="2400" dirty="0" smtClean="0">
                <a:latin typeface="Palatino Linotype" pitchFamily="18" charset="0"/>
              </a:rPr>
              <a:t>Xavier Renon: contrôle-commande</a:t>
            </a:r>
          </a:p>
          <a:p>
            <a:pPr>
              <a:lnSpc>
                <a:spcPct val="140000"/>
              </a:lnSpc>
            </a:pPr>
            <a:r>
              <a:rPr lang="fr-FR" sz="2400" dirty="0" smtClean="0">
                <a:latin typeface="Palatino Linotype" pitchFamily="18" charset="0"/>
              </a:rPr>
              <a:t>Alexandre </a:t>
            </a:r>
            <a:r>
              <a:rPr lang="fr-FR" sz="2400" dirty="0" err="1" smtClean="0">
                <a:latin typeface="Palatino Linotype" pitchFamily="18" charset="0"/>
              </a:rPr>
              <a:t>Gonnin</a:t>
            </a:r>
            <a:r>
              <a:rPr lang="fr-FR" sz="2400" dirty="0" smtClean="0">
                <a:latin typeface="Palatino Linotype" pitchFamily="18" charset="0"/>
              </a:rPr>
              <a:t>: bureau d’étude</a:t>
            </a:r>
          </a:p>
          <a:p>
            <a:pPr>
              <a:lnSpc>
                <a:spcPct val="140000"/>
              </a:lnSpc>
            </a:pPr>
            <a:r>
              <a:rPr lang="fr-FR" sz="2400" dirty="0" smtClean="0">
                <a:latin typeface="Palatino Linotype" pitchFamily="18" charset="0"/>
              </a:rPr>
              <a:t>Patrick </a:t>
            </a:r>
            <a:r>
              <a:rPr lang="fr-FR" sz="2400" dirty="0" err="1" smtClean="0">
                <a:latin typeface="Palatino Linotype" pitchFamily="18" charset="0"/>
              </a:rPr>
              <a:t>Cornebise</a:t>
            </a:r>
            <a:r>
              <a:rPr lang="fr-FR" sz="2400" dirty="0" smtClean="0">
                <a:latin typeface="Palatino Linotype" pitchFamily="18" charset="0"/>
              </a:rPr>
              <a:t>: câblage</a:t>
            </a:r>
            <a:endParaRPr lang="fr-FR" sz="2400" dirty="0">
              <a:latin typeface="Palatino Linotype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380312" y="1297069"/>
            <a:ext cx="156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R. Roux</a:t>
            </a:r>
          </a:p>
          <a:p>
            <a:r>
              <a:rPr lang="fr-FR" dirty="0" smtClean="0"/>
              <a:t>Le 29/03/2012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6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188640"/>
            <a:ext cx="7632848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3. Les composants</a:t>
            </a:r>
          </a:p>
          <a:p>
            <a:r>
              <a:rPr lang="fr-FR" sz="2400" dirty="0"/>
              <a:t>	b</a:t>
            </a:r>
            <a:r>
              <a:rPr lang="fr-FR" sz="2400" dirty="0" smtClean="0"/>
              <a:t>) La section accélératrice</a:t>
            </a:r>
            <a:endParaRPr lang="fr-FR" sz="2400" dirty="0"/>
          </a:p>
        </p:txBody>
      </p:sp>
      <p:pic>
        <p:nvPicPr>
          <p:cNvPr id="5" name="Picture 5" descr="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180" y="1130375"/>
            <a:ext cx="4748212" cy="1506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6"/>
          <p:cNvSpPr txBox="1">
            <a:spLocks noChangeArrowheads="1"/>
          </p:cNvSpPr>
          <p:nvPr/>
        </p:nvSpPr>
        <p:spPr bwMode="auto">
          <a:xfrm>
            <a:off x="539552" y="5725705"/>
            <a:ext cx="50405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2" eaLnBrk="1" hangingPunct="1"/>
            <a:r>
              <a:rPr lang="fr-FR" sz="1200" dirty="0" smtClean="0"/>
              <a:t>Longueur </a:t>
            </a:r>
            <a:r>
              <a:rPr lang="fr-FR" sz="1200" dirty="0"/>
              <a:t>=3m47</a:t>
            </a:r>
          </a:p>
          <a:p>
            <a:pPr lvl="2" eaLnBrk="1" hangingPunct="1"/>
            <a:r>
              <a:rPr lang="fr-FR" sz="1200" dirty="0" smtClean="0"/>
              <a:t>96 </a:t>
            </a:r>
            <a:r>
              <a:rPr lang="fr-FR" sz="1200" dirty="0"/>
              <a:t>cellules, mode 2π/3</a:t>
            </a:r>
          </a:p>
          <a:p>
            <a:pPr lvl="2" eaLnBrk="1" hangingPunct="1"/>
            <a:r>
              <a:rPr lang="fr-FR" sz="1200" dirty="0" smtClean="0"/>
              <a:t>Fréquence </a:t>
            </a:r>
            <a:r>
              <a:rPr lang="fr-FR" sz="1200" dirty="0"/>
              <a:t>HF= </a:t>
            </a:r>
            <a:r>
              <a:rPr lang="fr-FR" sz="1200" dirty="0">
                <a:hlinkClick r:id="rId3"/>
              </a:rPr>
              <a:t>2997.924MHz@31]C</a:t>
            </a:r>
            <a:r>
              <a:rPr lang="fr-FR" sz="1200" dirty="0"/>
              <a:t> (opération à ALBA)</a:t>
            </a:r>
          </a:p>
          <a:p>
            <a:pPr lvl="2" eaLnBrk="1" hangingPunct="1"/>
            <a:r>
              <a:rPr lang="fr-FR" sz="1200" dirty="0" smtClean="0"/>
              <a:t>Gain </a:t>
            </a:r>
            <a:r>
              <a:rPr lang="fr-FR" sz="1200" dirty="0"/>
              <a:t>énergie = 52MeV @ 18MW (gradient </a:t>
            </a:r>
            <a:r>
              <a:rPr lang="fr-FR" sz="1200" dirty="0" smtClean="0"/>
              <a:t>moyen de puissance=16.8)</a:t>
            </a:r>
            <a:endParaRPr lang="fr-FR" sz="1200" dirty="0"/>
          </a:p>
          <a:p>
            <a:pPr lvl="2" eaLnBrk="1" hangingPunct="1"/>
            <a:r>
              <a:rPr lang="fr-FR" sz="1200" dirty="0" smtClean="0"/>
              <a:t>Temps </a:t>
            </a:r>
            <a:r>
              <a:rPr lang="fr-FR" sz="1200" dirty="0"/>
              <a:t>de remplissage= </a:t>
            </a:r>
            <a:r>
              <a:rPr lang="fr-FR" sz="1200" dirty="0" smtClean="0"/>
              <a:t>0.88µs</a:t>
            </a:r>
            <a:endParaRPr lang="fr-FR" sz="1200" dirty="0"/>
          </a:p>
        </p:txBody>
      </p:sp>
      <p:pic>
        <p:nvPicPr>
          <p:cNvPr id="8" name="Picture 10" descr="IMG_00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900" y="2891457"/>
            <a:ext cx="2160588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2653010"/>
            <a:ext cx="91440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200" dirty="0"/>
              <a:t>Type LIL(Soleil)</a:t>
            </a:r>
          </a:p>
          <a:p>
            <a:pPr lvl="2" eaLnBrk="1" hangingPunct="1"/>
            <a:r>
              <a:rPr lang="fr-FR" sz="1200" dirty="0"/>
              <a:t>	Longueur= 4m50</a:t>
            </a:r>
          </a:p>
          <a:p>
            <a:pPr lvl="2" eaLnBrk="1" hangingPunct="1"/>
            <a:r>
              <a:rPr lang="fr-FR" sz="1200" dirty="0"/>
              <a:t>	135 cellules, mode 2π/3	</a:t>
            </a:r>
          </a:p>
          <a:p>
            <a:pPr lvl="2" eaLnBrk="1" hangingPunct="1"/>
            <a:r>
              <a:rPr lang="fr-FR" sz="1200" dirty="0"/>
              <a:t>	Fréquence HF= </a:t>
            </a:r>
            <a:r>
              <a:rPr lang="fr-FR" sz="1200" dirty="0">
                <a:hlinkClick r:id="rId5"/>
              </a:rPr>
              <a:t>2998.46MHz@31]C</a:t>
            </a:r>
            <a:r>
              <a:rPr lang="fr-FR" sz="1200" dirty="0"/>
              <a:t> (opération à SOLEIL)</a:t>
            </a:r>
          </a:p>
          <a:p>
            <a:pPr lvl="2" eaLnBrk="1" hangingPunct="1"/>
            <a:r>
              <a:rPr lang="fr-FR" sz="1200" dirty="0"/>
              <a:t>	</a:t>
            </a:r>
            <a:r>
              <a:rPr lang="fr-FR" sz="1200" dirty="0" smtClean="0"/>
              <a:t>Gain </a:t>
            </a:r>
            <a:r>
              <a:rPr lang="fr-FR" sz="1200" dirty="0"/>
              <a:t>énergie = </a:t>
            </a:r>
            <a:r>
              <a:rPr lang="fr-FR" sz="1200" dirty="0" smtClean="0"/>
              <a:t>45 MeV </a:t>
            </a:r>
            <a:r>
              <a:rPr lang="fr-FR" sz="1200" dirty="0"/>
              <a:t>@ </a:t>
            </a:r>
            <a:r>
              <a:rPr lang="fr-FR" sz="1200" dirty="0" smtClean="0"/>
              <a:t>9 MW </a:t>
            </a:r>
            <a:r>
              <a:rPr lang="fr-FR" sz="1200" dirty="0"/>
              <a:t>(gradient de </a:t>
            </a:r>
            <a:r>
              <a:rPr lang="fr-FR" sz="1200" dirty="0" smtClean="0"/>
              <a:t>puissance=12.5)</a:t>
            </a:r>
          </a:p>
          <a:p>
            <a:pPr lvl="2" eaLnBrk="1" hangingPunct="1"/>
            <a:r>
              <a:rPr lang="fr-FR" sz="1200" dirty="0"/>
              <a:t>	</a:t>
            </a:r>
            <a:r>
              <a:rPr lang="fr-FR" sz="1200" dirty="0" smtClean="0"/>
              <a:t>Gain  énergie = 65 MeV =&gt;  18 MW (gradient de puissance=18)</a:t>
            </a:r>
            <a:endParaRPr lang="fr-FR" sz="1200" dirty="0"/>
          </a:p>
          <a:p>
            <a:pPr lvl="2" eaLnBrk="1" hangingPunct="1"/>
            <a:r>
              <a:rPr lang="fr-FR" sz="1200" dirty="0"/>
              <a:t>	Temps de remplissage= 1.35µs </a:t>
            </a:r>
          </a:p>
          <a:p>
            <a:pPr lvl="2" eaLnBrk="1" hangingPunct="1"/>
            <a:endParaRPr lang="fr-FR" sz="1200" dirty="0"/>
          </a:p>
          <a:p>
            <a:pPr eaLnBrk="1" hangingPunct="1">
              <a:spcBef>
                <a:spcPct val="50000"/>
              </a:spcBef>
            </a:pPr>
            <a:endParaRPr lang="fr-FR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95536" y="1476048"/>
            <a:ext cx="26002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Solution de base:</a:t>
            </a:r>
          </a:p>
          <a:p>
            <a:r>
              <a:rPr lang="fr-FR" b="1" dirty="0" smtClean="0"/>
              <a:t>Prêt d’une section SOLEIL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79512" y="4725144"/>
            <a:ext cx="52034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Section de remplacement  en cas de panne (très rare)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827584" y="5157192"/>
            <a:ext cx="3928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Pas d’autre section LIL dans la nature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Section Thales (ALBA) ?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586432" y="6163488"/>
            <a:ext cx="2827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Pb pour monter à 65 MeV:</a:t>
            </a:r>
          </a:p>
          <a:p>
            <a:r>
              <a:rPr lang="fr-FR" sz="1400" dirty="0"/>
              <a:t>j</a:t>
            </a:r>
            <a:r>
              <a:rPr lang="fr-FR" sz="1400" dirty="0" smtClean="0"/>
              <a:t>uste en puissance, </a:t>
            </a:r>
            <a:r>
              <a:rPr lang="fr-FR" sz="1400" dirty="0" err="1"/>
              <a:t>E</a:t>
            </a:r>
            <a:r>
              <a:rPr lang="fr-FR" sz="1100" dirty="0" err="1" smtClean="0"/>
              <a:t>surf</a:t>
            </a:r>
            <a:r>
              <a:rPr lang="fr-FR" sz="1400" dirty="0" smtClean="0"/>
              <a:t>  trop grand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51961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Ellipse 48"/>
          <p:cNvSpPr/>
          <p:nvPr/>
        </p:nvSpPr>
        <p:spPr>
          <a:xfrm>
            <a:off x="179512" y="1700808"/>
            <a:ext cx="3995613" cy="288032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11560" y="188640"/>
            <a:ext cx="7632848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3. Les composants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c) La source HF</a:t>
            </a:r>
            <a:endParaRPr lang="fr-FR" sz="240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85800" y="2781300"/>
            <a:ext cx="935038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987675" y="2781300"/>
            <a:ext cx="935038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500563" y="2781300"/>
            <a:ext cx="64770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84213" y="2133600"/>
            <a:ext cx="1008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/>
              <a:t>Pilote  3 GHz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411413" y="2060575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/>
              <a:t>Préamplificateur 350W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230688" y="1865313"/>
            <a:ext cx="1079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dirty="0"/>
              <a:t>Klystron TH2100</a:t>
            </a:r>
          </a:p>
        </p:txBody>
      </p:sp>
      <p:cxnSp>
        <p:nvCxnSpPr>
          <p:cNvPr id="11" name="AutoShape 14"/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1620838" y="3213100"/>
            <a:ext cx="1366837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16"/>
          <p:cNvCxnSpPr>
            <a:cxnSpLocks noChangeShapeType="1"/>
            <a:stCxn id="6" idx="3"/>
            <a:endCxn id="7" idx="1"/>
          </p:cNvCxnSpPr>
          <p:nvPr/>
        </p:nvCxnSpPr>
        <p:spPr bwMode="auto">
          <a:xfrm>
            <a:off x="3922713" y="3213100"/>
            <a:ext cx="5778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6732588" y="4508500"/>
            <a:ext cx="792162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7127875" y="472440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/>
              <a:t>Canon RF</a:t>
            </a: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6732588" y="1485280"/>
            <a:ext cx="86518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7559675" y="1563514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dirty="0"/>
              <a:t>Section Accélératrice</a:t>
            </a:r>
          </a:p>
        </p:txBody>
      </p:sp>
      <p:cxnSp>
        <p:nvCxnSpPr>
          <p:cNvPr id="18" name="AutoShape 27"/>
          <p:cNvCxnSpPr>
            <a:cxnSpLocks noChangeShapeType="1"/>
            <a:stCxn id="7" idx="3"/>
          </p:cNvCxnSpPr>
          <p:nvPr/>
        </p:nvCxnSpPr>
        <p:spPr bwMode="auto">
          <a:xfrm flipV="1">
            <a:off x="5148263" y="2381250"/>
            <a:ext cx="2016918" cy="831850"/>
          </a:xfrm>
          <a:prstGeom prst="bentConnector3">
            <a:avLst>
              <a:gd name="adj1" fmla="val 9987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29"/>
          <p:cNvCxnSpPr>
            <a:cxnSpLocks noChangeShapeType="1"/>
            <a:stCxn id="7" idx="3"/>
            <a:endCxn id="14" idx="0"/>
          </p:cNvCxnSpPr>
          <p:nvPr/>
        </p:nvCxnSpPr>
        <p:spPr bwMode="auto">
          <a:xfrm>
            <a:off x="5148263" y="3213100"/>
            <a:ext cx="1981200" cy="1295400"/>
          </a:xfrm>
          <a:prstGeom prst="bentConnector2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6877050" y="3068638"/>
            <a:ext cx="504825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7380288" y="3068638"/>
            <a:ext cx="15478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200"/>
              <a:t>Coupleur-5dB</a:t>
            </a: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6854825" y="3789363"/>
            <a:ext cx="504825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7308850" y="3789363"/>
            <a:ext cx="15478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200"/>
              <a:t>Atténuateur</a:t>
            </a:r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2011363" y="3078163"/>
            <a:ext cx="287337" cy="217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1682750" y="3357563"/>
            <a:ext cx="9445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200"/>
              <a:t>Déphaseur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2411413" y="981075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31" name="Text Box 42"/>
          <p:cNvSpPr txBox="1">
            <a:spLocks noChangeArrowheads="1"/>
          </p:cNvSpPr>
          <p:nvPr/>
        </p:nvSpPr>
        <p:spPr bwMode="auto">
          <a:xfrm>
            <a:off x="395288" y="3789363"/>
            <a:ext cx="15478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200"/>
              <a:t>10dBm@100µs</a:t>
            </a: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2627313" y="3716338"/>
            <a:ext cx="15478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200"/>
              <a:t>55dB</a:t>
            </a:r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3995738" y="2492375"/>
            <a:ext cx="15478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200"/>
              <a:t>53dB</a:t>
            </a:r>
          </a:p>
        </p:txBody>
      </p:sp>
      <p:sp>
        <p:nvSpPr>
          <p:cNvPr id="34" name="Text Box 45"/>
          <p:cNvSpPr txBox="1">
            <a:spLocks noChangeArrowheads="1"/>
          </p:cNvSpPr>
          <p:nvPr/>
        </p:nvSpPr>
        <p:spPr bwMode="auto">
          <a:xfrm>
            <a:off x="7380288" y="2708275"/>
            <a:ext cx="1081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>
                <a:solidFill>
                  <a:srgbClr val="FF0000"/>
                </a:solidFill>
              </a:rPr>
              <a:t>25MW</a:t>
            </a:r>
            <a:r>
              <a:rPr lang="fr-FR" sz="1000">
                <a:solidFill>
                  <a:srgbClr val="FF0000"/>
                </a:solidFill>
              </a:rPr>
              <a:t>HF</a:t>
            </a:r>
          </a:p>
        </p:txBody>
      </p:sp>
      <p:sp>
        <p:nvSpPr>
          <p:cNvPr id="35" name="Text Box 46"/>
          <p:cNvSpPr txBox="1">
            <a:spLocks noChangeArrowheads="1"/>
          </p:cNvSpPr>
          <p:nvPr/>
        </p:nvSpPr>
        <p:spPr bwMode="auto">
          <a:xfrm>
            <a:off x="7380288" y="3357563"/>
            <a:ext cx="1081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>
                <a:solidFill>
                  <a:srgbClr val="FF0000"/>
                </a:solidFill>
              </a:rPr>
              <a:t>10MW</a:t>
            </a:r>
            <a:r>
              <a:rPr lang="fr-FR" sz="1000">
                <a:solidFill>
                  <a:srgbClr val="FF0000"/>
                </a:solidFill>
              </a:rPr>
              <a:t>HF</a:t>
            </a:r>
          </a:p>
        </p:txBody>
      </p:sp>
      <p:sp>
        <p:nvSpPr>
          <p:cNvPr id="36" name="Text Box 46"/>
          <p:cNvSpPr txBox="1">
            <a:spLocks noChangeArrowheads="1"/>
          </p:cNvSpPr>
          <p:nvPr/>
        </p:nvSpPr>
        <p:spPr bwMode="auto">
          <a:xfrm>
            <a:off x="5254625" y="2767013"/>
            <a:ext cx="1081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>
                <a:solidFill>
                  <a:srgbClr val="FF0000"/>
                </a:solidFill>
              </a:rPr>
              <a:t>35MW</a:t>
            </a:r>
            <a:r>
              <a:rPr lang="fr-FR" sz="1000">
                <a:solidFill>
                  <a:srgbClr val="FF0000"/>
                </a:solidFill>
              </a:rPr>
              <a:t>HF</a:t>
            </a: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3402013" y="4365625"/>
            <a:ext cx="93503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2754313" y="5372100"/>
            <a:ext cx="23217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dirty="0" smtClean="0"/>
              <a:t>Modulateur</a:t>
            </a:r>
          </a:p>
        </p:txBody>
      </p:sp>
      <p:cxnSp>
        <p:nvCxnSpPr>
          <p:cNvPr id="39" name="AutoShape 40"/>
          <p:cNvCxnSpPr>
            <a:cxnSpLocks noChangeShapeType="1"/>
          </p:cNvCxnSpPr>
          <p:nvPr/>
        </p:nvCxnSpPr>
        <p:spPr bwMode="auto">
          <a:xfrm flipV="1">
            <a:off x="4356100" y="3644900"/>
            <a:ext cx="487363" cy="1152525"/>
          </a:xfrm>
          <a:prstGeom prst="bentConnector2">
            <a:avLst/>
          </a:prstGeom>
          <a:noFill/>
          <a:ln w="5715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Line 43"/>
          <p:cNvSpPr>
            <a:spLocks noChangeShapeType="1"/>
          </p:cNvSpPr>
          <p:nvPr/>
        </p:nvSpPr>
        <p:spPr bwMode="auto">
          <a:xfrm>
            <a:off x="5940425" y="5805488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42" name="AutoShape 16"/>
          <p:cNvCxnSpPr>
            <a:cxnSpLocks noChangeShapeType="1"/>
          </p:cNvCxnSpPr>
          <p:nvPr/>
        </p:nvCxnSpPr>
        <p:spPr bwMode="auto">
          <a:xfrm>
            <a:off x="5939110" y="6300787"/>
            <a:ext cx="360362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6300788" y="5516563"/>
            <a:ext cx="144145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/>
              <a:t>Guide d’onde WR284 pressurisé sous SF6</a:t>
            </a:r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6370910" y="6156325"/>
            <a:ext cx="1441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/>
              <a:t>Ligne co-axiale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323528" y="4581128"/>
            <a:ext cx="2527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Construit par </a:t>
            </a:r>
            <a:r>
              <a:rPr lang="fr-FR" dirty="0" err="1" smtClean="0">
                <a:solidFill>
                  <a:srgbClr val="00B050"/>
                </a:solidFill>
              </a:rPr>
              <a:t>Nuclétudes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2987675" y="5741432"/>
            <a:ext cx="2078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SCANDINOVA (IGBT)</a:t>
            </a:r>
          </a:p>
          <a:p>
            <a:r>
              <a:rPr lang="fr-FR" dirty="0" smtClean="0"/>
              <a:t>≈ 445 k€</a:t>
            </a:r>
            <a:endParaRPr lang="fr-FR" dirty="0"/>
          </a:p>
        </p:txBody>
      </p:sp>
      <p:sp>
        <p:nvSpPr>
          <p:cNvPr id="53" name="Ellipse 52"/>
          <p:cNvSpPr/>
          <p:nvPr/>
        </p:nvSpPr>
        <p:spPr>
          <a:xfrm>
            <a:off x="4427984" y="3853656"/>
            <a:ext cx="826641" cy="8266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5148064" y="4077072"/>
            <a:ext cx="163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Transformateur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4355976" y="4797152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40 kV</a:t>
            </a:r>
            <a:endParaRPr lang="fr-FR" dirty="0"/>
          </a:p>
        </p:txBody>
      </p:sp>
      <p:sp>
        <p:nvSpPr>
          <p:cNvPr id="56" name="ZoneTexte 55"/>
          <p:cNvSpPr txBox="1"/>
          <p:nvPr/>
        </p:nvSpPr>
        <p:spPr>
          <a:xfrm>
            <a:off x="691790" y="1142936"/>
            <a:ext cx="2318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Coût complet ≈ 800 k€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8424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4" grpId="0" animBg="1"/>
      <p:bldP spid="15" grpId="0"/>
      <p:bldP spid="16" grpId="0" animBg="1"/>
      <p:bldP spid="17" grpId="0"/>
      <p:bldP spid="20" grpId="0" animBg="1"/>
      <p:bldP spid="21" grpId="0"/>
      <p:bldP spid="26" grpId="0" animBg="1"/>
      <p:bldP spid="27" grpId="0"/>
      <p:bldP spid="28" grpId="0" animBg="1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41" grpId="0" animBg="1"/>
      <p:bldP spid="43" grpId="0"/>
      <p:bldP spid="44" grpId="0"/>
      <p:bldP spid="4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188640"/>
            <a:ext cx="7632848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3. Les composants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c) La source HF</a:t>
            </a:r>
            <a:endParaRPr lang="fr-FR" sz="2400" dirty="0"/>
          </a:p>
        </p:txBody>
      </p:sp>
      <p:sp>
        <p:nvSpPr>
          <p:cNvPr id="5" name="AutoShape 36"/>
          <p:cNvSpPr>
            <a:spLocks noChangeArrowheads="1"/>
          </p:cNvSpPr>
          <p:nvPr/>
        </p:nvSpPr>
        <p:spPr bwMode="auto">
          <a:xfrm rot="10800000">
            <a:off x="3469581" y="1099071"/>
            <a:ext cx="1524000" cy="97155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fr-FR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03156" y="6309246"/>
            <a:ext cx="3452812" cy="303212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07306" y="6309246"/>
            <a:ext cx="3324225" cy="26670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694631" y="6279083"/>
            <a:ext cx="28400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>
                <a:solidFill>
                  <a:srgbClr val="000000"/>
                </a:solidFill>
                <a:cs typeface="Arial" pitchFamily="34" charset="0"/>
              </a:rPr>
              <a:t>Canon HF, 2998.550 MHz</a:t>
            </a:r>
          </a:p>
          <a:p>
            <a:pPr eaLnBrk="1" hangingPunct="1"/>
            <a:endParaRPr lang="fr-FR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392043" y="6299721"/>
            <a:ext cx="3622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>
                <a:solidFill>
                  <a:srgbClr val="000000"/>
                </a:solidFill>
                <a:cs typeface="Arial" pitchFamily="34" charset="0"/>
              </a:rPr>
              <a:t>Section, type LIL, 2998.550MHz</a:t>
            </a:r>
          </a:p>
          <a:p>
            <a:endParaRPr lang="fr-FR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2069406" y="5575821"/>
            <a:ext cx="1209675" cy="409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Fenetre HF </a:t>
            </a:r>
          </a:p>
          <a:p>
            <a:pPr eaLnBrk="1" hangingPunct="1"/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THALES TH20279 B</a:t>
            </a: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6774756" y="5585346"/>
            <a:ext cx="1209675" cy="409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Fenetre HF </a:t>
            </a:r>
          </a:p>
          <a:p>
            <a:pPr eaLnBrk="1" hangingPunct="1"/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THALES TH20279 B</a:t>
            </a:r>
          </a:p>
        </p:txBody>
      </p:sp>
      <p:sp>
        <p:nvSpPr>
          <p:cNvPr id="12" name="Line 46"/>
          <p:cNvSpPr>
            <a:spLocks noChangeShapeType="1"/>
          </p:cNvSpPr>
          <p:nvPr/>
        </p:nvSpPr>
        <p:spPr bwMode="auto">
          <a:xfrm>
            <a:off x="1545531" y="2899296"/>
            <a:ext cx="4762" cy="337978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164531" y="4975746"/>
            <a:ext cx="752475" cy="314325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3420368" y="2699271"/>
            <a:ext cx="1582738" cy="333375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" name="Text Box 55"/>
          <p:cNvSpPr txBox="1">
            <a:spLocks noChangeArrowheads="1"/>
          </p:cNvSpPr>
          <p:nvPr/>
        </p:nvSpPr>
        <p:spPr bwMode="auto">
          <a:xfrm>
            <a:off x="3636268" y="3521596"/>
            <a:ext cx="1209675" cy="542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Coupleur Bidirectionnel SEIH</a:t>
            </a:r>
          </a:p>
          <a:p>
            <a:pPr eaLnBrk="1" hangingPunct="1"/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5dB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145481" y="3356496"/>
            <a:ext cx="762000" cy="333375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" name="Text Box 58"/>
          <p:cNvSpPr txBox="1">
            <a:spLocks noChangeArrowheads="1"/>
          </p:cNvSpPr>
          <p:nvPr/>
        </p:nvSpPr>
        <p:spPr bwMode="auto">
          <a:xfrm>
            <a:off x="2231331" y="3337446"/>
            <a:ext cx="8001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Atténuateur</a:t>
            </a:r>
          </a:p>
          <a:p>
            <a:pPr algn="ctr" eaLnBrk="1" hangingPunct="1"/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10dB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1174056" y="5632971"/>
            <a:ext cx="752475" cy="314325"/>
          </a:xfrm>
          <a:prstGeom prst="rect">
            <a:avLst/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" name="Line 60"/>
          <p:cNvSpPr>
            <a:spLocks noChangeShapeType="1"/>
          </p:cNvSpPr>
          <p:nvPr/>
        </p:nvSpPr>
        <p:spPr bwMode="auto">
          <a:xfrm flipH="1" flipV="1">
            <a:off x="1526481" y="2880246"/>
            <a:ext cx="1914525" cy="952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Line 61"/>
          <p:cNvSpPr>
            <a:spLocks noChangeShapeType="1"/>
          </p:cNvSpPr>
          <p:nvPr/>
        </p:nvSpPr>
        <p:spPr bwMode="auto">
          <a:xfrm>
            <a:off x="6088956" y="2870721"/>
            <a:ext cx="9525" cy="343852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5717481" y="5632971"/>
            <a:ext cx="752475" cy="314325"/>
          </a:xfrm>
          <a:prstGeom prst="rect">
            <a:avLst/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5707956" y="4985271"/>
            <a:ext cx="752475" cy="314325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5717481" y="3356496"/>
            <a:ext cx="762000" cy="333375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5727006" y="3985146"/>
            <a:ext cx="762000" cy="333375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" name="Text Box 64"/>
          <p:cNvSpPr txBox="1">
            <a:spLocks noChangeArrowheads="1"/>
          </p:cNvSpPr>
          <p:nvPr/>
        </p:nvSpPr>
        <p:spPr bwMode="auto">
          <a:xfrm>
            <a:off x="6803331" y="3337446"/>
            <a:ext cx="8001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Atténuateur</a:t>
            </a:r>
          </a:p>
          <a:p>
            <a:pPr algn="ctr" eaLnBrk="1" hangingPunct="1"/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10bB</a:t>
            </a:r>
          </a:p>
        </p:txBody>
      </p:sp>
      <p:sp>
        <p:nvSpPr>
          <p:cNvPr id="26" name="Text Box 65"/>
          <p:cNvSpPr txBox="1">
            <a:spLocks noChangeArrowheads="1"/>
          </p:cNvSpPr>
          <p:nvPr/>
        </p:nvSpPr>
        <p:spPr bwMode="auto">
          <a:xfrm>
            <a:off x="6822381" y="3994671"/>
            <a:ext cx="8001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Déphaseur</a:t>
            </a:r>
          </a:p>
          <a:p>
            <a:pPr eaLnBrk="1" hangingPunct="1"/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0 à 400°</a:t>
            </a:r>
          </a:p>
        </p:txBody>
      </p:sp>
      <p:sp>
        <p:nvSpPr>
          <p:cNvPr id="27" name="Line 66"/>
          <p:cNvSpPr>
            <a:spLocks noChangeShapeType="1"/>
          </p:cNvSpPr>
          <p:nvPr/>
        </p:nvSpPr>
        <p:spPr bwMode="auto">
          <a:xfrm flipH="1" flipV="1">
            <a:off x="5003106" y="2870721"/>
            <a:ext cx="109537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Line 67"/>
          <p:cNvSpPr>
            <a:spLocks noChangeShapeType="1"/>
          </p:cNvSpPr>
          <p:nvPr/>
        </p:nvSpPr>
        <p:spPr bwMode="auto">
          <a:xfrm flipH="1" flipV="1">
            <a:off x="4231581" y="2051571"/>
            <a:ext cx="9525" cy="6762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3888681" y="2232546"/>
            <a:ext cx="733425" cy="314325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" name="Text Box 68"/>
          <p:cNvSpPr txBox="1">
            <a:spLocks noChangeArrowheads="1"/>
          </p:cNvSpPr>
          <p:nvPr/>
        </p:nvSpPr>
        <p:spPr bwMode="auto">
          <a:xfrm>
            <a:off x="5203131" y="1089546"/>
            <a:ext cx="2047875" cy="666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Klystron TH2100</a:t>
            </a:r>
          </a:p>
          <a:p>
            <a:pPr eaLnBrk="1" hangingPunct="1"/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35MW@2998,55MHz</a:t>
            </a:r>
          </a:p>
        </p:txBody>
      </p:sp>
      <p:sp>
        <p:nvSpPr>
          <p:cNvPr id="31" name="Text Box 71"/>
          <p:cNvSpPr txBox="1">
            <a:spLocks noChangeArrowheads="1"/>
          </p:cNvSpPr>
          <p:nvPr/>
        </p:nvSpPr>
        <p:spPr bwMode="auto">
          <a:xfrm>
            <a:off x="5403156" y="2937396"/>
            <a:ext cx="59055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25MW</a:t>
            </a:r>
          </a:p>
        </p:txBody>
      </p:sp>
      <p:sp>
        <p:nvSpPr>
          <p:cNvPr id="32" name="Text Box 72"/>
          <p:cNvSpPr txBox="1">
            <a:spLocks noChangeArrowheads="1"/>
          </p:cNvSpPr>
          <p:nvPr/>
        </p:nvSpPr>
        <p:spPr bwMode="auto">
          <a:xfrm>
            <a:off x="1602681" y="2937396"/>
            <a:ext cx="59055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10MW</a:t>
            </a:r>
          </a:p>
        </p:txBody>
      </p:sp>
      <p:sp>
        <p:nvSpPr>
          <p:cNvPr id="33" name="Text Box 73"/>
          <p:cNvSpPr txBox="1">
            <a:spLocks noChangeArrowheads="1"/>
          </p:cNvSpPr>
          <p:nvPr/>
        </p:nvSpPr>
        <p:spPr bwMode="auto">
          <a:xfrm>
            <a:off x="5431731" y="5999683"/>
            <a:ext cx="59055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18MW</a:t>
            </a:r>
          </a:p>
        </p:txBody>
      </p:sp>
      <p:sp>
        <p:nvSpPr>
          <p:cNvPr id="34" name="Text Box 74"/>
          <p:cNvSpPr txBox="1">
            <a:spLocks noChangeArrowheads="1"/>
          </p:cNvSpPr>
          <p:nvPr/>
        </p:nvSpPr>
        <p:spPr bwMode="auto">
          <a:xfrm>
            <a:off x="850206" y="6007621"/>
            <a:ext cx="59055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5;5MW</a:t>
            </a:r>
          </a:p>
        </p:txBody>
      </p:sp>
      <p:sp>
        <p:nvSpPr>
          <p:cNvPr id="35" name="AutoShape 75"/>
          <p:cNvSpPr>
            <a:spLocks/>
          </p:cNvSpPr>
          <p:nvPr/>
        </p:nvSpPr>
        <p:spPr bwMode="auto">
          <a:xfrm>
            <a:off x="7822506" y="3223146"/>
            <a:ext cx="228600" cy="1181100"/>
          </a:xfrm>
          <a:prstGeom prst="rightBrace">
            <a:avLst>
              <a:gd name="adj1" fmla="val 4305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" name="Oval 76"/>
          <p:cNvSpPr>
            <a:spLocks noChangeArrowheads="1"/>
          </p:cNvSpPr>
          <p:nvPr/>
        </p:nvSpPr>
        <p:spPr bwMode="auto">
          <a:xfrm>
            <a:off x="1326456" y="4385196"/>
            <a:ext cx="390525" cy="409575"/>
          </a:xfrm>
          <a:prstGeom prst="ellipse">
            <a:avLst/>
          </a:prstGeom>
          <a:solidFill>
            <a:srgbClr val="8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" name="Text Box 77"/>
          <p:cNvSpPr txBox="1">
            <a:spLocks noChangeArrowheads="1"/>
          </p:cNvSpPr>
          <p:nvPr/>
        </p:nvSpPr>
        <p:spPr bwMode="auto">
          <a:xfrm>
            <a:off x="412056" y="4556646"/>
            <a:ext cx="800100" cy="20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Circulateur</a:t>
            </a:r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1691581" y="4529658"/>
            <a:ext cx="360362" cy="142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Rectangle 43"/>
          <p:cNvSpPr>
            <a:spLocks noChangeArrowheads="1"/>
          </p:cNvSpPr>
          <p:nvPr/>
        </p:nvSpPr>
        <p:spPr bwMode="auto">
          <a:xfrm>
            <a:off x="4860231" y="3016771"/>
            <a:ext cx="73025" cy="2873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Text Box 69"/>
          <p:cNvSpPr txBox="1">
            <a:spLocks noChangeArrowheads="1"/>
          </p:cNvSpPr>
          <p:nvPr/>
        </p:nvSpPr>
        <p:spPr bwMode="auto">
          <a:xfrm>
            <a:off x="2305943" y="1932508"/>
            <a:ext cx="1452563" cy="600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900"/>
              </a:lnSpc>
            </a:pPr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Coupleurs de mesure</a:t>
            </a:r>
          </a:p>
          <a:p>
            <a:pPr eaLnBrk="1" hangingPunct="1">
              <a:lnSpc>
                <a:spcPts val="1000"/>
              </a:lnSpc>
            </a:pPr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 direct -70dB</a:t>
            </a:r>
          </a:p>
          <a:p>
            <a:pPr eaLnBrk="1" hangingPunct="1">
              <a:lnSpc>
                <a:spcPts val="900"/>
              </a:lnSpc>
            </a:pPr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+réfléchi -60dB</a:t>
            </a:r>
          </a:p>
          <a:p>
            <a:pPr eaLnBrk="1" hangingPunct="1">
              <a:lnSpc>
                <a:spcPts val="900"/>
              </a:lnSpc>
            </a:pPr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Détecteurs d’enveloppes</a:t>
            </a:r>
          </a:p>
          <a:p>
            <a:pPr eaLnBrk="1" hangingPunct="1">
              <a:lnSpc>
                <a:spcPts val="900"/>
              </a:lnSpc>
            </a:pPr>
            <a:endParaRPr lang="fr-FR" sz="100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lnSpc>
                <a:spcPts val="900"/>
              </a:lnSpc>
            </a:pPr>
            <a:endParaRPr lang="fr-FR" sz="1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2" name="Text Box 69"/>
          <p:cNvSpPr txBox="1">
            <a:spLocks noChangeArrowheads="1"/>
          </p:cNvSpPr>
          <p:nvPr/>
        </p:nvSpPr>
        <p:spPr bwMode="auto">
          <a:xfrm>
            <a:off x="1999556" y="4842396"/>
            <a:ext cx="1452562" cy="600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900"/>
              </a:lnSpc>
            </a:pPr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Coupleurs de mesure</a:t>
            </a:r>
          </a:p>
          <a:p>
            <a:pPr eaLnBrk="1" hangingPunct="1">
              <a:lnSpc>
                <a:spcPts val="1000"/>
              </a:lnSpc>
            </a:pPr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 direct -70dB</a:t>
            </a:r>
          </a:p>
          <a:p>
            <a:pPr eaLnBrk="1" hangingPunct="1">
              <a:lnSpc>
                <a:spcPts val="900"/>
              </a:lnSpc>
            </a:pPr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+réfléchi -60dB</a:t>
            </a:r>
          </a:p>
          <a:p>
            <a:pPr eaLnBrk="1" hangingPunct="1">
              <a:lnSpc>
                <a:spcPts val="900"/>
              </a:lnSpc>
            </a:pPr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Détecteurs d’enveloppes</a:t>
            </a:r>
          </a:p>
          <a:p>
            <a:pPr eaLnBrk="1" hangingPunct="1">
              <a:lnSpc>
                <a:spcPts val="900"/>
              </a:lnSpc>
            </a:pPr>
            <a:endParaRPr lang="fr-FR" sz="100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lnSpc>
                <a:spcPts val="900"/>
              </a:lnSpc>
            </a:pPr>
            <a:endParaRPr lang="fr-FR" sz="1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3" name="Text Box 69"/>
          <p:cNvSpPr txBox="1">
            <a:spLocks noChangeArrowheads="1"/>
          </p:cNvSpPr>
          <p:nvPr/>
        </p:nvSpPr>
        <p:spPr bwMode="auto">
          <a:xfrm>
            <a:off x="6531868" y="4758258"/>
            <a:ext cx="1452563" cy="600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900"/>
              </a:lnSpc>
            </a:pPr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Coupleurs de mesure</a:t>
            </a:r>
          </a:p>
          <a:p>
            <a:pPr eaLnBrk="1" hangingPunct="1">
              <a:lnSpc>
                <a:spcPts val="1000"/>
              </a:lnSpc>
            </a:pPr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 direct -70dB</a:t>
            </a:r>
          </a:p>
          <a:p>
            <a:pPr eaLnBrk="1" hangingPunct="1">
              <a:lnSpc>
                <a:spcPts val="900"/>
              </a:lnSpc>
            </a:pPr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+réfléchi -60dB</a:t>
            </a:r>
          </a:p>
          <a:p>
            <a:pPr eaLnBrk="1" hangingPunct="1">
              <a:lnSpc>
                <a:spcPts val="900"/>
              </a:lnSpc>
            </a:pPr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Détecteurs d’enveloppes</a:t>
            </a:r>
          </a:p>
          <a:p>
            <a:pPr eaLnBrk="1" hangingPunct="1">
              <a:lnSpc>
                <a:spcPts val="900"/>
              </a:lnSpc>
            </a:pPr>
            <a:endParaRPr lang="fr-FR" sz="100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lnSpc>
                <a:spcPts val="900"/>
              </a:lnSpc>
            </a:pPr>
            <a:endParaRPr lang="fr-FR" sz="1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" name="Text Box 74"/>
          <p:cNvSpPr txBox="1">
            <a:spLocks noChangeArrowheads="1"/>
          </p:cNvSpPr>
          <p:nvPr/>
        </p:nvSpPr>
        <p:spPr bwMode="auto">
          <a:xfrm>
            <a:off x="3469581" y="6080646"/>
            <a:ext cx="59055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5MeV</a:t>
            </a:r>
          </a:p>
        </p:txBody>
      </p:sp>
      <p:cxnSp>
        <p:nvCxnSpPr>
          <p:cNvPr id="45" name="Connecteur droit 44"/>
          <p:cNvCxnSpPr>
            <a:stCxn id="7" idx="3"/>
            <a:endCxn id="6" idx="1"/>
          </p:cNvCxnSpPr>
          <p:nvPr/>
        </p:nvCxnSpPr>
        <p:spPr>
          <a:xfrm>
            <a:off x="3831531" y="6442596"/>
            <a:ext cx="1571625" cy="19050"/>
          </a:xfrm>
          <a:prstGeom prst="line">
            <a:avLst/>
          </a:prstGeom>
          <a:ln w="19050">
            <a:solidFill>
              <a:schemeClr val="tx2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74"/>
          <p:cNvSpPr txBox="1">
            <a:spLocks noChangeArrowheads="1"/>
          </p:cNvSpPr>
          <p:nvPr/>
        </p:nvSpPr>
        <p:spPr bwMode="auto">
          <a:xfrm>
            <a:off x="8262243" y="6067946"/>
            <a:ext cx="59055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000">
                <a:solidFill>
                  <a:srgbClr val="000000"/>
                </a:solidFill>
                <a:cs typeface="Arial" pitchFamily="34" charset="0"/>
              </a:rPr>
              <a:t>65MeV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323528" y="1325404"/>
            <a:ext cx="2491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FF0000"/>
                </a:solidFill>
              </a:rPr>
              <a:t>Le réseau HF ≈ 350 k€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1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188640"/>
            <a:ext cx="7632848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3. Les composants</a:t>
            </a:r>
          </a:p>
          <a:p>
            <a:r>
              <a:rPr lang="fr-FR" sz="2400" dirty="0"/>
              <a:t>	d</a:t>
            </a:r>
            <a:r>
              <a:rPr lang="fr-FR" sz="2400" dirty="0" smtClean="0"/>
              <a:t>) Le laser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2627784" y="1309147"/>
            <a:ext cx="2559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Cahier des charges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1772816"/>
            <a:ext cx="7387600" cy="3788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Symbol" pitchFamily="18" charset="2"/>
              </a:rPr>
              <a:t>l</a:t>
            </a:r>
            <a:r>
              <a:rPr lang="fr-FR" dirty="0" smtClean="0"/>
              <a:t> = 260-270 nm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err="1" smtClean="0"/>
              <a:t>E</a:t>
            </a:r>
            <a:r>
              <a:rPr lang="fr-FR" sz="1200" dirty="0" err="1" smtClean="0"/>
              <a:t>p</a:t>
            </a:r>
            <a:r>
              <a:rPr lang="fr-FR" dirty="0" smtClean="0"/>
              <a:t> = 100 µJ, stabilité meilleure que 0,5 %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Qualité de faisceau, M</a:t>
            </a:r>
            <a:r>
              <a:rPr lang="fr-FR" baseline="30000" dirty="0" smtClean="0"/>
              <a:t>2</a:t>
            </a:r>
            <a:r>
              <a:rPr lang="fr-FR" dirty="0" smtClean="0"/>
              <a:t>&lt;1.1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En temporel, gaussien, sigma = 5 </a:t>
            </a:r>
            <a:r>
              <a:rPr lang="fr-FR" dirty="0" err="1" smtClean="0"/>
              <a:t>ps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En transverse, « chapeau »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Synchronisation externe sur l’oscillateur 71 MHz, </a:t>
            </a:r>
            <a:r>
              <a:rPr lang="fr-FR" dirty="0" err="1" smtClean="0"/>
              <a:t>jitter</a:t>
            </a:r>
            <a:r>
              <a:rPr lang="fr-FR" dirty="0" smtClean="0"/>
              <a:t> &lt; 1 </a:t>
            </a:r>
            <a:r>
              <a:rPr lang="fr-FR" dirty="0" err="1" smtClean="0"/>
              <a:t>ps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Déclenchement 50 Hz en externe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stabilité de pointé du faisceau : 0.1du  diamètre du faisceau au point focal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contrôle commande à distance et à proximité</a:t>
            </a:r>
          </a:p>
        </p:txBody>
      </p:sp>
    </p:spTree>
    <p:extLst>
      <p:ext uri="{BB962C8B-B14F-4D97-AF65-F5344CB8AC3E}">
        <p14:creationId xmlns:p14="http://schemas.microsoft.com/office/powerpoint/2010/main" val="37302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188640"/>
            <a:ext cx="7632848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3. Les composants</a:t>
            </a:r>
          </a:p>
          <a:p>
            <a:r>
              <a:rPr lang="fr-FR" sz="2400" dirty="0"/>
              <a:t>	d</a:t>
            </a:r>
            <a:r>
              <a:rPr lang="fr-FR" sz="2400" dirty="0" smtClean="0"/>
              <a:t>) Le laser</a:t>
            </a:r>
            <a:endParaRPr lang="fr-FR" sz="2400" dirty="0"/>
          </a:p>
        </p:txBody>
      </p:sp>
      <p:sp>
        <p:nvSpPr>
          <p:cNvPr id="3" name="ZoneTexte 19"/>
          <p:cNvSpPr txBox="1">
            <a:spLocks noChangeArrowheads="1"/>
          </p:cNvSpPr>
          <p:nvPr/>
        </p:nvSpPr>
        <p:spPr bwMode="auto">
          <a:xfrm>
            <a:off x="2265107" y="1196752"/>
            <a:ext cx="473418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b="1" dirty="0">
                <a:solidFill>
                  <a:srgbClr val="C00000"/>
                </a:solidFill>
                <a:latin typeface="Calibri" pitchFamily="34" charset="0"/>
              </a:rPr>
              <a:t>Architecture laser </a:t>
            </a:r>
            <a:r>
              <a:rPr lang="fr-FR" b="1" dirty="0" smtClean="0">
                <a:solidFill>
                  <a:srgbClr val="C00000"/>
                </a:solidFill>
                <a:latin typeface="Calibri" pitchFamily="34" charset="0"/>
              </a:rPr>
              <a:t>générale: technologie </a:t>
            </a:r>
            <a:r>
              <a:rPr lang="fr-FR" b="1" dirty="0" err="1" smtClean="0">
                <a:solidFill>
                  <a:srgbClr val="C00000"/>
                </a:solidFill>
                <a:latin typeface="Calibri" pitchFamily="34" charset="0"/>
              </a:rPr>
              <a:t>TiSaph</a:t>
            </a:r>
            <a:r>
              <a:rPr lang="fr-FR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fr-FR" b="1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4" name="Groupe 64"/>
          <p:cNvGrpSpPr>
            <a:grpSpLocks/>
          </p:cNvGrpSpPr>
          <p:nvPr/>
        </p:nvGrpSpPr>
        <p:grpSpPr bwMode="auto">
          <a:xfrm>
            <a:off x="539750" y="1717452"/>
            <a:ext cx="7993063" cy="2287588"/>
            <a:chOff x="539552" y="4165803"/>
            <a:chExt cx="7992888" cy="2287533"/>
          </a:xfrm>
        </p:grpSpPr>
        <p:grpSp>
          <p:nvGrpSpPr>
            <p:cNvPr id="5" name="Groupe 39"/>
            <p:cNvGrpSpPr>
              <a:grpSpLocks/>
            </p:cNvGrpSpPr>
            <p:nvPr/>
          </p:nvGrpSpPr>
          <p:grpSpPr bwMode="auto">
            <a:xfrm>
              <a:off x="755576" y="4165803"/>
              <a:ext cx="7776864" cy="792088"/>
              <a:chOff x="971600" y="5589240"/>
              <a:chExt cx="7776864" cy="792088"/>
            </a:xfrm>
          </p:grpSpPr>
          <p:sp>
            <p:nvSpPr>
              <p:cNvPr id="20" name="Forme libre 19"/>
              <p:cNvSpPr/>
              <p:nvPr/>
            </p:nvSpPr>
            <p:spPr>
              <a:xfrm>
                <a:off x="1692180" y="6165489"/>
                <a:ext cx="142872" cy="215895"/>
              </a:xfrm>
              <a:custGeom>
                <a:avLst/>
                <a:gdLst>
                  <a:gd name="connsiteX0" fmla="*/ 0 w 1487606"/>
                  <a:gd name="connsiteY0" fmla="*/ 739254 h 739254"/>
                  <a:gd name="connsiteX1" fmla="*/ 723331 w 1487606"/>
                  <a:gd name="connsiteY1" fmla="*/ 2275 h 739254"/>
                  <a:gd name="connsiteX2" fmla="*/ 1487606 w 1487606"/>
                  <a:gd name="connsiteY2" fmla="*/ 725606 h 739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87606" h="739254">
                    <a:moveTo>
                      <a:pt x="0" y="739254"/>
                    </a:moveTo>
                    <a:cubicBezTo>
                      <a:pt x="237698" y="371902"/>
                      <a:pt x="475397" y="4550"/>
                      <a:pt x="723331" y="2275"/>
                    </a:cubicBezTo>
                    <a:cubicBezTo>
                      <a:pt x="971265" y="0"/>
                      <a:pt x="1369325" y="600502"/>
                      <a:pt x="1487606" y="725606"/>
                    </a:cubicBezTo>
                  </a:path>
                </a:pathLst>
              </a:custGeom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6200000" scaled="1"/>
                <a:tileRect/>
              </a:gra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21" name="Forme libre 20"/>
              <p:cNvSpPr/>
              <p:nvPr/>
            </p:nvSpPr>
            <p:spPr>
              <a:xfrm>
                <a:off x="2700221" y="6236924"/>
                <a:ext cx="576249" cy="144460"/>
              </a:xfrm>
              <a:custGeom>
                <a:avLst/>
                <a:gdLst>
                  <a:gd name="connsiteX0" fmla="*/ 0 w 1487606"/>
                  <a:gd name="connsiteY0" fmla="*/ 739254 h 739254"/>
                  <a:gd name="connsiteX1" fmla="*/ 723331 w 1487606"/>
                  <a:gd name="connsiteY1" fmla="*/ 2275 h 739254"/>
                  <a:gd name="connsiteX2" fmla="*/ 1487606 w 1487606"/>
                  <a:gd name="connsiteY2" fmla="*/ 725606 h 739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87606" h="739254">
                    <a:moveTo>
                      <a:pt x="0" y="739254"/>
                    </a:moveTo>
                    <a:cubicBezTo>
                      <a:pt x="237698" y="371902"/>
                      <a:pt x="475397" y="4550"/>
                      <a:pt x="723331" y="2275"/>
                    </a:cubicBezTo>
                    <a:cubicBezTo>
                      <a:pt x="971265" y="0"/>
                      <a:pt x="1369325" y="600502"/>
                      <a:pt x="1487606" y="725606"/>
                    </a:cubicBezTo>
                  </a:path>
                </a:pathLst>
              </a:custGeom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0800000" scaled="1"/>
                <a:tileRect/>
              </a:gra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22" name="Forme libre 21"/>
              <p:cNvSpPr/>
              <p:nvPr/>
            </p:nvSpPr>
            <p:spPr>
              <a:xfrm>
                <a:off x="4284512" y="6021030"/>
                <a:ext cx="576249" cy="360354"/>
              </a:xfrm>
              <a:custGeom>
                <a:avLst/>
                <a:gdLst>
                  <a:gd name="connsiteX0" fmla="*/ 0 w 1487606"/>
                  <a:gd name="connsiteY0" fmla="*/ 739254 h 739254"/>
                  <a:gd name="connsiteX1" fmla="*/ 723331 w 1487606"/>
                  <a:gd name="connsiteY1" fmla="*/ 2275 h 739254"/>
                  <a:gd name="connsiteX2" fmla="*/ 1487606 w 1487606"/>
                  <a:gd name="connsiteY2" fmla="*/ 725606 h 739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87606" h="739254">
                    <a:moveTo>
                      <a:pt x="0" y="739254"/>
                    </a:moveTo>
                    <a:cubicBezTo>
                      <a:pt x="237698" y="371902"/>
                      <a:pt x="475397" y="4550"/>
                      <a:pt x="723331" y="2275"/>
                    </a:cubicBezTo>
                    <a:cubicBezTo>
                      <a:pt x="971265" y="0"/>
                      <a:pt x="1369325" y="600502"/>
                      <a:pt x="1487606" y="725606"/>
                    </a:cubicBezTo>
                  </a:path>
                </a:pathLst>
              </a:custGeom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0800000" scaled="1"/>
                <a:tileRect/>
              </a:gra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23" name="Forme libre 22"/>
              <p:cNvSpPr/>
              <p:nvPr/>
            </p:nvSpPr>
            <p:spPr>
              <a:xfrm>
                <a:off x="5651319" y="5589240"/>
                <a:ext cx="576250" cy="792144"/>
              </a:xfrm>
              <a:custGeom>
                <a:avLst/>
                <a:gdLst>
                  <a:gd name="connsiteX0" fmla="*/ 0 w 1487606"/>
                  <a:gd name="connsiteY0" fmla="*/ 739254 h 739254"/>
                  <a:gd name="connsiteX1" fmla="*/ 723331 w 1487606"/>
                  <a:gd name="connsiteY1" fmla="*/ 2275 h 739254"/>
                  <a:gd name="connsiteX2" fmla="*/ 1487606 w 1487606"/>
                  <a:gd name="connsiteY2" fmla="*/ 725606 h 739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87606" h="739254">
                    <a:moveTo>
                      <a:pt x="0" y="739254"/>
                    </a:moveTo>
                    <a:cubicBezTo>
                      <a:pt x="237698" y="371902"/>
                      <a:pt x="475397" y="4550"/>
                      <a:pt x="723331" y="2275"/>
                    </a:cubicBezTo>
                    <a:cubicBezTo>
                      <a:pt x="971265" y="0"/>
                      <a:pt x="1369325" y="600502"/>
                      <a:pt x="1487606" y="725606"/>
                    </a:cubicBezTo>
                  </a:path>
                </a:pathLst>
              </a:custGeom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0800000" scaled="1"/>
                <a:tileRect/>
              </a:gra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24" name="Forme libre 23"/>
              <p:cNvSpPr/>
              <p:nvPr/>
            </p:nvSpPr>
            <p:spPr>
              <a:xfrm>
                <a:off x="7308632" y="5589240"/>
                <a:ext cx="144460" cy="792144"/>
              </a:xfrm>
              <a:custGeom>
                <a:avLst/>
                <a:gdLst>
                  <a:gd name="connsiteX0" fmla="*/ 0 w 1487606"/>
                  <a:gd name="connsiteY0" fmla="*/ 739254 h 739254"/>
                  <a:gd name="connsiteX1" fmla="*/ 723331 w 1487606"/>
                  <a:gd name="connsiteY1" fmla="*/ 2275 h 739254"/>
                  <a:gd name="connsiteX2" fmla="*/ 1487606 w 1487606"/>
                  <a:gd name="connsiteY2" fmla="*/ 725606 h 739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87606" h="739254">
                    <a:moveTo>
                      <a:pt x="0" y="739254"/>
                    </a:moveTo>
                    <a:cubicBezTo>
                      <a:pt x="237698" y="371902"/>
                      <a:pt x="475397" y="4550"/>
                      <a:pt x="723331" y="2275"/>
                    </a:cubicBezTo>
                    <a:cubicBezTo>
                      <a:pt x="971265" y="0"/>
                      <a:pt x="1369325" y="600502"/>
                      <a:pt x="1487606" y="725606"/>
                    </a:cubicBezTo>
                  </a:path>
                </a:pathLst>
              </a:custGeom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6200000" scaled="1"/>
                <a:tileRect/>
              </a:gra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971471" y="6021030"/>
                <a:ext cx="647686" cy="36035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dirty="0" err="1"/>
                  <a:t>Oscil</a:t>
                </a:r>
                <a:endParaRPr lang="fr-FR" sz="1400" b="1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8076" y="6021030"/>
                <a:ext cx="719122" cy="36035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dirty="0"/>
                  <a:t>Etireur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347907" y="6021030"/>
                <a:ext cx="863581" cy="36035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dirty="0"/>
                  <a:t>Préampli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932197" y="6021030"/>
                <a:ext cx="647686" cy="36035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dirty="0" err="1"/>
                  <a:t>Apmi</a:t>
                </a:r>
                <a:endParaRPr lang="fr-FR" sz="1400" b="1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300593" y="5949594"/>
                <a:ext cx="914380" cy="431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dirty="0" err="1"/>
                  <a:t>Compres</a:t>
                </a:r>
                <a:endParaRPr lang="fr-FR" sz="1400" b="1" dirty="0"/>
              </a:p>
            </p:txBody>
          </p:sp>
          <p:sp>
            <p:nvSpPr>
              <p:cNvPr id="30" name="ZoneTexte 34"/>
              <p:cNvSpPr txBox="1">
                <a:spLocks noChangeArrowheads="1"/>
              </p:cNvSpPr>
              <p:nvPr/>
            </p:nvSpPr>
            <p:spPr bwMode="auto">
              <a:xfrm>
                <a:off x="1619672" y="5877272"/>
                <a:ext cx="34015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sz="1400" b="1">
                    <a:latin typeface="Calibri" pitchFamily="34" charset="0"/>
                  </a:rPr>
                  <a:t>nJ</a:t>
                </a:r>
              </a:p>
            </p:txBody>
          </p:sp>
          <p:sp>
            <p:nvSpPr>
              <p:cNvPr id="31" name="ZoneTexte 35"/>
              <p:cNvSpPr txBox="1">
                <a:spLocks noChangeArrowheads="1"/>
              </p:cNvSpPr>
              <p:nvPr/>
            </p:nvSpPr>
            <p:spPr bwMode="auto">
              <a:xfrm>
                <a:off x="4355976" y="5733256"/>
                <a:ext cx="3449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sz="1400" b="1">
                    <a:latin typeface="Calibri" pitchFamily="34" charset="0"/>
                  </a:rPr>
                  <a:t>µJ</a:t>
                </a:r>
              </a:p>
            </p:txBody>
          </p:sp>
          <p:sp>
            <p:nvSpPr>
              <p:cNvPr id="32" name="ZoneTexte 36"/>
              <p:cNvSpPr txBox="1">
                <a:spLocks noChangeArrowheads="1"/>
              </p:cNvSpPr>
              <p:nvPr/>
            </p:nvSpPr>
            <p:spPr bwMode="auto">
              <a:xfrm>
                <a:off x="6012160" y="5589240"/>
                <a:ext cx="38985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sz="1400" b="1">
                    <a:latin typeface="Calibri" pitchFamily="34" charset="0"/>
                  </a:rPr>
                  <a:t>mJ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524528" y="5733700"/>
                <a:ext cx="1223936" cy="6476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dirty="0"/>
                  <a:t>Convertisseur en </a:t>
                </a:r>
                <a:r>
                  <a:rPr lang="fr-FR" sz="1400" b="1" dirty="0" err="1"/>
                  <a:t>frequences</a:t>
                </a:r>
                <a:endParaRPr lang="fr-FR" sz="1400" b="1" dirty="0"/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400" b="1" dirty="0"/>
              </a:p>
            </p:txBody>
          </p:sp>
        </p:grpSp>
        <p:sp>
          <p:nvSpPr>
            <p:cNvPr id="6" name="Flèche vers le bas 5"/>
            <p:cNvSpPr/>
            <p:nvPr/>
          </p:nvSpPr>
          <p:spPr>
            <a:xfrm>
              <a:off x="7884754" y="6021546"/>
              <a:ext cx="71435" cy="215895"/>
            </a:xfrm>
            <a:prstGeom prst="downArrow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7" name="Flèche vers le bas 6"/>
            <p:cNvSpPr/>
            <p:nvPr/>
          </p:nvSpPr>
          <p:spPr>
            <a:xfrm flipH="1">
              <a:off x="7884754" y="5013508"/>
              <a:ext cx="90485" cy="215895"/>
            </a:xfrm>
            <a:prstGeom prst="downArrow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pSp>
          <p:nvGrpSpPr>
            <p:cNvPr id="8" name="Groupe 44"/>
            <p:cNvGrpSpPr>
              <a:grpSpLocks/>
            </p:cNvGrpSpPr>
            <p:nvPr/>
          </p:nvGrpSpPr>
          <p:grpSpPr bwMode="auto">
            <a:xfrm rot="5400000" flipV="1">
              <a:off x="6264189" y="6129301"/>
              <a:ext cx="360038" cy="288032"/>
              <a:chOff x="7236296" y="2708920"/>
              <a:chExt cx="914400" cy="648072"/>
            </a:xfrm>
          </p:grpSpPr>
          <p:sp>
            <p:nvSpPr>
              <p:cNvPr id="18" name="Rectangle à coins arrondis 17"/>
              <p:cNvSpPr/>
              <p:nvPr/>
            </p:nvSpPr>
            <p:spPr>
              <a:xfrm>
                <a:off x="7235493" y="3145289"/>
                <a:ext cx="915203" cy="214308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9" name="Rectangle à coins arrondis 18"/>
              <p:cNvSpPr/>
              <p:nvPr/>
            </p:nvSpPr>
            <p:spPr>
              <a:xfrm>
                <a:off x="7525776" y="2709531"/>
                <a:ext cx="358825" cy="410756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sp>
          <p:nvSpPr>
            <p:cNvPr id="9" name="Rectangle 8"/>
            <p:cNvSpPr/>
            <p:nvPr/>
          </p:nvSpPr>
          <p:spPr>
            <a:xfrm rot="2700000" flipV="1">
              <a:off x="7903804" y="6181880"/>
              <a:ext cx="71435" cy="28891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0" name="Flèche vers le bas 9"/>
            <p:cNvSpPr/>
            <p:nvPr/>
          </p:nvSpPr>
          <p:spPr>
            <a:xfrm rot="5400000">
              <a:off x="7276755" y="5621505"/>
              <a:ext cx="71435" cy="1303309"/>
            </a:xfrm>
            <a:prstGeom prst="downArrow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 flipV="1">
              <a:off x="7379940" y="6092982"/>
              <a:ext cx="144459" cy="3603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9552" y="5300839"/>
              <a:ext cx="1079476" cy="509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>
                  <a:solidFill>
                    <a:schemeClr val="tx1"/>
                  </a:solidFill>
                </a:rPr>
                <a:t>Synchro sur </a:t>
              </a:r>
              <a:r>
                <a:rPr lang="fr-FR" sz="1400" b="1" dirty="0" smtClean="0">
                  <a:solidFill>
                    <a:schemeClr val="tx1"/>
                  </a:solidFill>
                </a:rPr>
                <a:t>l’horloge</a:t>
              </a:r>
              <a:endParaRPr lang="fr-FR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Connecteur droit avec flèche 12"/>
            <p:cNvCxnSpPr>
              <a:stCxn id="12" idx="0"/>
              <a:endCxn id="25" idx="2"/>
            </p:cNvCxnSpPr>
            <p:nvPr/>
          </p:nvCxnSpPr>
          <p:spPr>
            <a:xfrm rot="5400000" flipH="1" flipV="1">
              <a:off x="907844" y="5129393"/>
              <a:ext cx="34447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3779569" y="5229402"/>
              <a:ext cx="1081063" cy="5095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>
                  <a:solidFill>
                    <a:schemeClr val="tx1"/>
                  </a:solidFill>
                </a:rPr>
                <a:t>Synchro sur le secteur</a:t>
              </a:r>
            </a:p>
          </p:txBody>
        </p:sp>
        <p:cxnSp>
          <p:nvCxnSpPr>
            <p:cNvPr id="15" name="Connecteur droit avec flèche 14"/>
            <p:cNvCxnSpPr>
              <a:endCxn id="28" idx="2"/>
            </p:cNvCxnSpPr>
            <p:nvPr/>
          </p:nvCxnSpPr>
          <p:spPr>
            <a:xfrm rot="5400000" flipH="1" flipV="1">
              <a:off x="4850314" y="4968266"/>
              <a:ext cx="200020" cy="1793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>
              <a:endCxn id="27" idx="2"/>
            </p:cNvCxnSpPr>
            <p:nvPr/>
          </p:nvCxnSpPr>
          <p:spPr>
            <a:xfrm rot="10800000">
              <a:off x="3563674" y="4957947"/>
              <a:ext cx="215895" cy="2000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7452964" y="5229402"/>
              <a:ext cx="914380" cy="7921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/>
                <a:t>Mise en forme</a:t>
              </a:r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343045" y="4284662"/>
            <a:ext cx="585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Discussions avec 3 fabricants: Amplitude, </a:t>
            </a:r>
            <a:r>
              <a:rPr lang="fr-FR" dirty="0" err="1" smtClean="0"/>
              <a:t>Coherent</a:t>
            </a:r>
            <a:r>
              <a:rPr lang="fr-FR" dirty="0" smtClean="0"/>
              <a:t> et Thales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323528" y="4759910"/>
            <a:ext cx="8751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Cahier des charges accepté, proposent tous un ampli </a:t>
            </a:r>
            <a:r>
              <a:rPr lang="fr-FR" dirty="0" err="1" smtClean="0"/>
              <a:t>Tisaph</a:t>
            </a:r>
            <a:r>
              <a:rPr lang="fr-FR" dirty="0" smtClean="0"/>
              <a:t> avec oscillateur à fibre ou Ti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Distribution radiale chapeau à faire en externe nous même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Coût probable 350-400 k€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251520" y="6021288"/>
            <a:ext cx="6424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Transport du laser jusqu’à l’accélérateur par miroir sur &gt; 10 m</a:t>
            </a:r>
          </a:p>
          <a:p>
            <a:r>
              <a:rPr lang="fr-FR" dirty="0" smtClean="0"/>
              <a:t> pas compliqué (miroirs, lentilles)  mais dépend de l’implantation …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1403648" y="558924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+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188640"/>
            <a:ext cx="7632848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3. Les composants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e) Les éléments magnétiques</a:t>
            </a:r>
            <a:endParaRPr lang="fr-FR" sz="2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99592" y="1361394"/>
            <a:ext cx="79111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u="sng" dirty="0">
                <a:latin typeface="Palatino Linotype" pitchFamily="18" charset="0"/>
              </a:rPr>
              <a:t>2 types: les </a:t>
            </a:r>
            <a:r>
              <a:rPr lang="fr-FR" sz="2000" u="sng" dirty="0">
                <a:solidFill>
                  <a:srgbClr val="0066FF"/>
                </a:solidFill>
                <a:latin typeface="Palatino Linotype" pitchFamily="18" charset="0"/>
              </a:rPr>
              <a:t>correcteurs</a:t>
            </a:r>
            <a:r>
              <a:rPr lang="fr-FR" sz="2000" u="sng" dirty="0">
                <a:latin typeface="Palatino Linotype" pitchFamily="18" charset="0"/>
              </a:rPr>
              <a:t> de trajectoire et les </a:t>
            </a:r>
            <a:r>
              <a:rPr lang="fr-FR" sz="2000" u="sng" dirty="0">
                <a:solidFill>
                  <a:srgbClr val="FF0000"/>
                </a:solidFill>
                <a:latin typeface="Palatino Linotype" pitchFamily="18" charset="0"/>
              </a:rPr>
              <a:t>solénoïdes</a:t>
            </a:r>
            <a:r>
              <a:rPr lang="fr-FR" sz="2000" u="sng" dirty="0">
                <a:latin typeface="Palatino Linotype" pitchFamily="18" charset="0"/>
              </a:rPr>
              <a:t> de focalisation</a:t>
            </a:r>
          </a:p>
        </p:txBody>
      </p:sp>
      <p:pic>
        <p:nvPicPr>
          <p:cNvPr id="8" name="Picture 9" descr="correcteu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3408362" cy="25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0" y="4797425"/>
            <a:ext cx="338111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-champ dipolaire en X ou Y</a:t>
            </a:r>
          </a:p>
          <a:p>
            <a:r>
              <a:rPr lang="fr-FR" dirty="0"/>
              <a:t>- 47 G à 10 A =&gt; 4 </a:t>
            </a:r>
            <a:r>
              <a:rPr lang="fr-FR" dirty="0" err="1"/>
              <a:t>mrad</a:t>
            </a:r>
            <a:r>
              <a:rPr lang="fr-FR" dirty="0"/>
              <a:t> à 5.5 MeV</a:t>
            </a:r>
          </a:p>
          <a:p>
            <a:r>
              <a:rPr lang="fr-FR" dirty="0"/>
              <a:t>-Modèle éprouvé</a:t>
            </a:r>
          </a:p>
          <a:p>
            <a:r>
              <a:rPr lang="fr-FR" dirty="0"/>
              <a:t>-Bien connu du </a:t>
            </a:r>
            <a:r>
              <a:rPr lang="fr-FR" dirty="0" smtClean="0"/>
              <a:t>constructeur</a:t>
            </a:r>
          </a:p>
          <a:p>
            <a:r>
              <a:rPr lang="fr-FR" dirty="0" smtClean="0"/>
              <a:t>-</a:t>
            </a:r>
            <a:r>
              <a:rPr lang="fr-FR" dirty="0" smtClean="0">
                <a:solidFill>
                  <a:srgbClr val="FF0000"/>
                </a:solidFill>
              </a:rPr>
              <a:t>on cherche à le raccourcir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" name="Picture 11" descr="bobines-ensembl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89138"/>
            <a:ext cx="3240087" cy="24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4581525"/>
            <a:ext cx="2662237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140200" y="4673600"/>
            <a:ext cx="255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-2 bobines sur le canon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140200" y="5032375"/>
            <a:ext cx="226472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bob. de contre-champ</a:t>
            </a:r>
          </a:p>
          <a:p>
            <a:r>
              <a:rPr lang="fr-FR" dirty="0"/>
              <a:t>bob. de foc</a:t>
            </a:r>
            <a:r>
              <a:rPr lang="fr-FR" dirty="0" smtClean="0"/>
              <a:t>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Supports amovibles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192588" y="5897563"/>
            <a:ext cx="275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/>
              <a:t>!! B</a:t>
            </a:r>
            <a:r>
              <a:rPr lang="fr-FR" baseline="-20000"/>
              <a:t>z</a:t>
            </a:r>
            <a:r>
              <a:rPr lang="fr-FR"/>
              <a:t> = 0.25 T =&gt; 370 A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264025" y="6256338"/>
            <a:ext cx="487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Accord entre mesures et simulation POISSON</a:t>
            </a:r>
          </a:p>
        </p:txBody>
      </p:sp>
    </p:spTree>
    <p:extLst>
      <p:ext uri="{BB962C8B-B14F-4D97-AF65-F5344CB8AC3E}">
        <p14:creationId xmlns:p14="http://schemas.microsoft.com/office/powerpoint/2010/main" val="39915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188640"/>
            <a:ext cx="7632848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3. Les composants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e) Les diagnostics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2339588"/>
            <a:ext cx="346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Mesure de la charge par paquet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1835696" y="2843644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573824" y="2766990"/>
            <a:ext cx="4894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Type inductif, ICT. Le standard est celui de </a:t>
            </a:r>
            <a:r>
              <a:rPr lang="fr-FR" dirty="0" err="1" smtClean="0"/>
              <a:t>Berghoz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3338408"/>
            <a:ext cx="3623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Mesure de la position du faisceau</a:t>
            </a:r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1835696" y="3851756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699792" y="3779748"/>
            <a:ext cx="577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BPM type </a:t>
            </a:r>
            <a:r>
              <a:rPr lang="fr-FR" dirty="0" err="1" smtClean="0"/>
              <a:t>stripline</a:t>
            </a:r>
            <a:r>
              <a:rPr lang="fr-FR" dirty="0" smtClean="0"/>
              <a:t> </a:t>
            </a:r>
            <a:r>
              <a:rPr lang="fr-FR" dirty="0" smtClean="0"/>
              <a:t>modélisé</a:t>
            </a:r>
            <a:r>
              <a:rPr lang="fr-FR" dirty="0" smtClean="0"/>
              <a:t> </a:t>
            </a:r>
            <a:r>
              <a:rPr lang="fr-FR" dirty="0" smtClean="0"/>
              <a:t>par </a:t>
            </a:r>
            <a:r>
              <a:rPr lang="fr-FR" dirty="0" smtClean="0"/>
              <a:t>SOLEIL, construit par le LAL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67544" y="4202504"/>
            <a:ext cx="492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Mesure des dimensions transverses du faisceau</a:t>
            </a:r>
            <a:endParaRPr lang="fr-FR" dirty="0"/>
          </a:p>
        </p:txBody>
      </p:sp>
      <p:sp>
        <p:nvSpPr>
          <p:cNvPr id="10" name="Flèche droite 9"/>
          <p:cNvSpPr/>
          <p:nvPr/>
        </p:nvSpPr>
        <p:spPr>
          <a:xfrm>
            <a:off x="1835696" y="4715852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692773" y="4654877"/>
            <a:ext cx="6415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Fluorescence d’un écran YAG, transportée jusqu’à une caméra CCD</a:t>
            </a:r>
          </a:p>
          <a:p>
            <a:r>
              <a:rPr lang="fr-FR" dirty="0" smtClean="0"/>
              <a:t>Plans existants, usiné au LAL ou à l’extérieur suivant </a:t>
            </a:r>
            <a:r>
              <a:rPr lang="fr-FR" dirty="0" err="1" smtClean="0"/>
              <a:t>dispo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51520" y="1484784"/>
            <a:ext cx="843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3 mesureurs parfaitement définis, situés dans l’inter-tranche entre le canon et la section </a:t>
            </a:r>
            <a:endParaRPr lang="fr-FR" u="sng" dirty="0"/>
          </a:p>
        </p:txBody>
      </p:sp>
      <p:sp>
        <p:nvSpPr>
          <p:cNvPr id="13" name="ZoneTexte 12"/>
          <p:cNvSpPr txBox="1"/>
          <p:nvPr/>
        </p:nvSpPr>
        <p:spPr>
          <a:xfrm>
            <a:off x="251520" y="5589240"/>
            <a:ext cx="83245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ATTENTION</a:t>
            </a:r>
            <a:r>
              <a:rPr lang="fr-FR" dirty="0" smtClean="0"/>
              <a:t>: pour une caractérisation complète (</a:t>
            </a:r>
            <a:r>
              <a:rPr lang="fr-FR" dirty="0" smtClean="0">
                <a:latin typeface="Symbol" pitchFamily="18" charset="2"/>
              </a:rPr>
              <a:t>e</a:t>
            </a:r>
            <a:r>
              <a:rPr lang="fr-FR" dirty="0" smtClean="0"/>
              <a:t>, </a:t>
            </a:r>
            <a:r>
              <a:rPr lang="fr-FR" dirty="0" err="1" smtClean="0">
                <a:latin typeface="Symbol" pitchFamily="18" charset="2"/>
              </a:rPr>
              <a:t>d</a:t>
            </a:r>
            <a:r>
              <a:rPr lang="fr-FR" dirty="0" err="1" smtClean="0"/>
              <a:t>E</a:t>
            </a:r>
            <a:r>
              <a:rPr lang="fr-FR" dirty="0" smtClean="0"/>
              <a:t>/E, </a:t>
            </a:r>
            <a:r>
              <a:rPr lang="fr-FR" dirty="0" smtClean="0">
                <a:latin typeface="Symbol" pitchFamily="18" charset="2"/>
              </a:rPr>
              <a:t>s</a:t>
            </a:r>
            <a:r>
              <a:rPr lang="fr-FR" sz="1200" dirty="0" smtClean="0"/>
              <a:t>t</a:t>
            </a:r>
            <a:r>
              <a:rPr lang="fr-FR" dirty="0" smtClean="0"/>
              <a:t>) il faut la ligne de transfert!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1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23998" y="331798"/>
            <a:ext cx="213109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 smtClean="0"/>
              <a:t>CONCLUSION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755576" y="1340768"/>
            <a:ext cx="76529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Le canon est déjà en cours de construction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La section est disponible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Les éléments magnétiques et les diagnostics sont définis, commandes faciles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Les éléments du vide (vannes, pompes, jauges) sont définis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Les plans sont faits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Source HF et laser définis =&gt; CCTP à écrire et appels d’offre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4263479"/>
            <a:ext cx="1800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Reste à faire: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4682460"/>
            <a:ext cx="289707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Circuit de refroidissement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Chemins de câbles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Baies des alimentations</a:t>
            </a:r>
            <a:endParaRPr lang="fr-FR" dirty="0"/>
          </a:p>
        </p:txBody>
      </p:sp>
      <p:sp>
        <p:nvSpPr>
          <p:cNvPr id="7" name="Accolade fermante 6"/>
          <p:cNvSpPr/>
          <p:nvPr/>
        </p:nvSpPr>
        <p:spPr>
          <a:xfrm>
            <a:off x="3923928" y="4813702"/>
            <a:ext cx="432048" cy="108012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499992" y="5164450"/>
            <a:ext cx="2576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Dépend de l’implantation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928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19250" y="404813"/>
            <a:ext cx="5689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400" b="1">
                <a:latin typeface="Palatino Linotype" pitchFamily="18" charset="0"/>
              </a:rPr>
              <a:t>Plan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51060" y="1052736"/>
            <a:ext cx="4121641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200000"/>
              </a:lnSpc>
              <a:buFontTx/>
              <a:buAutoNum type="arabicPeriod"/>
            </a:pPr>
            <a:r>
              <a:rPr lang="fr-FR" dirty="0"/>
              <a:t>Cahier des charges</a:t>
            </a:r>
          </a:p>
          <a:p>
            <a:pPr>
              <a:lnSpc>
                <a:spcPct val="200000"/>
              </a:lnSpc>
              <a:buFontTx/>
              <a:buAutoNum type="arabicPeriod"/>
            </a:pPr>
            <a:r>
              <a:rPr lang="fr-FR" dirty="0" smtClean="0"/>
              <a:t>Dynamique du faisceau d’électrons</a:t>
            </a:r>
            <a:endParaRPr lang="fr-FR" dirty="0"/>
          </a:p>
          <a:p>
            <a:pPr>
              <a:lnSpc>
                <a:spcPct val="200000"/>
              </a:lnSpc>
              <a:buFontTx/>
              <a:buAutoNum type="arabicPeriod"/>
            </a:pPr>
            <a:r>
              <a:rPr lang="fr-FR" dirty="0" smtClean="0"/>
              <a:t>Les composants</a:t>
            </a:r>
            <a:endParaRPr lang="fr-FR" dirty="0"/>
          </a:p>
          <a:p>
            <a:pPr lvl="1">
              <a:lnSpc>
                <a:spcPct val="200000"/>
              </a:lnSpc>
              <a:buFont typeface="+mj-lt"/>
              <a:buAutoNum type="alphaLcParenR"/>
            </a:pPr>
            <a:r>
              <a:rPr lang="fr-FR" dirty="0" smtClean="0"/>
              <a:t>Le canon HF</a:t>
            </a:r>
          </a:p>
          <a:p>
            <a:pPr lvl="1">
              <a:lnSpc>
                <a:spcPct val="200000"/>
              </a:lnSpc>
              <a:buFont typeface="+mj-lt"/>
              <a:buAutoNum type="alphaLcParenR"/>
            </a:pPr>
            <a:r>
              <a:rPr lang="fr-FR" dirty="0" smtClean="0"/>
              <a:t>La section accélératrice</a:t>
            </a:r>
          </a:p>
          <a:p>
            <a:pPr lvl="1">
              <a:lnSpc>
                <a:spcPct val="200000"/>
              </a:lnSpc>
              <a:buFont typeface="+mj-lt"/>
              <a:buAutoNum type="alphaLcParenR"/>
            </a:pPr>
            <a:r>
              <a:rPr lang="fr-FR" dirty="0" smtClean="0"/>
              <a:t>La source HF</a:t>
            </a:r>
          </a:p>
          <a:p>
            <a:pPr lvl="1">
              <a:lnSpc>
                <a:spcPct val="200000"/>
              </a:lnSpc>
              <a:buFont typeface="+mj-lt"/>
              <a:buAutoNum type="alphaLcParenR"/>
            </a:pPr>
            <a:r>
              <a:rPr lang="fr-FR" dirty="0" smtClean="0"/>
              <a:t>Le laser</a:t>
            </a:r>
          </a:p>
          <a:p>
            <a:pPr lvl="1">
              <a:lnSpc>
                <a:spcPct val="200000"/>
              </a:lnSpc>
              <a:buFont typeface="+mj-lt"/>
              <a:buAutoNum type="alphaLcParenR"/>
            </a:pPr>
            <a:r>
              <a:rPr lang="fr-FR" dirty="0" smtClean="0"/>
              <a:t>Les éléments magnétiques</a:t>
            </a:r>
          </a:p>
          <a:p>
            <a:pPr lvl="1">
              <a:lnSpc>
                <a:spcPct val="200000"/>
              </a:lnSpc>
              <a:buFont typeface="+mj-lt"/>
              <a:buAutoNum type="alphaLcParenR"/>
            </a:pPr>
            <a:r>
              <a:rPr lang="fr-FR" dirty="0" smtClean="0"/>
              <a:t>Les diagnostics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67499" y="6156012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Conclusion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04664"/>
            <a:ext cx="7632848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1. Cahier des charges</a:t>
            </a:r>
            <a:endParaRPr lang="fr-FR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049726"/>
              </p:ext>
            </p:extLst>
          </p:nvPr>
        </p:nvGraphicFramePr>
        <p:xfrm>
          <a:off x="899592" y="1196752"/>
          <a:ext cx="6048672" cy="22082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32448"/>
                <a:gridCol w="2016224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Energie </a:t>
                      </a:r>
                      <a:r>
                        <a:rPr lang="fr-FR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(MeV)</a:t>
                      </a:r>
                      <a:endParaRPr lang="fr-FR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fr-FR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Charge (nC)</a:t>
                      </a:r>
                      <a:endParaRPr lang="fr-FR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Nombre</a:t>
                      </a:r>
                      <a:r>
                        <a:rPr lang="fr-FR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paquets</a:t>
                      </a:r>
                      <a:endParaRPr lang="fr-FR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r-FR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Emittance</a:t>
                      </a:r>
                      <a:r>
                        <a:rPr lang="fr-FR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(normalisée)</a:t>
                      </a:r>
                      <a:endParaRPr lang="fr-FR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5 </a:t>
                      </a:r>
                      <a:r>
                        <a:rPr lang="fr-FR" sz="1800" dirty="0" err="1" smtClean="0">
                          <a:effectLst/>
                          <a:latin typeface="Symbol" pitchFamily="18" charset="2"/>
                          <a:cs typeface="Times New Roman" pitchFamily="18" charset="0"/>
                        </a:rPr>
                        <a:t>p</a:t>
                      </a:r>
                      <a:r>
                        <a:rPr lang="fr-FR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mmmrad</a:t>
                      </a:r>
                      <a:endParaRPr lang="fr-FR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Dispersion</a:t>
                      </a:r>
                      <a:r>
                        <a:rPr lang="fr-FR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en énergie</a:t>
                      </a:r>
                      <a:r>
                        <a:rPr lang="fr-FR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fr-FR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rms</a:t>
                      </a:r>
                      <a:r>
                        <a:rPr lang="fr-FR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(%)</a:t>
                      </a:r>
                      <a:endParaRPr lang="fr-FR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1</a:t>
                      </a:r>
                      <a:endParaRPr lang="fr-FR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Longueur</a:t>
                      </a:r>
                      <a:r>
                        <a:rPr lang="fr-FR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paquet</a:t>
                      </a:r>
                      <a:r>
                        <a:rPr lang="fr-FR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fr-FR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rms</a:t>
                      </a:r>
                      <a:r>
                        <a:rPr lang="fr-FR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fr-FR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ps</a:t>
                      </a:r>
                      <a:r>
                        <a:rPr lang="fr-FR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fr-FR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5</a:t>
                      </a:r>
                      <a:endParaRPr lang="fr-FR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Fréquence</a:t>
                      </a:r>
                      <a:r>
                        <a:rPr lang="fr-FR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</a:t>
                      </a:r>
                      <a:r>
                        <a:rPr lang="fr-FR" sz="1800" baseline="0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répétition</a:t>
                      </a:r>
                      <a:r>
                        <a:rPr lang="fr-FR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(Hz)</a:t>
                      </a:r>
                      <a:endParaRPr lang="fr-FR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fr-FR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14550" y="3187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539552" y="3789040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475656" y="3789040"/>
            <a:ext cx="283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Î = 50 </a:t>
            </a:r>
            <a:r>
              <a:rPr lang="fr-FR" dirty="0" err="1" smtClean="0"/>
              <a:t>nA</a:t>
            </a:r>
            <a:r>
              <a:rPr lang="fr-FR" dirty="0" smtClean="0"/>
              <a:t>, &lt;</a:t>
            </a:r>
            <a:r>
              <a:rPr lang="fr-FR" dirty="0" err="1" smtClean="0"/>
              <a:t>P</a:t>
            </a:r>
            <a:r>
              <a:rPr lang="fr-FR" sz="1400" dirty="0" err="1" smtClean="0"/>
              <a:t>faisceau</a:t>
            </a:r>
            <a:r>
              <a:rPr lang="fr-FR" dirty="0" smtClean="0"/>
              <a:t>&gt; = 2,5 W</a:t>
            </a:r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4572000" y="3789040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868144" y="3717032"/>
            <a:ext cx="2881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Accélérateur « chaud »</a:t>
            </a:r>
          </a:p>
          <a:p>
            <a:r>
              <a:rPr lang="fr-FR" dirty="0"/>
              <a:t>à</a:t>
            </a:r>
            <a:r>
              <a:rPr lang="fr-FR" dirty="0" smtClean="0"/>
              <a:t> 3 GHz (économie, sécurité)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23528" y="4468470"/>
            <a:ext cx="1700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Emittance</a:t>
            </a:r>
            <a:r>
              <a:rPr lang="fr-FR" dirty="0" smtClean="0"/>
              <a:t> faible</a:t>
            </a:r>
            <a:endParaRPr lang="fr-FR" dirty="0"/>
          </a:p>
        </p:txBody>
      </p:sp>
      <p:sp>
        <p:nvSpPr>
          <p:cNvPr id="10" name="Flèche droite 9"/>
          <p:cNvSpPr/>
          <p:nvPr/>
        </p:nvSpPr>
        <p:spPr>
          <a:xfrm>
            <a:off x="2267744" y="4509120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275856" y="4468470"/>
            <a:ext cx="547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Photo-injecteur: copie d’un modèle déjà fabriqué au LAL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51520" y="4941168"/>
            <a:ext cx="3154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Exigence modérée sur la charge</a:t>
            </a:r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>
            <a:off x="3635896" y="5022468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441690" y="4941168"/>
            <a:ext cx="434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Exigence modérée sur la </a:t>
            </a:r>
            <a:r>
              <a:rPr lang="fr-FR" dirty="0" err="1" smtClean="0"/>
              <a:t>photo-cathode</a:t>
            </a:r>
            <a:r>
              <a:rPr lang="fr-FR" dirty="0" smtClean="0"/>
              <a:t>: Mg</a:t>
            </a:r>
            <a:endParaRPr lang="fr-FR" dirty="0"/>
          </a:p>
        </p:txBody>
      </p:sp>
      <p:sp>
        <p:nvSpPr>
          <p:cNvPr id="15" name="Flèche droite 14"/>
          <p:cNvSpPr/>
          <p:nvPr/>
        </p:nvSpPr>
        <p:spPr>
          <a:xfrm>
            <a:off x="539552" y="5661248"/>
            <a:ext cx="172819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699792" y="5739121"/>
            <a:ext cx="358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Dimensionne le laser et la source HF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77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6632"/>
            <a:ext cx="5040560" cy="4080865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" y="4149080"/>
            <a:ext cx="9144000" cy="205240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83928" y="292006"/>
            <a:ext cx="1654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Linac</a:t>
            </a:r>
            <a:endParaRPr lang="fr-FR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179512" y="6453336"/>
            <a:ext cx="8784976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779912" y="6453336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≈ 6,5 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48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188640"/>
            <a:ext cx="7632848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</a:t>
            </a:r>
            <a:r>
              <a:rPr lang="fr-FR" sz="2400" dirty="0" smtClean="0"/>
              <a:t>. Dynamique faisceau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179512" y="705471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Simulation PARMELA avec le canon-sonde et ses bobines + 1 section LIL</a:t>
            </a:r>
          </a:p>
          <a:p>
            <a:r>
              <a:rPr lang="fr-FR" dirty="0" smtClean="0"/>
              <a:t>8000 macro-part, 1 </a:t>
            </a:r>
            <a:r>
              <a:rPr lang="fr-FR" dirty="0" err="1" smtClean="0"/>
              <a:t>nC</a:t>
            </a:r>
            <a:r>
              <a:rPr lang="fr-FR" dirty="0" smtClean="0"/>
              <a:t>, laser : 3 </a:t>
            </a:r>
            <a:r>
              <a:rPr lang="fr-FR" dirty="0" err="1" smtClean="0"/>
              <a:t>ps</a:t>
            </a:r>
            <a:r>
              <a:rPr lang="fr-FR" dirty="0" smtClean="0"/>
              <a:t>, </a:t>
            </a:r>
            <a:r>
              <a:rPr lang="fr-FR" dirty="0" err="1" smtClean="0"/>
              <a:t>T</a:t>
            </a:r>
            <a:r>
              <a:rPr lang="fr-FR" sz="1400" dirty="0" err="1" smtClean="0"/>
              <a:t>max</a:t>
            </a:r>
            <a:r>
              <a:rPr lang="fr-FR" dirty="0" smtClean="0"/>
              <a:t> =10 </a:t>
            </a:r>
            <a:r>
              <a:rPr lang="fr-FR" dirty="0" err="1" smtClean="0"/>
              <a:t>ps</a:t>
            </a:r>
            <a:r>
              <a:rPr lang="fr-FR" dirty="0" smtClean="0"/>
              <a:t>; </a:t>
            </a:r>
            <a:r>
              <a:rPr lang="fr-FR" dirty="0" err="1" smtClean="0"/>
              <a:t>sigma</a:t>
            </a:r>
            <a:r>
              <a:rPr lang="fr-FR" sz="1200" dirty="0" err="1" smtClean="0"/>
              <a:t>x,y</a:t>
            </a:r>
            <a:r>
              <a:rPr lang="fr-FR" dirty="0" smtClean="0"/>
              <a:t> = 6 mm, </a:t>
            </a:r>
            <a:r>
              <a:rPr lang="fr-FR" dirty="0" err="1" smtClean="0"/>
              <a:t>R</a:t>
            </a:r>
            <a:r>
              <a:rPr lang="fr-FR" sz="1400" dirty="0" err="1" smtClean="0"/>
              <a:t>max</a:t>
            </a:r>
            <a:r>
              <a:rPr lang="fr-FR" dirty="0" smtClean="0"/>
              <a:t> = 1 mm</a:t>
            </a:r>
          </a:p>
          <a:p>
            <a:r>
              <a:rPr lang="fr-FR" dirty="0" smtClean="0"/>
              <a:t>canon : 80 MV/m, Bobines: </a:t>
            </a:r>
            <a:r>
              <a:rPr lang="fr-FR" dirty="0" err="1" smtClean="0"/>
              <a:t>B</a:t>
            </a:r>
            <a:r>
              <a:rPr lang="fr-FR" sz="1400" dirty="0" err="1" smtClean="0"/>
              <a:t>z</a:t>
            </a:r>
            <a:r>
              <a:rPr lang="fr-FR" dirty="0" smtClean="0"/>
              <a:t> = 2550 G, section: 12.5 MV/m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628800"/>
            <a:ext cx="4430934" cy="231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29" y="1628801"/>
            <a:ext cx="4443859" cy="231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" y="4021165"/>
            <a:ext cx="4377407" cy="228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6022"/>
            <a:ext cx="4318099" cy="223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928631" y="6372036"/>
            <a:ext cx="29987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Le cahier des charges est tenu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1691680" y="6453336"/>
            <a:ext cx="1080120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37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188640"/>
            <a:ext cx="7632848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2</a:t>
            </a:r>
            <a:r>
              <a:rPr lang="fr-FR" sz="2400" dirty="0" smtClean="0"/>
              <a:t>. Dynamique faisceau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764704"/>
            <a:ext cx="552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u="sng" dirty="0" smtClean="0"/>
              <a:t>Forte dépendance des performances avec la phase HF</a:t>
            </a:r>
            <a:endParaRPr lang="fr-FR" u="sng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376264" cy="163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28126" y="2564904"/>
            <a:ext cx="147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</a:t>
            </a:r>
            <a:r>
              <a:rPr lang="fr-FR" dirty="0" smtClean="0"/>
              <a:t>ans le canon</a:t>
            </a:r>
            <a:endParaRPr lang="fr-FR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2512718" cy="163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987824" y="2564904"/>
            <a:ext cx="147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</a:t>
            </a:r>
            <a:r>
              <a:rPr lang="fr-FR" dirty="0" smtClean="0"/>
              <a:t>ans le canon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949370"/>
            <a:ext cx="3240359" cy="181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300192" y="2636912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</a:t>
            </a:r>
            <a:r>
              <a:rPr lang="fr-FR" dirty="0" smtClean="0"/>
              <a:t>ans la section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39643" y="2934236"/>
            <a:ext cx="5973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u="sng" dirty="0" smtClean="0"/>
              <a:t>Dépendance de l’</a:t>
            </a:r>
            <a:r>
              <a:rPr lang="fr-FR" u="sng" dirty="0" err="1" smtClean="0"/>
              <a:t>émittance</a:t>
            </a:r>
            <a:r>
              <a:rPr lang="fr-FR" u="sng" dirty="0" smtClean="0"/>
              <a:t> et l’énergie avec le gradient HF</a:t>
            </a:r>
            <a:endParaRPr lang="fr-FR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107504" y="3293596"/>
            <a:ext cx="423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D</a:t>
            </a:r>
            <a:r>
              <a:rPr lang="fr-FR" dirty="0" smtClean="0">
                <a:solidFill>
                  <a:srgbClr val="0070C0"/>
                </a:solidFill>
              </a:rPr>
              <a:t>ans le canon, </a:t>
            </a:r>
            <a:r>
              <a:rPr lang="fr-FR" dirty="0" err="1" smtClean="0">
                <a:solidFill>
                  <a:srgbClr val="0070C0"/>
                </a:solidFill>
              </a:rPr>
              <a:t>emitt</a:t>
            </a:r>
            <a:r>
              <a:rPr lang="fr-FR" dirty="0" smtClean="0">
                <a:solidFill>
                  <a:srgbClr val="0070C0"/>
                </a:solidFill>
              </a:rPr>
              <a:t>. diminue, ultime = 2,4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49" y="3662928"/>
            <a:ext cx="2638593" cy="179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4572000" y="3284984"/>
            <a:ext cx="3764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92D050"/>
                </a:solidFill>
              </a:rPr>
              <a:t>Dans la section, + champ =&gt; + énergie</a:t>
            </a:r>
            <a:endParaRPr lang="fr-FR" b="1" dirty="0">
              <a:solidFill>
                <a:srgbClr val="92D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62094" y="3662928"/>
            <a:ext cx="43637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Intérêt: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avec 70 MeV d’électrons  =&gt; E (</a:t>
            </a:r>
            <a:r>
              <a:rPr lang="fr-FR" dirty="0" err="1" smtClean="0"/>
              <a:t>Rx</a:t>
            </a:r>
            <a:r>
              <a:rPr lang="fr-FR" dirty="0" smtClean="0"/>
              <a:t>) = 100 </a:t>
            </a:r>
            <a:r>
              <a:rPr lang="fr-FR" dirty="0" err="1" smtClean="0"/>
              <a:t>keV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644008" y="4643844"/>
            <a:ext cx="357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Bonus: </a:t>
            </a:r>
            <a:r>
              <a:rPr lang="fr-FR" dirty="0" err="1" smtClean="0">
                <a:solidFill>
                  <a:srgbClr val="FF0000"/>
                </a:solidFill>
              </a:rPr>
              <a:t>emitt</a:t>
            </a:r>
            <a:r>
              <a:rPr lang="fr-FR" dirty="0" smtClean="0">
                <a:solidFill>
                  <a:srgbClr val="FF0000"/>
                </a:solidFill>
              </a:rPr>
              <a:t>. </a:t>
            </a:r>
            <a:r>
              <a:rPr lang="fr-FR" dirty="0" err="1">
                <a:solidFill>
                  <a:srgbClr val="FF0000"/>
                </a:solidFill>
              </a:rPr>
              <a:t>g</a:t>
            </a:r>
            <a:r>
              <a:rPr lang="fr-FR" dirty="0" err="1" smtClean="0">
                <a:solidFill>
                  <a:srgbClr val="FF0000"/>
                </a:solidFill>
              </a:rPr>
              <a:t>éom</a:t>
            </a:r>
            <a:r>
              <a:rPr lang="fr-FR" dirty="0" smtClean="0">
                <a:solidFill>
                  <a:srgbClr val="FF0000"/>
                </a:solidFill>
              </a:rPr>
              <a:t> 30 % plus petite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78810" y="5435932"/>
            <a:ext cx="4769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u="sng" dirty="0"/>
              <a:t>D</a:t>
            </a:r>
            <a:r>
              <a:rPr lang="fr-FR" u="sng" dirty="0" smtClean="0"/>
              <a:t>épendance des performances avec la charge</a:t>
            </a:r>
            <a:endParaRPr lang="fr-FR" u="sng" dirty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460451"/>
              </p:ext>
            </p:extLst>
          </p:nvPr>
        </p:nvGraphicFramePr>
        <p:xfrm>
          <a:off x="5148064" y="5301208"/>
          <a:ext cx="3890184" cy="1416353"/>
        </p:xfrm>
        <a:graphic>
          <a:graphicData uri="http://schemas.openxmlformats.org/drawingml/2006/table">
            <a:tbl>
              <a:tblPr/>
              <a:tblGrid>
                <a:gridCol w="972546"/>
                <a:gridCol w="972546"/>
                <a:gridCol w="972546"/>
                <a:gridCol w="972546"/>
              </a:tblGrid>
              <a:tr h="239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 (</a:t>
                      </a:r>
                      <a:r>
                        <a:rPr kumimoji="0" lang="fr-F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nC</a:t>
                      </a: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8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fr-FR" sz="1100" b="0" i="0" u="none" strike="noStrike" cap="none" normalizeH="0" baseline="-18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x,y</a:t>
                      </a: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(mm)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e</a:t>
                      </a:r>
                      <a:r>
                        <a:rPr kumimoji="0" lang="fr-FR" sz="1100" b="0" i="0" u="none" strike="noStrike" cap="none" normalizeH="0" baseline="-18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x,y</a:t>
                      </a: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mmmrad)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fr-FR" sz="1100" b="0" i="0" u="none" strike="noStrike" cap="none" normalizeH="0" baseline="-18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(ps)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fr-FR" sz="1100" b="0" i="0" u="none" strike="noStrike" cap="none" normalizeH="0" baseline="-18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g</a:t>
                      </a: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/g</a:t>
                      </a: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35496" y="5821104"/>
            <a:ext cx="5034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Avec moins de charge, </a:t>
            </a:r>
            <a:r>
              <a:rPr lang="fr-FR" dirty="0" smtClean="0">
                <a:solidFill>
                  <a:srgbClr val="FF0000"/>
                </a:solidFill>
              </a:rPr>
              <a:t>meilleure qualité de faisceau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Moins de </a:t>
            </a:r>
            <a:r>
              <a:rPr lang="fr-FR" dirty="0" err="1" smtClean="0">
                <a:solidFill>
                  <a:srgbClr val="FF0000"/>
                </a:solidFill>
              </a:rPr>
              <a:t>pb</a:t>
            </a:r>
            <a:r>
              <a:rPr lang="fr-FR" dirty="0" smtClean="0">
                <a:solidFill>
                  <a:srgbClr val="FF0000"/>
                </a:solidFill>
              </a:rPr>
              <a:t> de champs de sillage</a:t>
            </a:r>
          </a:p>
          <a:p>
            <a:r>
              <a:rPr lang="fr-FR" dirty="0"/>
              <a:t>m</a:t>
            </a:r>
            <a:r>
              <a:rPr lang="fr-FR" dirty="0" smtClean="0"/>
              <a:t>ais aussi moins de flux de </a:t>
            </a:r>
            <a:r>
              <a:rPr lang="fr-FR" dirty="0" err="1" smtClean="0"/>
              <a:t>Rx</a:t>
            </a:r>
            <a:r>
              <a:rPr lang="fr-FR" dirty="0" smtClean="0"/>
              <a:t> 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36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188640"/>
            <a:ext cx="7632848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3. Les composants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a) Le canon HF</a:t>
            </a:r>
            <a:endParaRPr lang="fr-FR" sz="24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850" y="2089150"/>
            <a:ext cx="51403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fr-FR"/>
              <a:t> modélisé en 2005-2006 (J. Brossard, R. Roux)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fr-FR"/>
              <a:t> construit et accordé en 2007, livré en 2008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11952" y="1122199"/>
            <a:ext cx="57895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 smtClean="0"/>
              <a:t>Choix: le canon-sonde </a:t>
            </a:r>
            <a:r>
              <a:rPr lang="fr-FR" dirty="0"/>
              <a:t>pour le </a:t>
            </a:r>
            <a:r>
              <a:rPr lang="fr-FR" dirty="0" err="1"/>
              <a:t>linac</a:t>
            </a:r>
            <a:r>
              <a:rPr lang="fr-FR" dirty="0"/>
              <a:t> dit sonde de CTF3 (CLIC</a:t>
            </a:r>
            <a:r>
              <a:rPr lang="fr-FR" dirty="0" smtClean="0"/>
              <a:t>)</a:t>
            </a:r>
          </a:p>
          <a:p>
            <a:r>
              <a:rPr lang="fr-FR" dirty="0"/>
              <a:t>	</a:t>
            </a:r>
          </a:p>
        </p:txBody>
      </p:sp>
      <p:pic>
        <p:nvPicPr>
          <p:cNvPr id="6" name="Picture 7" descr="CANON-DEMI-COU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41663"/>
            <a:ext cx="4183062" cy="28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284538"/>
            <a:ext cx="36734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859338" y="2941638"/>
            <a:ext cx="4106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/>
              <a:t> f = 2998.55 MHz (30°C, vide) mode </a:t>
            </a:r>
            <a:r>
              <a:rPr lang="fr-FR">
                <a:latin typeface="Symbol" pitchFamily="18" charset="2"/>
              </a:rPr>
              <a:t>p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859338" y="5730875"/>
            <a:ext cx="4373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/>
              <a:t> Q = 14400 =&gt; </a:t>
            </a:r>
            <a:r>
              <a:rPr lang="fr-FR">
                <a:latin typeface="Symbol" pitchFamily="18" charset="2"/>
              </a:rPr>
              <a:t>t</a:t>
            </a:r>
            <a:r>
              <a:rPr lang="fr-FR"/>
              <a:t> = 0.7 µs =&gt; T</a:t>
            </a:r>
            <a:r>
              <a:rPr lang="fr-FR" baseline="-20000"/>
              <a:t>pulse</a:t>
            </a:r>
            <a:r>
              <a:rPr lang="fr-FR"/>
              <a:t> = 3 µs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859338" y="6165850"/>
            <a:ext cx="4256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/>
              <a:t> R</a:t>
            </a:r>
            <a:r>
              <a:rPr lang="fr-FR" baseline="-20000"/>
              <a:t>s</a:t>
            </a:r>
            <a:r>
              <a:rPr lang="fr-FR"/>
              <a:t> = 49 M</a:t>
            </a:r>
            <a:r>
              <a:rPr lang="fr-FR">
                <a:latin typeface="Symbol" pitchFamily="18" charset="2"/>
              </a:rPr>
              <a:t>W</a:t>
            </a:r>
            <a:r>
              <a:rPr lang="fr-FR"/>
              <a:t>/m =&gt; 6 MW pour 80 MV/m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859338" y="5321300"/>
            <a:ext cx="1997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/>
              <a:t> Es / Eacc = 1.07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043608" y="1414517"/>
            <a:ext cx="55831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-construction maîtrisée au LAL (usinage, réglage, brasage)</a:t>
            </a:r>
          </a:p>
          <a:p>
            <a:r>
              <a:rPr lang="fr-FR" dirty="0">
                <a:solidFill>
                  <a:srgbClr val="00B050"/>
                </a:solidFill>
              </a:rPr>
              <a:t>-a fait ses preuves au </a:t>
            </a:r>
            <a:r>
              <a:rPr lang="fr-FR" dirty="0" smtClean="0">
                <a:solidFill>
                  <a:srgbClr val="00B050"/>
                </a:solidFill>
              </a:rPr>
              <a:t>CERN (80 MV/m, 0.7 </a:t>
            </a:r>
            <a:r>
              <a:rPr lang="fr-FR" dirty="0" err="1" smtClean="0">
                <a:solidFill>
                  <a:srgbClr val="00B050"/>
                </a:solidFill>
              </a:rPr>
              <a:t>nC</a:t>
            </a:r>
            <a:r>
              <a:rPr lang="fr-FR" dirty="0">
                <a:solidFill>
                  <a:srgbClr val="00B05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109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188640"/>
            <a:ext cx="7632848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3. Les composants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a) Le canon HF</a:t>
            </a:r>
            <a:endParaRPr lang="fr-FR" sz="2400" dirty="0"/>
          </a:p>
        </p:txBody>
      </p:sp>
      <p:pic>
        <p:nvPicPr>
          <p:cNvPr id="8" name="Picture 9" descr="201220071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3313113" cy="2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DCP_21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125538"/>
            <a:ext cx="4632325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323850" y="2781300"/>
            <a:ext cx="792163" cy="14398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4925" y="4070350"/>
            <a:ext cx="383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latin typeface="Times New Roman" pitchFamily="18" charset="0"/>
              </a:rPr>
              <a:t>A modifier pour ajouter un court-circuit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07504" y="4653136"/>
            <a:ext cx="703421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dirty="0">
                <a:latin typeface="Palatino Linotype" pitchFamily="18" charset="0"/>
              </a:rPr>
              <a:t>Plans existants et expérience acquise d’un ensemble complet:</a:t>
            </a:r>
          </a:p>
          <a:p>
            <a:r>
              <a:rPr lang="fr-FR" sz="2000" dirty="0">
                <a:latin typeface="Palatino Linotype" pitchFamily="18" charset="0"/>
              </a:rPr>
              <a:t>-poutre</a:t>
            </a:r>
          </a:p>
          <a:p>
            <a:r>
              <a:rPr lang="fr-FR" sz="2000" dirty="0">
                <a:latin typeface="Palatino Linotype" pitchFamily="18" charset="0"/>
              </a:rPr>
              <a:t>-supports mécaniques</a:t>
            </a:r>
          </a:p>
          <a:p>
            <a:r>
              <a:rPr lang="fr-FR" sz="2000" dirty="0">
                <a:latin typeface="Palatino Linotype" pitchFamily="18" charset="0"/>
              </a:rPr>
              <a:t>-équipements vides: pompe, jauges, vanne</a:t>
            </a:r>
          </a:p>
          <a:p>
            <a:r>
              <a:rPr lang="fr-FR" sz="2000" dirty="0">
                <a:latin typeface="Palatino Linotype" pitchFamily="18" charset="0"/>
              </a:rPr>
              <a:t>-bobines et correcteur</a:t>
            </a:r>
          </a:p>
          <a:p>
            <a:r>
              <a:rPr lang="fr-FR" sz="2000" dirty="0">
                <a:latin typeface="Palatino Linotype" pitchFamily="18" charset="0"/>
              </a:rPr>
              <a:t>-le canon lui-même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724128" y="5229200"/>
            <a:ext cx="2858860" cy="129266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Nouvelles</a:t>
            </a:r>
            <a:r>
              <a:rPr lang="fr-FR" dirty="0" smtClean="0">
                <a:solidFill>
                  <a:srgbClr val="FF0000"/>
                </a:solidFill>
              </a:rPr>
              <a:t>: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Usinage des cellules terminé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Réglage bas niveau: Avril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Canon brasé: Octobre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4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188640"/>
            <a:ext cx="7632848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3. Les composants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a) Le canon HF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274088" y="1200528"/>
            <a:ext cx="70260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La cathode: choix du magnésium; montage très simple, robuste, pas cher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47664" y="1747312"/>
            <a:ext cx="546822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Nouvelles</a:t>
            </a:r>
            <a:r>
              <a:rPr lang="fr-FR" dirty="0" smtClean="0">
                <a:solidFill>
                  <a:srgbClr val="FF0000"/>
                </a:solidFill>
              </a:rPr>
              <a:t>: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validé par l’expérience en février, sur PHIL</a:t>
            </a:r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03326"/>
            <a:ext cx="4943475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6851179" y="3284984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Laser:</a:t>
            </a:r>
          </a:p>
          <a:p>
            <a:r>
              <a:rPr lang="fr-FR" dirty="0" err="1" smtClean="0">
                <a:latin typeface="Symbol" pitchFamily="18" charset="2"/>
              </a:rPr>
              <a:t>s</a:t>
            </a:r>
            <a:r>
              <a:rPr lang="fr-FR" sz="1200" dirty="0" err="1" smtClean="0"/>
              <a:t>x,y</a:t>
            </a:r>
            <a:r>
              <a:rPr lang="fr-FR" dirty="0" smtClean="0"/>
              <a:t> = 0,35 mm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39552" y="5157192"/>
            <a:ext cx="6960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Avec 80 MV/m et </a:t>
            </a:r>
            <a:r>
              <a:rPr lang="fr-FR" dirty="0" err="1" smtClean="0"/>
              <a:t>R</a:t>
            </a:r>
            <a:r>
              <a:rPr lang="fr-FR" sz="1200" dirty="0" err="1" smtClean="0"/>
              <a:t>laser</a:t>
            </a:r>
            <a:r>
              <a:rPr lang="fr-FR" dirty="0" smtClean="0"/>
              <a:t> = 1 mm  =&gt; Q = 5,5 </a:t>
            </a:r>
            <a:r>
              <a:rPr lang="fr-FR" dirty="0" err="1" smtClean="0"/>
              <a:t>nC</a:t>
            </a:r>
            <a:r>
              <a:rPr lang="fr-FR" dirty="0" smtClean="0"/>
              <a:t> pour 50 µJ sur la cathode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331640" y="5664586"/>
            <a:ext cx="504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condition de procéder à un nettoyage laser in-situ</a:t>
            </a:r>
          </a:p>
          <a:p>
            <a:r>
              <a:rPr lang="fr-FR" dirty="0" smtClean="0"/>
              <a:t> pour décaper la couche superficielle polluée</a:t>
            </a:r>
            <a:endParaRPr lang="fr-FR" dirty="0"/>
          </a:p>
        </p:txBody>
      </p:sp>
      <p:sp>
        <p:nvSpPr>
          <p:cNvPr id="10" name="Triangle isocèle 9"/>
          <p:cNvSpPr/>
          <p:nvPr/>
        </p:nvSpPr>
        <p:spPr>
          <a:xfrm>
            <a:off x="478349" y="5661248"/>
            <a:ext cx="648072" cy="646331"/>
          </a:xfrm>
          <a:prstGeom prst="triangle">
            <a:avLst>
              <a:gd name="adj" fmla="val 516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!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3016</TotalTime>
  <Words>1225</Words>
  <Application>Microsoft Office PowerPoint</Application>
  <PresentationFormat>Affichage à l'écran (4:3)</PresentationFormat>
  <Paragraphs>277</Paragraphs>
  <Slides>17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Raphael Roux</dc:creator>
  <cp:lastModifiedBy>Raphael Roux</cp:lastModifiedBy>
  <cp:revision>48</cp:revision>
  <dcterms:created xsi:type="dcterms:W3CDTF">2012-03-26T07:05:56Z</dcterms:created>
  <dcterms:modified xsi:type="dcterms:W3CDTF">2012-03-29T06:45:58Z</dcterms:modified>
</cp:coreProperties>
</file>