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9" r:id="rId2"/>
    <p:sldMasterId id="2147483696" r:id="rId3"/>
    <p:sldMasterId id="2147483705" r:id="rId4"/>
    <p:sldMasterId id="2147483717" r:id="rId5"/>
  </p:sldMasterIdLst>
  <p:notesMasterIdLst>
    <p:notesMasterId r:id="rId26"/>
  </p:notesMasterIdLst>
  <p:sldIdLst>
    <p:sldId id="257" r:id="rId6"/>
    <p:sldId id="258" r:id="rId7"/>
    <p:sldId id="274" r:id="rId8"/>
    <p:sldId id="278" r:id="rId9"/>
    <p:sldId id="276" r:id="rId10"/>
    <p:sldId id="277" r:id="rId11"/>
    <p:sldId id="262" r:id="rId12"/>
    <p:sldId id="268" r:id="rId13"/>
    <p:sldId id="263" r:id="rId14"/>
    <p:sldId id="265" r:id="rId15"/>
    <p:sldId id="260" r:id="rId16"/>
    <p:sldId id="266" r:id="rId17"/>
    <p:sldId id="269" r:id="rId18"/>
    <p:sldId id="273" r:id="rId19"/>
    <p:sldId id="270" r:id="rId20"/>
    <p:sldId id="271" r:id="rId21"/>
    <p:sldId id="275" r:id="rId22"/>
    <p:sldId id="259" r:id="rId23"/>
    <p:sldId id="272" r:id="rId24"/>
    <p:sldId id="256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706" autoAdjust="0"/>
  </p:normalViewPr>
  <p:slideViewPr>
    <p:cSldViewPr>
      <p:cViewPr varScale="1">
        <p:scale>
          <a:sx n="92" d="100"/>
          <a:sy n="92" d="100"/>
        </p:scale>
        <p:origin x="-10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18388-7DD3-4F87-8751-5454CFFB8866}" type="datetimeFigureOut">
              <a:rPr lang="fr-FR" smtClean="0"/>
              <a:pPr/>
              <a:t>15/06/2012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D0750-05D0-4B34-AD91-BA67DF132F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25000" lnSpcReduction="20000"/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FFBCD2-B877-4E57-99E2-1A4894A5A79A}" type="slidenum">
              <a:rPr lang="fr-FR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907E-B468-4520-A41A-51376FA8F0BD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1B29-8C8B-4C58-A03D-A381F5A83BA1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8845-AC65-4DB7-85E4-49640F9923E7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3184-0D01-43A3-904B-21A6F106FE8B}" type="datetime1">
              <a:rPr lang="fr-FR" smtClean="0"/>
              <a:pPr/>
              <a:t>15/06/2012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D67F-0EBB-434F-AF68-EC2928BAC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01B2-50D7-4078-B508-1AB4DD0E437C}" type="datetime1">
              <a:rPr lang="fr-FR" smtClean="0"/>
              <a:pPr/>
              <a:t>15/06/2012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D67F-0EBB-434F-AF68-EC2928BAC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5EC5-08ED-4BAC-97D7-36C124ACB78C}" type="datetime1">
              <a:rPr lang="fr-FR" smtClean="0"/>
              <a:pPr/>
              <a:t>15/06/2012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D67F-0EBB-434F-AF68-EC2928BAC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27F55-BAC6-4BEC-938F-0F2D5CE55210}" type="datetime1">
              <a:rPr lang="fr-FR" smtClean="0"/>
              <a:pPr/>
              <a:t>15/06/2012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D67F-0EBB-434F-AF68-EC2928BAC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1DBC-506B-42D5-AC2A-C8B8B8862366}" type="datetime1">
              <a:rPr lang="fr-FR" smtClean="0"/>
              <a:pPr/>
              <a:t>15/06/2012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D67F-0EBB-434F-AF68-EC2928BAC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D3B4-95FC-412F-A490-F7BC9A332DC6}" type="datetime1">
              <a:rPr lang="fr-FR" smtClean="0"/>
              <a:pPr/>
              <a:t>15/06/2012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D67F-0EBB-434F-AF68-EC2928BAC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9CD4-6C90-4A69-8238-ECB494C0CE23}" type="datetime1">
              <a:rPr lang="fr-FR" smtClean="0"/>
              <a:pPr/>
              <a:t>15/06/2012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D67F-0EBB-434F-AF68-EC2928BAC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7BC9-6B98-4D2C-B0B2-A8F0A281F267}" type="datetime1">
              <a:rPr lang="fr-FR" smtClean="0"/>
              <a:pPr/>
              <a:t>15/06/2012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D67F-0EBB-434F-AF68-EC2928BAC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3F58EC-558F-4DA1-BCCD-3CA3FB2C76C7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BE" smtClean="0"/>
              <a:t>School of Basic Sciences 15/06/2012 </a:t>
            </a:r>
          </a:p>
          <a:p>
            <a:r>
              <a:rPr lang="fr-BE" smtClean="0"/>
              <a:t>Ph Bompard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1461-6E53-45E7-8411-DA8F003A459D}" type="datetime1">
              <a:rPr lang="fr-FR" smtClean="0"/>
              <a:pPr/>
              <a:t>15/06/2012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D67F-0EBB-434F-AF68-EC2928BAC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9388-DD25-4F81-8B29-8217F1786774}" type="datetime1">
              <a:rPr lang="fr-FR" smtClean="0"/>
              <a:pPr/>
              <a:t>15/06/2012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D67F-0EBB-434F-AF68-EC2928BAC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B9385-7A96-45A1-9B04-9B4D2B14C8D0}" type="datetime1">
              <a:rPr lang="fr-FR" smtClean="0"/>
              <a:pPr/>
              <a:t>15/06/2012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D67F-0EBB-434F-AF68-EC2928BAC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dégradé_couv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39750" y="549275"/>
            <a:ext cx="39592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11" descr="logo_couv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4408488" y="5426075"/>
            <a:ext cx="3600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pour une image  7" descr="image_couv.jpg"/>
          <p:cNvPicPr>
            <a:picLocks noChangeAspect="1"/>
          </p:cNvPicPr>
          <p:nvPr userDrawn="1"/>
        </p:nvPicPr>
        <p:blipFill>
          <a:blip r:embed="rId4" cstate="print"/>
          <a:srcRect t="20" b="20"/>
          <a:stretch>
            <a:fillRect/>
          </a:stretch>
        </p:blipFill>
        <p:spPr bwMode="gray">
          <a:xfrm>
            <a:off x="4643438" y="549275"/>
            <a:ext cx="3960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792163" y="621028"/>
            <a:ext cx="3491806" cy="3060000"/>
          </a:xfrm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792163" y="3778188"/>
            <a:ext cx="3491805" cy="612000"/>
          </a:xfrm>
        </p:spPr>
        <p:txBody>
          <a:bodyPr>
            <a:normAutofit/>
          </a:bodyPr>
          <a:lstStyle>
            <a:lvl1pPr marL="0" indent="0" algn="l">
              <a:buNone/>
              <a:defRPr sz="17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867400" y="6607175"/>
            <a:ext cx="838200" cy="250825"/>
          </a:xfrm>
        </p:spPr>
        <p:txBody>
          <a:bodyPr/>
          <a:lstStyle>
            <a:lvl1pPr algn="l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6F92DC-18D2-4A2D-A0FB-04621154A4DA}" type="datetime1">
              <a:rPr lang="fr-FR" smtClean="0">
                <a:solidFill>
                  <a:prstClr val="white"/>
                </a:solidFill>
              </a:rPr>
              <a:pPr>
                <a:defRPr/>
              </a:pPr>
              <a:t>15/06/2012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35038" y="6607175"/>
            <a:ext cx="4860925" cy="2508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School of Basic Sciences 15/06/2012  Ph Bompard</a:t>
            </a:r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39750" y="6607175"/>
            <a:ext cx="360363" cy="2508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20D509-CEF2-4A09-AE83-3884FF86BAB1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im_som_f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065713" y="0"/>
            <a:ext cx="4078287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space réservé pour une image  4" descr="im_som.jpg"/>
          <p:cNvPicPr>
            <a:picLocks noChangeAspect="1"/>
          </p:cNvPicPr>
          <p:nvPr userDrawn="1"/>
        </p:nvPicPr>
        <p:blipFill>
          <a:blip r:embed="rId3" cstate="print"/>
          <a:srcRect t="681" b="681"/>
          <a:stretch>
            <a:fillRect/>
          </a:stretch>
        </p:blipFill>
        <p:spPr bwMode="gray">
          <a:xfrm>
            <a:off x="6300788" y="549275"/>
            <a:ext cx="2303462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116013" y="549275"/>
            <a:ext cx="4895852" cy="1223541"/>
          </a:xfrm>
        </p:spPr>
        <p:txBody>
          <a:bodyPr>
            <a:noAutofit/>
          </a:bodyPr>
          <a:lstStyle>
            <a:lvl1pPr>
              <a:defRPr sz="4100" b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1116012" y="2312876"/>
            <a:ext cx="4895851" cy="3745024"/>
          </a:xfrm>
        </p:spPr>
        <p:txBody>
          <a:bodyPr/>
          <a:lstStyle>
            <a:lvl1pPr marL="504000" indent="-50400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+mj-lt"/>
              <a:buAutoNum type="arabicPeriod"/>
              <a:defRPr/>
            </a:lvl1pPr>
            <a:lvl2pPr marL="504000">
              <a:defRPr/>
            </a:lvl2pPr>
            <a:lvl3pPr marL="504000">
              <a:defRPr/>
            </a:lvl3pPr>
            <a:lvl4pPr marL="684000">
              <a:defRPr/>
            </a:lvl4pPr>
            <a:lvl5pPr marL="684000" indent="0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093D385-5DD6-4AB7-90CA-0C7A7CE427C8}" type="datetime1">
              <a:rPr lang="fr-FR" smtClean="0"/>
              <a:pPr>
                <a:defRPr/>
              </a:pPr>
              <a:t>15/06/2012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School of Basic Sciences 15/06/2012  Ph Bompard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2890B8-49FC-416F-BF42-EA1C5EF74D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65426363-CDF7-4531-9A1B-89B06946D555}" type="datetime1">
              <a:rPr lang="fr-FR" smtClean="0"/>
              <a:pPr>
                <a:defRPr/>
              </a:pPr>
              <a:t>15/06/2012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School of Basic Sciences 15/06/2012  Ph Bompard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B02E52-089D-45DA-BC29-DFD2214C8F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6A0C9-E57F-42D0-BA94-F480B226D7DA}" type="datetime1">
              <a:rPr lang="fr-FR" smtClean="0"/>
              <a:pPr>
                <a:defRPr/>
              </a:pPr>
              <a:t>15/06/2012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School of Basic Sciences 15/06/2012  Ph Bompard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08E3-625A-4D2D-B23B-74A511EA7C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17"/>
          <p:cNvGrpSpPr>
            <a:grpSpLocks/>
          </p:cNvGrpSpPr>
          <p:nvPr userDrawn="1"/>
        </p:nvGrpSpPr>
        <p:grpSpPr bwMode="auto">
          <a:xfrm>
            <a:off x="4356100" y="0"/>
            <a:ext cx="4248150" cy="4868863"/>
            <a:chOff x="4355778" y="0"/>
            <a:chExt cx="4248472" cy="4869160"/>
          </a:xfrm>
        </p:grpSpPr>
        <p:pic>
          <p:nvPicPr>
            <p:cNvPr id="5" name="Espace réservé pour une image  10" descr="im_chap.jpg"/>
            <p:cNvPicPr>
              <a:picLocks noChangeAspect="1"/>
            </p:cNvPicPr>
            <p:nvPr userDrawn="1"/>
          </p:nvPicPr>
          <p:blipFill>
            <a:blip r:embed="rId2" cstate="print"/>
            <a:srcRect t="20" b="20"/>
            <a:stretch>
              <a:fillRect/>
            </a:stretch>
          </p:blipFill>
          <p:spPr bwMode="gray">
            <a:xfrm>
              <a:off x="4644206" y="549275"/>
              <a:ext cx="3960044" cy="395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e 16"/>
            <p:cNvGrpSpPr>
              <a:grpSpLocks/>
            </p:cNvGrpSpPr>
            <p:nvPr userDrawn="1"/>
          </p:nvGrpSpPr>
          <p:grpSpPr bwMode="auto">
            <a:xfrm>
              <a:off x="4355778" y="0"/>
              <a:ext cx="4248472" cy="4869160"/>
              <a:chOff x="4355778" y="0"/>
              <a:chExt cx="4248472" cy="4869160"/>
            </a:xfrm>
          </p:grpSpPr>
          <p:sp>
            <p:nvSpPr>
              <p:cNvPr id="7" name="Rectangle 6"/>
              <p:cNvSpPr/>
              <p:nvPr userDrawn="1"/>
            </p:nvSpPr>
            <p:spPr bwMode="gray">
              <a:xfrm>
                <a:off x="6587972" y="0"/>
                <a:ext cx="144474" cy="48691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 bwMode="gray">
              <a:xfrm>
                <a:off x="4355778" y="2492527"/>
                <a:ext cx="2376668" cy="23766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8"/>
              <p:cNvSpPr/>
              <p:nvPr userDrawn="1"/>
            </p:nvSpPr>
            <p:spPr bwMode="gray">
              <a:xfrm>
                <a:off x="4355778" y="2457600"/>
                <a:ext cx="4248472" cy="1428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0" y="2851685"/>
            <a:ext cx="1547664" cy="721332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400" b="1" cap="all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583668" y="2851683"/>
            <a:ext cx="5148920" cy="3206217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A2A2B378-8D1E-4723-94D7-E704433483F6}" type="datetime1">
              <a:rPr lang="fr-FR" smtClean="0"/>
              <a:pPr>
                <a:defRPr/>
              </a:pPr>
              <a:t>15/06/2012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School of Basic Sciences 15/06/2012  Ph Bompard</a:t>
            </a:r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8FBDFF-B115-41B9-8104-7BDA6E4201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1116013" y="549275"/>
            <a:ext cx="3455987" cy="93550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gray">
          <a:xfrm>
            <a:off x="1116012" y="1736725"/>
            <a:ext cx="3455988" cy="4321175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 bwMode="gray">
          <a:xfrm>
            <a:off x="4643438" y="549275"/>
            <a:ext cx="3960000" cy="3959225"/>
          </a:xfrm>
          <a:solidFill>
            <a:schemeClr val="accent1"/>
          </a:solidFill>
        </p:spPr>
        <p:txBody>
          <a:bodyPr bIns="720000" rtlCol="0" anchor="ctr">
            <a:norm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fr-FR" noProof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3D331676-298F-4534-8CA3-B51082C8FA05}" type="datetime1">
              <a:rPr lang="fr-FR" smtClean="0"/>
              <a:pPr>
                <a:defRPr/>
              </a:pPr>
              <a:t>15/06/2012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School of Basic Sciences 15/06/2012  Ph Bompard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829F42-9859-47A5-9626-48E9CDAAD7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824028" y="549275"/>
            <a:ext cx="3780222" cy="93550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gray">
          <a:xfrm>
            <a:off x="4824028" y="1736725"/>
            <a:ext cx="3780222" cy="4321175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 bwMode="gray">
          <a:xfrm>
            <a:off x="539750" y="549275"/>
            <a:ext cx="3960000" cy="3959225"/>
          </a:xfrm>
          <a:solidFill>
            <a:schemeClr val="accent1"/>
          </a:solidFill>
        </p:spPr>
        <p:txBody>
          <a:bodyPr bIns="720000" rtlCol="0" anchor="ctr">
            <a:norm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fr-FR" noProof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8AEAEFD-5CB1-4FFC-A386-B87D72AC3C09}" type="datetime1">
              <a:rPr lang="fr-FR" smtClean="0"/>
              <a:pPr>
                <a:defRPr/>
              </a:pPr>
              <a:t>15/06/2012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School of Basic Sciences 15/06/2012  Ph Bompard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9BC105-5171-43BB-91E2-4C7D7CD3D2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F2B5-A3F0-4D96-82A6-464D2BA25293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3973CF-0756-475C-84BF-9DE3FA62950B}" type="datetime1">
              <a:rPr lang="fr-FR" smtClean="0">
                <a:solidFill>
                  <a:prstClr val="white"/>
                </a:solidFill>
              </a:rPr>
              <a:pPr>
                <a:defRPr/>
              </a:pPr>
              <a:t>15/06/2012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School of Basic Sciences 15/06/2012  Ph Bompard</a:t>
            </a:r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53D7A3-1C7C-4EE8-8590-08A3F7FC8CFD}" type="slidenum">
              <a:rPr 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383E3-6971-49C8-AB96-187E9132253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7" descr="Label IA_40mm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33255"/>
            <a:ext cx="1008112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u="none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Century Gothic" pitchFamily="34" charset="0"/>
              <a:buChar char="»"/>
              <a:defRPr b="1"/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3DD0-418F-4188-B413-93C0A0F495A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36C4-287B-424C-B791-2ABB312D599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</p:spPr>
        <p:txBody>
          <a:bodyPr/>
          <a:lstStyle>
            <a:lvl1pPr>
              <a:buFont typeface="Century Gothic" pitchFamily="34" charset="0"/>
              <a:buChar char="»"/>
              <a:defRPr sz="2800"/>
            </a:lvl1pPr>
            <a:lvl2pPr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</p:spPr>
        <p:txBody>
          <a:bodyPr/>
          <a:lstStyle>
            <a:lvl1pPr>
              <a:buFont typeface="Century Gothic" pitchFamily="34" charset="0"/>
              <a:buChar char="»"/>
              <a:defRPr sz="2800"/>
            </a:lvl1pPr>
            <a:lvl2pPr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0335-9960-4DFD-9D1C-DEDE79F3FF3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1D98-0065-4783-AE3A-76F52E32C9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6668F-4F37-4033-B712-CAB5196B1F0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9785-0731-4E33-A601-A38C29B4F9C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A33A-B69B-4668-9155-47625BBF399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11FD-B8F9-4B79-AA2B-1DD8052A404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C9ED-6069-4283-8E69-79A282801878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F6A3-EC89-4DE4-87D7-003019524BB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C40-F595-4369-A21F-B3F7E04D52F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7BB3-05BE-405E-8DA2-75C705520AF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7" descr="Label IA_40mm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733255"/>
            <a:ext cx="1008112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u="none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Century Gothic" pitchFamily="34" charset="0"/>
              <a:buChar char="»"/>
              <a:defRPr b="1"/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6845-071F-492B-8716-B63FE4FC93D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9FEF-EF88-4031-9FC0-ABCA9DEF69C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80"/>
          </a:xfrm>
        </p:spPr>
        <p:txBody>
          <a:bodyPr/>
          <a:lstStyle>
            <a:lvl1pPr>
              <a:buFont typeface="Century Gothic" pitchFamily="34" charset="0"/>
              <a:buChar char="»"/>
              <a:defRPr sz="2800"/>
            </a:lvl1pPr>
            <a:lvl2pPr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80"/>
          </a:xfrm>
        </p:spPr>
        <p:txBody>
          <a:bodyPr/>
          <a:lstStyle>
            <a:lvl1pPr>
              <a:buFont typeface="Century Gothic" pitchFamily="34" charset="0"/>
              <a:buChar char="»"/>
              <a:defRPr sz="2800"/>
            </a:lvl1pPr>
            <a:lvl2pPr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B536-23F7-44D0-8322-BA6ECB6365E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BF4C-CF1D-4592-9DBE-5A45AD476C3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2227-DC49-4A83-8121-B92962B82F3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508F-BD3A-4D89-8202-E722553330D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E493-7BEB-4DC8-ACE2-243349E54C4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5AB6-3910-4786-B760-540DEBEFBFEE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5029-622A-4118-9590-7C238A6B16B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10E4-E18F-4C96-8675-21D74EE996E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AAB5-5491-4B34-88BF-F871675F103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88E6-754E-4412-9650-CDFDA0418F09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489E-1B22-4DCE-ACA9-F9B9B02F0C94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AD4EA-411F-46D8-8C7B-8BE25CF12702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F1BC-4FFC-40FB-8AB4-2BCF6D9C2DF7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9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0CB57-E938-481E-BBDC-E22E5253BEEA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School of Basic Sciences 15/06/2012  Ph Bompard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FE8DB-1E23-4E15-AA28-A32002D27488}" type="datetime1">
              <a:rPr lang="fr-FR" smtClean="0"/>
              <a:pPr/>
              <a:t>15/06/2012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School of Basic Sciences 15/06/2012  Ph Bompard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DD67F-0EBB-434F-AF68-EC2928BAC27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0" descr="logo_suite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6967538" y="6237288"/>
            <a:ext cx="18002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76263" y="152400"/>
            <a:ext cx="806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39750" y="1196975"/>
            <a:ext cx="80645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867400" y="6381750"/>
            <a:ext cx="865188" cy="2508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r">
              <a:defRPr sz="1200" b="1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7ECE6-AFA9-4224-A3DE-999FDC61F1D4}" type="datetime1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28675" y="6381750"/>
            <a:ext cx="5003800" cy="2508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1200" b="1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School of Basic Sciences 15/06/2012  Ph Bompard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750" y="6381750"/>
            <a:ext cx="287338" cy="2508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1200" b="1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59C1FA-C81D-4CE3-AB26-AA9420CD02BC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/>
        </p:nvCxnSpPr>
        <p:spPr bwMode="gray">
          <a:xfrm>
            <a:off x="539750" y="6742113"/>
            <a:ext cx="61928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1B81C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B81C0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B81C0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B81C0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B81C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B81C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B81C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B81C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1B81C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0825" indent="-250825" algn="l" rtl="0" eaLnBrk="0" fontAlgn="base" hangingPunct="0">
        <a:spcBef>
          <a:spcPct val="0"/>
        </a:spcBef>
        <a:spcAft>
          <a:spcPct val="0"/>
        </a:spcAft>
        <a:buClr>
          <a:srgbClr val="1B81C0"/>
        </a:buClr>
        <a:buFont typeface="Arial" charset="0"/>
        <a:buChar char="•"/>
        <a:defRPr sz="19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defRPr sz="1700" b="1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defRPr sz="1500"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79388" indent="-179388" algn="l" rtl="0" eaLnBrk="0" fontAlgn="base" hangingPunct="0">
        <a:spcBef>
          <a:spcPct val="0"/>
        </a:spcBef>
        <a:spcAft>
          <a:spcPct val="0"/>
        </a:spcAft>
        <a:buClr>
          <a:srgbClr val="1B81C0"/>
        </a:buClr>
        <a:buFont typeface="Arial" charset="0"/>
        <a:buChar char="•"/>
        <a:defRPr sz="1200"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179388" indent="1649413" algn="l" rtl="0" eaLnBrk="0" fontAlgn="base" hangingPunct="0">
        <a:spcBef>
          <a:spcPct val="0"/>
        </a:spcBef>
        <a:spcAft>
          <a:spcPct val="0"/>
        </a:spcAft>
        <a:buFont typeface="Arial" charset="0"/>
        <a:defRPr sz="1000"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411760" y="6356350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62F10-2B9C-4697-98BC-3FF349021D9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08648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48264" y="6356350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2123728" y="6237312"/>
            <a:ext cx="70202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logo_LaSips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7504" y="5985336"/>
            <a:ext cx="1968108" cy="468000"/>
          </a:xfrm>
          <a:prstGeom prst="rect">
            <a:avLst/>
          </a:prstGeom>
        </p:spPr>
      </p:pic>
      <p:pic>
        <p:nvPicPr>
          <p:cNvPr id="11" name="Image 7" descr="Label IA_40mm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5733255"/>
            <a:ext cx="1008112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7AB03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8B334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AB030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411760" y="6356350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AEE27-6470-4ADE-9F9F-6A97BEBE1D7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08648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48264" y="6356350"/>
            <a:ext cx="18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2123728" y="6237312"/>
            <a:ext cx="70202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logo_LaSips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7504" y="5985336"/>
            <a:ext cx="1968108" cy="468000"/>
          </a:xfrm>
          <a:prstGeom prst="rect">
            <a:avLst/>
          </a:prstGeom>
        </p:spPr>
      </p:pic>
      <p:pic>
        <p:nvPicPr>
          <p:cNvPr id="11" name="Image 7" descr="Label IA_40mm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5733255"/>
            <a:ext cx="1008112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7AB03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8B334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AB030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mpus-paris-saclay.fr/Actualites/Investissements-d-avenir/Labex/Labex-CHARMMMAT" TargetMode="External"/><Relationship Id="rId3" Type="http://schemas.openxmlformats.org/officeDocument/2006/relationships/hyperlink" Target="http://www.campus-paris-saclay.fr/Actualites/Investissements-d-avenir/Labex/Le-laboratoire-LERMIT-labellise-laboratoire-d-excellence" TargetMode="External"/><Relationship Id="rId7" Type="http://schemas.openxmlformats.org/officeDocument/2006/relationships/hyperlink" Target="http://www.campus-paris-saclay.fr/Actualites/Investissements-d-avenir/Labex/Le-laboratoire-SPS-labellise-laboratoire-d-excellence" TargetMode="External"/><Relationship Id="rId12" Type="http://schemas.openxmlformats.org/officeDocument/2006/relationships/hyperlink" Target="http://www.campus-paris-saclay.fr/Actualites/Investissements-d-avenir/Labex/Labex-DigiWorlds" TargetMode="External"/><Relationship Id="rId2" Type="http://schemas.openxmlformats.org/officeDocument/2006/relationships/hyperlink" Target="http://www.campus-paris-saclay.fr/Actualites/Investissements-d-avenir/Labex/Le-laboratoire-LaSIPS-labellise-laboratoire-d-excell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mpus-paris-saclay.fr/Actualites/Investissements-d-avenir/Labex/Le-laboratoire-P2IO-labellise-laboratoire-d-excellence" TargetMode="External"/><Relationship Id="rId11" Type="http://schemas.openxmlformats.org/officeDocument/2006/relationships/hyperlink" Target="http://www.campus-paris-saclay.fr/Actualites/Investissements-d-avenir/Labex/Le-Laboratoire-Ecodec-labellise-Laboratoire-d-Excellence" TargetMode="External"/><Relationship Id="rId5" Type="http://schemas.openxmlformats.org/officeDocument/2006/relationships/hyperlink" Target="http://www.campus-paris-saclay.fr/Actualites/Investissements-d-avenir/Labex/Le-laboratoire-PALM-labellise-laboratoire-d-excellence" TargetMode="External"/><Relationship Id="rId10" Type="http://schemas.openxmlformats.org/officeDocument/2006/relationships/hyperlink" Target="http://www.campus-paris-saclay.fr/Actualites/Investissements-d-avenir/Labex/Labex-LMH" TargetMode="External"/><Relationship Id="rId4" Type="http://schemas.openxmlformats.org/officeDocument/2006/relationships/hyperlink" Target="http://www.campus-paris-saclay.fr/Actualites/Investissements-d-avenir/Labex/Le-labex-Nano-Saclay" TargetMode="External"/><Relationship Id="rId9" Type="http://schemas.openxmlformats.org/officeDocument/2006/relationships/hyperlink" Target="http://www.campus-paris-saclay.fr/Actualites/Investissements-d-avenir/Labex/Labex-BASC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Présentation et rôle des Labex</a:t>
            </a:r>
            <a:br>
              <a:rPr lang="fr-FR" dirty="0" smtClean="0"/>
            </a:br>
            <a:r>
              <a:rPr lang="fr-FR" sz="2700" dirty="0" smtClean="0"/>
              <a:t>Ph Bompard, LaSIPS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000" dirty="0" smtClean="0"/>
              <a:t>Plan</a:t>
            </a:r>
          </a:p>
          <a:p>
            <a:pPr>
              <a:buNone/>
            </a:pPr>
            <a:r>
              <a:rPr lang="fr-FR" sz="2000" dirty="0" smtClean="0">
                <a:solidFill>
                  <a:srgbClr val="0070C0"/>
                </a:solidFill>
              </a:rPr>
              <a:t>- les labex</a:t>
            </a:r>
          </a:p>
          <a:p>
            <a:pPr>
              <a:buNone/>
            </a:pPr>
            <a:r>
              <a:rPr lang="fr-FR" sz="2000" dirty="0" smtClean="0">
                <a:solidFill>
                  <a:srgbClr val="0070C0"/>
                </a:solidFill>
              </a:rPr>
              <a:t>- leurs objectifs recherche et formation</a:t>
            </a:r>
          </a:p>
          <a:p>
            <a:pPr>
              <a:buNone/>
            </a:pPr>
            <a:r>
              <a:rPr lang="fr-FR" sz="2000" dirty="0" smtClean="0">
                <a:solidFill>
                  <a:srgbClr val="0070C0"/>
                </a:solidFill>
              </a:rPr>
              <a:t>- les </a:t>
            </a:r>
            <a:r>
              <a:rPr lang="fr-FR" sz="2000" dirty="0" smtClean="0">
                <a:solidFill>
                  <a:srgbClr val="0070C0"/>
                </a:solidFill>
              </a:rPr>
              <a:t>moyens et les communautés</a:t>
            </a:r>
            <a:endParaRPr lang="fr-FR" sz="2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sz="2000" dirty="0" smtClean="0">
                <a:solidFill>
                  <a:srgbClr val="0070C0"/>
                </a:solidFill>
              </a:rPr>
              <a:t>- leur gouvernance</a:t>
            </a:r>
          </a:p>
          <a:p>
            <a:pPr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- les interfaces / les vides / les superpositions</a:t>
            </a:r>
          </a:p>
          <a:p>
            <a:pPr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- leurs rôles possibles en recherche, en formation, au service de l’IDEX</a:t>
            </a:r>
          </a:p>
          <a:p>
            <a:pPr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- leur rôle structurant</a:t>
            </a:r>
          </a:p>
          <a:p>
            <a:pPr>
              <a:buNone/>
            </a:pPr>
            <a:r>
              <a:rPr lang="fr-FR" sz="2000" dirty="0" smtClean="0">
                <a:solidFill>
                  <a:srgbClr val="C00000"/>
                </a:solidFill>
              </a:rPr>
              <a:t>- émergence de </a:t>
            </a:r>
            <a:r>
              <a:rPr lang="fr-FR" sz="2000" dirty="0" smtClean="0">
                <a:solidFill>
                  <a:srgbClr val="C00000"/>
                </a:solidFill>
              </a:rPr>
              <a:t>communautés / départements </a:t>
            </a:r>
            <a:r>
              <a:rPr lang="fr-FR" sz="2000" dirty="0" smtClean="0">
                <a:solidFill>
                  <a:srgbClr val="C00000"/>
                </a:solidFill>
              </a:rPr>
              <a:t>?</a:t>
            </a: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8B97-A588-4F57-8C18-B701470E960E}" type="datetime1">
              <a:rPr lang="fr-FR" smtClean="0">
                <a:solidFill>
                  <a:schemeClr val="tx1"/>
                </a:solidFill>
              </a:rPr>
              <a:pPr/>
              <a:t>15/06/2012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chemeClr val="tx1"/>
                </a:solidFill>
              </a:rPr>
              <a:pPr/>
              <a:t>1</a:t>
            </a:fld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err="1" smtClean="0">
                <a:solidFill>
                  <a:schemeClr val="tx1"/>
                </a:solidFill>
              </a:rPr>
              <a:t>School</a:t>
            </a:r>
            <a:r>
              <a:rPr lang="fr-BE" dirty="0" smtClean="0">
                <a:solidFill>
                  <a:schemeClr val="tx1"/>
                </a:solidFill>
              </a:rPr>
              <a:t> of Basic Sciences 15/06/2012 </a:t>
            </a:r>
          </a:p>
          <a:p>
            <a:r>
              <a:rPr lang="fr-BE" dirty="0" smtClean="0">
                <a:solidFill>
                  <a:schemeClr val="tx1"/>
                </a:solidFill>
              </a:rPr>
              <a:t>Ph </a:t>
            </a:r>
            <a:r>
              <a:rPr lang="fr-BE" dirty="0" err="1" smtClean="0">
                <a:solidFill>
                  <a:schemeClr val="tx1"/>
                </a:solidFill>
              </a:rPr>
              <a:t>Bompard</a:t>
            </a:r>
            <a:endParaRPr lang="fr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Outils Labex, IDEX et communautés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les Labex (comme </a:t>
            </a:r>
            <a:r>
              <a:rPr lang="fr-FR" sz="2000" dirty="0" smtClean="0"/>
              <a:t>les </a:t>
            </a:r>
            <a:r>
              <a:rPr lang="fr-FR" sz="2000" dirty="0" smtClean="0"/>
              <a:t>RTRA) </a:t>
            </a:r>
            <a:r>
              <a:rPr lang="fr-FR" sz="2000" dirty="0" smtClean="0"/>
              <a:t>sont </a:t>
            </a:r>
            <a:r>
              <a:rPr lang="fr-FR" sz="2000" i="1" dirty="0" smtClean="0"/>
              <a:t>implicitement</a:t>
            </a:r>
            <a:r>
              <a:rPr lang="fr-FR" sz="2000" dirty="0" smtClean="0"/>
              <a:t> </a:t>
            </a:r>
            <a:r>
              <a:rPr lang="fr-FR" sz="2000" dirty="0" smtClean="0"/>
              <a:t>structurants</a:t>
            </a:r>
          </a:p>
          <a:p>
            <a:pPr>
              <a:buNone/>
            </a:pPr>
            <a:r>
              <a:rPr lang="fr-FR" sz="2000" dirty="0" smtClean="0"/>
              <a:t>	(génération </a:t>
            </a:r>
            <a:r>
              <a:rPr lang="fr-FR" sz="2000" dirty="0" smtClean="0"/>
              <a:t>de collaborations aux interfaces disciplinaires, sur des sujets émergeants / enjeux </a:t>
            </a:r>
            <a:r>
              <a:rPr lang="fr-FR" sz="2000" dirty="0" smtClean="0"/>
              <a:t>sociétaux)</a:t>
            </a:r>
          </a:p>
          <a:p>
            <a:r>
              <a:rPr lang="fr-FR" sz="2000" dirty="0" smtClean="0"/>
              <a:t>mais </a:t>
            </a:r>
            <a:r>
              <a:rPr lang="fr-FR" sz="2000" i="1" dirty="0" smtClean="0"/>
              <a:t>n’ont pas reçu cette mission 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sz="2000" dirty="0" smtClean="0"/>
              <a:t>l’IDEX </a:t>
            </a:r>
            <a:r>
              <a:rPr lang="fr-FR" sz="2000" dirty="0" smtClean="0"/>
              <a:t>est structurante </a:t>
            </a:r>
            <a:r>
              <a:rPr lang="fr-FR" sz="2000" dirty="0" smtClean="0"/>
              <a:t>de part sa </a:t>
            </a:r>
            <a:r>
              <a:rPr lang="fr-FR" sz="2000" dirty="0" smtClean="0"/>
              <a:t>mission. </a:t>
            </a:r>
            <a:endParaRPr lang="fr-FR" sz="2000" dirty="0" smtClean="0"/>
          </a:p>
          <a:p>
            <a:r>
              <a:rPr lang="fr-FR" sz="2000" dirty="0" smtClean="0"/>
              <a:t>Elle </a:t>
            </a:r>
            <a:r>
              <a:rPr lang="fr-FR" sz="2000" dirty="0" smtClean="0"/>
              <a:t>utilise une démarche de type labex (ex appel d’offre doctorants interdisciplinaire)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sz="2000" dirty="0" smtClean="0"/>
              <a:t>les </a:t>
            </a:r>
            <a:r>
              <a:rPr lang="fr-FR" sz="2000" dirty="0" smtClean="0"/>
              <a:t>labex sont gouvernés comme des IDEX miniatures, ou des départements, … ou des instituts, </a:t>
            </a:r>
            <a:r>
              <a:rPr lang="fr-FR" sz="2000" dirty="0" smtClean="0"/>
              <a:t>…</a:t>
            </a:r>
          </a:p>
          <a:p>
            <a:pPr>
              <a:buNone/>
            </a:pPr>
            <a:r>
              <a:rPr lang="fr-FR" sz="2000" dirty="0" smtClean="0"/>
              <a:t>=&gt; similitudes et emboitements des gouvernances =&gt; simplifications ?</a:t>
            </a:r>
            <a:r>
              <a:rPr lang="fr-FR" sz="2000" dirty="0" smtClean="0"/>
              <a:t> </a:t>
            </a:r>
            <a:endParaRPr lang="fr-FR" sz="2000" dirty="0" smtClean="0"/>
          </a:p>
          <a:p>
            <a:pPr>
              <a:buNone/>
            </a:pPr>
            <a:endParaRPr lang="fr-FR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90C7-7097-4208-B4D4-4B2512E13FF7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School of Basic Sciences 15/06/2012 </a:t>
            </a:r>
          </a:p>
          <a:p>
            <a:r>
              <a:rPr lang="fr-BE" smtClean="0"/>
              <a:t>Ph Bompard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Les labex peuvent ils structurer toutes les communautés de l’ </a:t>
            </a:r>
            <a:r>
              <a:rPr lang="fr-FR" sz="2800" dirty="0" err="1" smtClean="0"/>
              <a:t>UPSa</a:t>
            </a:r>
            <a:r>
              <a:rPr lang="fr-FR" sz="2800" dirty="0" smtClean="0"/>
              <a:t>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813995"/>
          </a:xfrm>
        </p:spPr>
        <p:txBody>
          <a:bodyPr>
            <a:noAutofit/>
          </a:bodyPr>
          <a:lstStyle/>
          <a:p>
            <a:r>
              <a:rPr lang="fr-FR" sz="1800" b="1" dirty="0" smtClean="0"/>
              <a:t>les </a:t>
            </a:r>
            <a:r>
              <a:rPr lang="fr-FR" sz="1800" b="1" dirty="0" smtClean="0"/>
              <a:t>Labex n’ont pas été conçus pour paver l’espace scientifique de Saclay</a:t>
            </a:r>
          </a:p>
          <a:p>
            <a:pPr>
              <a:buNone/>
            </a:pPr>
            <a:endParaRPr lang="fr-FR" sz="1800" b="1" dirty="0" smtClean="0"/>
          </a:p>
          <a:p>
            <a:r>
              <a:rPr lang="fr-FR" sz="1800" b="1" dirty="0" smtClean="0"/>
              <a:t>labex </a:t>
            </a:r>
            <a:r>
              <a:rPr lang="fr-FR" sz="1800" b="1" dirty="0" smtClean="0"/>
              <a:t>avec réductions thématiques</a:t>
            </a:r>
          </a:p>
          <a:p>
            <a:pPr>
              <a:buNone/>
            </a:pPr>
            <a:r>
              <a:rPr lang="fr-FR" sz="1800" b="1" dirty="0" smtClean="0"/>
              <a:t>	Ex</a:t>
            </a:r>
            <a:r>
              <a:rPr lang="fr-FR" sz="1800" b="1" dirty="0" smtClean="0"/>
              <a:t>: Digiworlds  &lt;  </a:t>
            </a:r>
            <a:r>
              <a:rPr lang="fr-FR" sz="1800" b="1" dirty="0" err="1" smtClean="0"/>
              <a:t>Digiteo</a:t>
            </a:r>
            <a:r>
              <a:rPr lang="fr-FR" sz="1800" b="1" dirty="0" smtClean="0"/>
              <a:t>(Ex)</a:t>
            </a:r>
          </a:p>
          <a:p>
            <a:pPr>
              <a:buNone/>
            </a:pPr>
            <a:endParaRPr lang="fr-FR" sz="1800" b="1" dirty="0" smtClean="0"/>
          </a:p>
          <a:p>
            <a:r>
              <a:rPr lang="fr-FR" sz="1800" b="1" dirty="0" smtClean="0"/>
              <a:t>projets </a:t>
            </a:r>
            <a:r>
              <a:rPr lang="fr-FR" sz="1800" b="1" dirty="0" smtClean="0"/>
              <a:t>labex non labellisés</a:t>
            </a:r>
          </a:p>
          <a:p>
            <a:pPr>
              <a:buNone/>
            </a:pPr>
            <a:r>
              <a:rPr lang="fr-FR" sz="1800" b="1" dirty="0" smtClean="0"/>
              <a:t>	- </a:t>
            </a:r>
            <a:r>
              <a:rPr lang="fr-FR" sz="1800" b="1" dirty="0" err="1" smtClean="0"/>
              <a:t>MolCell</a:t>
            </a:r>
            <a:r>
              <a:rPr lang="fr-FR" sz="1800" b="1" dirty="0" smtClean="0"/>
              <a:t>: 		bases Moléculaires fonctions </a:t>
            </a:r>
            <a:r>
              <a:rPr lang="fr-FR" sz="1800" b="1" dirty="0" err="1" smtClean="0"/>
              <a:t>Cellul</a:t>
            </a:r>
            <a:r>
              <a:rPr lang="fr-FR" sz="1800" b="1" dirty="0" smtClean="0"/>
              <a:t>.</a:t>
            </a:r>
          </a:p>
          <a:p>
            <a:pPr>
              <a:buNone/>
            </a:pPr>
            <a:r>
              <a:rPr lang="fr-FR" sz="1800" b="1" dirty="0" smtClean="0"/>
              <a:t>	- </a:t>
            </a:r>
            <a:r>
              <a:rPr lang="fr-FR" sz="1800" b="1" dirty="0" err="1" smtClean="0"/>
              <a:t>LiPhyMed</a:t>
            </a:r>
            <a:r>
              <a:rPr lang="fr-FR" sz="1800" b="1" dirty="0" smtClean="0"/>
              <a:t>: 	</a:t>
            </a:r>
            <a:r>
              <a:rPr lang="fr-FR" sz="1800" b="1" dirty="0" smtClean="0"/>
              <a:t>	Lien </a:t>
            </a:r>
            <a:r>
              <a:rPr lang="fr-FR" sz="1800" b="1" dirty="0" smtClean="0"/>
              <a:t>Physique Médecine</a:t>
            </a:r>
          </a:p>
          <a:p>
            <a:pPr>
              <a:buNone/>
            </a:pPr>
            <a:r>
              <a:rPr lang="fr-FR" sz="1800" b="1" dirty="0" smtClean="0"/>
              <a:t>	- </a:t>
            </a:r>
            <a:r>
              <a:rPr lang="fr-FR" sz="1800" b="1" dirty="0" err="1" smtClean="0"/>
              <a:t>Neuroscalex</a:t>
            </a:r>
            <a:r>
              <a:rPr lang="fr-FR" sz="1800" b="1" dirty="0" smtClean="0"/>
              <a:t>: 	</a:t>
            </a:r>
            <a:r>
              <a:rPr lang="fr-FR" sz="1800" b="1" dirty="0" smtClean="0"/>
              <a:t>	Neurosciences </a:t>
            </a:r>
            <a:r>
              <a:rPr lang="fr-FR" sz="1800" b="1" dirty="0" err="1" smtClean="0"/>
              <a:t>multiéch</a:t>
            </a:r>
            <a:r>
              <a:rPr lang="fr-FR" sz="1800" b="1" dirty="0" smtClean="0"/>
              <a:t>. interfaces</a:t>
            </a:r>
          </a:p>
          <a:p>
            <a:pPr>
              <a:buNone/>
            </a:pPr>
            <a:r>
              <a:rPr lang="fr-FR" sz="1800" b="1" dirty="0" smtClean="0"/>
              <a:t>	- </a:t>
            </a:r>
            <a:r>
              <a:rPr lang="fr-FR" sz="1800" b="1" dirty="0" smtClean="0"/>
              <a:t>Alias: 		Lien Aliments Santé</a:t>
            </a:r>
          </a:p>
          <a:p>
            <a:pPr>
              <a:buNone/>
            </a:pPr>
            <a:r>
              <a:rPr lang="fr-FR" sz="1800" b="1" dirty="0" smtClean="0"/>
              <a:t>	- </a:t>
            </a:r>
            <a:r>
              <a:rPr lang="fr-FR" sz="1800" b="1" dirty="0" smtClean="0"/>
              <a:t>6S: 		</a:t>
            </a:r>
            <a:r>
              <a:rPr lang="fr-FR" sz="1800" b="1" dirty="0" smtClean="0"/>
              <a:t>	Sciences </a:t>
            </a:r>
            <a:r>
              <a:rPr lang="fr-FR" sz="1800" b="1" dirty="0" smtClean="0"/>
              <a:t>Sociales Société</a:t>
            </a:r>
          </a:p>
          <a:p>
            <a:pPr>
              <a:buNone/>
            </a:pPr>
            <a:r>
              <a:rPr lang="fr-FR" sz="1800" b="1" dirty="0" smtClean="0"/>
              <a:t>	- </a:t>
            </a:r>
            <a:r>
              <a:rPr lang="fr-FR" sz="1800" b="1" dirty="0" smtClean="0"/>
              <a:t>LISI: 		</a:t>
            </a:r>
            <a:r>
              <a:rPr lang="fr-FR" sz="1800" b="1" dirty="0" smtClean="0"/>
              <a:t>	Sciences </a:t>
            </a:r>
            <a:r>
              <a:rPr lang="fr-FR" sz="1800" b="1" dirty="0" err="1" smtClean="0"/>
              <a:t>Interdiscip</a:t>
            </a:r>
            <a:r>
              <a:rPr lang="fr-FR" sz="1800" b="1" dirty="0" smtClean="0"/>
              <a:t>. Innovation</a:t>
            </a:r>
          </a:p>
          <a:p>
            <a:pPr>
              <a:buNone/>
            </a:pPr>
            <a:endParaRPr lang="fr-FR" sz="1800" b="1" dirty="0" smtClean="0"/>
          </a:p>
          <a:p>
            <a:r>
              <a:rPr lang="fr-FR" sz="1800" b="1" dirty="0" smtClean="0"/>
              <a:t>initiatives </a:t>
            </a:r>
            <a:r>
              <a:rPr lang="fr-FR" sz="1800" b="1" dirty="0" smtClean="0"/>
              <a:t>« labex –</a:t>
            </a:r>
            <a:r>
              <a:rPr lang="fr-FR" sz="1800" b="1" dirty="0" err="1" smtClean="0"/>
              <a:t>like</a:t>
            </a:r>
            <a:r>
              <a:rPr lang="fr-FR" sz="1800" b="1" dirty="0" smtClean="0"/>
              <a:t> » de </a:t>
            </a:r>
            <a:r>
              <a:rPr lang="fr-FR" sz="1800" b="1" dirty="0" smtClean="0"/>
              <a:t>l’IDEX:  </a:t>
            </a:r>
            <a:r>
              <a:rPr lang="fr-FR" sz="1800" b="1" dirty="0" smtClean="0"/>
              <a:t>biologie des systèmes, </a:t>
            </a:r>
            <a:r>
              <a:rPr lang="fr-FR" sz="1800" b="1" dirty="0" smtClean="0"/>
              <a:t> …</a:t>
            </a:r>
            <a:endParaRPr lang="fr-FR" sz="1800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F917-EE9F-4728-A841-BDCC4EAF8893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School of Basic Sciences 15/06/2012 </a:t>
            </a:r>
          </a:p>
          <a:p>
            <a:r>
              <a:rPr lang="fr-BE" smtClean="0"/>
              <a:t>Ph Bompard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…. différentes routes vers une structuration des communautés (en départements)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000" b="1" dirty="0" smtClean="0">
                <a:solidFill>
                  <a:srgbClr val="0070C0"/>
                </a:solidFill>
              </a:rPr>
              <a:t>1) IDEX -&gt; </a:t>
            </a:r>
            <a:r>
              <a:rPr lang="fr-FR" sz="2000" b="1" dirty="0" err="1" smtClean="0">
                <a:solidFill>
                  <a:srgbClr val="0070C0"/>
                </a:solidFill>
              </a:rPr>
              <a:t>UPSa</a:t>
            </a:r>
            <a:r>
              <a:rPr lang="fr-FR" sz="2000" b="1" dirty="0" smtClean="0">
                <a:solidFill>
                  <a:srgbClr val="0070C0"/>
                </a:solidFill>
              </a:rPr>
              <a:t> et Schools -&gt; </a:t>
            </a:r>
            <a:r>
              <a:rPr lang="fr-FR" sz="2000" b="1" dirty="0" err="1" smtClean="0">
                <a:solidFill>
                  <a:srgbClr val="0070C0"/>
                </a:solidFill>
              </a:rPr>
              <a:t>dpts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fr-FR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sz="2000" b="1" dirty="0" smtClean="0">
                <a:solidFill>
                  <a:srgbClr val="0070C0"/>
                </a:solidFill>
              </a:rPr>
              <a:t>2) CAC -&gt; Sénat -&gt; collèges -&gt; </a:t>
            </a:r>
            <a:r>
              <a:rPr lang="fr-FR" sz="2000" b="1" dirty="0" err="1" smtClean="0">
                <a:solidFill>
                  <a:srgbClr val="0070C0"/>
                </a:solidFill>
              </a:rPr>
              <a:t>dpts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b="1" dirty="0" smtClean="0">
                <a:solidFill>
                  <a:srgbClr val="C00000"/>
                </a:solidFill>
              </a:rPr>
              <a:t>3) IDEX -&gt; Ecoles Doctorales -&gt; communautés -&gt; </a:t>
            </a:r>
            <a:r>
              <a:rPr lang="fr-FR" sz="2000" b="1" dirty="0" err="1" smtClean="0">
                <a:solidFill>
                  <a:srgbClr val="C00000"/>
                </a:solidFill>
              </a:rPr>
              <a:t>dpts</a:t>
            </a:r>
            <a:endParaRPr lang="fr-FR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FR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fr-FR" sz="2000" b="1" dirty="0" smtClean="0">
                <a:solidFill>
                  <a:srgbClr val="C00000"/>
                </a:solidFill>
              </a:rPr>
              <a:t>4) Labex -&gt; communautés -&gt; </a:t>
            </a:r>
            <a:r>
              <a:rPr lang="fr-FR" sz="2000" b="1" dirty="0" err="1" smtClean="0">
                <a:solidFill>
                  <a:srgbClr val="C00000"/>
                </a:solidFill>
              </a:rPr>
              <a:t>dpts</a:t>
            </a:r>
            <a:r>
              <a:rPr lang="fr-FR" sz="2000" b="1" dirty="0" smtClean="0">
                <a:solidFill>
                  <a:srgbClr val="C00000"/>
                </a:solidFill>
              </a:rPr>
              <a:t> (disciplines ou enjeux)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b="1" dirty="0" smtClean="0">
                <a:solidFill>
                  <a:srgbClr val="008000"/>
                </a:solidFill>
              </a:rPr>
              <a:t>5) IDEX -&gt; instituts, programmes -&gt; </a:t>
            </a:r>
            <a:r>
              <a:rPr lang="fr-FR" sz="2000" b="1" dirty="0" err="1" smtClean="0">
                <a:solidFill>
                  <a:srgbClr val="008000"/>
                </a:solidFill>
              </a:rPr>
              <a:t>dpts</a:t>
            </a:r>
            <a:r>
              <a:rPr lang="fr-FR" sz="2000" b="1" dirty="0" smtClean="0">
                <a:solidFill>
                  <a:srgbClr val="008000"/>
                </a:solidFill>
              </a:rPr>
              <a:t> (enjeux)</a:t>
            </a:r>
          </a:p>
          <a:p>
            <a:pPr>
              <a:buNone/>
            </a:pPr>
            <a:endParaRPr lang="fr-FR" sz="2000" b="1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203848" y="5517231"/>
            <a:ext cx="5203304" cy="64807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=&gt; Nécessité de choisir  et coordonner les approches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b="1" dirty="0" smtClean="0"/>
              <a:t>… mais aussi de définir le rôle des départements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7E5E-1F23-4854-87D2-46951FB1455E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School of Basic Sciences 15/06/2012 </a:t>
            </a:r>
          </a:p>
          <a:p>
            <a:r>
              <a:rPr lang="fr-BE" smtClean="0"/>
              <a:t>Ph Bompard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3600" dirty="0" smtClean="0"/>
              <a:t>Merci de votre attention !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629D-72E2-4226-95B7-F81D751471EE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School of Basic Sciences 15/06/2012 </a:t>
            </a:r>
          </a:p>
          <a:p>
            <a:r>
              <a:rPr lang="fr-BE" smtClean="0"/>
              <a:t>Ph Bompard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5496" y="389789"/>
            <a:ext cx="9108504" cy="64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sz="4000" dirty="0" smtClean="0">
                <a:solidFill>
                  <a:srgbClr val="FF0000"/>
                </a:solidFill>
              </a:rPr>
              <a:t>Oral IDEX</a:t>
            </a:r>
            <a:endParaRPr lang="fr-FR" sz="4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2BC2-29BE-4AB1-8FE1-2922994AA36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èche vers le haut 13"/>
          <p:cNvSpPr/>
          <p:nvPr/>
        </p:nvSpPr>
        <p:spPr>
          <a:xfrm>
            <a:off x="3347864" y="2996952"/>
            <a:ext cx="1944216" cy="3600400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827584" y="2996952"/>
            <a:ext cx="1944216" cy="360040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CAC: Groupe de réflexion </a:t>
            </a:r>
            <a:r>
              <a:rPr lang="fr-FR" sz="2800" dirty="0" err="1" smtClean="0">
                <a:solidFill>
                  <a:srgbClr val="FF0000"/>
                </a:solidFill>
              </a:rPr>
              <a:t>SoE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/>
              <a:t>Structuration des départements dans l’IDEX</a:t>
            </a:r>
          </a:p>
          <a:p>
            <a:pPr lvl="0"/>
            <a:r>
              <a:rPr lang="fr-FR" sz="2000" dirty="0" smtClean="0"/>
              <a:t>Deux schémas possibles</a:t>
            </a:r>
          </a:p>
          <a:p>
            <a:endParaRPr lang="fr-FR" sz="2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331640" y="417078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Math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577480" y="4170784"/>
            <a:ext cx="9144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Math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873624" y="4170784"/>
            <a:ext cx="914400" cy="9144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Math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331640" y="515719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STIC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577480" y="5157192"/>
            <a:ext cx="9144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STIC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873624" y="5157192"/>
            <a:ext cx="914400" cy="9144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STIC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43608" y="2730624"/>
            <a:ext cx="13464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So Eng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585592" y="2708920"/>
            <a:ext cx="1346448" cy="914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So Basic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187624" y="4149080"/>
            <a:ext cx="6984776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 smtClean="0">
                <a:solidFill>
                  <a:srgbClr val="FF0000"/>
                </a:solidFill>
              </a:rPr>
              <a:t>FMJH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187624" y="5178896"/>
            <a:ext cx="6984776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 err="1" smtClean="0">
                <a:solidFill>
                  <a:srgbClr val="FF0000"/>
                </a:solidFill>
              </a:rPr>
              <a:t>Digiteo</a:t>
            </a:r>
            <a:r>
              <a:rPr lang="fr-FR" b="1" dirty="0" smtClean="0">
                <a:solidFill>
                  <a:srgbClr val="FF0000"/>
                </a:solidFill>
              </a:rPr>
              <a:t>/world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964806" y="2492896"/>
            <a:ext cx="256763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prstClr val="black"/>
                </a:solidFill>
              </a:rPr>
              <a:t>+ : Lisibilité, pilotabilité, </a:t>
            </a:r>
          </a:p>
          <a:p>
            <a:r>
              <a:rPr lang="fr-FR" sz="1600" b="1" dirty="0" smtClean="0">
                <a:solidFill>
                  <a:prstClr val="black"/>
                </a:solidFill>
              </a:rPr>
              <a:t>spécificités des </a:t>
            </a:r>
            <a:r>
              <a:rPr lang="fr-FR" sz="1600" b="1" dirty="0" err="1" smtClean="0">
                <a:solidFill>
                  <a:prstClr val="black"/>
                </a:solidFill>
              </a:rPr>
              <a:t>Schools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964806" y="3204265"/>
            <a:ext cx="292767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prstClr val="black"/>
                </a:solidFill>
              </a:rPr>
              <a:t>- : dispersion communautés</a:t>
            </a:r>
          </a:p>
          <a:p>
            <a:r>
              <a:rPr lang="fr-FR" sz="1600" b="1" dirty="0" smtClean="0">
                <a:solidFill>
                  <a:prstClr val="black"/>
                </a:solidFill>
              </a:rPr>
              <a:t>scientifiques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4F62-F5F2-4003-830A-D2A390D5772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èche vers le haut 13"/>
          <p:cNvSpPr/>
          <p:nvPr/>
        </p:nvSpPr>
        <p:spPr>
          <a:xfrm>
            <a:off x="3347864" y="2996952"/>
            <a:ext cx="1944216" cy="3600400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Flèche vers le haut 10"/>
          <p:cNvSpPr/>
          <p:nvPr/>
        </p:nvSpPr>
        <p:spPr>
          <a:xfrm>
            <a:off x="827584" y="2996952"/>
            <a:ext cx="1944216" cy="360040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187624" y="5178896"/>
            <a:ext cx="6984776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 err="1" smtClean="0">
                <a:solidFill>
                  <a:prstClr val="white"/>
                </a:solidFill>
              </a:rPr>
              <a:t>Digiworld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187624" y="4149080"/>
            <a:ext cx="6984776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 smtClean="0">
                <a:solidFill>
                  <a:prstClr val="white"/>
                </a:solidFill>
              </a:rPr>
              <a:t>FMJH</a:t>
            </a:r>
            <a:endParaRPr lang="fr-FR" b="1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CAC: Groupe de réflexion </a:t>
            </a:r>
            <a:r>
              <a:rPr lang="fr-FR" sz="2800" dirty="0" err="1" smtClean="0">
                <a:solidFill>
                  <a:srgbClr val="FF0000"/>
                </a:solidFill>
              </a:rPr>
              <a:t>SoE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/>
              <a:t>Structuration des départements dans l’IDEX</a:t>
            </a:r>
          </a:p>
          <a:p>
            <a:pPr lvl="0"/>
            <a:r>
              <a:rPr lang="fr-FR" sz="2000" dirty="0" smtClean="0"/>
              <a:t>Deux schémas possibles</a:t>
            </a:r>
          </a:p>
          <a:p>
            <a:endParaRPr lang="fr-FR" sz="2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331640" y="4170784"/>
            <a:ext cx="914400" cy="9144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Math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577480" y="4170784"/>
            <a:ext cx="914400" cy="9144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Math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873624" y="4170784"/>
            <a:ext cx="914400" cy="9144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Math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331640" y="5157192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STIC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577480" y="5157192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STIC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873624" y="5157192"/>
            <a:ext cx="9144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STIC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43608" y="2730624"/>
            <a:ext cx="13464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So Eng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585592" y="2708920"/>
            <a:ext cx="1346448" cy="9144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prstClr val="white"/>
                </a:solidFill>
              </a:rPr>
              <a:t>So Basic 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476541" y="2484185"/>
            <a:ext cx="319991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prstClr val="black"/>
                </a:solidFill>
              </a:rPr>
              <a:t>+ : communautés scientifiques</a:t>
            </a:r>
          </a:p>
          <a:p>
            <a:r>
              <a:rPr lang="fr-FR" sz="1600" b="1" dirty="0" smtClean="0">
                <a:solidFill>
                  <a:prstClr val="black"/>
                </a:solidFill>
              </a:rPr>
              <a:t>visibilité « Recherche »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476541" y="3132257"/>
            <a:ext cx="278473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prstClr val="black"/>
                </a:solidFill>
              </a:rPr>
              <a:t>- : académisme des </a:t>
            </a:r>
            <a:r>
              <a:rPr lang="fr-FR" sz="1600" b="1" dirty="0" err="1" smtClean="0">
                <a:solidFill>
                  <a:prstClr val="black"/>
                </a:solidFill>
              </a:rPr>
              <a:t>dpt</a:t>
            </a:r>
            <a:r>
              <a:rPr lang="fr-FR" sz="1600" b="1" dirty="0" smtClean="0">
                <a:solidFill>
                  <a:prstClr val="black"/>
                </a:solidFill>
              </a:rPr>
              <a:t>,</a:t>
            </a:r>
          </a:p>
          <a:p>
            <a:r>
              <a:rPr lang="fr-FR" sz="1600" b="1" dirty="0" err="1" smtClean="0">
                <a:solidFill>
                  <a:prstClr val="black"/>
                </a:solidFill>
              </a:rPr>
              <a:t>schools</a:t>
            </a:r>
            <a:r>
              <a:rPr lang="fr-FR" sz="1600" b="1" dirty="0" smtClean="0">
                <a:solidFill>
                  <a:prstClr val="black"/>
                </a:solidFill>
              </a:rPr>
              <a:t> réduites formation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6A75-7D9E-403E-B589-5BB0C8AD3F0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Autofit/>
          </a:bodyPr>
          <a:lstStyle/>
          <a:p>
            <a:endParaRPr lang="fr-FR" sz="1800" b="1" dirty="0" smtClean="0"/>
          </a:p>
          <a:p>
            <a:pPr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LMH: Math and Interactions</a:t>
            </a:r>
          </a:p>
          <a:p>
            <a:r>
              <a:rPr lang="fr-FR" sz="1600" b="1" dirty="0" smtClean="0"/>
              <a:t> to </a:t>
            </a:r>
            <a:r>
              <a:rPr lang="fr-FR" sz="1600" b="1" dirty="0" err="1" smtClean="0"/>
              <a:t>create</a:t>
            </a:r>
            <a:r>
              <a:rPr lang="fr-FR" sz="1600" b="1" dirty="0" smtClean="0"/>
              <a:t> new </a:t>
            </a:r>
            <a:r>
              <a:rPr lang="fr-FR" sz="1600" b="1" dirty="0" err="1" smtClean="0"/>
              <a:t>scientific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communities</a:t>
            </a:r>
            <a:r>
              <a:rPr lang="fr-FR" sz="1600" b="1" dirty="0" smtClean="0"/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at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borders</a:t>
            </a:r>
            <a:r>
              <a:rPr lang="fr-FR" sz="1600" b="1" dirty="0" smtClean="0">
                <a:solidFill>
                  <a:srgbClr val="0070C0"/>
                </a:solidFill>
              </a:rPr>
              <a:t> of math</a:t>
            </a:r>
          </a:p>
          <a:p>
            <a:r>
              <a:rPr lang="fr-FR" sz="1600" b="1" dirty="0" smtClean="0"/>
              <a:t>- Math and Life </a:t>
            </a:r>
            <a:r>
              <a:rPr lang="fr-FR" sz="1600" b="1" dirty="0" err="1" smtClean="0"/>
              <a:t>Sc</a:t>
            </a:r>
            <a:r>
              <a:rPr lang="fr-FR" sz="1600" b="1" dirty="0" smtClean="0"/>
              <a:t>, Math and Eng, (mature)</a:t>
            </a:r>
          </a:p>
          <a:p>
            <a:r>
              <a:rPr lang="fr-FR" sz="1600" b="1" dirty="0" smtClean="0"/>
              <a:t>- Math and </a:t>
            </a:r>
            <a:r>
              <a:rPr lang="fr-FR" sz="1600" b="1" dirty="0" err="1" smtClean="0"/>
              <a:t>Fund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Physics</a:t>
            </a:r>
            <a:r>
              <a:rPr lang="fr-FR" sz="1600" b="1" dirty="0" smtClean="0"/>
              <a:t>, Math and ICST</a:t>
            </a:r>
          </a:p>
          <a:p>
            <a:r>
              <a:rPr lang="fr-FR" sz="1600" b="1" dirty="0" smtClean="0"/>
              <a:t>Hadamard Doctoral School</a:t>
            </a:r>
          </a:p>
          <a:p>
            <a:endParaRPr lang="fr-FR" sz="1600" b="1" dirty="0" smtClean="0"/>
          </a:p>
          <a:p>
            <a:pPr>
              <a:buNone/>
            </a:pPr>
            <a:r>
              <a:rPr lang="fr-FR" sz="1600" b="1" dirty="0" smtClean="0">
                <a:solidFill>
                  <a:srgbClr val="C00000"/>
                </a:solidFill>
              </a:rPr>
              <a:t>BASC:  </a:t>
            </a:r>
            <a:r>
              <a:rPr lang="fr-FR" sz="1600" b="1" dirty="0" err="1" smtClean="0">
                <a:solidFill>
                  <a:srgbClr val="C00000"/>
                </a:solidFill>
              </a:rPr>
              <a:t>Biosphere</a:t>
            </a:r>
            <a:r>
              <a:rPr lang="fr-FR" sz="1600" b="1" dirty="0" smtClean="0">
                <a:solidFill>
                  <a:srgbClr val="C00000"/>
                </a:solidFill>
              </a:rPr>
              <a:t>, Agriculture, Société et Climat</a:t>
            </a:r>
          </a:p>
          <a:p>
            <a:r>
              <a:rPr lang="en-US" sz="1600" b="1" dirty="0" smtClean="0"/>
              <a:t>highly </a:t>
            </a:r>
            <a:r>
              <a:rPr lang="en-US" sz="1600" b="1" dirty="0" smtClean="0">
                <a:solidFill>
                  <a:srgbClr val="0070C0"/>
                </a:solidFill>
              </a:rPr>
              <a:t>interdisciplinary</a:t>
            </a:r>
            <a:r>
              <a:rPr lang="en-US" sz="1600" b="1" dirty="0" smtClean="0"/>
              <a:t> approaches to study socio-ecological systems including: climate sciences, biogeochemistry, evolutionary biology, population and quantitative genetics, ecology, agronomy, social sciences, economics, etc</a:t>
            </a:r>
            <a:endParaRPr lang="fr-FR" sz="16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C6FB-7A43-4B8D-BFD2-3C5B93280032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School of Basic Sciences 15/06/2012 </a:t>
            </a:r>
          </a:p>
          <a:p>
            <a:r>
              <a:rPr lang="fr-BE" smtClean="0"/>
              <a:t>Ph Bompard</a:t>
            </a:r>
            <a:endParaRPr lang="fr-BE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fr-FR" sz="2400" dirty="0" smtClean="0"/>
              <a:t>Objectifs des labex : </a:t>
            </a:r>
            <a:r>
              <a:rPr lang="fr-FR" sz="2400" dirty="0" smtClean="0">
                <a:solidFill>
                  <a:srgbClr val="0070C0"/>
                </a:solidFill>
              </a:rPr>
              <a:t>interfaces entre disciplines </a:t>
            </a:r>
            <a:r>
              <a:rPr lang="fr-FR" sz="2400" dirty="0" smtClean="0"/>
              <a:t>et </a:t>
            </a:r>
            <a:r>
              <a:rPr lang="fr-FR" sz="2400" dirty="0" smtClean="0">
                <a:solidFill>
                  <a:srgbClr val="008000"/>
                </a:solidFill>
              </a:rPr>
              <a:t>focus sur des </a:t>
            </a:r>
            <a:r>
              <a:rPr lang="fr-FR" sz="2400" dirty="0" err="1" smtClean="0">
                <a:solidFill>
                  <a:srgbClr val="008000"/>
                </a:solidFill>
              </a:rPr>
              <a:t>topics</a:t>
            </a:r>
            <a:r>
              <a:rPr lang="fr-FR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 smtClean="0"/>
              <a:t>transverses ou </a:t>
            </a:r>
            <a:r>
              <a:rPr lang="fr-FR" sz="2400" dirty="0" smtClean="0"/>
              <a:t>des enjeux </a:t>
            </a:r>
            <a:r>
              <a:rPr lang="fr-FR" sz="1800" i="1" dirty="0" smtClean="0"/>
              <a:t>(extraits doc b)</a:t>
            </a:r>
            <a:endParaRPr lang="fr-F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La page Labex du site FCS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FR" dirty="0" smtClean="0">
                <a:solidFill>
                  <a:srgbClr val="0070C0"/>
                </a:solidFill>
                <a:hlinkClick r:id="rId2"/>
              </a:rPr>
              <a:t>LASIPS 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dirty="0" smtClean="0">
                <a:solidFill>
                  <a:srgbClr val="0070C0"/>
                </a:solidFill>
              </a:rPr>
              <a:t>une vision pluridisciplinaire et une approche « systèmes » en ingénierie appliquée à trois secteurs clef : le développement durable, l’énergie et la santé.</a:t>
            </a:r>
          </a:p>
          <a:p>
            <a:r>
              <a:rPr lang="fr-FR" dirty="0" smtClean="0">
                <a:solidFill>
                  <a:srgbClr val="0070C0"/>
                </a:solidFill>
                <a:hlinkClick r:id="rId3"/>
              </a:rPr>
              <a:t>LERMIT </a:t>
            </a:r>
            <a:r>
              <a:rPr lang="fr-FR" dirty="0" smtClean="0">
                <a:solidFill>
                  <a:srgbClr val="0070C0"/>
                </a:solidFill>
              </a:rPr>
              <a:t>: un rassemblement de biologistes, médecins et chimistes pour concevoir et réaliser des médicaments du futur.</a:t>
            </a:r>
          </a:p>
          <a:p>
            <a:r>
              <a:rPr lang="fr-FR" dirty="0" smtClean="0">
                <a:solidFill>
                  <a:srgbClr val="0070C0"/>
                </a:solidFill>
                <a:hlinkClick r:id="rId4"/>
              </a:rPr>
              <a:t>NanoSaclay</a:t>
            </a:r>
            <a:r>
              <a:rPr lang="fr-FR" b="1" dirty="0" smtClean="0">
                <a:solidFill>
                  <a:srgbClr val="0070C0"/>
                </a:solidFill>
              </a:rPr>
              <a:t> : </a:t>
            </a:r>
            <a:r>
              <a:rPr lang="fr-FR" dirty="0" smtClean="0">
                <a:solidFill>
                  <a:srgbClr val="0070C0"/>
                </a:solidFill>
              </a:rPr>
              <a:t>des projets phares en nanoscience et nanotechnologie (électronique du futur, nano-médicaments, contrôle de l'énergie).</a:t>
            </a:r>
          </a:p>
          <a:p>
            <a:r>
              <a:rPr lang="fr-FR" dirty="0" smtClean="0">
                <a:solidFill>
                  <a:srgbClr val="0070C0"/>
                </a:solidFill>
                <a:hlinkClick r:id="rId5"/>
              </a:rPr>
              <a:t>PALM </a:t>
            </a:r>
            <a:r>
              <a:rPr lang="fr-FR" dirty="0" smtClean="0">
                <a:solidFill>
                  <a:srgbClr val="0070C0"/>
                </a:solidFill>
              </a:rPr>
              <a:t>: la physique fondamentale et appliquée (matière condensée, physique atomique et moléculaire, optique, lasers et lumière extrême).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  <a:hlinkClick r:id="rId6"/>
              </a:rPr>
              <a:t>P2IO </a:t>
            </a:r>
            <a:r>
              <a:rPr lang="fr-FR" dirty="0" smtClean="0">
                <a:solidFill>
                  <a:srgbClr val="0070C0"/>
                </a:solidFill>
              </a:rPr>
              <a:t>: une réponse aux grandes questions, de l'infiniment petit (physique des particules) à l'infiniment grand (cosmologie).</a:t>
            </a:r>
          </a:p>
          <a:p>
            <a:r>
              <a:rPr lang="fr-FR" dirty="0" smtClean="0">
                <a:solidFill>
                  <a:srgbClr val="0070C0"/>
                </a:solidFill>
                <a:hlinkClick r:id="rId7"/>
              </a:rPr>
              <a:t>SPS </a:t>
            </a:r>
            <a:r>
              <a:rPr lang="fr-FR" dirty="0" smtClean="0">
                <a:solidFill>
                  <a:srgbClr val="0070C0"/>
                </a:solidFill>
              </a:rPr>
              <a:t>: la biologie végétale appliquée à des problèmes scientifiques stratégiques tels que la compréhension des mécanismes à l’œuvre dans les végétaux.</a:t>
            </a:r>
          </a:p>
          <a:p>
            <a:r>
              <a:rPr lang="fr-FR" dirty="0" smtClean="0">
                <a:solidFill>
                  <a:srgbClr val="0070C0"/>
                </a:solidFill>
                <a:hlinkClick r:id="rId8"/>
              </a:rPr>
              <a:t>CHARMMMAT </a:t>
            </a:r>
            <a:r>
              <a:rPr lang="fr-FR" dirty="0" smtClean="0">
                <a:solidFill>
                  <a:srgbClr val="0070C0"/>
                </a:solidFill>
              </a:rPr>
              <a:t>: les chimie, physique et informatique au service des attentes de la société en matière de traitement du CO2 et de polluants</a:t>
            </a:r>
          </a:p>
          <a:p>
            <a:r>
              <a:rPr lang="fr-FR" dirty="0" smtClean="0">
                <a:solidFill>
                  <a:srgbClr val="0070C0"/>
                </a:solidFill>
                <a:hlinkClick r:id="rId9"/>
              </a:rPr>
              <a:t>BASC </a:t>
            </a:r>
            <a:r>
              <a:rPr lang="fr-FR" dirty="0" smtClean="0">
                <a:solidFill>
                  <a:srgbClr val="0070C0"/>
                </a:solidFill>
              </a:rPr>
              <a:t>: l'étude de l'impact des activités humaines sur les écosystèmes</a:t>
            </a:r>
          </a:p>
          <a:p>
            <a:r>
              <a:rPr lang="fr-FR" dirty="0" smtClean="0">
                <a:solidFill>
                  <a:srgbClr val="0070C0"/>
                </a:solidFill>
                <a:hlinkClick r:id="rId10"/>
              </a:rPr>
              <a:t>LMH </a:t>
            </a:r>
            <a:r>
              <a:rPr lang="fr-FR" dirty="0" smtClean="0">
                <a:solidFill>
                  <a:srgbClr val="0070C0"/>
                </a:solidFill>
              </a:rPr>
              <a:t>: l'ouverture thématique notamment autour des sciences de la vie et de l'ingénierie</a:t>
            </a:r>
          </a:p>
          <a:p>
            <a:r>
              <a:rPr lang="fr-FR" dirty="0" smtClean="0">
                <a:solidFill>
                  <a:srgbClr val="0070C0"/>
                </a:solidFill>
                <a:hlinkClick r:id="rId11"/>
              </a:rPr>
              <a:t>ECODEC </a:t>
            </a:r>
            <a:r>
              <a:rPr lang="fr-FR" dirty="0" smtClean="0">
                <a:solidFill>
                  <a:srgbClr val="0070C0"/>
                </a:solidFill>
              </a:rPr>
              <a:t>: la régulation de l’économie au service de la société</a:t>
            </a:r>
          </a:p>
          <a:p>
            <a:r>
              <a:rPr lang="fr-FR" dirty="0" err="1" smtClean="0">
                <a:solidFill>
                  <a:srgbClr val="0070C0"/>
                </a:solidFill>
                <a:hlinkClick r:id="rId12"/>
              </a:rPr>
              <a:t>DigiWorlds</a:t>
            </a:r>
            <a:r>
              <a:rPr lang="fr-FR" dirty="0" smtClean="0">
                <a:solidFill>
                  <a:srgbClr val="0070C0"/>
                </a:solidFill>
                <a:hlinkClick r:id="rId12"/>
              </a:rPr>
              <a:t> </a:t>
            </a:r>
            <a:r>
              <a:rPr lang="fr-FR" dirty="0" smtClean="0">
                <a:solidFill>
                  <a:srgbClr val="0070C0"/>
                </a:solidFill>
              </a:rPr>
              <a:t>: les grandes thématiques qui sont au cœur de la conception des grands systèmes d'information et de communication de demain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97F5-8AE7-4BFE-81ED-A2E3751EF7B9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School of Basic Sciences 15/06/2012 </a:t>
            </a:r>
          </a:p>
          <a:p>
            <a:r>
              <a:rPr lang="fr-BE" smtClean="0"/>
              <a:t>Ph Bompard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5496" y="351926"/>
            <a:ext cx="9108504" cy="650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sz="4000" dirty="0" smtClean="0">
                <a:solidFill>
                  <a:srgbClr val="FF0000"/>
                </a:solidFill>
              </a:rPr>
              <a:t>Oral IDEX</a:t>
            </a:r>
            <a:endParaRPr lang="fr-FR" sz="4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0FF4-6399-46FA-A173-42D9DD3FF5B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15/06/2012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2E21-A614-4AF1-9041-8995AE4F996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School of Basic Sciences 15/06/2012  Ph Bompard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Les labex de Paris Saclay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Palm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		Physique </a:t>
            </a:r>
            <a:r>
              <a:rPr lang="fr-FR" dirty="0"/>
              <a:t>A</a:t>
            </a:r>
            <a:r>
              <a:rPr lang="fr-FR" dirty="0" smtClean="0"/>
              <a:t>tomes </a:t>
            </a:r>
            <a:r>
              <a:rPr lang="fr-FR" dirty="0"/>
              <a:t>L</a:t>
            </a:r>
            <a:r>
              <a:rPr lang="fr-FR" dirty="0" smtClean="0"/>
              <a:t>umière </a:t>
            </a:r>
            <a:r>
              <a:rPr lang="fr-FR" dirty="0"/>
              <a:t>M</a:t>
            </a:r>
            <a:r>
              <a:rPr lang="fr-FR" dirty="0" smtClean="0"/>
              <a:t>atière </a:t>
            </a:r>
          </a:p>
          <a:p>
            <a:pPr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P2IO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		Physique Deux Infinis Origines</a:t>
            </a:r>
          </a:p>
          <a:p>
            <a:pPr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NanoSaclay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	Nanosciences et </a:t>
            </a:r>
            <a:r>
              <a:rPr lang="fr-FR" dirty="0" err="1" smtClean="0"/>
              <a:t>nanotechno</a:t>
            </a:r>
            <a:endParaRPr lang="fr-FR" dirty="0" smtClean="0"/>
          </a:p>
          <a:p>
            <a:pPr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LaSIPS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		</a:t>
            </a:r>
            <a:r>
              <a:rPr lang="fr-FR" dirty="0" err="1" smtClean="0"/>
              <a:t>Lab</a:t>
            </a:r>
            <a:r>
              <a:rPr lang="fr-FR" dirty="0" smtClean="0"/>
              <a:t> Systèmes et Ingénierie Paris Saclay</a:t>
            </a:r>
          </a:p>
          <a:p>
            <a:pPr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Lermit </a:t>
            </a:r>
            <a:r>
              <a:rPr lang="fr-FR" dirty="0" smtClean="0"/>
              <a:t>		</a:t>
            </a:r>
            <a:r>
              <a:rPr lang="fr-FR" dirty="0" err="1" smtClean="0"/>
              <a:t>Lab</a:t>
            </a:r>
            <a:r>
              <a:rPr lang="fr-FR" dirty="0" smtClean="0"/>
              <a:t> </a:t>
            </a:r>
            <a:r>
              <a:rPr lang="fr-FR" dirty="0" err="1"/>
              <a:t>E</a:t>
            </a:r>
            <a:r>
              <a:rPr lang="fr-FR" dirty="0" err="1" smtClean="0"/>
              <a:t>xc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esearch</a:t>
            </a:r>
            <a:r>
              <a:rPr lang="fr-FR" dirty="0" smtClean="0"/>
              <a:t> </a:t>
            </a:r>
            <a:r>
              <a:rPr lang="fr-FR" dirty="0" err="1" smtClean="0"/>
              <a:t>Medication</a:t>
            </a:r>
            <a:r>
              <a:rPr lang="fr-FR" dirty="0" smtClean="0"/>
              <a:t> </a:t>
            </a:r>
            <a:r>
              <a:rPr lang="fr-FR" dirty="0" err="1" smtClean="0"/>
              <a:t>Innovative</a:t>
            </a:r>
            <a:r>
              <a:rPr lang="fr-FR" dirty="0" smtClean="0"/>
              <a:t> </a:t>
            </a:r>
            <a:r>
              <a:rPr lang="fr-FR" dirty="0" err="1" smtClean="0"/>
              <a:t>Therapeutics</a:t>
            </a:r>
            <a:endParaRPr lang="fr-FR" dirty="0" smtClean="0"/>
          </a:p>
          <a:p>
            <a:pPr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SPS 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		Saclay Plant Sciences</a:t>
            </a:r>
          </a:p>
          <a:p>
            <a:pPr>
              <a:lnSpc>
                <a:spcPct val="120000"/>
              </a:lnSpc>
              <a:buNone/>
            </a:pPr>
            <a:r>
              <a:rPr lang="fr-FR" i="1" dirty="0" smtClean="0">
                <a:solidFill>
                  <a:srgbClr val="C00000"/>
                </a:solidFill>
              </a:rPr>
              <a:t>L-IPSL</a:t>
            </a:r>
            <a:r>
              <a:rPr lang="fr-FR" i="1" dirty="0" smtClean="0">
                <a:solidFill>
                  <a:schemeClr val="tx2"/>
                </a:solidFill>
              </a:rPr>
              <a:t> </a:t>
            </a:r>
            <a:r>
              <a:rPr lang="fr-FR" i="1" dirty="0" smtClean="0"/>
              <a:t>		Labex Institut PS Laplace </a:t>
            </a:r>
          </a:p>
          <a:p>
            <a:pPr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Charmmmat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	Chimie </a:t>
            </a:r>
            <a:r>
              <a:rPr lang="fr-FR" dirty="0"/>
              <a:t>A</a:t>
            </a:r>
            <a:r>
              <a:rPr lang="fr-FR" dirty="0" smtClean="0"/>
              <a:t>rchitect. </a:t>
            </a:r>
            <a:r>
              <a:rPr lang="fr-FR" dirty="0" err="1" smtClean="0"/>
              <a:t>Molécul</a:t>
            </a:r>
            <a:r>
              <a:rPr lang="fr-FR" dirty="0" smtClean="0"/>
              <a:t>. </a:t>
            </a:r>
            <a:r>
              <a:rPr lang="fr-FR" dirty="0" err="1" smtClean="0"/>
              <a:t>Multifonct</a:t>
            </a:r>
            <a:r>
              <a:rPr lang="fr-FR" dirty="0" smtClean="0"/>
              <a:t>. Matériaux</a:t>
            </a:r>
          </a:p>
          <a:p>
            <a:pPr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BASC </a:t>
            </a:r>
            <a:r>
              <a:rPr lang="fr-FR" dirty="0" smtClean="0"/>
              <a:t>		Biodiversité </a:t>
            </a:r>
            <a:r>
              <a:rPr lang="fr-FR" dirty="0"/>
              <a:t>A</a:t>
            </a:r>
            <a:r>
              <a:rPr lang="fr-FR" dirty="0" smtClean="0"/>
              <a:t>gro-écosystèmes </a:t>
            </a:r>
            <a:r>
              <a:rPr lang="fr-FR" dirty="0"/>
              <a:t>S</a:t>
            </a:r>
            <a:r>
              <a:rPr lang="fr-FR" dirty="0" smtClean="0"/>
              <a:t>ociété </a:t>
            </a:r>
            <a:r>
              <a:rPr lang="fr-FR" dirty="0"/>
              <a:t>C</a:t>
            </a:r>
            <a:r>
              <a:rPr lang="fr-FR" dirty="0" smtClean="0"/>
              <a:t>limat</a:t>
            </a:r>
          </a:p>
          <a:p>
            <a:pPr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LMH </a:t>
            </a:r>
            <a:r>
              <a:rPr lang="fr-FR" dirty="0" smtClean="0"/>
              <a:t>		Labex Mathématique Interfaces Hadamard </a:t>
            </a:r>
          </a:p>
          <a:p>
            <a:pPr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ECODEC </a:t>
            </a:r>
            <a:r>
              <a:rPr lang="fr-FR" dirty="0" smtClean="0"/>
              <a:t>	</a:t>
            </a:r>
            <a:r>
              <a:rPr lang="fr-FR" dirty="0" smtClean="0"/>
              <a:t>	</a:t>
            </a:r>
            <a:r>
              <a:rPr lang="fr-FR" dirty="0" err="1" smtClean="0"/>
              <a:t>Economics</a:t>
            </a:r>
            <a:r>
              <a:rPr lang="fr-FR" dirty="0" smtClean="0"/>
              <a:t> </a:t>
            </a:r>
            <a:r>
              <a:rPr lang="fr-FR" dirty="0" err="1"/>
              <a:t>D</a:t>
            </a:r>
            <a:r>
              <a:rPr lang="fr-FR" dirty="0" err="1" smtClean="0"/>
              <a:t>ecision</a:t>
            </a:r>
            <a:r>
              <a:rPr lang="fr-FR" dirty="0" smtClean="0"/>
              <a:t> Sciences</a:t>
            </a:r>
          </a:p>
          <a:p>
            <a:pPr>
              <a:lnSpc>
                <a:spcPct val="120000"/>
              </a:lnSpc>
              <a:buNone/>
            </a:pPr>
            <a:r>
              <a:rPr lang="fr-FR" dirty="0" smtClean="0">
                <a:solidFill>
                  <a:srgbClr val="C00000"/>
                </a:solidFill>
              </a:rPr>
              <a:t>Digiworlds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	</a:t>
            </a:r>
            <a:r>
              <a:rPr lang="fr-FR" dirty="0" err="1" smtClean="0"/>
              <a:t>Distributed</a:t>
            </a:r>
            <a:r>
              <a:rPr lang="fr-FR" dirty="0" smtClean="0"/>
              <a:t> data, programs and architectures</a:t>
            </a:r>
          </a:p>
          <a:p>
            <a:pPr>
              <a:lnSpc>
                <a:spcPct val="120000"/>
              </a:lnSpc>
              <a:buNone/>
            </a:pPr>
            <a:endParaRPr lang="fr-FR" dirty="0" smtClean="0"/>
          </a:p>
          <a:p>
            <a:pPr>
              <a:lnSpc>
                <a:spcPct val="120000"/>
              </a:lnSpc>
              <a:buNone/>
            </a:pPr>
            <a:endParaRPr lang="fr-FR" dirty="0" smtClean="0"/>
          </a:p>
          <a:p>
            <a:pPr>
              <a:lnSpc>
                <a:spcPct val="120000"/>
              </a:lnSpc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86CB-4C7A-409C-8B11-85475F034669}" type="datetime1">
              <a:rPr lang="fr-FR" smtClean="0"/>
              <a:pPr/>
              <a:t>15/06/2012</a:t>
            </a:fld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School of Basic Sciences 15/06/2012 </a:t>
            </a:r>
          </a:p>
          <a:p>
            <a:r>
              <a:rPr lang="fr-BE" smtClean="0"/>
              <a:t>Ph Bompard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0041" t="22148" r="11407" b="19529"/>
          <a:stretch>
            <a:fillRect/>
          </a:stretch>
        </p:blipFill>
        <p:spPr bwMode="auto">
          <a:xfrm>
            <a:off x="0" y="1165954"/>
            <a:ext cx="9144000" cy="5431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5433-6A74-4DC8-AC98-4C5EA16D9B43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Objectifs des labex : </a:t>
            </a:r>
            <a:r>
              <a:rPr lang="fr-FR" sz="2400" dirty="0" smtClean="0">
                <a:solidFill>
                  <a:srgbClr val="0070C0"/>
                </a:solidFill>
              </a:rPr>
              <a:t>interfaces entre disciplines </a:t>
            </a:r>
            <a:r>
              <a:rPr lang="fr-FR" sz="2400" dirty="0" smtClean="0"/>
              <a:t>et </a:t>
            </a:r>
            <a:r>
              <a:rPr lang="fr-FR" sz="2400" dirty="0" smtClean="0">
                <a:solidFill>
                  <a:srgbClr val="008000"/>
                </a:solidFill>
              </a:rPr>
              <a:t>focus sur des </a:t>
            </a:r>
            <a:r>
              <a:rPr lang="fr-FR" sz="2400" dirty="0" err="1" smtClean="0">
                <a:solidFill>
                  <a:srgbClr val="008000"/>
                </a:solidFill>
              </a:rPr>
              <a:t>topics</a:t>
            </a:r>
            <a:r>
              <a:rPr lang="fr-FR" sz="2400" dirty="0" smtClean="0">
                <a:solidFill>
                  <a:srgbClr val="008000"/>
                </a:solidFill>
              </a:rPr>
              <a:t> </a:t>
            </a:r>
            <a:r>
              <a:rPr lang="fr-FR" sz="2400" dirty="0" smtClean="0"/>
              <a:t>transverses ou </a:t>
            </a:r>
            <a:r>
              <a:rPr lang="fr-FR" sz="2400" dirty="0" smtClean="0"/>
              <a:t>des enjeux </a:t>
            </a:r>
            <a:r>
              <a:rPr lang="fr-FR" sz="1800" i="1" dirty="0" smtClean="0"/>
              <a:t>(extraits doc b)</a:t>
            </a:r>
            <a:endParaRPr lang="fr-FR" sz="24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400" b="1" dirty="0" smtClean="0">
                <a:solidFill>
                  <a:srgbClr val="C00000"/>
                </a:solidFill>
              </a:rPr>
              <a:t>Palm: Physique, atomes, lumière, matière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transverse</a:t>
            </a:r>
            <a:r>
              <a:rPr lang="en-US" sz="1400" dirty="0" smtClean="0"/>
              <a:t> actions aiming at developing the </a:t>
            </a:r>
            <a:r>
              <a:rPr lang="en-US" sz="1400" dirty="0" smtClean="0">
                <a:solidFill>
                  <a:srgbClr val="0070C0"/>
                </a:solidFill>
              </a:rPr>
              <a:t>interactions</a:t>
            </a:r>
            <a:r>
              <a:rPr lang="en-US" sz="1400" dirty="0" smtClean="0"/>
              <a:t> between communities working in different subfields, and at the </a:t>
            </a:r>
            <a:r>
              <a:rPr lang="en-US" sz="1400" dirty="0" smtClean="0">
                <a:solidFill>
                  <a:srgbClr val="0070C0"/>
                </a:solidFill>
              </a:rPr>
              <a:t>interfaces</a:t>
            </a:r>
            <a:r>
              <a:rPr lang="en-US" sz="1400" dirty="0" smtClean="0"/>
              <a:t> with other disciplines</a:t>
            </a:r>
          </a:p>
          <a:p>
            <a:r>
              <a:rPr lang="fr-FR" sz="1400" dirty="0" err="1" smtClean="0">
                <a:solidFill>
                  <a:srgbClr val="00B050"/>
                </a:solidFill>
              </a:rPr>
              <a:t>three</a:t>
            </a:r>
            <a:r>
              <a:rPr lang="fr-FR" sz="1400" dirty="0" smtClean="0">
                <a:solidFill>
                  <a:srgbClr val="00B050"/>
                </a:solidFill>
              </a:rPr>
              <a:t> </a:t>
            </a:r>
            <a:r>
              <a:rPr lang="fr-FR" sz="1400" dirty="0" err="1" smtClean="0">
                <a:solidFill>
                  <a:srgbClr val="00B050"/>
                </a:solidFill>
              </a:rPr>
              <a:t>selected</a:t>
            </a:r>
            <a:r>
              <a:rPr lang="fr-FR" sz="1400" dirty="0" smtClean="0">
                <a:solidFill>
                  <a:srgbClr val="00B050"/>
                </a:solidFill>
              </a:rPr>
              <a:t> focus </a:t>
            </a:r>
            <a:r>
              <a:rPr lang="fr-FR" sz="1400" dirty="0" err="1" smtClean="0">
                <a:solidFill>
                  <a:srgbClr val="00B050"/>
                </a:solidFill>
              </a:rPr>
              <a:t>topics</a:t>
            </a:r>
            <a:r>
              <a:rPr lang="fr-FR" sz="1400" dirty="0" smtClean="0"/>
              <a:t>: </a:t>
            </a:r>
            <a:r>
              <a:rPr lang="fr-FR" sz="1400" dirty="0" err="1" smtClean="0"/>
              <a:t>entanglement</a:t>
            </a:r>
            <a:r>
              <a:rPr lang="fr-FR" sz="1400" dirty="0" smtClean="0"/>
              <a:t> and quantum </a:t>
            </a:r>
            <a:r>
              <a:rPr lang="fr-FR" sz="1400" dirty="0" err="1" smtClean="0"/>
              <a:t>correlation</a:t>
            </a:r>
            <a:r>
              <a:rPr lang="fr-FR" sz="1400" dirty="0" smtClean="0"/>
              <a:t>, </a:t>
            </a:r>
            <a:r>
              <a:rPr lang="en-US" sz="1400" dirty="0" smtClean="0"/>
              <a:t>slow and emergent dynamics in out of equilibrium systems, </a:t>
            </a:r>
            <a:r>
              <a:rPr lang="fr-FR" sz="1400" dirty="0" smtClean="0"/>
              <a:t>ultra-</a:t>
            </a:r>
            <a:r>
              <a:rPr lang="fr-FR" sz="1400" dirty="0" err="1" smtClean="0"/>
              <a:t>fast</a:t>
            </a:r>
            <a:r>
              <a:rPr lang="fr-FR" sz="1400" dirty="0" smtClean="0"/>
              <a:t> </a:t>
            </a:r>
            <a:r>
              <a:rPr lang="fr-FR" sz="1400" dirty="0" err="1" smtClean="0"/>
              <a:t>processes</a:t>
            </a:r>
            <a:endParaRPr lang="fr-FR" sz="1400" dirty="0" smtClean="0"/>
          </a:p>
          <a:p>
            <a:endParaRPr lang="fr-FR" sz="1400" b="1" dirty="0" smtClean="0"/>
          </a:p>
          <a:p>
            <a:pPr>
              <a:buNone/>
            </a:pPr>
            <a:r>
              <a:rPr lang="fr-FR" sz="1400" b="1" dirty="0" smtClean="0">
                <a:solidFill>
                  <a:srgbClr val="C00000"/>
                </a:solidFill>
              </a:rPr>
              <a:t>LaSIPS: </a:t>
            </a:r>
            <a:r>
              <a:rPr lang="fr-FR" sz="1400" b="1" dirty="0" err="1" smtClean="0">
                <a:solidFill>
                  <a:srgbClr val="C00000"/>
                </a:solidFill>
              </a:rPr>
              <a:t>Sc</a:t>
            </a:r>
            <a:r>
              <a:rPr lang="fr-FR" sz="1400" b="1" dirty="0" smtClean="0">
                <a:solidFill>
                  <a:srgbClr val="C00000"/>
                </a:solidFill>
              </a:rPr>
              <a:t> Ingénierie et Systèmes</a:t>
            </a:r>
          </a:p>
          <a:p>
            <a:r>
              <a:rPr lang="en-GB" sz="1400" dirty="0" smtClean="0"/>
              <a:t>to promote the development of a strong </a:t>
            </a:r>
            <a:r>
              <a:rPr lang="en-GB" sz="1400" dirty="0" smtClean="0">
                <a:solidFill>
                  <a:srgbClr val="0070C0"/>
                </a:solidFill>
              </a:rPr>
              <a:t>multidisciplinary</a:t>
            </a:r>
            <a:r>
              <a:rPr lang="en-GB" sz="1400" dirty="0" smtClean="0"/>
              <a:t> approach and “systems” vision in Engineering and the Life Sciences within three scientific </a:t>
            </a:r>
            <a:r>
              <a:rPr lang="en-GB" sz="1400" dirty="0" smtClean="0">
                <a:solidFill>
                  <a:srgbClr val="0070C0"/>
                </a:solidFill>
              </a:rPr>
              <a:t>interrelated</a:t>
            </a:r>
            <a:r>
              <a:rPr lang="en-GB" sz="1400" dirty="0" smtClean="0"/>
              <a:t> areas (Mechanical Engineering, Bio &amp; Medical Engineering, Electrical Engineering)</a:t>
            </a:r>
          </a:p>
          <a:p>
            <a:r>
              <a:rPr lang="en-GB" sz="1400" dirty="0" smtClean="0"/>
              <a:t>cross-disciplinary projects focused on </a:t>
            </a:r>
            <a:r>
              <a:rPr lang="en-GB" sz="1400" dirty="0" smtClean="0">
                <a:solidFill>
                  <a:srgbClr val="00B050"/>
                </a:solidFill>
              </a:rPr>
              <a:t>three major global challenges</a:t>
            </a:r>
            <a:r>
              <a:rPr lang="en-GB" sz="1400" dirty="0" smtClean="0"/>
              <a:t>: sustainable development, energy, and health</a:t>
            </a:r>
            <a:endParaRPr lang="fr-FR" sz="1400" dirty="0" smtClean="0"/>
          </a:p>
          <a:p>
            <a:pPr>
              <a:buNone/>
            </a:pPr>
            <a:endParaRPr lang="fr-FR" sz="1400" b="1" dirty="0" smtClean="0"/>
          </a:p>
          <a:p>
            <a:pPr>
              <a:buNone/>
            </a:pPr>
            <a:r>
              <a:rPr lang="fr-FR" sz="1400" b="1" dirty="0" smtClean="0">
                <a:solidFill>
                  <a:srgbClr val="C00000"/>
                </a:solidFill>
              </a:rPr>
              <a:t>LERMIT: médicaments et thérapeutiques innovantes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three major classes of diseases </a:t>
            </a:r>
            <a:r>
              <a:rPr lang="en-US" sz="1400" dirty="0" smtClean="0"/>
              <a:t>: cancer, cardiovascular diseases, and infectious and immune diseases.</a:t>
            </a:r>
          </a:p>
          <a:p>
            <a:r>
              <a:rPr lang="en-US" sz="1400" dirty="0" smtClean="0"/>
              <a:t>The </a:t>
            </a:r>
            <a:r>
              <a:rPr lang="en-US" sz="1400" dirty="0" smtClean="0"/>
              <a:t>goal of LERMIT is thus to </a:t>
            </a:r>
            <a:r>
              <a:rPr lang="en-US" sz="1400" dirty="0" smtClean="0">
                <a:solidFill>
                  <a:srgbClr val="0070C0"/>
                </a:solidFill>
              </a:rPr>
              <a:t>foster interdisciplinary </a:t>
            </a:r>
            <a:r>
              <a:rPr lang="en-US" sz="1400" dirty="0" smtClean="0"/>
              <a:t>research at </a:t>
            </a:r>
            <a:r>
              <a:rPr lang="en-US" sz="1400" dirty="0" smtClean="0">
                <a:solidFill>
                  <a:srgbClr val="0070C0"/>
                </a:solidFill>
              </a:rPr>
              <a:t>the interface </a:t>
            </a:r>
            <a:r>
              <a:rPr lang="en-US" sz="1400" dirty="0" smtClean="0"/>
              <a:t>between chemistry, </a:t>
            </a:r>
            <a:r>
              <a:rPr lang="en-US" sz="1400" dirty="0" err="1" smtClean="0"/>
              <a:t>physico</a:t>
            </a:r>
            <a:r>
              <a:rPr lang="en-US" sz="1400" dirty="0" smtClean="0"/>
              <a:t>-chemistry and biology. </a:t>
            </a:r>
          </a:p>
          <a:p>
            <a:r>
              <a:rPr lang="en-US" sz="1400" dirty="0" smtClean="0"/>
              <a:t>Organized around three main </a:t>
            </a:r>
            <a:r>
              <a:rPr lang="en-US" sz="1400" dirty="0" smtClean="0">
                <a:solidFill>
                  <a:srgbClr val="00B050"/>
                </a:solidFill>
              </a:rPr>
              <a:t>topics</a:t>
            </a:r>
            <a:r>
              <a:rPr lang="en-US" sz="1400" dirty="0" smtClean="0"/>
              <a:t>: </a:t>
            </a:r>
            <a:r>
              <a:rPr lang="en-US" sz="1600" dirty="0" smtClean="0"/>
              <a:t>TARGETS, RESISTANCE and </a:t>
            </a:r>
            <a:r>
              <a:rPr lang="fr-FR" sz="1600" dirty="0" smtClean="0"/>
              <a:t>DELIVERY.</a:t>
            </a:r>
          </a:p>
          <a:p>
            <a:pPr>
              <a:buNone/>
            </a:pPr>
            <a:endParaRPr lang="fr-FR" sz="1600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C6FB-7A43-4B8D-BFD2-3C5B93280032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School of Basic Sciences 15/06/2012 </a:t>
            </a:r>
          </a:p>
          <a:p>
            <a:r>
              <a:rPr lang="fr-BE" smtClean="0"/>
              <a:t>Ph Bompard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Moyens </a:t>
            </a:r>
            <a:r>
              <a:rPr lang="fr-FR" sz="3200" dirty="0" smtClean="0"/>
              <a:t>et communautés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600" b="1" dirty="0" smtClean="0"/>
              <a:t>Moyenne nationale</a:t>
            </a:r>
          </a:p>
          <a:p>
            <a:r>
              <a:rPr lang="fr-FR" sz="1600" dirty="0" smtClean="0"/>
              <a:t> première vague </a:t>
            </a:r>
            <a:r>
              <a:rPr lang="fr-FR" sz="1600" dirty="0" err="1" smtClean="0"/>
              <a:t>Iabex</a:t>
            </a:r>
            <a:r>
              <a:rPr lang="fr-FR" sz="1600" dirty="0" smtClean="0"/>
              <a:t> : 100 M€ par an sur 10 ans pour 100 labex retenus</a:t>
            </a:r>
          </a:p>
          <a:p>
            <a:pPr>
              <a:buNone/>
            </a:pPr>
            <a:r>
              <a:rPr lang="fr-FR" sz="1600" dirty="0" smtClean="0"/>
              <a:t>	=&gt; </a:t>
            </a:r>
            <a:r>
              <a:rPr lang="fr-FR" sz="1600" b="1" i="1" dirty="0" smtClean="0"/>
              <a:t>1 M€ par an par labex en moyenne sur 10 ans</a:t>
            </a:r>
          </a:p>
          <a:p>
            <a:pPr>
              <a:buNone/>
            </a:pPr>
            <a:r>
              <a:rPr lang="fr-FR" sz="1600" dirty="0" smtClean="0"/>
              <a:t>	(espéré 1.5 M€ …)</a:t>
            </a:r>
          </a:p>
          <a:p>
            <a:r>
              <a:rPr lang="fr-FR" sz="1600" dirty="0" smtClean="0"/>
              <a:t>deuxième vague: sur 8 ans (…)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b="1" dirty="0" smtClean="0"/>
              <a:t>Palm		</a:t>
            </a:r>
            <a:r>
              <a:rPr lang="fr-FR" sz="1600" b="1" dirty="0" smtClean="0">
                <a:solidFill>
                  <a:srgbClr val="FF0000"/>
                </a:solidFill>
              </a:rPr>
              <a:t>17 M€</a:t>
            </a:r>
            <a:r>
              <a:rPr lang="fr-FR" sz="1600" b="1" dirty="0" smtClean="0"/>
              <a:t>	700 chercheurs</a:t>
            </a:r>
          </a:p>
          <a:p>
            <a:pPr>
              <a:buNone/>
            </a:pPr>
            <a:r>
              <a:rPr lang="fr-FR" sz="1600" b="1" dirty="0" smtClean="0"/>
              <a:t>P2IO		14 M€	493 chercheurs	</a:t>
            </a:r>
          </a:p>
          <a:p>
            <a:pPr>
              <a:buNone/>
            </a:pPr>
            <a:r>
              <a:rPr lang="fr-FR" sz="1600" b="1" dirty="0" smtClean="0"/>
              <a:t>SPS			12 M€	164 chercheurs</a:t>
            </a:r>
          </a:p>
          <a:p>
            <a:pPr>
              <a:buNone/>
            </a:pPr>
            <a:r>
              <a:rPr lang="fr-FR" sz="1600" b="1" dirty="0" smtClean="0"/>
              <a:t>LaSIPS 		9 M€	550 chercheurs		</a:t>
            </a:r>
            <a:endParaRPr lang="fr-FR" sz="1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sz="1600" b="1" dirty="0" smtClean="0"/>
              <a:t>CHARMMAT 	9 M€	260 chercheurs</a:t>
            </a:r>
          </a:p>
          <a:p>
            <a:pPr>
              <a:buNone/>
            </a:pPr>
            <a:r>
              <a:rPr lang="fr-FR" sz="1600" b="1" dirty="0" smtClean="0"/>
              <a:t>Digiworlds		9 M€	350 chercheurs	</a:t>
            </a:r>
          </a:p>
          <a:p>
            <a:pPr>
              <a:buNone/>
            </a:pPr>
            <a:r>
              <a:rPr lang="fr-FR" sz="1600" b="1" dirty="0" smtClean="0"/>
              <a:t>Lermit		</a:t>
            </a:r>
            <a:r>
              <a:rPr lang="fr-FR" sz="1600" b="1" dirty="0" smtClean="0">
                <a:solidFill>
                  <a:srgbClr val="FF0000"/>
                </a:solidFill>
              </a:rPr>
              <a:t>19 M€</a:t>
            </a:r>
            <a:r>
              <a:rPr lang="fr-FR" sz="1600" b="1" dirty="0" smtClean="0"/>
              <a:t>	 170 chercheurs</a:t>
            </a:r>
          </a:p>
          <a:p>
            <a:pPr>
              <a:buNone/>
            </a:pPr>
            <a:r>
              <a:rPr lang="fr-FR" sz="1600" b="1" dirty="0" smtClean="0"/>
              <a:t>NanoSaclay 	12 M€	461 chercheurs				</a:t>
            </a:r>
          </a:p>
          <a:p>
            <a:pPr>
              <a:buNone/>
            </a:pPr>
            <a:r>
              <a:rPr lang="fr-FR" sz="1600" b="1" dirty="0" smtClean="0"/>
              <a:t>LMH		10 M€	312 chercheurs</a:t>
            </a:r>
          </a:p>
          <a:p>
            <a:pPr>
              <a:buNone/>
            </a:pPr>
            <a:r>
              <a:rPr lang="fr-FR" sz="1600" b="1" dirty="0" smtClean="0"/>
              <a:t>ECODEX		8,5 M€	190 chercheurs		</a:t>
            </a:r>
            <a:r>
              <a:rPr lang="fr-FR" sz="1600" b="1" dirty="0" smtClean="0">
                <a:solidFill>
                  <a:srgbClr val="C00000"/>
                </a:solidFill>
              </a:rPr>
              <a:t>Total	15.6 M€ /an x 8 an</a:t>
            </a:r>
          </a:p>
          <a:p>
            <a:pPr>
              <a:buNone/>
            </a:pPr>
            <a:r>
              <a:rPr lang="fr-FR" sz="1600" b="1" dirty="0" smtClean="0"/>
              <a:t>BASC		</a:t>
            </a:r>
            <a:r>
              <a:rPr lang="fr-FR" sz="1600" b="1" dirty="0" smtClean="0">
                <a:solidFill>
                  <a:srgbClr val="0070C0"/>
                </a:solidFill>
              </a:rPr>
              <a:t>5 M€</a:t>
            </a:r>
            <a:r>
              <a:rPr lang="fr-FR" sz="1600" b="1" dirty="0" smtClean="0"/>
              <a:t>	?				 </a:t>
            </a:r>
            <a:r>
              <a:rPr lang="fr-FR" sz="1600" b="1" dirty="0" smtClean="0">
                <a:solidFill>
                  <a:srgbClr val="C00000"/>
                </a:solidFill>
              </a:rPr>
              <a:t>&gt; 3700 chercheurs</a:t>
            </a:r>
          </a:p>
          <a:p>
            <a:pPr>
              <a:buNone/>
            </a:pPr>
            <a:endParaRPr lang="fr-FR" sz="1600" b="1" dirty="0" smtClean="0"/>
          </a:p>
          <a:p>
            <a:pPr>
              <a:buNone/>
            </a:pPr>
            <a:endParaRPr lang="fr-FR" sz="1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C6FB-7A43-4B8D-BFD2-3C5B93280032}" type="datetime1">
              <a:rPr lang="fr-FR" smtClean="0"/>
              <a:pPr/>
              <a:t>15/06/2012</a:t>
            </a:fld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err="1" smtClean="0"/>
              <a:t>School</a:t>
            </a:r>
            <a:r>
              <a:rPr lang="fr-BE" dirty="0" smtClean="0"/>
              <a:t> of Basic Sciences 15/06/2012 </a:t>
            </a:r>
          </a:p>
          <a:p>
            <a:r>
              <a:rPr lang="fr-BE" dirty="0" smtClean="0"/>
              <a:t>Ph </a:t>
            </a:r>
            <a:r>
              <a:rPr lang="fr-BE" dirty="0" err="1" smtClean="0"/>
              <a:t>Bompard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4860032" y="4005064"/>
            <a:ext cx="29928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=&gt; 50/100 </a:t>
            </a:r>
            <a:r>
              <a:rPr lang="fr-FR" sz="1600" b="1" dirty="0" err="1" smtClean="0">
                <a:solidFill>
                  <a:srgbClr val="0070C0"/>
                </a:solidFill>
              </a:rPr>
              <a:t>ch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équiv</a:t>
            </a:r>
            <a:r>
              <a:rPr lang="fr-FR" sz="1600" b="1" dirty="0" smtClean="0">
                <a:solidFill>
                  <a:srgbClr val="0070C0"/>
                </a:solidFill>
              </a:rPr>
              <a:t> plein temps 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Actions des labex en recherche et en formation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400" b="1" dirty="0" smtClean="0"/>
              <a:t>Recherche</a:t>
            </a:r>
          </a:p>
          <a:p>
            <a:r>
              <a:rPr lang="en-US" sz="1400" b="1" dirty="0" err="1" smtClean="0">
                <a:solidFill>
                  <a:srgbClr val="FF0000"/>
                </a:solidFill>
              </a:rPr>
              <a:t>Projets</a:t>
            </a:r>
            <a:r>
              <a:rPr lang="en-US" sz="1400" b="1" dirty="0" smtClean="0">
                <a:solidFill>
                  <a:srgbClr val="FF0000"/>
                </a:solidFill>
              </a:rPr>
              <a:t> “</a:t>
            </a:r>
            <a:r>
              <a:rPr lang="en-US" sz="1400" b="1" dirty="0" err="1" smtClean="0">
                <a:solidFill>
                  <a:srgbClr val="FF0000"/>
                </a:solidFill>
              </a:rPr>
              <a:t>émergence</a:t>
            </a:r>
            <a:r>
              <a:rPr lang="en-US" sz="1400" b="1" dirty="0" smtClean="0">
                <a:solidFill>
                  <a:srgbClr val="FF0000"/>
                </a:solidFill>
              </a:rPr>
              <a:t>” (post doc un an)	</a:t>
            </a:r>
            <a:r>
              <a:rPr lang="en-US" sz="1400" b="1" dirty="0" err="1" smtClean="0">
                <a:solidFill>
                  <a:srgbClr val="FF0000"/>
                </a:solidFill>
              </a:rPr>
              <a:t>tous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err="1" smtClean="0">
                <a:solidFill>
                  <a:srgbClr val="FF0000"/>
                </a:solidFill>
              </a:rPr>
              <a:t>Contrats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doctoraux</a:t>
            </a:r>
            <a:r>
              <a:rPr lang="en-US" sz="1400" b="1" dirty="0" smtClean="0">
                <a:solidFill>
                  <a:srgbClr val="FF0000"/>
                </a:solidFill>
              </a:rPr>
              <a:t> 			</a:t>
            </a:r>
            <a:r>
              <a:rPr lang="en-US" sz="1400" b="1" dirty="0" err="1" smtClean="0">
                <a:solidFill>
                  <a:srgbClr val="FF0000"/>
                </a:solidFill>
              </a:rPr>
              <a:t>tous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err="1" smtClean="0">
                <a:solidFill>
                  <a:srgbClr val="FF0000"/>
                </a:solidFill>
              </a:rPr>
              <a:t>Projets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interlabex</a:t>
            </a:r>
            <a:r>
              <a:rPr lang="en-US" sz="1400" b="1" dirty="0" smtClean="0"/>
              <a:t>			</a:t>
            </a:r>
            <a:r>
              <a:rPr lang="en-US" sz="1400" b="1" dirty="0" err="1" smtClean="0">
                <a:solidFill>
                  <a:srgbClr val="FF0000"/>
                </a:solidFill>
              </a:rPr>
              <a:t>tous</a:t>
            </a:r>
            <a:r>
              <a:rPr lang="en-US" sz="1400" b="1" dirty="0" smtClean="0">
                <a:solidFill>
                  <a:srgbClr val="FF0000"/>
                </a:solidFill>
              </a:rPr>
              <a:t> 	</a:t>
            </a:r>
            <a:r>
              <a:rPr lang="en-US" sz="1400" b="1" dirty="0" smtClean="0">
                <a:solidFill>
                  <a:srgbClr val="FF0000"/>
                </a:solidFill>
              </a:rPr>
              <a:t>=&gt; </a:t>
            </a:r>
            <a:r>
              <a:rPr lang="en-US" sz="1400" b="1" dirty="0" err="1" smtClean="0">
                <a:solidFill>
                  <a:srgbClr val="C00000"/>
                </a:solidFill>
              </a:rPr>
              <a:t>appel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d’offre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inter Triangle </a:t>
            </a:r>
            <a:r>
              <a:rPr lang="en-US" sz="1400" b="1" dirty="0" smtClean="0">
                <a:solidFill>
                  <a:srgbClr val="C00000"/>
                </a:solidFill>
              </a:rPr>
              <a:t>de la Physique</a:t>
            </a:r>
          </a:p>
          <a:p>
            <a:r>
              <a:rPr lang="en-US" sz="1400" b="1" dirty="0" err="1" smtClean="0">
                <a:solidFill>
                  <a:srgbClr val="FF0000"/>
                </a:solidFill>
              </a:rPr>
              <a:t>Journées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scientifiques</a:t>
            </a:r>
            <a:r>
              <a:rPr lang="en-US" sz="1400" b="1" dirty="0" smtClean="0">
                <a:solidFill>
                  <a:srgbClr val="FF0000"/>
                </a:solidFill>
              </a:rPr>
              <a:t> labex		</a:t>
            </a:r>
            <a:r>
              <a:rPr lang="en-US" sz="1400" b="1" dirty="0" err="1" smtClean="0">
                <a:solidFill>
                  <a:srgbClr val="FF0000"/>
                </a:solidFill>
              </a:rPr>
              <a:t>tous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err="1" smtClean="0">
                <a:solidFill>
                  <a:srgbClr val="0070C0"/>
                </a:solidFill>
              </a:rPr>
              <a:t>Chaires</a:t>
            </a:r>
            <a:r>
              <a:rPr lang="en-US" sz="1400" b="1" dirty="0" smtClean="0">
                <a:solidFill>
                  <a:srgbClr val="0070C0"/>
                </a:solidFill>
              </a:rPr>
              <a:t> junior			</a:t>
            </a:r>
            <a:r>
              <a:rPr lang="en-US" sz="1400" b="1" dirty="0" smtClean="0">
                <a:solidFill>
                  <a:srgbClr val="0070C0"/>
                </a:solidFill>
              </a:rPr>
              <a:t>Palm, …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r>
              <a:rPr lang="en-US" sz="1400" b="1" dirty="0" err="1" smtClean="0">
                <a:solidFill>
                  <a:srgbClr val="0070C0"/>
                </a:solidFill>
              </a:rPr>
              <a:t>Chaires</a:t>
            </a:r>
            <a:r>
              <a:rPr lang="en-US" sz="1400" b="1" dirty="0" smtClean="0">
                <a:solidFill>
                  <a:srgbClr val="0070C0"/>
                </a:solidFill>
              </a:rPr>
              <a:t> senior			</a:t>
            </a:r>
            <a:r>
              <a:rPr lang="en-US" sz="1400" b="1" dirty="0" smtClean="0">
                <a:solidFill>
                  <a:srgbClr val="0070C0"/>
                </a:solidFill>
              </a:rPr>
              <a:t>Palm, …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r>
              <a:rPr lang="fr-FR" sz="1400" b="1" dirty="0" smtClean="0">
                <a:solidFill>
                  <a:srgbClr val="008000"/>
                </a:solidFill>
              </a:rPr>
              <a:t>Soutiens</a:t>
            </a:r>
            <a:r>
              <a:rPr lang="en-US" sz="1400" b="1" dirty="0" smtClean="0">
                <a:solidFill>
                  <a:srgbClr val="008000"/>
                </a:solidFill>
              </a:rPr>
              <a:t> à manifestations </a:t>
            </a:r>
            <a:r>
              <a:rPr lang="en-US" sz="1400" b="1" dirty="0" err="1" smtClean="0">
                <a:solidFill>
                  <a:srgbClr val="008000"/>
                </a:solidFill>
              </a:rPr>
              <a:t>scientifiques</a:t>
            </a:r>
            <a:r>
              <a:rPr lang="en-US" sz="1400" b="1" dirty="0" smtClean="0">
                <a:solidFill>
                  <a:srgbClr val="008000"/>
                </a:solidFill>
              </a:rPr>
              <a:t>	</a:t>
            </a:r>
            <a:r>
              <a:rPr lang="en-US" sz="1400" b="1" dirty="0" err="1" smtClean="0">
                <a:solidFill>
                  <a:srgbClr val="008000"/>
                </a:solidFill>
              </a:rPr>
              <a:t>tous</a:t>
            </a:r>
            <a:endParaRPr lang="en-US" sz="1400" b="1" dirty="0" smtClean="0">
              <a:solidFill>
                <a:srgbClr val="008000"/>
              </a:solidFill>
            </a:endParaRPr>
          </a:p>
          <a:p>
            <a:endParaRPr lang="fr-FR" sz="1400" b="1" dirty="0" smtClean="0"/>
          </a:p>
          <a:p>
            <a:pPr>
              <a:buNone/>
            </a:pPr>
            <a:r>
              <a:rPr lang="fr-FR" sz="1400" b="1" dirty="0" smtClean="0"/>
              <a:t>Formation 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Plateformes pédagogiques</a:t>
            </a:r>
            <a:r>
              <a:rPr lang="fr-FR" sz="1400" b="1" dirty="0" smtClean="0"/>
              <a:t>		Palm, LaSIPS, </a:t>
            </a:r>
            <a:r>
              <a:rPr lang="fr-FR" sz="1400" b="1" dirty="0" smtClean="0"/>
              <a:t> …</a:t>
            </a:r>
            <a:endParaRPr lang="fr-FR" sz="1400" b="1" dirty="0" smtClean="0"/>
          </a:p>
          <a:p>
            <a:r>
              <a:rPr lang="fr-FR" sz="1400" b="1" dirty="0" smtClean="0">
                <a:solidFill>
                  <a:srgbClr val="FF0000"/>
                </a:solidFill>
              </a:rPr>
              <a:t>Fonctionnement TP 			</a:t>
            </a:r>
            <a:r>
              <a:rPr lang="fr-FR" sz="1400" b="1" dirty="0" smtClean="0">
                <a:solidFill>
                  <a:srgbClr val="FF0000"/>
                </a:solidFill>
              </a:rPr>
              <a:t>NanoSaclay, …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r>
              <a:rPr lang="fr-FR" sz="1400" b="1" dirty="0" smtClean="0">
                <a:solidFill>
                  <a:srgbClr val="FF0000"/>
                </a:solidFill>
              </a:rPr>
              <a:t>Ecoles d’été pour doctorants		</a:t>
            </a:r>
            <a:r>
              <a:rPr lang="fr-FR" sz="1400" b="1" dirty="0" smtClean="0">
                <a:solidFill>
                  <a:srgbClr val="FF0000"/>
                </a:solidFill>
              </a:rPr>
              <a:t>LaSIPS, …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r>
              <a:rPr lang="fr-FR" sz="1400" b="1" dirty="0" smtClean="0">
                <a:solidFill>
                  <a:srgbClr val="FF0000"/>
                </a:solidFill>
              </a:rPr>
              <a:t>Propos. masters </a:t>
            </a:r>
            <a:r>
              <a:rPr lang="fr-FR" sz="1400" b="1" dirty="0" err="1" smtClean="0">
                <a:solidFill>
                  <a:srgbClr val="FF0000"/>
                </a:solidFill>
              </a:rPr>
              <a:t>interétablissements</a:t>
            </a:r>
            <a:r>
              <a:rPr lang="fr-FR" sz="1400" b="1" dirty="0" smtClean="0">
                <a:solidFill>
                  <a:srgbClr val="FF0000"/>
                </a:solidFill>
              </a:rPr>
              <a:t>	Charmmmat, …</a:t>
            </a:r>
          </a:p>
          <a:p>
            <a:r>
              <a:rPr lang="fr-FR" sz="1400" b="1" dirty="0" smtClean="0">
                <a:solidFill>
                  <a:srgbClr val="0070C0"/>
                </a:solidFill>
              </a:rPr>
              <a:t>Bourses de master 			NanoSaclay; LaSIPS, </a:t>
            </a:r>
          </a:p>
          <a:p>
            <a:r>
              <a:rPr lang="fr-FR" sz="1400" b="1" dirty="0" smtClean="0">
                <a:solidFill>
                  <a:srgbClr val="0070C0"/>
                </a:solidFill>
              </a:rPr>
              <a:t>Bourses de stage international		NanoSaclay, LaSIPS, ..</a:t>
            </a:r>
          </a:p>
          <a:p>
            <a:r>
              <a:rPr lang="fr-FR" sz="1400" b="1" dirty="0" smtClean="0">
                <a:solidFill>
                  <a:srgbClr val="008000"/>
                </a:solidFill>
              </a:rPr>
              <a:t>« </a:t>
            </a:r>
            <a:r>
              <a:rPr lang="fr-FR" sz="1400" b="1" dirty="0" err="1" smtClean="0">
                <a:solidFill>
                  <a:srgbClr val="008000"/>
                </a:solidFill>
              </a:rPr>
              <a:t>Student</a:t>
            </a:r>
            <a:r>
              <a:rPr lang="fr-FR" sz="1400" b="1" dirty="0" smtClean="0">
                <a:solidFill>
                  <a:srgbClr val="008000"/>
                </a:solidFill>
              </a:rPr>
              <a:t> </a:t>
            </a:r>
            <a:r>
              <a:rPr lang="fr-FR" sz="1400" b="1" dirty="0" err="1" smtClean="0">
                <a:solidFill>
                  <a:srgbClr val="008000"/>
                </a:solidFill>
              </a:rPr>
              <a:t>chapters</a:t>
            </a:r>
            <a:r>
              <a:rPr lang="fr-FR" sz="1400" b="1" dirty="0" smtClean="0">
                <a:solidFill>
                  <a:srgbClr val="008000"/>
                </a:solidFill>
              </a:rPr>
              <a:t> »		IOGS, NanoSaclay, LaSIPS, …</a:t>
            </a:r>
          </a:p>
          <a:p>
            <a:pPr>
              <a:buNone/>
            </a:pPr>
            <a:endParaRPr lang="fr-FR" sz="1400" b="1" dirty="0" smtClean="0"/>
          </a:p>
          <a:p>
            <a:pPr>
              <a:buNone/>
            </a:pPr>
            <a:r>
              <a:rPr lang="en-US" sz="1400" b="1" dirty="0" smtClean="0"/>
              <a:t>						… </a:t>
            </a:r>
            <a:r>
              <a:rPr lang="en-US" sz="1400" b="1" dirty="0" err="1" smtClean="0"/>
              <a:t>Echanges</a:t>
            </a:r>
            <a:r>
              <a:rPr lang="en-US" sz="1400" b="1" dirty="0" smtClean="0"/>
              <a:t> et convergences entre labex …</a:t>
            </a:r>
            <a:endParaRPr lang="en-US" sz="1400" b="1" dirty="0" smtClean="0"/>
          </a:p>
          <a:p>
            <a:endParaRPr lang="en-US" sz="1400" b="1" dirty="0" smtClean="0"/>
          </a:p>
          <a:p>
            <a:endParaRPr lang="fr-FR" sz="1600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2585-3365-462D-B66D-F40A26BE2205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School of Basic Sciences 15/06/2012 </a:t>
            </a:r>
          </a:p>
          <a:p>
            <a:r>
              <a:rPr lang="fr-BE" smtClean="0"/>
              <a:t>Ph Bompard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Autres actions des labex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1600" b="1" dirty="0" smtClean="0"/>
          </a:p>
          <a:p>
            <a:pPr>
              <a:buNone/>
            </a:pPr>
            <a:r>
              <a:rPr lang="fr-FR" sz="1600" b="1" dirty="0" smtClean="0"/>
              <a:t>Valorisation (…)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Appui sur SATT, IRT, IEED …. ???</a:t>
            </a:r>
          </a:p>
          <a:p>
            <a:pPr>
              <a:buNone/>
            </a:pPr>
            <a:endParaRPr lang="fr-FR" sz="1600" b="1" dirty="0" smtClean="0"/>
          </a:p>
          <a:p>
            <a:pPr>
              <a:buNone/>
            </a:pPr>
            <a:r>
              <a:rPr lang="fr-FR" sz="1600" b="1" dirty="0" smtClean="0"/>
              <a:t>Science et Société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MISS					</a:t>
            </a:r>
            <a:r>
              <a:rPr lang="en-US" sz="1600" b="1" dirty="0" err="1" smtClean="0">
                <a:solidFill>
                  <a:srgbClr val="FF0000"/>
                </a:solidFill>
              </a:rPr>
              <a:t>tous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600" b="1" dirty="0" err="1" smtClean="0">
                <a:solidFill>
                  <a:srgbClr val="FF0000"/>
                </a:solidFill>
              </a:rPr>
              <a:t>Enseignement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dans</a:t>
            </a:r>
            <a:r>
              <a:rPr lang="en-US" sz="1600" b="1" dirty="0" smtClean="0">
                <a:solidFill>
                  <a:srgbClr val="FF0000"/>
                </a:solidFill>
              </a:rPr>
              <a:t> les </a:t>
            </a:r>
            <a:r>
              <a:rPr lang="en-US" sz="1600" b="1" dirty="0" err="1" smtClean="0">
                <a:solidFill>
                  <a:srgbClr val="FF0000"/>
                </a:solidFill>
              </a:rPr>
              <a:t>écoles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</a:rPr>
              <a:t>lycées</a:t>
            </a:r>
            <a:r>
              <a:rPr lang="en-US" sz="1600" b="1" dirty="0" smtClean="0">
                <a:solidFill>
                  <a:srgbClr val="FF0000"/>
                </a:solidFill>
              </a:rPr>
              <a:t>, IUT	NanoSaclay, </a:t>
            </a:r>
            <a:r>
              <a:rPr lang="en-US" sz="1600" b="1" dirty="0" smtClean="0">
                <a:solidFill>
                  <a:srgbClr val="FF0000"/>
                </a:solidFill>
              </a:rPr>
              <a:t>LaSIPS, …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err="1" smtClean="0">
                <a:solidFill>
                  <a:srgbClr val="008000"/>
                </a:solidFill>
              </a:rPr>
              <a:t>Soutien</a:t>
            </a:r>
            <a:r>
              <a:rPr lang="en-US" sz="1600" b="1" dirty="0" smtClean="0">
                <a:solidFill>
                  <a:srgbClr val="008000"/>
                </a:solidFill>
              </a:rPr>
              <a:t> à manifestations “art et science”	</a:t>
            </a:r>
            <a:r>
              <a:rPr lang="en-US" sz="1600" b="1" dirty="0" smtClean="0">
                <a:solidFill>
                  <a:srgbClr val="008000"/>
                </a:solidFill>
              </a:rPr>
              <a:t>LaSIPS, …</a:t>
            </a:r>
            <a:endParaRPr lang="en-US" sz="1600" b="1" dirty="0" smtClean="0">
              <a:solidFill>
                <a:srgbClr val="008000"/>
              </a:solidFill>
            </a:endParaRPr>
          </a:p>
          <a:p>
            <a:endParaRPr lang="en-US" sz="1600" b="1" dirty="0" smtClean="0"/>
          </a:p>
          <a:p>
            <a:endParaRPr lang="en-US" sz="1600" b="1" dirty="0" smtClean="0"/>
          </a:p>
          <a:p>
            <a:pPr lvl="7">
              <a:buNone/>
            </a:pPr>
            <a:r>
              <a:rPr lang="fr-FR" sz="1600" b="1" dirty="0" smtClean="0"/>
              <a:t>=&gt;  coordination et convergence par les acteurs …</a:t>
            </a:r>
            <a:endParaRPr lang="fr-FR" sz="1600" b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2585-3365-462D-B66D-F40A26BE2205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School of Basic Sciences 15/06/2012 </a:t>
            </a:r>
          </a:p>
          <a:p>
            <a:r>
              <a:rPr lang="fr-BE" smtClean="0"/>
              <a:t>Ph Bompard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4"/>
          <p:cNvSpPr txBox="1">
            <a:spLocks noChangeArrowheads="1"/>
          </p:cNvSpPr>
          <p:nvPr/>
        </p:nvSpPr>
        <p:spPr bwMode="auto">
          <a:xfrm>
            <a:off x="323850" y="379413"/>
            <a:ext cx="856932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 smtClean="0">
                <a:ea typeface="MS Gothic" pitchFamily="49" charset="-128"/>
                <a:cs typeface="Arial" pitchFamily="34" charset="0"/>
              </a:rPr>
              <a:t>Fonctionnement d’un Labex</a:t>
            </a:r>
            <a:endParaRPr lang="fr-FR" sz="2800" dirty="0">
              <a:ea typeface="MS Gothic" pitchFamily="49" charset="-128"/>
              <a:cs typeface="Arial" pitchFamily="34" charset="0"/>
            </a:endParaRP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276600" y="3717925"/>
            <a:ext cx="2016125" cy="914400"/>
          </a:xfrm>
          <a:prstGeom prst="ellipse">
            <a:avLst/>
          </a:prstGeom>
          <a:solidFill>
            <a:srgbClr val="89F5D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/>
              <a:t>Comité de pilotage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2627313" y="5013325"/>
            <a:ext cx="914400" cy="914400"/>
          </a:xfrm>
          <a:prstGeom prst="ellipse">
            <a:avLst/>
          </a:prstGeom>
          <a:solidFill>
            <a:srgbClr val="89F5D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/>
              <a:t>Labos</a:t>
            </a:r>
          </a:p>
        </p:txBody>
      </p:sp>
      <p:sp>
        <p:nvSpPr>
          <p:cNvPr id="86023" name="Oval 7"/>
          <p:cNvSpPr>
            <a:spLocks noChangeArrowheads="1"/>
          </p:cNvSpPr>
          <p:nvPr/>
        </p:nvSpPr>
        <p:spPr bwMode="auto">
          <a:xfrm>
            <a:off x="4954588" y="5035550"/>
            <a:ext cx="1346200" cy="914400"/>
          </a:xfrm>
          <a:prstGeom prst="ellipse">
            <a:avLst/>
          </a:prstGeom>
          <a:solidFill>
            <a:srgbClr val="89F5D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/>
              <a:t>Formations</a:t>
            </a:r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>
            <a:off x="323850" y="3573016"/>
            <a:ext cx="8496300" cy="0"/>
          </a:xfrm>
          <a:prstGeom prst="line">
            <a:avLst/>
          </a:prstGeom>
          <a:noFill/>
          <a:ln w="19050">
            <a:solidFill>
              <a:srgbClr val="00206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324074" y="3789040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eaLnBrk="0" hangingPunct="0"/>
            <a:r>
              <a:rPr lang="fr-FR" b="1" dirty="0">
                <a:solidFill>
                  <a:srgbClr val="008080"/>
                </a:solidFill>
                <a:cs typeface="Arial" pitchFamily="34" charset="0"/>
                <a:sym typeface="Wingdings" pitchFamily="2" charset="2"/>
              </a:rPr>
              <a:t>LaSIPS</a:t>
            </a:r>
            <a:endParaRPr lang="fr-FR" dirty="0">
              <a:solidFill>
                <a:srgbClr val="FF7D7D"/>
              </a:solidFill>
              <a:cs typeface="Arial" pitchFamily="34" charset="0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3203848" y="4581128"/>
            <a:ext cx="504056" cy="504056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4860032" y="4581128"/>
            <a:ext cx="360040" cy="576064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3419872" y="4725144"/>
            <a:ext cx="1871662" cy="64633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eaLnBrk="0" hangingPunct="0"/>
            <a:r>
              <a:rPr lang="fr-FR" b="1" dirty="0" smtClean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Appels d’offre</a:t>
            </a:r>
          </a:p>
          <a:p>
            <a:pPr marL="457200" indent="-457200" algn="just" eaLnBrk="0" hangingPunct="0"/>
            <a:r>
              <a:rPr lang="fr-FR" b="1" dirty="0" smtClean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Soutiens directs</a:t>
            </a:r>
            <a:endParaRPr lang="fr-FR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4787900" y="1052513"/>
            <a:ext cx="4032250" cy="2952551"/>
            <a:chOff x="4787900" y="1052513"/>
            <a:chExt cx="4032250" cy="2952551"/>
          </a:xfrm>
        </p:grpSpPr>
        <p:sp>
          <p:nvSpPr>
            <p:cNvPr id="86027" name="Oval 11"/>
            <p:cNvSpPr>
              <a:spLocks noChangeArrowheads="1"/>
            </p:cNvSpPr>
            <p:nvPr/>
          </p:nvSpPr>
          <p:spPr bwMode="auto">
            <a:xfrm>
              <a:off x="7308850" y="1196975"/>
              <a:ext cx="1511300" cy="914400"/>
            </a:xfrm>
            <a:prstGeom prst="ellipse">
              <a:avLst/>
            </a:prstGeom>
            <a:solidFill>
              <a:srgbClr val="FFDBD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2000" dirty="0"/>
                <a:t>Autres labex</a:t>
              </a:r>
            </a:p>
          </p:txBody>
        </p:sp>
        <p:sp>
          <p:nvSpPr>
            <p:cNvPr id="86028" name="Oval 12"/>
            <p:cNvSpPr>
              <a:spLocks noChangeArrowheads="1"/>
            </p:cNvSpPr>
            <p:nvPr/>
          </p:nvSpPr>
          <p:spPr bwMode="auto">
            <a:xfrm>
              <a:off x="7667624" y="2205038"/>
              <a:ext cx="936823" cy="914400"/>
            </a:xfrm>
            <a:prstGeom prst="ellipse">
              <a:avLst/>
            </a:prstGeom>
            <a:solidFill>
              <a:srgbClr val="FFDBD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2000"/>
                <a:t>Equipex</a:t>
              </a:r>
            </a:p>
          </p:txBody>
        </p:sp>
        <p:sp>
          <p:nvSpPr>
            <p:cNvPr id="86030" name="Oval 14"/>
            <p:cNvSpPr>
              <a:spLocks noChangeArrowheads="1"/>
            </p:cNvSpPr>
            <p:nvPr/>
          </p:nvSpPr>
          <p:spPr bwMode="auto">
            <a:xfrm>
              <a:off x="4787900" y="1052513"/>
              <a:ext cx="719138" cy="720725"/>
            </a:xfrm>
            <a:prstGeom prst="ellipse">
              <a:avLst/>
            </a:prstGeom>
            <a:solidFill>
              <a:srgbClr val="FFE7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2000"/>
                <a:t>IRT</a:t>
              </a:r>
            </a:p>
          </p:txBody>
        </p:sp>
        <p:cxnSp>
          <p:nvCxnSpPr>
            <p:cNvPr id="33" name="Connecteur droit avec flèche 32"/>
            <p:cNvCxnSpPr>
              <a:endCxn id="86027" idx="3"/>
            </p:cNvCxnSpPr>
            <p:nvPr/>
          </p:nvCxnSpPr>
          <p:spPr>
            <a:xfrm flipV="1">
              <a:off x="5220072" y="1977464"/>
              <a:ext cx="2310103" cy="202760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Text Box 21"/>
            <p:cNvSpPr txBox="1">
              <a:spLocks noChangeArrowheads="1"/>
            </p:cNvSpPr>
            <p:nvPr/>
          </p:nvSpPr>
          <p:spPr bwMode="auto">
            <a:xfrm>
              <a:off x="6012160" y="3131676"/>
              <a:ext cx="2015678" cy="369332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 algn="just" eaLnBrk="0" hangingPunct="0"/>
              <a:r>
                <a:rPr lang="fr-FR" b="1" dirty="0" smtClean="0">
                  <a:solidFill>
                    <a:srgbClr val="C00000"/>
                  </a:solidFill>
                  <a:cs typeface="Arial" pitchFamily="34" charset="0"/>
                  <a:sym typeface="Wingdings" pitchFamily="2" charset="2"/>
                </a:rPr>
                <a:t>Actions </a:t>
              </a:r>
              <a:r>
                <a:rPr lang="fr-FR" b="1" dirty="0" err="1" smtClean="0">
                  <a:solidFill>
                    <a:srgbClr val="C00000"/>
                  </a:solidFill>
                  <a:cs typeface="Arial" pitchFamily="34" charset="0"/>
                  <a:sym typeface="Wingdings" pitchFamily="2" charset="2"/>
                </a:rPr>
                <a:t>interlabex</a:t>
              </a:r>
              <a:endParaRPr lang="fr-FR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6012160" y="4077072"/>
            <a:ext cx="2808312" cy="64633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 eaLnBrk="0" hangingPunct="0"/>
            <a:r>
              <a:rPr lang="fr-FR" b="1" dirty="0" smtClean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=&gt; action structurante</a:t>
            </a:r>
          </a:p>
          <a:p>
            <a:pPr marL="457200" indent="-457200" algn="just" eaLnBrk="0" hangingPunct="0"/>
            <a:r>
              <a:rPr lang="fr-FR" b="1" dirty="0" smtClean="0">
                <a:solidFill>
                  <a:srgbClr val="C00000"/>
                </a:solidFill>
                <a:cs typeface="Arial" pitchFamily="34" charset="0"/>
                <a:sym typeface="Wingdings" pitchFamily="2" charset="2"/>
              </a:rPr>
              <a:t>vis-à-vis des communautés</a:t>
            </a:r>
            <a:endParaRPr lang="fr-FR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324172" y="3652838"/>
            <a:ext cx="8496300" cy="0"/>
          </a:xfrm>
          <a:prstGeom prst="line">
            <a:avLst/>
          </a:prstGeom>
          <a:noFill/>
          <a:ln w="19050">
            <a:solidFill>
              <a:srgbClr val="00206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34" name="Groupe 33"/>
          <p:cNvGrpSpPr/>
          <p:nvPr/>
        </p:nvGrpSpPr>
        <p:grpSpPr>
          <a:xfrm>
            <a:off x="682625" y="1268413"/>
            <a:ext cx="6049963" cy="2583423"/>
            <a:chOff x="682625" y="1268413"/>
            <a:chExt cx="6049963" cy="2583423"/>
          </a:xfrm>
        </p:grpSpPr>
        <p:cxnSp>
          <p:nvCxnSpPr>
            <p:cNvPr id="40" name="Connecteur droit avec flèche 39"/>
            <p:cNvCxnSpPr>
              <a:stCxn id="86020" idx="7"/>
            </p:cNvCxnSpPr>
            <p:nvPr/>
          </p:nvCxnSpPr>
          <p:spPr>
            <a:xfrm flipV="1">
              <a:off x="4997470" y="2780928"/>
              <a:ext cx="726658" cy="1070908"/>
            </a:xfrm>
            <a:prstGeom prst="straightConnector1">
              <a:avLst/>
            </a:prstGeom>
            <a:ln>
              <a:solidFill>
                <a:srgbClr val="0070C0"/>
              </a:solidFill>
              <a:prstDash val="sysDash"/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Groupe 31"/>
            <p:cNvGrpSpPr/>
            <p:nvPr/>
          </p:nvGrpSpPr>
          <p:grpSpPr>
            <a:xfrm>
              <a:off x="682625" y="1268413"/>
              <a:ext cx="6049963" cy="2448619"/>
              <a:chOff x="682625" y="1268413"/>
              <a:chExt cx="6049963" cy="2448619"/>
            </a:xfrm>
          </p:grpSpPr>
          <p:sp>
            <p:nvSpPr>
              <p:cNvPr id="86024" name="Oval 8"/>
              <p:cNvSpPr>
                <a:spLocks noChangeArrowheads="1"/>
              </p:cNvSpPr>
              <p:nvPr/>
            </p:nvSpPr>
            <p:spPr bwMode="auto">
              <a:xfrm>
                <a:off x="1712913" y="1268413"/>
                <a:ext cx="1779587" cy="914400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2000"/>
                  <a:t>Etablissements</a:t>
                </a:r>
              </a:p>
            </p:txBody>
          </p:sp>
          <p:sp>
            <p:nvSpPr>
              <p:cNvPr id="86025" name="Oval 9"/>
              <p:cNvSpPr>
                <a:spLocks noChangeArrowheads="1"/>
              </p:cNvSpPr>
              <p:nvPr/>
            </p:nvSpPr>
            <p:spPr bwMode="auto">
              <a:xfrm>
                <a:off x="4162425" y="1916113"/>
                <a:ext cx="914400" cy="914400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2000"/>
                  <a:t>FCS</a:t>
                </a:r>
              </a:p>
            </p:txBody>
          </p:sp>
          <p:sp>
            <p:nvSpPr>
              <p:cNvPr id="86026" name="Oval 10"/>
              <p:cNvSpPr>
                <a:spLocks noChangeArrowheads="1"/>
              </p:cNvSpPr>
              <p:nvPr/>
            </p:nvSpPr>
            <p:spPr bwMode="auto">
              <a:xfrm>
                <a:off x="5364163" y="1916832"/>
                <a:ext cx="1368425" cy="914400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2000" dirty="0"/>
                  <a:t>UPS</a:t>
                </a:r>
              </a:p>
              <a:p>
                <a:pPr algn="ctr"/>
                <a:r>
                  <a:rPr lang="fr-FR" sz="2000" dirty="0" err="1" smtClean="0"/>
                  <a:t>Dpts,SoEIST</a:t>
                </a:r>
                <a:endParaRPr lang="fr-FR" sz="2000" dirty="0"/>
              </a:p>
            </p:txBody>
          </p:sp>
          <p:sp>
            <p:nvSpPr>
              <p:cNvPr id="86029" name="Oval 13"/>
              <p:cNvSpPr>
                <a:spLocks noChangeArrowheads="1"/>
              </p:cNvSpPr>
              <p:nvPr/>
            </p:nvSpPr>
            <p:spPr bwMode="auto">
              <a:xfrm>
                <a:off x="682625" y="2349500"/>
                <a:ext cx="2017713" cy="914400"/>
              </a:xfrm>
              <a:prstGeom prst="ellipse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1600"/>
                  <a:t>CNRS, CEA, ONERA</a:t>
                </a:r>
              </a:p>
            </p:txBody>
          </p:sp>
          <p:cxnSp>
            <p:nvCxnSpPr>
              <p:cNvPr id="27" name="Connecteur droit 26"/>
              <p:cNvCxnSpPr>
                <a:stCxn id="86025" idx="6"/>
                <a:endCxn id="86026" idx="2"/>
              </p:cNvCxnSpPr>
              <p:nvPr/>
            </p:nvCxnSpPr>
            <p:spPr>
              <a:xfrm>
                <a:off x="5076825" y="2373313"/>
                <a:ext cx="287338" cy="71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avec flèche 46"/>
              <p:cNvCxnSpPr>
                <a:endCxn id="86025" idx="4"/>
              </p:cNvCxnSpPr>
              <p:nvPr/>
            </p:nvCxnSpPr>
            <p:spPr>
              <a:xfrm flipV="1">
                <a:off x="4499992" y="2830513"/>
                <a:ext cx="119633" cy="886519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prstDash val="sysDash"/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>
                <a:off x="2843808" y="2924944"/>
                <a:ext cx="1728192" cy="646331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457200" indent="-457200" algn="just" eaLnBrk="0" hangingPunct="0"/>
                <a:r>
                  <a:rPr lang="fr-FR" b="1" dirty="0" smtClean="0">
                    <a:solidFill>
                      <a:srgbClr val="C00000"/>
                    </a:solidFill>
                    <a:cs typeface="Arial" pitchFamily="34" charset="0"/>
                    <a:sym typeface="Wingdings" pitchFamily="2" charset="2"/>
                  </a:rPr>
                  <a:t>Actions à définir</a:t>
                </a:r>
              </a:p>
              <a:p>
                <a:pPr marL="457200" indent="-457200" algn="just" eaLnBrk="0" hangingPunct="0"/>
                <a:r>
                  <a:rPr lang="fr-FR" b="1" dirty="0" smtClean="0">
                    <a:solidFill>
                      <a:srgbClr val="C00000"/>
                    </a:solidFill>
                    <a:cs typeface="Arial" pitchFamily="34" charset="0"/>
                    <a:sym typeface="Wingdings" pitchFamily="2" charset="2"/>
                  </a:rPr>
                  <a:t>vis-à-vis </a:t>
                </a:r>
                <a:r>
                  <a:rPr lang="fr-FR" b="1" dirty="0" err="1" smtClean="0">
                    <a:solidFill>
                      <a:srgbClr val="C00000"/>
                    </a:solidFill>
                    <a:cs typeface="Arial" pitchFamily="34" charset="0"/>
                    <a:sym typeface="Wingdings" pitchFamily="2" charset="2"/>
                  </a:rPr>
                  <a:t>UPSa</a:t>
                </a:r>
                <a:r>
                  <a:rPr lang="fr-FR" b="1" dirty="0" smtClean="0">
                    <a:solidFill>
                      <a:srgbClr val="C00000"/>
                    </a:solidFill>
                    <a:cs typeface="Arial" pitchFamily="34" charset="0"/>
                    <a:sym typeface="Wingdings" pitchFamily="2" charset="2"/>
                  </a:rPr>
                  <a:t> …</a:t>
                </a:r>
                <a:endParaRPr lang="fr-FR" dirty="0">
                  <a:solidFill>
                    <a:srgbClr val="C00000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Line 18"/>
              <p:cNvSpPr>
                <a:spLocks noChangeShapeType="1"/>
              </p:cNvSpPr>
              <p:nvPr/>
            </p:nvSpPr>
            <p:spPr bwMode="auto">
              <a:xfrm>
                <a:off x="3419872" y="1916832"/>
                <a:ext cx="720079" cy="3600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Line 18"/>
              <p:cNvSpPr>
                <a:spLocks noChangeShapeType="1"/>
              </p:cNvSpPr>
              <p:nvPr/>
            </p:nvSpPr>
            <p:spPr bwMode="auto">
              <a:xfrm flipV="1">
                <a:off x="2699792" y="2429272"/>
                <a:ext cx="1440159" cy="3516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35" name="Espace réservé de la date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2C8D-DA7E-4F57-A2F8-4594CE30FC3D}" type="datetime1">
              <a:rPr lang="fr-FR" smtClean="0"/>
              <a:pPr/>
              <a:t>15/06/2012</a:t>
            </a:fld>
            <a:endParaRPr lang="fr-BE"/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37" name="Espace réservé du pied de page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Basic Sciences 15/06/2012  Ph Bompard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à coins arrondis 48"/>
          <p:cNvSpPr>
            <a:spLocks noChangeArrowheads="1"/>
          </p:cNvSpPr>
          <p:nvPr/>
        </p:nvSpPr>
        <p:spPr bwMode="auto">
          <a:xfrm>
            <a:off x="304800" y="4267200"/>
            <a:ext cx="51816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AAAAA"/>
              </a:gs>
              <a:gs pos="20000">
                <a:srgbClr val="A9A9A9"/>
              </a:gs>
              <a:gs pos="100000">
                <a:srgbClr val="818181"/>
              </a:gs>
            </a:gsLst>
            <a:lin ang="5400000"/>
          </a:gradFill>
          <a:ln w="9525">
            <a:solidFill>
              <a:srgbClr val="ABABA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prstClr val="white"/>
                </a:solidFill>
              </a:rPr>
              <a:t>DEPARTEMENTS</a:t>
            </a:r>
          </a:p>
        </p:txBody>
      </p:sp>
      <p:sp>
        <p:nvSpPr>
          <p:cNvPr id="10" name="Double flèche verticale 9"/>
          <p:cNvSpPr>
            <a:spLocks noChangeArrowheads="1"/>
          </p:cNvSpPr>
          <p:nvPr/>
        </p:nvSpPr>
        <p:spPr bwMode="auto">
          <a:xfrm>
            <a:off x="4440238" y="1412875"/>
            <a:ext cx="360362" cy="936625"/>
          </a:xfrm>
          <a:prstGeom prst="upDownArrow">
            <a:avLst>
              <a:gd name="adj1" fmla="val 50000"/>
              <a:gd name="adj2" fmla="val 49997"/>
            </a:avLst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Flèche à quatre pointes 1"/>
          <p:cNvSpPr>
            <a:spLocks/>
          </p:cNvSpPr>
          <p:nvPr/>
        </p:nvSpPr>
        <p:spPr bwMode="auto">
          <a:xfrm>
            <a:off x="2971800" y="2744788"/>
            <a:ext cx="3240088" cy="1584325"/>
          </a:xfrm>
          <a:custGeom>
            <a:avLst/>
            <a:gdLst>
              <a:gd name="T0" fmla="*/ 0 w 3240087"/>
              <a:gd name="T1" fmla="*/ 792163 h 1584325"/>
              <a:gd name="T2" fmla="*/ 241990 w 3240087"/>
              <a:gd name="T3" fmla="*/ 590415 h 1584325"/>
              <a:gd name="T4" fmla="*/ 241990 w 3240087"/>
              <a:gd name="T5" fmla="*/ 688429 h 1584325"/>
              <a:gd name="T6" fmla="*/ 1516310 w 3240087"/>
              <a:gd name="T7" fmla="*/ 688429 h 1584325"/>
              <a:gd name="T8" fmla="*/ 1516310 w 3240087"/>
              <a:gd name="T9" fmla="*/ 241990 h 1584325"/>
              <a:gd name="T10" fmla="*/ 1418296 w 3240087"/>
              <a:gd name="T11" fmla="*/ 241990 h 1584325"/>
              <a:gd name="T12" fmla="*/ 1620044 w 3240087"/>
              <a:gd name="T13" fmla="*/ 0 h 1584325"/>
              <a:gd name="T14" fmla="*/ 1821791 w 3240087"/>
              <a:gd name="T15" fmla="*/ 241990 h 1584325"/>
              <a:gd name="T16" fmla="*/ 1723777 w 3240087"/>
              <a:gd name="T17" fmla="*/ 241990 h 1584325"/>
              <a:gd name="T18" fmla="*/ 1723777 w 3240087"/>
              <a:gd name="T19" fmla="*/ 688429 h 1584325"/>
              <a:gd name="T20" fmla="*/ 2998097 w 3240087"/>
              <a:gd name="T21" fmla="*/ 688429 h 1584325"/>
              <a:gd name="T22" fmla="*/ 2998097 w 3240087"/>
              <a:gd name="T23" fmla="*/ 590415 h 1584325"/>
              <a:gd name="T24" fmla="*/ 3240087 w 3240087"/>
              <a:gd name="T25" fmla="*/ 792163 h 1584325"/>
              <a:gd name="T26" fmla="*/ 2998097 w 3240087"/>
              <a:gd name="T27" fmla="*/ 993910 h 1584325"/>
              <a:gd name="T28" fmla="*/ 2998097 w 3240087"/>
              <a:gd name="T29" fmla="*/ 895896 h 1584325"/>
              <a:gd name="T30" fmla="*/ 1723777 w 3240087"/>
              <a:gd name="T31" fmla="*/ 895896 h 1584325"/>
              <a:gd name="T32" fmla="*/ 1723777 w 3240087"/>
              <a:gd name="T33" fmla="*/ 1342335 h 1584325"/>
              <a:gd name="T34" fmla="*/ 1821791 w 3240087"/>
              <a:gd name="T35" fmla="*/ 1342335 h 1584325"/>
              <a:gd name="T36" fmla="*/ 1620044 w 3240087"/>
              <a:gd name="T37" fmla="*/ 1584325 h 1584325"/>
              <a:gd name="T38" fmla="*/ 1418296 w 3240087"/>
              <a:gd name="T39" fmla="*/ 1342335 h 1584325"/>
              <a:gd name="T40" fmla="*/ 1516310 w 3240087"/>
              <a:gd name="T41" fmla="*/ 1342335 h 1584325"/>
              <a:gd name="T42" fmla="*/ 1516310 w 3240087"/>
              <a:gd name="T43" fmla="*/ 895896 h 1584325"/>
              <a:gd name="T44" fmla="*/ 241990 w 3240087"/>
              <a:gd name="T45" fmla="*/ 895896 h 1584325"/>
              <a:gd name="T46" fmla="*/ 241990 w 3240087"/>
              <a:gd name="T47" fmla="*/ 993910 h 1584325"/>
              <a:gd name="T48" fmla="*/ 0 w 3240087"/>
              <a:gd name="T49" fmla="*/ 792163 h 158432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240087"/>
              <a:gd name="T76" fmla="*/ 0 h 1584325"/>
              <a:gd name="T77" fmla="*/ 3240087 w 3240087"/>
              <a:gd name="T78" fmla="*/ 1584325 h 158432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240087" h="1584325">
                <a:moveTo>
                  <a:pt x="0" y="792163"/>
                </a:moveTo>
                <a:lnTo>
                  <a:pt x="241990" y="590415"/>
                </a:lnTo>
                <a:lnTo>
                  <a:pt x="241990" y="688429"/>
                </a:lnTo>
                <a:lnTo>
                  <a:pt x="1516310" y="688429"/>
                </a:lnTo>
                <a:lnTo>
                  <a:pt x="1516310" y="241990"/>
                </a:lnTo>
                <a:lnTo>
                  <a:pt x="1418296" y="241990"/>
                </a:lnTo>
                <a:lnTo>
                  <a:pt x="1620044" y="0"/>
                </a:lnTo>
                <a:lnTo>
                  <a:pt x="1821791" y="241990"/>
                </a:lnTo>
                <a:lnTo>
                  <a:pt x="1723777" y="241990"/>
                </a:lnTo>
                <a:lnTo>
                  <a:pt x="1723777" y="688429"/>
                </a:lnTo>
                <a:lnTo>
                  <a:pt x="2998097" y="688429"/>
                </a:lnTo>
                <a:lnTo>
                  <a:pt x="2998097" y="590415"/>
                </a:lnTo>
                <a:lnTo>
                  <a:pt x="3240087" y="792163"/>
                </a:lnTo>
                <a:lnTo>
                  <a:pt x="2998097" y="993910"/>
                </a:lnTo>
                <a:lnTo>
                  <a:pt x="2998097" y="895896"/>
                </a:lnTo>
                <a:lnTo>
                  <a:pt x="1723777" y="895896"/>
                </a:lnTo>
                <a:lnTo>
                  <a:pt x="1723777" y="1342335"/>
                </a:lnTo>
                <a:lnTo>
                  <a:pt x="1821791" y="1342335"/>
                </a:lnTo>
                <a:lnTo>
                  <a:pt x="1620044" y="1584325"/>
                </a:lnTo>
                <a:lnTo>
                  <a:pt x="1418296" y="1342335"/>
                </a:lnTo>
                <a:lnTo>
                  <a:pt x="1516310" y="1342335"/>
                </a:lnTo>
                <a:lnTo>
                  <a:pt x="1516310" y="895896"/>
                </a:lnTo>
                <a:lnTo>
                  <a:pt x="241990" y="895896"/>
                </a:lnTo>
                <a:lnTo>
                  <a:pt x="241990" y="993910"/>
                </a:lnTo>
                <a:lnTo>
                  <a:pt x="0" y="792163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21" name="Titre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856984" cy="647700"/>
          </a:xfrm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Un première étape pour l’Université Paris-Saclay en </a:t>
            </a:r>
            <a:r>
              <a:rPr lang="fr-FR" dirty="0" smtClean="0">
                <a:ea typeface="ＭＳ Ｐゴシック" pitchFamily="34" charset="-128"/>
              </a:rPr>
              <a:t>2014</a:t>
            </a:r>
            <a:r>
              <a:rPr lang="fr-FR" sz="2000" i="1" dirty="0" smtClean="0">
                <a:ea typeface="ＭＳ Ｐゴシック" pitchFamily="34" charset="-128"/>
              </a:rPr>
              <a:t> (Cl </a:t>
            </a:r>
            <a:r>
              <a:rPr lang="fr-FR" sz="2000" i="1" dirty="0" err="1" smtClean="0">
                <a:ea typeface="ＭＳ Ｐゴシック" pitchFamily="34" charset="-128"/>
              </a:rPr>
              <a:t>Chappert</a:t>
            </a:r>
            <a:r>
              <a:rPr lang="fr-FR" sz="2000" i="1" dirty="0" smtClean="0">
                <a:ea typeface="ＭＳ Ｐゴシック" pitchFamily="34" charset="-128"/>
              </a:rPr>
              <a:t>)</a:t>
            </a:r>
            <a:endParaRPr lang="fr-FR" i="1" dirty="0" smtClean="0">
              <a:ea typeface="ＭＳ Ｐゴシック" pitchFamily="34" charset="-128"/>
            </a:endParaRPr>
          </a:p>
        </p:txBody>
      </p:sp>
      <p:sp>
        <p:nvSpPr>
          <p:cNvPr id="9222" name="Espace réservé du pied de page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School of Basic Sciences 15/06/2012  Ph Bompard</a:t>
            </a:r>
            <a:endParaRPr lang="fr-FR"/>
          </a:p>
        </p:txBody>
      </p:sp>
      <p:sp>
        <p:nvSpPr>
          <p:cNvPr id="922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13EBD3-23BD-4D9B-BC55-8628CD25DCAD}" type="slidenum">
              <a:rPr lang="fr-FR"/>
              <a:pPr/>
              <a:t>8</a:t>
            </a:fld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23850" y="833438"/>
            <a:ext cx="2249488" cy="369887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i="1">
                <a:solidFill>
                  <a:srgbClr val="000000"/>
                </a:solidFill>
              </a:rPr>
              <a:t>Portail « formation »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624638" y="693738"/>
            <a:ext cx="2222500" cy="647700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i="1">
                <a:solidFill>
                  <a:srgbClr val="000000"/>
                </a:solidFill>
              </a:rPr>
              <a:t>Portail « recherche »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i="1">
                <a:solidFill>
                  <a:srgbClr val="000000"/>
                </a:solidFill>
              </a:rPr>
              <a:t>/ « innovation »</a:t>
            </a:r>
          </a:p>
        </p:txBody>
      </p:sp>
      <p:sp>
        <p:nvSpPr>
          <p:cNvPr id="9226" name="ZoneTexte 6"/>
          <p:cNvSpPr txBox="1">
            <a:spLocks noChangeArrowheads="1"/>
          </p:cNvSpPr>
          <p:nvPr/>
        </p:nvSpPr>
        <p:spPr bwMode="auto">
          <a:xfrm>
            <a:off x="3348038" y="981075"/>
            <a:ext cx="2600325" cy="400050"/>
          </a:xfrm>
          <a:prstGeom prst="rect">
            <a:avLst/>
          </a:prstGeom>
          <a:solidFill>
            <a:srgbClr val="FFA5A2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>
                <a:solidFill>
                  <a:prstClr val="black"/>
                </a:solidFill>
              </a:rPr>
              <a:t>Université Paris-Saclay</a:t>
            </a:r>
          </a:p>
        </p:txBody>
      </p:sp>
      <p:sp>
        <p:nvSpPr>
          <p:cNvPr id="9227" name="ZoneTexte 7"/>
          <p:cNvSpPr txBox="1">
            <a:spLocks noChangeArrowheads="1"/>
          </p:cNvSpPr>
          <p:nvPr/>
        </p:nvSpPr>
        <p:spPr bwMode="auto">
          <a:xfrm>
            <a:off x="539750" y="2097088"/>
            <a:ext cx="1017588" cy="369887"/>
          </a:xfrm>
          <a:prstGeom prst="rect">
            <a:avLst/>
          </a:prstGeom>
          <a:solidFill>
            <a:srgbClr val="FFA5A2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prstClr val="black"/>
                </a:solidFill>
              </a:rPr>
              <a:t>School A</a:t>
            </a:r>
          </a:p>
        </p:txBody>
      </p:sp>
      <p:sp>
        <p:nvSpPr>
          <p:cNvPr id="9228" name="ZoneTexte 8"/>
          <p:cNvSpPr txBox="1">
            <a:spLocks noChangeArrowheads="1"/>
          </p:cNvSpPr>
          <p:nvPr/>
        </p:nvSpPr>
        <p:spPr bwMode="auto">
          <a:xfrm>
            <a:off x="1908175" y="2097088"/>
            <a:ext cx="992188" cy="369887"/>
          </a:xfrm>
          <a:prstGeom prst="rect">
            <a:avLst/>
          </a:prstGeom>
          <a:solidFill>
            <a:srgbClr val="FFA5A2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prstClr val="black"/>
                </a:solidFill>
              </a:rPr>
              <a:t>School B</a:t>
            </a:r>
          </a:p>
        </p:txBody>
      </p:sp>
      <p:sp>
        <p:nvSpPr>
          <p:cNvPr id="9229" name="ZoneTexte 11"/>
          <p:cNvSpPr txBox="1">
            <a:spLocks noChangeArrowheads="1"/>
          </p:cNvSpPr>
          <p:nvPr/>
        </p:nvSpPr>
        <p:spPr bwMode="auto">
          <a:xfrm>
            <a:off x="2879725" y="1773238"/>
            <a:ext cx="550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000" b="1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660400" y="4572000"/>
            <a:ext cx="608013" cy="369888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black"/>
                </a:solidFill>
              </a:rPr>
              <a:t>ED 1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1489075" y="4572000"/>
            <a:ext cx="608013" cy="369888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black"/>
                </a:solidFill>
              </a:rPr>
              <a:t>ED 2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2306638" y="4572000"/>
            <a:ext cx="609600" cy="369888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prstClr val="black"/>
                </a:solidFill>
              </a:rPr>
              <a:t>ED 3</a:t>
            </a:r>
          </a:p>
        </p:txBody>
      </p:sp>
      <p:sp>
        <p:nvSpPr>
          <p:cNvPr id="9233" name="ZoneTexte 16"/>
          <p:cNvSpPr txBox="1">
            <a:spLocks noChangeArrowheads="1"/>
          </p:cNvSpPr>
          <p:nvPr/>
        </p:nvSpPr>
        <p:spPr bwMode="auto">
          <a:xfrm>
            <a:off x="2906713" y="4233863"/>
            <a:ext cx="549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000" b="1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215900" y="2457450"/>
            <a:ext cx="515938" cy="1111250"/>
          </a:xfrm>
          <a:custGeom>
            <a:avLst/>
            <a:gdLst>
              <a:gd name="T0" fmla="*/ 516014 w 515900"/>
              <a:gd name="T1" fmla="*/ 0 h 1111304"/>
              <a:gd name="T2" fmla="*/ 502783 w 515900"/>
              <a:gd name="T3" fmla="*/ 1111142 h 1111304"/>
              <a:gd name="T4" fmla="*/ 0 w 515900"/>
              <a:gd name="T5" fmla="*/ 1111142 h 1111304"/>
              <a:gd name="T6" fmla="*/ 0 60000 65536"/>
              <a:gd name="T7" fmla="*/ 0 60000 65536"/>
              <a:gd name="T8" fmla="*/ 0 60000 65536"/>
              <a:gd name="T9" fmla="*/ 0 w 515900"/>
              <a:gd name="T10" fmla="*/ 0 h 1111304"/>
              <a:gd name="T11" fmla="*/ 515900 w 515900"/>
              <a:gd name="T12" fmla="*/ 1111304 h 1111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5900" h="1111304">
                <a:moveTo>
                  <a:pt x="515900" y="0"/>
                </a:moveTo>
                <a:lnTo>
                  <a:pt x="502672" y="1111304"/>
                </a:lnTo>
                <a:lnTo>
                  <a:pt x="0" y="1111304"/>
                </a:lnTo>
              </a:path>
            </a:pathLst>
          </a:cu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215900" y="2457450"/>
            <a:ext cx="684213" cy="1439863"/>
          </a:xfrm>
          <a:custGeom>
            <a:avLst/>
            <a:gdLst>
              <a:gd name="T0" fmla="*/ 1203491 w 515900"/>
              <a:gd name="T1" fmla="*/ 0 h 1111304"/>
              <a:gd name="T2" fmla="*/ 1172633 w 515900"/>
              <a:gd name="T3" fmla="*/ 2417117 h 1111304"/>
              <a:gd name="T4" fmla="*/ 0 w 515900"/>
              <a:gd name="T5" fmla="*/ 2417117 h 1111304"/>
              <a:gd name="T6" fmla="*/ 0 60000 65536"/>
              <a:gd name="T7" fmla="*/ 0 60000 65536"/>
              <a:gd name="T8" fmla="*/ 0 60000 65536"/>
              <a:gd name="T9" fmla="*/ 0 w 515900"/>
              <a:gd name="T10" fmla="*/ 0 h 1111304"/>
              <a:gd name="T11" fmla="*/ 515900 w 515900"/>
              <a:gd name="T12" fmla="*/ 1111304 h 1111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5900" h="1111304">
                <a:moveTo>
                  <a:pt x="515900" y="0"/>
                </a:moveTo>
                <a:lnTo>
                  <a:pt x="502672" y="1111304"/>
                </a:lnTo>
                <a:lnTo>
                  <a:pt x="0" y="1111304"/>
                </a:lnTo>
              </a:path>
            </a:pathLst>
          </a:cu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358775" y="2457450"/>
            <a:ext cx="1668463" cy="1111250"/>
          </a:xfrm>
          <a:custGeom>
            <a:avLst/>
            <a:gdLst>
              <a:gd name="T0" fmla="*/ 17450933 w 515900"/>
              <a:gd name="T1" fmla="*/ 0 h 1111304"/>
              <a:gd name="T2" fmla="*/ 17003485 w 515900"/>
              <a:gd name="T3" fmla="*/ 1111142 h 1111304"/>
              <a:gd name="T4" fmla="*/ 0 w 515900"/>
              <a:gd name="T5" fmla="*/ 1111142 h 1111304"/>
              <a:gd name="T6" fmla="*/ 0 60000 65536"/>
              <a:gd name="T7" fmla="*/ 0 60000 65536"/>
              <a:gd name="T8" fmla="*/ 0 60000 65536"/>
              <a:gd name="T9" fmla="*/ 0 w 515900"/>
              <a:gd name="T10" fmla="*/ 0 h 1111304"/>
              <a:gd name="T11" fmla="*/ 515900 w 515900"/>
              <a:gd name="T12" fmla="*/ 1111304 h 1111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5900" h="1111304">
                <a:moveTo>
                  <a:pt x="515900" y="0"/>
                </a:moveTo>
                <a:lnTo>
                  <a:pt x="502672" y="1111304"/>
                </a:lnTo>
                <a:lnTo>
                  <a:pt x="0" y="1111304"/>
                </a:lnTo>
              </a:path>
            </a:pathLst>
          </a:cu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358775" y="2457450"/>
            <a:ext cx="1836738" cy="1439863"/>
          </a:xfrm>
          <a:custGeom>
            <a:avLst/>
            <a:gdLst>
              <a:gd name="T0" fmla="*/ 23281478 w 515900"/>
              <a:gd name="T1" fmla="*/ 0 h 1111304"/>
              <a:gd name="T2" fmla="*/ 22684530 w 515900"/>
              <a:gd name="T3" fmla="*/ 2417117 h 1111304"/>
              <a:gd name="T4" fmla="*/ 0 w 515900"/>
              <a:gd name="T5" fmla="*/ 2417117 h 1111304"/>
              <a:gd name="T6" fmla="*/ 0 60000 65536"/>
              <a:gd name="T7" fmla="*/ 0 60000 65536"/>
              <a:gd name="T8" fmla="*/ 0 60000 65536"/>
              <a:gd name="T9" fmla="*/ 0 w 515900"/>
              <a:gd name="T10" fmla="*/ 0 h 1111304"/>
              <a:gd name="T11" fmla="*/ 515900 w 515900"/>
              <a:gd name="T12" fmla="*/ 1111304 h 1111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5900" h="1111304">
                <a:moveTo>
                  <a:pt x="515900" y="0"/>
                </a:moveTo>
                <a:lnTo>
                  <a:pt x="502672" y="1111304"/>
                </a:lnTo>
                <a:lnTo>
                  <a:pt x="0" y="1111304"/>
                </a:lnTo>
              </a:path>
            </a:pathLst>
          </a:cu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4" name="Connecteur droit avec flèche 23"/>
          <p:cNvCxnSpPr>
            <a:cxnSpLocks noChangeShapeType="1"/>
          </p:cNvCxnSpPr>
          <p:nvPr/>
        </p:nvCxnSpPr>
        <p:spPr bwMode="auto">
          <a:xfrm>
            <a:off x="1042988" y="2457450"/>
            <a:ext cx="0" cy="205105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2" name="Connecteur droit avec flèche 31"/>
          <p:cNvCxnSpPr>
            <a:cxnSpLocks noChangeShapeType="1"/>
          </p:cNvCxnSpPr>
          <p:nvPr/>
        </p:nvCxnSpPr>
        <p:spPr bwMode="auto">
          <a:xfrm>
            <a:off x="1223963" y="2457450"/>
            <a:ext cx="0" cy="205105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Connecteur droit avec flèche 32"/>
          <p:cNvCxnSpPr>
            <a:cxnSpLocks noChangeShapeType="1"/>
          </p:cNvCxnSpPr>
          <p:nvPr/>
        </p:nvCxnSpPr>
        <p:spPr bwMode="auto">
          <a:xfrm>
            <a:off x="1403350" y="2457450"/>
            <a:ext cx="0" cy="205105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4" name="Connecteur droit avec flèche 33"/>
          <p:cNvCxnSpPr>
            <a:cxnSpLocks noChangeShapeType="1"/>
          </p:cNvCxnSpPr>
          <p:nvPr/>
        </p:nvCxnSpPr>
        <p:spPr bwMode="auto">
          <a:xfrm>
            <a:off x="2339975" y="2457450"/>
            <a:ext cx="0" cy="205105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5" name="Connecteur droit avec flèche 34"/>
          <p:cNvCxnSpPr>
            <a:cxnSpLocks noChangeShapeType="1"/>
          </p:cNvCxnSpPr>
          <p:nvPr/>
        </p:nvCxnSpPr>
        <p:spPr bwMode="auto">
          <a:xfrm>
            <a:off x="2519363" y="2457450"/>
            <a:ext cx="0" cy="205105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6" name="Connecteur droit avec flèche 35"/>
          <p:cNvCxnSpPr>
            <a:cxnSpLocks noChangeShapeType="1"/>
          </p:cNvCxnSpPr>
          <p:nvPr/>
        </p:nvCxnSpPr>
        <p:spPr bwMode="auto">
          <a:xfrm>
            <a:off x="2700338" y="2457450"/>
            <a:ext cx="0" cy="205105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244" name="ZoneTexte 36"/>
          <p:cNvSpPr txBox="1">
            <a:spLocks noChangeArrowheads="1"/>
          </p:cNvSpPr>
          <p:nvPr/>
        </p:nvSpPr>
        <p:spPr bwMode="auto">
          <a:xfrm>
            <a:off x="755650" y="2708275"/>
            <a:ext cx="2005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prstClr val="black"/>
                </a:solidFill>
              </a:rPr>
              <a:t>Filières « métiers »</a:t>
            </a:r>
          </a:p>
        </p:txBody>
      </p:sp>
      <p:sp>
        <p:nvSpPr>
          <p:cNvPr id="30747" name="ZoneTexte 37"/>
          <p:cNvSpPr txBox="1">
            <a:spLocks noChangeArrowheads="1"/>
          </p:cNvSpPr>
          <p:nvPr/>
        </p:nvSpPr>
        <p:spPr bwMode="auto">
          <a:xfrm>
            <a:off x="3816350" y="2349500"/>
            <a:ext cx="1789113" cy="40005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>
                <a:solidFill>
                  <a:prstClr val="black"/>
                </a:solidFill>
              </a:rPr>
              <a:t>Etablissements</a:t>
            </a:r>
          </a:p>
        </p:txBody>
      </p:sp>
      <p:sp>
        <p:nvSpPr>
          <p:cNvPr id="41" name="ZoneTexte 40"/>
          <p:cNvSpPr txBox="1">
            <a:spLocks noChangeArrowheads="1"/>
          </p:cNvSpPr>
          <p:nvPr/>
        </p:nvSpPr>
        <p:spPr bwMode="auto">
          <a:xfrm>
            <a:off x="5662613" y="3897313"/>
            <a:ext cx="1479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0000"/>
                </a:solidFill>
              </a:rPr>
              <a:t>moyens,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0000"/>
                </a:solidFill>
              </a:rPr>
              <a:t>hébergement</a:t>
            </a:r>
          </a:p>
        </p:txBody>
      </p:sp>
      <p:sp>
        <p:nvSpPr>
          <p:cNvPr id="9247" name="ZoneTexte 41"/>
          <p:cNvSpPr txBox="1">
            <a:spLocks noChangeArrowheads="1"/>
          </p:cNvSpPr>
          <p:nvPr/>
        </p:nvSpPr>
        <p:spPr bwMode="auto">
          <a:xfrm>
            <a:off x="3959225" y="4329113"/>
            <a:ext cx="1392238" cy="6477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prstClr val="black"/>
                </a:solidFill>
              </a:rPr>
              <a:t>Laboratoires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prstClr val="black"/>
                </a:solidFill>
              </a:rPr>
              <a:t>&amp; FR, IFR, …</a:t>
            </a:r>
          </a:p>
        </p:txBody>
      </p:sp>
      <p:sp>
        <p:nvSpPr>
          <p:cNvPr id="43" name="Arc 42"/>
          <p:cNvSpPr>
            <a:spLocks/>
          </p:cNvSpPr>
          <p:nvPr/>
        </p:nvSpPr>
        <p:spPr bwMode="auto">
          <a:xfrm rot="10800000">
            <a:off x="935038" y="4221163"/>
            <a:ext cx="3673475" cy="1403350"/>
          </a:xfrm>
          <a:custGeom>
            <a:avLst/>
            <a:gdLst>
              <a:gd name="T0" fmla="*/ 139 w 3673475"/>
              <a:gd name="T1" fmla="*/ 693043 h 1403350"/>
              <a:gd name="T2" fmla="*/ 1838387 w 3673475"/>
              <a:gd name="T3" fmla="*/ 1 h 1403350"/>
              <a:gd name="T4" fmla="*/ 3673476 w 3673475"/>
              <a:gd name="T5" fmla="*/ 701676 h 1403350"/>
              <a:gd name="T6" fmla="*/ 0 60000 65536"/>
              <a:gd name="T7" fmla="*/ 0 60000 65536"/>
              <a:gd name="T8" fmla="*/ 0 60000 65536"/>
              <a:gd name="T9" fmla="*/ 0 w 3673475"/>
              <a:gd name="T10" fmla="*/ 0 h 1403350"/>
              <a:gd name="T11" fmla="*/ 3673475 w 3673475"/>
              <a:gd name="T12" fmla="*/ 1403350 h 14033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3475" h="1403350" stroke="0">
                <a:moveTo>
                  <a:pt x="139" y="693043"/>
                </a:moveTo>
                <a:cubicBezTo>
                  <a:pt x="12518" y="308669"/>
                  <a:pt x="832156" y="-344"/>
                  <a:pt x="1838387" y="1"/>
                </a:cubicBezTo>
                <a:cubicBezTo>
                  <a:pt x="2852145" y="349"/>
                  <a:pt x="3673476" y="314397"/>
                  <a:pt x="3673476" y="701676"/>
                </a:cubicBezTo>
                <a:lnTo>
                  <a:pt x="1836738" y="701675"/>
                </a:lnTo>
                <a:lnTo>
                  <a:pt x="139" y="693043"/>
                </a:lnTo>
                <a:close/>
              </a:path>
              <a:path w="3673475" h="1403350" fill="none">
                <a:moveTo>
                  <a:pt x="139" y="693043"/>
                </a:moveTo>
                <a:cubicBezTo>
                  <a:pt x="12518" y="308669"/>
                  <a:pt x="832156" y="-344"/>
                  <a:pt x="1838387" y="1"/>
                </a:cubicBezTo>
                <a:cubicBezTo>
                  <a:pt x="2852145" y="349"/>
                  <a:pt x="3673476" y="314397"/>
                  <a:pt x="3673476" y="701676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Arc 43"/>
          <p:cNvSpPr>
            <a:spLocks/>
          </p:cNvSpPr>
          <p:nvPr/>
        </p:nvSpPr>
        <p:spPr bwMode="auto">
          <a:xfrm rot="10800000">
            <a:off x="1800225" y="4365625"/>
            <a:ext cx="2797175" cy="1150938"/>
          </a:xfrm>
          <a:custGeom>
            <a:avLst/>
            <a:gdLst>
              <a:gd name="T0" fmla="*/ 91 w 2797175"/>
              <a:gd name="T1" fmla="*/ 568896 h 1150938"/>
              <a:gd name="T2" fmla="*/ 1399940 w 2797175"/>
              <a:gd name="T3" fmla="*/ 0 h 1150938"/>
              <a:gd name="T4" fmla="*/ 2797176 w 2797175"/>
              <a:gd name="T5" fmla="*/ 575469 h 1150938"/>
              <a:gd name="T6" fmla="*/ 0 60000 65536"/>
              <a:gd name="T7" fmla="*/ 0 60000 65536"/>
              <a:gd name="T8" fmla="*/ 0 60000 65536"/>
              <a:gd name="T9" fmla="*/ 0 w 2797175"/>
              <a:gd name="T10" fmla="*/ 0 h 1150938"/>
              <a:gd name="T11" fmla="*/ 2797175 w 2797175"/>
              <a:gd name="T12" fmla="*/ 1150938 h 11509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7175" h="1150938" stroke="0">
                <a:moveTo>
                  <a:pt x="91" y="568896"/>
                </a:moveTo>
                <a:cubicBezTo>
                  <a:pt x="8849" y="253441"/>
                  <a:pt x="633226" y="-305"/>
                  <a:pt x="1399940" y="0"/>
                </a:cubicBezTo>
                <a:cubicBezTo>
                  <a:pt x="2171830" y="307"/>
                  <a:pt x="2797176" y="257863"/>
                  <a:pt x="2797176" y="575469"/>
                </a:cubicBezTo>
                <a:lnTo>
                  <a:pt x="1398588" y="575469"/>
                </a:lnTo>
                <a:lnTo>
                  <a:pt x="91" y="568896"/>
                </a:lnTo>
                <a:close/>
              </a:path>
              <a:path w="2797175" h="1150938" fill="none">
                <a:moveTo>
                  <a:pt x="91" y="568896"/>
                </a:moveTo>
                <a:cubicBezTo>
                  <a:pt x="8849" y="253441"/>
                  <a:pt x="633226" y="-305"/>
                  <a:pt x="1399940" y="0"/>
                </a:cubicBezTo>
                <a:cubicBezTo>
                  <a:pt x="2171830" y="307"/>
                  <a:pt x="2797176" y="257863"/>
                  <a:pt x="2797176" y="575469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Arc 44"/>
          <p:cNvSpPr>
            <a:spLocks/>
          </p:cNvSpPr>
          <p:nvPr/>
        </p:nvSpPr>
        <p:spPr bwMode="auto">
          <a:xfrm rot="10800000">
            <a:off x="2592388" y="4437063"/>
            <a:ext cx="2016125" cy="1008062"/>
          </a:xfrm>
          <a:custGeom>
            <a:avLst/>
            <a:gdLst>
              <a:gd name="T0" fmla="*/ 791 w 2016125"/>
              <a:gd name="T1" fmla="*/ 484070 h 1008062"/>
              <a:gd name="T2" fmla="*/ 1013057 w 2016125"/>
              <a:gd name="T3" fmla="*/ 6 h 1008062"/>
              <a:gd name="T4" fmla="*/ 2016126 w 2016125"/>
              <a:gd name="T5" fmla="*/ 504031 h 1008062"/>
              <a:gd name="T6" fmla="*/ 0 60000 65536"/>
              <a:gd name="T7" fmla="*/ 0 60000 65536"/>
              <a:gd name="T8" fmla="*/ 0 60000 65536"/>
              <a:gd name="T9" fmla="*/ 0 w 2016125"/>
              <a:gd name="T10" fmla="*/ 0 h 1008062"/>
              <a:gd name="T11" fmla="*/ 2016125 w 2016125"/>
              <a:gd name="T12" fmla="*/ 1008062 h 1008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6125" h="1008062" stroke="0">
                <a:moveTo>
                  <a:pt x="791" y="484070"/>
                </a:moveTo>
                <a:cubicBezTo>
                  <a:pt x="22301" y="212712"/>
                  <a:pt x="469922" y="-1339"/>
                  <a:pt x="1013057" y="6"/>
                </a:cubicBezTo>
                <a:cubicBezTo>
                  <a:pt x="1567839" y="1380"/>
                  <a:pt x="2016126" y="226637"/>
                  <a:pt x="2016126" y="504031"/>
                </a:cubicBezTo>
                <a:lnTo>
                  <a:pt x="1008063" y="504031"/>
                </a:lnTo>
                <a:lnTo>
                  <a:pt x="791" y="484070"/>
                </a:lnTo>
                <a:close/>
              </a:path>
              <a:path w="2016125" h="1008062" fill="none">
                <a:moveTo>
                  <a:pt x="791" y="484070"/>
                </a:moveTo>
                <a:cubicBezTo>
                  <a:pt x="22301" y="212712"/>
                  <a:pt x="469922" y="-1339"/>
                  <a:pt x="1013057" y="6"/>
                </a:cubicBezTo>
                <a:cubicBezTo>
                  <a:pt x="1567839" y="1380"/>
                  <a:pt x="2016126" y="226637"/>
                  <a:pt x="2016126" y="504031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" name="ZoneTexte 46"/>
          <p:cNvSpPr txBox="1">
            <a:spLocks noChangeArrowheads="1"/>
          </p:cNvSpPr>
          <p:nvPr/>
        </p:nvSpPr>
        <p:spPr bwMode="auto">
          <a:xfrm>
            <a:off x="3484563" y="3046413"/>
            <a:ext cx="23463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0000"/>
                </a:solidFill>
              </a:rPr>
              <a:t>personnels, étudiants,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b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0000"/>
                </a:solidFill>
              </a:rPr>
              <a:t>moyens, hébergement</a:t>
            </a:r>
          </a:p>
        </p:txBody>
      </p:sp>
      <p:sp>
        <p:nvSpPr>
          <p:cNvPr id="48" name="Rectangle à coins arrondis 47"/>
          <p:cNvSpPr>
            <a:spLocks noChangeArrowheads="1"/>
          </p:cNvSpPr>
          <p:nvPr/>
        </p:nvSpPr>
        <p:spPr bwMode="auto">
          <a:xfrm>
            <a:off x="6335713" y="2097088"/>
            <a:ext cx="2232025" cy="1655762"/>
          </a:xfrm>
          <a:prstGeom prst="roundRect">
            <a:avLst>
              <a:gd name="adj" fmla="val 16667"/>
            </a:avLst>
          </a:prstGeom>
          <a:solidFill>
            <a:srgbClr val="FFA5A2"/>
          </a:solidFill>
          <a:ln w="9525">
            <a:solidFill>
              <a:srgbClr val="FF66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9253" name="ZoneTexte 48"/>
          <p:cNvSpPr txBox="1">
            <a:spLocks noChangeArrowheads="1"/>
          </p:cNvSpPr>
          <p:nvPr/>
        </p:nvSpPr>
        <p:spPr bwMode="auto">
          <a:xfrm>
            <a:off x="6480175" y="2241550"/>
            <a:ext cx="1978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prstClr val="black"/>
                </a:solidFill>
              </a:rPr>
              <a:t>Actions de l’IDEX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prstClr val="black"/>
                </a:solidFill>
              </a:rPr>
              <a:t>réseaux,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prstClr val="black"/>
                </a:solidFill>
              </a:rPr>
              <a:t>instituts,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prstClr val="black"/>
                </a:solidFill>
              </a:rPr>
              <a:t>etc…</a:t>
            </a:r>
          </a:p>
        </p:txBody>
      </p:sp>
      <p:sp>
        <p:nvSpPr>
          <p:cNvPr id="54" name="ZoneTexte 53"/>
          <p:cNvSpPr txBox="1">
            <a:spLocks noChangeArrowheads="1"/>
          </p:cNvSpPr>
          <p:nvPr/>
        </p:nvSpPr>
        <p:spPr bwMode="auto">
          <a:xfrm>
            <a:off x="3924300" y="1773238"/>
            <a:ext cx="1428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0000"/>
                </a:solidFill>
              </a:rPr>
              <a:t>gouvernance</a:t>
            </a:r>
          </a:p>
        </p:txBody>
      </p:sp>
      <p:sp>
        <p:nvSpPr>
          <p:cNvPr id="55" name="ZoneTexte 54"/>
          <p:cNvSpPr txBox="1">
            <a:spLocks noChangeArrowheads="1"/>
          </p:cNvSpPr>
          <p:nvPr/>
        </p:nvSpPr>
        <p:spPr bwMode="auto">
          <a:xfrm>
            <a:off x="3563938" y="5661025"/>
            <a:ext cx="5572125" cy="3698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b="1">
                <a:solidFill>
                  <a:srgbClr val="FF6600"/>
                </a:solidFill>
              </a:rPr>
              <a:t>Etat (transitoire) de démarrage de l’UPSa</a:t>
            </a:r>
          </a:p>
        </p:txBody>
      </p:sp>
      <p:sp>
        <p:nvSpPr>
          <p:cNvPr id="7" name="Double flèche horizontale 6"/>
          <p:cNvSpPr>
            <a:spLocks noChangeArrowheads="1"/>
          </p:cNvSpPr>
          <p:nvPr/>
        </p:nvSpPr>
        <p:spPr bwMode="auto">
          <a:xfrm>
            <a:off x="3384550" y="4581525"/>
            <a:ext cx="539750" cy="32385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Flèche angle droit à deux pointes 7"/>
          <p:cNvSpPr>
            <a:spLocks/>
          </p:cNvSpPr>
          <p:nvPr/>
        </p:nvSpPr>
        <p:spPr bwMode="auto">
          <a:xfrm>
            <a:off x="5364163" y="3789363"/>
            <a:ext cx="2124075" cy="1008062"/>
          </a:xfrm>
          <a:custGeom>
            <a:avLst/>
            <a:gdLst>
              <a:gd name="T0" fmla="*/ 0 w 2124075"/>
              <a:gd name="T1" fmla="*/ 850210 h 1008062"/>
              <a:gd name="T2" fmla="*/ 204939 w 2124075"/>
              <a:gd name="T3" fmla="*/ 692357 h 1008062"/>
              <a:gd name="T4" fmla="*/ 204939 w 2124075"/>
              <a:gd name="T5" fmla="*/ 780699 h 1008062"/>
              <a:gd name="T6" fmla="*/ 1896712 w 2124075"/>
              <a:gd name="T7" fmla="*/ 780699 h 1008062"/>
              <a:gd name="T8" fmla="*/ 1896712 w 2124075"/>
              <a:gd name="T9" fmla="*/ 204939 h 1008062"/>
              <a:gd name="T10" fmla="*/ 1808370 w 2124075"/>
              <a:gd name="T11" fmla="*/ 204939 h 1008062"/>
              <a:gd name="T12" fmla="*/ 1966223 w 2124075"/>
              <a:gd name="T13" fmla="*/ 0 h 1008062"/>
              <a:gd name="T14" fmla="*/ 2124075 w 2124075"/>
              <a:gd name="T15" fmla="*/ 204939 h 1008062"/>
              <a:gd name="T16" fmla="*/ 2035733 w 2124075"/>
              <a:gd name="T17" fmla="*/ 204939 h 1008062"/>
              <a:gd name="T18" fmla="*/ 2035733 w 2124075"/>
              <a:gd name="T19" fmla="*/ 919720 h 1008062"/>
              <a:gd name="T20" fmla="*/ 204939 w 2124075"/>
              <a:gd name="T21" fmla="*/ 919720 h 1008062"/>
              <a:gd name="T22" fmla="*/ 204939 w 2124075"/>
              <a:gd name="T23" fmla="*/ 1008062 h 1008062"/>
              <a:gd name="T24" fmla="*/ 0 w 2124075"/>
              <a:gd name="T25" fmla="*/ 850210 h 10080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24075"/>
              <a:gd name="T40" fmla="*/ 0 h 1008062"/>
              <a:gd name="T41" fmla="*/ 2124075 w 2124075"/>
              <a:gd name="T42" fmla="*/ 1008062 h 10080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24075" h="1008062">
                <a:moveTo>
                  <a:pt x="0" y="850210"/>
                </a:moveTo>
                <a:lnTo>
                  <a:pt x="204939" y="692357"/>
                </a:lnTo>
                <a:lnTo>
                  <a:pt x="204939" y="780699"/>
                </a:lnTo>
                <a:lnTo>
                  <a:pt x="1896712" y="780699"/>
                </a:lnTo>
                <a:lnTo>
                  <a:pt x="1896712" y="204939"/>
                </a:lnTo>
                <a:lnTo>
                  <a:pt x="1808370" y="204939"/>
                </a:lnTo>
                <a:lnTo>
                  <a:pt x="1966223" y="0"/>
                </a:lnTo>
                <a:lnTo>
                  <a:pt x="2124075" y="204939"/>
                </a:lnTo>
                <a:lnTo>
                  <a:pt x="2035733" y="204939"/>
                </a:lnTo>
                <a:lnTo>
                  <a:pt x="2035733" y="919720"/>
                </a:lnTo>
                <a:lnTo>
                  <a:pt x="204939" y="919720"/>
                </a:lnTo>
                <a:lnTo>
                  <a:pt x="204939" y="1008062"/>
                </a:lnTo>
                <a:lnTo>
                  <a:pt x="0" y="850210"/>
                </a:lnTo>
                <a:close/>
              </a:path>
            </a:pathLst>
          </a:custGeom>
          <a:solidFill>
            <a:srgbClr val="CCFFCC"/>
          </a:solidFill>
          <a:ln w="9525">
            <a:solidFill>
              <a:srgbClr val="008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Double flèche horizontale 8"/>
          <p:cNvSpPr>
            <a:spLocks noChangeArrowheads="1"/>
          </p:cNvSpPr>
          <p:nvPr/>
        </p:nvSpPr>
        <p:spPr bwMode="auto">
          <a:xfrm rot="-1583126">
            <a:off x="2274888" y="1362075"/>
            <a:ext cx="1008062" cy="431800"/>
          </a:xfrm>
          <a:prstGeom prst="leftRightArrow">
            <a:avLst>
              <a:gd name="adj1" fmla="val 50000"/>
              <a:gd name="adj2" fmla="val 49998"/>
            </a:avLst>
          </a:prstGeom>
          <a:solidFill>
            <a:srgbClr val="FFA5A2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46" name="Double flèche horizontale 45"/>
          <p:cNvSpPr>
            <a:spLocks noChangeArrowheads="1"/>
          </p:cNvSpPr>
          <p:nvPr/>
        </p:nvSpPr>
        <p:spPr bwMode="auto">
          <a:xfrm rot="1583126" flipH="1">
            <a:off x="5983288" y="1362075"/>
            <a:ext cx="1008062" cy="431800"/>
          </a:xfrm>
          <a:prstGeom prst="leftRightArrow">
            <a:avLst>
              <a:gd name="adj1" fmla="val 50000"/>
              <a:gd name="adj2" fmla="val 49998"/>
            </a:avLst>
          </a:prstGeom>
          <a:solidFill>
            <a:srgbClr val="FFA5A2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51" name="Connecteur droit avec flèche 50"/>
          <p:cNvCxnSpPr>
            <a:cxnSpLocks noChangeShapeType="1"/>
          </p:cNvCxnSpPr>
          <p:nvPr/>
        </p:nvCxnSpPr>
        <p:spPr bwMode="auto">
          <a:xfrm rot="5400000" flipH="1" flipV="1">
            <a:off x="1219994" y="3809206"/>
            <a:ext cx="10668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2" name="Connecteur droit avec flèche 51"/>
          <p:cNvCxnSpPr>
            <a:cxnSpLocks noChangeShapeType="1"/>
          </p:cNvCxnSpPr>
          <p:nvPr/>
        </p:nvCxnSpPr>
        <p:spPr bwMode="auto">
          <a:xfrm rot="5400000" flipH="1" flipV="1">
            <a:off x="7144" y="3809206"/>
            <a:ext cx="10668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3" name="Connecteur droit avec flèche 52"/>
          <p:cNvCxnSpPr>
            <a:cxnSpLocks noChangeShapeType="1"/>
          </p:cNvCxnSpPr>
          <p:nvPr/>
        </p:nvCxnSpPr>
        <p:spPr bwMode="auto">
          <a:xfrm rot="5400000" flipH="1" flipV="1">
            <a:off x="2362994" y="3809206"/>
            <a:ext cx="10668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0" name="Espace réservé de la date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86E0B1-5EC1-4DDE-9937-EE6B7A18CCE0}" type="datetime1">
              <a:rPr lang="fr-FR" smtClean="0"/>
              <a:pPr>
                <a:defRPr/>
              </a:pPr>
              <a:t>15/06/2012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5"/>
          <p:cNvSpPr>
            <a:spLocks noChangeShapeType="1"/>
          </p:cNvSpPr>
          <p:nvPr/>
        </p:nvSpPr>
        <p:spPr bwMode="auto">
          <a:xfrm>
            <a:off x="323528" y="3429000"/>
            <a:ext cx="8496300" cy="0"/>
          </a:xfrm>
          <a:prstGeom prst="line">
            <a:avLst/>
          </a:prstGeom>
          <a:noFill/>
          <a:ln w="19050">
            <a:solidFill>
              <a:srgbClr val="007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6018" name="Text Box 4"/>
          <p:cNvSpPr txBox="1">
            <a:spLocks noChangeArrowheads="1"/>
          </p:cNvSpPr>
          <p:nvPr/>
        </p:nvSpPr>
        <p:spPr bwMode="auto">
          <a:xfrm>
            <a:off x="323850" y="379413"/>
            <a:ext cx="8569325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dirty="0" smtClean="0">
                <a:ea typeface="MS Gothic" pitchFamily="49" charset="-128"/>
                <a:cs typeface="Arial" pitchFamily="34" charset="0"/>
              </a:rPr>
              <a:t>Contrôle d’un Labex: </a:t>
            </a:r>
            <a:r>
              <a:rPr lang="fr-FR" sz="2800" dirty="0" smtClean="0">
                <a:ea typeface="MS Gothic" pitchFamily="49" charset="-128"/>
                <a:cs typeface="Arial" pitchFamily="34" charset="0"/>
              </a:rPr>
              <a:t>exemp</a:t>
            </a:r>
            <a:r>
              <a:rPr lang="fr-FR" sz="2800" dirty="0" smtClean="0">
                <a:ea typeface="MS Gothic" pitchFamily="49" charset="-128"/>
                <a:cs typeface="Arial" pitchFamily="34" charset="0"/>
              </a:rPr>
              <a:t>le</a:t>
            </a:r>
            <a:r>
              <a:rPr lang="fr-FR" sz="2800" dirty="0" smtClean="0">
                <a:ea typeface="MS Gothic" pitchFamily="49" charset="-128"/>
                <a:cs typeface="Arial" pitchFamily="34" charset="0"/>
              </a:rPr>
              <a:t> </a:t>
            </a:r>
            <a:r>
              <a:rPr lang="fr-FR" sz="2800" dirty="0" smtClean="0">
                <a:ea typeface="MS Gothic" pitchFamily="49" charset="-128"/>
                <a:cs typeface="Arial" pitchFamily="34" charset="0"/>
              </a:rPr>
              <a:t>LaSIPS</a:t>
            </a:r>
            <a:endParaRPr lang="fr-FR" sz="2800" dirty="0">
              <a:ea typeface="MS Gothic" pitchFamily="49" charset="-128"/>
              <a:cs typeface="Arial" pitchFamily="34" charset="0"/>
            </a:endParaRP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276600" y="3717925"/>
            <a:ext cx="2016125" cy="914400"/>
          </a:xfrm>
          <a:prstGeom prst="ellipse">
            <a:avLst/>
          </a:prstGeom>
          <a:solidFill>
            <a:srgbClr val="89F5D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 dirty="0"/>
              <a:t>Comité de </a:t>
            </a:r>
            <a:r>
              <a:rPr lang="fr-FR" sz="2000" dirty="0" smtClean="0"/>
              <a:t>pilotage</a:t>
            </a:r>
          </a:p>
          <a:p>
            <a:pPr algn="ctr"/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2627313" y="5013325"/>
            <a:ext cx="914400" cy="914400"/>
          </a:xfrm>
          <a:prstGeom prst="ellipse">
            <a:avLst/>
          </a:prstGeom>
          <a:solidFill>
            <a:srgbClr val="89F5D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/>
              <a:t>Labos</a:t>
            </a:r>
          </a:p>
        </p:txBody>
      </p:sp>
      <p:sp>
        <p:nvSpPr>
          <p:cNvPr id="86023" name="Oval 7"/>
          <p:cNvSpPr>
            <a:spLocks noChangeArrowheads="1"/>
          </p:cNvSpPr>
          <p:nvPr/>
        </p:nvSpPr>
        <p:spPr bwMode="auto">
          <a:xfrm>
            <a:off x="4954588" y="5035550"/>
            <a:ext cx="1346200" cy="914400"/>
          </a:xfrm>
          <a:prstGeom prst="ellipse">
            <a:avLst/>
          </a:prstGeom>
          <a:solidFill>
            <a:srgbClr val="89F5D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/>
              <a:t>Formations</a:t>
            </a:r>
          </a:p>
        </p:txBody>
      </p:sp>
      <p:sp>
        <p:nvSpPr>
          <p:cNvPr id="86024" name="Oval 8"/>
          <p:cNvSpPr>
            <a:spLocks noChangeArrowheads="1"/>
          </p:cNvSpPr>
          <p:nvPr/>
        </p:nvSpPr>
        <p:spPr bwMode="auto">
          <a:xfrm>
            <a:off x="1712913" y="1268413"/>
            <a:ext cx="1779587" cy="914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/>
              <a:t>Etablissements</a:t>
            </a:r>
          </a:p>
        </p:txBody>
      </p:sp>
      <p:sp>
        <p:nvSpPr>
          <p:cNvPr id="86025" name="Oval 9"/>
          <p:cNvSpPr>
            <a:spLocks noChangeArrowheads="1"/>
          </p:cNvSpPr>
          <p:nvPr/>
        </p:nvSpPr>
        <p:spPr bwMode="auto">
          <a:xfrm>
            <a:off x="4162425" y="1916113"/>
            <a:ext cx="914400" cy="914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/>
              <a:t>FCS</a:t>
            </a:r>
          </a:p>
        </p:txBody>
      </p:sp>
      <p:sp>
        <p:nvSpPr>
          <p:cNvPr id="86026" name="Oval 10"/>
          <p:cNvSpPr>
            <a:spLocks noChangeArrowheads="1"/>
          </p:cNvSpPr>
          <p:nvPr/>
        </p:nvSpPr>
        <p:spPr bwMode="auto">
          <a:xfrm>
            <a:off x="5364088" y="1916832"/>
            <a:ext cx="1368425" cy="914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 dirty="0"/>
              <a:t>UPS</a:t>
            </a:r>
          </a:p>
          <a:p>
            <a:pPr algn="ctr"/>
            <a:r>
              <a:rPr lang="fr-FR" sz="2000" dirty="0" err="1" smtClean="0"/>
              <a:t>Dpts</a:t>
            </a:r>
            <a:r>
              <a:rPr lang="fr-FR" sz="2000" dirty="0" smtClean="0"/>
              <a:t>, </a:t>
            </a:r>
            <a:r>
              <a:rPr lang="fr-FR" sz="2000" dirty="0" err="1" smtClean="0"/>
              <a:t>SoEIST</a:t>
            </a:r>
            <a:endParaRPr lang="fr-FR" sz="2000" dirty="0"/>
          </a:p>
        </p:txBody>
      </p:sp>
      <p:sp>
        <p:nvSpPr>
          <p:cNvPr id="86027" name="Oval 11"/>
          <p:cNvSpPr>
            <a:spLocks noChangeArrowheads="1"/>
          </p:cNvSpPr>
          <p:nvPr/>
        </p:nvSpPr>
        <p:spPr bwMode="auto">
          <a:xfrm>
            <a:off x="7308850" y="1196975"/>
            <a:ext cx="1511300" cy="914400"/>
          </a:xfrm>
          <a:prstGeom prst="ellipse">
            <a:avLst/>
          </a:prstGeom>
          <a:solidFill>
            <a:srgbClr val="FFDBD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/>
              <a:t>Autres labex</a:t>
            </a:r>
          </a:p>
        </p:txBody>
      </p:sp>
      <p:sp>
        <p:nvSpPr>
          <p:cNvPr id="86028" name="Oval 12"/>
          <p:cNvSpPr>
            <a:spLocks noChangeArrowheads="1"/>
          </p:cNvSpPr>
          <p:nvPr/>
        </p:nvSpPr>
        <p:spPr bwMode="auto">
          <a:xfrm>
            <a:off x="7667625" y="2205038"/>
            <a:ext cx="914400" cy="914400"/>
          </a:xfrm>
          <a:prstGeom prst="ellipse">
            <a:avLst/>
          </a:prstGeom>
          <a:solidFill>
            <a:srgbClr val="FFDBD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/>
              <a:t>Equipex</a:t>
            </a:r>
          </a:p>
        </p:txBody>
      </p:sp>
      <p:sp>
        <p:nvSpPr>
          <p:cNvPr id="86029" name="Oval 13"/>
          <p:cNvSpPr>
            <a:spLocks noChangeArrowheads="1"/>
          </p:cNvSpPr>
          <p:nvPr/>
        </p:nvSpPr>
        <p:spPr bwMode="auto">
          <a:xfrm>
            <a:off x="682625" y="2349500"/>
            <a:ext cx="2017713" cy="9144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/>
              <a:t>CNRS, CEA, ONERA</a:t>
            </a:r>
          </a:p>
        </p:txBody>
      </p:sp>
      <p:sp>
        <p:nvSpPr>
          <p:cNvPr id="86030" name="Oval 14"/>
          <p:cNvSpPr>
            <a:spLocks noChangeArrowheads="1"/>
          </p:cNvSpPr>
          <p:nvPr/>
        </p:nvSpPr>
        <p:spPr bwMode="auto">
          <a:xfrm>
            <a:off x="4787900" y="1052513"/>
            <a:ext cx="719138" cy="720725"/>
          </a:xfrm>
          <a:prstGeom prst="ellipse">
            <a:avLst/>
          </a:prstGeom>
          <a:solidFill>
            <a:srgbClr val="FFE7E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000"/>
              <a:t>IRT</a:t>
            </a:r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>
            <a:off x="323850" y="3500438"/>
            <a:ext cx="8496300" cy="0"/>
          </a:xfrm>
          <a:prstGeom prst="line">
            <a:avLst/>
          </a:prstGeom>
          <a:noFill/>
          <a:ln w="19050">
            <a:solidFill>
              <a:srgbClr val="0070C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179388" y="3500438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 eaLnBrk="0" hangingPunct="0"/>
            <a:r>
              <a:rPr lang="fr-FR" b="1">
                <a:solidFill>
                  <a:srgbClr val="008080"/>
                </a:solidFill>
                <a:cs typeface="Arial" pitchFamily="34" charset="0"/>
                <a:sym typeface="Wingdings" pitchFamily="2" charset="2"/>
              </a:rPr>
              <a:t>LaSIPS</a:t>
            </a:r>
            <a:endParaRPr lang="fr-FR">
              <a:solidFill>
                <a:srgbClr val="FF7D7D"/>
              </a:solidFill>
              <a:cs typeface="Arial" pitchFamily="34" charset="0"/>
            </a:endParaRPr>
          </a:p>
        </p:txBody>
      </p:sp>
      <p:cxnSp>
        <p:nvCxnSpPr>
          <p:cNvPr id="27" name="Connecteur droit 26"/>
          <p:cNvCxnSpPr>
            <a:stCxn id="86025" idx="6"/>
            <a:endCxn id="86026" idx="2"/>
          </p:cNvCxnSpPr>
          <p:nvPr/>
        </p:nvCxnSpPr>
        <p:spPr>
          <a:xfrm>
            <a:off x="5076825" y="2373313"/>
            <a:ext cx="287263" cy="7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oupe 33"/>
          <p:cNvGrpSpPr/>
          <p:nvPr/>
        </p:nvGrpSpPr>
        <p:grpSpPr>
          <a:xfrm>
            <a:off x="5292080" y="3740150"/>
            <a:ext cx="2593033" cy="1282318"/>
            <a:chOff x="5292080" y="3740150"/>
            <a:chExt cx="2593033" cy="1282318"/>
          </a:xfrm>
        </p:grpSpPr>
        <p:sp>
          <p:nvSpPr>
            <p:cNvPr id="86021" name="Oval 5"/>
            <p:cNvSpPr>
              <a:spLocks noChangeArrowheads="1"/>
            </p:cNvSpPr>
            <p:nvPr/>
          </p:nvSpPr>
          <p:spPr bwMode="auto">
            <a:xfrm>
              <a:off x="5795963" y="3740150"/>
              <a:ext cx="2089150" cy="914400"/>
            </a:xfrm>
            <a:prstGeom prst="ellipse">
              <a:avLst/>
            </a:prstGeom>
            <a:solidFill>
              <a:srgbClr val="89F5D9"/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2000" dirty="0"/>
                <a:t>Conseil </a:t>
              </a:r>
              <a:r>
                <a:rPr lang="fr-FR" sz="2000" dirty="0" smtClean="0"/>
                <a:t>scientifique</a:t>
              </a:r>
            </a:p>
            <a:p>
              <a:pPr algn="ctr"/>
              <a:r>
                <a:rPr lang="fr-FR" i="1" dirty="0" smtClean="0">
                  <a:solidFill>
                    <a:srgbClr val="C00000"/>
                  </a:solidFill>
                </a:rPr>
                <a:t>½ élus, ½ externes</a:t>
              </a: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 flipV="1">
              <a:off x="5292080" y="4221088"/>
              <a:ext cx="504056" cy="0"/>
            </a:xfrm>
            <a:prstGeom prst="line">
              <a:avLst/>
            </a:prstGeom>
            <a:ln>
              <a:solidFill>
                <a:srgbClr val="C00000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5868144" y="4653136"/>
              <a:ext cx="2016224" cy="369332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 algn="just" eaLnBrk="0" hangingPunct="0"/>
              <a:r>
                <a:rPr lang="fr-FR" b="1" dirty="0" smtClean="0">
                  <a:solidFill>
                    <a:srgbClr val="C00000"/>
                  </a:solidFill>
                  <a:cs typeface="Arial" pitchFamily="34" charset="0"/>
                  <a:sym typeface="Wingdings" pitchFamily="2" charset="2"/>
                </a:rPr>
                <a:t>Contrôle externe</a:t>
              </a:r>
              <a:endParaRPr lang="fr-FR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2411313" y="2133600"/>
            <a:ext cx="2304703" cy="1800225"/>
            <a:chOff x="2411313" y="2133600"/>
            <a:chExt cx="2304703" cy="1800225"/>
          </a:xfrm>
        </p:grpSpPr>
        <p:sp>
          <p:nvSpPr>
            <p:cNvPr id="86036" name="Line 20"/>
            <p:cNvSpPr>
              <a:spLocks noChangeShapeType="1"/>
            </p:cNvSpPr>
            <p:nvPr/>
          </p:nvSpPr>
          <p:spPr bwMode="auto">
            <a:xfrm>
              <a:off x="3276600" y="3644900"/>
              <a:ext cx="142875" cy="288925"/>
            </a:xfrm>
            <a:prstGeom prst="line">
              <a:avLst/>
            </a:prstGeom>
            <a:ln>
              <a:solidFill>
                <a:srgbClr val="C00000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fr-FR"/>
            </a:p>
          </p:txBody>
        </p:sp>
        <p:grpSp>
          <p:nvGrpSpPr>
            <p:cNvPr id="35" name="Groupe 34"/>
            <p:cNvGrpSpPr/>
            <p:nvPr/>
          </p:nvGrpSpPr>
          <p:grpSpPr>
            <a:xfrm>
              <a:off x="2411313" y="2133600"/>
              <a:ext cx="2304703" cy="1562100"/>
              <a:chOff x="2411760" y="2133600"/>
              <a:chExt cx="2304703" cy="1562100"/>
            </a:xfrm>
          </p:grpSpPr>
          <p:sp>
            <p:nvSpPr>
              <p:cNvPr id="86032" name="Oval 16"/>
              <p:cNvSpPr>
                <a:spLocks noChangeArrowheads="1"/>
              </p:cNvSpPr>
              <p:nvPr/>
            </p:nvSpPr>
            <p:spPr bwMode="auto">
              <a:xfrm>
                <a:off x="2627313" y="2781300"/>
                <a:ext cx="2089150" cy="914400"/>
              </a:xfrm>
              <a:prstGeom prst="ellipse">
                <a:avLst/>
              </a:prstGeom>
              <a:solidFill>
                <a:srgbClr val="89F2F5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fr-FR" sz="2000" dirty="0"/>
                  <a:t>Comité des </a:t>
                </a:r>
                <a:r>
                  <a:rPr lang="fr-FR" sz="2000" dirty="0" smtClean="0"/>
                  <a:t>tutelles</a:t>
                </a:r>
              </a:p>
              <a:p>
                <a:pPr algn="ctr"/>
                <a:r>
                  <a:rPr lang="fr-FR" i="1" dirty="0" smtClean="0">
                    <a:solidFill>
                      <a:srgbClr val="C00000"/>
                    </a:solidFill>
                  </a:rPr>
                  <a:t>de droit</a:t>
                </a:r>
                <a:endParaRPr lang="fr-FR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6033" name="Line 17"/>
              <p:cNvSpPr>
                <a:spLocks noChangeShapeType="1"/>
              </p:cNvSpPr>
              <p:nvPr/>
            </p:nvSpPr>
            <p:spPr bwMode="auto">
              <a:xfrm>
                <a:off x="2627313" y="2997200"/>
                <a:ext cx="73025" cy="714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034" name="Line 18"/>
              <p:cNvSpPr>
                <a:spLocks noChangeShapeType="1"/>
              </p:cNvSpPr>
              <p:nvPr/>
            </p:nvSpPr>
            <p:spPr bwMode="auto">
              <a:xfrm>
                <a:off x="2987675" y="2133600"/>
                <a:ext cx="215900" cy="647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035" name="Line 19"/>
              <p:cNvSpPr>
                <a:spLocks noChangeShapeType="1"/>
              </p:cNvSpPr>
              <p:nvPr/>
            </p:nvSpPr>
            <p:spPr bwMode="auto">
              <a:xfrm flipH="1">
                <a:off x="4284663" y="2781300"/>
                <a:ext cx="71437" cy="714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Text Box 21"/>
              <p:cNvSpPr txBox="1">
                <a:spLocks noChangeArrowheads="1"/>
              </p:cNvSpPr>
              <p:nvPr/>
            </p:nvSpPr>
            <p:spPr bwMode="auto">
              <a:xfrm>
                <a:off x="2411760" y="2411596"/>
                <a:ext cx="2160240" cy="369332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457200" indent="-457200" algn="just" eaLnBrk="0" hangingPunct="0"/>
                <a:r>
                  <a:rPr lang="fr-FR" b="1" dirty="0" smtClean="0">
                    <a:solidFill>
                      <a:srgbClr val="C00000"/>
                    </a:solidFill>
                    <a:cs typeface="Arial" pitchFamily="34" charset="0"/>
                    <a:sym typeface="Wingdings" pitchFamily="2" charset="2"/>
                  </a:rPr>
                  <a:t>Contrôle par le haut</a:t>
                </a:r>
                <a:endParaRPr lang="fr-FR" dirty="0">
                  <a:solidFill>
                    <a:srgbClr val="C00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788024" y="5949280"/>
            <a:ext cx="4320480" cy="402291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i="1" dirty="0" smtClean="0">
                <a:ea typeface="MS Gothic" pitchFamily="49" charset="-128"/>
                <a:cs typeface="Arial" pitchFamily="34" charset="0"/>
              </a:rPr>
              <a:t>… </a:t>
            </a:r>
            <a:r>
              <a:rPr lang="fr-FR" sz="2000" b="1" i="1" dirty="0" smtClean="0">
                <a:ea typeface="MS Gothic" pitchFamily="49" charset="-128"/>
                <a:cs typeface="Arial" pitchFamily="34" charset="0"/>
              </a:rPr>
              <a:t>empilement des comités et </a:t>
            </a:r>
            <a:r>
              <a:rPr lang="fr-FR" sz="2000" b="1" i="1" dirty="0" smtClean="0">
                <a:ea typeface="MS Gothic" pitchFamily="49" charset="-128"/>
                <a:cs typeface="Arial" pitchFamily="34" charset="0"/>
              </a:rPr>
              <a:t>conseils</a:t>
            </a:r>
            <a:endParaRPr lang="fr-FR" sz="2000" b="1" i="1" dirty="0">
              <a:ea typeface="MS Gothic" pitchFamily="49" charset="-128"/>
              <a:cs typeface="Arial" pitchFamily="34" charset="0"/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468313" y="3717925"/>
            <a:ext cx="4751759" cy="1655291"/>
            <a:chOff x="468313" y="3717925"/>
            <a:chExt cx="4751759" cy="1655291"/>
          </a:xfrm>
        </p:grpSpPr>
        <p:grpSp>
          <p:nvGrpSpPr>
            <p:cNvPr id="33" name="Groupe 32"/>
            <p:cNvGrpSpPr/>
            <p:nvPr/>
          </p:nvGrpSpPr>
          <p:grpSpPr>
            <a:xfrm>
              <a:off x="468313" y="3717925"/>
              <a:ext cx="4463727" cy="1655291"/>
              <a:chOff x="468313" y="3717925"/>
              <a:chExt cx="4463727" cy="1655291"/>
            </a:xfrm>
          </p:grpSpPr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H="1" flipV="1">
                <a:off x="2267744" y="4509120"/>
                <a:ext cx="2664296" cy="8640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2" name="Groupe 31"/>
              <p:cNvGrpSpPr/>
              <p:nvPr/>
            </p:nvGrpSpPr>
            <p:grpSpPr>
              <a:xfrm>
                <a:off x="468313" y="3717925"/>
                <a:ext cx="2807543" cy="1439267"/>
                <a:chOff x="468313" y="3717925"/>
                <a:chExt cx="2807543" cy="1439267"/>
              </a:xfrm>
            </p:grpSpPr>
            <p:sp>
              <p:nvSpPr>
                <p:cNvPr id="86019" name="Oval 3"/>
                <p:cNvSpPr>
                  <a:spLocks noChangeArrowheads="1"/>
                </p:cNvSpPr>
                <p:nvPr/>
              </p:nvSpPr>
              <p:spPr bwMode="auto">
                <a:xfrm>
                  <a:off x="468313" y="3717925"/>
                  <a:ext cx="2303462" cy="914400"/>
                </a:xfrm>
                <a:prstGeom prst="ellipse">
                  <a:avLst/>
                </a:prstGeom>
                <a:solidFill>
                  <a:srgbClr val="89F5D9"/>
                </a:solidFill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fr-FR" sz="2000" dirty="0"/>
                    <a:t>Collège des </a:t>
                  </a:r>
                  <a:r>
                    <a:rPr lang="fr-FR" sz="2000" dirty="0" smtClean="0"/>
                    <a:t>directeurs</a:t>
                  </a:r>
                </a:p>
                <a:p>
                  <a:pPr algn="ctr"/>
                  <a:r>
                    <a:rPr lang="fr-FR" i="1" dirty="0" smtClean="0">
                      <a:solidFill>
                        <a:srgbClr val="C00000"/>
                      </a:solidFill>
                    </a:rPr>
                    <a:t>de droit</a:t>
                  </a:r>
                  <a:endParaRPr lang="fr-FR" i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2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2123728" y="4581128"/>
                  <a:ext cx="576064" cy="5760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771800" y="4221088"/>
                  <a:ext cx="504056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headEnd/>
                  <a:tailEnd type="triangle" w="med" len="med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11560" y="4653136"/>
                  <a:ext cx="2160240" cy="369332"/>
                </a:xfrm>
                <a:prstGeom prst="rect">
                  <a:avLst/>
                </a:prstGeom>
                <a:noFill/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marL="457200" indent="-457200" algn="just" eaLnBrk="0" hangingPunct="0"/>
                  <a:r>
                    <a:rPr lang="fr-FR" b="1" dirty="0" smtClean="0">
                      <a:solidFill>
                        <a:srgbClr val="C00000"/>
                      </a:solidFill>
                      <a:cs typeface="Arial" pitchFamily="34" charset="0"/>
                      <a:sym typeface="Wingdings" pitchFamily="2" charset="2"/>
                    </a:rPr>
                    <a:t>Contrôle par la base</a:t>
                  </a:r>
                  <a:endParaRPr lang="fr-FR" dirty="0">
                    <a:solidFill>
                      <a:srgbClr val="C00000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7" name="Rectangle 36"/>
            <p:cNvSpPr/>
            <p:nvPr/>
          </p:nvSpPr>
          <p:spPr>
            <a:xfrm>
              <a:off x="3365398" y="4139788"/>
              <a:ext cx="18546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i="1" dirty="0" smtClean="0">
                  <a:solidFill>
                    <a:srgbClr val="FF0000"/>
                  </a:solidFill>
                </a:rPr>
                <a:t>Élus par le collège</a:t>
              </a:r>
              <a:endParaRPr lang="fr-FR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9" name="Espace réservé de la date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C0EB-2F14-4E90-A5ED-2CFD73BDF26E}" type="datetime1">
              <a:rPr lang="fr-FR" smtClean="0"/>
              <a:pPr/>
              <a:t>15/06/2012</a:t>
            </a:fld>
            <a:endParaRPr lang="fr-BE" dirty="0"/>
          </a:p>
        </p:txBody>
      </p:sp>
      <p:sp>
        <p:nvSpPr>
          <p:cNvPr id="40" name="Espace réservé du numéro de diapositive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 dirty="0"/>
          </a:p>
        </p:txBody>
      </p:sp>
      <p:sp>
        <p:nvSpPr>
          <p:cNvPr id="41" name="Espace réservé du pied de page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School of Basic Sciences 15/06/2012  Ph Bompard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allAtOnce" animBg="1"/>
    </p:bldLst>
  </p:timing>
</p:sld>
</file>

<file path=ppt/theme/theme1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CS-NEW">
  <a:themeElements>
    <a:clrScheme name="Saclay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FAFAF"/>
      </a:accent1>
      <a:accent2>
        <a:srgbClr val="666666"/>
      </a:accent2>
      <a:accent3>
        <a:srgbClr val="1B81C0"/>
      </a:accent3>
      <a:accent4>
        <a:srgbClr val="146090"/>
      </a:accent4>
      <a:accent5>
        <a:srgbClr val="0D4060"/>
      </a:accent5>
      <a:accent6>
        <a:srgbClr val="000000"/>
      </a:accent6>
      <a:hlink>
        <a:srgbClr val="666666"/>
      </a:hlink>
      <a:folHlink>
        <a:srgbClr val="6666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</TotalTime>
  <Words>1215</Words>
  <Application>Microsoft Office PowerPoint</Application>
  <PresentationFormat>Affichage à l'écran (4:3)</PresentationFormat>
  <Paragraphs>331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Thème Office</vt:lpstr>
      <vt:lpstr>Conception personnalisée</vt:lpstr>
      <vt:lpstr>FCS-NEW</vt:lpstr>
      <vt:lpstr>1_Thème Office</vt:lpstr>
      <vt:lpstr>2_Thème Office</vt:lpstr>
      <vt:lpstr>Présentation et rôle des Labex Ph Bompard, LaSIPS </vt:lpstr>
      <vt:lpstr>Les labex de Paris Saclay</vt:lpstr>
      <vt:lpstr>Objectifs des labex : interfaces entre disciplines et focus sur des topics transverses ou des enjeux (extraits doc b)</vt:lpstr>
      <vt:lpstr>Moyens et communautés</vt:lpstr>
      <vt:lpstr>Actions des labex en recherche et en formation</vt:lpstr>
      <vt:lpstr>Autres actions des labex</vt:lpstr>
      <vt:lpstr>Diapositive 7</vt:lpstr>
      <vt:lpstr>Un première étape pour l’Université Paris-Saclay en 2014 (Cl Chappert)</vt:lpstr>
      <vt:lpstr>Diapositive 9</vt:lpstr>
      <vt:lpstr>Outils Labex, IDEX et communautés ?</vt:lpstr>
      <vt:lpstr>Les labex peuvent ils structurer toutes les communautés de l’ UPSa ?</vt:lpstr>
      <vt:lpstr>…. différentes routes vers une structuration des communautés (en départements) ?</vt:lpstr>
      <vt:lpstr>Diapositive 13</vt:lpstr>
      <vt:lpstr>Oral IDEX</vt:lpstr>
      <vt:lpstr>CAC: Groupe de réflexion SoE</vt:lpstr>
      <vt:lpstr>CAC: Groupe de réflexion SoE</vt:lpstr>
      <vt:lpstr>Objectifs des labex : interfaces entre disciplines et focus sur des topics transverses ou des enjeux (extraits doc b)</vt:lpstr>
      <vt:lpstr>La page Labex du site FCS</vt:lpstr>
      <vt:lpstr>Oral IDEX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PMA-SSI</cp:lastModifiedBy>
  <cp:revision>90</cp:revision>
  <dcterms:modified xsi:type="dcterms:W3CDTF">2012-06-15T10:59:30Z</dcterms:modified>
</cp:coreProperties>
</file>