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63" r:id="rId2"/>
    <p:sldId id="279" r:id="rId3"/>
    <p:sldId id="264" r:id="rId4"/>
    <p:sldId id="277" r:id="rId5"/>
    <p:sldId id="274" r:id="rId6"/>
    <p:sldId id="278" r:id="rId7"/>
    <p:sldId id="271" r:id="rId8"/>
    <p:sldId id="270" r:id="rId9"/>
    <p:sldId id="269" r:id="rId10"/>
    <p:sldId id="272" r:id="rId11"/>
    <p:sldId id="273" r:id="rId12"/>
    <p:sldId id="282" r:id="rId13"/>
    <p:sldId id="283" r:id="rId14"/>
    <p:sldId id="261" r:id="rId15"/>
    <p:sldId id="260" r:id="rId16"/>
    <p:sldId id="258" r:id="rId17"/>
    <p:sldId id="265" r:id="rId18"/>
    <p:sldId id="275" r:id="rId19"/>
    <p:sldId id="276" r:id="rId20"/>
    <p:sldId id="268" r:id="rId21"/>
    <p:sldId id="267" r:id="rId22"/>
    <p:sldId id="280" r:id="rId2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59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141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D80FD3-C69F-482F-B4E7-B7A0312FAC4E}" type="datetimeFigureOut">
              <a:rPr lang="fr-FR" smtClean="0"/>
              <a:t>14/06/2012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EF7FCB-E959-4D19-8FC8-E5058EC7D7EE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 rtlCol="0">
            <a:normAutofit fontScale="25000" lnSpcReduction="20000"/>
          </a:bodyPr>
          <a:lstStyle/>
          <a:p>
            <a:pPr>
              <a:defRPr/>
            </a:pPr>
            <a:endParaRPr lang="fr-FR" dirty="0"/>
          </a:p>
        </p:txBody>
      </p:sp>
      <p:sp>
        <p:nvSpPr>
          <p:cNvPr id="11268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A98EDC6-5F51-4001-BAF6-5F92A0E5CE67}" type="slidenum">
              <a:rPr lang="fr-FR" smtClean="0">
                <a:ea typeface="ＭＳ Ｐゴシック" pitchFamily="28" charset="-128"/>
              </a:rPr>
              <a:pPr/>
              <a:t>12</a:t>
            </a:fld>
            <a:endParaRPr lang="fr-FR" smtClean="0">
              <a:ea typeface="ＭＳ Ｐゴシック" pitchFamily="28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 rtlCol="0">
            <a:normAutofit fontScale="25000" lnSpcReduction="20000"/>
          </a:bodyPr>
          <a:lstStyle/>
          <a:p>
            <a:pPr>
              <a:defRPr/>
            </a:pPr>
            <a:endParaRPr lang="fr-FR" dirty="0"/>
          </a:p>
        </p:txBody>
      </p:sp>
      <p:sp>
        <p:nvSpPr>
          <p:cNvPr id="13316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CEB2001-6FEA-4DB1-9223-08A88C4F86E6}" type="slidenum">
              <a:rPr lang="fr-FR"/>
              <a:pPr/>
              <a:t>13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5AA9A-C299-4C6D-B27D-3C6D2B76A7EB}" type="datetimeFigureOut">
              <a:rPr lang="fr-FR" smtClean="0"/>
              <a:pPr/>
              <a:t>13/06/2012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F4F78-688F-4564-B671-9B15CBEE86C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4718153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5AA9A-C299-4C6D-B27D-3C6D2B76A7EB}" type="datetimeFigureOut">
              <a:rPr lang="fr-FR" smtClean="0"/>
              <a:pPr/>
              <a:t>13/06/2012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F4F78-688F-4564-B671-9B15CBEE86C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5572871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5AA9A-C299-4C6D-B27D-3C6D2B76A7EB}" type="datetimeFigureOut">
              <a:rPr lang="fr-FR" smtClean="0"/>
              <a:pPr/>
              <a:t>13/06/2012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F4F78-688F-4564-B671-9B15CBEE86C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8355047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235E4B-1D21-411F-BF5E-8E1EFC326A46}" type="datetime1">
              <a:rPr lang="fr-FR"/>
              <a:pPr>
                <a:defRPr/>
              </a:pPr>
              <a:t>14/06/2012</a:t>
            </a:fld>
            <a:endParaRPr 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Point IDEX - Assemblée FCS du 23 Mai 2012  </a:t>
            </a:r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C688C0-321A-4604-960B-20BE32890CC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5AA9A-C299-4C6D-B27D-3C6D2B76A7EB}" type="datetimeFigureOut">
              <a:rPr lang="fr-FR" smtClean="0"/>
              <a:pPr/>
              <a:t>14/06/2012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F4F78-688F-4564-B671-9B15CBEE86C3}" type="slidenum">
              <a:rPr lang="fr-FR" smtClean="0"/>
              <a:pPr/>
              <a:t>‹N°›</a:t>
            </a:fld>
            <a:endParaRPr lang="fr-FR"/>
          </a:p>
        </p:txBody>
      </p:sp>
      <p:pic>
        <p:nvPicPr>
          <p:cNvPr id="8" name="Image 7" descr="l-coul-200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6238875"/>
            <a:ext cx="1571625" cy="619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228137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5AA9A-C299-4C6D-B27D-3C6D2B76A7EB}" type="datetimeFigureOut">
              <a:rPr lang="fr-FR" smtClean="0"/>
              <a:pPr/>
              <a:t>13/06/2012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F4F78-688F-4564-B671-9B15CBEE86C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8735333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5AA9A-C299-4C6D-B27D-3C6D2B76A7EB}" type="datetimeFigureOut">
              <a:rPr lang="fr-FR" smtClean="0"/>
              <a:pPr/>
              <a:t>13/06/2012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F4F78-688F-4564-B671-9B15CBEE86C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8074000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5AA9A-C299-4C6D-B27D-3C6D2B76A7EB}" type="datetimeFigureOut">
              <a:rPr lang="fr-FR" smtClean="0"/>
              <a:pPr/>
              <a:t>13/06/2012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F4F78-688F-4564-B671-9B15CBEE86C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9457864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5AA9A-C299-4C6D-B27D-3C6D2B76A7EB}" type="datetimeFigureOut">
              <a:rPr lang="fr-FR" smtClean="0"/>
              <a:pPr/>
              <a:t>13/06/2012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F4F78-688F-4564-B671-9B15CBEE86C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8128258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5AA9A-C299-4C6D-B27D-3C6D2B76A7EB}" type="datetimeFigureOut">
              <a:rPr lang="fr-FR" smtClean="0"/>
              <a:pPr/>
              <a:t>13/06/2012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F4F78-688F-4564-B671-9B15CBEE86C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9634662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5AA9A-C299-4C6D-B27D-3C6D2B76A7EB}" type="datetimeFigureOut">
              <a:rPr lang="fr-FR" smtClean="0"/>
              <a:pPr/>
              <a:t>13/06/2012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F4F78-688F-4564-B671-9B15CBEE86C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2608185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5AA9A-C299-4C6D-B27D-3C6D2B76A7EB}" type="datetimeFigureOut">
              <a:rPr lang="fr-FR" smtClean="0"/>
              <a:pPr/>
              <a:t>13/06/2012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F4F78-688F-4564-B671-9B15CBEE86C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2746041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F5AA9A-C299-4C6D-B27D-3C6D2B76A7EB}" type="datetimeFigureOut">
              <a:rPr lang="fr-FR" smtClean="0"/>
              <a:pPr/>
              <a:t>13/06/2012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3F4F78-688F-4564-B671-9B15CBEE86C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2045594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mailto:jmartino@admin.in2p3.fr" TargetMode="Externa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Présentation de la </a:t>
            </a:r>
            <a:r>
              <a:rPr lang="fr-FR" dirty="0" err="1" smtClean="0"/>
              <a:t>School</a:t>
            </a:r>
            <a:r>
              <a:rPr lang="fr-FR" dirty="0" smtClean="0"/>
              <a:t> of Basic Sciences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fr-FR" dirty="0" smtClean="0"/>
              <a:t>Guy Wormser</a:t>
            </a:r>
            <a:endParaRPr lang="fr-FR" dirty="0" smtClean="0"/>
          </a:p>
          <a:p>
            <a:r>
              <a:rPr lang="fr-FR" dirty="0" smtClean="0"/>
              <a:t>Laboratoire de l’Accélérateur Linéaire</a:t>
            </a:r>
            <a:endParaRPr lang="fr-FR" dirty="0" smtClean="0"/>
          </a:p>
          <a:p>
            <a:pPr lvl="1"/>
            <a:endParaRPr lang="fr-FR" dirty="0" smtClean="0"/>
          </a:p>
          <a:p>
            <a:pPr lvl="1"/>
            <a:r>
              <a:rPr lang="fr-FR" dirty="0" smtClean="0"/>
              <a:t>Journée d’Information IDEX </a:t>
            </a:r>
          </a:p>
          <a:p>
            <a:pPr lvl="1"/>
            <a:r>
              <a:rPr lang="fr-FR" dirty="0" smtClean="0"/>
              <a:t>15 Juin 2012 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Les </a:t>
            </a:r>
            <a:r>
              <a:rPr lang="fr-FR" dirty="0" err="1" smtClean="0"/>
              <a:t>ecoles</a:t>
            </a:r>
            <a:r>
              <a:rPr lang="fr-FR" dirty="0" smtClean="0"/>
              <a:t> doctorales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dirty="0" smtClean="0"/>
              <a:t>12 recensées (sur 29 !) </a:t>
            </a:r>
          </a:p>
          <a:p>
            <a:pPr lvl="1"/>
            <a:r>
              <a:rPr lang="fr-FR" dirty="0" smtClean="0"/>
              <a:t>ED </a:t>
            </a:r>
            <a:r>
              <a:rPr lang="fr-FR" dirty="0" smtClean="0"/>
              <a:t>107,127,129,142,285,288,398,447,470</a:t>
            </a:r>
            <a:r>
              <a:rPr lang="fr-FR" dirty="0" smtClean="0"/>
              <a:t>, 517 </a:t>
            </a:r>
            <a:r>
              <a:rPr lang="fr-FR" dirty="0" smtClean="0"/>
              <a:t>,534 et 539</a:t>
            </a:r>
          </a:p>
          <a:p>
            <a:r>
              <a:rPr lang="fr-FR" dirty="0" smtClean="0"/>
              <a:t>6 avec Paris (P6, P7, ENS , </a:t>
            </a:r>
            <a:r>
              <a:rPr lang="fr-FR" dirty="0" err="1" smtClean="0"/>
              <a:t>Obs</a:t>
            </a:r>
            <a:r>
              <a:rPr lang="fr-FR" dirty="0" smtClean="0"/>
              <a:t> PM): PNC, AA, </a:t>
            </a:r>
            <a:r>
              <a:rPr lang="fr-FR" dirty="0" err="1" smtClean="0"/>
              <a:t>PhysRegPar,Maths</a:t>
            </a:r>
            <a:r>
              <a:rPr lang="fr-FR" dirty="0" smtClean="0"/>
              <a:t>, </a:t>
            </a:r>
            <a:r>
              <a:rPr lang="fr-FR" dirty="0" err="1" smtClean="0"/>
              <a:t>Sc</a:t>
            </a:r>
            <a:r>
              <a:rPr lang="fr-FR" dirty="0" smtClean="0"/>
              <a:t> </a:t>
            </a:r>
            <a:r>
              <a:rPr lang="fr-FR" dirty="0" err="1" smtClean="0"/>
              <a:t>Env</a:t>
            </a:r>
            <a:r>
              <a:rPr lang="fr-FR" dirty="0" smtClean="0"/>
              <a:t>, </a:t>
            </a:r>
            <a:r>
              <a:rPr lang="fr-FR" dirty="0" err="1" smtClean="0"/>
              <a:t>Geosciences</a:t>
            </a:r>
            <a:endParaRPr lang="fr-FR" dirty="0" smtClean="0"/>
          </a:p>
          <a:p>
            <a:r>
              <a:rPr lang="fr-FR" dirty="0" smtClean="0"/>
              <a:t>7</a:t>
            </a:r>
            <a:r>
              <a:rPr lang="fr-FR" dirty="0" smtClean="0"/>
              <a:t> &lt;100, 3 entre 100 et 300, 2 &gt;300</a:t>
            </a:r>
          </a:p>
          <a:p>
            <a:r>
              <a:rPr lang="fr-FR" dirty="0" smtClean="0"/>
              <a:t>3 mono-établissement pluridisciplinaires (EP, STV, EDSP)</a:t>
            </a:r>
          </a:p>
          <a:p>
            <a:r>
              <a:rPr lang="fr-FR" dirty="0" smtClean="0"/>
              <a:t>2 mono-établissements thématiques (MIPEGE, Chimie)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Les </a:t>
            </a:r>
            <a:r>
              <a:rPr lang="fr-FR" dirty="0" err="1" smtClean="0"/>
              <a:t>Labex</a:t>
            </a:r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Vague 1 : </a:t>
            </a:r>
            <a:r>
              <a:rPr lang="fr-FR" dirty="0" smtClean="0">
                <a:solidFill>
                  <a:schemeClr val="accent3">
                    <a:lumMod val="50000"/>
                  </a:schemeClr>
                </a:solidFill>
              </a:rPr>
              <a:t>P2IO, PALM, </a:t>
            </a:r>
            <a:r>
              <a:rPr lang="fr-FR" dirty="0" err="1" smtClean="0">
                <a:solidFill>
                  <a:schemeClr val="accent3">
                    <a:lumMod val="50000"/>
                  </a:schemeClr>
                </a:solidFill>
              </a:rPr>
              <a:t>NanoSaclay</a:t>
            </a:r>
            <a:r>
              <a:rPr lang="fr-FR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</a:p>
          <a:p>
            <a:pPr lvl="3"/>
            <a:r>
              <a:rPr lang="fr-FR" dirty="0" smtClean="0"/>
              <a:t>(SPS, LERMIT, LASIPS)</a:t>
            </a:r>
          </a:p>
          <a:p>
            <a:r>
              <a:rPr lang="fr-FR" dirty="0" smtClean="0"/>
              <a:t>Vague 2 : </a:t>
            </a:r>
            <a:r>
              <a:rPr lang="fr-FR" dirty="0" err="1" smtClean="0">
                <a:solidFill>
                  <a:schemeClr val="accent3">
                    <a:lumMod val="50000"/>
                  </a:schemeClr>
                </a:solidFill>
              </a:rPr>
              <a:t>Charmmmat</a:t>
            </a:r>
            <a:r>
              <a:rPr lang="fr-FR" dirty="0" smtClean="0">
                <a:solidFill>
                  <a:schemeClr val="accent3">
                    <a:lumMod val="50000"/>
                  </a:schemeClr>
                </a:solidFill>
              </a:rPr>
              <a:t>, LMH, BASC</a:t>
            </a:r>
          </a:p>
          <a:p>
            <a:pPr lvl="3"/>
            <a:r>
              <a:rPr lang="fr-FR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fr-FR" dirty="0" smtClean="0"/>
              <a:t>( </a:t>
            </a:r>
            <a:r>
              <a:rPr lang="fr-FR" dirty="0" err="1" smtClean="0"/>
              <a:t>Digiworlds</a:t>
            </a:r>
            <a:r>
              <a:rPr lang="fr-FR" dirty="0" smtClean="0"/>
              <a:t>, </a:t>
            </a:r>
            <a:r>
              <a:rPr lang="fr-FR" dirty="0" err="1" smtClean="0"/>
              <a:t>Ecodec</a:t>
            </a:r>
            <a:r>
              <a:rPr lang="fr-FR" dirty="0" smtClean="0"/>
              <a:t>)</a:t>
            </a:r>
          </a:p>
          <a:p>
            <a:endParaRPr lang="fr-FR" dirty="0" smtClean="0"/>
          </a:p>
          <a:p>
            <a:r>
              <a:rPr lang="fr-FR" dirty="0" smtClean="0"/>
              <a:t>6 des 11 </a:t>
            </a:r>
            <a:r>
              <a:rPr lang="fr-FR" dirty="0" err="1" smtClean="0"/>
              <a:t>Labex</a:t>
            </a:r>
            <a:r>
              <a:rPr lang="fr-FR" dirty="0" smtClean="0"/>
              <a:t> de </a:t>
            </a:r>
            <a:r>
              <a:rPr lang="fr-FR" dirty="0" err="1" smtClean="0"/>
              <a:t>UPSa</a:t>
            </a:r>
            <a:r>
              <a:rPr lang="fr-FR" dirty="0" smtClean="0"/>
              <a:t> « émargent » à la </a:t>
            </a:r>
            <a:r>
              <a:rPr lang="fr-FR" dirty="0" err="1" smtClean="0"/>
              <a:t>School</a:t>
            </a:r>
            <a:r>
              <a:rPr lang="fr-FR" dirty="0" smtClean="0"/>
              <a:t> of Basic Sciences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ouble flèche verticale 9"/>
          <p:cNvSpPr>
            <a:spLocks noChangeArrowheads="1"/>
          </p:cNvSpPr>
          <p:nvPr/>
        </p:nvSpPr>
        <p:spPr bwMode="auto">
          <a:xfrm>
            <a:off x="4427538" y="1412875"/>
            <a:ext cx="360362" cy="936625"/>
          </a:xfrm>
          <a:prstGeom prst="upDownArrow">
            <a:avLst>
              <a:gd name="adj1" fmla="val 50000"/>
              <a:gd name="adj2" fmla="val 49997"/>
            </a:avLst>
          </a:prstGeom>
          <a:solidFill>
            <a:srgbClr val="CCFFCC"/>
          </a:solidFill>
          <a:ln w="9525">
            <a:solidFill>
              <a:srgbClr val="008000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fr-FR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2" name="Flèche à quatre pointes 1"/>
          <p:cNvSpPr>
            <a:spLocks/>
          </p:cNvSpPr>
          <p:nvPr/>
        </p:nvSpPr>
        <p:spPr bwMode="auto">
          <a:xfrm>
            <a:off x="3024188" y="2744788"/>
            <a:ext cx="3240087" cy="1584325"/>
          </a:xfrm>
          <a:custGeom>
            <a:avLst/>
            <a:gdLst>
              <a:gd name="T0" fmla="*/ 0 w 3240087"/>
              <a:gd name="T1" fmla="*/ 792163 h 1584325"/>
              <a:gd name="T2" fmla="*/ 241990 w 3240087"/>
              <a:gd name="T3" fmla="*/ 590415 h 1584325"/>
              <a:gd name="T4" fmla="*/ 241990 w 3240087"/>
              <a:gd name="T5" fmla="*/ 688429 h 1584325"/>
              <a:gd name="T6" fmla="*/ 1516310 w 3240087"/>
              <a:gd name="T7" fmla="*/ 688429 h 1584325"/>
              <a:gd name="T8" fmla="*/ 1516310 w 3240087"/>
              <a:gd name="T9" fmla="*/ 241990 h 1584325"/>
              <a:gd name="T10" fmla="*/ 1418296 w 3240087"/>
              <a:gd name="T11" fmla="*/ 241990 h 1584325"/>
              <a:gd name="T12" fmla="*/ 1620044 w 3240087"/>
              <a:gd name="T13" fmla="*/ 0 h 1584325"/>
              <a:gd name="T14" fmla="*/ 1821791 w 3240087"/>
              <a:gd name="T15" fmla="*/ 241990 h 1584325"/>
              <a:gd name="T16" fmla="*/ 1723777 w 3240087"/>
              <a:gd name="T17" fmla="*/ 241990 h 1584325"/>
              <a:gd name="T18" fmla="*/ 1723777 w 3240087"/>
              <a:gd name="T19" fmla="*/ 688429 h 1584325"/>
              <a:gd name="T20" fmla="*/ 2998097 w 3240087"/>
              <a:gd name="T21" fmla="*/ 688429 h 1584325"/>
              <a:gd name="T22" fmla="*/ 2998097 w 3240087"/>
              <a:gd name="T23" fmla="*/ 590415 h 1584325"/>
              <a:gd name="T24" fmla="*/ 3240087 w 3240087"/>
              <a:gd name="T25" fmla="*/ 792163 h 1584325"/>
              <a:gd name="T26" fmla="*/ 2998097 w 3240087"/>
              <a:gd name="T27" fmla="*/ 993910 h 1584325"/>
              <a:gd name="T28" fmla="*/ 2998097 w 3240087"/>
              <a:gd name="T29" fmla="*/ 895896 h 1584325"/>
              <a:gd name="T30" fmla="*/ 1723777 w 3240087"/>
              <a:gd name="T31" fmla="*/ 895896 h 1584325"/>
              <a:gd name="T32" fmla="*/ 1723777 w 3240087"/>
              <a:gd name="T33" fmla="*/ 1342335 h 1584325"/>
              <a:gd name="T34" fmla="*/ 1821791 w 3240087"/>
              <a:gd name="T35" fmla="*/ 1342335 h 1584325"/>
              <a:gd name="T36" fmla="*/ 1620044 w 3240087"/>
              <a:gd name="T37" fmla="*/ 1584325 h 1584325"/>
              <a:gd name="T38" fmla="*/ 1418296 w 3240087"/>
              <a:gd name="T39" fmla="*/ 1342335 h 1584325"/>
              <a:gd name="T40" fmla="*/ 1516310 w 3240087"/>
              <a:gd name="T41" fmla="*/ 1342335 h 1584325"/>
              <a:gd name="T42" fmla="*/ 1516310 w 3240087"/>
              <a:gd name="T43" fmla="*/ 895896 h 1584325"/>
              <a:gd name="T44" fmla="*/ 241990 w 3240087"/>
              <a:gd name="T45" fmla="*/ 895896 h 1584325"/>
              <a:gd name="T46" fmla="*/ 241990 w 3240087"/>
              <a:gd name="T47" fmla="*/ 993910 h 1584325"/>
              <a:gd name="T48" fmla="*/ 0 w 3240087"/>
              <a:gd name="T49" fmla="*/ 792163 h 1584325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3240087" h="1584325">
                <a:moveTo>
                  <a:pt x="0" y="792163"/>
                </a:moveTo>
                <a:lnTo>
                  <a:pt x="241990" y="590415"/>
                </a:lnTo>
                <a:lnTo>
                  <a:pt x="241990" y="688429"/>
                </a:lnTo>
                <a:lnTo>
                  <a:pt x="1516310" y="688429"/>
                </a:lnTo>
                <a:lnTo>
                  <a:pt x="1516310" y="241990"/>
                </a:lnTo>
                <a:lnTo>
                  <a:pt x="1418296" y="241990"/>
                </a:lnTo>
                <a:lnTo>
                  <a:pt x="1620044" y="0"/>
                </a:lnTo>
                <a:lnTo>
                  <a:pt x="1821791" y="241990"/>
                </a:lnTo>
                <a:lnTo>
                  <a:pt x="1723777" y="241990"/>
                </a:lnTo>
                <a:lnTo>
                  <a:pt x="1723777" y="688429"/>
                </a:lnTo>
                <a:lnTo>
                  <a:pt x="2998097" y="688429"/>
                </a:lnTo>
                <a:lnTo>
                  <a:pt x="2998097" y="590415"/>
                </a:lnTo>
                <a:lnTo>
                  <a:pt x="3240087" y="792163"/>
                </a:lnTo>
                <a:lnTo>
                  <a:pt x="2998097" y="993910"/>
                </a:lnTo>
                <a:lnTo>
                  <a:pt x="2998097" y="895896"/>
                </a:lnTo>
                <a:lnTo>
                  <a:pt x="1723777" y="895896"/>
                </a:lnTo>
                <a:lnTo>
                  <a:pt x="1723777" y="1342335"/>
                </a:lnTo>
                <a:lnTo>
                  <a:pt x="1821791" y="1342335"/>
                </a:lnTo>
                <a:lnTo>
                  <a:pt x="1620044" y="1584325"/>
                </a:lnTo>
                <a:lnTo>
                  <a:pt x="1418296" y="1342335"/>
                </a:lnTo>
                <a:lnTo>
                  <a:pt x="1516310" y="1342335"/>
                </a:lnTo>
                <a:lnTo>
                  <a:pt x="1516310" y="895896"/>
                </a:lnTo>
                <a:lnTo>
                  <a:pt x="241990" y="895896"/>
                </a:lnTo>
                <a:lnTo>
                  <a:pt x="241990" y="993910"/>
                </a:lnTo>
                <a:lnTo>
                  <a:pt x="0" y="792163"/>
                </a:lnTo>
                <a:close/>
              </a:path>
            </a:pathLst>
          </a:custGeom>
          <a:solidFill>
            <a:srgbClr val="CCFFCC"/>
          </a:solidFill>
          <a:ln w="9525" cap="flat" cmpd="sng">
            <a:solidFill>
              <a:srgbClr val="008000"/>
            </a:solidFill>
            <a:prstDash val="solid"/>
            <a:round/>
            <a:headEnd/>
            <a:tailEnd/>
          </a:ln>
          <a:effectLst>
            <a:outerShdw blurRad="40000"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>
              <a:defRPr/>
            </a:pPr>
            <a:endParaRPr lang="fr-FR">
              <a:ea typeface="ＭＳ Ｐゴシック" charset="-128"/>
            </a:endParaRPr>
          </a:p>
        </p:txBody>
      </p:sp>
      <p:sp>
        <p:nvSpPr>
          <p:cNvPr id="9220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smtClean="0">
                <a:ea typeface="ＭＳ Ｐゴシック" pitchFamily="28" charset="-128"/>
              </a:rPr>
              <a:t>Un première étape pour l</a:t>
            </a:r>
            <a:r>
              <a:rPr lang="fr-FR" altLang="fr-FR" smtClean="0">
                <a:ea typeface="ＭＳ Ｐゴシック" pitchFamily="28" charset="-128"/>
              </a:rPr>
              <a:t>’</a:t>
            </a:r>
            <a:r>
              <a:rPr lang="fr-FR" smtClean="0">
                <a:ea typeface="ＭＳ Ｐゴシック" pitchFamily="28" charset="-128"/>
              </a:rPr>
              <a:t>Université Paris-Saclay en 2014</a:t>
            </a:r>
          </a:p>
        </p:txBody>
      </p:sp>
      <p:sp>
        <p:nvSpPr>
          <p:cNvPr id="9221" name="Espace réservé du pied de page 2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fr-FR" smtClean="0">
                <a:ea typeface="ＭＳ Ｐゴシック" pitchFamily="28" charset="-128"/>
              </a:rPr>
              <a:t>Point IDEX - Assemblée FCS du 23 Mai 2012  </a:t>
            </a:r>
          </a:p>
        </p:txBody>
      </p:sp>
      <p:sp>
        <p:nvSpPr>
          <p:cNvPr id="9222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2F6F040C-CD3F-4BE9-81EE-993673A482A2}" type="slidenum">
              <a:rPr lang="fr-FR" smtClean="0">
                <a:ea typeface="ＭＳ Ｐゴシック" pitchFamily="28" charset="-128"/>
              </a:rPr>
              <a:pPr/>
              <a:t>12</a:t>
            </a:fld>
            <a:endParaRPr lang="fr-FR" smtClean="0">
              <a:ea typeface="ＭＳ Ｐゴシック" pitchFamily="28" charset="-128"/>
            </a:endParaRPr>
          </a:p>
        </p:txBody>
      </p:sp>
      <p:sp>
        <p:nvSpPr>
          <p:cNvPr id="5" name="ZoneTexte 4"/>
          <p:cNvSpPr txBox="1">
            <a:spLocks noChangeArrowheads="1"/>
          </p:cNvSpPr>
          <p:nvPr/>
        </p:nvSpPr>
        <p:spPr bwMode="auto">
          <a:xfrm>
            <a:off x="323850" y="833438"/>
            <a:ext cx="2249488" cy="369887"/>
          </a:xfrm>
          <a:prstGeom prst="rect">
            <a:avLst/>
          </a:prstGeom>
          <a:gradFill rotWithShape="1">
            <a:gsLst>
              <a:gs pos="0">
                <a:srgbClr val="EDEDED"/>
              </a:gs>
              <a:gs pos="64999">
                <a:srgbClr val="D0D0D0"/>
              </a:gs>
              <a:gs pos="100000">
                <a:srgbClr val="BCBCBC"/>
              </a:gs>
            </a:gsLst>
            <a:lin ang="5400000" scaled="1"/>
          </a:gra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fr-FR" sz="1800" b="1" i="1" smtClean="0">
                <a:solidFill>
                  <a:srgbClr val="000000"/>
                </a:solidFill>
              </a:rPr>
              <a:t>Portail « formation »</a:t>
            </a:r>
          </a:p>
        </p:txBody>
      </p:sp>
      <p:sp>
        <p:nvSpPr>
          <p:cNvPr id="6" name="ZoneTexte 5"/>
          <p:cNvSpPr txBox="1">
            <a:spLocks noChangeArrowheads="1"/>
          </p:cNvSpPr>
          <p:nvPr/>
        </p:nvSpPr>
        <p:spPr bwMode="auto">
          <a:xfrm>
            <a:off x="6624638" y="693738"/>
            <a:ext cx="2222500" cy="647700"/>
          </a:xfrm>
          <a:prstGeom prst="rect">
            <a:avLst/>
          </a:prstGeom>
          <a:gradFill rotWithShape="1">
            <a:gsLst>
              <a:gs pos="0">
                <a:srgbClr val="EDEDED"/>
              </a:gs>
              <a:gs pos="64999">
                <a:srgbClr val="D0D0D0"/>
              </a:gs>
              <a:gs pos="100000">
                <a:srgbClr val="BCBCBC"/>
              </a:gs>
            </a:gsLst>
            <a:lin ang="5400000" scaled="1"/>
          </a:gra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r" eaLnBrk="1" hangingPunct="1">
              <a:defRPr/>
            </a:pPr>
            <a:r>
              <a:rPr lang="fr-FR" sz="1800" b="1" i="1" smtClean="0">
                <a:solidFill>
                  <a:srgbClr val="000000"/>
                </a:solidFill>
              </a:rPr>
              <a:t>Portail « recherche »</a:t>
            </a:r>
          </a:p>
          <a:p>
            <a:pPr algn="r" eaLnBrk="1" hangingPunct="1">
              <a:defRPr/>
            </a:pPr>
            <a:r>
              <a:rPr lang="fr-FR" sz="1800" b="1" i="1" smtClean="0">
                <a:solidFill>
                  <a:srgbClr val="000000"/>
                </a:solidFill>
              </a:rPr>
              <a:t>/ « innovation »</a:t>
            </a:r>
          </a:p>
        </p:txBody>
      </p:sp>
      <p:sp>
        <p:nvSpPr>
          <p:cNvPr id="9225" name="ZoneTexte 6"/>
          <p:cNvSpPr txBox="1">
            <a:spLocks noChangeArrowheads="1"/>
          </p:cNvSpPr>
          <p:nvPr/>
        </p:nvSpPr>
        <p:spPr bwMode="auto">
          <a:xfrm>
            <a:off x="3348038" y="981075"/>
            <a:ext cx="2600325" cy="400050"/>
          </a:xfrm>
          <a:prstGeom prst="rect">
            <a:avLst/>
          </a:prstGeom>
          <a:solidFill>
            <a:srgbClr val="FFA5A2"/>
          </a:solidFill>
          <a:ln w="9525">
            <a:solidFill>
              <a:srgbClr val="FF66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000" b="1"/>
              <a:t>Université Paris-Saclay</a:t>
            </a:r>
          </a:p>
        </p:txBody>
      </p:sp>
      <p:sp>
        <p:nvSpPr>
          <p:cNvPr id="9226" name="ZoneTexte 7"/>
          <p:cNvSpPr txBox="1">
            <a:spLocks noChangeArrowheads="1"/>
          </p:cNvSpPr>
          <p:nvPr/>
        </p:nvSpPr>
        <p:spPr bwMode="auto">
          <a:xfrm>
            <a:off x="539750" y="2097088"/>
            <a:ext cx="1017588" cy="369887"/>
          </a:xfrm>
          <a:prstGeom prst="rect">
            <a:avLst/>
          </a:prstGeom>
          <a:solidFill>
            <a:srgbClr val="FFA5A2"/>
          </a:solidFill>
          <a:ln w="9525">
            <a:solidFill>
              <a:srgbClr val="FF66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b="1"/>
              <a:t>School A</a:t>
            </a:r>
          </a:p>
        </p:txBody>
      </p:sp>
      <p:sp>
        <p:nvSpPr>
          <p:cNvPr id="9227" name="ZoneTexte 8"/>
          <p:cNvSpPr txBox="1">
            <a:spLocks noChangeArrowheads="1"/>
          </p:cNvSpPr>
          <p:nvPr/>
        </p:nvSpPr>
        <p:spPr bwMode="auto">
          <a:xfrm>
            <a:off x="1908175" y="2097088"/>
            <a:ext cx="992188" cy="369887"/>
          </a:xfrm>
          <a:prstGeom prst="rect">
            <a:avLst/>
          </a:prstGeom>
          <a:solidFill>
            <a:srgbClr val="FFA5A2"/>
          </a:solidFill>
          <a:ln w="9525">
            <a:solidFill>
              <a:srgbClr val="FF66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b="1"/>
              <a:t>School B</a:t>
            </a:r>
          </a:p>
        </p:txBody>
      </p:sp>
      <p:sp>
        <p:nvSpPr>
          <p:cNvPr id="9228" name="ZoneTexte 11"/>
          <p:cNvSpPr txBox="1">
            <a:spLocks noChangeArrowheads="1"/>
          </p:cNvSpPr>
          <p:nvPr/>
        </p:nvSpPr>
        <p:spPr bwMode="auto">
          <a:xfrm>
            <a:off x="2879725" y="1773238"/>
            <a:ext cx="55086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4000" b="1"/>
              <a:t>…</a:t>
            </a:r>
          </a:p>
        </p:txBody>
      </p:sp>
      <p:sp>
        <p:nvSpPr>
          <p:cNvPr id="13" name="ZoneTexte 12"/>
          <p:cNvSpPr txBox="1">
            <a:spLocks noChangeArrowheads="1"/>
          </p:cNvSpPr>
          <p:nvPr/>
        </p:nvSpPr>
        <p:spPr bwMode="auto">
          <a:xfrm>
            <a:off x="660400" y="4572000"/>
            <a:ext cx="608013" cy="369888"/>
          </a:xfrm>
          <a:prstGeom prst="rect">
            <a:avLst/>
          </a:prstGeom>
          <a:solidFill>
            <a:srgbClr val="CCFFCC"/>
          </a:solidFill>
          <a:ln w="9525">
            <a:solidFill>
              <a:srgbClr val="008000"/>
            </a:solidFill>
            <a:miter lim="800000"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fr-FR" dirty="0">
                <a:solidFill>
                  <a:schemeClr val="dk1"/>
                </a:solidFill>
                <a:latin typeface="+mn-lt"/>
                <a:ea typeface="+mn-ea"/>
              </a:rPr>
              <a:t>ED 1</a:t>
            </a:r>
          </a:p>
        </p:txBody>
      </p:sp>
      <p:sp>
        <p:nvSpPr>
          <p:cNvPr id="14" name="ZoneTexte 13"/>
          <p:cNvSpPr txBox="1">
            <a:spLocks noChangeArrowheads="1"/>
          </p:cNvSpPr>
          <p:nvPr/>
        </p:nvSpPr>
        <p:spPr bwMode="auto">
          <a:xfrm>
            <a:off x="1489075" y="4572000"/>
            <a:ext cx="608013" cy="369888"/>
          </a:xfrm>
          <a:prstGeom prst="rect">
            <a:avLst/>
          </a:prstGeom>
          <a:solidFill>
            <a:srgbClr val="CCFFCC"/>
          </a:solidFill>
          <a:ln w="9525">
            <a:solidFill>
              <a:srgbClr val="008000"/>
            </a:solidFill>
            <a:miter lim="800000"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fr-FR" dirty="0">
                <a:solidFill>
                  <a:schemeClr val="dk1"/>
                </a:solidFill>
                <a:latin typeface="+mn-lt"/>
                <a:ea typeface="+mn-ea"/>
              </a:rPr>
              <a:t>ED 2</a:t>
            </a:r>
          </a:p>
        </p:txBody>
      </p:sp>
      <p:sp>
        <p:nvSpPr>
          <p:cNvPr id="15" name="ZoneTexte 14"/>
          <p:cNvSpPr txBox="1">
            <a:spLocks noChangeArrowheads="1"/>
          </p:cNvSpPr>
          <p:nvPr/>
        </p:nvSpPr>
        <p:spPr bwMode="auto">
          <a:xfrm>
            <a:off x="2306638" y="4572000"/>
            <a:ext cx="609600" cy="369888"/>
          </a:xfrm>
          <a:prstGeom prst="rect">
            <a:avLst/>
          </a:prstGeom>
          <a:solidFill>
            <a:srgbClr val="CCFFCC"/>
          </a:solidFill>
          <a:ln w="9525">
            <a:solidFill>
              <a:srgbClr val="008000"/>
            </a:solidFill>
            <a:miter lim="800000"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fr-FR" dirty="0">
                <a:solidFill>
                  <a:schemeClr val="dk1"/>
                </a:solidFill>
                <a:latin typeface="+mn-lt"/>
                <a:ea typeface="+mn-ea"/>
              </a:rPr>
              <a:t>ED 3</a:t>
            </a:r>
          </a:p>
        </p:txBody>
      </p:sp>
      <p:sp>
        <p:nvSpPr>
          <p:cNvPr id="9232" name="ZoneTexte 16"/>
          <p:cNvSpPr txBox="1">
            <a:spLocks noChangeArrowheads="1"/>
          </p:cNvSpPr>
          <p:nvPr/>
        </p:nvSpPr>
        <p:spPr bwMode="auto">
          <a:xfrm>
            <a:off x="2906713" y="4233863"/>
            <a:ext cx="54927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4000" b="1"/>
              <a:t>…</a:t>
            </a:r>
          </a:p>
        </p:txBody>
      </p:sp>
      <p:sp>
        <p:nvSpPr>
          <p:cNvPr id="18" name="Forme libre 17"/>
          <p:cNvSpPr>
            <a:spLocks/>
          </p:cNvSpPr>
          <p:nvPr/>
        </p:nvSpPr>
        <p:spPr bwMode="auto">
          <a:xfrm>
            <a:off x="215900" y="2457450"/>
            <a:ext cx="515938" cy="1111250"/>
          </a:xfrm>
          <a:custGeom>
            <a:avLst/>
            <a:gdLst>
              <a:gd name="T0" fmla="*/ 515938 w 515900"/>
              <a:gd name="T1" fmla="*/ 0 h 1111304"/>
              <a:gd name="T2" fmla="*/ 502709 w 515900"/>
              <a:gd name="T3" fmla="*/ 1111250 h 1111304"/>
              <a:gd name="T4" fmla="*/ 0 w 515900"/>
              <a:gd name="T5" fmla="*/ 1111250 h 111130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515900" h="1111304">
                <a:moveTo>
                  <a:pt x="515900" y="0"/>
                </a:moveTo>
                <a:lnTo>
                  <a:pt x="502672" y="1111304"/>
                </a:lnTo>
                <a:lnTo>
                  <a:pt x="0" y="1111304"/>
                </a:lnTo>
              </a:path>
            </a:pathLst>
          </a:custGeom>
          <a:noFill/>
          <a:ln w="25400" cap="flat" cmpd="sng">
            <a:solidFill>
              <a:srgbClr val="FF6600"/>
            </a:solidFill>
            <a:prstDash val="solid"/>
            <a:round/>
            <a:headEnd type="none" w="med" len="med"/>
            <a:tailEnd type="arrow" w="med" len="med"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/>
          </a:extLst>
        </p:spPr>
        <p:txBody>
          <a:bodyPr anchor="ctr"/>
          <a:lstStyle/>
          <a:p>
            <a:pPr>
              <a:defRPr/>
            </a:pPr>
            <a:endParaRPr lang="fr-FR">
              <a:ea typeface="ＭＳ Ｐゴシック" charset="-128"/>
            </a:endParaRPr>
          </a:p>
        </p:txBody>
      </p:sp>
      <p:sp>
        <p:nvSpPr>
          <p:cNvPr id="20" name="Forme libre 19"/>
          <p:cNvSpPr>
            <a:spLocks/>
          </p:cNvSpPr>
          <p:nvPr/>
        </p:nvSpPr>
        <p:spPr bwMode="auto">
          <a:xfrm>
            <a:off x="215900" y="2457450"/>
            <a:ext cx="684213" cy="1439863"/>
          </a:xfrm>
          <a:custGeom>
            <a:avLst/>
            <a:gdLst>
              <a:gd name="T0" fmla="*/ 684213 w 515900"/>
              <a:gd name="T1" fmla="*/ 0 h 1111304"/>
              <a:gd name="T2" fmla="*/ 666669 w 515900"/>
              <a:gd name="T3" fmla="*/ 1439863 h 1111304"/>
              <a:gd name="T4" fmla="*/ 0 w 515900"/>
              <a:gd name="T5" fmla="*/ 1439863 h 111130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515900" h="1111304">
                <a:moveTo>
                  <a:pt x="515900" y="0"/>
                </a:moveTo>
                <a:lnTo>
                  <a:pt x="502672" y="1111304"/>
                </a:lnTo>
                <a:lnTo>
                  <a:pt x="0" y="1111304"/>
                </a:lnTo>
              </a:path>
            </a:pathLst>
          </a:custGeom>
          <a:noFill/>
          <a:ln w="25400" cap="flat" cmpd="sng">
            <a:solidFill>
              <a:srgbClr val="FF6600"/>
            </a:solidFill>
            <a:prstDash val="solid"/>
            <a:round/>
            <a:headEnd type="none" w="med" len="med"/>
            <a:tailEnd type="arrow" w="med" len="med"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/>
          </a:extLst>
        </p:spPr>
        <p:txBody>
          <a:bodyPr anchor="ctr"/>
          <a:lstStyle/>
          <a:p>
            <a:pPr>
              <a:defRPr/>
            </a:pPr>
            <a:endParaRPr lang="fr-FR">
              <a:ea typeface="ＭＳ Ｐゴシック" charset="-128"/>
            </a:endParaRPr>
          </a:p>
        </p:txBody>
      </p:sp>
      <p:sp>
        <p:nvSpPr>
          <p:cNvPr id="21" name="Forme libre 20"/>
          <p:cNvSpPr>
            <a:spLocks/>
          </p:cNvSpPr>
          <p:nvPr/>
        </p:nvSpPr>
        <p:spPr bwMode="auto">
          <a:xfrm>
            <a:off x="358775" y="2457450"/>
            <a:ext cx="1668463" cy="1111250"/>
          </a:xfrm>
          <a:custGeom>
            <a:avLst/>
            <a:gdLst>
              <a:gd name="T0" fmla="*/ 1668463 w 515900"/>
              <a:gd name="T1" fmla="*/ 0 h 1111304"/>
              <a:gd name="T2" fmla="*/ 1625683 w 515900"/>
              <a:gd name="T3" fmla="*/ 1111250 h 1111304"/>
              <a:gd name="T4" fmla="*/ 0 w 515900"/>
              <a:gd name="T5" fmla="*/ 1111250 h 111130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515900" h="1111304">
                <a:moveTo>
                  <a:pt x="515900" y="0"/>
                </a:moveTo>
                <a:lnTo>
                  <a:pt x="502672" y="1111304"/>
                </a:lnTo>
                <a:lnTo>
                  <a:pt x="0" y="1111304"/>
                </a:lnTo>
              </a:path>
            </a:pathLst>
          </a:custGeom>
          <a:noFill/>
          <a:ln w="25400" cap="flat" cmpd="sng">
            <a:solidFill>
              <a:srgbClr val="FF6600"/>
            </a:solidFill>
            <a:prstDash val="solid"/>
            <a:round/>
            <a:headEnd type="none" w="med" len="med"/>
            <a:tailEnd type="arrow" w="med" len="med"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/>
          </a:extLst>
        </p:spPr>
        <p:txBody>
          <a:bodyPr anchor="ctr"/>
          <a:lstStyle/>
          <a:p>
            <a:pPr>
              <a:defRPr/>
            </a:pPr>
            <a:endParaRPr lang="fr-FR">
              <a:ea typeface="ＭＳ Ｐゴシック" charset="-128"/>
            </a:endParaRPr>
          </a:p>
        </p:txBody>
      </p:sp>
      <p:sp>
        <p:nvSpPr>
          <p:cNvPr id="22" name="Forme libre 21"/>
          <p:cNvSpPr>
            <a:spLocks/>
          </p:cNvSpPr>
          <p:nvPr/>
        </p:nvSpPr>
        <p:spPr bwMode="auto">
          <a:xfrm>
            <a:off x="358775" y="2457450"/>
            <a:ext cx="1836738" cy="1439863"/>
          </a:xfrm>
          <a:custGeom>
            <a:avLst/>
            <a:gdLst>
              <a:gd name="T0" fmla="*/ 1836738 w 515900"/>
              <a:gd name="T1" fmla="*/ 0 h 1111304"/>
              <a:gd name="T2" fmla="*/ 1789643 w 515900"/>
              <a:gd name="T3" fmla="*/ 1439863 h 1111304"/>
              <a:gd name="T4" fmla="*/ 0 w 515900"/>
              <a:gd name="T5" fmla="*/ 1439863 h 111130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515900" h="1111304">
                <a:moveTo>
                  <a:pt x="515900" y="0"/>
                </a:moveTo>
                <a:lnTo>
                  <a:pt x="502672" y="1111304"/>
                </a:lnTo>
                <a:lnTo>
                  <a:pt x="0" y="1111304"/>
                </a:lnTo>
              </a:path>
            </a:pathLst>
          </a:custGeom>
          <a:noFill/>
          <a:ln w="25400" cap="flat" cmpd="sng">
            <a:solidFill>
              <a:srgbClr val="FF6600"/>
            </a:solidFill>
            <a:prstDash val="solid"/>
            <a:round/>
            <a:headEnd type="none" w="med" len="med"/>
            <a:tailEnd type="arrow" w="med" len="med"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/>
          </a:extLst>
        </p:spPr>
        <p:txBody>
          <a:bodyPr anchor="ctr"/>
          <a:lstStyle/>
          <a:p>
            <a:pPr>
              <a:defRPr/>
            </a:pPr>
            <a:endParaRPr lang="fr-FR">
              <a:ea typeface="ＭＳ Ｐゴシック" charset="-128"/>
            </a:endParaRPr>
          </a:p>
        </p:txBody>
      </p:sp>
      <p:cxnSp>
        <p:nvCxnSpPr>
          <p:cNvPr id="24" name="Connecteur droit avec flèche 23"/>
          <p:cNvCxnSpPr>
            <a:cxnSpLocks noChangeShapeType="1"/>
          </p:cNvCxnSpPr>
          <p:nvPr/>
        </p:nvCxnSpPr>
        <p:spPr bwMode="auto">
          <a:xfrm>
            <a:off x="1042988" y="2457450"/>
            <a:ext cx="0" cy="2051050"/>
          </a:xfrm>
          <a:prstGeom prst="straightConnector1">
            <a:avLst/>
          </a:prstGeom>
          <a:noFill/>
          <a:ln w="25400">
            <a:solidFill>
              <a:srgbClr val="FF6600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/>
          </a:extLst>
        </p:spPr>
      </p:cxnSp>
      <p:cxnSp>
        <p:nvCxnSpPr>
          <p:cNvPr id="32" name="Connecteur droit avec flèche 31"/>
          <p:cNvCxnSpPr>
            <a:cxnSpLocks noChangeShapeType="1"/>
          </p:cNvCxnSpPr>
          <p:nvPr/>
        </p:nvCxnSpPr>
        <p:spPr bwMode="auto">
          <a:xfrm>
            <a:off x="1223963" y="2457450"/>
            <a:ext cx="0" cy="2051050"/>
          </a:xfrm>
          <a:prstGeom prst="straightConnector1">
            <a:avLst/>
          </a:prstGeom>
          <a:noFill/>
          <a:ln w="25400">
            <a:solidFill>
              <a:srgbClr val="FF6600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/>
          </a:extLst>
        </p:spPr>
      </p:cxnSp>
      <p:cxnSp>
        <p:nvCxnSpPr>
          <p:cNvPr id="33" name="Connecteur droit avec flèche 32"/>
          <p:cNvCxnSpPr>
            <a:cxnSpLocks noChangeShapeType="1"/>
          </p:cNvCxnSpPr>
          <p:nvPr/>
        </p:nvCxnSpPr>
        <p:spPr bwMode="auto">
          <a:xfrm>
            <a:off x="1403350" y="2457450"/>
            <a:ext cx="0" cy="2051050"/>
          </a:xfrm>
          <a:prstGeom prst="straightConnector1">
            <a:avLst/>
          </a:prstGeom>
          <a:noFill/>
          <a:ln w="25400">
            <a:solidFill>
              <a:srgbClr val="FF6600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/>
          </a:extLst>
        </p:spPr>
      </p:cxnSp>
      <p:cxnSp>
        <p:nvCxnSpPr>
          <p:cNvPr id="34" name="Connecteur droit avec flèche 33"/>
          <p:cNvCxnSpPr>
            <a:cxnSpLocks noChangeShapeType="1"/>
          </p:cNvCxnSpPr>
          <p:nvPr/>
        </p:nvCxnSpPr>
        <p:spPr bwMode="auto">
          <a:xfrm>
            <a:off x="2339975" y="2457450"/>
            <a:ext cx="0" cy="2051050"/>
          </a:xfrm>
          <a:prstGeom prst="straightConnector1">
            <a:avLst/>
          </a:prstGeom>
          <a:noFill/>
          <a:ln w="25400">
            <a:solidFill>
              <a:srgbClr val="FF6600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/>
          </a:extLst>
        </p:spPr>
      </p:cxnSp>
      <p:cxnSp>
        <p:nvCxnSpPr>
          <p:cNvPr id="35" name="Connecteur droit avec flèche 34"/>
          <p:cNvCxnSpPr>
            <a:cxnSpLocks noChangeShapeType="1"/>
          </p:cNvCxnSpPr>
          <p:nvPr/>
        </p:nvCxnSpPr>
        <p:spPr bwMode="auto">
          <a:xfrm>
            <a:off x="2519363" y="2457450"/>
            <a:ext cx="0" cy="2051050"/>
          </a:xfrm>
          <a:prstGeom prst="straightConnector1">
            <a:avLst/>
          </a:prstGeom>
          <a:noFill/>
          <a:ln w="25400">
            <a:solidFill>
              <a:srgbClr val="FF6600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/>
          </a:extLst>
        </p:spPr>
      </p:cxnSp>
      <p:cxnSp>
        <p:nvCxnSpPr>
          <p:cNvPr id="36" name="Connecteur droit avec flèche 35"/>
          <p:cNvCxnSpPr>
            <a:cxnSpLocks noChangeShapeType="1"/>
          </p:cNvCxnSpPr>
          <p:nvPr/>
        </p:nvCxnSpPr>
        <p:spPr bwMode="auto">
          <a:xfrm>
            <a:off x="2700338" y="2457450"/>
            <a:ext cx="0" cy="2051050"/>
          </a:xfrm>
          <a:prstGeom prst="straightConnector1">
            <a:avLst/>
          </a:prstGeom>
          <a:noFill/>
          <a:ln w="25400">
            <a:solidFill>
              <a:srgbClr val="FF6600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/>
          </a:extLst>
        </p:spPr>
      </p:cxnSp>
      <p:sp>
        <p:nvSpPr>
          <p:cNvPr id="9243" name="ZoneTexte 36"/>
          <p:cNvSpPr txBox="1">
            <a:spLocks noChangeArrowheads="1"/>
          </p:cNvSpPr>
          <p:nvPr/>
        </p:nvSpPr>
        <p:spPr bwMode="auto">
          <a:xfrm>
            <a:off x="755650" y="2708275"/>
            <a:ext cx="20050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b="1"/>
              <a:t>Filières « métiers »</a:t>
            </a:r>
          </a:p>
        </p:txBody>
      </p:sp>
      <p:sp>
        <p:nvSpPr>
          <p:cNvPr id="30747" name="ZoneTexte 37"/>
          <p:cNvSpPr txBox="1">
            <a:spLocks noChangeArrowheads="1"/>
          </p:cNvSpPr>
          <p:nvPr/>
        </p:nvSpPr>
        <p:spPr bwMode="auto">
          <a:xfrm>
            <a:off x="3816350" y="2349500"/>
            <a:ext cx="1789113" cy="400050"/>
          </a:xfrm>
          <a:prstGeom prst="rect">
            <a:avLst/>
          </a:prstGeom>
          <a:solidFill>
            <a:srgbClr val="CCFFCC"/>
          </a:solidFill>
          <a:ln w="9525">
            <a:solidFill>
              <a:srgbClr val="008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000" b="1"/>
              <a:t>Etablissements</a:t>
            </a:r>
          </a:p>
        </p:txBody>
      </p:sp>
      <p:sp>
        <p:nvSpPr>
          <p:cNvPr id="41" name="ZoneTexte 40"/>
          <p:cNvSpPr txBox="1">
            <a:spLocks noChangeArrowheads="1"/>
          </p:cNvSpPr>
          <p:nvPr/>
        </p:nvSpPr>
        <p:spPr bwMode="auto">
          <a:xfrm>
            <a:off x="5662613" y="3897313"/>
            <a:ext cx="147955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fr-FR" b="1">
                <a:solidFill>
                  <a:srgbClr val="FF0000"/>
                </a:solidFill>
              </a:rPr>
              <a:t>moyens, </a:t>
            </a:r>
          </a:p>
          <a:p>
            <a:pPr algn="ctr"/>
            <a:r>
              <a:rPr lang="fr-FR" b="1">
                <a:solidFill>
                  <a:srgbClr val="FF0000"/>
                </a:solidFill>
              </a:rPr>
              <a:t>hébergement</a:t>
            </a:r>
          </a:p>
        </p:txBody>
      </p:sp>
      <p:sp>
        <p:nvSpPr>
          <p:cNvPr id="9246" name="ZoneTexte 41"/>
          <p:cNvSpPr txBox="1">
            <a:spLocks noChangeArrowheads="1"/>
          </p:cNvSpPr>
          <p:nvPr/>
        </p:nvSpPr>
        <p:spPr bwMode="auto">
          <a:xfrm>
            <a:off x="3959225" y="4329113"/>
            <a:ext cx="1392238" cy="647700"/>
          </a:xfrm>
          <a:prstGeom prst="rect">
            <a:avLst/>
          </a:prstGeom>
          <a:solidFill>
            <a:srgbClr val="CCFFCC"/>
          </a:solidFill>
          <a:ln w="9525">
            <a:solidFill>
              <a:srgbClr val="008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b="1"/>
              <a:t>Laboratoires</a:t>
            </a:r>
          </a:p>
          <a:p>
            <a:r>
              <a:rPr lang="fr-FR" b="1"/>
              <a:t>&amp; FR, IFR, …</a:t>
            </a:r>
          </a:p>
        </p:txBody>
      </p:sp>
      <p:sp>
        <p:nvSpPr>
          <p:cNvPr id="43" name="Arc 42"/>
          <p:cNvSpPr>
            <a:spLocks/>
          </p:cNvSpPr>
          <p:nvPr/>
        </p:nvSpPr>
        <p:spPr bwMode="auto">
          <a:xfrm rot="10800000">
            <a:off x="935038" y="4221163"/>
            <a:ext cx="3673475" cy="1403350"/>
          </a:xfrm>
          <a:custGeom>
            <a:avLst/>
            <a:gdLst>
              <a:gd name="T0" fmla="*/ 139 w 3673475"/>
              <a:gd name="T1" fmla="*/ 693043 h 1403350"/>
              <a:gd name="T2" fmla="*/ 1838387 w 3673475"/>
              <a:gd name="T3" fmla="*/ 1 h 1403350"/>
              <a:gd name="T4" fmla="*/ 3673476 w 3673475"/>
              <a:gd name="T5" fmla="*/ 701676 h 140335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3673475" h="1403350" stroke="0">
                <a:moveTo>
                  <a:pt x="139" y="693043"/>
                </a:moveTo>
                <a:cubicBezTo>
                  <a:pt x="12518" y="308669"/>
                  <a:pt x="832156" y="-344"/>
                  <a:pt x="1838387" y="1"/>
                </a:cubicBezTo>
                <a:cubicBezTo>
                  <a:pt x="2852145" y="349"/>
                  <a:pt x="3673476" y="314397"/>
                  <a:pt x="3673476" y="701676"/>
                </a:cubicBezTo>
                <a:lnTo>
                  <a:pt x="1836738" y="701675"/>
                </a:lnTo>
                <a:lnTo>
                  <a:pt x="139" y="693043"/>
                </a:lnTo>
                <a:close/>
              </a:path>
              <a:path w="3673475" h="1403350" fill="none">
                <a:moveTo>
                  <a:pt x="139" y="693043"/>
                </a:moveTo>
                <a:cubicBezTo>
                  <a:pt x="12518" y="308669"/>
                  <a:pt x="832156" y="-344"/>
                  <a:pt x="1838387" y="1"/>
                </a:cubicBezTo>
                <a:cubicBezTo>
                  <a:pt x="2852145" y="349"/>
                  <a:pt x="3673476" y="314397"/>
                  <a:pt x="3673476" y="701676"/>
                </a:cubicBez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round/>
            <a:headEnd/>
            <a:tailEnd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/>
          </a:extLst>
        </p:spPr>
        <p:txBody>
          <a:bodyPr anchor="ctr"/>
          <a:lstStyle/>
          <a:p>
            <a:pPr>
              <a:defRPr/>
            </a:pPr>
            <a:endParaRPr lang="fr-FR">
              <a:ea typeface="ＭＳ Ｐゴシック" charset="-128"/>
            </a:endParaRPr>
          </a:p>
        </p:txBody>
      </p:sp>
      <p:sp>
        <p:nvSpPr>
          <p:cNvPr id="44" name="Arc 43"/>
          <p:cNvSpPr>
            <a:spLocks/>
          </p:cNvSpPr>
          <p:nvPr/>
        </p:nvSpPr>
        <p:spPr bwMode="auto">
          <a:xfrm rot="10800000">
            <a:off x="1800225" y="4365625"/>
            <a:ext cx="2797175" cy="1150938"/>
          </a:xfrm>
          <a:custGeom>
            <a:avLst/>
            <a:gdLst>
              <a:gd name="T0" fmla="*/ 91 w 2797175"/>
              <a:gd name="T1" fmla="*/ 568896 h 1150938"/>
              <a:gd name="T2" fmla="*/ 1399940 w 2797175"/>
              <a:gd name="T3" fmla="*/ 0 h 1150938"/>
              <a:gd name="T4" fmla="*/ 2797176 w 2797175"/>
              <a:gd name="T5" fmla="*/ 575469 h 115093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797175" h="1150938" stroke="0">
                <a:moveTo>
                  <a:pt x="91" y="568896"/>
                </a:moveTo>
                <a:cubicBezTo>
                  <a:pt x="8849" y="253441"/>
                  <a:pt x="633226" y="-305"/>
                  <a:pt x="1399940" y="0"/>
                </a:cubicBezTo>
                <a:cubicBezTo>
                  <a:pt x="2171830" y="307"/>
                  <a:pt x="2797176" y="257863"/>
                  <a:pt x="2797176" y="575469"/>
                </a:cubicBezTo>
                <a:lnTo>
                  <a:pt x="1398588" y="575469"/>
                </a:lnTo>
                <a:lnTo>
                  <a:pt x="91" y="568896"/>
                </a:lnTo>
                <a:close/>
              </a:path>
              <a:path w="2797175" h="1150938" fill="none">
                <a:moveTo>
                  <a:pt x="91" y="568896"/>
                </a:moveTo>
                <a:cubicBezTo>
                  <a:pt x="8849" y="253441"/>
                  <a:pt x="633226" y="-305"/>
                  <a:pt x="1399940" y="0"/>
                </a:cubicBezTo>
                <a:cubicBezTo>
                  <a:pt x="2171830" y="307"/>
                  <a:pt x="2797176" y="257863"/>
                  <a:pt x="2797176" y="575469"/>
                </a:cubicBez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round/>
            <a:headEnd/>
            <a:tailEnd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/>
          </a:extLst>
        </p:spPr>
        <p:txBody>
          <a:bodyPr anchor="ctr"/>
          <a:lstStyle/>
          <a:p>
            <a:pPr>
              <a:defRPr/>
            </a:pPr>
            <a:endParaRPr lang="fr-FR">
              <a:ea typeface="ＭＳ Ｐゴシック" charset="-128"/>
            </a:endParaRPr>
          </a:p>
        </p:txBody>
      </p:sp>
      <p:sp>
        <p:nvSpPr>
          <p:cNvPr id="45" name="Arc 44"/>
          <p:cNvSpPr>
            <a:spLocks/>
          </p:cNvSpPr>
          <p:nvPr/>
        </p:nvSpPr>
        <p:spPr bwMode="auto">
          <a:xfrm rot="10800000">
            <a:off x="2592388" y="4437063"/>
            <a:ext cx="2016125" cy="1008062"/>
          </a:xfrm>
          <a:custGeom>
            <a:avLst/>
            <a:gdLst>
              <a:gd name="T0" fmla="*/ 791 w 2016125"/>
              <a:gd name="T1" fmla="*/ 484070 h 1008062"/>
              <a:gd name="T2" fmla="*/ 1013057 w 2016125"/>
              <a:gd name="T3" fmla="*/ 6 h 1008062"/>
              <a:gd name="T4" fmla="*/ 2016126 w 2016125"/>
              <a:gd name="T5" fmla="*/ 504031 h 100806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016125" h="1008062" stroke="0">
                <a:moveTo>
                  <a:pt x="791" y="484070"/>
                </a:moveTo>
                <a:cubicBezTo>
                  <a:pt x="22301" y="212712"/>
                  <a:pt x="469922" y="-1339"/>
                  <a:pt x="1013057" y="6"/>
                </a:cubicBezTo>
                <a:cubicBezTo>
                  <a:pt x="1567839" y="1380"/>
                  <a:pt x="2016126" y="226637"/>
                  <a:pt x="2016126" y="504031"/>
                </a:cubicBezTo>
                <a:lnTo>
                  <a:pt x="1008063" y="504031"/>
                </a:lnTo>
                <a:lnTo>
                  <a:pt x="791" y="484070"/>
                </a:lnTo>
                <a:close/>
              </a:path>
              <a:path w="2016125" h="1008062" fill="none">
                <a:moveTo>
                  <a:pt x="791" y="484070"/>
                </a:moveTo>
                <a:cubicBezTo>
                  <a:pt x="22301" y="212712"/>
                  <a:pt x="469922" y="-1339"/>
                  <a:pt x="1013057" y="6"/>
                </a:cubicBezTo>
                <a:cubicBezTo>
                  <a:pt x="1567839" y="1380"/>
                  <a:pt x="2016126" y="226637"/>
                  <a:pt x="2016126" y="504031"/>
                </a:cubicBez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round/>
            <a:headEnd/>
            <a:tailEnd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/>
          </a:extLst>
        </p:spPr>
        <p:txBody>
          <a:bodyPr anchor="ctr"/>
          <a:lstStyle/>
          <a:p>
            <a:pPr>
              <a:defRPr/>
            </a:pPr>
            <a:endParaRPr lang="fr-FR">
              <a:ea typeface="ＭＳ Ｐゴシック" charset="-128"/>
            </a:endParaRPr>
          </a:p>
        </p:txBody>
      </p:sp>
      <p:sp>
        <p:nvSpPr>
          <p:cNvPr id="47" name="ZoneTexte 46"/>
          <p:cNvSpPr txBox="1">
            <a:spLocks noChangeArrowheads="1"/>
          </p:cNvSpPr>
          <p:nvPr/>
        </p:nvSpPr>
        <p:spPr bwMode="auto">
          <a:xfrm>
            <a:off x="3484563" y="3046413"/>
            <a:ext cx="2346325" cy="92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fr-FR" b="1">
                <a:solidFill>
                  <a:srgbClr val="FF0000"/>
                </a:solidFill>
              </a:rPr>
              <a:t>personnels, étudiants,</a:t>
            </a:r>
          </a:p>
          <a:p>
            <a:pPr algn="ctr"/>
            <a:endParaRPr lang="fr-FR" b="1">
              <a:solidFill>
                <a:srgbClr val="FF0000"/>
              </a:solidFill>
            </a:endParaRPr>
          </a:p>
          <a:p>
            <a:pPr algn="ctr"/>
            <a:r>
              <a:rPr lang="fr-FR" b="1">
                <a:solidFill>
                  <a:srgbClr val="FF0000"/>
                </a:solidFill>
              </a:rPr>
              <a:t>moyens, hébergement</a:t>
            </a:r>
          </a:p>
        </p:txBody>
      </p:sp>
      <p:sp>
        <p:nvSpPr>
          <p:cNvPr id="48" name="Rectangle à coins arrondis 47"/>
          <p:cNvSpPr>
            <a:spLocks noChangeArrowheads="1"/>
          </p:cNvSpPr>
          <p:nvPr/>
        </p:nvSpPr>
        <p:spPr bwMode="auto">
          <a:xfrm>
            <a:off x="6335713" y="2097088"/>
            <a:ext cx="2232025" cy="1655762"/>
          </a:xfrm>
          <a:prstGeom prst="roundRect">
            <a:avLst>
              <a:gd name="adj" fmla="val 16667"/>
            </a:avLst>
          </a:prstGeom>
          <a:solidFill>
            <a:srgbClr val="FFA5A2"/>
          </a:solidFill>
          <a:ln w="9525">
            <a:solidFill>
              <a:srgbClr val="FF6600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fr-FR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9252" name="ZoneTexte 48"/>
          <p:cNvSpPr txBox="1">
            <a:spLocks noChangeArrowheads="1"/>
          </p:cNvSpPr>
          <p:nvPr/>
        </p:nvSpPr>
        <p:spPr bwMode="auto">
          <a:xfrm>
            <a:off x="6480175" y="2241550"/>
            <a:ext cx="197802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b="1"/>
              <a:t>Actions de l</a:t>
            </a:r>
            <a:r>
              <a:rPr lang="fr-FR" altLang="fr-FR" b="1"/>
              <a:t>’</a:t>
            </a:r>
            <a:r>
              <a:rPr lang="fr-FR" b="1"/>
              <a:t>IDEX :</a:t>
            </a:r>
          </a:p>
          <a:p>
            <a:r>
              <a:rPr lang="fr-FR" b="1"/>
              <a:t>réseaux, </a:t>
            </a:r>
          </a:p>
          <a:p>
            <a:r>
              <a:rPr lang="fr-FR" b="1"/>
              <a:t>instituts,</a:t>
            </a:r>
          </a:p>
          <a:p>
            <a:r>
              <a:rPr lang="fr-FR" b="1"/>
              <a:t>etc…</a:t>
            </a:r>
          </a:p>
        </p:txBody>
      </p:sp>
      <p:sp>
        <p:nvSpPr>
          <p:cNvPr id="54" name="ZoneTexte 53"/>
          <p:cNvSpPr txBox="1">
            <a:spLocks noChangeArrowheads="1"/>
          </p:cNvSpPr>
          <p:nvPr/>
        </p:nvSpPr>
        <p:spPr bwMode="auto">
          <a:xfrm>
            <a:off x="3924300" y="1773238"/>
            <a:ext cx="14287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b="1">
                <a:solidFill>
                  <a:srgbClr val="FF0000"/>
                </a:solidFill>
              </a:rPr>
              <a:t>gouvernance</a:t>
            </a:r>
          </a:p>
        </p:txBody>
      </p:sp>
      <p:sp>
        <p:nvSpPr>
          <p:cNvPr id="55" name="ZoneTexte 54"/>
          <p:cNvSpPr txBox="1">
            <a:spLocks noChangeArrowheads="1"/>
          </p:cNvSpPr>
          <p:nvPr/>
        </p:nvSpPr>
        <p:spPr bwMode="auto">
          <a:xfrm>
            <a:off x="3563938" y="5661025"/>
            <a:ext cx="5572125" cy="646113"/>
          </a:xfrm>
          <a:prstGeom prst="rect">
            <a:avLst/>
          </a:prstGeom>
          <a:noFill/>
          <a:ln w="9525">
            <a:solidFill>
              <a:srgbClr val="FF66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fr-FR" b="1">
                <a:solidFill>
                  <a:srgbClr val="FF6600"/>
                </a:solidFill>
              </a:rPr>
              <a:t>permet : test en vraie grandeur, flexibilité, et adaptation à long terme par évolution des labos, établissements.  </a:t>
            </a:r>
          </a:p>
        </p:txBody>
      </p:sp>
      <p:sp>
        <p:nvSpPr>
          <p:cNvPr id="7" name="Double flèche horizontale 6"/>
          <p:cNvSpPr>
            <a:spLocks noChangeArrowheads="1"/>
          </p:cNvSpPr>
          <p:nvPr/>
        </p:nvSpPr>
        <p:spPr bwMode="auto">
          <a:xfrm>
            <a:off x="3384550" y="4581525"/>
            <a:ext cx="539750" cy="323850"/>
          </a:xfrm>
          <a:prstGeom prst="leftRightArrow">
            <a:avLst>
              <a:gd name="adj1" fmla="val 50000"/>
              <a:gd name="adj2" fmla="val 50000"/>
            </a:avLst>
          </a:prstGeom>
          <a:solidFill>
            <a:srgbClr val="CCFFCC"/>
          </a:solidFill>
          <a:ln w="9525">
            <a:solidFill>
              <a:srgbClr val="008000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fr-FR" dirty="0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8" name="Flèche angle droit à deux pointes 7"/>
          <p:cNvSpPr>
            <a:spLocks/>
          </p:cNvSpPr>
          <p:nvPr/>
        </p:nvSpPr>
        <p:spPr bwMode="auto">
          <a:xfrm>
            <a:off x="5364163" y="3789363"/>
            <a:ext cx="2124075" cy="1008062"/>
          </a:xfrm>
          <a:custGeom>
            <a:avLst/>
            <a:gdLst>
              <a:gd name="T0" fmla="*/ 0 w 2124075"/>
              <a:gd name="T1" fmla="*/ 850210 h 1008062"/>
              <a:gd name="T2" fmla="*/ 204939 w 2124075"/>
              <a:gd name="T3" fmla="*/ 692357 h 1008062"/>
              <a:gd name="T4" fmla="*/ 204939 w 2124075"/>
              <a:gd name="T5" fmla="*/ 780699 h 1008062"/>
              <a:gd name="T6" fmla="*/ 1896712 w 2124075"/>
              <a:gd name="T7" fmla="*/ 780699 h 1008062"/>
              <a:gd name="T8" fmla="*/ 1896712 w 2124075"/>
              <a:gd name="T9" fmla="*/ 204939 h 1008062"/>
              <a:gd name="T10" fmla="*/ 1808370 w 2124075"/>
              <a:gd name="T11" fmla="*/ 204939 h 1008062"/>
              <a:gd name="T12" fmla="*/ 1966223 w 2124075"/>
              <a:gd name="T13" fmla="*/ 0 h 1008062"/>
              <a:gd name="T14" fmla="*/ 2124075 w 2124075"/>
              <a:gd name="T15" fmla="*/ 204939 h 1008062"/>
              <a:gd name="T16" fmla="*/ 2035733 w 2124075"/>
              <a:gd name="T17" fmla="*/ 204939 h 1008062"/>
              <a:gd name="T18" fmla="*/ 2035733 w 2124075"/>
              <a:gd name="T19" fmla="*/ 919720 h 1008062"/>
              <a:gd name="T20" fmla="*/ 204939 w 2124075"/>
              <a:gd name="T21" fmla="*/ 919720 h 1008062"/>
              <a:gd name="T22" fmla="*/ 204939 w 2124075"/>
              <a:gd name="T23" fmla="*/ 1008062 h 1008062"/>
              <a:gd name="T24" fmla="*/ 0 w 2124075"/>
              <a:gd name="T25" fmla="*/ 850210 h 1008062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2124075" h="1008062">
                <a:moveTo>
                  <a:pt x="0" y="850210"/>
                </a:moveTo>
                <a:lnTo>
                  <a:pt x="204939" y="692357"/>
                </a:lnTo>
                <a:lnTo>
                  <a:pt x="204939" y="780699"/>
                </a:lnTo>
                <a:lnTo>
                  <a:pt x="1896712" y="780699"/>
                </a:lnTo>
                <a:lnTo>
                  <a:pt x="1896712" y="204939"/>
                </a:lnTo>
                <a:lnTo>
                  <a:pt x="1808370" y="204939"/>
                </a:lnTo>
                <a:lnTo>
                  <a:pt x="1966223" y="0"/>
                </a:lnTo>
                <a:lnTo>
                  <a:pt x="2124075" y="204939"/>
                </a:lnTo>
                <a:lnTo>
                  <a:pt x="2035733" y="204939"/>
                </a:lnTo>
                <a:lnTo>
                  <a:pt x="2035733" y="919720"/>
                </a:lnTo>
                <a:lnTo>
                  <a:pt x="204939" y="919720"/>
                </a:lnTo>
                <a:lnTo>
                  <a:pt x="204939" y="1008062"/>
                </a:lnTo>
                <a:lnTo>
                  <a:pt x="0" y="850210"/>
                </a:lnTo>
                <a:close/>
              </a:path>
            </a:pathLst>
          </a:custGeom>
          <a:solidFill>
            <a:srgbClr val="CCFFCC"/>
          </a:solidFill>
          <a:ln w="9525" cap="flat" cmpd="sng">
            <a:solidFill>
              <a:srgbClr val="008000"/>
            </a:solidFill>
            <a:prstDash val="solid"/>
            <a:round/>
            <a:headEnd/>
            <a:tailEnd/>
          </a:ln>
          <a:effectLst>
            <a:outerShdw blurRad="40000"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>
              <a:defRPr/>
            </a:pPr>
            <a:endParaRPr lang="fr-FR">
              <a:ea typeface="ＭＳ Ｐゴシック" charset="-128"/>
            </a:endParaRPr>
          </a:p>
        </p:txBody>
      </p:sp>
      <p:sp>
        <p:nvSpPr>
          <p:cNvPr id="9" name="Double flèche horizontale 8"/>
          <p:cNvSpPr>
            <a:spLocks noChangeArrowheads="1"/>
          </p:cNvSpPr>
          <p:nvPr/>
        </p:nvSpPr>
        <p:spPr bwMode="auto">
          <a:xfrm rot="-1583126">
            <a:off x="2274888" y="1362075"/>
            <a:ext cx="1008062" cy="431800"/>
          </a:xfrm>
          <a:prstGeom prst="leftRightArrow">
            <a:avLst>
              <a:gd name="adj1" fmla="val 50000"/>
              <a:gd name="adj2" fmla="val 49998"/>
            </a:avLst>
          </a:prstGeom>
          <a:solidFill>
            <a:srgbClr val="FFA5A2"/>
          </a:solidFill>
          <a:ln w="9525">
            <a:solidFill>
              <a:srgbClr val="FF0000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fr-FR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46" name="Double flèche horizontale 45"/>
          <p:cNvSpPr>
            <a:spLocks noChangeArrowheads="1"/>
          </p:cNvSpPr>
          <p:nvPr/>
        </p:nvSpPr>
        <p:spPr bwMode="auto">
          <a:xfrm rot="1583126" flipH="1">
            <a:off x="5983288" y="1362075"/>
            <a:ext cx="1008062" cy="431800"/>
          </a:xfrm>
          <a:prstGeom prst="leftRightArrow">
            <a:avLst>
              <a:gd name="adj1" fmla="val 50000"/>
              <a:gd name="adj2" fmla="val 49998"/>
            </a:avLst>
          </a:prstGeom>
          <a:solidFill>
            <a:srgbClr val="FFA5A2"/>
          </a:solidFill>
          <a:ln w="9525">
            <a:solidFill>
              <a:srgbClr val="FF0000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fr-FR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49" name="ZoneTexte 48"/>
          <p:cNvSpPr txBox="1"/>
          <p:nvPr/>
        </p:nvSpPr>
        <p:spPr>
          <a:xfrm>
            <a:off x="467544" y="5877272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Transparent C. </a:t>
            </a:r>
            <a:r>
              <a:rPr lang="fr-FR" dirty="0" err="1" smtClean="0"/>
              <a:t>Chappert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30747" grpId="0" animBg="1"/>
      <p:bldP spid="41" grpId="0"/>
      <p:bldP spid="47" grpId="0"/>
      <p:bldP spid="54" grpId="0"/>
      <p:bldP spid="5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 à coins arrondis 48"/>
          <p:cNvSpPr>
            <a:spLocks noChangeArrowheads="1"/>
          </p:cNvSpPr>
          <p:nvPr/>
        </p:nvSpPr>
        <p:spPr bwMode="auto">
          <a:xfrm>
            <a:off x="304800" y="4267200"/>
            <a:ext cx="8839200" cy="13716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AAAAAA"/>
              </a:gs>
              <a:gs pos="20000">
                <a:srgbClr val="A9A9A9"/>
              </a:gs>
              <a:gs pos="100000">
                <a:srgbClr val="818181"/>
              </a:gs>
            </a:gsLst>
            <a:lin ang="5400000"/>
          </a:gradFill>
          <a:ln w="9525">
            <a:solidFill>
              <a:srgbClr val="ABABAB"/>
            </a:solidFill>
            <a:round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fr-FR" dirty="0">
              <a:solidFill>
                <a:schemeClr val="lt1"/>
              </a:solidFill>
              <a:latin typeface="+mn-lt"/>
              <a:ea typeface="+mn-ea"/>
            </a:endParaRPr>
          </a:p>
          <a:p>
            <a:pPr algn="ctr">
              <a:defRPr/>
            </a:pPr>
            <a:endParaRPr lang="fr-FR" dirty="0">
              <a:solidFill>
                <a:schemeClr val="lt1"/>
              </a:solidFill>
              <a:latin typeface="+mn-lt"/>
              <a:ea typeface="+mn-ea"/>
            </a:endParaRPr>
          </a:p>
          <a:p>
            <a:pPr algn="ctr">
              <a:defRPr/>
            </a:pPr>
            <a:r>
              <a:rPr lang="fr-FR" b="1" dirty="0">
                <a:solidFill>
                  <a:schemeClr val="lt1"/>
                </a:solidFill>
                <a:latin typeface="+mn-lt"/>
                <a:ea typeface="+mn-ea"/>
              </a:rPr>
              <a:t>DEPARTEMENTS</a:t>
            </a:r>
          </a:p>
        </p:txBody>
      </p:sp>
      <p:sp>
        <p:nvSpPr>
          <p:cNvPr id="10" name="Double flèche verticale 9"/>
          <p:cNvSpPr>
            <a:spLocks noChangeArrowheads="1"/>
          </p:cNvSpPr>
          <p:nvPr/>
        </p:nvSpPr>
        <p:spPr bwMode="auto">
          <a:xfrm>
            <a:off x="4440238" y="1412875"/>
            <a:ext cx="360362" cy="936625"/>
          </a:xfrm>
          <a:prstGeom prst="upDownArrow">
            <a:avLst>
              <a:gd name="adj1" fmla="val 50000"/>
              <a:gd name="adj2" fmla="val 49997"/>
            </a:avLst>
          </a:prstGeom>
          <a:solidFill>
            <a:srgbClr val="CCFFCC"/>
          </a:solidFill>
          <a:ln w="9525">
            <a:solidFill>
              <a:srgbClr val="008000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fr-FR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2" name="Flèche à quatre pointes 1"/>
          <p:cNvSpPr>
            <a:spLocks/>
          </p:cNvSpPr>
          <p:nvPr/>
        </p:nvSpPr>
        <p:spPr bwMode="auto">
          <a:xfrm>
            <a:off x="2971800" y="2744788"/>
            <a:ext cx="3240088" cy="1584325"/>
          </a:xfrm>
          <a:custGeom>
            <a:avLst/>
            <a:gdLst>
              <a:gd name="T0" fmla="*/ 0 w 3240087"/>
              <a:gd name="T1" fmla="*/ 792163 h 1584325"/>
              <a:gd name="T2" fmla="*/ 241990 w 3240087"/>
              <a:gd name="T3" fmla="*/ 590415 h 1584325"/>
              <a:gd name="T4" fmla="*/ 241990 w 3240087"/>
              <a:gd name="T5" fmla="*/ 688429 h 1584325"/>
              <a:gd name="T6" fmla="*/ 1516310 w 3240087"/>
              <a:gd name="T7" fmla="*/ 688429 h 1584325"/>
              <a:gd name="T8" fmla="*/ 1516310 w 3240087"/>
              <a:gd name="T9" fmla="*/ 241990 h 1584325"/>
              <a:gd name="T10" fmla="*/ 1418296 w 3240087"/>
              <a:gd name="T11" fmla="*/ 241990 h 1584325"/>
              <a:gd name="T12" fmla="*/ 1620044 w 3240087"/>
              <a:gd name="T13" fmla="*/ 0 h 1584325"/>
              <a:gd name="T14" fmla="*/ 1821791 w 3240087"/>
              <a:gd name="T15" fmla="*/ 241990 h 1584325"/>
              <a:gd name="T16" fmla="*/ 1723777 w 3240087"/>
              <a:gd name="T17" fmla="*/ 241990 h 1584325"/>
              <a:gd name="T18" fmla="*/ 1723777 w 3240087"/>
              <a:gd name="T19" fmla="*/ 688429 h 1584325"/>
              <a:gd name="T20" fmla="*/ 2998097 w 3240087"/>
              <a:gd name="T21" fmla="*/ 688429 h 1584325"/>
              <a:gd name="T22" fmla="*/ 2998097 w 3240087"/>
              <a:gd name="T23" fmla="*/ 590415 h 1584325"/>
              <a:gd name="T24" fmla="*/ 3240087 w 3240087"/>
              <a:gd name="T25" fmla="*/ 792163 h 1584325"/>
              <a:gd name="T26" fmla="*/ 2998097 w 3240087"/>
              <a:gd name="T27" fmla="*/ 993910 h 1584325"/>
              <a:gd name="T28" fmla="*/ 2998097 w 3240087"/>
              <a:gd name="T29" fmla="*/ 895896 h 1584325"/>
              <a:gd name="T30" fmla="*/ 1723777 w 3240087"/>
              <a:gd name="T31" fmla="*/ 895896 h 1584325"/>
              <a:gd name="T32" fmla="*/ 1723777 w 3240087"/>
              <a:gd name="T33" fmla="*/ 1342335 h 1584325"/>
              <a:gd name="T34" fmla="*/ 1821791 w 3240087"/>
              <a:gd name="T35" fmla="*/ 1342335 h 1584325"/>
              <a:gd name="T36" fmla="*/ 1620044 w 3240087"/>
              <a:gd name="T37" fmla="*/ 1584325 h 1584325"/>
              <a:gd name="T38" fmla="*/ 1418296 w 3240087"/>
              <a:gd name="T39" fmla="*/ 1342335 h 1584325"/>
              <a:gd name="T40" fmla="*/ 1516310 w 3240087"/>
              <a:gd name="T41" fmla="*/ 1342335 h 1584325"/>
              <a:gd name="T42" fmla="*/ 1516310 w 3240087"/>
              <a:gd name="T43" fmla="*/ 895896 h 1584325"/>
              <a:gd name="T44" fmla="*/ 241990 w 3240087"/>
              <a:gd name="T45" fmla="*/ 895896 h 1584325"/>
              <a:gd name="T46" fmla="*/ 241990 w 3240087"/>
              <a:gd name="T47" fmla="*/ 993910 h 1584325"/>
              <a:gd name="T48" fmla="*/ 0 w 3240087"/>
              <a:gd name="T49" fmla="*/ 792163 h 1584325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3240087"/>
              <a:gd name="T76" fmla="*/ 0 h 1584325"/>
              <a:gd name="T77" fmla="*/ 3240087 w 3240087"/>
              <a:gd name="T78" fmla="*/ 1584325 h 1584325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3240087" h="1584325">
                <a:moveTo>
                  <a:pt x="0" y="792163"/>
                </a:moveTo>
                <a:lnTo>
                  <a:pt x="241990" y="590415"/>
                </a:lnTo>
                <a:lnTo>
                  <a:pt x="241990" y="688429"/>
                </a:lnTo>
                <a:lnTo>
                  <a:pt x="1516310" y="688429"/>
                </a:lnTo>
                <a:lnTo>
                  <a:pt x="1516310" y="241990"/>
                </a:lnTo>
                <a:lnTo>
                  <a:pt x="1418296" y="241990"/>
                </a:lnTo>
                <a:lnTo>
                  <a:pt x="1620044" y="0"/>
                </a:lnTo>
                <a:lnTo>
                  <a:pt x="1821791" y="241990"/>
                </a:lnTo>
                <a:lnTo>
                  <a:pt x="1723777" y="241990"/>
                </a:lnTo>
                <a:lnTo>
                  <a:pt x="1723777" y="688429"/>
                </a:lnTo>
                <a:lnTo>
                  <a:pt x="2998097" y="688429"/>
                </a:lnTo>
                <a:lnTo>
                  <a:pt x="2998097" y="590415"/>
                </a:lnTo>
                <a:lnTo>
                  <a:pt x="3240087" y="792163"/>
                </a:lnTo>
                <a:lnTo>
                  <a:pt x="2998097" y="993910"/>
                </a:lnTo>
                <a:lnTo>
                  <a:pt x="2998097" y="895896"/>
                </a:lnTo>
                <a:lnTo>
                  <a:pt x="1723777" y="895896"/>
                </a:lnTo>
                <a:lnTo>
                  <a:pt x="1723777" y="1342335"/>
                </a:lnTo>
                <a:lnTo>
                  <a:pt x="1821791" y="1342335"/>
                </a:lnTo>
                <a:lnTo>
                  <a:pt x="1620044" y="1584325"/>
                </a:lnTo>
                <a:lnTo>
                  <a:pt x="1418296" y="1342335"/>
                </a:lnTo>
                <a:lnTo>
                  <a:pt x="1516310" y="1342335"/>
                </a:lnTo>
                <a:lnTo>
                  <a:pt x="1516310" y="895896"/>
                </a:lnTo>
                <a:lnTo>
                  <a:pt x="241990" y="895896"/>
                </a:lnTo>
                <a:lnTo>
                  <a:pt x="241990" y="993910"/>
                </a:lnTo>
                <a:lnTo>
                  <a:pt x="0" y="792163"/>
                </a:lnTo>
                <a:close/>
              </a:path>
            </a:pathLst>
          </a:custGeom>
          <a:solidFill>
            <a:srgbClr val="CCFFCC"/>
          </a:solidFill>
          <a:ln w="9525">
            <a:solidFill>
              <a:srgbClr val="008000"/>
            </a:solidFill>
            <a:round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>
              <a:defRPr/>
            </a:pPr>
            <a:endParaRPr lang="fr-FR">
              <a:latin typeface="Calibri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2293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smtClean="0">
                <a:ea typeface="ＭＳ Ｐゴシック" pitchFamily="28" charset="-128"/>
              </a:rPr>
              <a:t>Un première étape pour l’Université Paris-Saclay en 2014</a:t>
            </a:r>
          </a:p>
        </p:txBody>
      </p:sp>
      <p:sp>
        <p:nvSpPr>
          <p:cNvPr id="12294" name="Espace réservé du pied de page 2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fr-FR"/>
              <a:t>Point IDEX - Assemblée FCS du 23 Mai 2012  </a:t>
            </a:r>
          </a:p>
        </p:txBody>
      </p:sp>
      <p:sp>
        <p:nvSpPr>
          <p:cNvPr id="12295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4E5168FE-CCCD-44B4-B298-F55ABC56C787}" type="slidenum">
              <a:rPr lang="fr-FR"/>
              <a:pPr/>
              <a:t>13</a:t>
            </a:fld>
            <a:endParaRPr lang="fr-FR"/>
          </a:p>
        </p:txBody>
      </p:sp>
      <p:sp>
        <p:nvSpPr>
          <p:cNvPr id="5" name="ZoneTexte 4"/>
          <p:cNvSpPr txBox="1">
            <a:spLocks noChangeArrowheads="1"/>
          </p:cNvSpPr>
          <p:nvPr/>
        </p:nvSpPr>
        <p:spPr bwMode="auto">
          <a:xfrm>
            <a:off x="323850" y="833438"/>
            <a:ext cx="2249488" cy="369887"/>
          </a:xfrm>
          <a:prstGeom prst="rect">
            <a:avLst/>
          </a:prstGeom>
          <a:gradFill rotWithShape="1">
            <a:gsLst>
              <a:gs pos="0">
                <a:srgbClr val="EDEDED"/>
              </a:gs>
              <a:gs pos="64999">
                <a:srgbClr val="D0D0D0"/>
              </a:gs>
              <a:gs pos="100000">
                <a:srgbClr val="BCBCBC"/>
              </a:gs>
            </a:gsLst>
            <a:lin ang="5400000" scaled="1"/>
          </a:gra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 wrap="none">
            <a:spAutoFit/>
          </a:bodyPr>
          <a:lstStyle/>
          <a:p>
            <a:r>
              <a:rPr lang="fr-FR" b="1" i="1">
                <a:solidFill>
                  <a:srgbClr val="000000"/>
                </a:solidFill>
              </a:rPr>
              <a:t>Portail « formation »</a:t>
            </a:r>
          </a:p>
        </p:txBody>
      </p:sp>
      <p:sp>
        <p:nvSpPr>
          <p:cNvPr id="6" name="ZoneTexte 5"/>
          <p:cNvSpPr txBox="1">
            <a:spLocks noChangeArrowheads="1"/>
          </p:cNvSpPr>
          <p:nvPr/>
        </p:nvSpPr>
        <p:spPr bwMode="auto">
          <a:xfrm>
            <a:off x="6624638" y="693738"/>
            <a:ext cx="2222500" cy="647700"/>
          </a:xfrm>
          <a:prstGeom prst="rect">
            <a:avLst/>
          </a:prstGeom>
          <a:gradFill rotWithShape="1">
            <a:gsLst>
              <a:gs pos="0">
                <a:srgbClr val="EDEDED"/>
              </a:gs>
              <a:gs pos="64999">
                <a:srgbClr val="D0D0D0"/>
              </a:gs>
              <a:gs pos="100000">
                <a:srgbClr val="BCBCBC"/>
              </a:gs>
            </a:gsLst>
            <a:lin ang="5400000" scaled="1"/>
          </a:gra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 wrap="none">
            <a:spAutoFit/>
          </a:bodyPr>
          <a:lstStyle/>
          <a:p>
            <a:pPr algn="r"/>
            <a:r>
              <a:rPr lang="fr-FR" b="1" i="1">
                <a:solidFill>
                  <a:srgbClr val="000000"/>
                </a:solidFill>
              </a:rPr>
              <a:t>Portail « recherche »</a:t>
            </a:r>
          </a:p>
          <a:p>
            <a:pPr algn="r"/>
            <a:r>
              <a:rPr lang="fr-FR" b="1" i="1">
                <a:solidFill>
                  <a:srgbClr val="000000"/>
                </a:solidFill>
              </a:rPr>
              <a:t>/ « innovation »</a:t>
            </a:r>
          </a:p>
        </p:txBody>
      </p:sp>
      <p:sp>
        <p:nvSpPr>
          <p:cNvPr id="12298" name="ZoneTexte 6"/>
          <p:cNvSpPr txBox="1">
            <a:spLocks noChangeArrowheads="1"/>
          </p:cNvSpPr>
          <p:nvPr/>
        </p:nvSpPr>
        <p:spPr bwMode="auto">
          <a:xfrm>
            <a:off x="3348038" y="981075"/>
            <a:ext cx="2600325" cy="400050"/>
          </a:xfrm>
          <a:prstGeom prst="rect">
            <a:avLst/>
          </a:prstGeom>
          <a:solidFill>
            <a:srgbClr val="FFA5A2"/>
          </a:solidFill>
          <a:ln w="9525">
            <a:solidFill>
              <a:srgbClr val="FF66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000" b="1"/>
              <a:t>Université Paris-Saclay</a:t>
            </a:r>
          </a:p>
        </p:txBody>
      </p:sp>
      <p:sp>
        <p:nvSpPr>
          <p:cNvPr id="12299" name="ZoneTexte 7"/>
          <p:cNvSpPr txBox="1">
            <a:spLocks noChangeArrowheads="1"/>
          </p:cNvSpPr>
          <p:nvPr/>
        </p:nvSpPr>
        <p:spPr bwMode="auto">
          <a:xfrm>
            <a:off x="539750" y="2097088"/>
            <a:ext cx="1017588" cy="369887"/>
          </a:xfrm>
          <a:prstGeom prst="rect">
            <a:avLst/>
          </a:prstGeom>
          <a:solidFill>
            <a:srgbClr val="FFA5A2"/>
          </a:solidFill>
          <a:ln w="9525">
            <a:solidFill>
              <a:srgbClr val="FF66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b="1"/>
              <a:t>School A</a:t>
            </a:r>
          </a:p>
        </p:txBody>
      </p:sp>
      <p:sp>
        <p:nvSpPr>
          <p:cNvPr id="12300" name="ZoneTexte 8"/>
          <p:cNvSpPr txBox="1">
            <a:spLocks noChangeArrowheads="1"/>
          </p:cNvSpPr>
          <p:nvPr/>
        </p:nvSpPr>
        <p:spPr bwMode="auto">
          <a:xfrm>
            <a:off x="1908175" y="2097088"/>
            <a:ext cx="992188" cy="369887"/>
          </a:xfrm>
          <a:prstGeom prst="rect">
            <a:avLst/>
          </a:prstGeom>
          <a:solidFill>
            <a:srgbClr val="FFA5A2"/>
          </a:solidFill>
          <a:ln w="9525">
            <a:solidFill>
              <a:srgbClr val="FF66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b="1"/>
              <a:t>School B</a:t>
            </a:r>
          </a:p>
        </p:txBody>
      </p:sp>
      <p:sp>
        <p:nvSpPr>
          <p:cNvPr id="12301" name="ZoneTexte 11"/>
          <p:cNvSpPr txBox="1">
            <a:spLocks noChangeArrowheads="1"/>
          </p:cNvSpPr>
          <p:nvPr/>
        </p:nvSpPr>
        <p:spPr bwMode="auto">
          <a:xfrm>
            <a:off x="2879725" y="1773238"/>
            <a:ext cx="55086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4000" b="1"/>
              <a:t>…</a:t>
            </a:r>
          </a:p>
        </p:txBody>
      </p:sp>
      <p:sp>
        <p:nvSpPr>
          <p:cNvPr id="13" name="ZoneTexte 12"/>
          <p:cNvSpPr txBox="1">
            <a:spLocks noChangeArrowheads="1"/>
          </p:cNvSpPr>
          <p:nvPr/>
        </p:nvSpPr>
        <p:spPr bwMode="auto">
          <a:xfrm>
            <a:off x="660400" y="4572000"/>
            <a:ext cx="608013" cy="369888"/>
          </a:xfrm>
          <a:prstGeom prst="rect">
            <a:avLst/>
          </a:prstGeom>
          <a:solidFill>
            <a:srgbClr val="CCFFCC"/>
          </a:solidFill>
          <a:ln w="9525">
            <a:solidFill>
              <a:srgbClr val="008000"/>
            </a:solidFill>
            <a:miter lim="800000"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fr-FR" dirty="0">
                <a:solidFill>
                  <a:schemeClr val="dk1"/>
                </a:solidFill>
                <a:latin typeface="+mn-lt"/>
                <a:ea typeface="+mn-ea"/>
              </a:rPr>
              <a:t>ED 1</a:t>
            </a:r>
          </a:p>
        </p:txBody>
      </p:sp>
      <p:sp>
        <p:nvSpPr>
          <p:cNvPr id="14" name="ZoneTexte 13"/>
          <p:cNvSpPr txBox="1">
            <a:spLocks noChangeArrowheads="1"/>
          </p:cNvSpPr>
          <p:nvPr/>
        </p:nvSpPr>
        <p:spPr bwMode="auto">
          <a:xfrm>
            <a:off x="1489075" y="4572000"/>
            <a:ext cx="608013" cy="369888"/>
          </a:xfrm>
          <a:prstGeom prst="rect">
            <a:avLst/>
          </a:prstGeom>
          <a:solidFill>
            <a:srgbClr val="CCFFCC"/>
          </a:solidFill>
          <a:ln w="9525">
            <a:solidFill>
              <a:srgbClr val="008000"/>
            </a:solidFill>
            <a:miter lim="800000"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fr-FR" dirty="0">
                <a:solidFill>
                  <a:schemeClr val="dk1"/>
                </a:solidFill>
                <a:latin typeface="+mn-lt"/>
                <a:ea typeface="+mn-ea"/>
              </a:rPr>
              <a:t>ED 2</a:t>
            </a:r>
          </a:p>
        </p:txBody>
      </p:sp>
      <p:sp>
        <p:nvSpPr>
          <p:cNvPr id="15" name="ZoneTexte 14"/>
          <p:cNvSpPr txBox="1">
            <a:spLocks noChangeArrowheads="1"/>
          </p:cNvSpPr>
          <p:nvPr/>
        </p:nvSpPr>
        <p:spPr bwMode="auto">
          <a:xfrm>
            <a:off x="2306638" y="4572000"/>
            <a:ext cx="609600" cy="369888"/>
          </a:xfrm>
          <a:prstGeom prst="rect">
            <a:avLst/>
          </a:prstGeom>
          <a:solidFill>
            <a:srgbClr val="CCFFCC"/>
          </a:solidFill>
          <a:ln w="9525">
            <a:solidFill>
              <a:srgbClr val="008000"/>
            </a:solidFill>
            <a:miter lim="800000"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fr-FR" dirty="0">
                <a:solidFill>
                  <a:schemeClr val="dk1"/>
                </a:solidFill>
                <a:latin typeface="+mn-lt"/>
                <a:ea typeface="+mn-ea"/>
              </a:rPr>
              <a:t>ED 3</a:t>
            </a:r>
          </a:p>
        </p:txBody>
      </p:sp>
      <p:sp>
        <p:nvSpPr>
          <p:cNvPr id="12305" name="ZoneTexte 16"/>
          <p:cNvSpPr txBox="1">
            <a:spLocks noChangeArrowheads="1"/>
          </p:cNvSpPr>
          <p:nvPr/>
        </p:nvSpPr>
        <p:spPr bwMode="auto">
          <a:xfrm>
            <a:off x="2906713" y="4233863"/>
            <a:ext cx="54927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4000" b="1"/>
              <a:t>…</a:t>
            </a:r>
          </a:p>
        </p:txBody>
      </p:sp>
      <p:sp>
        <p:nvSpPr>
          <p:cNvPr id="18" name="Forme libre 17"/>
          <p:cNvSpPr>
            <a:spLocks/>
          </p:cNvSpPr>
          <p:nvPr/>
        </p:nvSpPr>
        <p:spPr bwMode="auto">
          <a:xfrm>
            <a:off x="215900" y="2457450"/>
            <a:ext cx="515938" cy="1111250"/>
          </a:xfrm>
          <a:custGeom>
            <a:avLst/>
            <a:gdLst>
              <a:gd name="T0" fmla="*/ 516014 w 515900"/>
              <a:gd name="T1" fmla="*/ 0 h 1111304"/>
              <a:gd name="T2" fmla="*/ 502783 w 515900"/>
              <a:gd name="T3" fmla="*/ 1111142 h 1111304"/>
              <a:gd name="T4" fmla="*/ 0 w 515900"/>
              <a:gd name="T5" fmla="*/ 1111142 h 1111304"/>
              <a:gd name="T6" fmla="*/ 0 60000 65536"/>
              <a:gd name="T7" fmla="*/ 0 60000 65536"/>
              <a:gd name="T8" fmla="*/ 0 60000 65536"/>
              <a:gd name="T9" fmla="*/ 0 w 515900"/>
              <a:gd name="T10" fmla="*/ 0 h 1111304"/>
              <a:gd name="T11" fmla="*/ 515900 w 515900"/>
              <a:gd name="T12" fmla="*/ 1111304 h 111130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15900" h="1111304">
                <a:moveTo>
                  <a:pt x="515900" y="0"/>
                </a:moveTo>
                <a:lnTo>
                  <a:pt x="502672" y="1111304"/>
                </a:lnTo>
                <a:lnTo>
                  <a:pt x="0" y="1111304"/>
                </a:lnTo>
              </a:path>
            </a:pathLst>
          </a:custGeom>
          <a:noFill/>
          <a:ln w="25400">
            <a:solidFill>
              <a:srgbClr val="FF6600"/>
            </a:solidFill>
            <a:round/>
            <a:headEnd/>
            <a:tailEnd type="arrow" w="med" len="med"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>
              <a:defRPr/>
            </a:pPr>
            <a:endParaRPr lang="fr-FR">
              <a:latin typeface="Calibri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0" name="Forme libre 19"/>
          <p:cNvSpPr>
            <a:spLocks/>
          </p:cNvSpPr>
          <p:nvPr/>
        </p:nvSpPr>
        <p:spPr bwMode="auto">
          <a:xfrm>
            <a:off x="215900" y="2457450"/>
            <a:ext cx="684213" cy="1439863"/>
          </a:xfrm>
          <a:custGeom>
            <a:avLst/>
            <a:gdLst>
              <a:gd name="T0" fmla="*/ 1203491 w 515900"/>
              <a:gd name="T1" fmla="*/ 0 h 1111304"/>
              <a:gd name="T2" fmla="*/ 1172633 w 515900"/>
              <a:gd name="T3" fmla="*/ 2417117 h 1111304"/>
              <a:gd name="T4" fmla="*/ 0 w 515900"/>
              <a:gd name="T5" fmla="*/ 2417117 h 1111304"/>
              <a:gd name="T6" fmla="*/ 0 60000 65536"/>
              <a:gd name="T7" fmla="*/ 0 60000 65536"/>
              <a:gd name="T8" fmla="*/ 0 60000 65536"/>
              <a:gd name="T9" fmla="*/ 0 w 515900"/>
              <a:gd name="T10" fmla="*/ 0 h 1111304"/>
              <a:gd name="T11" fmla="*/ 515900 w 515900"/>
              <a:gd name="T12" fmla="*/ 1111304 h 111130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15900" h="1111304">
                <a:moveTo>
                  <a:pt x="515900" y="0"/>
                </a:moveTo>
                <a:lnTo>
                  <a:pt x="502672" y="1111304"/>
                </a:lnTo>
                <a:lnTo>
                  <a:pt x="0" y="1111304"/>
                </a:lnTo>
              </a:path>
            </a:pathLst>
          </a:custGeom>
          <a:noFill/>
          <a:ln w="25400">
            <a:solidFill>
              <a:srgbClr val="FF6600"/>
            </a:solidFill>
            <a:round/>
            <a:headEnd/>
            <a:tailEnd type="arrow" w="med" len="med"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>
              <a:defRPr/>
            </a:pPr>
            <a:endParaRPr lang="fr-FR">
              <a:latin typeface="Calibri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1" name="Forme libre 20"/>
          <p:cNvSpPr>
            <a:spLocks/>
          </p:cNvSpPr>
          <p:nvPr/>
        </p:nvSpPr>
        <p:spPr bwMode="auto">
          <a:xfrm>
            <a:off x="358775" y="2457450"/>
            <a:ext cx="1668463" cy="1111250"/>
          </a:xfrm>
          <a:custGeom>
            <a:avLst/>
            <a:gdLst>
              <a:gd name="T0" fmla="*/ 17450933 w 515900"/>
              <a:gd name="T1" fmla="*/ 0 h 1111304"/>
              <a:gd name="T2" fmla="*/ 17003485 w 515900"/>
              <a:gd name="T3" fmla="*/ 1111142 h 1111304"/>
              <a:gd name="T4" fmla="*/ 0 w 515900"/>
              <a:gd name="T5" fmla="*/ 1111142 h 1111304"/>
              <a:gd name="T6" fmla="*/ 0 60000 65536"/>
              <a:gd name="T7" fmla="*/ 0 60000 65536"/>
              <a:gd name="T8" fmla="*/ 0 60000 65536"/>
              <a:gd name="T9" fmla="*/ 0 w 515900"/>
              <a:gd name="T10" fmla="*/ 0 h 1111304"/>
              <a:gd name="T11" fmla="*/ 515900 w 515900"/>
              <a:gd name="T12" fmla="*/ 1111304 h 111130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15900" h="1111304">
                <a:moveTo>
                  <a:pt x="515900" y="0"/>
                </a:moveTo>
                <a:lnTo>
                  <a:pt x="502672" y="1111304"/>
                </a:lnTo>
                <a:lnTo>
                  <a:pt x="0" y="1111304"/>
                </a:lnTo>
              </a:path>
            </a:pathLst>
          </a:custGeom>
          <a:noFill/>
          <a:ln w="25400">
            <a:solidFill>
              <a:srgbClr val="FF6600"/>
            </a:solidFill>
            <a:round/>
            <a:headEnd/>
            <a:tailEnd type="arrow" w="med" len="med"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>
              <a:defRPr/>
            </a:pPr>
            <a:endParaRPr lang="fr-FR">
              <a:latin typeface="Calibri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2" name="Forme libre 21"/>
          <p:cNvSpPr>
            <a:spLocks/>
          </p:cNvSpPr>
          <p:nvPr/>
        </p:nvSpPr>
        <p:spPr bwMode="auto">
          <a:xfrm>
            <a:off x="358775" y="2457450"/>
            <a:ext cx="1836738" cy="1439863"/>
          </a:xfrm>
          <a:custGeom>
            <a:avLst/>
            <a:gdLst>
              <a:gd name="T0" fmla="*/ 23281478 w 515900"/>
              <a:gd name="T1" fmla="*/ 0 h 1111304"/>
              <a:gd name="T2" fmla="*/ 22684530 w 515900"/>
              <a:gd name="T3" fmla="*/ 2417117 h 1111304"/>
              <a:gd name="T4" fmla="*/ 0 w 515900"/>
              <a:gd name="T5" fmla="*/ 2417117 h 1111304"/>
              <a:gd name="T6" fmla="*/ 0 60000 65536"/>
              <a:gd name="T7" fmla="*/ 0 60000 65536"/>
              <a:gd name="T8" fmla="*/ 0 60000 65536"/>
              <a:gd name="T9" fmla="*/ 0 w 515900"/>
              <a:gd name="T10" fmla="*/ 0 h 1111304"/>
              <a:gd name="T11" fmla="*/ 515900 w 515900"/>
              <a:gd name="T12" fmla="*/ 1111304 h 111130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15900" h="1111304">
                <a:moveTo>
                  <a:pt x="515900" y="0"/>
                </a:moveTo>
                <a:lnTo>
                  <a:pt x="502672" y="1111304"/>
                </a:lnTo>
                <a:lnTo>
                  <a:pt x="0" y="1111304"/>
                </a:lnTo>
              </a:path>
            </a:pathLst>
          </a:custGeom>
          <a:noFill/>
          <a:ln w="25400">
            <a:solidFill>
              <a:srgbClr val="FF6600"/>
            </a:solidFill>
            <a:round/>
            <a:headEnd/>
            <a:tailEnd type="arrow" w="med" len="med"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>
              <a:defRPr/>
            </a:pPr>
            <a:endParaRPr lang="fr-FR">
              <a:latin typeface="Calibri" charset="0"/>
              <a:ea typeface="ＭＳ Ｐゴシック" charset="-128"/>
              <a:cs typeface="ＭＳ Ｐゴシック" charset="-128"/>
            </a:endParaRPr>
          </a:p>
        </p:txBody>
      </p:sp>
      <p:cxnSp>
        <p:nvCxnSpPr>
          <p:cNvPr id="24" name="Connecteur droit avec flèche 23"/>
          <p:cNvCxnSpPr>
            <a:cxnSpLocks noChangeShapeType="1"/>
          </p:cNvCxnSpPr>
          <p:nvPr/>
        </p:nvCxnSpPr>
        <p:spPr bwMode="auto">
          <a:xfrm>
            <a:off x="1042988" y="2457450"/>
            <a:ext cx="0" cy="2051050"/>
          </a:xfrm>
          <a:prstGeom prst="straightConnector1">
            <a:avLst/>
          </a:prstGeom>
          <a:noFill/>
          <a:ln w="25400">
            <a:solidFill>
              <a:srgbClr val="FF6600"/>
            </a:solidFill>
            <a:round/>
            <a:headEnd/>
            <a:tailEnd type="arrow" w="med" len="med"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cxnSp>
        <p:nvCxnSpPr>
          <p:cNvPr id="32" name="Connecteur droit avec flèche 31"/>
          <p:cNvCxnSpPr>
            <a:cxnSpLocks noChangeShapeType="1"/>
          </p:cNvCxnSpPr>
          <p:nvPr/>
        </p:nvCxnSpPr>
        <p:spPr bwMode="auto">
          <a:xfrm>
            <a:off x="1223963" y="2457450"/>
            <a:ext cx="0" cy="2051050"/>
          </a:xfrm>
          <a:prstGeom prst="straightConnector1">
            <a:avLst/>
          </a:prstGeom>
          <a:noFill/>
          <a:ln w="25400">
            <a:solidFill>
              <a:srgbClr val="FF6600"/>
            </a:solidFill>
            <a:round/>
            <a:headEnd/>
            <a:tailEnd type="arrow" w="med" len="med"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cxnSp>
        <p:nvCxnSpPr>
          <p:cNvPr id="33" name="Connecteur droit avec flèche 32"/>
          <p:cNvCxnSpPr>
            <a:cxnSpLocks noChangeShapeType="1"/>
          </p:cNvCxnSpPr>
          <p:nvPr/>
        </p:nvCxnSpPr>
        <p:spPr bwMode="auto">
          <a:xfrm>
            <a:off x="1403350" y="2457450"/>
            <a:ext cx="0" cy="2051050"/>
          </a:xfrm>
          <a:prstGeom prst="straightConnector1">
            <a:avLst/>
          </a:prstGeom>
          <a:noFill/>
          <a:ln w="25400">
            <a:solidFill>
              <a:srgbClr val="FF6600"/>
            </a:solidFill>
            <a:round/>
            <a:headEnd/>
            <a:tailEnd type="arrow" w="med" len="med"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cxnSp>
        <p:nvCxnSpPr>
          <p:cNvPr id="34" name="Connecteur droit avec flèche 33"/>
          <p:cNvCxnSpPr>
            <a:cxnSpLocks noChangeShapeType="1"/>
          </p:cNvCxnSpPr>
          <p:nvPr/>
        </p:nvCxnSpPr>
        <p:spPr bwMode="auto">
          <a:xfrm>
            <a:off x="2339975" y="2457450"/>
            <a:ext cx="0" cy="2051050"/>
          </a:xfrm>
          <a:prstGeom prst="straightConnector1">
            <a:avLst/>
          </a:prstGeom>
          <a:noFill/>
          <a:ln w="25400">
            <a:solidFill>
              <a:srgbClr val="FF6600"/>
            </a:solidFill>
            <a:round/>
            <a:headEnd/>
            <a:tailEnd type="arrow" w="med" len="med"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cxnSp>
        <p:nvCxnSpPr>
          <p:cNvPr id="35" name="Connecteur droit avec flèche 34"/>
          <p:cNvCxnSpPr>
            <a:cxnSpLocks noChangeShapeType="1"/>
          </p:cNvCxnSpPr>
          <p:nvPr/>
        </p:nvCxnSpPr>
        <p:spPr bwMode="auto">
          <a:xfrm>
            <a:off x="2519363" y="2457450"/>
            <a:ext cx="0" cy="2051050"/>
          </a:xfrm>
          <a:prstGeom prst="straightConnector1">
            <a:avLst/>
          </a:prstGeom>
          <a:noFill/>
          <a:ln w="25400">
            <a:solidFill>
              <a:srgbClr val="FF6600"/>
            </a:solidFill>
            <a:round/>
            <a:headEnd/>
            <a:tailEnd type="arrow" w="med" len="med"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cxnSp>
        <p:nvCxnSpPr>
          <p:cNvPr id="36" name="Connecteur droit avec flèche 35"/>
          <p:cNvCxnSpPr>
            <a:cxnSpLocks noChangeShapeType="1"/>
          </p:cNvCxnSpPr>
          <p:nvPr/>
        </p:nvCxnSpPr>
        <p:spPr bwMode="auto">
          <a:xfrm>
            <a:off x="2700338" y="2457450"/>
            <a:ext cx="0" cy="2051050"/>
          </a:xfrm>
          <a:prstGeom prst="straightConnector1">
            <a:avLst/>
          </a:prstGeom>
          <a:noFill/>
          <a:ln w="25400">
            <a:solidFill>
              <a:srgbClr val="FF6600"/>
            </a:solidFill>
            <a:round/>
            <a:headEnd/>
            <a:tailEnd type="arrow" w="med" len="med"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sp>
        <p:nvSpPr>
          <p:cNvPr id="12316" name="ZoneTexte 36"/>
          <p:cNvSpPr txBox="1">
            <a:spLocks noChangeArrowheads="1"/>
          </p:cNvSpPr>
          <p:nvPr/>
        </p:nvSpPr>
        <p:spPr bwMode="auto">
          <a:xfrm>
            <a:off x="755650" y="2708275"/>
            <a:ext cx="20050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b="1"/>
              <a:t>Filières « métiers »</a:t>
            </a:r>
          </a:p>
        </p:txBody>
      </p:sp>
      <p:sp>
        <p:nvSpPr>
          <p:cNvPr id="30747" name="ZoneTexte 37"/>
          <p:cNvSpPr txBox="1">
            <a:spLocks noChangeArrowheads="1"/>
          </p:cNvSpPr>
          <p:nvPr/>
        </p:nvSpPr>
        <p:spPr bwMode="auto">
          <a:xfrm>
            <a:off x="3816350" y="2349500"/>
            <a:ext cx="1789113" cy="400050"/>
          </a:xfrm>
          <a:prstGeom prst="rect">
            <a:avLst/>
          </a:prstGeom>
          <a:solidFill>
            <a:srgbClr val="CCFFCC"/>
          </a:solidFill>
          <a:ln w="9525">
            <a:solidFill>
              <a:srgbClr val="008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000" b="1"/>
              <a:t>Etablissements</a:t>
            </a:r>
          </a:p>
        </p:txBody>
      </p:sp>
      <p:sp>
        <p:nvSpPr>
          <p:cNvPr id="41" name="ZoneTexte 40"/>
          <p:cNvSpPr txBox="1">
            <a:spLocks noChangeArrowheads="1"/>
          </p:cNvSpPr>
          <p:nvPr/>
        </p:nvSpPr>
        <p:spPr bwMode="auto">
          <a:xfrm>
            <a:off x="5662613" y="3897313"/>
            <a:ext cx="147955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fr-FR" b="1">
                <a:solidFill>
                  <a:srgbClr val="FF0000"/>
                </a:solidFill>
              </a:rPr>
              <a:t>moyens, </a:t>
            </a:r>
          </a:p>
          <a:p>
            <a:pPr algn="ctr"/>
            <a:r>
              <a:rPr lang="fr-FR" b="1">
                <a:solidFill>
                  <a:srgbClr val="FF0000"/>
                </a:solidFill>
              </a:rPr>
              <a:t>hébergement</a:t>
            </a:r>
          </a:p>
        </p:txBody>
      </p:sp>
      <p:sp>
        <p:nvSpPr>
          <p:cNvPr id="12319" name="ZoneTexte 41"/>
          <p:cNvSpPr txBox="1">
            <a:spLocks noChangeArrowheads="1"/>
          </p:cNvSpPr>
          <p:nvPr/>
        </p:nvSpPr>
        <p:spPr bwMode="auto">
          <a:xfrm>
            <a:off x="3959225" y="4329113"/>
            <a:ext cx="1392238" cy="647700"/>
          </a:xfrm>
          <a:prstGeom prst="rect">
            <a:avLst/>
          </a:prstGeom>
          <a:solidFill>
            <a:srgbClr val="CCFFCC"/>
          </a:solidFill>
          <a:ln w="9525">
            <a:solidFill>
              <a:srgbClr val="008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b="1"/>
              <a:t>Laboratoires</a:t>
            </a:r>
          </a:p>
          <a:p>
            <a:r>
              <a:rPr lang="fr-FR" b="1"/>
              <a:t>&amp; FR, IFR, …</a:t>
            </a:r>
          </a:p>
        </p:txBody>
      </p:sp>
      <p:sp>
        <p:nvSpPr>
          <p:cNvPr id="43" name="Arc 42"/>
          <p:cNvSpPr>
            <a:spLocks/>
          </p:cNvSpPr>
          <p:nvPr/>
        </p:nvSpPr>
        <p:spPr bwMode="auto">
          <a:xfrm rot="10800000">
            <a:off x="935038" y="4221163"/>
            <a:ext cx="3673475" cy="1403350"/>
          </a:xfrm>
          <a:custGeom>
            <a:avLst/>
            <a:gdLst>
              <a:gd name="T0" fmla="*/ 139 w 3673475"/>
              <a:gd name="T1" fmla="*/ 693043 h 1403350"/>
              <a:gd name="T2" fmla="*/ 1838387 w 3673475"/>
              <a:gd name="T3" fmla="*/ 1 h 1403350"/>
              <a:gd name="T4" fmla="*/ 3673476 w 3673475"/>
              <a:gd name="T5" fmla="*/ 701676 h 1403350"/>
              <a:gd name="T6" fmla="*/ 0 60000 65536"/>
              <a:gd name="T7" fmla="*/ 0 60000 65536"/>
              <a:gd name="T8" fmla="*/ 0 60000 65536"/>
              <a:gd name="T9" fmla="*/ 0 w 3673475"/>
              <a:gd name="T10" fmla="*/ 0 h 1403350"/>
              <a:gd name="T11" fmla="*/ 3673475 w 3673475"/>
              <a:gd name="T12" fmla="*/ 1403350 h 140335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673475" h="1403350" stroke="0">
                <a:moveTo>
                  <a:pt x="139" y="693043"/>
                </a:moveTo>
                <a:cubicBezTo>
                  <a:pt x="12518" y="308669"/>
                  <a:pt x="832156" y="-344"/>
                  <a:pt x="1838387" y="1"/>
                </a:cubicBezTo>
                <a:cubicBezTo>
                  <a:pt x="2852145" y="349"/>
                  <a:pt x="3673476" y="314397"/>
                  <a:pt x="3673476" y="701676"/>
                </a:cubicBezTo>
                <a:lnTo>
                  <a:pt x="1836738" y="701675"/>
                </a:lnTo>
                <a:lnTo>
                  <a:pt x="139" y="693043"/>
                </a:lnTo>
                <a:close/>
              </a:path>
              <a:path w="3673475" h="1403350" fill="none">
                <a:moveTo>
                  <a:pt x="139" y="693043"/>
                </a:moveTo>
                <a:cubicBezTo>
                  <a:pt x="12518" y="308669"/>
                  <a:pt x="832156" y="-344"/>
                  <a:pt x="1838387" y="1"/>
                </a:cubicBezTo>
                <a:cubicBezTo>
                  <a:pt x="2852145" y="349"/>
                  <a:pt x="3673476" y="314397"/>
                  <a:pt x="3673476" y="701676"/>
                </a:cubicBezTo>
              </a:path>
            </a:pathLst>
          </a:custGeom>
          <a:noFill/>
          <a:ln w="25400">
            <a:solidFill>
              <a:schemeClr val="accent1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>
              <a:defRPr/>
            </a:pPr>
            <a:endParaRPr lang="fr-FR">
              <a:latin typeface="Calibri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44" name="Arc 43"/>
          <p:cNvSpPr>
            <a:spLocks/>
          </p:cNvSpPr>
          <p:nvPr/>
        </p:nvSpPr>
        <p:spPr bwMode="auto">
          <a:xfrm rot="10800000">
            <a:off x="1800225" y="4365625"/>
            <a:ext cx="2797175" cy="1150938"/>
          </a:xfrm>
          <a:custGeom>
            <a:avLst/>
            <a:gdLst>
              <a:gd name="T0" fmla="*/ 91 w 2797175"/>
              <a:gd name="T1" fmla="*/ 568896 h 1150938"/>
              <a:gd name="T2" fmla="*/ 1399940 w 2797175"/>
              <a:gd name="T3" fmla="*/ 0 h 1150938"/>
              <a:gd name="T4" fmla="*/ 2797176 w 2797175"/>
              <a:gd name="T5" fmla="*/ 575469 h 1150938"/>
              <a:gd name="T6" fmla="*/ 0 60000 65536"/>
              <a:gd name="T7" fmla="*/ 0 60000 65536"/>
              <a:gd name="T8" fmla="*/ 0 60000 65536"/>
              <a:gd name="T9" fmla="*/ 0 w 2797175"/>
              <a:gd name="T10" fmla="*/ 0 h 1150938"/>
              <a:gd name="T11" fmla="*/ 2797175 w 2797175"/>
              <a:gd name="T12" fmla="*/ 1150938 h 115093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797175" h="1150938" stroke="0">
                <a:moveTo>
                  <a:pt x="91" y="568896"/>
                </a:moveTo>
                <a:cubicBezTo>
                  <a:pt x="8849" y="253441"/>
                  <a:pt x="633226" y="-305"/>
                  <a:pt x="1399940" y="0"/>
                </a:cubicBezTo>
                <a:cubicBezTo>
                  <a:pt x="2171830" y="307"/>
                  <a:pt x="2797176" y="257863"/>
                  <a:pt x="2797176" y="575469"/>
                </a:cubicBezTo>
                <a:lnTo>
                  <a:pt x="1398588" y="575469"/>
                </a:lnTo>
                <a:lnTo>
                  <a:pt x="91" y="568896"/>
                </a:lnTo>
                <a:close/>
              </a:path>
              <a:path w="2797175" h="1150938" fill="none">
                <a:moveTo>
                  <a:pt x="91" y="568896"/>
                </a:moveTo>
                <a:cubicBezTo>
                  <a:pt x="8849" y="253441"/>
                  <a:pt x="633226" y="-305"/>
                  <a:pt x="1399940" y="0"/>
                </a:cubicBezTo>
                <a:cubicBezTo>
                  <a:pt x="2171830" y="307"/>
                  <a:pt x="2797176" y="257863"/>
                  <a:pt x="2797176" y="575469"/>
                </a:cubicBezTo>
              </a:path>
            </a:pathLst>
          </a:custGeom>
          <a:noFill/>
          <a:ln w="25400">
            <a:solidFill>
              <a:schemeClr val="accent1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>
              <a:defRPr/>
            </a:pPr>
            <a:endParaRPr lang="fr-FR">
              <a:latin typeface="Calibri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45" name="Arc 44"/>
          <p:cNvSpPr>
            <a:spLocks/>
          </p:cNvSpPr>
          <p:nvPr/>
        </p:nvSpPr>
        <p:spPr bwMode="auto">
          <a:xfrm rot="10800000">
            <a:off x="2592388" y="4437063"/>
            <a:ext cx="2016125" cy="1008062"/>
          </a:xfrm>
          <a:custGeom>
            <a:avLst/>
            <a:gdLst>
              <a:gd name="T0" fmla="*/ 791 w 2016125"/>
              <a:gd name="T1" fmla="*/ 484070 h 1008062"/>
              <a:gd name="T2" fmla="*/ 1013057 w 2016125"/>
              <a:gd name="T3" fmla="*/ 6 h 1008062"/>
              <a:gd name="T4" fmla="*/ 2016126 w 2016125"/>
              <a:gd name="T5" fmla="*/ 504031 h 1008062"/>
              <a:gd name="T6" fmla="*/ 0 60000 65536"/>
              <a:gd name="T7" fmla="*/ 0 60000 65536"/>
              <a:gd name="T8" fmla="*/ 0 60000 65536"/>
              <a:gd name="T9" fmla="*/ 0 w 2016125"/>
              <a:gd name="T10" fmla="*/ 0 h 1008062"/>
              <a:gd name="T11" fmla="*/ 2016125 w 2016125"/>
              <a:gd name="T12" fmla="*/ 1008062 h 100806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016125" h="1008062" stroke="0">
                <a:moveTo>
                  <a:pt x="791" y="484070"/>
                </a:moveTo>
                <a:cubicBezTo>
                  <a:pt x="22301" y="212712"/>
                  <a:pt x="469922" y="-1339"/>
                  <a:pt x="1013057" y="6"/>
                </a:cubicBezTo>
                <a:cubicBezTo>
                  <a:pt x="1567839" y="1380"/>
                  <a:pt x="2016126" y="226637"/>
                  <a:pt x="2016126" y="504031"/>
                </a:cubicBezTo>
                <a:lnTo>
                  <a:pt x="1008063" y="504031"/>
                </a:lnTo>
                <a:lnTo>
                  <a:pt x="791" y="484070"/>
                </a:lnTo>
                <a:close/>
              </a:path>
              <a:path w="2016125" h="1008062" fill="none">
                <a:moveTo>
                  <a:pt x="791" y="484070"/>
                </a:moveTo>
                <a:cubicBezTo>
                  <a:pt x="22301" y="212712"/>
                  <a:pt x="469922" y="-1339"/>
                  <a:pt x="1013057" y="6"/>
                </a:cubicBezTo>
                <a:cubicBezTo>
                  <a:pt x="1567839" y="1380"/>
                  <a:pt x="2016126" y="226637"/>
                  <a:pt x="2016126" y="504031"/>
                </a:cubicBezTo>
              </a:path>
            </a:pathLst>
          </a:custGeom>
          <a:noFill/>
          <a:ln w="25400">
            <a:solidFill>
              <a:schemeClr val="accent1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>
              <a:defRPr/>
            </a:pPr>
            <a:endParaRPr lang="fr-FR">
              <a:latin typeface="Calibri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47" name="ZoneTexte 46"/>
          <p:cNvSpPr txBox="1">
            <a:spLocks noChangeArrowheads="1"/>
          </p:cNvSpPr>
          <p:nvPr/>
        </p:nvSpPr>
        <p:spPr bwMode="auto">
          <a:xfrm>
            <a:off x="3484563" y="3046413"/>
            <a:ext cx="2346325" cy="92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fr-FR" b="1">
                <a:solidFill>
                  <a:srgbClr val="FF0000"/>
                </a:solidFill>
              </a:rPr>
              <a:t>personnels, étudiants,</a:t>
            </a:r>
          </a:p>
          <a:p>
            <a:pPr algn="ctr"/>
            <a:endParaRPr lang="fr-FR" b="1">
              <a:solidFill>
                <a:srgbClr val="FF0000"/>
              </a:solidFill>
            </a:endParaRPr>
          </a:p>
          <a:p>
            <a:pPr algn="ctr"/>
            <a:r>
              <a:rPr lang="fr-FR" b="1">
                <a:solidFill>
                  <a:srgbClr val="FF0000"/>
                </a:solidFill>
              </a:rPr>
              <a:t>moyens, hébergement</a:t>
            </a:r>
          </a:p>
        </p:txBody>
      </p:sp>
      <p:sp>
        <p:nvSpPr>
          <p:cNvPr id="48" name="Rectangle à coins arrondis 47"/>
          <p:cNvSpPr>
            <a:spLocks noChangeArrowheads="1"/>
          </p:cNvSpPr>
          <p:nvPr/>
        </p:nvSpPr>
        <p:spPr bwMode="auto">
          <a:xfrm>
            <a:off x="6335713" y="2097088"/>
            <a:ext cx="2232025" cy="1655762"/>
          </a:xfrm>
          <a:prstGeom prst="roundRect">
            <a:avLst>
              <a:gd name="adj" fmla="val 16667"/>
            </a:avLst>
          </a:prstGeom>
          <a:solidFill>
            <a:srgbClr val="FFA5A2"/>
          </a:solidFill>
          <a:ln w="9525">
            <a:solidFill>
              <a:srgbClr val="FF6600"/>
            </a:solidFill>
            <a:round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fr-FR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12325" name="ZoneTexte 48"/>
          <p:cNvSpPr txBox="1">
            <a:spLocks noChangeArrowheads="1"/>
          </p:cNvSpPr>
          <p:nvPr/>
        </p:nvSpPr>
        <p:spPr bwMode="auto">
          <a:xfrm>
            <a:off x="6480175" y="2241550"/>
            <a:ext cx="197802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b="1"/>
              <a:t>Actions de l’IDEX :</a:t>
            </a:r>
          </a:p>
          <a:p>
            <a:r>
              <a:rPr lang="fr-FR" b="1"/>
              <a:t>réseaux, </a:t>
            </a:r>
          </a:p>
          <a:p>
            <a:r>
              <a:rPr lang="fr-FR" b="1"/>
              <a:t>instituts,</a:t>
            </a:r>
          </a:p>
          <a:p>
            <a:r>
              <a:rPr lang="fr-FR" b="1"/>
              <a:t>etc…</a:t>
            </a:r>
          </a:p>
        </p:txBody>
      </p:sp>
      <p:sp>
        <p:nvSpPr>
          <p:cNvPr id="54" name="ZoneTexte 53"/>
          <p:cNvSpPr txBox="1">
            <a:spLocks noChangeArrowheads="1"/>
          </p:cNvSpPr>
          <p:nvPr/>
        </p:nvSpPr>
        <p:spPr bwMode="auto">
          <a:xfrm>
            <a:off x="3924300" y="1773238"/>
            <a:ext cx="14287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b="1">
                <a:solidFill>
                  <a:srgbClr val="FF0000"/>
                </a:solidFill>
              </a:rPr>
              <a:t>gouvernance</a:t>
            </a:r>
          </a:p>
        </p:txBody>
      </p:sp>
      <p:sp>
        <p:nvSpPr>
          <p:cNvPr id="55" name="ZoneTexte 54"/>
          <p:cNvSpPr txBox="1">
            <a:spLocks noChangeArrowheads="1"/>
          </p:cNvSpPr>
          <p:nvPr/>
        </p:nvSpPr>
        <p:spPr bwMode="auto">
          <a:xfrm>
            <a:off x="3563938" y="5661025"/>
            <a:ext cx="5572125" cy="369888"/>
          </a:xfrm>
          <a:prstGeom prst="rect">
            <a:avLst/>
          </a:prstGeom>
          <a:noFill/>
          <a:ln w="9525">
            <a:solidFill>
              <a:srgbClr val="FF66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fr-FR" b="1">
                <a:solidFill>
                  <a:srgbClr val="FF6600"/>
                </a:solidFill>
              </a:rPr>
              <a:t>Etat (transitoire) de démarrage de l’UPSa</a:t>
            </a:r>
          </a:p>
        </p:txBody>
      </p:sp>
      <p:sp>
        <p:nvSpPr>
          <p:cNvPr id="7" name="Double flèche horizontale 6"/>
          <p:cNvSpPr>
            <a:spLocks noChangeArrowheads="1"/>
          </p:cNvSpPr>
          <p:nvPr/>
        </p:nvSpPr>
        <p:spPr bwMode="auto">
          <a:xfrm>
            <a:off x="3384550" y="4581525"/>
            <a:ext cx="539750" cy="323850"/>
          </a:xfrm>
          <a:prstGeom prst="leftRightArrow">
            <a:avLst>
              <a:gd name="adj1" fmla="val 50000"/>
              <a:gd name="adj2" fmla="val 50000"/>
            </a:avLst>
          </a:prstGeom>
          <a:solidFill>
            <a:srgbClr val="CCFFCC"/>
          </a:solidFill>
          <a:ln w="9525">
            <a:solidFill>
              <a:srgbClr val="008000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fr-FR" dirty="0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8" name="Flèche angle droit à deux pointes 7"/>
          <p:cNvSpPr>
            <a:spLocks/>
          </p:cNvSpPr>
          <p:nvPr/>
        </p:nvSpPr>
        <p:spPr bwMode="auto">
          <a:xfrm>
            <a:off x="5364163" y="3789363"/>
            <a:ext cx="2124075" cy="1008062"/>
          </a:xfrm>
          <a:custGeom>
            <a:avLst/>
            <a:gdLst>
              <a:gd name="T0" fmla="*/ 0 w 2124075"/>
              <a:gd name="T1" fmla="*/ 850210 h 1008062"/>
              <a:gd name="T2" fmla="*/ 204939 w 2124075"/>
              <a:gd name="T3" fmla="*/ 692357 h 1008062"/>
              <a:gd name="T4" fmla="*/ 204939 w 2124075"/>
              <a:gd name="T5" fmla="*/ 780699 h 1008062"/>
              <a:gd name="T6" fmla="*/ 1896712 w 2124075"/>
              <a:gd name="T7" fmla="*/ 780699 h 1008062"/>
              <a:gd name="T8" fmla="*/ 1896712 w 2124075"/>
              <a:gd name="T9" fmla="*/ 204939 h 1008062"/>
              <a:gd name="T10" fmla="*/ 1808370 w 2124075"/>
              <a:gd name="T11" fmla="*/ 204939 h 1008062"/>
              <a:gd name="T12" fmla="*/ 1966223 w 2124075"/>
              <a:gd name="T13" fmla="*/ 0 h 1008062"/>
              <a:gd name="T14" fmla="*/ 2124075 w 2124075"/>
              <a:gd name="T15" fmla="*/ 204939 h 1008062"/>
              <a:gd name="T16" fmla="*/ 2035733 w 2124075"/>
              <a:gd name="T17" fmla="*/ 204939 h 1008062"/>
              <a:gd name="T18" fmla="*/ 2035733 w 2124075"/>
              <a:gd name="T19" fmla="*/ 919720 h 1008062"/>
              <a:gd name="T20" fmla="*/ 204939 w 2124075"/>
              <a:gd name="T21" fmla="*/ 919720 h 1008062"/>
              <a:gd name="T22" fmla="*/ 204939 w 2124075"/>
              <a:gd name="T23" fmla="*/ 1008062 h 1008062"/>
              <a:gd name="T24" fmla="*/ 0 w 2124075"/>
              <a:gd name="T25" fmla="*/ 850210 h 1008062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2124075"/>
              <a:gd name="T40" fmla="*/ 0 h 1008062"/>
              <a:gd name="T41" fmla="*/ 2124075 w 2124075"/>
              <a:gd name="T42" fmla="*/ 1008062 h 1008062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2124075" h="1008062">
                <a:moveTo>
                  <a:pt x="0" y="850210"/>
                </a:moveTo>
                <a:lnTo>
                  <a:pt x="204939" y="692357"/>
                </a:lnTo>
                <a:lnTo>
                  <a:pt x="204939" y="780699"/>
                </a:lnTo>
                <a:lnTo>
                  <a:pt x="1896712" y="780699"/>
                </a:lnTo>
                <a:lnTo>
                  <a:pt x="1896712" y="204939"/>
                </a:lnTo>
                <a:lnTo>
                  <a:pt x="1808370" y="204939"/>
                </a:lnTo>
                <a:lnTo>
                  <a:pt x="1966223" y="0"/>
                </a:lnTo>
                <a:lnTo>
                  <a:pt x="2124075" y="204939"/>
                </a:lnTo>
                <a:lnTo>
                  <a:pt x="2035733" y="204939"/>
                </a:lnTo>
                <a:lnTo>
                  <a:pt x="2035733" y="919720"/>
                </a:lnTo>
                <a:lnTo>
                  <a:pt x="204939" y="919720"/>
                </a:lnTo>
                <a:lnTo>
                  <a:pt x="204939" y="1008062"/>
                </a:lnTo>
                <a:lnTo>
                  <a:pt x="0" y="850210"/>
                </a:lnTo>
                <a:close/>
              </a:path>
            </a:pathLst>
          </a:custGeom>
          <a:solidFill>
            <a:srgbClr val="CCFFCC"/>
          </a:solidFill>
          <a:ln w="9525">
            <a:solidFill>
              <a:srgbClr val="008000"/>
            </a:solidFill>
            <a:round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>
              <a:defRPr/>
            </a:pPr>
            <a:endParaRPr lang="fr-FR">
              <a:latin typeface="Calibri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9" name="Double flèche horizontale 8"/>
          <p:cNvSpPr>
            <a:spLocks noChangeArrowheads="1"/>
          </p:cNvSpPr>
          <p:nvPr/>
        </p:nvSpPr>
        <p:spPr bwMode="auto">
          <a:xfrm rot="-1583126">
            <a:off x="2274888" y="1362075"/>
            <a:ext cx="1008062" cy="431800"/>
          </a:xfrm>
          <a:prstGeom prst="leftRightArrow">
            <a:avLst>
              <a:gd name="adj1" fmla="val 50000"/>
              <a:gd name="adj2" fmla="val 49998"/>
            </a:avLst>
          </a:prstGeom>
          <a:solidFill>
            <a:srgbClr val="FFA5A2"/>
          </a:solidFill>
          <a:ln w="9525">
            <a:solidFill>
              <a:srgbClr val="FF0000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fr-FR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46" name="Double flèche horizontale 45"/>
          <p:cNvSpPr>
            <a:spLocks noChangeArrowheads="1"/>
          </p:cNvSpPr>
          <p:nvPr/>
        </p:nvSpPr>
        <p:spPr bwMode="auto">
          <a:xfrm rot="1583126" flipH="1">
            <a:off x="5983288" y="1362075"/>
            <a:ext cx="1008062" cy="431800"/>
          </a:xfrm>
          <a:prstGeom prst="leftRightArrow">
            <a:avLst>
              <a:gd name="adj1" fmla="val 50000"/>
              <a:gd name="adj2" fmla="val 49998"/>
            </a:avLst>
          </a:prstGeom>
          <a:solidFill>
            <a:srgbClr val="FFA5A2"/>
          </a:solidFill>
          <a:ln w="9525">
            <a:solidFill>
              <a:srgbClr val="FF0000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fr-FR">
              <a:solidFill>
                <a:schemeClr val="lt1"/>
              </a:solidFill>
              <a:latin typeface="+mn-lt"/>
              <a:ea typeface="+mn-ea"/>
            </a:endParaRPr>
          </a:p>
        </p:txBody>
      </p:sp>
      <p:cxnSp>
        <p:nvCxnSpPr>
          <p:cNvPr id="51" name="Connecteur droit avec flèche 50"/>
          <p:cNvCxnSpPr>
            <a:cxnSpLocks noChangeShapeType="1"/>
          </p:cNvCxnSpPr>
          <p:nvPr/>
        </p:nvCxnSpPr>
        <p:spPr bwMode="auto">
          <a:xfrm rot="5400000" flipH="1" flipV="1">
            <a:off x="1219994" y="3809206"/>
            <a:ext cx="1066800" cy="1588"/>
          </a:xfrm>
          <a:prstGeom prst="straightConnector1">
            <a:avLst/>
          </a:prstGeom>
          <a:noFill/>
          <a:ln w="25400">
            <a:solidFill>
              <a:schemeClr val="accent1"/>
            </a:solidFill>
            <a:round/>
            <a:headEnd/>
            <a:tailEnd type="arrow" w="med" len="med"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cxnSp>
        <p:nvCxnSpPr>
          <p:cNvPr id="52" name="Connecteur droit avec flèche 51"/>
          <p:cNvCxnSpPr>
            <a:cxnSpLocks noChangeShapeType="1"/>
          </p:cNvCxnSpPr>
          <p:nvPr/>
        </p:nvCxnSpPr>
        <p:spPr bwMode="auto">
          <a:xfrm rot="5400000" flipH="1" flipV="1">
            <a:off x="7144" y="3809206"/>
            <a:ext cx="1066800" cy="1588"/>
          </a:xfrm>
          <a:prstGeom prst="straightConnector1">
            <a:avLst/>
          </a:prstGeom>
          <a:noFill/>
          <a:ln w="25400">
            <a:solidFill>
              <a:schemeClr val="accent1"/>
            </a:solidFill>
            <a:round/>
            <a:headEnd/>
            <a:tailEnd type="arrow" w="med" len="med"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cxnSp>
        <p:nvCxnSpPr>
          <p:cNvPr id="53" name="Connecteur droit avec flèche 52"/>
          <p:cNvCxnSpPr>
            <a:cxnSpLocks noChangeShapeType="1"/>
          </p:cNvCxnSpPr>
          <p:nvPr/>
        </p:nvCxnSpPr>
        <p:spPr bwMode="auto">
          <a:xfrm rot="5400000" flipH="1" flipV="1">
            <a:off x="2362994" y="3809206"/>
            <a:ext cx="1066800" cy="1588"/>
          </a:xfrm>
          <a:prstGeom prst="straightConnector1">
            <a:avLst/>
          </a:prstGeom>
          <a:noFill/>
          <a:ln w="25400">
            <a:solidFill>
              <a:schemeClr val="accent1"/>
            </a:solidFill>
            <a:round/>
            <a:headEnd/>
            <a:tailEnd type="arrow" w="med" len="med"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sp>
        <p:nvSpPr>
          <p:cNvPr id="50" name="ZoneTexte 49"/>
          <p:cNvSpPr txBox="1"/>
          <p:nvPr/>
        </p:nvSpPr>
        <p:spPr>
          <a:xfrm>
            <a:off x="539552" y="6093296"/>
            <a:ext cx="20882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Transparent modifié  avec Départements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2" grpId="0" animBg="1"/>
      <p:bldP spid="30747" grpId="0" animBg="1"/>
      <p:bldP spid="41" grpId="0"/>
      <p:bldP spid="47" grpId="0"/>
      <p:bldP spid="54" grpId="0"/>
      <p:bldP spid="5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Schéma initial des </a:t>
            </a:r>
            <a:r>
              <a:rPr lang="fr-FR" dirty="0" smtClean="0"/>
              <a:t> </a:t>
            </a:r>
            <a:r>
              <a:rPr lang="fr-FR" dirty="0" err="1" smtClean="0"/>
              <a:t>Schools</a:t>
            </a:r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Purement </a:t>
            </a:r>
            <a:r>
              <a:rPr lang="fr-FR" dirty="0" smtClean="0"/>
              <a:t>vertical</a:t>
            </a:r>
          </a:p>
          <a:p>
            <a:r>
              <a:rPr lang="fr-FR" dirty="0" smtClean="0"/>
              <a:t>1 </a:t>
            </a:r>
            <a:r>
              <a:rPr lang="fr-FR" dirty="0" err="1" smtClean="0"/>
              <a:t>school</a:t>
            </a:r>
            <a:r>
              <a:rPr lang="fr-FR" dirty="0" smtClean="0"/>
              <a:t>  contient plusieurs départements en son sein</a:t>
            </a:r>
            <a:endParaRPr lang="fr-FR" dirty="0" smtClean="0"/>
          </a:p>
          <a:p>
            <a:r>
              <a:rPr lang="fr-FR" dirty="0" smtClean="0"/>
              <a:t>Association :  </a:t>
            </a:r>
            <a:r>
              <a:rPr lang="fr-FR" dirty="0" smtClean="0"/>
              <a:t>labo-1 dept-1 </a:t>
            </a:r>
            <a:r>
              <a:rPr lang="fr-FR" dirty="0" err="1" smtClean="0"/>
              <a:t>school</a:t>
            </a:r>
            <a:endParaRPr lang="fr-FR" dirty="0" smtClean="0"/>
          </a:p>
          <a:p>
            <a:pPr>
              <a:buNone/>
            </a:pPr>
            <a:r>
              <a:rPr lang="fr-FR" dirty="0" smtClean="0"/>
              <a:t>Constat: Impossible </a:t>
            </a:r>
            <a:r>
              <a:rPr lang="fr-FR" dirty="0" smtClean="0"/>
              <a:t>de créer les </a:t>
            </a:r>
            <a:r>
              <a:rPr lang="fr-FR" dirty="0" smtClean="0"/>
              <a:t>départements </a:t>
            </a:r>
            <a:r>
              <a:rPr lang="fr-FR" dirty="0" smtClean="0"/>
              <a:t>tels qu’ils apparaissent de façon consensuelle dans ce </a:t>
            </a:r>
            <a:r>
              <a:rPr lang="fr-FR" dirty="0" smtClean="0"/>
              <a:t>modèle !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2321687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 Deux modèles possibles </a:t>
            </a:r>
            <a:r>
              <a:rPr lang="fr-FR" dirty="0" smtClean="0"/>
              <a:t>de </a:t>
            </a:r>
            <a:r>
              <a:rPr lang="fr-FR" dirty="0" err="1" smtClean="0"/>
              <a:t>School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fr-FR" dirty="0" smtClean="0"/>
              <a:t>Matriciel</a:t>
            </a:r>
          </a:p>
          <a:p>
            <a:r>
              <a:rPr lang="fr-FR" dirty="0" smtClean="0"/>
              <a:t>Séparation rôle </a:t>
            </a:r>
            <a:r>
              <a:rPr lang="fr-FR" dirty="0" err="1" smtClean="0"/>
              <a:t>dept</a:t>
            </a:r>
            <a:r>
              <a:rPr lang="fr-FR" dirty="0" smtClean="0"/>
              <a:t>/</a:t>
            </a:r>
            <a:r>
              <a:rPr lang="fr-FR" dirty="0" err="1" smtClean="0"/>
              <a:t>school</a:t>
            </a:r>
            <a:endParaRPr lang="fr-FR" dirty="0" smtClean="0"/>
          </a:p>
          <a:p>
            <a:pPr lvl="1"/>
            <a:r>
              <a:rPr lang="fr-FR" dirty="0" smtClean="0"/>
              <a:t>Recherche/Enseignement</a:t>
            </a:r>
          </a:p>
          <a:p>
            <a:pPr lvl="1"/>
            <a:r>
              <a:rPr lang="fr-FR" dirty="0" smtClean="0"/>
              <a:t>Interaction établissements</a:t>
            </a:r>
          </a:p>
          <a:p>
            <a:pPr lvl="1"/>
            <a:r>
              <a:rPr lang="fr-FR" dirty="0" smtClean="0"/>
              <a:t>Interaction directe avec les différentes </a:t>
            </a:r>
            <a:r>
              <a:rPr lang="fr-FR" dirty="0" err="1" smtClean="0"/>
              <a:t>schools</a:t>
            </a:r>
            <a:endParaRPr lang="fr-FR" dirty="0" smtClean="0"/>
          </a:p>
          <a:p>
            <a:r>
              <a:rPr lang="fr-FR" dirty="0" smtClean="0"/>
              <a:t>Un </a:t>
            </a:r>
            <a:r>
              <a:rPr lang="fr-FR" dirty="0" err="1" smtClean="0"/>
              <a:t>dept</a:t>
            </a:r>
            <a:r>
              <a:rPr lang="fr-FR" dirty="0" smtClean="0"/>
              <a:t> intervient dans plusieurs </a:t>
            </a:r>
            <a:r>
              <a:rPr lang="fr-FR" dirty="0" err="1" smtClean="0"/>
              <a:t>schools</a:t>
            </a:r>
            <a:endParaRPr lang="fr-FR" dirty="0" smtClean="0"/>
          </a:p>
          <a:p>
            <a:r>
              <a:rPr lang="fr-FR" dirty="0" smtClean="0"/>
              <a:t>1 unité est rattachée à une </a:t>
            </a:r>
            <a:r>
              <a:rPr lang="fr-FR" dirty="0" err="1" smtClean="0"/>
              <a:t>school</a:t>
            </a:r>
            <a:endParaRPr lang="fr-FR" dirty="0" smtClean="0"/>
          </a:p>
          <a:p>
            <a:r>
              <a:rPr lang="fr-FR" dirty="0" err="1" smtClean="0"/>
              <a:t>Dept</a:t>
            </a:r>
            <a:r>
              <a:rPr lang="fr-FR" dirty="0" smtClean="0"/>
              <a:t> collection de labos qui </a:t>
            </a:r>
            <a:r>
              <a:rPr lang="fr-FR" dirty="0" err="1" smtClean="0"/>
              <a:t>relevent</a:t>
            </a:r>
            <a:r>
              <a:rPr lang="fr-FR" dirty="0" smtClean="0"/>
              <a:t> de plusieurs </a:t>
            </a:r>
            <a:r>
              <a:rPr lang="fr-FR" dirty="0" err="1" smtClean="0"/>
              <a:t>schools</a:t>
            </a:r>
            <a:endParaRPr lang="fr-FR" dirty="0" smtClean="0"/>
          </a:p>
          <a:p>
            <a:r>
              <a:rPr lang="fr-FR" dirty="0" smtClean="0"/>
              <a:t>Arbitrage inter département au niveau présidence université</a:t>
            </a:r>
          </a:p>
          <a:p>
            <a:r>
              <a:rPr lang="fr-FR" dirty="0" smtClean="0"/>
              <a:t>1 </a:t>
            </a:r>
            <a:r>
              <a:rPr lang="fr-FR" dirty="0" err="1" smtClean="0"/>
              <a:t>etudiant</a:t>
            </a:r>
            <a:r>
              <a:rPr lang="fr-FR" dirty="0" smtClean="0"/>
              <a:t> inscrit dans une seule </a:t>
            </a:r>
            <a:r>
              <a:rPr lang="fr-FR" dirty="0" err="1" smtClean="0"/>
              <a:t>school</a:t>
            </a:r>
            <a:endParaRPr lang="fr-FR" dirty="0" smtClean="0"/>
          </a:p>
          <a:p>
            <a:r>
              <a:rPr lang="fr-FR" dirty="0" smtClean="0"/>
              <a:t>Niveau présidence: </a:t>
            </a:r>
            <a:r>
              <a:rPr lang="fr-FR" dirty="0" err="1" smtClean="0"/>
              <a:t>board</a:t>
            </a:r>
            <a:r>
              <a:rPr lang="fr-FR" dirty="0" smtClean="0"/>
              <a:t> des chefs de </a:t>
            </a:r>
            <a:r>
              <a:rPr lang="fr-FR" dirty="0" err="1" smtClean="0"/>
              <a:t>schools</a:t>
            </a:r>
            <a:r>
              <a:rPr lang="fr-FR" dirty="0" smtClean="0"/>
              <a:t> + </a:t>
            </a:r>
            <a:r>
              <a:rPr lang="fr-FR" dirty="0" err="1" smtClean="0"/>
              <a:t>resp</a:t>
            </a:r>
            <a:r>
              <a:rPr lang="fr-FR" dirty="0" smtClean="0"/>
              <a:t>. </a:t>
            </a:r>
            <a:r>
              <a:rPr lang="fr-FR" dirty="0" err="1" smtClean="0"/>
              <a:t>departements</a:t>
            </a:r>
            <a:endParaRPr lang="fr-FR" dirty="0" smtClean="0"/>
          </a:p>
          <a:p>
            <a:endParaRPr lang="fr-FR" dirty="0"/>
          </a:p>
        </p:txBody>
      </p:sp>
      <p:sp>
        <p:nvSpPr>
          <p:cNvPr id="5" name="Espace réservé du contenu 4"/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fr-FR" dirty="0" smtClean="0"/>
              <a:t>Semi vertical</a:t>
            </a:r>
          </a:p>
          <a:p>
            <a:r>
              <a:rPr lang="fr-FR" dirty="0" err="1" smtClean="0"/>
              <a:t>School</a:t>
            </a:r>
            <a:r>
              <a:rPr lang="fr-FR" dirty="0" smtClean="0"/>
              <a:t> collection de départements principaux et secondaires</a:t>
            </a:r>
          </a:p>
          <a:p>
            <a:r>
              <a:rPr lang="fr-FR" dirty="0" smtClean="0"/>
              <a:t>Un </a:t>
            </a:r>
            <a:r>
              <a:rPr lang="fr-FR" dirty="0" err="1" smtClean="0"/>
              <a:t>dept</a:t>
            </a:r>
            <a:r>
              <a:rPr lang="fr-FR" dirty="0" smtClean="0"/>
              <a:t> est principalement rattaché à une </a:t>
            </a:r>
            <a:r>
              <a:rPr lang="fr-FR" dirty="0" err="1" smtClean="0"/>
              <a:t>school</a:t>
            </a:r>
            <a:endParaRPr lang="fr-FR" dirty="0" smtClean="0"/>
          </a:p>
          <a:p>
            <a:r>
              <a:rPr lang="fr-FR" dirty="0" err="1" smtClean="0"/>
              <a:t>School</a:t>
            </a:r>
            <a:r>
              <a:rPr lang="fr-FR" dirty="0" smtClean="0"/>
              <a:t> est l’interface au niveau le plus haut avec les établissements</a:t>
            </a:r>
          </a:p>
          <a:p>
            <a:r>
              <a:rPr lang="fr-FR" dirty="0" err="1" smtClean="0"/>
              <a:t>Dept</a:t>
            </a:r>
            <a:r>
              <a:rPr lang="fr-FR" dirty="0" smtClean="0"/>
              <a:t> collection de labos qui </a:t>
            </a:r>
            <a:r>
              <a:rPr lang="fr-FR" dirty="0" err="1" smtClean="0"/>
              <a:t>relevent</a:t>
            </a:r>
            <a:r>
              <a:rPr lang="fr-FR" dirty="0" smtClean="0"/>
              <a:t> de plusieurs </a:t>
            </a:r>
            <a:r>
              <a:rPr lang="fr-FR" dirty="0" err="1" smtClean="0"/>
              <a:t>schools</a:t>
            </a:r>
            <a:endParaRPr lang="fr-FR" dirty="0" smtClean="0"/>
          </a:p>
          <a:p>
            <a:r>
              <a:rPr lang="fr-FR" dirty="0" smtClean="0"/>
              <a:t>Arbitrage inter département au niveau des </a:t>
            </a:r>
            <a:r>
              <a:rPr lang="fr-FR" dirty="0" err="1" smtClean="0"/>
              <a:t>schools</a:t>
            </a:r>
            <a:r>
              <a:rPr lang="fr-FR" dirty="0" smtClean="0"/>
              <a:t> principale et secondaires</a:t>
            </a:r>
          </a:p>
          <a:p>
            <a:r>
              <a:rPr lang="fr-FR" dirty="0" smtClean="0"/>
              <a:t>4</a:t>
            </a:r>
            <a:r>
              <a:rPr lang="fr-FR" dirty="0" smtClean="0"/>
              <a:t> </a:t>
            </a:r>
            <a:r>
              <a:rPr lang="fr-FR" dirty="0" err="1" smtClean="0"/>
              <a:t>depts</a:t>
            </a:r>
            <a:r>
              <a:rPr lang="fr-FR" dirty="0" smtClean="0"/>
              <a:t> principaux : maths, physique, chimie, </a:t>
            </a:r>
            <a:r>
              <a:rPr lang="fr-FR" dirty="0" err="1" smtClean="0"/>
              <a:t>geosciences</a:t>
            </a:r>
            <a:endParaRPr lang="fr-FR" dirty="0" smtClean="0"/>
          </a:p>
          <a:p>
            <a:r>
              <a:rPr lang="fr-FR" dirty="0" smtClean="0"/>
              <a:t>1 </a:t>
            </a:r>
            <a:r>
              <a:rPr lang="fr-FR" dirty="0" err="1" smtClean="0"/>
              <a:t>etudiant</a:t>
            </a:r>
            <a:r>
              <a:rPr lang="fr-FR" dirty="0" smtClean="0"/>
              <a:t> inscrit dans une seule </a:t>
            </a:r>
            <a:r>
              <a:rPr lang="fr-FR" dirty="0" err="1" smtClean="0"/>
              <a:t>school</a:t>
            </a:r>
            <a:endParaRPr lang="fr-FR" dirty="0" smtClean="0"/>
          </a:p>
          <a:p>
            <a:r>
              <a:rPr lang="fr-FR" dirty="0" smtClean="0"/>
              <a:t>Niveau présidence: </a:t>
            </a:r>
            <a:r>
              <a:rPr lang="fr-FR" dirty="0" err="1" smtClean="0"/>
              <a:t>board</a:t>
            </a:r>
            <a:r>
              <a:rPr lang="fr-FR" dirty="0" smtClean="0"/>
              <a:t> des chefs de </a:t>
            </a:r>
            <a:r>
              <a:rPr lang="fr-FR" dirty="0" err="1" smtClean="0"/>
              <a:t>schools</a:t>
            </a:r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3567102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Département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340768"/>
            <a:ext cx="8579296" cy="478539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fr-FR" b="1" dirty="0" smtClean="0"/>
              <a:t>Constitution : </a:t>
            </a:r>
            <a:r>
              <a:rPr lang="fr-FR" dirty="0" smtClean="0"/>
              <a:t>Collection de laboratoires  </a:t>
            </a:r>
          </a:p>
          <a:p>
            <a:r>
              <a:rPr lang="fr-FR" dirty="0" smtClean="0"/>
              <a:t>Elaborant une proposition de </a:t>
            </a:r>
            <a:r>
              <a:rPr lang="fr-FR" dirty="0"/>
              <a:t>politique de recherche </a:t>
            </a:r>
            <a:r>
              <a:rPr lang="fr-FR" dirty="0" smtClean="0"/>
              <a:t>et d’enseignement (au moins niveau ED et M2) commune </a:t>
            </a:r>
          </a:p>
          <a:p>
            <a:pPr lvl="1"/>
            <a:r>
              <a:rPr lang="fr-FR" dirty="0" smtClean="0"/>
              <a:t>Rôle externe :</a:t>
            </a:r>
          </a:p>
          <a:p>
            <a:pPr lvl="2"/>
            <a:r>
              <a:rPr lang="fr-FR" dirty="0" smtClean="0"/>
              <a:t>Cohérence discussion UPSA / organismes nationaux (N-1)</a:t>
            </a:r>
          </a:p>
          <a:p>
            <a:pPr lvl="2"/>
            <a:r>
              <a:rPr lang="fr-FR" dirty="0"/>
              <a:t>Fournisseur de profils poste </a:t>
            </a:r>
          </a:p>
          <a:p>
            <a:pPr lvl="2"/>
            <a:r>
              <a:rPr lang="fr-FR" dirty="0" smtClean="0"/>
              <a:t>Cohérence </a:t>
            </a:r>
            <a:r>
              <a:rPr lang="fr-FR" dirty="0"/>
              <a:t>participation instituts </a:t>
            </a:r>
            <a:r>
              <a:rPr lang="fr-FR" dirty="0" smtClean="0"/>
              <a:t>transverses</a:t>
            </a:r>
          </a:p>
          <a:p>
            <a:pPr lvl="1"/>
            <a:r>
              <a:rPr lang="fr-FR" dirty="0" smtClean="0"/>
              <a:t>Rôle interne :</a:t>
            </a:r>
          </a:p>
          <a:p>
            <a:pPr lvl="2"/>
            <a:r>
              <a:rPr lang="fr-FR" dirty="0" smtClean="0"/>
              <a:t>Harmonisation cursus/enseignement</a:t>
            </a:r>
          </a:p>
          <a:p>
            <a:pPr lvl="2"/>
            <a:r>
              <a:rPr lang="fr-FR" dirty="0" smtClean="0"/>
              <a:t>Mutualisation de Plateformes</a:t>
            </a:r>
          </a:p>
          <a:p>
            <a:pPr lvl="2"/>
            <a:r>
              <a:rPr lang="fr-FR" dirty="0" smtClean="0"/>
              <a:t>Arbitrages en cohérence avec la politique commune</a:t>
            </a:r>
          </a:p>
          <a:p>
            <a:pPr lvl="2"/>
            <a:r>
              <a:rPr lang="fr-FR" dirty="0" smtClean="0"/>
              <a:t>Animation actions transversales à l’intérieur du département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2696685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Rôle et profils d’un département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fr-FR" dirty="0" smtClean="0"/>
              <a:t>Deux types de départements recensés:</a:t>
            </a:r>
          </a:p>
          <a:p>
            <a:pPr lvl="1"/>
            <a:r>
              <a:rPr lang="fr-FR" dirty="0" smtClean="0"/>
              <a:t>Le département « Universitaire » : exemple département de physique de l’Université Paris Sud</a:t>
            </a:r>
          </a:p>
          <a:p>
            <a:pPr lvl="2"/>
            <a:r>
              <a:rPr lang="fr-FR" dirty="0" smtClean="0"/>
              <a:t>Structure collégiale,  tournée vers l’enseignement</a:t>
            </a:r>
          </a:p>
          <a:p>
            <a:pPr lvl="1"/>
            <a:r>
              <a:rPr lang="fr-FR" dirty="0" smtClean="0"/>
              <a:t>Le département « organisme » : exemple Département des Sciences de la Matière du CEA  ou Département de Chimie du CNRS</a:t>
            </a:r>
          </a:p>
          <a:p>
            <a:pPr lvl="2"/>
            <a:r>
              <a:rPr lang="fr-FR" dirty="0" smtClean="0"/>
              <a:t>Structure hiérarchique forte, politique scientifique </a:t>
            </a:r>
          </a:p>
          <a:p>
            <a:r>
              <a:rPr lang="fr-FR" dirty="0" smtClean="0"/>
              <a:t>Le département  </a:t>
            </a:r>
            <a:r>
              <a:rPr lang="fr-FR" dirty="0" err="1" smtClean="0"/>
              <a:t>UPSa</a:t>
            </a:r>
            <a:r>
              <a:rPr lang="fr-FR" dirty="0" smtClean="0"/>
              <a:t> est un être hybride, multi-établissements ,  donc forcément complexe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8" name="Rectangle 4"/>
          <p:cNvSpPr>
            <a:spLocks noChangeArrowheads="1"/>
          </p:cNvSpPr>
          <p:nvPr/>
        </p:nvSpPr>
        <p:spPr bwMode="auto">
          <a:xfrm>
            <a:off x="1536700" y="476250"/>
            <a:ext cx="61087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b="1" i="1">
                <a:latin typeface="Comic Sans MS" pitchFamily="66" charset="0"/>
              </a:rPr>
              <a:t>Master programs within the CHARMMMAT perimeter</a:t>
            </a:r>
            <a:endParaRPr lang="fr-FR">
              <a:latin typeface="Comic Sans MS" pitchFamily="66" charset="0"/>
            </a:endParaRPr>
          </a:p>
          <a:p>
            <a:pPr algn="ctr"/>
            <a:r>
              <a:rPr lang="en-US">
                <a:latin typeface="Comic Sans MS" pitchFamily="66" charset="0"/>
              </a:rPr>
              <a:t>Inter-labex Master degrees</a:t>
            </a:r>
            <a:endParaRPr lang="fr-FR">
              <a:latin typeface="Comic Sans MS" pitchFamily="66" charset="0"/>
            </a:endParaRPr>
          </a:p>
        </p:txBody>
      </p:sp>
      <p:sp>
        <p:nvSpPr>
          <p:cNvPr id="36869" name="Text Box 5"/>
          <p:cNvSpPr txBox="1">
            <a:spLocks noChangeArrowheads="1"/>
          </p:cNvSpPr>
          <p:nvPr/>
        </p:nvSpPr>
        <p:spPr bwMode="auto">
          <a:xfrm>
            <a:off x="3492500" y="1341438"/>
            <a:ext cx="3270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b="1"/>
              <a:t>Master  </a:t>
            </a:r>
            <a:r>
              <a:rPr lang="fr-FR" b="1"/>
              <a:t>Cohabilitations 2010</a:t>
            </a:r>
          </a:p>
        </p:txBody>
      </p:sp>
      <p:sp>
        <p:nvSpPr>
          <p:cNvPr id="36870" name="Rectangle 6"/>
          <p:cNvSpPr>
            <a:spLocks noChangeArrowheads="1"/>
          </p:cNvSpPr>
          <p:nvPr/>
        </p:nvSpPr>
        <p:spPr bwMode="auto">
          <a:xfrm>
            <a:off x="0" y="1970088"/>
            <a:ext cx="8335963" cy="333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GB" sz="1600" b="1"/>
          </a:p>
          <a:p>
            <a:r>
              <a:rPr lang="en-GB" sz="1600" b="1"/>
              <a:t>Nanosciences</a:t>
            </a:r>
            <a:endParaRPr lang="en-US" sz="1600" b="1"/>
          </a:p>
          <a:p>
            <a:r>
              <a:rPr lang="en-GB"/>
              <a:t> </a:t>
            </a:r>
          </a:p>
          <a:p>
            <a:endParaRPr lang="en-GB" sz="1600" b="1"/>
          </a:p>
          <a:p>
            <a:endParaRPr lang="en-GB" sz="1600" b="1"/>
          </a:p>
          <a:p>
            <a:endParaRPr lang="en-GB" sz="1600" b="1"/>
          </a:p>
          <a:p>
            <a:endParaRPr lang="en-GB" sz="1600" b="1"/>
          </a:p>
          <a:p>
            <a:endParaRPr lang="en-GB" sz="1600" b="1"/>
          </a:p>
          <a:p>
            <a:endParaRPr lang="en-GB" sz="1600" b="1"/>
          </a:p>
          <a:p>
            <a:endParaRPr lang="en-GB" sz="1600" b="1"/>
          </a:p>
          <a:p>
            <a:r>
              <a:rPr lang="en-GB" sz="1600" b="1"/>
              <a:t>Research and development in synthesis, methodology and pharmaceutical products</a:t>
            </a:r>
          </a:p>
          <a:p>
            <a:endParaRPr lang="en-GB" sz="1600"/>
          </a:p>
          <a:p>
            <a:r>
              <a:rPr lang="en-GB"/>
              <a:t> </a:t>
            </a:r>
          </a:p>
        </p:txBody>
      </p:sp>
      <p:pic>
        <p:nvPicPr>
          <p:cNvPr id="36872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04025" y="5316538"/>
            <a:ext cx="2016125" cy="1136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6873" name="Picture 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19925" y="2708275"/>
            <a:ext cx="1871663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6876" name="Text Box 12"/>
          <p:cNvSpPr txBox="1">
            <a:spLocks noChangeArrowheads="1"/>
          </p:cNvSpPr>
          <p:nvPr/>
        </p:nvSpPr>
        <p:spPr bwMode="auto">
          <a:xfrm>
            <a:off x="6877050" y="1989138"/>
            <a:ext cx="20129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b="1"/>
              <a:t>Labex partenaire</a:t>
            </a:r>
          </a:p>
        </p:txBody>
      </p:sp>
      <p:pic>
        <p:nvPicPr>
          <p:cNvPr id="36878" name="Picture 14" descr="Logo UEVE 2011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3588" y="2060575"/>
            <a:ext cx="792162" cy="779463"/>
          </a:xfrm>
          <a:prstGeom prst="rect">
            <a:avLst/>
          </a:prstGeom>
          <a:noFill/>
        </p:spPr>
      </p:pic>
      <p:pic>
        <p:nvPicPr>
          <p:cNvPr id="36879" name="Picture 15" descr="Logo upsu...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492500" y="2060575"/>
            <a:ext cx="876300" cy="819150"/>
          </a:xfrm>
          <a:prstGeom prst="rect">
            <a:avLst/>
          </a:prstGeom>
          <a:noFill/>
        </p:spPr>
      </p:pic>
      <p:pic>
        <p:nvPicPr>
          <p:cNvPr id="36880" name="Picture 16" descr="Logo ENS Cachan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97100" y="2132013"/>
            <a:ext cx="1079500" cy="596900"/>
          </a:xfrm>
          <a:prstGeom prst="rect">
            <a:avLst/>
          </a:prstGeom>
          <a:noFill/>
        </p:spPr>
      </p:pic>
      <p:pic>
        <p:nvPicPr>
          <p:cNvPr id="36881" name="Picture 17" descr="Ecole Pol...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700338" y="2924175"/>
            <a:ext cx="1133475" cy="819150"/>
          </a:xfrm>
          <a:prstGeom prst="rect">
            <a:avLst/>
          </a:prstGeom>
          <a:noFill/>
        </p:spPr>
      </p:pic>
      <p:pic>
        <p:nvPicPr>
          <p:cNvPr id="36882" name="Picture 18" descr="Université de Versailles Saint-Quentin-en-Yvelines - L'université s'engage pour un développement durable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213225" y="2924175"/>
            <a:ext cx="1657350" cy="688975"/>
          </a:xfrm>
          <a:prstGeom prst="rect">
            <a:avLst/>
          </a:prstGeom>
          <a:noFill/>
        </p:spPr>
      </p:pic>
      <p:pic>
        <p:nvPicPr>
          <p:cNvPr id="36883" name="Picture 19" descr="Université de Versailles Saint-Quentin-en-Yvelines - L'université s'engage pour un développement durable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995738" y="5029200"/>
            <a:ext cx="1657350" cy="688975"/>
          </a:xfrm>
          <a:prstGeom prst="rect">
            <a:avLst/>
          </a:prstGeom>
          <a:noFill/>
        </p:spPr>
      </p:pic>
      <p:pic>
        <p:nvPicPr>
          <p:cNvPr id="36884" name="Picture 20" descr="Logo upsu...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627313" y="4956175"/>
            <a:ext cx="876300" cy="8191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0460" y="1600200"/>
            <a:ext cx="664308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Plan de l’exposé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Le périmètre de la </a:t>
            </a:r>
            <a:r>
              <a:rPr lang="fr-FR" dirty="0" err="1" smtClean="0"/>
              <a:t>School</a:t>
            </a:r>
            <a:r>
              <a:rPr lang="fr-FR" dirty="0" smtClean="0"/>
              <a:t> of Basic Sciences</a:t>
            </a:r>
          </a:p>
          <a:p>
            <a:r>
              <a:rPr lang="fr-FR" dirty="0" smtClean="0"/>
              <a:t>Les schémas d’organisation possibles</a:t>
            </a:r>
          </a:p>
          <a:p>
            <a:r>
              <a:rPr lang="fr-FR" dirty="0" smtClean="0"/>
              <a:t>Les actions à mener</a:t>
            </a:r>
          </a:p>
          <a:p>
            <a:r>
              <a:rPr lang="fr-FR" dirty="0" smtClean="0"/>
              <a:t>Conclusion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Exemple de transformations </a:t>
            </a:r>
            <a:r>
              <a:rPr lang="fr-FR" dirty="0" err="1" smtClean="0"/>
              <a:t>trans</a:t>
            </a:r>
            <a:r>
              <a:rPr lang="fr-FR" dirty="0" smtClean="0"/>
              <a:t> </a:t>
            </a:r>
            <a:r>
              <a:rPr lang="fr-FR" dirty="0" err="1" smtClean="0"/>
              <a:t>etablissemnts</a:t>
            </a:r>
            <a:endParaRPr lang="fr-FR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7683" y="1600200"/>
            <a:ext cx="6388634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Les actions de la </a:t>
            </a:r>
            <a:r>
              <a:rPr lang="fr-FR" dirty="0" err="1" smtClean="0"/>
              <a:t>School</a:t>
            </a:r>
            <a:r>
              <a:rPr lang="fr-FR" dirty="0" smtClean="0"/>
              <a:t> of Basic Sciences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Accueil des </a:t>
            </a:r>
            <a:r>
              <a:rPr lang="fr-FR" dirty="0" smtClean="0"/>
              <a:t>é</a:t>
            </a:r>
            <a:r>
              <a:rPr lang="fr-FR" dirty="0" smtClean="0"/>
              <a:t>tudiants </a:t>
            </a:r>
          </a:p>
          <a:p>
            <a:pPr lvl="1"/>
            <a:r>
              <a:rPr lang="fr-FR" dirty="0" smtClean="0"/>
              <a:t>Recrutement</a:t>
            </a:r>
          </a:p>
          <a:p>
            <a:pPr lvl="1"/>
            <a:r>
              <a:rPr lang="fr-FR" dirty="0" smtClean="0"/>
              <a:t>Accords internationaux</a:t>
            </a:r>
          </a:p>
          <a:p>
            <a:pPr lvl="1"/>
            <a:r>
              <a:rPr lang="fr-FR" dirty="0" smtClean="0"/>
              <a:t>Parcours-orientation</a:t>
            </a:r>
          </a:p>
          <a:p>
            <a:r>
              <a:rPr lang="fr-FR" dirty="0" smtClean="0"/>
              <a:t>Projet doctoral</a:t>
            </a:r>
          </a:p>
          <a:p>
            <a:r>
              <a:rPr lang="fr-FR" dirty="0" smtClean="0"/>
              <a:t>Soutien à la recherche</a:t>
            </a:r>
          </a:p>
          <a:p>
            <a:r>
              <a:rPr lang="fr-FR" dirty="0" smtClean="0"/>
              <a:t>Programmes interdisciplinaires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Conclusions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Le concept de « </a:t>
            </a:r>
            <a:r>
              <a:rPr lang="fr-FR" dirty="0" err="1" smtClean="0"/>
              <a:t>School</a:t>
            </a:r>
            <a:r>
              <a:rPr lang="fr-FR" dirty="0" smtClean="0"/>
              <a:t> of Basic Sciences » est une entité intéressante!</a:t>
            </a:r>
          </a:p>
          <a:p>
            <a:pPr lvl="1"/>
            <a:r>
              <a:rPr lang="fr-FR" dirty="0" smtClean="0"/>
              <a:t>Très gros ensemble regroupant 40% de l’Université Paris Saclay</a:t>
            </a:r>
          </a:p>
          <a:p>
            <a:pPr lvl="1"/>
            <a:r>
              <a:rPr lang="fr-FR" dirty="0" smtClean="0"/>
              <a:t>Forte spécificité, pouvant conduire à une structure adaptée</a:t>
            </a:r>
          </a:p>
          <a:p>
            <a:pPr lvl="1"/>
            <a:r>
              <a:rPr lang="fr-FR" dirty="0" smtClean="0"/>
              <a:t>Liens puissants avec les autres </a:t>
            </a:r>
            <a:r>
              <a:rPr lang="fr-FR" dirty="0" err="1" smtClean="0"/>
              <a:t>schools</a:t>
            </a:r>
            <a:endParaRPr lang="fr-FR" dirty="0" smtClean="0"/>
          </a:p>
          <a:p>
            <a:pPr lvl="1"/>
            <a:r>
              <a:rPr lang="fr-FR" dirty="0" smtClean="0"/>
              <a:t>Notion de départements transverses , indispensable mais à préciser!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Les groupes de travail « </a:t>
            </a:r>
            <a:r>
              <a:rPr lang="fr-FR" dirty="0" err="1" smtClean="0"/>
              <a:t>School</a:t>
            </a:r>
            <a:r>
              <a:rPr lang="fr-FR" dirty="0" smtClean="0"/>
              <a:t> of Basic Sciences »</a:t>
            </a:r>
            <a:endParaRPr lang="fr-FR" dirty="0"/>
          </a:p>
        </p:txBody>
      </p:sp>
      <p:sp>
        <p:nvSpPr>
          <p:cNvPr id="5" name="Espace réservé du contenu 4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 marL="342900" lvl="1" indent="-342900">
              <a:lnSpc>
                <a:spcPct val="80000"/>
              </a:lnSpc>
              <a:buFont typeface="Arial" pitchFamily="34" charset="0"/>
              <a:buChar char="•"/>
            </a:pPr>
            <a:r>
              <a:rPr lang="fr-FR" sz="2000" dirty="0" smtClean="0"/>
              <a:t>&lt;herve.desvaux@cea.fr&gt;</a:t>
            </a:r>
          </a:p>
          <a:p>
            <a:pPr marL="342900" lvl="1" indent="-342900">
              <a:lnSpc>
                <a:spcPct val="80000"/>
              </a:lnSpc>
              <a:buFont typeface="Arial" pitchFamily="34" charset="0"/>
              <a:buChar char="•"/>
            </a:pPr>
            <a:r>
              <a:rPr lang="fr-FR" sz="2000" dirty="0" smtClean="0"/>
              <a:t>&lt;philippe.bousquet@lsce.ipsl.fr&gt;</a:t>
            </a:r>
          </a:p>
          <a:p>
            <a:pPr marL="342900" lvl="1" indent="-342900">
              <a:lnSpc>
                <a:spcPct val="80000"/>
              </a:lnSpc>
              <a:buFont typeface="Arial" pitchFamily="34" charset="0"/>
              <a:buChar char="•"/>
            </a:pPr>
            <a:r>
              <a:rPr lang="fr-FR" sz="2000" dirty="0" smtClean="0"/>
              <a:t> &lt;zinn@dapnia.cea.fr&gt;</a:t>
            </a:r>
          </a:p>
          <a:p>
            <a:pPr marL="342900" lvl="1" indent="-342900">
              <a:lnSpc>
                <a:spcPct val="80000"/>
              </a:lnSpc>
              <a:buFont typeface="Arial" pitchFamily="34" charset="0"/>
              <a:buChar char="•"/>
            </a:pPr>
            <a:r>
              <a:rPr lang="fr-FR" sz="2000" dirty="0" smtClean="0"/>
              <a:t> Christian Colliex@lps.u-psud.fr</a:t>
            </a:r>
          </a:p>
          <a:p>
            <a:pPr marL="342900" lvl="1" indent="-342900">
              <a:lnSpc>
                <a:spcPct val="80000"/>
              </a:lnSpc>
              <a:buFont typeface="Arial" pitchFamily="34" charset="0"/>
              <a:buChar char="•"/>
            </a:pPr>
            <a:r>
              <a:rPr lang="fr-FR" sz="2000" dirty="0" smtClean="0"/>
              <a:t>&lt;philippe.chomaz@cea.fr&gt;</a:t>
            </a:r>
          </a:p>
          <a:p>
            <a:pPr marL="342900" lvl="1" indent="-342900">
              <a:lnSpc>
                <a:spcPct val="80000"/>
              </a:lnSpc>
              <a:buFont typeface="Arial" pitchFamily="34" charset="0"/>
              <a:buChar char="•"/>
            </a:pPr>
            <a:r>
              <a:rPr lang="fr-FR" sz="2000" dirty="0" smtClean="0"/>
              <a:t>emmanuelle.deleporte@lpqm.ens-cachan.fr</a:t>
            </a:r>
          </a:p>
          <a:p>
            <a:pPr marL="342900" lvl="1" indent="-342900">
              <a:lnSpc>
                <a:spcPct val="80000"/>
              </a:lnSpc>
              <a:buFont typeface="Arial" pitchFamily="34" charset="0"/>
              <a:buChar char="•"/>
            </a:pPr>
            <a:r>
              <a:rPr lang="fr-FR" sz="2000" dirty="0" smtClean="0"/>
              <a:t>&lt;daniel.esteve@cea.fr&gt;</a:t>
            </a:r>
          </a:p>
          <a:p>
            <a:pPr marL="342900" lvl="1" indent="-342900">
              <a:lnSpc>
                <a:spcPct val="80000"/>
              </a:lnSpc>
              <a:buFont typeface="Arial" pitchFamily="34" charset="0"/>
              <a:buChar char="•"/>
            </a:pPr>
            <a:r>
              <a:rPr lang="fr-FR" sz="2000" dirty="0" smtClean="0"/>
              <a:t>pierre.galtier@uvsq.fr</a:t>
            </a:r>
          </a:p>
          <a:p>
            <a:pPr marL="342900" lvl="1" indent="-342900">
              <a:lnSpc>
                <a:spcPct val="80000"/>
              </a:lnSpc>
              <a:buFont typeface="Arial" pitchFamily="34" charset="0"/>
              <a:buChar char="•"/>
            </a:pPr>
            <a:r>
              <a:rPr lang="fr-FR" sz="2000" dirty="0" smtClean="0"/>
              <a:t>&lt;etienne.klein@cea.fr&gt;</a:t>
            </a:r>
          </a:p>
          <a:p>
            <a:pPr marL="342900" lvl="1" indent="-342900">
              <a:lnSpc>
                <a:spcPct val="80000"/>
              </a:lnSpc>
              <a:buFont typeface="Arial" pitchFamily="34" charset="0"/>
              <a:buChar char="•"/>
            </a:pPr>
            <a:r>
              <a:rPr lang="fr-FR" sz="2000" dirty="0" smtClean="0"/>
              <a:t>francois.labourie@math.u-psud.fr</a:t>
            </a:r>
          </a:p>
          <a:p>
            <a:pPr marL="342900" lvl="1" indent="-342900">
              <a:lnSpc>
                <a:spcPct val="80000"/>
              </a:lnSpc>
              <a:buFont typeface="Arial" pitchFamily="34" charset="0"/>
              <a:buChar char="•"/>
            </a:pPr>
            <a:r>
              <a:rPr lang="fr-FR" sz="2000" dirty="0" smtClean="0"/>
              <a:t>jean-pierre.mahy@u-psud.fr</a:t>
            </a:r>
          </a:p>
          <a:p>
            <a:pPr marL="342900" lvl="1" indent="-342900">
              <a:lnSpc>
                <a:spcPct val="80000"/>
              </a:lnSpc>
              <a:buFont typeface="Arial" pitchFamily="34" charset="0"/>
              <a:buChar char="•"/>
            </a:pPr>
            <a:r>
              <a:rPr lang="fr-FR" sz="2000" dirty="0" smtClean="0"/>
              <a:t>henri.maitre@telecom-paristech.fr</a:t>
            </a:r>
          </a:p>
          <a:p>
            <a:pPr marL="342900" lvl="1" indent="-342900">
              <a:lnSpc>
                <a:spcPct val="80000"/>
              </a:lnSpc>
              <a:buFont typeface="Arial" pitchFamily="34" charset="0"/>
              <a:buChar char="•"/>
            </a:pPr>
            <a:r>
              <a:rPr lang="fr-FR" sz="2000" dirty="0" smtClean="0"/>
              <a:t>yvan.martel@uvsq.fr</a:t>
            </a:r>
          </a:p>
        </p:txBody>
      </p:sp>
      <p:sp>
        <p:nvSpPr>
          <p:cNvPr id="7" name="Espace réservé du contenu 6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fr-FR" dirty="0" smtClean="0"/>
              <a:t>jean-yves.marzin@lpn.cnrs.fr</a:t>
            </a:r>
          </a:p>
          <a:p>
            <a:r>
              <a:rPr lang="fr-FR" dirty="0" smtClean="0"/>
              <a:t>francois.nief@polytechnique.edu</a:t>
            </a:r>
          </a:p>
          <a:p>
            <a:r>
              <a:rPr lang="fr-FR" dirty="0" smtClean="0"/>
              <a:t>frank.pacard@math.polytechnique.fr</a:t>
            </a:r>
          </a:p>
          <a:p>
            <a:r>
              <a:rPr lang="fr-FR" dirty="0" smtClean="0">
                <a:solidFill>
                  <a:schemeClr val="accent3">
                    <a:lumMod val="50000"/>
                  </a:schemeClr>
                </a:solidFill>
              </a:rPr>
              <a:t>Christine.Paulin@lri.fr</a:t>
            </a:r>
          </a:p>
          <a:p>
            <a:r>
              <a:rPr lang="fr-FR" dirty="0" smtClean="0"/>
              <a:t>nathalie.picque@u-psud.fr</a:t>
            </a:r>
          </a:p>
          <a:p>
            <a:r>
              <a:rPr lang="fr-FR" dirty="0" smtClean="0"/>
              <a:t>Bertrand.Poumellec@u-psud.fr</a:t>
            </a:r>
          </a:p>
          <a:p>
            <a:r>
              <a:rPr lang="fr-FR" dirty="0" smtClean="0"/>
              <a:t>damien.prim@chimie.uvsq.fr</a:t>
            </a:r>
          </a:p>
          <a:p>
            <a:r>
              <a:rPr lang="fr-FR" dirty="0" smtClean="0"/>
              <a:t>sebag@lri.fr</a:t>
            </a:r>
          </a:p>
          <a:p>
            <a:r>
              <a:rPr lang="fr-FR" dirty="0" smtClean="0"/>
              <a:t>helene.bouchiat@u-psud.fr</a:t>
            </a:r>
          </a:p>
          <a:p>
            <a:r>
              <a:rPr lang="fr-FR" dirty="0" smtClean="0"/>
              <a:t>jean-loup.puget@ias.u-psud.fr</a:t>
            </a:r>
          </a:p>
          <a:p>
            <a:r>
              <a:rPr lang="fr-FR" dirty="0" smtClean="0"/>
              <a:t>eric.chassefiere@u-psud.fr</a:t>
            </a:r>
          </a:p>
          <a:p>
            <a:r>
              <a:rPr lang="fr-F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Guy Wormser@lal.in2p3.fr</a:t>
            </a:r>
            <a:endParaRPr lang="fr-FR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Groupe de travail « mixte » FCS</a:t>
            </a:r>
            <a:br>
              <a:rPr lang="fr-FR" dirty="0" smtClean="0"/>
            </a:br>
            <a:r>
              <a:rPr lang="fr-FR" sz="2200" dirty="0" smtClean="0"/>
              <a:t>2 membres du GT CAC + représentants des organismes</a:t>
            </a:r>
            <a:endParaRPr lang="fr-FR" sz="2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67544" y="1700808"/>
            <a:ext cx="4038600" cy="4525963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endParaRPr lang="fr-FR" dirty="0" smtClean="0"/>
          </a:p>
          <a:p>
            <a:r>
              <a:rPr lang="fr-FR" sz="6400" dirty="0" smtClean="0"/>
              <a:t>claude.chappert@u-psud.fr</a:t>
            </a:r>
          </a:p>
          <a:p>
            <a:r>
              <a:rPr lang="fr-FR" sz="6400" dirty="0" smtClean="0">
                <a:solidFill>
                  <a:schemeClr val="tx2">
                    <a:lumMod val="60000"/>
                    <a:lumOff val="40000"/>
                  </a:schemeClr>
                </a:solidFill>
                <a:hlinkClick r:id="rId2"/>
              </a:rPr>
              <a:t>jmartino@admin.in2p3.fr</a:t>
            </a:r>
            <a:r>
              <a:rPr lang="fr-FR" sz="6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(coordinateur)</a:t>
            </a:r>
            <a:endParaRPr lang="fr-FR" sz="64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fr-FR" sz="6400" dirty="0" smtClean="0"/>
              <a:t>jean-jacques.girerd@u-psud.fr</a:t>
            </a:r>
          </a:p>
          <a:p>
            <a:r>
              <a:rPr lang="fr-FR" sz="6400" dirty="0" smtClean="0"/>
              <a:t>simoni@ipno.in2p3.fr</a:t>
            </a:r>
          </a:p>
          <a:p>
            <a:r>
              <a:rPr lang="fr-FR" sz="6400" dirty="0" smtClean="0"/>
              <a:t>isabelle.demachy@u-psud.fr</a:t>
            </a:r>
          </a:p>
          <a:p>
            <a:r>
              <a:rPr lang="fr-FR" sz="6400" dirty="0" smtClean="0">
                <a:solidFill>
                  <a:srgbClr val="00B050"/>
                </a:solidFill>
              </a:rPr>
              <a:t>emmanuelle.deleporte@lpqm.ens-cachan.fr</a:t>
            </a:r>
          </a:p>
          <a:p>
            <a:r>
              <a:rPr lang="fr-FR" sz="6400" dirty="0" smtClean="0"/>
              <a:t>yves.gnanou@polytechnique.edu</a:t>
            </a:r>
          </a:p>
          <a:p>
            <a:r>
              <a:rPr lang="fr-FR" sz="6400" dirty="0" smtClean="0"/>
              <a:t>gilles.fleury@supelec.fr</a:t>
            </a:r>
          </a:p>
          <a:p>
            <a:r>
              <a:rPr lang="fr-FR" sz="6400" dirty="0" smtClean="0"/>
              <a:t>Yves.CARISTAN@cea.fr</a:t>
            </a:r>
          </a:p>
          <a:p>
            <a:r>
              <a:rPr lang="fr-FR" sz="6400" dirty="0" smtClean="0">
                <a:solidFill>
                  <a:srgbClr val="00B050"/>
                </a:solidFill>
              </a:rPr>
              <a:t>philippe.chomaz@cea.fr</a:t>
            </a:r>
          </a:p>
          <a:p>
            <a:r>
              <a:rPr lang="fr-FR" sz="6400" dirty="0" smtClean="0">
                <a:solidFill>
                  <a:srgbClr val="00B050"/>
                </a:solidFill>
              </a:rPr>
              <a:t>herve.desvaux@cea.fr</a:t>
            </a:r>
          </a:p>
          <a:p>
            <a:r>
              <a:rPr lang="fr-FR" sz="6400" dirty="0" smtClean="0"/>
              <a:t>jpb@ihes.fr</a:t>
            </a:r>
          </a:p>
          <a:p>
            <a:r>
              <a:rPr lang="fr-FR" sz="6400" dirty="0" smtClean="0"/>
              <a:t>marc.Schoenauer@inria.fr</a:t>
            </a:r>
          </a:p>
          <a:p>
            <a:r>
              <a:rPr lang="fr-FR" sz="6400" dirty="0" smtClean="0"/>
              <a:t>stephane.gaubert@inria.fr</a:t>
            </a:r>
          </a:p>
          <a:p>
            <a:r>
              <a:rPr lang="fr-FR" sz="6400" dirty="0" smtClean="0">
                <a:solidFill>
                  <a:srgbClr val="00B050"/>
                </a:solidFill>
              </a:rPr>
              <a:t>jean.zinn-justin@cea.fr</a:t>
            </a:r>
            <a:endParaRPr lang="fr-FR" sz="6400" dirty="0" smtClean="0">
              <a:solidFill>
                <a:srgbClr val="00B050"/>
              </a:solidFill>
            </a:endParaRPr>
          </a:p>
        </p:txBody>
      </p:sp>
      <p:sp>
        <p:nvSpPr>
          <p:cNvPr id="7" name="Espace réservé du contenu 6"/>
          <p:cNvSpPr>
            <a:spLocks noGrp="1"/>
          </p:cNvSpPr>
          <p:nvPr>
            <p:ph sz="half" idx="2"/>
          </p:nvPr>
        </p:nvSpPr>
        <p:spPr/>
        <p:txBody>
          <a:bodyPr>
            <a:normAutofit fontScale="25000" lnSpcReduction="20000"/>
          </a:bodyPr>
          <a:lstStyle/>
          <a:p>
            <a:r>
              <a:rPr lang="fr-FR" sz="6400" dirty="0" smtClean="0">
                <a:solidFill>
                  <a:srgbClr val="00B050"/>
                </a:solidFill>
              </a:rPr>
              <a:t>wormser@lal.in2p3.fr</a:t>
            </a:r>
          </a:p>
          <a:p>
            <a:r>
              <a:rPr lang="fr-FR" sz="6400" dirty="0" smtClean="0"/>
              <a:t>ariane.mezard@uvsq.fr</a:t>
            </a:r>
          </a:p>
          <a:p>
            <a:r>
              <a:rPr lang="fr-FR" sz="6400" dirty="0" smtClean="0"/>
              <a:t>niels.keller@physique.uvsq.fr</a:t>
            </a:r>
          </a:p>
          <a:p>
            <a:r>
              <a:rPr lang="fr-FR" sz="6400" dirty="0" smtClean="0"/>
              <a:t>barth@prism.uvsq.fr</a:t>
            </a:r>
          </a:p>
          <a:p>
            <a:r>
              <a:rPr lang="fr-FR" sz="6400" dirty="0" smtClean="0"/>
              <a:t>arnaud.etcheberry@uvsq.fr</a:t>
            </a:r>
          </a:p>
          <a:p>
            <a:r>
              <a:rPr lang="fr-FR" sz="6400" dirty="0" smtClean="0"/>
              <a:t>jean-francois.pinton@cnrs-dir.fr</a:t>
            </a:r>
          </a:p>
          <a:p>
            <a:r>
              <a:rPr lang="fr-FR" sz="6400" dirty="0" smtClean="0"/>
              <a:t>alain.abergel@ias.u-psud.fr</a:t>
            </a:r>
          </a:p>
          <a:p>
            <a:r>
              <a:rPr lang="fr-FR" sz="6400" dirty="0" smtClean="0">
                <a:solidFill>
                  <a:srgbClr val="00B050"/>
                </a:solidFill>
              </a:rPr>
              <a:t>christian.colliex@triangledelaphysique.fr</a:t>
            </a:r>
          </a:p>
          <a:p>
            <a:r>
              <a:rPr lang="fr-FR" sz="6400" dirty="0" smtClean="0"/>
              <a:t>Cyril Moulin &lt;Cyril.Moulin@lsce.ipsl.fr&gt;</a:t>
            </a:r>
          </a:p>
          <a:p>
            <a:r>
              <a:rPr lang="fr-FR" sz="6400" dirty="0" smtClean="0"/>
              <a:t>president@u-psud.fr</a:t>
            </a:r>
          </a:p>
          <a:p>
            <a:r>
              <a:rPr lang="fr-FR" sz="6400" dirty="0" smtClean="0"/>
              <a:t>sylvie.faucheux@uvsq.fr</a:t>
            </a:r>
          </a:p>
          <a:p>
            <a:r>
              <a:rPr lang="fr-FR" sz="6400" dirty="0" smtClean="0"/>
              <a:t>yves.laszlo@math.u-psud.fr</a:t>
            </a:r>
            <a:endParaRPr lang="fr-FR" sz="6400" dirty="0" smtClean="0"/>
          </a:p>
          <a:p>
            <a:r>
              <a:rPr lang="fr-FR" sz="6400" dirty="0" smtClean="0"/>
              <a:t>patricio.leboeuf@cnrs-dir.fr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 périmètre scientifique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Mathématiques, Physique, Chimie, Géosciences</a:t>
            </a:r>
            <a:endParaRPr lang="fr-FR" dirty="0" smtClean="0"/>
          </a:p>
          <a:p>
            <a:r>
              <a:rPr lang="fr-FR" dirty="0" smtClean="0"/>
              <a:t> défini par rapport aux autres </a:t>
            </a:r>
            <a:r>
              <a:rPr lang="fr-FR" dirty="0" err="1" smtClean="0"/>
              <a:t>schools</a:t>
            </a:r>
            <a:endParaRPr lang="fr-FR" dirty="0" smtClean="0"/>
          </a:p>
          <a:p>
            <a:pPr lvl="1"/>
            <a:r>
              <a:rPr lang="fr-FR" dirty="0" smtClean="0"/>
              <a:t> Biologie</a:t>
            </a:r>
          </a:p>
          <a:p>
            <a:pPr lvl="1"/>
            <a:r>
              <a:rPr lang="fr-FR" dirty="0" smtClean="0"/>
              <a:t>Informatique</a:t>
            </a:r>
          </a:p>
          <a:p>
            <a:r>
              <a:rPr lang="fr-FR" dirty="0" smtClean="0"/>
              <a:t>Très nombreux liens  avec les autres </a:t>
            </a:r>
            <a:r>
              <a:rPr lang="fr-FR" dirty="0" err="1" smtClean="0"/>
              <a:t>schools</a:t>
            </a:r>
            <a:endParaRPr lang="fr-FR" dirty="0" smtClean="0"/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8680" y="260648"/>
            <a:ext cx="7702294" cy="58655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Les effectifs de la </a:t>
            </a:r>
            <a:r>
              <a:rPr lang="fr-FR" dirty="0" err="1" smtClean="0"/>
              <a:t>school</a:t>
            </a:r>
            <a:r>
              <a:rPr lang="fr-FR" dirty="0" smtClean="0"/>
              <a:t> of Basic Sciences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r>
              <a:rPr lang="fr-FR" dirty="0" smtClean="0"/>
              <a:t>Total : </a:t>
            </a:r>
            <a:r>
              <a:rPr lang="fr-FR" dirty="0" smtClean="0"/>
              <a:t>4</a:t>
            </a:r>
            <a:r>
              <a:rPr lang="fr-FR" dirty="0" smtClean="0"/>
              <a:t>000 personnes (~40% de l’IDEX)</a:t>
            </a:r>
            <a:endParaRPr lang="fr-FR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276872"/>
            <a:ext cx="8653945" cy="31782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Les publications</a:t>
            </a:r>
            <a:br>
              <a:rPr lang="fr-FR" dirty="0" smtClean="0"/>
            </a:br>
            <a:r>
              <a:rPr lang="fr-FR" sz="2000" dirty="0" smtClean="0"/>
              <a:t>(A : Fraction des pubs mondiales, </a:t>
            </a:r>
            <a:r>
              <a:rPr lang="fr-FR" sz="2000" dirty="0" smtClean="0"/>
              <a:t>B citation</a:t>
            </a:r>
            <a:r>
              <a:rPr lang="fr-FR" sz="2000" dirty="0" smtClean="0"/>
              <a:t>, C fraction des pubs dans le top 100 )</a:t>
            </a:r>
            <a:endParaRPr lang="fr-FR" sz="2000" dirty="0" smtClean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5002" y="1268760"/>
            <a:ext cx="6887386" cy="5589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Ellipse 4"/>
          <p:cNvSpPr/>
          <p:nvPr/>
        </p:nvSpPr>
        <p:spPr>
          <a:xfrm>
            <a:off x="2771800" y="2132856"/>
            <a:ext cx="6048672" cy="21602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Ellipse 5"/>
          <p:cNvSpPr/>
          <p:nvPr/>
        </p:nvSpPr>
        <p:spPr>
          <a:xfrm>
            <a:off x="2411760" y="5085184"/>
            <a:ext cx="6264696" cy="64807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Ellipse 6"/>
          <p:cNvSpPr/>
          <p:nvPr/>
        </p:nvSpPr>
        <p:spPr>
          <a:xfrm>
            <a:off x="2267744" y="5661248"/>
            <a:ext cx="6336704" cy="21602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Les </a:t>
            </a:r>
            <a:r>
              <a:rPr lang="fr-FR" dirty="0" err="1" smtClean="0"/>
              <a:t>spécifités</a:t>
            </a:r>
            <a:r>
              <a:rPr lang="fr-FR" dirty="0" smtClean="0"/>
              <a:t> de la </a:t>
            </a:r>
            <a:r>
              <a:rPr lang="fr-FR" dirty="0" err="1" smtClean="0"/>
              <a:t>S</a:t>
            </a:r>
            <a:r>
              <a:rPr lang="fr-FR" dirty="0" err="1" smtClean="0"/>
              <a:t>chool</a:t>
            </a:r>
            <a:r>
              <a:rPr lang="fr-FR" dirty="0" smtClean="0"/>
              <a:t> of basic sciences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Taille</a:t>
            </a:r>
          </a:p>
          <a:p>
            <a:r>
              <a:rPr lang="fr-FR" dirty="0" smtClean="0"/>
              <a:t>Nature asymétrique de ses relations avec les autres </a:t>
            </a:r>
            <a:r>
              <a:rPr lang="fr-FR" dirty="0" err="1" smtClean="0"/>
              <a:t>schools</a:t>
            </a:r>
            <a:endParaRPr lang="fr-FR" dirty="0" smtClean="0"/>
          </a:p>
          <a:p>
            <a:r>
              <a:rPr lang="fr-FR" dirty="0" smtClean="0"/>
              <a:t>Très forte visibilité et attractivité nationale et internationale</a:t>
            </a:r>
          </a:p>
          <a:p>
            <a:r>
              <a:rPr lang="fr-FR" dirty="0" smtClean="0"/>
              <a:t>Animation pluridisciplinaire intra-</a:t>
            </a:r>
            <a:r>
              <a:rPr lang="fr-FR" dirty="0" err="1" smtClean="0"/>
              <a:t>school</a:t>
            </a:r>
            <a:endParaRPr lang="fr-FR" dirty="0" smtClean="0"/>
          </a:p>
          <a:p>
            <a:r>
              <a:rPr lang="fr-FR" dirty="0" smtClean="0"/>
              <a:t>Spécificité des Ecoles Doctorales</a:t>
            </a:r>
          </a:p>
          <a:p>
            <a:r>
              <a:rPr lang="fr-FR" dirty="0" smtClean="0"/>
              <a:t>Importance des organismes nationaux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2883</TotalTime>
  <Words>807</Words>
  <Application>Microsoft Office PowerPoint</Application>
  <PresentationFormat>Affichage à l'écran (4:3)</PresentationFormat>
  <Paragraphs>249</Paragraphs>
  <Slides>22</Slides>
  <Notes>2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22</vt:i4>
      </vt:variant>
    </vt:vector>
  </HeadingPairs>
  <TitlesOfParts>
    <vt:vector size="23" baseType="lpstr">
      <vt:lpstr>Thème Office</vt:lpstr>
      <vt:lpstr>Présentation de la School of Basic Sciences </vt:lpstr>
      <vt:lpstr>Plan de l’exposé</vt:lpstr>
      <vt:lpstr>Les groupes de travail « School of Basic Sciences »</vt:lpstr>
      <vt:lpstr>Groupe de travail « mixte » FCS 2 membres du GT CAC + représentants des organismes</vt:lpstr>
      <vt:lpstr>Le périmètre scientifique</vt:lpstr>
      <vt:lpstr>Diapositive 6</vt:lpstr>
      <vt:lpstr>Les effectifs de la school of Basic Sciences</vt:lpstr>
      <vt:lpstr>Les publications (A : Fraction des pubs mondiales, B citation, C fraction des pubs dans le top 100 )</vt:lpstr>
      <vt:lpstr>Les spécifités de la School of basic sciences </vt:lpstr>
      <vt:lpstr>Les ecoles doctorales</vt:lpstr>
      <vt:lpstr>Les Labex </vt:lpstr>
      <vt:lpstr>Un première étape pour l’Université Paris-Saclay en 2014</vt:lpstr>
      <vt:lpstr>Un première étape pour l’Université Paris-Saclay en 2014</vt:lpstr>
      <vt:lpstr>Schéma initial des  Schools </vt:lpstr>
      <vt:lpstr> Deux modèles possibles de School</vt:lpstr>
      <vt:lpstr>Département</vt:lpstr>
      <vt:lpstr>Rôle et profils d’un département</vt:lpstr>
      <vt:lpstr>Diapositive 18</vt:lpstr>
      <vt:lpstr>Diapositive 19</vt:lpstr>
      <vt:lpstr>Exemple de transformations trans etablissemnts</vt:lpstr>
      <vt:lpstr>Les actions de la School of Basic Sciences</vt:lpstr>
      <vt:lpstr>Conclusions</vt:lpstr>
    </vt:vector>
  </TitlesOfParts>
  <Company>LAL - CNRS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visiteur</dc:creator>
  <cp:lastModifiedBy>WORMSER</cp:lastModifiedBy>
  <cp:revision>19</cp:revision>
  <dcterms:created xsi:type="dcterms:W3CDTF">2012-03-23T09:50:59Z</dcterms:created>
  <dcterms:modified xsi:type="dcterms:W3CDTF">2012-06-15T10:46:22Z</dcterms:modified>
</cp:coreProperties>
</file>