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057" r:id="rId2"/>
    <p:sldId id="1343" r:id="rId3"/>
    <p:sldId id="1169" r:id="rId4"/>
    <p:sldId id="1323" r:id="rId5"/>
    <p:sldId id="1317" r:id="rId6"/>
    <p:sldId id="1346" r:id="rId7"/>
    <p:sldId id="1357" r:id="rId8"/>
    <p:sldId id="1287" r:id="rId9"/>
    <p:sldId id="1310" r:id="rId10"/>
    <p:sldId id="1351" r:id="rId11"/>
    <p:sldId id="1333" r:id="rId12"/>
    <p:sldId id="1318" r:id="rId13"/>
    <p:sldId id="1320" r:id="rId14"/>
    <p:sldId id="1322" r:id="rId15"/>
    <p:sldId id="1327" r:id="rId16"/>
    <p:sldId id="1340" r:id="rId17"/>
    <p:sldId id="1339" r:id="rId18"/>
    <p:sldId id="1299" r:id="rId19"/>
    <p:sldId id="1329" r:id="rId20"/>
    <p:sldId id="1284" r:id="rId21"/>
    <p:sldId id="1285" r:id="rId22"/>
    <p:sldId id="1283" r:id="rId23"/>
    <p:sldId id="1312" r:id="rId24"/>
    <p:sldId id="1301" r:id="rId25"/>
    <p:sldId id="1314" r:id="rId26"/>
    <p:sldId id="1315" r:id="rId27"/>
    <p:sldId id="1300" r:id="rId28"/>
    <p:sldId id="1348" r:id="rId29"/>
    <p:sldId id="1354" r:id="rId30"/>
    <p:sldId id="1350" r:id="rId31"/>
    <p:sldId id="1282" r:id="rId32"/>
    <p:sldId id="1342" r:id="rId33"/>
  </p:sldIdLst>
  <p:sldSz cx="9144000" cy="6858000" type="screen4x3"/>
  <p:notesSz cx="6743700" cy="97536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40"/>
    <a:srgbClr val="FEFFD1"/>
    <a:srgbClr val="B3F3FF"/>
    <a:srgbClr val="FFEA29"/>
    <a:srgbClr val="666E99"/>
    <a:srgbClr val="FFFF9A"/>
    <a:srgbClr val="FFFF99"/>
    <a:srgbClr val="EED29A"/>
    <a:srgbClr val="E9C47B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7" autoAdjust="0"/>
    <p:restoredTop sz="98881" autoAdjust="0"/>
  </p:normalViewPr>
  <p:slideViewPr>
    <p:cSldViewPr>
      <p:cViewPr>
        <p:scale>
          <a:sx n="68" d="100"/>
          <a:sy n="68" d="100"/>
        </p:scale>
        <p:origin x="-1368" y="-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9525" y="0"/>
            <a:ext cx="2922588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68FAF-9198-4E49-B04F-FD2654114051}" type="datetimeFigureOut">
              <a:rPr lang="en-US" smtClean="0"/>
              <a:t>27.07.13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922588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9525" y="9264650"/>
            <a:ext cx="2922588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42D6D-2B4E-0745-A94B-154BAE89B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565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31838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1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32325"/>
            <a:ext cx="5394325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441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A670CDBB-472C-1640-B297-A0C7867601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34850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9499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F82F496E-7921-3440-ABE0-C94A032C9B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541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9499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F82F496E-7921-3440-ABE0-C94A032C9B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3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9499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F82F496E-7921-3440-ABE0-C94A032C9B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36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9499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F82F496E-7921-3440-ABE0-C94A032C9B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8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Klicken Sie, um das Format des Titel-Masters zu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9499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F82F496E-7921-3440-ABE0-C94A032C9B3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6" r:id="rId3"/>
    <p:sldLayoutId id="2147484207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5.emf"/><Relationship Id="rId8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70.emf"/><Relationship Id="rId6" Type="http://schemas.openxmlformats.org/officeDocument/2006/relationships/image" Target="../media/image73.emf"/><Relationship Id="rId7" Type="http://schemas.openxmlformats.org/officeDocument/2006/relationships/image" Target="../media/image75.emf"/><Relationship Id="rId8" Type="http://schemas.openxmlformats.org/officeDocument/2006/relationships/image" Target="../media/image80.emf"/><Relationship Id="rId9" Type="http://schemas.openxmlformats.org/officeDocument/2006/relationships/image" Target="../media/image81.emf"/><Relationship Id="rId10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07031_01-A4-at-144-dpi.jpg"/>
          <p:cNvPicPr>
            <a:picLocks noChangeAspect="1"/>
          </p:cNvPicPr>
          <p:nvPr/>
        </p:nvPicPr>
        <p:blipFill>
          <a:blip r:embed="rId2">
            <a:lum bright="-2000" contrast="2000"/>
          </a:blip>
          <a:stretch>
            <a:fillRect/>
          </a:stretch>
        </p:blipFill>
        <p:spPr>
          <a:xfrm>
            <a:off x="1115616" y="1934834"/>
            <a:ext cx="2952328" cy="2214246"/>
          </a:xfrm>
          <a:prstGeom prst="rect">
            <a:avLst/>
          </a:prstGeom>
        </p:spPr>
      </p:pic>
      <p:sp>
        <p:nvSpPr>
          <p:cNvPr id="18434" name="Rectangle 2"/>
          <p:cNvSpPr txBox="1">
            <a:spLocks noChangeArrowheads="1"/>
          </p:cNvSpPr>
          <p:nvPr/>
        </p:nvSpPr>
        <p:spPr bwMode="auto">
          <a:xfrm>
            <a:off x="0" y="1621"/>
            <a:ext cx="9144000" cy="1556792"/>
          </a:xfrm>
          <a:prstGeom prst="rect">
            <a:avLst/>
          </a:prstGeom>
          <a:noFill/>
          <a:ln>
            <a:noFill/>
          </a:ln>
          <a:extLst/>
        </p:spPr>
        <p:txBody>
          <a:bodyPr anchor="t"/>
          <a:lstStyle>
            <a:lvl1pPr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FF0000"/>
                </a:solidFill>
                <a:latin typeface="Eurostile"/>
                <a:cs typeface="Eurostile"/>
              </a:rPr>
              <a:t>CERN Grand Vision and Future </a:t>
            </a:r>
          </a:p>
        </p:txBody>
      </p:sp>
      <p:sp>
        <p:nvSpPr>
          <p:cNvPr id="18435" name="Rectangle 22"/>
          <p:cNvSpPr>
            <a:spLocks noChangeArrowheads="1"/>
          </p:cNvSpPr>
          <p:nvPr/>
        </p:nvSpPr>
        <p:spPr bwMode="auto">
          <a:xfrm>
            <a:off x="-36512" y="764704"/>
            <a:ext cx="9180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600" dirty="0" smtClean="0">
                <a:solidFill>
                  <a:srgbClr val="000000"/>
                </a:solidFill>
                <a:latin typeface="Eurostile"/>
                <a:cs typeface="Eurostile"/>
              </a:rPr>
              <a:t>Markus Schumacher</a:t>
            </a:r>
          </a:p>
          <a:p>
            <a:pPr algn="ctr" eaLnBrk="0" hangingPunct="0"/>
            <a:r>
              <a:rPr lang="de-DE" sz="1600" dirty="0" smtClean="0">
                <a:solidFill>
                  <a:srgbClr val="000000"/>
                </a:solidFill>
                <a:latin typeface="Eurostile"/>
                <a:cs typeface="Eurostile"/>
              </a:rPr>
              <a:t> </a:t>
            </a:r>
            <a:r>
              <a:rPr lang="de-DE" sz="1600" dirty="0" smtClean="0">
                <a:latin typeface="Eurostile"/>
                <a:cs typeface="Eurostile"/>
              </a:rPr>
              <a:t>27. 7. 2013</a:t>
            </a:r>
          </a:p>
          <a:p>
            <a:pPr algn="ctr" eaLnBrk="0" hangingPunct="0"/>
            <a:r>
              <a:rPr lang="de-DE" sz="1600" dirty="0" err="1" smtClean="0">
                <a:latin typeface="Eurostile"/>
                <a:cs typeface="Eurostile"/>
              </a:rPr>
              <a:t>Higgs</a:t>
            </a:r>
            <a:r>
              <a:rPr lang="de-DE" sz="1600" dirty="0" smtClean="0">
                <a:latin typeface="Eurostile"/>
                <a:cs typeface="Eurostile"/>
              </a:rPr>
              <a:t> </a:t>
            </a:r>
            <a:r>
              <a:rPr lang="de-DE" sz="1600" dirty="0" err="1" smtClean="0">
                <a:latin typeface="Eurostile"/>
                <a:cs typeface="Eurostile"/>
              </a:rPr>
              <a:t>Hunting</a:t>
            </a:r>
            <a:r>
              <a:rPr lang="de-DE" sz="1600" dirty="0" smtClean="0">
                <a:latin typeface="Eurostile"/>
                <a:cs typeface="Eurostile"/>
              </a:rPr>
              <a:t> 2013 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98" y="1916832"/>
            <a:ext cx="3349878" cy="2202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207" y="692696"/>
            <a:ext cx="690953" cy="811813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88940"/>
            <a:ext cx="9144000" cy="2596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One </a:t>
            </a:r>
            <a:r>
              <a:rPr lang="en-US" sz="3200" dirty="0">
                <a:solidFill>
                  <a:srgbClr val="0000FF"/>
                </a:solidFill>
                <a:latin typeface="Eurostile"/>
                <a:cs typeface="Eurostile"/>
              </a:rPr>
              <a:t>S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lide on HE-LHC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95536" y="788072"/>
            <a:ext cx="3888432" cy="184884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H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ere: 300 fb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-1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at √s=33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TeV</a:t>
            </a:r>
            <a:endParaRPr lang="en-GB" sz="1800" kern="0" dirty="0">
              <a:solidFill>
                <a:srgbClr val="0000FF"/>
              </a:solidFill>
              <a:latin typeface="Eurostile"/>
              <a:cs typeface="Eurostile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O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f course significant increase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    in reach for new discoveries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P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robably good prospects to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   measure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ttH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and HHH coupling</a:t>
            </a:r>
          </a:p>
          <a:p>
            <a:pPr marR="0" lvl="0" defTabSz="914400" eaLnBrk="0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     More studies needed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692696"/>
            <a:ext cx="4686300" cy="217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24" y="2996952"/>
            <a:ext cx="4325168" cy="3672408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680520" y="3356992"/>
            <a:ext cx="4355976" cy="304916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A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few facts to note:</a:t>
            </a:r>
          </a:p>
          <a:p>
            <a:pPr marL="342900" marR="0" lvl="0" indent="-34290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F</a:t>
            </a:r>
            <a:r>
              <a:rPr lang="en-GB" sz="1800" kern="0" dirty="0" smtClean="0">
                <a:latin typeface="Eurostile"/>
                <a:cs typeface="Eurostile"/>
              </a:rPr>
              <a:t>or √s ≥ 33 </a:t>
            </a:r>
            <a:r>
              <a:rPr lang="en-GB" sz="1800" kern="0" dirty="0" err="1" smtClean="0">
                <a:latin typeface="Eurostile"/>
                <a:cs typeface="Eurostile"/>
              </a:rPr>
              <a:t>TeV</a:t>
            </a:r>
            <a:r>
              <a:rPr lang="en-GB" sz="1800" kern="0" dirty="0" smtClean="0">
                <a:latin typeface="Eurostile"/>
                <a:cs typeface="Eurostile"/>
              </a:rPr>
              <a:t> </a:t>
            </a:r>
            <a:r>
              <a:rPr lang="en-GB" sz="1800" kern="0" dirty="0" err="1" smtClean="0">
                <a:latin typeface="Eurostile"/>
                <a:cs typeface="Eurostile"/>
              </a:rPr>
              <a:t>ttH</a:t>
            </a:r>
            <a:r>
              <a:rPr lang="en-GB" sz="1800" kern="0" dirty="0" smtClean="0">
                <a:latin typeface="Eurostile"/>
                <a:cs typeface="Eurostile"/>
              </a:rPr>
              <a:t> 3rd largest 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    cross section after </a:t>
            </a:r>
            <a:r>
              <a:rPr lang="en-GB" sz="1800" kern="0" dirty="0" err="1" smtClean="0">
                <a:latin typeface="Eurostile"/>
                <a:cs typeface="Eurostile"/>
              </a:rPr>
              <a:t>gg</a:t>
            </a:r>
            <a:r>
              <a:rPr lang="en-GB" sz="1800" kern="0" dirty="0" err="1" smtClean="0">
                <a:latin typeface="Eurostile"/>
                <a:cs typeface="Eurostile"/>
                <a:sym typeface="Wingdings"/>
              </a:rPr>
              <a:t>H</a:t>
            </a:r>
            <a:r>
              <a:rPr lang="en-GB" sz="1800" kern="0" dirty="0" smtClean="0">
                <a:latin typeface="Eurostile"/>
                <a:cs typeface="Eurostile"/>
                <a:sym typeface="Wingdings"/>
              </a:rPr>
              <a:t>, VBF</a:t>
            </a:r>
          </a:p>
          <a:p>
            <a:pPr marL="342900" marR="0" lvl="0" indent="-34290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latin typeface="Eurostile"/>
                <a:cs typeface="Eurostile"/>
                <a:sym typeface="Wingdings"/>
              </a:rPr>
              <a:t>Higgs pair production always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  <a:sym typeface="Wingdings"/>
              </a:rPr>
              <a:t>     </a:t>
            </a:r>
            <a:r>
              <a:rPr lang="en-GB" sz="1800" kern="0" dirty="0"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latin typeface="Eurostile"/>
                <a:cs typeface="Eurostile"/>
                <a:sym typeface="Wingdings"/>
              </a:rPr>
              <a:t>challenging </a:t>
            </a:r>
            <a:r>
              <a:rPr lang="en-GB" sz="1800" kern="0" dirty="0" err="1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GB" sz="1800" kern="0" baseline="-25000" dirty="0" err="1" smtClean="0">
                <a:latin typeface="Eurostile"/>
                <a:cs typeface="Eurostile"/>
                <a:sym typeface="Wingdings"/>
              </a:rPr>
              <a:t>HH</a:t>
            </a:r>
            <a:r>
              <a:rPr lang="en-GB" sz="1800" kern="0" dirty="0" smtClean="0">
                <a:latin typeface="Eurostile"/>
                <a:cs typeface="Eurostile"/>
                <a:sym typeface="Wingdings"/>
              </a:rPr>
              <a:t>/</a:t>
            </a:r>
            <a:r>
              <a:rPr lang="en-GB" sz="1800" kern="0" dirty="0" err="1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GB" sz="1800" kern="0" baseline="-25000" dirty="0" err="1" smtClean="0">
                <a:latin typeface="Eurostile"/>
                <a:cs typeface="Eurostile"/>
                <a:sym typeface="Wingdings"/>
              </a:rPr>
              <a:t>tt</a:t>
            </a:r>
            <a:r>
              <a:rPr lang="en-GB" sz="1800" kern="0" dirty="0" smtClean="0"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+mj-lt"/>
                <a:cs typeface="Eurostile"/>
                <a:sym typeface="Wingdings"/>
              </a:rPr>
              <a:t>~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10</a:t>
            </a:r>
            <a:r>
              <a:rPr lang="en-GB" sz="1800" kern="0" baseline="3000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-4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     independent on energy</a:t>
            </a:r>
          </a:p>
          <a:p>
            <a:pPr marL="342900" marR="0" lvl="0" indent="-34290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Probability for </a:t>
            </a:r>
            <a:r>
              <a:rPr lang="en-GB" sz="1800" kern="0" dirty="0" err="1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overlayed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err="1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bbar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from double </a:t>
            </a:r>
            <a:r>
              <a:rPr lang="en-GB" sz="1800" kern="0" dirty="0" err="1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parton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scattering: 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    20% at 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    √s = 100 </a:t>
            </a:r>
            <a:r>
              <a:rPr lang="en-GB" sz="1800" kern="0" dirty="0" err="1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TeV</a:t>
            </a:r>
            <a:endParaRPr lang="en-GB" sz="1800" kern="0" baseline="30000" dirty="0">
              <a:solidFill>
                <a:srgbClr val="000000"/>
              </a:solidFill>
              <a:latin typeface="Eurostile"/>
              <a:cs typeface="Eurostile"/>
              <a:sym typeface="Wingdings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kern="0" baseline="30000" dirty="0" smtClean="0">
              <a:solidFill>
                <a:srgbClr val="000000"/>
              </a:solidFill>
              <a:latin typeface="Eurostile"/>
              <a:cs typeface="Eurosti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5733256"/>
            <a:ext cx="1656184" cy="1008112"/>
          </a:xfrm>
          <a:prstGeom prst="rect">
            <a:avLst/>
          </a:prstGeom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8100392" y="692696"/>
            <a:ext cx="720080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CMS</a:t>
            </a: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535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9512" y="4050597"/>
            <a:ext cx="4176464" cy="4869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          + L</a:t>
            </a:r>
            <a:r>
              <a:rPr lang="en-GB" sz="1800" kern="0" baseline="-25000" dirty="0" smtClean="0">
                <a:latin typeface="Eurostile"/>
                <a:cs typeface="Eurostile"/>
              </a:rPr>
              <a:t>BSM </a:t>
            </a: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(eventually)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What Do </a:t>
            </a:r>
            <a:r>
              <a:rPr lang="en-US" sz="3200" dirty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e </a:t>
            </a:r>
            <a:r>
              <a:rPr lang="en-US" sz="3200" dirty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ant to Measure?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4149378" cy="3392989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72000" y="1201923"/>
            <a:ext cx="4644008" cy="246747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a) Discriminate models with extended 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  Higgs sectors from SM Higgs sector? 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kern="0" dirty="0">
              <a:solidFill>
                <a:srgbClr val="0000FF"/>
              </a:solidFill>
              <a:latin typeface="Eurostile"/>
              <a:cs typeface="Eurostile"/>
            </a:endParaRPr>
          </a:p>
          <a:p>
            <a:pPr marR="0" lvl="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b) Determine remaining (effective) </a:t>
            </a:r>
          </a:p>
          <a:p>
            <a:pPr marR="0" lvl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 parameters in SM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Lagrangian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</a:p>
          <a:p>
            <a:pPr marR="0" lvl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 (Higgs couplings and</a:t>
            </a:r>
          </a:p>
          <a:p>
            <a:pPr marR="0" lvl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  quartic gauge boson couplings) ?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16024" y="4869160"/>
            <a:ext cx="8748464" cy="177035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a)  Ratio of partial width sufficient? </a:t>
            </a:r>
            <a:r>
              <a:rPr lang="en-GB" sz="1800" kern="0" dirty="0">
                <a:latin typeface="Eurostile"/>
                <a:cs typeface="Eurostile"/>
              </a:rPr>
              <a:t> </a:t>
            </a:r>
            <a:endParaRPr lang="en-GB" sz="1800" kern="0" dirty="0" smtClean="0">
              <a:latin typeface="Eurostile"/>
              <a:cs typeface="Eurostile"/>
            </a:endParaRPr>
          </a:p>
          <a:p>
            <a:pPr marR="0" lvl="0" defTabSz="914400" eaLnBrk="0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b)  Absolute couplings require knowledge of total width </a:t>
            </a:r>
          </a:p>
          <a:p>
            <a:pPr marR="0" lvl="0" defTabSz="914400" eaLnBrk="0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    - LHC  further assumption needed: e.g. no undetectable decays,  </a:t>
            </a:r>
            <a:r>
              <a:rPr lang="en-GB" sz="1800" kern="0" dirty="0" err="1" smtClean="0">
                <a:latin typeface="Eurostile"/>
                <a:cs typeface="Eurostile"/>
              </a:rPr>
              <a:t>g</a:t>
            </a:r>
            <a:r>
              <a:rPr lang="en-GB" sz="1800" kern="0" baseline="-25000" dirty="0" err="1" smtClean="0">
                <a:latin typeface="Eurostile"/>
                <a:cs typeface="Eurostile"/>
              </a:rPr>
              <a:t>V</a:t>
            </a:r>
            <a:r>
              <a:rPr lang="en-GB" sz="1800" kern="0" dirty="0" smtClean="0">
                <a:latin typeface="Eurostile"/>
                <a:cs typeface="Eurostile"/>
              </a:rPr>
              <a:t>&lt; </a:t>
            </a:r>
            <a:r>
              <a:rPr lang="en-GB" sz="1800" kern="0" dirty="0" err="1" smtClean="0">
                <a:latin typeface="Eurostile"/>
                <a:cs typeface="Eurostile"/>
              </a:rPr>
              <a:t>g</a:t>
            </a:r>
            <a:r>
              <a:rPr lang="en-GB" sz="1800" kern="0" baseline="-25000" dirty="0" err="1" smtClean="0">
                <a:latin typeface="Eurostile"/>
                <a:cs typeface="Eurostile"/>
              </a:rPr>
              <a:t>V</a:t>
            </a:r>
            <a:r>
              <a:rPr lang="en-GB" sz="1800" kern="0" dirty="0" smtClean="0">
                <a:latin typeface="Eurostile"/>
                <a:cs typeface="Eurostile"/>
              </a:rPr>
              <a:t>(SM),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              from interference effects assuming one Higgs boson? (Dixon et al, </a:t>
            </a:r>
            <a:r>
              <a:rPr lang="en-GB" sz="1800" kern="0" dirty="0" err="1" smtClean="0">
                <a:latin typeface="Eurostile"/>
                <a:cs typeface="Eurostile"/>
              </a:rPr>
              <a:t>Melnikov</a:t>
            </a:r>
            <a:r>
              <a:rPr lang="en-GB" sz="1800" kern="0" dirty="0" smtClean="0">
                <a:latin typeface="Eurostile"/>
                <a:cs typeface="Eurostile"/>
              </a:rPr>
              <a:t> et al)      </a:t>
            </a:r>
          </a:p>
          <a:p>
            <a:pPr marR="0" lvl="0" defTabSz="91440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    - </a:t>
            </a:r>
            <a:r>
              <a:rPr lang="en-GB" sz="1800" kern="0" dirty="0" err="1" smtClean="0">
                <a:latin typeface="Eurostile"/>
                <a:cs typeface="Eurostile"/>
              </a:rPr>
              <a:t>e+e</a:t>
            </a:r>
            <a:r>
              <a:rPr lang="en-GB" sz="1800" kern="0" dirty="0" smtClean="0">
                <a:latin typeface="Eurostile"/>
                <a:cs typeface="Eurostile"/>
              </a:rPr>
              <a:t>- colliders: key issues is determination of </a:t>
            </a:r>
            <a:r>
              <a:rPr lang="en-GB" sz="1800" kern="0" dirty="0" err="1" smtClean="0">
                <a:latin typeface="Eurostile"/>
                <a:cs typeface="Eurostile"/>
              </a:rPr>
              <a:t>g</a:t>
            </a:r>
            <a:r>
              <a:rPr lang="en-GB" sz="1800" kern="0" baseline="-25000" dirty="0" err="1" smtClean="0">
                <a:latin typeface="Eurostile"/>
                <a:cs typeface="Eurostile"/>
              </a:rPr>
              <a:t>Z</a:t>
            </a: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in Higgs-</a:t>
            </a:r>
            <a:r>
              <a:rPr lang="en-GB" sz="1800" kern="0" dirty="0" err="1" smtClean="0">
                <a:latin typeface="Eurostile"/>
                <a:cs typeface="Eurostile"/>
              </a:rPr>
              <a:t>strahlung</a:t>
            </a:r>
            <a:endParaRPr lang="en-GB" sz="1800" kern="0" dirty="0" smtClean="0">
              <a:latin typeface="Eurostile"/>
              <a:cs typeface="Eurosti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9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More Generally: Tensor </a:t>
            </a:r>
            <a:r>
              <a:rPr lang="en-US" sz="3200" dirty="0">
                <a:solidFill>
                  <a:srgbClr val="0000FF"/>
                </a:solidFill>
                <a:latin typeface="Eurostile"/>
                <a:cs typeface="Eurostile"/>
              </a:rPr>
              <a:t>S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tructure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936104" y="5517232"/>
            <a:ext cx="8748464" cy="12025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In a perfect world: measure all 30+6 couplings of the effective field theory.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In particular if deviation from SM observed but no new particles discovered.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Rejecting different spin and CP hypothesis is just the start.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No convincing systematic experimental study yet. Need guidance by theorists.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94990" y="6492875"/>
            <a:ext cx="2133600" cy="365125"/>
          </a:xfrm>
        </p:spPr>
        <p:txBody>
          <a:bodyPr/>
          <a:lstStyle/>
          <a:p>
            <a:fld id="{F82F496E-7921-3440-ABE0-C94A032C9B36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37626" y="620688"/>
            <a:ext cx="7268420" cy="4824536"/>
            <a:chOff x="893610" y="692696"/>
            <a:chExt cx="7454422" cy="48965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3610" y="692696"/>
              <a:ext cx="6990758" cy="489654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 rot="16200000">
              <a:off x="6429330" y="2590418"/>
              <a:ext cx="3456384" cy="38102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90000" tIns="46800" rIns="90000" bIns="46800">
              <a:spAutoFit/>
            </a:bodyPr>
            <a:lstStyle/>
            <a:p>
              <a:pPr marR="0" lvl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1800" kern="0" dirty="0" smtClean="0">
                  <a:solidFill>
                    <a:srgbClr val="0000FF"/>
                  </a:solidFill>
                  <a:latin typeface="Eurostile"/>
                  <a:cs typeface="Eurostile"/>
                </a:rPr>
                <a:t>From YR3 of the LHCHXSWG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436096" y="1268760"/>
              <a:ext cx="2448272" cy="1440160"/>
            </a:xfrm>
            <a:prstGeom prst="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971600" y="1268760"/>
              <a:ext cx="4392488" cy="424847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364088" y="2780928"/>
              <a:ext cx="2520280" cy="2736304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Eurostile"/>
                <a:cs typeface="Eurostile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5364088" y="2852936"/>
              <a:ext cx="0" cy="2592288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5510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Which Precision ? 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499992" y="1124744"/>
            <a:ext cx="4572000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Symbol" charset="2"/>
                <a:cs typeface="Symbol" charset="2"/>
              </a:rPr>
              <a:t>d</a:t>
            </a:r>
            <a:r>
              <a:rPr lang="en-GB" sz="1800" kern="0" dirty="0" smtClean="0">
                <a:latin typeface="Eurostile"/>
                <a:cs typeface="Eurostile"/>
              </a:rPr>
              <a:t> up to ~10 % depending on model and particle </a:t>
            </a: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(and on what you want to sell) 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3528" y="2411156"/>
            <a:ext cx="8928992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In ratio of couplings cancellation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of systematic uncertainties and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perhaps increased effect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67544" y="609215"/>
            <a:ext cx="7488832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Rule of thumb for deviation from SM Higgs boson coupling strength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427984" y="1844824"/>
            <a:ext cx="4680520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Precisions to (sub-)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per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cent level very valuable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95536" y="3530765"/>
            <a:ext cx="8280920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Would be nice to have theory predictions for ratio of couplings / partial width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46912" y="6492875"/>
            <a:ext cx="2133600" cy="365125"/>
          </a:xfrm>
        </p:spPr>
        <p:txBody>
          <a:bodyPr/>
          <a:lstStyle/>
          <a:p>
            <a:fld id="{F82F496E-7921-3440-ABE0-C94A032C9B3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5804861"/>
            <a:ext cx="3456384" cy="10085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5805264"/>
            <a:ext cx="3139201" cy="10527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07504" y="5805264"/>
            <a:ext cx="3960440" cy="5869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latin typeface="Eurostile"/>
                <a:cs typeface="Eurostile"/>
              </a:rPr>
              <a:t>Gupta, </a:t>
            </a:r>
            <a:r>
              <a:rPr lang="en-GB" sz="1600" kern="0" dirty="0" err="1" smtClean="0">
                <a:latin typeface="Eurostile"/>
                <a:cs typeface="Eurostile"/>
              </a:rPr>
              <a:t>Rzehak</a:t>
            </a:r>
            <a:r>
              <a:rPr lang="en-GB" sz="1600" kern="0" dirty="0" smtClean="0">
                <a:latin typeface="Eurostile"/>
                <a:cs typeface="Eurostile"/>
              </a:rPr>
              <a:t>, Wells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latin typeface="Eurostile"/>
                <a:cs typeface="Eurostile"/>
              </a:rPr>
              <a:t>arXiv:1206.3569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07504" y="6328625"/>
            <a:ext cx="1800200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solidFill>
                  <a:srgbClr val="000000"/>
                </a:solidFill>
                <a:latin typeface="Eurostile"/>
                <a:cs typeface="Eurostile"/>
              </a:rPr>
              <a:t>arXiv:1305.6397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79512" y="4178837"/>
            <a:ext cx="8568952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Examples for deviations from SM </a:t>
            </a: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(M. </a:t>
            </a:r>
            <a:r>
              <a:rPr lang="en-GB" sz="1800" kern="0" dirty="0" err="1" smtClean="0">
                <a:latin typeface="Eurostile"/>
                <a:cs typeface="Eurostile"/>
              </a:rPr>
              <a:t>Peskin</a:t>
            </a:r>
            <a:r>
              <a:rPr lang="en-GB" sz="1800" kern="0" dirty="0" smtClean="0">
                <a:latin typeface="Eurostile"/>
                <a:cs typeface="Eurostile"/>
              </a:rPr>
              <a:t>, arXIV108.5152, HH 2012 summary)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834264"/>
            <a:ext cx="3024336" cy="7549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5" y="4857100"/>
            <a:ext cx="2808312" cy="7321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4797152"/>
            <a:ext cx="2771800" cy="8579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79512" y="4509120"/>
            <a:ext cx="129614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MSSM: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3275856" y="4509120"/>
            <a:ext cx="2448272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Composite Higgs:</a:t>
            </a: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156176" y="4437112"/>
            <a:ext cx="1584176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Little Higgs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1124744"/>
            <a:ext cx="3771900" cy="1079500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8040" y="2449611"/>
            <a:ext cx="4586408" cy="979389"/>
          </a:xfrm>
          <a:prstGeom prst="rect">
            <a:avLst/>
          </a:prstGeom>
          <a:solidFill>
            <a:schemeClr val="accent3"/>
          </a:solidFill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9554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99392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Uncertainties in SM Predictions for M</a:t>
            </a:r>
            <a:r>
              <a:rPr lang="en-US" sz="3200" baseline="-25000" dirty="0" smtClean="0">
                <a:solidFill>
                  <a:srgbClr val="0000FF"/>
                </a:solidFill>
                <a:latin typeface="Eurostile"/>
                <a:cs typeface="Eurostile"/>
              </a:rPr>
              <a:t>H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=126 </a:t>
            </a:r>
            <a:r>
              <a:rPr lang="en-US" sz="3200" dirty="0" err="1" smtClean="0">
                <a:solidFill>
                  <a:srgbClr val="0000FF"/>
                </a:solidFill>
                <a:latin typeface="Eurostile"/>
                <a:cs typeface="Eurostile"/>
              </a:rPr>
              <a:t>GeV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2852936"/>
            <a:ext cx="2016224" cy="58073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292625"/>
              </p:ext>
            </p:extLst>
          </p:nvPr>
        </p:nvGraphicFramePr>
        <p:xfrm>
          <a:off x="5076056" y="1294760"/>
          <a:ext cx="3672408" cy="24942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074851"/>
                <a:gridCol w="1253993"/>
                <a:gridCol w="134356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QCD scales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baseline="-25000" dirty="0" err="1" smtClean="0"/>
                        <a:t>s</a:t>
                      </a:r>
                      <a:r>
                        <a:rPr lang="en-US" dirty="0" err="1" smtClean="0"/>
                        <a:t>+PDF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</a:t>
                      </a:r>
                      <a:r>
                        <a:rPr lang="en-US" dirty="0" err="1" smtClean="0">
                          <a:sym typeface="Wingdings"/>
                        </a:rPr>
                        <a:t>H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+7-8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+7-8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VBF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±3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±1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±3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ZH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±3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±3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+4-9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±8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288762"/>
              </p:ext>
            </p:extLst>
          </p:nvPr>
        </p:nvGraphicFramePr>
        <p:xfrm>
          <a:off x="395536" y="1289288"/>
          <a:ext cx="4176464" cy="32918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037333"/>
                <a:gridCol w="518666"/>
                <a:gridCol w="592762"/>
                <a:gridCol w="666857"/>
                <a:gridCol w="666857"/>
                <a:gridCol w="693989"/>
              </a:tblGrid>
              <a:tr h="3388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baseline="-25000" dirty="0" smtClean="0"/>
                        <a:t>s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b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r>
                        <a:rPr lang="en-US" baseline="-25000" dirty="0" smtClean="0"/>
                        <a:t>c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</a:t>
                      </a:r>
                      <a:r>
                        <a:rPr lang="en-US" baseline="-25000" dirty="0" err="1" smtClean="0"/>
                        <a:t>t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THU</a:t>
                      </a:r>
                    </a:p>
                  </a:txBody>
                  <a:tcPr/>
                </a:tc>
              </a:tr>
              <a:tr h="33883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</a:t>
                      </a:r>
                      <a:r>
                        <a:rPr lang="en-US" dirty="0" err="1" smtClean="0">
                          <a:sym typeface="Wingdings"/>
                        </a:rPr>
                        <a:t>bb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3883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</a:t>
                      </a:r>
                      <a:r>
                        <a:rPr lang="en-US" dirty="0" err="1" smtClean="0">
                          <a:sym typeface="Wingdings"/>
                        </a:rPr>
                        <a:t>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tt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3883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</a:t>
                      </a:r>
                      <a:r>
                        <a:rPr lang="en-US" dirty="0" err="1" smtClean="0">
                          <a:sym typeface="Wingdings"/>
                        </a:rPr>
                        <a:t>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mm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</a:p>
                  </a:txBody>
                  <a:tcPr/>
                </a:tc>
              </a:tr>
              <a:tr h="33883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</a:t>
                      </a:r>
                      <a:r>
                        <a:rPr lang="en-US" dirty="0" err="1" smtClean="0">
                          <a:sym typeface="Wingdings"/>
                        </a:rPr>
                        <a:t>cc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3883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+mj-lt"/>
                          <a:cs typeface="Symbol" charset="2"/>
                        </a:rPr>
                        <a:t>H</a:t>
                      </a:r>
                      <a:r>
                        <a:rPr lang="en-US" dirty="0" err="1" smtClean="0">
                          <a:latin typeface="+mj-lt"/>
                          <a:cs typeface="Symbol" charset="2"/>
                          <a:sym typeface="Wingdings"/>
                        </a:rPr>
                        <a:t></a:t>
                      </a:r>
                      <a:r>
                        <a:rPr lang="en-US" dirty="0" err="1" smtClean="0">
                          <a:latin typeface="+mj-lt"/>
                          <a:cs typeface="Symbol" charset="2"/>
                        </a:rPr>
                        <a:t>gg</a:t>
                      </a:r>
                      <a:endParaRPr lang="en-US" dirty="0">
                        <a:latin typeface="+mj-lt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3883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  <a:cs typeface="Symbol" charset="2"/>
                        </a:rPr>
                        <a:t>H</a:t>
                      </a:r>
                      <a:r>
                        <a:rPr lang="en-US" dirty="0" smtClean="0">
                          <a:latin typeface="+mj-lt"/>
                          <a:cs typeface="Symbol" charset="2"/>
                          <a:sym typeface="Wingdings"/>
                        </a:rPr>
                        <a:t> 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gg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3883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</a:t>
                      </a:r>
                      <a:r>
                        <a:rPr lang="en-US" dirty="0" err="1" smtClean="0">
                          <a:sym typeface="Wingdings"/>
                        </a:rPr>
                        <a:t>Z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g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dirty="0" smtClean="0">
                          <a:sym typeface="Wingdings"/>
                        </a:rPr>
                        <a:t>WW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83568" y="578437"/>
            <a:ext cx="4032448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P</a:t>
            </a:r>
            <a:r>
              <a:rPr lang="en-GB" sz="1800" kern="0" dirty="0" smtClean="0">
                <a:latin typeface="Eurostile"/>
                <a:cs typeface="Eurostile"/>
              </a:rPr>
              <a:t>artial width uncertainties (%) 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076056" y="548680"/>
            <a:ext cx="4032448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err="1" smtClean="0">
                <a:latin typeface="Eurostile"/>
                <a:cs typeface="Eurostile"/>
              </a:rPr>
              <a:t>pp</a:t>
            </a:r>
            <a:r>
              <a:rPr lang="en-GB" sz="1800" kern="0" dirty="0" smtClean="0">
                <a:latin typeface="Eurostile"/>
                <a:cs typeface="Eurostile"/>
              </a:rPr>
              <a:t> cross section uncertainties (%)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23528" y="5085184"/>
            <a:ext cx="8928992" cy="15903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Q</a:t>
            </a:r>
            <a:r>
              <a:rPr lang="en-GB" sz="1800" kern="0" dirty="0" smtClean="0">
                <a:latin typeface="Eurostile"/>
                <a:cs typeface="Eurostile"/>
              </a:rPr>
              <a:t>uestion to theory friends</a:t>
            </a:r>
            <a:r>
              <a:rPr lang="en-GB" sz="1800" kern="0" dirty="0" smtClean="0">
                <a:solidFill>
                  <a:srgbClr val="3333CC"/>
                </a:solidFill>
                <a:latin typeface="Eurostile"/>
                <a:cs typeface="Eurostile"/>
              </a:rPr>
              <a:t>: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how much improvement on which timescale?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</a:rPr>
              <a:t>Q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uestion to experimentalists: 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are they considered in all projections?</a:t>
            </a:r>
            <a:r>
              <a:rPr lang="en-GB" sz="1800" kern="0" dirty="0" smtClean="0">
                <a:solidFill>
                  <a:srgbClr val="3333CC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Depends</a:t>
            </a: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</a:rPr>
              <a:t>!</a:t>
            </a:r>
            <a:endParaRPr lang="en-GB" sz="1800" kern="0" dirty="0" smtClean="0">
              <a:solidFill>
                <a:srgbClr val="3333CC"/>
              </a:solidFill>
              <a:latin typeface="Eurostile"/>
              <a:cs typeface="Eurostile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</a:rPr>
              <a:t>Q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uestion to all: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will they limit our final precision? </a:t>
            </a: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 I am afraid yes</a:t>
            </a:r>
          </a:p>
          <a:p>
            <a:pPr marR="0" lvl="0" defTabSz="914400" eaLnBrk="0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      THU more than only </a:t>
            </a:r>
            <a:r>
              <a:rPr lang="en-GB" sz="1800" kern="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GB" sz="1800" kern="0" baseline="-25000" dirty="0" err="1" smtClean="0">
                <a:solidFill>
                  <a:srgbClr val="FF0000"/>
                </a:solidFill>
                <a:latin typeface="Eurostile"/>
                <a:cs typeface="Eurostile"/>
              </a:rPr>
              <a:t>inc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 and BRs:  P</a:t>
            </a:r>
            <a:r>
              <a:rPr lang="en-GB" sz="1800" kern="0" baseline="-25000" dirty="0" smtClean="0">
                <a:solidFill>
                  <a:srgbClr val="FF0000"/>
                </a:solidFill>
                <a:latin typeface="Eurostile"/>
                <a:cs typeface="Eurostile"/>
              </a:rPr>
              <a:t>T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-Spectra, categorisation e.g. by nr. of jets, … 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FF0000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  <a:sym typeface="Wingdings"/>
              </a:rPr>
              <a:t>                                                               acceptance uncertainties</a:t>
            </a:r>
            <a:endParaRPr lang="en-GB" sz="1800" kern="0" dirty="0">
              <a:solidFill>
                <a:srgbClr val="FF0000"/>
              </a:solidFill>
              <a:latin typeface="Eurostile"/>
              <a:cs typeface="Eurostile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131840" y="980728"/>
            <a:ext cx="4464496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latin typeface="Eurostile"/>
                <a:cs typeface="Eurostile"/>
              </a:rPr>
              <a:t>Values from YR3 of the LHCHXSWG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39552" y="4509120"/>
            <a:ext cx="4392488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THU:  estimate for missing higher orders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004048" y="3851316"/>
            <a:ext cx="3995936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Varying QCD scales by ½ to 2 is not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equivalent to theory uncertainty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even if often used as it was</a:t>
            </a:r>
          </a:p>
        </p:txBody>
      </p:sp>
    </p:spTree>
    <p:extLst>
      <p:ext uri="{BB962C8B-B14F-4D97-AF65-F5344CB8AC3E}">
        <p14:creationId xmlns:p14="http://schemas.microsoft.com/office/powerpoint/2010/main" val="212833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755576" y="727091"/>
            <a:ext cx="8424936" cy="19227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S</a:t>
            </a:r>
            <a:r>
              <a:rPr lang="en-GB" sz="1800" kern="0" dirty="0" smtClean="0">
                <a:latin typeface="Eurostile"/>
                <a:cs typeface="Eurostile"/>
              </a:rPr>
              <a:t>ignal and background efficiencies (and their uncertainties) 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    </a:t>
            </a:r>
            <a:r>
              <a:rPr lang="en-GB" sz="1800" kern="0" dirty="0" smtClean="0">
                <a:latin typeface="Eurostile"/>
                <a:cs typeface="Eurostile"/>
              </a:rPr>
              <a:t> from </a:t>
            </a:r>
            <a:r>
              <a:rPr lang="en-GB" sz="1800" kern="0" dirty="0" smtClean="0">
                <a:latin typeface="Eurostile"/>
                <a:cs typeface="Eurostile"/>
              </a:rPr>
              <a:t>actual 8 </a:t>
            </a:r>
            <a:r>
              <a:rPr lang="en-GB" sz="1800" kern="0" dirty="0" err="1" smtClean="0">
                <a:latin typeface="Eurostile"/>
                <a:cs typeface="Eurostile"/>
              </a:rPr>
              <a:t>TeV</a:t>
            </a: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analysis  applied </a:t>
            </a:r>
            <a:r>
              <a:rPr lang="en-GB" sz="1800" kern="0" dirty="0">
                <a:latin typeface="Eurostile"/>
                <a:cs typeface="Eurostile"/>
              </a:rPr>
              <a:t>t</a:t>
            </a:r>
            <a:r>
              <a:rPr lang="en-GB" sz="1800" kern="0" dirty="0" smtClean="0">
                <a:latin typeface="Eurostile"/>
                <a:cs typeface="Eurostile"/>
              </a:rPr>
              <a:t>o 14 </a:t>
            </a:r>
            <a:r>
              <a:rPr lang="en-GB" sz="1800" kern="0" dirty="0" err="1" smtClean="0">
                <a:latin typeface="Eurostile"/>
                <a:cs typeface="Eurostile"/>
              </a:rPr>
              <a:t>TeV</a:t>
            </a:r>
            <a:r>
              <a:rPr lang="en-GB" sz="1800" kern="0" dirty="0" smtClean="0">
                <a:latin typeface="Eurostile"/>
                <a:cs typeface="Eurostile"/>
              </a:rPr>
              <a:t> cross-sections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T</a:t>
            </a:r>
            <a:r>
              <a:rPr lang="en-GB" sz="1800" kern="0" dirty="0" smtClean="0">
                <a:latin typeface="Eurostile"/>
                <a:cs typeface="Eurostile"/>
              </a:rPr>
              <a:t>wo different scenarios for systematic uncertainties  considered</a:t>
            </a:r>
          </a:p>
          <a:p>
            <a:pPr marR="0" lvl="0" defTabSz="91440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Scenario 1:</a:t>
            </a:r>
            <a:r>
              <a:rPr lang="en-GB" sz="1800" kern="0" dirty="0" smtClean="0">
                <a:solidFill>
                  <a:srgbClr val="3366FF"/>
                </a:solidFill>
                <a:latin typeface="Eurostile"/>
                <a:cs typeface="Eurostile"/>
              </a:rPr>
              <a:t>  </a:t>
            </a:r>
            <a:r>
              <a:rPr lang="en-GB" sz="1800" kern="0" dirty="0" smtClean="0">
                <a:latin typeface="Eurostile"/>
                <a:cs typeface="Eurostile"/>
              </a:rPr>
              <a:t>systematic uncertainties (exp. and </a:t>
            </a:r>
            <a:r>
              <a:rPr lang="en-GB" sz="1800" kern="0" dirty="0" err="1" smtClean="0">
                <a:latin typeface="Eurostile"/>
                <a:cs typeface="Eurostile"/>
              </a:rPr>
              <a:t>theo.</a:t>
            </a:r>
            <a:r>
              <a:rPr lang="en-GB" sz="1800" kern="0" dirty="0" smtClean="0">
                <a:latin typeface="Eurostile"/>
                <a:cs typeface="Eurostile"/>
              </a:rPr>
              <a:t>) unchanged </a:t>
            </a:r>
          </a:p>
          <a:p>
            <a:pPr marR="0" lvl="0" defTabSz="91440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Scenario 2:  </a:t>
            </a:r>
            <a:r>
              <a:rPr lang="en-GB" sz="1800" kern="0" dirty="0" smtClean="0">
                <a:latin typeface="Eurostile"/>
                <a:cs typeface="Eurostile"/>
              </a:rPr>
              <a:t>experimental uncertainties scale with 1/√</a:t>
            </a:r>
            <a:r>
              <a:rPr lang="en-GB" sz="1800" kern="0" dirty="0" err="1" smtClean="0">
                <a:latin typeface="Eurostile"/>
                <a:cs typeface="Eurostile"/>
              </a:rPr>
              <a:t>Lumi</a:t>
            </a:r>
            <a:r>
              <a:rPr lang="en-GB" sz="1800" kern="0" dirty="0" smtClean="0">
                <a:latin typeface="Eurostile"/>
                <a:cs typeface="Eurostile"/>
              </a:rPr>
              <a:t>.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               theoretical uncertainties  reduced by a factor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2708920"/>
            <a:ext cx="4680520" cy="3632975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55576" y="6339077"/>
            <a:ext cx="8424936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personal opinion: factor ½  on theory uncertainties is very challenging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3528" y="3429000"/>
            <a:ext cx="3528392" cy="17565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R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easoning: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detector and algorithms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up-grade will mitigate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effects of pile-up</a:t>
            </a:r>
            <a:endParaRPr lang="en-GB" sz="1800" kern="0" dirty="0">
              <a:latin typeface="Eurostile"/>
              <a:cs typeface="Eurostile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kern="0" dirty="0">
              <a:latin typeface="Eurostile"/>
              <a:cs typeface="Eurostile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theorists are very brave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CMS: Procedure of </a:t>
            </a:r>
            <a:r>
              <a:rPr lang="en-US" sz="3200" dirty="0">
                <a:solidFill>
                  <a:srgbClr val="0000FF"/>
                </a:solidFill>
                <a:latin typeface="Eurostile"/>
                <a:cs typeface="Eurostile"/>
              </a:rPr>
              <a:t>D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eriving </a:t>
            </a:r>
            <a:r>
              <a:rPr lang="en-US" sz="3200" dirty="0">
                <a:solidFill>
                  <a:srgbClr val="0000FF"/>
                </a:solidFill>
                <a:latin typeface="Eurostile"/>
                <a:cs typeface="Eurostile"/>
              </a:rPr>
              <a:t>S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ensitivity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84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CMS: Impact of Upgrade Plans on Higgs Physics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79512" y="908720"/>
            <a:ext cx="4464496" cy="12025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U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pgraded trigger gives significant higher efficiency for several final  states e.g.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factor 2 gain for </a:t>
            </a: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WH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e</a:t>
            </a:r>
            <a:r>
              <a:rPr lang="en-GB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bb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and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H</a:t>
            </a:r>
            <a:r>
              <a:rPr lang="en-GB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GB" sz="1800" kern="0" baseline="-2500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e</a:t>
            </a:r>
            <a:r>
              <a:rPr lang="en-GB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GB" sz="1800" kern="0" baseline="-2500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had</a:t>
            </a:r>
            <a:endParaRPr lang="en-GB" sz="1800" kern="0" baseline="-25000" dirty="0" smtClean="0">
              <a:solidFill>
                <a:srgbClr val="0000FF"/>
              </a:solidFill>
              <a:latin typeface="Eurostile"/>
              <a:cs typeface="Eurostile"/>
              <a:sym typeface="Wingdings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kern="0" dirty="0">
              <a:solidFill>
                <a:srgbClr val="0000FF"/>
              </a:solidFill>
              <a:latin typeface="Eurostile"/>
              <a:cs typeface="Eurostile"/>
              <a:sym typeface="Wingding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844824"/>
            <a:ext cx="4140200" cy="39604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4104456" cy="4312169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31532" y="908720"/>
            <a:ext cx="3240868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I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ncreased selection efficiency for some final states </a:t>
            </a:r>
            <a:endParaRPr lang="en-GB" sz="1800" kern="0" dirty="0">
              <a:solidFill>
                <a:srgbClr val="0000FF"/>
              </a:solidFill>
              <a:latin typeface="Eurostile"/>
              <a:cs typeface="Eurostile"/>
              <a:sym typeface="Wingding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752528" y="5949280"/>
            <a:ext cx="4572000" cy="40229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kern="0" dirty="0" err="1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ZH</a:t>
            </a:r>
            <a:r>
              <a:rPr lang="en-GB" sz="2000" kern="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n-GB" sz="20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bb: efficiency increased by 65%</a:t>
            </a:r>
            <a:endParaRPr lang="en-GB" sz="2000" kern="0" dirty="0">
              <a:solidFill>
                <a:srgbClr val="000000"/>
              </a:solidFill>
              <a:latin typeface="Eurostile"/>
              <a:cs typeface="Eurostile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9728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CMS: Input Channels and Benchmark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137894"/>
              </p:ext>
            </p:extLst>
          </p:nvPr>
        </p:nvGraphicFramePr>
        <p:xfrm>
          <a:off x="1331640" y="926728"/>
          <a:ext cx="6096000" cy="18542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dirty="0" smtClean="0">
                          <a:sym typeface="Wingdings"/>
                        </a:rPr>
                        <a:t>ZZ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dirty="0" smtClean="0">
                          <a:sym typeface="Wingdings"/>
                        </a:rPr>
                        <a:t>WW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</a:t>
                      </a:r>
                      <a:r>
                        <a:rPr lang="en-US" dirty="0" err="1" smtClean="0">
                          <a:sym typeface="Wingdings"/>
                        </a:rPr>
                        <a:t>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gg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dirty="0" smtClean="0">
                          <a:sym typeface="Wingdings"/>
                        </a:rPr>
                        <a:t> 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tt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</a:t>
                      </a:r>
                      <a:r>
                        <a:rPr lang="en-US" dirty="0" err="1" smtClean="0">
                          <a:sym typeface="Wingdings"/>
                        </a:rPr>
                        <a:t>bb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</a:t>
                      </a:r>
                      <a:r>
                        <a:rPr lang="en-US" dirty="0" err="1" smtClean="0">
                          <a:sym typeface="Wingdings"/>
                        </a:rPr>
                        <a:t>H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VBF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67538" y="3068960"/>
            <a:ext cx="7488832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6 parameter fit:  coupling to photon, gluon, W/Z,  top, bottom, tau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assuming no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undetectabe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and invisible contributions to total 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20272" y="6453336"/>
            <a:ext cx="2133600" cy="365125"/>
          </a:xfrm>
        </p:spPr>
        <p:txBody>
          <a:bodyPr/>
          <a:lstStyle/>
          <a:p>
            <a:fld id="{F82F496E-7921-3440-ABE0-C94A032C9B36}" type="slidenum">
              <a:rPr lang="en-US" sz="1600" smtClean="0"/>
              <a:pPr/>
              <a:t>17</a:t>
            </a:fld>
            <a:endParaRPr lang="en-US" sz="16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444208" y="4807745"/>
            <a:ext cx="2520280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treating </a:t>
            </a: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k</a:t>
            </a:r>
            <a:r>
              <a:rPr lang="en-GB" sz="1800" kern="0" baseline="-25000" dirty="0" smtClean="0">
                <a:solidFill>
                  <a:srgbClr val="0000FF"/>
                </a:solidFill>
                <a:latin typeface="Eurostile"/>
                <a:cs typeface="Eurostile"/>
              </a:rPr>
              <a:t>b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,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k</a:t>
            </a:r>
            <a:r>
              <a:rPr lang="en-GB" sz="1800" kern="0" baseline="-25000" dirty="0" err="1" smtClean="0">
                <a:solidFill>
                  <a:srgbClr val="0000FF"/>
                </a:solidFill>
                <a:latin typeface="Eurostile"/>
                <a:cs typeface="Eurostile"/>
              </a:rPr>
              <a:t>t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,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k</a:t>
            </a:r>
            <a:r>
              <a:rPr lang="en-GB" sz="1800" kern="0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as 3 independent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parameters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77072"/>
            <a:ext cx="6081157" cy="24482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4678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CMS: Projection of Sensitivity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4514" b="5177"/>
          <a:stretch/>
        </p:blipFill>
        <p:spPr>
          <a:xfrm>
            <a:off x="179512" y="980311"/>
            <a:ext cx="4389120" cy="29527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8216" y="16288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Eurostile"/>
                <a:cs typeface="Eurostile"/>
              </a:rPr>
              <a:t>300 fb</a:t>
            </a:r>
            <a:r>
              <a:rPr lang="en-US" sz="2000" b="1" baseline="30000" dirty="0" smtClean="0">
                <a:solidFill>
                  <a:srgbClr val="0000CC"/>
                </a:solidFill>
                <a:latin typeface="Eurostile"/>
                <a:cs typeface="Eurostile"/>
              </a:rPr>
              <a:t>-1</a:t>
            </a:r>
            <a:endParaRPr lang="en-US" sz="2000" b="1" dirty="0">
              <a:solidFill>
                <a:srgbClr val="0000CC"/>
              </a:solidFill>
              <a:latin typeface="Eurostile"/>
              <a:cs typeface="Eurosti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7824" y="194877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Eurostile"/>
                <a:cs typeface="Eurostile"/>
              </a:rPr>
              <a:t>(4 – 15)% </a:t>
            </a:r>
            <a:endParaRPr lang="en-US" sz="2000" b="1" dirty="0">
              <a:solidFill>
                <a:srgbClr val="FF0000"/>
              </a:solidFill>
              <a:latin typeface="Eurostile"/>
              <a:cs typeface="Eurostile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r="3769" b="4404"/>
          <a:stretch/>
        </p:blipFill>
        <p:spPr>
          <a:xfrm>
            <a:off x="4751512" y="908720"/>
            <a:ext cx="4392488" cy="30243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24328" y="1556792"/>
            <a:ext cx="1344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Eurostile"/>
                <a:cs typeface="Eurostile"/>
              </a:rPr>
              <a:t>3000 fb</a:t>
            </a:r>
            <a:r>
              <a:rPr lang="en-US" sz="2000" b="1" baseline="30000" dirty="0" smtClean="0">
                <a:solidFill>
                  <a:srgbClr val="0000CC"/>
                </a:solidFill>
                <a:latin typeface="Eurostile"/>
                <a:cs typeface="Eurostile"/>
              </a:rPr>
              <a:t>-1</a:t>
            </a:r>
            <a:endParaRPr lang="en-US" sz="2000" b="1" dirty="0">
              <a:solidFill>
                <a:srgbClr val="0000CC"/>
              </a:solidFill>
              <a:latin typeface="Eurostile"/>
              <a:cs typeface="Eurostil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0880" y="198884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Eurostile"/>
                <a:cs typeface="Eurostile"/>
              </a:rPr>
              <a:t>(2 – 10)% </a:t>
            </a:r>
            <a:endParaRPr lang="en-US" sz="2000" b="1" dirty="0">
              <a:solidFill>
                <a:srgbClr val="FF0000"/>
              </a:solidFill>
              <a:latin typeface="Eurostile"/>
              <a:cs typeface="Eurostile"/>
            </a:endParaRPr>
          </a:p>
        </p:txBody>
      </p:sp>
      <p:sp>
        <p:nvSpPr>
          <p:cNvPr id="7" name="Textfeld 5"/>
          <p:cNvSpPr txBox="1">
            <a:spLocks noChangeArrowheads="1"/>
          </p:cNvSpPr>
          <p:nvPr/>
        </p:nvSpPr>
        <p:spPr bwMode="auto">
          <a:xfrm>
            <a:off x="0" y="548680"/>
            <a:ext cx="93965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 dirty="0" smtClean="0">
                <a:solidFill>
                  <a:srgbClr val="008000"/>
                </a:solidFill>
                <a:latin typeface="Eurostile"/>
                <a:cs typeface="Eurostile"/>
              </a:rPr>
              <a:t>Scenario 1: </a:t>
            </a:r>
            <a:r>
              <a:rPr lang="en-GB" sz="1800" dirty="0" smtClean="0">
                <a:solidFill>
                  <a:srgbClr val="008000"/>
                </a:solidFill>
                <a:latin typeface="Eurostile"/>
                <a:cs typeface="Eurostile"/>
              </a:rPr>
              <a:t>uncertainties from 7/8 </a:t>
            </a:r>
            <a:r>
              <a:rPr lang="en-GB" sz="1800" dirty="0" err="1">
                <a:solidFill>
                  <a:srgbClr val="008000"/>
                </a:solidFill>
                <a:latin typeface="Eurostile"/>
                <a:cs typeface="Eurostile"/>
              </a:rPr>
              <a:t>T</a:t>
            </a:r>
            <a:r>
              <a:rPr lang="en-GB" sz="1800" dirty="0" err="1" smtClean="0">
                <a:solidFill>
                  <a:srgbClr val="008000"/>
                </a:solidFill>
                <a:latin typeface="Eurostile"/>
                <a:cs typeface="Eurostile"/>
              </a:rPr>
              <a:t>eV</a:t>
            </a:r>
            <a:r>
              <a:rPr lang="en-GB" sz="1800" dirty="0" smtClean="0">
                <a:solidFill>
                  <a:srgbClr val="008000"/>
                </a:solidFill>
                <a:latin typeface="Eurostile"/>
                <a:cs typeface="Eurostile"/>
              </a:rPr>
              <a:t>     </a:t>
            </a:r>
            <a:r>
              <a:rPr lang="en-GB" sz="1800" dirty="0" smtClean="0">
                <a:solidFill>
                  <a:srgbClr val="FF0000"/>
                </a:solidFill>
                <a:latin typeface="Eurostile"/>
                <a:cs typeface="Eurostile"/>
              </a:rPr>
              <a:t>Scenario 2: exp. uncertainty ~ 1/√</a:t>
            </a:r>
            <a:r>
              <a:rPr lang="en-GB" sz="1800" dirty="0" err="1" smtClean="0">
                <a:solidFill>
                  <a:srgbClr val="FF0000"/>
                </a:solidFill>
                <a:latin typeface="Eurostile"/>
                <a:cs typeface="Eurostile"/>
              </a:rPr>
              <a:t>Lumi</a:t>
            </a:r>
            <a:r>
              <a:rPr lang="en-GB" sz="1800" dirty="0" smtClean="0">
                <a:solidFill>
                  <a:srgbClr val="FF0000"/>
                </a:solidFill>
                <a:latin typeface="Eurostile"/>
                <a:cs typeface="Eurostile"/>
              </a:rPr>
              <a:t>., THU=1/2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49736"/>
              </p:ext>
            </p:extLst>
          </p:nvPr>
        </p:nvGraphicFramePr>
        <p:xfrm>
          <a:off x="251520" y="4149080"/>
          <a:ext cx="8424936" cy="2494280"/>
        </p:xfrm>
        <a:graphic>
          <a:graphicData uri="http://schemas.openxmlformats.org/drawingml/2006/table">
            <a:tbl>
              <a:tblPr firstRow="1" bandRow="1">
                <a:effectLst/>
                <a:tableStyleId>{284E427A-3D55-4303-BF80-6455036E1DE7}</a:tableStyleId>
              </a:tblPr>
              <a:tblGrid>
                <a:gridCol w="1907546"/>
                <a:gridCol w="920102"/>
                <a:gridCol w="1150128"/>
                <a:gridCol w="920102"/>
                <a:gridCol w="996777"/>
                <a:gridCol w="766752"/>
                <a:gridCol w="920102"/>
                <a:gridCol w="843427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Eurostile"/>
                          <a:cs typeface="Eurostile"/>
                        </a:rPr>
                        <a:t>photon</a:t>
                      </a:r>
                      <a:endParaRPr lang="en-US" dirty="0">
                        <a:solidFill>
                          <a:schemeClr val="tx1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Eurostile"/>
                          <a:cs typeface="Eurostile"/>
                        </a:rPr>
                        <a:t>W/Z</a:t>
                      </a:r>
                      <a:endParaRPr lang="en-US" dirty="0">
                        <a:solidFill>
                          <a:schemeClr val="tx1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Eurostile"/>
                          <a:cs typeface="Eurostile"/>
                        </a:rPr>
                        <a:t>gluon</a:t>
                      </a:r>
                      <a:endParaRPr lang="en-US" dirty="0">
                        <a:solidFill>
                          <a:schemeClr val="tx1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Eurostile"/>
                          <a:cs typeface="Eurostile"/>
                        </a:rPr>
                        <a:t>b</a:t>
                      </a:r>
                      <a:endParaRPr lang="en-US" dirty="0">
                        <a:solidFill>
                          <a:schemeClr val="tx1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Eurostile"/>
                          <a:cs typeface="Eurostile"/>
                        </a:rPr>
                        <a:t>t</a:t>
                      </a:r>
                      <a:endParaRPr lang="en-US" dirty="0">
                        <a:solidFill>
                          <a:schemeClr val="tx1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Eurostile"/>
                          <a:cs typeface="Eurostile"/>
                        </a:rPr>
                        <a:t>tau</a:t>
                      </a:r>
                      <a:endParaRPr lang="en-US" dirty="0">
                        <a:solidFill>
                          <a:schemeClr val="tx1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300 fb-1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Eurostile"/>
                          <a:cs typeface="Eurostile"/>
                        </a:rPr>
                        <a:t>Sc1</a:t>
                      </a:r>
                      <a:endParaRPr lang="en-US" dirty="0">
                        <a:solidFill>
                          <a:srgbClr val="008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Eurostile"/>
                          <a:cs typeface="Eurostile"/>
                        </a:rPr>
                        <a:t>7%</a:t>
                      </a:r>
                      <a:endParaRPr lang="en-US" dirty="0">
                        <a:solidFill>
                          <a:srgbClr val="008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Eurostile"/>
                          <a:cs typeface="Eurostile"/>
                        </a:rPr>
                        <a:t>5%</a:t>
                      </a:r>
                      <a:endParaRPr lang="en-US" dirty="0">
                        <a:solidFill>
                          <a:srgbClr val="008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Eurostile"/>
                          <a:cs typeface="Eurostile"/>
                        </a:rPr>
                        <a:t>8%</a:t>
                      </a:r>
                      <a:endParaRPr lang="en-US" dirty="0">
                        <a:solidFill>
                          <a:srgbClr val="008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Eurostile"/>
                          <a:cs typeface="Eurostile"/>
                        </a:rPr>
                        <a:t>13%</a:t>
                      </a:r>
                      <a:endParaRPr lang="en-US" dirty="0">
                        <a:solidFill>
                          <a:srgbClr val="008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Eurostile"/>
                          <a:cs typeface="Eurostile"/>
                        </a:rPr>
                        <a:t>15%</a:t>
                      </a:r>
                      <a:endParaRPr lang="en-US" dirty="0">
                        <a:solidFill>
                          <a:srgbClr val="008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Eurostile"/>
                          <a:cs typeface="Eurostile"/>
                        </a:rPr>
                        <a:t>8%</a:t>
                      </a:r>
                      <a:endParaRPr lang="en-US" dirty="0">
                        <a:solidFill>
                          <a:srgbClr val="008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Sc2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5%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4%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6%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10%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14%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6%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3000 fb-1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40"/>
                          </a:solidFill>
                          <a:latin typeface="Eurostile"/>
                          <a:cs typeface="Eurostile"/>
                        </a:rPr>
                        <a:t>Sc1</a:t>
                      </a:r>
                      <a:endParaRPr lang="en-US" dirty="0">
                        <a:solidFill>
                          <a:srgbClr val="00804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40"/>
                          </a:solidFill>
                          <a:latin typeface="Eurostile"/>
                          <a:cs typeface="Eurostile"/>
                        </a:rPr>
                        <a:t>5%</a:t>
                      </a:r>
                      <a:endParaRPr lang="en-US" dirty="0">
                        <a:solidFill>
                          <a:srgbClr val="00804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40"/>
                          </a:solidFill>
                          <a:latin typeface="Eurostile"/>
                          <a:cs typeface="Eurostile"/>
                        </a:rPr>
                        <a:t>3%</a:t>
                      </a:r>
                      <a:endParaRPr lang="en-US" dirty="0">
                        <a:solidFill>
                          <a:srgbClr val="00804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40"/>
                          </a:solidFill>
                          <a:latin typeface="Eurostile"/>
                          <a:cs typeface="Eurostile"/>
                        </a:rPr>
                        <a:t>5%</a:t>
                      </a:r>
                      <a:endParaRPr lang="en-US" dirty="0">
                        <a:solidFill>
                          <a:srgbClr val="00804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40"/>
                          </a:solidFill>
                          <a:latin typeface="Eurostile"/>
                          <a:cs typeface="Eurostile"/>
                        </a:rPr>
                        <a:t>7%</a:t>
                      </a:r>
                      <a:endParaRPr lang="en-US" dirty="0">
                        <a:solidFill>
                          <a:srgbClr val="00804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40"/>
                          </a:solidFill>
                          <a:latin typeface="Eurostile"/>
                          <a:cs typeface="Eurostile"/>
                        </a:rPr>
                        <a:t>10%</a:t>
                      </a:r>
                      <a:endParaRPr lang="en-US" dirty="0">
                        <a:solidFill>
                          <a:srgbClr val="00804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40"/>
                          </a:solidFill>
                          <a:latin typeface="Eurostile"/>
                          <a:cs typeface="Eurostile"/>
                        </a:rPr>
                        <a:t>5%</a:t>
                      </a:r>
                      <a:endParaRPr lang="en-US" dirty="0">
                        <a:solidFill>
                          <a:srgbClr val="00804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Sc2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2%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2%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3%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4%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7%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  <a:latin typeface="Eurostile"/>
                          <a:cs typeface="Eurostile"/>
                        </a:rPr>
                        <a:t>2%</a:t>
                      </a:r>
                      <a:endParaRPr lang="en-US" dirty="0">
                        <a:solidFill>
                          <a:srgbClr val="FF0000"/>
                        </a:solidFill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7/8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 </a:t>
                      </a:r>
                      <a:r>
                        <a:rPr lang="en-US" baseline="0" dirty="0" err="1" smtClean="0">
                          <a:latin typeface="Eurostile"/>
                          <a:cs typeface="Eurostile"/>
                        </a:rPr>
                        <a:t>TeV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 data 5/20 fb</a:t>
                      </a:r>
                      <a:r>
                        <a:rPr lang="en-US" baseline="30000" dirty="0" smtClean="0">
                          <a:latin typeface="Eurostile"/>
                          <a:cs typeface="Eurostile"/>
                        </a:rPr>
                        <a:t>-1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 (4/12)</a:t>
                      </a:r>
                      <a:endParaRPr lang="en-US" baseline="0" dirty="0"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68% CL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0.77-</a:t>
                      </a:r>
                    </a:p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1.27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0.84- 1.23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0.65- 1.15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0.61-1.69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0.00- 2.03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0.82- 1.45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24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ATLAS: Procedure of Deriving </a:t>
            </a:r>
            <a:r>
              <a:rPr lang="en-US" sz="3200" dirty="0" err="1" smtClean="0">
                <a:solidFill>
                  <a:srgbClr val="0000FF"/>
                </a:solidFill>
                <a:latin typeface="Eurostile"/>
                <a:cs typeface="Eurostile"/>
              </a:rPr>
              <a:t>Densitivity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88032" y="664380"/>
            <a:ext cx="8748464" cy="17565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Physics simulation at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parton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/hadron level at 14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TeV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err="1">
                <a:solidFill>
                  <a:srgbClr val="000000"/>
                </a:solidFill>
                <a:latin typeface="Eurostile"/>
                <a:cs typeface="Eurostile"/>
              </a:rPr>
              <a:t>P</a:t>
            </a:r>
            <a:r>
              <a:rPr lang="en-GB" sz="1800" kern="0" dirty="0" err="1" smtClean="0">
                <a:solidFill>
                  <a:srgbClr val="000000"/>
                </a:solidFill>
                <a:latin typeface="Eurostile"/>
                <a:cs typeface="Eurostile"/>
              </a:rPr>
              <a:t>arametrized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 detector response function (resolutions, energy scales,  efficiencies and misidentification probabilities) derived from full simulation and data   </a:t>
            </a:r>
            <a:endParaRPr lang="en-GB" sz="1800" kern="0" dirty="0">
              <a:solidFill>
                <a:srgbClr val="000000"/>
              </a:solidFill>
              <a:latin typeface="Eurostile"/>
              <a:cs typeface="Eurostile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      including appropriate pile-up levels (+ significant extrapolation so far )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P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rocedure validated in comparison with actual 7/8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TeV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analysis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</a:rPr>
              <a:t>S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ystematic uncertainties kept constant (unless data driven constraints)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068960"/>
            <a:ext cx="3312368" cy="2448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5877272"/>
            <a:ext cx="4943001" cy="5760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140968"/>
            <a:ext cx="3456384" cy="2376264"/>
          </a:xfrm>
          <a:prstGeom prst="rect">
            <a:avLst/>
          </a:prstGeom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27584" y="5804437"/>
            <a:ext cx="2376264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resolution for missing transverse energy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47664" y="2666669"/>
            <a:ext cx="237626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Symbol" charset="2"/>
                <a:cs typeface="Symbol" charset="2"/>
              </a:rPr>
              <a:t>t</a:t>
            </a:r>
            <a:r>
              <a:rPr lang="en-GB" sz="1800" kern="0" dirty="0" smtClean="0">
                <a:latin typeface="Eurostile"/>
                <a:cs typeface="Eurostile"/>
              </a:rPr>
              <a:t> identification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220072" y="2708920"/>
            <a:ext cx="237626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b-quark </a:t>
            </a: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tagging</a:t>
            </a:r>
          </a:p>
        </p:txBody>
      </p:sp>
    </p:spTree>
    <p:extLst>
      <p:ext uri="{BB962C8B-B14F-4D97-AF65-F5344CB8AC3E}">
        <p14:creationId xmlns:p14="http://schemas.microsoft.com/office/powerpoint/2010/main" val="370093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9200"/>
            <a:ext cx="7704856" cy="5224016"/>
          </a:xfrm>
          <a:prstGeom prst="rect">
            <a:avLst/>
          </a:prstGeom>
        </p:spPr>
      </p:pic>
      <p:sp>
        <p:nvSpPr>
          <p:cNvPr id="4" name="Textfeld 5"/>
          <p:cNvSpPr txBox="1">
            <a:spLocks noChangeArrowheads="1"/>
          </p:cNvSpPr>
          <p:nvPr/>
        </p:nvSpPr>
        <p:spPr bwMode="auto">
          <a:xfrm>
            <a:off x="1043608" y="541129"/>
            <a:ext cx="223224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Helmut Schmidt</a:t>
            </a:r>
          </a:p>
          <a:p>
            <a:pPr eaLnBrk="1" hangingPunct="1"/>
            <a:r>
              <a:rPr lang="en-GB" b="1" dirty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F</a:t>
            </a:r>
            <a:r>
              <a:rPr lang="en-GB" b="1" dirty="0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ormer chancellor</a:t>
            </a:r>
          </a:p>
          <a:p>
            <a:pPr eaLnBrk="1" hangingPunct="1"/>
            <a:r>
              <a:rPr lang="en-GB" b="1" dirty="0">
                <a:solidFill>
                  <a:srgbClr val="F2F2F2"/>
                </a:solidFill>
                <a:latin typeface="Eurostile"/>
                <a:cs typeface="Eurostile"/>
              </a:rPr>
              <a:t>N</a:t>
            </a:r>
            <a:r>
              <a:rPr lang="en-GB" b="1" dirty="0" smtClean="0">
                <a:solidFill>
                  <a:srgbClr val="F2F2F2"/>
                </a:solidFill>
                <a:latin typeface="Eurostile"/>
                <a:cs typeface="Eurostile"/>
              </a:rPr>
              <a:t>ow  94 years old</a:t>
            </a:r>
            <a:endParaRPr lang="en-GB" b="1" dirty="0">
              <a:solidFill>
                <a:srgbClr val="F2F2F2"/>
              </a:solidFill>
              <a:latin typeface="Eurostile"/>
              <a:cs typeface="Eurostile"/>
            </a:endParaRPr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1043608" y="5463708"/>
            <a:ext cx="7344816" cy="11336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800" b="1" dirty="0" smtClean="0">
                <a:solidFill>
                  <a:srgbClr val="3366FF"/>
                </a:solidFill>
                <a:latin typeface="Eurostile"/>
                <a:cs typeface="Eurostile"/>
              </a:rPr>
              <a:t>„Wer Visionen hat, sollte zum Arzt gehen.“</a:t>
            </a:r>
          </a:p>
          <a:p>
            <a:pPr eaLnBrk="1" hangingPunct="1">
              <a:lnSpc>
                <a:spcPct val="150000"/>
              </a:lnSpc>
            </a:pPr>
            <a:r>
              <a:rPr lang="de-DE" sz="2800" b="1" dirty="0" smtClean="0">
                <a:solidFill>
                  <a:srgbClr val="000000"/>
                </a:solidFill>
                <a:latin typeface="Eurostile"/>
                <a:cs typeface="Eurostile"/>
              </a:rPr>
              <a:t>„</a:t>
            </a:r>
            <a:r>
              <a:rPr lang="en-GB" sz="2800" b="1" dirty="0" smtClean="0">
                <a:solidFill>
                  <a:srgbClr val="000000"/>
                </a:solidFill>
                <a:latin typeface="Eurostile"/>
                <a:cs typeface="Eurostile"/>
              </a:rPr>
              <a:t>Who has visions, should consult a physician“</a:t>
            </a:r>
            <a:endParaRPr lang="en-GB" sz="2800" b="1" dirty="0">
              <a:solidFill>
                <a:srgbClr val="000000"/>
              </a:solidFill>
              <a:latin typeface="Eurostile"/>
              <a:cs typeface="Eurosti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5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ATLAS: Input Channels Considered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2" y="3786368"/>
            <a:ext cx="4283968" cy="295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3789040"/>
            <a:ext cx="4140968" cy="2884719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827584" y="3140528"/>
            <a:ext cx="3168352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H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</a:t>
            </a:r>
            <a:r>
              <a:rPr lang="en-GB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inclusive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(3000 fb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-1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,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signficance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&gt; 6</a:t>
            </a:r>
            <a:r>
              <a:rPr lang="en-GB" sz="1800" kern="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)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436096" y="3140968"/>
            <a:ext cx="3888432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ttH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,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H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</a:t>
            </a:r>
            <a:r>
              <a:rPr lang="en-GB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inclusive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(3 ab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-1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, S/B=0.2, better than ZH)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911634"/>
              </p:ext>
            </p:extLst>
          </p:nvPr>
        </p:nvGraphicFramePr>
        <p:xfrm>
          <a:off x="276200" y="764704"/>
          <a:ext cx="6096000" cy="18542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dirty="0" smtClean="0">
                          <a:sym typeface="Wingdings"/>
                        </a:rPr>
                        <a:t>ZZ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dirty="0" smtClean="0">
                          <a:sym typeface="Wingdings"/>
                        </a:rPr>
                        <a:t>WW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</a:t>
                      </a:r>
                      <a:r>
                        <a:rPr lang="en-US" dirty="0" err="1" smtClean="0">
                          <a:sym typeface="Wingdings"/>
                        </a:rPr>
                        <a:t>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gg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dirty="0" smtClean="0">
                          <a:sym typeface="Wingdings"/>
                        </a:rPr>
                        <a:t> 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tt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r>
                        <a:rPr lang="en-US" dirty="0" smtClean="0">
                          <a:sym typeface="Wingdings"/>
                        </a:rPr>
                        <a:t> 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  <a:sym typeface="Wingdings"/>
                        </a:rPr>
                        <a:t>mm</a:t>
                      </a:r>
                      <a:endParaRPr lang="en-US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gg</a:t>
                      </a:r>
                      <a:r>
                        <a:rPr lang="en-US" dirty="0" err="1" smtClean="0">
                          <a:sym typeface="Wingdings"/>
                        </a:rPr>
                        <a:t>H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VBF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444208" y="859499"/>
            <a:ext cx="2627784" cy="147950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err="1" smtClean="0">
                <a:latin typeface="Eurostile"/>
                <a:cs typeface="Eurostile"/>
              </a:rPr>
              <a:t>H</a:t>
            </a:r>
            <a:r>
              <a:rPr lang="en-GB" sz="1800" kern="0" dirty="0" err="1" smtClean="0">
                <a:latin typeface="Eurostile"/>
                <a:cs typeface="Eurostile"/>
                <a:sym typeface="Wingdings"/>
              </a:rPr>
              <a:t>bb</a:t>
            </a:r>
            <a:r>
              <a:rPr lang="en-GB" sz="1800" kern="0" dirty="0" smtClean="0">
                <a:latin typeface="Eurostile"/>
                <a:cs typeface="Eurostile"/>
                <a:sym typeface="Wingdings"/>
              </a:rPr>
              <a:t> not yet included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  <a:sym typeface="Wingdings"/>
              </a:rPr>
              <a:t>jet energy scale and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  <a:sym typeface="Wingdings"/>
              </a:rPr>
              <a:t>b-tagging uncertainties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  <a:sym typeface="Wingdings"/>
              </a:rPr>
              <a:t>not ready for boosted topology at HL-LHC</a:t>
            </a:r>
            <a:endParaRPr lang="en-GB" sz="1800" kern="0" dirty="0" smtClean="0">
              <a:latin typeface="Eurostile"/>
              <a:cs typeface="Eurostil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0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ATLAS: Sensitivity for Signal </a:t>
            </a:r>
            <a:r>
              <a:rPr lang="en-US" sz="3200" dirty="0">
                <a:solidFill>
                  <a:srgbClr val="0000FF"/>
                </a:solidFill>
                <a:latin typeface="Eurostile"/>
                <a:cs typeface="Eurostile"/>
              </a:rPr>
              <a:t>S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trength 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052736"/>
            <a:ext cx="2716598" cy="4320480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6228184" y="1196312"/>
            <a:ext cx="2664296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Hatched area includes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theory uncertainties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264696" y="3195693"/>
            <a:ext cx="2915816" cy="20335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High rate channels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e.g. </a:t>
            </a:r>
            <a:r>
              <a:rPr lang="en-GB" sz="1800" kern="0" dirty="0" err="1" smtClean="0">
                <a:latin typeface="Eurostile"/>
                <a:cs typeface="Eurostile"/>
              </a:rPr>
              <a:t>gg</a:t>
            </a:r>
            <a:r>
              <a:rPr lang="en-GB" sz="1800" kern="0" dirty="0" smtClean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  <a:sym typeface="Wingdings"/>
              </a:rPr>
              <a:t></a:t>
            </a:r>
            <a:r>
              <a:rPr lang="en-GB" sz="1800" kern="0" dirty="0" smtClean="0">
                <a:latin typeface="Eurostile"/>
                <a:cs typeface="Eurostile"/>
              </a:rPr>
              <a:t> H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limited by current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theory </a:t>
            </a:r>
            <a:r>
              <a:rPr lang="en-GB" sz="1800" kern="0" dirty="0" smtClean="0">
                <a:latin typeface="Eurostile"/>
                <a:cs typeface="Eurostile"/>
              </a:rPr>
              <a:t>uncertainties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kern="0" dirty="0">
              <a:latin typeface="Eurostile"/>
              <a:cs typeface="Eurostile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H</a:t>
            </a:r>
            <a:r>
              <a:rPr lang="en-GB" sz="1800" kern="0" dirty="0" smtClean="0">
                <a:latin typeface="Eurostile"/>
                <a:cs typeface="Eurostile"/>
                <a:sym typeface="Wingdings"/>
              </a:rPr>
              <a:t>WW limited by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background systematics</a:t>
            </a:r>
            <a:endParaRPr lang="en-GB" sz="1800" kern="0" dirty="0" smtClean="0">
              <a:latin typeface="Eurostile"/>
              <a:cs typeface="Eurostile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264696" y="2071441"/>
            <a:ext cx="2987824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W</a:t>
            </a:r>
            <a:r>
              <a:rPr lang="en-GB" sz="1800" kern="0" dirty="0" smtClean="0">
                <a:latin typeface="Eurostile"/>
                <a:cs typeface="Eurostile"/>
              </a:rPr>
              <a:t>ith 3000 fb</a:t>
            </a:r>
            <a:r>
              <a:rPr lang="en-GB" sz="1800" kern="0" baseline="30000" dirty="0" smtClean="0">
                <a:latin typeface="Eurostile"/>
                <a:cs typeface="Eurostile"/>
              </a:rPr>
              <a:t>-1</a:t>
            </a:r>
            <a:r>
              <a:rPr lang="en-GB" sz="1800" kern="0" dirty="0" smtClean="0">
                <a:latin typeface="Eurostile"/>
                <a:cs typeface="Eurostile"/>
              </a:rPr>
              <a:t>: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err="1" smtClean="0">
                <a:latin typeface="Arial"/>
                <a:cs typeface="Arial"/>
              </a:rPr>
              <a:t>H</a:t>
            </a:r>
            <a:r>
              <a:rPr lang="en-GB" sz="1800" kern="0" dirty="0" err="1" smtClean="0">
                <a:latin typeface="Arial"/>
                <a:cs typeface="Arial"/>
                <a:sym typeface="Wingdings"/>
              </a:rPr>
              <a:t></a:t>
            </a:r>
            <a:r>
              <a:rPr lang="en-GB" sz="1800" kern="0" dirty="0" err="1" smtClean="0">
                <a:latin typeface="Symbol" charset="2"/>
                <a:cs typeface="Symbol" charset="2"/>
              </a:rPr>
              <a:t>mm</a:t>
            </a:r>
            <a:r>
              <a:rPr lang="en-GB" sz="1800" kern="0" dirty="0" smtClean="0">
                <a:latin typeface="Eurostile"/>
                <a:cs typeface="Eurostile"/>
              </a:rPr>
              <a:t> may be key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err="1" smtClean="0">
                <a:latin typeface="Eurostile"/>
                <a:cs typeface="Eurostile"/>
              </a:rPr>
              <a:t>fermionic</a:t>
            </a:r>
            <a:r>
              <a:rPr lang="en-GB" sz="1800" kern="0" dirty="0" smtClean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channel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09" y="980728"/>
            <a:ext cx="3125147" cy="4392488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1560" y="5661248"/>
            <a:ext cx="7704856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Conservative assumptions  (e.g. no correlation of  exp. uncertainties)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For H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WW expected uncertainty already superseded by new results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with 7/8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TeV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data (July 2012)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51520" y="692697"/>
            <a:ext cx="1584176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Status today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3491880" y="692696"/>
            <a:ext cx="2592288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Projections (fall 2012)</a:t>
            </a:r>
          </a:p>
        </p:txBody>
      </p:sp>
    </p:spTree>
    <p:extLst>
      <p:ext uri="{BB962C8B-B14F-4D97-AF65-F5344CB8AC3E}">
        <p14:creationId xmlns:p14="http://schemas.microsoft.com/office/powerpoint/2010/main" val="384616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dirty="0" smtClean="0">
                <a:solidFill>
                  <a:srgbClr val="0000FF"/>
                </a:solidFill>
                <a:latin typeface="Eurostile"/>
                <a:cs typeface="Eurostile"/>
              </a:rPr>
              <a:t>ATLAS: Ratio of Partial </a:t>
            </a:r>
            <a:r>
              <a:rPr lang="en-US" sz="2800" dirty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US" sz="2800" dirty="0" smtClean="0">
                <a:solidFill>
                  <a:srgbClr val="0000FF"/>
                </a:solidFill>
                <a:latin typeface="Eurostile"/>
                <a:cs typeface="Eurostile"/>
              </a:rPr>
              <a:t>idth and Simple Benchmark 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5536" y="4797152"/>
            <a:ext cx="3744416" cy="17565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300 fb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-1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 3000 fb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-1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: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factor 2 to 3 improvement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kern="0" dirty="0">
              <a:solidFill>
                <a:srgbClr val="0000FF"/>
              </a:solidFill>
              <a:latin typeface="Eurostile"/>
              <a:cs typeface="Eurostile"/>
              <a:sym typeface="Wingdings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R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atios including </a:t>
            </a:r>
            <a:r>
              <a:rPr lang="en-GB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GB" sz="1800" kern="0" baseline="-2500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g</a:t>
            </a:r>
            <a:r>
              <a:rPr lang="en-GB" sz="1800" kern="0" baseline="-25000" dirty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 </a:t>
            </a:r>
            <a:r>
              <a:rPr lang="en-GB" sz="1800" kern="0" baseline="-2500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with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with significant contribution from  theory uncertainty with 3000 </a:t>
            </a: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f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-1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824536" y="847305"/>
            <a:ext cx="4499992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Two parameter fit  (K</a:t>
            </a:r>
            <a:r>
              <a:rPr lang="en-GB" sz="1800" kern="0" baseline="-25000" dirty="0" smtClean="0">
                <a:solidFill>
                  <a:srgbClr val="0000FF"/>
                </a:solidFill>
                <a:latin typeface="Eurostile"/>
                <a:cs typeface="Eurostile"/>
              </a:rPr>
              <a:t>F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,  K</a:t>
            </a:r>
            <a:r>
              <a:rPr lang="en-GB" sz="1800" kern="0" baseline="-25000" dirty="0" smtClean="0">
                <a:solidFill>
                  <a:srgbClr val="0000FF"/>
                </a:solidFill>
                <a:latin typeface="Eurostile"/>
                <a:cs typeface="Eurostile"/>
              </a:rPr>
              <a:t>V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)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assuming no undetectable decays and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no BSM contribution to loops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20072" y="3674781"/>
            <a:ext cx="345638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 THU =  theory  uncertainty</a:t>
            </a:r>
            <a:endParaRPr lang="en-GB" sz="1800" kern="0" dirty="0">
              <a:solidFill>
                <a:srgbClr val="000000"/>
              </a:solidFill>
              <a:latin typeface="Eurostile"/>
              <a:cs typeface="Eurostile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504920"/>
              </p:ext>
            </p:extLst>
          </p:nvPr>
        </p:nvGraphicFramePr>
        <p:xfrm>
          <a:off x="4860032" y="1916832"/>
          <a:ext cx="4032448" cy="17526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04056"/>
                <a:gridCol w="864096"/>
                <a:gridCol w="864096"/>
                <a:gridCol w="792088"/>
                <a:gridCol w="100811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Eurostile"/>
                          <a:cs typeface="Eurostile"/>
                        </a:rPr>
                        <a:t>300 fb</a:t>
                      </a:r>
                      <a:r>
                        <a:rPr lang="en-US" baseline="30000" dirty="0" smtClean="0">
                          <a:latin typeface="Eurostile"/>
                          <a:cs typeface="Eurostile"/>
                        </a:rPr>
                        <a:t>-1</a:t>
                      </a:r>
                      <a:endParaRPr lang="en-US" baseline="30000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Eurostile"/>
                          <a:cs typeface="Eurostile"/>
                        </a:rPr>
                        <a:t>3000 fb</a:t>
                      </a:r>
                      <a:r>
                        <a:rPr lang="en-US" baseline="30000" dirty="0" smtClean="0">
                          <a:latin typeface="Eurostile"/>
                          <a:cs typeface="Eurostile"/>
                        </a:rPr>
                        <a:t>-1</a:t>
                      </a:r>
                      <a:endParaRPr lang="en-US" baseline="30000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w/o </a:t>
                      </a:r>
                    </a:p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THU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w/ </a:t>
                      </a:r>
                    </a:p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THU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w/o </a:t>
                      </a:r>
                    </a:p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THU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w</a:t>
                      </a:r>
                    </a:p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/THU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r>
                        <a:rPr lang="en-US" baseline="-25000" dirty="0" smtClean="0"/>
                        <a:t>V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3.0 %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5.6 %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1.9 %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4.5%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r>
                        <a:rPr lang="en-US" baseline="-25000" dirty="0" smtClean="0"/>
                        <a:t>F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8.9 %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10 %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3.6 %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5.9%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788024" y="4159093"/>
            <a:ext cx="4644008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K</a:t>
            </a:r>
            <a:r>
              <a:rPr lang="en-GB" sz="1800" kern="0" baseline="-25000" dirty="0" smtClean="0">
                <a:solidFill>
                  <a:srgbClr val="0000FF"/>
                </a:solidFill>
                <a:latin typeface="Eurostile"/>
                <a:cs typeface="Eurostile"/>
              </a:rPr>
              <a:t>V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already limited by THU with 300 fb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-1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Both limited by THU with 3000 </a:t>
            </a: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f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-1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4176464" cy="4104456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5373216"/>
            <a:ext cx="2490630" cy="8640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24536" y="4941168"/>
            <a:ext cx="4644008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C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urrent ATLAS results (7+8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TeV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data)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788024" y="6175317"/>
            <a:ext cx="4644008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S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imilar contribution from stat.+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exp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.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and theory uncertainties.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452320" y="5589241"/>
            <a:ext cx="1224136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at 68% CL</a:t>
            </a:r>
          </a:p>
        </p:txBody>
      </p:sp>
    </p:spTree>
    <p:extLst>
      <p:ext uri="{BB962C8B-B14F-4D97-AF65-F5344CB8AC3E}">
        <p14:creationId xmlns:p14="http://schemas.microsoft.com/office/powerpoint/2010/main" val="368474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TLEP</a:t>
            </a:r>
            <a:endParaRPr lang="en-US" sz="16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2" name="Picture 1" descr="TLEP-article-pi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" y="1080120"/>
            <a:ext cx="5763147" cy="2996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3688" cy="7335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2240" y="-27384"/>
            <a:ext cx="291581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Eurostile"/>
                <a:cs typeface="Eurostile"/>
              </a:rPr>
              <a:t>mostly extracted </a:t>
            </a:r>
            <a:r>
              <a:rPr lang="en-US" sz="1600" dirty="0">
                <a:latin typeface="Eurostile"/>
                <a:cs typeface="Eurostile"/>
              </a:rPr>
              <a:t>from talks </a:t>
            </a:r>
            <a:endParaRPr lang="en-US" sz="1600" dirty="0" smtClean="0">
              <a:latin typeface="Eurostile"/>
              <a:cs typeface="Eurostile"/>
            </a:endParaRPr>
          </a:p>
          <a:p>
            <a:r>
              <a:rPr lang="en-US" sz="1600" dirty="0" smtClean="0">
                <a:latin typeface="Eurostile"/>
                <a:cs typeface="Eurostile"/>
              </a:rPr>
              <a:t>by </a:t>
            </a:r>
            <a:r>
              <a:rPr lang="en-US" sz="1600" dirty="0">
                <a:latin typeface="Eurostile"/>
                <a:cs typeface="Eurostile"/>
              </a:rPr>
              <a:t>A. </a:t>
            </a:r>
            <a:r>
              <a:rPr lang="en-US" sz="1600" dirty="0" err="1">
                <a:latin typeface="Eurostile"/>
                <a:cs typeface="Eurostile"/>
              </a:rPr>
              <a:t>Blondel</a:t>
            </a:r>
            <a:r>
              <a:rPr lang="en-US" sz="1600" dirty="0">
                <a:latin typeface="Eurostile"/>
                <a:cs typeface="Eurostile"/>
              </a:rPr>
              <a:t> and P. </a:t>
            </a:r>
            <a:r>
              <a:rPr lang="en-US" sz="1600" dirty="0" err="1" smtClean="0">
                <a:latin typeface="Eurostile"/>
                <a:cs typeface="Eurostile"/>
              </a:rPr>
              <a:t>Janot</a:t>
            </a:r>
            <a:r>
              <a:rPr lang="en-US" sz="1600" dirty="0" smtClean="0">
                <a:latin typeface="Eurostile"/>
                <a:cs typeface="Eurostile"/>
              </a:rPr>
              <a:t> </a:t>
            </a:r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868144" y="1124744"/>
            <a:ext cx="3456384" cy="314150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TLEP 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e+-e-  up to √s = 350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GeV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proposed start </a:t>
            </a:r>
            <a:r>
              <a:rPr lang="en-GB" sz="1800" kern="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~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2030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running for 12 to 15 years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kern="0" dirty="0">
              <a:solidFill>
                <a:srgbClr val="000000"/>
              </a:solidFill>
              <a:latin typeface="Eurostile"/>
              <a:cs typeface="Eurostile"/>
              <a:sym typeface="Wingdings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VHE-LHC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pp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at √s = 42/80/100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TeV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  <a:sym typeface="Wingdings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  <a:sym typeface="Wingdings"/>
              </a:rPr>
              <a:t>(dipoles at B = 8.3/16/ 20 T)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kern="0" dirty="0">
              <a:latin typeface="Eurostile"/>
              <a:cs typeface="Eurostile"/>
              <a:sym typeface="Wingdings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  <a:sym typeface="Wingdings"/>
              </a:rPr>
              <a:t>design study started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  <a:sym typeface="Wingdings"/>
              </a:rPr>
              <a:t>part of CERN MTP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187624" y="4497647"/>
            <a:ext cx="4104456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the key point is the luminosity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4437112"/>
            <a:ext cx="4824536" cy="1008112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187624" y="5508081"/>
            <a:ext cx="6696744" cy="12332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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two ring structure due to limited beam-life time of 15 min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   ring 1: accelerator     (ramp from 2 to 120 </a:t>
            </a:r>
            <a:r>
              <a:rPr lang="en-GB" sz="1800" kern="0" dirty="0" err="1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GeV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in </a:t>
            </a:r>
            <a:r>
              <a:rPr lang="en-GB" sz="1800" kern="0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~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10 s)  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   ring 2: collider with up to 4 interaction points (IPs) 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              continuously fed by ring 1     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877916"/>
            <a:ext cx="12827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4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Accessible Processes at Various e+ e- colliders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148064" y="836712"/>
            <a:ext cx="3312368" cy="17565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TLEP will allow to investigate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ZH and VBF production,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but not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ttH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and HHX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  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P</a:t>
            </a:r>
            <a:r>
              <a:rPr lang="en-GB" sz="1800" kern="0" dirty="0" smtClean="0">
                <a:latin typeface="Eurostile"/>
                <a:cs typeface="Eurostile"/>
              </a:rPr>
              <a:t>lus precision physics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at √s= M</a:t>
            </a:r>
            <a:r>
              <a:rPr lang="en-GB" sz="1800" kern="0" baseline="-25000" dirty="0" smtClean="0">
                <a:latin typeface="Eurostile"/>
                <a:cs typeface="Eurostile"/>
              </a:rPr>
              <a:t>Z</a:t>
            </a:r>
            <a:r>
              <a:rPr lang="en-GB" sz="1800" kern="0" dirty="0" smtClean="0">
                <a:latin typeface="Eurostile"/>
                <a:cs typeface="Eurostile"/>
              </a:rPr>
              <a:t>, 2xM</a:t>
            </a:r>
            <a:r>
              <a:rPr lang="en-GB" sz="1800" kern="0" baseline="-25000" dirty="0" smtClean="0">
                <a:latin typeface="Eurostile"/>
                <a:cs typeface="Eurostile"/>
              </a:rPr>
              <a:t>W</a:t>
            </a:r>
            <a:r>
              <a:rPr lang="en-GB" sz="1800" kern="0" dirty="0" smtClean="0">
                <a:latin typeface="Eurostile"/>
                <a:cs typeface="Eurostile"/>
              </a:rPr>
              <a:t>, 2 </a:t>
            </a:r>
            <a:r>
              <a:rPr lang="en-GB" sz="1800" kern="0" dirty="0" err="1" smtClean="0">
                <a:latin typeface="Eurostile"/>
                <a:cs typeface="Eurostile"/>
              </a:rPr>
              <a:t>M</a:t>
            </a:r>
            <a:r>
              <a:rPr lang="en-GB" sz="1800" kern="0" baseline="-25000" dirty="0" err="1" smtClean="0">
                <a:latin typeface="Eurostile"/>
                <a:cs typeface="Eurostile"/>
              </a:rPr>
              <a:t>top</a:t>
            </a:r>
            <a:endParaRPr lang="en-GB" sz="1800" kern="0" baseline="-25000" dirty="0" smtClean="0">
              <a:latin typeface="Eurostile"/>
              <a:cs typeface="Eurosti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695723"/>
            <a:ext cx="4572000" cy="43894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04056" y="5229200"/>
            <a:ext cx="8460432" cy="147950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A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dvantages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w.r.t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. linear collider  with 4 IPs (as given by TLEP community):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L</a:t>
            </a:r>
            <a:r>
              <a:rPr lang="en-GB" sz="1800" kern="0" dirty="0" smtClean="0">
                <a:latin typeface="Eurostile"/>
                <a:cs typeface="Eurostile"/>
              </a:rPr>
              <a:t>uminosity  larger </a:t>
            </a:r>
            <a:r>
              <a:rPr lang="en-GB" sz="1800" kern="0" dirty="0" err="1" smtClean="0">
                <a:latin typeface="Eurostile"/>
                <a:cs typeface="Eurostile"/>
              </a:rPr>
              <a:t>w.r.t</a:t>
            </a:r>
            <a:r>
              <a:rPr lang="en-GB" sz="1800" kern="0" dirty="0" smtClean="0">
                <a:latin typeface="Eurostile"/>
                <a:cs typeface="Eurostile"/>
              </a:rPr>
              <a:t> to ILC   (</a:t>
            </a:r>
            <a:r>
              <a:rPr lang="en-GB" sz="1800" kern="0" dirty="0" smtClean="0">
                <a:latin typeface="Arial"/>
                <a:cs typeface="Arial"/>
              </a:rPr>
              <a:t>~</a:t>
            </a:r>
            <a:r>
              <a:rPr lang="en-GB" sz="1800" kern="0" dirty="0" smtClean="0">
                <a:latin typeface="Eurostile"/>
                <a:cs typeface="Eurostile"/>
              </a:rPr>
              <a:t>30 x at √s= 24(5)0 </a:t>
            </a:r>
            <a:r>
              <a:rPr lang="en-GB" sz="1800" kern="0" dirty="0" err="1" smtClean="0">
                <a:latin typeface="Eurostile"/>
                <a:cs typeface="Eurostile"/>
              </a:rPr>
              <a:t>GeV</a:t>
            </a:r>
            <a:r>
              <a:rPr lang="en-GB" sz="1800" kern="0" dirty="0" smtClean="0">
                <a:latin typeface="Eurostile"/>
                <a:cs typeface="Eurostile"/>
              </a:rPr>
              <a:t>, </a:t>
            </a:r>
            <a:r>
              <a:rPr lang="en-GB" sz="1800" kern="0" dirty="0" smtClean="0">
                <a:latin typeface="Arial"/>
                <a:cs typeface="Arial"/>
              </a:rPr>
              <a:t>~ </a:t>
            </a:r>
            <a:r>
              <a:rPr lang="en-GB" sz="1800" kern="0" dirty="0" smtClean="0">
                <a:latin typeface="Eurostile"/>
                <a:cs typeface="Eurostile"/>
              </a:rPr>
              <a:t>8 x at √s= 350 </a:t>
            </a:r>
            <a:r>
              <a:rPr lang="en-GB" sz="1800" kern="0" dirty="0" err="1" smtClean="0">
                <a:latin typeface="Eurostile"/>
                <a:cs typeface="Eurostile"/>
              </a:rPr>
              <a:t>GeV</a:t>
            </a:r>
            <a:r>
              <a:rPr lang="en-GB" sz="1800" kern="0" dirty="0" smtClean="0">
                <a:latin typeface="Eurostile"/>
                <a:cs typeface="Eurostile"/>
              </a:rPr>
              <a:t>) 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S</a:t>
            </a:r>
            <a:r>
              <a:rPr lang="en-GB" sz="1800" kern="0" dirty="0" smtClean="0">
                <a:latin typeface="Eurostile"/>
                <a:cs typeface="Eurostile"/>
              </a:rPr>
              <a:t>everal interaction points (IPs) possible (4 proposed)</a:t>
            </a:r>
            <a:endParaRPr lang="en-GB" sz="1800" kern="0" dirty="0">
              <a:latin typeface="Eurostile"/>
              <a:cs typeface="Eurostile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N</a:t>
            </a:r>
            <a:r>
              <a:rPr lang="en-GB" sz="1800" kern="0" dirty="0" smtClean="0">
                <a:latin typeface="Eurostile"/>
                <a:cs typeface="Eurostile"/>
              </a:rPr>
              <a:t>egligible beam </a:t>
            </a:r>
            <a:r>
              <a:rPr lang="en-GB" sz="1800" kern="0" dirty="0" err="1" smtClean="0">
                <a:latin typeface="Eurostile"/>
                <a:cs typeface="Eurostile"/>
              </a:rPr>
              <a:t>strahlung</a:t>
            </a:r>
            <a:r>
              <a:rPr lang="en-GB" sz="1800" kern="0" dirty="0" smtClean="0">
                <a:latin typeface="Eurostile"/>
                <a:cs typeface="Eurostile"/>
              </a:rPr>
              <a:t> due to different beam parameters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…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46973"/>
              </p:ext>
            </p:extLst>
          </p:nvPr>
        </p:nvGraphicFramePr>
        <p:xfrm>
          <a:off x="4860032" y="2836024"/>
          <a:ext cx="4320480" cy="15290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008112"/>
                <a:gridCol w="1152128"/>
                <a:gridCol w="936104"/>
                <a:gridCol w="1224136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TERA-Z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Oku-W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Mega-Top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nr. of events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12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r>
                        <a:rPr lang="en-US" sz="1600" dirty="0" smtClean="0"/>
                        <a:t>Z/</a:t>
                      </a:r>
                      <a:r>
                        <a:rPr lang="en-US" sz="1600" dirty="0" err="1" smtClean="0"/>
                        <a:t>yr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2.5x10</a:t>
                      </a:r>
                      <a:r>
                        <a:rPr lang="en-US" sz="1600" baseline="30000" dirty="0" smtClean="0"/>
                        <a:t>7</a:t>
                      </a:r>
                    </a:p>
                    <a:p>
                      <a:r>
                        <a:rPr lang="en-US" sz="1600" baseline="0" dirty="0" smtClean="0"/>
                        <a:t>WW/</a:t>
                      </a:r>
                      <a:r>
                        <a:rPr lang="en-US" sz="1600" baseline="0" dirty="0" err="1" smtClean="0"/>
                        <a:t>yr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r>
                        <a:rPr lang="en-US" sz="1600" baseline="30000" dirty="0" smtClean="0"/>
                        <a:t>6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r>
                        <a:rPr lang="en-US" sz="1600" baseline="0" dirty="0" err="1" smtClean="0"/>
                        <a:t>tt</a:t>
                      </a:r>
                      <a:r>
                        <a:rPr lang="en-US" sz="1600" baseline="0" dirty="0" smtClean="0"/>
                        <a:t> / 5 </a:t>
                      </a:r>
                      <a:r>
                        <a:rPr lang="en-US" sz="1600" baseline="0" dirty="0" err="1" smtClean="0"/>
                        <a:t>yrs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exp. exp. precision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&lt; 0.1 MeV for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600" baseline="-25000" dirty="0" smtClean="0"/>
                        <a:t>Z</a:t>
                      </a:r>
                      <a:r>
                        <a:rPr lang="en-US" sz="1600" dirty="0" smtClean="0"/>
                        <a:t>, M</a:t>
                      </a:r>
                      <a:r>
                        <a:rPr lang="en-US" sz="1600" baseline="-25000" dirty="0" smtClean="0"/>
                        <a:t>Z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 MeV </a:t>
                      </a:r>
                    </a:p>
                    <a:p>
                      <a:r>
                        <a:rPr lang="en-US" sz="1600" dirty="0" smtClean="0"/>
                        <a:t>for M</a:t>
                      </a:r>
                      <a:r>
                        <a:rPr lang="en-US" sz="1600" baseline="-25000" dirty="0" smtClean="0"/>
                        <a:t>W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 MeV</a:t>
                      </a:r>
                    </a:p>
                    <a:p>
                      <a:r>
                        <a:rPr lang="en-US" sz="1600" dirty="0" smtClean="0"/>
                        <a:t>for </a:t>
                      </a:r>
                      <a:r>
                        <a:rPr lang="en-US" sz="1600" dirty="0" err="1" smtClean="0"/>
                        <a:t>M</a:t>
                      </a:r>
                      <a:r>
                        <a:rPr lang="en-US" sz="1600" baseline="-25000" dirty="0" err="1" smtClean="0"/>
                        <a:t>top</a:t>
                      </a:r>
                      <a:endParaRPr lang="en-US" sz="1600" baseline="-25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832648" y="4365104"/>
            <a:ext cx="3311352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very stringent test of SM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(if supported by theory precision)          </a:t>
            </a:r>
          </a:p>
        </p:txBody>
      </p:sp>
    </p:spTree>
    <p:extLst>
      <p:ext uri="{BB962C8B-B14F-4D97-AF65-F5344CB8AC3E}">
        <p14:creationId xmlns:p14="http://schemas.microsoft.com/office/powerpoint/2010/main" val="10642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6309320"/>
            <a:ext cx="1584176" cy="316835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TLEP: Precision on Higgs </a:t>
            </a:r>
            <a:r>
              <a:rPr lang="en-US" sz="3200" dirty="0">
                <a:solidFill>
                  <a:srgbClr val="0000FF"/>
                </a:solidFill>
                <a:latin typeface="Eurostile"/>
                <a:cs typeface="Eurostile"/>
              </a:rPr>
              <a:t>E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vent </a:t>
            </a:r>
            <a:r>
              <a:rPr lang="en-US" sz="3200" dirty="0">
                <a:solidFill>
                  <a:srgbClr val="0000FF"/>
                </a:solidFill>
                <a:latin typeface="Eurostile"/>
                <a:cs typeface="Eurostile"/>
              </a:rPr>
              <a:t>R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ates and Width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35496" y="692696"/>
            <a:ext cx="9180512" cy="147950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chemeClr val="tx2"/>
                </a:solidFill>
                <a:latin typeface="Eurostile"/>
                <a:cs typeface="Eurostile"/>
              </a:rPr>
              <a:t>F</a:t>
            </a:r>
            <a:r>
              <a:rPr lang="en-GB" sz="1800" kern="0" dirty="0" smtClean="0">
                <a:solidFill>
                  <a:schemeClr val="tx2"/>
                </a:solidFill>
                <a:latin typeface="Eurostile"/>
                <a:cs typeface="Eurostile"/>
              </a:rPr>
              <a:t>ull simulation of CMS detector, however LC-style detector considered for future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solidFill>
                  <a:schemeClr val="tx2"/>
                </a:solidFill>
                <a:latin typeface="Eurostile"/>
                <a:cs typeface="Eurostile"/>
              </a:rPr>
              <a:t>Numbers for BR(</a:t>
            </a:r>
            <a:r>
              <a:rPr lang="en-GB" sz="1800" kern="0" dirty="0" err="1" smtClean="0">
                <a:solidFill>
                  <a:schemeClr val="tx2"/>
                </a:solidFill>
                <a:latin typeface="Eurostile"/>
                <a:cs typeface="Eurostile"/>
              </a:rPr>
              <a:t>H</a:t>
            </a:r>
            <a:r>
              <a:rPr lang="en-GB" sz="1800" kern="0" dirty="0" err="1" smtClean="0">
                <a:solidFill>
                  <a:schemeClr val="tx2"/>
                </a:solidFill>
                <a:latin typeface="Eurostile"/>
                <a:cs typeface="Eurostile"/>
                <a:sym typeface="Wingdings"/>
              </a:rPr>
              <a:t>cc</a:t>
            </a:r>
            <a:r>
              <a:rPr lang="en-GB" sz="1800" kern="0" dirty="0" smtClean="0">
                <a:solidFill>
                  <a:schemeClr val="tx2"/>
                </a:solidFill>
                <a:latin typeface="Eurostile"/>
                <a:cs typeface="Eurostile"/>
                <a:sym typeface="Wingdings"/>
              </a:rPr>
              <a:t>) and BR(</a:t>
            </a:r>
            <a:r>
              <a:rPr lang="en-GB" sz="1800" kern="0" dirty="0" err="1" smtClean="0">
                <a:solidFill>
                  <a:schemeClr val="tx2"/>
                </a:solidFill>
                <a:latin typeface="Eurostile"/>
                <a:cs typeface="Eurostile"/>
                <a:sym typeface="Wingdings"/>
              </a:rPr>
              <a:t>Hgg</a:t>
            </a:r>
            <a:r>
              <a:rPr lang="en-GB" sz="1800" kern="0" dirty="0">
                <a:solidFill>
                  <a:schemeClr val="tx2"/>
                </a:solidFill>
                <a:latin typeface="Eurostile"/>
                <a:cs typeface="Eurostile"/>
                <a:sym typeface="Wingdings"/>
              </a:rPr>
              <a:t>)</a:t>
            </a:r>
            <a:r>
              <a:rPr lang="en-GB" sz="1800" kern="0" dirty="0" smtClean="0">
                <a:solidFill>
                  <a:schemeClr val="tx2"/>
                </a:solidFill>
                <a:latin typeface="Eurostile"/>
                <a:cs typeface="Eurostile"/>
                <a:sym typeface="Wingdings"/>
              </a:rPr>
              <a:t> extrapolated from ILC study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chemeClr val="tx2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chemeClr val="tx2"/>
                </a:solidFill>
                <a:latin typeface="Eurostile"/>
                <a:cs typeface="Eurostile"/>
                <a:sym typeface="Wingdings"/>
              </a:rPr>
              <a:t>      requires better vertex detector than current CMS one</a:t>
            </a:r>
            <a:endParaRPr lang="en-GB" sz="1800" kern="0" dirty="0">
              <a:solidFill>
                <a:schemeClr val="tx2"/>
              </a:solidFill>
              <a:latin typeface="Eurostile"/>
              <a:cs typeface="Eurostile"/>
              <a:sym typeface="Wingdings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chemeClr val="tx2"/>
                </a:solidFill>
                <a:latin typeface="Eurostile"/>
                <a:cs typeface="Eurostile"/>
              </a:rPr>
              <a:t>O</a:t>
            </a:r>
            <a:r>
              <a:rPr lang="en-GB" sz="1800" kern="0" dirty="0" smtClean="0">
                <a:solidFill>
                  <a:schemeClr val="tx2"/>
                </a:solidFill>
                <a:latin typeface="Eurostile"/>
                <a:cs typeface="Eurostile"/>
              </a:rPr>
              <a:t>nly statistical sensitivity:  - exp. systematic uncertainties considered controllable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chemeClr val="tx2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chemeClr val="tx2"/>
                </a:solidFill>
                <a:latin typeface="Eurostile"/>
                <a:cs typeface="Eurostile"/>
              </a:rPr>
              <a:t>                                               - theory uncertainties hoped to be small by start of TLEP</a:t>
            </a:r>
            <a:endParaRPr lang="en-GB" sz="1800" kern="0" dirty="0">
              <a:solidFill>
                <a:schemeClr val="tx2"/>
              </a:solidFill>
              <a:latin typeface="Eurostile"/>
              <a:cs typeface="Eurostile"/>
            </a:endParaRPr>
          </a:p>
        </p:txBody>
      </p:sp>
      <p:pic>
        <p:nvPicPr>
          <p:cNvPr id="7" name="Picture 3" descr="graph_h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189475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8520" y="2492896"/>
            <a:ext cx="8892480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P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recision in ZH production after 5 years at 240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GeV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,  4 IPs with 2.5 ab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-1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each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36096" y="3275252"/>
            <a:ext cx="3384376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Char char="D"/>
              <a:tabLst/>
              <a:defRPr/>
            </a:pPr>
            <a:r>
              <a:rPr lang="en-GB" sz="1800" kern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 </a:t>
            </a:r>
            <a:r>
              <a:rPr lang="en-GB" sz="1800" kern="0" baseline="-25000" dirty="0" smtClean="0">
                <a:solidFill>
                  <a:srgbClr val="FF0000"/>
                </a:solidFill>
                <a:latin typeface="Eurostile"/>
                <a:cs typeface="Eurostile"/>
              </a:rPr>
              <a:t>ZH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 /</a:t>
            </a:r>
            <a:r>
              <a:rPr lang="en-GB" sz="1800" kern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s </a:t>
            </a:r>
            <a:r>
              <a:rPr lang="en-GB" sz="1800" kern="0" baseline="-25000" dirty="0" smtClean="0">
                <a:solidFill>
                  <a:srgbClr val="FF0000"/>
                </a:solidFill>
                <a:latin typeface="Eurostile"/>
                <a:cs typeface="Eurostile"/>
              </a:rPr>
              <a:t>ZH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  = 0.4% 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FF0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    decay mode   independent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    (</a:t>
            </a:r>
            <a:r>
              <a:rPr lang="en-GB" sz="1800" kern="0" dirty="0" err="1" smtClean="0">
                <a:latin typeface="Eurostile"/>
                <a:cs typeface="Eurostile"/>
              </a:rPr>
              <a:t>theo.</a:t>
            </a:r>
            <a:r>
              <a:rPr lang="en-GB" sz="1800" kern="0" dirty="0" smtClean="0">
                <a:latin typeface="Eurostile"/>
                <a:cs typeface="Eurostile"/>
              </a:rPr>
              <a:t> uncertainty </a:t>
            </a:r>
            <a:r>
              <a:rPr lang="en-GB" sz="1800" kern="0" dirty="0" smtClean="0">
                <a:latin typeface="+mj-lt"/>
                <a:cs typeface="Eurostile"/>
              </a:rPr>
              <a:t>~ </a:t>
            </a:r>
            <a:r>
              <a:rPr lang="en-GB" sz="1800" kern="0" dirty="0" smtClean="0">
                <a:latin typeface="Eurostile"/>
                <a:cs typeface="Eurostile"/>
              </a:rPr>
              <a:t>0.5 %)</a:t>
            </a:r>
            <a:endParaRPr lang="en-GB" sz="1800" kern="0" dirty="0">
              <a:latin typeface="Eurostile"/>
              <a:cs typeface="Eurostile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07504" y="5877272"/>
            <a:ext cx="9180512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P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recision on total and invisible width</a:t>
            </a:r>
            <a:r>
              <a:rPr lang="en-GB" sz="1600" kern="0" dirty="0" smtClean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600" kern="0" dirty="0">
                <a:solidFill>
                  <a:srgbClr val="0000FF"/>
                </a:solidFill>
                <a:latin typeface="Eurostile"/>
                <a:cs typeface="Eurostile"/>
              </a:rPr>
              <a:t>(</a:t>
            </a:r>
            <a:r>
              <a:rPr lang="en-GB" sz="1600" kern="0" dirty="0" smtClean="0">
                <a:solidFill>
                  <a:srgbClr val="0000FF"/>
                </a:solidFill>
                <a:latin typeface="Eurostile"/>
                <a:cs typeface="Eurostile"/>
              </a:rPr>
              <a:t> 5 years at √s=240 </a:t>
            </a:r>
            <a:r>
              <a:rPr lang="en-GB" sz="1600" kern="0" dirty="0" err="1">
                <a:solidFill>
                  <a:srgbClr val="0000FF"/>
                </a:solidFill>
                <a:latin typeface="Eurostile"/>
                <a:cs typeface="Eurostile"/>
              </a:rPr>
              <a:t>G</a:t>
            </a:r>
            <a:r>
              <a:rPr lang="en-GB" sz="16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eV</a:t>
            </a:r>
            <a:r>
              <a:rPr lang="en-GB" sz="1600" kern="0" dirty="0" smtClean="0">
                <a:solidFill>
                  <a:srgbClr val="0000FF"/>
                </a:solidFill>
                <a:latin typeface="Eurostile"/>
                <a:cs typeface="Eurostile"/>
              </a:rPr>
              <a:t> + 5 years at √s= 350 </a:t>
            </a:r>
            <a:r>
              <a:rPr lang="en-GB" sz="16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GeV</a:t>
            </a:r>
            <a:r>
              <a:rPr lang="en-GB" sz="1600" kern="0" dirty="0" smtClean="0">
                <a:solidFill>
                  <a:srgbClr val="0000FF"/>
                </a:solidFill>
                <a:latin typeface="Eurostile"/>
                <a:cs typeface="Eurostile"/>
              </a:rPr>
              <a:t>)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39552" y="4951181"/>
            <a:ext cx="8352928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individual final states: </a:t>
            </a:r>
            <a:r>
              <a:rPr lang="en-GB" sz="1800" kern="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 </a:t>
            </a:r>
            <a:r>
              <a:rPr lang="en-GB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GB" sz="1800" kern="0" baseline="-25000" dirty="0" err="1" smtClean="0">
                <a:solidFill>
                  <a:srgbClr val="0000FF"/>
                </a:solidFill>
                <a:latin typeface="Eurostile"/>
                <a:cs typeface="Eurostile"/>
              </a:rPr>
              <a:t>ZH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xBR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(H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XX) </a:t>
            </a:r>
            <a:r>
              <a:rPr lang="en-GB" sz="1800" kern="0" dirty="0" smtClean="0">
                <a:solidFill>
                  <a:srgbClr val="0000FF"/>
                </a:solidFill>
                <a:latin typeface="+mj-lt"/>
                <a:cs typeface="Eurostile"/>
                <a:sym typeface="Wingdings"/>
              </a:rPr>
              <a:t>~</a:t>
            </a: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D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ILC/√30  (x 8 (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lumi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) x 4 IPs)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e.g</a:t>
            </a:r>
            <a:r>
              <a:rPr lang="en-GB" sz="1800" kern="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. s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(ZH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Xbb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) = 0.2%   </a:t>
            </a:r>
            <a:r>
              <a:rPr lang="en-GB" sz="1800" kern="0" dirty="0" smtClean="0">
                <a:latin typeface="Eurostile"/>
                <a:cs typeface="Eurostile"/>
              </a:rPr>
              <a:t>(compare to current THU on </a:t>
            </a:r>
            <a:r>
              <a:rPr lang="en-GB" sz="1800" kern="0" dirty="0" smtClean="0">
                <a:latin typeface="Symbol" charset="2"/>
                <a:cs typeface="Symbol" charset="2"/>
              </a:rPr>
              <a:t>G</a:t>
            </a:r>
            <a:r>
              <a:rPr lang="en-GB" sz="1800" kern="0" dirty="0" smtClean="0">
                <a:latin typeface="Eurostile"/>
                <a:cs typeface="Eurostile"/>
              </a:rPr>
              <a:t>(</a:t>
            </a:r>
            <a:r>
              <a:rPr lang="en-GB" sz="1800" kern="0" dirty="0" err="1" smtClean="0">
                <a:latin typeface="Eurostile"/>
                <a:cs typeface="Eurostile"/>
              </a:rPr>
              <a:t>H</a:t>
            </a:r>
            <a:r>
              <a:rPr lang="en-GB" sz="1800" kern="0" dirty="0" err="1" smtClean="0">
                <a:latin typeface="Eurostile"/>
                <a:cs typeface="Eurostile"/>
                <a:sym typeface="Wingdings"/>
              </a:rPr>
              <a:t>bb</a:t>
            </a:r>
            <a:r>
              <a:rPr lang="en-GB" sz="1800" kern="0" dirty="0" smtClean="0">
                <a:latin typeface="Eurostile"/>
                <a:cs typeface="Eurostile"/>
                <a:sym typeface="Wingdings"/>
              </a:rPr>
              <a:t>) = 4%)</a:t>
            </a:r>
            <a:endParaRPr lang="en-GB" sz="1800" kern="0" dirty="0">
              <a:latin typeface="Eurostile"/>
              <a:cs typeface="Eurosti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913360"/>
            <a:ext cx="2667000" cy="1955800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9552" y="4293096"/>
            <a:ext cx="3384376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1year, 1 detector</a:t>
            </a:r>
            <a:endParaRPr lang="en-GB" sz="1800" kern="0" dirty="0">
              <a:latin typeface="Eurostile"/>
              <a:cs typeface="Eurosti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6309320"/>
            <a:ext cx="2547975" cy="288032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6309320"/>
            <a:ext cx="1008112" cy="294033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28192" y="6237313"/>
            <a:ext cx="46754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=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824536" y="6237312"/>
            <a:ext cx="46754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=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58733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07504" y="1"/>
            <a:ext cx="9144000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TLEP: Precision on Higgs Boson </a:t>
            </a:r>
            <a:r>
              <a:rPr lang="en-US" sz="3200" dirty="0">
                <a:solidFill>
                  <a:srgbClr val="0000FF"/>
                </a:solidFill>
                <a:latin typeface="Eurostile"/>
                <a:cs typeface="Eurostile"/>
              </a:rPr>
              <a:t>C</a:t>
            </a:r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ouplings </a:t>
            </a:r>
            <a:b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</a:br>
            <a:r>
              <a:rPr lang="en-US" sz="1800" b="0" u="none" dirty="0" smtClean="0">
                <a:solidFill>
                  <a:schemeClr val="tx1"/>
                </a:solidFill>
                <a:latin typeface="Eurostile"/>
                <a:cs typeface="Eurostile"/>
              </a:rPr>
              <a:t>(copied from P. </a:t>
            </a:r>
            <a:r>
              <a:rPr lang="en-US" sz="1800" b="0" u="none" dirty="0" err="1" smtClean="0">
                <a:solidFill>
                  <a:schemeClr val="tx1"/>
                </a:solidFill>
                <a:latin typeface="Eurostile"/>
                <a:cs typeface="Eurostile"/>
              </a:rPr>
              <a:t>Janot’s</a:t>
            </a:r>
            <a:r>
              <a:rPr lang="en-US" sz="1800" b="0" u="none" dirty="0" smtClean="0">
                <a:solidFill>
                  <a:schemeClr val="tx1"/>
                </a:solidFill>
                <a:latin typeface="Eurostile"/>
                <a:cs typeface="Eurostile"/>
              </a:rPr>
              <a:t> Seattle talk)</a:t>
            </a:r>
            <a:endParaRPr lang="en-US" sz="1800" b="0" u="none" dirty="0">
              <a:solidFill>
                <a:schemeClr val="tx1"/>
              </a:solidFill>
              <a:latin typeface="Eurostile"/>
              <a:cs typeface="Eurostil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836712"/>
            <a:ext cx="4176464" cy="2592288"/>
          </a:xfrm>
          <a:prstGeom prst="rect">
            <a:avLst/>
          </a:prstGeom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35496" y="785750"/>
            <a:ext cx="9180512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F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ollowing M.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Peskin’s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fit </a:t>
            </a:r>
            <a:r>
              <a:rPr lang="en-GB" sz="1400" kern="0" dirty="0" smtClean="0">
                <a:solidFill>
                  <a:srgbClr val="0000FF"/>
                </a:solidFill>
                <a:latin typeface="Eurostile"/>
                <a:cs typeface="Eurostile"/>
              </a:rPr>
              <a:t>in arXiv:1207.2516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/o assumption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g</a:t>
            </a:r>
            <a:r>
              <a:rPr lang="en-GB" sz="1800" kern="0" baseline="-25000" dirty="0" err="1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GB" sz="1800" kern="0" baseline="-25000" dirty="0" smtClean="0">
                <a:solidFill>
                  <a:srgbClr val="0000FF"/>
                </a:solidFill>
                <a:latin typeface="Eurostile"/>
                <a:cs typeface="Eurostile"/>
              </a:rPr>
              <a:t>/Z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&lt; 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</a:rPr>
              <a:t>g</a:t>
            </a:r>
            <a:r>
              <a:rPr lang="en-GB" sz="1800" kern="0" baseline="-25000" dirty="0" err="1" smtClean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GB" sz="1800" kern="0" baseline="-25000" dirty="0" smtClean="0">
                <a:solidFill>
                  <a:srgbClr val="0000FF"/>
                </a:solidFill>
                <a:latin typeface="Eurostile"/>
                <a:cs typeface="Eurostile"/>
              </a:rPr>
              <a:t>/Z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(SM)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T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heory uncertainties not included</a:t>
            </a:r>
            <a:endParaRPr lang="en-GB" sz="1800" kern="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645024"/>
            <a:ext cx="4176464" cy="2876140"/>
          </a:xfrm>
          <a:prstGeom prst="rect">
            <a:avLst/>
          </a:prstGeom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79512" y="4231681"/>
            <a:ext cx="4680520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Comparison to HL-LHC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Assuming no BSM decay modes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R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elate coupling of c-quark to t-quark</a:t>
            </a:r>
            <a:endParaRPr lang="en-GB" sz="1800" kern="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39552" y="5301208"/>
            <a:ext cx="3816424" cy="12025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chemeClr val="tx2"/>
                </a:solidFill>
                <a:latin typeface="Eurostile"/>
                <a:cs typeface="Eurostile"/>
              </a:rPr>
              <a:t>ILC numbers from ILC  TDR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kern="0" dirty="0">
              <a:solidFill>
                <a:schemeClr val="tx2"/>
              </a:solidFill>
              <a:latin typeface="Eurostile"/>
              <a:cs typeface="Eurostile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chemeClr val="tx2"/>
                </a:solidFill>
                <a:latin typeface="Eurostile"/>
                <a:cs typeface="Eurostile"/>
              </a:rPr>
              <a:t>HL-LHC numbers for 3000 fb</a:t>
            </a:r>
            <a:r>
              <a:rPr lang="en-GB" sz="1800" kern="0" baseline="30000" dirty="0" smtClean="0">
                <a:solidFill>
                  <a:schemeClr val="tx2"/>
                </a:solidFill>
                <a:latin typeface="Eurostile"/>
                <a:cs typeface="Eurostile"/>
              </a:rPr>
              <a:t>-1 </a:t>
            </a:r>
            <a:r>
              <a:rPr lang="en-GB" sz="1800" kern="0" dirty="0" smtClean="0">
                <a:solidFill>
                  <a:schemeClr val="tx2"/>
                </a:solidFill>
                <a:latin typeface="Eurostile"/>
                <a:cs typeface="Eurostile"/>
              </a:rPr>
              <a:t>from CMS projection  (only 1 experiment)</a:t>
            </a:r>
            <a:endParaRPr lang="en-GB" sz="1800" kern="0" dirty="0">
              <a:solidFill>
                <a:schemeClr val="tx2"/>
              </a:solidFill>
              <a:latin typeface="Eurostile"/>
              <a:cs typeface="Eurostile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5155013" y="2728225"/>
            <a:ext cx="3305419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solidFill>
                  <a:schemeClr val="tx2"/>
                </a:solidFill>
                <a:latin typeface="Eurostile"/>
                <a:cs typeface="Eurostile"/>
              </a:rPr>
              <a:t>5 years of running (4 IPs at TLEP)</a:t>
            </a:r>
            <a:endParaRPr lang="en-GB" sz="1600" kern="0" dirty="0">
              <a:solidFill>
                <a:schemeClr val="tx2"/>
              </a:solidFill>
              <a:latin typeface="Eurostile"/>
              <a:cs typeface="Eurostile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371037" y="5661248"/>
            <a:ext cx="3305419" cy="30995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kern="0" dirty="0" smtClean="0">
                <a:solidFill>
                  <a:schemeClr val="tx2"/>
                </a:solidFill>
                <a:latin typeface="Eurostile"/>
                <a:cs typeface="Eurostile"/>
              </a:rPr>
              <a:t>5 years of running (4 IPS at TLEP)</a:t>
            </a:r>
            <a:endParaRPr lang="en-GB" sz="1400" kern="0" dirty="0">
              <a:solidFill>
                <a:schemeClr val="tx2"/>
              </a:solidFill>
              <a:latin typeface="Eurostile"/>
              <a:cs typeface="Eurostile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7921019" y="764704"/>
            <a:ext cx="1224136" cy="3407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solidFill>
                  <a:schemeClr val="tx2"/>
                </a:solidFill>
                <a:latin typeface="Eurostile"/>
                <a:cs typeface="Eurostile"/>
              </a:rPr>
              <a:t>M. </a:t>
            </a:r>
            <a:r>
              <a:rPr lang="en-GB" sz="1600" kern="0" dirty="0" err="1" smtClean="0">
                <a:solidFill>
                  <a:schemeClr val="tx2"/>
                </a:solidFill>
                <a:latin typeface="Eurostile"/>
                <a:cs typeface="Eurostile"/>
              </a:rPr>
              <a:t>Bachtis</a:t>
            </a:r>
            <a:r>
              <a:rPr lang="en-GB" sz="1600" kern="0" dirty="0" smtClean="0">
                <a:solidFill>
                  <a:schemeClr val="tx2"/>
                </a:solidFill>
                <a:latin typeface="Eurostile"/>
                <a:cs typeface="Eurostile"/>
              </a:rPr>
              <a:t> </a:t>
            </a:r>
            <a:endParaRPr lang="en-GB" sz="1600" kern="0" dirty="0">
              <a:solidFill>
                <a:schemeClr val="tx2"/>
              </a:solidFill>
              <a:latin typeface="Eurostile"/>
              <a:cs typeface="Eurosti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865134"/>
            <a:ext cx="2664296" cy="20679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5496" y="1929166"/>
            <a:ext cx="2448272" cy="157184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latin typeface="Eurostile"/>
                <a:cs typeface="Eurostile"/>
              </a:rPr>
              <a:t>Precision goals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latin typeface="Eurostile"/>
                <a:cs typeface="Eurostile"/>
              </a:rPr>
              <a:t>as</a:t>
            </a:r>
            <a:r>
              <a:rPr lang="en-GB" sz="1600" kern="0" dirty="0">
                <a:latin typeface="Eurostile"/>
                <a:cs typeface="Eurostile"/>
              </a:rPr>
              <a:t> </a:t>
            </a:r>
            <a:r>
              <a:rPr lang="en-GB" sz="1600" kern="0" dirty="0" smtClean="0">
                <a:latin typeface="Eurostile"/>
                <a:cs typeface="Eurostile"/>
              </a:rPr>
              <a:t>given in design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latin typeface="Eurostile"/>
                <a:cs typeface="Eurostile"/>
              </a:rPr>
              <a:t>study</a:t>
            </a:r>
            <a:r>
              <a:rPr lang="en-GB" sz="1600" kern="0" dirty="0">
                <a:latin typeface="Eurostile"/>
                <a:cs typeface="Eurostile"/>
              </a:rPr>
              <a:t> </a:t>
            </a:r>
            <a:r>
              <a:rPr lang="en-GB" sz="1600" kern="0" dirty="0" smtClean="0">
                <a:latin typeface="Eurostile"/>
                <a:cs typeface="Eurostile"/>
              </a:rPr>
              <a:t>kick-off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latin typeface="Eurostile"/>
                <a:cs typeface="Eurostile"/>
              </a:rPr>
              <a:t>document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latin typeface="Eurostile"/>
                <a:cs typeface="Eurostile"/>
              </a:rPr>
              <a:t>( 5 </a:t>
            </a:r>
            <a:r>
              <a:rPr lang="en-GB" sz="1600" kern="0" dirty="0" err="1" smtClean="0">
                <a:latin typeface="Eurostile"/>
                <a:cs typeface="Eurostile"/>
              </a:rPr>
              <a:t>yrs</a:t>
            </a:r>
            <a:r>
              <a:rPr lang="en-GB" sz="1600" kern="0" dirty="0" smtClean="0">
                <a:latin typeface="Eurostile"/>
                <a:cs typeface="Eurostile"/>
              </a:rPr>
              <a:t> at 240 </a:t>
            </a:r>
            <a:r>
              <a:rPr lang="en-GB" sz="1600" kern="0" dirty="0" err="1" smtClean="0">
                <a:latin typeface="Eurostile"/>
                <a:cs typeface="Eurostile"/>
              </a:rPr>
              <a:t>GeV</a:t>
            </a:r>
            <a:r>
              <a:rPr lang="en-GB" sz="1600" kern="0" dirty="0" smtClean="0">
                <a:latin typeface="Eurostile"/>
                <a:cs typeface="Eurostile"/>
              </a:rPr>
              <a:t>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0" dirty="0" smtClean="0">
                <a:latin typeface="Eurostile"/>
                <a:cs typeface="Eurostile"/>
              </a:rPr>
              <a:t>+ 5 </a:t>
            </a:r>
            <a:r>
              <a:rPr lang="en-GB" sz="1600" kern="0" dirty="0" err="1" smtClean="0">
                <a:latin typeface="Eurostile"/>
                <a:cs typeface="Eurostile"/>
              </a:rPr>
              <a:t>yrs</a:t>
            </a:r>
            <a:r>
              <a:rPr lang="en-GB" sz="1600" kern="0" dirty="0" smtClean="0">
                <a:latin typeface="Eurostile"/>
                <a:cs typeface="Eurostile"/>
              </a:rPr>
              <a:t>+ 350 </a:t>
            </a:r>
            <a:r>
              <a:rPr lang="en-GB" sz="1600" kern="0" dirty="0" err="1" smtClean="0">
                <a:latin typeface="Eurostile"/>
                <a:cs typeface="Eurostile"/>
              </a:rPr>
              <a:t>GeV</a:t>
            </a:r>
            <a:r>
              <a:rPr lang="en-GB" sz="1600" kern="0" dirty="0">
                <a:latin typeface="Eurostile"/>
                <a:cs typeface="Eurostile"/>
              </a:rPr>
              <a:t> )</a:t>
            </a:r>
            <a:r>
              <a:rPr lang="en-GB" sz="1600" kern="0" dirty="0" smtClean="0">
                <a:latin typeface="Eurostile"/>
                <a:cs typeface="Eurostile"/>
              </a:rPr>
              <a:t>  </a:t>
            </a:r>
            <a:endParaRPr lang="en-GB" sz="1600" kern="0" dirty="0"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60671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Conclusions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92696"/>
            <a:ext cx="6419304" cy="59433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08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Eurostile"/>
                <a:cs typeface="Eurostile"/>
              </a:rPr>
              <a:t>Conclusions and </a:t>
            </a:r>
            <a:r>
              <a:rPr lang="en-US" sz="3200" dirty="0" smtClean="0">
                <a:solidFill>
                  <a:srgbClr val="008000"/>
                </a:solidFill>
                <a:latin typeface="Eurostile"/>
                <a:cs typeface="Eurostile"/>
              </a:rPr>
              <a:t>Naïve Personal Remarks</a:t>
            </a:r>
            <a:endParaRPr lang="en-US" sz="3200" dirty="0">
              <a:solidFill>
                <a:srgbClr val="008000"/>
              </a:solidFill>
              <a:latin typeface="Eurostile"/>
              <a:cs typeface="Eurostile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251520" y="695739"/>
            <a:ext cx="8640960" cy="17565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LHC and HL-LHC have a great potential to measure ratio of couplings and with mild assumption absolute couplings (including the coupling to top quarks)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     to the level of 5 to 10% (or even better)</a:t>
            </a:r>
            <a:endParaRPr lang="en-GB" sz="1800" kern="0" dirty="0">
              <a:latin typeface="Eurostile"/>
              <a:cs typeface="Eurostile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-  A full exploration of the sensitivity requires huge efforts on the theory side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-  Measurement of ratio may be enough to observe deviations from the SM   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  and to discriminate between different models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16024" y="2636912"/>
            <a:ext cx="8892480" cy="175650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M</a:t>
            </a:r>
            <a:r>
              <a:rPr lang="en-GB" sz="1800" kern="0" dirty="0" smtClean="0">
                <a:latin typeface="Eurostile"/>
                <a:cs typeface="Eurostile"/>
              </a:rPr>
              <a:t>odel independent measurement of couplings require an e+ e- collider.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     The key issue to obtain (sub-)per-cent level precision is the luminosity.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For the investigation on the 126 </a:t>
            </a:r>
            <a:r>
              <a:rPr lang="en-GB" sz="1800" kern="0" dirty="0" err="1" smtClean="0">
                <a:latin typeface="Eurostile"/>
                <a:cs typeface="Eurostile"/>
              </a:rPr>
              <a:t>GeV</a:t>
            </a:r>
            <a:r>
              <a:rPr lang="en-GB" sz="1800" kern="0" dirty="0" smtClean="0">
                <a:latin typeface="Eurostile"/>
                <a:cs typeface="Eurostile"/>
              </a:rPr>
              <a:t> Higgs boson √s= 24(5)0/350 </a:t>
            </a:r>
            <a:r>
              <a:rPr lang="en-GB" sz="1800" kern="0" dirty="0" err="1" smtClean="0">
                <a:latin typeface="Eurostile"/>
                <a:cs typeface="Eurostile"/>
              </a:rPr>
              <a:t>GeV</a:t>
            </a:r>
            <a:r>
              <a:rPr lang="en-GB" sz="1800" kern="0" dirty="0" smtClean="0">
                <a:latin typeface="Eurostile"/>
                <a:cs typeface="Eurostile"/>
              </a:rPr>
              <a:t>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seems to be the optimal machine  (no determination of top and self coupling)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     - </a:t>
            </a: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Circular colliders with various IPs provide a huge integrated luminosity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- A full exploration of the sensitivity requires huge efforts on the theory side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16024" y="4635853"/>
            <a:ext cx="8892480" cy="20335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M</a:t>
            </a:r>
            <a:r>
              <a:rPr lang="en-GB" sz="1800" kern="0" dirty="0" smtClean="0">
                <a:latin typeface="Eurostile"/>
                <a:cs typeface="Eurostile"/>
              </a:rPr>
              <a:t>odel independent determination of top quark coupling requires an e+ e- collider operating at √s &gt; 500 </a:t>
            </a:r>
            <a:r>
              <a:rPr lang="en-GB" sz="1800" kern="0" dirty="0" err="1" smtClean="0">
                <a:latin typeface="Eurostile"/>
                <a:cs typeface="Eurostile"/>
              </a:rPr>
              <a:t>GeV</a:t>
            </a: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(or </a:t>
            </a:r>
            <a:r>
              <a:rPr lang="en-GB" sz="1800" kern="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(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</a:rPr>
              <a:t>ttH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)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</a:rPr>
              <a:t>xBR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(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</a:rPr>
              <a:t>H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xx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) from LHC + BR(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</a:rPr>
              <a:t>H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xx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      from 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e+e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- collider at √s = 250) K. 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Desch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, M.S. hep</a:t>
            </a: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-</a:t>
            </a:r>
            <a:r>
              <a:rPr lang="en-GB" sz="1800" kern="0" dirty="0" err="1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ph</a:t>
            </a: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  <a:sym typeface="Wingdings"/>
              </a:rPr>
              <a:t>/0407159 )</a:t>
            </a:r>
            <a:endParaRPr lang="en-GB" sz="1800" kern="0" dirty="0" smtClean="0">
              <a:solidFill>
                <a:srgbClr val="008000"/>
              </a:solidFill>
              <a:latin typeface="Eurostile"/>
              <a:cs typeface="Eurostile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en-GB" sz="1800" kern="0" dirty="0" smtClean="0">
              <a:latin typeface="Eurostile"/>
              <a:cs typeface="Eurostile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 Determination of the triple Higgs self coupling with precision of &lt; 20%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 requires huge data set at √s=500 </a:t>
            </a:r>
            <a:r>
              <a:rPr lang="en-GB" sz="1800" kern="0" dirty="0" err="1" smtClean="0">
                <a:latin typeface="Eurostile"/>
                <a:cs typeface="Eurostile"/>
              </a:rPr>
              <a:t>GeV</a:t>
            </a:r>
            <a:r>
              <a:rPr lang="en-GB" sz="1800" kern="0" dirty="0" smtClean="0">
                <a:latin typeface="Eurostile"/>
                <a:cs typeface="Eurostile"/>
              </a:rPr>
              <a:t> or large data sets (multi) </a:t>
            </a:r>
            <a:r>
              <a:rPr lang="en-GB" sz="1800" kern="0" dirty="0" err="1" smtClean="0">
                <a:latin typeface="Eurostile"/>
                <a:cs typeface="Eurostile"/>
              </a:rPr>
              <a:t>TeV</a:t>
            </a:r>
            <a:r>
              <a:rPr lang="en-GB" sz="1800" kern="0" dirty="0" smtClean="0">
                <a:latin typeface="Eurostile"/>
                <a:cs typeface="Eurostile"/>
              </a:rPr>
              <a:t>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 e+ e- collider.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Prospects for </a:t>
            </a: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(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HL-LHC), HE-LHC, VHE-LHC  not bad. 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6381328"/>
            <a:ext cx="657107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2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8000"/>
                </a:solidFill>
                <a:latin typeface="Eurostile"/>
                <a:cs typeface="Eurostile"/>
              </a:rPr>
              <a:t>Naïve Personal Questions</a:t>
            </a:r>
            <a:endParaRPr lang="en-US" sz="3200" dirty="0">
              <a:solidFill>
                <a:srgbClr val="008000"/>
              </a:solidFill>
              <a:latin typeface="Eurostile"/>
              <a:cs typeface="Eurostile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76064" y="692696"/>
            <a:ext cx="7596336" cy="178728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2000" kern="0" dirty="0" smtClean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W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hat to measure: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Ratio of partial width or absolute couplings?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 Which theory assumption are mild enough?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 All absolute couplings including top / Higgs self-coupling?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 Only coupling strength or all couplings in effective field theory approach?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     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I am not aware of a systematic comparison or different colliders.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27584" y="6165304"/>
            <a:ext cx="7272808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 smtClean="0">
                <a:latin typeface="Eurostile"/>
                <a:cs typeface="Eurostile"/>
              </a:rPr>
              <a:t>A CERN Grand Vision also includes (I believe) :  “Fixed Target Programme”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 smtClean="0">
                <a:latin typeface="Eurostile"/>
                <a:cs typeface="Eurostile"/>
              </a:rPr>
              <a:t>“Flavours Physics”</a:t>
            </a:r>
            <a:r>
              <a:rPr lang="en-GB" sz="1800" kern="0" dirty="0">
                <a:latin typeface="Eurostile"/>
                <a:cs typeface="Eurostile"/>
              </a:rPr>
              <a:t>, </a:t>
            </a:r>
            <a:r>
              <a:rPr lang="en-GB" sz="1800" kern="0" dirty="0" smtClean="0">
                <a:latin typeface="Eurostile"/>
                <a:cs typeface="Eurostile"/>
              </a:rPr>
              <a:t>“Heavy Ion Physics”. </a:t>
            </a:r>
            <a:r>
              <a:rPr lang="en-GB" sz="1800" kern="0" dirty="0">
                <a:latin typeface="Eurostile"/>
                <a:cs typeface="Eurostile"/>
              </a:rPr>
              <a:t>“Neutrino Physics”</a:t>
            </a:r>
            <a:r>
              <a:rPr lang="en-GB" sz="1800" kern="0" dirty="0" smtClean="0">
                <a:latin typeface="Eurostile"/>
                <a:cs typeface="Eurostile"/>
              </a:rPr>
              <a:t>,  etc.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76064" y="2708920"/>
            <a:ext cx="9108504" cy="12332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2000" kern="0" dirty="0" smtClean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For which energies to obtain precision at per-cent level (at e+ e- colliders) ?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 -  Only for √s ≤ 350 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</a:rPr>
              <a:t>GeV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? (as so far no physics discovered btw. 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</a:rPr>
              <a:t>vev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and 1 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</a:rPr>
              <a:t>TeV</a:t>
            </a: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)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 -  To live with smaller luminosity and hence less precision but possibility of  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   extension to larger  energies in order to</a:t>
            </a: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study newly discovered particles?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83568" y="5157192"/>
            <a:ext cx="6696744" cy="71006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2000" kern="0" dirty="0" smtClean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Your believe: is there new physics and at which energy scale?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                           how many machines will get funding (0,1,2,3,…)?</a:t>
            </a:r>
            <a:r>
              <a:rPr lang="en-GB" sz="2000" kern="0" dirty="0" smtClean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48072" y="4221088"/>
            <a:ext cx="9108504" cy="67929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2000" kern="0" dirty="0" smtClean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How to proceed if only/no deviation from SM Higgs prediction observed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   at (HL-LHC)  and 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</a:rPr>
              <a:t>e+e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- with √s </a:t>
            </a: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≤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350 </a:t>
            </a:r>
            <a:r>
              <a:rPr lang="en-GB" sz="1800" kern="0" dirty="0" err="1" smtClean="0">
                <a:solidFill>
                  <a:srgbClr val="008000"/>
                </a:solidFill>
                <a:latin typeface="Eurostile"/>
                <a:cs typeface="Eurostile"/>
              </a:rPr>
              <a:t>GeV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245" y="5157192"/>
            <a:ext cx="109517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6512" y="44624"/>
            <a:ext cx="9180512" cy="2420888"/>
          </a:xfrm>
          <a:prstGeom prst="rect">
            <a:avLst/>
          </a:prstGeom>
          <a:noFill/>
          <a:ln>
            <a:noFill/>
          </a:ln>
          <a:extLst/>
        </p:spPr>
        <p:txBody>
          <a:bodyPr anchor="t"/>
          <a:lstStyle>
            <a:lvl1pPr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FF0000"/>
                </a:solidFill>
                <a:latin typeface="Eurostile"/>
                <a:cs typeface="Eurostile"/>
              </a:rPr>
              <a:t>Prospects for Investigating </a:t>
            </a:r>
          </a:p>
          <a:p>
            <a:pPr algn="ctr"/>
            <a:r>
              <a:rPr lang="en-GB" sz="4000" b="1" dirty="0" smtClean="0">
                <a:solidFill>
                  <a:srgbClr val="FF0000"/>
                </a:solidFill>
                <a:latin typeface="Eurostile"/>
                <a:cs typeface="Eurostile"/>
              </a:rPr>
              <a:t>Electroweak Symmetry Breaking </a:t>
            </a:r>
          </a:p>
          <a:p>
            <a:pPr algn="ctr"/>
            <a:r>
              <a:rPr lang="en-GB" sz="4000" b="1" dirty="0" smtClean="0">
                <a:solidFill>
                  <a:srgbClr val="FF0000"/>
                </a:solidFill>
                <a:latin typeface="Eurostile"/>
                <a:cs typeface="Eurostile"/>
              </a:rPr>
              <a:t>with Circular Colliders</a:t>
            </a:r>
          </a:p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Eurostile"/>
                <a:cs typeface="Eurostile"/>
              </a:rPr>
              <a:t>(</a:t>
            </a:r>
            <a:r>
              <a:rPr lang="en-GB" sz="2400" b="1" dirty="0" err="1" smtClean="0">
                <a:solidFill>
                  <a:srgbClr val="FF0000"/>
                </a:solidFill>
                <a:latin typeface="Eurostile"/>
                <a:cs typeface="Eurostile"/>
              </a:rPr>
              <a:t>pp</a:t>
            </a:r>
            <a:r>
              <a:rPr lang="en-GB" sz="2400" b="1" dirty="0" smtClean="0">
                <a:solidFill>
                  <a:srgbClr val="FF0000"/>
                </a:solidFill>
                <a:latin typeface="Eurostile"/>
                <a:cs typeface="Eurostile"/>
              </a:rPr>
              <a:t> and </a:t>
            </a:r>
            <a:r>
              <a:rPr lang="en-GB" sz="2400" b="1" dirty="0" err="1" smtClean="0">
                <a:solidFill>
                  <a:srgbClr val="FF0000"/>
                </a:solidFill>
                <a:latin typeface="Eurostile"/>
                <a:cs typeface="Eurostile"/>
              </a:rPr>
              <a:t>e</a:t>
            </a:r>
            <a:r>
              <a:rPr lang="en-GB" sz="2400" b="1" baseline="30000" dirty="0" err="1" smtClean="0">
                <a:solidFill>
                  <a:srgbClr val="FF0000"/>
                </a:solidFill>
                <a:latin typeface="Eurostile"/>
                <a:cs typeface="Eurostile"/>
              </a:rPr>
              <a:t>+</a:t>
            </a:r>
            <a:r>
              <a:rPr lang="en-GB" sz="2400" b="1" dirty="0" err="1" smtClean="0">
                <a:solidFill>
                  <a:srgbClr val="FF0000"/>
                </a:solidFill>
                <a:latin typeface="Eurostile"/>
                <a:cs typeface="Eurostile"/>
              </a:rPr>
              <a:t>e</a:t>
            </a:r>
            <a:r>
              <a:rPr lang="en-GB" sz="2400" b="1" baseline="30000" dirty="0" smtClean="0">
                <a:solidFill>
                  <a:srgbClr val="FF0000"/>
                </a:solidFill>
                <a:latin typeface="Eurostile"/>
                <a:cs typeface="Eurostile"/>
              </a:rPr>
              <a:t>-</a:t>
            </a:r>
            <a:r>
              <a:rPr lang="en-GB" sz="2400" b="1" dirty="0" smtClean="0">
                <a:solidFill>
                  <a:srgbClr val="FF0000"/>
                </a:solidFill>
                <a:latin typeface="Eurostile"/>
                <a:cs typeface="Eurostile"/>
              </a:rPr>
              <a:t>)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39552" y="3700330"/>
            <a:ext cx="8532440" cy="20335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Disclaimer: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N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ot discussing accelerator and detector challenges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    and not commenting performance numbers quoted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Biased choice of choosing and citing phenomenology and theory papers.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Apologies in advance for not mentioning similar studies by other </a:t>
            </a:r>
            <a:r>
              <a:rPr lang="en-GB" sz="1800" kern="0" dirty="0" smtClean="0">
                <a:latin typeface="Eurostile"/>
                <a:cs typeface="Eurostile"/>
              </a:rPr>
              <a:t>authors</a:t>
            </a:r>
            <a:r>
              <a:rPr lang="en-GB" sz="1800" kern="0" dirty="0">
                <a:latin typeface="Eurostile"/>
                <a:cs typeface="Eurostile"/>
              </a:rPr>
              <a:t>.</a:t>
            </a:r>
            <a:endParaRPr lang="en-GB" sz="1800" kern="0" dirty="0" smtClean="0">
              <a:latin typeface="Eurostile"/>
              <a:cs typeface="Eurostile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Including some personal remarks and questions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8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  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 not </a:t>
            </a:r>
            <a:r>
              <a:rPr lang="en-GB" sz="1800" kern="0" dirty="0" smtClean="0">
                <a:solidFill>
                  <a:srgbClr val="008000"/>
                </a:solidFill>
                <a:latin typeface="Eurostile"/>
                <a:cs typeface="Eurostile"/>
              </a:rPr>
              <a:t>representing any community or on behalf of any collaboration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863080" y="6123053"/>
            <a:ext cx="7957392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FF0000"/>
                </a:solidFill>
                <a:latin typeface="Eurostile"/>
                <a:cs typeface="Eurostile"/>
              </a:rPr>
              <a:t>P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rospects at linear 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e</a:t>
            </a:r>
            <a:r>
              <a:rPr lang="en-GB" sz="1800" kern="0" baseline="30000" dirty="0" smtClean="0">
                <a:solidFill>
                  <a:srgbClr val="FF0000"/>
                </a:solidFill>
                <a:latin typeface="Eurostile"/>
                <a:cs typeface="Eurostile"/>
              </a:rPr>
              <a:t>+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 e</a:t>
            </a:r>
            <a:r>
              <a:rPr lang="en-GB" sz="1800" kern="0" baseline="30000" dirty="0" smtClean="0">
                <a:solidFill>
                  <a:srgbClr val="FF0000"/>
                </a:solidFill>
                <a:latin typeface="Eurostile"/>
                <a:cs typeface="Eurostile"/>
              </a:rPr>
              <a:t>-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 colliders </a:t>
            </a:r>
            <a:r>
              <a:rPr lang="en-GB" sz="1800" kern="0" dirty="0" smtClean="0">
                <a:solidFill>
                  <a:srgbClr val="FF0000"/>
                </a:solidFill>
                <a:latin typeface="Eurostile"/>
                <a:cs typeface="Eurostile"/>
              </a:rPr>
              <a:t>will be discussed in next talk 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-33634" y="2564904"/>
            <a:ext cx="9180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600" dirty="0" smtClean="0">
                <a:solidFill>
                  <a:srgbClr val="000000"/>
                </a:solidFill>
                <a:latin typeface="Eurostile"/>
                <a:cs typeface="Eurostile"/>
              </a:rPr>
              <a:t>Markus Schumacher</a:t>
            </a:r>
          </a:p>
          <a:p>
            <a:pPr algn="ctr" eaLnBrk="0" hangingPunct="0"/>
            <a:r>
              <a:rPr lang="de-DE" sz="1600" dirty="0" smtClean="0">
                <a:solidFill>
                  <a:srgbClr val="000000"/>
                </a:solidFill>
                <a:latin typeface="Eurostile"/>
                <a:cs typeface="Eurostile"/>
              </a:rPr>
              <a:t> </a:t>
            </a:r>
            <a:r>
              <a:rPr lang="de-DE" sz="1600" dirty="0" smtClean="0">
                <a:latin typeface="Eurostile"/>
                <a:cs typeface="Eurostile"/>
              </a:rPr>
              <a:t>27. 7. 2013</a:t>
            </a:r>
          </a:p>
          <a:p>
            <a:pPr algn="ctr" eaLnBrk="0" hangingPunct="0"/>
            <a:r>
              <a:rPr lang="de-DE" sz="1600" dirty="0" err="1" smtClean="0">
                <a:latin typeface="Eurostile"/>
                <a:cs typeface="Eurostile"/>
              </a:rPr>
              <a:t>Higgs</a:t>
            </a:r>
            <a:r>
              <a:rPr lang="de-DE" sz="1600" dirty="0" smtClean="0">
                <a:latin typeface="Eurostile"/>
                <a:cs typeface="Eurostile"/>
              </a:rPr>
              <a:t> </a:t>
            </a:r>
            <a:r>
              <a:rPr lang="de-DE" sz="1600" dirty="0" err="1" smtClean="0">
                <a:latin typeface="Eurostile"/>
                <a:cs typeface="Eurostile"/>
              </a:rPr>
              <a:t>Hunting</a:t>
            </a:r>
            <a:r>
              <a:rPr lang="de-DE" sz="1600" dirty="0" smtClean="0">
                <a:latin typeface="Eurostile"/>
                <a:cs typeface="Eurostile"/>
              </a:rPr>
              <a:t> 2013         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215" y="2492896"/>
            <a:ext cx="690953" cy="8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171400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3366FF"/>
                </a:solidFill>
                <a:latin typeface="Eurostile"/>
                <a:cs typeface="Eurostile"/>
              </a:rPr>
              <a:t>Someone had/has a dream …</a:t>
            </a:r>
            <a:endParaRPr lang="en-US" sz="3200" dirty="0">
              <a:solidFill>
                <a:srgbClr val="3366FF"/>
              </a:solidFill>
              <a:latin typeface="Eurostile"/>
              <a:cs typeface="Eurostile"/>
            </a:endParaRPr>
          </a:p>
        </p:txBody>
      </p:sp>
      <p:pic>
        <p:nvPicPr>
          <p:cNvPr id="4" name="Picture 3" descr="Louis_Fayard_Higgs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704856" cy="5104408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27584" y="5723524"/>
            <a:ext cx="7632848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b="1" kern="0" dirty="0" smtClean="0">
                <a:solidFill>
                  <a:srgbClr val="008000"/>
                </a:solidFill>
                <a:latin typeface="Eurostile"/>
                <a:cs typeface="Eurostile"/>
              </a:rPr>
              <a:t>Well we know where we are going, but we don’t know where we’ve been ...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b="1" kern="0" dirty="0" smtClean="0">
                <a:solidFill>
                  <a:srgbClr val="008000"/>
                </a:solidFill>
                <a:latin typeface="Eurostile"/>
                <a:cs typeface="Eurostile"/>
              </a:rPr>
              <a:t>And the future is certain, give us time to work it out.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b="1" kern="0" dirty="0" smtClean="0">
                <a:solidFill>
                  <a:srgbClr val="008000"/>
                </a:solidFill>
                <a:latin typeface="Eurostile"/>
                <a:cs typeface="Eurostile"/>
              </a:rPr>
              <a:t>(from “Road to </a:t>
            </a:r>
            <a:r>
              <a:rPr lang="en-GB" sz="1800" b="1" kern="0" dirty="0">
                <a:solidFill>
                  <a:srgbClr val="008000"/>
                </a:solidFill>
                <a:latin typeface="Eurostile"/>
                <a:cs typeface="Eurostile"/>
              </a:rPr>
              <a:t>N</a:t>
            </a:r>
            <a:r>
              <a:rPr lang="en-GB" sz="1800" b="1" kern="0" dirty="0" smtClean="0">
                <a:solidFill>
                  <a:srgbClr val="008000"/>
                </a:solidFill>
                <a:latin typeface="Eurostile"/>
                <a:cs typeface="Eurostile"/>
              </a:rPr>
              <a:t>owhere” by Talking Heads)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6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dirty="0" smtClean="0">
                <a:solidFill>
                  <a:srgbClr val="0000FF"/>
                </a:solidFill>
                <a:latin typeface="Eurostile"/>
                <a:cs typeface="Eurostile"/>
              </a:rPr>
              <a:t>ATLAS: Prospects for VBS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2376264" cy="7200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52" y="3717032"/>
            <a:ext cx="3032745" cy="2974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6631384"/>
            <a:ext cx="2336800" cy="254000"/>
          </a:xfrm>
          <a:prstGeom prst="rect">
            <a:avLst/>
          </a:prstGeom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51520" y="764704"/>
            <a:ext cx="129614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ZZ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 4l 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268760"/>
            <a:ext cx="3145127" cy="7200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059832" y="764704"/>
            <a:ext cx="129614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Z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 3l </a:t>
            </a:r>
            <a:r>
              <a:rPr lang="en-GB" sz="1800" kern="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705" y="3789040"/>
            <a:ext cx="2880320" cy="2924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1268760"/>
            <a:ext cx="2808312" cy="7200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372200" y="794461"/>
            <a:ext cx="2520280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+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+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l</a:t>
            </a:r>
            <a:r>
              <a:rPr lang="en-GB" sz="1800" kern="0" baseline="3000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+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l</a:t>
            </a:r>
            <a:r>
              <a:rPr lang="en-GB" sz="1800" kern="0" baseline="3000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+</a:t>
            </a:r>
            <a:r>
              <a:rPr lang="en-GB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nn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 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041" y="3789040"/>
            <a:ext cx="2843463" cy="2880320"/>
          </a:xfrm>
          <a:prstGeom prst="rect">
            <a:avLst/>
          </a:prstGeom>
        </p:spPr>
      </p:pic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216024" y="2060848"/>
            <a:ext cx="8964488" cy="10824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all three operators do not effect di-boson production </a:t>
            </a:r>
            <a:endParaRPr lang="en-GB" sz="1800" kern="0" dirty="0">
              <a:solidFill>
                <a:srgbClr val="0000FF"/>
              </a:solidFill>
              <a:latin typeface="Eurostile"/>
              <a:cs typeface="Eurostile"/>
            </a:endParaRPr>
          </a:p>
          <a:p>
            <a:pPr marR="0" lvl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they probe different aspects of VBS  w/ or w/o contribution from Higgs boson  </a:t>
            </a:r>
          </a:p>
          <a:p>
            <a:pPr marR="0" lvl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some clear guidance from theorists appreciated for choice of operators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94990" y="6525344"/>
            <a:ext cx="2133600" cy="365125"/>
          </a:xfrm>
        </p:spPr>
        <p:txBody>
          <a:bodyPr/>
          <a:lstStyle/>
          <a:p>
            <a:fld id="{F82F496E-7921-3440-ABE0-C94A032C9B3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656456" y="3356992"/>
            <a:ext cx="1827312" cy="41767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4 Lepton Mass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3896816" y="3407461"/>
            <a:ext cx="1827312" cy="41767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3 l 1 </a:t>
            </a:r>
            <a:r>
              <a:rPr lang="en-GB" sz="1800" kern="0" dirty="0" smtClean="0">
                <a:latin typeface="Symbol" charset="2"/>
                <a:cs typeface="Symbol" charset="2"/>
              </a:rPr>
              <a:t>n</a:t>
            </a:r>
            <a:r>
              <a:rPr lang="en-GB" sz="1800" kern="0" dirty="0" smtClean="0">
                <a:latin typeface="Eurostile"/>
                <a:cs typeface="Eurostile"/>
              </a:rPr>
              <a:t> Mass</a:t>
            </a: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444208" y="3356992"/>
            <a:ext cx="2736304" cy="41767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2 Jet 2 Lepton  Mass</a:t>
            </a:r>
          </a:p>
        </p:txBody>
      </p:sp>
    </p:spTree>
    <p:extLst>
      <p:ext uri="{BB962C8B-B14F-4D97-AF65-F5344CB8AC3E}">
        <p14:creationId xmlns:p14="http://schemas.microsoft.com/office/powerpoint/2010/main" val="304825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63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800" dirty="0" smtClean="0">
                <a:solidFill>
                  <a:srgbClr val="0000FF"/>
                </a:solidFill>
                <a:latin typeface="Eurostile"/>
                <a:cs typeface="Eurostile"/>
              </a:rPr>
              <a:t>ATLAS: Prospects for VBS – </a:t>
            </a:r>
            <a:r>
              <a:rPr lang="en-US" sz="2800" dirty="0">
                <a:solidFill>
                  <a:srgbClr val="0000FF"/>
                </a:solidFill>
                <a:latin typeface="Eurostile"/>
                <a:cs typeface="Eurostile"/>
              </a:rPr>
              <a:t>S</a:t>
            </a:r>
            <a:r>
              <a:rPr lang="en-US" sz="2800" dirty="0" smtClean="0">
                <a:solidFill>
                  <a:srgbClr val="0000FF"/>
                </a:solidFill>
                <a:latin typeface="Eurostile"/>
                <a:cs typeface="Eurostile"/>
              </a:rPr>
              <a:t>tatistical Sensitivity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16831"/>
            <a:ext cx="2736304" cy="25489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916832"/>
            <a:ext cx="2808312" cy="25202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1926704"/>
            <a:ext cx="2880320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052736"/>
            <a:ext cx="2664296" cy="7200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79512" y="548680"/>
            <a:ext cx="129614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ZZ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 4l 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5" y="1052736"/>
            <a:ext cx="2808311" cy="7200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2987824" y="548680"/>
            <a:ext cx="1296144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Z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 3l </a:t>
            </a:r>
            <a:r>
              <a:rPr lang="en-GB" sz="1800" kern="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1052736"/>
            <a:ext cx="2808312" cy="7200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6300192" y="578437"/>
            <a:ext cx="2520280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+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W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+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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l</a:t>
            </a:r>
            <a:r>
              <a:rPr lang="en-GB" sz="1800" kern="0" baseline="3000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+</a:t>
            </a:r>
            <a:r>
              <a:rPr lang="en-GB" sz="1800" kern="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l</a:t>
            </a:r>
            <a:r>
              <a:rPr lang="en-GB" sz="1800" kern="0" baseline="30000" dirty="0" err="1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+</a:t>
            </a:r>
            <a:r>
              <a:rPr lang="en-GB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nn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 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259" y="4869160"/>
            <a:ext cx="2425533" cy="9361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3848" y="4869160"/>
            <a:ext cx="2520280" cy="9361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175" y="4797152"/>
            <a:ext cx="2740669" cy="9361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51520" y="4365104"/>
            <a:ext cx="8964488" cy="50488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kern="0" dirty="0" smtClean="0">
                <a:solidFill>
                  <a:srgbClr val="0000FF"/>
                </a:solidFill>
                <a:latin typeface="Eurostile"/>
                <a:cs typeface="Eurostile"/>
              </a:rPr>
              <a:t>Discovery reach:</a:t>
            </a:r>
            <a:endParaRPr lang="en-GB" sz="2000" kern="0" dirty="0" smtClean="0">
              <a:solidFill>
                <a:srgbClr val="008040"/>
              </a:solidFill>
              <a:latin typeface="Eurostile"/>
              <a:cs typeface="Eurostile"/>
            </a:endParaRP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323528" y="6092469"/>
            <a:ext cx="8964488" cy="46384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from 300 fb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-1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to 3000 fb</a:t>
            </a:r>
            <a:r>
              <a:rPr lang="en-GB" sz="1800" kern="0" baseline="30000" dirty="0" smtClean="0">
                <a:solidFill>
                  <a:srgbClr val="0000FF"/>
                </a:solidFill>
                <a:latin typeface="Eurostile"/>
                <a:cs typeface="Eurostile"/>
              </a:rPr>
              <a:t>-1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:   factor 2 improvement in sensitivity </a:t>
            </a:r>
          </a:p>
        </p:txBody>
      </p:sp>
    </p:spTree>
    <p:extLst>
      <p:ext uri="{BB962C8B-B14F-4D97-AF65-F5344CB8AC3E}">
        <p14:creationId xmlns:p14="http://schemas.microsoft.com/office/powerpoint/2010/main" val="306676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Status of Our Knowledge About the Higgs-Boson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255568" y="5723524"/>
            <a:ext cx="3708920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Coupling strength scale factors in various benchmarks agree with SM expectation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785257"/>
            <a:ext cx="3960440" cy="4803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64704"/>
            <a:ext cx="3816424" cy="4940485"/>
          </a:xfrm>
          <a:prstGeom prst="rect">
            <a:avLst/>
          </a:prstGeom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79512" y="5949280"/>
            <a:ext cx="4752528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S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pin zero and positive parity preferred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(but only one minimal spin 2 model considered)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-35496" y="-27384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The </a:t>
            </a:r>
            <a:r>
              <a:rPr lang="en-US" sz="3200" dirty="0" err="1">
                <a:solidFill>
                  <a:srgbClr val="0000FF"/>
                </a:solidFill>
                <a:latin typeface="Eurostile"/>
                <a:cs typeface="Eurostile"/>
              </a:rPr>
              <a:t>P</a:t>
            </a:r>
            <a:r>
              <a:rPr lang="en-US" sz="3200" dirty="0" err="1" smtClean="0">
                <a:solidFill>
                  <a:srgbClr val="0000FF"/>
                </a:solidFill>
                <a:latin typeface="Eurostile"/>
                <a:cs typeface="Eurostile"/>
              </a:rPr>
              <a:t>rogramme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pic>
        <p:nvPicPr>
          <p:cNvPr id="22" name="Picture 1" descr="sm_particles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240360" cy="31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032448" y="779679"/>
            <a:ext cx="4644008" cy="236128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Investigation of  the Higgs boson at</a:t>
            </a:r>
          </a:p>
          <a:p>
            <a:pPr marR="0" lvl="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   </a:t>
            </a:r>
          </a:p>
          <a:p>
            <a:pPr marR="0" lvl="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  <a:p>
            <a:pPr marL="342900" marR="0" lvl="0" indent="-34290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Check consistency of  the picture </a:t>
            </a:r>
          </a:p>
          <a:p>
            <a:pPr marR="0" lvl="0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     of  EWSB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e.g. via </a:t>
            </a:r>
          </a:p>
          <a:p>
            <a:pPr marR="0" lvl="0" defTabSz="91440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  <a:sym typeface="Wingdings"/>
              </a:rPr>
              <a:t>     study of vector boson scattering (VBS)</a:t>
            </a:r>
            <a:endParaRPr lang="en-GB" sz="1800" kern="0" dirty="0" smtClean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139952" y="4342305"/>
            <a:ext cx="4608512" cy="18950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L="342900" marR="0" lvl="0" indent="-34290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Search for additional 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</a:t>
            </a:r>
            <a:r>
              <a:rPr lang="en-GB" sz="1800" kern="0" dirty="0" smtClean="0">
                <a:latin typeface="Eurostile"/>
                <a:cs typeface="Eurostile"/>
              </a:rPr>
              <a:t> Higgs </a:t>
            </a:r>
            <a:r>
              <a:rPr lang="en-GB" sz="1800" kern="0" dirty="0" smtClean="0">
                <a:latin typeface="Eurostile"/>
                <a:cs typeface="Eurostile"/>
              </a:rPr>
              <a:t>bosons </a:t>
            </a:r>
          </a:p>
          <a:p>
            <a:pPr marL="342900" marR="0" lvl="0" indent="-34290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Search for other 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new particles </a:t>
            </a:r>
          </a:p>
          <a:p>
            <a:pPr marR="0" lvl="0" defTabSz="914400" eaLnBrk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latin typeface="Eurostile"/>
                <a:cs typeface="Eurostile"/>
              </a:rPr>
              <a:t> </a:t>
            </a:r>
            <a:r>
              <a:rPr lang="en-GB" sz="1800" kern="0" dirty="0" smtClean="0">
                <a:latin typeface="Eurostile"/>
                <a:cs typeface="Eurostile"/>
              </a:rPr>
              <a:t>     and symmetries </a:t>
            </a: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u"/>
              <a:tabLst/>
              <a:defRPr/>
            </a:pPr>
            <a:endParaRPr lang="en-GB" sz="1800" kern="0" dirty="0" smtClean="0">
              <a:latin typeface="Eurostile"/>
              <a:cs typeface="Eurostil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268760"/>
            <a:ext cx="3517900" cy="29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628800"/>
            <a:ext cx="3456385" cy="311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782" y="4127406"/>
            <a:ext cx="2375722" cy="2192816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10" name="Picture 1" descr="terraincognit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8" y="4077072"/>
            <a:ext cx="3384500" cy="245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8388424" y="3789040"/>
            <a:ext cx="900608" cy="3715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latin typeface="Eurostile"/>
                <a:cs typeface="Eurostile"/>
              </a:rPr>
              <a:t>2001</a:t>
            </a:r>
            <a:endParaRPr lang="en-GB" sz="1800" kern="0" dirty="0" smtClean="0"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41003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5589240"/>
            <a:ext cx="576064" cy="569518"/>
          </a:xfrm>
          <a:prstGeom prst="rect">
            <a:avLst/>
          </a:prstGeom>
        </p:spPr>
      </p:pic>
      <p:sp>
        <p:nvSpPr>
          <p:cNvPr id="62" name="Textfeld 10"/>
          <p:cNvSpPr txBox="1"/>
          <p:nvPr/>
        </p:nvSpPr>
        <p:spPr>
          <a:xfrm>
            <a:off x="5004048" y="836711"/>
            <a:ext cx="3744416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~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100 fb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-1  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@  14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TeV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by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2017</a:t>
            </a:r>
            <a:endParaRPr kumimoji="0" lang="de-DE" sz="1800" b="0" i="0" u="none" strike="noStrike" kern="0" cap="none" spc="0" normalizeH="0" baseline="30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noProof="0" dirty="0" smtClean="0">
                <a:solidFill>
                  <a:sysClr val="windowText" lastClr="000000"/>
                </a:solidFill>
                <a:latin typeface="Arial"/>
                <a:cs typeface="Arial"/>
              </a:rPr>
              <a:t>~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300 fb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-1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@ 14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TeV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by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2021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~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3000 fb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-1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@ 14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TeV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by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2030</a:t>
            </a:r>
          </a:p>
        </p:txBody>
      </p:sp>
      <p:sp>
        <p:nvSpPr>
          <p:cNvPr id="64" name="Textfeld 47"/>
          <p:cNvSpPr txBox="1"/>
          <p:nvPr/>
        </p:nvSpPr>
        <p:spPr>
          <a:xfrm>
            <a:off x="4932040" y="5517232"/>
            <a:ext cx="25571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LEP3  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Eurostile"/>
                <a:cs typeface="Eurostile"/>
              </a:rPr>
              <a:t>90..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240GeV         </a:t>
            </a:r>
          </a:p>
          <a:p>
            <a:pPr marL="0" marR="0" lvl="0" indent="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TLEP  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Eurostile"/>
                <a:cs typeface="Eurostile"/>
              </a:rPr>
              <a:t>90..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240..350GeV 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grpSp>
        <p:nvGrpSpPr>
          <p:cNvPr id="49" name="Group 12"/>
          <p:cNvGrpSpPr>
            <a:grpSpLocks/>
          </p:cNvGrpSpPr>
          <p:nvPr/>
        </p:nvGrpSpPr>
        <p:grpSpPr bwMode="auto">
          <a:xfrm>
            <a:off x="294687" y="4005064"/>
            <a:ext cx="2765145" cy="920627"/>
            <a:chOff x="3140" y="850"/>
            <a:chExt cx="1781" cy="629"/>
          </a:xfrm>
        </p:grpSpPr>
        <p:sp>
          <p:nvSpPr>
            <p:cNvPr id="50" name="Oval 13"/>
            <p:cNvSpPr>
              <a:spLocks noChangeArrowheads="1"/>
            </p:cNvSpPr>
            <p:nvPr/>
          </p:nvSpPr>
          <p:spPr bwMode="auto">
            <a:xfrm>
              <a:off x="3605" y="986"/>
              <a:ext cx="45" cy="45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51" name="Oval 14"/>
            <p:cNvSpPr>
              <a:spLocks noChangeArrowheads="1"/>
            </p:cNvSpPr>
            <p:nvPr/>
          </p:nvSpPr>
          <p:spPr bwMode="auto">
            <a:xfrm>
              <a:off x="4286" y="986"/>
              <a:ext cx="45" cy="45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52" name="Line 15"/>
            <p:cNvSpPr>
              <a:spLocks noChangeShapeType="1"/>
            </p:cNvSpPr>
            <p:nvPr/>
          </p:nvSpPr>
          <p:spPr bwMode="auto">
            <a:xfrm>
              <a:off x="3140" y="1479"/>
              <a:ext cx="816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53" name="Line 16"/>
            <p:cNvSpPr>
              <a:spLocks noChangeShapeType="1"/>
            </p:cNvSpPr>
            <p:nvPr/>
          </p:nvSpPr>
          <p:spPr bwMode="auto">
            <a:xfrm rot="10800000">
              <a:off x="4105" y="1479"/>
              <a:ext cx="816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3234" y="850"/>
              <a:ext cx="25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+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55" name="Text Box 18"/>
            <p:cNvSpPr txBox="1">
              <a:spLocks noChangeArrowheads="1"/>
            </p:cNvSpPr>
            <p:nvPr/>
          </p:nvSpPr>
          <p:spPr bwMode="auto">
            <a:xfrm>
              <a:off x="4365" y="850"/>
              <a:ext cx="21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e</a:t>
              </a:r>
              <a:r>
                <a:rPr kumimoji="0" lang="en-US" sz="18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-</a:t>
              </a: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6512" y="-71463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The Tools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004048" y="1340767"/>
            <a:ext cx="3168352" cy="648073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932040" y="5949280"/>
            <a:ext cx="2880320" cy="36004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1" name="Textfeld 5"/>
          <p:cNvSpPr txBox="1"/>
          <p:nvPr/>
        </p:nvSpPr>
        <p:spPr>
          <a:xfrm>
            <a:off x="273045" y="764704"/>
            <a:ext cx="245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Proton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proton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collisions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sp>
        <p:nvSpPr>
          <p:cNvPr id="42" name="Textfeld 8"/>
          <p:cNvSpPr txBox="1"/>
          <p:nvPr/>
        </p:nvSpPr>
        <p:spPr>
          <a:xfrm>
            <a:off x="251520" y="3388930"/>
            <a:ext cx="273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Electron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positron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collisions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grpSp>
        <p:nvGrpSpPr>
          <p:cNvPr id="43" name="Group 6"/>
          <p:cNvGrpSpPr>
            <a:grpSpLocks/>
          </p:cNvGrpSpPr>
          <p:nvPr/>
        </p:nvGrpSpPr>
        <p:grpSpPr bwMode="auto">
          <a:xfrm>
            <a:off x="267873" y="1314251"/>
            <a:ext cx="2779152" cy="1106637"/>
            <a:chOff x="793" y="683"/>
            <a:chExt cx="1953" cy="796"/>
          </a:xfrm>
        </p:grpSpPr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683"/>
              <a:ext cx="140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5" name="Line 8"/>
            <p:cNvSpPr>
              <a:spLocks noChangeShapeType="1"/>
            </p:cNvSpPr>
            <p:nvPr/>
          </p:nvSpPr>
          <p:spPr bwMode="auto">
            <a:xfrm>
              <a:off x="884" y="1479"/>
              <a:ext cx="816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46" name="Line 9"/>
            <p:cNvSpPr>
              <a:spLocks noChangeShapeType="1"/>
            </p:cNvSpPr>
            <p:nvPr/>
          </p:nvSpPr>
          <p:spPr bwMode="auto">
            <a:xfrm rot="10800000">
              <a:off x="1837" y="1479"/>
              <a:ext cx="816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47" name="Text Box 10"/>
            <p:cNvSpPr txBox="1">
              <a:spLocks noChangeArrowheads="1"/>
            </p:cNvSpPr>
            <p:nvPr/>
          </p:nvSpPr>
          <p:spPr bwMode="auto">
            <a:xfrm>
              <a:off x="793" y="856"/>
              <a:ext cx="21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p</a:t>
              </a: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48" name="Text Box 11"/>
            <p:cNvSpPr txBox="1">
              <a:spLocks noChangeArrowheads="1"/>
            </p:cNvSpPr>
            <p:nvPr/>
          </p:nvSpPr>
          <p:spPr bwMode="auto">
            <a:xfrm>
              <a:off x="2533" y="844"/>
              <a:ext cx="21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p</a:t>
              </a: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</p:grpSp>
      <p:sp>
        <p:nvSpPr>
          <p:cNvPr id="56" name="Textfeld 42"/>
          <p:cNvSpPr txBox="1"/>
          <p:nvPr/>
        </p:nvSpPr>
        <p:spPr>
          <a:xfrm>
            <a:off x="467261" y="6453336"/>
            <a:ext cx="729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(Plus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other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options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: </a:t>
            </a:r>
            <a:r>
              <a:rPr lang="de-DE" sz="1800" kern="0" dirty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de-DE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gg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H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at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 linear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collider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or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 SAPHIRE,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epH+X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cs typeface="Symbol" charset="2"/>
              </a:rPr>
              <a:t>mm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H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)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pic>
        <p:nvPicPr>
          <p:cNvPr id="59" name="Bild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745087"/>
            <a:ext cx="936104" cy="620017"/>
          </a:xfrm>
          <a:prstGeom prst="rect">
            <a:avLst/>
          </a:prstGeom>
        </p:spPr>
      </p:pic>
      <p:pic>
        <p:nvPicPr>
          <p:cNvPr id="63" name="Bild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4437112"/>
            <a:ext cx="648072" cy="648072"/>
          </a:xfrm>
          <a:prstGeom prst="rect">
            <a:avLst/>
          </a:prstGeom>
        </p:spPr>
      </p:pic>
      <p:sp>
        <p:nvSpPr>
          <p:cNvPr id="65" name="Textfeld 48"/>
          <p:cNvSpPr txBox="1"/>
          <p:nvPr/>
        </p:nvSpPr>
        <p:spPr>
          <a:xfrm>
            <a:off x="4884333" y="3356992"/>
            <a:ext cx="168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Linear </a:t>
            </a:r>
            <a:r>
              <a:rPr kumimoji="0" lang="de-DE" sz="18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colliders</a:t>
            </a:r>
            <a:r>
              <a:rPr kumimoji="0" lang="de-DE" sz="18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:</a:t>
            </a:r>
            <a:endParaRPr kumimoji="0" lang="de-DE" sz="18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sp>
        <p:nvSpPr>
          <p:cNvPr id="66" name="Textfeld 49"/>
          <p:cNvSpPr txBox="1"/>
          <p:nvPr/>
        </p:nvSpPr>
        <p:spPr>
          <a:xfrm>
            <a:off x="4932040" y="3748970"/>
            <a:ext cx="3787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250...500...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Eurostile"/>
                <a:cs typeface="Eurostile"/>
              </a:rPr>
              <a:t>1000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GeV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noProof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50 fb-1/</a:t>
            </a:r>
            <a:r>
              <a:rPr lang="de-DE" sz="1800" kern="0" noProof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yr</a:t>
            </a:r>
            <a:r>
              <a:rPr lang="de-DE" sz="1800" kern="0" noProof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</a:t>
            </a:r>
            <a:r>
              <a:rPr lang="de-DE" sz="1800" kern="0" noProof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start</a:t>
            </a:r>
            <a:r>
              <a:rPr lang="de-DE" sz="1800" kern="0" noProof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@ 250 </a:t>
            </a:r>
            <a:r>
              <a:rPr lang="de-DE" sz="1800" kern="0" noProof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GeV</a:t>
            </a:r>
            <a:r>
              <a:rPr lang="de-DE" sz="1800" kern="0" dirty="0">
                <a:solidFill>
                  <a:sysClr val="windowText" lastClr="000000"/>
                </a:solidFill>
                <a:latin typeface="Eurostile"/>
                <a:cs typeface="Eurostile"/>
              </a:rPr>
              <a:t> </a:t>
            </a:r>
            <a:r>
              <a:rPr lang="de-DE" sz="1800" kern="0" noProof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&lt; 2030?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sp>
        <p:nvSpPr>
          <p:cNvPr id="67" name="Textfeld 50"/>
          <p:cNvSpPr txBox="1"/>
          <p:nvPr/>
        </p:nvSpPr>
        <p:spPr>
          <a:xfrm>
            <a:off x="4932040" y="4521314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Eurostile"/>
                <a:cs typeface="Eurostile"/>
              </a:rPr>
              <a:t>250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...1400...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Eurostile"/>
                <a:cs typeface="Eurostile"/>
              </a:rPr>
              <a:t>3000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GeV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start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&gt; 2030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sp>
        <p:nvSpPr>
          <p:cNvPr id="71" name="Textfeld 54"/>
          <p:cNvSpPr txBox="1"/>
          <p:nvPr/>
        </p:nvSpPr>
        <p:spPr>
          <a:xfrm>
            <a:off x="4932040" y="5189130"/>
            <a:ext cx="183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Circular</a:t>
            </a:r>
            <a:r>
              <a:rPr kumimoji="0" lang="de-DE" sz="18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colliders</a:t>
            </a:r>
            <a:r>
              <a:rPr kumimoji="0" lang="de-DE" sz="18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:</a:t>
            </a:r>
            <a:endParaRPr kumimoji="0" lang="de-DE" sz="18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5445224"/>
            <a:ext cx="977606" cy="9361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172400" y="6492875"/>
            <a:ext cx="956190" cy="365125"/>
          </a:xfrm>
        </p:spPr>
        <p:txBody>
          <a:bodyPr/>
          <a:lstStyle/>
          <a:p>
            <a:fld id="{F82F496E-7921-3440-ABE0-C94A032C9B3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6" name="Textfeld 54"/>
          <p:cNvSpPr txBox="1"/>
          <p:nvPr/>
        </p:nvSpPr>
        <p:spPr>
          <a:xfrm>
            <a:off x="3923928" y="2276872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HE-LHC 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</a:t>
            </a: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&lt;300fb</a:t>
            </a:r>
            <a:r>
              <a:rPr kumimoji="0" lang="de-DE" sz="1800" b="0" i="0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-1</a:t>
            </a: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/</a:t>
            </a:r>
            <a:r>
              <a:rPr kumimoji="0" lang="de-DE" sz="1800" b="0" i="0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yr</a:t>
            </a: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@ ≤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33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lang="de-DE" sz="1800" kern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TeV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 &gt;2035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VHE-LHC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               @ </a:t>
            </a: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42-100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TeV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&gt;2035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dirty="0">
                <a:solidFill>
                  <a:sysClr val="windowText" lastClr="000000"/>
                </a:solidFill>
                <a:latin typeface="Eurostile"/>
                <a:cs typeface="Eurostile"/>
              </a:rPr>
              <a:t> 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               (80 km </a:t>
            </a:r>
            <a:r>
              <a:rPr lang="de-DE" sz="1800" kern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tunnel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, B </a:t>
            </a:r>
            <a:r>
              <a:rPr lang="de-DE" sz="1800" kern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dipole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= 8 </a:t>
            </a:r>
            <a:r>
              <a:rPr lang="de-DE" sz="1800" kern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to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20 T)</a:t>
            </a:r>
            <a:endParaRPr kumimoji="0" lang="de-DE" sz="1800" b="0" i="0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2" y="1628800"/>
            <a:ext cx="1178512" cy="576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3968" y="908719"/>
            <a:ext cx="64807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1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5589240"/>
            <a:ext cx="576064" cy="569518"/>
          </a:xfrm>
          <a:prstGeom prst="rect">
            <a:avLst/>
          </a:prstGeom>
        </p:spPr>
      </p:pic>
      <p:sp>
        <p:nvSpPr>
          <p:cNvPr id="62" name="Textfeld 10"/>
          <p:cNvSpPr txBox="1"/>
          <p:nvPr/>
        </p:nvSpPr>
        <p:spPr>
          <a:xfrm>
            <a:off x="5004048" y="836711"/>
            <a:ext cx="3744416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~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100 fb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-1  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@  14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TeV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by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2017</a:t>
            </a:r>
            <a:endParaRPr kumimoji="0" lang="de-DE" sz="1800" b="0" i="0" u="none" strike="noStrike" kern="0" cap="none" spc="0" normalizeH="0" baseline="30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noProof="0" dirty="0" smtClean="0">
                <a:solidFill>
                  <a:sysClr val="windowText" lastClr="000000"/>
                </a:solidFill>
                <a:latin typeface="Arial"/>
                <a:cs typeface="Arial"/>
              </a:rPr>
              <a:t>~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300 fb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-1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@ 14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TeV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by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2021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~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3000 fb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-1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@ 14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TeV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by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2030</a:t>
            </a:r>
          </a:p>
        </p:txBody>
      </p:sp>
      <p:sp>
        <p:nvSpPr>
          <p:cNvPr id="64" name="Textfeld 47"/>
          <p:cNvSpPr txBox="1"/>
          <p:nvPr/>
        </p:nvSpPr>
        <p:spPr>
          <a:xfrm>
            <a:off x="4932040" y="5517232"/>
            <a:ext cx="25571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LEP3  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Eurostile"/>
                <a:cs typeface="Eurostile"/>
              </a:rPr>
              <a:t>90..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240GeV         </a:t>
            </a:r>
          </a:p>
          <a:p>
            <a:pPr marL="0" marR="0" lvl="0" indent="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TLEP  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Eurostile"/>
                <a:cs typeface="Eurostile"/>
              </a:rPr>
              <a:t>90..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240..350GeV 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grpSp>
        <p:nvGrpSpPr>
          <p:cNvPr id="49" name="Group 12"/>
          <p:cNvGrpSpPr>
            <a:grpSpLocks/>
          </p:cNvGrpSpPr>
          <p:nvPr/>
        </p:nvGrpSpPr>
        <p:grpSpPr bwMode="auto">
          <a:xfrm>
            <a:off x="294687" y="4005064"/>
            <a:ext cx="2765145" cy="920627"/>
            <a:chOff x="3140" y="850"/>
            <a:chExt cx="1781" cy="629"/>
          </a:xfrm>
        </p:grpSpPr>
        <p:sp>
          <p:nvSpPr>
            <p:cNvPr id="50" name="Oval 13"/>
            <p:cNvSpPr>
              <a:spLocks noChangeArrowheads="1"/>
            </p:cNvSpPr>
            <p:nvPr/>
          </p:nvSpPr>
          <p:spPr bwMode="auto">
            <a:xfrm>
              <a:off x="3605" y="986"/>
              <a:ext cx="45" cy="45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51" name="Oval 14"/>
            <p:cNvSpPr>
              <a:spLocks noChangeArrowheads="1"/>
            </p:cNvSpPr>
            <p:nvPr/>
          </p:nvSpPr>
          <p:spPr bwMode="auto">
            <a:xfrm>
              <a:off x="4286" y="986"/>
              <a:ext cx="45" cy="45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52" name="Line 15"/>
            <p:cNvSpPr>
              <a:spLocks noChangeShapeType="1"/>
            </p:cNvSpPr>
            <p:nvPr/>
          </p:nvSpPr>
          <p:spPr bwMode="auto">
            <a:xfrm>
              <a:off x="3140" y="1479"/>
              <a:ext cx="816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53" name="Line 16"/>
            <p:cNvSpPr>
              <a:spLocks noChangeShapeType="1"/>
            </p:cNvSpPr>
            <p:nvPr/>
          </p:nvSpPr>
          <p:spPr bwMode="auto">
            <a:xfrm rot="10800000">
              <a:off x="4105" y="1479"/>
              <a:ext cx="816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3234" y="850"/>
              <a:ext cx="25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e</a:t>
              </a:r>
              <a:r>
                <a:rPr kumimoji="0" lang="en-US" sz="18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+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55" name="Text Box 18"/>
            <p:cNvSpPr txBox="1">
              <a:spLocks noChangeArrowheads="1"/>
            </p:cNvSpPr>
            <p:nvPr/>
          </p:nvSpPr>
          <p:spPr bwMode="auto">
            <a:xfrm>
              <a:off x="4365" y="850"/>
              <a:ext cx="21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e</a:t>
              </a:r>
              <a:r>
                <a:rPr kumimoji="0" lang="en-US" sz="18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-</a:t>
              </a: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6512" y="-71463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The Tools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004048" y="1340767"/>
            <a:ext cx="3168352" cy="648073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932040" y="5949280"/>
            <a:ext cx="2880320" cy="36004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Eurostile"/>
              <a:cs typeface="Eurostile"/>
            </a:endParaRPr>
          </a:p>
        </p:txBody>
      </p:sp>
      <p:sp>
        <p:nvSpPr>
          <p:cNvPr id="41" name="Textfeld 5"/>
          <p:cNvSpPr txBox="1"/>
          <p:nvPr/>
        </p:nvSpPr>
        <p:spPr>
          <a:xfrm>
            <a:off x="273045" y="764704"/>
            <a:ext cx="245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Proton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proton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collisions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sp>
        <p:nvSpPr>
          <p:cNvPr id="42" name="Textfeld 8"/>
          <p:cNvSpPr txBox="1"/>
          <p:nvPr/>
        </p:nvSpPr>
        <p:spPr>
          <a:xfrm>
            <a:off x="251520" y="3388930"/>
            <a:ext cx="273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Electron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positron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collisions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grpSp>
        <p:nvGrpSpPr>
          <p:cNvPr id="43" name="Group 6"/>
          <p:cNvGrpSpPr>
            <a:grpSpLocks/>
          </p:cNvGrpSpPr>
          <p:nvPr/>
        </p:nvGrpSpPr>
        <p:grpSpPr bwMode="auto">
          <a:xfrm>
            <a:off x="267873" y="1314251"/>
            <a:ext cx="2779152" cy="1106637"/>
            <a:chOff x="793" y="683"/>
            <a:chExt cx="1953" cy="796"/>
          </a:xfrm>
        </p:grpSpPr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683"/>
              <a:ext cx="1406" cy="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5" name="Line 8"/>
            <p:cNvSpPr>
              <a:spLocks noChangeShapeType="1"/>
            </p:cNvSpPr>
            <p:nvPr/>
          </p:nvSpPr>
          <p:spPr bwMode="auto">
            <a:xfrm>
              <a:off x="884" y="1479"/>
              <a:ext cx="816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46" name="Line 9"/>
            <p:cNvSpPr>
              <a:spLocks noChangeShapeType="1"/>
            </p:cNvSpPr>
            <p:nvPr/>
          </p:nvSpPr>
          <p:spPr bwMode="auto">
            <a:xfrm rot="10800000">
              <a:off x="1837" y="1479"/>
              <a:ext cx="816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47" name="Text Box 10"/>
            <p:cNvSpPr txBox="1">
              <a:spLocks noChangeArrowheads="1"/>
            </p:cNvSpPr>
            <p:nvPr/>
          </p:nvSpPr>
          <p:spPr bwMode="auto">
            <a:xfrm>
              <a:off x="793" y="856"/>
              <a:ext cx="21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p</a:t>
              </a: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  <p:sp>
          <p:nvSpPr>
            <p:cNvPr id="48" name="Text Box 11"/>
            <p:cNvSpPr txBox="1">
              <a:spLocks noChangeArrowheads="1"/>
            </p:cNvSpPr>
            <p:nvPr/>
          </p:nvSpPr>
          <p:spPr bwMode="auto">
            <a:xfrm>
              <a:off x="2533" y="844"/>
              <a:ext cx="213" cy="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Eurostile"/>
                  <a:cs typeface="Eurostile"/>
                </a:rPr>
                <a:t>p</a:t>
              </a: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endParaRPr>
            </a:p>
          </p:txBody>
        </p:sp>
      </p:grpSp>
      <p:sp>
        <p:nvSpPr>
          <p:cNvPr id="56" name="Textfeld 42"/>
          <p:cNvSpPr txBox="1"/>
          <p:nvPr/>
        </p:nvSpPr>
        <p:spPr>
          <a:xfrm>
            <a:off x="467261" y="6453336"/>
            <a:ext cx="729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(Plus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other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options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</a:rPr>
              <a:t>: </a:t>
            </a:r>
            <a:r>
              <a:rPr lang="de-DE" sz="1800" kern="0" dirty="0">
                <a:solidFill>
                  <a:srgbClr val="0000FF"/>
                </a:solidFill>
                <a:latin typeface="Eurostile"/>
                <a:cs typeface="Eurostile"/>
              </a:rPr>
              <a:t> </a:t>
            </a:r>
            <a:r>
              <a:rPr lang="de-DE" sz="1800" kern="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gg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H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at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 linear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collider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or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 SAPHIRE,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epH+X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cs typeface="Symbol" charset="2"/>
              </a:rPr>
              <a:t>mm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H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urostile"/>
                <a:cs typeface="Eurostile"/>
                <a:sym typeface="Wingdings"/>
              </a:rPr>
              <a:t>)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pic>
        <p:nvPicPr>
          <p:cNvPr id="59" name="Bild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745087"/>
            <a:ext cx="936104" cy="620017"/>
          </a:xfrm>
          <a:prstGeom prst="rect">
            <a:avLst/>
          </a:prstGeom>
        </p:spPr>
      </p:pic>
      <p:pic>
        <p:nvPicPr>
          <p:cNvPr id="63" name="Bild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4437112"/>
            <a:ext cx="648072" cy="648072"/>
          </a:xfrm>
          <a:prstGeom prst="rect">
            <a:avLst/>
          </a:prstGeom>
        </p:spPr>
      </p:pic>
      <p:sp>
        <p:nvSpPr>
          <p:cNvPr id="65" name="Textfeld 48"/>
          <p:cNvSpPr txBox="1"/>
          <p:nvPr/>
        </p:nvSpPr>
        <p:spPr>
          <a:xfrm>
            <a:off x="4884333" y="3356992"/>
            <a:ext cx="168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Linear </a:t>
            </a:r>
            <a:r>
              <a:rPr kumimoji="0" lang="de-DE" sz="18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colliders</a:t>
            </a:r>
            <a:r>
              <a:rPr kumimoji="0" lang="de-DE" sz="18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:</a:t>
            </a:r>
            <a:endParaRPr kumimoji="0" lang="de-DE" sz="18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sp>
        <p:nvSpPr>
          <p:cNvPr id="66" name="Textfeld 49"/>
          <p:cNvSpPr txBox="1"/>
          <p:nvPr/>
        </p:nvSpPr>
        <p:spPr>
          <a:xfrm>
            <a:off x="4932040" y="3748970"/>
            <a:ext cx="3787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250...500...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Eurostile"/>
                <a:cs typeface="Eurostile"/>
              </a:rPr>
              <a:t>1000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GeV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noProof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50 fb-1/</a:t>
            </a:r>
            <a:r>
              <a:rPr lang="de-DE" sz="1800" kern="0" noProof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yr</a:t>
            </a:r>
            <a:r>
              <a:rPr lang="de-DE" sz="1800" kern="0" noProof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</a:t>
            </a:r>
            <a:r>
              <a:rPr lang="de-DE" sz="1800" kern="0" noProof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start</a:t>
            </a:r>
            <a:r>
              <a:rPr lang="de-DE" sz="1800" kern="0" noProof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@ 250 </a:t>
            </a:r>
            <a:r>
              <a:rPr lang="de-DE" sz="1800" kern="0" noProof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GeV</a:t>
            </a:r>
            <a:r>
              <a:rPr lang="de-DE" sz="1800" kern="0" dirty="0">
                <a:solidFill>
                  <a:sysClr val="windowText" lastClr="000000"/>
                </a:solidFill>
                <a:latin typeface="Eurostile"/>
                <a:cs typeface="Eurostile"/>
              </a:rPr>
              <a:t> </a:t>
            </a:r>
            <a:r>
              <a:rPr lang="de-DE" sz="1800" kern="0" noProof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&lt; 2030?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sp>
        <p:nvSpPr>
          <p:cNvPr id="67" name="Textfeld 50"/>
          <p:cNvSpPr txBox="1"/>
          <p:nvPr/>
        </p:nvSpPr>
        <p:spPr>
          <a:xfrm>
            <a:off x="4932040" y="4521314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Eurostile"/>
                <a:cs typeface="Eurostile"/>
              </a:rPr>
              <a:t>250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...1400...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Eurostile"/>
                <a:cs typeface="Eurostile"/>
              </a:rPr>
              <a:t>3000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GeV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start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&gt; 2030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sp>
        <p:nvSpPr>
          <p:cNvPr id="71" name="Textfeld 54"/>
          <p:cNvSpPr txBox="1"/>
          <p:nvPr/>
        </p:nvSpPr>
        <p:spPr>
          <a:xfrm>
            <a:off x="4932040" y="5189130"/>
            <a:ext cx="183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Circular</a:t>
            </a:r>
            <a:r>
              <a:rPr kumimoji="0" lang="de-DE" sz="18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colliders</a:t>
            </a:r>
            <a:r>
              <a:rPr kumimoji="0" lang="de-DE" sz="18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:</a:t>
            </a:r>
            <a:endParaRPr kumimoji="0" lang="de-DE" sz="18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5445224"/>
            <a:ext cx="977606" cy="9361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172400" y="6492875"/>
            <a:ext cx="956190" cy="365125"/>
          </a:xfrm>
        </p:spPr>
        <p:txBody>
          <a:bodyPr/>
          <a:lstStyle/>
          <a:p>
            <a:fld id="{F82F496E-7921-3440-ABE0-C94A032C9B3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6" name="Textfeld 54"/>
          <p:cNvSpPr txBox="1"/>
          <p:nvPr/>
        </p:nvSpPr>
        <p:spPr>
          <a:xfrm>
            <a:off x="3923928" y="2276872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HE-LHC 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</a:t>
            </a: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&lt;300fb</a:t>
            </a:r>
            <a:r>
              <a:rPr kumimoji="0" lang="de-DE" sz="1800" b="0" i="0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-1</a:t>
            </a: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/</a:t>
            </a:r>
            <a:r>
              <a:rPr kumimoji="0" lang="de-DE" sz="1800" b="0" i="0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yr</a:t>
            </a: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@ ≤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33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lang="de-DE" sz="1800" kern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TeV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 &gt;2035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VHE-LHC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               @ </a:t>
            </a:r>
            <a:r>
              <a:rPr kumimoji="0" lang="de-DE" sz="1800" b="0" i="0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42-100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TeV</a:t>
            </a:r>
            <a:r>
              <a:rPr kumimoji="0" lang="de-DE" sz="1800" b="0" i="0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Eurostile"/>
                <a:cs typeface="Eurostile"/>
              </a:rPr>
              <a:t>  &gt;2035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dirty="0">
                <a:solidFill>
                  <a:sysClr val="windowText" lastClr="000000"/>
                </a:solidFill>
                <a:latin typeface="Eurostile"/>
                <a:cs typeface="Eurostile"/>
              </a:rPr>
              <a:t> 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               (80 km </a:t>
            </a:r>
            <a:r>
              <a:rPr lang="de-DE" sz="1800" kern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tunnel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, B </a:t>
            </a:r>
            <a:r>
              <a:rPr lang="de-DE" sz="1800" kern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dipole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= 8 </a:t>
            </a:r>
            <a:r>
              <a:rPr lang="de-DE" sz="1800" kern="0" dirty="0" err="1" smtClean="0">
                <a:solidFill>
                  <a:sysClr val="windowText" lastClr="000000"/>
                </a:solidFill>
                <a:latin typeface="Eurostile"/>
                <a:cs typeface="Eurostile"/>
              </a:rPr>
              <a:t>to</a:t>
            </a:r>
            <a:r>
              <a:rPr lang="de-DE" sz="1800" kern="0" dirty="0" smtClean="0">
                <a:solidFill>
                  <a:sysClr val="windowText" lastClr="000000"/>
                </a:solidFill>
                <a:latin typeface="Eurostile"/>
                <a:cs typeface="Eurostile"/>
              </a:rPr>
              <a:t> 20 T)</a:t>
            </a:r>
            <a:endParaRPr kumimoji="0" lang="de-DE" sz="1800" b="0" i="0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Eurostile"/>
              <a:cs typeface="Eurostil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2" y="1628800"/>
            <a:ext cx="1178512" cy="576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3968" y="908719"/>
            <a:ext cx="648072" cy="648072"/>
          </a:xfrm>
          <a:prstGeom prst="rect">
            <a:avLst/>
          </a:prstGeom>
        </p:spPr>
      </p:pic>
      <p:sp>
        <p:nvSpPr>
          <p:cNvPr id="3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-36512" y="2276872"/>
            <a:ext cx="9180512" cy="22322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xtLst/>
        </p:spPr>
        <p:txBody>
          <a:bodyPr anchor="ctr"/>
          <a:lstStyle/>
          <a:p>
            <a:r>
              <a:rPr lang="en-US" sz="4000" u="none" dirty="0" smtClean="0">
                <a:solidFill>
                  <a:srgbClr val="FF0000"/>
                </a:solidFill>
                <a:latin typeface="Eurostile"/>
                <a:cs typeface="Eurostile"/>
              </a:rPr>
              <a:t>Very important: </a:t>
            </a:r>
            <a:br>
              <a:rPr lang="en-US" sz="4000" u="none" dirty="0" smtClean="0">
                <a:solidFill>
                  <a:srgbClr val="FF0000"/>
                </a:solidFill>
                <a:latin typeface="Eurostile"/>
                <a:cs typeface="Eurostile"/>
              </a:rPr>
            </a:br>
            <a:r>
              <a:rPr lang="en-US" sz="4000" u="none" dirty="0" smtClean="0">
                <a:solidFill>
                  <a:srgbClr val="FF0000"/>
                </a:solidFill>
                <a:latin typeface="Eurostile"/>
                <a:cs typeface="Eurostile"/>
              </a:rPr>
              <a:t>Plus even more precise </a:t>
            </a:r>
            <a:br>
              <a:rPr lang="en-US" sz="4000" u="none" dirty="0" smtClean="0">
                <a:solidFill>
                  <a:srgbClr val="FF0000"/>
                </a:solidFill>
                <a:latin typeface="Eurostile"/>
                <a:cs typeface="Eurostile"/>
              </a:rPr>
            </a:br>
            <a:r>
              <a:rPr lang="en-US" sz="4000" u="none" dirty="0" smtClean="0">
                <a:solidFill>
                  <a:srgbClr val="FF0000"/>
                </a:solidFill>
                <a:latin typeface="Eurostile"/>
                <a:cs typeface="Eurostile"/>
              </a:rPr>
              <a:t>predictions and tools from theory!</a:t>
            </a:r>
            <a:endParaRPr lang="en-US" sz="4000" u="none" dirty="0">
              <a:solidFill>
                <a:srgbClr val="FF0000"/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901821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84784"/>
            <a:ext cx="2705100" cy="200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412776"/>
            <a:ext cx="5702300" cy="177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340768"/>
            <a:ext cx="3038748" cy="933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48680"/>
            <a:ext cx="8352928" cy="3568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625128"/>
            <a:ext cx="2336800" cy="3556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396536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Future of LHC: Timeline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441960"/>
              </p:ext>
            </p:extLst>
          </p:nvPr>
        </p:nvGraphicFramePr>
        <p:xfrm>
          <a:off x="611560" y="4221088"/>
          <a:ext cx="7920880" cy="221996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592288"/>
                <a:gridCol w="1152128"/>
                <a:gridCol w="1152128"/>
                <a:gridCol w="1152128"/>
                <a:gridCol w="187220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Run1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Run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 2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Run 3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HL-Run 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years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2010-12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2015-17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2019-21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2024--xx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int.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 </a:t>
                      </a:r>
                      <a:r>
                        <a:rPr lang="en-US" baseline="0" dirty="0" err="1" smtClean="0">
                          <a:latin typeface="Eurostile"/>
                          <a:cs typeface="Eurostile"/>
                        </a:rPr>
                        <a:t>Lumi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.  (fb</a:t>
                      </a:r>
                      <a:r>
                        <a:rPr lang="en-US" baseline="30000" dirty="0" smtClean="0">
                          <a:latin typeface="Eurostile"/>
                          <a:cs typeface="Eurostile"/>
                        </a:rPr>
                        <a:t>-1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)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25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75-100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300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3000 (by 2030)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inst. </a:t>
                      </a:r>
                      <a:r>
                        <a:rPr lang="en-US" dirty="0" err="1" smtClean="0">
                          <a:latin typeface="Eurostile"/>
                          <a:cs typeface="Eurostile"/>
                        </a:rPr>
                        <a:t>lumi</a:t>
                      </a:r>
                      <a:r>
                        <a:rPr lang="en-US" dirty="0" smtClean="0">
                          <a:latin typeface="Eurostile"/>
                          <a:cs typeface="Eurostile"/>
                        </a:rPr>
                        <a:t> (10</a:t>
                      </a:r>
                      <a:r>
                        <a:rPr lang="en-US" baseline="30000" dirty="0" smtClean="0">
                          <a:latin typeface="Eurostile"/>
                          <a:cs typeface="Eurostile"/>
                        </a:rPr>
                        <a:t>-34 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cm</a:t>
                      </a:r>
                      <a:r>
                        <a:rPr lang="en-US" baseline="30000" dirty="0" smtClean="0">
                          <a:latin typeface="Eurostile"/>
                          <a:cs typeface="Eurostile"/>
                        </a:rPr>
                        <a:t>-2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-s </a:t>
                      </a:r>
                      <a:r>
                        <a:rPr lang="en-US" baseline="30000" dirty="0" smtClean="0">
                          <a:latin typeface="Eurostile"/>
                          <a:cs typeface="Eurostile"/>
                        </a:rPr>
                        <a:t>-1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)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0.7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1.0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2.0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5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pile up 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~20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~25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~50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~128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center</a:t>
                      </a:r>
                      <a:r>
                        <a:rPr lang="en-US" baseline="0" dirty="0" smtClean="0">
                          <a:latin typeface="Eurostile"/>
                          <a:cs typeface="Eurostile"/>
                        </a:rPr>
                        <a:t> of mass energy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7/8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13-14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14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Eurostile"/>
                          <a:cs typeface="Eurostile"/>
                        </a:rPr>
                        <a:t>14</a:t>
                      </a:r>
                      <a:endParaRPr lang="en-US" dirty="0">
                        <a:latin typeface="Eurostile"/>
                        <a:cs typeface="Eurostile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994990" y="6592267"/>
            <a:ext cx="2133600" cy="365125"/>
          </a:xfrm>
        </p:spPr>
        <p:txBody>
          <a:bodyPr/>
          <a:lstStyle/>
          <a:p>
            <a:fld id="{F82F496E-7921-3440-ABE0-C94A032C9B36}" type="slidenum">
              <a:rPr lang="en-US" smtClean="0">
                <a:latin typeface="Eurostile"/>
                <a:cs typeface="Eurostile"/>
              </a:rPr>
              <a:pPr/>
              <a:t>8</a:t>
            </a:fld>
            <a:endParaRPr lang="en-US" dirty="0">
              <a:latin typeface="Eurostile"/>
              <a:cs typeface="Eurostile"/>
            </a:endParaRPr>
          </a:p>
        </p:txBody>
      </p:sp>
      <p:sp>
        <p:nvSpPr>
          <p:cNvPr id="12" name="Textfeld 5"/>
          <p:cNvSpPr txBox="1"/>
          <p:nvPr/>
        </p:nvSpPr>
        <p:spPr>
          <a:xfrm>
            <a:off x="473242" y="6453336"/>
            <a:ext cx="8275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Would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be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nice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to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have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projections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 also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for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other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integrated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.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luminosities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 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e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..</a:t>
            </a:r>
            <a:r>
              <a:rPr kumimoji="0" lang="de-DE" sz="1800" b="0" i="0" u="none" strike="noStrike" kern="0" cap="none" spc="0" normalizeH="0" noProof="0" dirty="0" err="1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g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 100 </a:t>
            </a:r>
            <a:r>
              <a:rPr kumimoji="0" 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fb</a:t>
            </a:r>
            <a:r>
              <a:rPr kumimoji="0" lang="de-DE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8040"/>
                </a:solidFill>
                <a:effectLst/>
                <a:uLnTx/>
                <a:uFillTx/>
                <a:latin typeface="Eurostile"/>
                <a:cs typeface="Eurostile"/>
              </a:rPr>
              <a:t>-1</a:t>
            </a:r>
            <a:endParaRPr lang="de-DE" sz="1800" kern="0" dirty="0">
              <a:solidFill>
                <a:srgbClr val="008040"/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21610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1438"/>
            <a:ext cx="9144000" cy="6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 smtClean="0">
                <a:solidFill>
                  <a:srgbClr val="0000FF"/>
                </a:solidFill>
                <a:latin typeface="Eurostile"/>
                <a:cs typeface="Eurostile"/>
              </a:rPr>
              <a:t>Upgrade Plans for ATLAS and CMS</a:t>
            </a:r>
            <a:endParaRPr lang="en-US" sz="3200" dirty="0">
              <a:solidFill>
                <a:srgbClr val="0000FF"/>
              </a:solidFill>
              <a:latin typeface="Eurostile"/>
              <a:cs typeface="Eurostile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23528" y="764704"/>
            <a:ext cx="9217024" cy="9255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Challenges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: - Higher event rates (factor 2 from increase  √s, rest from pile up )  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                     improved DAQ</a:t>
            </a: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,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 trigger, computing </a:t>
            </a:r>
            <a:endParaRPr lang="en-GB" sz="1800" kern="0" dirty="0" smtClean="0">
              <a:solidFill>
                <a:srgbClr val="000000"/>
              </a:solidFill>
              <a:latin typeface="Eurostile"/>
              <a:cs typeface="Eurostile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                 </a:t>
            </a: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-  Higher track and energy densities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  <a:sym typeface="Wingdings"/>
              </a:rPr>
              <a:t> better granularity, radiation harder </a:t>
            </a:r>
            <a:endParaRPr lang="en-GB" sz="1800" kern="0" dirty="0" smtClean="0">
              <a:solidFill>
                <a:srgbClr val="000000"/>
              </a:solidFill>
              <a:latin typeface="Eurostile"/>
              <a:cs typeface="Eurostile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82F496E-7921-3440-ABE0-C94A032C9B3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68" y="1844824"/>
            <a:ext cx="2952328" cy="206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292" y="1844823"/>
            <a:ext cx="2944124" cy="2119923"/>
          </a:xfrm>
          <a:prstGeom prst="rect">
            <a:avLst/>
          </a:prstGeom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79512" y="4077072"/>
            <a:ext cx="9217024" cy="147950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00FF"/>
                </a:solidFill>
                <a:latin typeface="Eurostile"/>
                <a:cs typeface="Eurostile"/>
              </a:rPr>
              <a:t>Both plan to: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- Insert additional pixel layer /replace tracking system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                     - Improve trigger  (including implementation of track trigger)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                     - New forward calorimeters / new read out for remaining calorimeters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                     - Extend coverage of </a:t>
            </a:r>
            <a:r>
              <a:rPr lang="en-GB" sz="1800" kern="0" dirty="0" err="1" smtClean="0">
                <a:solidFill>
                  <a:srgbClr val="000000"/>
                </a:solidFill>
                <a:latin typeface="Eurostile"/>
                <a:cs typeface="Eurostile"/>
              </a:rPr>
              <a:t>muon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 detector system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000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Eurostile"/>
                <a:cs typeface="Eurostile"/>
              </a:rPr>
              <a:t>                     - …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39552" y="6525344"/>
            <a:ext cx="7991872" cy="31335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kern="0" dirty="0" smtClean="0">
                <a:latin typeface="Eurostile"/>
                <a:cs typeface="Eurostile"/>
              </a:rPr>
              <a:t>For details see e.g. talks by Jason </a:t>
            </a:r>
            <a:r>
              <a:rPr lang="en-GB" sz="1400" kern="0" dirty="0" err="1" smtClean="0">
                <a:latin typeface="Eurostile"/>
                <a:cs typeface="Eurostile"/>
              </a:rPr>
              <a:t>Nilsen</a:t>
            </a:r>
            <a:r>
              <a:rPr lang="en-GB" sz="1400" kern="0" dirty="0" smtClean="0">
                <a:latin typeface="Eurostile"/>
                <a:cs typeface="Eurostile"/>
              </a:rPr>
              <a:t>  </a:t>
            </a:r>
            <a:r>
              <a:rPr lang="en-GB" sz="1400" kern="0" dirty="0" smtClean="0">
                <a:latin typeface="Eurostile"/>
                <a:cs typeface="Eurostile"/>
              </a:rPr>
              <a:t>and Jim Olsen at  Snowmass Energy Frontier </a:t>
            </a:r>
            <a:r>
              <a:rPr lang="en-GB" sz="1400" kern="0" dirty="0">
                <a:latin typeface="Eurostile"/>
                <a:cs typeface="Eurostile"/>
              </a:rPr>
              <a:t>W</a:t>
            </a:r>
            <a:r>
              <a:rPr lang="en-GB" sz="1400" kern="0" dirty="0" smtClean="0">
                <a:latin typeface="Eurostile"/>
                <a:cs typeface="Eurostile"/>
              </a:rPr>
              <a:t>orkshop, Seattle.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496" y="5661248"/>
            <a:ext cx="9217024" cy="6485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Experience has shown: Very often due to sophisticated algorithms and selections</a:t>
            </a: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kern="0" dirty="0">
                <a:solidFill>
                  <a:srgbClr val="008040"/>
                </a:solidFill>
                <a:latin typeface="Eurostile"/>
                <a:cs typeface="Eurostile"/>
              </a:rPr>
              <a:t> </a:t>
            </a:r>
            <a:r>
              <a:rPr lang="en-GB" sz="1800" kern="0" dirty="0" smtClean="0">
                <a:solidFill>
                  <a:srgbClr val="008040"/>
                </a:solidFill>
                <a:latin typeface="Eurostile"/>
                <a:cs typeface="Eurostile"/>
              </a:rPr>
              <a:t>                                      performance better then assumed in projections</a:t>
            </a:r>
          </a:p>
        </p:txBody>
      </p:sp>
    </p:spTree>
    <p:extLst>
      <p:ext uri="{BB962C8B-B14F-4D97-AF65-F5344CB8AC3E}">
        <p14:creationId xmlns:p14="http://schemas.microsoft.com/office/powerpoint/2010/main" val="237715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3552</Words>
  <Application>Microsoft Macintosh PowerPoint</Application>
  <PresentationFormat>On-screen Show (4:3)</PresentationFormat>
  <Paragraphs>623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Standarddesign</vt:lpstr>
      <vt:lpstr>PowerPoint Presentation</vt:lpstr>
      <vt:lpstr>PowerPoint Presentation</vt:lpstr>
      <vt:lpstr>PowerPoint Presentation</vt:lpstr>
      <vt:lpstr>Status of Our Knowledge About the Higgs-Boson</vt:lpstr>
      <vt:lpstr>The Programme</vt:lpstr>
      <vt:lpstr>The Tools</vt:lpstr>
      <vt:lpstr>The Tools</vt:lpstr>
      <vt:lpstr>Future of LHC: Timeline</vt:lpstr>
      <vt:lpstr>Upgrade Plans for ATLAS and CMS</vt:lpstr>
      <vt:lpstr>One Slide on HE-LHC</vt:lpstr>
      <vt:lpstr>What Do We Want to Measure?</vt:lpstr>
      <vt:lpstr>More Generally: Tensor Structure</vt:lpstr>
      <vt:lpstr>Which Precision ? </vt:lpstr>
      <vt:lpstr>Uncertainties in SM Predictions for MH=126 GeV </vt:lpstr>
      <vt:lpstr>CMS: Procedure of Deriving Sensitivity</vt:lpstr>
      <vt:lpstr>CMS: Impact of Upgrade Plans on Higgs Physics</vt:lpstr>
      <vt:lpstr>CMS: Input Channels and Benchmark</vt:lpstr>
      <vt:lpstr>CMS: Projection of Sensitivity</vt:lpstr>
      <vt:lpstr>ATLAS: Procedure of Deriving Densitivity</vt:lpstr>
      <vt:lpstr>ATLAS: Input Channels Considered</vt:lpstr>
      <vt:lpstr>ATLAS: Sensitivity for Signal Strength </vt:lpstr>
      <vt:lpstr>ATLAS: Ratio of Partial Width and Simple Benchmark </vt:lpstr>
      <vt:lpstr>TLEP</vt:lpstr>
      <vt:lpstr>Accessible Processes at Various e+ e- colliders</vt:lpstr>
      <vt:lpstr>TLEP: Precision on Higgs Event Rates and Width</vt:lpstr>
      <vt:lpstr>TLEP: Precision on Higgs Boson Couplings  (copied from P. Janot’s Seattle talk)</vt:lpstr>
      <vt:lpstr>Conclusions</vt:lpstr>
      <vt:lpstr>Conclusions and Naïve Personal Remarks</vt:lpstr>
      <vt:lpstr>Naïve Personal Questions</vt:lpstr>
      <vt:lpstr>Someone had/has a dream …</vt:lpstr>
      <vt:lpstr>ATLAS: Prospects for VBS</vt:lpstr>
      <vt:lpstr>ATLAS: Prospects for VBS – Statistical Sensitivity</vt:lpstr>
    </vt:vector>
  </TitlesOfParts>
  <Company>Universität Freiburg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Karl Jakobs</dc:creator>
  <cp:lastModifiedBy>Markus Schumacher</cp:lastModifiedBy>
  <cp:revision>1638</cp:revision>
  <cp:lastPrinted>2012-09-28T10:27:24Z</cp:lastPrinted>
  <dcterms:created xsi:type="dcterms:W3CDTF">2010-06-09T12:00:24Z</dcterms:created>
  <dcterms:modified xsi:type="dcterms:W3CDTF">2013-07-27T07:09:34Z</dcterms:modified>
</cp:coreProperties>
</file>