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  <p:sldMasterId id="2147483738" r:id="rId2"/>
    <p:sldMasterId id="2147483773" r:id="rId3"/>
    <p:sldMasterId id="2147483813" r:id="rId4"/>
    <p:sldMasterId id="2147483828" r:id="rId5"/>
    <p:sldMasterId id="2147483854" r:id="rId6"/>
    <p:sldMasterId id="2147483866" r:id="rId7"/>
    <p:sldMasterId id="2147483880" r:id="rId8"/>
    <p:sldMasterId id="2147483919" r:id="rId9"/>
    <p:sldMasterId id="2147483932" r:id="rId10"/>
    <p:sldMasterId id="2147483945" r:id="rId11"/>
    <p:sldMasterId id="2147483971" r:id="rId12"/>
    <p:sldMasterId id="2147483983" r:id="rId13"/>
    <p:sldMasterId id="2147483995" r:id="rId14"/>
    <p:sldMasterId id="2147484008" r:id="rId15"/>
  </p:sldMasterIdLst>
  <p:notesMasterIdLst>
    <p:notesMasterId r:id="rId71"/>
  </p:notesMasterIdLst>
  <p:handoutMasterIdLst>
    <p:handoutMasterId r:id="rId72"/>
  </p:handoutMasterIdLst>
  <p:sldIdLst>
    <p:sldId id="257" r:id="rId16"/>
    <p:sldId id="649" r:id="rId17"/>
    <p:sldId id="663" r:id="rId18"/>
    <p:sldId id="974" r:id="rId19"/>
    <p:sldId id="555" r:id="rId20"/>
    <p:sldId id="994" r:id="rId21"/>
    <p:sldId id="556" r:id="rId22"/>
    <p:sldId id="557" r:id="rId23"/>
    <p:sldId id="914" r:id="rId24"/>
    <p:sldId id="837" r:id="rId25"/>
    <p:sldId id="840" r:id="rId26"/>
    <p:sldId id="838" r:id="rId27"/>
    <p:sldId id="843" r:id="rId28"/>
    <p:sldId id="990" r:id="rId29"/>
    <p:sldId id="988" r:id="rId30"/>
    <p:sldId id="986" r:id="rId31"/>
    <p:sldId id="600" r:id="rId32"/>
    <p:sldId id="864" r:id="rId33"/>
    <p:sldId id="635" r:id="rId34"/>
    <p:sldId id="957" r:id="rId35"/>
    <p:sldId id="677" r:id="rId36"/>
    <p:sldId id="992" r:id="rId37"/>
    <p:sldId id="633" r:id="rId38"/>
    <p:sldId id="622" r:id="rId39"/>
    <p:sldId id="971" r:id="rId40"/>
    <p:sldId id="972" r:id="rId41"/>
    <p:sldId id="973" r:id="rId42"/>
    <p:sldId id="966" r:id="rId43"/>
    <p:sldId id="991" r:id="rId44"/>
    <p:sldId id="968" r:id="rId45"/>
    <p:sldId id="564" r:id="rId46"/>
    <p:sldId id="975" r:id="rId47"/>
    <p:sldId id="947" r:id="rId48"/>
    <p:sldId id="948" r:id="rId49"/>
    <p:sldId id="949" r:id="rId50"/>
    <p:sldId id="954" r:id="rId51"/>
    <p:sldId id="952" r:id="rId52"/>
    <p:sldId id="951" r:id="rId53"/>
    <p:sldId id="950" r:id="rId54"/>
    <p:sldId id="865" r:id="rId55"/>
    <p:sldId id="995" r:id="rId56"/>
    <p:sldId id="996" r:id="rId57"/>
    <p:sldId id="978" r:id="rId58"/>
    <p:sldId id="979" r:id="rId59"/>
    <p:sldId id="969" r:id="rId60"/>
    <p:sldId id="970" r:id="rId61"/>
    <p:sldId id="984" r:id="rId62"/>
    <p:sldId id="985" r:id="rId63"/>
    <p:sldId id="897" r:id="rId64"/>
    <p:sldId id="958" r:id="rId65"/>
    <p:sldId id="959" r:id="rId66"/>
    <p:sldId id="980" r:id="rId67"/>
    <p:sldId id="896" r:id="rId68"/>
    <p:sldId id="987" r:id="rId69"/>
    <p:sldId id="993" r:id="rId70"/>
  </p:sldIdLst>
  <p:sldSz cx="9144000" cy="6858000" type="screen4x3"/>
  <p:notesSz cx="6858000" cy="9144000"/>
  <p:defaultTextStyle>
    <a:defPPr>
      <a:defRPr lang="ja-JP"/>
    </a:defPPr>
    <a:lvl1pPr marL="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Walker" initials="NJ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濃色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505" autoAdjust="0"/>
    <p:restoredTop sz="99842" autoAdjust="0"/>
  </p:normalViewPr>
  <p:slideViewPr>
    <p:cSldViewPr snapToGrid="0" snapToObjects="1">
      <p:cViewPr varScale="1">
        <p:scale>
          <a:sx n="95" d="100"/>
          <a:sy n="95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63" Type="http://schemas.openxmlformats.org/officeDocument/2006/relationships/slide" Target="slides/slide48.xml"/><Relationship Id="rId64" Type="http://schemas.openxmlformats.org/officeDocument/2006/relationships/slide" Target="slides/slide49.xml"/><Relationship Id="rId65" Type="http://schemas.openxmlformats.org/officeDocument/2006/relationships/slide" Target="slides/slide50.xml"/><Relationship Id="rId66" Type="http://schemas.openxmlformats.org/officeDocument/2006/relationships/slide" Target="slides/slide51.xml"/><Relationship Id="rId67" Type="http://schemas.openxmlformats.org/officeDocument/2006/relationships/slide" Target="slides/slide52.xml"/><Relationship Id="rId68" Type="http://schemas.openxmlformats.org/officeDocument/2006/relationships/slide" Target="slides/slide53.xml"/><Relationship Id="rId69" Type="http://schemas.openxmlformats.org/officeDocument/2006/relationships/slide" Target="slides/slide54.xml"/><Relationship Id="rId50" Type="http://schemas.openxmlformats.org/officeDocument/2006/relationships/slide" Target="slides/slide35.xml"/><Relationship Id="rId51" Type="http://schemas.openxmlformats.org/officeDocument/2006/relationships/slide" Target="slides/slide36.xml"/><Relationship Id="rId52" Type="http://schemas.openxmlformats.org/officeDocument/2006/relationships/slide" Target="slides/slide37.xml"/><Relationship Id="rId53" Type="http://schemas.openxmlformats.org/officeDocument/2006/relationships/slide" Target="slides/slide38.xml"/><Relationship Id="rId54" Type="http://schemas.openxmlformats.org/officeDocument/2006/relationships/slide" Target="slides/slide39.xml"/><Relationship Id="rId55" Type="http://schemas.openxmlformats.org/officeDocument/2006/relationships/slide" Target="slides/slide40.xml"/><Relationship Id="rId56" Type="http://schemas.openxmlformats.org/officeDocument/2006/relationships/slide" Target="slides/slide41.xml"/><Relationship Id="rId57" Type="http://schemas.openxmlformats.org/officeDocument/2006/relationships/slide" Target="slides/slide42.xml"/><Relationship Id="rId58" Type="http://schemas.openxmlformats.org/officeDocument/2006/relationships/slide" Target="slides/slide43.xml"/><Relationship Id="rId59" Type="http://schemas.openxmlformats.org/officeDocument/2006/relationships/slide" Target="slides/slide4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slide" Target="slides/slide33.xml"/><Relationship Id="rId49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70" Type="http://schemas.openxmlformats.org/officeDocument/2006/relationships/slide" Target="slides/slide55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73" Type="http://schemas.openxmlformats.org/officeDocument/2006/relationships/printerSettings" Target="printerSettings/printerSettings1.bin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45.xml"/><Relationship Id="rId61" Type="http://schemas.openxmlformats.org/officeDocument/2006/relationships/slide" Target="slides/slide46.xml"/><Relationship Id="rId62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1021F-1B2F-104D-A3F3-5E68819C61A0}" type="datetimeFigureOut">
              <a:rPr kumimoji="1" lang="ja-JP" altLang="en-US" smtClean="0"/>
              <a:t>2013/07/27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0C61D-02FE-B140-A9D8-BF6A3DC80F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412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81809-EEA2-4C44-89D6-AB1A586285E9}" type="datetimeFigureOut">
              <a:rPr kumimoji="1" lang="ja-JP" altLang="en-US" smtClean="0"/>
              <a:t>2013/07/27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BABEB-6D95-684C-B0FF-8D03C10A81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463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BC45B49-FEF6-504A-9F75-4D27FAED44BC}" type="slidenum">
              <a:rPr lang="en-US" altLang="ja-JP" sz="1200"/>
              <a:pPr>
                <a:defRPr/>
              </a:pPr>
              <a:t>3</a:t>
            </a:fld>
            <a:endParaRPr lang="en-US" altLang="ja-JP" sz="1200"/>
          </a:p>
        </p:txBody>
      </p:sp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/>
            <a:fld id="{DFA20F94-FFD1-6F4A-8C0C-56CD0AB4CAE8}" type="slidenum">
              <a:rPr kumimoji="0" lang="en-US" altLang="ja-JP" sz="1200"/>
              <a:pPr algn="r" fontAlgn="base"/>
              <a:t>3</a:t>
            </a:fld>
            <a:endParaRPr kumimoji="0" lang="en-US" altLang="ja-JP" sz="1200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6" tIns="43243" rIns="86486" bIns="43243"/>
          <a:lstStyle/>
          <a:p>
            <a:pPr eaLnBrk="1" hangingPunct="1">
              <a:defRPr/>
            </a:pPr>
            <a:endParaRPr kumimoji="0" lang="ja-JP" altLang="en-US">
              <a:latin typeface="Arial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l"/>
            <a:r>
              <a:rPr lang="en-US" altLang="ja-JP" sz="1200" dirty="0" smtClean="0">
                <a:latin typeface="+mn-ea"/>
                <a:ea typeface="+mn-ea"/>
                <a:cs typeface="ＭＳ Ｐゴシック" charset="0"/>
              </a:rPr>
              <a:t>This is the physics scenario I can</a:t>
            </a:r>
            <a:r>
              <a:rPr lang="en-US" altLang="ja-JP" sz="1200" baseline="0" dirty="0" smtClean="0">
                <a:latin typeface="+mn-ea"/>
                <a:ea typeface="+mn-ea"/>
                <a:cs typeface="ＭＳ Ｐゴシック" charset="0"/>
              </a:rPr>
              <a:t> imagine now. If the light Higgs is there, we will have guaranteed physics of the Higgs boson and the top quark.</a:t>
            </a:r>
            <a:r>
              <a:rPr lang="en-US" altLang="ja-JP" sz="1200" dirty="0" smtClean="0">
                <a:solidFill>
                  <a:prstClr val="black"/>
                </a:solidFill>
                <a:latin typeface="+mn-ea"/>
                <a:ea typeface="+mn-ea"/>
              </a:rPr>
              <a:t> </a:t>
            </a:r>
          </a:p>
          <a:p>
            <a:pPr algn="l"/>
            <a:r>
              <a:rPr lang="en-US" altLang="ja-JP" sz="1200" dirty="0" smtClean="0">
                <a:solidFill>
                  <a:prstClr val="black"/>
                </a:solidFill>
                <a:latin typeface="+mn-ea"/>
                <a:ea typeface="+mn-ea"/>
              </a:rPr>
              <a:t>In addition,</a:t>
            </a:r>
            <a:r>
              <a:rPr lang="en-US" altLang="ja-JP" sz="1200" baseline="0" dirty="0" smtClean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ja-JP" sz="1200" dirty="0" smtClean="0">
                <a:solidFill>
                  <a:prstClr val="black"/>
                </a:solidFill>
                <a:latin typeface="+mn-ea"/>
                <a:ea typeface="+mn-ea"/>
              </a:rPr>
              <a:t>the ILC has many possibilities to explore the physics beyond the Standard Model.</a:t>
            </a:r>
            <a:endParaRPr lang="ja-JP" altLang="en-US" sz="1200" dirty="0" smtClean="0">
              <a:solidFill>
                <a:prstClr val="black"/>
              </a:solidFill>
              <a:latin typeface="+mn-ea"/>
              <a:ea typeface="+mn-ea"/>
            </a:endParaRPr>
          </a:p>
          <a:p>
            <a:pPr algn="l"/>
            <a:endParaRPr lang="ja-JP" alt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2D679AF-C1CA-3148-A9A0-7E1C9D53F3A1}" type="slidenum">
              <a:rPr lang="ja-JP" altLang="en-US" sz="1200">
                <a:solidFill>
                  <a:prstClr val="black"/>
                </a:solidFill>
              </a:rPr>
              <a:pPr/>
              <a:t>4</a:t>
            </a:fld>
            <a:endParaRPr lang="ja-JP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7</a:t>
            </a:fld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</a:t>
            </a:r>
            <a:r>
              <a:rPr lang="en-GB" baseline="0" dirty="0" smtClean="0"/>
              <a:t> observations: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Factor of 2 in L from enhancement – relatively large disruption parameter -&gt; tight tolerances on collisions to IP (feedback)</a:t>
            </a:r>
          </a:p>
          <a:p>
            <a:pPr marL="171450" indent="-171450">
              <a:buFontTx/>
              <a:buChar char="-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24FDE-7017-0F44-A341-1282EE184523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37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obvious possible approach to minimizing</a:t>
            </a:r>
            <a:r>
              <a:rPr lang="en-US" baseline="0" dirty="0" smtClean="0"/>
              <a:t> downtime for physics.</a:t>
            </a:r>
          </a:p>
          <a:p>
            <a:r>
              <a:rPr lang="en-US" dirty="0" smtClean="0"/>
              <a:t>Assume something like a total of 5</a:t>
            </a:r>
            <a:r>
              <a:rPr lang="en-US" baseline="0" dirty="0" smtClean="0"/>
              <a:t> year construction with perhaps 12-18 months with no physics??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6CDFC-BC85-154D-84B0-E914DD43270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6850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  <a:cs typeface="ＭＳ Ｐ明朝" charset="0"/>
            </a:endParaRPr>
          </a:p>
        </p:txBody>
      </p:sp>
      <p:sp>
        <p:nvSpPr>
          <p:cNvPr id="206851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586BAA-1E06-AF42-8FDE-1A761E5073D0}" type="slidenum">
              <a:rPr lang="en-US" altLang="ja-JP" sz="1200">
                <a:solidFill>
                  <a:srgbClr val="000000"/>
                </a:solidFill>
              </a:rPr>
              <a:pPr/>
              <a:t>18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19C0-150A-484E-AA08-8029E689D6B7}" type="slidenum">
              <a:rPr kumimoji="0" lang="en-US" altLang="ja-JP" sz="1200"/>
              <a:pPr/>
              <a:t>24</a:t>
            </a:fld>
            <a:endParaRPr kumimoji="0" lang="en-US" altLang="ja-JP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F88BC0-29B4-434C-857E-E227AE7C8EC9}" type="slidenum">
              <a:rPr lang="en-US"/>
              <a:pPr/>
              <a:t>25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9.png"/><Relationship Id="rId3" Type="http://schemas.openxmlformats.org/officeDocument/2006/relationships/image" Target="../media/image17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9.png"/><Relationship Id="rId3" Type="http://schemas.openxmlformats.org/officeDocument/2006/relationships/image" Target="../media/image17.jpe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Relationship Id="rId3" Type="http://schemas.openxmlformats.org/officeDocument/2006/relationships/image" Target="../media/image17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88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C23D25E-B7C2-D247-A84B-D92E5B6ED7E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68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9BC0ED2-BE38-2A46-9D5A-A425C756F4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03720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34060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66469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85714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4069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2582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5336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9789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96561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886200" y="6356350"/>
            <a:ext cx="4669192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ILC, A. Yamamoto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52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66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5095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5095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6282462-058C-2942-BA07-5E91279743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41999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59983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23989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17810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127017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80346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34315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59624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8071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03807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0603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43800" cy="762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625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914400" y="3657600"/>
            <a:ext cx="75438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E44EC6D8-2397-3C42-B594-2CC8CB602F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03749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886200" y="6356350"/>
            <a:ext cx="4669192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ILC, A. Yamamoto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09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5268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0070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54118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92653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07959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958320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1400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03666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2270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:\Fermi\ILCRedesign\ilccolor.t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pic>
        <p:nvPicPr>
          <p:cNvPr id="8" name="Picture 12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CCE72-6417-E64F-B60A-7C5F924D98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784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23972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85171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886200" y="6356350"/>
            <a:ext cx="4669192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ILC, A. Yamamoto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8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697708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360449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159309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964793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910267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398173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234146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2495-D900-764B-95D8-E6F04B5A7C4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24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712162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697362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424456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527204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490101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593578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693817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458361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462333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746998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1B92-5C4D-C24C-A6CD-31B9E8640C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819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030447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716294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38593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557253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83338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63480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11360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2873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92840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6239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E10D8-2820-BE49-8165-02187F2029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695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108463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06846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60685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62485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00078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87507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886200" y="6356350"/>
            <a:ext cx="46691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38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751581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423197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2846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0883-D785-6540-8684-92BF532C49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493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68428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863903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47722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7435362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943752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65521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512234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21168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886200" y="6356350"/>
            <a:ext cx="4669192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80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B015-077B-8847-8958-F6785EEB66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1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49DB-5A73-DA4F-9C14-AB7F3DBA4D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>
              <a:defRPr sz="3600">
                <a:solidFill>
                  <a:srgbClr val="800000"/>
                </a:solidFill>
                <a:latin typeface="Geneva"/>
                <a:cs typeface="Geneva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71602"/>
            <a:ext cx="8229600" cy="4754563"/>
          </a:xfrm>
        </p:spPr>
        <p:txBody>
          <a:bodyPr/>
          <a:lstStyle>
            <a:lvl1pPr>
              <a:defRPr sz="2000">
                <a:solidFill>
                  <a:srgbClr val="000090"/>
                </a:solidFill>
                <a:latin typeface="Geneva"/>
                <a:cs typeface="Geneva"/>
              </a:defRPr>
            </a:lvl1pPr>
            <a:lvl2pPr marL="544458" indent="-273023">
              <a:tabLst>
                <a:tab pos="453980" algn="l"/>
              </a:tabLst>
              <a:defRPr sz="1800" baseline="0">
                <a:solidFill>
                  <a:srgbClr val="008000"/>
                </a:solidFill>
                <a:latin typeface="Geneva"/>
                <a:cs typeface="Geneva"/>
              </a:defRPr>
            </a:lvl2pPr>
            <a:lvl3pPr marL="892086" indent="-273023">
              <a:defRPr sz="1600" baseline="0">
                <a:latin typeface="Geneva"/>
                <a:cs typeface="Geneva"/>
              </a:defRPr>
            </a:lvl3pPr>
            <a:lvl4pPr marL="1073043" indent="-180957">
              <a:defRPr sz="1600" baseline="0">
                <a:latin typeface="Geneva"/>
                <a:cs typeface="Geneva"/>
              </a:defRPr>
            </a:lvl4pPr>
            <a:lvl5pPr marL="1346065" indent="-182544">
              <a:defRPr sz="1400" baseline="0">
                <a:latin typeface="Geneva"/>
                <a:cs typeface="Genev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E91DF28-8873-5B4F-81F5-B4BEBAF06C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3963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CDA8-3E30-844F-9809-0DC1DB8091D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E95FF-BF2B-AC46-967C-0C5ACEC1FBE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25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798C-EBAE-DB4D-AED9-531C1D8F7D2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78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1F89-335C-4749-9A5A-886F5512CB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Higgs Hunting 2013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D77F-553A-4B49-A5ED-7E9689A90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27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600" y="6516689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/>
            </a:pPr>
            <a:endParaRPr kumimoji="0" lang="ja-JP" altLang="en-US" sz="9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9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9" y="114301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31" tIns="45715" rIns="91431" bIns="45715" anchor="ctr"/>
          <a:lstStyle/>
          <a:p>
            <a:pPr algn="ctr"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4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1"/>
            <a:ext cx="6629400" cy="193675"/>
          </a:xfrm>
          <a:prstGeom prst="rect">
            <a:avLst/>
          </a:prstGeom>
          <a:noFill/>
          <a:ln>
            <a:noFill/>
          </a:ln>
          <a:extLst/>
        </p:spPr>
        <p:txBody>
          <a:bodyPr lIns="79192" tIns="0" rIns="46795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309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000" dirty="0" smtClean="0">
                <a:solidFill>
                  <a:srgbClr val="FFFFFF"/>
                </a:solidFill>
                <a:cs typeface="ＭＳ Ｐゴシック" charset="0"/>
              </a:rPr>
              <a:t>The European XFEL - Progress and Status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9" y="541339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4E536-C257-134A-9114-CE0733563557}" type="slidenum">
              <a:rPr lang="en-GB" altLang="ja-JP">
                <a:solidFill>
                  <a:srgbClr val="FFFFFF"/>
                </a:solidFill>
              </a:rPr>
              <a:pPr/>
              <a:t>‹#›</a:t>
            </a:fld>
            <a:endParaRPr lang="en-GB" altLang="ja-JP">
              <a:solidFill>
                <a:srgbClr val="FFFFFF"/>
              </a:solidFill>
            </a:endParaRPr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ILC, A. Yamamoto</a:t>
            </a:r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529087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9570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95314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317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720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3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D04F3BE-7F1C-0B47-826C-EDF91FB44D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9443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9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1" indent="0">
              <a:buNone/>
              <a:defRPr sz="2000" b="1"/>
            </a:lvl2pPr>
            <a:lvl3pPr marL="914119" indent="0">
              <a:buNone/>
              <a:defRPr sz="1800" b="1"/>
            </a:lvl3pPr>
            <a:lvl4pPr marL="1371179" indent="0">
              <a:buNone/>
              <a:defRPr sz="1600" b="1"/>
            </a:lvl4pPr>
            <a:lvl5pPr marL="1828238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5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0007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88782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7679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1" indent="0">
              <a:buNone/>
              <a:defRPr sz="1200"/>
            </a:lvl2pPr>
            <a:lvl3pPr marL="914119" indent="0">
              <a:buNone/>
              <a:defRPr sz="1000"/>
            </a:lvl3pPr>
            <a:lvl4pPr marL="1371179" indent="0">
              <a:buNone/>
              <a:defRPr sz="900"/>
            </a:lvl4pPr>
            <a:lvl5pPr marL="1828238" indent="0">
              <a:buNone/>
              <a:defRPr sz="900"/>
            </a:lvl5pPr>
            <a:lvl6pPr marL="2285298" indent="0">
              <a:buNone/>
              <a:defRPr sz="900"/>
            </a:lvl6pPr>
            <a:lvl7pPr marL="2742356" indent="0">
              <a:buNone/>
              <a:defRPr sz="900"/>
            </a:lvl7pPr>
            <a:lvl8pPr marL="3199416" indent="0">
              <a:buNone/>
              <a:defRPr sz="900"/>
            </a:lvl8pPr>
            <a:lvl9pPr marL="365647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6996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1" indent="0">
              <a:buNone/>
              <a:defRPr sz="2800"/>
            </a:lvl2pPr>
            <a:lvl3pPr marL="914119" indent="0">
              <a:buNone/>
              <a:defRPr sz="2400"/>
            </a:lvl3pPr>
            <a:lvl4pPr marL="1371179" indent="0">
              <a:buNone/>
              <a:defRPr sz="2000"/>
            </a:lvl4pPr>
            <a:lvl5pPr marL="1828238" indent="0">
              <a:buNone/>
              <a:defRPr sz="2000"/>
            </a:lvl5pPr>
            <a:lvl6pPr marL="2285298" indent="0">
              <a:buNone/>
              <a:defRPr sz="2000"/>
            </a:lvl6pPr>
            <a:lvl7pPr marL="2742356" indent="0">
              <a:buNone/>
              <a:defRPr sz="2000"/>
            </a:lvl7pPr>
            <a:lvl8pPr marL="3199416" indent="0">
              <a:buNone/>
              <a:defRPr sz="2000"/>
            </a:lvl8pPr>
            <a:lvl9pPr marL="3656475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1" indent="0">
              <a:buNone/>
              <a:defRPr sz="1200"/>
            </a:lvl2pPr>
            <a:lvl3pPr marL="914119" indent="0">
              <a:buNone/>
              <a:defRPr sz="1000"/>
            </a:lvl3pPr>
            <a:lvl4pPr marL="1371179" indent="0">
              <a:buNone/>
              <a:defRPr sz="900"/>
            </a:lvl4pPr>
            <a:lvl5pPr marL="1828238" indent="0">
              <a:buNone/>
              <a:defRPr sz="900"/>
            </a:lvl5pPr>
            <a:lvl6pPr marL="2285298" indent="0">
              <a:buNone/>
              <a:defRPr sz="900"/>
            </a:lvl6pPr>
            <a:lvl7pPr marL="2742356" indent="0">
              <a:buNone/>
              <a:defRPr sz="900"/>
            </a:lvl7pPr>
            <a:lvl8pPr marL="3199416" indent="0">
              <a:buNone/>
              <a:defRPr sz="900"/>
            </a:lvl8pPr>
            <a:lvl9pPr marL="3656475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1542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1415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7271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649271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4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315634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890993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E0A415F-33B1-1A40-BC50-FE561846D36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7456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253056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140289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022678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538992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050481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314409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345908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3170154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37E2-33CB-034B-AFDB-6541EBF5F31A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62503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D54DD-8E10-4643-8497-9CDBFAAA891F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7597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90FF7B-7BCB-3549-8F5B-A2E71649C5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6884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</p:spPr>
      </p:pic>
    </p:spTree>
    <p:extLst>
      <p:ext uri="{BB962C8B-B14F-4D97-AF65-F5344CB8AC3E}">
        <p14:creationId xmlns:p14="http://schemas.microsoft.com/office/powerpoint/2010/main" val="1063326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476720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835125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383239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71791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503377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271590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045141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517656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23667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417491A-4894-1C47-BA79-3D9FC65D690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012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910714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764322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4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78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906715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4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25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42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27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0" y="1847274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4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4" y="2332183"/>
            <a:ext cx="3671455" cy="3502120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4"/>
            <a:ext cx="3609880" cy="3502119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490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8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74B2807-D685-7349-9E45-F27BA9A05C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09404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1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957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1" y="103189"/>
            <a:ext cx="7493000" cy="544512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6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4274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5" y="1347788"/>
            <a:ext cx="2774950" cy="215265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5" y="3652838"/>
            <a:ext cx="2774950" cy="21542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83288-B9ED-BB4E-99ED-7BC8A5BAC1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31524" y="6443436"/>
            <a:ext cx="2221139" cy="4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mtClean="0"/>
              <a:t>ILC, A. Yamamoto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96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416597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51530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879426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530847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72527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5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A2EA4DC-3171-9240-A6A9-79CD1FF0DB3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4846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833946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509230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2498642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995054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016463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1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636149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998109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290744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379089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092210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09">
              <a:defRPr kumimoji="0"/>
            </a:lvl1pPr>
          </a:lstStyle>
          <a:p>
            <a:pPr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09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2003909-4463-9D47-AC15-47D128D13B0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06193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715995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84581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707600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1296778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707735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173157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863151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688901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5805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686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13" Type="http://schemas.openxmlformats.org/officeDocument/2006/relationships/image" Target="../media/image17.jpe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13" Type="http://schemas.openxmlformats.org/officeDocument/2006/relationships/image" Target="../media/image17.jpe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theme" Target="../theme/theme15.xml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6" Type="http://schemas.openxmlformats.org/officeDocument/2006/relationships/image" Target="../media/image8.jpeg"/><Relationship Id="rId17" Type="http://schemas.openxmlformats.org/officeDocument/2006/relationships/image" Target="../media/image9.png"/><Relationship Id="rId18" Type="http://schemas.openxmlformats.org/officeDocument/2006/relationships/image" Target="../media/image2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3" Type="http://schemas.openxmlformats.org/officeDocument/2006/relationships/image" Target="../media/image11.jpeg"/><Relationship Id="rId14" Type="http://schemas.openxmlformats.org/officeDocument/2006/relationships/image" Target="../media/image9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theme" Target="../theme/theme6.xml"/><Relationship Id="rId15" Type="http://schemas.openxmlformats.org/officeDocument/2006/relationships/image" Target="../media/image12.emf"/><Relationship Id="rId16" Type="http://schemas.openxmlformats.org/officeDocument/2006/relationships/image" Target="../media/image13.emf"/><Relationship Id="rId17" Type="http://schemas.openxmlformats.org/officeDocument/2006/relationships/image" Target="../media/image14.emf"/><Relationship Id="rId18" Type="http://schemas.openxmlformats.org/officeDocument/2006/relationships/image" Target="../media/image15.pn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13" Type="http://schemas.openxmlformats.org/officeDocument/2006/relationships/image" Target="../media/image11.jpeg"/><Relationship Id="rId14" Type="http://schemas.openxmlformats.org/officeDocument/2006/relationships/image" Target="../media/image9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13" Type="http://schemas.openxmlformats.org/officeDocument/2006/relationships/image" Target="../media/image17.jpe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7613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l" defTabSz="457154">
              <a:defRPr kumimoji="1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ctr" defTabSz="457154">
              <a:defRPr kumimoji="1"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ILC, A. Yamamoto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defTabSz="457154">
              <a:defRPr kumimoji="1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E17E6-9872-204F-81AE-FBA4DDD82318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932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/>
  <p:txStyles>
    <p:titleStyle>
      <a:lvl1pPr algn="ctr" defTabSz="457154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charset="0"/>
          <a:cs typeface="ＭＳ Ｐゴシック" charset="-128"/>
        </a:defRPr>
      </a:lvl1pPr>
      <a:lvl2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154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309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463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617" algn="ctr" defTabSz="45715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866" indent="-342866" algn="l" defTabSz="457154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876" indent="-285721" algn="l" defTabSz="457154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886" indent="-228577" algn="l" defTabSz="457154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040" indent="-228577" algn="l" defTabSz="457154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194" indent="-228577" algn="l" defTabSz="457154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9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89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817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23.10.12</a:t>
            </a:r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kumimoji="0" lang="en-US" smtClean="0">
                <a:latin typeface="Arial"/>
                <a:ea typeface="Arial Unicode MS"/>
                <a:cs typeface="Arial Unicode MS"/>
              </a:rPr>
              <a:t>N. Walker --LCWS '12</a:t>
            </a:r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/>
              <a:t>‹#›</a:t>
            </a:fld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66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ransition xmlns:p14="http://schemas.microsoft.com/office/powerpoint/2010/main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200"/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kumimoji="0"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pPr defTabSz="457200"/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 defTabSz="457200"/>
              <a:t>‹#›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227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17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114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309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solidFill>
                  <a:srgbClr val="000000"/>
                </a:solidFill>
              </a:rPr>
              <a:t>Higgs Hunting 2013</a:t>
            </a: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309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/>
              <a:t>ILC, A. Yamamoto</a:t>
            </a:r>
            <a:endParaRPr kumimoji="0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 defTabSz="914309" eaLnBrk="0" hangingPunct="0">
              <a:spcBef>
                <a:spcPct val="0"/>
              </a:spcBef>
              <a:spcAft>
                <a:spcPct val="0"/>
              </a:spcAft>
              <a:defRPr/>
            </a:pPr>
            <a:fld id="{9A81A493-DE6C-C14D-B399-5F614C0865DF}" type="slidenum">
              <a:rPr kumimoji="0" lang="en-US" altLang="ja-JP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pPr defTabSz="914309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altLang="ja-JP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2" name="Picture 15" descr="N:\Fermi\ILCRedesign\ilccolor.tif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85801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309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pic>
        <p:nvPicPr>
          <p:cNvPr id="1035" name="Picture 21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33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5pPr>
      <a:lvl6pPr marL="457154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876" indent="-285721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61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61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61"/>
            <a:fld id="{52B6BA53-1730-B94E-BA28-663BB262454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061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63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hf hdr="0"/>
  <p:txStyles>
    <p:titleStyle>
      <a:lvl1pPr algn="ctr" defTabSz="457061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5" indent="-342795" algn="l" defTabSz="457061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1" algn="l" defTabSz="457061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9" indent="-228530" algn="l" defTabSz="457061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30" algn="l" defTabSz="457061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8" indent="-228530" algn="l" defTabSz="457061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28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7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6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5" indent="-228530" algn="l" defTabSz="45706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9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9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8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5" algn="l" defTabSz="4570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B6FA28-7AEC-3F43-9C2D-3DB969CFEC6A}" type="slidenum"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462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5166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2" y="6355774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latin typeface="Arial" charset="0"/>
                <a:ea typeface="ＭＳ Ｐゴシック" charset="0"/>
              </a:rPr>
              <a:t>Higgs Hunting 2013</a:t>
            </a:r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774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latin typeface="Arial" charset="0"/>
                <a:ea typeface="ＭＳ Ｐゴシック" charset="0"/>
              </a:rPr>
              <a:t>ILC, A. Yamamoto</a:t>
            </a:r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4" y="6355774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 fontAlgn="base">
              <a:spcBef>
                <a:spcPct val="0"/>
              </a:spcBef>
              <a:spcAft>
                <a:spcPct val="0"/>
              </a:spcAft>
              <a:defRPr/>
            </a:pPr>
            <a:fld id="{377CA3EF-25DA-1D47-8E9C-9756F0E86062}" type="slidenum">
              <a:rPr kumimoji="0" lang="en-US" smtClean="0">
                <a:latin typeface="Arial" charset="0"/>
                <a:ea typeface="ＭＳ Ｐゴシック" charset="0"/>
              </a:rPr>
              <a:pPr defTabSz="4559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>
              <a:latin typeface="Arial" charset="0"/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4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ilccolor"/>
          <p:cNvPicPr>
            <a:picLocks noChangeAspect="1" noChangeArrowheads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990" y="50512"/>
            <a:ext cx="841375" cy="54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25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78" r:id="rId12"/>
    <p:sldLayoutId id="2147483892" r:id="rId13"/>
  </p:sldLayoutIdLst>
  <p:hf hdr="0"/>
  <p:txStyles>
    <p:titleStyle>
      <a:lvl1pPr algn="ctr" defTabSz="4559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54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07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659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213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966" indent="-341966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647" indent="-285692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772" indent="-227977" algn="l" defTabSz="455954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726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6123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1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1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4402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kumimoji="0"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/>
              <a:t>‹#›</a:t>
            </a:fld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992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094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0" Type="http://schemas.openxmlformats.org/officeDocument/2006/relationships/image" Target="../media/image49.jpe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emf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58.png"/><Relationship Id="rId3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73.jpeg"/><Relationship Id="rId8" Type="http://schemas.openxmlformats.org/officeDocument/2006/relationships/image" Target="../media/image74.jpeg"/><Relationship Id="rId9" Type="http://schemas.openxmlformats.org/officeDocument/2006/relationships/image" Target="../media/image75.jpeg"/><Relationship Id="rId10" Type="http://schemas.openxmlformats.org/officeDocument/2006/relationships/image" Target="../media/image76.jpe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jpe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pn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jpeg"/><Relationship Id="rId10" Type="http://schemas.openxmlformats.org/officeDocument/2006/relationships/image" Target="../media/image88.jpeg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tiff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9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9" Type="http://schemas.openxmlformats.org/officeDocument/2006/relationships/image" Target="../media/image29.jpe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0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wmf"/><Relationship Id="rId5" Type="http://schemas.openxmlformats.org/officeDocument/2006/relationships/image" Target="../media/image39.pn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20" t="44345" r="41974" b="40469"/>
          <a:stretch/>
        </p:blipFill>
        <p:spPr bwMode="auto">
          <a:xfrm>
            <a:off x="525804" y="3279303"/>
            <a:ext cx="4184864" cy="2202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738761" y="4852671"/>
            <a:ext cx="7947686" cy="1360654"/>
          </a:xfrm>
          <a:ln>
            <a:noFill/>
          </a:ln>
        </p:spPr>
        <p:txBody>
          <a:bodyPr>
            <a:normAutofit/>
          </a:bodyPr>
          <a:lstStyle/>
          <a:p>
            <a:pPr algn="r"/>
            <a:r>
              <a:rPr kumimoji="1" lang="en-US" altLang="ja-JP" sz="26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Akira </a:t>
            </a:r>
            <a:r>
              <a:rPr kumimoji="1" lang="en-US" altLang="ja-JP" sz="2600" dirty="0">
                <a:solidFill>
                  <a:schemeClr val="tx1"/>
                </a:solidFill>
                <a:latin typeface="Osaka"/>
                <a:ea typeface="Osaka"/>
                <a:cs typeface="Osaka"/>
              </a:rPr>
              <a:t>Yamamoto</a:t>
            </a:r>
          </a:p>
          <a:p>
            <a:pPr algn="r"/>
            <a:r>
              <a:rPr kumimoji="1" lang="en-US" altLang="ja-JP" sz="2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KEK</a:t>
            </a:r>
            <a:endParaRPr kumimoji="1" lang="en-US" altLang="ja-JP" sz="2000" i="1" dirty="0">
              <a:solidFill>
                <a:schemeClr val="tx1"/>
              </a:solidFill>
            </a:endParaRPr>
          </a:p>
          <a:p>
            <a:pPr algn="r"/>
            <a:r>
              <a:rPr kumimoji="1" lang="en-US" altLang="ja-JP" sz="1800" i="1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Higgs Hunting 2013, </a:t>
            </a:r>
            <a:r>
              <a:rPr kumimoji="1" lang="en-US" altLang="ja-JP" sz="1800" i="1" dirty="0" err="1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Orsay</a:t>
            </a:r>
            <a:r>
              <a:rPr kumimoji="1" lang="en-US" altLang="ja-JP" sz="1800" i="1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/Paris, July 27, </a:t>
            </a:r>
            <a:r>
              <a:rPr kumimoji="1" lang="en-US" altLang="ja-JP" sz="1800" i="1" dirty="0">
                <a:solidFill>
                  <a:schemeClr val="tx1"/>
                </a:solidFill>
                <a:latin typeface="Osaka"/>
                <a:ea typeface="Osaka"/>
                <a:cs typeface="Osaka"/>
              </a:rPr>
              <a:t>2013</a:t>
            </a:r>
            <a:endParaRPr kumimoji="1" lang="en-US" altLang="ja-JP" sz="1800" i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ctrTitle" idx="4294967295"/>
          </p:nvPr>
        </p:nvSpPr>
        <p:spPr>
          <a:xfrm>
            <a:off x="509726" y="1157401"/>
            <a:ext cx="8043381" cy="1759804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lIns="91431" tIns="45715" rIns="91431" bIns="45715" anchor="ctr"/>
          <a:lstStyle/>
          <a:p>
            <a:r>
              <a:rPr kumimoji="1" lang="en-US" altLang="ja-JP" b="1" dirty="0">
                <a:solidFill>
                  <a:srgbClr val="FF6600"/>
                </a:solidFill>
              </a:rPr>
              <a:t>ILC</a:t>
            </a:r>
            <a:r>
              <a:rPr kumimoji="1" lang="en-US" altLang="ja-JP" b="1" dirty="0">
                <a:solidFill>
                  <a:srgbClr val="3366FF"/>
                </a:solidFill>
              </a:rPr>
              <a:t> </a:t>
            </a:r>
            <a:r>
              <a:rPr kumimoji="1" lang="en-US" altLang="ja-JP" b="1" dirty="0" smtClean="0"/>
              <a:t>and the Prospect starting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with </a:t>
            </a:r>
            <a:r>
              <a:rPr kumimoji="1" lang="en-US" altLang="ja-JP" b="1" dirty="0" smtClean="0">
                <a:solidFill>
                  <a:srgbClr val="008000"/>
                </a:solidFill>
              </a:rPr>
              <a:t>Higgs Factory </a:t>
            </a:r>
            <a:r>
              <a:rPr kumimoji="1" lang="en-US" altLang="ja-JP" sz="4000" b="1" dirty="0" smtClean="0">
                <a:solidFill>
                  <a:srgbClr val="008000"/>
                </a:solidFill>
              </a:rPr>
              <a:t> </a:t>
            </a:r>
            <a:endParaRPr kumimoji="1" lang="ja-JP" alt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 bwMode="auto">
          <a:xfrm>
            <a:off x="868237" y="2821555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691103"/>
            <a:ext cx="7481455" cy="500303"/>
          </a:xfrm>
        </p:spPr>
        <p:txBody>
          <a:bodyPr/>
          <a:lstStyle/>
          <a:p>
            <a:r>
              <a:rPr lang="en-US" dirty="0" smtClean="0"/>
              <a:t>250 GeV staged (scenario 1)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157911" y="2842280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170582" y="192993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3620158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8" y="1431053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175683" y="2107543"/>
            <a:ext cx="2978661" cy="132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377370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020979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5.1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3601252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14752" y="297590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286009" y="3385302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377664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4011946" y="2803223"/>
            <a:ext cx="4209790" cy="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201483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228597" y="4145499"/>
            <a:ext cx="4868377" cy="2585323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Half the linac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Full-length BDS tunnel &amp; vacuum (</a:t>
            </a:r>
            <a:r>
              <a:rPr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TeV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BDS magnets (instrumentation, CF </a:t>
            </a:r>
            <a:r>
              <a:rPr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etc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RTML LTL</a:t>
            </a:r>
          </a:p>
          <a:p>
            <a:endParaRPr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Extended tunnel/CFS already 500 GeV stage</a:t>
            </a:r>
          </a:p>
          <a:p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10Hz mode e- linac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endParaRPr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2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4" y="139923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</p:txBody>
      </p:sp>
    </p:spTree>
    <p:extLst>
      <p:ext uri="{BB962C8B-B14F-4D97-AF65-F5344CB8AC3E}">
        <p14:creationId xmlns:p14="http://schemas.microsoft.com/office/powerpoint/2010/main" val="288308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4422027" y="2864117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32" y="691103"/>
            <a:ext cx="8571865" cy="500303"/>
          </a:xfrm>
        </p:spPr>
        <p:txBody>
          <a:bodyPr/>
          <a:lstStyle/>
          <a:p>
            <a:r>
              <a:rPr lang="en-US" dirty="0" smtClean="0"/>
              <a:t>250 GeV staged (scenario 2)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FF6600"/>
                </a:solidFill>
                <a:sym typeface="Wingdings"/>
              </a:rPr>
              <a:t>most recommended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676927" y="2842280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89598" y="192993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139174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8" y="1431053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76927" y="2108581"/>
            <a:ext cx="2745100" cy="1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96385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39995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5.1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20268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33769" y="297590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805025" y="3385302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896679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530961" y="2803222"/>
            <a:ext cx="6906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2720498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Rectangle 47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2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kumimoji="0"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kumimoji="0"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kumimoji="0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kumimoji="0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4" y="141246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0"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</p:txBody>
      </p:sp>
      <p:cxnSp>
        <p:nvCxnSpPr>
          <p:cNvPr id="8" name="Straight Connector 7"/>
          <p:cNvCxnSpPr>
            <a:stCxn id="78" idx="1"/>
            <a:endCxn id="52" idx="1"/>
          </p:cNvCxnSpPr>
          <p:nvPr/>
        </p:nvCxnSpPr>
        <p:spPr bwMode="auto">
          <a:xfrm flipV="1">
            <a:off x="4422027" y="2930596"/>
            <a:ext cx="2473733" cy="156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291284" y="2932881"/>
            <a:ext cx="13228" cy="721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82297" y="3614728"/>
            <a:ext cx="2070887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125 GeV transport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8246" y="4145500"/>
            <a:ext cx="4804227" cy="2308314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Half the linac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Full-length BDS tunnel &amp; vacuum (</a:t>
            </a:r>
            <a:r>
              <a:rPr kumimoji="0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TeV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½ BDS magnets (instrumentation, CF </a:t>
            </a:r>
            <a:r>
              <a:rPr kumimoji="0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etc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)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 RTML LTL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5km 125 GeV transport line</a:t>
            </a:r>
          </a:p>
          <a:p>
            <a:endParaRPr kumimoji="0"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Extended tunnel/CFS already 500 </a:t>
            </a:r>
            <a:r>
              <a:rPr kumimoji="0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GeV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stage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10Hz mode e- linac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9816" y="4995215"/>
            <a:ext cx="289060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quasi-adiabatic energy upgrade?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D802-AAAA-D947-9202-65E7C7D696D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876556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31" tIns="45715" rIns="91431" bIns="457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706221"/>
            <a:ext cx="7481455" cy="500303"/>
          </a:xfrm>
        </p:spPr>
        <p:txBody>
          <a:bodyPr/>
          <a:lstStyle/>
          <a:p>
            <a:r>
              <a:rPr lang="en-US" dirty="0" smtClean="0"/>
              <a:t>TDR 500 GeV Baseline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159647" y="2855509"/>
            <a:ext cx="5723784" cy="135109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497063" y="285551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566407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476847" y="1943165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6876556" y="1943165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85362" y="1678565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04121" y="285550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91791" y="1524718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489177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185363" y="2120773"/>
            <a:ext cx="569119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876556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22608" y="2120773"/>
            <a:ext cx="56275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2.2 km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1.3 km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1249" y="1993778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10.8 km</a:t>
            </a: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16032" y="200458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1.1 km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63248" y="2990619"/>
            <a:ext cx="553820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BDS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39629" y="2989130"/>
            <a:ext cx="1052892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6856512" y="3161246"/>
            <a:ext cx="678566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e+ 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src</a:t>
            </a:r>
            <a:endParaRPr lang="en-US" sz="1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00789" y="3398531"/>
            <a:ext cx="1212617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bunch comp.</a:t>
            </a:r>
          </a:p>
        </p:txBody>
      </p:sp>
      <p:sp>
        <p:nvSpPr>
          <p:cNvPr id="41" name="Octagon 40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591792" y="1524718"/>
            <a:ext cx="797461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498914" y="1272834"/>
            <a:ext cx="1581638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15.4 km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/>
                <a:ea typeface="Arial Unicode MS"/>
                <a:cs typeface="Arial Unicode MS"/>
              </a:rPr>
              <a:t>(site length ~31 km)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IP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8123838" y="2374356"/>
            <a:ext cx="546914" cy="291449"/>
            <a:chOff x="1295400" y="4652316"/>
            <a:chExt cx="609552" cy="390534"/>
          </a:xfrm>
          <a:noFill/>
        </p:grpSpPr>
        <p:sp>
          <p:nvSpPr>
            <p:cNvPr id="56" name="Arc 5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" name="Group 72"/>
          <p:cNvGrpSpPr/>
          <p:nvPr/>
        </p:nvGrpSpPr>
        <p:grpSpPr>
          <a:xfrm>
            <a:off x="378559" y="242672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 bwMode="auto">
          <a:xfrm flipV="1">
            <a:off x="8437274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012841" y="2816452"/>
            <a:ext cx="74244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426358" y="263297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09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en-US" sz="36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7196813" y="3654418"/>
            <a:ext cx="1583298" cy="369332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central region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sz="360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42028" y="3551688"/>
            <a:ext cx="2595200" cy="1200329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Main Linac</a:t>
            </a:r>
          </a:p>
          <a:p>
            <a:pPr>
              <a:tabLst>
                <a:tab pos="533347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&lt;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G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cavity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&gt;	= 31.5 MV/m</a:t>
            </a:r>
          </a:p>
          <a:p>
            <a:pPr>
              <a:tabLst>
                <a:tab pos="533347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 </a:t>
            </a:r>
            <a:r>
              <a:rPr lang="en-US" i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G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eff</a:t>
            </a:r>
            <a:r>
              <a:rPr lang="en-US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	≈ 22.7 MV/m</a:t>
            </a:r>
          </a:p>
          <a:p>
            <a:pPr>
              <a:tabLst>
                <a:tab pos="533347" algn="l"/>
              </a:tabLst>
            </a:pPr>
            <a:r>
              <a:rPr lang="en-US" dirty="0" smtClean="0">
                <a:solidFill>
                  <a:srgbClr val="0000FF"/>
                </a:solidFill>
                <a:latin typeface="Arial"/>
                <a:ea typeface="Arial Unicode MS"/>
                <a:cs typeface="Arial Unicode MS"/>
              </a:rPr>
              <a:t>(fill fact.	= 0.72)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	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216" y="4752017"/>
            <a:ext cx="1967418" cy="646331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Cost: 	100%</a:t>
            </a:r>
          </a:p>
          <a:p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</a:t>
            </a:r>
            <a:r>
              <a:rPr lang="en-GB" baseline="-25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AC</a:t>
            </a:r>
            <a:r>
              <a:rPr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:		161 MW</a:t>
            </a:r>
            <a:endParaRPr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333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721339"/>
            <a:ext cx="7481455" cy="500303"/>
          </a:xfrm>
        </p:spPr>
        <p:txBody>
          <a:bodyPr/>
          <a:lstStyle/>
          <a:p>
            <a:r>
              <a:rPr lang="en-GB" dirty="0" smtClean="0"/>
              <a:t>ILC Published Parameters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55905700"/>
              </p:ext>
            </p:extLst>
          </p:nvPr>
        </p:nvGraphicFramePr>
        <p:xfrm>
          <a:off x="634714" y="1839189"/>
          <a:ext cx="7481455" cy="3813755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2912022"/>
                <a:gridCol w="1125802"/>
                <a:gridCol w="1440365"/>
                <a:gridCol w="2003266"/>
              </a:tblGrid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Collision rate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Hz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Number of bunches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1312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2625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Bunch population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×10</a:t>
                      </a:r>
                      <a:r>
                        <a:rPr lang="en-US" sz="1800" u="none" strike="noStrike" baseline="30000" dirty="0">
                          <a:effectLst/>
                        </a:rPr>
                        <a:t>10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Bunch separation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ns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554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366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Pulse current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mA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5.8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8.8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</a:rPr>
                        <a:t>Beam pulse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length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ms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730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960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RMS bunch length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mm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0.3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Horizontal emittance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mm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Vertical emittance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nm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35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Electron polarisation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%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3467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Positron polarisation</a:t>
                      </a: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%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</a:t>
                      </a:r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0175" y="5743652"/>
            <a:ext cx="8595163" cy="36933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http://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ilc-edmsdirect.desy.de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item.jsp?edmsid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=D00000000925325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015" y="1316773"/>
            <a:ext cx="3506514" cy="400110"/>
          </a:xfrm>
          <a:prstGeom prst="rect">
            <a:avLst/>
          </a:prstGeom>
          <a:solidFill>
            <a:srgbClr val="CCFFCC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kumimoji="0" lang="en-GB" sz="20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Centre-of-mass independent:</a:t>
            </a:r>
          </a:p>
        </p:txBody>
      </p:sp>
      <p:sp>
        <p:nvSpPr>
          <p:cNvPr id="7" name="TextBox 6"/>
          <p:cNvSpPr txBox="1"/>
          <p:nvPr/>
        </p:nvSpPr>
        <p:spPr>
          <a:xfrm rot="20338805">
            <a:off x="6328697" y="1143327"/>
            <a:ext cx="1568607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/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Luminosity Upgrade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D802-AAAA-D947-9202-65E7C7D696D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ILC Published Parameters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35117" y="5779541"/>
            <a:ext cx="8595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http://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ilc-edmsdirect.desy.de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item.jsp?edmsid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=D00000000925325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977" y="1100590"/>
            <a:ext cx="33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GB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Centre-of-mass dependent:</a:t>
            </a:r>
            <a:endParaRPr kumimoji="0" lang="en-GB" sz="20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311407"/>
              </p:ext>
            </p:extLst>
          </p:nvPr>
        </p:nvGraphicFramePr>
        <p:xfrm>
          <a:off x="553977" y="1552743"/>
          <a:ext cx="7951615" cy="379862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171391"/>
                <a:gridCol w="1349130"/>
                <a:gridCol w="721994"/>
                <a:gridCol w="716117"/>
                <a:gridCol w="675582"/>
                <a:gridCol w="662070"/>
                <a:gridCol w="655331"/>
              </a:tblGrid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Centre-of-mass energy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GeV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230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250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350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500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Electron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Positron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0.07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horizontal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vertical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IP RMS horizontal beam size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904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843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662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474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RMS veritcal beam size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9.3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7.0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5.9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Vertical disruption parameter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23.5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21.1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24.6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Enhancement factor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55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Geometric luminosity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34</a:t>
                      </a:r>
                      <a:r>
                        <a:rPr lang="en-US" sz="1600" u="none" strike="noStrike" dirty="0">
                          <a:effectLst/>
                        </a:rPr>
                        <a:t> cm</a:t>
                      </a:r>
                      <a:r>
                        <a:rPr lang="en-US" sz="1600" u="none" strike="noStrike" baseline="30000" dirty="0">
                          <a:effectLst/>
                        </a:rPr>
                        <a:t>-2</a:t>
                      </a:r>
                      <a:r>
                        <a:rPr lang="en-US" sz="1600" u="none" strike="noStrike" dirty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>
                          <a:effectLst/>
                        </a:rPr>
                        <a:t>-1 </a:t>
                      </a:r>
                      <a:endParaRPr lang="en-US" sz="1600" b="0" i="0" u="none" strike="noStrike" baseline="30000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Luminosity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×10</a:t>
                      </a:r>
                      <a:r>
                        <a:rPr lang="en-US" sz="1600" b="1" u="none" strike="noStrike" baseline="30000" dirty="0" smtClean="0">
                          <a:solidFill>
                            <a:srgbClr val="FFFF00"/>
                          </a:solidFill>
                          <a:effectLst/>
                        </a:rPr>
                        <a:t>34</a:t>
                      </a:r>
                      <a:r>
                        <a:rPr lang="en-US" sz="16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 cm</a:t>
                      </a:r>
                      <a:r>
                        <a:rPr lang="en-US" sz="1600" b="1" u="none" strike="noStrike" baseline="30000" dirty="0" smtClean="0">
                          <a:solidFill>
                            <a:srgbClr val="FFFF00"/>
                          </a:solidFill>
                          <a:effectLst/>
                        </a:rPr>
                        <a:t>-2</a:t>
                      </a:r>
                      <a:r>
                        <a:rPr lang="en-US" sz="16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s</a:t>
                      </a:r>
                      <a:r>
                        <a:rPr lang="en-US" sz="1600" b="1" u="none" strike="noStrike" baseline="30000" dirty="0" smtClean="0">
                          <a:solidFill>
                            <a:srgbClr val="FFFF00"/>
                          </a:solidFill>
                          <a:effectLst/>
                        </a:rPr>
                        <a:t>-1 </a:t>
                      </a:r>
                      <a:endParaRPr lang="en-US" sz="1600" b="1" i="0" u="none" strike="noStrike" baseline="30000" dirty="0" smtClean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0.50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0.59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0.75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FFFF00"/>
                          </a:solidFill>
                          <a:effectLst/>
                        </a:rPr>
                        <a:t>0.93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1.8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% luminosity </a:t>
                      </a:r>
                      <a:r>
                        <a:rPr lang="en-US" sz="1600" u="none" strike="noStrike" dirty="0">
                          <a:effectLst/>
                        </a:rPr>
                        <a:t>in top 1</a:t>
                      </a:r>
                      <a:r>
                        <a:rPr lang="en-US" sz="1600" u="none" strike="noStrike" dirty="0" smtClean="0">
                          <a:effectLst/>
                        </a:rPr>
                        <a:t>% </a:t>
                      </a:r>
                      <a:r>
                        <a:rPr lang="en-US" sz="1600" u="none" strike="noStrike" dirty="0" smtClean="0">
                          <a:effectLst/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u="none" strike="noStrike" dirty="0" smtClean="0">
                          <a:effectLst/>
                        </a:rPr>
                        <a:t>E/E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92%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90%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84%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79%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63%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Average energy loss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511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Pairs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9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Total pair energy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TeV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344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14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Oval 2"/>
          <p:cNvSpPr/>
          <p:nvPr/>
        </p:nvSpPr>
        <p:spPr bwMode="auto">
          <a:xfrm>
            <a:off x="6566219" y="1269817"/>
            <a:ext cx="851443" cy="4278841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986000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ILC Published Parameters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35117" y="5779541"/>
            <a:ext cx="8595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http://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ilc-edmsdirect.desy.de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ilc-edmsdirect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/</a:t>
            </a:r>
            <a:r>
              <a:rPr kumimoji="0" lang="en-GB" dirty="0" err="1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item.jsp?edmsid</a:t>
            </a:r>
            <a:r>
              <a:rPr kumimoji="0" lang="en-GB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=D00000000925325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977" y="1100590"/>
            <a:ext cx="33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GB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Centre-of-mass dependent:</a:t>
            </a:r>
            <a:endParaRPr kumimoji="0" lang="en-GB" sz="20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972635"/>
              </p:ext>
            </p:extLst>
          </p:nvPr>
        </p:nvGraphicFramePr>
        <p:xfrm>
          <a:off x="553977" y="1552743"/>
          <a:ext cx="7951615" cy="3798629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3171391"/>
                <a:gridCol w="1349130"/>
                <a:gridCol w="721994"/>
                <a:gridCol w="716117"/>
                <a:gridCol w="675582"/>
                <a:gridCol w="662070"/>
                <a:gridCol w="655331"/>
              </a:tblGrid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Centre-of-mass energy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GeV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200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230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250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350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500</a:t>
                      </a:r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Electron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Positron RMS energy spread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0.07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horizontal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vertical beta function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IP RMS horizontal beam size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904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843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662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474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IP RMS veritcal beam size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nm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9.3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7.0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5.9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Vertical disruption parameter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20.4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23.5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21.1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24.6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Enhancement factor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1.83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1.84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1.95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5568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Geometric luminosity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34</a:t>
                      </a:r>
                      <a:r>
                        <a:rPr lang="en-US" sz="1600" u="none" strike="noStrike" dirty="0">
                          <a:effectLst/>
                        </a:rPr>
                        <a:t> cm</a:t>
                      </a:r>
                      <a:r>
                        <a:rPr lang="en-US" sz="1600" u="none" strike="noStrike" baseline="30000" dirty="0">
                          <a:effectLst/>
                        </a:rPr>
                        <a:t>-2</a:t>
                      </a:r>
                      <a:r>
                        <a:rPr lang="en-US" sz="1600" u="none" strike="noStrike" dirty="0">
                          <a:effectLst/>
                        </a:rPr>
                        <a:t>s</a:t>
                      </a:r>
                      <a:r>
                        <a:rPr lang="en-US" sz="1600" u="none" strike="noStrike" baseline="30000" dirty="0">
                          <a:effectLst/>
                        </a:rPr>
                        <a:t>-1 </a:t>
                      </a:r>
                      <a:endParaRPr lang="en-US" sz="1600" b="0" i="0" u="none" strike="noStrike" baseline="30000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0.36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0.75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Luminosity Upgrade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×10</a:t>
                      </a:r>
                      <a:r>
                        <a:rPr lang="en-US" sz="1600" b="1" u="none" strike="noStrike" baseline="30000" dirty="0" smtClean="0">
                          <a:solidFill>
                            <a:srgbClr val="FFFF00"/>
                          </a:solidFill>
                          <a:effectLst/>
                        </a:rPr>
                        <a:t>34</a:t>
                      </a:r>
                      <a:r>
                        <a:rPr lang="en-US" sz="16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 cm</a:t>
                      </a:r>
                      <a:r>
                        <a:rPr lang="en-US" sz="1600" b="1" u="none" strike="noStrike" baseline="30000" dirty="0" smtClean="0">
                          <a:solidFill>
                            <a:srgbClr val="FFFF00"/>
                          </a:solidFill>
                          <a:effectLst/>
                        </a:rPr>
                        <a:t>-2</a:t>
                      </a:r>
                      <a:r>
                        <a:rPr lang="en-US" sz="16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s</a:t>
                      </a:r>
                      <a:r>
                        <a:rPr lang="en-US" sz="1600" b="1" u="none" strike="noStrike" baseline="30000" dirty="0" smtClean="0">
                          <a:solidFill>
                            <a:srgbClr val="FFFF00"/>
                          </a:solidFill>
                          <a:effectLst/>
                        </a:rPr>
                        <a:t>-1 </a:t>
                      </a:r>
                      <a:endParaRPr lang="en-US" sz="1600" b="1" i="0" u="none" strike="noStrike" baseline="30000" dirty="0" smtClean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1.00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1.18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1.50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1.86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 smtClean="0">
                          <a:solidFill>
                            <a:srgbClr val="FFFF00"/>
                          </a:solidFill>
                          <a:effectLst/>
                        </a:rPr>
                        <a:t>3.6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% luminosity </a:t>
                      </a:r>
                      <a:r>
                        <a:rPr lang="en-US" sz="1600" u="none" strike="noStrike" dirty="0">
                          <a:effectLst/>
                        </a:rPr>
                        <a:t>in top 1</a:t>
                      </a:r>
                      <a:r>
                        <a:rPr lang="en-US" sz="1600" u="none" strike="noStrike" dirty="0" smtClean="0">
                          <a:effectLst/>
                        </a:rPr>
                        <a:t>% </a:t>
                      </a:r>
                      <a:r>
                        <a:rPr lang="en-US" sz="1600" u="none" strike="noStrike" dirty="0" smtClean="0">
                          <a:effectLst/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u="none" strike="noStrike" dirty="0" smtClean="0">
                          <a:effectLst/>
                        </a:rPr>
                        <a:t>E/E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92%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90%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84%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79%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63%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34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Average energy loss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4%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511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Pairs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×10</a:t>
                      </a:r>
                      <a:r>
                        <a:rPr lang="en-US" sz="1600" u="none" strike="noStrike" baseline="30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139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18913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Total pair energy / BX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TeV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34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51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108</a:t>
                      </a:r>
                      <a:endParaRPr lang="en-US" sz="1600" b="0" i="0" u="none" strike="noStrike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344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7143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 249"/>
          <p:cNvGrpSpPr/>
          <p:nvPr/>
        </p:nvGrpSpPr>
        <p:grpSpPr>
          <a:xfrm>
            <a:off x="4349867" y="5634341"/>
            <a:ext cx="781087" cy="496944"/>
            <a:chOff x="798456" y="2724045"/>
            <a:chExt cx="781087" cy="496944"/>
          </a:xfrm>
        </p:grpSpPr>
        <p:sp>
          <p:nvSpPr>
            <p:cNvPr id="251" name="Arc 25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52" name="Arc 25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4292528" y="4139989"/>
            <a:ext cx="781087" cy="496944"/>
            <a:chOff x="798456" y="2724045"/>
            <a:chExt cx="781087" cy="496944"/>
          </a:xfrm>
        </p:grpSpPr>
        <p:sp>
          <p:nvSpPr>
            <p:cNvPr id="240" name="Arc 239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1" name="Arc 240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35" name="Rectangle 234"/>
          <p:cNvSpPr/>
          <p:nvPr/>
        </p:nvSpPr>
        <p:spPr bwMode="auto">
          <a:xfrm>
            <a:off x="568514" y="3064153"/>
            <a:ext cx="4015785" cy="169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036972" y="987845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770913" cy="914400"/>
          </a:xfrm>
        </p:spPr>
        <p:txBody>
          <a:bodyPr/>
          <a:lstStyle/>
          <a:p>
            <a:r>
              <a:rPr lang="en-US" dirty="0" err="1" smtClean="0"/>
              <a:t>TeV</a:t>
            </a:r>
            <a:r>
              <a:rPr lang="en-US" dirty="0" smtClean="0"/>
              <a:t> upgrade: Construction Scenario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569660" y="1589790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57479" y="158979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39153" y="987845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640219" y="987845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7056177" y="1592016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036972" y="987845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120660" y="992297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4570235" y="1594242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23665" y="1724899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900045" y="1723410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7016929" y="1895526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41" name="Octagon 40"/>
          <p:cNvSpPr/>
          <p:nvPr/>
        </p:nvSpPr>
        <p:spPr bwMode="auto">
          <a:xfrm>
            <a:off x="8647123" y="1569965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41936" y="1960301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8284255" y="1108636"/>
            <a:ext cx="546914" cy="291449"/>
            <a:chOff x="1295400" y="4652316"/>
            <a:chExt cx="609552" cy="390534"/>
          </a:xfrm>
          <a:noFill/>
        </p:grpSpPr>
        <p:sp>
          <p:nvSpPr>
            <p:cNvPr id="56" name="Arc 5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7" name="Straight Connector 76"/>
          <p:cNvCxnSpPr/>
          <p:nvPr/>
        </p:nvCxnSpPr>
        <p:spPr bwMode="auto">
          <a:xfrm flipV="1">
            <a:off x="8597690" y="1400085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 flipV="1">
            <a:off x="4962023" y="1550733"/>
            <a:ext cx="3677387" cy="44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586775" y="1367251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1" name="Rectangle 80"/>
          <p:cNvSpPr/>
          <p:nvPr/>
        </p:nvSpPr>
        <p:spPr bwMode="auto">
          <a:xfrm>
            <a:off x="8836137" y="1583974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570235" y="987845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554450" y="1586201"/>
            <a:ext cx="4015785" cy="169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 rot="952044">
            <a:off x="2424269" y="1341968"/>
            <a:ext cx="241025" cy="616618"/>
            <a:chOff x="4144431" y="3726925"/>
            <a:chExt cx="254444" cy="424431"/>
          </a:xfrm>
        </p:grpSpPr>
        <p:sp>
          <p:nvSpPr>
            <p:cNvPr id="53" name="Rectangle 52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" name="TextBox 116"/>
          <p:cNvSpPr txBox="1"/>
          <p:nvPr/>
        </p:nvSpPr>
        <p:spPr>
          <a:xfrm>
            <a:off x="4491197" y="1725097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sp>
        <p:nvSpPr>
          <p:cNvPr id="118" name="Rectangle 117"/>
          <p:cNvSpPr/>
          <p:nvPr/>
        </p:nvSpPr>
        <p:spPr>
          <a:xfrm>
            <a:off x="7036972" y="2482033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569660" y="3083978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7657479" y="3083978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1" name="Straight Connector 120"/>
          <p:cNvCxnSpPr/>
          <p:nvPr/>
        </p:nvCxnSpPr>
        <p:spPr bwMode="auto">
          <a:xfrm>
            <a:off x="8739153" y="2482033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7640219" y="2482033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Rectangle 122"/>
          <p:cNvSpPr/>
          <p:nvPr/>
        </p:nvSpPr>
        <p:spPr bwMode="auto">
          <a:xfrm>
            <a:off x="7056177" y="3086204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4" name="Straight Connector 123"/>
          <p:cNvCxnSpPr/>
          <p:nvPr/>
        </p:nvCxnSpPr>
        <p:spPr bwMode="auto">
          <a:xfrm>
            <a:off x="7036972" y="2482033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1104875" y="2482033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6" name="Rectangle 125"/>
          <p:cNvSpPr/>
          <p:nvPr/>
        </p:nvSpPr>
        <p:spPr bwMode="auto">
          <a:xfrm>
            <a:off x="554450" y="3083978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7" name="Straight Connector 126"/>
          <p:cNvCxnSpPr/>
          <p:nvPr/>
        </p:nvCxnSpPr>
        <p:spPr bwMode="auto">
          <a:xfrm>
            <a:off x="302271" y="2482033"/>
            <a:ext cx="9391" cy="991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TextBox 127"/>
          <p:cNvSpPr txBox="1"/>
          <p:nvPr/>
        </p:nvSpPr>
        <p:spPr>
          <a:xfrm>
            <a:off x="7923665" y="3219087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900045" y="3217598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7016929" y="3389714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131" name="Octagon 130"/>
          <p:cNvSpPr/>
          <p:nvPr/>
        </p:nvSpPr>
        <p:spPr bwMode="auto">
          <a:xfrm>
            <a:off x="8647123" y="3064153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541936" y="3454489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8284255" y="2602824"/>
            <a:ext cx="546914" cy="291449"/>
            <a:chOff x="1295400" y="4652316"/>
            <a:chExt cx="609552" cy="390534"/>
          </a:xfrm>
          <a:noFill/>
        </p:grpSpPr>
        <p:sp>
          <p:nvSpPr>
            <p:cNvPr id="134" name="Arc 133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7" name="Group 136"/>
          <p:cNvGrpSpPr/>
          <p:nvPr/>
        </p:nvGrpSpPr>
        <p:grpSpPr>
          <a:xfrm>
            <a:off x="311956" y="2655192"/>
            <a:ext cx="781087" cy="496944"/>
            <a:chOff x="798456" y="2724045"/>
            <a:chExt cx="781087" cy="496944"/>
          </a:xfrm>
        </p:grpSpPr>
        <p:sp>
          <p:nvSpPr>
            <p:cNvPr id="138" name="Arc 137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9" name="Arc 138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 bwMode="auto">
          <a:xfrm flipV="1">
            <a:off x="8597690" y="2894273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2" name="Group 141"/>
          <p:cNvGrpSpPr/>
          <p:nvPr/>
        </p:nvGrpSpPr>
        <p:grpSpPr>
          <a:xfrm rot="952044">
            <a:off x="5586775" y="2861439"/>
            <a:ext cx="241025" cy="616618"/>
            <a:chOff x="4144431" y="3726925"/>
            <a:chExt cx="254444" cy="424431"/>
          </a:xfrm>
        </p:grpSpPr>
        <p:sp>
          <p:nvSpPr>
            <p:cNvPr id="143" name="Rectangle 142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6" name="Rectangle 145"/>
          <p:cNvSpPr/>
          <p:nvPr/>
        </p:nvSpPr>
        <p:spPr bwMode="auto">
          <a:xfrm>
            <a:off x="8836137" y="3078162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7" name="Straight Connector 146"/>
          <p:cNvCxnSpPr/>
          <p:nvPr/>
        </p:nvCxnSpPr>
        <p:spPr bwMode="auto">
          <a:xfrm>
            <a:off x="4570235" y="2482033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" name="Rectangle 147"/>
          <p:cNvSpPr/>
          <p:nvPr/>
        </p:nvSpPr>
        <p:spPr bwMode="auto">
          <a:xfrm>
            <a:off x="1120653" y="3080388"/>
            <a:ext cx="2902662" cy="1515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75412" y="3214833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sp>
        <p:nvSpPr>
          <p:cNvPr id="154" name="Rectangle 153"/>
          <p:cNvSpPr/>
          <p:nvPr/>
        </p:nvSpPr>
        <p:spPr>
          <a:xfrm>
            <a:off x="7036972" y="3976221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4569660" y="4578166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7657479" y="4578166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7" name="Straight Connector 156"/>
          <p:cNvCxnSpPr/>
          <p:nvPr/>
        </p:nvCxnSpPr>
        <p:spPr bwMode="auto">
          <a:xfrm>
            <a:off x="8739153" y="3976221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640219" y="3976221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Rectangle 158"/>
          <p:cNvSpPr/>
          <p:nvPr/>
        </p:nvSpPr>
        <p:spPr bwMode="auto">
          <a:xfrm>
            <a:off x="7056177" y="4580392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0" name="Straight Connector 159"/>
          <p:cNvCxnSpPr/>
          <p:nvPr/>
        </p:nvCxnSpPr>
        <p:spPr bwMode="auto">
          <a:xfrm>
            <a:off x="7036972" y="3976221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1104875" y="3976221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Rectangle 161"/>
          <p:cNvSpPr/>
          <p:nvPr/>
        </p:nvSpPr>
        <p:spPr bwMode="auto">
          <a:xfrm>
            <a:off x="554450" y="4578166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3" name="Straight Connector 162"/>
          <p:cNvCxnSpPr/>
          <p:nvPr/>
        </p:nvCxnSpPr>
        <p:spPr bwMode="auto">
          <a:xfrm>
            <a:off x="302271" y="3976221"/>
            <a:ext cx="9391" cy="991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7923665" y="4713275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5900045" y="4711786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166" name="TextBox 165"/>
          <p:cNvSpPr txBox="1"/>
          <p:nvPr/>
        </p:nvSpPr>
        <p:spPr>
          <a:xfrm rot="16200000">
            <a:off x="7016929" y="4883902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167" name="Octagon 166"/>
          <p:cNvSpPr/>
          <p:nvPr/>
        </p:nvSpPr>
        <p:spPr bwMode="auto">
          <a:xfrm>
            <a:off x="8647123" y="4558341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8541936" y="4948677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169" name="Group 168"/>
          <p:cNvGrpSpPr/>
          <p:nvPr/>
        </p:nvGrpSpPr>
        <p:grpSpPr>
          <a:xfrm>
            <a:off x="8284255" y="4097012"/>
            <a:ext cx="546914" cy="291449"/>
            <a:chOff x="1295400" y="4652316"/>
            <a:chExt cx="609552" cy="390534"/>
          </a:xfrm>
          <a:noFill/>
        </p:grpSpPr>
        <p:sp>
          <p:nvSpPr>
            <p:cNvPr id="170" name="Arc 169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71" name="Straight Connector 170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3" name="Group 172"/>
          <p:cNvGrpSpPr/>
          <p:nvPr/>
        </p:nvGrpSpPr>
        <p:grpSpPr>
          <a:xfrm>
            <a:off x="311956" y="4149380"/>
            <a:ext cx="781087" cy="496944"/>
            <a:chOff x="798456" y="2724045"/>
            <a:chExt cx="781087" cy="496944"/>
          </a:xfrm>
        </p:grpSpPr>
        <p:sp>
          <p:nvSpPr>
            <p:cNvPr id="174" name="Arc 173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5" name="Arc 174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76" name="Straight Connector 175"/>
          <p:cNvCxnSpPr/>
          <p:nvPr/>
        </p:nvCxnSpPr>
        <p:spPr bwMode="auto">
          <a:xfrm flipV="1">
            <a:off x="8597690" y="4388461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175" idx="0"/>
          </p:cNvCxnSpPr>
          <p:nvPr/>
        </p:nvCxnSpPr>
        <p:spPr bwMode="auto">
          <a:xfrm>
            <a:off x="946238" y="4539109"/>
            <a:ext cx="76514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8" name="Group 177"/>
          <p:cNvGrpSpPr/>
          <p:nvPr/>
        </p:nvGrpSpPr>
        <p:grpSpPr>
          <a:xfrm rot="952044">
            <a:off x="5586775" y="4355627"/>
            <a:ext cx="241025" cy="616618"/>
            <a:chOff x="4144431" y="3726925"/>
            <a:chExt cx="254444" cy="424431"/>
          </a:xfrm>
        </p:grpSpPr>
        <p:sp>
          <p:nvSpPr>
            <p:cNvPr id="179" name="Rectangle 178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80" name="Straight Connector 17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181"/>
          <p:cNvSpPr/>
          <p:nvPr/>
        </p:nvSpPr>
        <p:spPr bwMode="auto">
          <a:xfrm>
            <a:off x="8836137" y="4572350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3" name="Straight Connector 182"/>
          <p:cNvCxnSpPr/>
          <p:nvPr/>
        </p:nvCxnSpPr>
        <p:spPr bwMode="auto">
          <a:xfrm>
            <a:off x="4570235" y="3976221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Rectangle 183"/>
          <p:cNvSpPr/>
          <p:nvPr/>
        </p:nvSpPr>
        <p:spPr bwMode="auto">
          <a:xfrm>
            <a:off x="1120652" y="4574577"/>
            <a:ext cx="3449583" cy="145722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85" name="Group 184"/>
          <p:cNvGrpSpPr/>
          <p:nvPr/>
        </p:nvGrpSpPr>
        <p:grpSpPr>
          <a:xfrm rot="952044">
            <a:off x="2424269" y="4330344"/>
            <a:ext cx="241025" cy="616618"/>
            <a:chOff x="4144431" y="3726925"/>
            <a:chExt cx="254444" cy="424431"/>
          </a:xfrm>
        </p:grpSpPr>
        <p:sp>
          <p:nvSpPr>
            <p:cNvPr id="186" name="Rectangle 185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87" name="Straight Connector 186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9" name="TextBox 188"/>
          <p:cNvSpPr txBox="1"/>
          <p:nvPr/>
        </p:nvSpPr>
        <p:spPr>
          <a:xfrm>
            <a:off x="475412" y="4709021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sp>
        <p:nvSpPr>
          <p:cNvPr id="190" name="Rectangle 189"/>
          <p:cNvSpPr/>
          <p:nvPr/>
        </p:nvSpPr>
        <p:spPr>
          <a:xfrm>
            <a:off x="7036972" y="5470409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7657479" y="6072354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3" name="Straight Connector 192"/>
          <p:cNvCxnSpPr/>
          <p:nvPr/>
        </p:nvCxnSpPr>
        <p:spPr bwMode="auto">
          <a:xfrm>
            <a:off x="8739153" y="5470409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7640219" y="5470409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5" name="Rectangle 194"/>
          <p:cNvSpPr/>
          <p:nvPr/>
        </p:nvSpPr>
        <p:spPr bwMode="auto">
          <a:xfrm>
            <a:off x="7056177" y="6074580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6" name="Straight Connector 195"/>
          <p:cNvCxnSpPr/>
          <p:nvPr/>
        </p:nvCxnSpPr>
        <p:spPr bwMode="auto">
          <a:xfrm>
            <a:off x="7036972" y="5470409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>
            <a:off x="1104875" y="5470409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Rectangle 197"/>
          <p:cNvSpPr/>
          <p:nvPr/>
        </p:nvSpPr>
        <p:spPr bwMode="auto">
          <a:xfrm>
            <a:off x="554450" y="6072354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9" name="Straight Connector 198"/>
          <p:cNvCxnSpPr/>
          <p:nvPr/>
        </p:nvCxnSpPr>
        <p:spPr bwMode="auto">
          <a:xfrm>
            <a:off x="302271" y="5470409"/>
            <a:ext cx="9391" cy="991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TextBox 199"/>
          <p:cNvSpPr txBox="1"/>
          <p:nvPr/>
        </p:nvSpPr>
        <p:spPr>
          <a:xfrm>
            <a:off x="7923665" y="6207463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201" name="TextBox 200"/>
          <p:cNvSpPr txBox="1"/>
          <p:nvPr/>
        </p:nvSpPr>
        <p:spPr>
          <a:xfrm>
            <a:off x="5907504" y="6205974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202" name="TextBox 201"/>
          <p:cNvSpPr txBox="1"/>
          <p:nvPr/>
        </p:nvSpPr>
        <p:spPr>
          <a:xfrm rot="16200000">
            <a:off x="7016929" y="6378090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203" name="Octagon 202"/>
          <p:cNvSpPr/>
          <p:nvPr/>
        </p:nvSpPr>
        <p:spPr bwMode="auto">
          <a:xfrm>
            <a:off x="8647123" y="6052529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8541936" y="6442865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8284255" y="5591200"/>
            <a:ext cx="546914" cy="291449"/>
            <a:chOff x="1295400" y="4652316"/>
            <a:chExt cx="609552" cy="390534"/>
          </a:xfrm>
          <a:noFill/>
        </p:grpSpPr>
        <p:sp>
          <p:nvSpPr>
            <p:cNvPr id="206" name="Arc 20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07" name="Straight Connector 206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8" name="Straight Connector 207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9" name="Group 208"/>
          <p:cNvGrpSpPr/>
          <p:nvPr/>
        </p:nvGrpSpPr>
        <p:grpSpPr>
          <a:xfrm>
            <a:off x="311956" y="5643568"/>
            <a:ext cx="781087" cy="496944"/>
            <a:chOff x="798456" y="2724045"/>
            <a:chExt cx="781087" cy="496944"/>
          </a:xfrm>
        </p:grpSpPr>
        <p:sp>
          <p:nvSpPr>
            <p:cNvPr id="210" name="Arc 209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1" name="Arc 210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212" name="Straight Connector 211"/>
          <p:cNvCxnSpPr/>
          <p:nvPr/>
        </p:nvCxnSpPr>
        <p:spPr bwMode="auto">
          <a:xfrm flipV="1">
            <a:off x="8597690" y="5882649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>
            <a:stCxn id="211" idx="0"/>
          </p:cNvCxnSpPr>
          <p:nvPr/>
        </p:nvCxnSpPr>
        <p:spPr bwMode="auto">
          <a:xfrm>
            <a:off x="946238" y="6033297"/>
            <a:ext cx="76514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8" name="Rectangle 217"/>
          <p:cNvSpPr/>
          <p:nvPr/>
        </p:nvSpPr>
        <p:spPr bwMode="auto">
          <a:xfrm>
            <a:off x="8836137" y="6066538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1120652" y="6068765"/>
            <a:ext cx="5923195" cy="145722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21" name="Group 220"/>
          <p:cNvGrpSpPr/>
          <p:nvPr/>
        </p:nvGrpSpPr>
        <p:grpSpPr>
          <a:xfrm rot="952044">
            <a:off x="3908871" y="5835538"/>
            <a:ext cx="241025" cy="616618"/>
            <a:chOff x="4144431" y="3726925"/>
            <a:chExt cx="254444" cy="424431"/>
          </a:xfrm>
        </p:grpSpPr>
        <p:sp>
          <p:nvSpPr>
            <p:cNvPr id="222" name="Rectangle 221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23" name="Straight Connector 222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5" name="TextBox 224"/>
          <p:cNvSpPr txBox="1"/>
          <p:nvPr/>
        </p:nvSpPr>
        <p:spPr>
          <a:xfrm>
            <a:off x="475412" y="6203209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4327741" y="1165456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554450" y="1550733"/>
            <a:ext cx="86667" cy="279611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5009" y="1119041"/>
            <a:ext cx="1900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start civil construction</a:t>
            </a:r>
            <a:endParaRPr lang="en-US" sz="1400" dirty="0"/>
          </a:p>
        </p:txBody>
      </p:sp>
      <p:sp>
        <p:nvSpPr>
          <p:cNvPr id="226" name="TextBox 225"/>
          <p:cNvSpPr txBox="1"/>
          <p:nvPr/>
        </p:nvSpPr>
        <p:spPr>
          <a:xfrm>
            <a:off x="5120660" y="895659"/>
            <a:ext cx="173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500GeV operations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27" name="Straight Connector 226"/>
          <p:cNvCxnSpPr>
            <a:stCxn id="230" idx="0"/>
          </p:cNvCxnSpPr>
          <p:nvPr/>
        </p:nvCxnSpPr>
        <p:spPr bwMode="auto">
          <a:xfrm flipV="1">
            <a:off x="4951169" y="3040469"/>
            <a:ext cx="3677387" cy="44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8" name="Group 227"/>
          <p:cNvGrpSpPr/>
          <p:nvPr/>
        </p:nvGrpSpPr>
        <p:grpSpPr>
          <a:xfrm>
            <a:off x="4316887" y="2655192"/>
            <a:ext cx="781087" cy="496944"/>
            <a:chOff x="798456" y="2724045"/>
            <a:chExt cx="781087" cy="496944"/>
          </a:xfrm>
        </p:grpSpPr>
        <p:sp>
          <p:nvSpPr>
            <p:cNvPr id="229" name="Arc 228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0" name="Arc 229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31" name="Rectangle 230"/>
          <p:cNvSpPr/>
          <p:nvPr/>
        </p:nvSpPr>
        <p:spPr bwMode="auto">
          <a:xfrm>
            <a:off x="4575293" y="3080608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2" name="Straight Connector 231"/>
          <p:cNvCxnSpPr/>
          <p:nvPr/>
        </p:nvCxnSpPr>
        <p:spPr bwMode="auto">
          <a:xfrm>
            <a:off x="5130818" y="2482033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3" name="TextBox 232"/>
          <p:cNvSpPr txBox="1"/>
          <p:nvPr/>
        </p:nvSpPr>
        <p:spPr>
          <a:xfrm>
            <a:off x="5174823" y="2390496"/>
            <a:ext cx="173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500GeV operations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34" name="Right Arrow 233"/>
          <p:cNvSpPr/>
          <p:nvPr/>
        </p:nvSpPr>
        <p:spPr>
          <a:xfrm>
            <a:off x="3951459" y="3016335"/>
            <a:ext cx="86667" cy="279611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1122765" y="3080388"/>
            <a:ext cx="1713569" cy="151537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>
            <a:off x="946238" y="3044271"/>
            <a:ext cx="190279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9" name="Group 148"/>
          <p:cNvGrpSpPr/>
          <p:nvPr/>
        </p:nvGrpSpPr>
        <p:grpSpPr>
          <a:xfrm rot="952044">
            <a:off x="2424269" y="2836156"/>
            <a:ext cx="241025" cy="616618"/>
            <a:chOff x="4144431" y="3726925"/>
            <a:chExt cx="254444" cy="424431"/>
          </a:xfrm>
        </p:grpSpPr>
        <p:sp>
          <p:nvSpPr>
            <p:cNvPr id="150" name="Rectangle 149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1" name="Straight Connector 150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2" name="TextBox 241"/>
          <p:cNvSpPr txBox="1"/>
          <p:nvPr/>
        </p:nvSpPr>
        <p:spPr>
          <a:xfrm>
            <a:off x="5120660" y="3995491"/>
            <a:ext cx="260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Installation/upgrade shutdown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4627865" y="4659101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1459" y="4960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4" name="TextBox 243"/>
          <p:cNvSpPr txBox="1"/>
          <p:nvPr/>
        </p:nvSpPr>
        <p:spPr>
          <a:xfrm>
            <a:off x="345009" y="2177473"/>
            <a:ext cx="255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civil construction + installation</a:t>
            </a:r>
            <a:endParaRPr lang="en-US" sz="1400" dirty="0"/>
          </a:p>
        </p:txBody>
      </p:sp>
      <p:sp>
        <p:nvSpPr>
          <p:cNvPr id="245" name="TextBox 244"/>
          <p:cNvSpPr txBox="1"/>
          <p:nvPr/>
        </p:nvSpPr>
        <p:spPr>
          <a:xfrm>
            <a:off x="2933029" y="5035813"/>
            <a:ext cx="204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final installation/connection</a:t>
            </a:r>
          </a:p>
          <a:p>
            <a:r>
              <a:rPr lang="en-US" sz="1200" dirty="0" smtClean="0"/>
              <a:t>removal/relocation of BC</a:t>
            </a:r>
          </a:p>
          <a:p>
            <a:r>
              <a:rPr lang="en-US" sz="1200" dirty="0" smtClean="0"/>
              <a:t>Removal of turnaround etc.</a:t>
            </a:r>
            <a:endParaRPr lang="en-US" sz="1200" dirty="0"/>
          </a:p>
        </p:txBody>
      </p:sp>
      <p:sp>
        <p:nvSpPr>
          <p:cNvPr id="246" name="Oval 245"/>
          <p:cNvSpPr/>
          <p:nvPr/>
        </p:nvSpPr>
        <p:spPr>
          <a:xfrm>
            <a:off x="4099044" y="3855073"/>
            <a:ext cx="1176837" cy="1253082"/>
          </a:xfrm>
          <a:prstGeom prst="ellipse">
            <a:avLst/>
          </a:prstGeom>
          <a:ln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6224181" y="5285008"/>
            <a:ext cx="195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Installation of addition magnets etc.</a:t>
            </a:r>
            <a:endParaRPr lang="en-US" sz="1200" dirty="0"/>
          </a:p>
        </p:txBody>
      </p:sp>
      <p:cxnSp>
        <p:nvCxnSpPr>
          <p:cNvPr id="249" name="Straight Arrow Connector 248"/>
          <p:cNvCxnSpPr/>
          <p:nvPr/>
        </p:nvCxnSpPr>
        <p:spPr bwMode="auto">
          <a:xfrm flipV="1">
            <a:off x="7842681" y="4993447"/>
            <a:ext cx="176135" cy="3245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3" name="TextBox 252"/>
          <p:cNvSpPr txBox="1"/>
          <p:nvPr/>
        </p:nvSpPr>
        <p:spPr>
          <a:xfrm>
            <a:off x="5195480" y="5691551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Commissioning / operation at 1TeV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831273" y="1426710"/>
            <a:ext cx="7481455" cy="4635694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SCRF technology and beam acceleration</a:t>
            </a:r>
            <a:r>
              <a:rPr kumimoji="1" lang="ja-JP" altLang="en-US" sz="2400" dirty="0">
                <a:solidFill>
                  <a:srgbClr val="000090"/>
                </a:solidFill>
              </a:rPr>
              <a:t>：</a:t>
            </a:r>
            <a:endParaRPr kumimoji="1" lang="en-US" altLang="ja-JP" sz="2400" dirty="0">
              <a:solidFill>
                <a:srgbClr val="000090"/>
              </a:solidFill>
            </a:endParaRPr>
          </a:p>
          <a:p>
            <a:pPr lvl="1"/>
            <a:r>
              <a:rPr kumimoji="1" lang="en-US" altLang="ja-JP" sz="2000" dirty="0"/>
              <a:t>Cavity Gradient required</a:t>
            </a:r>
            <a:r>
              <a:rPr kumimoji="1" lang="ja-JP" altLang="en-US" sz="2000" dirty="0"/>
              <a:t>：</a:t>
            </a:r>
            <a:r>
              <a:rPr kumimoji="1" lang="en-US" altLang="ja-JP" sz="2000" dirty="0">
                <a:solidFill>
                  <a:srgbClr val="3366FF"/>
                </a:solidFill>
              </a:rPr>
              <a:t>31.5 MV/m</a:t>
            </a:r>
          </a:p>
          <a:p>
            <a:pPr lvl="2"/>
            <a:r>
              <a:rPr kumimoji="1" lang="en-US" altLang="ja-JP" u="sng" dirty="0">
                <a:latin typeface="Osaka"/>
                <a:ea typeface="Osaka"/>
                <a:cs typeface="Osaka"/>
              </a:rPr>
              <a:t>ILC SCRF cavity R&amp;D </a:t>
            </a:r>
            <a:endParaRPr lang="en-US" altLang="ja-JP" dirty="0">
              <a:latin typeface="Osaka"/>
              <a:ea typeface="Osaka"/>
              <a:cs typeface="Osaka"/>
            </a:endParaRPr>
          </a:p>
          <a:p>
            <a:pPr lvl="3"/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Gradient 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Progress 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：　</a:t>
            </a:r>
            <a:r>
              <a:rPr kumimoji="1" lang="en-US" altLang="ja-JP" sz="1800" dirty="0">
                <a:solidFill>
                  <a:srgbClr val="3366FF"/>
                </a:solidFill>
                <a:latin typeface="Osaka"/>
                <a:ea typeface="Osaka"/>
                <a:cs typeface="Osaka"/>
              </a:rPr>
              <a:t>&lt; 37 MV/</a:t>
            </a:r>
            <a:r>
              <a:rPr kumimoji="1" lang="en-US" altLang="ja-JP" sz="18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m</a:t>
            </a:r>
          </a:p>
          <a:p>
            <a:pPr marL="731546" lvl="3" indent="0">
              <a:buNone/>
            </a:pPr>
            <a:r>
              <a:rPr kumimoji="1" lang="en-US" altLang="ja-JP" sz="1800" dirty="0">
                <a:solidFill>
                  <a:srgbClr val="3366FF"/>
                </a:solidFill>
                <a:latin typeface="Osaka"/>
                <a:ea typeface="Osaka"/>
                <a:cs typeface="Osaka"/>
              </a:rPr>
              <a:t> </a:t>
            </a:r>
            <a:r>
              <a:rPr kumimoji="1" lang="en-US" altLang="ja-JP" sz="18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    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  <a:sym typeface="Wingdings"/>
              </a:rPr>
              <a:t> achieved</a:t>
            </a:r>
            <a:endParaRPr kumimoji="1" lang="en-US" altLang="ja-JP" sz="1800" dirty="0" smtClean="0">
              <a:latin typeface="Osaka"/>
              <a:ea typeface="Osaka"/>
              <a:cs typeface="Osaka"/>
            </a:endParaRPr>
          </a:p>
          <a:p>
            <a:pPr lvl="3"/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System 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engineering</a:t>
            </a:r>
            <a:r>
              <a:rPr kumimoji="1" lang="ja-JP" altLang="en-US" sz="1800" dirty="0">
                <a:latin typeface="Osaka"/>
                <a:ea typeface="Osaka"/>
                <a:cs typeface="Osaka"/>
              </a:rPr>
              <a:t>：</a:t>
            </a:r>
            <a:r>
              <a:rPr kumimoji="1" lang="en-US" altLang="ja-JP" sz="1800" dirty="0">
                <a:latin typeface="Osaka"/>
                <a:ea typeface="Osaka"/>
                <a:cs typeface="Osaka"/>
              </a:rPr>
              <a:t> S1-Global program with global 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effort</a:t>
            </a:r>
          </a:p>
          <a:p>
            <a:pPr marL="731546" lvl="3" indent="0">
              <a:buNone/>
            </a:pPr>
            <a:r>
              <a:rPr kumimoji="1" lang="en-US" altLang="ja-JP" sz="1800" dirty="0">
                <a:latin typeface="Osaka"/>
                <a:ea typeface="Osaka"/>
                <a:cs typeface="Osaka"/>
              </a:rPr>
              <a:t> 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    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  <a:sym typeface="Wingdings"/>
              </a:rPr>
              <a:t> successfully completed</a:t>
            </a:r>
            <a:endParaRPr kumimoji="1" lang="en-US" altLang="ja-JP" sz="1800" dirty="0">
              <a:latin typeface="Osaka"/>
              <a:ea typeface="Osaka"/>
              <a:cs typeface="Osaka"/>
            </a:endParaRP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Electron Cloud Mitigation</a:t>
            </a:r>
            <a:endParaRPr kumimoji="1" lang="en-US" altLang="ja-JP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kumimoji="1" lang="en-US" altLang="ja-JP" sz="2400" dirty="0">
                <a:solidFill>
                  <a:srgbClr val="000090"/>
                </a:solidFill>
              </a:rPr>
              <a:t>Nano-beam handling :</a:t>
            </a:r>
            <a:r>
              <a:rPr kumimoji="1" lang="ja-JP" altLang="en-US" sz="2400" dirty="0">
                <a:solidFill>
                  <a:srgbClr val="000090"/>
                </a:solidFill>
              </a:rPr>
              <a:t>　</a:t>
            </a:r>
            <a:endParaRPr kumimoji="1" lang="en-US" altLang="ja-JP" sz="2400" dirty="0">
              <a:solidFill>
                <a:srgbClr val="000090"/>
              </a:solidFill>
            </a:endParaRPr>
          </a:p>
          <a:p>
            <a:pPr lvl="1"/>
            <a:r>
              <a:rPr kumimoji="1" lang="en-US" altLang="ja-JP" sz="2000" dirty="0"/>
              <a:t>ILC requiring a beam size </a:t>
            </a:r>
            <a:r>
              <a:rPr kumimoji="1" lang="en-US" altLang="ja-JP" sz="2000" dirty="0">
                <a:solidFill>
                  <a:srgbClr val="3366FF"/>
                </a:solidFill>
              </a:rPr>
              <a:t>~ 6 nm </a:t>
            </a:r>
            <a:r>
              <a:rPr kumimoji="1" lang="en-US" altLang="ja-JP" sz="2000" dirty="0"/>
              <a:t>(vertical)  and stability ~2nm:  </a:t>
            </a:r>
          </a:p>
          <a:p>
            <a:pPr lvl="2"/>
            <a:r>
              <a:rPr kumimoji="1" lang="en-US" altLang="ja-JP" dirty="0">
                <a:latin typeface="Osaka"/>
                <a:ea typeface="Osaka"/>
                <a:cs typeface="Osaka"/>
              </a:rPr>
              <a:t>Progress in </a:t>
            </a:r>
            <a:r>
              <a:rPr kumimoji="1" lang="en-US" altLang="ja-JP" dirty="0"/>
              <a:t>KEK-ATF:</a:t>
            </a:r>
          </a:p>
          <a:p>
            <a:pPr lvl="3"/>
            <a:r>
              <a:rPr kumimoji="1" lang="en-US" altLang="ja-JP" sz="1800" dirty="0"/>
              <a:t>achieving </a:t>
            </a:r>
            <a:r>
              <a:rPr kumimoji="1" lang="en-US" altLang="ja-JP" sz="1800" dirty="0">
                <a:solidFill>
                  <a:srgbClr val="FF0000"/>
                </a:solidFill>
              </a:rPr>
              <a:t>~70 nm (at 1.3 </a:t>
            </a:r>
            <a:r>
              <a:rPr kumimoji="1" lang="en-US" altLang="ja-JP" sz="1800" dirty="0" err="1">
                <a:solidFill>
                  <a:srgbClr val="FF0000"/>
                </a:solidFill>
              </a:rPr>
              <a:t>GeV</a:t>
            </a:r>
            <a:r>
              <a:rPr kumimoji="1" lang="en-US" altLang="ja-JP" sz="1800" dirty="0">
                <a:solidFill>
                  <a:srgbClr val="FF0000"/>
                </a:solidFill>
              </a:rPr>
              <a:t>)</a:t>
            </a:r>
            <a:r>
              <a:rPr kumimoji="1" lang="en-US" altLang="ja-JP" sz="1800" dirty="0"/>
              <a:t>, </a:t>
            </a:r>
          </a:p>
          <a:p>
            <a:pPr lvl="3"/>
            <a:r>
              <a:rPr kumimoji="1" lang="en-US" altLang="ja-JP" sz="1800" dirty="0"/>
              <a:t>corresponding to 10 nm (at 250 </a:t>
            </a:r>
            <a:r>
              <a:rPr kumimoji="1" lang="en-US" altLang="ja-JP" sz="1800" dirty="0" err="1"/>
              <a:t>GeV</a:t>
            </a:r>
            <a:r>
              <a:rPr kumimoji="1" lang="en-US" altLang="ja-JP" sz="1800" dirty="0"/>
              <a:t>, ILC)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ea typeface="Osaka"/>
                <a:cs typeface="Osaka"/>
              </a:rPr>
              <a:t>Major R&amp;D Efforts in TD Phase  </a:t>
            </a:r>
            <a:endParaRPr kumimoji="1" lang="ja-JP" altLang="en-US" b="1" dirty="0">
              <a:ea typeface="Osaka"/>
              <a:cs typeface="Osaka"/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Higgs Hunting 2013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ILC, A. Yamamoto</a:t>
            </a:r>
            <a:endParaRPr lang="en-US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9C48C-D733-1745-8254-B98F368A1390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378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3" y="1143000"/>
            <a:ext cx="825011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26" name="Group 59"/>
          <p:cNvGrpSpPr>
            <a:grpSpLocks/>
          </p:cNvGrpSpPr>
          <p:nvPr/>
        </p:nvGrpSpPr>
        <p:grpSpPr bwMode="auto">
          <a:xfrm>
            <a:off x="6428643" y="3668713"/>
            <a:ext cx="1393580" cy="400110"/>
            <a:chOff x="295176" y="2109784"/>
            <a:chExt cx="1285975" cy="399753"/>
          </a:xfrm>
        </p:grpSpPr>
        <p:sp>
          <p:nvSpPr>
            <p:cNvPr id="205862" name="TextBox 11"/>
            <p:cNvSpPr txBox="1">
              <a:spLocks noChangeArrowheads="1"/>
            </p:cNvSpPr>
            <p:nvPr/>
          </p:nvSpPr>
          <p:spPr bwMode="auto">
            <a:xfrm>
              <a:off x="1001714" y="2109786"/>
              <a:ext cx="579437" cy="39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63" name="TextBox 12"/>
            <p:cNvSpPr txBox="1">
              <a:spLocks noChangeArrowheads="1"/>
            </p:cNvSpPr>
            <p:nvPr/>
          </p:nvSpPr>
          <p:spPr bwMode="auto">
            <a:xfrm>
              <a:off x="295176" y="2109784"/>
              <a:ext cx="678429" cy="39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FNAL</a:t>
              </a:r>
            </a:p>
          </p:txBody>
        </p:sp>
      </p:grpSp>
      <p:grpSp>
        <p:nvGrpSpPr>
          <p:cNvPr id="205827" name="Group 63"/>
          <p:cNvGrpSpPr>
            <a:grpSpLocks/>
          </p:cNvGrpSpPr>
          <p:nvPr/>
        </p:nvGrpSpPr>
        <p:grpSpPr bwMode="auto">
          <a:xfrm>
            <a:off x="5770689" y="4038605"/>
            <a:ext cx="2893894" cy="1862515"/>
            <a:chOff x="6146327" y="3641683"/>
            <a:chExt cx="2671552" cy="1862804"/>
          </a:xfrm>
        </p:grpSpPr>
        <p:sp>
          <p:nvSpPr>
            <p:cNvPr id="205860" name="TextBox 52"/>
            <p:cNvSpPr txBox="1">
              <a:spLocks noChangeArrowheads="1"/>
            </p:cNvSpPr>
            <p:nvPr/>
          </p:nvSpPr>
          <p:spPr bwMode="auto">
            <a:xfrm>
              <a:off x="6146327" y="4860854"/>
              <a:ext cx="2671552" cy="643633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>
                  <a:solidFill>
                    <a:srgbClr val="FF0000"/>
                  </a:solidFill>
                  <a:latin typeface="+mn-lt"/>
                  <a:cs typeface="Times New Roman" charset="0"/>
                </a:rPr>
                <a:t>NML facility</a:t>
              </a:r>
              <a:r>
                <a:rPr lang="ja-JP" altLang="en-US" sz="1800" u="sng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r>
                <a:rPr lang="en-GB" altLang="ja-JP" sz="1800" u="sng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 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RF unit test</a:t>
              </a:r>
              <a:endPara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Under construction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</p:txBody>
        </p:sp>
        <p:pic>
          <p:nvPicPr>
            <p:cNvPr id="59430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038" y="3641683"/>
              <a:ext cx="1335211" cy="10844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828" name="Group 58"/>
          <p:cNvGrpSpPr>
            <a:grpSpLocks/>
          </p:cNvGrpSpPr>
          <p:nvPr/>
        </p:nvGrpSpPr>
        <p:grpSpPr bwMode="auto">
          <a:xfrm>
            <a:off x="914403" y="3171825"/>
            <a:ext cx="861831" cy="592138"/>
            <a:chOff x="4295781" y="2003425"/>
            <a:chExt cx="794315" cy="591827"/>
          </a:xfrm>
        </p:grpSpPr>
        <p:sp>
          <p:nvSpPr>
            <p:cNvPr id="205858" name="TextBox 23"/>
            <p:cNvSpPr txBox="1">
              <a:spLocks noChangeArrowheads="1"/>
            </p:cNvSpPr>
            <p:nvPr/>
          </p:nvSpPr>
          <p:spPr bwMode="auto">
            <a:xfrm>
              <a:off x="4295781" y="2195512"/>
              <a:ext cx="579439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9" name="TextBox 25"/>
            <p:cNvSpPr txBox="1">
              <a:spLocks noChangeArrowheads="1"/>
            </p:cNvSpPr>
            <p:nvPr/>
          </p:nvSpPr>
          <p:spPr bwMode="auto">
            <a:xfrm>
              <a:off x="4411663" y="2003425"/>
              <a:ext cx="678433" cy="39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DESY</a:t>
              </a:r>
            </a:p>
          </p:txBody>
        </p:sp>
      </p:grpSp>
      <p:grpSp>
        <p:nvGrpSpPr>
          <p:cNvPr id="205829" name="Group 62"/>
          <p:cNvGrpSpPr>
            <a:grpSpLocks/>
          </p:cNvGrpSpPr>
          <p:nvPr/>
        </p:nvGrpSpPr>
        <p:grpSpPr bwMode="auto">
          <a:xfrm>
            <a:off x="172917" y="936626"/>
            <a:ext cx="2627759" cy="2157413"/>
            <a:chOff x="160583" y="631035"/>
            <a:chExt cx="2427361" cy="2157679"/>
          </a:xfrm>
          <a:solidFill>
            <a:srgbClr val="CCFFCC">
              <a:alpha val="33000"/>
            </a:srgbClr>
          </a:solidFill>
        </p:grpSpPr>
        <p:pic>
          <p:nvPicPr>
            <p:cNvPr id="59425" name="Picture 5" descr="DSCN0007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21" y="1539197"/>
              <a:ext cx="2226724" cy="1249517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57" name="TextBox 50"/>
            <p:cNvSpPr txBox="1">
              <a:spLocks noChangeArrowheads="1"/>
            </p:cNvSpPr>
            <p:nvPr/>
          </p:nvSpPr>
          <p:spPr bwMode="auto">
            <a:xfrm>
              <a:off x="160583" y="631035"/>
              <a:ext cx="2427361" cy="8954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>
                  <a:solidFill>
                    <a:srgbClr val="FF0000"/>
                  </a:solidFill>
                  <a:latin typeface="+mn-lt"/>
                  <a:cs typeface="Times New Roman" charset="0"/>
                </a:rPr>
                <a:t>TTF/FLASH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</a:t>
              </a:r>
              <a:r>
                <a:rPr lang="en-US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(DESY)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~1 </a:t>
              </a:r>
              <a:r>
                <a:rPr lang="en-GB" altLang="ja-JP" sz="1800" dirty="0" err="1">
                  <a:solidFill>
                    <a:srgbClr val="000000"/>
                  </a:solidFill>
                  <a:latin typeface="+mn-lt"/>
                  <a:cs typeface="Times New Roman" charset="0"/>
                </a:rPr>
                <a:t>GeV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ILC-like beam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 RF unit</a:t>
              </a:r>
              <a:b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</a:br>
              <a:r>
                <a:rPr lang="en-GB" altLang="ja-JP" sz="16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(* lower gradient)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</p:txBody>
        </p:sp>
      </p:grpSp>
      <p:sp>
        <p:nvSpPr>
          <p:cNvPr id="205830" name="TextBox 55"/>
          <p:cNvSpPr txBox="1">
            <a:spLocks noChangeArrowheads="1"/>
          </p:cNvSpPr>
          <p:nvPr/>
        </p:nvSpPr>
        <p:spPr bwMode="auto">
          <a:xfrm>
            <a:off x="3258608" y="1206719"/>
            <a:ext cx="3622431" cy="923330"/>
          </a:xfrm>
          <a:prstGeom prst="rect">
            <a:avLst/>
          </a:prstGeom>
          <a:solidFill>
            <a:srgbClr val="CCFFCC">
              <a:alpha val="42000"/>
            </a:srgbClr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STF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(KEK)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operation/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construction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ILC </a:t>
            </a:r>
            <a:r>
              <a:rPr lang="en-GB" altLang="ja-JP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Cryomodule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 test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：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 S1-Gloabal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Quantum Beam experiment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pic>
        <p:nvPicPr>
          <p:cNvPr id="59400" name="図 3" descr="20080626Di-009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497" y="2166938"/>
            <a:ext cx="2422280" cy="1490662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32" name="Group 57"/>
          <p:cNvGrpSpPr>
            <a:grpSpLocks/>
          </p:cNvGrpSpPr>
          <p:nvPr/>
        </p:nvGrpSpPr>
        <p:grpSpPr bwMode="auto">
          <a:xfrm>
            <a:off x="4038598" y="3754438"/>
            <a:ext cx="1327807" cy="619125"/>
            <a:chOff x="7612067" y="2098674"/>
            <a:chExt cx="1227278" cy="618830"/>
          </a:xfrm>
        </p:grpSpPr>
        <p:sp>
          <p:nvSpPr>
            <p:cNvPr id="205854" name="TextBox 6"/>
            <p:cNvSpPr txBox="1">
              <a:spLocks noChangeArrowheads="1"/>
            </p:cNvSpPr>
            <p:nvPr/>
          </p:nvSpPr>
          <p:spPr bwMode="auto">
            <a:xfrm>
              <a:off x="7650167" y="2317747"/>
              <a:ext cx="579438" cy="399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5" name="TextBox 8"/>
            <p:cNvSpPr txBox="1">
              <a:spLocks noChangeArrowheads="1"/>
            </p:cNvSpPr>
            <p:nvPr/>
          </p:nvSpPr>
          <p:spPr bwMode="auto">
            <a:xfrm>
              <a:off x="7612067" y="2098674"/>
              <a:ext cx="1227278" cy="399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KEK, Japan</a:t>
              </a:r>
            </a:p>
          </p:txBody>
        </p:sp>
      </p:grpSp>
      <p:grpSp>
        <p:nvGrpSpPr>
          <p:cNvPr id="205833" name="Group 20"/>
          <p:cNvGrpSpPr>
            <a:grpSpLocks/>
          </p:cNvGrpSpPr>
          <p:nvPr/>
        </p:nvGrpSpPr>
        <p:grpSpPr bwMode="auto">
          <a:xfrm>
            <a:off x="7543800" y="3657600"/>
            <a:ext cx="1332050" cy="452438"/>
            <a:chOff x="1357312" y="1987551"/>
            <a:chExt cx="1231330" cy="452020"/>
          </a:xfrm>
        </p:grpSpPr>
        <p:sp>
          <p:nvSpPr>
            <p:cNvPr id="205852" name="TextBox 17"/>
            <p:cNvSpPr txBox="1">
              <a:spLocks noChangeArrowheads="1"/>
            </p:cNvSpPr>
            <p:nvPr/>
          </p:nvSpPr>
          <p:spPr bwMode="auto">
            <a:xfrm>
              <a:off x="1357312" y="2039940"/>
              <a:ext cx="579437" cy="39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3" name="TextBox 18"/>
            <p:cNvSpPr txBox="1">
              <a:spLocks noChangeArrowheads="1"/>
            </p:cNvSpPr>
            <p:nvPr/>
          </p:nvSpPr>
          <p:spPr bwMode="auto">
            <a:xfrm>
              <a:off x="1717675" y="1987551"/>
              <a:ext cx="870967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Cornell</a:t>
              </a:r>
            </a:p>
          </p:txBody>
        </p:sp>
      </p:grpSp>
      <p:grpSp>
        <p:nvGrpSpPr>
          <p:cNvPr id="205834" name="Group 21"/>
          <p:cNvGrpSpPr>
            <a:grpSpLocks/>
          </p:cNvGrpSpPr>
          <p:nvPr/>
        </p:nvGrpSpPr>
        <p:grpSpPr bwMode="auto">
          <a:xfrm>
            <a:off x="6787662" y="987429"/>
            <a:ext cx="2142392" cy="2670175"/>
            <a:chOff x="177800" y="2552700"/>
            <a:chExt cx="1976438" cy="2669266"/>
          </a:xfrm>
        </p:grpSpPr>
        <p:pic>
          <p:nvPicPr>
            <p:cNvPr id="59419" name="Picture 6" descr="cesr_cornell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53" y="2552700"/>
              <a:ext cx="1685785" cy="1663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51" name="TextBox 53"/>
            <p:cNvSpPr txBox="1">
              <a:spLocks noChangeArrowheads="1"/>
            </p:cNvSpPr>
            <p:nvPr/>
          </p:nvSpPr>
          <p:spPr bwMode="auto">
            <a:xfrm>
              <a:off x="177800" y="4298950"/>
              <a:ext cx="1577094" cy="923016"/>
            </a:xfrm>
            <a:prstGeom prst="rect">
              <a:avLst/>
            </a:prstGeom>
            <a:solidFill>
              <a:srgbClr val="CCFFCC">
                <a:alpha val="5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 err="1">
                  <a:latin typeface="+mn-lt"/>
                  <a:cs typeface="Times New Roman" charset="0"/>
                </a:rPr>
                <a:t>CesrT</a:t>
              </a:r>
              <a:r>
                <a:rPr lang="en-GB" altLang="ja-JP" sz="1800" b="1" dirty="0" err="1">
                  <a:latin typeface="+mn-lt"/>
                  <a:cs typeface="Times New Roman" charset="0"/>
                </a:rPr>
                <a:t>A</a:t>
              </a:r>
              <a:r>
                <a:rPr lang="en-GB" altLang="ja-JP" sz="1800" dirty="0">
                  <a:latin typeface="+mn-lt"/>
                  <a:cs typeface="Times New Roman" charset="0"/>
                </a:rPr>
                <a:t> (Cornell)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latin typeface="+mn-lt"/>
                  <a:cs typeface="Times New Roman" charset="0"/>
                </a:rPr>
                <a:t>electron cloud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latin typeface="+mn-lt"/>
                  <a:cs typeface="Times New Roman" charset="0"/>
                </a:rPr>
                <a:t>low </a:t>
              </a:r>
              <a:r>
                <a:rPr lang="en-GB" altLang="ja-JP" sz="1800" dirty="0" err="1">
                  <a:latin typeface="+mn-lt"/>
                  <a:cs typeface="Times New Roman" charset="0"/>
                </a:rPr>
                <a:t>emittan</a:t>
              </a:r>
              <a:r>
                <a:rPr lang="en-GB" altLang="ja-JP" sz="1800" dirty="0" err="1">
                  <a:latin typeface="Times New Roman" charset="0"/>
                  <a:cs typeface="Times New Roman" charset="0"/>
                </a:rPr>
                <a:t>ce</a:t>
              </a:r>
              <a:endParaRPr lang="en-GB" altLang="ja-JP" sz="1800" dirty="0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205835" name="Group 19"/>
          <p:cNvGrpSpPr>
            <a:grpSpLocks/>
          </p:cNvGrpSpPr>
          <p:nvPr/>
        </p:nvGrpSpPr>
        <p:grpSpPr bwMode="auto">
          <a:xfrm>
            <a:off x="1040424" y="3716343"/>
            <a:ext cx="2092934" cy="419618"/>
            <a:chOff x="3555949" y="2610902"/>
            <a:chExt cx="1930277" cy="421290"/>
          </a:xfrm>
        </p:grpSpPr>
        <p:sp>
          <p:nvSpPr>
            <p:cNvPr id="205848" name="TextBox 28"/>
            <p:cNvSpPr txBox="1">
              <a:spLocks noChangeArrowheads="1"/>
            </p:cNvSpPr>
            <p:nvPr/>
          </p:nvSpPr>
          <p:spPr bwMode="auto">
            <a:xfrm>
              <a:off x="3555949" y="2610902"/>
              <a:ext cx="581025" cy="40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49" name="TextBox 29"/>
            <p:cNvSpPr txBox="1">
              <a:spLocks noChangeArrowheads="1"/>
            </p:cNvSpPr>
            <p:nvPr/>
          </p:nvSpPr>
          <p:spPr bwMode="auto">
            <a:xfrm>
              <a:off x="4021137" y="2630487"/>
              <a:ext cx="1465089" cy="40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INFN </a:t>
              </a:r>
              <a:r>
                <a:rPr lang="en-GB" altLang="ja-JP" sz="2000" b="1" dirty="0" err="1">
                  <a:solidFill>
                    <a:srgbClr val="1B1BFD"/>
                  </a:solidFill>
                  <a:latin typeface="+mn-lt"/>
                  <a:cs typeface="Times New Roman" charset="0"/>
                </a:rPr>
                <a:t>Frascati</a:t>
              </a:r>
              <a:endParaRPr lang="en-GB" altLang="ja-JP" sz="2000" b="1" dirty="0">
                <a:solidFill>
                  <a:srgbClr val="1B1BFD"/>
                </a:solidFill>
                <a:latin typeface="+mn-lt"/>
                <a:cs typeface="Times New Roman" charset="0"/>
              </a:endParaRPr>
            </a:p>
          </p:txBody>
        </p:sp>
      </p:grpSp>
      <p:grpSp>
        <p:nvGrpSpPr>
          <p:cNvPr id="205836" name="Group 23"/>
          <p:cNvGrpSpPr>
            <a:grpSpLocks/>
          </p:cNvGrpSpPr>
          <p:nvPr/>
        </p:nvGrpSpPr>
        <p:grpSpPr bwMode="auto">
          <a:xfrm>
            <a:off x="281355" y="4189414"/>
            <a:ext cx="2369526" cy="2381905"/>
            <a:chOff x="3070210" y="3338511"/>
            <a:chExt cx="2186492" cy="2382331"/>
          </a:xfrm>
          <a:solidFill>
            <a:srgbClr val="CCFFCC">
              <a:alpha val="50000"/>
            </a:srgbClr>
          </a:solidFill>
        </p:grpSpPr>
        <p:pic>
          <p:nvPicPr>
            <p:cNvPr id="59415" name="Picture 2" descr="http://www.lnf.infn.it/~mazzitel/webcam/dafne/dafneWeb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628" y="3338511"/>
              <a:ext cx="1774074" cy="1359143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47" name="TextBox 54"/>
            <p:cNvSpPr txBox="1">
              <a:spLocks noChangeArrowheads="1"/>
            </p:cNvSpPr>
            <p:nvPr/>
          </p:nvSpPr>
          <p:spPr bwMode="auto">
            <a:xfrm>
              <a:off x="3070210" y="4788019"/>
              <a:ext cx="2071498" cy="9328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DA</a:t>
              </a:r>
              <a:r>
                <a:rPr lang="en-GB" altLang="ja-JP" sz="2800" b="1" baseline="14000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f</a:t>
              </a:r>
              <a:r>
                <a:rPr lang="en-GB" altLang="ja-JP" sz="1800" b="1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NE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(INFN </a:t>
              </a:r>
              <a:r>
                <a:rPr lang="en-GB" altLang="ja-JP" sz="1800" dirty="0" err="1">
                  <a:solidFill>
                    <a:srgbClr val="000000"/>
                  </a:solidFill>
                  <a:latin typeface="+mn-lt"/>
                  <a:cs typeface="Times New Roman" charset="0"/>
                </a:rPr>
                <a:t>Frascati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)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kicker development</a:t>
              </a:r>
            </a:p>
            <a:p>
              <a:pPr defTabSz="9143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electron cloud</a:t>
              </a:r>
            </a:p>
          </p:txBody>
        </p:sp>
      </p:grpSp>
      <p:pic>
        <p:nvPicPr>
          <p:cNvPr id="59406" name="Picture 1040" descr="DR_ARC_001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055" y="4343400"/>
            <a:ext cx="1647092" cy="99853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2" descr="20081010Di-002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791" y="4071942"/>
            <a:ext cx="901211" cy="124777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9" name="TextBox 55"/>
          <p:cNvSpPr txBox="1">
            <a:spLocks noChangeArrowheads="1"/>
          </p:cNvSpPr>
          <p:nvPr/>
        </p:nvSpPr>
        <p:spPr bwMode="auto">
          <a:xfrm>
            <a:off x="2954216" y="5334003"/>
            <a:ext cx="2128922" cy="1211521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xtLst/>
        </p:spPr>
        <p:txBody>
          <a:bodyPr wrap="non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ATF &amp; ATF2 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(KEK)</a:t>
            </a: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ultra-low </a:t>
            </a:r>
            <a:r>
              <a:rPr lang="en-GB" altLang="ja-JP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emittance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Final Focus optics</a:t>
            </a:r>
            <a:endParaRPr lang="ja-JP" altLang="en-US" sz="1800" dirty="0">
              <a:solidFill>
                <a:srgbClr val="000000"/>
              </a:solidFill>
              <a:latin typeface="+mn-lt"/>
              <a:cs typeface="Times New Roman" charset="0"/>
            </a:endParaRPr>
          </a:p>
          <a:p>
            <a:pPr defTabSz="9143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KEKB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electron-cloud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sp>
        <p:nvSpPr>
          <p:cNvPr id="205841" name="円/楕円 35"/>
          <p:cNvSpPr>
            <a:spLocks noChangeArrowheads="1"/>
          </p:cNvSpPr>
          <p:nvPr/>
        </p:nvSpPr>
        <p:spPr bwMode="auto">
          <a:xfrm>
            <a:off x="4142645" y="4071939"/>
            <a:ext cx="287215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2" name="円/楕円 37"/>
          <p:cNvSpPr>
            <a:spLocks noChangeArrowheads="1"/>
          </p:cNvSpPr>
          <p:nvPr/>
        </p:nvSpPr>
        <p:spPr bwMode="auto">
          <a:xfrm>
            <a:off x="1071197" y="378618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3" name="円/楕円 38"/>
          <p:cNvSpPr>
            <a:spLocks noChangeArrowheads="1"/>
          </p:cNvSpPr>
          <p:nvPr/>
        </p:nvSpPr>
        <p:spPr bwMode="auto">
          <a:xfrm>
            <a:off x="1000860" y="350043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4" name="円/楕円 41"/>
          <p:cNvSpPr>
            <a:spLocks noChangeArrowheads="1"/>
          </p:cNvSpPr>
          <p:nvPr/>
        </p:nvSpPr>
        <p:spPr bwMode="auto">
          <a:xfrm>
            <a:off x="7287360" y="378618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5" name="円/楕円 42"/>
          <p:cNvSpPr>
            <a:spLocks noChangeArrowheads="1"/>
          </p:cNvSpPr>
          <p:nvPr/>
        </p:nvSpPr>
        <p:spPr bwMode="auto">
          <a:xfrm>
            <a:off x="7643449" y="3786189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4313" y="116606"/>
            <a:ext cx="6729453" cy="820020"/>
          </a:xfrm>
          <a:solidFill>
            <a:srgbClr val="FFFFFF"/>
          </a:solidFill>
        </p:spPr>
        <p:txBody>
          <a:bodyPr/>
          <a:lstStyle/>
          <a:p>
            <a:r>
              <a:rPr kumimoji="1" lang="en-US" altLang="ja-JP" sz="2800" dirty="0">
                <a:ea typeface="Osaka"/>
                <a:cs typeface="Osaka"/>
              </a:rPr>
              <a:t>Global Cooperation for ILC Accelerator Beam Demonstration</a:t>
            </a:r>
            <a:endParaRPr kumimoji="1" lang="ja-JP" altLang="en-US" sz="2800" dirty="0">
              <a:ea typeface="Osaka"/>
              <a:cs typeface="Osak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18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円/楕円 5"/>
          <p:cNvSpPr/>
          <p:nvPr/>
        </p:nvSpPr>
        <p:spPr bwMode="auto">
          <a:xfrm>
            <a:off x="2424546" y="5234495"/>
            <a:ext cx="3224014" cy="1027765"/>
          </a:xfrm>
          <a:prstGeom prst="ellipse">
            <a:avLst/>
          </a:prstGeom>
          <a:solidFill>
            <a:srgbClr val="FFFF00">
              <a:alpha val="39000"/>
            </a:srgbClr>
          </a:solid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62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325" y="4298416"/>
            <a:ext cx="2638111" cy="173016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862403" y="773547"/>
            <a:ext cx="4203786" cy="500303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KEK-ATF</a:t>
            </a:r>
            <a:r>
              <a:rPr kumimoji="1" lang="ja-JP" altLang="en-US" sz="3200" dirty="0"/>
              <a:t>：</a:t>
            </a:r>
            <a:r>
              <a:rPr kumimoji="1" lang="en-US" altLang="ja-JP" sz="3200" dirty="0"/>
              <a:t>Progress</a:t>
            </a:r>
            <a:endParaRPr kumimoji="1" lang="ja-JP" altLang="en-US" sz="3200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002-2843-A748-8A39-5DB4CCBFD7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4294967295"/>
          </p:nvPr>
        </p:nvSpPr>
        <p:spPr>
          <a:xfrm>
            <a:off x="181440" y="1491053"/>
            <a:ext cx="4038600" cy="4525963"/>
          </a:xfrm>
          <a:solidFill>
            <a:srgbClr val="CCFFCC"/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  <a:cs typeface="Times"/>
              </a:rPr>
              <a:t>Ultra-small beam</a:t>
            </a:r>
          </a:p>
          <a:p>
            <a:r>
              <a:rPr lang="en-US" altLang="ja-JP" sz="2200" dirty="0">
                <a:solidFill>
                  <a:srgbClr val="000000"/>
                </a:solidFill>
                <a:cs typeface="Times"/>
              </a:rPr>
              <a:t>Low </a:t>
            </a:r>
            <a:r>
              <a:rPr lang="en-US" altLang="ja-JP" sz="2200" dirty="0" err="1">
                <a:solidFill>
                  <a:srgbClr val="000000"/>
                </a:solidFill>
                <a:cs typeface="Times"/>
              </a:rPr>
              <a:t>emittance</a:t>
            </a:r>
            <a:r>
              <a:rPr lang="en-US" altLang="ja-JP" sz="2200" dirty="0">
                <a:solidFill>
                  <a:srgbClr val="000000"/>
                </a:solidFill>
                <a:cs typeface="Times"/>
              </a:rPr>
              <a:t> : KEK-ATF </a:t>
            </a:r>
          </a:p>
          <a:p>
            <a:pPr lvl="1"/>
            <a:r>
              <a:rPr lang="en-US" altLang="ja-JP" sz="1900" dirty="0">
                <a:solidFill>
                  <a:srgbClr val="000000"/>
                </a:solidFill>
                <a:cs typeface="Times"/>
              </a:rPr>
              <a:t>Achieved the ILC goal (2004).</a:t>
            </a:r>
          </a:p>
          <a:p>
            <a:endParaRPr lang="en-US" altLang="ja-JP" sz="2200" dirty="0">
              <a:solidFill>
                <a:srgbClr val="000000"/>
              </a:solidFill>
              <a:cs typeface="Times"/>
            </a:endParaRPr>
          </a:p>
          <a:p>
            <a:r>
              <a:rPr lang="en-US" altLang="ja-JP" sz="2200" dirty="0">
                <a:solidFill>
                  <a:srgbClr val="000000"/>
                </a:solidFill>
                <a:cs typeface="Times"/>
              </a:rPr>
              <a:t>Small vertical beam size : KEK ATF2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Times"/>
              </a:rPr>
              <a:t>Goal = 37 nm, 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  <a:cs typeface="Times"/>
              </a:rPr>
              <a:t>160 nm (spring?, 2012)</a:t>
            </a:r>
          </a:p>
          <a:p>
            <a:pPr lvl="2"/>
            <a:r>
              <a:rPr lang="en-US" altLang="ja-JP" dirty="0" smtClean="0">
                <a:solidFill>
                  <a:srgbClr val="FF0000"/>
                </a:solidFill>
                <a:cs typeface="Times"/>
              </a:rPr>
              <a:t>~70 nm (Dec. 2012)  at low beam current</a:t>
            </a: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3" b="-654"/>
          <a:stretch/>
        </p:blipFill>
        <p:spPr>
          <a:xfrm>
            <a:off x="4451796" y="1874839"/>
            <a:ext cx="4556125" cy="2039937"/>
          </a:xfrm>
          <a:ln>
            <a:solidFill>
              <a:srgbClr val="008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763" y="4286088"/>
            <a:ext cx="1983777" cy="1897526"/>
          </a:xfrm>
          <a:prstGeom prst="rect">
            <a:avLst/>
          </a:prstGeom>
          <a:ln>
            <a:noFill/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413" y="1305370"/>
            <a:ext cx="1290169" cy="704560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3963738" y="2707105"/>
            <a:ext cx="3222968" cy="17154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4204432" y="5116531"/>
            <a:ext cx="1595699" cy="27526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6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1274" y="1560062"/>
            <a:ext cx="7481455" cy="3844636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 smtClean="0">
                <a:solidFill>
                  <a:srgbClr val="3366FF"/>
                </a:solidFill>
                <a:ea typeface="Osaka"/>
                <a:cs typeface="Osaka"/>
              </a:rPr>
              <a:t>ILC Technical Status to prepare for starting at Higgs Factory </a:t>
            </a:r>
          </a:p>
          <a:p>
            <a:pPr lvl="1"/>
            <a:r>
              <a:rPr kumimoji="1" lang="en-US" altLang="ja-JP" b="0" dirty="0" smtClean="0">
                <a:ea typeface="Osaka"/>
                <a:cs typeface="Osaka"/>
              </a:rPr>
              <a:t>Design update </a:t>
            </a:r>
            <a:r>
              <a:rPr kumimoji="1" lang="en-US" altLang="ja-JP" dirty="0" smtClean="0">
                <a:ea typeface="Osaka"/>
                <a:cs typeface="Osaka"/>
                <a:sym typeface="Wingdings"/>
              </a:rPr>
              <a:t>at</a:t>
            </a:r>
            <a:r>
              <a:rPr kumimoji="1" lang="en-US" altLang="ja-JP" b="0" dirty="0" smtClean="0">
                <a:ea typeface="Osaka"/>
                <a:cs typeface="Osaka"/>
                <a:sym typeface="Wingdings"/>
              </a:rPr>
              <a:t> </a:t>
            </a:r>
            <a:r>
              <a:rPr kumimoji="1" lang="en-US" altLang="ja-JP" dirty="0" smtClean="0">
                <a:ea typeface="Osaka"/>
                <a:cs typeface="Osaka"/>
                <a:sym typeface="Wingdings"/>
              </a:rPr>
              <a:t>Technical Design Report (TDR’</a:t>
            </a:r>
            <a:r>
              <a:rPr kumimoji="1" lang="en-US" altLang="ja-JP" b="0" dirty="0" smtClean="0">
                <a:ea typeface="Osaka"/>
                <a:cs typeface="Osaka"/>
                <a:sym typeface="Wingdings"/>
              </a:rPr>
              <a:t>12)</a:t>
            </a:r>
            <a:endParaRPr kumimoji="1" lang="ja-JP" altLang="en-US" b="0" dirty="0"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ea typeface="Osaka"/>
                <a:cs typeface="Osaka"/>
              </a:rPr>
              <a:t>Technical progress in research &amp; development</a:t>
            </a:r>
            <a:endParaRPr kumimoji="1" lang="en-US" altLang="ja-JP" b="0" dirty="0" smtClean="0">
              <a:ea typeface="Osaka"/>
              <a:cs typeface="Osaka"/>
            </a:endParaRPr>
          </a:p>
          <a:p>
            <a:pPr lvl="1"/>
            <a:r>
              <a:rPr kumimoji="1" lang="en-US" altLang="ja-JP" dirty="0" smtClean="0">
                <a:ea typeface="Osaka"/>
                <a:cs typeface="Osaka"/>
              </a:rPr>
              <a:t>Phase: “Design to Reality” </a:t>
            </a:r>
            <a:endParaRPr kumimoji="1" lang="en-US" altLang="ja-JP" b="0" dirty="0" smtClean="0">
              <a:ea typeface="Osaka"/>
              <a:cs typeface="Osaka"/>
            </a:endParaRPr>
          </a:p>
          <a:p>
            <a:endParaRPr kumimoji="1" lang="en-US" altLang="ja-JP" dirty="0" smtClean="0">
              <a:solidFill>
                <a:srgbClr val="3366FF"/>
              </a:solidFill>
              <a:ea typeface="Osaka"/>
              <a:cs typeface="Osaka"/>
            </a:endParaRP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3366FF"/>
                </a:solidFill>
                <a:ea typeface="Osaka"/>
                <a:cs typeface="Osaka"/>
              </a:rPr>
              <a:t>Alternate Higgs Factory Options </a:t>
            </a:r>
            <a:endParaRPr kumimoji="1" lang="ja-JP" altLang="en-US" dirty="0">
              <a:solidFill>
                <a:srgbClr val="3366FF"/>
              </a:solidFill>
              <a:ea typeface="Osaka"/>
              <a:cs typeface="Osaka"/>
            </a:endParaRPr>
          </a:p>
          <a:p>
            <a:r>
              <a:rPr kumimoji="1" lang="en-US" altLang="ja-JP" sz="2400" b="0" dirty="0" smtClean="0"/>
              <a:t>Comparison of ILC with other projects </a:t>
            </a:r>
            <a:endParaRPr kumimoji="1" lang="ja-JP" altLang="en-US" sz="2400" b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Outline 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3667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SCRF Linac Technology 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22499"/>
              </p:ext>
            </p:extLst>
          </p:nvPr>
        </p:nvGraphicFramePr>
        <p:xfrm>
          <a:off x="3843525" y="3099810"/>
          <a:ext cx="4889892" cy="17526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178828"/>
                <a:gridCol w="171106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1.3 GHz </a:t>
                      </a:r>
                      <a:r>
                        <a:rPr lang="en-GB" dirty="0" err="1" smtClean="0"/>
                        <a:t>Nb</a:t>
                      </a:r>
                      <a:r>
                        <a:rPr lang="en-GB" dirty="0" smtClean="0"/>
                        <a:t> 9-cellCavities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16,024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Cryomodules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1,855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SC quadrupole </a:t>
                      </a:r>
                      <a:r>
                        <a:rPr lang="en-GB" dirty="0" err="1" smtClean="0"/>
                        <a:t>pkg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673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 MW</a:t>
                      </a:r>
                      <a:r>
                        <a:rPr lang="en-GB" baseline="0" dirty="0" smtClean="0"/>
                        <a:t> MB Klystrons &amp; modulators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436</a:t>
                      </a:r>
                      <a:r>
                        <a:rPr lang="en-GB" baseline="0" dirty="0" smtClean="0"/>
                        <a:t> / 471 *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 descr="Rey_Hori_Kamabok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8" y="4576773"/>
            <a:ext cx="3232932" cy="2179780"/>
          </a:xfrm>
          <a:prstGeom prst="rect">
            <a:avLst/>
          </a:prstGeom>
        </p:spPr>
      </p:pic>
      <p:pic>
        <p:nvPicPr>
          <p:cNvPr id="4" name="Picture 3" descr="newsline03010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8" y="2615890"/>
            <a:ext cx="3232932" cy="19079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462525" y="5378824"/>
            <a:ext cx="5617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kumimoji="0" lang="en-GB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Approximately 20 years of R&amp;D worldwide</a:t>
            </a:r>
          </a:p>
          <a:p>
            <a:pPr defTabSz="457200"/>
            <a:r>
              <a:rPr kumimoji="0" lang="en-GB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  <a:sym typeface="Wingdings"/>
              </a:rPr>
              <a:t> </a:t>
            </a:r>
            <a:r>
              <a:rPr kumimoji="0" lang="en-GB" sz="20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Mature technology, overall design and cost</a:t>
            </a:r>
            <a:endParaRPr kumimoji="0" lang="en-GB" sz="20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10" name="Picture 9" descr="cavityassy-annotated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9" t="28441" r="9150" b="24904"/>
          <a:stretch/>
        </p:blipFill>
        <p:spPr>
          <a:xfrm>
            <a:off x="4507818" y="1050364"/>
            <a:ext cx="4572000" cy="1801721"/>
          </a:xfrm>
          <a:prstGeom prst="rect">
            <a:avLst/>
          </a:prstGeom>
        </p:spPr>
      </p:pic>
      <p:pic>
        <p:nvPicPr>
          <p:cNvPr id="5" name="Picture 4" descr="tesla9cell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7" y="1167011"/>
            <a:ext cx="4462855" cy="13733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8872" y="4852410"/>
            <a:ext cx="1482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0" lang="en-GB" sz="14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* site dependent</a:t>
            </a:r>
            <a:endParaRPr kumimoji="0" lang="en-GB" sz="1400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5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/>
          <p:cNvSpPr>
            <a:spLocks noGrp="1"/>
          </p:cNvSpPr>
          <p:nvPr>
            <p:ph type="title"/>
          </p:nvPr>
        </p:nvSpPr>
        <p:spPr>
          <a:xfrm>
            <a:off x="831274" y="675985"/>
            <a:ext cx="7481455" cy="500303"/>
          </a:xfrm>
          <a:noFill/>
        </p:spPr>
        <p:txBody>
          <a:bodyPr/>
          <a:lstStyle/>
          <a:p>
            <a:pPr>
              <a:defRPr/>
            </a:pPr>
            <a:r>
              <a:rPr lang="en-US" altLang="ja-JP" sz="3200" dirty="0">
                <a:latin typeface="Arial" charset="0"/>
                <a:cs typeface="Arial Unicode MS" charset="0"/>
              </a:rPr>
              <a:t>Progress in SCRF Cavity Gradient</a:t>
            </a:r>
            <a:endParaRPr lang="en-US" altLang="ja-JP" sz="2400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41986" name="Date Placeholder 2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200" smtClean="0"/>
              <a:t>Higgs Hunting 2013</a:t>
            </a:r>
            <a:endParaRPr kumimoji="0" lang="en-US" altLang="ja-JP" sz="1200"/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ILC, A. Yamamoto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19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4A19A2F-A1AC-774B-B234-271118131FAA}" type="slidenum">
              <a:rPr kumimoji="0" lang="en-US" altLang="ja-JP" sz="1400"/>
              <a:pPr/>
              <a:t>21</a:t>
            </a:fld>
            <a:endParaRPr kumimoji="0" lang="en-US" altLang="ja-JP" sz="1400">
              <a:latin typeface="Times" charset="0"/>
            </a:endParaRPr>
          </a:p>
        </p:txBody>
      </p:sp>
      <p:pic>
        <p:nvPicPr>
          <p:cNvPr id="41989" name="Picture 3"/>
          <p:cNvPicPr>
            <a:picLocks noGrp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2" b="-2177"/>
          <a:stretch>
            <a:fillRect/>
          </a:stretch>
        </p:blipFill>
        <p:spPr>
          <a:xfrm>
            <a:off x="1" y="1219201"/>
            <a:ext cx="5611813" cy="4976813"/>
          </a:xfrm>
        </p:spPr>
      </p:pic>
      <p:sp>
        <p:nvSpPr>
          <p:cNvPr id="41990" name="テキスト ボックス 9"/>
          <p:cNvSpPr txBox="1">
            <a:spLocks noChangeArrowheads="1"/>
          </p:cNvSpPr>
          <p:nvPr/>
        </p:nvSpPr>
        <p:spPr bwMode="auto">
          <a:xfrm>
            <a:off x="5790370" y="3518166"/>
            <a:ext cx="3048000" cy="2677646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dirty="0"/>
              <a:t>Production yield</a:t>
            </a:r>
            <a:r>
              <a:rPr kumimoji="0" lang="en-US" altLang="ja-JP" dirty="0">
                <a:solidFill>
                  <a:srgbClr val="3366FF"/>
                </a:solidFill>
              </a:rPr>
              <a:t>:  </a:t>
            </a:r>
          </a:p>
          <a:p>
            <a:r>
              <a:rPr kumimoji="0" lang="en-US" altLang="ja-JP" dirty="0">
                <a:solidFill>
                  <a:srgbClr val="3366FF"/>
                </a:solidFill>
              </a:rPr>
              <a:t>94 % </a:t>
            </a:r>
            <a:r>
              <a:rPr kumimoji="0" lang="en-US" altLang="ja-JP" dirty="0"/>
              <a:t>at </a:t>
            </a:r>
            <a:r>
              <a:rPr kumimoji="0" lang="en-US" altLang="ja-JP" dirty="0" smtClean="0"/>
              <a:t>&gt; 35+/-20%,</a:t>
            </a:r>
            <a:endParaRPr kumimoji="0" lang="en-US" altLang="ja-JP" dirty="0"/>
          </a:p>
          <a:p>
            <a:r>
              <a:rPr kumimoji="0" lang="en-US" altLang="ja-JP" dirty="0"/>
              <a:t> </a:t>
            </a:r>
          </a:p>
          <a:p>
            <a:r>
              <a:rPr kumimoji="0" lang="en-US" altLang="ja-JP" dirty="0"/>
              <a:t>Average gradient: </a:t>
            </a:r>
          </a:p>
          <a:p>
            <a:r>
              <a:rPr kumimoji="0" lang="en-US" altLang="ja-JP" dirty="0">
                <a:solidFill>
                  <a:srgbClr val="FF0000"/>
                </a:solidFill>
              </a:rPr>
              <a:t>37.1 MV/</a:t>
            </a:r>
            <a:r>
              <a:rPr kumimoji="0" lang="en-US" altLang="ja-JP" dirty="0" smtClean="0">
                <a:solidFill>
                  <a:srgbClr val="FF0000"/>
                </a:solidFill>
              </a:rPr>
              <a:t>m</a:t>
            </a:r>
          </a:p>
          <a:p>
            <a:endParaRPr kumimoji="0" lang="en-US" altLang="ja-JP" dirty="0">
              <a:solidFill>
                <a:srgbClr val="FF0000"/>
              </a:solidFill>
            </a:endParaRPr>
          </a:p>
          <a:p>
            <a:r>
              <a:rPr kumimoji="0" lang="en-US" altLang="ja-JP" dirty="0" smtClean="0">
                <a:solidFill>
                  <a:srgbClr val="000090"/>
                </a:solidFill>
              </a:rPr>
              <a:t>reached (2012) </a:t>
            </a:r>
            <a:endParaRPr lang="ja-JP" altLang="en-US" dirty="0">
              <a:solidFill>
                <a:srgbClr val="000090"/>
              </a:solidFill>
            </a:endParaRPr>
          </a:p>
        </p:txBody>
      </p:sp>
      <p:pic>
        <p:nvPicPr>
          <p:cNvPr id="9" name="図 8" descr="TESLA-like Cavity (KAKO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370" y="1190730"/>
            <a:ext cx="3048000" cy="2031999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2" name="左矢印 1"/>
          <p:cNvSpPr/>
          <p:nvPr/>
        </p:nvSpPr>
        <p:spPr>
          <a:xfrm>
            <a:off x="4823209" y="2218351"/>
            <a:ext cx="788605" cy="401875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51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Further Effort for Gradient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for Effective </a:t>
            </a:r>
            <a:r>
              <a:rPr kumimoji="1" lang="en-US" altLang="ja-JP" b="1" dirty="0" err="1" smtClean="0"/>
              <a:t>Perfromance</a:t>
            </a:r>
            <a:r>
              <a:rPr kumimoji="1" lang="en-US" altLang="ja-JP" b="1" dirty="0" smtClean="0"/>
              <a:t>/cost </a:t>
            </a:r>
            <a:endParaRPr kumimoji="1" lang="ja-JP" altLang="en-US" b="1" dirty="0"/>
          </a:p>
        </p:txBody>
      </p:sp>
      <p:pic>
        <p:nvPicPr>
          <p:cNvPr id="7" name="図 10" descr="MAX_Accelerating_Gradient_at_STF_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9" b="1294"/>
          <a:stretch/>
        </p:blipFill>
        <p:spPr bwMode="auto">
          <a:xfrm>
            <a:off x="31137" y="1558189"/>
            <a:ext cx="6279810" cy="362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13/04/05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8" name="Picture 2" descr="C:\ILC_high_gradient\ILC_EP\Result_summary\HighGradientEvolution_1CellandMultiCell\LBandSRFNbCavityGradientEvolution_rev8mar2011_ProjectImpact_HiRes.tif"/>
          <p:cNvPicPr>
            <a:picLocks noChangeAspect="1" noChangeArrowheads="1"/>
          </p:cNvPicPr>
          <p:nvPr/>
        </p:nvPicPr>
        <p:blipFill rotWithShape="1">
          <a:blip r:embed="rId3" cstate="email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9"/>
          <a:stretch/>
        </p:blipFill>
        <p:spPr>
          <a:xfrm>
            <a:off x="3208421" y="3181686"/>
            <a:ext cx="5576888" cy="3548772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sp>
        <p:nvSpPr>
          <p:cNvPr id="9" name="テキスト ボックス 8"/>
          <p:cNvSpPr txBox="1"/>
          <p:nvPr/>
        </p:nvSpPr>
        <p:spPr>
          <a:xfrm>
            <a:off x="3600644" y="1256487"/>
            <a:ext cx="5086156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Gradient achieved at KEK-STF: &gt; ~ 35 MV/m</a:t>
            </a:r>
          </a:p>
          <a:p>
            <a:r>
              <a:rPr lang="en-US" altLang="ja-JP" dirty="0" smtClean="0"/>
              <a:t>Progress: &gt; 90 %  </a:t>
            </a:r>
            <a:r>
              <a:rPr lang="en-US" altLang="ja-JP" dirty="0" smtClean="0">
                <a:sym typeface="Wingdings"/>
              </a:rPr>
              <a:t> Coming 5 years:  ~ 100 %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 bwMode="auto">
          <a:xfrm flipV="1">
            <a:off x="4373146" y="4622194"/>
            <a:ext cx="3836323" cy="523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51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587545" y="713075"/>
            <a:ext cx="8072943" cy="500303"/>
          </a:xfrm>
        </p:spPr>
        <p:txBody>
          <a:bodyPr/>
          <a:lstStyle/>
          <a:p>
            <a:r>
              <a:rPr lang="en-US" altLang="ja-JP" sz="2800" dirty="0">
                <a:latin typeface="Arial" charset="0"/>
                <a:cs typeface="Arial Unicode MS" charset="0"/>
              </a:rPr>
              <a:t>Progress in 1.3 GHz ILC Cavity Production </a:t>
            </a:r>
          </a:p>
        </p:txBody>
      </p:sp>
      <p:sp>
        <p:nvSpPr>
          <p:cNvPr id="45059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876" indent="-285721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2886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040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194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Higgs Hunting 2013</a:t>
            </a:r>
            <a:endParaRPr kumimoji="0" lang="en-US" altLang="ja-JP" sz="1200" dirty="0"/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876" indent="-285721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2886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040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194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ILC, A. Yamamoto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876" indent="-285721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2886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040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194" indent="-228577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D81EF2F-ABC7-264E-837A-2C42D66C4A81}" type="slidenum">
              <a:rPr kumimoji="0" lang="en-US" altLang="ja-JP" sz="1400"/>
              <a:pPr/>
              <a:t>23</a:t>
            </a:fld>
            <a:endParaRPr kumimoji="0" lang="en-US" altLang="ja-JP" sz="1400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4294967295"/>
          </p:nvPr>
        </p:nvSpPr>
        <p:spPr>
          <a:xfrm>
            <a:off x="257041" y="4378156"/>
            <a:ext cx="8513763" cy="1790700"/>
          </a:xfrm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altLang="ja-JP" sz="2200" u="sng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Progress in EXFEL (800 cavity construction </a:t>
            </a:r>
            <a:r>
              <a:rPr lang="en-US" altLang="ja-JP" sz="22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as of 2012/10):</a:t>
            </a:r>
          </a:p>
          <a:p>
            <a:pPr marL="0" indent="0">
              <a:buNone/>
            </a:pPr>
            <a:r>
              <a:rPr lang="en-US" altLang="ja-JP" sz="22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     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(courtesy by D. </a:t>
            </a:r>
            <a:r>
              <a:rPr lang="en-US" altLang="ja-JP" sz="1600" b="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Reschke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the 2</a:t>
            </a:r>
            <a:r>
              <a:rPr lang="en-US" altLang="ja-JP" sz="1600" b="0" baseline="300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nd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EP at DESY) 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RI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4 reference cavities with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Eacc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&gt; 28 MV/m, (~ 39 MV/m max.)</a:t>
            </a:r>
          </a:p>
          <a:p>
            <a:pPr lvl="1"/>
            <a:r>
              <a:rPr lang="en-US" altLang="ja-JP" sz="1800" dirty="0" err="1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Zanon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3 reference cavities with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Eacc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&gt; 30 MV/m ( ~ 35 MV/m max.)</a:t>
            </a:r>
          </a:p>
          <a:p>
            <a:pPr lvl="1"/>
            <a:endParaRPr lang="en-US" altLang="ja-JP" sz="20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endParaRPr lang="en-US" altLang="ja-JP" sz="2400" dirty="0">
              <a:latin typeface="Arial" charset="0"/>
              <a:ea typeface="Arial Unicode MS" charset="0"/>
              <a:cs typeface="Arial Unicode MS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56040"/>
              </p:ext>
            </p:extLst>
          </p:nvPr>
        </p:nvGraphicFramePr>
        <p:xfrm>
          <a:off x="254905" y="1189017"/>
          <a:ext cx="8512911" cy="3053542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811223"/>
                <a:gridCol w="1711121"/>
                <a:gridCol w="2837637"/>
                <a:gridCol w="3152930"/>
              </a:tblGrid>
              <a:tr h="6456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year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# 9-cell cavities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qualified</a:t>
                      </a: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  <a:cs typeface="+mn-cs"/>
                        </a:rPr>
                        <a:t>Capable Lab.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Capable Industry</a:t>
                      </a:r>
                    </a:p>
                  </a:txBody>
                  <a:tcPr horzOverflow="overflow">
                    <a:solidFill>
                      <a:srgbClr val="3366FF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ACCEL, ZANON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DESY, JLAB, FNAL, KEK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RI, ZANON, AES, MHI, 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  <a:tr h="1005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2012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(45)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DESY, JLAB, FNAL, KEK, Cornell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RI, ZANON, AES, MHI, </a:t>
                      </a:r>
                      <a:r>
                        <a:rPr kumimoji="0" lang="en-US" sz="20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</a:rPr>
                        <a:t>Hitachi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6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831274" y="641503"/>
            <a:ext cx="7481455" cy="500303"/>
          </a:xfrm>
        </p:spPr>
        <p:txBody>
          <a:bodyPr/>
          <a:lstStyle/>
          <a:p>
            <a:r>
              <a:rPr lang="en-US" altLang="ja-JP" dirty="0" smtClean="0">
                <a:latin typeface="Osaka"/>
                <a:ea typeface="Osaka"/>
                <a:cs typeface="Osaka"/>
              </a:rPr>
              <a:t>SCRF Beam Acceleration Test </a:t>
            </a:r>
            <a:br>
              <a:rPr lang="en-US" altLang="ja-JP" dirty="0" smtClean="0">
                <a:latin typeface="Osaka"/>
                <a:ea typeface="Osaka"/>
                <a:cs typeface="Osaka"/>
              </a:rPr>
            </a:br>
            <a:endParaRPr lang="en-US" altLang="ja-JP" sz="2400" dirty="0">
              <a:solidFill>
                <a:srgbClr val="00009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Higgs Hunting 2013</a:t>
            </a:r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24</a:t>
            </a:fld>
            <a:endParaRPr lang="en-US"/>
          </a:p>
        </p:txBody>
      </p:sp>
      <p:sp>
        <p:nvSpPr>
          <p:cNvPr id="53251" name="Content Placeholder 2"/>
          <p:cNvSpPr>
            <a:spLocks noGrp="1"/>
          </p:cNvSpPr>
          <p:nvPr>
            <p:ph idx="4294967295"/>
          </p:nvPr>
        </p:nvSpPr>
        <p:spPr>
          <a:xfrm>
            <a:off x="90721" y="1172041"/>
            <a:ext cx="4151313" cy="5410200"/>
          </a:xfrm>
          <a:solidFill>
            <a:srgbClr val="CCFFCC"/>
          </a:solidFill>
        </p:spPr>
        <p:txBody>
          <a:bodyPr/>
          <a:lstStyle/>
          <a:p>
            <a:pPr marL="0" indent="0">
              <a:buNone/>
            </a:pPr>
            <a:r>
              <a:rPr lang="en-US" altLang="ja-JP" sz="2400" dirty="0">
                <a:latin typeface="Arial" charset="0"/>
                <a:cs typeface="Arial Unicode MS" charset="0"/>
              </a:rPr>
              <a:t>DESY: FLASH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SRF-CM string + Beam,  </a:t>
            </a:r>
          </a:p>
          <a:p>
            <a:pPr lvl="1"/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ACC7/PXFEL1 &lt; 32 MV/m &gt;</a:t>
            </a:r>
          </a:p>
          <a:p>
            <a:r>
              <a:rPr lang="en-US" altLang="ja-JP" sz="2000" b="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9 mA </a:t>
            </a:r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beam, 2009</a:t>
            </a:r>
          </a:p>
          <a:p>
            <a:r>
              <a:rPr lang="en-US" altLang="ja-JP" sz="2000" b="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800</a:t>
            </a:r>
            <a:r>
              <a:rPr lang="en-US" altLang="ja-JP" sz="2000" b="0" dirty="0">
                <a:solidFill>
                  <a:srgbClr val="FF0000"/>
                </a:solidFill>
                <a:latin typeface="Symbol" charset="2"/>
                <a:ea typeface="Arial Unicode MS" charset="0"/>
                <a:cs typeface="Symbol" charset="2"/>
              </a:rPr>
              <a:t>m</a:t>
            </a:r>
            <a:r>
              <a:rPr lang="en-US" altLang="ja-JP" sz="2000" b="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, 4.5mA beam, 2012</a:t>
            </a:r>
            <a:endParaRPr lang="en-US" altLang="ja-JP" sz="2000" b="0" dirty="0">
              <a:latin typeface="Arial" charset="0"/>
              <a:cs typeface="Arial Unicode MS" charset="0"/>
            </a:endParaRPr>
          </a:p>
          <a:p>
            <a:pPr marL="0" indent="0">
              <a:buNone/>
            </a:pPr>
            <a:r>
              <a:rPr lang="en-US" altLang="ja-JP" sz="2400" dirty="0">
                <a:latin typeface="Arial" charset="0"/>
                <a:cs typeface="Arial Unicode MS" charset="0"/>
              </a:rPr>
              <a:t>KEK: STF</a:t>
            </a:r>
          </a:p>
          <a:p>
            <a:r>
              <a:rPr lang="en-US" altLang="ja-JP" sz="2000" b="0" dirty="0">
                <a:latin typeface="Arial" charset="0"/>
                <a:cs typeface="Arial Unicode MS" charset="0"/>
              </a:rPr>
              <a:t>S1-Global: complete, 2010</a:t>
            </a:r>
          </a:p>
          <a:p>
            <a:pPr lvl="1"/>
            <a:r>
              <a:rPr lang="en-US" altLang="ja-JP" sz="1800" dirty="0">
                <a:latin typeface="Arial" charset="0"/>
                <a:cs typeface="Arial Unicode MS" charset="0"/>
              </a:rPr>
              <a:t>Cavity string : &lt; 26 MV/m&gt; </a:t>
            </a:r>
          </a:p>
          <a:p>
            <a:r>
              <a:rPr lang="en-US" altLang="ja-JP" sz="2000" b="0" dirty="0">
                <a:latin typeface="Arial" charset="0"/>
                <a:cs typeface="Arial Unicode MS" charset="0"/>
              </a:rPr>
              <a:t>Quantum Beam : </a:t>
            </a:r>
            <a:r>
              <a:rPr lang="en-US" altLang="ja-JP" sz="2000" b="0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6.7 mA, </a:t>
            </a:r>
            <a:r>
              <a:rPr lang="en-US" altLang="ja-JP" sz="2000" b="0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1 </a:t>
            </a:r>
            <a:r>
              <a:rPr lang="en-US" altLang="ja-JP" sz="2000" b="0" dirty="0" err="1">
                <a:solidFill>
                  <a:srgbClr val="FF0000"/>
                </a:solidFill>
                <a:latin typeface="Arial" charset="0"/>
                <a:cs typeface="Arial Unicode MS" charset="0"/>
              </a:rPr>
              <a:t>ms</a:t>
            </a:r>
            <a:r>
              <a:rPr lang="en-US" altLang="ja-JP" sz="2000" b="0" dirty="0">
                <a:solidFill>
                  <a:srgbClr val="FF0000"/>
                </a:solidFill>
                <a:latin typeface="Arial" charset="0"/>
                <a:cs typeface="Arial Unicode MS" charset="0"/>
              </a:rPr>
              <a:t>, </a:t>
            </a:r>
          </a:p>
          <a:p>
            <a:r>
              <a:rPr lang="en-US" altLang="ja-JP" sz="2000" b="0" dirty="0">
                <a:latin typeface="Arial" charset="0"/>
                <a:cs typeface="Arial Unicode MS" charset="0"/>
              </a:rPr>
              <a:t>CM1 &amp; beam, 2014 ~2015</a:t>
            </a:r>
          </a:p>
          <a:p>
            <a:pPr marL="0" indent="0">
              <a:buNone/>
            </a:pPr>
            <a:r>
              <a:rPr lang="en-US" altLang="ja-JP" sz="2400" dirty="0">
                <a:latin typeface="Arial" charset="0"/>
                <a:cs typeface="Arial Unicode MS" charset="0"/>
              </a:rPr>
              <a:t>FNAL: NML/ASTA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CM1 test complete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CM2 operation, in 2013</a:t>
            </a:r>
          </a:p>
          <a:p>
            <a:r>
              <a:rPr lang="en-US" altLang="ja-JP" sz="2000" b="0" dirty="0">
                <a:latin typeface="Arial" charset="0"/>
                <a:ea typeface="Arial Unicode MS" charset="0"/>
                <a:cs typeface="Arial Unicode MS" charset="0"/>
              </a:rPr>
              <a:t>CM2 + Beam, 2013 ~ 2014</a:t>
            </a:r>
          </a:p>
          <a:p>
            <a:pPr>
              <a:buFontTx/>
              <a:buNone/>
            </a:pPr>
            <a:endParaRPr lang="en-US" altLang="ja-JP" sz="2400" dirty="0">
              <a:latin typeface="Arial" charset="0"/>
              <a:cs typeface="Arial Unicode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99" y="2851149"/>
            <a:ext cx="1703389" cy="113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375" y="1176381"/>
            <a:ext cx="2454027" cy="17654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pic>
        <p:nvPicPr>
          <p:cNvPr id="53259" name="Picture 7" descr="IMG_454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1803" y="4784288"/>
            <a:ext cx="1861838" cy="139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 descr="STF-QB-accelerator-0131201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873" y="3697732"/>
            <a:ext cx="1257478" cy="9431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816" y="1149977"/>
            <a:ext cx="20685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310" y="4597227"/>
            <a:ext cx="2590800" cy="175534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7" name="Picture 95" descr="plot-Eacc,max VT&amp;C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311" y="2998899"/>
            <a:ext cx="2427108" cy="144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315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399" y="37356"/>
            <a:ext cx="4965701" cy="572797"/>
          </a:xfrm>
        </p:spPr>
        <p:txBody>
          <a:bodyPr anchor="ctr"/>
          <a:lstStyle/>
          <a:p>
            <a:r>
              <a:rPr lang="en-US" b="1" dirty="0"/>
              <a:t>FLASH </a:t>
            </a:r>
            <a:r>
              <a:rPr lang="en-US" b="1" dirty="0" smtClean="0"/>
              <a:t>layout</a:t>
            </a:r>
            <a:endParaRPr lang="en-GB" b="1" dirty="0"/>
          </a:p>
        </p:txBody>
      </p:sp>
      <p:pic>
        <p:nvPicPr>
          <p:cNvPr id="200708" name="Picture 5" descr="FEL-h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575" y="836613"/>
            <a:ext cx="163512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9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2388" y="1122363"/>
            <a:ext cx="20685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1" name="Picture 8" descr="FLASH-2007 02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3" y="4491038"/>
            <a:ext cx="2054225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2" name="Picture 9" descr="FLASH-2007 009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463" y="4491038"/>
            <a:ext cx="2054225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3" name="Picture 10" descr="FLASH-2007 0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22363"/>
            <a:ext cx="207168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883" name="Picture 888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63" y="4491038"/>
            <a:ext cx="20542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4"/>
          <p:cNvGrpSpPr>
            <a:grpSpLocks/>
          </p:cNvGrpSpPr>
          <p:nvPr/>
        </p:nvGrpSpPr>
        <p:grpSpPr bwMode="auto">
          <a:xfrm>
            <a:off x="287338" y="2762250"/>
            <a:ext cx="8435975" cy="1687513"/>
            <a:chOff x="181" y="1740"/>
            <a:chExt cx="5314" cy="1063"/>
          </a:xfrm>
        </p:grpSpPr>
        <p:sp>
          <p:nvSpPr>
            <p:cNvPr id="200715" name="AutoShape 13"/>
            <p:cNvSpPr>
              <a:spLocks noChangeArrowheads="1"/>
            </p:cNvSpPr>
            <p:nvPr/>
          </p:nvSpPr>
          <p:spPr bwMode="auto">
            <a:xfrm rot="5400000">
              <a:off x="5151" y="1931"/>
              <a:ext cx="331" cy="3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59 w 21600"/>
                <a:gd name="T13" fmla="*/ 3486 h 21600"/>
                <a:gd name="T14" fmla="*/ 18141 w 21600"/>
                <a:gd name="T15" fmla="*/ 1811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49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16" name="AutoShape 14"/>
            <p:cNvSpPr>
              <a:spLocks noChangeArrowheads="1"/>
            </p:cNvSpPr>
            <p:nvPr/>
          </p:nvSpPr>
          <p:spPr bwMode="auto">
            <a:xfrm rot="-5400000">
              <a:off x="5164" y="1970"/>
              <a:ext cx="227" cy="2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79 w 21600"/>
                <a:gd name="T13" fmla="*/ 2400 h 21600"/>
                <a:gd name="T14" fmla="*/ 19221 w 21600"/>
                <a:gd name="T15" fmla="*/ 19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142" y="21600"/>
                  </a:lnTo>
                  <a:lnTo>
                    <a:pt x="204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17" name="Line 15"/>
            <p:cNvSpPr>
              <a:spLocks noChangeShapeType="1"/>
            </p:cNvSpPr>
            <p:nvPr/>
          </p:nvSpPr>
          <p:spPr bwMode="auto">
            <a:xfrm flipV="1">
              <a:off x="5413" y="1940"/>
              <a:ext cx="77" cy="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18" name="Line 16"/>
            <p:cNvSpPr>
              <a:spLocks noChangeShapeType="1"/>
            </p:cNvSpPr>
            <p:nvPr/>
          </p:nvSpPr>
          <p:spPr bwMode="auto">
            <a:xfrm rot="16200000" flipV="1">
              <a:off x="5419" y="2199"/>
              <a:ext cx="65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19" name="Line 17"/>
            <p:cNvSpPr>
              <a:spLocks noChangeShapeType="1"/>
            </p:cNvSpPr>
            <p:nvPr/>
          </p:nvSpPr>
          <p:spPr bwMode="auto">
            <a:xfrm rot="5400000">
              <a:off x="5450" y="2165"/>
              <a:ext cx="3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20" name="Line 18"/>
            <p:cNvSpPr>
              <a:spLocks noChangeShapeType="1"/>
            </p:cNvSpPr>
            <p:nvPr/>
          </p:nvSpPr>
          <p:spPr bwMode="auto">
            <a:xfrm rot="16200000" flipV="1">
              <a:off x="5450" y="1966"/>
              <a:ext cx="3" cy="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181" y="2611"/>
              <a:ext cx="5314" cy="192"/>
              <a:chOff x="144" y="3820"/>
              <a:chExt cx="5328" cy="192"/>
            </a:xfrm>
          </p:grpSpPr>
          <p:sp>
            <p:nvSpPr>
              <p:cNvPr id="200722" name="Line 21"/>
              <p:cNvSpPr>
                <a:spLocks noChangeShapeType="1"/>
              </p:cNvSpPr>
              <p:nvPr/>
            </p:nvSpPr>
            <p:spPr bwMode="auto">
              <a:xfrm>
                <a:off x="144" y="3903"/>
                <a:ext cx="5328" cy="0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23" name="Text Box 22"/>
              <p:cNvSpPr txBox="1">
                <a:spLocks noChangeArrowheads="1"/>
              </p:cNvSpPr>
              <p:nvPr/>
            </p:nvSpPr>
            <p:spPr bwMode="auto">
              <a:xfrm>
                <a:off x="2550" y="3820"/>
                <a:ext cx="516" cy="192"/>
              </a:xfrm>
              <a:prstGeom prst="rect">
                <a:avLst/>
              </a:prstGeom>
              <a:solidFill>
                <a:srgbClr val="FFFFFF"/>
              </a:solidFill>
              <a:ln w="22225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000000"/>
                    </a:solidFill>
                    <a:latin typeface="Helvetica" charset="0"/>
                  </a:rPr>
                  <a:t>315 m</a:t>
                </a:r>
              </a:p>
            </p:txBody>
          </p:sp>
        </p:grpSp>
        <p:sp>
          <p:nvSpPr>
            <p:cNvPr id="200724" name="Text Box 23"/>
            <p:cNvSpPr txBox="1">
              <a:spLocks noChangeArrowheads="1"/>
            </p:cNvSpPr>
            <p:nvPr/>
          </p:nvSpPr>
          <p:spPr bwMode="auto">
            <a:xfrm flipH="1">
              <a:off x="1499" y="2124"/>
              <a:ext cx="963" cy="3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Bunch Compressor</a:t>
              </a:r>
            </a:p>
          </p:txBody>
        </p:sp>
        <p:sp>
          <p:nvSpPr>
            <p:cNvPr id="200725" name="Line 24"/>
            <p:cNvSpPr>
              <a:spLocks noChangeShapeType="1"/>
            </p:cNvSpPr>
            <p:nvPr/>
          </p:nvSpPr>
          <p:spPr bwMode="auto">
            <a:xfrm flipV="1">
              <a:off x="305" y="2027"/>
              <a:ext cx="0" cy="10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26" name="Text Box 25"/>
            <p:cNvSpPr txBox="1">
              <a:spLocks noChangeArrowheads="1"/>
            </p:cNvSpPr>
            <p:nvPr/>
          </p:nvSpPr>
          <p:spPr bwMode="auto">
            <a:xfrm flipH="1">
              <a:off x="3519" y="2416"/>
              <a:ext cx="593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Bypass</a:t>
              </a:r>
            </a:p>
          </p:txBody>
        </p:sp>
        <p:sp>
          <p:nvSpPr>
            <p:cNvPr id="200727" name="Text Box 26"/>
            <p:cNvSpPr txBox="1">
              <a:spLocks noChangeArrowheads="1"/>
            </p:cNvSpPr>
            <p:nvPr/>
          </p:nvSpPr>
          <p:spPr bwMode="auto">
            <a:xfrm flipH="1">
              <a:off x="3473" y="1836"/>
              <a:ext cx="1056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Undulators</a:t>
              </a:r>
            </a:p>
          </p:txBody>
        </p:sp>
        <p:sp>
          <p:nvSpPr>
            <p:cNvPr id="200728" name="Text Box 27"/>
            <p:cNvSpPr txBox="1">
              <a:spLocks noChangeArrowheads="1"/>
            </p:cNvSpPr>
            <p:nvPr/>
          </p:nvSpPr>
          <p:spPr bwMode="auto">
            <a:xfrm flipH="1">
              <a:off x="3045" y="1740"/>
              <a:ext cx="676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sFLASH</a:t>
              </a:r>
            </a:p>
          </p:txBody>
        </p:sp>
        <p:sp>
          <p:nvSpPr>
            <p:cNvPr id="200729" name="Line 28"/>
            <p:cNvSpPr>
              <a:spLocks noChangeShapeType="1"/>
            </p:cNvSpPr>
            <p:nvPr/>
          </p:nvSpPr>
          <p:spPr bwMode="auto">
            <a:xfrm>
              <a:off x="3069" y="2044"/>
              <a:ext cx="156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30" name="Line 29"/>
            <p:cNvSpPr>
              <a:spLocks noChangeShapeType="1"/>
            </p:cNvSpPr>
            <p:nvPr/>
          </p:nvSpPr>
          <p:spPr bwMode="auto">
            <a:xfrm flipV="1">
              <a:off x="278" y="2019"/>
              <a:ext cx="2778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31" name="AutoShape 30"/>
            <p:cNvSpPr>
              <a:spLocks noChangeArrowheads="1"/>
            </p:cNvSpPr>
            <p:nvPr/>
          </p:nvSpPr>
          <p:spPr bwMode="auto">
            <a:xfrm>
              <a:off x="230" y="1979"/>
              <a:ext cx="77" cy="8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 flipH="1" flipV="1">
              <a:off x="1782" y="1933"/>
              <a:ext cx="239" cy="178"/>
              <a:chOff x="3345" y="3309"/>
              <a:chExt cx="270" cy="178"/>
            </a:xfrm>
          </p:grpSpPr>
          <p:sp>
            <p:nvSpPr>
              <p:cNvPr id="200733" name="Line 32"/>
              <p:cNvSpPr>
                <a:spLocks noChangeShapeType="1"/>
              </p:cNvSpPr>
              <p:nvPr/>
            </p:nvSpPr>
            <p:spPr bwMode="auto">
              <a:xfrm flipH="1">
                <a:off x="3520" y="3400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34" name="Line 33"/>
              <p:cNvSpPr>
                <a:spLocks noChangeShapeType="1"/>
              </p:cNvSpPr>
              <p:nvPr/>
            </p:nvSpPr>
            <p:spPr bwMode="auto">
              <a:xfrm flipH="1" flipV="1">
                <a:off x="3452" y="3360"/>
                <a:ext cx="68" cy="9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35" name="Line 34"/>
              <p:cNvSpPr>
                <a:spLocks noChangeShapeType="1"/>
              </p:cNvSpPr>
              <p:nvPr/>
            </p:nvSpPr>
            <p:spPr bwMode="auto">
              <a:xfrm flipH="1">
                <a:off x="3368" y="3346"/>
                <a:ext cx="68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36" name="Rectangle 35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80" y="3371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37" name="Rectangle 36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02" y="3429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38" name="Rectangle 37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420" y="3309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39" name="Rectangle 38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345" y="3371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789" y="1932"/>
              <a:ext cx="240" cy="116"/>
              <a:chOff x="1337" y="2168"/>
              <a:chExt cx="270" cy="116"/>
            </a:xfrm>
          </p:grpSpPr>
          <p:sp>
            <p:nvSpPr>
              <p:cNvPr id="200741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42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43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44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45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46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47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00748" name="Line 47"/>
            <p:cNvSpPr>
              <a:spLocks noChangeShapeType="1"/>
            </p:cNvSpPr>
            <p:nvPr/>
          </p:nvSpPr>
          <p:spPr bwMode="auto">
            <a:xfrm>
              <a:off x="386" y="2046"/>
              <a:ext cx="139" cy="1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49" name="Rectangle 48"/>
            <p:cNvSpPr>
              <a:spLocks noChangeAspect="1" noChangeArrowheads="1"/>
            </p:cNvSpPr>
            <p:nvPr/>
          </p:nvSpPr>
          <p:spPr bwMode="auto">
            <a:xfrm rot="2878424">
              <a:off x="483" y="2194"/>
              <a:ext cx="102" cy="6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50" name="Freeform 49"/>
            <p:cNvSpPr>
              <a:spLocks/>
            </p:cNvSpPr>
            <p:nvPr/>
          </p:nvSpPr>
          <p:spPr bwMode="auto">
            <a:xfrm>
              <a:off x="341" y="1957"/>
              <a:ext cx="60" cy="13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4 w 143"/>
                <a:gd name="T5" fmla="*/ 206375 h 130"/>
                <a:gd name="T6" fmla="*/ 7 w 143"/>
                <a:gd name="T7" fmla="*/ 114300 h 130"/>
                <a:gd name="T8" fmla="*/ 7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51" name="Line 50"/>
            <p:cNvSpPr>
              <a:spLocks noChangeShapeType="1"/>
            </p:cNvSpPr>
            <p:nvPr/>
          </p:nvSpPr>
          <p:spPr bwMode="auto">
            <a:xfrm flipV="1">
              <a:off x="3227" y="2351"/>
              <a:ext cx="121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1"/>
            <p:cNvGrpSpPr>
              <a:grpSpLocks/>
            </p:cNvGrpSpPr>
            <p:nvPr/>
          </p:nvGrpSpPr>
          <p:grpSpPr bwMode="auto">
            <a:xfrm>
              <a:off x="4391" y="1884"/>
              <a:ext cx="585" cy="509"/>
              <a:chOff x="4797" y="1872"/>
              <a:chExt cx="611" cy="509"/>
            </a:xfrm>
          </p:grpSpPr>
          <p:sp>
            <p:nvSpPr>
              <p:cNvPr id="200753" name="Line 52"/>
              <p:cNvSpPr>
                <a:spLocks noChangeShapeType="1"/>
              </p:cNvSpPr>
              <p:nvPr/>
            </p:nvSpPr>
            <p:spPr bwMode="auto">
              <a:xfrm flipV="1">
                <a:off x="4876" y="1879"/>
                <a:ext cx="477" cy="4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754" name="Rectangle 53"/>
              <p:cNvSpPr>
                <a:spLocks noChangeAspect="1" noChangeArrowheads="1"/>
              </p:cNvSpPr>
              <p:nvPr/>
            </p:nvSpPr>
            <p:spPr bwMode="auto">
              <a:xfrm rot="19153958" flipH="1">
                <a:off x="5232" y="1872"/>
                <a:ext cx="176" cy="77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55" name="Freeform 54"/>
              <p:cNvSpPr>
                <a:spLocks/>
              </p:cNvSpPr>
              <p:nvPr/>
            </p:nvSpPr>
            <p:spPr bwMode="auto">
              <a:xfrm rot="5400000" flipH="1" flipV="1">
                <a:off x="4823" y="2288"/>
                <a:ext cx="67" cy="12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50 h 130"/>
                  <a:gd name="T4" fmla="*/ 0 w 143"/>
                  <a:gd name="T5" fmla="*/ 50 h 130"/>
                  <a:gd name="T6" fmla="*/ 0 w 143"/>
                  <a:gd name="T7" fmla="*/ 28 h 130"/>
                  <a:gd name="T8" fmla="*/ 0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00756" name="Line 55"/>
            <p:cNvSpPr>
              <a:spLocks noChangeShapeType="1"/>
            </p:cNvSpPr>
            <p:nvPr/>
          </p:nvSpPr>
          <p:spPr bwMode="auto">
            <a:xfrm>
              <a:off x="3085" y="2020"/>
              <a:ext cx="114" cy="1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57" name="Freeform 56"/>
            <p:cNvSpPr>
              <a:spLocks/>
            </p:cNvSpPr>
            <p:nvPr/>
          </p:nvSpPr>
          <p:spPr bwMode="auto">
            <a:xfrm>
              <a:off x="2913" y="1957"/>
              <a:ext cx="59" cy="13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58" name="Freeform 57"/>
            <p:cNvSpPr>
              <a:spLocks/>
            </p:cNvSpPr>
            <p:nvPr/>
          </p:nvSpPr>
          <p:spPr bwMode="auto">
            <a:xfrm>
              <a:off x="3035" y="1957"/>
              <a:ext cx="59" cy="13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7" name="Group 58"/>
            <p:cNvGrpSpPr>
              <a:grpSpLocks noChangeAspect="1"/>
            </p:cNvGrpSpPr>
            <p:nvPr/>
          </p:nvGrpSpPr>
          <p:grpSpPr bwMode="auto">
            <a:xfrm flipH="1" flipV="1">
              <a:off x="2861" y="1881"/>
              <a:ext cx="46" cy="276"/>
              <a:chOff x="2790" y="3240"/>
              <a:chExt cx="56" cy="332"/>
            </a:xfrm>
          </p:grpSpPr>
          <p:sp>
            <p:nvSpPr>
              <p:cNvPr id="200760" name="AutoShape 59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61" name="AutoShape 60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" name="Group 61"/>
            <p:cNvGrpSpPr>
              <a:grpSpLocks noChangeAspect="1"/>
            </p:cNvGrpSpPr>
            <p:nvPr/>
          </p:nvGrpSpPr>
          <p:grpSpPr bwMode="auto">
            <a:xfrm flipH="1" flipV="1">
              <a:off x="2978" y="1881"/>
              <a:ext cx="46" cy="276"/>
              <a:chOff x="2790" y="3240"/>
              <a:chExt cx="56" cy="332"/>
            </a:xfrm>
          </p:grpSpPr>
          <p:sp>
            <p:nvSpPr>
              <p:cNvPr id="200763" name="AutoShape 62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64" name="AutoShape 63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" name="Group 64"/>
            <p:cNvGrpSpPr>
              <a:grpSpLocks noChangeAspect="1"/>
            </p:cNvGrpSpPr>
            <p:nvPr/>
          </p:nvGrpSpPr>
          <p:grpSpPr bwMode="auto">
            <a:xfrm rot="1435350" flipH="1" flipV="1">
              <a:off x="3109" y="1926"/>
              <a:ext cx="46" cy="276"/>
              <a:chOff x="2790" y="3240"/>
              <a:chExt cx="56" cy="332"/>
            </a:xfrm>
          </p:grpSpPr>
          <p:sp>
            <p:nvSpPr>
              <p:cNvPr id="200766" name="AutoShape 65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67" name="AutoShape 66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00768" name="Line 67"/>
            <p:cNvSpPr>
              <a:spLocks noChangeShapeType="1"/>
            </p:cNvSpPr>
            <p:nvPr/>
          </p:nvSpPr>
          <p:spPr bwMode="auto">
            <a:xfrm>
              <a:off x="3169" y="2105"/>
              <a:ext cx="2041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69" name="Freeform 68"/>
            <p:cNvSpPr>
              <a:spLocks/>
            </p:cNvSpPr>
            <p:nvPr/>
          </p:nvSpPr>
          <p:spPr bwMode="auto">
            <a:xfrm flipV="1">
              <a:off x="4634" y="2042"/>
              <a:ext cx="127" cy="13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29815 w 143"/>
                <a:gd name="T5" fmla="*/ 206375 h 130"/>
                <a:gd name="T6" fmla="*/ 54277 w 143"/>
                <a:gd name="T7" fmla="*/ 114300 h 130"/>
                <a:gd name="T8" fmla="*/ 54659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70" name="Freeform 69"/>
            <p:cNvSpPr>
              <a:spLocks/>
            </p:cNvSpPr>
            <p:nvPr/>
          </p:nvSpPr>
          <p:spPr bwMode="auto">
            <a:xfrm flipH="1" flipV="1">
              <a:off x="3154" y="2042"/>
              <a:ext cx="59" cy="13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1319" y="1949"/>
              <a:ext cx="416" cy="145"/>
              <a:chOff x="1656" y="2172"/>
              <a:chExt cx="639" cy="169"/>
            </a:xfrm>
          </p:grpSpPr>
          <p:sp>
            <p:nvSpPr>
              <p:cNvPr id="200772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656" y="2172"/>
                <a:ext cx="639" cy="1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73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708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74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86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1" name="Group 192"/>
            <p:cNvGrpSpPr>
              <a:grpSpLocks/>
            </p:cNvGrpSpPr>
            <p:nvPr/>
          </p:nvGrpSpPr>
          <p:grpSpPr bwMode="auto">
            <a:xfrm>
              <a:off x="438" y="1952"/>
              <a:ext cx="211" cy="139"/>
              <a:chOff x="468" y="1952"/>
              <a:chExt cx="211" cy="139"/>
            </a:xfrm>
          </p:grpSpPr>
          <p:sp>
            <p:nvSpPr>
              <p:cNvPr id="200776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468" y="1952"/>
                <a:ext cx="211" cy="13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777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485" y="1996"/>
                <a:ext cx="178" cy="46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00778" name="AutoShape 77"/>
            <p:cNvSpPr>
              <a:spLocks noChangeArrowheads="1"/>
            </p:cNvSpPr>
            <p:nvPr/>
          </p:nvSpPr>
          <p:spPr bwMode="auto">
            <a:xfrm>
              <a:off x="230" y="2128"/>
              <a:ext cx="90" cy="95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79" name="Text Box 78"/>
            <p:cNvSpPr txBox="1">
              <a:spLocks noChangeArrowheads="1"/>
            </p:cNvSpPr>
            <p:nvPr/>
          </p:nvSpPr>
          <p:spPr bwMode="auto">
            <a:xfrm flipH="1">
              <a:off x="629" y="2124"/>
              <a:ext cx="779" cy="3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Bunch Compressor</a:t>
              </a:r>
            </a:p>
          </p:txBody>
        </p:sp>
        <p:grpSp>
          <p:nvGrpSpPr>
            <p:cNvPr id="12" name="Group 79"/>
            <p:cNvGrpSpPr>
              <a:grpSpLocks/>
            </p:cNvGrpSpPr>
            <p:nvPr/>
          </p:nvGrpSpPr>
          <p:grpSpPr bwMode="auto">
            <a:xfrm>
              <a:off x="3514" y="2043"/>
              <a:ext cx="1050" cy="126"/>
              <a:chOff x="3636" y="2043"/>
              <a:chExt cx="1097" cy="126"/>
            </a:xfrm>
          </p:grpSpPr>
          <p:grpSp>
            <p:nvGrpSpPr>
              <p:cNvPr id="13" name="Group 80"/>
              <p:cNvGrpSpPr>
                <a:grpSpLocks/>
              </p:cNvGrpSpPr>
              <p:nvPr/>
            </p:nvGrpSpPr>
            <p:grpSpPr bwMode="auto">
              <a:xfrm>
                <a:off x="4009" y="2043"/>
                <a:ext cx="724" cy="126"/>
                <a:chOff x="4009" y="2043"/>
                <a:chExt cx="724" cy="126"/>
              </a:xfrm>
            </p:grpSpPr>
            <p:sp>
              <p:nvSpPr>
                <p:cNvPr id="200782" name="Rectangl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3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4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5" name="Rectangl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6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7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8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89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0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1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2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3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4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5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6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7" name="Rectangl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8" name="Rectangle 9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799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00" name="Rectangl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01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02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03" name="Rectangl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grpSp>
              <p:nvGrpSpPr>
                <p:cNvPr id="14" name="Group 103"/>
                <p:cNvGrpSpPr>
                  <a:grpSpLocks/>
                </p:cNvGrpSpPr>
                <p:nvPr/>
              </p:nvGrpSpPr>
              <p:grpSpPr bwMode="auto">
                <a:xfrm flipH="1" flipV="1">
                  <a:off x="4382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200805" name="Rectangle 104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200806" name="Rectangle 10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200807" name="Rectangle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08" name="Rectangl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09" name="Rectangl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0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1" name="Rectangl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2" name="Rectangl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3" name="Rectangle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4" name="Rectangle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5" name="Rectangl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6" name="Rectangle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7" name="Rectangle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8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19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0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1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2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3" name="Rectangle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4" name="Rectangl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5" name="Rectangl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6" name="Rectangle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7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28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grpSp>
              <p:nvGrpSpPr>
                <p:cNvPr id="15" name="Group 128"/>
                <p:cNvGrpSpPr>
                  <a:grpSpLocks/>
                </p:cNvGrpSpPr>
                <p:nvPr/>
              </p:nvGrpSpPr>
              <p:grpSpPr bwMode="auto">
                <a:xfrm flipH="1" flipV="1">
                  <a:off x="4009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20083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  <p:sp>
                <p:nvSpPr>
                  <p:cNvPr id="20083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6" name="Group 131"/>
              <p:cNvGrpSpPr>
                <a:grpSpLocks/>
              </p:cNvGrpSpPr>
              <p:nvPr/>
            </p:nvGrpSpPr>
            <p:grpSpPr bwMode="auto">
              <a:xfrm>
                <a:off x="3636" y="2043"/>
                <a:ext cx="350" cy="126"/>
                <a:chOff x="3636" y="2043"/>
                <a:chExt cx="350" cy="126"/>
              </a:xfrm>
            </p:grpSpPr>
            <p:sp>
              <p:nvSpPr>
                <p:cNvPr id="200833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34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35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36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37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38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39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0" name="Rectangl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1" name="Rectangl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2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3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4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5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6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7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8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49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0" name="Rectangl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1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2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3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4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5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0856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200857" name="Text Box 156"/>
            <p:cNvSpPr txBox="1">
              <a:spLocks noChangeArrowheads="1"/>
            </p:cNvSpPr>
            <p:nvPr/>
          </p:nvSpPr>
          <p:spPr bwMode="auto">
            <a:xfrm flipH="1">
              <a:off x="214" y="2416"/>
              <a:ext cx="642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5 MeV</a:t>
              </a:r>
            </a:p>
          </p:txBody>
        </p:sp>
        <p:sp>
          <p:nvSpPr>
            <p:cNvPr id="200858" name="Text Box 157"/>
            <p:cNvSpPr txBox="1">
              <a:spLocks noChangeArrowheads="1"/>
            </p:cNvSpPr>
            <p:nvPr/>
          </p:nvSpPr>
          <p:spPr bwMode="auto">
            <a:xfrm flipH="1">
              <a:off x="719" y="2416"/>
              <a:ext cx="642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160 MeV</a:t>
              </a:r>
            </a:p>
          </p:txBody>
        </p:sp>
        <p:sp>
          <p:nvSpPr>
            <p:cNvPr id="200859" name="Text Box 158"/>
            <p:cNvSpPr txBox="1">
              <a:spLocks noChangeArrowheads="1"/>
            </p:cNvSpPr>
            <p:nvPr/>
          </p:nvSpPr>
          <p:spPr bwMode="auto">
            <a:xfrm flipH="1">
              <a:off x="1683" y="2416"/>
              <a:ext cx="597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500 MeV</a:t>
              </a:r>
            </a:p>
          </p:txBody>
        </p:sp>
        <p:sp>
          <p:nvSpPr>
            <p:cNvPr id="200860" name="Text Box 159"/>
            <p:cNvSpPr txBox="1">
              <a:spLocks noChangeArrowheads="1"/>
            </p:cNvSpPr>
            <p:nvPr/>
          </p:nvSpPr>
          <p:spPr bwMode="auto">
            <a:xfrm flipH="1">
              <a:off x="2417" y="2416"/>
              <a:ext cx="827" cy="19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1200 MeV</a:t>
              </a:r>
            </a:p>
          </p:txBody>
        </p:sp>
        <p:sp>
          <p:nvSpPr>
            <p:cNvPr id="200861" name="Text Box 160"/>
            <p:cNvSpPr txBox="1">
              <a:spLocks noChangeArrowheads="1"/>
            </p:cNvSpPr>
            <p:nvPr/>
          </p:nvSpPr>
          <p:spPr bwMode="auto">
            <a:xfrm>
              <a:off x="1361" y="1740"/>
              <a:ext cx="1332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Accelerating Structures</a:t>
              </a:r>
            </a:p>
          </p:txBody>
        </p:sp>
        <p:sp>
          <p:nvSpPr>
            <p:cNvPr id="200862" name="Rectangle 161"/>
            <p:cNvSpPr>
              <a:spLocks noChangeAspect="1" noChangeArrowheads="1"/>
            </p:cNvSpPr>
            <p:nvPr/>
          </p:nvSpPr>
          <p:spPr bwMode="auto">
            <a:xfrm>
              <a:off x="1057" y="1992"/>
              <a:ext cx="230" cy="5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864" name="Rectangle 163"/>
            <p:cNvSpPr>
              <a:spLocks noChangeAspect="1" noChangeArrowheads="1"/>
            </p:cNvSpPr>
            <p:nvPr/>
          </p:nvSpPr>
          <p:spPr bwMode="auto">
            <a:xfrm>
              <a:off x="3291" y="2077"/>
              <a:ext cx="188" cy="59"/>
            </a:xfrm>
            <a:prstGeom prst="rect">
              <a:avLst/>
            </a:prstGeom>
            <a:solidFill>
              <a:srgbClr val="FF00FF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865" name="Text Box 164"/>
            <p:cNvSpPr txBox="1">
              <a:spLocks noChangeArrowheads="1"/>
            </p:cNvSpPr>
            <p:nvPr/>
          </p:nvSpPr>
          <p:spPr bwMode="auto">
            <a:xfrm>
              <a:off x="693" y="1740"/>
              <a:ext cx="760" cy="19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Diagnostics</a:t>
              </a:r>
            </a:p>
          </p:txBody>
        </p:sp>
        <p:sp>
          <p:nvSpPr>
            <p:cNvPr id="200866" name="Rectangle 165"/>
            <p:cNvSpPr>
              <a:spLocks noChangeAspect="1" noChangeArrowheads="1"/>
            </p:cNvSpPr>
            <p:nvPr/>
          </p:nvSpPr>
          <p:spPr bwMode="auto">
            <a:xfrm>
              <a:off x="4851" y="2077"/>
              <a:ext cx="229" cy="5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17" name="Group 166"/>
            <p:cNvGrpSpPr>
              <a:grpSpLocks/>
            </p:cNvGrpSpPr>
            <p:nvPr/>
          </p:nvGrpSpPr>
          <p:grpSpPr bwMode="auto">
            <a:xfrm>
              <a:off x="4805" y="2053"/>
              <a:ext cx="457" cy="109"/>
              <a:chOff x="5088" y="2045"/>
              <a:chExt cx="478" cy="109"/>
            </a:xfrm>
          </p:grpSpPr>
          <p:sp>
            <p:nvSpPr>
              <p:cNvPr id="200868" name="Freeform 167"/>
              <p:cNvSpPr>
                <a:spLocks noChangeAspect="1"/>
              </p:cNvSpPr>
              <p:nvPr/>
            </p:nvSpPr>
            <p:spPr bwMode="auto">
              <a:xfrm flipH="1" flipV="1">
                <a:off x="5321" y="2045"/>
                <a:ext cx="245" cy="109"/>
              </a:xfrm>
              <a:custGeom>
                <a:avLst/>
                <a:gdLst>
                  <a:gd name="T0" fmla="*/ 0 w 654"/>
                  <a:gd name="T1" fmla="*/ 0 h 268"/>
                  <a:gd name="T2" fmla="*/ 0 w 654"/>
                  <a:gd name="T3" fmla="*/ 0 h 268"/>
                  <a:gd name="T4" fmla="*/ 0 w 654"/>
                  <a:gd name="T5" fmla="*/ 0 h 268"/>
                  <a:gd name="T6" fmla="*/ 0 w 654"/>
                  <a:gd name="T7" fmla="*/ 0 h 268"/>
                  <a:gd name="T8" fmla="*/ 0 w 654"/>
                  <a:gd name="T9" fmla="*/ 0 h 268"/>
                  <a:gd name="T10" fmla="*/ 0 w 654"/>
                  <a:gd name="T11" fmla="*/ 0 h 268"/>
                  <a:gd name="T12" fmla="*/ 0 w 654"/>
                  <a:gd name="T13" fmla="*/ 0 h 268"/>
                  <a:gd name="T14" fmla="*/ 0 w 654"/>
                  <a:gd name="T15" fmla="*/ 0 h 268"/>
                  <a:gd name="T16" fmla="*/ 0 w 654"/>
                  <a:gd name="T17" fmla="*/ 0 h 2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4"/>
                  <a:gd name="T28" fmla="*/ 0 h 268"/>
                  <a:gd name="T29" fmla="*/ 654 w 654"/>
                  <a:gd name="T30" fmla="*/ 268 h 2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4" h="268">
                    <a:moveTo>
                      <a:pt x="0" y="159"/>
                    </a:moveTo>
                    <a:cubicBezTo>
                      <a:pt x="28" y="81"/>
                      <a:pt x="57" y="3"/>
                      <a:pt x="84" y="21"/>
                    </a:cubicBezTo>
                    <a:cubicBezTo>
                      <a:pt x="111" y="39"/>
                      <a:pt x="134" y="266"/>
                      <a:pt x="162" y="267"/>
                    </a:cubicBezTo>
                    <a:cubicBezTo>
                      <a:pt x="190" y="268"/>
                      <a:pt x="225" y="27"/>
                      <a:pt x="252" y="27"/>
                    </a:cubicBezTo>
                    <a:cubicBezTo>
                      <a:pt x="279" y="27"/>
                      <a:pt x="298" y="268"/>
                      <a:pt x="324" y="267"/>
                    </a:cubicBezTo>
                    <a:cubicBezTo>
                      <a:pt x="350" y="266"/>
                      <a:pt x="381" y="21"/>
                      <a:pt x="408" y="21"/>
                    </a:cubicBezTo>
                    <a:cubicBezTo>
                      <a:pt x="435" y="21"/>
                      <a:pt x="459" y="268"/>
                      <a:pt x="486" y="267"/>
                    </a:cubicBezTo>
                    <a:cubicBezTo>
                      <a:pt x="513" y="266"/>
                      <a:pt x="542" y="30"/>
                      <a:pt x="570" y="15"/>
                    </a:cubicBezTo>
                    <a:cubicBezTo>
                      <a:pt x="598" y="0"/>
                      <a:pt x="642" y="150"/>
                      <a:pt x="654" y="177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869" name="Freeform 168"/>
              <p:cNvSpPr>
                <a:spLocks noChangeAspect="1"/>
              </p:cNvSpPr>
              <p:nvPr/>
            </p:nvSpPr>
            <p:spPr bwMode="auto">
              <a:xfrm>
                <a:off x="5088" y="2045"/>
                <a:ext cx="245" cy="109"/>
              </a:xfrm>
              <a:custGeom>
                <a:avLst/>
                <a:gdLst>
                  <a:gd name="T0" fmla="*/ 0 w 654"/>
                  <a:gd name="T1" fmla="*/ 0 h 268"/>
                  <a:gd name="T2" fmla="*/ 0 w 654"/>
                  <a:gd name="T3" fmla="*/ 0 h 268"/>
                  <a:gd name="T4" fmla="*/ 0 w 654"/>
                  <a:gd name="T5" fmla="*/ 0 h 268"/>
                  <a:gd name="T6" fmla="*/ 0 w 654"/>
                  <a:gd name="T7" fmla="*/ 0 h 268"/>
                  <a:gd name="T8" fmla="*/ 0 w 654"/>
                  <a:gd name="T9" fmla="*/ 0 h 268"/>
                  <a:gd name="T10" fmla="*/ 0 w 654"/>
                  <a:gd name="T11" fmla="*/ 0 h 268"/>
                  <a:gd name="T12" fmla="*/ 0 w 654"/>
                  <a:gd name="T13" fmla="*/ 0 h 268"/>
                  <a:gd name="T14" fmla="*/ 0 w 654"/>
                  <a:gd name="T15" fmla="*/ 0 h 268"/>
                  <a:gd name="T16" fmla="*/ 0 w 654"/>
                  <a:gd name="T17" fmla="*/ 0 h 2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4"/>
                  <a:gd name="T28" fmla="*/ 0 h 268"/>
                  <a:gd name="T29" fmla="*/ 654 w 654"/>
                  <a:gd name="T30" fmla="*/ 268 h 2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4" h="268">
                    <a:moveTo>
                      <a:pt x="0" y="159"/>
                    </a:moveTo>
                    <a:cubicBezTo>
                      <a:pt x="28" y="81"/>
                      <a:pt x="57" y="3"/>
                      <a:pt x="84" y="21"/>
                    </a:cubicBezTo>
                    <a:cubicBezTo>
                      <a:pt x="111" y="39"/>
                      <a:pt x="134" y="266"/>
                      <a:pt x="162" y="267"/>
                    </a:cubicBezTo>
                    <a:cubicBezTo>
                      <a:pt x="190" y="268"/>
                      <a:pt x="225" y="27"/>
                      <a:pt x="252" y="27"/>
                    </a:cubicBezTo>
                    <a:cubicBezTo>
                      <a:pt x="279" y="27"/>
                      <a:pt x="298" y="268"/>
                      <a:pt x="324" y="267"/>
                    </a:cubicBezTo>
                    <a:cubicBezTo>
                      <a:pt x="350" y="266"/>
                      <a:pt x="381" y="21"/>
                      <a:pt x="408" y="21"/>
                    </a:cubicBezTo>
                    <a:cubicBezTo>
                      <a:pt x="435" y="21"/>
                      <a:pt x="459" y="268"/>
                      <a:pt x="486" y="267"/>
                    </a:cubicBezTo>
                    <a:cubicBezTo>
                      <a:pt x="513" y="266"/>
                      <a:pt x="542" y="30"/>
                      <a:pt x="570" y="15"/>
                    </a:cubicBezTo>
                    <a:cubicBezTo>
                      <a:pt x="598" y="0"/>
                      <a:pt x="642" y="150"/>
                      <a:pt x="654" y="177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00870" name="Text Box 169"/>
            <p:cNvSpPr txBox="1">
              <a:spLocks noChangeArrowheads="1"/>
            </p:cNvSpPr>
            <p:nvPr/>
          </p:nvSpPr>
          <p:spPr bwMode="auto">
            <a:xfrm flipH="1">
              <a:off x="4598" y="2282"/>
              <a:ext cx="747" cy="3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  <a:latin typeface="Helvetica" charset="0"/>
                </a:rPr>
                <a:t>FEL Experiments</a:t>
              </a:r>
            </a:p>
          </p:txBody>
        </p:sp>
        <p:sp>
          <p:nvSpPr>
            <p:cNvPr id="200871" name="Freeform 170"/>
            <p:cNvSpPr>
              <a:spLocks/>
            </p:cNvSpPr>
            <p:nvPr/>
          </p:nvSpPr>
          <p:spPr bwMode="auto">
            <a:xfrm flipH="1" flipV="1">
              <a:off x="3189" y="2278"/>
              <a:ext cx="59" cy="130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06375 h 130"/>
                <a:gd name="T4" fmla="*/ 3 w 143"/>
                <a:gd name="T5" fmla="*/ 206375 h 130"/>
                <a:gd name="T6" fmla="*/ 5 w 143"/>
                <a:gd name="T7" fmla="*/ 114300 h 130"/>
                <a:gd name="T8" fmla="*/ 6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rot="10800000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878" name="Line 177"/>
            <p:cNvSpPr>
              <a:spLocks noChangeShapeType="1"/>
            </p:cNvSpPr>
            <p:nvPr/>
          </p:nvSpPr>
          <p:spPr bwMode="auto">
            <a:xfrm>
              <a:off x="5144" y="2107"/>
              <a:ext cx="247" cy="8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0879" name="Line 178"/>
            <p:cNvSpPr>
              <a:spLocks noChangeShapeType="1"/>
            </p:cNvSpPr>
            <p:nvPr/>
          </p:nvSpPr>
          <p:spPr bwMode="auto">
            <a:xfrm>
              <a:off x="5266" y="2151"/>
              <a:ext cx="133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0880" name="Line 179"/>
            <p:cNvSpPr>
              <a:spLocks noChangeShapeType="1"/>
            </p:cNvSpPr>
            <p:nvPr/>
          </p:nvSpPr>
          <p:spPr bwMode="auto">
            <a:xfrm flipV="1">
              <a:off x="5266" y="2107"/>
              <a:ext cx="137" cy="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0881" name="Line 180"/>
            <p:cNvSpPr>
              <a:spLocks noChangeShapeType="1"/>
            </p:cNvSpPr>
            <p:nvPr/>
          </p:nvSpPr>
          <p:spPr bwMode="auto">
            <a:xfrm flipV="1">
              <a:off x="5141" y="2041"/>
              <a:ext cx="239" cy="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00882" name="Line 181"/>
            <p:cNvSpPr>
              <a:spLocks noChangeShapeType="1"/>
            </p:cNvSpPr>
            <p:nvPr/>
          </p:nvSpPr>
          <p:spPr bwMode="auto">
            <a:xfrm flipV="1">
              <a:off x="5186" y="1992"/>
              <a:ext cx="188" cy="10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18" name="Group 181"/>
            <p:cNvGrpSpPr>
              <a:grpSpLocks/>
            </p:cNvGrpSpPr>
            <p:nvPr/>
          </p:nvGrpSpPr>
          <p:grpSpPr bwMode="auto">
            <a:xfrm>
              <a:off x="2058" y="1949"/>
              <a:ext cx="775" cy="145"/>
              <a:chOff x="2112" y="1949"/>
              <a:chExt cx="775" cy="145"/>
            </a:xfrm>
          </p:grpSpPr>
          <p:sp>
            <p:nvSpPr>
              <p:cNvPr id="200873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2112" y="1949"/>
                <a:ext cx="775" cy="1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875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2144" y="1997"/>
                <a:ext cx="168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876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2325" y="1997"/>
                <a:ext cx="168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877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2507" y="1997"/>
                <a:ext cx="167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884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2685" y="1997"/>
                <a:ext cx="167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00886" name="Line 55"/>
            <p:cNvSpPr>
              <a:spLocks noChangeShapeType="1"/>
            </p:cNvSpPr>
            <p:nvPr/>
          </p:nvSpPr>
          <p:spPr bwMode="auto">
            <a:xfrm>
              <a:off x="3265" y="1936"/>
              <a:ext cx="60" cy="1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87" name="Line 55"/>
            <p:cNvSpPr>
              <a:spLocks noChangeShapeType="1"/>
            </p:cNvSpPr>
            <p:nvPr/>
          </p:nvSpPr>
          <p:spPr bwMode="auto">
            <a:xfrm flipH="1">
              <a:off x="3451" y="1938"/>
              <a:ext cx="60" cy="1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89" name="Rectangle 185"/>
            <p:cNvSpPr>
              <a:spLocks noChangeArrowheads="1"/>
            </p:cNvSpPr>
            <p:nvPr/>
          </p:nvSpPr>
          <p:spPr bwMode="auto">
            <a:xfrm>
              <a:off x="3246" y="1910"/>
              <a:ext cx="72" cy="74"/>
            </a:xfrm>
            <a:prstGeom prst="rect">
              <a:avLst/>
            </a:prstGeom>
            <a:solidFill>
              <a:srgbClr val="333399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90" name="Rectangle 186"/>
            <p:cNvSpPr>
              <a:spLocks noChangeArrowheads="1"/>
            </p:cNvSpPr>
            <p:nvPr/>
          </p:nvSpPr>
          <p:spPr bwMode="auto">
            <a:xfrm>
              <a:off x="3456" y="1910"/>
              <a:ext cx="72" cy="74"/>
            </a:xfrm>
            <a:prstGeom prst="rect">
              <a:avLst/>
            </a:prstGeom>
            <a:solidFill>
              <a:srgbClr val="333399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94" name="AutoShape 30"/>
            <p:cNvSpPr>
              <a:spLocks noChangeArrowheads="1"/>
            </p:cNvSpPr>
            <p:nvPr/>
          </p:nvSpPr>
          <p:spPr bwMode="auto">
            <a:xfrm>
              <a:off x="664" y="1957"/>
              <a:ext cx="85" cy="13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895" name="Rectangle 76"/>
            <p:cNvSpPr>
              <a:spLocks noChangeAspect="1" noChangeArrowheads="1"/>
            </p:cNvSpPr>
            <p:nvPr/>
          </p:nvSpPr>
          <p:spPr bwMode="auto">
            <a:xfrm>
              <a:off x="681" y="2003"/>
              <a:ext cx="52" cy="35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200899" name="Picture 195" descr="1cc1+ACC3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22363"/>
            <a:ext cx="2387600" cy="1557337"/>
          </a:xfrm>
          <a:prstGeom prst="rect">
            <a:avLst/>
          </a:prstGeom>
          <a:noFill/>
        </p:spPr>
      </p:pic>
      <p:pic>
        <p:nvPicPr>
          <p:cNvPr id="200900" name="Picture 196" descr="undulator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363" y="4491038"/>
            <a:ext cx="2054225" cy="1539875"/>
          </a:xfrm>
          <a:prstGeom prst="rect">
            <a:avLst/>
          </a:prstGeom>
          <a:noFill/>
        </p:spPr>
      </p:pic>
      <p:sp>
        <p:nvSpPr>
          <p:cNvPr id="19" name="Date Placeholder 18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Higgs Hunting 2013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ILC, A. Yamamoto</a:t>
            </a:r>
            <a:endParaRPr lang="en-US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035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9" t="16605" r="4081" b="15130"/>
          <a:stretch/>
        </p:blipFill>
        <p:spPr>
          <a:xfrm>
            <a:off x="12057" y="1128291"/>
            <a:ext cx="9144000" cy="5120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968" y="40929"/>
            <a:ext cx="5880036" cy="544512"/>
          </a:xfrm>
        </p:spPr>
        <p:txBody>
          <a:bodyPr anchor="ctr"/>
          <a:lstStyle/>
          <a:p>
            <a:r>
              <a:rPr lang="en-US" b="1" dirty="0" smtClean="0"/>
              <a:t>FLASH 9mA Experiment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ILC, A. Yamamoto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2617735"/>
            <a:ext cx="4483325" cy="349350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8" name="Group 2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256386"/>
              </p:ext>
            </p:extLst>
          </p:nvPr>
        </p:nvGraphicFramePr>
        <p:xfrm>
          <a:off x="315514" y="3530522"/>
          <a:ext cx="4472306" cy="2048509"/>
        </p:xfrm>
        <a:graphic>
          <a:graphicData uri="http://schemas.openxmlformats.org/drawingml/2006/table">
            <a:tbl>
              <a:tblPr/>
              <a:tblGrid>
                <a:gridCol w="1214438"/>
                <a:gridCol w="449580"/>
                <a:gridCol w="715963"/>
                <a:gridCol w="585787"/>
                <a:gridCol w="754063"/>
                <a:gridCol w="752475"/>
              </a:tblGrid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23346C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23346C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XFEL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ILC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FLASH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</a:b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design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9mA studies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Bunch charge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nC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3.2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# bunches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3250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2625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7200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*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2400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Pulse length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Times New Roman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650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970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800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800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Current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mA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5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ＭＳ Ｐゴシック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</a:tr>
            </a:tbl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2017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0914EE-B0AE-A843-B521-D03B9A87EF5A}" type="slidenum">
              <a:rPr lang="en-GB" sz="1000">
                <a:solidFill>
                  <a:schemeClr val="bg1"/>
                </a:solidFill>
              </a:rPr>
              <a:pPr/>
              <a:t>27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135312" y="22429"/>
            <a:ext cx="5492767" cy="671061"/>
          </a:xfrm>
        </p:spPr>
        <p:txBody>
          <a:bodyPr anchor="ctr">
            <a:normAutofit fontScale="90000"/>
          </a:bodyPr>
          <a:lstStyle/>
          <a:p>
            <a:r>
              <a:rPr lang="fr-FR" b="1" dirty="0" err="1" smtClean="0">
                <a:latin typeface="Arial" charset="0"/>
                <a:ea typeface="ＭＳ Ｐゴシック" charset="0"/>
                <a:cs typeface="ＭＳ Ｐゴシック" charset="0"/>
              </a:rPr>
              <a:t>European</a:t>
            </a:r>
            <a:r>
              <a:rPr lang="fr-FR" b="1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b="1" dirty="0">
                <a:latin typeface="Arial" charset="0"/>
                <a:ea typeface="ＭＳ Ｐゴシック" charset="0"/>
                <a:cs typeface="ＭＳ Ｐゴシック" charset="0"/>
              </a:rPr>
              <a:t>XFEL</a:t>
            </a:r>
            <a:endParaRPr lang="en-GB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3"/>
          <p:cNvSpPr>
            <a:spLocks noGrp="1" noChangeAspect="1" noChangeArrowheads="1"/>
          </p:cNvSpPr>
          <p:nvPr>
            <p:ph type="body" sz="half" idx="1"/>
          </p:nvPr>
        </p:nvSpPr>
        <p:spPr>
          <a:xfrm>
            <a:off x="117475" y="990492"/>
            <a:ext cx="3606800" cy="5000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sz="1800" b="1" dirty="0" smtClean="0"/>
              <a:t>Some specifications</a:t>
            </a:r>
          </a:p>
          <a:p>
            <a:pPr marL="211138" indent="-211138">
              <a:defRPr/>
            </a:pPr>
            <a:r>
              <a:rPr lang="en-GB" sz="1600" dirty="0" smtClean="0"/>
              <a:t>Photon energy 0.3-24 </a:t>
            </a:r>
            <a:r>
              <a:rPr lang="en-GB" sz="1600" dirty="0" err="1" smtClean="0"/>
              <a:t>keV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Pulse duration ~ 10-100 </a:t>
            </a:r>
            <a:r>
              <a:rPr lang="en-GB" sz="1600" dirty="0" err="1" smtClean="0"/>
              <a:t>fs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Pulse energy few </a:t>
            </a:r>
            <a:r>
              <a:rPr lang="en-GB" sz="1600" dirty="0" err="1" smtClean="0"/>
              <a:t>mJ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Superconducting </a:t>
            </a:r>
            <a:r>
              <a:rPr lang="en-GB" sz="1600" dirty="0" err="1" smtClean="0"/>
              <a:t>linac</a:t>
            </a:r>
            <a:r>
              <a:rPr lang="en-GB" sz="1600" dirty="0" smtClean="0"/>
              <a:t>. 17.5 </a:t>
            </a:r>
            <a:r>
              <a:rPr lang="en-GB" sz="1600" dirty="0" err="1" smtClean="0"/>
              <a:t>GeV</a:t>
            </a:r>
            <a:endParaRPr lang="en-GB" sz="1600" dirty="0" smtClean="0"/>
          </a:p>
          <a:p>
            <a:pPr marL="211138" indent="-211138">
              <a:defRPr/>
            </a:pPr>
            <a:r>
              <a:rPr lang="en-GB" sz="1600" dirty="0" smtClean="0"/>
              <a:t>10 Hz  (27 000 b/s)</a:t>
            </a:r>
          </a:p>
          <a:p>
            <a:pPr marL="211138" indent="-211138">
              <a:defRPr/>
            </a:pPr>
            <a:r>
              <a:rPr lang="en-GB" sz="1600" dirty="0" smtClean="0"/>
              <a:t>5 </a:t>
            </a:r>
            <a:r>
              <a:rPr lang="en-GB" sz="1600" dirty="0" err="1" smtClean="0"/>
              <a:t>beamlines</a:t>
            </a:r>
            <a:r>
              <a:rPr lang="en-GB" sz="1600" dirty="0" smtClean="0"/>
              <a:t> / 10 instruments</a:t>
            </a:r>
          </a:p>
          <a:p>
            <a:pPr marL="398463" lvl="1" indent="-173038">
              <a:defRPr/>
            </a:pPr>
            <a:r>
              <a:rPr lang="fr-FR" sz="1600" dirty="0" smtClean="0"/>
              <a:t>Start version </a:t>
            </a:r>
            <a:r>
              <a:rPr lang="fr-FR" sz="1600" dirty="0" err="1" smtClean="0"/>
              <a:t>with</a:t>
            </a:r>
            <a:r>
              <a:rPr lang="fr-FR" sz="1600" dirty="0" smtClean="0"/>
              <a:t> 3 </a:t>
            </a:r>
            <a:r>
              <a:rPr lang="fr-FR" sz="1600" dirty="0" err="1" smtClean="0"/>
              <a:t>beamlines</a:t>
            </a:r>
            <a:r>
              <a:rPr lang="fr-FR" sz="1600" dirty="0" smtClean="0"/>
              <a:t> and 6 instruments</a:t>
            </a:r>
            <a:endParaRPr lang="en-GB" sz="1600" dirty="0" smtClean="0"/>
          </a:p>
          <a:p>
            <a:pPr marL="217488" indent="-217488">
              <a:defRPr/>
            </a:pPr>
            <a:r>
              <a:rPr lang="en-GB" sz="1600" dirty="0" smtClean="0"/>
              <a:t>Several extensions possible:</a:t>
            </a:r>
          </a:p>
          <a:p>
            <a:pPr marL="398463" lvl="1" indent="-173038">
              <a:buSzPct val="90000"/>
              <a:defRPr/>
            </a:pPr>
            <a:r>
              <a:rPr lang="en-GB" sz="1600" dirty="0"/>
              <a:t>More </a:t>
            </a:r>
            <a:r>
              <a:rPr lang="en-GB" sz="1600" dirty="0" err="1" smtClean="0"/>
              <a:t>undulators</a:t>
            </a:r>
            <a:r>
              <a:rPr lang="en-GB" sz="1600" dirty="0" smtClean="0"/>
              <a:t>     </a:t>
            </a:r>
            <a:endParaRPr lang="en-GB" sz="1600" dirty="0"/>
          </a:p>
          <a:p>
            <a:pPr marL="398463" lvl="1" indent="-173038">
              <a:buSzPct val="90000"/>
              <a:defRPr/>
            </a:pPr>
            <a:r>
              <a:rPr lang="en-GB" sz="1600" dirty="0"/>
              <a:t>More instruments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/>
              <a:t>…….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Variable polarization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Self-Seeding</a:t>
            </a:r>
          </a:p>
          <a:p>
            <a:pPr marL="398463" lvl="1" indent="-173038">
              <a:buSzPct val="90000"/>
              <a:defRPr/>
            </a:pPr>
            <a:r>
              <a:rPr lang="en-GB" sz="1600" dirty="0" smtClean="0">
                <a:solidFill>
                  <a:srgbClr val="FD930A"/>
                </a:solidFill>
              </a:rPr>
              <a:t>CW operation</a:t>
            </a:r>
            <a:endParaRPr lang="fr-FR" sz="1600" dirty="0" smtClean="0">
              <a:solidFill>
                <a:srgbClr val="FD930A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sz="1600" dirty="0" smtClean="0"/>
              <a:t>First beam late 2015</a:t>
            </a:r>
          </a:p>
        </p:txBody>
      </p:sp>
      <p:pic>
        <p:nvPicPr>
          <p:cNvPr id="22" name="Picture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2" t="29988" r="30022" b="10414"/>
          <a:stretch>
            <a:fillRect/>
          </a:stretch>
        </p:blipFill>
        <p:spPr>
          <a:xfrm>
            <a:off x="4059798" y="944364"/>
            <a:ext cx="4773612" cy="3016250"/>
          </a:xfrm>
        </p:spPr>
      </p:pic>
      <p:sp>
        <p:nvSpPr>
          <p:cNvPr id="33" name="Footer Placeholder 23"/>
          <p:cNvSpPr>
            <a:spLocks noGrp="1"/>
          </p:cNvSpPr>
          <p:nvPr>
            <p:ph type="ftr" sz="quarter" idx="11"/>
          </p:nvPr>
        </p:nvSpPr>
        <p:spPr bwMode="auto">
          <a:xfrm>
            <a:off x="31524" y="6443436"/>
            <a:ext cx="2221139" cy="41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0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mtClean="0"/>
              <a:t>ILC, A. Yamamoto</a:t>
            </a:r>
            <a:endParaRPr lang="en-GB" dirty="0"/>
          </a:p>
        </p:txBody>
      </p:sp>
      <p:grpSp>
        <p:nvGrpSpPr>
          <p:cNvPr id="17" name="Group 4"/>
          <p:cNvGrpSpPr>
            <a:grpSpLocks noChangeAspect="1"/>
          </p:cNvGrpSpPr>
          <p:nvPr/>
        </p:nvGrpSpPr>
        <p:grpSpPr bwMode="auto">
          <a:xfrm>
            <a:off x="3251572" y="4263638"/>
            <a:ext cx="5741660" cy="2205924"/>
            <a:chOff x="38" y="744"/>
            <a:chExt cx="5138" cy="1974"/>
          </a:xfrm>
        </p:grpSpPr>
        <p:sp>
          <p:nvSpPr>
            <p:cNvPr id="18" name="AutoShape 3"/>
            <p:cNvSpPr>
              <a:spLocks noChangeAspect="1" noChangeArrowheads="1" noTextEdit="1"/>
            </p:cNvSpPr>
            <p:nvPr/>
          </p:nvSpPr>
          <p:spPr bwMode="auto">
            <a:xfrm>
              <a:off x="38" y="744"/>
              <a:ext cx="5138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" y="744"/>
              <a:ext cx="4941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5043" y="2508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102" y="2602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922" y="946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Rectangle 10"/>
            <p:cNvSpPr>
              <a:spLocks noChangeArrowheads="1"/>
            </p:cNvSpPr>
            <p:nvPr/>
          </p:nvSpPr>
          <p:spPr bwMode="auto">
            <a:xfrm>
              <a:off x="346" y="1030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1611" y="1297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7" name="Rectangle 13"/>
            <p:cNvSpPr>
              <a:spLocks noChangeArrowheads="1"/>
            </p:cNvSpPr>
            <p:nvPr/>
          </p:nvSpPr>
          <p:spPr bwMode="auto">
            <a:xfrm>
              <a:off x="1165" y="1381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1893" y="1422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1537" y="1506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2717" y="1777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2352" y="1861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Rectangle 22"/>
            <p:cNvSpPr>
              <a:spLocks noChangeArrowheads="1"/>
            </p:cNvSpPr>
            <p:nvPr/>
          </p:nvSpPr>
          <p:spPr bwMode="auto">
            <a:xfrm>
              <a:off x="3940" y="2251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Rectangle 23"/>
            <p:cNvSpPr>
              <a:spLocks noChangeArrowheads="1"/>
            </p:cNvSpPr>
            <p:nvPr/>
          </p:nvSpPr>
          <p:spPr bwMode="auto">
            <a:xfrm>
              <a:off x="3502" y="2335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4" name="Rectangle 25"/>
            <p:cNvSpPr>
              <a:spLocks noChangeArrowheads="1"/>
            </p:cNvSpPr>
            <p:nvPr/>
          </p:nvSpPr>
          <p:spPr bwMode="auto">
            <a:xfrm>
              <a:off x="3462" y="1984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5" name="Rectangle 26"/>
            <p:cNvSpPr>
              <a:spLocks noChangeArrowheads="1"/>
            </p:cNvSpPr>
            <p:nvPr/>
          </p:nvSpPr>
          <p:spPr bwMode="auto">
            <a:xfrm>
              <a:off x="2865" y="2068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6" name="Rectangle 28"/>
            <p:cNvSpPr>
              <a:spLocks noChangeArrowheads="1"/>
            </p:cNvSpPr>
            <p:nvPr/>
          </p:nvSpPr>
          <p:spPr bwMode="auto">
            <a:xfrm>
              <a:off x="4385" y="2414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7" name="Rectangle 29"/>
            <p:cNvSpPr>
              <a:spLocks noChangeArrowheads="1"/>
            </p:cNvSpPr>
            <p:nvPr/>
          </p:nvSpPr>
          <p:spPr bwMode="auto">
            <a:xfrm>
              <a:off x="4144" y="2498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1365" y="1152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723" y="1236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0" name="Rectangle 35"/>
            <p:cNvSpPr>
              <a:spLocks noChangeArrowheads="1"/>
            </p:cNvSpPr>
            <p:nvPr/>
          </p:nvSpPr>
          <p:spPr bwMode="auto">
            <a:xfrm>
              <a:off x="2679" y="1386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311" y="1470"/>
              <a:ext cx="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</a:rPr>
                <a:t> 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2" name="Rectangle 37"/>
            <p:cNvSpPr>
              <a:spLocks noChangeArrowheads="1"/>
            </p:cNvSpPr>
            <p:nvPr/>
          </p:nvSpPr>
          <p:spPr bwMode="auto">
            <a:xfrm>
              <a:off x="1002" y="809"/>
              <a:ext cx="580" cy="11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3" name="Rectangle 38"/>
            <p:cNvSpPr>
              <a:spLocks noChangeArrowheads="1"/>
            </p:cNvSpPr>
            <p:nvPr/>
          </p:nvSpPr>
          <p:spPr bwMode="auto">
            <a:xfrm>
              <a:off x="1799" y="1577"/>
              <a:ext cx="648" cy="114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4" name="Rectangle 39"/>
            <p:cNvSpPr>
              <a:spLocks noChangeArrowheads="1"/>
            </p:cNvSpPr>
            <p:nvPr/>
          </p:nvSpPr>
          <p:spPr bwMode="auto">
            <a:xfrm>
              <a:off x="4008" y="2098"/>
              <a:ext cx="784" cy="125"/>
            </a:xfrm>
            <a:prstGeom prst="rect">
              <a:avLst/>
            </a:prstGeom>
            <a:noFill/>
            <a:ln w="8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</p:spTree>
    <p:extLst>
      <p:ext uri="{BB962C8B-B14F-4D97-AF65-F5344CB8AC3E}">
        <p14:creationId xmlns:p14="http://schemas.microsoft.com/office/powerpoint/2010/main" val="14804633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タイトル 1"/>
          <p:cNvSpPr>
            <a:spLocks noGrp="1"/>
          </p:cNvSpPr>
          <p:nvPr>
            <p:ph type="title"/>
          </p:nvPr>
        </p:nvSpPr>
        <p:spPr>
          <a:xfrm>
            <a:off x="831274" y="128758"/>
            <a:ext cx="7481455" cy="769914"/>
          </a:xfrm>
        </p:spPr>
        <p:txBody>
          <a:bodyPr/>
          <a:lstStyle/>
          <a:p>
            <a:pPr algn="r"/>
            <a:r>
              <a:rPr lang="en-US" altLang="ja-JP" sz="2800" dirty="0">
                <a:latin typeface="Arial" charset="0"/>
                <a:cs typeface="ＭＳ Ｐゴシック" charset="0"/>
              </a:rPr>
              <a:t>S1-Global hosted at KEK: </a:t>
            </a:r>
            <a:br>
              <a:rPr lang="en-US" altLang="ja-JP" sz="2800" dirty="0">
                <a:latin typeface="Arial" charset="0"/>
                <a:cs typeface="ＭＳ Ｐゴシック" charset="0"/>
              </a:rPr>
            </a:br>
            <a:r>
              <a:rPr lang="en-US" altLang="ja-JP" sz="2400" dirty="0">
                <a:latin typeface="Arial" charset="0"/>
                <a:cs typeface="ＭＳ Ｐゴシック" charset="0"/>
              </a:rPr>
              <a:t>Global cooperation to demonstrate  SCRF system</a:t>
            </a:r>
            <a:endParaRPr lang="ja-JP" altLang="en-US" sz="2400" dirty="0">
              <a:latin typeface="Arial" charset="0"/>
              <a:cs typeface="ＭＳ Ｐゴシック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28</a:t>
            </a:fld>
            <a:endParaRPr lang="en-US"/>
          </a:p>
        </p:txBody>
      </p:sp>
      <p:pic>
        <p:nvPicPr>
          <p:cNvPr id="59397" name="図 5" descr="20100119Di-07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60" y="959754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図 7" descr="20100209Di-05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9401"/>
            <a:ext cx="1828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図 9" descr="20100308Di-014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470400"/>
            <a:ext cx="2438400" cy="1625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図 11" descr="20100319Di-01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939540" cy="1676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図 13" descr="IMG_059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1" y="959144"/>
            <a:ext cx="2884488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テキスト ボックス 14"/>
          <p:cNvSpPr txBox="1">
            <a:spLocks noChangeArrowheads="1"/>
          </p:cNvSpPr>
          <p:nvPr/>
        </p:nvSpPr>
        <p:spPr bwMode="auto">
          <a:xfrm>
            <a:off x="228600" y="2362200"/>
            <a:ext cx="2478747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FNAL, </a:t>
            </a:r>
            <a:r>
              <a:rPr lang="en-US" altLang="ja-JP" sz="1600" dirty="0">
                <a:solidFill>
                  <a:srgbClr val="000090"/>
                </a:solidFill>
              </a:rPr>
              <a:t>Jan.,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4" name="テキスト ボックス 15"/>
          <p:cNvSpPr txBox="1">
            <a:spLocks noChangeArrowheads="1"/>
          </p:cNvSpPr>
          <p:nvPr/>
        </p:nvSpPr>
        <p:spPr bwMode="auto">
          <a:xfrm>
            <a:off x="76200" y="4887914"/>
            <a:ext cx="713281" cy="135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INFN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and 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FNAL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Feb. 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2010</a:t>
            </a:r>
            <a:endParaRPr lang="ja-JP" altLang="en-US" sz="18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5" name="テキスト ボックス 16"/>
          <p:cNvSpPr txBox="1">
            <a:spLocks noChangeArrowheads="1"/>
          </p:cNvSpPr>
          <p:nvPr/>
        </p:nvSpPr>
        <p:spPr bwMode="auto">
          <a:xfrm>
            <a:off x="6248400" y="4114800"/>
            <a:ext cx="2517069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FNAL &amp; INFN, </a:t>
            </a:r>
            <a:r>
              <a:rPr lang="en-US" altLang="ja-JP" sz="1600" dirty="0">
                <a:solidFill>
                  <a:srgbClr val="000090"/>
                </a:solidFill>
              </a:rPr>
              <a:t>July,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6" name="テキスト ボックス 17"/>
          <p:cNvSpPr txBox="1">
            <a:spLocks noChangeArrowheads="1"/>
          </p:cNvSpPr>
          <p:nvPr/>
        </p:nvSpPr>
        <p:spPr bwMode="auto">
          <a:xfrm>
            <a:off x="3657601" y="6030914"/>
            <a:ext cx="1809961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May,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7" name="テキスト ボックス 18"/>
          <p:cNvSpPr txBox="1">
            <a:spLocks noChangeArrowheads="1"/>
          </p:cNvSpPr>
          <p:nvPr/>
        </p:nvSpPr>
        <p:spPr bwMode="auto">
          <a:xfrm>
            <a:off x="1295401" y="6019800"/>
            <a:ext cx="1351124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000090"/>
                </a:solidFill>
              </a:rPr>
              <a:t>March,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8" name="テキスト ボックス 19"/>
          <p:cNvSpPr txBox="1">
            <a:spLocks noChangeArrowheads="1"/>
          </p:cNvSpPr>
          <p:nvPr/>
        </p:nvSpPr>
        <p:spPr bwMode="auto">
          <a:xfrm>
            <a:off x="6858002" y="6030914"/>
            <a:ext cx="1403995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June, </a:t>
            </a:r>
            <a:r>
              <a:rPr lang="en-US" altLang="ja-JP" sz="1600" dirty="0">
                <a:solidFill>
                  <a:srgbClr val="000090"/>
                </a:solidFill>
              </a:rPr>
              <a:t>2010 ~ 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9" name="テキスト ボックス 20"/>
          <p:cNvSpPr txBox="1">
            <a:spLocks noChangeArrowheads="1"/>
          </p:cNvSpPr>
          <p:nvPr/>
        </p:nvSpPr>
        <p:spPr bwMode="auto">
          <a:xfrm>
            <a:off x="6324600" y="2316237"/>
            <a:ext cx="1860783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Sept.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59410" name="Picture 2"/>
          <p:cNvPicPr>
            <a:picLocks noChangeAspect="1" noChangeArrowheads="1"/>
          </p:cNvPicPr>
          <p:nvPr/>
        </p:nvPicPr>
        <p:blipFill>
          <a:blip r:embed="rId8" cstate="email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1" y="959754"/>
            <a:ext cx="2417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39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2" name="図 22" descr="20100706Di-0319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6162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6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タイトル 1"/>
          <p:cNvSpPr>
            <a:spLocks noGrp="1"/>
          </p:cNvSpPr>
          <p:nvPr>
            <p:ph type="title"/>
          </p:nvPr>
        </p:nvSpPr>
        <p:spPr>
          <a:xfrm>
            <a:off x="831274" y="128758"/>
            <a:ext cx="7481455" cy="769914"/>
          </a:xfrm>
        </p:spPr>
        <p:txBody>
          <a:bodyPr/>
          <a:lstStyle/>
          <a:p>
            <a:pPr algn="r"/>
            <a:r>
              <a:rPr lang="en-US" altLang="ja-JP" sz="2800" dirty="0">
                <a:latin typeface="Arial" charset="0"/>
                <a:cs typeface="ＭＳ Ｐゴシック" charset="0"/>
              </a:rPr>
              <a:t>S1-Global hosted at KEK: </a:t>
            </a:r>
            <a:br>
              <a:rPr lang="en-US" altLang="ja-JP" sz="2800" dirty="0">
                <a:latin typeface="Arial" charset="0"/>
                <a:cs typeface="ＭＳ Ｐゴシック" charset="0"/>
              </a:rPr>
            </a:br>
            <a:r>
              <a:rPr lang="en-US" altLang="ja-JP" sz="2400" dirty="0">
                <a:latin typeface="Arial" charset="0"/>
                <a:cs typeface="ＭＳ Ｐゴシック" charset="0"/>
              </a:rPr>
              <a:t>Global cooperation to demonstrate  SCRF system</a:t>
            </a:r>
            <a:endParaRPr lang="ja-JP" altLang="en-US" sz="2400" dirty="0">
              <a:latin typeface="Arial" charset="0"/>
              <a:cs typeface="ＭＳ Ｐゴシック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29</a:t>
            </a:fld>
            <a:endParaRPr lang="en-US"/>
          </a:p>
        </p:txBody>
      </p:sp>
      <p:pic>
        <p:nvPicPr>
          <p:cNvPr id="59397" name="図 5" descr="20100119Di-07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60" y="959754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図 7" descr="20100209Di-05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9401"/>
            <a:ext cx="1828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図 9" descr="20100308Di-014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470400"/>
            <a:ext cx="2438400" cy="1625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図 11" descr="20100319Di-01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939540" cy="1676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図 13" descr="IMG_059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1" y="959144"/>
            <a:ext cx="2884488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テキスト ボックス 14"/>
          <p:cNvSpPr txBox="1">
            <a:spLocks noChangeArrowheads="1"/>
          </p:cNvSpPr>
          <p:nvPr/>
        </p:nvSpPr>
        <p:spPr bwMode="auto">
          <a:xfrm>
            <a:off x="228600" y="2362200"/>
            <a:ext cx="2478747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FNAL, </a:t>
            </a:r>
            <a:r>
              <a:rPr lang="en-US" altLang="ja-JP" sz="1600" dirty="0">
                <a:solidFill>
                  <a:srgbClr val="000090"/>
                </a:solidFill>
              </a:rPr>
              <a:t>Jan.,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4" name="テキスト ボックス 15"/>
          <p:cNvSpPr txBox="1">
            <a:spLocks noChangeArrowheads="1"/>
          </p:cNvSpPr>
          <p:nvPr/>
        </p:nvSpPr>
        <p:spPr bwMode="auto">
          <a:xfrm>
            <a:off x="76200" y="4887914"/>
            <a:ext cx="713281" cy="135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INFN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and 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FNAL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Feb. 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2010</a:t>
            </a:r>
            <a:endParaRPr lang="ja-JP" altLang="en-US" sz="18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5" name="テキスト ボックス 16"/>
          <p:cNvSpPr txBox="1">
            <a:spLocks noChangeArrowheads="1"/>
          </p:cNvSpPr>
          <p:nvPr/>
        </p:nvSpPr>
        <p:spPr bwMode="auto">
          <a:xfrm>
            <a:off x="6248400" y="4114800"/>
            <a:ext cx="2517069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FNAL &amp; INFN, </a:t>
            </a:r>
            <a:r>
              <a:rPr lang="en-US" altLang="ja-JP" sz="1600" dirty="0">
                <a:solidFill>
                  <a:srgbClr val="000090"/>
                </a:solidFill>
              </a:rPr>
              <a:t>July,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6" name="テキスト ボックス 17"/>
          <p:cNvSpPr txBox="1">
            <a:spLocks noChangeArrowheads="1"/>
          </p:cNvSpPr>
          <p:nvPr/>
        </p:nvSpPr>
        <p:spPr bwMode="auto">
          <a:xfrm>
            <a:off x="3657601" y="6030914"/>
            <a:ext cx="1809961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May,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7" name="テキスト ボックス 18"/>
          <p:cNvSpPr txBox="1">
            <a:spLocks noChangeArrowheads="1"/>
          </p:cNvSpPr>
          <p:nvPr/>
        </p:nvSpPr>
        <p:spPr bwMode="auto">
          <a:xfrm>
            <a:off x="1295401" y="6019800"/>
            <a:ext cx="1351124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000090"/>
                </a:solidFill>
              </a:rPr>
              <a:t>March,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8" name="テキスト ボックス 19"/>
          <p:cNvSpPr txBox="1">
            <a:spLocks noChangeArrowheads="1"/>
          </p:cNvSpPr>
          <p:nvPr/>
        </p:nvSpPr>
        <p:spPr bwMode="auto">
          <a:xfrm>
            <a:off x="6858002" y="6030914"/>
            <a:ext cx="1403995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June, </a:t>
            </a:r>
            <a:r>
              <a:rPr lang="en-US" altLang="ja-JP" sz="1600" dirty="0">
                <a:solidFill>
                  <a:srgbClr val="000090"/>
                </a:solidFill>
              </a:rPr>
              <a:t>2010 ~ 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9" name="テキスト ボックス 20"/>
          <p:cNvSpPr txBox="1">
            <a:spLocks noChangeArrowheads="1"/>
          </p:cNvSpPr>
          <p:nvPr/>
        </p:nvSpPr>
        <p:spPr bwMode="auto">
          <a:xfrm>
            <a:off x="6324600" y="2316237"/>
            <a:ext cx="1860783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Sept.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59410" name="Picture 2"/>
          <p:cNvPicPr>
            <a:picLocks noChangeAspect="1" noChangeArrowheads="1"/>
          </p:cNvPicPr>
          <p:nvPr/>
        </p:nvPicPr>
        <p:blipFill>
          <a:blip r:embed="rId8" cstate="email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1" y="959754"/>
            <a:ext cx="2417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39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2" name="図 22" descr="20100706Di-0319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6162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295401" y="5725982"/>
            <a:ext cx="6300837" cy="707886"/>
          </a:xfrm>
          <a:prstGeom prst="rect">
            <a:avLst/>
          </a:prstGeom>
          <a:solidFill>
            <a:srgbClr val="FFFF00">
              <a:alpha val="91000"/>
            </a:srgbClr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3366FF"/>
                </a:solidFill>
              </a:rPr>
              <a:t>Successful global cooperation hosted by KEK</a:t>
            </a:r>
          </a:p>
          <a:p>
            <a:pPr algn="ctr"/>
            <a:r>
              <a:rPr lang="en-US" altLang="ja-JP" sz="2000" b="1" dirty="0">
                <a:solidFill>
                  <a:srgbClr val="3366FF"/>
                </a:solidFill>
              </a:rPr>
              <a:t>with variety of cavity design </a:t>
            </a:r>
            <a:r>
              <a:rPr lang="en-US" altLang="ja-JP" sz="2000" dirty="0">
                <a:solidFill>
                  <a:srgbClr val="3366FF"/>
                </a:solidFill>
              </a:rPr>
              <a:t>  </a:t>
            </a:r>
          </a:p>
        </p:txBody>
      </p:sp>
      <p:pic>
        <p:nvPicPr>
          <p:cNvPr id="23" name="Picture 95" descr="plot-Eacc,max VT&amp;CT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1" y="1336342"/>
            <a:ext cx="5953803" cy="35515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3"/>
          <p:cNvSpPr>
            <a:spLocks noGrp="1" noChangeArrowheads="1"/>
          </p:cNvSpPr>
          <p:nvPr>
            <p:ph idx="1"/>
          </p:nvPr>
        </p:nvSpPr>
        <p:spPr>
          <a:xfrm>
            <a:off x="574842" y="1338966"/>
            <a:ext cx="8067144" cy="2936986"/>
          </a:xfrm>
          <a:solidFill>
            <a:srgbClr val="FFFF00"/>
          </a:solidFill>
          <a:ln>
            <a:solidFill>
              <a:srgbClr val="4F81BD"/>
            </a:solidFill>
          </a:ln>
        </p:spPr>
        <p:txBody>
          <a:bodyPr/>
          <a:lstStyle/>
          <a:p>
            <a:pPr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2400" dirty="0">
                <a:solidFill>
                  <a:srgbClr val="3366FF"/>
                </a:solidFill>
                <a:latin typeface="Arial" charset="0"/>
              </a:rPr>
              <a:t>Basic requirements</a:t>
            </a:r>
            <a:r>
              <a:rPr lang="ja-JP" altLang="en-US" sz="2400" dirty="0">
                <a:solidFill>
                  <a:srgbClr val="3366FF"/>
                </a:solidFill>
                <a:latin typeface="Arial" charset="0"/>
              </a:rPr>
              <a:t>：</a:t>
            </a:r>
            <a:endParaRPr lang="en-US" altLang="ja-JP" sz="2400" dirty="0">
              <a:solidFill>
                <a:srgbClr val="3366FF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1800" dirty="0">
                <a:latin typeface="Arial" charset="0"/>
              </a:rPr>
              <a:t>Luminosity  </a:t>
            </a:r>
            <a:r>
              <a:rPr lang="en-US" altLang="ja-JP" sz="1800" dirty="0">
                <a:latin typeface="Arial" charset="0"/>
                <a:sym typeface="Wingdings" charset="0"/>
              </a:rPr>
              <a:t>:</a:t>
            </a:r>
            <a:r>
              <a:rPr lang="en-US" altLang="ja-JP" sz="1800" dirty="0">
                <a:latin typeface="Arial" charset="0"/>
              </a:rPr>
              <a:t>  		</a:t>
            </a:r>
            <a:r>
              <a:rPr lang="en-US" altLang="ja-JP" sz="1800" dirty="0" smtClean="0">
                <a:latin typeface="Arial" charset="0"/>
              </a:rPr>
              <a:t>	</a:t>
            </a:r>
            <a:r>
              <a:rPr lang="en-US" altLang="ja-JP" sz="4800" baseline="-8000" dirty="0" smtClean="0">
                <a:latin typeface="Arial" charset="0"/>
              </a:rPr>
              <a:t>∫</a:t>
            </a:r>
            <a:r>
              <a:rPr lang="en-US" altLang="ja-JP" sz="1800" i="1" dirty="0" err="1">
                <a:latin typeface="Trebuchet MS" charset="0"/>
              </a:rPr>
              <a:t>Ldt</a:t>
            </a:r>
            <a:r>
              <a:rPr lang="en-US" altLang="ja-JP" sz="1800" dirty="0">
                <a:latin typeface="Arial" charset="0"/>
              </a:rPr>
              <a:t> = 500 fb</a:t>
            </a:r>
            <a:r>
              <a:rPr lang="en-US" altLang="ja-JP" sz="1800" baseline="30000" dirty="0">
                <a:latin typeface="Arial" charset="0"/>
              </a:rPr>
              <a:t>-1</a:t>
            </a:r>
            <a:r>
              <a:rPr lang="en-US" altLang="ja-JP" sz="1800" dirty="0">
                <a:latin typeface="Arial" charset="0"/>
              </a:rPr>
              <a:t> in 4 years </a:t>
            </a:r>
          </a:p>
          <a:p>
            <a:pPr lvl="1"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1800" dirty="0" err="1">
                <a:latin typeface="Arial" charset="0"/>
              </a:rPr>
              <a:t>E</a:t>
            </a:r>
            <a:r>
              <a:rPr lang="en-US" altLang="ja-JP" sz="1800" baseline="-25000" dirty="0" err="1">
                <a:latin typeface="Arial" charset="0"/>
              </a:rPr>
              <a:t>cm</a:t>
            </a:r>
            <a:r>
              <a:rPr lang="en-US" altLang="ja-JP" sz="1800" dirty="0">
                <a:latin typeface="Arial" charset="0"/>
              </a:rPr>
              <a:t> </a:t>
            </a:r>
            <a:r>
              <a:rPr lang="en-US" altLang="ja-JP" sz="1800" dirty="0">
                <a:latin typeface="Arial" charset="0"/>
                <a:sym typeface="Wingdings"/>
              </a:rPr>
              <a:t>: 			</a:t>
            </a:r>
            <a:r>
              <a:rPr lang="en-US" altLang="ja-JP" sz="1800" dirty="0" smtClean="0">
                <a:latin typeface="Arial" charset="0"/>
                <a:sym typeface="Wingdings"/>
              </a:rPr>
              <a:t>		</a:t>
            </a:r>
            <a:r>
              <a:rPr lang="en-US" altLang="ja-JP" sz="1800" dirty="0" smtClean="0">
                <a:latin typeface="Arial" charset="0"/>
              </a:rPr>
              <a:t>200 </a:t>
            </a:r>
            <a:r>
              <a:rPr lang="en-US" altLang="ja-JP" sz="1800" dirty="0">
                <a:latin typeface="Arial" charset="0"/>
              </a:rPr>
              <a:t>– 500 </a:t>
            </a:r>
            <a:r>
              <a:rPr lang="en-US" altLang="ja-JP" sz="1800" dirty="0" err="1">
                <a:latin typeface="Arial" charset="0"/>
              </a:rPr>
              <a:t>GeV</a:t>
            </a:r>
            <a:r>
              <a:rPr lang="en-US" altLang="ja-JP" sz="1800" dirty="0">
                <a:latin typeface="Arial" charset="0"/>
              </a:rPr>
              <a:t> and the ability to scan</a:t>
            </a:r>
          </a:p>
          <a:p>
            <a:pPr lvl="1" eaLnBrk="1" hangingPunct="1"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1800" dirty="0">
                <a:latin typeface="Arial" charset="0"/>
              </a:rPr>
              <a:t>E stability and precision: 	&lt; 0.1%</a:t>
            </a:r>
          </a:p>
          <a:p>
            <a:pPr lvl="1" eaLnBrk="1" hangingPunct="1"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1800" dirty="0">
                <a:latin typeface="Arial" charset="0"/>
              </a:rPr>
              <a:t>Electron polarization: 	</a:t>
            </a:r>
            <a:r>
              <a:rPr lang="en-US" altLang="ja-JP" sz="1800" dirty="0" smtClean="0">
                <a:latin typeface="Arial" charset="0"/>
              </a:rPr>
              <a:t>	&gt; </a:t>
            </a:r>
            <a:r>
              <a:rPr lang="en-US" altLang="ja-JP" sz="1800" dirty="0">
                <a:latin typeface="Arial" charset="0"/>
              </a:rPr>
              <a:t>80%</a:t>
            </a:r>
            <a:endParaRPr lang="en-US" altLang="ja-JP" sz="2000" dirty="0">
              <a:latin typeface="Arial" charset="0"/>
            </a:endParaRPr>
          </a:p>
          <a:p>
            <a:pPr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2400" dirty="0" smtClean="0">
                <a:solidFill>
                  <a:srgbClr val="3366FF"/>
                </a:solidFill>
                <a:latin typeface="Arial" charset="0"/>
              </a:rPr>
              <a:t>Extend-ability</a:t>
            </a:r>
            <a:r>
              <a:rPr lang="ja-JP" altLang="en-US" sz="2400" dirty="0" smtClean="0">
                <a:solidFill>
                  <a:srgbClr val="3366FF"/>
                </a:solidFill>
                <a:latin typeface="Arial" charset="0"/>
              </a:rPr>
              <a:t>：</a:t>
            </a:r>
            <a:endParaRPr lang="en-US" altLang="ja-JP" sz="2400" dirty="0">
              <a:solidFill>
                <a:srgbClr val="3366FF"/>
              </a:solidFill>
              <a:latin typeface="Arial" charset="0"/>
            </a:endParaRPr>
          </a:p>
          <a:p>
            <a:pPr lvl="1">
              <a:lnSpc>
                <a:spcPct val="80000"/>
              </a:lnSpc>
              <a:spcAft>
                <a:spcPct val="30000"/>
              </a:spcAft>
              <a:buFont typeface="Wingdings" charset="2"/>
              <a:buChar char="l"/>
            </a:pPr>
            <a:r>
              <a:rPr lang="en-US" altLang="ja-JP" sz="1800" dirty="0">
                <a:latin typeface="Arial" charset="0"/>
              </a:rPr>
              <a:t>Energy upgrade: 		</a:t>
            </a:r>
            <a:r>
              <a:rPr lang="en-US" altLang="ja-JP" sz="1800" dirty="0" smtClean="0">
                <a:latin typeface="Arial" charset="0"/>
              </a:rPr>
              <a:t>	500  </a:t>
            </a:r>
            <a:r>
              <a:rPr lang="en-US" altLang="ja-JP" sz="1800" dirty="0">
                <a:latin typeface="Arial" charset="0"/>
                <a:sym typeface="Wingdings"/>
              </a:rPr>
              <a:t></a:t>
            </a:r>
            <a:r>
              <a:rPr lang="en-US" altLang="ja-JP" sz="1800" dirty="0">
                <a:latin typeface="Arial" charset="0"/>
              </a:rPr>
              <a:t> 1,000 </a:t>
            </a:r>
            <a:r>
              <a:rPr lang="en-US" altLang="ja-JP" sz="1800" dirty="0" err="1">
                <a:latin typeface="Arial" charset="0"/>
              </a:rPr>
              <a:t>GeV</a:t>
            </a:r>
            <a:endParaRPr lang="en-US" altLang="ja-JP" sz="1800" dirty="0">
              <a:latin typeface="Arial" charset="0"/>
            </a:endParaRPr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en-US" altLang="ja-JP" sz="3600" b="1" dirty="0" smtClean="0">
                <a:latin typeface="Arial" charset="0"/>
              </a:rPr>
              <a:t>Requirements from Physics Exp.</a:t>
            </a:r>
            <a:endParaRPr lang="en-US" altLang="ja-JP" sz="3600" b="1" dirty="0">
              <a:solidFill>
                <a:srgbClr val="3366FF"/>
              </a:solidFill>
              <a:latin typeface="Arial" charset="0"/>
            </a:endParaRPr>
          </a:p>
        </p:txBody>
      </p:sp>
      <p:sp>
        <p:nvSpPr>
          <p:cNvPr id="25601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200" smtClean="0"/>
              <a:t>Higgs Hunting 2013</a:t>
            </a:r>
            <a:endParaRPr kumimoji="0" lang="en-US" altLang="ja-JP" sz="1200" dirty="0"/>
          </a:p>
        </p:txBody>
      </p:sp>
      <p:sp>
        <p:nvSpPr>
          <p:cNvPr id="25602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100" smtClean="0">
                <a:solidFill>
                  <a:srgbClr val="23346C"/>
                </a:solidFill>
              </a:rPr>
              <a:t>ILC, A. Yamamoto</a:t>
            </a:r>
            <a:endParaRPr kumimoji="0" lang="en-US" altLang="ja-JP" sz="1100" dirty="0">
              <a:solidFill>
                <a:srgbClr val="23346C"/>
              </a:solidFill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76" indent="-28572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6EC52A-7C5D-A740-A5E6-E98570762347}" type="slidenum">
              <a:rPr kumimoji="0" lang="en-US" altLang="ja-JP" sz="1400"/>
              <a:pPr/>
              <a:t>3</a:t>
            </a:fld>
            <a:endParaRPr kumimoji="0" lang="en-US" altLang="ja-JP" sz="140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174015" y="4413809"/>
            <a:ext cx="8681239" cy="1813842"/>
            <a:chOff x="-18918" y="4196953"/>
            <a:chExt cx="9306969" cy="2209800"/>
          </a:xfrm>
          <a:solidFill>
            <a:srgbClr val="CCFFCC"/>
          </a:solidFill>
        </p:grpSpPr>
        <p:pic>
          <p:nvPicPr>
            <p:cNvPr id="8" name="図 7" descr="ILC2011_01color_110716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4836" b="16240"/>
            <a:stretch/>
          </p:blipFill>
          <p:spPr>
            <a:xfrm>
              <a:off x="3282" y="4196953"/>
              <a:ext cx="9144000" cy="2209800"/>
            </a:xfrm>
            <a:prstGeom prst="rect">
              <a:avLst/>
            </a:prstGeom>
            <a:grpFill/>
          </p:spPr>
        </p:pic>
        <p:cxnSp>
          <p:nvCxnSpPr>
            <p:cNvPr id="9" name="直線矢印コネクタ 8"/>
            <p:cNvCxnSpPr>
              <a:cxnSpLocks noChangeShapeType="1"/>
            </p:cNvCxnSpPr>
            <p:nvPr/>
          </p:nvCxnSpPr>
          <p:spPr bwMode="auto">
            <a:xfrm rot="10800000" flipV="1">
              <a:off x="5417178" y="5809480"/>
              <a:ext cx="533400" cy="76200"/>
            </a:xfrm>
            <a:prstGeom prst="straightConnector1">
              <a:avLst/>
            </a:prstGeom>
            <a:grp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0" name="フリーフォーム 9"/>
            <p:cNvSpPr/>
            <p:nvPr/>
          </p:nvSpPr>
          <p:spPr>
            <a:xfrm>
              <a:off x="3774811" y="5384998"/>
              <a:ext cx="504056" cy="144016"/>
            </a:xfrm>
            <a:custGeom>
              <a:avLst/>
              <a:gdLst>
                <a:gd name="connsiteX0" fmla="*/ 727011 w 727011"/>
                <a:gd name="connsiteY0" fmla="*/ 0 h 570542"/>
                <a:gd name="connsiteX1" fmla="*/ 625781 w 727011"/>
                <a:gd name="connsiteY1" fmla="*/ 18405 h 570542"/>
                <a:gd name="connsiteX2" fmla="*/ 570565 w 727011"/>
                <a:gd name="connsiteY2" fmla="*/ 64416 h 570542"/>
                <a:gd name="connsiteX3" fmla="*/ 506147 w 727011"/>
                <a:gd name="connsiteY3" fmla="*/ 174843 h 570542"/>
                <a:gd name="connsiteX4" fmla="*/ 432525 w 727011"/>
                <a:gd name="connsiteY4" fmla="*/ 331282 h 570542"/>
                <a:gd name="connsiteX5" fmla="*/ 322093 w 727011"/>
                <a:gd name="connsiteY5" fmla="*/ 460114 h 570542"/>
                <a:gd name="connsiteX6" fmla="*/ 174851 w 727011"/>
                <a:gd name="connsiteY6" fmla="*/ 533732 h 570542"/>
                <a:gd name="connsiteX7" fmla="*/ 0 w 727011"/>
                <a:gd name="connsiteY7" fmla="*/ 570542 h 57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7011" h="570542">
                  <a:moveTo>
                    <a:pt x="727011" y="0"/>
                  </a:moveTo>
                  <a:cubicBezTo>
                    <a:pt x="689433" y="3834"/>
                    <a:pt x="651855" y="7669"/>
                    <a:pt x="625781" y="18405"/>
                  </a:cubicBezTo>
                  <a:cubicBezTo>
                    <a:pt x="599707" y="29141"/>
                    <a:pt x="590504" y="38343"/>
                    <a:pt x="570565" y="64416"/>
                  </a:cubicBezTo>
                  <a:cubicBezTo>
                    <a:pt x="550626" y="90489"/>
                    <a:pt x="529154" y="130365"/>
                    <a:pt x="506147" y="174843"/>
                  </a:cubicBezTo>
                  <a:cubicBezTo>
                    <a:pt x="483140" y="219321"/>
                    <a:pt x="463201" y="283737"/>
                    <a:pt x="432525" y="331282"/>
                  </a:cubicBezTo>
                  <a:cubicBezTo>
                    <a:pt x="401849" y="378827"/>
                    <a:pt x="365039" y="426372"/>
                    <a:pt x="322093" y="460114"/>
                  </a:cubicBezTo>
                  <a:cubicBezTo>
                    <a:pt x="279147" y="493856"/>
                    <a:pt x="228533" y="515327"/>
                    <a:pt x="174851" y="533732"/>
                  </a:cubicBezTo>
                  <a:cubicBezTo>
                    <a:pt x="121169" y="552137"/>
                    <a:pt x="60584" y="561339"/>
                    <a:pt x="0" y="570542"/>
                  </a:cubicBezTo>
                </a:path>
              </a:pathLst>
            </a:custGeom>
            <a:grpFill/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5993242" y="5737472"/>
              <a:ext cx="76200" cy="762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solidFill>
                  <a:srgbClr val="FFFFFF"/>
                </a:solidFill>
                <a:cs typeface="ＭＳ Ｐゴシック" pitchFamily="-60" charset="-128"/>
              </a:endParaRPr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4854930" y="5457006"/>
              <a:ext cx="504056" cy="424482"/>
            </a:xfrm>
            <a:custGeom>
              <a:avLst/>
              <a:gdLst>
                <a:gd name="connsiteX0" fmla="*/ 694267 w 694267"/>
                <a:gd name="connsiteY0" fmla="*/ 457200 h 457200"/>
                <a:gd name="connsiteX1" fmla="*/ 499534 w 694267"/>
                <a:gd name="connsiteY1" fmla="*/ 448733 h 457200"/>
                <a:gd name="connsiteX2" fmla="*/ 381000 w 694267"/>
                <a:gd name="connsiteY2" fmla="*/ 431800 h 457200"/>
                <a:gd name="connsiteX3" fmla="*/ 296334 w 694267"/>
                <a:gd name="connsiteY3" fmla="*/ 389467 h 457200"/>
                <a:gd name="connsiteX4" fmla="*/ 211667 w 694267"/>
                <a:gd name="connsiteY4" fmla="*/ 304800 h 457200"/>
                <a:gd name="connsiteX5" fmla="*/ 76200 w 694267"/>
                <a:gd name="connsiteY5" fmla="*/ 143933 h 457200"/>
                <a:gd name="connsiteX6" fmla="*/ 0 w 694267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457200">
                  <a:moveTo>
                    <a:pt x="694267" y="457200"/>
                  </a:moveTo>
                  <a:cubicBezTo>
                    <a:pt x="623006" y="455083"/>
                    <a:pt x="551745" y="452966"/>
                    <a:pt x="499534" y="448733"/>
                  </a:cubicBezTo>
                  <a:cubicBezTo>
                    <a:pt x="447323" y="444500"/>
                    <a:pt x="414867" y="441678"/>
                    <a:pt x="381000" y="431800"/>
                  </a:cubicBezTo>
                  <a:cubicBezTo>
                    <a:pt x="347133" y="421922"/>
                    <a:pt x="324556" y="410634"/>
                    <a:pt x="296334" y="389467"/>
                  </a:cubicBezTo>
                  <a:cubicBezTo>
                    <a:pt x="268112" y="368300"/>
                    <a:pt x="248356" y="345722"/>
                    <a:pt x="211667" y="304800"/>
                  </a:cubicBezTo>
                  <a:cubicBezTo>
                    <a:pt x="174978" y="263878"/>
                    <a:pt x="111478" y="194733"/>
                    <a:pt x="76200" y="143933"/>
                  </a:cubicBezTo>
                  <a:cubicBezTo>
                    <a:pt x="40922" y="93133"/>
                    <a:pt x="20461" y="46566"/>
                    <a:pt x="0" y="0"/>
                  </a:cubicBezTo>
                </a:path>
              </a:pathLst>
            </a:custGeom>
            <a:grpFill/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4745826" y="4451475"/>
              <a:ext cx="576064" cy="360040"/>
            </a:xfrm>
            <a:custGeom>
              <a:avLst/>
              <a:gdLst>
                <a:gd name="connsiteX0" fmla="*/ 0 w 753534"/>
                <a:gd name="connsiteY0" fmla="*/ 2822 h 536222"/>
                <a:gd name="connsiteX1" fmla="*/ 143934 w 753534"/>
                <a:gd name="connsiteY1" fmla="*/ 2822 h 536222"/>
                <a:gd name="connsiteX2" fmla="*/ 287867 w 753534"/>
                <a:gd name="connsiteY2" fmla="*/ 19755 h 536222"/>
                <a:gd name="connsiteX3" fmla="*/ 406400 w 753534"/>
                <a:gd name="connsiteY3" fmla="*/ 70555 h 536222"/>
                <a:gd name="connsiteX4" fmla="*/ 533400 w 753534"/>
                <a:gd name="connsiteY4" fmla="*/ 163688 h 536222"/>
                <a:gd name="connsiteX5" fmla="*/ 635000 w 753534"/>
                <a:gd name="connsiteY5" fmla="*/ 282222 h 536222"/>
                <a:gd name="connsiteX6" fmla="*/ 719667 w 753534"/>
                <a:gd name="connsiteY6" fmla="*/ 434622 h 536222"/>
                <a:gd name="connsiteX7" fmla="*/ 753534 w 753534"/>
                <a:gd name="connsiteY7" fmla="*/ 536222 h 53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3534" h="536222">
                  <a:moveTo>
                    <a:pt x="0" y="2822"/>
                  </a:moveTo>
                  <a:cubicBezTo>
                    <a:pt x="47978" y="1411"/>
                    <a:pt x="95956" y="0"/>
                    <a:pt x="143934" y="2822"/>
                  </a:cubicBezTo>
                  <a:cubicBezTo>
                    <a:pt x="191912" y="5644"/>
                    <a:pt x="244123" y="8466"/>
                    <a:pt x="287867" y="19755"/>
                  </a:cubicBezTo>
                  <a:cubicBezTo>
                    <a:pt x="331611" y="31044"/>
                    <a:pt x="365478" y="46566"/>
                    <a:pt x="406400" y="70555"/>
                  </a:cubicBezTo>
                  <a:cubicBezTo>
                    <a:pt x="447322" y="94544"/>
                    <a:pt x="495300" y="128410"/>
                    <a:pt x="533400" y="163688"/>
                  </a:cubicBezTo>
                  <a:cubicBezTo>
                    <a:pt x="571500" y="198966"/>
                    <a:pt x="603956" y="237066"/>
                    <a:pt x="635000" y="282222"/>
                  </a:cubicBezTo>
                  <a:cubicBezTo>
                    <a:pt x="666044" y="327378"/>
                    <a:pt x="699911" y="392289"/>
                    <a:pt x="719667" y="434622"/>
                  </a:cubicBezTo>
                  <a:cubicBezTo>
                    <a:pt x="739423" y="476955"/>
                    <a:pt x="746478" y="506588"/>
                    <a:pt x="753534" y="536222"/>
                  </a:cubicBezTo>
                </a:path>
              </a:pathLst>
            </a:custGeom>
            <a:grpFill/>
            <a:ln>
              <a:solidFill>
                <a:srgbClr val="3366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 rot="540000" flipV="1">
              <a:off x="56025" y="4847040"/>
              <a:ext cx="515938" cy="365125"/>
            </a:xfrm>
            <a:custGeom>
              <a:avLst/>
              <a:gdLst>
                <a:gd name="connsiteX0" fmla="*/ 517173 w 517173"/>
                <a:gd name="connsiteY0" fmla="*/ 261055 h 364066"/>
                <a:gd name="connsiteX1" fmla="*/ 381706 w 517173"/>
                <a:gd name="connsiteY1" fmla="*/ 244122 h 364066"/>
                <a:gd name="connsiteX2" fmla="*/ 335139 w 517173"/>
                <a:gd name="connsiteY2" fmla="*/ 252589 h 364066"/>
                <a:gd name="connsiteX3" fmla="*/ 305506 w 517173"/>
                <a:gd name="connsiteY3" fmla="*/ 282222 h 364066"/>
                <a:gd name="connsiteX4" fmla="*/ 280106 w 517173"/>
                <a:gd name="connsiteY4" fmla="*/ 320322 h 364066"/>
                <a:gd name="connsiteX5" fmla="*/ 233539 w 517173"/>
                <a:gd name="connsiteY5" fmla="*/ 354189 h 364066"/>
                <a:gd name="connsiteX6" fmla="*/ 170039 w 517173"/>
                <a:gd name="connsiteY6" fmla="*/ 362655 h 364066"/>
                <a:gd name="connsiteX7" fmla="*/ 93839 w 517173"/>
                <a:gd name="connsiteY7" fmla="*/ 345722 h 364066"/>
                <a:gd name="connsiteX8" fmla="*/ 34573 w 517173"/>
                <a:gd name="connsiteY8" fmla="*/ 299155 h 364066"/>
                <a:gd name="connsiteX9" fmla="*/ 4939 w 517173"/>
                <a:gd name="connsiteY9" fmla="*/ 239889 h 364066"/>
                <a:gd name="connsiteX10" fmla="*/ 4939 w 517173"/>
                <a:gd name="connsiteY10" fmla="*/ 172155 h 364066"/>
                <a:gd name="connsiteX11" fmla="*/ 21873 w 517173"/>
                <a:gd name="connsiteY11" fmla="*/ 112889 h 364066"/>
                <a:gd name="connsiteX12" fmla="*/ 51506 w 517173"/>
                <a:gd name="connsiteY12" fmla="*/ 70555 h 364066"/>
                <a:gd name="connsiteX13" fmla="*/ 106539 w 517173"/>
                <a:gd name="connsiteY13" fmla="*/ 32455 h 364066"/>
                <a:gd name="connsiteX14" fmla="*/ 208139 w 517173"/>
                <a:gd name="connsiteY14" fmla="*/ 7055 h 364066"/>
                <a:gd name="connsiteX15" fmla="*/ 322439 w 517173"/>
                <a:gd name="connsiteY15" fmla="*/ 2822 h 364066"/>
                <a:gd name="connsiteX16" fmla="*/ 491773 w 517173"/>
                <a:gd name="connsiteY16" fmla="*/ 23989 h 36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7173" h="364066">
                  <a:moveTo>
                    <a:pt x="517173" y="261055"/>
                  </a:moveTo>
                  <a:cubicBezTo>
                    <a:pt x="464609" y="253294"/>
                    <a:pt x="412045" y="245533"/>
                    <a:pt x="381706" y="244122"/>
                  </a:cubicBezTo>
                  <a:cubicBezTo>
                    <a:pt x="351367" y="242711"/>
                    <a:pt x="347839" y="246239"/>
                    <a:pt x="335139" y="252589"/>
                  </a:cubicBezTo>
                  <a:cubicBezTo>
                    <a:pt x="322439" y="258939"/>
                    <a:pt x="314678" y="270933"/>
                    <a:pt x="305506" y="282222"/>
                  </a:cubicBezTo>
                  <a:cubicBezTo>
                    <a:pt x="296334" y="293511"/>
                    <a:pt x="292100" y="308328"/>
                    <a:pt x="280106" y="320322"/>
                  </a:cubicBezTo>
                  <a:cubicBezTo>
                    <a:pt x="268112" y="332316"/>
                    <a:pt x="251884" y="347134"/>
                    <a:pt x="233539" y="354189"/>
                  </a:cubicBezTo>
                  <a:cubicBezTo>
                    <a:pt x="215195" y="361245"/>
                    <a:pt x="193322" y="364066"/>
                    <a:pt x="170039" y="362655"/>
                  </a:cubicBezTo>
                  <a:cubicBezTo>
                    <a:pt x="146756" y="361244"/>
                    <a:pt x="116417" y="356305"/>
                    <a:pt x="93839" y="345722"/>
                  </a:cubicBezTo>
                  <a:cubicBezTo>
                    <a:pt x="71261" y="335139"/>
                    <a:pt x="49390" y="316794"/>
                    <a:pt x="34573" y="299155"/>
                  </a:cubicBezTo>
                  <a:cubicBezTo>
                    <a:pt x="19756" y="281516"/>
                    <a:pt x="9878" y="261056"/>
                    <a:pt x="4939" y="239889"/>
                  </a:cubicBezTo>
                  <a:cubicBezTo>
                    <a:pt x="0" y="218722"/>
                    <a:pt x="2117" y="193322"/>
                    <a:pt x="4939" y="172155"/>
                  </a:cubicBezTo>
                  <a:cubicBezTo>
                    <a:pt x="7761" y="150988"/>
                    <a:pt x="14112" y="129822"/>
                    <a:pt x="21873" y="112889"/>
                  </a:cubicBezTo>
                  <a:cubicBezTo>
                    <a:pt x="29634" y="95956"/>
                    <a:pt x="37395" y="83961"/>
                    <a:pt x="51506" y="70555"/>
                  </a:cubicBezTo>
                  <a:cubicBezTo>
                    <a:pt x="65617" y="57149"/>
                    <a:pt x="80434" y="43038"/>
                    <a:pt x="106539" y="32455"/>
                  </a:cubicBezTo>
                  <a:cubicBezTo>
                    <a:pt x="132644" y="21872"/>
                    <a:pt x="172156" y="11994"/>
                    <a:pt x="208139" y="7055"/>
                  </a:cubicBezTo>
                  <a:cubicBezTo>
                    <a:pt x="244122" y="2116"/>
                    <a:pt x="275167" y="0"/>
                    <a:pt x="322439" y="2822"/>
                  </a:cubicBezTo>
                  <a:cubicBezTo>
                    <a:pt x="369711" y="5644"/>
                    <a:pt x="430742" y="14816"/>
                    <a:pt x="491773" y="23989"/>
                  </a:cubicBezTo>
                </a:path>
              </a:pathLst>
            </a:custGeom>
            <a:noFill/>
            <a:ln>
              <a:solidFill>
                <a:srgbClr val="3366FF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16" name="フリーフォーム 15"/>
            <p:cNvSpPr/>
            <p:nvPr/>
          </p:nvSpPr>
          <p:spPr>
            <a:xfrm rot="180000">
              <a:off x="3057907" y="5623536"/>
              <a:ext cx="864096" cy="144016"/>
            </a:xfrm>
            <a:custGeom>
              <a:avLst/>
              <a:gdLst>
                <a:gd name="connsiteX0" fmla="*/ 0 w 1227667"/>
                <a:gd name="connsiteY0" fmla="*/ 0 h 350661"/>
                <a:gd name="connsiteX1" fmla="*/ 165100 w 1227667"/>
                <a:gd name="connsiteY1" fmla="*/ 16933 h 350661"/>
                <a:gd name="connsiteX2" fmla="*/ 237067 w 1227667"/>
                <a:gd name="connsiteY2" fmla="*/ 29633 h 350661"/>
                <a:gd name="connsiteX3" fmla="*/ 296334 w 1227667"/>
                <a:gd name="connsiteY3" fmla="*/ 80433 h 350661"/>
                <a:gd name="connsiteX4" fmla="*/ 385234 w 1227667"/>
                <a:gd name="connsiteY4" fmla="*/ 249766 h 350661"/>
                <a:gd name="connsiteX5" fmla="*/ 461434 w 1227667"/>
                <a:gd name="connsiteY5" fmla="*/ 313266 h 350661"/>
                <a:gd name="connsiteX6" fmla="*/ 647700 w 1227667"/>
                <a:gd name="connsiteY6" fmla="*/ 342900 h 350661"/>
                <a:gd name="connsiteX7" fmla="*/ 745067 w 1227667"/>
                <a:gd name="connsiteY7" fmla="*/ 266700 h 350661"/>
                <a:gd name="connsiteX8" fmla="*/ 817034 w 1227667"/>
                <a:gd name="connsiteY8" fmla="*/ 165100 h 350661"/>
                <a:gd name="connsiteX9" fmla="*/ 876300 w 1227667"/>
                <a:gd name="connsiteY9" fmla="*/ 135466 h 350661"/>
                <a:gd name="connsiteX10" fmla="*/ 982134 w 1227667"/>
                <a:gd name="connsiteY10" fmla="*/ 139700 h 350661"/>
                <a:gd name="connsiteX11" fmla="*/ 1227667 w 1227667"/>
                <a:gd name="connsiteY11" fmla="*/ 169333 h 3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7667" h="350661">
                  <a:moveTo>
                    <a:pt x="0" y="0"/>
                  </a:moveTo>
                  <a:lnTo>
                    <a:pt x="165100" y="16933"/>
                  </a:lnTo>
                  <a:cubicBezTo>
                    <a:pt x="204611" y="21872"/>
                    <a:pt x="215195" y="19050"/>
                    <a:pt x="237067" y="29633"/>
                  </a:cubicBezTo>
                  <a:cubicBezTo>
                    <a:pt x="258939" y="40216"/>
                    <a:pt x="271640" y="43744"/>
                    <a:pt x="296334" y="80433"/>
                  </a:cubicBezTo>
                  <a:cubicBezTo>
                    <a:pt x="321028" y="117122"/>
                    <a:pt x="357717" y="210961"/>
                    <a:pt x="385234" y="249766"/>
                  </a:cubicBezTo>
                  <a:cubicBezTo>
                    <a:pt x="412751" y="288572"/>
                    <a:pt x="417690" y="297744"/>
                    <a:pt x="461434" y="313266"/>
                  </a:cubicBezTo>
                  <a:cubicBezTo>
                    <a:pt x="505178" y="328788"/>
                    <a:pt x="600428" y="350661"/>
                    <a:pt x="647700" y="342900"/>
                  </a:cubicBezTo>
                  <a:cubicBezTo>
                    <a:pt x="694972" y="335139"/>
                    <a:pt x="716845" y="296333"/>
                    <a:pt x="745067" y="266700"/>
                  </a:cubicBezTo>
                  <a:cubicBezTo>
                    <a:pt x="773289" y="237067"/>
                    <a:pt x="795162" y="186972"/>
                    <a:pt x="817034" y="165100"/>
                  </a:cubicBezTo>
                  <a:cubicBezTo>
                    <a:pt x="838906" y="143228"/>
                    <a:pt x="848783" y="139699"/>
                    <a:pt x="876300" y="135466"/>
                  </a:cubicBezTo>
                  <a:cubicBezTo>
                    <a:pt x="903817" y="131233"/>
                    <a:pt x="923573" y="134056"/>
                    <a:pt x="982134" y="139700"/>
                  </a:cubicBezTo>
                  <a:cubicBezTo>
                    <a:pt x="1040695" y="145345"/>
                    <a:pt x="1134181" y="157339"/>
                    <a:pt x="1227667" y="169333"/>
                  </a:cubicBezTo>
                </a:path>
              </a:pathLst>
            </a:custGeom>
            <a:grpFill/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17" name="フリーフォーム 16"/>
            <p:cNvSpPr/>
            <p:nvPr/>
          </p:nvSpPr>
          <p:spPr>
            <a:xfrm rot="780000" flipV="1">
              <a:off x="3359541" y="5343925"/>
              <a:ext cx="944508" cy="256799"/>
            </a:xfrm>
            <a:custGeom>
              <a:avLst/>
              <a:gdLst>
                <a:gd name="connsiteX0" fmla="*/ 0 w 1532467"/>
                <a:gd name="connsiteY0" fmla="*/ 0 h 715433"/>
                <a:gd name="connsiteX1" fmla="*/ 334433 w 1532467"/>
                <a:gd name="connsiteY1" fmla="*/ 42333 h 715433"/>
                <a:gd name="connsiteX2" fmla="*/ 660400 w 1532467"/>
                <a:gd name="connsiteY2" fmla="*/ 80433 h 715433"/>
                <a:gd name="connsiteX3" fmla="*/ 922867 w 1532467"/>
                <a:gd name="connsiteY3" fmla="*/ 110067 h 715433"/>
                <a:gd name="connsiteX4" fmla="*/ 1159933 w 1532467"/>
                <a:gd name="connsiteY4" fmla="*/ 139700 h 715433"/>
                <a:gd name="connsiteX5" fmla="*/ 1240367 w 1532467"/>
                <a:gd name="connsiteY5" fmla="*/ 160867 h 715433"/>
                <a:gd name="connsiteX6" fmla="*/ 1316567 w 1532467"/>
                <a:gd name="connsiteY6" fmla="*/ 190500 h 715433"/>
                <a:gd name="connsiteX7" fmla="*/ 1367367 w 1532467"/>
                <a:gd name="connsiteY7" fmla="*/ 270933 h 715433"/>
                <a:gd name="connsiteX8" fmla="*/ 1384300 w 1532467"/>
                <a:gd name="connsiteY8" fmla="*/ 364067 h 715433"/>
                <a:gd name="connsiteX9" fmla="*/ 1405467 w 1532467"/>
                <a:gd name="connsiteY9" fmla="*/ 495300 h 715433"/>
                <a:gd name="connsiteX10" fmla="*/ 1430867 w 1532467"/>
                <a:gd name="connsiteY10" fmla="*/ 579967 h 715433"/>
                <a:gd name="connsiteX11" fmla="*/ 1532467 w 1532467"/>
                <a:gd name="connsiteY11" fmla="*/ 715433 h 715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32467" h="715433">
                  <a:moveTo>
                    <a:pt x="0" y="0"/>
                  </a:moveTo>
                  <a:lnTo>
                    <a:pt x="334433" y="42333"/>
                  </a:lnTo>
                  <a:lnTo>
                    <a:pt x="660400" y="80433"/>
                  </a:lnTo>
                  <a:lnTo>
                    <a:pt x="922867" y="110067"/>
                  </a:lnTo>
                  <a:cubicBezTo>
                    <a:pt x="1006123" y="119945"/>
                    <a:pt x="1107016" y="131233"/>
                    <a:pt x="1159933" y="139700"/>
                  </a:cubicBezTo>
                  <a:cubicBezTo>
                    <a:pt x="1212850" y="148167"/>
                    <a:pt x="1214261" y="152400"/>
                    <a:pt x="1240367" y="160867"/>
                  </a:cubicBezTo>
                  <a:cubicBezTo>
                    <a:pt x="1266473" y="169334"/>
                    <a:pt x="1295400" y="172156"/>
                    <a:pt x="1316567" y="190500"/>
                  </a:cubicBezTo>
                  <a:cubicBezTo>
                    <a:pt x="1337734" y="208844"/>
                    <a:pt x="1356078" y="242005"/>
                    <a:pt x="1367367" y="270933"/>
                  </a:cubicBezTo>
                  <a:cubicBezTo>
                    <a:pt x="1378656" y="299861"/>
                    <a:pt x="1377950" y="326673"/>
                    <a:pt x="1384300" y="364067"/>
                  </a:cubicBezTo>
                  <a:cubicBezTo>
                    <a:pt x="1390650" y="401461"/>
                    <a:pt x="1397706" y="459317"/>
                    <a:pt x="1405467" y="495300"/>
                  </a:cubicBezTo>
                  <a:cubicBezTo>
                    <a:pt x="1413228" y="531283"/>
                    <a:pt x="1409700" y="543278"/>
                    <a:pt x="1430867" y="579967"/>
                  </a:cubicBezTo>
                  <a:cubicBezTo>
                    <a:pt x="1452034" y="616656"/>
                    <a:pt x="1492250" y="666044"/>
                    <a:pt x="1532467" y="715433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3875187" y="4463973"/>
              <a:ext cx="432048" cy="360040"/>
            </a:xfrm>
            <a:custGeom>
              <a:avLst/>
              <a:gdLst>
                <a:gd name="connsiteX0" fmla="*/ 800100 w 800100"/>
                <a:gd name="connsiteY0" fmla="*/ 2117 h 590551"/>
                <a:gd name="connsiteX1" fmla="*/ 694267 w 800100"/>
                <a:gd name="connsiteY1" fmla="*/ 2117 h 590551"/>
                <a:gd name="connsiteX2" fmla="*/ 592667 w 800100"/>
                <a:gd name="connsiteY2" fmla="*/ 14817 h 590551"/>
                <a:gd name="connsiteX3" fmla="*/ 465667 w 800100"/>
                <a:gd name="connsiteY3" fmla="*/ 48684 h 590551"/>
                <a:gd name="connsiteX4" fmla="*/ 381000 w 800100"/>
                <a:gd name="connsiteY4" fmla="*/ 95251 h 590551"/>
                <a:gd name="connsiteX5" fmla="*/ 254000 w 800100"/>
                <a:gd name="connsiteY5" fmla="*/ 192617 h 590551"/>
                <a:gd name="connsiteX6" fmla="*/ 118534 w 800100"/>
                <a:gd name="connsiteY6" fmla="*/ 349251 h 590551"/>
                <a:gd name="connsiteX7" fmla="*/ 38100 w 800100"/>
                <a:gd name="connsiteY7" fmla="*/ 476251 h 590551"/>
                <a:gd name="connsiteX8" fmla="*/ 0 w 800100"/>
                <a:gd name="connsiteY8" fmla="*/ 590551 h 590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0100" h="590551">
                  <a:moveTo>
                    <a:pt x="800100" y="2117"/>
                  </a:moveTo>
                  <a:cubicBezTo>
                    <a:pt x="764469" y="1058"/>
                    <a:pt x="728839" y="0"/>
                    <a:pt x="694267" y="2117"/>
                  </a:cubicBezTo>
                  <a:cubicBezTo>
                    <a:pt x="659695" y="4234"/>
                    <a:pt x="630767" y="7056"/>
                    <a:pt x="592667" y="14817"/>
                  </a:cubicBezTo>
                  <a:cubicBezTo>
                    <a:pt x="554567" y="22578"/>
                    <a:pt x="500945" y="35278"/>
                    <a:pt x="465667" y="48684"/>
                  </a:cubicBezTo>
                  <a:cubicBezTo>
                    <a:pt x="430389" y="62090"/>
                    <a:pt x="416278" y="71262"/>
                    <a:pt x="381000" y="95251"/>
                  </a:cubicBezTo>
                  <a:cubicBezTo>
                    <a:pt x="345722" y="119240"/>
                    <a:pt x="297744" y="150284"/>
                    <a:pt x="254000" y="192617"/>
                  </a:cubicBezTo>
                  <a:cubicBezTo>
                    <a:pt x="210256" y="234950"/>
                    <a:pt x="154517" y="301979"/>
                    <a:pt x="118534" y="349251"/>
                  </a:cubicBezTo>
                  <a:cubicBezTo>
                    <a:pt x="82551" y="396523"/>
                    <a:pt x="57856" y="436034"/>
                    <a:pt x="38100" y="476251"/>
                  </a:cubicBezTo>
                  <a:cubicBezTo>
                    <a:pt x="18344" y="516468"/>
                    <a:pt x="9172" y="553509"/>
                    <a:pt x="0" y="590551"/>
                  </a:cubicBezTo>
                </a:path>
              </a:pathLst>
            </a:custGeom>
            <a:grpFill/>
            <a:ln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1" name="フリーフォーム 20"/>
            <p:cNvSpPr/>
            <p:nvPr/>
          </p:nvSpPr>
          <p:spPr>
            <a:xfrm rot="20760000" flipV="1">
              <a:off x="5083182" y="5278997"/>
              <a:ext cx="936104" cy="216024"/>
            </a:xfrm>
            <a:custGeom>
              <a:avLst/>
              <a:gdLst>
                <a:gd name="connsiteX0" fmla="*/ 0 w 952500"/>
                <a:gd name="connsiteY0" fmla="*/ 190500 h 190500"/>
                <a:gd name="connsiteX1" fmla="*/ 55033 w 952500"/>
                <a:gd name="connsiteY1" fmla="*/ 118533 h 190500"/>
                <a:gd name="connsiteX2" fmla="*/ 105833 w 952500"/>
                <a:gd name="connsiteY2" fmla="*/ 97366 h 190500"/>
                <a:gd name="connsiteX3" fmla="*/ 198967 w 952500"/>
                <a:gd name="connsiteY3" fmla="*/ 80433 h 190500"/>
                <a:gd name="connsiteX4" fmla="*/ 355600 w 952500"/>
                <a:gd name="connsiteY4" fmla="*/ 63500 h 190500"/>
                <a:gd name="connsiteX5" fmla="*/ 673100 w 952500"/>
                <a:gd name="connsiteY5" fmla="*/ 29633 h 190500"/>
                <a:gd name="connsiteX6" fmla="*/ 952500 w 952500"/>
                <a:gd name="connsiteY6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0" h="190500">
                  <a:moveTo>
                    <a:pt x="0" y="190500"/>
                  </a:moveTo>
                  <a:cubicBezTo>
                    <a:pt x="18697" y="162277"/>
                    <a:pt x="37394" y="134055"/>
                    <a:pt x="55033" y="118533"/>
                  </a:cubicBezTo>
                  <a:cubicBezTo>
                    <a:pt x="72672" y="103011"/>
                    <a:pt x="81844" y="103716"/>
                    <a:pt x="105833" y="97366"/>
                  </a:cubicBezTo>
                  <a:cubicBezTo>
                    <a:pt x="129822" y="91016"/>
                    <a:pt x="157339" y="86077"/>
                    <a:pt x="198967" y="80433"/>
                  </a:cubicBezTo>
                  <a:cubicBezTo>
                    <a:pt x="240595" y="74789"/>
                    <a:pt x="355600" y="63500"/>
                    <a:pt x="355600" y="63500"/>
                  </a:cubicBezTo>
                  <a:lnTo>
                    <a:pt x="673100" y="29633"/>
                  </a:lnTo>
                  <a:lnTo>
                    <a:pt x="952500" y="0"/>
                  </a:lnTo>
                </a:path>
              </a:pathLst>
            </a:custGeom>
            <a:grp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2" name="フリーフォーム 21"/>
            <p:cNvSpPr/>
            <p:nvPr/>
          </p:nvSpPr>
          <p:spPr>
            <a:xfrm rot="20820000" flipV="1">
              <a:off x="8195818" y="4970921"/>
              <a:ext cx="839787" cy="349250"/>
            </a:xfrm>
            <a:custGeom>
              <a:avLst/>
              <a:gdLst>
                <a:gd name="connsiteX0" fmla="*/ 283633 w 839611"/>
                <a:gd name="connsiteY0" fmla="*/ 325967 h 349250"/>
                <a:gd name="connsiteX1" fmla="*/ 368300 w 839611"/>
                <a:gd name="connsiteY1" fmla="*/ 313267 h 349250"/>
                <a:gd name="connsiteX2" fmla="*/ 440266 w 839611"/>
                <a:gd name="connsiteY2" fmla="*/ 304800 h 349250"/>
                <a:gd name="connsiteX3" fmla="*/ 503766 w 839611"/>
                <a:gd name="connsiteY3" fmla="*/ 300567 h 349250"/>
                <a:gd name="connsiteX4" fmla="*/ 567266 w 839611"/>
                <a:gd name="connsiteY4" fmla="*/ 309033 h 349250"/>
                <a:gd name="connsiteX5" fmla="*/ 626533 w 839611"/>
                <a:gd name="connsiteY5" fmla="*/ 334433 h 349250"/>
                <a:gd name="connsiteX6" fmla="*/ 673100 w 839611"/>
                <a:gd name="connsiteY6" fmla="*/ 347133 h 349250"/>
                <a:gd name="connsiteX7" fmla="*/ 732366 w 839611"/>
                <a:gd name="connsiteY7" fmla="*/ 342900 h 349250"/>
                <a:gd name="connsiteX8" fmla="*/ 791633 w 839611"/>
                <a:gd name="connsiteY8" fmla="*/ 309033 h 349250"/>
                <a:gd name="connsiteX9" fmla="*/ 821266 w 839611"/>
                <a:gd name="connsiteY9" fmla="*/ 262467 h 349250"/>
                <a:gd name="connsiteX10" fmla="*/ 838200 w 839611"/>
                <a:gd name="connsiteY10" fmla="*/ 198967 h 349250"/>
                <a:gd name="connsiteX11" fmla="*/ 829733 w 839611"/>
                <a:gd name="connsiteY11" fmla="*/ 131233 h 349250"/>
                <a:gd name="connsiteX12" fmla="*/ 804333 w 839611"/>
                <a:gd name="connsiteY12" fmla="*/ 93133 h 349250"/>
                <a:gd name="connsiteX13" fmla="*/ 762000 w 839611"/>
                <a:gd name="connsiteY13" fmla="*/ 55033 h 349250"/>
                <a:gd name="connsiteX14" fmla="*/ 685800 w 839611"/>
                <a:gd name="connsiteY14" fmla="*/ 12700 h 349250"/>
                <a:gd name="connsiteX15" fmla="*/ 592666 w 839611"/>
                <a:gd name="connsiteY15" fmla="*/ 4233 h 349250"/>
                <a:gd name="connsiteX16" fmla="*/ 478366 w 839611"/>
                <a:gd name="connsiteY16" fmla="*/ 4233 h 349250"/>
                <a:gd name="connsiteX17" fmla="*/ 287866 w 839611"/>
                <a:gd name="connsiteY17" fmla="*/ 29633 h 349250"/>
                <a:gd name="connsiteX18" fmla="*/ 0 w 839611"/>
                <a:gd name="connsiteY18" fmla="*/ 63500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39611" h="349250">
                  <a:moveTo>
                    <a:pt x="283633" y="325967"/>
                  </a:moveTo>
                  <a:lnTo>
                    <a:pt x="368300" y="313267"/>
                  </a:lnTo>
                  <a:cubicBezTo>
                    <a:pt x="394405" y="309739"/>
                    <a:pt x="417688" y="306917"/>
                    <a:pt x="440266" y="304800"/>
                  </a:cubicBezTo>
                  <a:cubicBezTo>
                    <a:pt x="462844" y="302683"/>
                    <a:pt x="482599" y="299862"/>
                    <a:pt x="503766" y="300567"/>
                  </a:cubicBezTo>
                  <a:cubicBezTo>
                    <a:pt x="524933" y="301273"/>
                    <a:pt x="546805" y="303389"/>
                    <a:pt x="567266" y="309033"/>
                  </a:cubicBezTo>
                  <a:cubicBezTo>
                    <a:pt x="587727" y="314677"/>
                    <a:pt x="608894" y="328083"/>
                    <a:pt x="626533" y="334433"/>
                  </a:cubicBezTo>
                  <a:cubicBezTo>
                    <a:pt x="644172" y="340783"/>
                    <a:pt x="655461" y="345722"/>
                    <a:pt x="673100" y="347133"/>
                  </a:cubicBezTo>
                  <a:cubicBezTo>
                    <a:pt x="690739" y="348544"/>
                    <a:pt x="712611" y="349250"/>
                    <a:pt x="732366" y="342900"/>
                  </a:cubicBezTo>
                  <a:cubicBezTo>
                    <a:pt x="752121" y="336550"/>
                    <a:pt x="776816" y="322439"/>
                    <a:pt x="791633" y="309033"/>
                  </a:cubicBezTo>
                  <a:cubicBezTo>
                    <a:pt x="806450" y="295628"/>
                    <a:pt x="813505" y="280811"/>
                    <a:pt x="821266" y="262467"/>
                  </a:cubicBezTo>
                  <a:cubicBezTo>
                    <a:pt x="829027" y="244123"/>
                    <a:pt x="836789" y="220839"/>
                    <a:pt x="838200" y="198967"/>
                  </a:cubicBezTo>
                  <a:cubicBezTo>
                    <a:pt x="839611" y="177095"/>
                    <a:pt x="835378" y="148872"/>
                    <a:pt x="829733" y="131233"/>
                  </a:cubicBezTo>
                  <a:cubicBezTo>
                    <a:pt x="824088" y="113594"/>
                    <a:pt x="815622" y="105833"/>
                    <a:pt x="804333" y="93133"/>
                  </a:cubicBezTo>
                  <a:cubicBezTo>
                    <a:pt x="793044" y="80433"/>
                    <a:pt x="781756" y="68439"/>
                    <a:pt x="762000" y="55033"/>
                  </a:cubicBezTo>
                  <a:cubicBezTo>
                    <a:pt x="742244" y="41627"/>
                    <a:pt x="714022" y="21167"/>
                    <a:pt x="685800" y="12700"/>
                  </a:cubicBezTo>
                  <a:cubicBezTo>
                    <a:pt x="657578" y="4233"/>
                    <a:pt x="627238" y="5644"/>
                    <a:pt x="592666" y="4233"/>
                  </a:cubicBezTo>
                  <a:cubicBezTo>
                    <a:pt x="558094" y="2822"/>
                    <a:pt x="529166" y="0"/>
                    <a:pt x="478366" y="4233"/>
                  </a:cubicBezTo>
                  <a:cubicBezTo>
                    <a:pt x="427566" y="8466"/>
                    <a:pt x="287866" y="29633"/>
                    <a:pt x="287866" y="29633"/>
                  </a:cubicBezTo>
                  <a:lnTo>
                    <a:pt x="0" y="63500"/>
                  </a:ln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3" name="フリーフォーム 22"/>
            <p:cNvSpPr/>
            <p:nvPr/>
          </p:nvSpPr>
          <p:spPr>
            <a:xfrm>
              <a:off x="6007058" y="5457006"/>
              <a:ext cx="1744663" cy="193675"/>
            </a:xfrm>
            <a:custGeom>
              <a:avLst/>
              <a:gdLst>
                <a:gd name="connsiteX0" fmla="*/ 1744133 w 1744133"/>
                <a:gd name="connsiteY0" fmla="*/ 0 h 194734"/>
                <a:gd name="connsiteX1" fmla="*/ 1621367 w 1744133"/>
                <a:gd name="connsiteY1" fmla="*/ 12700 h 194734"/>
                <a:gd name="connsiteX2" fmla="*/ 1439333 w 1744133"/>
                <a:gd name="connsiteY2" fmla="*/ 33867 h 194734"/>
                <a:gd name="connsiteX3" fmla="*/ 1244600 w 1744133"/>
                <a:gd name="connsiteY3" fmla="*/ 55034 h 194734"/>
                <a:gd name="connsiteX4" fmla="*/ 1079500 w 1744133"/>
                <a:gd name="connsiteY4" fmla="*/ 71967 h 194734"/>
                <a:gd name="connsiteX5" fmla="*/ 872067 w 1744133"/>
                <a:gd name="connsiteY5" fmla="*/ 97367 h 194734"/>
                <a:gd name="connsiteX6" fmla="*/ 643467 w 1744133"/>
                <a:gd name="connsiteY6" fmla="*/ 122767 h 194734"/>
                <a:gd name="connsiteX7" fmla="*/ 211667 w 1744133"/>
                <a:gd name="connsiteY7" fmla="*/ 173567 h 194734"/>
                <a:gd name="connsiteX8" fmla="*/ 0 w 1744133"/>
                <a:gd name="connsiteY8" fmla="*/ 194734 h 19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4133" h="194734">
                  <a:moveTo>
                    <a:pt x="1744133" y="0"/>
                  </a:moveTo>
                  <a:lnTo>
                    <a:pt x="1621367" y="12700"/>
                  </a:lnTo>
                  <a:lnTo>
                    <a:pt x="1439333" y="33867"/>
                  </a:lnTo>
                  <a:lnTo>
                    <a:pt x="1244600" y="55034"/>
                  </a:lnTo>
                  <a:lnTo>
                    <a:pt x="1079500" y="71967"/>
                  </a:lnTo>
                  <a:lnTo>
                    <a:pt x="872067" y="97367"/>
                  </a:lnTo>
                  <a:lnTo>
                    <a:pt x="643467" y="122767"/>
                  </a:lnTo>
                  <a:lnTo>
                    <a:pt x="211667" y="173567"/>
                  </a:lnTo>
                  <a:cubicBezTo>
                    <a:pt x="104423" y="185561"/>
                    <a:pt x="52211" y="190147"/>
                    <a:pt x="0" y="194734"/>
                  </a:cubicBezTo>
                </a:path>
              </a:pathLst>
            </a:custGeom>
            <a:grp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4" name="フリーフォーム 23"/>
            <p:cNvSpPr/>
            <p:nvPr/>
          </p:nvSpPr>
          <p:spPr>
            <a:xfrm>
              <a:off x="4638906" y="5745038"/>
              <a:ext cx="587375" cy="72008"/>
            </a:xfrm>
            <a:custGeom>
              <a:avLst/>
              <a:gdLst>
                <a:gd name="connsiteX0" fmla="*/ 588434 w 588434"/>
                <a:gd name="connsiteY0" fmla="*/ 0 h 71967"/>
                <a:gd name="connsiteX1" fmla="*/ 461434 w 588434"/>
                <a:gd name="connsiteY1" fmla="*/ 16933 h 71967"/>
                <a:gd name="connsiteX2" fmla="*/ 461434 w 588434"/>
                <a:gd name="connsiteY2" fmla="*/ 16933 h 71967"/>
                <a:gd name="connsiteX3" fmla="*/ 313267 w 588434"/>
                <a:gd name="connsiteY3" fmla="*/ 33867 h 71967"/>
                <a:gd name="connsiteX4" fmla="*/ 152400 w 588434"/>
                <a:gd name="connsiteY4" fmla="*/ 55033 h 71967"/>
                <a:gd name="connsiteX5" fmla="*/ 0 w 588434"/>
                <a:gd name="connsiteY5" fmla="*/ 71967 h 7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434" h="71967">
                  <a:moveTo>
                    <a:pt x="588434" y="0"/>
                  </a:moveTo>
                  <a:lnTo>
                    <a:pt x="461434" y="16933"/>
                  </a:lnTo>
                  <a:lnTo>
                    <a:pt x="461434" y="16933"/>
                  </a:lnTo>
                  <a:lnTo>
                    <a:pt x="313267" y="33867"/>
                  </a:lnTo>
                  <a:lnTo>
                    <a:pt x="152400" y="55033"/>
                  </a:lnTo>
                  <a:cubicBezTo>
                    <a:pt x="100189" y="61383"/>
                    <a:pt x="50094" y="66675"/>
                    <a:pt x="0" y="71967"/>
                  </a:cubicBezTo>
                </a:path>
              </a:pathLst>
            </a:custGeom>
            <a:grp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3846818" y="5745038"/>
              <a:ext cx="614362" cy="80963"/>
            </a:xfrm>
            <a:custGeom>
              <a:avLst/>
              <a:gdLst>
                <a:gd name="connsiteX0" fmla="*/ 0 w 613833"/>
                <a:gd name="connsiteY0" fmla="*/ 0 h 80433"/>
                <a:gd name="connsiteX1" fmla="*/ 118533 w 613833"/>
                <a:gd name="connsiteY1" fmla="*/ 16933 h 80433"/>
                <a:gd name="connsiteX2" fmla="*/ 237066 w 613833"/>
                <a:gd name="connsiteY2" fmla="*/ 33867 h 80433"/>
                <a:gd name="connsiteX3" fmla="*/ 465666 w 613833"/>
                <a:gd name="connsiteY3" fmla="*/ 63500 h 80433"/>
                <a:gd name="connsiteX4" fmla="*/ 563033 w 613833"/>
                <a:gd name="connsiteY4" fmla="*/ 76200 h 80433"/>
                <a:gd name="connsiteX5" fmla="*/ 613833 w 613833"/>
                <a:gd name="connsiteY5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3833" h="80433">
                  <a:moveTo>
                    <a:pt x="0" y="0"/>
                  </a:moveTo>
                  <a:lnTo>
                    <a:pt x="118533" y="16933"/>
                  </a:lnTo>
                  <a:lnTo>
                    <a:pt x="237066" y="33867"/>
                  </a:lnTo>
                  <a:lnTo>
                    <a:pt x="465666" y="63500"/>
                  </a:lnTo>
                  <a:lnTo>
                    <a:pt x="563033" y="76200"/>
                  </a:lnTo>
                  <a:cubicBezTo>
                    <a:pt x="587727" y="79022"/>
                    <a:pt x="600780" y="79727"/>
                    <a:pt x="613833" y="80433"/>
                  </a:cubicBezTo>
                </a:path>
              </a:pathLst>
            </a:custGeom>
            <a:grpFill/>
            <a:ln>
              <a:solidFill>
                <a:srgbClr val="3366FF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26" name="TextBox 33"/>
            <p:cNvSpPr txBox="1">
              <a:spLocks noChangeArrowheads="1"/>
            </p:cNvSpPr>
            <p:nvPr/>
          </p:nvSpPr>
          <p:spPr bwMode="auto">
            <a:xfrm>
              <a:off x="5705211" y="5953496"/>
              <a:ext cx="1050374" cy="3187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E- production 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sp>
          <p:nvSpPr>
            <p:cNvPr id="30" name="TextBox 37"/>
            <p:cNvSpPr txBox="1">
              <a:spLocks noChangeArrowheads="1"/>
            </p:cNvSpPr>
            <p:nvPr/>
          </p:nvSpPr>
          <p:spPr bwMode="auto">
            <a:xfrm>
              <a:off x="-18918" y="5377433"/>
              <a:ext cx="1422601" cy="3187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Bunch compression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sp>
          <p:nvSpPr>
            <p:cNvPr id="31" name="TextBox 38"/>
            <p:cNvSpPr txBox="1">
              <a:spLocks noChangeArrowheads="1"/>
            </p:cNvSpPr>
            <p:nvPr/>
          </p:nvSpPr>
          <p:spPr bwMode="auto">
            <a:xfrm>
              <a:off x="3036513" y="5072956"/>
              <a:ext cx="1077871" cy="31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E+ production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sp>
          <p:nvSpPr>
            <p:cNvPr id="32" name="TextBox 39"/>
            <p:cNvSpPr txBox="1">
              <a:spLocks noChangeArrowheads="1"/>
            </p:cNvSpPr>
            <p:nvPr/>
          </p:nvSpPr>
          <p:spPr bwMode="auto">
            <a:xfrm>
              <a:off x="5013484" y="4225304"/>
              <a:ext cx="2343211" cy="31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5GeV e-, e+ Damping Ring (3.2km)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sp>
          <p:nvSpPr>
            <p:cNvPr id="33" name="TextBox 40"/>
            <p:cNvSpPr txBox="1">
              <a:spLocks noChangeArrowheads="1"/>
            </p:cNvSpPr>
            <p:nvPr/>
          </p:nvSpPr>
          <p:spPr bwMode="auto">
            <a:xfrm>
              <a:off x="7865450" y="5377433"/>
              <a:ext cx="1422601" cy="3187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Bunch compression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sp>
          <p:nvSpPr>
            <p:cNvPr id="35" name="TextBox 42"/>
            <p:cNvSpPr txBox="1">
              <a:spLocks noChangeArrowheads="1"/>
            </p:cNvSpPr>
            <p:nvPr/>
          </p:nvSpPr>
          <p:spPr bwMode="auto">
            <a:xfrm>
              <a:off x="4265049" y="5953496"/>
              <a:ext cx="321711" cy="3187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IP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cxnSp>
          <p:nvCxnSpPr>
            <p:cNvPr id="36" name="直線矢印コネクタ 35"/>
            <p:cNvCxnSpPr>
              <a:cxnSpLocks noChangeShapeType="1"/>
            </p:cNvCxnSpPr>
            <p:nvPr/>
          </p:nvCxnSpPr>
          <p:spPr bwMode="auto">
            <a:xfrm flipH="1" flipV="1">
              <a:off x="1830594" y="5240982"/>
              <a:ext cx="1656184" cy="216024"/>
            </a:xfrm>
            <a:prstGeom prst="straightConnector1">
              <a:avLst/>
            </a:prstGeom>
            <a:grp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37" name="フリーフォーム 36"/>
            <p:cNvSpPr/>
            <p:nvPr/>
          </p:nvSpPr>
          <p:spPr>
            <a:xfrm>
              <a:off x="894490" y="5312990"/>
              <a:ext cx="1872208" cy="216024"/>
            </a:xfrm>
            <a:custGeom>
              <a:avLst/>
              <a:gdLst>
                <a:gd name="connsiteX0" fmla="*/ 0 w 613833"/>
                <a:gd name="connsiteY0" fmla="*/ 0 h 80433"/>
                <a:gd name="connsiteX1" fmla="*/ 118533 w 613833"/>
                <a:gd name="connsiteY1" fmla="*/ 16933 h 80433"/>
                <a:gd name="connsiteX2" fmla="*/ 237066 w 613833"/>
                <a:gd name="connsiteY2" fmla="*/ 33867 h 80433"/>
                <a:gd name="connsiteX3" fmla="*/ 465666 w 613833"/>
                <a:gd name="connsiteY3" fmla="*/ 63500 h 80433"/>
                <a:gd name="connsiteX4" fmla="*/ 563033 w 613833"/>
                <a:gd name="connsiteY4" fmla="*/ 76200 h 80433"/>
                <a:gd name="connsiteX5" fmla="*/ 613833 w 613833"/>
                <a:gd name="connsiteY5" fmla="*/ 80433 h 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3833" h="80433">
                  <a:moveTo>
                    <a:pt x="0" y="0"/>
                  </a:moveTo>
                  <a:lnTo>
                    <a:pt x="118533" y="16933"/>
                  </a:lnTo>
                  <a:lnTo>
                    <a:pt x="237066" y="33867"/>
                  </a:lnTo>
                  <a:lnTo>
                    <a:pt x="465666" y="63500"/>
                  </a:lnTo>
                  <a:lnTo>
                    <a:pt x="563033" y="76200"/>
                  </a:lnTo>
                  <a:cubicBezTo>
                    <a:pt x="587727" y="79022"/>
                    <a:pt x="600780" y="79727"/>
                    <a:pt x="613833" y="80433"/>
                  </a:cubicBezTo>
                </a:path>
              </a:pathLst>
            </a:custGeom>
            <a:grpFill/>
            <a:ln>
              <a:solidFill>
                <a:srgbClr val="3366FF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ja-JP" altLang="en-US" sz="1400">
                <a:cs typeface="ＭＳ Ｐゴシック" pitchFamily="-60" charset="-128"/>
              </a:endParaRPr>
            </a:p>
          </p:txBody>
        </p:sp>
        <p:sp>
          <p:nvSpPr>
            <p:cNvPr id="39" name="TextBox 37"/>
            <p:cNvSpPr txBox="1">
              <a:spLocks noChangeArrowheads="1"/>
            </p:cNvSpPr>
            <p:nvPr/>
          </p:nvSpPr>
          <p:spPr bwMode="auto">
            <a:xfrm>
              <a:off x="1168706" y="5593456"/>
              <a:ext cx="555434" cy="3187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e- ML </a:t>
              </a:r>
              <a:endParaRPr lang="ja-JP" altLang="en-US" sz="1100" b="1" dirty="0">
                <a:latin typeface="Calibri" pitchFamily="7" charset="0"/>
              </a:endParaRPr>
            </a:p>
          </p:txBody>
        </p:sp>
        <p:sp>
          <p:nvSpPr>
            <p:cNvPr id="40" name="TextBox 37"/>
            <p:cNvSpPr txBox="1">
              <a:spLocks noChangeArrowheads="1"/>
            </p:cNvSpPr>
            <p:nvPr/>
          </p:nvSpPr>
          <p:spPr bwMode="auto">
            <a:xfrm>
              <a:off x="7001354" y="5593456"/>
              <a:ext cx="582931" cy="3187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latin typeface="Calibri" pitchFamily="7" charset="0"/>
                </a:rPr>
                <a:t>E+ ML</a:t>
              </a:r>
              <a:endParaRPr lang="ja-JP" altLang="en-US" sz="1100" b="1" dirty="0">
                <a:latin typeface="Calibri" pitchFamily="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022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STFQB_fullC2_111026_reduced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22" y="813814"/>
            <a:ext cx="7550831" cy="3911330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283674" y="901013"/>
            <a:ext cx="3960440" cy="646331"/>
          </a:xfrm>
          <a:prstGeom prst="rect">
            <a:avLst/>
          </a:prstGeom>
          <a:solidFill>
            <a:srgbClr val="CCFFCC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Quantum-Beam Accelerator</a:t>
            </a:r>
          </a:p>
          <a:p>
            <a:r>
              <a:rPr kumimoji="1" lang="en-US" altLang="ja-JP" dirty="0" smtClean="0">
                <a:latin typeface="Helvetica"/>
                <a:cs typeface="Helvetica"/>
              </a:rPr>
              <a:t>Starting as starting of KEK-STF-2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lIns="91431" tIns="45715" rIns="91431" bIns="4571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1" name="TextBox 3"/>
          <p:cNvSpPr txBox="1"/>
          <p:nvPr/>
        </p:nvSpPr>
        <p:spPr>
          <a:xfrm>
            <a:off x="773192" y="76571"/>
            <a:ext cx="7148111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2800" b="1" dirty="0">
                <a:latin typeface="Helvetica"/>
                <a:ea typeface="Osaka"/>
                <a:cs typeface="Helvetica"/>
              </a:rPr>
              <a:t> ILC beam condition demonstrated at QB</a:t>
            </a:r>
            <a:endParaRPr lang="ja-JP" altLang="en-US" sz="2800" b="1" dirty="0">
              <a:latin typeface="Helvetica"/>
              <a:ea typeface="Osaka"/>
              <a:cs typeface="Helvetica"/>
            </a:endParaRPr>
          </a:p>
        </p:txBody>
      </p:sp>
      <p:pic>
        <p:nvPicPr>
          <p:cNvPr id="22" name="図 21" descr="STF-QB-accelerator-013120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248" y="3083251"/>
            <a:ext cx="4538464" cy="340384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1" y="1772817"/>
            <a:ext cx="3254993" cy="83099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High-flux X-ray by Inverse-Comton scattering</a:t>
            </a:r>
          </a:p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10mA electron beam </a:t>
            </a:r>
            <a:r>
              <a:rPr lang="ja-JP" altLang="en-US" sz="1200" dirty="0">
                <a:latin typeface="Helvetica"/>
                <a:ea typeface="Osaka"/>
                <a:cs typeface="Helvetica"/>
              </a:rPr>
              <a:t>（</a:t>
            </a:r>
            <a:r>
              <a:rPr lang="en-US" altLang="ja-JP" sz="1200" dirty="0">
                <a:latin typeface="Helvetica"/>
                <a:ea typeface="Osaka"/>
                <a:cs typeface="Helvetica"/>
              </a:rPr>
              <a:t>40MeV, </a:t>
            </a:r>
            <a:r>
              <a:rPr lang="ja-JP" altLang="en-US" sz="1200" dirty="0">
                <a:latin typeface="Helvetica"/>
                <a:ea typeface="Osaka"/>
                <a:cs typeface="Helvetica"/>
              </a:rPr>
              <a:t>１ｍｓ</a:t>
            </a:r>
            <a:r>
              <a:rPr lang="en-US" altLang="ja-JP" sz="1200" dirty="0">
                <a:latin typeface="Helvetica"/>
                <a:ea typeface="Osaka"/>
                <a:cs typeface="Helvetica"/>
              </a:rPr>
              <a:t>, </a:t>
            </a:r>
            <a:r>
              <a:rPr lang="ja-JP" altLang="en-US" sz="1200" dirty="0">
                <a:latin typeface="Helvetica"/>
                <a:ea typeface="Osaka"/>
                <a:cs typeface="Helvetica"/>
              </a:rPr>
              <a:t>５Ｈｚ）</a:t>
            </a:r>
            <a:endParaRPr lang="en-US" altLang="ja-JP" sz="1200" dirty="0">
              <a:latin typeface="Helvetica"/>
              <a:ea typeface="Osaka"/>
              <a:cs typeface="Helvetica"/>
            </a:endParaRPr>
          </a:p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4-mirror laser resonator cavity</a:t>
            </a:r>
          </a:p>
          <a:p>
            <a:r>
              <a:rPr lang="en-US" altLang="ja-JP" sz="1200" dirty="0">
                <a:latin typeface="Helvetica"/>
                <a:ea typeface="Osaka"/>
                <a:cs typeface="Helvetica"/>
              </a:rPr>
              <a:t>head-on collision with beam</a:t>
            </a:r>
            <a:endParaRPr lang="ja-JP" altLang="en-US" sz="1200" dirty="0">
              <a:latin typeface="Helvetica"/>
              <a:ea typeface="Osak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8145" y="2276873"/>
            <a:ext cx="2861405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b="1" dirty="0"/>
              <a:t>Capture cryomodule ( 2 SC cavities )</a:t>
            </a:r>
            <a:endParaRPr lang="ja-JP" altLang="en-US" sz="1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5736" y="4149080"/>
            <a:ext cx="1818226" cy="46166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b="1" dirty="0"/>
              <a:t>collision point</a:t>
            </a:r>
          </a:p>
          <a:p>
            <a:r>
              <a:rPr lang="en-US" altLang="ja-JP" sz="1200" b="1" dirty="0"/>
              <a:t>(Laser, electron beam)</a:t>
            </a:r>
            <a:endParaRPr lang="ja-JP" altLang="en-US" sz="12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4288" y="1780525"/>
            <a:ext cx="1735947" cy="2769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200" b="1" dirty="0"/>
              <a:t>photocathode </a:t>
            </a:r>
            <a:r>
              <a:rPr lang="en-US" altLang="ja-JP" sz="1200" b="1" dirty="0" err="1"/>
              <a:t>RFgun</a:t>
            </a:r>
            <a:endParaRPr lang="ja-JP" altLang="en-US" sz="1200" b="1" dirty="0"/>
          </a:p>
        </p:txBody>
      </p:sp>
      <p:pic>
        <p:nvPicPr>
          <p:cNvPr id="17" name="図 16" descr="beam-profile-at-collision_04132012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724" y="4986663"/>
            <a:ext cx="2130680" cy="163405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99104" y="1697693"/>
            <a:ext cx="3425665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kumimoji="1" lang="en-US" altLang="ja-JP" dirty="0" smtClean="0"/>
              <a:t>Beam acceleration (40 MV) and transport for </a:t>
            </a:r>
            <a:r>
              <a:rPr kumimoji="1" lang="en-US" altLang="ja-JP" dirty="0" smtClean="0">
                <a:solidFill>
                  <a:srgbClr val="3366FF"/>
                </a:solidFill>
              </a:rPr>
              <a:t>6.7 mA, </a:t>
            </a:r>
            <a:r>
              <a:rPr kumimoji="1" lang="en-US" altLang="ja-JP" dirty="0" smtClean="0">
                <a:solidFill>
                  <a:srgbClr val="FF0000"/>
                </a:solidFill>
              </a:rPr>
              <a:t>1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ms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 </a:t>
            </a:r>
            <a:r>
              <a:rPr kumimoji="1" lang="en-US" altLang="ja-JP" dirty="0" smtClean="0">
                <a:solidFill>
                  <a:srgbClr val="000090"/>
                </a:solidFill>
              </a:rPr>
              <a:t>succeeded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lang="en-US" altLang="ja-JP" dirty="0" smtClean="0">
                <a:solidFill>
                  <a:srgbClr val="000090"/>
                </a:solidFill>
              </a:rPr>
              <a:t>in </a:t>
            </a:r>
            <a:r>
              <a:rPr kumimoji="1" lang="en-US" altLang="ja-JP" dirty="0" smtClean="0">
                <a:solidFill>
                  <a:srgbClr val="000090"/>
                </a:solidFill>
              </a:rPr>
              <a:t>2012</a:t>
            </a: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Higgs Hunting 2013</a:t>
            </a:r>
            <a:endParaRPr lang="en-US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30</a:t>
            </a:fld>
            <a:endParaRPr lang="en-US"/>
          </a:p>
        </p:txBody>
      </p:sp>
      <p:pic>
        <p:nvPicPr>
          <p:cNvPr id="19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38"/>
            <a:ext cx="3779838" cy="1203325"/>
          </a:xfrm>
          <a:solidFill>
            <a:schemeClr val="bg1"/>
          </a:solidFill>
          <a:ln>
            <a:solidFill>
              <a:srgbClr val="3366FF"/>
            </a:solidFill>
          </a:ln>
        </p:spPr>
      </p:pic>
      <p:sp>
        <p:nvSpPr>
          <p:cNvPr id="9" name="円/楕円 8"/>
          <p:cNvSpPr/>
          <p:nvPr/>
        </p:nvSpPr>
        <p:spPr bwMode="auto">
          <a:xfrm>
            <a:off x="381001" y="5244649"/>
            <a:ext cx="1307123" cy="638303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>
            <a:off x="1547664" y="4767868"/>
            <a:ext cx="2696450" cy="5661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4609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274" y="735877"/>
            <a:ext cx="2827839" cy="500303"/>
          </a:xfrm>
        </p:spPr>
        <p:txBody>
          <a:bodyPr/>
          <a:lstStyle/>
          <a:p>
            <a:r>
              <a:rPr kumimoji="1" lang="en-US" altLang="ja-JP" dirty="0" smtClean="0"/>
              <a:t>ILC Road Map</a:t>
            </a:r>
            <a:endParaRPr kumimoji="1" lang="ja-JP" altLang="en-US" dirty="0"/>
          </a:p>
        </p:txBody>
      </p:sp>
      <p:sp>
        <p:nvSpPr>
          <p:cNvPr id="31746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/>
              <a:t>Higgs Hunting 2013</a:t>
            </a:r>
            <a:endParaRPr lang="en-US" altLang="ja-JP" sz="1200"/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smtClean="0">
                <a:solidFill>
                  <a:srgbClr val="23346C"/>
                </a:solidFill>
              </a:rPr>
              <a:t>ILC, A. Yamamoto</a:t>
            </a:r>
            <a:endParaRPr lang="en-US" altLang="ja-JP" sz="1600">
              <a:solidFill>
                <a:srgbClr val="23346C"/>
              </a:solidFill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46BE81-6FA0-964C-B1CB-D0969FDCA1EF}" type="slidenum">
              <a:rPr lang="en-US" altLang="ja-JP" sz="1400"/>
              <a:pPr/>
              <a:t>31</a:t>
            </a:fld>
            <a:endParaRPr lang="en-US" altLang="ja-JP" sz="1400"/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72" y="1285875"/>
            <a:ext cx="9019778" cy="473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307997" y="4502057"/>
            <a:ext cx="2347100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 smtClean="0"/>
              <a:t>Preparation Period </a:t>
            </a:r>
            <a:r>
              <a:rPr kumimoji="1" lang="ja-JP" altLang="en-US" dirty="0" smtClean="0"/>
              <a:t>　</a:t>
            </a:r>
            <a:r>
              <a:rPr lang="ja-JP" altLang="en-US" dirty="0" smtClean="0"/>
              <a:t>　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26374" y="4529595"/>
            <a:ext cx="2431826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dirty="0" smtClean="0"/>
              <a:t>       Construction 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51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4238" y="798649"/>
            <a:ext cx="5708196" cy="500303"/>
          </a:xfrm>
        </p:spPr>
        <p:txBody>
          <a:bodyPr/>
          <a:lstStyle/>
          <a:p>
            <a:r>
              <a:rPr kumimoji="1" lang="en-US" altLang="ja-JP" dirty="0" smtClean="0"/>
              <a:t>Linear Collider Collaboration: LCC 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D802-AAAA-D947-9202-65E7C7D696D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1170736" y="1363252"/>
            <a:ext cx="6960390" cy="4692089"/>
            <a:chOff x="1170736" y="1443627"/>
            <a:chExt cx="6960390" cy="469208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736" y="1443627"/>
              <a:ext cx="6960390" cy="4692089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1170736" y="1443627"/>
              <a:ext cx="1793561" cy="839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438941" y="1459702"/>
              <a:ext cx="2085265" cy="839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098113" y="2817727"/>
              <a:ext cx="1426093" cy="590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934222" y="4081386"/>
              <a:ext cx="3011687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Director : L. Evans </a:t>
              </a:r>
            </a:p>
            <a:p>
              <a:r>
                <a:rPr lang="en-US" altLang="ja-JP" sz="1400" dirty="0" smtClean="0"/>
                <a:t>Deputy Director H. Murayama</a:t>
              </a:r>
              <a:endParaRPr kumimoji="1" lang="ja-JP" altLang="en-US" sz="14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964297" y="3146292"/>
              <a:ext cx="3011687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/>
                <a:t>Chair:  S. </a:t>
              </a:r>
              <a:r>
                <a:rPr lang="en-US" altLang="ja-JP" sz="1400" dirty="0" err="1" smtClean="0"/>
                <a:t>Komamiya</a:t>
              </a:r>
              <a:endParaRPr kumimoji="1" lang="en-US" altLang="ja-JP" sz="1400" dirty="0" smtClean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924238" y="5256527"/>
              <a:ext cx="1194770" cy="58477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R&amp;D to be</a:t>
              </a:r>
            </a:p>
            <a:p>
              <a:r>
                <a:rPr kumimoji="1" lang="en-US" altLang="ja-JP" sz="1600" dirty="0" smtClean="0"/>
                <a:t> extended   </a:t>
              </a:r>
              <a:endParaRPr kumimoji="1" lang="ja-JP" altLang="en-US" sz="16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700451" y="5457152"/>
              <a:ext cx="119477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/>
                <a:t>Preparation </a:t>
              </a:r>
              <a:r>
                <a:rPr kumimoji="1" lang="en-US" altLang="ja-JP" sz="1600" dirty="0" smtClean="0"/>
                <a:t>   </a:t>
              </a:r>
              <a:endParaRPr kumimoji="1" lang="ja-JP" altLang="en-US" sz="16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877824" y="5526514"/>
              <a:ext cx="1389146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dirty="0" smtClean="0"/>
                <a:t>   Preparation</a:t>
              </a:r>
              <a:r>
                <a:rPr kumimoji="1" lang="en-US" altLang="ja-JP" sz="1200" dirty="0" smtClean="0"/>
                <a:t>  </a:t>
              </a:r>
              <a:r>
                <a:rPr kumimoji="1" lang="en-US" altLang="ja-JP" sz="1600" dirty="0" smtClean="0"/>
                <a:t> 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9823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437" y="717067"/>
            <a:ext cx="7481455" cy="500303"/>
          </a:xfrm>
        </p:spPr>
        <p:txBody>
          <a:bodyPr/>
          <a:lstStyle/>
          <a:p>
            <a:r>
              <a:rPr lang="en-GB" dirty="0" smtClean="0"/>
              <a:t>ILC </a:t>
            </a:r>
            <a:r>
              <a:rPr lang="en-GB" dirty="0" err="1" smtClean="0"/>
              <a:t>startig</a:t>
            </a:r>
            <a:r>
              <a:rPr lang="en-GB" dirty="0" smtClean="0"/>
              <a:t> with the Light Higgs Factory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1312"/>
            <a:ext cx="7772400" cy="48006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ILC (500 GeV) machine already “contains” a light Higgs factory (LHF) </a:t>
            </a:r>
          </a:p>
          <a:p>
            <a:pPr lvl="1"/>
            <a:r>
              <a:rPr lang="en-GB" dirty="0" smtClean="0"/>
              <a:t>Luminosity: 7.5×10</a:t>
            </a:r>
            <a:r>
              <a:rPr lang="en-GB" baseline="30000" dirty="0" smtClean="0"/>
              <a:t>33</a:t>
            </a:r>
            <a:r>
              <a:rPr lang="en-GB" dirty="0" smtClean="0"/>
              <a:t> cm</a:t>
            </a:r>
            <a:r>
              <a:rPr lang="en-GB" baseline="30000" dirty="0" smtClean="0"/>
              <a:t>-2 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</a:p>
          <a:p>
            <a:pPr lvl="1"/>
            <a:r>
              <a:rPr lang="en-GB" dirty="0" smtClean="0"/>
              <a:t>(Possible to upgrade by factor 2)</a:t>
            </a:r>
          </a:p>
          <a:p>
            <a:r>
              <a:rPr lang="en-GB" dirty="0" smtClean="0"/>
              <a:t>Starting at 250 </a:t>
            </a:r>
            <a:r>
              <a:rPr lang="en-GB" dirty="0" err="1" smtClean="0"/>
              <a:t>GeV</a:t>
            </a:r>
            <a:r>
              <a:rPr lang="en-GB" dirty="0" smtClean="0"/>
              <a:t> with LHF, keeping extend-ability </a:t>
            </a:r>
          </a:p>
          <a:p>
            <a:pPr lvl="1"/>
            <a:r>
              <a:rPr lang="en-GB" dirty="0" smtClean="0"/>
              <a:t>Reduces cost by ~75% (P</a:t>
            </a:r>
            <a:r>
              <a:rPr lang="en-GB" baseline="-25000" dirty="0" smtClean="0"/>
              <a:t>AC</a:t>
            </a:r>
            <a:r>
              <a:rPr lang="en-GB" dirty="0" smtClean="0"/>
              <a:t> ~ 120 MW) </a:t>
            </a:r>
          </a:p>
          <a:p>
            <a:pPr lvl="1"/>
            <a:r>
              <a:rPr lang="en-GB" dirty="0"/>
              <a:t>R</a:t>
            </a:r>
            <a:r>
              <a:rPr lang="en-GB" dirty="0" smtClean="0"/>
              <a:t>educes schedule by 12-18 months</a:t>
            </a:r>
          </a:p>
          <a:p>
            <a:r>
              <a:rPr lang="en-GB" dirty="0"/>
              <a:t>R</a:t>
            </a:r>
            <a:r>
              <a:rPr lang="en-GB" dirty="0" smtClean="0"/>
              <a:t>eally makes sense as part of a first-stage machine</a:t>
            </a:r>
          </a:p>
          <a:p>
            <a:pPr lvl="1"/>
            <a:r>
              <a:rPr lang="en-GB" dirty="0"/>
              <a:t>S</a:t>
            </a:r>
            <a:r>
              <a:rPr lang="en-GB" dirty="0" smtClean="0"/>
              <a:t>cope of complete project still ~500 GeV</a:t>
            </a:r>
          </a:p>
          <a:p>
            <a:pPr lvl="1"/>
            <a:r>
              <a:rPr lang="en-GB" dirty="0" err="1" smtClean="0"/>
              <a:t>TeV</a:t>
            </a:r>
            <a:r>
              <a:rPr lang="en-GB" dirty="0" smtClean="0"/>
              <a:t> upgrade remains optional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33A87-2296-FC4D-A292-AB05C56F031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274" y="15446"/>
            <a:ext cx="7855526" cy="555400"/>
          </a:xfrm>
          <a:solidFill>
            <a:schemeClr val="bg1"/>
          </a:solidFill>
          <a:ln>
            <a:noFill/>
          </a:ln>
        </p:spPr>
        <p:txBody>
          <a:bodyPr anchor="ctr">
            <a:normAutofit fontScale="90000"/>
          </a:bodyPr>
          <a:lstStyle/>
          <a:p>
            <a:r>
              <a:rPr kumimoji="1" lang="en-US" altLang="ja-JP" b="1" dirty="0" smtClean="0"/>
              <a:t>Possible </a:t>
            </a:r>
            <a:r>
              <a:rPr kumimoji="1" lang="en-US" altLang="ja-JP" b="1" dirty="0" smtClean="0"/>
              <a:t>Ways for Higgs </a:t>
            </a:r>
            <a:r>
              <a:rPr kumimoji="1" lang="en-US" altLang="ja-JP" b="1" dirty="0" smtClean="0"/>
              <a:t>Factories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59059"/>
            <a:ext cx="8229600" cy="4531494"/>
          </a:xfrm>
          <a:solidFill>
            <a:srgbClr val="CCFFCC"/>
          </a:solidFill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altLang="ja-JP" b="1" dirty="0" err="1" smtClean="0"/>
              <a:t>e</a:t>
            </a:r>
            <a:r>
              <a:rPr lang="en-US" altLang="ja-JP" b="1" baseline="30000" dirty="0" err="1" smtClean="0"/>
              <a:t>+</a:t>
            </a:r>
            <a:r>
              <a:rPr lang="en-US" altLang="ja-JP" b="1" dirty="0" err="1" smtClean="0"/>
              <a:t>e</a:t>
            </a:r>
            <a:r>
              <a:rPr lang="en-US" altLang="ja-JP" b="1" baseline="30000" dirty="0" smtClean="0"/>
              <a:t>-</a:t>
            </a:r>
            <a:r>
              <a:rPr kumimoji="1" lang="en-US" altLang="ja-JP" b="1" dirty="0" smtClean="0"/>
              <a:t> Linear Colliders</a:t>
            </a:r>
          </a:p>
          <a:p>
            <a:pPr lvl="1">
              <a:buFont typeface="Arial"/>
              <a:buChar char="•"/>
            </a:pPr>
            <a:r>
              <a:rPr lang="en-US" altLang="ja-JP" dirty="0" smtClean="0">
                <a:solidFill>
                  <a:srgbClr val="FF0000"/>
                </a:solidFill>
              </a:rPr>
              <a:t>ILC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CLIC</a:t>
            </a:r>
          </a:p>
          <a:p>
            <a:pPr>
              <a:buFont typeface="Arial"/>
              <a:buChar char="•"/>
            </a:pPr>
            <a:r>
              <a:rPr lang="en-US" altLang="ja-JP" b="1" dirty="0" err="1" smtClean="0"/>
              <a:t>e</a:t>
            </a:r>
            <a:r>
              <a:rPr lang="en-US" altLang="ja-JP" b="1" baseline="30000" dirty="0" err="1" smtClean="0"/>
              <a:t>+</a:t>
            </a:r>
            <a:r>
              <a:rPr lang="en-US" altLang="ja-JP" b="1" dirty="0" err="1" smtClean="0"/>
              <a:t>e</a:t>
            </a:r>
            <a:r>
              <a:rPr lang="en-US" altLang="ja-JP" b="1" baseline="30000" dirty="0" smtClean="0"/>
              <a:t>-</a:t>
            </a:r>
            <a:r>
              <a:rPr lang="en-US" altLang="ja-JP" b="1" dirty="0" smtClean="0"/>
              <a:t> Ring Colliders</a:t>
            </a:r>
          </a:p>
          <a:p>
            <a:pPr lvl="1">
              <a:buFont typeface="Arial"/>
              <a:buChar char="•"/>
            </a:pPr>
            <a:r>
              <a:rPr lang="en-US" altLang="ja-JP" dirty="0" smtClean="0"/>
              <a:t>LEP3, </a:t>
            </a:r>
            <a:r>
              <a:rPr lang="en-US" altLang="ja-JP" dirty="0" smtClean="0">
                <a:solidFill>
                  <a:srgbClr val="3366FF"/>
                </a:solidFill>
              </a:rPr>
              <a:t>TLEP</a:t>
            </a:r>
            <a:r>
              <a:rPr lang="en-US" altLang="ja-JP" dirty="0" smtClean="0"/>
              <a:t>, Super-TRISTAN, FNAL site-filler, CHF, …</a:t>
            </a:r>
          </a:p>
          <a:p>
            <a:pPr>
              <a:buFont typeface="Arial"/>
              <a:buChar char="•"/>
            </a:pPr>
            <a:endParaRPr lang="en-US" altLang="ja-JP" b="1" dirty="0" smtClean="0">
              <a:latin typeface="Symbol" pitchFamily="18" charset="2"/>
            </a:endParaRPr>
          </a:p>
          <a:p>
            <a:pPr>
              <a:buFont typeface="Arial"/>
              <a:buChar char="•"/>
            </a:pPr>
            <a:r>
              <a:rPr lang="en-US" altLang="ja-JP" b="1" dirty="0" err="1" smtClean="0">
                <a:latin typeface="Symbol" pitchFamily="18" charset="2"/>
              </a:rPr>
              <a:t>m</a:t>
            </a:r>
            <a:r>
              <a:rPr lang="en-US" altLang="ja-JP" b="1" baseline="30000" dirty="0" err="1" smtClean="0"/>
              <a:t>+</a:t>
            </a:r>
            <a:r>
              <a:rPr lang="en-US" altLang="ja-JP" b="1" dirty="0" err="1" smtClean="0">
                <a:latin typeface="Symbol" pitchFamily="18" charset="2"/>
              </a:rPr>
              <a:t>m</a:t>
            </a:r>
            <a:r>
              <a:rPr lang="en-US" altLang="ja-JP" b="1" baseline="30000" dirty="0" smtClean="0"/>
              <a:t>-</a:t>
            </a:r>
            <a:r>
              <a:rPr lang="en-US" altLang="ja-JP" b="1" dirty="0" smtClean="0"/>
              <a:t> Collider</a:t>
            </a:r>
          </a:p>
          <a:p>
            <a:pPr>
              <a:buFont typeface="Arial"/>
              <a:buChar char="•"/>
            </a:pPr>
            <a:r>
              <a:rPr lang="en-US" altLang="ja-JP" b="1" dirty="0" smtClean="0">
                <a:latin typeface="Symbol" pitchFamily="18" charset="2"/>
              </a:rPr>
              <a:t>g</a:t>
            </a:r>
            <a:r>
              <a:rPr lang="en-US" altLang="ja-JP" b="1" dirty="0" smtClean="0"/>
              <a:t>-</a:t>
            </a:r>
            <a:r>
              <a:rPr lang="en-US" altLang="ja-JP" b="1" dirty="0" smtClean="0">
                <a:latin typeface="Symbol" pitchFamily="18" charset="2"/>
              </a:rPr>
              <a:t>g</a:t>
            </a:r>
            <a:r>
              <a:rPr lang="en-US" altLang="ja-JP" b="1" dirty="0" smtClean="0"/>
              <a:t> Collider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57488" y="-12330"/>
            <a:ext cx="5829312" cy="628779"/>
          </a:xfrm>
          <a:noFill/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e+e</a:t>
            </a:r>
            <a:r>
              <a:rPr kumimoji="1" lang="en-US" altLang="ja-JP" dirty="0" smtClean="0"/>
              <a:t>- Ring Colliders ?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822307"/>
            <a:ext cx="8229600" cy="642942"/>
          </a:xfrm>
          <a:solidFill>
            <a:srgbClr val="CCFFCC"/>
          </a:solidFill>
        </p:spPr>
        <p:txBody>
          <a:bodyPr>
            <a:normAutofit fontScale="85000" lnSpcReduction="20000"/>
          </a:bodyPr>
          <a:lstStyle/>
          <a:p>
            <a:r>
              <a:rPr lang="en-US" altLang="ja-JP" b="0" dirty="0" smtClean="0">
                <a:latin typeface="+mn-lt"/>
              </a:rPr>
              <a:t>To create Higgs by </a:t>
            </a:r>
            <a:r>
              <a:rPr lang="en-US" altLang="ja-JP" b="0" dirty="0" err="1" smtClean="0">
                <a:latin typeface="+mn-lt"/>
              </a:rPr>
              <a:t>e+e</a:t>
            </a:r>
            <a:r>
              <a:rPr lang="en-US" altLang="ja-JP" b="0" dirty="0" smtClean="0">
                <a:latin typeface="+mn-lt"/>
              </a:rPr>
              <a:t>- </a:t>
            </a:r>
            <a:r>
              <a:rPr lang="en-US" altLang="ja-JP" b="0" dirty="0" smtClean="0">
                <a:latin typeface="+mn-lt"/>
                <a:sym typeface="Wingdings" pitchFamily="2" charset="2"/>
              </a:rPr>
              <a:t> ZH requires E</a:t>
            </a:r>
            <a:r>
              <a:rPr lang="en-US" altLang="ja-JP" b="0" baseline="-25000" dirty="0" smtClean="0">
                <a:latin typeface="+mn-lt"/>
                <a:sym typeface="Wingdings" pitchFamily="2" charset="2"/>
              </a:rPr>
              <a:t>CM</a:t>
            </a:r>
            <a:r>
              <a:rPr lang="en-US" altLang="ja-JP" b="0" dirty="0" smtClean="0">
                <a:latin typeface="+mn-lt"/>
                <a:sym typeface="Wingdings" pitchFamily="2" charset="2"/>
              </a:rPr>
              <a:t>~240GeV </a:t>
            </a:r>
          </a:p>
          <a:p>
            <a:r>
              <a:rPr lang="en-US" altLang="ja-JP" b="0" dirty="0" smtClean="0">
                <a:latin typeface="+mn-lt"/>
                <a:sym typeface="Wingdings" pitchFamily="2" charset="2"/>
              </a:rPr>
              <a:t>This </a:t>
            </a:r>
            <a:r>
              <a:rPr lang="en-US" altLang="ja-JP" b="0" dirty="0" smtClean="0">
                <a:latin typeface="+mn-lt"/>
              </a:rPr>
              <a:t>is not too high compared with the final energy 209GeV at LEP</a:t>
            </a:r>
            <a:endParaRPr kumimoji="1" lang="ja-JP" altLang="en-US" b="0" dirty="0">
              <a:latin typeface="+mn-lt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1624848"/>
            <a:ext cx="2143140" cy="23042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500034" y="3988386"/>
            <a:ext cx="235745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FNAL site filler (16km)</a:t>
            </a:r>
            <a:endParaRPr kumimoji="1"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8926" y="1643074"/>
            <a:ext cx="2905270" cy="228601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14678" y="3845510"/>
            <a:ext cx="19288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VLCC (233km)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285720" y="4143404"/>
            <a:ext cx="4214842" cy="1818793"/>
            <a:chOff x="1403648" y="2092786"/>
            <a:chExt cx="7194261" cy="3104476"/>
          </a:xfrm>
        </p:grpSpPr>
        <p:sp>
          <p:nvSpPr>
            <p:cNvPr id="9" name="椭圆 3"/>
            <p:cNvSpPr/>
            <p:nvPr/>
          </p:nvSpPr>
          <p:spPr>
            <a:xfrm>
              <a:off x="2339752" y="2780928"/>
              <a:ext cx="5184576" cy="1944216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4"/>
            <p:cNvSpPr/>
            <p:nvPr/>
          </p:nvSpPr>
          <p:spPr>
            <a:xfrm>
              <a:off x="2339752" y="2636912"/>
              <a:ext cx="5184576" cy="1944216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1403648" y="4797152"/>
              <a:ext cx="2209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err="1" smtClean="0">
                  <a:solidFill>
                    <a:srgbClr val="002060"/>
                  </a:solidFill>
                  <a:latin typeface="+mn-lt"/>
                </a:rPr>
                <a:t>e</a:t>
              </a:r>
              <a:r>
                <a:rPr lang="en-US" altLang="zh-CN" sz="2000" b="1" baseline="30000" dirty="0" err="1" smtClean="0">
                  <a:solidFill>
                    <a:srgbClr val="002060"/>
                  </a:solidFill>
                  <a:latin typeface="+mn-lt"/>
                  <a:sym typeface="Symbol"/>
                </a:rPr>
                <a:t></a:t>
              </a:r>
              <a:r>
                <a:rPr lang="en-US" altLang="zh-CN" sz="2000" b="1" dirty="0" err="1" smtClean="0">
                  <a:solidFill>
                    <a:srgbClr val="002060"/>
                  </a:solidFill>
                  <a:latin typeface="+mn-lt"/>
                </a:rPr>
                <a:t>e</a:t>
              </a:r>
              <a:r>
                <a:rPr lang="en-US" altLang="zh-CN" sz="2000" b="1" baseline="30000" dirty="0">
                  <a:solidFill>
                    <a:srgbClr val="002060"/>
                  </a:solidFill>
                  <a:latin typeface="+mn-lt"/>
                </a:rPr>
                <a:t>+ </a:t>
              </a:r>
              <a:r>
                <a:rPr lang="en-US" altLang="zh-CN" sz="2000" b="1" dirty="0" smtClean="0">
                  <a:solidFill>
                    <a:srgbClr val="002060"/>
                  </a:solidFill>
                  <a:latin typeface="+mn-lt"/>
                </a:rPr>
                <a:t> Higgs Factory</a:t>
              </a:r>
              <a:endParaRPr lang="zh-CN" altLang="en-US" sz="2000" b="1" dirty="0">
                <a:solidFill>
                  <a:srgbClr val="002060"/>
                </a:solidFill>
                <a:latin typeface="+mn-lt"/>
              </a:endParaRPr>
            </a:p>
          </p:txBody>
        </p:sp>
        <p:cxnSp>
          <p:nvCxnSpPr>
            <p:cNvPr id="12" name="直接箭头连接符 7"/>
            <p:cNvCxnSpPr/>
            <p:nvPr/>
          </p:nvCxnSpPr>
          <p:spPr>
            <a:xfrm flipV="1">
              <a:off x="2044208" y="4437112"/>
              <a:ext cx="640560" cy="360040"/>
            </a:xfrm>
            <a:prstGeom prst="straightConnector1">
              <a:avLst/>
            </a:prstGeom>
            <a:ln w="254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231509" y="2092786"/>
              <a:ext cx="1366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err="1" smtClean="0">
                  <a:solidFill>
                    <a:srgbClr val="C00000"/>
                  </a:solidFill>
                  <a:latin typeface="+mn-lt"/>
                </a:rPr>
                <a:t>pp</a:t>
              </a:r>
              <a:r>
                <a:rPr lang="en-US" altLang="zh-CN" sz="2000" b="1" dirty="0" smtClean="0">
                  <a:solidFill>
                    <a:srgbClr val="C00000"/>
                  </a:solidFill>
                  <a:latin typeface="+mn-lt"/>
                </a:rPr>
                <a:t> collider </a:t>
              </a:r>
              <a:endParaRPr lang="zh-CN" altLang="en-US" sz="2000" b="1" dirty="0">
                <a:solidFill>
                  <a:srgbClr val="C00000"/>
                </a:solidFill>
                <a:latin typeface="+mn-lt"/>
              </a:endParaRPr>
            </a:p>
          </p:txBody>
        </p:sp>
        <p:cxnSp>
          <p:nvCxnSpPr>
            <p:cNvPr id="14" name="直接箭头连接符 14"/>
            <p:cNvCxnSpPr/>
            <p:nvPr/>
          </p:nvCxnSpPr>
          <p:spPr>
            <a:xfrm flipH="1">
              <a:off x="7020272" y="2492896"/>
              <a:ext cx="720080" cy="504056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1214414" y="6143668"/>
            <a:ext cx="27146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CHF (China) (50km, 70km)</a:t>
            </a:r>
            <a:endParaRPr kumimoji="1" lang="ja-JP" altLang="en-US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572000" y="4429156"/>
            <a:ext cx="3929090" cy="1957630"/>
            <a:chOff x="79805" y="1642444"/>
            <a:chExt cx="6560572" cy="3268740"/>
          </a:xfrm>
        </p:grpSpPr>
        <p:sp>
          <p:nvSpPr>
            <p:cNvPr id="17" name="Oval 3"/>
            <p:cNvSpPr/>
            <p:nvPr/>
          </p:nvSpPr>
          <p:spPr>
            <a:xfrm>
              <a:off x="2195757" y="3115448"/>
              <a:ext cx="3796547" cy="1623340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4"/>
            <p:cNvSpPr/>
            <p:nvPr/>
          </p:nvSpPr>
          <p:spPr>
            <a:xfrm>
              <a:off x="1249585" y="3049694"/>
              <a:ext cx="1430352" cy="464957"/>
            </a:xfrm>
            <a:prstGeom prst="ellipse">
              <a:avLst/>
            </a:prstGeom>
            <a:no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5"/>
            <p:cNvSpPr/>
            <p:nvPr/>
          </p:nvSpPr>
          <p:spPr>
            <a:xfrm>
              <a:off x="889545" y="2899424"/>
              <a:ext cx="720080" cy="216024"/>
            </a:xfrm>
            <a:prstGeom prst="ellipse">
              <a:avLst/>
            </a:prstGeom>
            <a:no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6"/>
            <p:cNvSpPr/>
            <p:nvPr/>
          </p:nvSpPr>
          <p:spPr>
            <a:xfrm>
              <a:off x="675809" y="2810716"/>
              <a:ext cx="451664" cy="108624"/>
            </a:xfrm>
            <a:prstGeom prst="ellipse">
              <a:avLst/>
            </a:prstGeom>
            <a:noFill/>
            <a:ln w="508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7"/>
            <p:cNvSpPr txBox="1"/>
            <p:nvPr/>
          </p:nvSpPr>
          <p:spPr>
            <a:xfrm>
              <a:off x="834814" y="2428585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PSB</a:t>
              </a:r>
              <a:endParaRPr lang="en-GB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TextBox 8"/>
            <p:cNvSpPr txBox="1"/>
            <p:nvPr/>
          </p:nvSpPr>
          <p:spPr>
            <a:xfrm>
              <a:off x="1334620" y="2496636"/>
              <a:ext cx="1260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PS (0.6 km)</a:t>
              </a:r>
              <a:endParaRPr lang="en-GB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2265701" y="2789926"/>
              <a:ext cx="1369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SPS (6.9 km)</a:t>
              </a:r>
              <a:endParaRPr lang="en-GB" b="1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4" name="TextBox 10"/>
            <p:cNvSpPr txBox="1"/>
            <p:nvPr/>
          </p:nvSpPr>
          <p:spPr>
            <a:xfrm>
              <a:off x="4828518" y="2865028"/>
              <a:ext cx="16578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LHC (26.7 km)</a:t>
              </a:r>
              <a:endParaRPr lang="en-GB" sz="2000" b="1" dirty="0"/>
            </a:p>
          </p:txBody>
        </p:sp>
        <p:sp>
          <p:nvSpPr>
            <p:cNvPr id="25" name="Oval 11"/>
            <p:cNvSpPr/>
            <p:nvPr/>
          </p:nvSpPr>
          <p:spPr>
            <a:xfrm>
              <a:off x="79805" y="1642444"/>
              <a:ext cx="6416556" cy="3248744"/>
            </a:xfrm>
            <a:prstGeom prst="ellipse">
              <a:avLst/>
            </a:prstGeom>
            <a:noFill/>
            <a:ln w="508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12"/>
            <p:cNvSpPr/>
            <p:nvPr/>
          </p:nvSpPr>
          <p:spPr>
            <a:xfrm>
              <a:off x="223821" y="1662440"/>
              <a:ext cx="6416556" cy="3248744"/>
            </a:xfrm>
            <a:prstGeom prst="ellipse">
              <a:avLst/>
            </a:prstGeom>
            <a:noFill/>
            <a:ln w="50800">
              <a:solidFill>
                <a:srgbClr val="0000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19"/>
            <p:cNvSpPr/>
            <p:nvPr/>
          </p:nvSpPr>
          <p:spPr>
            <a:xfrm>
              <a:off x="2195757" y="3165014"/>
              <a:ext cx="3796547" cy="1623340"/>
            </a:xfrm>
            <a:prstGeom prst="ellipse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20"/>
            <p:cNvSpPr txBox="1"/>
            <p:nvPr/>
          </p:nvSpPr>
          <p:spPr>
            <a:xfrm>
              <a:off x="2851878" y="3675298"/>
              <a:ext cx="2733348" cy="87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</a:rPr>
                <a:t>LEP3</a:t>
              </a:r>
            </a:p>
            <a:p>
              <a:r>
                <a:rPr lang="en-US" sz="1400" b="1" dirty="0" smtClean="0">
                  <a:solidFill>
                    <a:srgbClr val="C00000"/>
                  </a:solidFill>
                </a:rPr>
                <a:t>(</a:t>
              </a:r>
              <a:r>
                <a:rPr lang="en-US" sz="1400" b="1" i="1" dirty="0" err="1">
                  <a:solidFill>
                    <a:srgbClr val="C00000"/>
                  </a:solidFill>
                </a:rPr>
                <a:t>e</a:t>
              </a:r>
              <a:r>
                <a:rPr lang="en-US" sz="1400" b="1" baseline="30000" dirty="0" err="1">
                  <a:solidFill>
                    <a:srgbClr val="C00000"/>
                  </a:solidFill>
                </a:rPr>
                <a:t>+</a:t>
              </a:r>
              <a:r>
                <a:rPr lang="en-US" sz="1400" b="1" i="1" dirty="0" err="1">
                  <a:solidFill>
                    <a:srgbClr val="C00000"/>
                  </a:solidFill>
                </a:rPr>
                <a:t>e</a:t>
              </a:r>
              <a:r>
                <a:rPr lang="en-US" sz="1400" b="1" baseline="30000" dirty="0">
                  <a:solidFill>
                    <a:srgbClr val="C00000"/>
                  </a:solidFill>
                </a:rPr>
                <a:t>-</a:t>
              </a:r>
              <a:r>
                <a:rPr lang="en-US" sz="1400" b="1" dirty="0">
                  <a:solidFill>
                    <a:srgbClr val="C00000"/>
                  </a:solidFill>
                </a:rPr>
                <a:t>, </a:t>
              </a:r>
              <a:r>
                <a:rPr lang="en-US" sz="1400" b="1" dirty="0" smtClean="0">
                  <a:solidFill>
                    <a:srgbClr val="C00000"/>
                  </a:solidFill>
                </a:rPr>
                <a:t>240 GeV </a:t>
              </a:r>
              <a:r>
                <a:rPr lang="en-US" sz="1400" b="1" dirty="0" err="1" smtClean="0">
                  <a:solidFill>
                    <a:srgbClr val="C00000"/>
                  </a:solidFill>
                </a:rPr>
                <a:t>c.m</a:t>
              </a:r>
              <a:r>
                <a:rPr lang="en-US" sz="1400" b="1" dirty="0" smtClean="0">
                  <a:solidFill>
                    <a:srgbClr val="C00000"/>
                  </a:solidFill>
                </a:rPr>
                <a:t>.)</a:t>
              </a: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4786314" y="6429420"/>
            <a:ext cx="30003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LEP3 (27km), </a:t>
            </a:r>
            <a:r>
              <a:rPr kumimoji="1" lang="en-US" altLang="ja-JP" dirty="0" smtClean="0">
                <a:solidFill>
                  <a:srgbClr val="3366FF"/>
                </a:solidFill>
              </a:rPr>
              <a:t>TLEP (80km)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322" y="1732395"/>
            <a:ext cx="2643174" cy="1982381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6072198" y="3845510"/>
            <a:ext cx="30718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SuperTRISTAN</a:t>
            </a:r>
            <a:r>
              <a:rPr kumimoji="1" lang="en-US" altLang="ja-JP" dirty="0" smtClean="0"/>
              <a:t> (40km, 60km)</a:t>
            </a:r>
            <a:endParaRPr kumimoji="1" lang="ja-JP" altLang="en-US" dirty="0"/>
          </a:p>
        </p:txBody>
      </p:sp>
      <p:sp>
        <p:nvSpPr>
          <p:cNvPr id="33" name="日付プレースホルダ 32"/>
          <p:cNvSpPr>
            <a:spLocks noGrp="1"/>
          </p:cNvSpPr>
          <p:nvPr>
            <p:ph type="dt" sz="half" idx="10"/>
          </p:nvPr>
        </p:nvSpPr>
        <p:spPr>
          <a:xfrm>
            <a:off x="214282" y="6500834"/>
            <a:ext cx="2133600" cy="365125"/>
          </a:xfrm>
        </p:spPr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 dirty="0"/>
          </a:p>
        </p:txBody>
      </p:sp>
      <p:sp>
        <p:nvSpPr>
          <p:cNvPr id="34" name="スライド番号プレースホルダ 33"/>
          <p:cNvSpPr>
            <a:spLocks noGrp="1"/>
          </p:cNvSpPr>
          <p:nvPr>
            <p:ph type="sldNum" sz="quarter" idx="12"/>
          </p:nvPr>
        </p:nvSpPr>
        <p:spPr>
          <a:xfrm>
            <a:off x="6553200" y="64992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sp>
        <p:nvSpPr>
          <p:cNvPr id="27" name="フッター プレースホルダー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35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11166" y="15729"/>
            <a:ext cx="5555061" cy="654032"/>
          </a:xfrm>
          <a:noFill/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TLEP: Aspects in Proposal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82879" y="999462"/>
            <a:ext cx="8507811" cy="512697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b="0" dirty="0" smtClean="0"/>
              <a:t>Luminosity should be 5 x higher at 240GeV (TLEP-H) </a:t>
            </a:r>
          </a:p>
          <a:p>
            <a:r>
              <a:rPr kumimoji="1" lang="en-US" altLang="ja-JP" b="0" dirty="0" smtClean="0"/>
              <a:t>L = 10</a:t>
            </a:r>
            <a:r>
              <a:rPr kumimoji="1" lang="en-US" altLang="ja-JP" b="0" baseline="30000" dirty="0" smtClean="0"/>
              <a:t>36</a:t>
            </a:r>
            <a:r>
              <a:rPr kumimoji="1" lang="en-US" altLang="ja-JP" b="0" dirty="0" smtClean="0"/>
              <a:t> cm</a:t>
            </a:r>
            <a:r>
              <a:rPr kumimoji="1" lang="en-US" altLang="ja-JP" b="0" baseline="30000" dirty="0" smtClean="0"/>
              <a:t>-2</a:t>
            </a:r>
            <a:r>
              <a:rPr kumimoji="1" lang="en-US" altLang="ja-JP" b="0" dirty="0" smtClean="0"/>
              <a:t>s</a:t>
            </a:r>
            <a:r>
              <a:rPr kumimoji="1" lang="en-US" altLang="ja-JP" b="0" baseline="30000" dirty="0" smtClean="0"/>
              <a:t>-1</a:t>
            </a:r>
            <a:r>
              <a:rPr kumimoji="1" lang="en-US" altLang="ja-JP" b="0" dirty="0" smtClean="0"/>
              <a:t> at Z-pole (TLEP-Z)</a:t>
            </a:r>
          </a:p>
          <a:p>
            <a:r>
              <a:rPr lang="en-US" altLang="ja-JP" b="0" dirty="0" smtClean="0"/>
              <a:t>Luminosity at t-</a:t>
            </a:r>
            <a:r>
              <a:rPr lang="en-US" altLang="ja-JP" b="0" dirty="0" err="1" smtClean="0"/>
              <a:t>t</a:t>
            </a:r>
            <a:r>
              <a:rPr lang="en-US" altLang="ja-JP" b="0" baseline="-25000" dirty="0" err="1" smtClean="0"/>
              <a:t>bar</a:t>
            </a:r>
            <a:r>
              <a:rPr lang="en-US" altLang="ja-JP" b="0" dirty="0" smtClean="0"/>
              <a:t> threshold (TLEP-t)</a:t>
            </a:r>
            <a:r>
              <a:rPr lang="en-US" altLang="ja-JP" b="0" dirty="0"/>
              <a:t> </a:t>
            </a:r>
            <a:r>
              <a:rPr lang="en-US" altLang="ja-JP" b="0" dirty="0" smtClean="0"/>
              <a:t>to be equivalent to ILC</a:t>
            </a:r>
          </a:p>
          <a:p>
            <a:r>
              <a:rPr lang="en-US" altLang="ja-JP" b="0" dirty="0" smtClean="0"/>
              <a:t>Multiple interaction points capable</a:t>
            </a:r>
          </a:p>
          <a:p>
            <a:r>
              <a:rPr lang="en-US" altLang="ja-JP" b="0" dirty="0" smtClean="0"/>
              <a:t>Well experienced </a:t>
            </a:r>
          </a:p>
          <a:p>
            <a:pPr lvl="1"/>
            <a:r>
              <a:rPr lang="en-US" altLang="ja-JP" sz="3100" dirty="0" smtClean="0">
                <a:solidFill>
                  <a:srgbClr val="3366FF"/>
                </a:solidFill>
              </a:rPr>
              <a:t>Luminosity for sure</a:t>
            </a:r>
          </a:p>
          <a:p>
            <a:r>
              <a:rPr lang="en-US" altLang="ja-JP" b="0" dirty="0" smtClean="0"/>
              <a:t>Should be less expensive than ILC (</a:t>
            </a:r>
            <a:r>
              <a:rPr lang="en-US" altLang="ja-JP" b="0" dirty="0" smtClean="0">
                <a:sym typeface="Wingdings"/>
              </a:rPr>
              <a:t> </a:t>
            </a:r>
            <a:r>
              <a:rPr lang="en-US" altLang="ja-JP" b="0" dirty="0" smtClean="0">
                <a:solidFill>
                  <a:srgbClr val="FF0000"/>
                </a:solidFill>
                <a:sym typeface="Wingdings"/>
              </a:rPr>
              <a:t>?</a:t>
            </a:r>
            <a:r>
              <a:rPr lang="en-US" altLang="ja-JP" b="0" dirty="0" smtClean="0">
                <a:sym typeface="Wingdings"/>
              </a:rPr>
              <a:t>)</a:t>
            </a:r>
            <a:endParaRPr lang="en-US" altLang="ja-JP" b="0" dirty="0" smtClean="0"/>
          </a:p>
          <a:p>
            <a:pPr lvl="1"/>
            <a:r>
              <a:rPr kumimoji="1" lang="en-US" altLang="ja-JP" sz="3100" dirty="0" smtClean="0">
                <a:solidFill>
                  <a:srgbClr val="3366FF"/>
                </a:solidFill>
              </a:rPr>
              <a:t>Injector up to 20 </a:t>
            </a:r>
            <a:r>
              <a:rPr kumimoji="1" lang="en-US" altLang="ja-JP" sz="3100" dirty="0" err="1" smtClean="0">
                <a:solidFill>
                  <a:srgbClr val="3366FF"/>
                </a:solidFill>
              </a:rPr>
              <a:t>GeV</a:t>
            </a:r>
            <a:r>
              <a:rPr kumimoji="1" lang="en-US" altLang="ja-JP" sz="3100" dirty="0" smtClean="0">
                <a:solidFill>
                  <a:srgbClr val="3366FF"/>
                </a:solidFill>
              </a:rPr>
              <a:t> existing </a:t>
            </a:r>
          </a:p>
          <a:p>
            <a:pPr lvl="1"/>
            <a:r>
              <a:rPr kumimoji="1" lang="en-US" altLang="ja-JP" sz="3100" dirty="0" smtClean="0">
                <a:solidFill>
                  <a:srgbClr val="3366FF"/>
                </a:solidFill>
              </a:rPr>
              <a:t>Used to be said “~half of ILC?”</a:t>
            </a:r>
          </a:p>
          <a:p>
            <a:pPr lvl="1"/>
            <a:r>
              <a:rPr kumimoji="1" lang="en-US" altLang="ja-JP" sz="3100" dirty="0" smtClean="0">
                <a:solidFill>
                  <a:srgbClr val="3366FF"/>
                </a:solidFill>
              </a:rPr>
              <a:t>Recently being revised to be equivalent or even higher </a:t>
            </a:r>
          </a:p>
          <a:p>
            <a:r>
              <a:rPr lang="en-US" altLang="ja-JP" b="0" dirty="0" smtClean="0"/>
              <a:t>Tunnel to be re-used for </a:t>
            </a:r>
            <a:r>
              <a:rPr lang="en-US" altLang="ja-JP" b="0" dirty="0" err="1" smtClean="0"/>
              <a:t>pp</a:t>
            </a:r>
            <a:r>
              <a:rPr lang="en-US" altLang="ja-JP" b="0" dirty="0" smtClean="0"/>
              <a:t> collider</a:t>
            </a:r>
          </a:p>
          <a:p>
            <a:pPr marL="0" indent="0">
              <a:buNone/>
            </a:pPr>
            <a:endParaRPr kumimoji="1" lang="en-US" altLang="ja-JP" b="0" dirty="0" smtClean="0"/>
          </a:p>
          <a:p>
            <a:pPr marL="0" indent="0">
              <a:buNone/>
            </a:pPr>
            <a:r>
              <a:rPr kumimoji="1" lang="en-US" altLang="ja-JP" b="0" dirty="0" smtClean="0"/>
              <a:t>----------</a:t>
            </a:r>
            <a:endParaRPr kumimoji="1" lang="en-US" altLang="ja-JP" b="0" i="1" dirty="0" smtClean="0"/>
          </a:p>
          <a:p>
            <a:r>
              <a:rPr kumimoji="1" lang="en-US" altLang="ja-JP" b="0" i="1" dirty="0" smtClean="0">
                <a:solidFill>
                  <a:srgbClr val="660066"/>
                </a:solidFill>
              </a:rPr>
              <a:t>However, ECFA recently discussed</a:t>
            </a:r>
          </a:p>
          <a:p>
            <a:pPr lvl="1"/>
            <a:r>
              <a:rPr kumimoji="1" lang="en-US" altLang="ja-JP" sz="3100" b="0" i="1" dirty="0" smtClean="0">
                <a:solidFill>
                  <a:srgbClr val="660066"/>
                </a:solidFill>
              </a:rPr>
              <a:t> “not to be an e-/e+ collider option for near future in Europe”</a:t>
            </a:r>
            <a:endParaRPr kumimoji="1" lang="ja-JP" altLang="en-US" sz="3100" b="0" i="1" dirty="0">
              <a:solidFill>
                <a:srgbClr val="660066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000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33993" y="0"/>
            <a:ext cx="5379007" cy="725470"/>
          </a:xfrm>
          <a:noFill/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Luminosity vs. Energy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4707" y="1811517"/>
            <a:ext cx="2391762" cy="3704768"/>
          </a:xfrm>
          <a:solidFill>
            <a:srgbClr val="CCFFCC"/>
          </a:solidFill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kumimoji="1" lang="en-US" altLang="ja-JP" sz="2000" b="0" dirty="0" smtClean="0"/>
              <a:t>An example with:</a:t>
            </a:r>
            <a:endParaRPr lang="en-US" altLang="ja-JP" sz="2000" b="0" dirty="0" smtClean="0">
              <a:latin typeface="Symbol" pitchFamily="18" charset="2"/>
            </a:endParaRPr>
          </a:p>
          <a:p>
            <a:pPr marL="0" indent="0">
              <a:buNone/>
            </a:pPr>
            <a:endParaRPr lang="en-US" altLang="ja-JP" sz="2000" b="0" dirty="0" smtClean="0">
              <a:latin typeface="+mn-lt"/>
            </a:endParaRPr>
          </a:p>
          <a:p>
            <a:pPr marL="0" indent="0">
              <a:buNone/>
            </a:pPr>
            <a:r>
              <a:rPr lang="en-US" altLang="ja-JP" sz="2000" b="0" dirty="0" smtClean="0">
                <a:latin typeface="+mn-lt"/>
              </a:rPr>
              <a:t>Momentum band</a:t>
            </a:r>
          </a:p>
          <a:p>
            <a:pPr marL="0" indent="0">
              <a:buNone/>
            </a:pPr>
            <a:r>
              <a:rPr lang="en-US" altLang="ja-JP" sz="2000" b="0" dirty="0">
                <a:latin typeface="+mn-lt"/>
              </a:rPr>
              <a:t> </a:t>
            </a:r>
            <a:r>
              <a:rPr lang="en-US" altLang="ja-JP" sz="2000" b="0" dirty="0" smtClean="0">
                <a:latin typeface="+mn-lt"/>
              </a:rPr>
              <a:t> </a:t>
            </a:r>
            <a:r>
              <a:rPr lang="en-US" altLang="ja-JP" sz="2000" b="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US" altLang="ja-JP" sz="2000" b="0" dirty="0" err="1" smtClean="0">
                <a:solidFill>
                  <a:srgbClr val="3366FF"/>
                </a:solidFill>
                <a:latin typeface="+mn-lt"/>
              </a:rPr>
              <a:t>dp</a:t>
            </a:r>
            <a:r>
              <a:rPr lang="en-US" altLang="ja-JP" sz="2000" b="0" dirty="0" smtClean="0">
                <a:solidFill>
                  <a:srgbClr val="3366FF"/>
                </a:solidFill>
                <a:latin typeface="+mn-lt"/>
              </a:rPr>
              <a:t>/p: </a:t>
            </a:r>
            <a:r>
              <a:rPr lang="en-US" altLang="ja-JP" sz="2000" b="0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US" altLang="ja-JP" sz="2000" b="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US" altLang="ja-JP" sz="2000" b="0" dirty="0" smtClean="0">
                <a:solidFill>
                  <a:srgbClr val="3366FF"/>
                </a:solidFill>
                <a:latin typeface="Symbol" pitchFamily="18" charset="2"/>
              </a:rPr>
              <a:t>h</a:t>
            </a:r>
            <a:r>
              <a:rPr lang="en-US" altLang="ja-JP" sz="2000" b="0" dirty="0" smtClean="0">
                <a:solidFill>
                  <a:srgbClr val="3366FF"/>
                </a:solidFill>
              </a:rPr>
              <a:t>=2%</a:t>
            </a:r>
          </a:p>
          <a:p>
            <a:pPr marL="0" indent="0">
              <a:buNone/>
            </a:pPr>
            <a:endParaRPr lang="en-US" altLang="ja-JP" sz="2000" b="0" dirty="0" smtClean="0"/>
          </a:p>
          <a:p>
            <a:pPr marL="0" indent="0">
              <a:buNone/>
            </a:pPr>
            <a:r>
              <a:rPr lang="en-US" altLang="ja-JP" sz="2000" b="0" dirty="0" smtClean="0"/>
              <a:t>Tune shift:</a:t>
            </a:r>
            <a:r>
              <a:rPr lang="en-US" altLang="ja-JP" sz="2000" b="0" dirty="0"/>
              <a:t> </a:t>
            </a:r>
            <a:r>
              <a:rPr lang="en-US" altLang="ja-JP" sz="2000" b="0" dirty="0" smtClean="0"/>
              <a:t> </a:t>
            </a:r>
          </a:p>
          <a:p>
            <a:pPr marL="0" indent="0">
              <a:buNone/>
            </a:pPr>
            <a:r>
              <a:rPr kumimoji="1" lang="en-US" altLang="ja-JP" sz="2000" b="0" dirty="0">
                <a:latin typeface="Symbol" pitchFamily="18" charset="2"/>
              </a:rPr>
              <a:t> </a:t>
            </a:r>
            <a:r>
              <a:rPr kumimoji="1" lang="en-US" altLang="ja-JP" sz="2000" b="0" dirty="0" smtClean="0">
                <a:latin typeface="Symbol" pitchFamily="18" charset="2"/>
              </a:rPr>
              <a:t>  </a:t>
            </a:r>
            <a:r>
              <a:rPr kumimoji="1" lang="en-US" altLang="ja-JP" sz="2000" b="0" dirty="0" err="1" smtClean="0">
                <a:solidFill>
                  <a:srgbClr val="3366FF"/>
                </a:solidFill>
                <a:latin typeface="Symbol" pitchFamily="18" charset="2"/>
              </a:rPr>
              <a:t>x</a:t>
            </a:r>
            <a:r>
              <a:rPr kumimoji="1" lang="en-US" altLang="ja-JP" sz="2000" b="0" baseline="-25000" dirty="0" err="1" smtClean="0">
                <a:solidFill>
                  <a:srgbClr val="3366FF"/>
                </a:solidFill>
              </a:rPr>
              <a:t>y</a:t>
            </a:r>
            <a:r>
              <a:rPr kumimoji="1" lang="en-US" altLang="ja-JP" sz="2000" b="0" dirty="0" smtClean="0">
                <a:solidFill>
                  <a:srgbClr val="3366FF"/>
                </a:solidFill>
              </a:rPr>
              <a:t>=0.15</a:t>
            </a:r>
          </a:p>
          <a:p>
            <a:pPr marL="0" indent="0">
              <a:buNone/>
            </a:pPr>
            <a:endParaRPr kumimoji="1" lang="en-US" altLang="ja-JP" sz="2000" b="0" dirty="0" smtClean="0"/>
          </a:p>
          <a:p>
            <a:pPr marL="0" indent="0">
              <a:buNone/>
            </a:pPr>
            <a:r>
              <a:rPr kumimoji="1" lang="en-US" altLang="ja-JP" sz="2000" b="0" dirty="0" smtClean="0"/>
              <a:t>geom. </a:t>
            </a:r>
            <a:r>
              <a:rPr kumimoji="1" lang="en-US" altLang="ja-JP" sz="2000" b="0" dirty="0" err="1" smtClean="0"/>
              <a:t>emitt</a:t>
            </a:r>
            <a:r>
              <a:rPr kumimoji="1" lang="en-US" altLang="ja-JP" sz="2000" b="0" dirty="0" smtClean="0"/>
              <a:t>.:</a:t>
            </a:r>
            <a:r>
              <a:rPr kumimoji="1" lang="en-US" altLang="ja-JP" sz="2000" b="0" dirty="0"/>
              <a:t> </a:t>
            </a:r>
            <a:endParaRPr kumimoji="1" lang="en-US" altLang="ja-JP" sz="2000" b="0" dirty="0" smtClean="0"/>
          </a:p>
          <a:p>
            <a:pPr marL="0" indent="0">
              <a:buNone/>
            </a:pPr>
            <a:r>
              <a:rPr kumimoji="1" lang="en-US" altLang="ja-JP" sz="2000" b="0" dirty="0">
                <a:latin typeface="Symbol" pitchFamily="18" charset="2"/>
              </a:rPr>
              <a:t> </a:t>
            </a:r>
            <a:r>
              <a:rPr kumimoji="1" lang="en-US" altLang="ja-JP" sz="2000" b="0" dirty="0" smtClean="0">
                <a:latin typeface="Symbol" pitchFamily="18" charset="2"/>
              </a:rPr>
              <a:t> </a:t>
            </a:r>
            <a:r>
              <a:rPr kumimoji="1" lang="en-US" altLang="ja-JP" sz="2000" b="0" dirty="0" smtClean="0">
                <a:solidFill>
                  <a:srgbClr val="3366FF"/>
                </a:solidFill>
                <a:latin typeface="Symbol" pitchFamily="18" charset="2"/>
              </a:rPr>
              <a:t> </a:t>
            </a:r>
            <a:r>
              <a:rPr lang="en-US" altLang="ja-JP" sz="2000" b="0" dirty="0" err="1" smtClean="0">
                <a:solidFill>
                  <a:srgbClr val="3366FF"/>
                </a:solidFill>
                <a:latin typeface="Symbol" pitchFamily="18" charset="2"/>
              </a:rPr>
              <a:t>e</a:t>
            </a:r>
            <a:r>
              <a:rPr lang="en-US" altLang="ja-JP" sz="2000" b="0" baseline="-25000" dirty="0" err="1" smtClean="0">
                <a:solidFill>
                  <a:srgbClr val="3366FF"/>
                </a:solidFill>
              </a:rPr>
              <a:t>gy</a:t>
            </a:r>
            <a:r>
              <a:rPr lang="en-US" altLang="ja-JP" sz="2000" b="0" dirty="0" smtClean="0">
                <a:solidFill>
                  <a:srgbClr val="3366FF"/>
                </a:solidFill>
              </a:rPr>
              <a:t>=0.1nm</a:t>
            </a:r>
          </a:p>
          <a:p>
            <a:pPr marL="0" indent="0">
              <a:buNone/>
            </a:pPr>
            <a:endParaRPr kumimoji="1" lang="en-US" altLang="ja-JP" sz="2000" b="0" dirty="0" smtClean="0"/>
          </a:p>
          <a:p>
            <a:pPr marL="0" indent="0">
              <a:buNone/>
            </a:pPr>
            <a:r>
              <a:rPr kumimoji="1" lang="en-US" altLang="ja-JP" sz="2000" b="0" dirty="0" smtClean="0"/>
              <a:t>SR loss:  </a:t>
            </a:r>
          </a:p>
          <a:p>
            <a:pPr marL="0" indent="0">
              <a:buNone/>
            </a:pPr>
            <a:r>
              <a:rPr kumimoji="1" lang="en-US" altLang="ja-JP" sz="2000" b="0" dirty="0"/>
              <a:t> </a:t>
            </a:r>
            <a:r>
              <a:rPr kumimoji="1" lang="en-US" altLang="ja-JP" sz="2000" b="0" dirty="0" smtClean="0"/>
              <a:t>  </a:t>
            </a:r>
            <a:r>
              <a:rPr kumimoji="1" lang="en-US" altLang="ja-JP" sz="2000" b="0" dirty="0" smtClean="0">
                <a:solidFill>
                  <a:srgbClr val="3366FF"/>
                </a:solidFill>
              </a:rPr>
              <a:t>100MW</a:t>
            </a:r>
          </a:p>
          <a:p>
            <a:endParaRPr kumimoji="1" lang="ja-JP" altLang="en-US" sz="2000" b="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  <p:pic>
        <p:nvPicPr>
          <p:cNvPr id="26627" name="Picture 3" descr="C:\TeXDoc\TeX2012\LCWS12\Higgs\talk\ScalingExample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7364" y="1318525"/>
            <a:ext cx="5692353" cy="4341892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254276" y="977203"/>
            <a:ext cx="2143140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Yokoya, </a:t>
            </a:r>
          </a:p>
          <a:p>
            <a:r>
              <a:rPr kumimoji="1" lang="en-US" altLang="ja-JP" dirty="0" smtClean="0">
                <a:solidFill>
                  <a:srgbClr val="3366FF"/>
                </a:solidFill>
              </a:rPr>
              <a:t>Arlington, Oct.2012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023898" y="1443789"/>
            <a:ext cx="2366209" cy="3649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84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9129" y="-8583"/>
            <a:ext cx="7793692" cy="65403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Various Possibilities of </a:t>
            </a:r>
            <a:r>
              <a:rPr kumimoji="1" lang="en-US" altLang="ja-JP" b="1" dirty="0" err="1" smtClean="0">
                <a:latin typeface="Symbol" pitchFamily="18" charset="2"/>
              </a:rPr>
              <a:t>gg</a:t>
            </a:r>
            <a:r>
              <a:rPr kumimoji="1" lang="en-US" altLang="ja-JP" b="1" dirty="0" smtClean="0"/>
              <a:t> Colliders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733926"/>
            <a:ext cx="8229600" cy="1857388"/>
          </a:xfrm>
          <a:solidFill>
            <a:srgbClr val="CCFFCC"/>
          </a:solidFill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en-US" altLang="ja-JP" b="0" dirty="0" err="1" smtClean="0">
                <a:solidFill>
                  <a:srgbClr val="3366FF"/>
                </a:solidFill>
              </a:rPr>
              <a:t>e+e</a:t>
            </a:r>
            <a:r>
              <a:rPr kumimoji="1" lang="en-US" altLang="ja-JP" b="0" dirty="0" smtClean="0">
                <a:solidFill>
                  <a:srgbClr val="3366FF"/>
                </a:solidFill>
              </a:rPr>
              <a:t>- linear collider </a:t>
            </a:r>
            <a:r>
              <a:rPr lang="en-US" altLang="ja-JP" b="0" dirty="0" smtClean="0">
                <a:solidFill>
                  <a:srgbClr val="3366FF"/>
                </a:solidFill>
              </a:rPr>
              <a:t>(ILC, CLIC) may be converted to </a:t>
            </a:r>
            <a:r>
              <a:rPr kumimoji="1" lang="en-US" altLang="ja-JP" b="0" dirty="0" smtClean="0">
                <a:solidFill>
                  <a:srgbClr val="3366FF"/>
                </a:solidFill>
                <a:latin typeface="Symbol" pitchFamily="18" charset="2"/>
              </a:rPr>
              <a:t>g</a:t>
            </a:r>
            <a:r>
              <a:rPr kumimoji="1" lang="en-US" altLang="ja-JP" b="0" dirty="0" smtClean="0">
                <a:solidFill>
                  <a:srgbClr val="3366FF"/>
                </a:solidFill>
              </a:rPr>
              <a:t>-</a:t>
            </a:r>
            <a:r>
              <a:rPr lang="en-US" altLang="ja-JP" b="0" dirty="0" smtClean="0">
                <a:solidFill>
                  <a:srgbClr val="3366FF"/>
                </a:solidFill>
                <a:latin typeface="Symbol" pitchFamily="18" charset="2"/>
              </a:rPr>
              <a:t>g</a:t>
            </a:r>
            <a:r>
              <a:rPr kumimoji="1" lang="en-US" altLang="ja-JP" b="0" dirty="0" smtClean="0">
                <a:solidFill>
                  <a:srgbClr val="3366FF"/>
                </a:solidFill>
              </a:rPr>
              <a:t> collider</a:t>
            </a:r>
          </a:p>
          <a:p>
            <a:pPr>
              <a:lnSpc>
                <a:spcPct val="120000"/>
              </a:lnSpc>
            </a:pPr>
            <a:r>
              <a:rPr kumimoji="1" lang="en-US" altLang="ja-JP" b="0" dirty="0" smtClean="0"/>
              <a:t>80GeV e- on </a:t>
            </a:r>
            <a:r>
              <a:rPr lang="en-US" altLang="ja-JP" b="0" dirty="0" smtClean="0"/>
              <a:t>80GeV e- converted by laser with x=4.83 gives 66GeV on 66 </a:t>
            </a:r>
            <a:r>
              <a:rPr lang="en-US" altLang="ja-JP" b="0" dirty="0" err="1" smtClean="0"/>
              <a:t>GeV</a:t>
            </a:r>
            <a:r>
              <a:rPr lang="en-US" altLang="ja-JP" b="0" dirty="0" smtClean="0"/>
              <a:t> </a:t>
            </a:r>
            <a:r>
              <a:rPr lang="en-US" altLang="ja-JP" b="0" dirty="0" smtClean="0">
                <a:latin typeface="Symbol" pitchFamily="18" charset="2"/>
              </a:rPr>
              <a:t>g</a:t>
            </a:r>
            <a:r>
              <a:rPr lang="en-US" altLang="ja-JP" b="0" dirty="0" smtClean="0"/>
              <a:t>-</a:t>
            </a:r>
            <a:r>
              <a:rPr lang="en-US" altLang="ja-JP" b="0" dirty="0" smtClean="0">
                <a:latin typeface="Symbol" pitchFamily="18" charset="2"/>
              </a:rPr>
              <a:t>g</a:t>
            </a:r>
            <a:r>
              <a:rPr lang="en-US" altLang="ja-JP" b="0" dirty="0" smtClean="0"/>
              <a:t> collider  </a:t>
            </a:r>
            <a:r>
              <a:rPr lang="en-US" altLang="ja-JP" sz="2600" b="0" dirty="0" smtClean="0"/>
              <a:t>(lowest energy to produce H except </a:t>
            </a:r>
            <a:r>
              <a:rPr lang="en-US" altLang="ja-JP" sz="2600" b="0" dirty="0" err="1" smtClean="0"/>
              <a:t>muon</a:t>
            </a:r>
            <a:r>
              <a:rPr lang="en-US" altLang="ja-JP" sz="2600" b="0" dirty="0" smtClean="0"/>
              <a:t> collider)</a:t>
            </a:r>
          </a:p>
          <a:p>
            <a:pPr>
              <a:lnSpc>
                <a:spcPct val="120000"/>
              </a:lnSpc>
            </a:pPr>
            <a:r>
              <a:rPr lang="en-US" altLang="ja-JP" b="0" dirty="0" smtClean="0"/>
              <a:t>CLICHE (2003)</a:t>
            </a:r>
          </a:p>
          <a:p>
            <a:pPr>
              <a:lnSpc>
                <a:spcPct val="120000"/>
              </a:lnSpc>
            </a:pPr>
            <a:r>
              <a:rPr kumimoji="1" lang="en-US" altLang="ja-JP" b="0" dirty="0" err="1" smtClean="0"/>
              <a:t>SAPPHiRE</a:t>
            </a:r>
            <a:r>
              <a:rPr kumimoji="1" lang="en-US" altLang="ja-JP" b="0" dirty="0" smtClean="0"/>
              <a:t> (2012)</a:t>
            </a:r>
            <a:endParaRPr kumimoji="1" lang="ja-JP" altLang="en-US" b="0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618170"/>
            <a:ext cx="3493189" cy="215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1439" y="2143116"/>
            <a:ext cx="4022561" cy="245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TeXDoc\TeX2013\ILD測定器月例\2013-0315\SLC-g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4" y="4572009"/>
            <a:ext cx="3786214" cy="1476126"/>
          </a:xfrm>
          <a:prstGeom prst="rect">
            <a:avLst/>
          </a:prstGeom>
          <a:noFill/>
        </p:spPr>
      </p:pic>
      <p:pic>
        <p:nvPicPr>
          <p:cNvPr id="9" name="Picture 3" descr="C:\TeXDoc\TeX2013\ILD測定器月例\2013-0315\ThinTarget-g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1" y="4959549"/>
            <a:ext cx="4286281" cy="1118997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3364684" y="5793592"/>
            <a:ext cx="10001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ERL</a:t>
            </a:r>
            <a:r>
              <a:rPr kumimoji="1" lang="en-US" altLang="ja-JP" dirty="0" smtClean="0">
                <a:latin typeface="Symbol" pitchFamily="18" charset="2"/>
              </a:rPr>
              <a:t> </a:t>
            </a:r>
            <a:r>
              <a:rPr kumimoji="1" lang="en-US" altLang="ja-JP" dirty="0" err="1" smtClean="0">
                <a:latin typeface="Symbol" pitchFamily="18" charset="2"/>
              </a:rPr>
              <a:t>gg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00760" y="5643578"/>
            <a:ext cx="121444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SLC-type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15074" y="2928934"/>
            <a:ext cx="12858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SAPPHiRE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7158" y="4071942"/>
            <a:ext cx="8572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CLICHE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14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3457" y="785926"/>
            <a:ext cx="8544482" cy="765270"/>
          </a:xfrm>
          <a:noFill/>
        </p:spPr>
        <p:txBody>
          <a:bodyPr/>
          <a:lstStyle/>
          <a:p>
            <a:r>
              <a:rPr kumimoji="1" lang="en-US" altLang="ja-JP" b="1" dirty="0" smtClean="0"/>
              <a:t>Summary and Overview for HFs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34264" y="1599421"/>
            <a:ext cx="8729414" cy="4599067"/>
          </a:xfrm>
          <a:solidFill>
            <a:srgbClr val="CCFFCC"/>
          </a:solidFill>
        </p:spPr>
        <p:txBody>
          <a:bodyPr>
            <a:normAutofit fontScale="55000" lnSpcReduction="20000"/>
          </a:bodyPr>
          <a:lstStyle/>
          <a:p>
            <a:endParaRPr kumimoji="1" lang="en-US" altLang="ja-JP" dirty="0" smtClean="0"/>
          </a:p>
          <a:p>
            <a:r>
              <a:rPr kumimoji="1" lang="en-US" altLang="ja-JP" sz="4400" dirty="0" smtClean="0"/>
              <a:t>Linear Colliders (ILC, CLIC) </a:t>
            </a:r>
          </a:p>
          <a:p>
            <a:pPr lvl="1"/>
            <a:r>
              <a:rPr kumimoji="1" lang="en-US" altLang="ja-JP" dirty="0" smtClean="0">
                <a:solidFill>
                  <a:srgbClr val="3366FF"/>
                </a:solidFill>
              </a:rPr>
              <a:t>ILC is technically practical to prepare for “construction”</a:t>
            </a:r>
          </a:p>
          <a:p>
            <a:pPr lvl="1"/>
            <a:r>
              <a:rPr kumimoji="1" lang="en-US" altLang="ja-JP" dirty="0" smtClean="0"/>
              <a:t>ILC</a:t>
            </a:r>
            <a:r>
              <a:rPr kumimoji="1" lang="en-US" altLang="ja-JP" dirty="0" smtClean="0"/>
              <a:t>: </a:t>
            </a:r>
            <a:r>
              <a:rPr kumimoji="1" lang="en-US" altLang="ja-JP" dirty="0" smtClean="0"/>
              <a:t>obvious  for 250</a:t>
            </a:r>
            <a:r>
              <a:rPr kumimoji="1" lang="en-US" altLang="ja-JP" dirty="0" smtClean="0"/>
              <a:t>~500GeV </a:t>
            </a:r>
            <a:r>
              <a:rPr kumimoji="1" lang="en-US" altLang="ja-JP" dirty="0" smtClean="0"/>
              <a:t>Higgs Factory</a:t>
            </a:r>
            <a:endParaRPr kumimoji="1" lang="en-US" altLang="ja-JP" dirty="0" smtClean="0"/>
          </a:p>
          <a:p>
            <a:pPr lvl="2"/>
            <a:r>
              <a:rPr lang="en-US" altLang="ja-JP" dirty="0"/>
              <a:t>C</a:t>
            </a:r>
            <a:r>
              <a:rPr lang="en-US" altLang="ja-JP" dirty="0" smtClean="0"/>
              <a:t>ost and staging issues</a:t>
            </a:r>
          </a:p>
          <a:p>
            <a:endParaRPr kumimoji="1" lang="en-US" altLang="ja-JP" dirty="0" smtClean="0"/>
          </a:p>
          <a:p>
            <a:r>
              <a:rPr kumimoji="1" lang="en-US" altLang="ja-JP" sz="4400" dirty="0" smtClean="0"/>
              <a:t>Ring Colliders (LEP3, TLEP)</a:t>
            </a:r>
          </a:p>
          <a:p>
            <a:pPr lvl="1"/>
            <a:r>
              <a:rPr lang="en-US" altLang="ja-JP" dirty="0"/>
              <a:t>T</a:t>
            </a:r>
            <a:r>
              <a:rPr lang="en-US" altLang="ja-JP" dirty="0" smtClean="0"/>
              <a:t>echnology not </a:t>
            </a:r>
            <a:r>
              <a:rPr lang="en-US" altLang="ja-JP" dirty="0" smtClean="0"/>
              <a:t>trivial (SR loss, beam-beam effect)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LEP3 (27km, 240GeV) &amp; TLEP (80km, 350GeV) at the edge of feasibility</a:t>
            </a:r>
          </a:p>
          <a:p>
            <a:pPr lvl="1"/>
            <a:r>
              <a:rPr kumimoji="1" lang="en-US" altLang="ja-JP" dirty="0" smtClean="0"/>
              <a:t>Could be a choice, if higher energy with 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err="1" smtClean="0"/>
              <a:t>+</a:t>
            </a:r>
            <a:r>
              <a:rPr kumimoji="1" lang="en-US" altLang="ja-JP" dirty="0" err="1" smtClean="0"/>
              <a:t>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 was not needed at all</a:t>
            </a:r>
          </a:p>
          <a:p>
            <a:endParaRPr lang="en-US" altLang="ja-JP" dirty="0" smtClean="0">
              <a:latin typeface="Symbol" pitchFamily="18" charset="2"/>
            </a:endParaRPr>
          </a:p>
          <a:p>
            <a:r>
              <a:rPr lang="en-US" altLang="ja-JP" sz="4400" dirty="0" smtClean="0">
                <a:latin typeface="Symbol" pitchFamily="18" charset="2"/>
              </a:rPr>
              <a:t>g</a:t>
            </a:r>
            <a:r>
              <a:rPr lang="en-US" altLang="ja-JP" sz="4400" dirty="0" smtClean="0"/>
              <a:t>-</a:t>
            </a:r>
            <a:r>
              <a:rPr lang="en-US" altLang="ja-JP" sz="4400" dirty="0" smtClean="0">
                <a:latin typeface="Symbol" pitchFamily="18" charset="2"/>
              </a:rPr>
              <a:t>g</a:t>
            </a:r>
            <a:r>
              <a:rPr lang="en-US" altLang="ja-JP" sz="4400" dirty="0" smtClean="0"/>
              <a:t> Colliders</a:t>
            </a:r>
          </a:p>
          <a:p>
            <a:pPr lvl="1"/>
            <a:r>
              <a:rPr lang="en-US" altLang="ja-JP" dirty="0"/>
              <a:t>T</a:t>
            </a:r>
            <a:r>
              <a:rPr lang="en-US" altLang="ja-JP" dirty="0" smtClean="0"/>
              <a:t>echnology immature</a:t>
            </a:r>
          </a:p>
          <a:p>
            <a:pPr lvl="1"/>
            <a:r>
              <a:rPr kumimoji="1" lang="en-US" altLang="ja-JP" dirty="0"/>
              <a:t>G</a:t>
            </a:r>
            <a:r>
              <a:rPr kumimoji="1" lang="en-US" altLang="ja-JP" dirty="0" smtClean="0"/>
              <a:t>ood target as a second stage of linear colliders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64399" y="2856699"/>
            <a:ext cx="2786082" cy="64633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Ref: </a:t>
            </a:r>
          </a:p>
          <a:p>
            <a:r>
              <a:rPr kumimoji="1" lang="en-US" altLang="ja-JP" dirty="0" err="1" smtClean="0"/>
              <a:t>Yokoya</a:t>
            </a:r>
            <a:r>
              <a:rPr kumimoji="1" lang="en-US" altLang="ja-JP" dirty="0" smtClean="0"/>
              <a:t>, Arlington, Oct.2012</a:t>
            </a:r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48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スライド番号プレースホルダ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E187B6-5B55-5647-970F-29B9B8129C86}" type="slidenum">
              <a:rPr lang="ja-JP" altLang="en-US" sz="1200">
                <a:solidFill>
                  <a:srgbClr val="898989"/>
                </a:solidFill>
                <a:latin typeface="Calibri" charset="0"/>
              </a:rPr>
              <a:pPr/>
              <a:t>4</a:t>
            </a:fld>
            <a:endParaRPr lang="ja-JP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0115" name="タイトル 3"/>
          <p:cNvSpPr>
            <a:spLocks noGrp="1"/>
          </p:cNvSpPr>
          <p:nvPr>
            <p:ph type="title"/>
          </p:nvPr>
        </p:nvSpPr>
        <p:spPr>
          <a:xfrm>
            <a:off x="806010" y="39194"/>
            <a:ext cx="7223891" cy="594031"/>
          </a:xfrm>
          <a:solidFill>
            <a:schemeClr val="bg1"/>
          </a:solidFill>
        </p:spPr>
        <p:txBody>
          <a:bodyPr anchor="ctr"/>
          <a:lstStyle/>
          <a:p>
            <a:r>
              <a:rPr lang="en-US" altLang="ja-JP" sz="4000" b="1" dirty="0" smtClean="0">
                <a:ea typeface="ＭＳ Ｐゴシック" charset="0"/>
                <a:cs typeface="ＭＳ Ｐゴシック" charset="0"/>
              </a:rPr>
              <a:t>Physics Prospects with ILC </a:t>
            </a:r>
            <a:endParaRPr lang="ja-JP" altLang="en-US" sz="4000" b="1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386431" y="1163646"/>
            <a:ext cx="8206109" cy="4937794"/>
            <a:chOff x="733999" y="1163646"/>
            <a:chExt cx="8206109" cy="4937794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1382713" y="1163646"/>
              <a:ext cx="7557395" cy="4262429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 w="952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90114" name="グループ化 52"/>
            <p:cNvGrpSpPr>
              <a:grpSpLocks/>
            </p:cNvGrpSpPr>
            <p:nvPr/>
          </p:nvGrpSpPr>
          <p:grpSpPr bwMode="auto">
            <a:xfrm>
              <a:off x="733999" y="1163646"/>
              <a:ext cx="8102608" cy="4937794"/>
              <a:chOff x="395536" y="1544561"/>
              <a:chExt cx="8102295" cy="4938454"/>
            </a:xfrm>
          </p:grpSpPr>
          <p:cxnSp>
            <p:nvCxnSpPr>
              <p:cNvPr id="7" name="直線矢印コネクタ 6"/>
              <p:cNvCxnSpPr/>
              <p:nvPr/>
            </p:nvCxnSpPr>
            <p:spPr>
              <a:xfrm>
                <a:off x="1044225" y="5805973"/>
                <a:ext cx="7056167" cy="158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 rot="5400000" flipH="1" flipV="1">
                <a:off x="-972961" y="3788786"/>
                <a:ext cx="4032786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121" name="テキスト ボックス 9"/>
              <p:cNvSpPr txBox="1">
                <a:spLocks noChangeArrowheads="1"/>
              </p:cNvSpPr>
              <p:nvPr/>
            </p:nvSpPr>
            <p:spPr bwMode="auto">
              <a:xfrm>
                <a:off x="7007113" y="5374065"/>
                <a:ext cx="1490718" cy="3796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 dirty="0" smtClean="0">
                    <a:solidFill>
                      <a:prstClr val="black"/>
                    </a:solidFill>
                  </a:rPr>
                  <a:t>E </a:t>
                </a:r>
                <a:r>
                  <a:rPr lang="en-US" altLang="ja-JP" sz="2800" baseline="-25000" dirty="0" smtClean="0">
                    <a:solidFill>
                      <a:prstClr val="black"/>
                    </a:solidFill>
                  </a:rPr>
                  <a:t>cm</a:t>
                </a:r>
                <a:r>
                  <a:rPr lang="ja-JP" altLang="en-US" sz="1800" dirty="0" smtClean="0">
                    <a:solidFill>
                      <a:prstClr val="black"/>
                    </a:solidFill>
                  </a:rPr>
                  <a:t>　</a:t>
                </a:r>
                <a:r>
                  <a:rPr lang="en-US" altLang="ja-JP" sz="1800" dirty="0" smtClean="0">
                    <a:solidFill>
                      <a:prstClr val="black"/>
                    </a:solidFill>
                  </a:rPr>
                  <a:t>(</a:t>
                </a:r>
                <a:r>
                  <a:rPr lang="en-US" altLang="ja-JP" sz="1800" dirty="0" err="1" smtClean="0">
                    <a:solidFill>
                      <a:prstClr val="black"/>
                    </a:solidFill>
                  </a:rPr>
                  <a:t>GeV</a:t>
                </a:r>
                <a:r>
                  <a:rPr lang="en-US" altLang="ja-JP" sz="1800" dirty="0" smtClean="0">
                    <a:solidFill>
                      <a:prstClr val="black"/>
                    </a:solidFill>
                  </a:rPr>
                  <a:t>)</a:t>
                </a:r>
                <a:endParaRPr lang="ja-JP" altLang="en-US" sz="1800" dirty="0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2" name="直線コネクタ 11"/>
              <p:cNvCxnSpPr/>
              <p:nvPr/>
            </p:nvCxnSpPr>
            <p:spPr>
              <a:xfrm rot="5400000">
                <a:off x="1583936" y="5913937"/>
                <a:ext cx="2159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rot="5400000">
                <a:off x="2879287" y="5913937"/>
                <a:ext cx="2159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rot="5400000">
                <a:off x="4104790" y="5913937"/>
                <a:ext cx="2159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rot="5400000">
                <a:off x="5328705" y="5913937"/>
                <a:ext cx="2159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rot="5400000">
                <a:off x="6624055" y="5913937"/>
                <a:ext cx="21592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127" name="テキスト ボックス 26"/>
              <p:cNvSpPr txBox="1">
                <a:spLocks noChangeArrowheads="1"/>
              </p:cNvSpPr>
              <p:nvPr/>
            </p:nvSpPr>
            <p:spPr bwMode="auto">
              <a:xfrm>
                <a:off x="1403648" y="6021288"/>
                <a:ext cx="698151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200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28" name="テキスト ボックス 27"/>
              <p:cNvSpPr txBox="1">
                <a:spLocks noChangeArrowheads="1"/>
              </p:cNvSpPr>
              <p:nvPr/>
            </p:nvSpPr>
            <p:spPr bwMode="auto">
              <a:xfrm>
                <a:off x="2627784" y="6021288"/>
                <a:ext cx="698151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300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29" name="テキスト ボックス 28"/>
              <p:cNvSpPr txBox="1">
                <a:spLocks noChangeArrowheads="1"/>
              </p:cNvSpPr>
              <p:nvPr/>
            </p:nvSpPr>
            <p:spPr bwMode="auto">
              <a:xfrm>
                <a:off x="3923928" y="6021288"/>
                <a:ext cx="698151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400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30" name="テキスト ボックス 29"/>
              <p:cNvSpPr txBox="1">
                <a:spLocks noChangeArrowheads="1"/>
              </p:cNvSpPr>
              <p:nvPr/>
            </p:nvSpPr>
            <p:spPr bwMode="auto">
              <a:xfrm>
                <a:off x="5148064" y="6021288"/>
                <a:ext cx="698151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500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31" name="テキスト ボックス 30"/>
              <p:cNvSpPr txBox="1">
                <a:spLocks noChangeArrowheads="1"/>
              </p:cNvSpPr>
              <p:nvPr/>
            </p:nvSpPr>
            <p:spPr bwMode="auto">
              <a:xfrm>
                <a:off x="6444208" y="6021288"/>
                <a:ext cx="698151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600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32" name="テキスト ボックス 31"/>
              <p:cNvSpPr txBox="1">
                <a:spLocks noChangeArrowheads="1"/>
              </p:cNvSpPr>
              <p:nvPr/>
            </p:nvSpPr>
            <p:spPr bwMode="auto">
              <a:xfrm>
                <a:off x="1113069" y="1544561"/>
                <a:ext cx="2391571" cy="923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800" dirty="0" smtClean="0">
                    <a:solidFill>
                      <a:prstClr val="black"/>
                    </a:solidFill>
                  </a:rPr>
                  <a:t>Integrated Luminosity</a:t>
                </a:r>
              </a:p>
              <a:p>
                <a:r>
                  <a:rPr lang="ja-JP" altLang="en-US" sz="1800" dirty="0" smtClean="0">
                    <a:solidFill>
                      <a:prstClr val="black"/>
                    </a:solidFill>
                  </a:rPr>
                  <a:t> </a:t>
                </a:r>
                <a:endParaRPr lang="en-US" altLang="ja-JP" sz="1800" dirty="0" smtClean="0">
                  <a:solidFill>
                    <a:prstClr val="black"/>
                  </a:solidFill>
                </a:endParaRPr>
              </a:p>
              <a:p>
                <a:r>
                  <a:rPr lang="en-US" altLang="ja-JP" sz="1800" dirty="0" smtClean="0">
                    <a:solidFill>
                      <a:prstClr val="black"/>
                    </a:solidFill>
                  </a:rPr>
                  <a:t>(ab</a:t>
                </a:r>
                <a:r>
                  <a:rPr lang="en-US" altLang="ja-JP" sz="1800" baseline="30000" dirty="0" smtClean="0">
                    <a:solidFill>
                      <a:prstClr val="black"/>
                    </a:solidFill>
                  </a:rPr>
                  <a:t>-1</a:t>
                </a:r>
                <a:r>
                  <a:rPr lang="en-US" altLang="ja-JP" sz="1800" dirty="0" smtClean="0">
                    <a:solidFill>
                      <a:prstClr val="black"/>
                    </a:solidFill>
                  </a:rPr>
                  <a:t>)</a:t>
                </a:r>
                <a:endParaRPr lang="ja-JP" altLang="en-US" sz="1800" dirty="0" smtClean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7" name="直線コネクタ 36"/>
              <p:cNvCxnSpPr/>
              <p:nvPr/>
            </p:nvCxnSpPr>
            <p:spPr>
              <a:xfrm>
                <a:off x="828334" y="1989116"/>
                <a:ext cx="2158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>
                <a:off x="828334" y="2852830"/>
                <a:ext cx="2158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>
                <a:off x="828334" y="3789580"/>
                <a:ext cx="2158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/>
              <p:cNvCxnSpPr/>
              <p:nvPr/>
            </p:nvCxnSpPr>
            <p:spPr>
              <a:xfrm>
                <a:off x="828334" y="4724741"/>
                <a:ext cx="21589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138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395536" y="3573016"/>
                <a:ext cx="355823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1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40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417742" y="1770102"/>
                <a:ext cx="355823" cy="461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dirty="0" smtClean="0">
                    <a:solidFill>
                      <a:prstClr val="black"/>
                    </a:solidFill>
                  </a:rPr>
                  <a:t>2</a:t>
                </a:r>
                <a:endParaRPr lang="ja-JP" altLang="en-US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1979712" y="4509120"/>
                <a:ext cx="633483" cy="584854"/>
              </a:xfrm>
              <a:prstGeom prst="rect">
                <a:avLst/>
              </a:prstGeom>
              <a:effectLst>
                <a:softEdge rad="63500"/>
              </a:effectLst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dirty="0">
                    <a:solidFill>
                      <a:prstClr val="white"/>
                    </a:solidFill>
                    <a:latin typeface="Calibri"/>
                    <a:ea typeface="ＭＳ Ｐゴシック"/>
                  </a:rPr>
                  <a:t>HZ</a:t>
                </a:r>
                <a:endParaRPr lang="ja-JP" altLang="en-US" sz="3200" dirty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3603990" y="5151764"/>
                <a:ext cx="444937" cy="584854"/>
              </a:xfrm>
              <a:prstGeom prst="rect">
                <a:avLst/>
              </a:prstGeom>
              <a:solidFill>
                <a:srgbClr val="3366FF"/>
              </a:solidFill>
              <a:effectLst>
                <a:softEdge rad="63500"/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dirty="0" err="1">
                    <a:solidFill>
                      <a:prstClr val="white"/>
                    </a:solidFill>
                    <a:latin typeface="Calibri"/>
                    <a:ea typeface="ＭＳ Ｐゴシック"/>
                  </a:rPr>
                  <a:t>tt</a:t>
                </a:r>
                <a:endParaRPr lang="ja-JP" altLang="en-US" sz="3200" dirty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4860032" y="1844824"/>
                <a:ext cx="889953" cy="584854"/>
              </a:xfrm>
              <a:prstGeom prst="rect">
                <a:avLst/>
              </a:prstGeom>
              <a:solidFill>
                <a:srgbClr val="3366FF"/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dirty="0">
                    <a:solidFill>
                      <a:prstClr val="white"/>
                    </a:solidFill>
                    <a:latin typeface="Calibri"/>
                    <a:ea typeface="ＭＳ Ｐゴシック"/>
                  </a:rPr>
                  <a:t>HHZ</a:t>
                </a:r>
                <a:endParaRPr lang="ja-JP" altLang="en-US" sz="3200" dirty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5110336" y="4581128"/>
                <a:ext cx="700606" cy="584854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  <a:effectLst>
                <a:softEdge rad="6350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dirty="0" err="1">
                    <a:solidFill>
                      <a:prstClr val="white"/>
                    </a:solidFill>
                    <a:latin typeface="Calibri"/>
                    <a:ea typeface="ＭＳ Ｐゴシック"/>
                  </a:rPr>
                  <a:t>ttH</a:t>
                </a:r>
                <a:endParaRPr lang="ja-JP" altLang="en-US" sz="3200" dirty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51" name="テキスト ボックス 50"/>
              <p:cNvSpPr txBox="1"/>
              <p:nvPr/>
            </p:nvSpPr>
            <p:spPr>
              <a:xfrm>
                <a:off x="2771800" y="4509120"/>
                <a:ext cx="867912" cy="584854"/>
              </a:xfrm>
              <a:prstGeom prst="rect">
                <a:avLst/>
              </a:prstGeom>
              <a:effectLst>
                <a:softEdge rad="63500"/>
              </a:effectLst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ja-JP" sz="3200" dirty="0" err="1">
                    <a:solidFill>
                      <a:prstClr val="white"/>
                    </a:solidFill>
                    <a:latin typeface="Symbol" pitchFamily="18" charset="2"/>
                    <a:ea typeface="ＭＳ Ｐゴシック"/>
                  </a:rPr>
                  <a:t>nn</a:t>
                </a:r>
                <a:r>
                  <a:rPr lang="en-US" altLang="ja-JP" sz="3200" dirty="0" err="1">
                    <a:solidFill>
                      <a:prstClr val="white"/>
                    </a:solidFill>
                    <a:latin typeface="Calibri"/>
                    <a:ea typeface="ＭＳ Ｐゴシック"/>
                  </a:rPr>
                  <a:t>H</a:t>
                </a:r>
                <a:endParaRPr lang="ja-JP" altLang="en-US" sz="3200" dirty="0">
                  <a:solidFill>
                    <a:prstClr val="white"/>
                  </a:solidFill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34" name="正方形/長方形 33"/>
            <p:cNvSpPr>
              <a:spLocks noChangeArrowheads="1"/>
            </p:cNvSpPr>
            <p:nvPr/>
          </p:nvSpPr>
          <p:spPr bwMode="auto">
            <a:xfrm>
              <a:off x="3462424" y="2144210"/>
              <a:ext cx="5169465" cy="193899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xtLst/>
          </p:spPr>
          <p:txBody>
            <a:bodyPr wrap="square">
              <a:spAutoFit/>
            </a:bodyPr>
            <a:lstStyle/>
            <a:p>
              <a:r>
                <a:rPr lang="en-US" altLang="ja-JP" sz="2400" dirty="0" smtClean="0">
                  <a:solidFill>
                    <a:srgbClr val="008000"/>
                  </a:solidFill>
                </a:rPr>
                <a:t>Physics confident: </a:t>
              </a:r>
            </a:p>
            <a:p>
              <a:pPr marL="457200" lvl="1"/>
              <a:r>
                <a:rPr lang="en-US" altLang="ja-JP" sz="2400" dirty="0" smtClean="0">
                  <a:solidFill>
                    <a:prstClr val="black"/>
                  </a:solidFill>
                </a:rPr>
                <a:t>- Higgs and Top Quark </a:t>
              </a:r>
            </a:p>
            <a:p>
              <a:endParaRPr lang="en-US" altLang="ja-JP" sz="2400" dirty="0" smtClean="0">
                <a:solidFill>
                  <a:prstClr val="black"/>
                </a:solidFill>
              </a:endParaRPr>
            </a:p>
            <a:p>
              <a:r>
                <a:rPr lang="en-US" altLang="ja-JP" sz="2400" dirty="0" smtClean="0">
                  <a:solidFill>
                    <a:srgbClr val="008000"/>
                  </a:solidFill>
                </a:rPr>
                <a:t>New Physics </a:t>
              </a:r>
              <a:r>
                <a:rPr lang="en-US" altLang="ja-JP" sz="2400" dirty="0">
                  <a:solidFill>
                    <a:prstClr val="black"/>
                  </a:solidFill>
                </a:rPr>
                <a:t>b</a:t>
              </a:r>
              <a:r>
                <a:rPr lang="en-US" altLang="ja-JP" sz="2400" dirty="0" smtClean="0">
                  <a:solidFill>
                    <a:prstClr val="black"/>
                  </a:solidFill>
                </a:rPr>
                <a:t>eyond SM, such as </a:t>
              </a:r>
            </a:p>
            <a:p>
              <a:pPr marL="457200" lvl="1"/>
              <a:r>
                <a:rPr lang="en-US" altLang="ja-JP" sz="2400" dirty="0" smtClean="0">
                  <a:solidFill>
                    <a:prstClr val="black"/>
                  </a:solidFill>
                </a:rPr>
                <a:t>- Direct or indirect search for  DM </a:t>
              </a: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mtClean="0"/>
              <a:t>Higgs Hunting 2013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sz="1400" smtClean="0"/>
              <a:t>ILC, A. Yamamoto</a:t>
            </a:r>
            <a:endParaRPr lang="ja-JP" altLang="en-US" sz="1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714552" y="15065"/>
            <a:ext cx="14294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K. Kawagoe</a:t>
            </a:r>
            <a:endParaRPr kumimoji="1" lang="ja-JP" altLang="en-US" dirty="0"/>
          </a:p>
        </p:txBody>
      </p:sp>
      <p:sp>
        <p:nvSpPr>
          <p:cNvPr id="8" name="下矢印 7"/>
          <p:cNvSpPr/>
          <p:nvPr/>
        </p:nvSpPr>
        <p:spPr>
          <a:xfrm>
            <a:off x="2219158" y="4979270"/>
            <a:ext cx="280737" cy="4334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下矢印 40"/>
          <p:cNvSpPr/>
          <p:nvPr/>
        </p:nvSpPr>
        <p:spPr>
          <a:xfrm>
            <a:off x="3441272" y="4979270"/>
            <a:ext cx="280737" cy="4334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下矢印 41"/>
          <p:cNvSpPr/>
          <p:nvPr/>
        </p:nvSpPr>
        <p:spPr>
          <a:xfrm>
            <a:off x="5287390" y="4969586"/>
            <a:ext cx="280737" cy="4334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0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Higgs Hunting 2013</a:t>
            </a:r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3D802-AAAA-D947-9202-65E7C7D696D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0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Technical Issues of TLEP (1)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42985"/>
            <a:ext cx="7686700" cy="3286147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Optics</a:t>
            </a:r>
          </a:p>
          <a:p>
            <a:pPr lvl="1"/>
            <a:r>
              <a:rPr lang="en-US" altLang="ja-JP" dirty="0" smtClean="0"/>
              <a:t>Low </a:t>
            </a:r>
            <a:r>
              <a:rPr lang="en-US" altLang="ja-JP" dirty="0" err="1" smtClean="0"/>
              <a:t>emittance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L</a:t>
            </a:r>
            <a:r>
              <a:rPr kumimoji="1" lang="en-US" altLang="ja-JP" dirty="0" smtClean="0"/>
              <a:t>arge momentum bandwidth (&gt; 3%) with </a:t>
            </a:r>
            <a:r>
              <a:rPr kumimoji="1" lang="en-US" altLang="ja-JP" dirty="0" smtClean="0">
                <a:latin typeface="Symbol" pitchFamily="18" charset="2"/>
              </a:rPr>
              <a:t>b</a:t>
            </a:r>
            <a:r>
              <a:rPr kumimoji="1" lang="en-US" altLang="ja-JP" dirty="0" smtClean="0"/>
              <a:t>y* ~ 1mm</a:t>
            </a:r>
          </a:p>
          <a:p>
            <a:pPr lvl="1"/>
            <a:r>
              <a:rPr lang="en-US" altLang="ja-JP" dirty="0" smtClean="0"/>
              <a:t>Saw-tooth effects</a:t>
            </a:r>
          </a:p>
          <a:p>
            <a:r>
              <a:rPr lang="en-US" altLang="ja-JP" dirty="0" smtClean="0"/>
              <a:t>Machine configuration</a:t>
            </a:r>
          </a:p>
          <a:p>
            <a:pPr lvl="1"/>
            <a:r>
              <a:rPr lang="en-US" altLang="ja-JP" dirty="0" smtClean="0"/>
              <a:t>Pretzel needed to avoid parasitic collisions? (TLEP-Z)</a:t>
            </a:r>
          </a:p>
          <a:p>
            <a:pPr lvl="2"/>
            <a:r>
              <a:rPr lang="en-US" altLang="ja-JP" dirty="0" smtClean="0"/>
              <a:t>2 collider rings needed?</a:t>
            </a:r>
          </a:p>
          <a:p>
            <a:pPr lvl="1"/>
            <a:r>
              <a:rPr lang="en-US" altLang="ja-JP" dirty="0" smtClean="0"/>
              <a:t>Top-up ring must bypass the detectors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223036" y="4643447"/>
            <a:ext cx="3848898" cy="1393016"/>
            <a:chOff x="205295" y="4643443"/>
            <a:chExt cx="4938209" cy="1698743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205295" y="4928571"/>
              <a:ext cx="4938209" cy="1413615"/>
              <a:chOff x="205295" y="4928571"/>
              <a:chExt cx="4938209" cy="1413615"/>
            </a:xfrm>
          </p:grpSpPr>
          <p:cxnSp>
            <p:nvCxnSpPr>
              <p:cNvPr id="7" name="直線コネクタ 6"/>
              <p:cNvCxnSpPr/>
              <p:nvPr/>
            </p:nvCxnSpPr>
            <p:spPr>
              <a:xfrm flipV="1">
                <a:off x="712493" y="5305396"/>
                <a:ext cx="4431011" cy="5243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フリーフォーム 7"/>
              <p:cNvSpPr/>
              <p:nvPr/>
            </p:nvSpPr>
            <p:spPr>
              <a:xfrm>
                <a:off x="709684" y="4929198"/>
                <a:ext cx="4372294" cy="781274"/>
              </a:xfrm>
              <a:custGeom>
                <a:avLst/>
                <a:gdLst>
                  <a:gd name="connsiteX0" fmla="*/ 0 w 7260609"/>
                  <a:gd name="connsiteY0" fmla="*/ 573206 h 1064525"/>
                  <a:gd name="connsiteX1" fmla="*/ 1569492 w 7260609"/>
                  <a:gd name="connsiteY1" fmla="*/ 27295 h 1064525"/>
                  <a:gd name="connsiteX2" fmla="*/ 1869743 w 7260609"/>
                  <a:gd name="connsiteY2" fmla="*/ 1064525 h 1064525"/>
                  <a:gd name="connsiteX3" fmla="*/ 4271749 w 7260609"/>
                  <a:gd name="connsiteY3" fmla="*/ 40943 h 1064525"/>
                  <a:gd name="connsiteX4" fmla="*/ 4558352 w 7260609"/>
                  <a:gd name="connsiteY4" fmla="*/ 982639 h 1064525"/>
                  <a:gd name="connsiteX5" fmla="*/ 7246961 w 7260609"/>
                  <a:gd name="connsiteY5" fmla="*/ 13648 h 1064525"/>
                  <a:gd name="connsiteX6" fmla="*/ 7260609 w 7260609"/>
                  <a:gd name="connsiteY6" fmla="*/ 0 h 106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60609" h="1064525">
                    <a:moveTo>
                      <a:pt x="0" y="573206"/>
                    </a:moveTo>
                    <a:lnTo>
                      <a:pt x="1569492" y="27295"/>
                    </a:lnTo>
                    <a:lnTo>
                      <a:pt x="1869743" y="1064525"/>
                    </a:lnTo>
                    <a:lnTo>
                      <a:pt x="4271749" y="40943"/>
                    </a:lnTo>
                    <a:lnTo>
                      <a:pt x="4558352" y="982639"/>
                    </a:lnTo>
                    <a:lnTo>
                      <a:pt x="7246961" y="13648"/>
                    </a:lnTo>
                    <a:lnTo>
                      <a:pt x="7260609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0" name="フリーフォーム 9"/>
              <p:cNvSpPr/>
              <p:nvPr/>
            </p:nvSpPr>
            <p:spPr>
              <a:xfrm flipV="1">
                <a:off x="712493" y="4928571"/>
                <a:ext cx="4375221" cy="786445"/>
              </a:xfrm>
              <a:custGeom>
                <a:avLst/>
                <a:gdLst>
                  <a:gd name="connsiteX0" fmla="*/ 0 w 7260609"/>
                  <a:gd name="connsiteY0" fmla="*/ 573206 h 1064525"/>
                  <a:gd name="connsiteX1" fmla="*/ 1569492 w 7260609"/>
                  <a:gd name="connsiteY1" fmla="*/ 27295 h 1064525"/>
                  <a:gd name="connsiteX2" fmla="*/ 1869743 w 7260609"/>
                  <a:gd name="connsiteY2" fmla="*/ 1064525 h 1064525"/>
                  <a:gd name="connsiteX3" fmla="*/ 4271749 w 7260609"/>
                  <a:gd name="connsiteY3" fmla="*/ 40943 h 1064525"/>
                  <a:gd name="connsiteX4" fmla="*/ 4558352 w 7260609"/>
                  <a:gd name="connsiteY4" fmla="*/ 982639 h 1064525"/>
                  <a:gd name="connsiteX5" fmla="*/ 7246961 w 7260609"/>
                  <a:gd name="connsiteY5" fmla="*/ 13648 h 1064525"/>
                  <a:gd name="connsiteX6" fmla="*/ 7260609 w 7260609"/>
                  <a:gd name="connsiteY6" fmla="*/ 0 h 106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60609" h="1064525">
                    <a:moveTo>
                      <a:pt x="0" y="573206"/>
                    </a:moveTo>
                    <a:lnTo>
                      <a:pt x="1569492" y="27295"/>
                    </a:lnTo>
                    <a:lnTo>
                      <a:pt x="1869743" y="1064525"/>
                    </a:lnTo>
                    <a:lnTo>
                      <a:pt x="4271749" y="40943"/>
                    </a:lnTo>
                    <a:lnTo>
                      <a:pt x="4558352" y="982639"/>
                    </a:lnTo>
                    <a:lnTo>
                      <a:pt x="7246961" y="13648"/>
                    </a:lnTo>
                    <a:lnTo>
                      <a:pt x="7260609" y="0"/>
                    </a:lnTo>
                  </a:path>
                </a:pathLst>
              </a:custGeom>
              <a:ln w="317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 rot="16200000">
                <a:off x="-32556" y="5238486"/>
                <a:ext cx="949561" cy="473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ja-JP" dirty="0" smtClean="0">
                    <a:solidFill>
                      <a:prstClr val="black"/>
                    </a:solidFill>
                    <a:latin typeface="Symbol" pitchFamily="18" charset="2"/>
                    <a:ea typeface="ＭＳ Ｐゴシック"/>
                  </a:rPr>
                  <a:t>D</a:t>
                </a:r>
                <a:r>
                  <a:rPr lang="en-US" altLang="ja-JP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E/E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cxnSp>
            <p:nvCxnSpPr>
              <p:cNvPr id="14" name="直線矢印コネクタ 13"/>
              <p:cNvCxnSpPr/>
              <p:nvPr/>
            </p:nvCxnSpPr>
            <p:spPr>
              <a:xfrm rot="10800000">
                <a:off x="857223" y="6142056"/>
                <a:ext cx="785818" cy="158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 flipV="1">
                <a:off x="4286248" y="6072206"/>
                <a:ext cx="633418" cy="9524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3218722" y="5863078"/>
                <a:ext cx="1215794" cy="412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ja-JP" sz="160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electron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1643042" y="5929329"/>
                <a:ext cx="1143008" cy="412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altLang="ja-JP" sz="1600" dirty="0" smtClean="0">
                    <a:solidFill>
                      <a:prstClr val="black"/>
                    </a:solidFill>
                    <a:latin typeface="Calibri"/>
                    <a:ea typeface="ＭＳ Ｐゴシック"/>
                  </a:rPr>
                  <a:t>positron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23" name="テキスト ボックス 22"/>
            <p:cNvSpPr txBox="1"/>
            <p:nvPr/>
          </p:nvSpPr>
          <p:spPr>
            <a:xfrm>
              <a:off x="3035409" y="4643443"/>
              <a:ext cx="571504" cy="41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RF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428728" y="4643445"/>
              <a:ext cx="571504" cy="41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RF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857620" y="4714880"/>
              <a:ext cx="642943" cy="41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Arc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285983" y="4714882"/>
              <a:ext cx="642943" cy="41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Arc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1500166" y="6000768"/>
            <a:ext cx="19288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saw-tooth effect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21955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Technical Issues of TLEP (2)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28641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smtClean="0"/>
              <a:t>Beam dynamics</a:t>
            </a:r>
          </a:p>
          <a:p>
            <a:pPr lvl="1"/>
            <a:r>
              <a:rPr lang="en-US" altLang="ja-JP" dirty="0" smtClean="0"/>
              <a:t>Beam-beam interaction </a:t>
            </a:r>
          </a:p>
          <a:p>
            <a:pPr lvl="2"/>
            <a:r>
              <a:rPr lang="en-US" altLang="ja-JP" dirty="0" smtClean="0"/>
              <a:t>with multiple IPs</a:t>
            </a:r>
          </a:p>
          <a:p>
            <a:pPr lvl="2"/>
            <a:r>
              <a:rPr lang="en-US" altLang="ja-JP" dirty="0" smtClean="0"/>
              <a:t>Significant hour-glass</a:t>
            </a:r>
          </a:p>
          <a:p>
            <a:pPr lvl="2"/>
            <a:r>
              <a:rPr lang="en-US" altLang="ja-JP" dirty="0" smtClean="0"/>
              <a:t>Very rapid synchrotron oscillation</a:t>
            </a:r>
          </a:p>
          <a:p>
            <a:pPr lvl="1"/>
            <a:r>
              <a:rPr lang="en-US" altLang="ja-JP" dirty="0" smtClean="0"/>
              <a:t>Instabilities due to long RF section of ~600m (in particular for TLEP-Z)</a:t>
            </a:r>
          </a:p>
          <a:p>
            <a:r>
              <a:rPr kumimoji="1" lang="en-US" altLang="ja-JP" dirty="0" smtClean="0"/>
              <a:t>RF</a:t>
            </a:r>
          </a:p>
          <a:p>
            <a:pPr lvl="1"/>
            <a:r>
              <a:rPr lang="en-US" altLang="ja-JP" dirty="0" smtClean="0"/>
              <a:t>power coupler &gt;~200kW CW</a:t>
            </a:r>
          </a:p>
          <a:p>
            <a:pPr lvl="2"/>
            <a:r>
              <a:rPr lang="en-US" altLang="ja-JP" dirty="0" smtClean="0"/>
              <a:t>&gt;100MW into 600m cavity section</a:t>
            </a:r>
          </a:p>
          <a:p>
            <a:pPr lvl="2"/>
            <a:r>
              <a:rPr lang="en-US" altLang="ja-JP" dirty="0" smtClean="0"/>
              <a:t>Same for TLEP-Z, TLEP-H, TLEP-t </a:t>
            </a:r>
          </a:p>
          <a:p>
            <a:pPr lvl="2"/>
            <a:r>
              <a:rPr lang="en-US" altLang="ja-JP" dirty="0" smtClean="0"/>
              <a:t>1.3GHz is not appropriate. 700MHz may be OK. Need R&amp;D.</a:t>
            </a:r>
          </a:p>
          <a:p>
            <a:r>
              <a:rPr kumimoji="1" lang="en-US" altLang="ja-JP" dirty="0" smtClean="0"/>
              <a:t>Vacuum</a:t>
            </a:r>
          </a:p>
          <a:p>
            <a:pPr lvl="1"/>
            <a:r>
              <a:rPr lang="en-US" altLang="ja-JP" dirty="0" smtClean="0"/>
              <a:t>Shielding of synchrotron radiation in particular at TLEP-t (critical energy ~1.5MeV </a:t>
            </a:r>
            <a:r>
              <a:rPr lang="en-US" altLang="ja-JP" dirty="0" smtClean="0">
                <a:sym typeface="Wingdings" pitchFamily="2" charset="2"/>
              </a:rPr>
              <a:t> neutron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ILD 2013 Apr. K.Yokoya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5013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62" y="0"/>
            <a:ext cx="7715304" cy="57148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ower consumption for TLEP at 175 GeV (MW)</a:t>
            </a:r>
            <a:endParaRPr lang="en-GB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951005"/>
              </p:ext>
            </p:extLst>
          </p:nvPr>
        </p:nvGraphicFramePr>
        <p:xfrm>
          <a:off x="611560" y="584696"/>
          <a:ext cx="786956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0693"/>
                <a:gridCol w="3558867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TLEP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Wall-plug RF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218 </a:t>
                      </a:r>
                      <a:r>
                        <a:rPr lang="en-US" baseline="30000" dirty="0" smtClean="0"/>
                        <a:t>(1)  </a:t>
                      </a:r>
                      <a:r>
                        <a:rPr lang="en-US" baseline="0" dirty="0" smtClean="0"/>
                        <a:t>[181 w/o RF feedback]</a:t>
                      </a:r>
                      <a:endParaRPr lang="en-GB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 </a:t>
                      </a:r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24 </a:t>
                      </a:r>
                      <a:r>
                        <a:rPr lang="en-US" baseline="30000" dirty="0" smtClean="0"/>
                        <a:t>(2)</a:t>
                      </a:r>
                      <a:endParaRPr lang="en-GB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 system power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 </a:t>
                      </a:r>
                      <a:r>
                        <a:rPr lang="en-US" baseline="30000" dirty="0" smtClean="0"/>
                        <a:t>(3)</a:t>
                      </a:r>
                      <a:endParaRPr lang="en-GB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Cooling and ventilation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</a:t>
                      </a:r>
                      <a:r>
                        <a:rPr lang="en-US" baseline="30000" dirty="0" smtClean="0"/>
                        <a:t>(4)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 </a:t>
                      </a:r>
                      <a:r>
                        <a:rPr lang="en-US" baseline="30000" dirty="0" smtClean="0"/>
                        <a:t>(5)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services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</a:t>
                      </a:r>
                      <a:r>
                        <a:rPr lang="en-US" baseline="30000" dirty="0" smtClean="0"/>
                        <a:t>(5)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SPS &amp; PS as</a:t>
                      </a:r>
                      <a:r>
                        <a:rPr lang="en-US" baseline="0" dirty="0" smtClean="0"/>
                        <a:t> pre-injectors (20 &amp; 3.5 GeV)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 </a:t>
                      </a:r>
                      <a:r>
                        <a:rPr lang="en-US" baseline="30000" dirty="0" smtClean="0"/>
                        <a:t>(6)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e-/e+ source &amp; pre-pre-injector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(7)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354 </a:t>
                      </a:r>
                      <a:r>
                        <a:rPr lang="en-US" b="0" dirty="0" smtClean="0"/>
                        <a:t>[318 w/o RF feedback] </a:t>
                      </a:r>
                      <a:endParaRPr lang="en-GB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4319545"/>
            <a:ext cx="8532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(1): wall power efficiency: power converters: 95%;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k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lystron efficiency: 65%; transmission losses 7%; overall 55% (from the LHeC design report); includes  36 MW for RF feedback margin (which may not be necessary)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(2): 60% of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LHeC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;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cryo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power depends on cavity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1600" baseline="-25000" dirty="0" smtClean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(34 kW at 2 K for 1200 cavities with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Q</a:t>
            </a:r>
            <a:r>
              <a:rPr lang="en-US" sz="1600" baseline="-25000" dirty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=2.5e10)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(3): from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LHeC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ring-ring magnet design; power for 1 magnet (5.4 m, 0.075 T) = 270 W; assuming 2x80 km of magnets at 0.065 T (dipole field for 175 GeV beam energy)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(4): TLEP three times more than LHC; maximum capacity for LEP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(5): as for LHC (see appendix)</a:t>
            </a:r>
          </a:p>
          <a:p>
            <a:pPr defTabSz="914400"/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(6): conservative estimate scaled from higher-energy proton operation</a:t>
            </a: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(7): L. Rinolfi, private communication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1752" y="642197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Mike Koratzinos &amp; F.Z.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86512" y="5786454"/>
            <a:ext cx="221457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TLEP WS, Apr.2013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0686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0"/>
            <a:ext cx="8429684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TLEP cost breakdown – extremely rough (</a:t>
            </a: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GEuro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GB" sz="3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415052"/>
              </p:ext>
            </p:extLst>
          </p:nvPr>
        </p:nvGraphicFramePr>
        <p:xfrm>
          <a:off x="487906" y="764704"/>
          <a:ext cx="7869560" cy="3890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4254"/>
                <a:gridCol w="234530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TLEP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Bare tunnel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 </a:t>
                      </a:r>
                      <a:r>
                        <a:rPr lang="en-US" baseline="30000" dirty="0" smtClean="0"/>
                        <a:t>(1)</a:t>
                      </a:r>
                      <a:endParaRPr lang="en-GB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Services &amp; Additional infrastructure (electricity,</a:t>
                      </a:r>
                      <a:r>
                        <a:rPr lang="en-US" baseline="0" dirty="0" smtClean="0"/>
                        <a:t> cooling, ventilation, service cavern, RP, surface structure, access roads)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1.0</a:t>
                      </a:r>
                      <a:r>
                        <a:rPr lang="en-US" baseline="30000" dirty="0" smtClean="0"/>
                        <a:t>(2)</a:t>
                      </a:r>
                      <a:endParaRPr lang="en-GB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RF system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 </a:t>
                      </a:r>
                      <a:r>
                        <a:rPr lang="en-US" baseline="30000" dirty="0" smtClean="0"/>
                        <a:t>(3)</a:t>
                      </a:r>
                      <a:endParaRPr lang="en-GB" baseline="30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system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1.0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30000" dirty="0" smtClean="0"/>
                        <a:t>(4)</a:t>
                      </a:r>
                      <a:endParaRPr lang="en-GB" baseline="0" dirty="0" smtClean="0"/>
                    </a:p>
                  </a:txBody>
                  <a:tcPr/>
                </a:tc>
              </a:tr>
              <a:tr h="37985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system &amp; RP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0.5</a:t>
                      </a:r>
                      <a:r>
                        <a:rPr lang="en-US" baseline="30000" dirty="0" smtClean="0"/>
                        <a:t>(5)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Magnet system for collider &amp; injector 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0.8</a:t>
                      </a:r>
                      <a:r>
                        <a:rPr lang="en-US" baseline="30000" dirty="0" smtClean="0"/>
                        <a:t>(6)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Pre-injector complex  SPS reinforcements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0.5</a:t>
                      </a:r>
                      <a:endParaRPr lang="en-GB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Total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CC"/>
                          </a:solidFill>
                        </a:rPr>
                        <a:t>7.9</a:t>
                      </a:r>
                      <a:endParaRPr lang="en-GB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9713" y="4549676"/>
            <a:ext cx="84045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(1):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J. Osborne,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Amrup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study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(2): very rough guess, conservative escalated extrapolation from LEP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(3): B.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Rimmer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 SRF cost per GeV or per Watt for CEBAF upgrade, 2010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(4): ½ LHC system [also, possibly some refurbished LHC plants could be reused]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(5): factor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.5 higher than KEK (K. Oide) estimate for 80 km ring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(6): 24,000 magnets for collider &amp; injector; cost per magnet 30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kCHF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LHeC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); 10% added; no cost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aving from mass production assumed</a:t>
            </a:r>
          </a:p>
          <a:p>
            <a:pPr defTabSz="914400"/>
            <a:r>
              <a:rPr lang="en-US" i="1" dirty="0" smtClean="0">
                <a:solidFill>
                  <a:prstClr val="black"/>
                </a:solidFill>
                <a:latin typeface="Calibri"/>
              </a:rPr>
              <a:t>Note: detector costs not included</a:t>
            </a:r>
          </a:p>
        </p:txBody>
      </p:sp>
      <p:sp>
        <p:nvSpPr>
          <p:cNvPr id="6" name="TextBox 5"/>
          <p:cNvSpPr txBox="1"/>
          <p:nvPr/>
        </p:nvSpPr>
        <p:spPr>
          <a:xfrm rot="20589525">
            <a:off x="294688" y="2178462"/>
            <a:ext cx="8280408" cy="707886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defTabSz="914400"/>
            <a:r>
              <a:rPr lang="en-US" sz="4000" i="1" dirty="0">
                <a:solidFill>
                  <a:srgbClr val="FF0000"/>
                </a:solidFill>
                <a:latin typeface="Calibri"/>
              </a:rPr>
              <a:t>p</a:t>
            </a:r>
            <a:r>
              <a:rPr lang="en-US" sz="4000" i="1" dirty="0" smtClean="0">
                <a:solidFill>
                  <a:srgbClr val="FF0000"/>
                </a:solidFill>
                <a:latin typeface="Calibri"/>
              </a:rPr>
              <a:t>reliminary – not endorsed by anybody</a:t>
            </a:r>
            <a:endParaRPr lang="en-GB" sz="4000" i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57818" y="6357958"/>
            <a:ext cx="33575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Zimmermann, TLEP WS, Apr.2013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669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862" y="190134"/>
            <a:ext cx="7481455" cy="500303"/>
          </a:xfrm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dirty="0"/>
              <a:t>Parametric </a:t>
            </a:r>
            <a:r>
              <a:rPr lang="en-US" dirty="0" smtClean="0"/>
              <a:t>‘value’ costing </a:t>
            </a:r>
            <a:r>
              <a:rPr lang="en-US" dirty="0"/>
              <a:t>for </a:t>
            </a:r>
            <a:r>
              <a:rPr lang="en-US" dirty="0" err="1" smtClean="0"/>
              <a:t>TeV</a:t>
            </a:r>
            <a:r>
              <a:rPr lang="en-US" dirty="0" smtClean="0"/>
              <a:t>–class machines (KILCU)*: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03" y="1180528"/>
            <a:ext cx="8418787" cy="4800600"/>
          </a:xfrm>
        </p:spPr>
        <p:txBody>
          <a:bodyPr/>
          <a:lstStyle/>
          <a:p>
            <a:r>
              <a:rPr lang="en-US" dirty="0" smtClean="0"/>
              <a:t>Civil Construction:		35 / m</a:t>
            </a:r>
          </a:p>
          <a:p>
            <a:r>
              <a:rPr lang="en-US" dirty="0" smtClean="0"/>
              <a:t>Utilities:				5000 / MW</a:t>
            </a:r>
          </a:p>
          <a:p>
            <a:r>
              <a:rPr lang="en-US" dirty="0" smtClean="0"/>
              <a:t>Superconducting RF	180 / m (inclusive)**</a:t>
            </a:r>
          </a:p>
          <a:p>
            <a:r>
              <a:rPr lang="en-US" dirty="0" smtClean="0"/>
              <a:t>‘Conventional Acc.’		35 / 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ILC, A. Yamamoto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16109-CDFC-914A-8989-F1DE13FE790C}" type="slidenum">
              <a:rPr lang="en-GB" smtClean="0">
                <a:solidFill>
                  <a:srgbClr val="000000"/>
                </a:solidFill>
              </a:rPr>
              <a:pPr/>
              <a:t>45</a:t>
            </a:fld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858764"/>
              </p:ext>
            </p:extLst>
          </p:nvPr>
        </p:nvGraphicFramePr>
        <p:xfrm>
          <a:off x="491320" y="3264938"/>
          <a:ext cx="7864528" cy="219456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279176"/>
                <a:gridCol w="600501"/>
                <a:gridCol w="1542197"/>
                <a:gridCol w="1119116"/>
                <a:gridCol w="1037230"/>
                <a:gridCol w="1286308"/>
              </a:tblGrid>
              <a:tr h="3810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TLEP-t quantity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MILCU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ILC quantity</a:t>
                      </a:r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MILCU</a:t>
                      </a:r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Civil Construction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>
                          <a:effectLst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3000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34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1200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Power and cooling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MW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>
                          <a:effectLst/>
                        </a:rPr>
                        <a:t>416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2000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162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800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SRF (incl. packing)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1.2 / 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22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4000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‘Conventional’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160*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5500 ***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800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Installation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34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b="1" u="none" strike="noStrike" dirty="0" smtClean="0">
                          <a:effectLst/>
                        </a:rPr>
                        <a:t>11000**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endParaRPr 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b="1" u="none" strike="noStrike" kern="1200" dirty="0" smtClean="0">
                          <a:effectLst/>
                        </a:rPr>
                        <a:t>7800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8793" y="5530280"/>
            <a:ext cx="58657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* Assume two collider rings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** cryogenics not included – reuse LHC assumed; 900 MILCU included for ILC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*** Conventional Acc. (Magnets, vacuum, </a:t>
            </a:r>
            <a:r>
              <a:rPr lang="en-US" sz="1200" b="1" dirty="0" err="1">
                <a:solidFill>
                  <a:srgbClr val="000000"/>
                </a:solidFill>
              </a:rPr>
              <a:t>etc</a:t>
            </a:r>
            <a:r>
              <a:rPr lang="en-US" sz="1200" b="1" dirty="0">
                <a:solidFill>
                  <a:srgbClr val="000000"/>
                </a:solidFill>
              </a:rPr>
              <a:t>) cost – scale reduced 2x for 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722" y="5688467"/>
            <a:ext cx="2342153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</a:rPr>
              <a:t>Institutional Labor is part of the project cost and must also be analyzed.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88173" y="76200"/>
            <a:ext cx="9201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M. Ross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17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99072" y="76200"/>
            <a:ext cx="7944927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Collider ‘Wall Plug’ </a:t>
            </a:r>
            <a:r>
              <a:rPr lang="en-US" sz="4000" b="1" u="sng" dirty="0" smtClean="0">
                <a:solidFill>
                  <a:srgbClr val="C00000"/>
                </a:solidFill>
              </a:rPr>
              <a:t>AC Power </a:t>
            </a:r>
            <a:r>
              <a:rPr lang="en-US" dirty="0" smtClean="0"/>
              <a:t>use: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Higgs Hunting 2013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ILC, A. Yamamoto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498EF-DF26-BE4B-A80B-C1E4F25A2510}" type="slidenum">
              <a:rPr lang="en-GB" smtClean="0">
                <a:solidFill>
                  <a:srgbClr val="000000"/>
                </a:solidFill>
              </a:rPr>
              <a:pPr/>
              <a:t>46</a:t>
            </a:fld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545181"/>
              </p:ext>
            </p:extLst>
          </p:nvPr>
        </p:nvGraphicFramePr>
        <p:xfrm>
          <a:off x="188237" y="880280"/>
          <a:ext cx="8640000" cy="4826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46909"/>
                <a:gridCol w="955450"/>
                <a:gridCol w="1259575"/>
                <a:gridCol w="1531875"/>
                <a:gridCol w="1546191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ILC and 80 km ring: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ILC -H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ILC-nom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Ring -</a:t>
                      </a:r>
                      <a:r>
                        <a:rPr lang="en-US" sz="1600" baseline="0" dirty="0" smtClean="0"/>
                        <a:t> H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Ring - t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E_cm</a:t>
                      </a:r>
                      <a:r>
                        <a:rPr lang="en-US" sz="1600" dirty="0" smtClean="0"/>
                        <a:t> (GeV)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SRF Power to Beam (MW)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Eff</a:t>
                      </a:r>
                      <a:r>
                        <a:rPr lang="en-US" sz="1600" baseline="0" dirty="0" smtClean="0"/>
                        <a:t>. </a:t>
                      </a:r>
                      <a:r>
                        <a:rPr lang="en-US" sz="1600" dirty="0" smtClean="0"/>
                        <a:t>RF Length (m)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7,837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15,674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RF klystron</a:t>
                      </a:r>
                      <a:r>
                        <a:rPr lang="en-US" sz="1600" baseline="0" dirty="0" smtClean="0"/>
                        <a:t> peak</a:t>
                      </a:r>
                      <a:r>
                        <a:rPr lang="en-US" sz="1600" dirty="0" smtClean="0"/>
                        <a:t> efficiency (%)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/>
                        <a:t>klystron operating margin, HVPS, Klystron Aux and klystron water </a:t>
                      </a:r>
                      <a:r>
                        <a:rPr lang="en-US" sz="1600" baseline="0" smtClean="0"/>
                        <a:t>cooling (% inefficiency)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 + 20</a:t>
                      </a:r>
                    </a:p>
                    <a:p>
                      <a:pPr algn="l"/>
                      <a:r>
                        <a:rPr lang="en-US" sz="1600" dirty="0" smtClean="0"/>
                        <a:t>Additional inefficiency</a:t>
                      </a:r>
                      <a:r>
                        <a:rPr lang="en-US" sz="1600" baseline="0" dirty="0" smtClean="0"/>
                        <a:t> due cavity fill-time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Overall</a:t>
                      </a:r>
                      <a:r>
                        <a:rPr lang="en-US" sz="1600" baseline="0" dirty="0" smtClean="0"/>
                        <a:t> system </a:t>
                      </a:r>
                      <a:r>
                        <a:rPr lang="en-US" sz="1600" dirty="0" smtClean="0"/>
                        <a:t>RF efficiency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45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DE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/>
                        <a:t>Cryo</a:t>
                      </a:r>
                      <a:r>
                        <a:rPr lang="en-US" sz="1600" dirty="0" smtClean="0"/>
                        <a:t> (MW)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Normal Conducting</a:t>
                      </a:r>
                      <a:r>
                        <a:rPr lang="en-US" sz="1600" baseline="0" dirty="0" smtClean="0"/>
                        <a:t> (exc. Injector complex) (MW)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120**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Injector complex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16***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Conventional</a:t>
                      </a:r>
                      <a:r>
                        <a:rPr lang="en-US" sz="1600" baseline="0" dirty="0" smtClean="0"/>
                        <a:t> (Air, lighting, ..)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6****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/>
                        <a:t>Total (exc. detector)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112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153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396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416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9609" y="5721352"/>
            <a:ext cx="5843266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* 5% for operating margin, 2% for auxiliaries, 3% for HVPS and 10% for water cooling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** assume 1.5 kW / m tunnel inclusive (ILC avg. 3 kW / m)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*** from SSC / Fermilab injector (linac + LEB + MEB); assumes LHC not needed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00"/>
                </a:solidFill>
              </a:rPr>
              <a:t>**** 6 MW for 30 km beam tunnel complex; ~3x more for 80 ring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3972909" y="2758967"/>
            <a:ext cx="299545" cy="1103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306200" y="5822284"/>
            <a:ext cx="2648607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Assume two separate collider rings – similar to B Factories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034701" y="76200"/>
            <a:ext cx="9201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M. Ross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48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Luminosity Scaling Law</a:t>
            </a:r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854057"/>
              </p:ext>
            </p:extLst>
          </p:nvPr>
        </p:nvGraphicFramePr>
        <p:xfrm>
          <a:off x="1445391" y="2644115"/>
          <a:ext cx="3866209" cy="1985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数式" r:id="rId3" imgW="939800" imgH="482600" progId="Equation.3">
                  <p:embed/>
                </p:oleObj>
              </mc:Choice>
              <mc:Fallback>
                <p:oleObj name="数式" r:id="rId3" imgW="9398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5391" y="2644115"/>
                        <a:ext cx="3866209" cy="1985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256556" y="1681385"/>
            <a:ext cx="3959287" cy="1316439"/>
            <a:chOff x="2256556" y="1681385"/>
            <a:chExt cx="3959287" cy="1316439"/>
          </a:xfrm>
        </p:grpSpPr>
        <p:sp>
          <p:nvSpPr>
            <p:cNvPr id="3" name="TextBox 2"/>
            <p:cNvSpPr txBox="1"/>
            <p:nvPr/>
          </p:nvSpPr>
          <p:spPr>
            <a:xfrm>
              <a:off x="2256556" y="1681385"/>
              <a:ext cx="39592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0" lang="en-GB" dirty="0" err="1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  <a:t>RF→beam</a:t>
              </a:r>
              <a:r>
                <a:rPr kumimoji="0" lang="en-GB" dirty="0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  <a:t> power efficiency</a:t>
              </a:r>
              <a:endParaRPr kumimoji="0" lang="en-GB" dirty="0">
                <a:solidFill>
                  <a:srgbClr val="0000FF"/>
                </a:solidFill>
                <a:latin typeface="Arial"/>
                <a:ea typeface="Arial Unicode MS"/>
                <a:cs typeface="Arial Unicode MS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2794233" y="2163461"/>
              <a:ext cx="0" cy="8343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5127037" y="2513561"/>
            <a:ext cx="3175193" cy="830997"/>
            <a:chOff x="5127037" y="2513561"/>
            <a:chExt cx="3175193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6013773" y="2513561"/>
              <a:ext cx="2288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0" lang="en-GB" dirty="0" err="1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  <a:t>Beamstrahlung</a:t>
              </a:r>
              <a:r>
                <a:rPr kumimoji="0" lang="en-GB" dirty="0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  <a:t/>
              </a:r>
              <a:br>
                <a:rPr kumimoji="0" lang="en-GB" dirty="0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</a:br>
              <a:r>
                <a:rPr kumimoji="0" lang="en-GB" dirty="0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  <a:t>(physics)</a:t>
              </a:r>
            </a:p>
          </p:txBody>
        </p:sp>
        <p:cxnSp>
          <p:nvCxnSpPr>
            <p:cNvPr id="9" name="Straight Arrow Connector 8"/>
            <p:cNvCxnSpPr>
              <a:stCxn id="6" idx="1"/>
            </p:cNvCxnSpPr>
            <p:nvPr/>
          </p:nvCxnSpPr>
          <p:spPr bwMode="auto">
            <a:xfrm flipH="1">
              <a:off x="5127037" y="2929060"/>
              <a:ext cx="886736" cy="2207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5091289" y="4111249"/>
            <a:ext cx="3528777" cy="568598"/>
            <a:chOff x="5091289" y="4111249"/>
            <a:chExt cx="3528777" cy="568598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091289" y="4111249"/>
              <a:ext cx="863600" cy="25211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006250" y="4218182"/>
              <a:ext cx="2613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0" lang="en-GB" dirty="0" smtClean="0">
                  <a:solidFill>
                    <a:srgbClr val="0000FF"/>
                  </a:solidFill>
                  <a:latin typeface="Arial"/>
                  <a:ea typeface="Arial Unicode MS"/>
                  <a:cs typeface="Arial Unicode MS"/>
                </a:rPr>
                <a:t>Vertical emittance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E662-10C0-8546-80F8-67558EE8B433}" type="slidenum">
              <a:rPr lang="en-GB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47</a:t>
            </a:fld>
            <a:endParaRPr lang="en-GB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DD1C-77AD-1E42-9523-69E3EF45B600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2013/07/27</a:t>
            </a:fld>
            <a:endParaRPr lang="en-GB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207983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Luminosity</a:t>
            </a:r>
            <a:r>
              <a:rPr lang="en-US"/>
              <a:t> Issue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819400"/>
            <a:ext cx="3581400" cy="1981200"/>
          </a:xfrm>
        </p:spPr>
        <p:txBody>
          <a:bodyPr/>
          <a:lstStyle/>
          <a:p>
            <a:r>
              <a:rPr lang="en-US" sz="2400" dirty="0"/>
              <a:t>High Beam Power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Small IP vertical</a:t>
            </a:r>
            <a:br>
              <a:rPr lang="en-US" sz="2400" dirty="0"/>
            </a:br>
            <a:r>
              <a:rPr lang="en-US" sz="2400" dirty="0"/>
              <a:t>beam size</a:t>
            </a:r>
          </a:p>
        </p:txBody>
      </p:sp>
      <p:sp>
        <p:nvSpPr>
          <p:cNvPr id="17101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57800" y="1536700"/>
            <a:ext cx="3200400" cy="1560513"/>
          </a:xfrm>
        </p:spPr>
        <p:txBody>
          <a:bodyPr/>
          <a:lstStyle/>
          <a:p>
            <a:r>
              <a:rPr lang="en-US" sz="2400" dirty="0"/>
              <a:t>High current (</a:t>
            </a:r>
            <a:r>
              <a:rPr lang="en-US" sz="2400" dirty="0" err="1"/>
              <a:t>n</a:t>
            </a:r>
            <a:r>
              <a:rPr lang="en-US" sz="2400" baseline="-25000" dirty="0" err="1"/>
              <a:t>b</a:t>
            </a:r>
            <a:r>
              <a:rPr lang="en-US" sz="2400" dirty="0"/>
              <a:t> N)</a:t>
            </a:r>
          </a:p>
          <a:p>
            <a:r>
              <a:rPr lang="en-US" sz="2400" dirty="0"/>
              <a:t>High efficiency</a:t>
            </a:r>
            <a:br>
              <a:rPr lang="en-US" sz="2400" dirty="0"/>
            </a:br>
            <a:r>
              <a:rPr lang="en-US" sz="2400" dirty="0"/>
              <a:t>(P</a:t>
            </a:r>
            <a:r>
              <a:rPr lang="en-US" sz="2400" baseline="-25000" dirty="0"/>
              <a:t>RF </a:t>
            </a:r>
            <a:r>
              <a:rPr lang="en-US" sz="2400" dirty="0">
                <a:sym typeface="Symbol" charset="0"/>
              </a:rPr>
              <a:t></a:t>
            </a:r>
            <a:r>
              <a:rPr lang="en-US" sz="2400" dirty="0" err="1"/>
              <a:t>P</a:t>
            </a:r>
            <a:r>
              <a:rPr lang="en-US" sz="2400" baseline="-25000" dirty="0" err="1"/>
              <a:t>beam</a:t>
            </a:r>
            <a:r>
              <a:rPr lang="en-US" sz="2400" dirty="0"/>
              <a:t>)</a:t>
            </a: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5257800" y="4267200"/>
            <a:ext cx="357872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Tx/>
              <a:buChar char="•"/>
            </a:pPr>
            <a:r>
              <a:rPr kumimoji="0" lang="en-US" sz="2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Small emittance </a:t>
            </a:r>
            <a:r>
              <a:rPr kumimoji="0" lang="en-US" sz="2400" dirty="0" err="1">
                <a:solidFill>
                  <a:srgbClr val="000000"/>
                </a:solidFill>
                <a:latin typeface="Symbol" charset="0"/>
                <a:ea typeface="Arial Unicode MS"/>
                <a:cs typeface="Arial Unicode MS"/>
              </a:rPr>
              <a:t>e</a:t>
            </a:r>
            <a:r>
              <a:rPr kumimoji="0" lang="en-US" sz="2400" i="1" baseline="-25000" dirty="0" err="1">
                <a:solidFill>
                  <a:srgbClr val="000000"/>
                </a:solidFill>
                <a:latin typeface="Times New Roman" charset="0"/>
                <a:ea typeface="Arial Unicode MS"/>
                <a:cs typeface="Arial Unicode MS"/>
              </a:rPr>
              <a:t>y</a:t>
            </a:r>
            <a:endParaRPr kumimoji="0" lang="en-US" sz="2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marL="342900" indent="-342900" defTabSz="457200">
              <a:spcBef>
                <a:spcPct val="20000"/>
              </a:spcBef>
              <a:buFontTx/>
              <a:buChar char="•"/>
            </a:pPr>
            <a:r>
              <a:rPr kumimoji="0" lang="en-US" sz="2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strong focusing</a:t>
            </a:r>
            <a:br>
              <a:rPr kumimoji="0" lang="en-US" sz="2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</a:br>
            <a:r>
              <a:rPr kumimoji="0" lang="en-US" sz="2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(small </a:t>
            </a:r>
            <a:r>
              <a:rPr kumimoji="0" lang="en-US" sz="2400" dirty="0">
                <a:solidFill>
                  <a:srgbClr val="000000"/>
                </a:solidFill>
                <a:latin typeface="Symbol" charset="0"/>
                <a:ea typeface="Arial Unicode MS"/>
                <a:cs typeface="Arial Unicode MS"/>
              </a:rPr>
              <a:t>b</a:t>
            </a:r>
            <a:r>
              <a:rPr kumimoji="0" lang="en-US" sz="2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*</a:t>
            </a:r>
            <a:r>
              <a:rPr kumimoji="0" lang="en-US" sz="2400" i="1" baseline="-25000" dirty="0" smtClean="0">
                <a:solidFill>
                  <a:srgbClr val="000000"/>
                </a:solidFill>
                <a:latin typeface="Times New Roman" charset="0"/>
                <a:ea typeface="Arial Unicode MS"/>
                <a:cs typeface="Arial Unicode MS"/>
              </a:rPr>
              <a:t>y</a:t>
            </a:r>
            <a:r>
              <a:rPr kumimoji="0" lang="en-US" sz="24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  <a:r>
              <a:rPr kumimoji="0" lang="en-US" sz="2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, </a:t>
            </a:r>
            <a:r>
              <a:rPr kumimoji="0" lang="en-US" sz="2400" dirty="0" smtClean="0">
                <a:solidFill>
                  <a:srgbClr val="000000"/>
                </a:solidFill>
                <a:latin typeface="Symbol" charset="2"/>
                <a:ea typeface="Arial Unicode MS"/>
                <a:cs typeface="Symbol" charset="2"/>
              </a:rPr>
              <a:t>s</a:t>
            </a:r>
            <a:r>
              <a:rPr kumimoji="0" lang="en-US" sz="2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*</a:t>
            </a:r>
            <a:r>
              <a:rPr kumimoji="0" lang="en-US" sz="2400" i="1" baseline="-25000" dirty="0" smtClean="0">
                <a:solidFill>
                  <a:srgbClr val="000000"/>
                </a:solidFill>
                <a:latin typeface="Times New Roman"/>
                <a:ea typeface="Arial Unicode MS"/>
                <a:cs typeface="Times New Roman"/>
              </a:rPr>
              <a:t>y</a:t>
            </a:r>
            <a:r>
              <a:rPr kumimoji="0" lang="en-US" sz="2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~ nm)</a:t>
            </a:r>
            <a:endParaRPr kumimoji="0" lang="en-US" sz="2400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cxnSp>
        <p:nvCxnSpPr>
          <p:cNvPr id="171014" name="AutoShape 6"/>
          <p:cNvCxnSpPr>
            <a:cxnSpLocks noChangeShapeType="1"/>
          </p:cNvCxnSpPr>
          <p:nvPr/>
        </p:nvCxnSpPr>
        <p:spPr bwMode="auto">
          <a:xfrm flipV="1">
            <a:off x="3429000" y="2209800"/>
            <a:ext cx="1752600" cy="8382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1015" name="AutoShape 7"/>
          <p:cNvCxnSpPr>
            <a:cxnSpLocks noChangeShapeType="1"/>
          </p:cNvCxnSpPr>
          <p:nvPr/>
        </p:nvCxnSpPr>
        <p:spPr bwMode="auto">
          <a:xfrm>
            <a:off x="3429000" y="3886200"/>
            <a:ext cx="1676400" cy="60960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EE1C7-54C4-404D-93E8-C457A7A67E06}" type="slidenum">
              <a:rPr lang="en-GB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48</a:t>
            </a:fld>
            <a:endParaRPr lang="en-GB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9AAF-0452-F247-877D-31F92101CCBF}" type="datetime1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2013/07/27</a:t>
            </a:fld>
            <a:endParaRPr lang="en-GB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101613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1710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2838920" y="38050"/>
            <a:ext cx="5847879" cy="563562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4000" b="1" dirty="0" smtClean="0"/>
              <a:t>CLIC: in R&amp;D at CERN </a:t>
            </a: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465"/>
            <a:ext cx="9144000" cy="497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4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3292" y="46129"/>
            <a:ext cx="5339443" cy="500303"/>
          </a:xfrm>
        </p:spPr>
        <p:txBody>
          <a:bodyPr>
            <a:normAutofit/>
          </a:bodyPr>
          <a:lstStyle/>
          <a:p>
            <a:pPr algn="ctr"/>
            <a:r>
              <a:rPr lang="en-GB" altLang="ja-JP" sz="3200" dirty="0">
                <a:latin typeface="Arial" charset="0"/>
                <a:cs typeface="Arial Unicode MS" charset="0"/>
              </a:rPr>
              <a:t>ILC </a:t>
            </a:r>
            <a:r>
              <a:rPr lang="en-US" altLang="ja-JP" sz="3200" dirty="0">
                <a:latin typeface="Arial" charset="0"/>
                <a:cs typeface="Arial Unicode MS" charset="0"/>
              </a:rPr>
              <a:t>Time Line</a:t>
            </a:r>
            <a:endParaRPr lang="en-GB" altLang="ja-JP" sz="3200" dirty="0">
              <a:latin typeface="Arial" charset="0"/>
              <a:cs typeface="Arial Unicode MS" charset="0"/>
            </a:endParaRPr>
          </a:p>
        </p:txBody>
      </p:sp>
      <p:sp>
        <p:nvSpPr>
          <p:cNvPr id="23573" name="日付プレースホルダ 44"/>
          <p:cNvSpPr>
            <a:spLocks noGrp="1"/>
          </p:cNvSpPr>
          <p:nvPr>
            <p:ph type="dt" sz="half" idx="10"/>
          </p:nvPr>
        </p:nvSpPr>
        <p:spPr>
          <a:xfrm>
            <a:off x="4064002" y="6355774"/>
            <a:ext cx="1759239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solidFill>
                  <a:prstClr val="black"/>
                </a:solidFill>
              </a:rPr>
              <a:t>Higgs Hunting 2013</a:t>
            </a:r>
            <a:endParaRPr kumimoji="0" lang="en-US" altLang="ja-JP" sz="1200" dirty="0">
              <a:solidFill>
                <a:prstClr val="black"/>
              </a:solidFill>
            </a:endParaRPr>
          </a:p>
        </p:txBody>
      </p:sp>
      <p:sp>
        <p:nvSpPr>
          <p:cNvPr id="23570" name="Footer Placeholder 40"/>
          <p:cNvSpPr>
            <a:spLocks noGrp="1"/>
          </p:cNvSpPr>
          <p:nvPr>
            <p:ph type="ftr" sz="quarter" idx="11"/>
          </p:nvPr>
        </p:nvSpPr>
        <p:spPr>
          <a:xfrm>
            <a:off x="5945909" y="6355774"/>
            <a:ext cx="2366818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100" smtClean="0">
                <a:solidFill>
                  <a:srgbClr val="23346C"/>
                </a:solidFill>
              </a:rPr>
              <a:t>ILC, A. Yamamoto</a:t>
            </a:r>
            <a:endParaRPr kumimoji="0" lang="de-DE" altLang="ja-JP" sz="1100" dirty="0">
              <a:solidFill>
                <a:srgbClr val="23346C"/>
              </a:solidFill>
            </a:endParaRPr>
          </a:p>
        </p:txBody>
      </p:sp>
      <p:sp>
        <p:nvSpPr>
          <p:cNvPr id="23569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525811" y="6355774"/>
            <a:ext cx="2133023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27932" indent="-37470778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154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309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463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617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A530E41-85CB-DD4B-BF90-7184FB9FD3ED}" type="slidenum">
              <a:rPr kumimoji="0" lang="en-GB" altLang="ja-JP" sz="1400">
                <a:solidFill>
                  <a:prstClr val="black"/>
                </a:solidFill>
              </a:rPr>
              <a:pPr/>
              <a:t>5</a:t>
            </a:fld>
            <a:endParaRPr kumimoji="0" lang="en-GB" altLang="ja-JP" sz="1400">
              <a:solidFill>
                <a:prstClr val="black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52476" y="2748085"/>
            <a:ext cx="1973263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3019426" y="2984622"/>
            <a:ext cx="2292350" cy="4413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765175" y="2356164"/>
            <a:ext cx="6781818" cy="352233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642370" y="2332199"/>
            <a:ext cx="1224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>
                <a:solidFill>
                  <a:srgbClr val="FFFFFF"/>
                </a:solidFill>
              </a:rPr>
              <a:t>ILC-GDE</a:t>
            </a: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887913" y="3487708"/>
            <a:ext cx="2386012" cy="4286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633414" y="1003422"/>
            <a:ext cx="7481887" cy="1450975"/>
            <a:chOff x="633413" y="1120775"/>
            <a:chExt cx="7481887" cy="1450976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779463" y="1852613"/>
              <a:ext cx="6978650" cy="4794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7415213" y="1611313"/>
              <a:ext cx="700087" cy="960438"/>
            </a:xfrm>
            <a:prstGeom prst="rightArrow">
              <a:avLst>
                <a:gd name="adj1" fmla="val 41157"/>
                <a:gd name="adj2" fmla="val 6009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07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8" name="Line 16"/>
            <p:cNvSpPr>
              <a:spLocks noChangeShapeType="1"/>
            </p:cNvSpPr>
            <p:nvPr/>
          </p:nvSpPr>
          <p:spPr bwMode="auto">
            <a:xfrm>
              <a:off x="7953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6081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4209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2353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64881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3" name="Text Box 21"/>
            <p:cNvSpPr txBox="1">
              <a:spLocks noChangeArrowheads="1"/>
            </p:cNvSpPr>
            <p:nvPr/>
          </p:nvSpPr>
          <p:spPr bwMode="auto">
            <a:xfrm>
              <a:off x="63341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2005</a:t>
              </a: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70125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2007</a:t>
              </a: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734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2008</a:t>
              </a: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632936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2012</a:t>
              </a: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40481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6715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2009</a:t>
              </a: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8609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6990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2010</a:t>
              </a: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6753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511800" y="1120775"/>
              <a:ext cx="73619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2011</a:t>
              </a: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7302500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07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713898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07"/>
              <a:r>
                <a:rPr kumimoji="0" lang="en-GB" altLang="ja-JP" sz="2000">
                  <a:solidFill>
                    <a:srgbClr val="C0504D"/>
                  </a:solidFill>
                </a:rPr>
                <a:t>2013</a:t>
              </a:r>
            </a:p>
          </p:txBody>
        </p:sp>
      </p:grpSp>
      <p:sp>
        <p:nvSpPr>
          <p:cNvPr id="23566" name="Text Box 8"/>
          <p:cNvSpPr txBox="1">
            <a:spLocks noChangeArrowheads="1"/>
          </p:cNvSpPr>
          <p:nvPr/>
        </p:nvSpPr>
        <p:spPr bwMode="auto">
          <a:xfrm>
            <a:off x="3234439" y="3027030"/>
            <a:ext cx="2309609" cy="36933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US" altLang="ja-JP" sz="1800" b="1" dirty="0">
                <a:solidFill>
                  <a:srgbClr val="3366FF"/>
                </a:solidFill>
              </a:rPr>
              <a:t>Tech. Design</a:t>
            </a:r>
            <a:r>
              <a:rPr kumimoji="0" lang="ja-JP" altLang="en-US" sz="1800" b="1" dirty="0">
                <a:solidFill>
                  <a:srgbClr val="3366FF"/>
                </a:solidFill>
              </a:rPr>
              <a:t>：</a:t>
            </a:r>
            <a:r>
              <a:rPr kumimoji="0" lang="en-GB" altLang="ja-JP" sz="1800" b="1" dirty="0">
                <a:solidFill>
                  <a:srgbClr val="3366FF"/>
                </a:solidFill>
              </a:rPr>
              <a:t>TDP1</a:t>
            </a:r>
          </a:p>
        </p:txBody>
      </p: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219075" y="-274637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pPr defTabSz="457107" eaLnBrk="0" fontAlgn="ctr" hangingPunct="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57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793" y="1865917"/>
            <a:ext cx="5921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1" y="4294707"/>
            <a:ext cx="1505726" cy="1391076"/>
          </a:xfrm>
          <a:prstGeom prst="rect">
            <a:avLst/>
          </a:prstGeom>
          <a:ln>
            <a:solidFill>
              <a:srgbClr val="00007A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034932" y="4519396"/>
            <a:ext cx="1090946" cy="584765"/>
          </a:xfrm>
          <a:prstGeom prst="rect">
            <a:avLst/>
          </a:prstGeom>
          <a:solidFill>
            <a:srgbClr val="FF6600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</a:rPr>
              <a:t>Higgs </a:t>
            </a:r>
            <a:r>
              <a:rPr lang="en-US" altLang="ja-JP" sz="1600" dirty="0" smtClean="0">
                <a:solidFill>
                  <a:srgbClr val="FFFFFF"/>
                </a:solidFill>
              </a:rPr>
              <a:t> </a:t>
            </a:r>
            <a:endParaRPr lang="en-US" altLang="ja-JP" sz="1600" dirty="0">
              <a:solidFill>
                <a:srgbClr val="FFFFFF"/>
              </a:solidFill>
            </a:endParaRPr>
          </a:p>
          <a:p>
            <a:r>
              <a:rPr lang="en-US" altLang="ja-JP" sz="1600" dirty="0" smtClean="0">
                <a:solidFill>
                  <a:srgbClr val="FFFFFF"/>
                </a:solidFill>
              </a:rPr>
              <a:t>discovered</a:t>
            </a:r>
            <a:endParaRPr lang="en-US" altLang="ja-JP" sz="1600" dirty="0">
              <a:solidFill>
                <a:srgbClr val="FFFFFF"/>
              </a:solidFill>
            </a:endParaRPr>
          </a:p>
        </p:txBody>
      </p:sp>
      <p:sp>
        <p:nvSpPr>
          <p:cNvPr id="11" name="屈折矢印 10"/>
          <p:cNvSpPr/>
          <p:nvPr/>
        </p:nvSpPr>
        <p:spPr bwMode="auto">
          <a:xfrm>
            <a:off x="6182218" y="4470177"/>
            <a:ext cx="617082" cy="320729"/>
          </a:xfrm>
          <a:prstGeom prst="bentUpArrow">
            <a:avLst>
              <a:gd name="adj1" fmla="val 25000"/>
              <a:gd name="adj2" fmla="val 23502"/>
              <a:gd name="adj3" fmla="val 25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669" y="5152123"/>
            <a:ext cx="1173548" cy="92806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35325" y="5736860"/>
            <a:ext cx="1000740" cy="372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31" tIns="45715" rIns="91431" bIns="45715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126 </a:t>
            </a:r>
            <a:r>
              <a:rPr kumimoji="1" lang="en-US" altLang="ja-JP" dirty="0" err="1" smtClean="0">
                <a:solidFill>
                  <a:srgbClr val="FF6600"/>
                </a:solidFill>
              </a:rPr>
              <a:t>GeV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4" name="下矢印 13"/>
          <p:cNvSpPr/>
          <p:nvPr/>
        </p:nvSpPr>
        <p:spPr bwMode="auto">
          <a:xfrm>
            <a:off x="3660263" y="4919627"/>
            <a:ext cx="256836" cy="294946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0" y="1003420"/>
            <a:ext cx="2725738" cy="4960753"/>
          </a:xfrm>
          <a:prstGeom prst="rect">
            <a:avLst/>
          </a:prstGeom>
          <a:solidFill>
            <a:srgbClr val="3366FF">
              <a:alpha val="1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dirty="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7546994" y="1003422"/>
            <a:ext cx="1597007" cy="4960754"/>
          </a:xfrm>
          <a:prstGeom prst="rect">
            <a:avLst/>
          </a:prstGeom>
          <a:solidFill>
            <a:srgbClr val="CCFFCC">
              <a:alpha val="3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noFill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図 52" descr="20070315_dc_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53" y="4368309"/>
            <a:ext cx="1560486" cy="10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376" y="5531895"/>
            <a:ext cx="2139122" cy="307766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Selection of SC Technology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364" y="4839252"/>
            <a:ext cx="1362417" cy="1313759"/>
          </a:xfrm>
          <a:prstGeom prst="rect">
            <a:avLst/>
          </a:prstGeom>
        </p:spPr>
      </p:pic>
      <p:sp>
        <p:nvSpPr>
          <p:cNvPr id="5" name="上矢印 4"/>
          <p:cNvSpPr/>
          <p:nvPr/>
        </p:nvSpPr>
        <p:spPr bwMode="auto">
          <a:xfrm flipV="1">
            <a:off x="252707" y="1865917"/>
            <a:ext cx="252413" cy="88216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60" name="Text Box 33"/>
          <p:cNvSpPr txBox="1">
            <a:spLocks noChangeArrowheads="1"/>
          </p:cNvSpPr>
          <p:nvPr/>
        </p:nvSpPr>
        <p:spPr bwMode="auto">
          <a:xfrm>
            <a:off x="5329250" y="3497838"/>
            <a:ext cx="8346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1800" b="1" dirty="0">
                <a:solidFill>
                  <a:srgbClr val="FFFFFF"/>
                </a:solidFill>
              </a:rPr>
              <a:t>TDP 2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410473" y="2669344"/>
            <a:ext cx="2108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US" altLang="ja-JP" sz="1800" dirty="0">
                <a:solidFill>
                  <a:schemeClr val="bg1"/>
                </a:solidFill>
              </a:rPr>
              <a:t>Ref. Design </a:t>
            </a:r>
            <a:r>
              <a:rPr kumimoji="0" lang="en-GB" altLang="ja-JP" sz="1800" dirty="0">
                <a:solidFill>
                  <a:prstClr val="black"/>
                </a:solidFill>
              </a:rPr>
              <a:t>(RDR)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546994" y="2356163"/>
            <a:ext cx="1597007" cy="352234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457107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7993649" y="2320217"/>
            <a:ext cx="697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en-GB" altLang="ja-JP" sz="2000" dirty="0">
                <a:solidFill>
                  <a:srgbClr val="FFFF00"/>
                </a:solidFill>
              </a:rPr>
              <a:t>LCC</a:t>
            </a:r>
          </a:p>
        </p:txBody>
      </p:sp>
      <p:sp>
        <p:nvSpPr>
          <p:cNvPr id="23562" name="Text Box 36"/>
          <p:cNvSpPr txBox="1">
            <a:spLocks noChangeArrowheads="1"/>
          </p:cNvSpPr>
          <p:nvPr/>
        </p:nvSpPr>
        <p:spPr bwMode="auto">
          <a:xfrm>
            <a:off x="5311776" y="4004579"/>
            <a:ext cx="3832225" cy="396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/>
            <a:r>
              <a:rPr kumimoji="0" lang="ja-JP" altLang="en-US" sz="2000" dirty="0">
                <a:solidFill>
                  <a:prstClr val="black"/>
                </a:solidFill>
              </a:rPr>
              <a:t>　</a:t>
            </a:r>
            <a:r>
              <a:rPr kumimoji="0" lang="en-GB" altLang="ja-JP" sz="2000" dirty="0">
                <a:solidFill>
                  <a:prstClr val="black"/>
                </a:solidFill>
              </a:rPr>
              <a:t>LHC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8969" y="1427482"/>
            <a:ext cx="548630" cy="307766"/>
          </a:xfrm>
          <a:prstGeom prst="rect">
            <a:avLst/>
          </a:prstGeom>
          <a:solidFill>
            <a:srgbClr val="3366FF"/>
          </a:solidFill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2004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下矢印 6"/>
          <p:cNvSpPr/>
          <p:nvPr/>
        </p:nvSpPr>
        <p:spPr bwMode="auto">
          <a:xfrm>
            <a:off x="7193240" y="3867170"/>
            <a:ext cx="276225" cy="7666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8" name="Picture 2" descr="Rotation of ITRP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0" y="3067803"/>
            <a:ext cx="1574599" cy="11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436" y="2738626"/>
            <a:ext cx="909638" cy="11919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6807625" y="2748152"/>
            <a:ext cx="837832" cy="3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600" dirty="0">
                <a:solidFill>
                  <a:schemeClr val="bg1"/>
                </a:solidFill>
              </a:rPr>
              <a:t>TDR 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17" y="739238"/>
            <a:ext cx="203671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kumimoji="1" lang="en-US" altLang="ja-JP" dirty="0" smtClean="0"/>
              <a:t>1980’ </a:t>
            </a:r>
            <a:r>
              <a:rPr lang="en-US" altLang="ja-JP" dirty="0" smtClean="0"/>
              <a:t>~  Basic Study </a:t>
            </a:r>
            <a:endParaRPr kumimoji="1" lang="ja-JP" altLang="en-US" dirty="0"/>
          </a:p>
        </p:txBody>
      </p:sp>
      <p:pic>
        <p:nvPicPr>
          <p:cNvPr id="61" name="Picture 2" descr="http://sphotos-a.ak.fbcdn.net/hphotos-ak-prn2/971231_600912173260565_2028028656_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0" b="11971"/>
          <a:stretch/>
        </p:blipFill>
        <p:spPr bwMode="auto">
          <a:xfrm>
            <a:off x="7788059" y="4478165"/>
            <a:ext cx="1216465" cy="14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5" name="Text Box 44"/>
          <p:cNvSpPr txBox="1">
            <a:spLocks noChangeArrowheads="1"/>
          </p:cNvSpPr>
          <p:nvPr/>
        </p:nvSpPr>
        <p:spPr bwMode="auto">
          <a:xfrm>
            <a:off x="7137596" y="3501394"/>
            <a:ext cx="1431637" cy="338544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lIns="91431" tIns="45715" rIns="91431" bIns="45715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07" eaLnBrk="0" fontAlgn="ctr" hangingPunct="0"/>
            <a:r>
              <a:rPr kumimoji="0" lang="en-US" altLang="ja-JP" sz="1600" b="1" dirty="0" smtClean="0">
                <a:solidFill>
                  <a:prstClr val="black"/>
                </a:solidFill>
              </a:rPr>
              <a:t> completion</a:t>
            </a:r>
            <a:endParaRPr kumimoji="0" lang="en-US" altLang="ja-JP" sz="1600" b="1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39678" y="5546165"/>
            <a:ext cx="112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2013.6.12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426825" y="5895518"/>
            <a:ext cx="123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2012.12.15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57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232106"/>
              </p:ext>
            </p:extLst>
          </p:nvPr>
        </p:nvGraphicFramePr>
        <p:xfrm>
          <a:off x="513188" y="908720"/>
          <a:ext cx="8416529" cy="5029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4368"/>
                <a:gridCol w="751014"/>
                <a:gridCol w="932082"/>
                <a:gridCol w="1010195"/>
                <a:gridCol w="986290"/>
                <a:gridCol w="986290"/>
                <a:gridCol w="986290"/>
              </a:tblGrid>
              <a:tr h="2672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LEP2 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LHeC</a:t>
                      </a:r>
                      <a:endParaRPr lang="en-GB" sz="1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LEP3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TLEP-Z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</a:tr>
              <a:tr h="47552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beam </a:t>
                      </a:r>
                      <a:r>
                        <a:rPr lang="en-GB" sz="1800" dirty="0">
                          <a:effectLst/>
                        </a:rPr>
                        <a:t>energy </a:t>
                      </a:r>
                      <a:r>
                        <a:rPr lang="en-GB" sz="1800" dirty="0" err="1">
                          <a:effectLst/>
                        </a:rPr>
                        <a:t>E</a:t>
                      </a:r>
                      <a:r>
                        <a:rPr lang="en-GB" sz="1200" dirty="0" err="1">
                          <a:effectLst/>
                        </a:rPr>
                        <a:t>b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circumference</a:t>
                      </a:r>
                      <a:r>
                        <a:rPr lang="en-GB" sz="1800" baseline="0" dirty="0" smtClean="0">
                          <a:effectLst/>
                        </a:rPr>
                        <a:t> </a:t>
                      </a:r>
                      <a:r>
                        <a:rPr lang="de-DE" sz="1800" dirty="0" smtClean="0">
                          <a:effectLst/>
                        </a:rPr>
                        <a:t>[km</a:t>
                      </a:r>
                      <a:r>
                        <a:rPr lang="de-DE" sz="1800" dirty="0">
                          <a:effectLst/>
                        </a:rPr>
                        <a:t>]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beam current [mA]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#bunches/beam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#e</a:t>
                      </a:r>
                      <a:r>
                        <a:rPr lang="de-DE" sz="1200" dirty="0">
                          <a:effectLst/>
                        </a:rPr>
                        <a:t>−</a:t>
                      </a:r>
                      <a:r>
                        <a:rPr lang="de-DE" sz="1800" dirty="0">
                          <a:effectLst/>
                        </a:rPr>
                        <a:t>/beam [10</a:t>
                      </a:r>
                      <a:r>
                        <a:rPr lang="de-DE" sz="1800" baseline="30000" dirty="0">
                          <a:effectLst/>
                        </a:rPr>
                        <a:t>12</a:t>
                      </a:r>
                      <a:r>
                        <a:rPr lang="de-DE" sz="1800" dirty="0">
                          <a:effectLst/>
                        </a:rPr>
                        <a:t>]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effectLst/>
                        </a:rPr>
                        <a:t>horizontal emittance </a:t>
                      </a:r>
                      <a:r>
                        <a:rPr lang="de-DE" sz="1800" dirty="0">
                          <a:effectLst/>
                        </a:rPr>
                        <a:t>[nm]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effectLst/>
                        </a:rPr>
                        <a:t>vertical emittance </a:t>
                      </a:r>
                      <a:r>
                        <a:rPr lang="de-DE" sz="1800" dirty="0">
                          <a:effectLst/>
                        </a:rPr>
                        <a:t>[nm]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bending </a:t>
                      </a:r>
                      <a:r>
                        <a:rPr lang="de-DE" sz="1800" dirty="0" smtClean="0">
                          <a:effectLst/>
                        </a:rPr>
                        <a:t>radius </a:t>
                      </a:r>
                      <a:r>
                        <a:rPr lang="en-GB" sz="18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partition </a:t>
                      </a:r>
                      <a:r>
                        <a:rPr lang="en-GB" sz="1800" dirty="0">
                          <a:effectLst/>
                        </a:rPr>
                        <a:t>number </a:t>
                      </a:r>
                      <a:r>
                        <a:rPr lang="en-GB" sz="1800" dirty="0" err="1">
                          <a:effectLst/>
                        </a:rPr>
                        <a:t>J</a:t>
                      </a:r>
                      <a:r>
                        <a:rPr lang="en-GB" sz="1200" baseline="-25000" dirty="0" err="1">
                          <a:effectLst/>
                        </a:rPr>
                        <a:t>ε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momentum</a:t>
                      </a:r>
                      <a:r>
                        <a:rPr lang="ja-JP" altLang="en-US" sz="1800" baseline="0" dirty="0" smtClean="0">
                          <a:effectLst/>
                        </a:rPr>
                        <a:t>  </a:t>
                      </a:r>
                      <a:r>
                        <a:rPr lang="en-GB" sz="1800" dirty="0" smtClean="0">
                          <a:effectLst/>
                        </a:rPr>
                        <a:t>comp. </a:t>
                      </a:r>
                      <a:r>
                        <a:rPr lang="en-GB" sz="1800" dirty="0">
                          <a:effectLst/>
                        </a:rPr>
                        <a:t>α</a:t>
                      </a:r>
                      <a:r>
                        <a:rPr lang="en-GB" sz="1200" baseline="-25000" dirty="0">
                          <a:effectLst/>
                        </a:rPr>
                        <a:t>c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[10</a:t>
                      </a:r>
                      <a:r>
                        <a:rPr lang="en-GB" sz="1800" baseline="30000" dirty="0">
                          <a:effectLst/>
                        </a:rPr>
                        <a:t>−5</a:t>
                      </a:r>
                      <a:r>
                        <a:rPr lang="en-GB" sz="18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SR </a:t>
                      </a:r>
                      <a:r>
                        <a:rPr lang="de-DE" sz="1800" dirty="0" smtClean="0">
                          <a:effectLst/>
                        </a:rPr>
                        <a:t>power/beam </a:t>
                      </a:r>
                      <a:r>
                        <a:rPr lang="de-DE" sz="1800" dirty="0">
                          <a:effectLst/>
                        </a:rPr>
                        <a:t>[MW] 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β</a:t>
                      </a:r>
                      <a:r>
                        <a:rPr lang="de-DE" sz="1800" baseline="30000" dirty="0">
                          <a:effectLst/>
                        </a:rPr>
                        <a:t>∗</a:t>
                      </a:r>
                      <a:r>
                        <a:rPr lang="de-DE" sz="1800" baseline="-25000" dirty="0">
                          <a:effectLst/>
                        </a:rPr>
                        <a:t>x </a:t>
                      </a:r>
                      <a:r>
                        <a:rPr lang="de-DE" sz="1800" dirty="0" smtClean="0">
                          <a:effectLst/>
                        </a:rPr>
                        <a:t>[m</a:t>
                      </a:r>
                      <a:r>
                        <a:rPr lang="de-DE" sz="1800" dirty="0">
                          <a:effectLst/>
                        </a:rPr>
                        <a:t>] 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β</a:t>
                      </a:r>
                      <a:r>
                        <a:rPr lang="de-DE" sz="1800" baseline="30000" dirty="0">
                          <a:effectLst/>
                        </a:rPr>
                        <a:t>∗</a:t>
                      </a:r>
                      <a:r>
                        <a:rPr lang="de-DE" sz="1800" baseline="-25000" dirty="0">
                          <a:effectLst/>
                        </a:rPr>
                        <a:t>y</a:t>
                      </a:r>
                      <a:r>
                        <a:rPr lang="de-DE" sz="1800" dirty="0">
                          <a:effectLst/>
                        </a:rPr>
                        <a:t> [cm] 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σ</a:t>
                      </a:r>
                      <a:r>
                        <a:rPr lang="de-DE" sz="1800" baseline="30000" dirty="0">
                          <a:effectLst/>
                        </a:rPr>
                        <a:t>∗</a:t>
                      </a:r>
                      <a:r>
                        <a:rPr lang="de-DE" sz="1800" baseline="-25000" dirty="0">
                          <a:effectLst/>
                        </a:rPr>
                        <a:t>x</a:t>
                      </a:r>
                      <a:r>
                        <a:rPr lang="de-DE" sz="1800" dirty="0">
                          <a:effectLst/>
                        </a:rPr>
                        <a:t> [</a:t>
                      </a:r>
                      <a:r>
                        <a:rPr lang="en-GB" sz="1800" dirty="0">
                          <a:effectLst/>
                        </a:rPr>
                        <a:t>μ</a:t>
                      </a:r>
                      <a:r>
                        <a:rPr lang="de-DE" sz="1800" dirty="0">
                          <a:effectLst/>
                        </a:rPr>
                        <a:t>m] 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σ</a:t>
                      </a:r>
                      <a:r>
                        <a:rPr lang="de-DE" sz="1800" baseline="30000" dirty="0">
                          <a:effectLst/>
                        </a:rPr>
                        <a:t>∗</a:t>
                      </a:r>
                      <a:r>
                        <a:rPr lang="de-DE" sz="1800" baseline="-25000" dirty="0">
                          <a:effectLst/>
                        </a:rPr>
                        <a:t>y</a:t>
                      </a:r>
                      <a:r>
                        <a:rPr lang="de-DE" sz="1800" dirty="0">
                          <a:effectLst/>
                        </a:rPr>
                        <a:t> [</a:t>
                      </a:r>
                      <a:r>
                        <a:rPr lang="en-GB" sz="1800" dirty="0">
                          <a:effectLst/>
                        </a:rPr>
                        <a:t>μ</a:t>
                      </a:r>
                      <a:r>
                        <a:rPr lang="de-DE" sz="1800" dirty="0">
                          <a:effectLst/>
                        </a:rPr>
                        <a:t>m]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hourglass </a:t>
                      </a:r>
                      <a:r>
                        <a:rPr lang="en-GB" sz="1800" dirty="0" err="1">
                          <a:effectLst/>
                        </a:rPr>
                        <a:t>F</a:t>
                      </a:r>
                      <a:r>
                        <a:rPr lang="en-GB" sz="1800" baseline="-25000" dirty="0" err="1">
                          <a:effectLst/>
                        </a:rPr>
                        <a:t>hg</a:t>
                      </a:r>
                      <a:r>
                        <a:rPr lang="en-GB" sz="1800" baseline="-25000" dirty="0">
                          <a:effectLst/>
                        </a:rPr>
                        <a:t> 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</a:rPr>
                        <a:t>ΔE</a:t>
                      </a:r>
                      <a:r>
                        <a:rPr lang="en-GB" sz="1800" baseline="30000" dirty="0" err="1" smtClean="0">
                          <a:effectLst/>
                        </a:rPr>
                        <a:t>SR</a:t>
                      </a:r>
                      <a:r>
                        <a:rPr lang="en-GB" sz="1800" baseline="-25000" dirty="0" err="1" smtClean="0">
                          <a:effectLst/>
                        </a:rPr>
                        <a:t>loss</a:t>
                      </a:r>
                      <a:r>
                        <a:rPr lang="en-GB" sz="1800" dirty="0" smtClean="0">
                          <a:effectLst/>
                        </a:rPr>
                        <a:t>/turn [GeV</a:t>
                      </a:r>
                      <a:r>
                        <a:rPr lang="en-GB" sz="1800" dirty="0">
                          <a:effectLst/>
                        </a:rPr>
                        <a:t>] 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3.41</a:t>
                      </a:r>
                      <a:endParaRPr lang="en-GB" sz="1800" dirty="0">
                        <a:effectLst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0.44</a:t>
                      </a:r>
                      <a:endParaRPr lang="en-GB" sz="1800" dirty="0">
                        <a:effectLst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0.59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6.99</a:t>
                      </a:r>
                      <a:endParaRPr lang="en-GB" sz="1800" dirty="0">
                        <a:effectLst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45.5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80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1180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2625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2000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30.8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0.15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9.0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1.0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</a:t>
                      </a:r>
                      <a:r>
                        <a:rPr lang="en-GB" sz="1800" dirty="0" smtClean="0">
                          <a:effectLst/>
                        </a:rPr>
                        <a:t>.0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78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0.39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0.71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0.04</a:t>
                      </a:r>
                      <a:endParaRPr lang="en-GB" sz="1800" dirty="0">
                        <a:effectLst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24.3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0.75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2.1</a:t>
                      </a:r>
                      <a:endParaRPr lang="en-GB" sz="1800" dirty="0">
                        <a:effectLst/>
                      </a:endParaRPr>
                    </a:p>
                  </a:txBody>
                  <a:tcPr marL="60124" marR="6012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5.4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20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0.32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9.3</a:t>
                      </a:r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0124" marR="60124" marT="0" marB="0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9810" y="46333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LEP3/TLEP parameters -1</a:t>
            </a:r>
          </a:p>
        </p:txBody>
      </p:sp>
      <p:sp>
        <p:nvSpPr>
          <p:cNvPr id="4" name="Rectangle 3"/>
          <p:cNvSpPr/>
          <p:nvPr/>
        </p:nvSpPr>
        <p:spPr>
          <a:xfrm>
            <a:off x="3286116" y="2571744"/>
            <a:ext cx="5214974" cy="50006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6116" y="1714488"/>
            <a:ext cx="5214974" cy="2857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6116" y="4500570"/>
            <a:ext cx="5214974" cy="50006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5625131" y="2648767"/>
            <a:ext cx="3684796" cy="18810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57038" y="149346"/>
            <a:ext cx="3015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soon at </a:t>
            </a:r>
            <a:r>
              <a:rPr lang="en-US" sz="2000" b="1" dirty="0" err="1">
                <a:solidFill>
                  <a:srgbClr val="FF0000"/>
                </a:solidFill>
              </a:rPr>
              <a:t>SuperKEKB</a:t>
            </a:r>
            <a:r>
              <a:rPr lang="en-US" sz="20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 baseline="-25000" dirty="0" err="1">
                <a:solidFill>
                  <a:srgbClr val="FF0000"/>
                </a:solidFill>
              </a:rPr>
              <a:t>x</a:t>
            </a:r>
            <a:r>
              <a:rPr lang="en-US" sz="2000" b="1" dirty="0">
                <a:solidFill>
                  <a:srgbClr val="FF0000"/>
                </a:solidFill>
              </a:rPr>
              <a:t>*=0.03 m, </a:t>
            </a:r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 baseline="-25000" dirty="0" err="1">
                <a:solidFill>
                  <a:srgbClr val="FF0000"/>
                </a:solidFill>
              </a:rPr>
              <a:t>Y</a:t>
            </a:r>
            <a:r>
              <a:rPr lang="en-US" sz="2000" b="1" dirty="0">
                <a:solidFill>
                  <a:srgbClr val="FF0000"/>
                </a:solidFill>
              </a:rPr>
              <a:t>*=0.03 cm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786" y="6000768"/>
            <a:ext cx="2757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SuperKEKB:</a:t>
            </a:r>
            <a:r>
              <a:rPr lang="en-US" sz="2000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</a:rPr>
              <a:t>y</a:t>
            </a:r>
            <a:r>
              <a:rPr lang="en-US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</a:rPr>
              <a:t>x</a:t>
            </a:r>
            <a:r>
              <a:rPr lang="en-US" sz="2000" b="1" dirty="0">
                <a:solidFill>
                  <a:srgbClr val="FF0000"/>
                </a:solidFill>
              </a:rPr>
              <a:t>=0.25%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rot="5400000" flipH="1" flipV="1">
            <a:off x="2310986" y="2925333"/>
            <a:ext cx="2928958" cy="3221913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4" idx="0"/>
            <a:endCxn id="13" idx="4"/>
          </p:cNvCxnSpPr>
          <p:nvPr/>
        </p:nvCxnSpPr>
        <p:spPr>
          <a:xfrm rot="5400000" flipH="1" flipV="1">
            <a:off x="5830391" y="4756550"/>
            <a:ext cx="1764662" cy="723775"/>
          </a:xfrm>
          <a:prstGeom prst="straightConnector1">
            <a:avLst/>
          </a:prstGeom>
          <a:ln w="47625">
            <a:solidFill>
              <a:srgbClr val="000099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57662" y="6000768"/>
            <a:ext cx="478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9"/>
                </a:solidFill>
              </a:rPr>
              <a:t>e</a:t>
            </a:r>
            <a:r>
              <a:rPr lang="en-US" sz="2000" b="1" dirty="0" smtClean="0">
                <a:solidFill>
                  <a:srgbClr val="000099"/>
                </a:solidFill>
              </a:rPr>
              <a:t>ven with 1/5 SR power (10 MW) still &gt; </a:t>
            </a:r>
            <a:r>
              <a:rPr lang="en-US" sz="2000" b="1" i="1" dirty="0" smtClean="0">
                <a:solidFill>
                  <a:srgbClr val="000099"/>
                </a:solidFill>
              </a:rPr>
              <a:t>L</a:t>
            </a:r>
            <a:r>
              <a:rPr lang="en-US" sz="2000" b="1" i="1" baseline="-25000" dirty="0" smtClean="0">
                <a:solidFill>
                  <a:srgbClr val="000099"/>
                </a:solidFill>
              </a:rPr>
              <a:t>ILC</a:t>
            </a:r>
            <a:r>
              <a:rPr lang="en-US" sz="2000" b="1" i="1" dirty="0" smtClean="0">
                <a:solidFill>
                  <a:srgbClr val="000099"/>
                </a:solidFill>
              </a:rPr>
              <a:t>!</a:t>
            </a:r>
            <a:endParaRPr lang="en-GB" sz="2000" b="1" i="1" dirty="0">
              <a:solidFill>
                <a:srgbClr val="000099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86578" y="3929066"/>
            <a:ext cx="576064" cy="307040"/>
          </a:xfrm>
          <a:prstGeom prst="ellipse">
            <a:avLst/>
          </a:prstGeom>
          <a:noFill/>
          <a:ln w="508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86356" y="6488668"/>
            <a:ext cx="300039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Zimmermann, TLEP WS, Apr.2013</a:t>
            </a:r>
            <a:endParaRPr kumimoji="1" lang="ja-JP" altLang="en-US" sz="1600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>
          <a:xfrm>
            <a:off x="285720" y="6356350"/>
            <a:ext cx="2133600" cy="365125"/>
          </a:xfrm>
        </p:spPr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>
          <a:xfrm>
            <a:off x="6724680" y="635635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5" grpId="0"/>
      <p:bldP spid="14" grpId="0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13659"/>
              </p:ext>
            </p:extLst>
          </p:nvPr>
        </p:nvGraphicFramePr>
        <p:xfrm>
          <a:off x="371473" y="764705"/>
          <a:ext cx="8072461" cy="5166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8405"/>
                <a:gridCol w="743462"/>
                <a:gridCol w="683040"/>
                <a:gridCol w="966459"/>
                <a:gridCol w="963918"/>
                <a:gridCol w="963918"/>
                <a:gridCol w="923259"/>
              </a:tblGrid>
              <a:tr h="2690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LEP2 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LHeC</a:t>
                      </a:r>
                      <a:endParaRPr lang="en-GB" sz="180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LEP3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TLEP-Z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</a:tr>
              <a:tr h="48924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</a:rPr>
                        <a:t>V</a:t>
                      </a:r>
                      <a:r>
                        <a:rPr lang="en-GB" sz="1800" baseline="-25000" dirty="0" err="1" smtClean="0">
                          <a:effectLst/>
                        </a:rPr>
                        <a:t>RF,tot</a:t>
                      </a:r>
                      <a:r>
                        <a:rPr lang="en-GB" sz="1800" baseline="-250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1800" baseline="-25000" dirty="0" err="1">
                          <a:effectLst/>
                        </a:rPr>
                        <a:t>max,RF</a:t>
                      </a:r>
                      <a:r>
                        <a:rPr lang="en-GB" sz="18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ξ</a:t>
                      </a:r>
                      <a:r>
                        <a:rPr lang="en-GB" sz="1800" baseline="-25000" dirty="0" err="1">
                          <a:effectLst/>
                        </a:rPr>
                        <a:t>x</a:t>
                      </a:r>
                      <a:r>
                        <a:rPr lang="en-GB" sz="18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ξ</a:t>
                      </a:r>
                      <a:r>
                        <a:rPr lang="en-GB" sz="1800" baseline="-25000" dirty="0" err="1">
                          <a:effectLst/>
                        </a:rPr>
                        <a:t>y</a:t>
                      </a:r>
                      <a:r>
                        <a:rPr lang="en-GB" sz="18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f</a:t>
                      </a:r>
                      <a:r>
                        <a:rPr lang="en-GB" sz="1800" baseline="-25000" dirty="0" err="1">
                          <a:effectLst/>
                        </a:rPr>
                        <a:t>s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E</a:t>
                      </a:r>
                      <a:r>
                        <a:rPr lang="en-GB" sz="1800" baseline="-25000" dirty="0" err="1">
                          <a:effectLst/>
                        </a:rPr>
                        <a:t>acc</a:t>
                      </a:r>
                      <a:r>
                        <a:rPr lang="en-GB" sz="18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f</a:t>
                      </a:r>
                      <a:r>
                        <a:rPr lang="en-GB" sz="1800" baseline="-25000" dirty="0" err="1">
                          <a:effectLst/>
                        </a:rPr>
                        <a:t>RF</a:t>
                      </a:r>
                      <a:r>
                        <a:rPr lang="en-GB" sz="18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δ</a:t>
                      </a:r>
                      <a:r>
                        <a:rPr lang="en-GB" sz="1800" baseline="30000" dirty="0" err="1">
                          <a:effectLst/>
                        </a:rPr>
                        <a:t>SR</a:t>
                      </a:r>
                      <a:r>
                        <a:rPr lang="en-GB" sz="1800" baseline="-25000" dirty="0" err="1">
                          <a:effectLst/>
                        </a:rPr>
                        <a:t>rms</a:t>
                      </a:r>
                      <a:r>
                        <a:rPr lang="en-GB" sz="18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σ</a:t>
                      </a:r>
                      <a:r>
                        <a:rPr lang="en-GB" sz="1800" baseline="30000" dirty="0" err="1">
                          <a:effectLst/>
                        </a:rPr>
                        <a:t>SR</a:t>
                      </a:r>
                      <a:r>
                        <a:rPr lang="en-GB" sz="1800" baseline="-25000" dirty="0" err="1">
                          <a:effectLst/>
                        </a:rPr>
                        <a:t>z,rms</a:t>
                      </a:r>
                      <a:r>
                        <a:rPr lang="en-GB" sz="1800" baseline="-25000" dirty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L</a:t>
                      </a:r>
                      <a:r>
                        <a:rPr lang="en-GB" sz="1800" dirty="0">
                          <a:effectLst/>
                        </a:rPr>
                        <a:t>/IP[10</a:t>
                      </a:r>
                      <a:r>
                        <a:rPr lang="en-GB" sz="1800" baseline="30000" dirty="0">
                          <a:effectLst/>
                        </a:rPr>
                        <a:t>32</a:t>
                      </a:r>
                      <a:r>
                        <a:rPr lang="en-GB" sz="1800" dirty="0">
                          <a:effectLst/>
                        </a:rPr>
                        <a:t>cm</a:t>
                      </a:r>
                      <a:r>
                        <a:rPr lang="en-GB" sz="1800" baseline="30000" dirty="0">
                          <a:effectLst/>
                        </a:rPr>
                        <a:t>−2</a:t>
                      </a:r>
                      <a:r>
                        <a:rPr lang="en-GB" sz="1800" dirty="0">
                          <a:effectLst/>
                        </a:rPr>
                        <a:t>s</a:t>
                      </a:r>
                      <a:r>
                        <a:rPr lang="en-GB" sz="1800" baseline="30000" dirty="0">
                          <a:effectLst/>
                        </a:rPr>
                        <a:t>−1</a:t>
                      </a:r>
                      <a:r>
                        <a:rPr lang="en-GB" sz="18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</a:rPr>
                        <a:t>Rad.Bhabha</a:t>
                      </a:r>
                      <a:r>
                        <a:rPr lang="en-GB" sz="1800" baseline="0" dirty="0" smtClean="0">
                          <a:effectLst/>
                        </a:rPr>
                        <a:t> </a:t>
                      </a:r>
                      <a:r>
                        <a:rPr lang="en-GB" sz="1800" baseline="0" dirty="0" err="1" smtClean="0">
                          <a:effectLst/>
                        </a:rPr>
                        <a:t>b.</a:t>
                      </a:r>
                      <a:r>
                        <a:rPr lang="en-GB" sz="1800" dirty="0" err="1" smtClean="0">
                          <a:effectLst/>
                        </a:rPr>
                        <a:t>lifetime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[min]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ϒ</a:t>
                      </a:r>
                      <a:r>
                        <a:rPr lang="en-GB" sz="1800" baseline="-25000" dirty="0">
                          <a:effectLst/>
                        </a:rPr>
                        <a:t>BS</a:t>
                      </a:r>
                      <a:r>
                        <a:rPr lang="en-GB" sz="1800" dirty="0">
                          <a:effectLst/>
                        </a:rPr>
                        <a:t> [10</a:t>
                      </a:r>
                      <a:r>
                        <a:rPr lang="en-GB" sz="1800" baseline="30000" dirty="0">
                          <a:effectLst/>
                        </a:rPr>
                        <a:t>−4</a:t>
                      </a:r>
                      <a:r>
                        <a:rPr lang="en-GB" sz="18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n</a:t>
                      </a:r>
                      <a:r>
                        <a:rPr lang="en-GB" sz="1800" baseline="-25000" dirty="0" err="1">
                          <a:effectLst/>
                        </a:rPr>
                        <a:t>γ</a:t>
                      </a:r>
                      <a:r>
                        <a:rPr lang="en-GB" sz="1800" dirty="0">
                          <a:effectLst/>
                        </a:rPr>
                        <a:t>/collision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1800" baseline="30000" dirty="0" err="1" smtClean="0">
                          <a:effectLst/>
                        </a:rPr>
                        <a:t>BS</a:t>
                      </a:r>
                      <a:r>
                        <a:rPr lang="en-GB" sz="1800" dirty="0" smtClean="0">
                          <a:effectLst/>
                        </a:rPr>
                        <a:t>/collision </a:t>
                      </a:r>
                      <a:r>
                        <a:rPr lang="en-GB" sz="1800" dirty="0">
                          <a:effectLst/>
                        </a:rPr>
                        <a:t>[MeV]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aseline="0" dirty="0" err="1" smtClean="0">
                          <a:effectLst/>
                          <a:latin typeface="Symbol" pitchFamily="18" charset="2"/>
                        </a:rPr>
                        <a:t>Dd</a:t>
                      </a:r>
                      <a:r>
                        <a:rPr lang="en-GB" sz="1800" baseline="30000" dirty="0" err="1" smtClean="0">
                          <a:effectLst/>
                        </a:rPr>
                        <a:t>BS</a:t>
                      </a:r>
                      <a:r>
                        <a:rPr lang="en-GB" sz="1800" baseline="-25000" dirty="0" err="1" smtClean="0">
                          <a:effectLst/>
                        </a:rPr>
                        <a:t>rms</a:t>
                      </a:r>
                      <a:r>
                        <a:rPr lang="en-GB" sz="1800" dirty="0" smtClean="0">
                          <a:effectLst/>
                        </a:rPr>
                        <a:t>/collision </a:t>
                      </a:r>
                      <a:r>
                        <a:rPr lang="en-GB" sz="1800" dirty="0">
                          <a:effectLst/>
                        </a:rPr>
                        <a:t>[MeV] 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3.64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0.3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0.5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0.07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12.0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5.7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2.19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600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700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0.23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0.31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94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18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9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0.60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31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44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4.0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0.12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0.12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1.29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100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700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0.06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0.19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10335</a:t>
                      </a:r>
                      <a:endParaRPr lang="en-GB" sz="18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 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37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0.41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3.6</a:t>
                      </a:r>
                      <a:endParaRPr lang="en-GB" sz="18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endParaRPr lang="en-GB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60543" marR="6054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0.05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0.51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  <a:endParaRPr lang="en-GB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0543" marR="60543" marT="0" marB="0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36026" y="5899"/>
            <a:ext cx="59123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LEP3/TLEP parameters -2</a:t>
            </a:r>
          </a:p>
        </p:txBody>
      </p:sp>
      <p:sp>
        <p:nvSpPr>
          <p:cNvPr id="3" name="Rectangle 2"/>
          <p:cNvSpPr/>
          <p:nvPr/>
        </p:nvSpPr>
        <p:spPr>
          <a:xfrm>
            <a:off x="3157522" y="1571612"/>
            <a:ext cx="648072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3729026" y="642918"/>
            <a:ext cx="2857520" cy="1000132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15108" y="142852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LEP2 was not beam-beam limited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472" y="6000768"/>
            <a:ext cx="8501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LEP data for 94.5 - 101 GeV consistently suggest a beam-beam limit of ~0.115 (</a:t>
            </a:r>
            <a:r>
              <a:rPr lang="en-US" sz="1600" b="1" dirty="0" err="1">
                <a:solidFill>
                  <a:srgbClr val="FF0000"/>
                </a:solidFill>
              </a:rPr>
              <a:t>R.Assmann</a:t>
            </a:r>
            <a:r>
              <a:rPr lang="en-US" sz="1600" b="1" dirty="0">
                <a:solidFill>
                  <a:srgbClr val="FF0000"/>
                </a:solidFill>
              </a:rPr>
              <a:t>, K. C.)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3240" y="3786190"/>
            <a:ext cx="5214974" cy="2857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3240" y="4357694"/>
            <a:ext cx="5214974" cy="2857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57686" y="6357958"/>
            <a:ext cx="300039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Zimmermann, TLEP WS, Apr.2013</a:t>
            </a:r>
            <a:endParaRPr kumimoji="1" lang="ja-JP" altLang="en-US" sz="1600" dirty="0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Higgs Hunting 2013</a:t>
            </a:r>
            <a:endParaRPr kumimoji="1" lang="ja-JP" altLang="en-US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ILC, A. Yamamoto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9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69" y="2361987"/>
            <a:ext cx="1053660" cy="61051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649288" y="1349231"/>
            <a:ext cx="5413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1100" y="1349231"/>
            <a:ext cx="500063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213" y="1349231"/>
            <a:ext cx="52228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33613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1300" y="1349231"/>
            <a:ext cx="53498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288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0800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00550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0300" y="1349231"/>
            <a:ext cx="541338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1638" y="1349231"/>
            <a:ext cx="554037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35675" y="1349231"/>
            <a:ext cx="561975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7650" y="1349231"/>
            <a:ext cx="539750" cy="574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7164388" y="1349231"/>
            <a:ext cx="977900" cy="5746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0363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Calibri" pitchFamily="1" charset="0"/>
              </a:rPr>
              <a:t>1980</a:t>
            </a:r>
            <a:endParaRPr lang="en-GB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436688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1990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563813" y="1493693"/>
            <a:ext cx="65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2000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87750" y="1500043"/>
            <a:ext cx="652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2010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70425" y="1514331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2020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761038" y="1504806"/>
            <a:ext cx="652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2030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73" y="2361987"/>
            <a:ext cx="814196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29" y="2361986"/>
            <a:ext cx="1130929" cy="61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65667" y="2458171"/>
            <a:ext cx="592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64182" y="2475634"/>
            <a:ext cx="1062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046857" y="2480396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111694" y="2489921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Proto.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1" y="2361987"/>
            <a:ext cx="1135111" cy="61051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079819" y="2361334"/>
            <a:ext cx="936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80" y="3248144"/>
            <a:ext cx="81513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41" y="3248144"/>
            <a:ext cx="1211616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1842042" y="3343996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1" charset="0"/>
              </a:rPr>
              <a:t>HL-LHC</a:t>
            </a:r>
            <a:endParaRPr lang="en-GB" sz="2000" b="1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347117" y="3353521"/>
            <a:ext cx="1060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5247230" y="3366221"/>
            <a:ext cx="86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22" y="3248144"/>
            <a:ext cx="1382057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3070767" y="3239221"/>
            <a:ext cx="153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5833255"/>
            <a:ext cx="1938483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72" y="5835533"/>
            <a:ext cx="1488727" cy="594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2864653" y="5932789"/>
            <a:ext cx="1109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itchFamily="1" charset="0"/>
              </a:rPr>
              <a:t>V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HE-LHC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39338" y="5924975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72" y="5833255"/>
            <a:ext cx="1642066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4232763" y="5842007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434234" name="TextBox 25"/>
          <p:cNvSpPr txBox="1">
            <a:spLocks noChangeArrowheads="1"/>
          </p:cNvSpPr>
          <p:nvPr/>
        </p:nvSpPr>
        <p:spPr bwMode="auto">
          <a:xfrm>
            <a:off x="385763" y="260350"/>
            <a:ext cx="4143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Calibri" pitchFamily="1" charset="0"/>
              </a:rPr>
              <a:t>Tentative time line </a:t>
            </a:r>
            <a:endParaRPr lang="en-GB" sz="4000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869113" y="1514331"/>
            <a:ext cx="6524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2040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9" y="5087820"/>
            <a:ext cx="1331763" cy="58814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34" y="5081345"/>
            <a:ext cx="1838767" cy="59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877029" y="5178602"/>
            <a:ext cx="6815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TLEP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324613" y="5202120"/>
            <a:ext cx="106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569563" y="5178602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49" y="5079068"/>
            <a:ext cx="1191540" cy="5969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245139" y="5087820"/>
            <a:ext cx="1538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55273" y="5842007"/>
            <a:ext cx="744362" cy="588148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7742726" y="5924975"/>
            <a:ext cx="86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653337" y="5073130"/>
            <a:ext cx="746297" cy="602837"/>
          </a:xfrm>
          <a:prstGeom prst="rect">
            <a:avLst/>
          </a:prstGeom>
          <a:gradFill>
            <a:gsLst>
              <a:gs pos="0">
                <a:srgbClr val="CCCCFF"/>
              </a:gs>
              <a:gs pos="0">
                <a:srgbClr val="99CCFF"/>
              </a:gs>
              <a:gs pos="36000">
                <a:srgbClr val="9966FF"/>
              </a:gs>
              <a:gs pos="96000">
                <a:srgbClr val="CC99FF"/>
              </a:gs>
              <a:gs pos="98000">
                <a:srgbClr val="99CCFF"/>
              </a:gs>
              <a:gs pos="100000">
                <a:srgbClr val="CCCC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7" y="4117684"/>
            <a:ext cx="770787" cy="6058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42" y="4126634"/>
            <a:ext cx="1221592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032667" y="4066666"/>
            <a:ext cx="15825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LHeC</a:t>
            </a:r>
            <a:endParaRPr lang="en-US" sz="2000" b="1" dirty="0" smtClean="0">
              <a:solidFill>
                <a:srgbClr val="000000"/>
              </a:solidFill>
              <a:latin typeface="Calibri" pitchFamily="1" charset="0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&amp; 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1" charset="0"/>
              </a:rPr>
              <a:t>SAPPHiRE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1" charset="0"/>
              </a:rPr>
              <a:t>?</a:t>
            </a:r>
            <a:endParaRPr lang="en-GB" sz="2000" b="1" dirty="0">
              <a:solidFill>
                <a:srgbClr val="000000"/>
              </a:solidFill>
              <a:latin typeface="Calibri" pitchFamily="1" charset="0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4342377" y="4126433"/>
            <a:ext cx="1131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Constr.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5330102" y="4243908"/>
            <a:ext cx="1046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pitchFamily="1" charset="0"/>
              </a:rPr>
              <a:t>Physics</a:t>
            </a:r>
            <a:endParaRPr lang="en-GB" b="1" dirty="0">
              <a:solidFill>
                <a:srgbClr val="FFFFFF"/>
              </a:solidFill>
              <a:latin typeface="Calibri" pitchFamily="1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2" y="4117684"/>
            <a:ext cx="698505" cy="6058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</p:pic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3601014" y="4140720"/>
            <a:ext cx="96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Design,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pitchFamily="1" charset="0"/>
              </a:rPr>
              <a:t>R&amp;D</a:t>
            </a:r>
            <a:endParaRPr lang="en-GB" b="1">
              <a:solidFill>
                <a:srgbClr val="FFFFFF"/>
              </a:solidFill>
              <a:latin typeface="Calibri" pitchFamily="1" charset="0"/>
            </a:endParaRPr>
          </a:p>
        </p:txBody>
      </p:sp>
      <p:sp>
        <p:nvSpPr>
          <p:cNvPr id="79" name="日付プレースホルダ 7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Higgs Hunting 2013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0" name="スライド番号プレースホルダ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929190" y="642918"/>
            <a:ext cx="33575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Zimmermann, TLEP WS, Apr.2013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ILC, A. Yamamoto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306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35" grpId="0"/>
      <p:bldP spid="36" grpId="0"/>
      <p:bldP spid="37" grpId="0"/>
      <p:bldP spid="38" grpId="0"/>
      <p:bldP spid="41" grpId="0"/>
      <p:bldP spid="45" grpId="0"/>
      <p:bldP spid="46" grpId="0"/>
      <p:bldP spid="47" grpId="0"/>
      <p:bldP spid="50" grpId="0"/>
      <p:bldP spid="60" grpId="0"/>
      <p:bldP spid="61" grpId="0"/>
      <p:bldP spid="64" grpId="0"/>
      <p:bldP spid="67" grpId="0"/>
      <p:bldP spid="70" grpId="0"/>
      <p:bldP spid="71" grpId="0"/>
      <p:bldP spid="72" grpId="0"/>
      <p:bldP spid="74" grpId="0"/>
      <p:bldP spid="2" grpId="0" animBg="1"/>
      <p:bldP spid="62" grpId="0"/>
      <p:bldP spid="55" grpId="0" animBg="1"/>
      <p:bldP spid="65" grpId="0"/>
      <p:bldP spid="66" grpId="0"/>
      <p:bldP spid="75" grpId="0"/>
      <p:bldP spid="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05432" y="4692095"/>
            <a:ext cx="8764420" cy="15740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114659" y="114786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TeV</a:t>
            </a:r>
            <a:r>
              <a:rPr lang="en-US" dirty="0" smtClean="0"/>
              <a:t> Upgrade : From 500 to 1000 </a:t>
            </a:r>
            <a:r>
              <a:rPr lang="en-US" dirty="0" err="1"/>
              <a:t>G</a:t>
            </a:r>
            <a:r>
              <a:rPr lang="en-US" dirty="0" err="1" smtClean="0"/>
              <a:t>eV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647347" y="2683519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35166" y="2683519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804510" y="135272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714950" y="1771174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7133864" y="268574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7114659" y="1771174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82562" y="177117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32137" y="268351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7019" y="1352728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727280" y="194878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633562" y="1948783"/>
            <a:ext cx="248109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114659" y="194878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77019" y="1948783"/>
            <a:ext cx="8055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019729" y="182178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2.2 km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142510" y="183259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1.3 km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483959" y="1830486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10.8 km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93593" y="1814190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1.1 km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8001352" y="2818628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977732" y="2817139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7094616" y="2989255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297988" y="3226541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comp.</a:t>
            </a:r>
            <a:endParaRPr lang="en-US" sz="1400" dirty="0"/>
          </a:p>
        </p:txBody>
      </p:sp>
      <p:sp>
        <p:nvSpPr>
          <p:cNvPr id="41" name="Octagon 40"/>
          <p:cNvSpPr/>
          <p:nvPr/>
        </p:nvSpPr>
        <p:spPr bwMode="auto">
          <a:xfrm>
            <a:off x="8724810" y="266369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377019" y="1352728"/>
            <a:ext cx="84274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491876" y="1147863"/>
            <a:ext cx="1731368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/>
              <a:t>&lt;26 km ?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(site length &lt;52 km ?)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0132" y="3379698"/>
            <a:ext cx="259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Main Linac</a:t>
            </a:r>
          </a:p>
          <a:p>
            <a:pPr>
              <a:tabLst>
                <a:tab pos="533400" algn="l"/>
              </a:tabLst>
            </a:pPr>
            <a:r>
              <a:rPr lang="en-US" dirty="0" smtClean="0"/>
              <a:t>&lt;</a:t>
            </a:r>
            <a:r>
              <a:rPr lang="en-US" i="1" dirty="0" smtClean="0"/>
              <a:t>G</a:t>
            </a:r>
            <a:r>
              <a:rPr lang="en-US" baseline="-25000" dirty="0" smtClean="0"/>
              <a:t>cavity</a:t>
            </a:r>
            <a:r>
              <a:rPr lang="en-US" dirty="0" smtClean="0"/>
              <a:t>&gt;	= 31.5 MV/m</a:t>
            </a:r>
          </a:p>
          <a:p>
            <a:pPr>
              <a:tabLst>
                <a:tab pos="533400" algn="l"/>
              </a:tabLst>
            </a:pPr>
            <a:r>
              <a:rPr lang="en-US" dirty="0" smtClean="0"/>
              <a:t>  </a:t>
            </a:r>
            <a:r>
              <a:rPr lang="en-US" i="1" dirty="0" smtClean="0"/>
              <a:t>G</a:t>
            </a:r>
            <a:r>
              <a:rPr lang="en-US" baseline="-25000" dirty="0" smtClean="0"/>
              <a:t>eff</a:t>
            </a:r>
            <a:r>
              <a:rPr lang="en-US" dirty="0"/>
              <a:t>	</a:t>
            </a:r>
            <a:r>
              <a:rPr lang="en-US" dirty="0" smtClean="0"/>
              <a:t>	≈ 22.7 MV/m</a:t>
            </a:r>
          </a:p>
          <a:p>
            <a:pPr>
              <a:tabLst>
                <a:tab pos="533400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(fill fact.	= 0.72)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619623" y="3054030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7" name="Group 59"/>
          <p:cNvGrpSpPr/>
          <p:nvPr/>
        </p:nvGrpSpPr>
        <p:grpSpPr>
          <a:xfrm>
            <a:off x="8361942" y="2202365"/>
            <a:ext cx="546914" cy="291449"/>
            <a:chOff x="1295400" y="4652316"/>
            <a:chExt cx="609552" cy="390534"/>
          </a:xfrm>
          <a:noFill/>
        </p:grpSpPr>
        <p:sp>
          <p:nvSpPr>
            <p:cNvPr id="56" name="Arc 5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Group 72"/>
          <p:cNvGrpSpPr/>
          <p:nvPr/>
        </p:nvGrpSpPr>
        <p:grpSpPr>
          <a:xfrm>
            <a:off x="389643" y="225473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 bwMode="auto">
          <a:xfrm flipV="1">
            <a:off x="8675377" y="249381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023925" y="2644462"/>
            <a:ext cx="76514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Group 31"/>
          <p:cNvGrpSpPr/>
          <p:nvPr/>
        </p:nvGrpSpPr>
        <p:grpSpPr>
          <a:xfrm rot="952044">
            <a:off x="5664462" y="246098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7434917" y="3482427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region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 bwMode="auto">
          <a:xfrm>
            <a:off x="8913824" y="267770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647922" y="177117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1198339" y="2679930"/>
            <a:ext cx="3449583" cy="145722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5" name="Group 51"/>
          <p:cNvGrpSpPr/>
          <p:nvPr/>
        </p:nvGrpSpPr>
        <p:grpSpPr>
          <a:xfrm rot="952044">
            <a:off x="2501956" y="2435697"/>
            <a:ext cx="241025" cy="616618"/>
            <a:chOff x="4144431" y="3726925"/>
            <a:chExt cx="254444" cy="424431"/>
          </a:xfrm>
        </p:grpSpPr>
        <p:sp>
          <p:nvSpPr>
            <p:cNvPr id="53" name="Rectangle 52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7" name="Straight Arrow Connector 56"/>
          <p:cNvCxnSpPr/>
          <p:nvPr/>
        </p:nvCxnSpPr>
        <p:spPr bwMode="auto">
          <a:xfrm>
            <a:off x="1187662" y="1948792"/>
            <a:ext cx="34459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2315124" y="1830495"/>
            <a:ext cx="94309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 &lt;10.8 km ?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80449" y="4788257"/>
            <a:ext cx="44557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Snowmass 2005 baseline recommendation for </a:t>
            </a:r>
            <a:r>
              <a:rPr lang="en-US" u="sng" dirty="0" err="1" smtClean="0"/>
              <a:t>TeV</a:t>
            </a:r>
            <a:r>
              <a:rPr lang="en-US" u="sng" dirty="0" smtClean="0"/>
              <a:t> upgrade:</a:t>
            </a:r>
          </a:p>
          <a:p>
            <a:pPr>
              <a:tabLst>
                <a:tab pos="533400" algn="l"/>
              </a:tabLst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G</a:t>
            </a:r>
            <a:r>
              <a:rPr lang="en-US" baseline="-25000" dirty="0" smtClean="0"/>
              <a:t>cavity</a:t>
            </a:r>
            <a:r>
              <a:rPr lang="en-US" dirty="0" smtClean="0"/>
              <a:t>	= 36 MV/m		⇒ </a:t>
            </a:r>
            <a:r>
              <a:rPr lang="en-US" sz="2000" dirty="0" smtClean="0">
                <a:solidFill>
                  <a:srgbClr val="0000FF"/>
                </a:solidFill>
              </a:rPr>
              <a:t>9.6 km</a:t>
            </a:r>
          </a:p>
          <a:p>
            <a:pPr>
              <a:tabLst>
                <a:tab pos="533400" algn="l"/>
              </a:tabLst>
            </a:pPr>
            <a:r>
              <a:rPr lang="en-US" dirty="0" smtClean="0"/>
              <a:t>  (VT</a:t>
            </a:r>
            <a:r>
              <a:rPr lang="en-US" dirty="0"/>
              <a:t>	</a:t>
            </a:r>
            <a:r>
              <a:rPr lang="en-US" dirty="0" smtClean="0"/>
              <a:t>	≥ 40 MV/m)		</a:t>
            </a:r>
            <a:endParaRPr lang="en-US" dirty="0"/>
          </a:p>
        </p:txBody>
      </p:sp>
      <p:pic>
        <p:nvPicPr>
          <p:cNvPr id="18" name="Picture 17" descr="Screen shot 2011-03-14 at 14.10.4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688" y="4843469"/>
            <a:ext cx="2254597" cy="1311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92377" y="4954731"/>
            <a:ext cx="198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use of low-loss or re-entrant cavity shapes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907134">
            <a:off x="1533791" y="3374522"/>
            <a:ext cx="257778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Assume Higher Gradient</a:t>
            </a:r>
            <a:endParaRPr lang="en-GB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Higgs Hunting 2013</a:t>
            </a:r>
            <a:endParaRPr lang="en-US"/>
          </a:p>
        </p:txBody>
      </p:sp>
      <p:sp>
        <p:nvSpPr>
          <p:cNvPr id="60" name="スライド番号プレースホルダ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500826" y="635795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N.Walker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granada</a:t>
            </a:r>
            <a:endParaRPr kumimoji="1" lang="ja-JP" altLang="en-US" dirty="0"/>
          </a:p>
        </p:txBody>
      </p:sp>
      <p:sp>
        <p:nvSpPr>
          <p:cNvPr id="27" name="フッター プレースホルダー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ILC, A. Yamamoto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136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Parameters (2 sets)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2" y="990600"/>
            <a:ext cx="4384888" cy="56229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4191000" y="5921104"/>
            <a:ext cx="4810911" cy="369332"/>
            <a:chOff x="4191000" y="5921104"/>
            <a:chExt cx="4810911" cy="369332"/>
          </a:xfrm>
        </p:grpSpPr>
        <p:sp>
          <p:nvSpPr>
            <p:cNvPr id="6" name="Oval 5"/>
            <p:cNvSpPr/>
            <p:nvPr/>
          </p:nvSpPr>
          <p:spPr>
            <a:xfrm>
              <a:off x="4191000" y="6017846"/>
              <a:ext cx="1140860" cy="224692"/>
            </a:xfrm>
            <a:prstGeom prst="ellipse">
              <a:avLst/>
            </a:prstGeom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5331860" y="6125308"/>
              <a:ext cx="637140" cy="97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929924" y="5921104"/>
              <a:ext cx="3071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low and high </a:t>
              </a:r>
              <a:r>
                <a:rPr lang="en-GB" dirty="0" err="1" smtClean="0"/>
                <a:t>beamstrahlung</a:t>
              </a:r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91000" y="4383426"/>
            <a:ext cx="5050692" cy="646331"/>
            <a:chOff x="4191000" y="4383426"/>
            <a:chExt cx="5050692" cy="646331"/>
          </a:xfrm>
        </p:grpSpPr>
        <p:sp>
          <p:nvSpPr>
            <p:cNvPr id="11" name="Oval 10"/>
            <p:cNvSpPr/>
            <p:nvPr/>
          </p:nvSpPr>
          <p:spPr>
            <a:xfrm>
              <a:off x="4191000" y="4480169"/>
              <a:ext cx="1140860" cy="224692"/>
            </a:xfrm>
            <a:prstGeom prst="ellipse">
              <a:avLst/>
            </a:prstGeom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5331860" y="4587631"/>
              <a:ext cx="637140" cy="97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929924" y="4383426"/>
              <a:ext cx="3311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horizontal focusing main difference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91000" y="2630827"/>
            <a:ext cx="4028132" cy="553998"/>
            <a:chOff x="4191000" y="2630827"/>
            <a:chExt cx="4028132" cy="553998"/>
          </a:xfrm>
        </p:grpSpPr>
        <p:sp>
          <p:nvSpPr>
            <p:cNvPr id="14" name="Oval 13"/>
            <p:cNvSpPr/>
            <p:nvPr/>
          </p:nvSpPr>
          <p:spPr>
            <a:xfrm>
              <a:off x="4191000" y="2727569"/>
              <a:ext cx="1140860" cy="224692"/>
            </a:xfrm>
            <a:prstGeom prst="ellipse">
              <a:avLst/>
            </a:prstGeom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5331860" y="2835031"/>
              <a:ext cx="637140" cy="97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929924" y="2630827"/>
              <a:ext cx="22892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shorter bunch length</a:t>
              </a:r>
              <a:br>
                <a:rPr lang="en-GB" dirty="0" smtClean="0"/>
              </a:br>
              <a:r>
                <a:rPr lang="en-GB" sz="1200" dirty="0" smtClean="0"/>
                <a:t>(within BC range)</a:t>
              </a:r>
              <a:endParaRPr lang="en-GB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91000" y="1363399"/>
            <a:ext cx="5050692" cy="395063"/>
            <a:chOff x="4191000" y="1363399"/>
            <a:chExt cx="5050692" cy="395063"/>
          </a:xfrm>
        </p:grpSpPr>
        <p:grpSp>
          <p:nvGrpSpPr>
            <p:cNvPr id="10" name="Group 9"/>
            <p:cNvGrpSpPr/>
            <p:nvPr/>
          </p:nvGrpSpPr>
          <p:grpSpPr>
            <a:xfrm>
              <a:off x="4191000" y="1387231"/>
              <a:ext cx="1778000" cy="371231"/>
              <a:chOff x="4191000" y="1387231"/>
              <a:chExt cx="1778000" cy="371231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191000" y="1387231"/>
                <a:ext cx="1140860" cy="371231"/>
              </a:xfrm>
              <a:prstGeom prst="ellipse">
                <a:avLst/>
              </a:prstGeom>
              <a:ln>
                <a:solidFill>
                  <a:srgbClr val="80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ctr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5331860" y="1557829"/>
                <a:ext cx="637140" cy="976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5929924" y="1363399"/>
              <a:ext cx="331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</a:t>
              </a:r>
              <a:r>
                <a:rPr lang="en-GB" baseline="-25000" dirty="0" smtClean="0"/>
                <a:t>AC</a:t>
              </a:r>
              <a:r>
                <a:rPr lang="en-GB" dirty="0" smtClean="0"/>
                <a:t> constrained ≤300 MW</a:t>
              </a:r>
              <a:endParaRPr lang="en-GB" dirty="0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5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矢印コネクタ 50"/>
          <p:cNvCxnSpPr/>
          <p:nvPr/>
        </p:nvCxnSpPr>
        <p:spPr>
          <a:xfrm>
            <a:off x="4852318" y="1337733"/>
            <a:ext cx="0" cy="1376763"/>
          </a:xfrm>
          <a:prstGeom prst="straightConnector1">
            <a:avLst/>
          </a:prstGeom>
          <a:ln w="57150" cmpd="sng">
            <a:solidFill>
              <a:srgbClr val="00009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6" idx="3"/>
          </p:cNvCxnSpPr>
          <p:nvPr/>
        </p:nvCxnSpPr>
        <p:spPr>
          <a:xfrm flipV="1">
            <a:off x="6515899" y="2771144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247" y="125892"/>
            <a:ext cx="8003020" cy="509172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 </a:t>
            </a:r>
            <a:r>
              <a:rPr kumimoji="1" lang="en-US" altLang="ja-JP" sz="2800" b="1" dirty="0" smtClean="0"/>
              <a:t>     </a:t>
            </a:r>
            <a:r>
              <a:rPr kumimoji="1" lang="en-US" altLang="ja-JP" sz="2400" b="1" dirty="0" smtClean="0"/>
              <a:t>Cooperation of ILC host- and hub-laboratories</a:t>
            </a:r>
            <a:br>
              <a:rPr kumimoji="1" lang="en-US" altLang="ja-JP" sz="2400" b="1" dirty="0" smtClean="0"/>
            </a:br>
            <a:r>
              <a:rPr kumimoji="1" lang="en-US" altLang="ja-JP" sz="2400" b="1" dirty="0" smtClean="0"/>
              <a:t>with worldwide industry (proposed)</a:t>
            </a:r>
            <a:endParaRPr kumimoji="1" lang="ja-JP" altLang="en-US" sz="2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390" y="5329033"/>
            <a:ext cx="3088750" cy="955667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400" dirty="0" smtClean="0"/>
              <a:t>Regional hub-laboratories responsible to regional procurements to be 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open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for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any world-wide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industry participation </a:t>
            </a:r>
          </a:p>
          <a:p>
            <a:pPr marL="0" indent="0">
              <a:buNone/>
            </a:pPr>
            <a:endParaRPr kumimoji="1" lang="ja-JP" altLang="en-US" sz="1400" dirty="0"/>
          </a:p>
        </p:txBody>
      </p:sp>
      <p:sp>
        <p:nvSpPr>
          <p:cNvPr id="4" name="円/楕円 3"/>
          <p:cNvSpPr/>
          <p:nvPr/>
        </p:nvSpPr>
        <p:spPr>
          <a:xfrm>
            <a:off x="2001707" y="1860403"/>
            <a:ext cx="5673801" cy="3273594"/>
          </a:xfrm>
          <a:prstGeom prst="ellipse">
            <a:avLst/>
          </a:prstGeom>
          <a:noFill/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結合子 5"/>
          <p:cNvSpPr/>
          <p:nvPr/>
        </p:nvSpPr>
        <p:spPr>
          <a:xfrm>
            <a:off x="6945943" y="1931361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E, &amp; … 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フローチャート: 結合子 6"/>
          <p:cNvSpPr/>
          <p:nvPr/>
        </p:nvSpPr>
        <p:spPr>
          <a:xfrm>
            <a:off x="1153928" y="187613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Regional Hub-Lab: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A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フローチャート: 結合子 7"/>
          <p:cNvSpPr/>
          <p:nvPr/>
        </p:nvSpPr>
        <p:spPr>
          <a:xfrm>
            <a:off x="1153928" y="408748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>
                <a:solidFill>
                  <a:srgbClr val="000000"/>
                </a:solidFill>
              </a:rPr>
              <a:t>B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フローチャート: 結合子 8"/>
          <p:cNvSpPr/>
          <p:nvPr/>
        </p:nvSpPr>
        <p:spPr>
          <a:xfrm>
            <a:off x="6988218" y="3963233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>
                <a:solidFill>
                  <a:srgbClr val="000000"/>
                </a:solidFill>
              </a:rPr>
              <a:t>D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5" name="フローチャート: 結合子 14"/>
          <p:cNvSpPr/>
          <p:nvPr/>
        </p:nvSpPr>
        <p:spPr>
          <a:xfrm>
            <a:off x="2788585" y="2623092"/>
            <a:ext cx="4017217" cy="1780940"/>
          </a:xfrm>
          <a:prstGeom prst="flowChartConnector">
            <a:avLst/>
          </a:prstGeom>
          <a:solidFill>
            <a:srgbClr val="008000">
              <a:alpha val="15000"/>
            </a:srgbClr>
          </a:solidFill>
          <a:ln w="28575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World-wide</a:t>
            </a: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Industry responsible to</a:t>
            </a:r>
          </a:p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‘Build-to-Print’ manufacturing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941340" y="821923"/>
            <a:ext cx="3768729" cy="567474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rgbClr val="FFFF00"/>
                </a:solidFill>
              </a:rPr>
              <a:t>ILC Host-Lab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フローチャート: 結合子 21"/>
          <p:cNvSpPr/>
          <p:nvPr/>
        </p:nvSpPr>
        <p:spPr>
          <a:xfrm>
            <a:off x="3242240" y="4786100"/>
            <a:ext cx="3285560" cy="1614700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C: </a:t>
            </a:r>
            <a:r>
              <a:rPr lang="en-US" altLang="ja-JP" b="1" dirty="0" smtClean="0">
                <a:solidFill>
                  <a:srgbClr val="000000"/>
                </a:solidFill>
              </a:rPr>
              <a:t>responsible to </a:t>
            </a:r>
          </a:p>
          <a:p>
            <a:pPr algn="ctr"/>
            <a:r>
              <a:rPr lang="en-US" altLang="ja-JP" b="1" dirty="0" smtClean="0">
                <a:solidFill>
                  <a:srgbClr val="000000"/>
                </a:solidFill>
              </a:rPr>
              <a:t>Hosting System Test  and </a:t>
            </a:r>
            <a:r>
              <a:rPr lang="en-US" altLang="ja-JP" b="1" dirty="0" smtClean="0">
                <a:solidFill>
                  <a:srgbClr val="FF6600"/>
                </a:solidFill>
              </a:rPr>
              <a:t>Gradient Performance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3409802" y="1505362"/>
            <a:ext cx="2595315" cy="731165"/>
          </a:xfrm>
          <a:prstGeom prst="roundRect">
            <a:avLst>
              <a:gd name="adj" fmla="val 21532"/>
            </a:avLst>
          </a:prstGeom>
          <a:solidFill>
            <a:srgbClr val="FFFF00">
              <a:alpha val="35000"/>
            </a:srgbClr>
          </a:solidFill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3366FF"/>
                </a:solidFill>
              </a:rPr>
              <a:t>Technical Coordination</a:t>
            </a:r>
          </a:p>
          <a:p>
            <a:pPr algn="ctr"/>
            <a:r>
              <a:rPr lang="en-US" altLang="ja-JP" dirty="0" smtClean="0">
                <a:solidFill>
                  <a:srgbClr val="3366FF"/>
                </a:solidFill>
              </a:rPr>
              <a:t>for Lab-Consortium 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2708889" y="4087487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2664343" y="2688308"/>
            <a:ext cx="671135" cy="20940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9" idx="1"/>
          </p:cNvCxnSpPr>
          <p:nvPr/>
        </p:nvCxnSpPr>
        <p:spPr>
          <a:xfrm>
            <a:off x="6631511" y="3865606"/>
            <a:ext cx="602919" cy="241711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4845509" y="4395025"/>
            <a:ext cx="0" cy="39107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312109" y="1311545"/>
            <a:ext cx="0" cy="215264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6795447" y="6074705"/>
            <a:ext cx="687290" cy="1380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7512737" y="5521174"/>
            <a:ext cx="1646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: Technical 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 smtClean="0"/>
              <a:t>  c</a:t>
            </a:r>
            <a:r>
              <a:rPr kumimoji="1" lang="en-US" altLang="ja-JP" sz="1400" dirty="0" smtClean="0"/>
              <a:t>oordination link </a:t>
            </a:r>
          </a:p>
          <a:p>
            <a:r>
              <a:rPr kumimoji="1" lang="en-US" altLang="ja-JP" sz="1400" dirty="0" smtClean="0"/>
              <a:t>: Procurement link </a:t>
            </a:r>
            <a:endParaRPr kumimoji="1" lang="ja-JP" altLang="en-US" sz="1400" dirty="0"/>
          </a:p>
        </p:txBody>
      </p:sp>
      <p:cxnSp>
        <p:nvCxnSpPr>
          <p:cNvPr id="79" name="直線矢印コネクタ 78"/>
          <p:cNvCxnSpPr/>
          <p:nvPr/>
        </p:nvCxnSpPr>
        <p:spPr>
          <a:xfrm>
            <a:off x="6805802" y="5729562"/>
            <a:ext cx="687290" cy="13805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13/04/05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6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092586" y="76200"/>
            <a:ext cx="5407004" cy="518575"/>
          </a:xfrm>
        </p:spPr>
        <p:txBody>
          <a:bodyPr/>
          <a:lstStyle/>
          <a:p>
            <a:r>
              <a:rPr lang="en-US" altLang="ja-JP" b="1" dirty="0" smtClean="0">
                <a:ea typeface="Osaka"/>
                <a:cs typeface="Osaka"/>
              </a:rPr>
              <a:t>Development of e-/e+ Colliders</a:t>
            </a:r>
            <a:r>
              <a:rPr kumimoji="1" lang="en-US" altLang="ja-JP" b="1" dirty="0" smtClean="0">
                <a:ea typeface="Osaka"/>
                <a:cs typeface="Osaka"/>
              </a:rPr>
              <a:t> </a:t>
            </a:r>
            <a:endParaRPr kumimoji="1" lang="ja-JP" altLang="en-US" b="1" dirty="0">
              <a:ea typeface="Osaka"/>
              <a:cs typeface="Osaka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97" r="-8397"/>
          <a:stretch>
            <a:fillRect/>
          </a:stretch>
        </p:blipFill>
        <p:spPr>
          <a:xfrm>
            <a:off x="646737" y="1437042"/>
            <a:ext cx="8055598" cy="4975516"/>
          </a:xfrm>
          <a:ln>
            <a:noFill/>
          </a:ln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Arial"/>
                <a:ea typeface="Arial Unicode MS"/>
                <a:cs typeface="Arial Unicode MS"/>
              </a:rPr>
              <a:t>A. Yamamoto, 13/04/05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Arial"/>
                <a:ea typeface="Arial Unicode MS"/>
                <a:cs typeface="Arial Unicode MS"/>
              </a:rPr>
              <a:t>ILC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4AA5-11E7-44C7-992B-685E63E404F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Arial Unicode MS"/>
                <a:cs typeface="Arial Unicode MS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" name="円/楕円 1"/>
          <p:cNvSpPr/>
          <p:nvPr/>
        </p:nvSpPr>
        <p:spPr bwMode="auto">
          <a:xfrm>
            <a:off x="4056812" y="2751435"/>
            <a:ext cx="1070058" cy="48208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4859" y="813882"/>
            <a:ext cx="7539702" cy="646331"/>
          </a:xfrm>
          <a:prstGeom prst="rect">
            <a:avLst/>
          </a:prstGeom>
          <a:solidFill>
            <a:srgbClr val="FFFF00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KEK and CERN,  pioneering for SCRF beam acceleration  TRISTAN</a:t>
            </a:r>
            <a:r>
              <a:rPr lang="en-US" altLang="ja-JP" dirty="0" smtClean="0">
                <a:solidFill>
                  <a:srgbClr val="000000"/>
                </a:solidFill>
                <a:latin typeface="Osaka"/>
                <a:ea typeface="Osaka"/>
                <a:cs typeface="Osaka"/>
                <a:sym typeface="Wingdings"/>
              </a:rPr>
              <a:t>KEKB and LEP in 1980 </a:t>
            </a:r>
            <a:endParaRPr lang="en-US" altLang="ja-JP" dirty="0" smtClean="0">
              <a:solidFill>
                <a:srgbClr val="000000"/>
              </a:solidFill>
              <a:latin typeface="Osaka"/>
              <a:ea typeface="Osaka"/>
              <a:cs typeface="Osaka"/>
            </a:endParaRPr>
          </a:p>
        </p:txBody>
      </p:sp>
      <p:pic>
        <p:nvPicPr>
          <p:cNvPr id="12" name="Picture 9" descr="C:\Documents and Settings\furuya\My Documents\todays folder\SC加速器・資料集\TRISTAN空洞\tristan-D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735" y="4321677"/>
            <a:ext cx="2093081" cy="15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円/楕円 12"/>
          <p:cNvSpPr/>
          <p:nvPr/>
        </p:nvSpPr>
        <p:spPr bwMode="auto">
          <a:xfrm>
            <a:off x="5232234" y="3409440"/>
            <a:ext cx="1070058" cy="48208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 smtClean="0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図 30" descr="CA3301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787" y="4391651"/>
            <a:ext cx="1740313" cy="130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712" y="3383662"/>
            <a:ext cx="1606099" cy="913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Documents and Settings\furuya\デスクトップ\メカ・ワークショップ090409\kojima photos\00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28" y="4851794"/>
            <a:ext cx="1156629" cy="8137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furuya\My Documents\todays folder\SC加速器・資料集\TRISTAN空洞\tristan Eacc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586" y="5361013"/>
            <a:ext cx="985012" cy="9669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線矢印コネクタ 23"/>
          <p:cNvCxnSpPr/>
          <p:nvPr/>
        </p:nvCxnSpPr>
        <p:spPr bwMode="auto">
          <a:xfrm flipV="1">
            <a:off x="4444710" y="3281452"/>
            <a:ext cx="0" cy="108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5" name="直線矢印コネクタ 24"/>
          <p:cNvCxnSpPr/>
          <p:nvPr/>
        </p:nvCxnSpPr>
        <p:spPr bwMode="auto">
          <a:xfrm flipH="1" flipV="1">
            <a:off x="5885121" y="3891529"/>
            <a:ext cx="472391" cy="592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8" name="Picture 5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53" y="4254477"/>
            <a:ext cx="1641528" cy="43038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387789" y="78286"/>
            <a:ext cx="7493000" cy="544512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>
                <a:solidFill>
                  <a:srgbClr val="000090"/>
                </a:solidFill>
                <a:cs typeface="Osaka"/>
              </a:rPr>
              <a:t>RDR (2007) to TDR (2012)  </a:t>
            </a:r>
            <a:endParaRPr lang="ja-JP" altLang="en-US" sz="3200" b="1" dirty="0">
              <a:solidFill>
                <a:srgbClr val="3366FF"/>
              </a:solidFill>
              <a:cs typeface="Osaka"/>
            </a:endParaRPr>
          </a:p>
        </p:txBody>
      </p:sp>
      <p:sp>
        <p:nvSpPr>
          <p:cNvPr id="17" name="コンテンツ プレースホルダー 1"/>
          <p:cNvSpPr>
            <a:spLocks noGrp="1"/>
          </p:cNvSpPr>
          <p:nvPr>
            <p:ph sz="half" idx="4294967295"/>
          </p:nvPr>
        </p:nvSpPr>
        <p:spPr>
          <a:xfrm>
            <a:off x="4872940" y="859730"/>
            <a:ext cx="4146550" cy="3830638"/>
          </a:xfrm>
          <a:solidFill>
            <a:srgbClr val="CCFFCC"/>
          </a:solidFill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u="sng" dirty="0" smtClean="0">
                <a:solidFill>
                  <a:srgbClr val="000090"/>
                </a:solidFill>
                <a:latin typeface="Osaka"/>
                <a:ea typeface="Osaka"/>
                <a:cs typeface="Osaka"/>
              </a:rPr>
              <a:t> </a:t>
            </a:r>
            <a:r>
              <a:rPr kumimoji="1" lang="en-US" altLang="ja-JP" u="sng" dirty="0" smtClean="0">
                <a:solidFill>
                  <a:srgbClr val="000090"/>
                </a:solidFill>
                <a:latin typeface="+mn-lt"/>
                <a:ea typeface="Osaka"/>
                <a:cs typeface="Osaka"/>
              </a:rPr>
              <a:t>Cost Containing Effort</a:t>
            </a:r>
            <a:endParaRPr kumimoji="1" lang="en-US" altLang="ja-JP" sz="2400" dirty="0">
              <a:solidFill>
                <a:srgbClr val="3366FF"/>
              </a:solidFill>
              <a:latin typeface="+mn-lt"/>
            </a:endParaRPr>
          </a:p>
          <a:p>
            <a:r>
              <a:rPr kumimoji="1" lang="en-US" altLang="ja-JP" sz="2400" dirty="0">
                <a:solidFill>
                  <a:srgbClr val="000000"/>
                </a:solidFill>
                <a:latin typeface="+mn-lt"/>
              </a:rPr>
              <a:t>Single acc. Tunnel</a:t>
            </a:r>
          </a:p>
          <a:p>
            <a:r>
              <a:rPr kumimoji="1" lang="en-US" altLang="ja-JP" sz="2400" dirty="0">
                <a:solidFill>
                  <a:srgbClr val="3366FF"/>
                </a:solidFill>
                <a:latin typeface="+mn-lt"/>
              </a:rPr>
              <a:t>Reducing # bunches </a:t>
            </a:r>
          </a:p>
          <a:p>
            <a:pPr lvl="1"/>
            <a:r>
              <a:rPr kumimoji="1" lang="en-US" altLang="ja-JP" sz="1900" dirty="0">
                <a:solidFill>
                  <a:srgbClr val="000090"/>
                </a:solidFill>
              </a:rPr>
              <a:t>w/ smaller damping rings</a:t>
            </a:r>
          </a:p>
          <a:p>
            <a:r>
              <a:rPr kumimoji="1" lang="en-US" altLang="ja-JP" sz="2400" dirty="0">
                <a:solidFill>
                  <a:srgbClr val="3366FF"/>
                </a:solidFill>
                <a:latin typeface="+mn-lt"/>
              </a:rPr>
              <a:t>Allowing gradient spread</a:t>
            </a:r>
          </a:p>
          <a:p>
            <a:pPr lvl="1"/>
            <a:r>
              <a:rPr kumimoji="1" lang="en-US" altLang="ja-JP" sz="2200" dirty="0"/>
              <a:t>31.5 MV/m </a:t>
            </a:r>
            <a:r>
              <a:rPr kumimoji="1" lang="en-US" altLang="ja-JP" sz="2200" dirty="0">
                <a:solidFill>
                  <a:srgbClr val="FF0000"/>
                </a:solidFill>
              </a:rPr>
              <a:t>+/- 20 %, </a:t>
            </a:r>
          </a:p>
          <a:p>
            <a:r>
              <a:rPr kumimoji="1" lang="en-US" altLang="ja-JP" sz="2400" dirty="0">
                <a:solidFill>
                  <a:srgbClr val="3366FF"/>
                </a:solidFill>
                <a:latin typeface="+mn-lt"/>
              </a:rPr>
              <a:t>Site-dependent RF system: </a:t>
            </a:r>
          </a:p>
          <a:p>
            <a:pPr lvl="1"/>
            <a:r>
              <a:rPr kumimoji="1" lang="en-US" altLang="ja-JP" sz="2000" dirty="0"/>
              <a:t>Clustered on surface (KCS), </a:t>
            </a:r>
          </a:p>
          <a:p>
            <a:pPr lvl="1"/>
            <a:r>
              <a:rPr kumimoji="1" lang="en-US" altLang="ja-JP" sz="2000" dirty="0"/>
              <a:t>Distributed in </a:t>
            </a:r>
            <a:r>
              <a:rPr kumimoji="1" lang="en-US" altLang="ja-JP" sz="2000" dirty="0" err="1"/>
              <a:t>tunnl</a:t>
            </a:r>
            <a:r>
              <a:rPr kumimoji="1" lang="en-US" altLang="ja-JP" sz="2000" dirty="0"/>
              <a:t>  (DKS)</a:t>
            </a:r>
            <a:endParaRPr kumimoji="1" lang="ja-JP" altLang="en-US" sz="2000" dirty="0">
              <a:solidFill>
                <a:srgbClr val="A6A6A6"/>
              </a:solidFill>
            </a:endParaRPr>
          </a:p>
        </p:txBody>
      </p:sp>
      <p:pic>
        <p:nvPicPr>
          <p:cNvPr id="15" name="Content Placeholder 3" descr="Figure-4-2.png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364" y="4731197"/>
            <a:ext cx="1062037" cy="1471613"/>
          </a:xfrm>
          <a:ln>
            <a:solidFill>
              <a:srgbClr val="3366FF"/>
            </a:solidFill>
          </a:ln>
        </p:spPr>
      </p:pic>
      <p:sp>
        <p:nvSpPr>
          <p:cNvPr id="25640" name="日付プレースホルダ 10"/>
          <p:cNvSpPr>
            <a:spLocks noGrp="1"/>
          </p:cNvSpPr>
          <p:nvPr>
            <p:ph type="dt" sz="half" idx="4294967295"/>
          </p:nvPr>
        </p:nvSpPr>
        <p:spPr>
          <a:xfrm>
            <a:off x="0" y="6400800"/>
            <a:ext cx="2438400" cy="457200"/>
          </a:xfrm>
          <a:noFill/>
        </p:spPr>
        <p:txBody>
          <a:bodyPr/>
          <a:lstStyle/>
          <a:p>
            <a:r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Higgs Hunting 2013</a:t>
            </a:r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4294967295"/>
          </p:nvPr>
        </p:nvSpPr>
        <p:spPr>
          <a:xfrm>
            <a:off x="2264086" y="6398351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ILC, A. Yamamoto</a:t>
            </a:r>
            <a:endParaRPr lang="en-US" altLang="ja-JP" dirty="0"/>
          </a:p>
        </p:txBody>
      </p:sp>
      <p:sp>
        <p:nvSpPr>
          <p:cNvPr id="25639" name="スライド番号プレースホルダ 5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7</a:t>
            </a:fld>
            <a:endParaRPr lang="en-US" altLang="ja-JP" dirty="0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2564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0" y="835958"/>
            <a:ext cx="4620301" cy="394030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34" y="4919533"/>
            <a:ext cx="2160147" cy="123747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921506" y="5040312"/>
            <a:ext cx="2307080" cy="1015663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b="1" dirty="0" smtClean="0">
                <a:solidFill>
                  <a:srgbClr val="000090"/>
                </a:solidFill>
              </a:rPr>
              <a:t>RDR’07  </a:t>
            </a:r>
            <a:r>
              <a:rPr lang="en-US" altLang="ja-JP" b="1" dirty="0" smtClean="0">
                <a:solidFill>
                  <a:srgbClr val="000090"/>
                </a:solidFill>
                <a:sym typeface="Wingdings"/>
              </a:rPr>
              <a:t> </a:t>
            </a:r>
          </a:p>
          <a:p>
            <a:r>
              <a:rPr lang="en-US" altLang="ja-JP" sz="1200" b="1" dirty="0">
                <a:solidFill>
                  <a:srgbClr val="000090"/>
                </a:solidFill>
                <a:sym typeface="Wingdings"/>
              </a:rPr>
              <a:t>(Reference Design Rep.)</a:t>
            </a:r>
          </a:p>
          <a:p>
            <a:r>
              <a:rPr lang="en-US" altLang="ja-JP" b="1" dirty="0" smtClean="0">
                <a:solidFill>
                  <a:srgbClr val="000090"/>
                </a:solidFill>
                <a:sym typeface="Wingdings"/>
              </a:rPr>
              <a:t>          </a:t>
            </a:r>
            <a:r>
              <a:rPr lang="en-US" altLang="ja-JP" b="1" dirty="0" smtClean="0">
                <a:solidFill>
                  <a:srgbClr val="3366FF"/>
                </a:solidFill>
                <a:sym typeface="Wingdings"/>
              </a:rPr>
              <a:t>TDR’12</a:t>
            </a:r>
          </a:p>
          <a:p>
            <a:r>
              <a:rPr lang="en-US" altLang="ja-JP" sz="1200" b="1" dirty="0">
                <a:solidFill>
                  <a:srgbClr val="3366FF"/>
                </a:solidFill>
                <a:sym typeface="Wingdings"/>
              </a:rPr>
              <a:t>       (Technical Design Rep.)</a:t>
            </a:r>
            <a:endParaRPr lang="ja-JP" altLang="en-US" sz="1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32370" y="6219559"/>
            <a:ext cx="3113703" cy="307777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ja-JP" sz="1400" dirty="0"/>
              <a:t>Flat-land or Mountainous Tunnel Design</a:t>
            </a:r>
            <a:endParaRPr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615547" y="5419619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91431" tIns="45715" rIns="91431" bIns="45715" rtlCol="0">
            <a:spAutoFit/>
          </a:bodyPr>
          <a:lstStyle/>
          <a:p>
            <a:r>
              <a:rPr lang="en-US" altLang="ja-JP" sz="1200" dirty="0"/>
              <a:t>5 m</a:t>
            </a:r>
            <a:endParaRPr lang="ja-JP" altLang="en-US" sz="1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8660374" y="5169648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右矢印 2"/>
          <p:cNvSpPr/>
          <p:nvPr/>
        </p:nvSpPr>
        <p:spPr bwMode="auto">
          <a:xfrm>
            <a:off x="2224875" y="2809023"/>
            <a:ext cx="509867" cy="38936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6" name="図 15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20" t="44345" r="41974" b="40469"/>
          <a:stretch/>
        </p:blipFill>
        <p:spPr bwMode="auto">
          <a:xfrm>
            <a:off x="6732249" y="4735944"/>
            <a:ext cx="2299690" cy="1463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0885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8478"/>
            <a:ext cx="4889501" cy="544512"/>
          </a:xfrm>
          <a:noFill/>
        </p:spPr>
        <p:txBody>
          <a:bodyPr anchor="ctr"/>
          <a:lstStyle/>
          <a:p>
            <a:pPr>
              <a:defRPr/>
            </a:pPr>
            <a:r>
              <a:rPr lang="en-GB" b="1" dirty="0" smtClean="0">
                <a:latin typeface="+mn-lt"/>
                <a:ea typeface="+mj-ea"/>
              </a:rPr>
              <a:t>ILC TDR </a:t>
            </a:r>
            <a:r>
              <a:rPr lang="en-US" b="1" dirty="0" smtClean="0">
                <a:latin typeface="+mn-lt"/>
              </a:rPr>
              <a:t>Layout</a:t>
            </a:r>
            <a:endParaRPr lang="en-GB" b="1" dirty="0">
              <a:latin typeface="+mn-lt"/>
              <a:ea typeface="+mj-ea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0" y="6400800"/>
            <a:ext cx="24384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smtClean="0">
                <a:solidFill>
                  <a:srgbClr val="000000"/>
                </a:solidFill>
                <a:cs typeface="Arial Unicode MS" charset="0"/>
              </a:rPr>
              <a:t>Higgs Hunting 2013</a:t>
            </a:r>
            <a:endParaRPr lang="en-US" altLang="ja-JP" sz="10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2460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28956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smtClean="0">
                <a:solidFill>
                  <a:srgbClr val="23346C"/>
                </a:solidFill>
              </a:rPr>
              <a:t>ILC, A. Yamamoto</a:t>
            </a:r>
            <a:endParaRPr lang="en-US" altLang="ja-JP" sz="1600">
              <a:solidFill>
                <a:srgbClr val="23346C"/>
              </a:solidFill>
            </a:endParaRPr>
          </a:p>
        </p:txBody>
      </p:sp>
      <p:sp>
        <p:nvSpPr>
          <p:cNvPr id="2460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76" indent="-285721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86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40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194" indent="-22857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49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03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57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11" indent="-228577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AECE3-A0EC-C944-B2BE-BA049A41EA7F}" type="slidenum">
              <a:rPr lang="en-US" altLang="ja-JP" sz="1400"/>
              <a:pPr/>
              <a:t>8</a:t>
            </a:fld>
            <a:endParaRPr lang="en-US" altLang="ja-JP" sz="1400">
              <a:latin typeface="Times" charset="0"/>
            </a:endParaRPr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" y="969887"/>
            <a:ext cx="871537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119651" y="969887"/>
            <a:ext cx="176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Damping Rings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5335800" y="984174"/>
            <a:ext cx="2139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Polarised electron source</a:t>
            </a:r>
          </a:p>
        </p:txBody>
      </p:sp>
      <p:cxnSp>
        <p:nvCxnSpPr>
          <p:cNvPr id="24583" name="Straight Arrow Connector 11"/>
          <p:cNvCxnSpPr>
            <a:cxnSpLocks noChangeShapeType="1"/>
          </p:cNvCxnSpPr>
          <p:nvPr/>
        </p:nvCxnSpPr>
        <p:spPr bwMode="auto">
          <a:xfrm>
            <a:off x="5746962" y="1338187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503303" y="3958441"/>
            <a:ext cx="12795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E+ source</a:t>
            </a:r>
          </a:p>
        </p:txBody>
      </p:sp>
      <p:cxnSp>
        <p:nvCxnSpPr>
          <p:cNvPr id="24586" name="Straight Arrow Connector 17"/>
          <p:cNvCxnSpPr>
            <a:cxnSpLocks noChangeShapeType="1"/>
          </p:cNvCxnSpPr>
          <p:nvPr/>
        </p:nvCxnSpPr>
        <p:spPr bwMode="auto">
          <a:xfrm flipH="1" flipV="1">
            <a:off x="3212792" y="3825256"/>
            <a:ext cx="257599" cy="24699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8" name="Rectangle 22"/>
          <p:cNvSpPr>
            <a:spLocks noChangeArrowheads="1"/>
          </p:cNvSpPr>
          <p:nvPr/>
        </p:nvSpPr>
        <p:spPr bwMode="auto">
          <a:xfrm>
            <a:off x="3653050" y="1995411"/>
            <a:ext cx="565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89" name="Straight Arrow Connector 8"/>
          <p:cNvCxnSpPr>
            <a:cxnSpLocks noChangeShapeType="1"/>
          </p:cNvCxnSpPr>
          <p:nvPr/>
        </p:nvCxnSpPr>
        <p:spPr bwMode="auto">
          <a:xfrm>
            <a:off x="3927687" y="1384223"/>
            <a:ext cx="0" cy="977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Rectangle 23"/>
          <p:cNvSpPr>
            <a:spLocks noChangeArrowheads="1"/>
          </p:cNvSpPr>
          <p:nvPr/>
        </p:nvSpPr>
        <p:spPr bwMode="auto">
          <a:xfrm>
            <a:off x="341526" y="3097137"/>
            <a:ext cx="5667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1" tIns="45715" rIns="91431" bIns="45715"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91" name="Straight Arrow Connector 24"/>
          <p:cNvCxnSpPr>
            <a:cxnSpLocks noChangeShapeType="1"/>
          </p:cNvCxnSpPr>
          <p:nvPr/>
        </p:nvCxnSpPr>
        <p:spPr bwMode="auto">
          <a:xfrm>
            <a:off x="616162" y="2360458"/>
            <a:ext cx="0" cy="155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2" name="TextBox 26"/>
          <p:cNvSpPr txBox="1">
            <a:spLocks noChangeArrowheads="1"/>
          </p:cNvSpPr>
          <p:nvPr/>
        </p:nvSpPr>
        <p:spPr bwMode="auto">
          <a:xfrm>
            <a:off x="40195" y="1447030"/>
            <a:ext cx="30940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Ring to Main </a:t>
            </a:r>
            <a:r>
              <a:rPr lang="en-GB" sz="1800" dirty="0" err="1"/>
              <a:t>Linac</a:t>
            </a:r>
            <a:r>
              <a:rPr lang="en-GB" sz="1800" dirty="0"/>
              <a:t> (RTML)</a:t>
            </a:r>
          </a:p>
          <a:p>
            <a:r>
              <a:rPr lang="en-GB" sz="1800" dirty="0"/>
              <a:t>(including </a:t>
            </a:r>
          </a:p>
          <a:p>
            <a:r>
              <a:rPr lang="en-GB" sz="1800" dirty="0"/>
              <a:t> bunch compressors)</a:t>
            </a: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891706" y="3022697"/>
            <a:ext cx="187166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0000FF"/>
                </a:solidFill>
              </a:rPr>
              <a:t>e- Main </a:t>
            </a:r>
            <a:r>
              <a:rPr lang="en-GB" sz="1800" dirty="0" err="1">
                <a:solidFill>
                  <a:srgbClr val="0000FF"/>
                </a:solidFill>
              </a:rPr>
              <a:t>Linac</a:t>
            </a:r>
            <a:endParaRPr lang="en-GB" sz="1800" dirty="0">
              <a:solidFill>
                <a:srgbClr val="0000FF"/>
              </a:solidFill>
            </a:endParaRPr>
          </a:p>
        </p:txBody>
      </p:sp>
      <p:cxnSp>
        <p:nvCxnSpPr>
          <p:cNvPr id="24594" name="Straight Arrow Connector 29"/>
          <p:cNvCxnSpPr>
            <a:cxnSpLocks noChangeShapeType="1"/>
          </p:cNvCxnSpPr>
          <p:nvPr/>
        </p:nvCxnSpPr>
        <p:spPr bwMode="auto">
          <a:xfrm>
            <a:off x="2602125" y="2400562"/>
            <a:ext cx="365664" cy="942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6942559" y="1430480"/>
            <a:ext cx="1865312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lIns="91431" tIns="45715" rIns="91431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008000"/>
                </a:solidFill>
              </a:rPr>
              <a:t>e+ Main </a:t>
            </a:r>
            <a:r>
              <a:rPr lang="en-GB" sz="2000" dirty="0" err="1">
                <a:solidFill>
                  <a:srgbClr val="008000"/>
                </a:solidFill>
              </a:rPr>
              <a:t>Linac</a:t>
            </a:r>
            <a:endParaRPr lang="en-GB" sz="2000" dirty="0">
              <a:solidFill>
                <a:srgbClr val="008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5459948" y="3491409"/>
            <a:ext cx="3587825" cy="2900362"/>
          </a:xfrm>
          <a:prstGeom prst="rect">
            <a:avLst/>
          </a:prstGeom>
          <a:solidFill>
            <a:srgbClr val="3366FF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5" rIns="91431" bIns="45715" numCol="1" rtlCol="0" anchor="t" anchorCtr="0" compatLnSpc="1">
            <a:prstTxWarp prst="textNoShape">
              <a:avLst/>
            </a:prstTxWarp>
          </a:bodyPr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360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2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9713501"/>
              </p:ext>
            </p:extLst>
          </p:nvPr>
        </p:nvGraphicFramePr>
        <p:xfrm>
          <a:off x="5533777" y="3653070"/>
          <a:ext cx="3435300" cy="261680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/>
                <a:gridCol w="1797309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 in SCRF acc. cavity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  <p:pic>
        <p:nvPicPr>
          <p:cNvPr id="26" name="Picture 8" descr="ILDhall2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04" y="4409200"/>
            <a:ext cx="2899066" cy="2320028"/>
          </a:xfrm>
          <a:prstGeom prst="rect">
            <a:avLst/>
          </a:prstGeom>
          <a:noFill/>
          <a:ln w="5715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 flipV="1">
            <a:off x="3927688" y="3463850"/>
            <a:ext cx="524019" cy="12500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78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548421"/>
            <a:ext cx="7481455" cy="4431481"/>
          </a:xfrm>
        </p:spPr>
        <p:txBody>
          <a:bodyPr/>
          <a:lstStyle/>
          <a:p>
            <a:r>
              <a:rPr lang="en-GB" dirty="0" smtClean="0"/>
              <a:t>~125 GeV ‘that new boson’</a:t>
            </a:r>
          </a:p>
          <a:p>
            <a:pPr lvl="1"/>
            <a:r>
              <a:rPr lang="en-GB" dirty="0" smtClean="0"/>
              <a:t>125+91=216 GeV cm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smtClean="0">
                <a:solidFill>
                  <a:srgbClr val="3366FF"/>
                </a:solidFill>
                <a:sym typeface="Wingdings"/>
              </a:rPr>
              <a:t>250 GeV</a:t>
            </a:r>
            <a:endParaRPr lang="en-GB" dirty="0">
              <a:solidFill>
                <a:srgbClr val="3366FF"/>
              </a:solidFill>
              <a:sym typeface="Wingdings"/>
            </a:endParaRPr>
          </a:p>
          <a:p>
            <a:endParaRPr lang="en-GB" dirty="0" smtClean="0">
              <a:sym typeface="Wingdings"/>
            </a:endParaRPr>
          </a:p>
          <a:p>
            <a:r>
              <a:rPr lang="en-GB" dirty="0" smtClean="0">
                <a:sym typeface="Wingdings"/>
              </a:rPr>
              <a:t>173 GeV Top quark</a:t>
            </a:r>
          </a:p>
          <a:p>
            <a:pPr lvl="1"/>
            <a:r>
              <a:rPr lang="en-GB" dirty="0" smtClean="0">
                <a:sym typeface="Wingdings"/>
              </a:rPr>
              <a:t>2x173=346 GeV cm  </a:t>
            </a:r>
            <a:r>
              <a:rPr lang="en-GB" dirty="0" smtClean="0">
                <a:solidFill>
                  <a:srgbClr val="3366FF"/>
                </a:solidFill>
                <a:sym typeface="Wingdings"/>
              </a:rPr>
              <a:t>350-400 GeV</a:t>
            </a:r>
          </a:p>
          <a:p>
            <a:endParaRPr lang="en-GB" dirty="0">
              <a:solidFill>
                <a:srgbClr val="3366FF"/>
              </a:solidFill>
              <a:sym typeface="Wingdings"/>
            </a:endParaRPr>
          </a:p>
          <a:p>
            <a:r>
              <a:rPr lang="en-GB" dirty="0" smtClean="0">
                <a:sym typeface="Wingdings"/>
              </a:rPr>
              <a:t>Higgs self coupling (t-coupling) ???</a:t>
            </a:r>
          </a:p>
          <a:p>
            <a:pPr lvl="1"/>
            <a:r>
              <a:rPr lang="en-GB" dirty="0" smtClean="0">
                <a:solidFill>
                  <a:srgbClr val="3366FF"/>
                </a:solidFill>
                <a:sym typeface="Wingdings"/>
              </a:rPr>
              <a:t>≥ 500 CM </a:t>
            </a:r>
            <a:r>
              <a:rPr lang="en-GB" dirty="0" smtClean="0">
                <a:sym typeface="Wingdings"/>
              </a:rPr>
              <a:t>(up to 650 ??)</a:t>
            </a:r>
          </a:p>
          <a:p>
            <a:pPr lvl="1"/>
            <a:endParaRPr lang="en-GB" dirty="0">
              <a:sym typeface="Wingdings"/>
            </a:endParaRPr>
          </a:p>
          <a:p>
            <a:r>
              <a:rPr lang="en-GB" dirty="0" err="1" smtClean="0">
                <a:sym typeface="Wingdings"/>
              </a:rPr>
              <a:t>TeV</a:t>
            </a:r>
            <a:r>
              <a:rPr lang="en-GB" dirty="0" smtClean="0">
                <a:sym typeface="Wingdings"/>
              </a:rPr>
              <a:t> and beyond….?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276" y="769699"/>
            <a:ext cx="7481452" cy="500303"/>
          </a:xfrm>
        </p:spPr>
        <p:txBody>
          <a:bodyPr/>
          <a:lstStyle/>
          <a:p>
            <a:r>
              <a:rPr lang="en-GB" dirty="0" smtClean="0"/>
              <a:t>Known </a:t>
            </a:r>
            <a:r>
              <a:rPr lang="en-GB" dirty="0" smtClean="0">
                <a:sym typeface="Wingdings"/>
              </a:rPr>
              <a:t>Physics and Possible Staging</a:t>
            </a:r>
            <a:endParaRPr lang="en-GB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Higgs Hunting 2013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ILC, A. Yamamoto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9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076324" y="1502633"/>
            <a:ext cx="0" cy="44989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918924" y="3345148"/>
            <a:ext cx="22250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Staging / Upgrading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57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28236</TotalTime>
  <Words>5178</Words>
  <Application>Microsoft Macintosh PowerPoint</Application>
  <PresentationFormat>画面に合わせる (4:3)</PresentationFormat>
  <Paragraphs>1545</Paragraphs>
  <Slides>55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15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71" baseType="lpstr">
      <vt:lpstr>10_Office テーマ</vt:lpstr>
      <vt:lpstr>Blank Presentation</vt:lpstr>
      <vt:lpstr>3_ホワイト</vt:lpstr>
      <vt:lpstr>2_Default Theme</vt:lpstr>
      <vt:lpstr>3_Default Theme</vt:lpstr>
      <vt:lpstr>Draft_LLC_PowerPoint_template_021513</vt:lpstr>
      <vt:lpstr>4_Default Theme</vt:lpstr>
      <vt:lpstr>1_Default Theme</vt:lpstr>
      <vt:lpstr>2_Office テーマ</vt:lpstr>
      <vt:lpstr>3_Office テーマ</vt:lpstr>
      <vt:lpstr>4_Office テーマ</vt:lpstr>
      <vt:lpstr>5_Default Theme</vt:lpstr>
      <vt:lpstr>Default Theme</vt:lpstr>
      <vt:lpstr>Office テーマ</vt:lpstr>
      <vt:lpstr>1_Office テーマ</vt:lpstr>
      <vt:lpstr>数式</vt:lpstr>
      <vt:lpstr>ILC and the Prospect starting  with Higgs Factory  </vt:lpstr>
      <vt:lpstr>Outline </vt:lpstr>
      <vt:lpstr>Requirements from Physics Exp.</vt:lpstr>
      <vt:lpstr>Physics Prospects with ILC </vt:lpstr>
      <vt:lpstr>ILC Time Line</vt:lpstr>
      <vt:lpstr>Development of e-/e+ Colliders </vt:lpstr>
      <vt:lpstr>RDR (2007) to TDR (2012)  </vt:lpstr>
      <vt:lpstr>ILC TDR Layout</vt:lpstr>
      <vt:lpstr>Known Physics and Possible Staging</vt:lpstr>
      <vt:lpstr>250 GeV staged (scenario 1)</vt:lpstr>
      <vt:lpstr>250 GeV staged (scenario 2)  most recommended</vt:lpstr>
      <vt:lpstr>TDR 500 GeV Baseline</vt:lpstr>
      <vt:lpstr>ILC Published Parameters</vt:lpstr>
      <vt:lpstr>ILC Published Parameters</vt:lpstr>
      <vt:lpstr>ILC Published Parameters</vt:lpstr>
      <vt:lpstr>TeV upgrade: Construction Scenario</vt:lpstr>
      <vt:lpstr>Major R&amp;D Efforts in TD Phase  </vt:lpstr>
      <vt:lpstr>Global Cooperation for ILC Accelerator Beam Demonstration</vt:lpstr>
      <vt:lpstr>KEK-ATF：Progress</vt:lpstr>
      <vt:lpstr>SCRF Linac Technology </vt:lpstr>
      <vt:lpstr>Progress in SCRF Cavity Gradient</vt:lpstr>
      <vt:lpstr>Further Effort for Gradient  for Effective Perfromance/cost </vt:lpstr>
      <vt:lpstr>Progress in 1.3 GHz ILC Cavity Production </vt:lpstr>
      <vt:lpstr>SCRF Beam Acceleration Test  </vt:lpstr>
      <vt:lpstr>FLASH layout</vt:lpstr>
      <vt:lpstr>FLASH 9mA Experiment</vt:lpstr>
      <vt:lpstr>European XFEL</vt:lpstr>
      <vt:lpstr>S1-Global hosted at KEK:  Global cooperation to demonstrate  SCRF system</vt:lpstr>
      <vt:lpstr>S1-Global hosted at KEK:  Global cooperation to demonstrate  SCRF system</vt:lpstr>
      <vt:lpstr>PowerPoint プレゼンテーション</vt:lpstr>
      <vt:lpstr>ILC Road Map</vt:lpstr>
      <vt:lpstr>Linear Collider Collaboration: LCC </vt:lpstr>
      <vt:lpstr>ILC startig with the Light Higgs Factory </vt:lpstr>
      <vt:lpstr>Possible Ways for Higgs Factories</vt:lpstr>
      <vt:lpstr>e+e- Ring Colliders ?</vt:lpstr>
      <vt:lpstr>TLEP: Aspects in Proposal</vt:lpstr>
      <vt:lpstr>Luminosity vs. Energy</vt:lpstr>
      <vt:lpstr>Various Possibilities of gg Colliders</vt:lpstr>
      <vt:lpstr>Summary and Overview for HFs</vt:lpstr>
      <vt:lpstr>PowerPoint プレゼンテーション</vt:lpstr>
      <vt:lpstr>Technical Issues of TLEP (1)</vt:lpstr>
      <vt:lpstr>Technical Issues of TLEP (2)</vt:lpstr>
      <vt:lpstr>Power consumption for TLEP at 175 GeV (MW)</vt:lpstr>
      <vt:lpstr>PowerPoint プレゼンテーション</vt:lpstr>
      <vt:lpstr>Parametric ‘value’ costing for TeV–class machines (KILCU)*:</vt:lpstr>
      <vt:lpstr>Collider ‘Wall Plug’ AC Power use:</vt:lpstr>
      <vt:lpstr>Luminosity Scaling Law</vt:lpstr>
      <vt:lpstr>The Luminosity Issue</vt:lpstr>
      <vt:lpstr>CLIC: in R&amp;D at CERN </vt:lpstr>
      <vt:lpstr>PowerPoint プレゼンテーション</vt:lpstr>
      <vt:lpstr>PowerPoint プレゼンテーション</vt:lpstr>
      <vt:lpstr>PowerPoint プレゼンテーション</vt:lpstr>
      <vt:lpstr>TeV Upgrade : From 500 to 1000 GeV</vt:lpstr>
      <vt:lpstr>TeV Parameters (2 sets)</vt:lpstr>
      <vt:lpstr>      Cooperation of ILC host- and hub-laboratories with worldwide industry (proposed)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Accelerator Baseline Design  SCRF</dc:title>
  <dc:creator>Yamamoto Akira</dc:creator>
  <cp:lastModifiedBy>Yamamoto Akira</cp:lastModifiedBy>
  <cp:revision>468</cp:revision>
  <cp:lastPrinted>2013-05-27T05:01:00Z</cp:lastPrinted>
  <dcterms:created xsi:type="dcterms:W3CDTF">2012-12-02T02:10:59Z</dcterms:created>
  <dcterms:modified xsi:type="dcterms:W3CDTF">2013-07-27T08:25:55Z</dcterms:modified>
</cp:coreProperties>
</file>