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331" r:id="rId3"/>
    <p:sldId id="332" r:id="rId4"/>
    <p:sldId id="333" r:id="rId5"/>
    <p:sldId id="334" r:id="rId6"/>
    <p:sldId id="335" r:id="rId7"/>
    <p:sldId id="336" r:id="rId8"/>
    <p:sldId id="339" r:id="rId9"/>
    <p:sldId id="329" r:id="rId10"/>
    <p:sldId id="340" r:id="rId11"/>
    <p:sldId id="341" r:id="rId12"/>
    <p:sldId id="311" r:id="rId13"/>
    <p:sldId id="304" r:id="rId14"/>
    <p:sldId id="290" r:id="rId15"/>
    <p:sldId id="277" r:id="rId16"/>
    <p:sldId id="299" r:id="rId17"/>
    <p:sldId id="344" r:id="rId18"/>
    <p:sldId id="345" r:id="rId19"/>
    <p:sldId id="350" r:id="rId20"/>
    <p:sldId id="312" r:id="rId21"/>
    <p:sldId id="272" r:id="rId22"/>
    <p:sldId id="306" r:id="rId23"/>
    <p:sldId id="305" r:id="rId24"/>
    <p:sldId id="337" r:id="rId25"/>
    <p:sldId id="338" r:id="rId26"/>
    <p:sldId id="310" r:id="rId27"/>
    <p:sldId id="343" r:id="rId28"/>
    <p:sldId id="301" r:id="rId29"/>
    <p:sldId id="302" r:id="rId30"/>
    <p:sldId id="303" r:id="rId31"/>
    <p:sldId id="268" r:id="rId32"/>
    <p:sldId id="276" r:id="rId33"/>
    <p:sldId id="257" r:id="rId34"/>
    <p:sldId id="278" r:id="rId35"/>
    <p:sldId id="285" r:id="rId36"/>
    <p:sldId id="330" r:id="rId37"/>
    <p:sldId id="273" r:id="rId38"/>
    <p:sldId id="348" r:id="rId39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523" autoAdjust="0"/>
  </p:normalViewPr>
  <p:slideViewPr>
    <p:cSldViewPr snapToGrid="0" snapToObjects="1">
      <p:cViewPr varScale="1">
        <p:scale>
          <a:sx n="72" d="100"/>
          <a:sy n="72" d="100"/>
        </p:scale>
        <p:origin x="-1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B2AAE-D540-364B-B34A-B8326D0585BB}" type="datetimeFigureOut">
              <a:rPr lang="pl-PL" smtClean="0"/>
              <a:t>26.07.2013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69F9D-09BC-344A-BCD5-902D073983E7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59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8CE0-41A0-A048-915C-5F69679A14C0}" type="datetimeFigureOut">
              <a:rPr lang="pl-PL" smtClean="0"/>
              <a:t>26.07.2013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E2C5-0D0C-5B4A-8AD9-A1A8AE500A2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649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8CE0-41A0-A048-915C-5F69679A14C0}" type="datetimeFigureOut">
              <a:rPr lang="pl-PL" smtClean="0"/>
              <a:t>26.07.2013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E2C5-0D0C-5B4A-8AD9-A1A8AE500A2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531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8CE0-41A0-A048-915C-5F69679A14C0}" type="datetimeFigureOut">
              <a:rPr lang="pl-PL" smtClean="0"/>
              <a:t>26.07.2013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E2C5-0D0C-5B4A-8AD9-A1A8AE500A2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01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8CE0-41A0-A048-915C-5F69679A14C0}" type="datetimeFigureOut">
              <a:rPr lang="pl-PL" smtClean="0"/>
              <a:t>26.07.2013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E2C5-0D0C-5B4A-8AD9-A1A8AE500A2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719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8CE0-41A0-A048-915C-5F69679A14C0}" type="datetimeFigureOut">
              <a:rPr lang="pl-PL" smtClean="0"/>
              <a:t>26.07.2013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E2C5-0D0C-5B4A-8AD9-A1A8AE500A2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818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8CE0-41A0-A048-915C-5F69679A14C0}" type="datetimeFigureOut">
              <a:rPr lang="pl-PL" smtClean="0"/>
              <a:t>26.07.2013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E2C5-0D0C-5B4A-8AD9-A1A8AE500A2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401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8CE0-41A0-A048-915C-5F69679A14C0}" type="datetimeFigureOut">
              <a:rPr lang="pl-PL" smtClean="0"/>
              <a:t>26.07.2013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E2C5-0D0C-5B4A-8AD9-A1A8AE500A2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42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8CE0-41A0-A048-915C-5F69679A14C0}" type="datetimeFigureOut">
              <a:rPr lang="pl-PL" smtClean="0"/>
              <a:t>26.07.2013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E2C5-0D0C-5B4A-8AD9-A1A8AE500A2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31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8CE0-41A0-A048-915C-5F69679A14C0}" type="datetimeFigureOut">
              <a:rPr lang="pl-PL" smtClean="0"/>
              <a:t>26.07.2013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E2C5-0D0C-5B4A-8AD9-A1A8AE500A2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166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8CE0-41A0-A048-915C-5F69679A14C0}" type="datetimeFigureOut">
              <a:rPr lang="pl-PL" smtClean="0"/>
              <a:t>26.07.2013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E2C5-0D0C-5B4A-8AD9-A1A8AE500A2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136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8CE0-41A0-A048-915C-5F69679A14C0}" type="datetimeFigureOut">
              <a:rPr lang="pl-PL" smtClean="0"/>
              <a:t>26.07.2013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E2C5-0D0C-5B4A-8AD9-A1A8AE500A2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457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D8CE0-41A0-A048-915C-5F69679A14C0}" type="datetimeFigureOut">
              <a:rPr lang="pl-PL" smtClean="0"/>
              <a:t>26.07.2013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7E2C5-0D0C-5B4A-8AD9-A1A8AE500A2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43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emf"/><Relationship Id="rId3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5.emf"/><Relationship Id="rId7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6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emf"/><Relationship Id="rId3" Type="http://schemas.openxmlformats.org/officeDocument/2006/relationships/image" Target="../media/image7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emf"/><Relationship Id="rId3" Type="http://schemas.openxmlformats.org/officeDocument/2006/relationships/image" Target="../media/image7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4" Type="http://schemas.openxmlformats.org/officeDocument/2006/relationships/image" Target="../media/image78.emf"/><Relationship Id="rId5" Type="http://schemas.openxmlformats.org/officeDocument/2006/relationships/image" Target="../media/image7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4" Type="http://schemas.openxmlformats.org/officeDocument/2006/relationships/image" Target="../media/image82.emf"/><Relationship Id="rId5" Type="http://schemas.openxmlformats.org/officeDocument/2006/relationships/image" Target="../media/image8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8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125 </a:t>
            </a:r>
            <a:r>
              <a:rPr lang="pl-PL" dirty="0" err="1" smtClean="0"/>
              <a:t>GeV</a:t>
            </a:r>
            <a:r>
              <a:rPr lang="pl-PL" dirty="0" smtClean="0"/>
              <a:t> </a:t>
            </a:r>
            <a:r>
              <a:rPr lang="pl-PL" dirty="0" err="1" smtClean="0"/>
              <a:t>Higgs</a:t>
            </a:r>
            <a:r>
              <a:rPr lang="pl-PL" dirty="0" smtClean="0"/>
              <a:t> and BSM </a:t>
            </a:r>
            <a:r>
              <a:rPr lang="pl-PL" dirty="0" err="1" smtClean="0"/>
              <a:t>physics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190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0" y="707572"/>
            <a:ext cx="9144000" cy="535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00FF"/>
                </a:solidFill>
              </a:rPr>
              <a:t>                        </a:t>
            </a:r>
            <a:r>
              <a:rPr lang="pl-PL" sz="2800" dirty="0">
                <a:solidFill>
                  <a:srgbClr val="FF0000"/>
                </a:solidFill>
              </a:rPr>
              <a:t>NEW SCALARS AND FERMIONS</a:t>
            </a:r>
          </a:p>
          <a:p>
            <a:r>
              <a:rPr lang="pl-PL" sz="2800" dirty="0" smtClean="0">
                <a:solidFill>
                  <a:srgbClr val="0000FF"/>
                </a:solidFill>
              </a:rPr>
              <a:t>CONSTRAINTS  </a:t>
            </a:r>
            <a:r>
              <a:rPr lang="pl-PL" sz="2800" dirty="0" smtClean="0">
                <a:solidFill>
                  <a:srgbClr val="0000FF"/>
                </a:solidFill>
              </a:rPr>
              <a:t>FROM  125 </a:t>
            </a:r>
            <a:r>
              <a:rPr lang="pl-PL" sz="2800" dirty="0" err="1" smtClean="0">
                <a:solidFill>
                  <a:srgbClr val="0000FF"/>
                </a:solidFill>
              </a:rPr>
              <a:t>GeV</a:t>
            </a:r>
            <a:r>
              <a:rPr lang="pl-PL" sz="2800" dirty="0">
                <a:solidFill>
                  <a:srgbClr val="0000FF"/>
                </a:solidFill>
              </a:rPr>
              <a:t> </a:t>
            </a:r>
            <a:r>
              <a:rPr lang="pl-PL" sz="2800" dirty="0" smtClean="0">
                <a:solidFill>
                  <a:srgbClr val="0000FF"/>
                </a:solidFill>
              </a:rPr>
              <a:t>HIGGS (MASS+ COUPLINGS)</a:t>
            </a:r>
          </a:p>
          <a:p>
            <a:r>
              <a:rPr lang="pl-PL" sz="2800" dirty="0" smtClean="0">
                <a:solidFill>
                  <a:srgbClr val="0000FF"/>
                </a:solidFill>
              </a:rPr>
              <a:t>                  </a:t>
            </a:r>
            <a:endParaRPr lang="pl-PL" sz="2000" dirty="0"/>
          </a:p>
          <a:p>
            <a:endParaRPr lang="pl-PL" dirty="0" smtClean="0"/>
          </a:p>
          <a:p>
            <a:r>
              <a:rPr lang="pl-PL" sz="2400" dirty="0" smtClean="0">
                <a:solidFill>
                  <a:schemeClr val="accent2"/>
                </a:solidFill>
              </a:rPr>
              <a:t>COMPOSITE:  GENERIC PREDICTION IS </a:t>
            </a:r>
          </a:p>
          <a:p>
            <a:r>
              <a:rPr lang="pl-PL" sz="2400" dirty="0">
                <a:solidFill>
                  <a:schemeClr val="accent2"/>
                </a:solidFill>
              </a:rPr>
              <a:t> </a:t>
            </a:r>
            <a:r>
              <a:rPr lang="pl-PL" sz="2400" dirty="0" smtClean="0">
                <a:solidFill>
                  <a:schemeClr val="accent2"/>
                </a:solidFill>
              </a:rPr>
              <a:t>                        1)A LIGHT (1 </a:t>
            </a:r>
            <a:r>
              <a:rPr lang="pl-PL" sz="2400" dirty="0" err="1" smtClean="0">
                <a:solidFill>
                  <a:schemeClr val="accent2"/>
                </a:solidFill>
              </a:rPr>
              <a:t>TeV</a:t>
            </a:r>
            <a:r>
              <a:rPr lang="pl-PL" sz="2400" dirty="0" smtClean="0">
                <a:solidFill>
                  <a:schemeClr val="accent2"/>
                </a:solidFill>
              </a:rPr>
              <a:t>) FERMION </a:t>
            </a:r>
          </a:p>
          <a:p>
            <a:r>
              <a:rPr lang="pl-PL" sz="2400" dirty="0">
                <a:solidFill>
                  <a:schemeClr val="accent2"/>
                </a:solidFill>
              </a:rPr>
              <a:t> </a:t>
            </a:r>
            <a:r>
              <a:rPr lang="pl-PL" sz="2400" dirty="0" smtClean="0">
                <a:solidFill>
                  <a:schemeClr val="accent2"/>
                </a:solidFill>
              </a:rPr>
              <a:t>                        2)NARROWER HIGGS BOSON AND WEAKER  SIGNAL </a:t>
            </a:r>
          </a:p>
          <a:p>
            <a:r>
              <a:rPr lang="pl-PL" sz="2400" dirty="0">
                <a:solidFill>
                  <a:schemeClr val="accent2"/>
                </a:solidFill>
              </a:rPr>
              <a:t> </a:t>
            </a:r>
            <a:r>
              <a:rPr lang="pl-PL" sz="2400" dirty="0" smtClean="0">
                <a:solidFill>
                  <a:schemeClr val="accent2"/>
                </a:solidFill>
              </a:rPr>
              <a:t>                        STRENGTH </a:t>
            </a:r>
          </a:p>
          <a:p>
            <a:endParaRPr lang="pl-PL" sz="2400" dirty="0">
              <a:solidFill>
                <a:schemeClr val="accent2"/>
              </a:solidFill>
            </a:endParaRPr>
          </a:p>
          <a:p>
            <a:r>
              <a:rPr lang="pl-PL" sz="2400" dirty="0" smtClean="0">
                <a:solidFill>
                  <a:schemeClr val="accent2"/>
                </a:solidFill>
              </a:rPr>
              <a:t>                        </a:t>
            </a:r>
            <a:r>
              <a:rPr lang="pl-PL" sz="2400" dirty="0" smtClean="0">
                <a:solidFill>
                  <a:schemeClr val="accent2"/>
                </a:solidFill>
              </a:rPr>
              <a:t> </a:t>
            </a:r>
            <a:r>
              <a:rPr lang="pl-PL" sz="2400" dirty="0" smtClean="0">
                <a:solidFill>
                  <a:schemeClr val="accent2"/>
                </a:solidFill>
              </a:rPr>
              <a:t>FOR ALL CHANNELS</a:t>
            </a:r>
          </a:p>
          <a:p>
            <a:r>
              <a:rPr lang="pl-PL" sz="2400" dirty="0" err="1" smtClean="0"/>
              <a:t>This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because</a:t>
            </a:r>
            <a:r>
              <a:rPr lang="pl-PL" sz="2400" dirty="0" smtClean="0"/>
              <a:t> the </a:t>
            </a:r>
            <a:r>
              <a:rPr lang="pl-PL" sz="2400" dirty="0" err="1" smtClean="0"/>
              <a:t>Higgs</a:t>
            </a:r>
            <a:r>
              <a:rPr lang="pl-PL" sz="2400" dirty="0" smtClean="0"/>
              <a:t> </a:t>
            </a:r>
            <a:r>
              <a:rPr lang="pl-PL" sz="2400" dirty="0" err="1" smtClean="0"/>
              <a:t>couples</a:t>
            </a:r>
            <a:r>
              <a:rPr lang="pl-PL" sz="2400" dirty="0" smtClean="0"/>
              <a:t> non-</a:t>
            </a:r>
            <a:r>
              <a:rPr lang="pl-PL" sz="2400" dirty="0" err="1" smtClean="0"/>
              <a:t>linearly</a:t>
            </a:r>
            <a:r>
              <a:rPr lang="pl-PL" sz="2400" dirty="0" smtClean="0"/>
              <a:t> and  the </a:t>
            </a:r>
            <a:r>
              <a:rPr lang="pl-PL" sz="2400" dirty="0" err="1" smtClean="0"/>
              <a:t>coupling</a:t>
            </a:r>
            <a:r>
              <a:rPr lang="pl-PL" sz="2400" dirty="0" smtClean="0"/>
              <a:t> to the SM </a:t>
            </a:r>
            <a:r>
              <a:rPr lang="pl-PL" sz="2400" dirty="0" err="1" smtClean="0"/>
              <a:t>particles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suppressed</a:t>
            </a:r>
            <a:r>
              <a:rPr lang="pl-PL" sz="2400" dirty="0" smtClean="0"/>
              <a:t> by  </a:t>
            </a:r>
          </a:p>
          <a:p>
            <a:endParaRPr lang="pl-PL" sz="2400" dirty="0"/>
          </a:p>
          <a:p>
            <a:r>
              <a:rPr lang="pl-PL" sz="2400" dirty="0" smtClean="0"/>
              <a:t>(for </a:t>
            </a:r>
            <a:r>
              <a:rPr lang="pl-PL" sz="2400" dirty="0" err="1" smtClean="0"/>
              <a:t>fermions</a:t>
            </a:r>
            <a:r>
              <a:rPr lang="pl-PL" sz="2400" dirty="0" smtClean="0"/>
              <a:t> </a:t>
            </a:r>
            <a:r>
              <a:rPr lang="pl-PL" sz="2400" dirty="0" err="1" smtClean="0"/>
              <a:t>more</a:t>
            </a:r>
            <a:r>
              <a:rPr lang="pl-PL" sz="2400" dirty="0" smtClean="0"/>
              <a:t> model dependent but </a:t>
            </a:r>
            <a:r>
              <a:rPr lang="pl-PL" sz="2400" dirty="0" err="1" smtClean="0"/>
              <a:t>also</a:t>
            </a:r>
            <a:r>
              <a:rPr lang="pl-PL" sz="2400" dirty="0" smtClean="0"/>
              <a:t> </a:t>
            </a:r>
            <a:r>
              <a:rPr lang="pl-PL" sz="2400" dirty="0" err="1" smtClean="0"/>
              <a:t>suppressed</a:t>
            </a:r>
            <a:r>
              <a:rPr lang="pl-PL" sz="2400" dirty="0"/>
              <a:t>)</a:t>
            </a:r>
          </a:p>
        </p:txBody>
      </p:sp>
      <p:pic>
        <p:nvPicPr>
          <p:cNvPr id="4" name="Obraz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3663043"/>
            <a:ext cx="5453916" cy="469900"/>
          </a:xfrm>
          <a:prstGeom prst="rect">
            <a:avLst/>
          </a:prstGeom>
        </p:spPr>
      </p:pic>
      <p:pic>
        <p:nvPicPr>
          <p:cNvPr id="5" name="Obraz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29" y="5070929"/>
            <a:ext cx="4058557" cy="571500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7601857" y="6270954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020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199571" y="1817838"/>
            <a:ext cx="91087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0000FF"/>
                </a:solidFill>
              </a:rPr>
              <a:t>IMPLICATIONS  OF 125 HIGGS (MASS AND COUPLINGS)  </a:t>
            </a:r>
          </a:p>
          <a:p>
            <a:r>
              <a:rPr lang="pl-PL" sz="2400" dirty="0" smtClean="0">
                <a:solidFill>
                  <a:srgbClr val="0000FF"/>
                </a:solidFill>
              </a:rPr>
              <a:t>FOR SUPERSYMMETRY</a:t>
            </a:r>
          </a:p>
          <a:p>
            <a:endParaRPr lang="pl-PL" sz="2400" dirty="0">
              <a:solidFill>
                <a:srgbClr val="0000FF"/>
              </a:solidFill>
            </a:endParaRPr>
          </a:p>
          <a:p>
            <a:r>
              <a:rPr lang="pl-PL" sz="2400" dirty="0" smtClean="0">
                <a:solidFill>
                  <a:srgbClr val="0000FF"/>
                </a:solidFill>
              </a:rPr>
              <a:t>   MSSM:   </a:t>
            </a:r>
            <a:r>
              <a:rPr lang="pl-PL" sz="2400" dirty="0">
                <a:solidFill>
                  <a:srgbClr val="0000FF"/>
                </a:solidFill>
              </a:rPr>
              <a:t>DJOUADI,MAIANI, MOREAU, POLOSA, QUEVILLON, RIQUER</a:t>
            </a:r>
          </a:p>
          <a:p>
            <a:endParaRPr lang="pl-PL" sz="2400" dirty="0" smtClean="0">
              <a:solidFill>
                <a:srgbClr val="0000FF"/>
              </a:solidFill>
            </a:endParaRPr>
          </a:p>
          <a:p>
            <a:endParaRPr lang="pl-PL" sz="2400" dirty="0">
              <a:solidFill>
                <a:srgbClr val="0000FF"/>
              </a:solidFill>
            </a:endParaRPr>
          </a:p>
          <a:p>
            <a:r>
              <a:rPr lang="pl-PL" sz="2400" dirty="0" smtClean="0">
                <a:solidFill>
                  <a:srgbClr val="0000FF"/>
                </a:solidFill>
              </a:rPr>
              <a:t>NMSSM  </a:t>
            </a:r>
            <a:r>
              <a:rPr lang="pl-PL" sz="2400" dirty="0" smtClean="0">
                <a:solidFill>
                  <a:srgbClr val="0000FF"/>
                </a:solidFill>
              </a:rPr>
              <a:t>(FAYET, ELLWANGER</a:t>
            </a:r>
            <a:r>
              <a:rPr lang="pl-PL" sz="2400" dirty="0" smtClean="0">
                <a:solidFill>
                  <a:srgbClr val="0000FF"/>
                </a:solidFill>
              </a:rPr>
              <a:t>,..)</a:t>
            </a:r>
            <a:endParaRPr lang="pl-P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16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1988371" y="24565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2" name="PoleTekstowe 11"/>
          <p:cNvSpPr txBox="1"/>
          <p:nvPr/>
        </p:nvSpPr>
        <p:spPr>
          <a:xfrm>
            <a:off x="3674916" y="2405472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 </a:t>
            </a:r>
            <a:endParaRPr lang="pl-PL" sz="3200" dirty="0"/>
          </a:p>
        </p:txBody>
      </p:sp>
      <p:sp>
        <p:nvSpPr>
          <p:cNvPr id="16" name="PoleTekstowe 15"/>
          <p:cNvSpPr txBox="1"/>
          <p:nvPr/>
        </p:nvSpPr>
        <p:spPr>
          <a:xfrm>
            <a:off x="481010" y="803484"/>
            <a:ext cx="27865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rgbClr val="C0504D"/>
                </a:solidFill>
              </a:rPr>
              <a:t>LESSONS FROM </a:t>
            </a:r>
            <a:endParaRPr lang="pl-PL" sz="3200" dirty="0">
              <a:solidFill>
                <a:srgbClr val="C0504D"/>
              </a:solidFill>
            </a:endParaRPr>
          </a:p>
        </p:txBody>
      </p:sp>
      <p:pic>
        <p:nvPicPr>
          <p:cNvPr id="17" name="Obraz 1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582" y="981860"/>
            <a:ext cx="2882900" cy="406400"/>
          </a:xfrm>
          <a:prstGeom prst="rect">
            <a:avLst/>
          </a:prstGeom>
        </p:spPr>
      </p:pic>
      <p:sp>
        <p:nvSpPr>
          <p:cNvPr id="18" name="PoleTekstowe 17"/>
          <p:cNvSpPr txBox="1"/>
          <p:nvPr/>
        </p:nvSpPr>
        <p:spPr>
          <a:xfrm>
            <a:off x="481010" y="2079256"/>
            <a:ext cx="82926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l-PL" sz="2400" dirty="0" smtClean="0"/>
              <a:t>WE ARE BOTHERED BY  ABOUT  O(5 </a:t>
            </a:r>
            <a:r>
              <a:rPr lang="pl-PL" sz="2400" dirty="0" err="1" smtClean="0"/>
              <a:t>GeV</a:t>
            </a:r>
            <a:r>
              <a:rPr lang="pl-PL" sz="2400" dirty="0" smtClean="0"/>
              <a:t>) „TOO HIGH” MASS</a:t>
            </a:r>
          </a:p>
          <a:p>
            <a:endParaRPr lang="pl-PL" sz="2400" dirty="0"/>
          </a:p>
          <a:p>
            <a:pPr marL="342900" indent="-342900">
              <a:buFont typeface="Arial"/>
              <a:buChar char="•"/>
            </a:pPr>
            <a:r>
              <a:rPr lang="pl-PL" sz="2400" dirty="0" smtClean="0"/>
              <a:t>IN MSSM WITH </a:t>
            </a:r>
            <a:r>
              <a:rPr lang="pl-PL" sz="2400" dirty="0" err="1" smtClean="0"/>
              <a:t>Msusy</a:t>
            </a:r>
            <a:r>
              <a:rPr lang="pl-PL" sz="2400" dirty="0" smtClean="0"/>
              <a:t>=1 </a:t>
            </a:r>
            <a:r>
              <a:rPr lang="pl-PL" sz="2400" dirty="0" err="1" smtClean="0"/>
              <a:t>TeV</a:t>
            </a:r>
            <a:r>
              <a:rPr lang="pl-PL" sz="2400" dirty="0" smtClean="0"/>
              <a:t>, LARGE LEFT-RIGHT STOP „MIXING” NEEDED  (BETTER POSITIVE THAN NEGATIVE) </a:t>
            </a:r>
          </a:p>
          <a:p>
            <a:pPr marL="342900" indent="-342900">
              <a:buFont typeface="Arial"/>
              <a:buChar char="•"/>
            </a:pPr>
            <a:endParaRPr lang="pl-PL" sz="2400" dirty="0"/>
          </a:p>
          <a:p>
            <a:pPr marL="342900" indent="-342900">
              <a:buFont typeface="Arial"/>
              <a:buChar char="•"/>
            </a:pPr>
            <a:r>
              <a:rPr lang="pl-PL" sz="2400" dirty="0" smtClean="0"/>
              <a:t>HIGGS COUPLINGS CLOSE TO THEIR SM VALUES </a:t>
            </a:r>
            <a:r>
              <a:rPr lang="pl-PL" sz="2400" dirty="0" smtClean="0">
                <a:sym typeface="Wingdings"/>
              </a:rPr>
              <a:t> ONE IS CLOSE TO THE DECOUPLING </a:t>
            </a:r>
            <a:r>
              <a:rPr lang="pl-PL" sz="2400" dirty="0" smtClean="0">
                <a:sym typeface="Wingdings"/>
              </a:rPr>
              <a:t>LIMIT ,</a:t>
            </a:r>
            <a:endParaRPr lang="pl-PL" sz="2400" dirty="0" smtClean="0"/>
          </a:p>
          <a:p>
            <a:r>
              <a:rPr lang="pl-PL" sz="2400" dirty="0" smtClean="0"/>
              <a:t>     IN </a:t>
            </a:r>
            <a:r>
              <a:rPr lang="pl-PL" sz="2400" dirty="0" err="1" smtClean="0"/>
              <a:t>TeV</a:t>
            </a:r>
            <a:r>
              <a:rPr lang="pl-PL" sz="2400" dirty="0" smtClean="0"/>
              <a:t> RANGE</a:t>
            </a:r>
            <a:endParaRPr lang="pl-PL" sz="2400" dirty="0"/>
          </a:p>
        </p:txBody>
      </p:sp>
      <p:sp>
        <p:nvSpPr>
          <p:cNvPr id="4" name="PoleTekstowe 3"/>
          <p:cNvSpPr txBox="1"/>
          <p:nvPr/>
        </p:nvSpPr>
        <p:spPr>
          <a:xfrm>
            <a:off x="7765143" y="6168571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16</a:t>
            </a:r>
            <a:endParaRPr lang="pl-PL" dirty="0"/>
          </a:p>
        </p:txBody>
      </p:sp>
      <p:sp>
        <p:nvSpPr>
          <p:cNvPr id="5" name="PoleTekstowe 4"/>
          <p:cNvSpPr txBox="1"/>
          <p:nvPr/>
        </p:nvSpPr>
        <p:spPr>
          <a:xfrm>
            <a:off x="7493000" y="981860"/>
            <a:ext cx="1180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(MSSM)</a:t>
            </a:r>
            <a:endParaRPr lang="pl-PL" sz="2400" dirty="0"/>
          </a:p>
        </p:txBody>
      </p:sp>
      <p:sp>
        <p:nvSpPr>
          <p:cNvPr id="7" name="PoleTekstowe 6"/>
          <p:cNvSpPr txBox="1"/>
          <p:nvPr/>
        </p:nvSpPr>
        <p:spPr>
          <a:xfrm>
            <a:off x="181429" y="5606143"/>
            <a:ext cx="8962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MSSM STILL REMAINS TO BE A SERIOUS CANDIDATE FOR BSM THEORY</a:t>
            </a:r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3" name="Obraz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35" y="4365856"/>
            <a:ext cx="1676400" cy="27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1269884" y="3736400"/>
            <a:ext cx="61582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LEP BOUNDS ON SIGNAL STRENGTH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6" name="PoleTekstowe 5"/>
          <p:cNvSpPr txBox="1"/>
          <p:nvPr/>
        </p:nvSpPr>
        <p:spPr>
          <a:xfrm>
            <a:off x="1269884" y="1941285"/>
            <a:ext cx="403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LET’S FOCUS ON THE CASE</a:t>
            </a:r>
            <a:endParaRPr lang="pl-PL" sz="2800" dirty="0"/>
          </a:p>
        </p:txBody>
      </p:sp>
      <p:pic>
        <p:nvPicPr>
          <p:cNvPr id="7" name="Obraz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58" y="2792186"/>
            <a:ext cx="3149600" cy="330200"/>
          </a:xfrm>
          <a:prstGeom prst="rect">
            <a:avLst/>
          </a:prstGeom>
        </p:spPr>
      </p:pic>
      <p:sp>
        <p:nvSpPr>
          <p:cNvPr id="8" name="PoleTekstowe 7"/>
          <p:cNvSpPr txBox="1"/>
          <p:nvPr/>
        </p:nvSpPr>
        <p:spPr>
          <a:xfrm>
            <a:off x="725714" y="762000"/>
            <a:ext cx="495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 </a:t>
            </a:r>
            <a:r>
              <a:rPr lang="pl-PL" sz="3200" dirty="0" smtClean="0"/>
              <a:t>NMSSM:   3 CP</a:t>
            </a:r>
            <a:r>
              <a:rPr lang="pl-PL" sz="3200" dirty="0"/>
              <a:t>-</a:t>
            </a:r>
            <a:r>
              <a:rPr lang="pl-PL" sz="3200" dirty="0" err="1" smtClean="0"/>
              <a:t>even</a:t>
            </a:r>
            <a:r>
              <a:rPr lang="pl-PL" sz="3200" dirty="0" smtClean="0"/>
              <a:t>  </a:t>
            </a:r>
            <a:r>
              <a:rPr lang="pl-PL" sz="3200" dirty="0" err="1" smtClean="0"/>
              <a:t>scalars</a:t>
            </a:r>
            <a:endParaRPr lang="pl-PL" sz="2800" dirty="0"/>
          </a:p>
        </p:txBody>
      </p:sp>
      <p:pic>
        <p:nvPicPr>
          <p:cNvPr id="9" name="Obraz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658" y="923471"/>
            <a:ext cx="2832100" cy="330200"/>
          </a:xfrm>
          <a:prstGeom prst="rect">
            <a:avLst/>
          </a:prstGeom>
        </p:spPr>
      </p:pic>
      <p:pic>
        <p:nvPicPr>
          <p:cNvPr id="11" name="Obraz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93" y="4665436"/>
            <a:ext cx="5753100" cy="1155700"/>
          </a:xfrm>
          <a:prstGeom prst="rect">
            <a:avLst/>
          </a:prstGeom>
        </p:spPr>
      </p:pic>
      <p:sp>
        <p:nvSpPr>
          <p:cNvPr id="12" name="PoleTekstowe 11"/>
          <p:cNvSpPr txBox="1"/>
          <p:nvPr/>
        </p:nvSpPr>
        <p:spPr>
          <a:xfrm>
            <a:off x="725714" y="6041571"/>
            <a:ext cx="18419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C0504D"/>
                </a:solidFill>
              </a:rPr>
              <a:t>b-PHOBIC </a:t>
            </a:r>
            <a:endParaRPr lang="pl-PL" sz="3200" b="1" dirty="0">
              <a:solidFill>
                <a:srgbClr val="C0504D"/>
              </a:solidFill>
            </a:endParaRPr>
          </a:p>
        </p:txBody>
      </p:sp>
      <p:pic>
        <p:nvPicPr>
          <p:cNvPr id="14" name="Obraz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58" y="6235580"/>
            <a:ext cx="259442" cy="294034"/>
          </a:xfrm>
          <a:prstGeom prst="rect">
            <a:avLst/>
          </a:prstGeom>
        </p:spPr>
      </p:pic>
      <p:sp>
        <p:nvSpPr>
          <p:cNvPr id="15" name="PoleTekstowe 14"/>
          <p:cNvSpPr txBox="1"/>
          <p:nvPr/>
        </p:nvSpPr>
        <p:spPr>
          <a:xfrm>
            <a:off x="3304733" y="6160282"/>
            <a:ext cx="32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C0504D"/>
                </a:solidFill>
              </a:rPr>
              <a:t>?</a:t>
            </a:r>
            <a:endParaRPr lang="pl-PL" sz="2400" dirty="0">
              <a:solidFill>
                <a:srgbClr val="C0504D"/>
              </a:solidFill>
            </a:endParaRPr>
          </a:p>
        </p:txBody>
      </p:sp>
      <p:sp>
        <p:nvSpPr>
          <p:cNvPr id="16" name="PoleTekstowe 15"/>
          <p:cNvSpPr txBox="1"/>
          <p:nvPr/>
        </p:nvSpPr>
        <p:spPr>
          <a:xfrm>
            <a:off x="4299857" y="6235580"/>
            <a:ext cx="399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C0504D"/>
                </a:solidFill>
              </a:rPr>
              <a:t>ESCAPED DETECTION SO FAR?</a:t>
            </a:r>
            <a:endParaRPr lang="pl-PL" sz="24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12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2400"/>
            <a:ext cx="7056438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3"/>
          <p:cNvSpPr txBox="1"/>
          <p:nvPr/>
        </p:nvSpPr>
        <p:spPr>
          <a:xfrm>
            <a:off x="254000" y="1114179"/>
            <a:ext cx="8846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C0504D"/>
                </a:solidFill>
              </a:rPr>
              <a:t>A NUMBER OF WELL IDENTIFIED PARAMETER REGIONS,</a:t>
            </a:r>
          </a:p>
          <a:p>
            <a:r>
              <a:rPr lang="pl-PL" sz="2800" b="1" dirty="0" smtClean="0">
                <a:solidFill>
                  <a:srgbClr val="C0504D"/>
                </a:solidFill>
              </a:rPr>
              <a:t>FOR INSTANCE</a:t>
            </a:r>
            <a:endParaRPr lang="pl-PL" sz="2800" b="1" dirty="0">
              <a:solidFill>
                <a:srgbClr val="C0504D"/>
              </a:solidFill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435429" y="2068286"/>
            <a:ext cx="13065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SMALL </a:t>
            </a:r>
            <a:endParaRPr lang="pl-PL" sz="3200" dirty="0"/>
          </a:p>
        </p:txBody>
      </p:sp>
      <p:pic>
        <p:nvPicPr>
          <p:cNvPr id="6" name="Obraz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89" y="2149021"/>
            <a:ext cx="1003300" cy="419100"/>
          </a:xfrm>
          <a:prstGeom prst="rect">
            <a:avLst/>
          </a:prstGeom>
        </p:spPr>
      </p:pic>
      <p:sp>
        <p:nvSpPr>
          <p:cNvPr id="7" name="PoleTekstowe 6"/>
          <p:cNvSpPr txBox="1"/>
          <p:nvPr/>
        </p:nvSpPr>
        <p:spPr>
          <a:xfrm>
            <a:off x="3211286" y="2149021"/>
            <a:ext cx="86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AND</a:t>
            </a:r>
            <a:endParaRPr lang="pl-PL" sz="2800" dirty="0"/>
          </a:p>
        </p:txBody>
      </p:sp>
      <p:pic>
        <p:nvPicPr>
          <p:cNvPr id="8" name="Obraz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71" y="2141764"/>
            <a:ext cx="2200729" cy="469900"/>
          </a:xfrm>
          <a:prstGeom prst="rect">
            <a:avLst/>
          </a:prstGeom>
        </p:spPr>
      </p:pic>
      <p:sp>
        <p:nvSpPr>
          <p:cNvPr id="9" name="PoleTekstowe 8"/>
          <p:cNvSpPr txBox="1"/>
          <p:nvPr/>
        </p:nvSpPr>
        <p:spPr>
          <a:xfrm>
            <a:off x="5036903" y="2754477"/>
            <a:ext cx="2854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(MOST OFTEN CONSIDERED)</a:t>
            </a:r>
            <a:endParaRPr lang="pl-PL" dirty="0"/>
          </a:p>
        </p:txBody>
      </p:sp>
      <p:sp>
        <p:nvSpPr>
          <p:cNvPr id="11" name="PoleTekstowe 10"/>
          <p:cNvSpPr txBox="1"/>
          <p:nvPr/>
        </p:nvSpPr>
        <p:spPr>
          <a:xfrm>
            <a:off x="4463143" y="3411764"/>
            <a:ext cx="845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AND</a:t>
            </a:r>
            <a:endParaRPr lang="pl-PL" sz="2800" dirty="0"/>
          </a:p>
        </p:txBody>
      </p:sp>
      <p:pic>
        <p:nvPicPr>
          <p:cNvPr id="12" name="Obraz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471" y="3448050"/>
            <a:ext cx="2108200" cy="469900"/>
          </a:xfrm>
          <a:prstGeom prst="rect">
            <a:avLst/>
          </a:prstGeom>
        </p:spPr>
      </p:pic>
      <p:pic>
        <p:nvPicPr>
          <p:cNvPr id="16" name="Obraz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07" y="3448050"/>
            <a:ext cx="2527300" cy="469900"/>
          </a:xfrm>
          <a:prstGeom prst="rect">
            <a:avLst/>
          </a:prstGeom>
        </p:spPr>
      </p:pic>
      <p:pic>
        <p:nvPicPr>
          <p:cNvPr id="17" name="Obraz 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07" y="4845050"/>
            <a:ext cx="5803900" cy="469900"/>
          </a:xfrm>
          <a:prstGeom prst="rect">
            <a:avLst/>
          </a:prstGeom>
        </p:spPr>
      </p:pic>
      <p:sp>
        <p:nvSpPr>
          <p:cNvPr id="2" name="PoleTekstowe 1"/>
          <p:cNvSpPr txBox="1"/>
          <p:nvPr/>
        </p:nvSpPr>
        <p:spPr>
          <a:xfrm>
            <a:off x="899627" y="404249"/>
            <a:ext cx="805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chemeClr val="accent2"/>
                </a:solidFill>
              </a:rPr>
              <a:t>b-</a:t>
            </a:r>
            <a:r>
              <a:rPr lang="pl-PL" sz="2400" dirty="0">
                <a:solidFill>
                  <a:schemeClr val="accent2"/>
                </a:solidFill>
              </a:rPr>
              <a:t>PHOBIC LIGHT SCALAR IS A REALISTIC POSSIBILITY IN NMSSM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692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200509" y="1102962"/>
            <a:ext cx="89434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 </a:t>
            </a:r>
            <a:endParaRPr lang="pl-PL" sz="3200" dirty="0"/>
          </a:p>
          <a:p>
            <a:pPr marL="514350" indent="-514350">
              <a:buAutoNum type="arabicPlain" startAt="3"/>
            </a:pPr>
            <a:r>
              <a:rPr lang="pl-PL" sz="3200" dirty="0" smtClean="0"/>
              <a:t>CP</a:t>
            </a:r>
            <a:r>
              <a:rPr lang="pl-PL" sz="3200" dirty="0"/>
              <a:t>-</a:t>
            </a:r>
            <a:r>
              <a:rPr lang="pl-PL" sz="3200" dirty="0" err="1"/>
              <a:t>even</a:t>
            </a:r>
            <a:r>
              <a:rPr lang="pl-PL" sz="3200" dirty="0"/>
              <a:t> </a:t>
            </a:r>
            <a:r>
              <a:rPr lang="pl-PL" sz="3200" dirty="0" err="1"/>
              <a:t>Higgs</a:t>
            </a:r>
            <a:r>
              <a:rPr lang="pl-PL" sz="3200" dirty="0"/>
              <a:t> </a:t>
            </a:r>
            <a:r>
              <a:rPr lang="pl-PL" sz="3200" dirty="0" err="1" smtClean="0"/>
              <a:t>fields</a:t>
            </a:r>
            <a:r>
              <a:rPr lang="pl-PL" sz="3200" dirty="0" smtClean="0"/>
              <a:t> </a:t>
            </a:r>
          </a:p>
          <a:p>
            <a:pPr marL="514350" indent="-514350">
              <a:buAutoNum type="arabicPlain" startAt="3"/>
            </a:pPr>
            <a:endParaRPr lang="pl-PL" sz="3200" dirty="0"/>
          </a:p>
          <a:p>
            <a:endParaRPr lang="pl-PL" sz="3200" dirty="0"/>
          </a:p>
        </p:txBody>
      </p:sp>
      <p:sp>
        <p:nvSpPr>
          <p:cNvPr id="4" name="PoleTekstowe 3"/>
          <p:cNvSpPr txBox="1"/>
          <p:nvPr/>
        </p:nvSpPr>
        <p:spPr>
          <a:xfrm>
            <a:off x="435429" y="3165065"/>
            <a:ext cx="2626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C0504D"/>
                </a:solidFill>
              </a:rPr>
              <a:t>CONVENIENT BASIS</a:t>
            </a:r>
            <a:endParaRPr lang="pl-PL" sz="2400" dirty="0">
              <a:solidFill>
                <a:srgbClr val="C0504D"/>
              </a:solidFill>
            </a:endParaRPr>
          </a:p>
        </p:txBody>
      </p:sp>
      <p:pic>
        <p:nvPicPr>
          <p:cNvPr id="9" name="Obraz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86" y="5275036"/>
            <a:ext cx="228600" cy="444500"/>
          </a:xfrm>
          <a:prstGeom prst="rect">
            <a:avLst/>
          </a:prstGeom>
        </p:spPr>
      </p:pic>
      <p:sp>
        <p:nvSpPr>
          <p:cNvPr id="11" name="PoleTekstowe 10"/>
          <p:cNvSpPr txBox="1"/>
          <p:nvPr/>
        </p:nvSpPr>
        <p:spPr>
          <a:xfrm>
            <a:off x="1627676" y="5350204"/>
            <a:ext cx="6839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C0504D"/>
                </a:solidFill>
              </a:rPr>
              <a:t>HAS THE SAME COUPLINGS AS THE SM HIGGS</a:t>
            </a:r>
            <a:endParaRPr lang="pl-PL" sz="2800" dirty="0">
              <a:solidFill>
                <a:srgbClr val="C0504D"/>
              </a:solidFill>
            </a:endParaRPr>
          </a:p>
        </p:txBody>
      </p:sp>
      <p:sp>
        <p:nvSpPr>
          <p:cNvPr id="12" name="PoleTekstowe 11"/>
          <p:cNvSpPr txBox="1"/>
          <p:nvPr/>
        </p:nvSpPr>
        <p:spPr>
          <a:xfrm>
            <a:off x="435429" y="6186714"/>
            <a:ext cx="2660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MASS EIGENSTATES </a:t>
            </a:r>
            <a:endParaRPr lang="pl-PL" sz="2400" dirty="0"/>
          </a:p>
        </p:txBody>
      </p:sp>
      <p:pic>
        <p:nvPicPr>
          <p:cNvPr id="15" name="Obraz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22" y="4666343"/>
            <a:ext cx="1104900" cy="355600"/>
          </a:xfrm>
          <a:prstGeom prst="rect">
            <a:avLst/>
          </a:prstGeom>
        </p:spPr>
      </p:pic>
      <p:pic>
        <p:nvPicPr>
          <p:cNvPr id="16" name="Obraz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64" y="2336800"/>
            <a:ext cx="4838700" cy="406400"/>
          </a:xfrm>
          <a:prstGeom prst="rect">
            <a:avLst/>
          </a:prstGeom>
        </p:spPr>
      </p:pic>
      <p:pic>
        <p:nvPicPr>
          <p:cNvPr id="18" name="Obraz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07" y="6257471"/>
            <a:ext cx="2832100" cy="330200"/>
          </a:xfrm>
          <a:prstGeom prst="rect">
            <a:avLst/>
          </a:prstGeom>
        </p:spPr>
      </p:pic>
      <p:pic>
        <p:nvPicPr>
          <p:cNvPr id="19" name="Obraz 1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22" y="3167743"/>
            <a:ext cx="5367564" cy="1320800"/>
          </a:xfrm>
          <a:prstGeom prst="rect">
            <a:avLst/>
          </a:prstGeom>
        </p:spPr>
      </p:pic>
      <p:sp>
        <p:nvSpPr>
          <p:cNvPr id="20" name="PoleTekstowe 19"/>
          <p:cNvSpPr txBox="1"/>
          <p:nvPr/>
        </p:nvSpPr>
        <p:spPr>
          <a:xfrm>
            <a:off x="689429" y="453571"/>
            <a:ext cx="805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accent2"/>
                </a:solidFill>
              </a:rPr>
              <a:t>b</a:t>
            </a:r>
            <a:r>
              <a:rPr lang="pl-PL" sz="2400" dirty="0" smtClean="0">
                <a:solidFill>
                  <a:schemeClr val="accent2"/>
                </a:solidFill>
              </a:rPr>
              <a:t>-PHOBIC LIGHT SCALAR IS A REALISTIC POSSIBILITY IN NMSSM</a:t>
            </a:r>
            <a:endParaRPr lang="pl-PL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36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163287" y="562429"/>
            <a:ext cx="898071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0000FF"/>
                </a:solidFill>
              </a:rPr>
              <a:t>b-PHOBIC LIGHT SCALAR AS AN EFFECT  OF THE 3x3 MIXING</a:t>
            </a:r>
          </a:p>
          <a:p>
            <a:r>
              <a:rPr lang="pl-PL" sz="2400" dirty="0" smtClean="0"/>
              <a:t>          BADZIAK, OLECHOWSKI, SP   </a:t>
            </a:r>
            <a:r>
              <a:rPr lang="pl-PL" sz="2400" dirty="0" err="1" smtClean="0"/>
              <a:t>archiv</a:t>
            </a:r>
            <a:r>
              <a:rPr lang="pl-PL" sz="2400" dirty="0" smtClean="0"/>
              <a:t> 1304.5437  (JHEP)</a:t>
            </a:r>
          </a:p>
          <a:p>
            <a:r>
              <a:rPr lang="pl-PL" sz="2400" dirty="0" smtClean="0"/>
              <a:t>          BARBIERI, BUTTAZZO, KANNIKE, SALA, TESI   </a:t>
            </a:r>
            <a:r>
              <a:rPr lang="pl-PL" sz="2400" dirty="0" err="1" smtClean="0"/>
              <a:t>archiv</a:t>
            </a:r>
            <a:r>
              <a:rPr lang="pl-PL" sz="2400" dirty="0" smtClean="0"/>
              <a:t> 1307.4937</a:t>
            </a:r>
            <a:endParaRPr lang="pl-PL" sz="2400" dirty="0"/>
          </a:p>
        </p:txBody>
      </p:sp>
      <p:pic>
        <p:nvPicPr>
          <p:cNvPr id="3" name="Obraz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2" y="2238828"/>
            <a:ext cx="5176508" cy="1219200"/>
          </a:xfrm>
          <a:prstGeom prst="rect">
            <a:avLst/>
          </a:prstGeom>
        </p:spPr>
      </p:pic>
      <p:sp>
        <p:nvSpPr>
          <p:cNvPr id="4" name="PoleTekstowe 3"/>
          <p:cNvSpPr txBox="1"/>
          <p:nvPr/>
        </p:nvSpPr>
        <p:spPr>
          <a:xfrm>
            <a:off x="6096000" y="2406525"/>
            <a:ext cx="2889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(OBVIOUSLY, ONLY THREE </a:t>
            </a:r>
          </a:p>
          <a:p>
            <a:r>
              <a:rPr lang="pl-PL" sz="2000" dirty="0" smtClean="0"/>
              <a:t> INDEPENDENT)</a:t>
            </a:r>
            <a:endParaRPr lang="pl-PL" sz="2000" dirty="0"/>
          </a:p>
        </p:txBody>
      </p:sp>
      <p:sp>
        <p:nvSpPr>
          <p:cNvPr id="10" name="PoleTekstowe 9"/>
          <p:cNvSpPr txBox="1"/>
          <p:nvPr/>
        </p:nvSpPr>
        <p:spPr>
          <a:xfrm>
            <a:off x="8654143" y="6457043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19</a:t>
            </a:r>
            <a:endParaRPr lang="pl-PL" dirty="0"/>
          </a:p>
        </p:txBody>
      </p:sp>
      <p:pic>
        <p:nvPicPr>
          <p:cNvPr id="12" name="Obraz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3779157"/>
            <a:ext cx="4064000" cy="1790700"/>
          </a:xfrm>
          <a:prstGeom prst="rect">
            <a:avLst/>
          </a:prstGeom>
        </p:spPr>
      </p:pic>
      <p:pic>
        <p:nvPicPr>
          <p:cNvPr id="13" name="Obraz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97" y="3809092"/>
            <a:ext cx="4140200" cy="18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01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290286" y="2304144"/>
            <a:ext cx="863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ONE HAS TO SIMULTANEOUSLY </a:t>
            </a:r>
            <a:br>
              <a:rPr lang="pl-PL" sz="2800" dirty="0" smtClean="0"/>
            </a:br>
            <a:r>
              <a:rPr lang="pl-PL" sz="2800" dirty="0" smtClean="0"/>
              <a:t>CONSIDER h PROPERTIES FROM THE LHC  SINCE THEY ARE CORRELATED;</a:t>
            </a:r>
          </a:p>
          <a:p>
            <a:endParaRPr lang="pl-PL" sz="2800" dirty="0"/>
          </a:p>
          <a:p>
            <a:r>
              <a:rPr lang="pl-PL" sz="2800" dirty="0" smtClean="0"/>
              <a:t>ALSO CORRELATED ARE THE H PROPERTIES</a:t>
            </a:r>
            <a:endParaRPr lang="pl-PL" sz="2800" dirty="0"/>
          </a:p>
        </p:txBody>
      </p:sp>
      <p:pic>
        <p:nvPicPr>
          <p:cNvPr id="3" name="Obraz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28" y="820963"/>
            <a:ext cx="747486" cy="467179"/>
          </a:xfrm>
          <a:prstGeom prst="rect">
            <a:avLst/>
          </a:prstGeom>
        </p:spPr>
      </p:pic>
      <p:sp>
        <p:nvSpPr>
          <p:cNvPr id="4" name="PoleTekstowe 3"/>
          <p:cNvSpPr txBox="1"/>
          <p:nvPr/>
        </p:nvSpPr>
        <p:spPr>
          <a:xfrm>
            <a:off x="2304143" y="703366"/>
            <a:ext cx="39180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C0504D"/>
                </a:solidFill>
              </a:rPr>
              <a:t>SIGNAL OF b-PHOBIC </a:t>
            </a:r>
            <a:endParaRPr lang="pl-PL" sz="3200" dirty="0">
              <a:solidFill>
                <a:srgbClr val="C0504D"/>
              </a:solidFill>
            </a:endParaRPr>
          </a:p>
        </p:txBody>
      </p:sp>
      <p:pic>
        <p:nvPicPr>
          <p:cNvPr id="5" name="Obraz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14" y="820963"/>
            <a:ext cx="331107" cy="37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14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NMSSM_Rgams_ms_htojjlimit_BRbnew_tauincl_dense_pval1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388100"/>
          </a:xfrm>
          <a:prstGeom prst="rect">
            <a:avLst/>
          </a:prstGeom>
        </p:spPr>
      </p:pic>
      <p:sp>
        <p:nvSpPr>
          <p:cNvPr id="3" name="PoleTekstowe 2"/>
          <p:cNvSpPr txBox="1"/>
          <p:nvPr/>
        </p:nvSpPr>
        <p:spPr>
          <a:xfrm>
            <a:off x="0" y="5876092"/>
            <a:ext cx="36648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sz="2000" dirty="0" smtClean="0"/>
              <a:t>BLACK</a:t>
            </a:r>
            <a:r>
              <a:rPr lang="pl-PL" sz="2000" dirty="0"/>
              <a:t>, GREEN, RED </a:t>
            </a:r>
            <a:r>
              <a:rPr lang="pl-PL" sz="2000" dirty="0">
                <a:sym typeface="Wingdings"/>
              </a:rPr>
              <a:t> WITHIN </a:t>
            </a:r>
            <a:endParaRPr lang="pl-PL" sz="2000" dirty="0"/>
          </a:p>
        </p:txBody>
      </p:sp>
      <p:pic>
        <p:nvPicPr>
          <p:cNvPr id="4" name="Obraz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588" y="6170386"/>
            <a:ext cx="1308100" cy="406400"/>
          </a:xfrm>
          <a:prstGeom prst="rect">
            <a:avLst/>
          </a:prstGeom>
        </p:spPr>
      </p:pic>
      <p:sp>
        <p:nvSpPr>
          <p:cNvPr id="5" name="PoleTekstowe 4"/>
          <p:cNvSpPr txBox="1"/>
          <p:nvPr/>
        </p:nvSpPr>
        <p:spPr>
          <a:xfrm>
            <a:off x="5011260" y="6117772"/>
            <a:ext cx="3794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OF THE  h SIGNAL STRENGTH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61032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654860" y="500040"/>
            <a:ext cx="79744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 smtClean="0"/>
              <a:t>Mh</a:t>
            </a:r>
            <a:r>
              <a:rPr lang="pl-PL" sz="3200" dirty="0" smtClean="0"/>
              <a:t>=125 </a:t>
            </a:r>
            <a:r>
              <a:rPr lang="pl-PL" sz="3200" dirty="0" err="1" smtClean="0"/>
              <a:t>GeV</a:t>
            </a:r>
            <a:r>
              <a:rPr lang="pl-PL" sz="3200" dirty="0"/>
              <a:t> </a:t>
            </a:r>
            <a:r>
              <a:rPr lang="pl-PL" sz="3200" dirty="0" smtClean="0"/>
              <a:t> </a:t>
            </a:r>
            <a:r>
              <a:rPr lang="pl-PL" sz="3200" dirty="0" smtClean="0">
                <a:sym typeface="Wingdings"/>
              </a:rPr>
              <a:t> </a:t>
            </a:r>
            <a:r>
              <a:rPr lang="pl-PL" sz="2800" dirty="0" smtClean="0">
                <a:solidFill>
                  <a:srgbClr val="0000FF"/>
                </a:solidFill>
                <a:sym typeface="Wingdings"/>
              </a:rPr>
              <a:t>NOT SUCH A BIG SURPRISE</a:t>
            </a:r>
            <a:endParaRPr lang="pl-PL" sz="2800" dirty="0">
              <a:solidFill>
                <a:srgbClr val="0000FF"/>
              </a:solidFill>
            </a:endParaRPr>
          </a:p>
        </p:txBody>
      </p:sp>
      <p:sp>
        <p:nvSpPr>
          <p:cNvPr id="3" name="PoleTekstowe 2"/>
          <p:cNvSpPr txBox="1"/>
          <p:nvPr/>
        </p:nvSpPr>
        <p:spPr>
          <a:xfrm>
            <a:off x="877749" y="2044045"/>
            <a:ext cx="7751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l-PL" sz="2400" dirty="0" smtClean="0"/>
              <a:t>PRECISION FITS IN THE SM</a:t>
            </a:r>
          </a:p>
          <a:p>
            <a:pPr marL="342900" indent="-342900">
              <a:buFont typeface="Arial"/>
              <a:buChar char="•"/>
            </a:pPr>
            <a:r>
              <a:rPr lang="pl-PL" sz="2400" dirty="0" smtClean="0"/>
              <a:t>LEP LIMIT</a:t>
            </a:r>
          </a:p>
        </p:txBody>
      </p:sp>
      <p:sp>
        <p:nvSpPr>
          <p:cNvPr id="4" name="PoleTekstowe 3"/>
          <p:cNvSpPr txBox="1"/>
          <p:nvPr/>
        </p:nvSpPr>
        <p:spPr>
          <a:xfrm>
            <a:off x="185969" y="1505148"/>
            <a:ext cx="337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C0504D"/>
                </a:solidFill>
              </a:rPr>
              <a:t>PRE-LHC LANDSCAPE</a:t>
            </a:r>
            <a:endParaRPr lang="pl-PL" sz="2800" dirty="0">
              <a:solidFill>
                <a:srgbClr val="C0504D"/>
              </a:solidFill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413115" y="3261201"/>
            <a:ext cx="6596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0000FF"/>
                </a:solidFill>
              </a:rPr>
              <a:t> ITS COUPLINGS ARE WITHIN   ~20% CONSISTENT</a:t>
            </a:r>
          </a:p>
          <a:p>
            <a:r>
              <a:rPr lang="pl-PL" sz="2400" b="1" dirty="0" smtClean="0">
                <a:solidFill>
                  <a:srgbClr val="0000FF"/>
                </a:solidFill>
              </a:rPr>
              <a:t> WITH THE SM COUPLINGS</a:t>
            </a:r>
            <a:endParaRPr lang="pl-PL" sz="2400" b="1" dirty="0">
              <a:solidFill>
                <a:srgbClr val="0000FF"/>
              </a:solidFill>
            </a:endParaRPr>
          </a:p>
        </p:txBody>
      </p:sp>
      <p:sp>
        <p:nvSpPr>
          <p:cNvPr id="6" name="PoleTekstowe 5"/>
          <p:cNvSpPr txBox="1"/>
          <p:nvPr/>
        </p:nvSpPr>
        <p:spPr>
          <a:xfrm>
            <a:off x="413115" y="4833123"/>
            <a:ext cx="3509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C0504D"/>
                </a:solidFill>
              </a:rPr>
              <a:t>HIGGS SELF-COUPLING</a:t>
            </a:r>
            <a:endParaRPr lang="pl-PL" sz="2800" dirty="0">
              <a:solidFill>
                <a:srgbClr val="C0504D"/>
              </a:solidFill>
            </a:endParaRPr>
          </a:p>
        </p:txBody>
      </p:sp>
      <p:pic>
        <p:nvPicPr>
          <p:cNvPr id="7" name="Obraz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5386296"/>
            <a:ext cx="5969000" cy="520700"/>
          </a:xfrm>
          <a:prstGeom prst="rect">
            <a:avLst/>
          </a:prstGeom>
        </p:spPr>
      </p:pic>
      <p:sp>
        <p:nvSpPr>
          <p:cNvPr id="8" name="PoleTekstowe 7"/>
          <p:cNvSpPr txBox="1"/>
          <p:nvPr/>
        </p:nvSpPr>
        <p:spPr>
          <a:xfrm>
            <a:off x="527864" y="6114143"/>
            <a:ext cx="5006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C0504D"/>
                </a:solidFill>
              </a:rPr>
              <a:t>WELL WITHIN PERTURBATIVE  REGIME</a:t>
            </a:r>
            <a:endParaRPr lang="pl-PL" sz="24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22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615693" y="1231602"/>
            <a:ext cx="7440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C0504D"/>
                </a:solidFill>
              </a:rPr>
              <a:t>NMSSM AS A SOURCE OF O(5 </a:t>
            </a:r>
            <a:r>
              <a:rPr lang="pl-PL" sz="2800" dirty="0" err="1" smtClean="0">
                <a:solidFill>
                  <a:srgbClr val="C0504D"/>
                </a:solidFill>
              </a:rPr>
              <a:t>GeV</a:t>
            </a:r>
            <a:r>
              <a:rPr lang="pl-PL" sz="2800" dirty="0" smtClean="0">
                <a:solidFill>
                  <a:srgbClr val="C0504D"/>
                </a:solidFill>
              </a:rPr>
              <a:t>) CORRECTION?</a:t>
            </a:r>
            <a:endParaRPr lang="pl-PL" sz="2800" dirty="0">
              <a:solidFill>
                <a:srgbClr val="C0504D"/>
              </a:solidFill>
            </a:endParaRPr>
          </a:p>
        </p:txBody>
      </p:sp>
      <p:sp>
        <p:nvSpPr>
          <p:cNvPr id="3" name="PoleTekstowe 2"/>
          <p:cNvSpPr txBox="1"/>
          <p:nvPr/>
        </p:nvSpPr>
        <p:spPr>
          <a:xfrm>
            <a:off x="2156072" y="2501691"/>
            <a:ext cx="2263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MIXING EFFECTS</a:t>
            </a:r>
            <a:endParaRPr lang="pl-PL" dirty="0"/>
          </a:p>
        </p:txBody>
      </p:sp>
      <p:pic>
        <p:nvPicPr>
          <p:cNvPr id="4" name="Obraz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2423886"/>
            <a:ext cx="1104900" cy="558800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846578" y="3302000"/>
            <a:ext cx="3616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ENHANCED   FOR b-PHOBIC  </a:t>
            </a:r>
            <a:endParaRPr lang="pl-PL" sz="2400" dirty="0"/>
          </a:p>
        </p:txBody>
      </p:sp>
      <p:pic>
        <p:nvPicPr>
          <p:cNvPr id="10" name="Obraz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07" y="3429907"/>
            <a:ext cx="1905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21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NMSSM_deltamix_ms_scan_Z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51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1159593" y="228108"/>
            <a:ext cx="52641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SUMMARY (AFTER 125 HIGGS)</a:t>
            </a:r>
            <a:endParaRPr lang="pl-PL" sz="3200" dirty="0"/>
          </a:p>
        </p:txBody>
      </p:sp>
      <p:sp>
        <p:nvSpPr>
          <p:cNvPr id="3" name="PoleTekstowe 2"/>
          <p:cNvSpPr txBox="1"/>
          <p:nvPr/>
        </p:nvSpPr>
        <p:spPr>
          <a:xfrm>
            <a:off x="-1" y="1106715"/>
            <a:ext cx="8944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C0504D"/>
                </a:solidFill>
              </a:rPr>
              <a:t>NO REASON  YET TO:</a:t>
            </a:r>
          </a:p>
          <a:p>
            <a:endParaRPr lang="pl-PL" sz="2400" dirty="0">
              <a:solidFill>
                <a:srgbClr val="C0504D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pl-PL" sz="2400" dirty="0" smtClean="0">
                <a:solidFill>
                  <a:srgbClr val="C0504D"/>
                </a:solidFill>
              </a:rPr>
              <a:t>GIVE UP THE QUESTION ABOUT THE ORIGIN OF THE FERMI SCALE AS A GUIDING PRINCIPLE FOR THE BSM PHYSICS*</a:t>
            </a:r>
          </a:p>
          <a:p>
            <a:pPr marL="285750" indent="-285750">
              <a:buFont typeface="Arial"/>
              <a:buChar char="•"/>
            </a:pPr>
            <a:r>
              <a:rPr lang="pl-PL" sz="2400" dirty="0" smtClean="0">
                <a:solidFill>
                  <a:srgbClr val="C0504D"/>
                </a:solidFill>
              </a:rPr>
              <a:t>TO RUSH TO  THE LANDSCAPE PICTURE  FOR THE FERMI SCALE</a:t>
            </a:r>
            <a:endParaRPr lang="pl-PL" sz="2000" dirty="0">
              <a:solidFill>
                <a:srgbClr val="C0504D"/>
              </a:solidFill>
            </a:endParaRPr>
          </a:p>
        </p:txBody>
      </p:sp>
      <p:sp>
        <p:nvSpPr>
          <p:cNvPr id="4" name="PoleTekstowe 3"/>
          <p:cNvSpPr txBox="1"/>
          <p:nvPr/>
        </p:nvSpPr>
        <p:spPr>
          <a:xfrm>
            <a:off x="199571" y="3302000"/>
            <a:ext cx="8601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0000FF"/>
                </a:solidFill>
              </a:rPr>
              <a:t>THE EXPERIMENTAL  EXPLORATION OF THE  </a:t>
            </a:r>
            <a:r>
              <a:rPr lang="pl-PL" sz="2400" dirty="0" err="1" smtClean="0">
                <a:solidFill>
                  <a:srgbClr val="0000FF"/>
                </a:solidFill>
              </a:rPr>
              <a:t>TeV</a:t>
            </a:r>
            <a:r>
              <a:rPr lang="pl-PL" sz="2400" dirty="0" smtClean="0">
                <a:solidFill>
                  <a:srgbClr val="0000FF"/>
                </a:solidFill>
              </a:rPr>
              <a:t> SCALE IS STILL IN A </a:t>
            </a:r>
          </a:p>
          <a:p>
            <a:r>
              <a:rPr lang="pl-PL" sz="2400" dirty="0" smtClean="0">
                <a:solidFill>
                  <a:srgbClr val="0000FF"/>
                </a:solidFill>
              </a:rPr>
              <a:t>VERY PRELIMINARY STAGE </a:t>
            </a:r>
            <a:endParaRPr lang="pl-PL" sz="2400" dirty="0">
              <a:solidFill>
                <a:srgbClr val="0000FF"/>
              </a:solidFill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-1" y="5733143"/>
            <a:ext cx="9089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*) </a:t>
            </a:r>
            <a:r>
              <a:rPr lang="pl-PL" b="1" dirty="0" smtClean="0">
                <a:solidFill>
                  <a:srgbClr val="0000FF"/>
                </a:solidFill>
              </a:rPr>
              <a:t> SHOULD WE BECOME </a:t>
            </a:r>
            <a:r>
              <a:rPr lang="pl-PL" b="1" dirty="0">
                <a:solidFill>
                  <a:srgbClr val="0000FF"/>
                </a:solidFill>
              </a:rPr>
              <a:t>MORE OPEN MINDED, E.G. WITH RESPECT TO THE QUANTIFICATION </a:t>
            </a:r>
            <a:r>
              <a:rPr lang="pl-PL" b="1" dirty="0" smtClean="0">
                <a:solidFill>
                  <a:srgbClr val="0000FF"/>
                </a:solidFill>
              </a:rPr>
              <a:t>OF </a:t>
            </a:r>
            <a:r>
              <a:rPr lang="pl-PL" b="1" dirty="0">
                <a:solidFill>
                  <a:srgbClr val="0000FF"/>
                </a:solidFill>
              </a:rPr>
              <a:t>THE CONCEPT OF NATURALNESS OR IN SEARCHING FOR NON-MINIMAL MODELS;</a:t>
            </a:r>
          </a:p>
          <a:p>
            <a:endParaRPr lang="pl-PL" dirty="0"/>
          </a:p>
        </p:txBody>
      </p:sp>
      <p:sp>
        <p:nvSpPr>
          <p:cNvPr id="6" name="PoleTekstowe 5"/>
          <p:cNvSpPr txBox="1"/>
          <p:nvPr/>
        </p:nvSpPr>
        <p:spPr>
          <a:xfrm>
            <a:off x="362857" y="4390571"/>
            <a:ext cx="8936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MEANWHILE:</a:t>
            </a:r>
            <a:endParaRPr lang="pl-PL" b="1" dirty="0">
              <a:solidFill>
                <a:srgbClr val="FF0000"/>
              </a:solidFill>
            </a:endParaRPr>
          </a:p>
          <a:p>
            <a:r>
              <a:rPr lang="pl-PL" b="1" dirty="0" smtClean="0">
                <a:solidFill>
                  <a:srgbClr val="FF0000"/>
                </a:solidFill>
              </a:rPr>
              <a:t>INCREASE PRECISION OF THE SM PREDICTIONS  AND EXP RESULTS FOR THE h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FILL IN EXPERIMENTAL LOOPHOLES LIKE E.G. A LIGHT SCALAR SEARCH IN PHOTON-PHOTON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CHANNEL</a:t>
            </a:r>
          </a:p>
        </p:txBody>
      </p:sp>
    </p:spTree>
    <p:extLst>
      <p:ext uri="{BB962C8B-B14F-4D97-AF65-F5344CB8AC3E}">
        <p14:creationId xmlns:p14="http://schemas.microsoft.com/office/powerpoint/2010/main" val="4106038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233926" y="601616"/>
            <a:ext cx="89688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0000FF"/>
                </a:solidFill>
              </a:rPr>
              <a:t>EVADE LEP BOUNDS BASED ON THE IDENTIFICATION OF b QUARKS</a:t>
            </a:r>
          </a:p>
          <a:p>
            <a:r>
              <a:rPr lang="pl-PL" sz="2400" dirty="0" smtClean="0">
                <a:solidFill>
                  <a:srgbClr val="0000FF"/>
                </a:solidFill>
              </a:rPr>
              <a:t>BY SUPPRESING THE   </a:t>
            </a:r>
            <a:r>
              <a:rPr lang="pl-PL" sz="2400" dirty="0" err="1" smtClean="0">
                <a:solidFill>
                  <a:srgbClr val="0000FF"/>
                </a:solidFill>
              </a:rPr>
              <a:t>bb</a:t>
            </a:r>
            <a:r>
              <a:rPr lang="pl-PL" sz="2400" dirty="0" smtClean="0">
                <a:solidFill>
                  <a:srgbClr val="0000FF"/>
                </a:solidFill>
              </a:rPr>
              <a:t> and tau tau </a:t>
            </a:r>
            <a:r>
              <a:rPr lang="pl-PL" sz="2400" dirty="0" err="1" smtClean="0">
                <a:solidFill>
                  <a:srgbClr val="0000FF"/>
                </a:solidFill>
              </a:rPr>
              <a:t>decay</a:t>
            </a:r>
            <a:r>
              <a:rPr lang="pl-PL" sz="2400" dirty="0" smtClean="0">
                <a:solidFill>
                  <a:srgbClr val="0000FF"/>
                </a:solidFill>
              </a:rPr>
              <a:t> </a:t>
            </a:r>
            <a:r>
              <a:rPr lang="pl-PL" sz="2400" dirty="0" err="1" smtClean="0">
                <a:solidFill>
                  <a:srgbClr val="0000FF"/>
                </a:solidFill>
              </a:rPr>
              <a:t>channels</a:t>
            </a:r>
            <a:endParaRPr lang="pl-PL" sz="2400" dirty="0" smtClean="0">
              <a:solidFill>
                <a:srgbClr val="0000FF"/>
              </a:solidFill>
            </a:endParaRPr>
          </a:p>
          <a:p>
            <a:endParaRPr lang="pl-PL" sz="2400" dirty="0">
              <a:solidFill>
                <a:srgbClr val="0000FF"/>
              </a:solidFill>
            </a:endParaRPr>
          </a:p>
          <a:p>
            <a:endParaRPr lang="pl-PL" sz="2400" dirty="0" smtClean="0">
              <a:solidFill>
                <a:srgbClr val="0000FF"/>
              </a:solidFill>
            </a:endParaRPr>
          </a:p>
          <a:p>
            <a:r>
              <a:rPr lang="pl-PL" sz="2400" dirty="0" smtClean="0">
                <a:solidFill>
                  <a:srgbClr val="0000FF"/>
                </a:solidFill>
              </a:rPr>
              <a:t>THE          COMPONENT IN        ,  GIVEN BY             IS THEN BOUNDED BY THE  LEP BOUNDS BASED ON THE IDENTIFICATION OF TWO HADRONIC JETS </a:t>
            </a:r>
            <a:endParaRPr lang="pl-PL" sz="2400" dirty="0">
              <a:solidFill>
                <a:srgbClr val="0000FF"/>
              </a:solidFill>
            </a:endParaRPr>
          </a:p>
        </p:txBody>
      </p:sp>
      <p:pic>
        <p:nvPicPr>
          <p:cNvPr id="7" name="Obraz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43" y="2032000"/>
            <a:ext cx="228600" cy="444500"/>
          </a:xfrm>
          <a:prstGeom prst="rect">
            <a:avLst/>
          </a:prstGeom>
        </p:spPr>
      </p:pic>
      <p:pic>
        <p:nvPicPr>
          <p:cNvPr id="8" name="Obraz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0" y="2178050"/>
            <a:ext cx="190500" cy="215900"/>
          </a:xfrm>
          <a:prstGeom prst="rect">
            <a:avLst/>
          </a:prstGeom>
        </p:spPr>
      </p:pic>
      <p:pic>
        <p:nvPicPr>
          <p:cNvPr id="9" name="Obraz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086" y="1955800"/>
            <a:ext cx="406400" cy="520700"/>
          </a:xfrm>
          <a:prstGeom prst="rect">
            <a:avLst/>
          </a:prstGeom>
        </p:spPr>
      </p:pic>
      <p:pic>
        <p:nvPicPr>
          <p:cNvPr id="11" name="Obraz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86" y="5558903"/>
            <a:ext cx="2588078" cy="553425"/>
          </a:xfrm>
          <a:prstGeom prst="rect">
            <a:avLst/>
          </a:prstGeom>
        </p:spPr>
      </p:pic>
      <p:pic>
        <p:nvPicPr>
          <p:cNvPr id="12" name="Obraz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7" y="3626757"/>
            <a:ext cx="58420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9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516049" y="282192"/>
            <a:ext cx="3384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u="sng" dirty="0" smtClean="0"/>
              <a:t>RADIATIVE CORRECTIONS</a:t>
            </a:r>
            <a:endParaRPr lang="pl-PL" sz="2400" u="sng" dirty="0"/>
          </a:p>
        </p:txBody>
      </p:sp>
      <p:sp>
        <p:nvSpPr>
          <p:cNvPr id="3" name="PoleTekstowe 2"/>
          <p:cNvSpPr txBox="1"/>
          <p:nvPr/>
        </p:nvSpPr>
        <p:spPr>
          <a:xfrm>
            <a:off x="486306" y="986525"/>
            <a:ext cx="814614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0000FF"/>
                </a:solidFill>
              </a:rPr>
              <a:t>SUPERSYMMETRY</a:t>
            </a:r>
            <a:r>
              <a:rPr lang="pl-PL" sz="2400" dirty="0" smtClean="0">
                <a:solidFill>
                  <a:srgbClr val="0000FF"/>
                </a:solidFill>
              </a:rPr>
              <a:t>: SOFTLY BROKEN BY  PARTICLE-SPARTICLE MASS SPLITTING; TOP AND STOP COUPLE TO THE HIGGS WITH YUKAWA  COUPLING</a:t>
            </a:r>
            <a:endParaRPr lang="pl-PL" sz="2400" dirty="0">
              <a:solidFill>
                <a:srgbClr val="0000FF"/>
              </a:solidFill>
            </a:endParaRPr>
          </a:p>
        </p:txBody>
      </p:sp>
      <p:sp>
        <p:nvSpPr>
          <p:cNvPr id="4" name="PoleTekstowe 3"/>
          <p:cNvSpPr txBox="1"/>
          <p:nvPr/>
        </p:nvSpPr>
        <p:spPr>
          <a:xfrm>
            <a:off x="97256" y="2462437"/>
            <a:ext cx="7232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2"/>
                </a:solidFill>
              </a:rPr>
              <a:t>COMPOSITE</a:t>
            </a:r>
            <a:r>
              <a:rPr lang="pl-PL" sz="2400" dirty="0" smtClean="0"/>
              <a:t>:  </a:t>
            </a:r>
          </a:p>
          <a:p>
            <a:r>
              <a:rPr lang="pl-PL" sz="2400" dirty="0" smtClean="0"/>
              <a:t>   TAKE  EFFECTIVE SO(5)/SO(4) AS AN EXAMPLE; SCALAR </a:t>
            </a:r>
          </a:p>
        </p:txBody>
      </p:sp>
      <p:sp>
        <p:nvSpPr>
          <p:cNvPr id="5" name="PoleTekstowe 4"/>
          <p:cNvSpPr txBox="1"/>
          <p:nvPr/>
        </p:nvSpPr>
        <p:spPr>
          <a:xfrm>
            <a:off x="380999" y="5724462"/>
            <a:ext cx="18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THE LIGHTER, E.G</a:t>
            </a:r>
            <a:endParaRPr lang="pl-PL" dirty="0"/>
          </a:p>
        </p:txBody>
      </p:sp>
      <p:pic>
        <p:nvPicPr>
          <p:cNvPr id="7" name="Obraz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14" y="5680137"/>
            <a:ext cx="2642315" cy="469900"/>
          </a:xfrm>
          <a:prstGeom prst="rect">
            <a:avLst/>
          </a:prstGeom>
        </p:spPr>
      </p:pic>
      <p:pic>
        <p:nvPicPr>
          <p:cNvPr id="8" name="Obraz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014" y="6221185"/>
            <a:ext cx="2057400" cy="431800"/>
          </a:xfrm>
          <a:prstGeom prst="rect">
            <a:avLst/>
          </a:prstGeom>
        </p:spPr>
      </p:pic>
      <p:sp>
        <p:nvSpPr>
          <p:cNvPr id="9" name="PoleTekstowe 8"/>
          <p:cNvSpPr txBox="1"/>
          <p:nvPr/>
        </p:nvSpPr>
        <p:spPr>
          <a:xfrm>
            <a:off x="380999" y="6168571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THE HEAVIER</a:t>
            </a:r>
            <a:endParaRPr lang="pl-PL" dirty="0"/>
          </a:p>
        </p:txBody>
      </p:sp>
      <p:pic>
        <p:nvPicPr>
          <p:cNvPr id="10" name="Obraz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921" y="5408386"/>
            <a:ext cx="241300" cy="431800"/>
          </a:xfrm>
          <a:prstGeom prst="rect">
            <a:avLst/>
          </a:prstGeom>
        </p:spPr>
      </p:pic>
      <p:sp>
        <p:nvSpPr>
          <p:cNvPr id="11" name="PoleTekstowe 10"/>
          <p:cNvSpPr txBox="1"/>
          <p:nvPr/>
        </p:nvSpPr>
        <p:spPr>
          <a:xfrm>
            <a:off x="7057571" y="5406571"/>
            <a:ext cx="1626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-SCALE OF </a:t>
            </a:r>
          </a:p>
          <a:p>
            <a:r>
              <a:rPr lang="pl-PL" dirty="0" smtClean="0"/>
              <a:t>SPONTANEOUS</a:t>
            </a:r>
          </a:p>
          <a:p>
            <a:r>
              <a:rPr lang="pl-PL" dirty="0" smtClean="0"/>
              <a:t>BREAKING</a:t>
            </a:r>
            <a:endParaRPr lang="pl-PL" dirty="0"/>
          </a:p>
        </p:txBody>
      </p:sp>
      <p:pic>
        <p:nvPicPr>
          <p:cNvPr id="12" name="Obraz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683" y="2932348"/>
            <a:ext cx="279400" cy="317500"/>
          </a:xfrm>
          <a:prstGeom prst="rect">
            <a:avLst/>
          </a:prstGeom>
        </p:spPr>
      </p:pic>
      <p:sp>
        <p:nvSpPr>
          <p:cNvPr id="13" name="PoleTekstowe 12"/>
          <p:cNvSpPr txBox="1"/>
          <p:nvPr/>
        </p:nvSpPr>
        <p:spPr>
          <a:xfrm>
            <a:off x="7881673" y="2831769"/>
            <a:ext cx="750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AND</a:t>
            </a:r>
            <a:endParaRPr lang="pl-PL" sz="2400" dirty="0"/>
          </a:p>
        </p:txBody>
      </p:sp>
      <p:sp>
        <p:nvSpPr>
          <p:cNvPr id="14" name="PoleTekstowe 13"/>
          <p:cNvSpPr txBox="1"/>
          <p:nvPr/>
        </p:nvSpPr>
        <p:spPr>
          <a:xfrm>
            <a:off x="199572" y="3357904"/>
            <a:ext cx="138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FERMION</a:t>
            </a:r>
            <a:r>
              <a:rPr lang="pl-PL" sz="1600" dirty="0" smtClean="0"/>
              <a:t> </a:t>
            </a:r>
            <a:endParaRPr lang="pl-PL" sz="1600" dirty="0"/>
          </a:p>
        </p:txBody>
      </p:sp>
      <p:pic>
        <p:nvPicPr>
          <p:cNvPr id="16" name="Obraz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90" y="3370664"/>
            <a:ext cx="2873326" cy="428490"/>
          </a:xfrm>
          <a:prstGeom prst="rect">
            <a:avLst/>
          </a:prstGeom>
        </p:spPr>
      </p:pic>
      <p:sp>
        <p:nvSpPr>
          <p:cNvPr id="17" name="PoleTekstowe 16"/>
          <p:cNvSpPr txBox="1"/>
          <p:nvPr/>
        </p:nvSpPr>
        <p:spPr>
          <a:xfrm>
            <a:off x="4675414" y="3370664"/>
            <a:ext cx="1164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5-PLETS</a:t>
            </a:r>
            <a:endParaRPr lang="pl-PL" sz="2400" dirty="0"/>
          </a:p>
        </p:txBody>
      </p:sp>
      <p:pic>
        <p:nvPicPr>
          <p:cNvPr id="18" name="Obraz 1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539" y="4049290"/>
            <a:ext cx="4597400" cy="939800"/>
          </a:xfrm>
          <a:prstGeom prst="rect">
            <a:avLst/>
          </a:prstGeom>
        </p:spPr>
      </p:pic>
      <p:sp>
        <p:nvSpPr>
          <p:cNvPr id="19" name="PoleTekstowe 18"/>
          <p:cNvSpPr txBox="1"/>
          <p:nvPr/>
        </p:nvSpPr>
        <p:spPr>
          <a:xfrm>
            <a:off x="380999" y="4374243"/>
            <a:ext cx="3283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SO(5) INVARIANT TERMS</a:t>
            </a:r>
            <a:endParaRPr lang="pl-PL" sz="2400" dirty="0"/>
          </a:p>
        </p:txBody>
      </p:sp>
      <p:sp>
        <p:nvSpPr>
          <p:cNvPr id="20" name="PoleTekstowe 19"/>
          <p:cNvSpPr txBox="1"/>
          <p:nvPr/>
        </p:nvSpPr>
        <p:spPr>
          <a:xfrm>
            <a:off x="380999" y="5261429"/>
            <a:ext cx="4425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AFTER SPONTANEOUS BREAKING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571262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199571" y="455207"/>
            <a:ext cx="869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COMPOSITE (</a:t>
            </a:r>
            <a:r>
              <a:rPr lang="pl-PL" sz="2400" dirty="0" err="1" smtClean="0"/>
              <a:t>cont</a:t>
            </a:r>
            <a:r>
              <a:rPr lang="pl-PL" sz="2400" dirty="0" smtClean="0"/>
              <a:t>..):  SO(5) EXPLICITLY BROKEN BY THE  MIXING OF THE SM FERMIONS WITH   </a:t>
            </a:r>
          </a:p>
        </p:txBody>
      </p:sp>
      <p:pic>
        <p:nvPicPr>
          <p:cNvPr id="3" name="Obraz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86" y="1651907"/>
            <a:ext cx="2641600" cy="469900"/>
          </a:xfrm>
          <a:prstGeom prst="rect">
            <a:avLst/>
          </a:prstGeom>
        </p:spPr>
      </p:pic>
      <p:sp>
        <p:nvSpPr>
          <p:cNvPr id="4" name="PoleTekstowe 3"/>
          <p:cNvSpPr txBox="1"/>
          <p:nvPr/>
        </p:nvSpPr>
        <p:spPr>
          <a:xfrm>
            <a:off x="199570" y="3982998"/>
            <a:ext cx="8690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  <a:r>
              <a:rPr lang="pl-PL" sz="2400" dirty="0" smtClean="0"/>
              <a:t>AFTER   DIAGONALISATION OF THE MASS MATRIX  ONE GETS </a:t>
            </a:r>
            <a:endParaRPr lang="pl-PL" sz="2400" dirty="0"/>
          </a:p>
        </p:txBody>
      </p:sp>
      <p:pic>
        <p:nvPicPr>
          <p:cNvPr id="6" name="Obraz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36" y="4452257"/>
            <a:ext cx="5118100" cy="1219200"/>
          </a:xfrm>
          <a:prstGeom prst="rect">
            <a:avLst/>
          </a:prstGeom>
        </p:spPr>
      </p:pic>
      <p:pic>
        <p:nvPicPr>
          <p:cNvPr id="8" name="Obraz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29" y="893536"/>
            <a:ext cx="304800" cy="317500"/>
          </a:xfrm>
          <a:prstGeom prst="rect">
            <a:avLst/>
          </a:prstGeom>
        </p:spPr>
      </p:pic>
      <p:sp>
        <p:nvSpPr>
          <p:cNvPr id="9" name="PoleTekstowe 8"/>
          <p:cNvSpPr txBox="1"/>
          <p:nvPr/>
        </p:nvSpPr>
        <p:spPr>
          <a:xfrm>
            <a:off x="0" y="2716403"/>
            <a:ext cx="950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SINCE THE HIGGS DOUBLET (GOLDSTONE) COUPLES TO SO(5) FERMIONS</a:t>
            </a:r>
            <a:endParaRPr lang="pl-PL" sz="2400" dirty="0"/>
          </a:p>
        </p:txBody>
      </p:sp>
      <p:pic>
        <p:nvPicPr>
          <p:cNvPr id="10" name="Obraz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86" y="3351111"/>
            <a:ext cx="1409700" cy="495300"/>
          </a:xfrm>
          <a:prstGeom prst="rect">
            <a:avLst/>
          </a:prstGeom>
        </p:spPr>
      </p:pic>
      <p:sp>
        <p:nvSpPr>
          <p:cNvPr id="11" name="PoleTekstowe 10"/>
          <p:cNvSpPr txBox="1"/>
          <p:nvPr/>
        </p:nvSpPr>
        <p:spPr>
          <a:xfrm>
            <a:off x="2880539" y="3428093"/>
            <a:ext cx="704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WITH</a:t>
            </a:r>
            <a:endParaRPr lang="pl-PL" dirty="0"/>
          </a:p>
        </p:txBody>
      </p:sp>
      <p:pic>
        <p:nvPicPr>
          <p:cNvPr id="12" name="Obraz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43" y="3422775"/>
            <a:ext cx="1854200" cy="469900"/>
          </a:xfrm>
          <a:prstGeom prst="rect">
            <a:avLst/>
          </a:prstGeom>
        </p:spPr>
      </p:pic>
      <p:sp>
        <p:nvSpPr>
          <p:cNvPr id="13" name="PoleTekstowe 12"/>
          <p:cNvSpPr txBox="1"/>
          <p:nvPr/>
        </p:nvSpPr>
        <p:spPr>
          <a:xfrm>
            <a:off x="471714" y="5914571"/>
            <a:ext cx="5943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AND SOME ADDITIONAL CONTRIBUTIONS TO </a:t>
            </a:r>
          </a:p>
          <a:p>
            <a:r>
              <a:rPr lang="pl-PL" sz="2400" b="1" dirty="0" smtClean="0"/>
              <a:t>THE  VECTOR-LIKE FERMION MASSES</a:t>
            </a:r>
            <a:endParaRPr lang="pl-PL" sz="2400" b="1" dirty="0"/>
          </a:p>
        </p:txBody>
      </p:sp>
      <p:sp>
        <p:nvSpPr>
          <p:cNvPr id="15" name="PoleTekstowe 14"/>
          <p:cNvSpPr txBox="1"/>
          <p:nvPr/>
        </p:nvSpPr>
        <p:spPr>
          <a:xfrm>
            <a:off x="5969000" y="3523343"/>
            <a:ext cx="24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,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6449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h_Xt_msusy1000_ms_tb10_M3_1500_shor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3651" y="0"/>
            <a:ext cx="5299364" cy="6858000"/>
          </a:xfrm>
          <a:prstGeom prst="rect">
            <a:avLst/>
          </a:prstGeom>
        </p:spPr>
      </p:pic>
      <p:pic>
        <p:nvPicPr>
          <p:cNvPr id="3" name="Obraz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3" y="5463313"/>
            <a:ext cx="3543300" cy="431800"/>
          </a:xfrm>
          <a:prstGeom prst="rect">
            <a:avLst/>
          </a:prstGeom>
        </p:spPr>
      </p:pic>
      <p:pic>
        <p:nvPicPr>
          <p:cNvPr id="4" name="Obraz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00" y="5878220"/>
            <a:ext cx="3098800" cy="482600"/>
          </a:xfrm>
          <a:prstGeom prst="rect">
            <a:avLst/>
          </a:prstGeom>
        </p:spPr>
      </p:pic>
      <p:sp>
        <p:nvSpPr>
          <p:cNvPr id="5" name="PoleTekstowe 4"/>
          <p:cNvSpPr txBox="1"/>
          <p:nvPr/>
        </p:nvSpPr>
        <p:spPr>
          <a:xfrm>
            <a:off x="6241143" y="580571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M. BADZIAK ET AL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1034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jouad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812800"/>
            <a:ext cx="5257800" cy="5219700"/>
          </a:xfrm>
          <a:prstGeom prst="rect">
            <a:avLst/>
          </a:prstGeom>
        </p:spPr>
      </p:pic>
      <p:sp>
        <p:nvSpPr>
          <p:cNvPr id="4" name="PoleTekstowe 3"/>
          <p:cNvSpPr txBox="1"/>
          <p:nvPr/>
        </p:nvSpPr>
        <p:spPr>
          <a:xfrm>
            <a:off x="616857" y="6068786"/>
            <a:ext cx="6340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DJOUADI,MAIANI, MOREAU, POLOSA, QUEVILLON, RIQUER</a:t>
            </a:r>
            <a:endParaRPr lang="pl-PL" sz="2000" dirty="0"/>
          </a:p>
        </p:txBody>
      </p:sp>
      <p:sp>
        <p:nvSpPr>
          <p:cNvPr id="5" name="PoleTekstowe 4"/>
          <p:cNvSpPr txBox="1"/>
          <p:nvPr/>
        </p:nvSpPr>
        <p:spPr>
          <a:xfrm>
            <a:off x="8146143" y="6468896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2653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65" y="718473"/>
            <a:ext cx="5803900" cy="469900"/>
          </a:xfrm>
          <a:prstGeom prst="rect">
            <a:avLst/>
          </a:prstGeom>
        </p:spPr>
      </p:pic>
      <p:pic>
        <p:nvPicPr>
          <p:cNvPr id="6" name="Obraz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050"/>
            <a:ext cx="9144000" cy="1968663"/>
          </a:xfrm>
          <a:prstGeom prst="rect">
            <a:avLst/>
          </a:prstGeom>
        </p:spPr>
      </p:pic>
      <p:pic>
        <p:nvPicPr>
          <p:cNvPr id="7" name="Obraz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3913"/>
            <a:ext cx="9144000" cy="53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18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20" y="1263101"/>
            <a:ext cx="4048083" cy="1711554"/>
          </a:xfrm>
          <a:prstGeom prst="rect">
            <a:avLst/>
          </a:prstGeom>
        </p:spPr>
      </p:pic>
      <p:sp>
        <p:nvSpPr>
          <p:cNvPr id="4" name="PoleTekstowe 3"/>
          <p:cNvSpPr txBox="1"/>
          <p:nvPr/>
        </p:nvSpPr>
        <p:spPr>
          <a:xfrm>
            <a:off x="1186339" y="3693251"/>
            <a:ext cx="3721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FF0000"/>
                </a:solidFill>
              </a:rPr>
              <a:t>DIAGONAL IN THE BASIS</a:t>
            </a:r>
            <a:endParaRPr lang="pl-PL" sz="2800" dirty="0">
              <a:solidFill>
                <a:srgbClr val="FF0000"/>
              </a:solidFill>
            </a:endParaRPr>
          </a:p>
        </p:txBody>
      </p:sp>
      <p:pic>
        <p:nvPicPr>
          <p:cNvPr id="5" name="Obraz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14" y="4636407"/>
            <a:ext cx="39878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31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186755" y="1064414"/>
            <a:ext cx="8359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C0504D"/>
                </a:solidFill>
              </a:rPr>
              <a:t>GIVEN THAT APPARENT FINAL SUCCESS OF THE SM  AND THE ABSENCE OF ANY EVIDENCE  FOR NEW PARTICLES (SO FAR)—</a:t>
            </a:r>
          </a:p>
          <a:p>
            <a:endParaRPr lang="pl-PL" sz="2800" b="1" dirty="0">
              <a:solidFill>
                <a:srgbClr val="C0504D"/>
              </a:solidFill>
            </a:endParaRPr>
          </a:p>
          <a:p>
            <a:r>
              <a:rPr lang="pl-PL" sz="3200" b="1" dirty="0" smtClean="0">
                <a:solidFill>
                  <a:schemeClr val="tx2"/>
                </a:solidFill>
              </a:rPr>
              <a:t>HAS THE CASE FOR BSM PHYSICS CHANGED?</a:t>
            </a:r>
            <a:endParaRPr lang="pl-PL" sz="3200" b="1" dirty="0">
              <a:solidFill>
                <a:schemeClr val="tx2"/>
              </a:solidFill>
            </a:endParaRPr>
          </a:p>
        </p:txBody>
      </p:sp>
      <p:sp>
        <p:nvSpPr>
          <p:cNvPr id="3" name="PoleTekstowe 2"/>
          <p:cNvSpPr txBox="1"/>
          <p:nvPr/>
        </p:nvSpPr>
        <p:spPr>
          <a:xfrm>
            <a:off x="317484" y="4145612"/>
            <a:ext cx="80275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THE  MOTIVATION AND THE GUIDELINES REMAINS INTACT:</a:t>
            </a:r>
          </a:p>
          <a:p>
            <a:endParaRPr lang="pl-PL" sz="2400" b="1" dirty="0"/>
          </a:p>
          <a:p>
            <a:r>
              <a:rPr lang="pl-PL" sz="2400" b="1" dirty="0" smtClean="0"/>
              <a:t>THE (UN)NATURALNESS OF THE SM HIGGS POTENTIAL  </a:t>
            </a:r>
          </a:p>
          <a:p>
            <a:r>
              <a:rPr lang="pl-PL" sz="2400" b="1" dirty="0" smtClean="0"/>
              <a:t>AND (EVEN MORE SO)</a:t>
            </a:r>
            <a:br>
              <a:rPr lang="pl-PL" sz="2400" b="1" dirty="0" smtClean="0"/>
            </a:br>
            <a:r>
              <a:rPr lang="pl-PL" sz="2400" b="1" dirty="0" smtClean="0">
                <a:solidFill>
                  <a:schemeClr val="accent2"/>
                </a:solidFill>
              </a:rPr>
              <a:t>THE QUESTION ABOUT THE ORIGIN OF THE FERMI CONSTANT</a:t>
            </a:r>
            <a:endParaRPr lang="pl-PL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06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33" y="1109997"/>
            <a:ext cx="3644900" cy="520700"/>
          </a:xfrm>
          <a:prstGeom prst="rect">
            <a:avLst/>
          </a:prstGeom>
        </p:spPr>
      </p:pic>
      <p:pic>
        <p:nvPicPr>
          <p:cNvPr id="4" name="Obraz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43" y="2809421"/>
            <a:ext cx="65024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57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h_msusy_Xtmany_tb10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31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xi2_ms_L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22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eltamix_ms_LEP_sho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97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0330"/>
            <a:ext cx="9144000" cy="835446"/>
          </a:xfrm>
          <a:prstGeom prst="rect">
            <a:avLst/>
          </a:prstGeom>
        </p:spPr>
      </p:pic>
      <p:pic>
        <p:nvPicPr>
          <p:cNvPr id="3" name="Obraz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15" y="4876166"/>
            <a:ext cx="3873500" cy="482600"/>
          </a:xfrm>
          <a:prstGeom prst="rect">
            <a:avLst/>
          </a:prstGeom>
        </p:spPr>
      </p:pic>
      <p:pic>
        <p:nvPicPr>
          <p:cNvPr id="4" name="Obraz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65" y="5756302"/>
            <a:ext cx="3771900" cy="469900"/>
          </a:xfrm>
          <a:prstGeom prst="rect">
            <a:avLst/>
          </a:prstGeom>
        </p:spPr>
      </p:pic>
      <p:pic>
        <p:nvPicPr>
          <p:cNvPr id="5" name="Obraz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79" y="1475014"/>
            <a:ext cx="6083300" cy="533400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562429" y="489857"/>
            <a:ext cx="12634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rgbClr val="C0504D"/>
                </a:solidFill>
              </a:rPr>
              <a:t>MSSM</a:t>
            </a:r>
            <a:endParaRPr lang="pl-PL" sz="32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81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23" y="968281"/>
            <a:ext cx="3644900" cy="469900"/>
          </a:xfrm>
          <a:prstGeom prst="rect">
            <a:avLst/>
          </a:prstGeom>
        </p:spPr>
      </p:pic>
      <p:pic>
        <p:nvPicPr>
          <p:cNvPr id="3" name="Obraz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24" y="2444259"/>
            <a:ext cx="2374900" cy="927100"/>
          </a:xfrm>
          <a:prstGeom prst="rect">
            <a:avLst/>
          </a:prstGeom>
        </p:spPr>
      </p:pic>
      <p:pic>
        <p:nvPicPr>
          <p:cNvPr id="4" name="Obraz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37" y="2282828"/>
            <a:ext cx="2768600" cy="1016000"/>
          </a:xfrm>
          <a:prstGeom prst="rect">
            <a:avLst/>
          </a:prstGeom>
        </p:spPr>
      </p:pic>
      <p:sp>
        <p:nvSpPr>
          <p:cNvPr id="5" name="PoleTekstowe 4"/>
          <p:cNvSpPr txBox="1"/>
          <p:nvPr/>
        </p:nvSpPr>
        <p:spPr>
          <a:xfrm>
            <a:off x="918995" y="4411848"/>
            <a:ext cx="269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DECOUPLING LIMIT:</a:t>
            </a:r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6" name="Obraz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67" y="4410859"/>
            <a:ext cx="2438400" cy="469900"/>
          </a:xfrm>
          <a:prstGeom prst="rect">
            <a:avLst/>
          </a:prstGeom>
        </p:spPr>
      </p:pic>
      <p:sp>
        <p:nvSpPr>
          <p:cNvPr id="7" name="PoleTekstowe 6"/>
          <p:cNvSpPr txBox="1"/>
          <p:nvPr/>
        </p:nvSpPr>
        <p:spPr>
          <a:xfrm>
            <a:off x="668360" y="5381117"/>
            <a:ext cx="3621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FF0000"/>
                </a:solidFill>
              </a:rPr>
              <a:t>------</a:t>
            </a:r>
            <a:r>
              <a:rPr lang="pl-PL" sz="28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pl-PL" sz="2800" dirty="0" smtClean="0">
                <a:solidFill>
                  <a:srgbClr val="FF0000"/>
                </a:solidFill>
              </a:rPr>
              <a:t>SM  COUPLINGS</a:t>
            </a:r>
            <a:endParaRPr lang="pl-PL" sz="2800" dirty="0">
              <a:solidFill>
                <a:srgbClr val="FF0000"/>
              </a:solidFill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5614224" y="5514810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0000FF"/>
                </a:solidFill>
              </a:rPr>
              <a:t>H,A </a:t>
            </a:r>
            <a:r>
              <a:rPr lang="pl-PL" sz="2400" dirty="0" err="1" smtClean="0">
                <a:solidFill>
                  <a:srgbClr val="0000FF"/>
                </a:solidFill>
              </a:rPr>
              <a:t>heavier</a:t>
            </a:r>
            <a:r>
              <a:rPr lang="pl-PL" sz="2400" dirty="0" smtClean="0">
                <a:solidFill>
                  <a:srgbClr val="0000FF"/>
                </a:solidFill>
              </a:rPr>
              <a:t> </a:t>
            </a:r>
            <a:r>
              <a:rPr lang="pl-PL" sz="2400" dirty="0" err="1" smtClean="0">
                <a:solidFill>
                  <a:srgbClr val="0000FF"/>
                </a:solidFill>
              </a:rPr>
              <a:t>than</a:t>
            </a:r>
            <a:r>
              <a:rPr lang="pl-PL" sz="2400" dirty="0" smtClean="0">
                <a:solidFill>
                  <a:srgbClr val="0000FF"/>
                </a:solidFill>
              </a:rPr>
              <a:t> 500 </a:t>
            </a:r>
            <a:r>
              <a:rPr lang="pl-PL" sz="2400" dirty="0" err="1" smtClean="0">
                <a:solidFill>
                  <a:srgbClr val="0000FF"/>
                </a:solidFill>
              </a:rPr>
              <a:t>GeV</a:t>
            </a:r>
            <a:endParaRPr lang="pl-PL" sz="2400" dirty="0">
              <a:solidFill>
                <a:srgbClr val="0000FF"/>
              </a:solidFill>
            </a:endParaRPr>
          </a:p>
        </p:txBody>
      </p:sp>
      <p:sp>
        <p:nvSpPr>
          <p:cNvPr id="9" name="PoleTekstowe 8"/>
          <p:cNvSpPr txBox="1"/>
          <p:nvPr/>
        </p:nvSpPr>
        <p:spPr>
          <a:xfrm>
            <a:off x="272143" y="6198381"/>
            <a:ext cx="634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ADD INFO ON H AND A AS A FUNCTION OF THE HIGGS COUPLINGS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2012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3"/>
          <p:cNvSpPr txBox="1"/>
          <p:nvPr/>
        </p:nvSpPr>
        <p:spPr>
          <a:xfrm>
            <a:off x="859074" y="1120436"/>
            <a:ext cx="7373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C0504D"/>
                </a:solidFill>
              </a:rPr>
              <a:t>SM</a:t>
            </a:r>
            <a:endParaRPr lang="pl-PL" sz="3200" b="1" dirty="0">
              <a:solidFill>
                <a:srgbClr val="C0504D"/>
              </a:solidFill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859074" y="5844939"/>
            <a:ext cx="6790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NO LANDAU POLE UP TO THE PLANCK SCALE</a:t>
            </a:r>
            <a:endParaRPr lang="pl-PL" sz="2800" b="1" dirty="0"/>
          </a:p>
        </p:txBody>
      </p:sp>
      <p:sp>
        <p:nvSpPr>
          <p:cNvPr id="12" name="PoleTekstowe 11"/>
          <p:cNvSpPr txBox="1"/>
          <p:nvPr/>
        </p:nvSpPr>
        <p:spPr>
          <a:xfrm>
            <a:off x="1063984" y="5305469"/>
            <a:ext cx="503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accent2"/>
                </a:solidFill>
              </a:rPr>
              <a:t>WELL WITHIN PERTURBATIVE REGIME</a:t>
            </a:r>
            <a:endParaRPr lang="pl-PL" sz="2400" b="1" dirty="0">
              <a:solidFill>
                <a:schemeClr val="accent2"/>
              </a:solidFill>
            </a:endParaRPr>
          </a:p>
        </p:txBody>
      </p:sp>
      <p:pic>
        <p:nvPicPr>
          <p:cNvPr id="14" name="Obraz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78" y="1844451"/>
            <a:ext cx="7454900" cy="267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936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gamgam_s_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4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362857" y="362857"/>
            <a:ext cx="85452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CONCLUSIONS ON THE HIGGS POTENTIAL:</a:t>
            </a:r>
          </a:p>
          <a:p>
            <a:r>
              <a:rPr lang="pl-PL" sz="2400" dirty="0" smtClean="0"/>
              <a:t>SUPERSYMMETRY-  THE HEAVIER THE HIGGS THE MORE  FT IN THE VEV;  </a:t>
            </a:r>
            <a:endParaRPr lang="pl-PL" sz="2400" dirty="0"/>
          </a:p>
        </p:txBody>
      </p:sp>
      <p:pic>
        <p:nvPicPr>
          <p:cNvPr id="3" name="Obraz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64" y="1770743"/>
            <a:ext cx="342900" cy="304800"/>
          </a:xfrm>
          <a:prstGeom prst="rect">
            <a:avLst/>
          </a:prstGeom>
        </p:spPr>
      </p:pic>
      <p:sp>
        <p:nvSpPr>
          <p:cNvPr id="4" name="PoleTekstowe 3"/>
          <p:cNvSpPr txBox="1"/>
          <p:nvPr/>
        </p:nvSpPr>
        <p:spPr>
          <a:xfrm>
            <a:off x="2032000" y="1770743"/>
            <a:ext cx="460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IN</a:t>
            </a:r>
            <a:endParaRPr lang="pl-PL" sz="2400" dirty="0"/>
          </a:p>
        </p:txBody>
      </p:sp>
      <p:pic>
        <p:nvPicPr>
          <p:cNvPr id="5" name="Obraz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907" y="1733550"/>
            <a:ext cx="469900" cy="342900"/>
          </a:xfrm>
          <a:prstGeom prst="rect">
            <a:avLst/>
          </a:prstGeom>
        </p:spPr>
      </p:pic>
      <p:sp>
        <p:nvSpPr>
          <p:cNvPr id="8" name="PoleTekstowe 7"/>
          <p:cNvSpPr txBox="1"/>
          <p:nvPr/>
        </p:nvSpPr>
        <p:spPr>
          <a:xfrm>
            <a:off x="3937000" y="1770743"/>
            <a:ext cx="4313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TOO SMALL, LARGE LOG NEEDED</a:t>
            </a:r>
            <a:endParaRPr lang="pl-PL" sz="2400" dirty="0"/>
          </a:p>
        </p:txBody>
      </p:sp>
      <p:sp>
        <p:nvSpPr>
          <p:cNvPr id="9" name="PoleTekstowe 8"/>
          <p:cNvSpPr txBox="1"/>
          <p:nvPr/>
        </p:nvSpPr>
        <p:spPr>
          <a:xfrm>
            <a:off x="247692" y="3254769"/>
            <a:ext cx="7699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COMPOSITE:  EASY TO GET 125 WITH THE FREE PARAMETER</a:t>
            </a:r>
            <a:endParaRPr lang="pl-PL" sz="2400" dirty="0"/>
          </a:p>
        </p:txBody>
      </p:sp>
      <p:pic>
        <p:nvPicPr>
          <p:cNvPr id="12" name="Obraz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514" y="3311979"/>
            <a:ext cx="584200" cy="342900"/>
          </a:xfrm>
          <a:prstGeom prst="rect">
            <a:avLst/>
          </a:prstGeom>
        </p:spPr>
      </p:pic>
      <p:sp>
        <p:nvSpPr>
          <p:cNvPr id="13" name="PoleTekstowe 12"/>
          <p:cNvSpPr txBox="1"/>
          <p:nvPr/>
        </p:nvSpPr>
        <p:spPr>
          <a:xfrm>
            <a:off x="154525" y="4281714"/>
            <a:ext cx="6907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0000FF"/>
                </a:solidFill>
              </a:rPr>
              <a:t>PUTTING NUMBERS IN SIMPLE MODELS:  125 IMPLIES </a:t>
            </a:r>
            <a:r>
              <a:rPr lang="pl-PL" sz="2000" dirty="0" smtClean="0"/>
              <a:t> </a:t>
            </a:r>
            <a:endParaRPr lang="pl-PL" sz="2000" dirty="0"/>
          </a:p>
        </p:txBody>
      </p:sp>
      <p:pic>
        <p:nvPicPr>
          <p:cNvPr id="14" name="Obraz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83" y="4371521"/>
            <a:ext cx="1875861" cy="398236"/>
          </a:xfrm>
          <a:prstGeom prst="rect">
            <a:avLst/>
          </a:prstGeom>
        </p:spPr>
      </p:pic>
      <p:sp>
        <p:nvSpPr>
          <p:cNvPr id="15" name="PoleTekstowe 14"/>
          <p:cNvSpPr txBox="1"/>
          <p:nvPr/>
        </p:nvSpPr>
        <p:spPr>
          <a:xfrm>
            <a:off x="250515" y="4784663"/>
            <a:ext cx="3268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0000FF"/>
                </a:solidFill>
              </a:rPr>
              <a:t>IN THE RANGE OF 1 </a:t>
            </a:r>
            <a:r>
              <a:rPr lang="pl-PL" sz="2400" dirty="0" err="1" smtClean="0">
                <a:solidFill>
                  <a:srgbClr val="0000FF"/>
                </a:solidFill>
              </a:rPr>
              <a:t>TeV</a:t>
            </a:r>
            <a:r>
              <a:rPr lang="pl-PL" sz="2400" dirty="0">
                <a:solidFill>
                  <a:srgbClr val="0000FF"/>
                </a:solidFill>
              </a:rPr>
              <a:t>!</a:t>
            </a:r>
          </a:p>
        </p:txBody>
      </p:sp>
      <p:sp>
        <p:nvSpPr>
          <p:cNvPr id="16" name="PoleTekstowe 15"/>
          <p:cNvSpPr txBox="1"/>
          <p:nvPr/>
        </p:nvSpPr>
        <p:spPr>
          <a:xfrm>
            <a:off x="250515" y="5246328"/>
            <a:ext cx="4721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IT DOES NOT AUTOMATICALLY IMPLY LARGE FT:</a:t>
            </a:r>
            <a:endParaRPr lang="pl-PL" sz="2400" dirty="0"/>
          </a:p>
        </p:txBody>
      </p:sp>
      <p:pic>
        <p:nvPicPr>
          <p:cNvPr id="17" name="Obraz 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95" y="5568950"/>
            <a:ext cx="4171805" cy="546100"/>
          </a:xfrm>
          <a:prstGeom prst="rect">
            <a:avLst/>
          </a:prstGeom>
        </p:spPr>
      </p:pic>
      <p:sp>
        <p:nvSpPr>
          <p:cNvPr id="18" name="PoleTekstowe 17"/>
          <p:cNvSpPr txBox="1"/>
          <p:nvPr/>
        </p:nvSpPr>
        <p:spPr>
          <a:xfrm>
            <a:off x="362857" y="6292334"/>
            <a:ext cx="826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IN FACT, FOR SPLIT MULTIPLETS, THE HEAVIER THE HIGGS THE LESS FT IN VEV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89010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Tekstowe 2"/>
          <p:cNvSpPr txBox="1"/>
          <p:nvPr/>
        </p:nvSpPr>
        <p:spPr>
          <a:xfrm>
            <a:off x="153132" y="1144162"/>
            <a:ext cx="88638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accent2"/>
                </a:solidFill>
              </a:rPr>
              <a:t>WITH THE ABOVE GUIDELINE,  THERE ARE TWO MAIN DIRECTIONS:</a:t>
            </a:r>
          </a:p>
          <a:p>
            <a:endParaRPr lang="pl-PL" sz="2400" b="1" dirty="0">
              <a:solidFill>
                <a:schemeClr val="accent2"/>
              </a:solidFill>
            </a:endParaRPr>
          </a:p>
          <a:p>
            <a:r>
              <a:rPr lang="pl-PL" sz="2400" b="1" dirty="0" smtClean="0">
                <a:solidFill>
                  <a:srgbClr val="0000FF"/>
                </a:solidFill>
              </a:rPr>
              <a:t>SUPERSYMMETRY     </a:t>
            </a:r>
            <a:r>
              <a:rPr lang="pl-PL" sz="2400" b="1" dirty="0" smtClean="0">
                <a:solidFill>
                  <a:schemeClr val="accent2"/>
                </a:solidFill>
              </a:rPr>
              <a:t>                           COMPOSITE HIGGS MODELS</a:t>
            </a:r>
          </a:p>
          <a:p>
            <a:r>
              <a:rPr lang="pl-PL" sz="2400" b="1" dirty="0" smtClean="0">
                <a:solidFill>
                  <a:schemeClr val="accent2"/>
                </a:solidFill>
              </a:rPr>
              <a:t>                                        (</a:t>
            </a:r>
            <a:r>
              <a:rPr lang="pl-PL" sz="2400" b="1" dirty="0">
                <a:solidFill>
                  <a:schemeClr val="accent2"/>
                </a:solidFill>
              </a:rPr>
              <a:t>HIGGS DOUBLET AS  </a:t>
            </a:r>
            <a:r>
              <a:rPr lang="pl-PL" sz="2400" b="1" dirty="0" smtClean="0">
                <a:solidFill>
                  <a:schemeClr val="accent2"/>
                </a:solidFill>
              </a:rPr>
              <a:t>A  NAMBU- GOLDSTONE</a:t>
            </a:r>
          </a:p>
          <a:p>
            <a:r>
              <a:rPr lang="pl-PL" sz="2400" b="1" dirty="0">
                <a:solidFill>
                  <a:schemeClr val="accent2"/>
                </a:solidFill>
              </a:rPr>
              <a:t> </a:t>
            </a:r>
            <a:r>
              <a:rPr lang="pl-PL" sz="2400" b="1" dirty="0" smtClean="0">
                <a:solidFill>
                  <a:schemeClr val="accent2"/>
                </a:solidFill>
              </a:rPr>
              <a:t>                                       BOSON OF A NEW STRONG   SECTOR, </a:t>
            </a:r>
            <a:r>
              <a:rPr lang="pl-PL" sz="2400" b="1" dirty="0">
                <a:solidFill>
                  <a:schemeClr val="accent2"/>
                </a:solidFill>
              </a:rPr>
              <a:t>WITH A </a:t>
            </a:r>
            <a:endParaRPr lang="pl-PL" sz="2400" b="1" dirty="0" smtClean="0">
              <a:solidFill>
                <a:schemeClr val="accent2"/>
              </a:solidFill>
            </a:endParaRPr>
          </a:p>
          <a:p>
            <a:r>
              <a:rPr lang="pl-PL" sz="2400" b="1" dirty="0">
                <a:solidFill>
                  <a:schemeClr val="accent2"/>
                </a:solidFill>
              </a:rPr>
              <a:t> </a:t>
            </a:r>
            <a:r>
              <a:rPr lang="pl-PL" sz="2400" b="1" dirty="0" smtClean="0">
                <a:solidFill>
                  <a:schemeClr val="accent2"/>
                </a:solidFill>
              </a:rPr>
              <a:t>                                       SPONTANEOUSLY BROKEN EXTENDED</a:t>
            </a:r>
            <a:endParaRPr lang="pl-PL" sz="2400" b="1" dirty="0">
              <a:solidFill>
                <a:schemeClr val="accent2"/>
              </a:solidFill>
            </a:endParaRPr>
          </a:p>
          <a:p>
            <a:r>
              <a:rPr lang="pl-PL" sz="2400" b="1" dirty="0" smtClean="0">
                <a:solidFill>
                  <a:schemeClr val="accent2"/>
                </a:solidFill>
              </a:rPr>
              <a:t>                                        GLOBAL    SYMMETRY)</a:t>
            </a:r>
          </a:p>
          <a:p>
            <a:endParaRPr lang="pl-PL" sz="2400" b="1" dirty="0">
              <a:solidFill>
                <a:schemeClr val="accent2"/>
              </a:solidFill>
            </a:endParaRPr>
          </a:p>
          <a:p>
            <a:endParaRPr lang="pl-PL" sz="2400" b="1" dirty="0" smtClean="0">
              <a:solidFill>
                <a:schemeClr val="accent2"/>
              </a:solidFill>
            </a:endParaRPr>
          </a:p>
        </p:txBody>
      </p:sp>
      <p:pic>
        <p:nvPicPr>
          <p:cNvPr id="4" name="Obraz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858" y="4427764"/>
            <a:ext cx="3714750" cy="677003"/>
          </a:xfrm>
          <a:prstGeom prst="rect">
            <a:avLst/>
          </a:prstGeom>
        </p:spPr>
      </p:pic>
      <p:sp>
        <p:nvSpPr>
          <p:cNvPr id="5" name="PoleTekstowe 4"/>
          <p:cNvSpPr txBox="1"/>
          <p:nvPr/>
        </p:nvSpPr>
        <p:spPr>
          <a:xfrm>
            <a:off x="7887608" y="62230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200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Tekstowe 2"/>
          <p:cNvSpPr txBox="1"/>
          <p:nvPr/>
        </p:nvSpPr>
        <p:spPr>
          <a:xfrm>
            <a:off x="336159" y="840327"/>
            <a:ext cx="8534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  <a:endParaRPr lang="pl-PL" sz="2400" b="1" dirty="0" smtClean="0">
              <a:solidFill>
                <a:srgbClr val="0000FF"/>
              </a:solidFill>
            </a:endParaRPr>
          </a:p>
          <a:p>
            <a:r>
              <a:rPr lang="pl-PL" sz="2400" b="1" dirty="0" smtClean="0">
                <a:solidFill>
                  <a:srgbClr val="0000FF"/>
                </a:solidFill>
              </a:rPr>
              <a:t>SUPERSYMMETRY                                </a:t>
            </a:r>
            <a:r>
              <a:rPr lang="pl-PL" sz="2400" b="1" dirty="0" smtClean="0">
                <a:solidFill>
                  <a:schemeClr val="accent2"/>
                </a:solidFill>
              </a:rPr>
              <a:t>COMPOSITE HIGGS</a:t>
            </a:r>
            <a:endParaRPr lang="pl-PL" sz="2400" b="1" dirty="0">
              <a:solidFill>
                <a:schemeClr val="accent2"/>
              </a:solidFill>
            </a:endParaRPr>
          </a:p>
        </p:txBody>
      </p:sp>
      <p:sp>
        <p:nvSpPr>
          <p:cNvPr id="4" name="PoleTekstowe 3"/>
          <p:cNvSpPr txBox="1"/>
          <p:nvPr/>
        </p:nvSpPr>
        <p:spPr>
          <a:xfrm>
            <a:off x="127001" y="3483838"/>
            <a:ext cx="9017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b="1" dirty="0">
              <a:solidFill>
                <a:schemeClr val="accent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pl-PL" sz="2800" b="1" dirty="0" smtClean="0">
                <a:solidFill>
                  <a:schemeClr val="accent2"/>
                </a:solidFill>
              </a:rPr>
              <a:t>LINK THE FERMI SCALE TO THE LARGE TOP QUARK YUKAWA </a:t>
            </a:r>
            <a:r>
              <a:rPr lang="pl-PL" sz="2800" b="1" dirty="0" smtClean="0">
                <a:solidFill>
                  <a:schemeClr val="accent2"/>
                </a:solidFill>
              </a:rPr>
              <a:t>COUPLING AND NEW MASS SCALES </a:t>
            </a:r>
            <a:r>
              <a:rPr lang="pl-PL" sz="2800" b="1" dirty="0" smtClean="0">
                <a:solidFill>
                  <a:schemeClr val="accent2"/>
                </a:solidFill>
              </a:rPr>
              <a:t>IN A PERTURBATIVE WAY</a:t>
            </a:r>
          </a:p>
          <a:p>
            <a:endParaRPr lang="pl-PL" sz="2800" b="1" dirty="0">
              <a:solidFill>
                <a:schemeClr val="accent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pl-PL" sz="2800" b="1" dirty="0" smtClean="0">
                <a:solidFill>
                  <a:schemeClr val="accent2"/>
                </a:solidFill>
              </a:rPr>
              <a:t>CAN ACCOMMODATE 125 </a:t>
            </a:r>
            <a:r>
              <a:rPr lang="pl-PL" sz="2800" b="1" dirty="0" err="1" smtClean="0">
                <a:solidFill>
                  <a:schemeClr val="accent2"/>
                </a:solidFill>
              </a:rPr>
              <a:t>GeV</a:t>
            </a:r>
            <a:r>
              <a:rPr lang="pl-PL" sz="2800" b="1" dirty="0" smtClean="0">
                <a:solidFill>
                  <a:schemeClr val="accent2"/>
                </a:solidFill>
              </a:rPr>
              <a:t> MASS</a:t>
            </a:r>
          </a:p>
          <a:p>
            <a:pPr marL="285750" indent="-285750">
              <a:buFont typeface="Arial"/>
              <a:buChar char="•"/>
            </a:pPr>
            <a:endParaRPr lang="pl-PL" sz="2400" dirty="0" smtClean="0"/>
          </a:p>
          <a:p>
            <a:endParaRPr lang="pl-PL" dirty="0"/>
          </a:p>
        </p:txBody>
      </p:sp>
      <p:sp>
        <p:nvSpPr>
          <p:cNvPr id="5" name="PoleTekstowe 4"/>
          <p:cNvSpPr txBox="1"/>
          <p:nvPr/>
        </p:nvSpPr>
        <p:spPr>
          <a:xfrm>
            <a:off x="541590" y="2647894"/>
            <a:ext cx="1132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BOTH:</a:t>
            </a:r>
            <a:endParaRPr lang="pl-PL" sz="2800" b="1" dirty="0"/>
          </a:p>
        </p:txBody>
      </p:sp>
      <p:sp>
        <p:nvSpPr>
          <p:cNvPr id="6" name="PoleTekstowe 5"/>
          <p:cNvSpPr txBox="1"/>
          <p:nvPr/>
        </p:nvSpPr>
        <p:spPr>
          <a:xfrm>
            <a:off x="8073571" y="63681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531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653643" y="933696"/>
            <a:ext cx="2813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0000FF"/>
                </a:solidFill>
              </a:rPr>
              <a:t>SUPERSYMMETRY</a:t>
            </a:r>
            <a:endParaRPr lang="pl-PL" sz="2800" dirty="0">
              <a:solidFill>
                <a:srgbClr val="0000FF"/>
              </a:solidFill>
            </a:endParaRPr>
          </a:p>
        </p:txBody>
      </p:sp>
      <p:sp>
        <p:nvSpPr>
          <p:cNvPr id="3" name="PoleTekstowe 2"/>
          <p:cNvSpPr txBox="1"/>
          <p:nvPr/>
        </p:nvSpPr>
        <p:spPr>
          <a:xfrm>
            <a:off x="6019594" y="933696"/>
            <a:ext cx="194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accent2"/>
                </a:solidFill>
              </a:rPr>
              <a:t>COMPOSITE</a:t>
            </a:r>
            <a:endParaRPr lang="pl-PL" sz="2800" dirty="0">
              <a:solidFill>
                <a:schemeClr val="accent2"/>
              </a:solidFill>
            </a:endParaRPr>
          </a:p>
        </p:txBody>
      </p:sp>
      <p:sp>
        <p:nvSpPr>
          <p:cNvPr id="4" name="PoleTekstowe 3"/>
          <p:cNvSpPr txBox="1"/>
          <p:nvPr/>
        </p:nvSpPr>
        <p:spPr>
          <a:xfrm>
            <a:off x="3137487" y="2016784"/>
            <a:ext cx="1842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TREE LEVEL</a:t>
            </a:r>
            <a:endParaRPr lang="pl-PL" sz="2800" dirty="0"/>
          </a:p>
        </p:txBody>
      </p:sp>
      <p:sp>
        <p:nvSpPr>
          <p:cNvPr id="7" name="PoleTekstowe 6"/>
          <p:cNvSpPr txBox="1"/>
          <p:nvPr/>
        </p:nvSpPr>
        <p:spPr>
          <a:xfrm>
            <a:off x="163286" y="3996221"/>
            <a:ext cx="6593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CRUCIAL  ROLE PLAYED BY RADIATIVE CORRECTIONS</a:t>
            </a:r>
            <a:endParaRPr lang="pl-PL" sz="2800" dirty="0"/>
          </a:p>
        </p:txBody>
      </p:sp>
      <p:pic>
        <p:nvPicPr>
          <p:cNvPr id="14" name="Obraz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" y="2896507"/>
            <a:ext cx="5260129" cy="520700"/>
          </a:xfrm>
          <a:prstGeom prst="rect">
            <a:avLst/>
          </a:prstGeom>
        </p:spPr>
      </p:pic>
      <p:pic>
        <p:nvPicPr>
          <p:cNvPr id="15" name="Obraz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57" y="3003550"/>
            <a:ext cx="1168400" cy="342900"/>
          </a:xfrm>
          <a:prstGeom prst="rect">
            <a:avLst/>
          </a:prstGeom>
        </p:spPr>
      </p:pic>
      <p:pic>
        <p:nvPicPr>
          <p:cNvPr id="16" name="Obraz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5255079"/>
            <a:ext cx="8817429" cy="520700"/>
          </a:xfrm>
          <a:prstGeom prst="rect">
            <a:avLst/>
          </a:prstGeom>
        </p:spPr>
      </p:pic>
      <p:sp>
        <p:nvSpPr>
          <p:cNvPr id="18" name="PoleTekstowe 17"/>
          <p:cNvSpPr txBox="1"/>
          <p:nvPr/>
        </p:nvSpPr>
        <p:spPr>
          <a:xfrm>
            <a:off x="326571" y="6204857"/>
            <a:ext cx="993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C0504D"/>
                </a:solidFill>
              </a:rPr>
              <a:t>WITH</a:t>
            </a:r>
            <a:endParaRPr lang="pl-PL" sz="2800" dirty="0">
              <a:solidFill>
                <a:srgbClr val="C0504D"/>
              </a:solidFill>
            </a:endParaRPr>
          </a:p>
        </p:txBody>
      </p:sp>
      <p:pic>
        <p:nvPicPr>
          <p:cNvPr id="19" name="Obraz 1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721" y="6247493"/>
            <a:ext cx="2425700" cy="520700"/>
          </a:xfrm>
          <a:prstGeom prst="rect">
            <a:avLst/>
          </a:prstGeom>
        </p:spPr>
      </p:pic>
      <p:sp>
        <p:nvSpPr>
          <p:cNvPr id="20" name="PoleTekstowe 19"/>
          <p:cNvSpPr txBox="1"/>
          <p:nvPr/>
        </p:nvSpPr>
        <p:spPr>
          <a:xfrm>
            <a:off x="5588000" y="6256048"/>
            <a:ext cx="2628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accent2"/>
                </a:solidFill>
              </a:rPr>
              <a:t>FOR COMPOSITE</a:t>
            </a:r>
            <a:endParaRPr lang="pl-PL" sz="2800" dirty="0">
              <a:solidFill>
                <a:schemeClr val="accent2"/>
              </a:solidFill>
            </a:endParaRPr>
          </a:p>
        </p:txBody>
      </p:sp>
      <p:sp>
        <p:nvSpPr>
          <p:cNvPr id="21" name="PoleTekstowe 20"/>
          <p:cNvSpPr txBox="1"/>
          <p:nvPr/>
        </p:nvSpPr>
        <p:spPr>
          <a:xfrm>
            <a:off x="653643" y="1647452"/>
            <a:ext cx="311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(FERMION-BOSON SYMMETRY)</a:t>
            </a:r>
            <a:endParaRPr lang="pl-PL" dirty="0"/>
          </a:p>
        </p:txBody>
      </p:sp>
      <p:sp>
        <p:nvSpPr>
          <p:cNvPr id="22" name="PoleTekstowe 21"/>
          <p:cNvSpPr txBox="1"/>
          <p:nvPr/>
        </p:nvSpPr>
        <p:spPr>
          <a:xfrm>
            <a:off x="5239451" y="1611477"/>
            <a:ext cx="3738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FERMION SYMMETRY IN THE STRONG</a:t>
            </a:r>
          </a:p>
          <a:p>
            <a:r>
              <a:rPr lang="pl-PL" dirty="0"/>
              <a:t> </a:t>
            </a:r>
            <a:r>
              <a:rPr lang="pl-PL" dirty="0" smtClean="0"/>
              <a:t>                        SECTOR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216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552750" y="489669"/>
            <a:ext cx="3464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RADIATIVE CORRECTIONS</a:t>
            </a:r>
            <a:endParaRPr lang="pl-PL" sz="2400" b="1" dirty="0"/>
          </a:p>
        </p:txBody>
      </p:sp>
      <p:sp>
        <p:nvSpPr>
          <p:cNvPr id="3" name="PoleTekstowe 2"/>
          <p:cNvSpPr txBox="1"/>
          <p:nvPr/>
        </p:nvSpPr>
        <p:spPr>
          <a:xfrm>
            <a:off x="803002" y="1045739"/>
            <a:ext cx="7117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SUPERSYMMETRY                                                     COMPOSITE HIGGS</a:t>
            </a:r>
            <a:endParaRPr lang="pl-PL" sz="2000" dirty="0"/>
          </a:p>
        </p:txBody>
      </p:sp>
      <p:pic>
        <p:nvPicPr>
          <p:cNvPr id="8" name="Obraz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1" y="1629618"/>
            <a:ext cx="4331174" cy="799674"/>
          </a:xfrm>
          <a:prstGeom prst="rect">
            <a:avLst/>
          </a:prstGeom>
        </p:spPr>
      </p:pic>
      <p:sp>
        <p:nvSpPr>
          <p:cNvPr id="15" name="PoleTekstowe 14"/>
          <p:cNvSpPr txBox="1"/>
          <p:nvPr/>
        </p:nvSpPr>
        <p:spPr>
          <a:xfrm>
            <a:off x="44797" y="4250157"/>
            <a:ext cx="909920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C0504D"/>
                </a:solidFill>
              </a:rPr>
              <a:t>QUADRATIC </a:t>
            </a:r>
            <a:r>
              <a:rPr lang="pl-PL" sz="2400" b="1" dirty="0" smtClean="0">
                <a:solidFill>
                  <a:srgbClr val="C0504D"/>
                </a:solidFill>
              </a:rPr>
              <a:t>DEPENDENCE   </a:t>
            </a:r>
            <a:r>
              <a:rPr lang="pl-PL" sz="2400" b="1" dirty="0" smtClean="0">
                <a:solidFill>
                  <a:srgbClr val="C0504D"/>
                </a:solidFill>
              </a:rPr>
              <a:t>EITHER </a:t>
            </a:r>
            <a:r>
              <a:rPr lang="pl-PL" sz="2400" b="1" dirty="0">
                <a:solidFill>
                  <a:srgbClr val="C0504D"/>
                </a:solidFill>
              </a:rPr>
              <a:t> </a:t>
            </a:r>
            <a:r>
              <a:rPr lang="pl-PL" sz="2400" b="1" dirty="0" smtClean="0">
                <a:solidFill>
                  <a:srgbClr val="C0504D"/>
                </a:solidFill>
              </a:rPr>
              <a:t>ON </a:t>
            </a:r>
            <a:r>
              <a:rPr lang="pl-PL" sz="2400" b="1" dirty="0" smtClean="0">
                <a:solidFill>
                  <a:srgbClr val="C0504D"/>
                </a:solidFill>
              </a:rPr>
              <a:t> </a:t>
            </a:r>
            <a:r>
              <a:rPr lang="pl-PL" sz="2400" b="1" dirty="0" smtClean="0">
                <a:solidFill>
                  <a:srgbClr val="C0504D"/>
                </a:solidFill>
              </a:rPr>
              <a:t>THE STOP MASS </a:t>
            </a:r>
            <a:r>
              <a:rPr lang="pl-PL" sz="2400" b="1" dirty="0" smtClean="0">
                <a:solidFill>
                  <a:srgbClr val="C0504D"/>
                </a:solidFill>
              </a:rPr>
              <a:t>OR ON </a:t>
            </a:r>
            <a:r>
              <a:rPr lang="pl-PL" sz="2400" b="1" dirty="0" smtClean="0">
                <a:solidFill>
                  <a:srgbClr val="C0504D"/>
                </a:solidFill>
              </a:rPr>
              <a:t>THE HEAVIEST </a:t>
            </a:r>
            <a:r>
              <a:rPr lang="pl-PL" sz="2400" b="1" dirty="0" smtClean="0">
                <a:solidFill>
                  <a:srgbClr val="C0504D"/>
                </a:solidFill>
              </a:rPr>
              <a:t>FERMION</a:t>
            </a:r>
            <a:r>
              <a:rPr lang="pl-PL" sz="2400" b="1" dirty="0" smtClean="0">
                <a:solidFill>
                  <a:srgbClr val="C0504D"/>
                </a:solidFill>
              </a:rPr>
              <a:t> </a:t>
            </a:r>
            <a:r>
              <a:rPr lang="pl-PL" sz="2400" b="1" dirty="0" smtClean="0">
                <a:solidFill>
                  <a:srgbClr val="C0504D"/>
                </a:solidFill>
              </a:rPr>
              <a:t>IN </a:t>
            </a:r>
            <a:r>
              <a:rPr lang="pl-PL" sz="2400" b="1" dirty="0" smtClean="0">
                <a:solidFill>
                  <a:srgbClr val="C0504D"/>
                </a:solidFill>
              </a:rPr>
              <a:t>THE COMPOSITE </a:t>
            </a:r>
            <a:r>
              <a:rPr lang="pl-PL" sz="2400" b="1" dirty="0" smtClean="0">
                <a:solidFill>
                  <a:srgbClr val="C0504D"/>
                </a:solidFill>
              </a:rPr>
              <a:t>SO(5) MULTIPLET (RESTORING SO(5) INVARIANCE)</a:t>
            </a:r>
            <a:endParaRPr lang="pl-PL" sz="2400" b="1" dirty="0">
              <a:solidFill>
                <a:srgbClr val="C0504D"/>
              </a:solidFill>
            </a:endParaRPr>
          </a:p>
        </p:txBody>
      </p:sp>
      <p:pic>
        <p:nvPicPr>
          <p:cNvPr id="17" name="Obraz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285" y="2977243"/>
            <a:ext cx="5043714" cy="939800"/>
          </a:xfrm>
          <a:prstGeom prst="rect">
            <a:avLst/>
          </a:prstGeom>
        </p:spPr>
      </p:pic>
      <p:sp>
        <p:nvSpPr>
          <p:cNvPr id="4" name="PoleTekstowe 3"/>
          <p:cNvSpPr txBox="1"/>
          <p:nvPr/>
        </p:nvSpPr>
        <p:spPr>
          <a:xfrm>
            <a:off x="5556518" y="1629618"/>
            <a:ext cx="2663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(EFFECTIVE  DESCRIPTION)</a:t>
            </a:r>
            <a:endParaRPr lang="pl-PL" dirty="0"/>
          </a:p>
        </p:txBody>
      </p:sp>
      <p:pic>
        <p:nvPicPr>
          <p:cNvPr id="6" name="Obraz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55" y="5538691"/>
            <a:ext cx="4076700" cy="1130300"/>
          </a:xfrm>
          <a:prstGeom prst="rect">
            <a:avLst/>
          </a:prstGeom>
        </p:spPr>
      </p:pic>
      <p:pic>
        <p:nvPicPr>
          <p:cNvPr id="7" name="Obraz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5755285"/>
            <a:ext cx="35306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38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154525" y="2612571"/>
            <a:ext cx="8545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dirty="0"/>
          </a:p>
          <a:p>
            <a:r>
              <a:rPr lang="pl-PL" sz="2400" dirty="0" smtClean="0"/>
              <a:t>SUPERSYMMETRY-  THE HEAVIER THE HIGGS THE MORE  FT IN THE </a:t>
            </a:r>
            <a:r>
              <a:rPr lang="pl-PL" sz="2400" dirty="0" smtClean="0"/>
              <a:t>VEV</a:t>
            </a:r>
            <a:r>
              <a:rPr lang="pl-PL" sz="2400" dirty="0"/>
              <a:t> </a:t>
            </a:r>
            <a:r>
              <a:rPr lang="pl-PL" sz="2400" dirty="0" smtClean="0"/>
              <a:t> BECAUSE</a:t>
            </a:r>
          </a:p>
          <a:p>
            <a:endParaRPr lang="pl-PL" sz="2400" dirty="0"/>
          </a:p>
        </p:txBody>
      </p:sp>
      <p:pic>
        <p:nvPicPr>
          <p:cNvPr id="3" name="Obraz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7" y="3794027"/>
            <a:ext cx="342900" cy="304800"/>
          </a:xfrm>
          <a:prstGeom prst="rect">
            <a:avLst/>
          </a:prstGeom>
        </p:spPr>
      </p:pic>
      <p:pic>
        <p:nvPicPr>
          <p:cNvPr id="5" name="Obraz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60" y="3656141"/>
            <a:ext cx="469900" cy="442686"/>
          </a:xfrm>
          <a:prstGeom prst="rect">
            <a:avLst/>
          </a:prstGeom>
        </p:spPr>
      </p:pic>
      <p:sp>
        <p:nvSpPr>
          <p:cNvPr id="8" name="PoleTekstowe 7"/>
          <p:cNvSpPr txBox="1"/>
          <p:nvPr/>
        </p:nvSpPr>
        <p:spPr>
          <a:xfrm>
            <a:off x="2933119" y="3674960"/>
            <a:ext cx="5378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TOO </a:t>
            </a:r>
            <a:r>
              <a:rPr lang="pl-PL" sz="2400" dirty="0" smtClean="0"/>
              <a:t>SMALL (MSSM), </a:t>
            </a:r>
            <a:r>
              <a:rPr lang="pl-PL" sz="2400" dirty="0" smtClean="0"/>
              <a:t>LARGE LOG NEEDED</a:t>
            </a:r>
            <a:endParaRPr lang="pl-PL" sz="2400" dirty="0"/>
          </a:p>
        </p:txBody>
      </p:sp>
      <p:sp>
        <p:nvSpPr>
          <p:cNvPr id="9" name="PoleTekstowe 8"/>
          <p:cNvSpPr txBox="1"/>
          <p:nvPr/>
        </p:nvSpPr>
        <p:spPr>
          <a:xfrm>
            <a:off x="28121" y="4778769"/>
            <a:ext cx="7699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COMPOSITE:  EASY TO GET 125 WITH THE FREE PARAMETER</a:t>
            </a:r>
            <a:endParaRPr lang="pl-PL" sz="2400" dirty="0"/>
          </a:p>
        </p:txBody>
      </p:sp>
      <p:pic>
        <p:nvPicPr>
          <p:cNvPr id="12" name="Obraz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615" y="4862107"/>
            <a:ext cx="584200" cy="342900"/>
          </a:xfrm>
          <a:prstGeom prst="rect">
            <a:avLst/>
          </a:prstGeom>
        </p:spPr>
      </p:pic>
      <p:sp>
        <p:nvSpPr>
          <p:cNvPr id="13" name="PoleTekstowe 12"/>
          <p:cNvSpPr txBox="1"/>
          <p:nvPr/>
        </p:nvSpPr>
        <p:spPr>
          <a:xfrm>
            <a:off x="65277" y="5592998"/>
            <a:ext cx="6907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0000FF"/>
                </a:solidFill>
              </a:rPr>
              <a:t>PUTTING NUMBERS IN SIMPLE MODELS:  125 IMPLIES </a:t>
            </a:r>
            <a:r>
              <a:rPr lang="pl-PL" sz="2000" dirty="0" smtClean="0"/>
              <a:t> </a:t>
            </a:r>
            <a:endParaRPr lang="pl-PL" sz="2000" dirty="0"/>
          </a:p>
        </p:txBody>
      </p:sp>
      <p:pic>
        <p:nvPicPr>
          <p:cNvPr id="14" name="Obraz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82" y="5592998"/>
            <a:ext cx="1875861" cy="398236"/>
          </a:xfrm>
          <a:prstGeom prst="rect">
            <a:avLst/>
          </a:prstGeom>
        </p:spPr>
      </p:pic>
      <p:sp>
        <p:nvSpPr>
          <p:cNvPr id="15" name="PoleTekstowe 14"/>
          <p:cNvSpPr txBox="1"/>
          <p:nvPr/>
        </p:nvSpPr>
        <p:spPr>
          <a:xfrm>
            <a:off x="154525" y="6054663"/>
            <a:ext cx="3268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IN THE RANGE OF 1 </a:t>
            </a:r>
            <a:r>
              <a:rPr lang="pl-PL" sz="2400" dirty="0" err="1" smtClean="0">
                <a:solidFill>
                  <a:srgbClr val="FF0000"/>
                </a:solidFill>
              </a:rPr>
              <a:t>TeV</a:t>
            </a:r>
            <a:r>
              <a:rPr lang="pl-PL" sz="24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21" name="Obraz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1" y="673100"/>
            <a:ext cx="4851400" cy="939800"/>
          </a:xfrm>
          <a:prstGeom prst="rect">
            <a:avLst/>
          </a:prstGeom>
        </p:spPr>
      </p:pic>
      <p:pic>
        <p:nvPicPr>
          <p:cNvPr id="22" name="Obraz 2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525814"/>
            <a:ext cx="5143500" cy="939800"/>
          </a:xfrm>
          <a:prstGeom prst="rect">
            <a:avLst/>
          </a:prstGeom>
        </p:spPr>
      </p:pic>
      <p:sp>
        <p:nvSpPr>
          <p:cNvPr id="25" name="PoleTekstowe 24"/>
          <p:cNvSpPr txBox="1"/>
          <p:nvPr/>
        </p:nvSpPr>
        <p:spPr>
          <a:xfrm>
            <a:off x="1585740" y="3594102"/>
            <a:ext cx="506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IN</a:t>
            </a:r>
            <a:endParaRPr lang="pl-PL" sz="2800" dirty="0"/>
          </a:p>
        </p:txBody>
      </p:sp>
      <p:sp>
        <p:nvSpPr>
          <p:cNvPr id="4" name="PoleTekstowe 3"/>
          <p:cNvSpPr txBox="1"/>
          <p:nvPr/>
        </p:nvSpPr>
        <p:spPr>
          <a:xfrm>
            <a:off x="3739625" y="6199920"/>
            <a:ext cx="494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(THE LIGHTEST FERMION IN THE SO(5) MULTIPLET)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9727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1" y="83457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COMPOSITE MODELS ARE  IN PRINCIPLE  DOING WELL FOR THE HIGGS POTENTIAL AND </a:t>
            </a:r>
            <a:r>
              <a:rPr lang="pl-PL" sz="2800" dirty="0" smtClean="0"/>
              <a:t>125 </a:t>
            </a:r>
            <a:r>
              <a:rPr lang="pl-PL" sz="2800" dirty="0" err="1" smtClean="0"/>
              <a:t>GeV</a:t>
            </a:r>
            <a:r>
              <a:rPr lang="pl-PL" sz="2800" dirty="0" smtClean="0"/>
              <a:t>,   </a:t>
            </a:r>
            <a:r>
              <a:rPr lang="pl-PL" sz="2800" dirty="0" smtClean="0"/>
              <a:t>AS GOOD AS SUPERSYMMETRY</a:t>
            </a:r>
            <a:endParaRPr lang="pl-PL" sz="2800" dirty="0"/>
          </a:p>
        </p:txBody>
      </p:sp>
      <p:sp>
        <p:nvSpPr>
          <p:cNvPr id="3" name="PoleTekstowe 2"/>
          <p:cNvSpPr txBox="1"/>
          <p:nvPr/>
        </p:nvSpPr>
        <p:spPr>
          <a:xfrm>
            <a:off x="235857" y="2594429"/>
            <a:ext cx="6932357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0000FF"/>
                </a:solidFill>
              </a:rPr>
              <a:t>BUT,</a:t>
            </a:r>
          </a:p>
          <a:p>
            <a:endParaRPr lang="pl-PL" sz="2800" dirty="0">
              <a:solidFill>
                <a:srgbClr val="0000FF"/>
              </a:solidFill>
            </a:endParaRPr>
          </a:p>
          <a:p>
            <a:r>
              <a:rPr lang="pl-PL" sz="2800" dirty="0" smtClean="0">
                <a:solidFill>
                  <a:srgbClr val="0000FF"/>
                </a:solidFill>
              </a:rPr>
              <a:t>A LOT OF ARBITRARINESS ,</a:t>
            </a:r>
          </a:p>
          <a:p>
            <a:endParaRPr lang="pl-PL" sz="2800" dirty="0">
              <a:solidFill>
                <a:srgbClr val="0000FF"/>
              </a:solidFill>
            </a:endParaRPr>
          </a:p>
          <a:p>
            <a:r>
              <a:rPr lang="pl-PL" sz="2800" dirty="0" smtClean="0">
                <a:solidFill>
                  <a:srgbClr val="0000FF"/>
                </a:solidFill>
              </a:rPr>
              <a:t>NO EASY UV </a:t>
            </a:r>
            <a:r>
              <a:rPr lang="pl-PL" sz="2800" dirty="0" smtClean="0">
                <a:solidFill>
                  <a:srgbClr val="0000FF"/>
                </a:solidFill>
              </a:rPr>
              <a:t>COMPLETIONS</a:t>
            </a:r>
          </a:p>
          <a:p>
            <a:endParaRPr lang="pl-PL" sz="2800" dirty="0">
              <a:solidFill>
                <a:srgbClr val="0000FF"/>
              </a:solidFill>
            </a:endParaRPr>
          </a:p>
          <a:p>
            <a:r>
              <a:rPr lang="pl-PL" sz="2800" dirty="0" smtClean="0">
                <a:solidFill>
                  <a:srgbClr val="0000FF"/>
                </a:solidFill>
              </a:rPr>
              <a:t>RENORMALISABILITY – NO LONGER AN ISSUE?</a:t>
            </a:r>
            <a:endParaRPr lang="pl-PL" sz="2800" dirty="0">
              <a:solidFill>
                <a:srgbClr val="0000FF"/>
              </a:solidFill>
            </a:endParaRPr>
          </a:p>
        </p:txBody>
      </p:sp>
      <p:sp>
        <p:nvSpPr>
          <p:cNvPr id="4" name="PoleTekstowe 3"/>
          <p:cNvSpPr txBox="1"/>
          <p:nvPr/>
        </p:nvSpPr>
        <p:spPr>
          <a:xfrm>
            <a:off x="7402286" y="6132286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420752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31018</TotalTime>
  <Words>1114</Words>
  <Application>Microsoft Macintosh PowerPoint</Application>
  <PresentationFormat>Pokaz na ekranie (4:3)</PresentationFormat>
  <Paragraphs>188</Paragraphs>
  <Slides>38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Motyw pakietu Office</vt:lpstr>
      <vt:lpstr>125 GeV Higgs and BSM physics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pokorski@fuw.edu.pl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125 GeV higgs in supersymmetry</dc:title>
  <dc:creator>Stefan Pokorski</dc:creator>
  <cp:lastModifiedBy>Stefan Pokorski</cp:lastModifiedBy>
  <cp:revision>151</cp:revision>
  <cp:lastPrinted>2013-07-26T21:03:11Z</cp:lastPrinted>
  <dcterms:created xsi:type="dcterms:W3CDTF">2013-04-09T21:35:53Z</dcterms:created>
  <dcterms:modified xsi:type="dcterms:W3CDTF">2013-07-26T21:03:18Z</dcterms:modified>
</cp:coreProperties>
</file>