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68.xml" ContentType="application/vnd.openxmlformats-officedocument.presentationml.slide+xml"/>
  <Override PartName="/ppt/slides/slide33.xml" ContentType="application/vnd.openxmlformats-officedocument.presentationml.slide+xml"/>
  <Override PartName="/ppt/embeddings/Microsoft_Equation5.bin" ContentType="application/vnd.openxmlformats-officedocument.oleObject"/>
  <Default Extension="bin" ContentType="application/vnd.openxmlformats-officedocument.presentationml.printerSettings"/>
  <Default Extension="wmf" ContentType="image/x-wmf"/>
  <Override PartName="/ppt/notesSlides/notesSlide13.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commentAuthors.xml" ContentType="application/vnd.openxmlformats-officedocument.presentationml.commentAuthors+xml"/>
  <Override PartName="/ppt/slides/slide56.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embeddings/Microsoft_Equation9.bin" ContentType="application/vnd.openxmlformats-officedocument.oleObject"/>
  <Override PartName="/ppt/slides/slide23.xml" ContentType="application/vnd.openxmlformats-officedocument.presentationml.slide+xml"/>
  <Override PartName="/ppt/slides/slide42.xml" ContentType="application/vnd.openxmlformats-officedocument.presentationml.slide+xml"/>
  <Override PartName="/ppt/slides/slide61.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embeddings/Microsoft_Equation13.bin" ContentType="application/vnd.openxmlformats-officedocument.oleObject"/>
  <Override PartName="/ppt/notesSlides/notesSlide17.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s/slide65.xml" ContentType="application/vnd.openxmlformats-officedocument.presentationml.slide+xml"/>
  <Override PartName="/ppt/slides/slide46.xml" ContentType="application/vnd.openxmlformats-officedocument.presentationml.slide+xml"/>
  <Override PartName="/ppt/embeddings/Microsoft_Equation2.bin" ContentType="application/vnd.openxmlformats-officedocument.oleObject"/>
  <Override PartName="/ppt/notesSlides/notesSlide8.xml" ContentType="application/vnd.openxmlformats-officedocument.presentationml.notesSlide+xml"/>
  <Override PartName="/ppt/slides/slide70.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slides/slide69.xml" ContentType="application/vnd.openxmlformats-officedocument.presentationml.slide+xml"/>
  <Override PartName="/ppt/embeddings/Microsoft_Equation6.bin" ContentType="application/vnd.openxmlformats-officedocument.oleObject"/>
  <Override PartName="/ppt/slides/slide20.xml" ContentType="application/vnd.openxmlformats-officedocument.presentationml.slide+xml"/>
  <Override PartName="/ppt/presProps.xml" ContentType="application/vnd.openxmlformats-officedocument.presentationml.presProps+xml"/>
  <Override PartName="/ppt/embeddings/Microsoft_Equation10.bin" ContentType="application/vnd.openxmlformats-officedocument.oleObject"/>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57.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slides/slide62.xml" ContentType="application/vnd.openxmlformats-officedocument.presentationml.slide+xml"/>
  <Override PartName="/ppt/theme/theme2.xml" ContentType="application/vnd.openxmlformats-officedocument.theme+xml"/>
  <Override PartName="/ppt/handoutMasters/handoutMaster1.xml" ContentType="application/vnd.openxmlformats-officedocument.presentationml.handoutMaster+xml"/>
  <Override PartName="/ppt/slideLayouts/slideLayout11.xml" ContentType="application/vnd.openxmlformats-officedocument.presentationml.slideLayout+xml"/>
  <Override PartName="/ppt/embeddings/Microsoft_Equation14.bin" ContentType="application/vnd.openxmlformats-officedocument.oleObject"/>
  <Override PartName="/ppt/notesSlides/notesSlide18.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Default Extension="vml" ContentType="application/vnd.openxmlformats-officedocument.vmlDrawing"/>
  <Override PartName="/ppt/slides/slide8.xml" ContentType="application/vnd.openxmlformats-officedocument.presentationml.slide+xml"/>
  <Override PartName="/ppt/slides/slide12.xml" ContentType="application/vnd.openxmlformats-officedocument.presentationml.slide+xml"/>
  <Override PartName="/ppt/slides/slide31.xml" ContentType="application/vnd.openxmlformats-officedocument.presentationml.slide+xml"/>
  <Override PartName="/ppt/slides/slide28.xml" ContentType="application/vnd.openxmlformats-officedocument.presentationml.slide+xml"/>
  <Override PartName="/ppt/slides/slide50.xml" ContentType="application/vnd.openxmlformats-officedocument.presentationml.slide+xml"/>
  <Override PartName="/ppt/slides/slide66.xml" ContentType="application/vnd.openxmlformats-officedocument.presentationml.slide+xml"/>
  <Override PartName="/ppt/slides/slide47.xml" ContentType="application/vnd.openxmlformats-officedocument.presentationml.slide+xml"/>
  <Override PartName="/ppt/embeddings/Microsoft_Equation3.bin" ContentType="application/vnd.openxmlformats-officedocument.oleObject"/>
  <Override PartName="/ppt/notesSlides/notesSlide9.xml" ContentType="application/vnd.openxmlformats-officedocument.presentationml.notesSlide+xml"/>
  <Override PartName="/ppt/slideLayouts/slideLayout6.xml" ContentType="application/vnd.openxmlformats-officedocument.presentationml.slideLayout+xml"/>
  <Override PartName="/ppt/notesSlides/notesSlide23.xml" ContentType="application/vnd.openxmlformats-officedocument.presentationml.notesSlide+xml"/>
  <Override PartName="/ppt/slides/slide71.xml" ContentType="application/vnd.openxmlformats-officedocument.presentationml.slide+xml"/>
  <Override PartName="/ppt/notesSlides/notesSlide11.xml" ContentType="application/vnd.openxmlformats-officedocument.presentationml.notesSlide+xml"/>
  <Default Extension="rels" ContentType="application/vnd.openxmlformats-package.relationships+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1.xml" ContentType="application/vnd.openxmlformats-officedocument.presentationml.slide+xml"/>
  <Override PartName="/ppt/embeddings/Microsoft_Equation7.bin" ContentType="application/vnd.openxmlformats-officedocument.oleObject"/>
  <Override PartName="/ppt/slides/slide21.xml" ContentType="application/vnd.openxmlformats-officedocument.presentationml.slide+xml"/>
  <Override PartName="/ppt/slides/slide40.xml" ContentType="application/vnd.openxmlformats-officedocument.presentationml.slide+xml"/>
  <Override PartName="/ppt/embeddings/Microsoft_Equation11.bin" ContentType="application/vnd.openxmlformats-officedocument.oleObject"/>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slides/slide58.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theme/theme3.xml" ContentType="application/vnd.openxmlformats-officedocument.theme+xml"/>
  <Override PartName="/ppt/slides/slide63.xml" ContentType="application/vnd.openxmlformats-officedocument.presentationml.slide+xml"/>
  <Override PartName="/ppt/embeddings/Microsoft_Equation15.bin" ContentType="application/vnd.openxmlformats-officedocument.oleObject"/>
  <Override PartName="/ppt/notesSlides/notesSlide19.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67.xml" ContentType="application/vnd.openxmlformats-officedocument.presentationml.slide+xml"/>
  <Override PartName="/ppt/slides/slide48.xml" ContentType="application/vnd.openxmlformats-officedocument.presentationml.slide+xml"/>
  <Override PartName="/ppt/embeddings/Microsoft_Equation4.bin" ContentType="application/vnd.openxmlformats-officedocument.oleObject"/>
  <Override PartName="/ppt/notesSlides/notesSlide10.xml" ContentType="application/vnd.openxmlformats-officedocument.presentationml.notesSlide+xml"/>
  <Override PartName="/ppt/viewProps.xml" ContentType="application/vnd.openxmlformats-officedocument.presentationml.viewProps+xml"/>
  <Override PartName="/ppt/slides/slide32.xml" ContentType="application/vnd.openxmlformats-officedocument.presentationml.slide+xml"/>
  <Override PartName="/ppt/slideLayouts/slideLayout7.xml" ContentType="application/vnd.openxmlformats-officedocument.presentationml.slideLayout+xml"/>
  <Override PartName="/ppt/slides/slide29.xml" ContentType="application/vnd.openxmlformats-officedocument.presentationml.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presentation.xml" ContentType="application/vnd.openxmlformats-officedocument.presentationml.presentation.main+xml"/>
  <Override PartName="/ppt/slides/slide2.xml" ContentType="application/vnd.openxmlformats-officedocument.presentationml.slide+xml"/>
  <Override PartName="/ppt/embeddings/Microsoft_Equation8.bin" ContentType="application/vnd.openxmlformats-officedocument.oleObject"/>
  <Override PartName="/ppt/slides/slide22.xml" ContentType="application/vnd.openxmlformats-officedocument.presentationml.slide+xml"/>
  <Override PartName="/ppt/slides/slide41.xml" ContentType="application/vnd.openxmlformats-officedocument.presentationml.slide+xml"/>
  <Override PartName="/ppt/slides/slide60.xml" ContentType="application/vnd.openxmlformats-officedocument.presentationml.slide+xml"/>
  <Override PartName="/ppt/embeddings/Microsoft_Equation12.bin" ContentType="application/vnd.openxmlformats-officedocument.oleObject"/>
  <Override PartName="/ppt/notesSlides/notesSlide16.xml" ContentType="application/vnd.openxmlformats-officedocument.presentationml.notesSlide+xml"/>
  <Override PartName="/ppt/notesSlides/notesSlide5.xml" ContentType="application/vnd.openxmlformats-officedocument.presentationml.notesSlide+xml"/>
  <Override PartName="/ppt/slides/slide59.xml" ContentType="application/vnd.openxmlformats-officedocument.presentationml.slide+xml"/>
  <Default Extension="pict" ContentType="image/pict"/>
  <Override PartName="/ppt/slides/slide6.xml" ContentType="application/vnd.openxmlformats-officedocument.presentationml.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slides/slide64.xml" ContentType="application/vnd.openxmlformats-officedocument.presentationml.slide+xml"/>
  <Override PartName="/ppt/notesSlides/notesSlide21.xml" ContentType="application/vnd.openxmlformats-officedocument.presentationml.notesSlide+xml"/>
  <Override PartName="/ppt/embeddings/Microsoft_Equation1.bin" ContentType="application/vnd.openxmlformats-officedocument.oleObject"/>
  <Default Extension="png" ContentType="image/png"/>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trictFirstAndLastChars="0" saveSubsetFonts="1">
  <p:sldMasterIdLst>
    <p:sldMasterId id="2147483648" r:id="rId1"/>
  </p:sldMasterIdLst>
  <p:notesMasterIdLst>
    <p:notesMasterId r:id="rId73"/>
  </p:notesMasterIdLst>
  <p:handoutMasterIdLst>
    <p:handoutMasterId r:id="rId74"/>
  </p:handoutMasterIdLst>
  <p:sldIdLst>
    <p:sldId id="1195" r:id="rId2"/>
    <p:sldId id="1192" r:id="rId3"/>
    <p:sldId id="1252" r:id="rId4"/>
    <p:sldId id="1205" r:id="rId5"/>
    <p:sldId id="1338" r:id="rId6"/>
    <p:sldId id="1342" r:id="rId7"/>
    <p:sldId id="1352" r:id="rId8"/>
    <p:sldId id="1353" r:id="rId9"/>
    <p:sldId id="1357" r:id="rId10"/>
    <p:sldId id="1396" r:id="rId11"/>
    <p:sldId id="1361" r:id="rId12"/>
    <p:sldId id="1312" r:id="rId13"/>
    <p:sldId id="1392" r:id="rId14"/>
    <p:sldId id="1393" r:id="rId15"/>
    <p:sldId id="1395" r:id="rId16"/>
    <p:sldId id="1397" r:id="rId17"/>
    <p:sldId id="1398" r:id="rId18"/>
    <p:sldId id="1394" r:id="rId19"/>
    <p:sldId id="1318" r:id="rId20"/>
    <p:sldId id="1319" r:id="rId21"/>
    <p:sldId id="1365" r:id="rId22"/>
    <p:sldId id="1366" r:id="rId23"/>
    <p:sldId id="1367" r:id="rId24"/>
    <p:sldId id="1370" r:id="rId25"/>
    <p:sldId id="1371" r:id="rId26"/>
    <p:sldId id="1326" r:id="rId27"/>
    <p:sldId id="1331" r:id="rId28"/>
    <p:sldId id="1332" r:id="rId29"/>
    <p:sldId id="1335" r:id="rId30"/>
    <p:sldId id="1375" r:id="rId31"/>
    <p:sldId id="1382" r:id="rId32"/>
    <p:sldId id="1383" r:id="rId33"/>
    <p:sldId id="1381" r:id="rId34"/>
    <p:sldId id="1384" r:id="rId35"/>
    <p:sldId id="1385" r:id="rId36"/>
    <p:sldId id="1386" r:id="rId37"/>
    <p:sldId id="1387" r:id="rId38"/>
    <p:sldId id="1376" r:id="rId39"/>
    <p:sldId id="1373" r:id="rId40"/>
    <p:sldId id="1379" r:id="rId41"/>
    <p:sldId id="1374" r:id="rId42"/>
    <p:sldId id="1391" r:id="rId43"/>
    <p:sldId id="1262" r:id="rId44"/>
    <p:sldId id="1399" r:id="rId45"/>
    <p:sldId id="1405" r:id="rId46"/>
    <p:sldId id="1406" r:id="rId47"/>
    <p:sldId id="1407" r:id="rId48"/>
    <p:sldId id="1408" r:id="rId49"/>
    <p:sldId id="1409" r:id="rId50"/>
    <p:sldId id="1412" r:id="rId51"/>
    <p:sldId id="1413" r:id="rId52"/>
    <p:sldId id="1414" r:id="rId53"/>
    <p:sldId id="1415" r:id="rId54"/>
    <p:sldId id="1416" r:id="rId55"/>
    <p:sldId id="1417" r:id="rId56"/>
    <p:sldId id="1418" r:id="rId57"/>
    <p:sldId id="1419" r:id="rId58"/>
    <p:sldId id="1420" r:id="rId59"/>
    <p:sldId id="1421" r:id="rId60"/>
    <p:sldId id="1422" r:id="rId61"/>
    <p:sldId id="1423" r:id="rId62"/>
    <p:sldId id="1424" r:id="rId63"/>
    <p:sldId id="1425" r:id="rId64"/>
    <p:sldId id="1426" r:id="rId65"/>
    <p:sldId id="1400" r:id="rId66"/>
    <p:sldId id="1401" r:id="rId67"/>
    <p:sldId id="1402" r:id="rId68"/>
    <p:sldId id="1403" r:id="rId69"/>
    <p:sldId id="1404" r:id="rId70"/>
    <p:sldId id="1410" r:id="rId71"/>
    <p:sldId id="1411" r:id="rId72"/>
  </p:sldIdLst>
  <p:sldSz cx="9144000" cy="6858000" type="screen4x3"/>
  <p:notesSz cx="7150100" cy="9448800"/>
  <p:defaultTextStyle>
    <a:defPPr>
      <a:defRPr lang="en-US"/>
    </a:defPPr>
    <a:lvl1pPr algn="l" rtl="0" eaLnBrk="0" fontAlgn="base" hangingPunct="0">
      <a:spcBef>
        <a:spcPct val="0"/>
      </a:spcBef>
      <a:spcAft>
        <a:spcPct val="0"/>
      </a:spcAft>
      <a:defRPr sz="1400" kern="1200">
        <a:solidFill>
          <a:schemeClr val="tx1"/>
        </a:solidFill>
        <a:latin typeface="Arial" charset="0"/>
        <a:ea typeface="+mn-ea"/>
        <a:cs typeface="+mn-cs"/>
      </a:defRPr>
    </a:lvl1pPr>
    <a:lvl2pPr marL="457200" algn="l" rtl="0" eaLnBrk="0" fontAlgn="base" hangingPunct="0">
      <a:spcBef>
        <a:spcPct val="0"/>
      </a:spcBef>
      <a:spcAft>
        <a:spcPct val="0"/>
      </a:spcAft>
      <a:defRPr sz="1400" kern="1200">
        <a:solidFill>
          <a:schemeClr val="tx1"/>
        </a:solidFill>
        <a:latin typeface="Arial" charset="0"/>
        <a:ea typeface="+mn-ea"/>
        <a:cs typeface="+mn-cs"/>
      </a:defRPr>
    </a:lvl2pPr>
    <a:lvl3pPr marL="914400" algn="l" rtl="0" eaLnBrk="0" fontAlgn="base" hangingPunct="0">
      <a:spcBef>
        <a:spcPct val="0"/>
      </a:spcBef>
      <a:spcAft>
        <a:spcPct val="0"/>
      </a:spcAft>
      <a:defRPr sz="1400" kern="1200">
        <a:solidFill>
          <a:schemeClr val="tx1"/>
        </a:solidFill>
        <a:latin typeface="Arial" charset="0"/>
        <a:ea typeface="+mn-ea"/>
        <a:cs typeface="+mn-cs"/>
      </a:defRPr>
    </a:lvl3pPr>
    <a:lvl4pPr marL="1371600" algn="l" rtl="0" eaLnBrk="0" fontAlgn="base" hangingPunct="0">
      <a:spcBef>
        <a:spcPct val="0"/>
      </a:spcBef>
      <a:spcAft>
        <a:spcPct val="0"/>
      </a:spcAft>
      <a:defRPr sz="1400" kern="1200">
        <a:solidFill>
          <a:schemeClr val="tx1"/>
        </a:solidFill>
        <a:latin typeface="Arial" charset="0"/>
        <a:ea typeface="+mn-ea"/>
        <a:cs typeface="+mn-cs"/>
      </a:defRPr>
    </a:lvl4pPr>
    <a:lvl5pPr marL="1828800" algn="l" rtl="0" eaLnBrk="0" fontAlgn="base" hangingPunct="0">
      <a:spcBef>
        <a:spcPct val="0"/>
      </a:spcBef>
      <a:spcAft>
        <a:spcPct val="0"/>
      </a:spcAft>
      <a:defRPr sz="1400" kern="1200">
        <a:solidFill>
          <a:schemeClr val="tx1"/>
        </a:solidFill>
        <a:latin typeface="Arial" charset="0"/>
        <a:ea typeface="+mn-ea"/>
        <a:cs typeface="+mn-cs"/>
      </a:defRPr>
    </a:lvl5pPr>
    <a:lvl6pPr marL="2286000" algn="l" defTabSz="457200" rtl="0" eaLnBrk="1" latinLnBrk="0" hangingPunct="1">
      <a:defRPr sz="1400" kern="1200">
        <a:solidFill>
          <a:schemeClr val="tx1"/>
        </a:solidFill>
        <a:latin typeface="Arial" charset="0"/>
        <a:ea typeface="+mn-ea"/>
        <a:cs typeface="+mn-cs"/>
      </a:defRPr>
    </a:lvl6pPr>
    <a:lvl7pPr marL="2743200" algn="l" defTabSz="457200" rtl="0" eaLnBrk="1" latinLnBrk="0" hangingPunct="1">
      <a:defRPr sz="1400" kern="1200">
        <a:solidFill>
          <a:schemeClr val="tx1"/>
        </a:solidFill>
        <a:latin typeface="Arial" charset="0"/>
        <a:ea typeface="+mn-ea"/>
        <a:cs typeface="+mn-cs"/>
      </a:defRPr>
    </a:lvl7pPr>
    <a:lvl8pPr marL="3200400" algn="l" defTabSz="457200" rtl="0" eaLnBrk="1" latinLnBrk="0" hangingPunct="1">
      <a:defRPr sz="1400" kern="1200">
        <a:solidFill>
          <a:schemeClr val="tx1"/>
        </a:solidFill>
        <a:latin typeface="Arial" charset="0"/>
        <a:ea typeface="+mn-ea"/>
        <a:cs typeface="+mn-cs"/>
      </a:defRPr>
    </a:lvl8pPr>
    <a:lvl9pPr marL="3657600" algn="l" defTabSz="457200" rtl="0" eaLnBrk="1" latinLnBrk="0" hangingPunct="1">
      <a:defRPr sz="1400"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Author id="0" name="Aurelio Juste" initials="AJ" lastIdx="1" clrIdx="0"/>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useTimings="0">
    <p:present/>
    <p:sldAll/>
    <p:penClr>
      <a:schemeClr val="tx1"/>
    </p:penClr>
  </p:showPr>
  <p:clrMru>
    <a:srgbClr val="C46E8A"/>
    <a:srgbClr val="FDC5B1"/>
    <a:srgbClr val="00E700"/>
    <a:srgbClr val="C36700"/>
    <a:srgbClr val="82A000"/>
    <a:srgbClr val="80A100"/>
    <a:srgbClr val="FBFFC9"/>
    <a:srgbClr val="5A56B3"/>
    <a:srgbClr val="CA809E"/>
    <a:srgbClr val="4C4C6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Comments="0">
  <p:normalViewPr horzBarState="maximized">
    <p:restoredLeft sz="16004" autoAdjust="0"/>
    <p:restoredTop sz="94660"/>
  </p:normalViewPr>
  <p:slideViewPr>
    <p:cSldViewPr>
      <p:cViewPr varScale="1">
        <p:scale>
          <a:sx n="97" d="100"/>
          <a:sy n="97" d="100"/>
        </p:scale>
        <p:origin x="-528" y="-104"/>
      </p:cViewPr>
      <p:guideLst>
        <p:guide orient="horz"/>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6168"/>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notesMaster" Target="notesMasters/notesMaster1.xml"/><Relationship Id="rId74" Type="http://schemas.openxmlformats.org/officeDocument/2006/relationships/handoutMaster" Target="handoutMasters/handoutMaster1.xml"/><Relationship Id="rId75" Type="http://schemas.openxmlformats.org/officeDocument/2006/relationships/printerSettings" Target="printerSettings/printerSettings1.bin"/><Relationship Id="rId76" Type="http://schemas.openxmlformats.org/officeDocument/2006/relationships/commentAuthors" Target="commentAuthors.xml"/><Relationship Id="rId77" Type="http://schemas.openxmlformats.org/officeDocument/2006/relationships/presProps" Target="presProps.xml"/><Relationship Id="rId78" Type="http://schemas.openxmlformats.org/officeDocument/2006/relationships/viewProps" Target="viewProps.xml"/><Relationship Id="rId79" Type="http://schemas.openxmlformats.org/officeDocument/2006/relationships/theme" Target="theme/theme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pict"/><Relationship Id="rId2" Type="http://schemas.openxmlformats.org/officeDocument/2006/relationships/image" Target="../media/image22.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pict"/></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7.pict"/></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0.pict"/><Relationship Id="rId2" Type="http://schemas.openxmlformats.org/officeDocument/2006/relationships/image" Target="../media/image91.pict"/></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8.pict"/></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37.pict"/><Relationship Id="rId2" Type="http://schemas.openxmlformats.org/officeDocument/2006/relationships/image" Target="../media/image138.pict"/><Relationship Id="rId3" Type="http://schemas.openxmlformats.org/officeDocument/2006/relationships/image" Target="../media/image139.pict"/></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0.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hdr" sz="quarter"/>
          </p:nvPr>
        </p:nvSpPr>
        <p:spPr bwMode="auto">
          <a:xfrm>
            <a:off x="0" y="0"/>
            <a:ext cx="3062288" cy="476250"/>
          </a:xfrm>
          <a:prstGeom prst="rect">
            <a:avLst/>
          </a:prstGeom>
          <a:noFill/>
          <a:ln w="9525">
            <a:noFill/>
            <a:miter lim="800000"/>
            <a:headEnd/>
            <a:tailEnd/>
          </a:ln>
          <a:effectLst/>
        </p:spPr>
        <p:txBody>
          <a:bodyPr vert="horz" wrap="square" lIns="93937" tIns="46969" rIns="93937" bIns="46969" numCol="1" anchor="t" anchorCtr="0" compatLnSpc="1">
            <a:prstTxWarp prst="textNoShape">
              <a:avLst/>
            </a:prstTxWarp>
          </a:bodyPr>
          <a:lstStyle>
            <a:lvl1pPr defTabSz="939142">
              <a:defRPr sz="1300"/>
            </a:lvl1pPr>
          </a:lstStyle>
          <a:p>
            <a:pPr>
              <a:defRPr/>
            </a:pPr>
            <a:endParaRPr lang="en-US"/>
          </a:p>
        </p:txBody>
      </p:sp>
      <p:sp>
        <p:nvSpPr>
          <p:cNvPr id="134147" name="Rectangle 3"/>
          <p:cNvSpPr>
            <a:spLocks noGrp="1" noChangeArrowheads="1"/>
          </p:cNvSpPr>
          <p:nvPr>
            <p:ph type="dt" sz="quarter" idx="1"/>
          </p:nvPr>
        </p:nvSpPr>
        <p:spPr bwMode="auto">
          <a:xfrm>
            <a:off x="4081463" y="0"/>
            <a:ext cx="3062287" cy="476250"/>
          </a:xfrm>
          <a:prstGeom prst="rect">
            <a:avLst/>
          </a:prstGeom>
          <a:noFill/>
          <a:ln w="9525">
            <a:noFill/>
            <a:miter lim="800000"/>
            <a:headEnd/>
            <a:tailEnd/>
          </a:ln>
          <a:effectLst/>
        </p:spPr>
        <p:txBody>
          <a:bodyPr vert="horz" wrap="square" lIns="93937" tIns="46969" rIns="93937" bIns="46969" numCol="1" anchor="t" anchorCtr="0" compatLnSpc="1">
            <a:prstTxWarp prst="textNoShape">
              <a:avLst/>
            </a:prstTxWarp>
          </a:bodyPr>
          <a:lstStyle>
            <a:lvl1pPr algn="r" defTabSz="939142">
              <a:defRPr sz="1300"/>
            </a:lvl1pPr>
          </a:lstStyle>
          <a:p>
            <a:pPr>
              <a:defRPr/>
            </a:pPr>
            <a:endParaRPr lang="en-US"/>
          </a:p>
        </p:txBody>
      </p:sp>
      <p:sp>
        <p:nvSpPr>
          <p:cNvPr id="134148" name="Rectangle 4"/>
          <p:cNvSpPr>
            <a:spLocks noGrp="1" noChangeArrowheads="1"/>
          </p:cNvSpPr>
          <p:nvPr>
            <p:ph type="ftr" sz="quarter" idx="2"/>
          </p:nvPr>
        </p:nvSpPr>
        <p:spPr bwMode="auto">
          <a:xfrm>
            <a:off x="0" y="8959850"/>
            <a:ext cx="3062288" cy="476250"/>
          </a:xfrm>
          <a:prstGeom prst="rect">
            <a:avLst/>
          </a:prstGeom>
          <a:noFill/>
          <a:ln w="9525">
            <a:noFill/>
            <a:miter lim="800000"/>
            <a:headEnd/>
            <a:tailEnd/>
          </a:ln>
          <a:effectLst/>
        </p:spPr>
        <p:txBody>
          <a:bodyPr vert="horz" wrap="square" lIns="93937" tIns="46969" rIns="93937" bIns="46969" numCol="1" anchor="b" anchorCtr="0" compatLnSpc="1">
            <a:prstTxWarp prst="textNoShape">
              <a:avLst/>
            </a:prstTxWarp>
          </a:bodyPr>
          <a:lstStyle>
            <a:lvl1pPr defTabSz="939142">
              <a:defRPr sz="1300"/>
            </a:lvl1pPr>
          </a:lstStyle>
          <a:p>
            <a:pPr>
              <a:defRPr/>
            </a:pPr>
            <a:endParaRPr lang="en-US"/>
          </a:p>
        </p:txBody>
      </p:sp>
      <p:sp>
        <p:nvSpPr>
          <p:cNvPr id="134149" name="Rectangle 5"/>
          <p:cNvSpPr>
            <a:spLocks noGrp="1" noChangeArrowheads="1"/>
          </p:cNvSpPr>
          <p:nvPr>
            <p:ph type="sldNum" sz="quarter" idx="3"/>
          </p:nvPr>
        </p:nvSpPr>
        <p:spPr bwMode="auto">
          <a:xfrm>
            <a:off x="4081463" y="8959850"/>
            <a:ext cx="3062287" cy="476250"/>
          </a:xfrm>
          <a:prstGeom prst="rect">
            <a:avLst/>
          </a:prstGeom>
          <a:noFill/>
          <a:ln w="9525">
            <a:noFill/>
            <a:miter lim="800000"/>
            <a:headEnd/>
            <a:tailEnd/>
          </a:ln>
          <a:effectLst/>
        </p:spPr>
        <p:txBody>
          <a:bodyPr vert="horz" wrap="square" lIns="93937" tIns="46969" rIns="93937" bIns="46969" numCol="1" anchor="b" anchorCtr="0" compatLnSpc="1">
            <a:prstTxWarp prst="textNoShape">
              <a:avLst/>
            </a:prstTxWarp>
          </a:bodyPr>
          <a:lstStyle>
            <a:lvl1pPr algn="r" defTabSz="938213">
              <a:defRPr sz="1300"/>
            </a:lvl1pPr>
          </a:lstStyle>
          <a:p>
            <a:pPr>
              <a:defRPr/>
            </a:pPr>
            <a:fld id="{AA07EBAB-3C47-7F42-BA48-557D8C915DD0}"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97213" cy="473075"/>
          </a:xfrm>
          <a:prstGeom prst="rect">
            <a:avLst/>
          </a:prstGeom>
        </p:spPr>
        <p:txBody>
          <a:bodyPr vert="horz" lIns="89858" tIns="44929" rIns="89858" bIns="44929" rtlCol="0"/>
          <a:lstStyle>
            <a:lvl1pPr algn="l">
              <a:defRPr sz="1200"/>
            </a:lvl1pPr>
          </a:lstStyle>
          <a:p>
            <a:pPr>
              <a:defRPr/>
            </a:pPr>
            <a:endParaRPr lang="en-US"/>
          </a:p>
        </p:txBody>
      </p:sp>
      <p:sp>
        <p:nvSpPr>
          <p:cNvPr id="3" name="Date Placeholder 2"/>
          <p:cNvSpPr>
            <a:spLocks noGrp="1"/>
          </p:cNvSpPr>
          <p:nvPr>
            <p:ph type="dt" idx="1"/>
          </p:nvPr>
        </p:nvSpPr>
        <p:spPr>
          <a:xfrm>
            <a:off x="4051300" y="0"/>
            <a:ext cx="3097213" cy="473075"/>
          </a:xfrm>
          <a:prstGeom prst="rect">
            <a:avLst/>
          </a:prstGeom>
        </p:spPr>
        <p:txBody>
          <a:bodyPr vert="horz" wrap="square" lIns="89858" tIns="44929" rIns="89858" bIns="44929" numCol="1" anchor="t" anchorCtr="0" compatLnSpc="1">
            <a:prstTxWarp prst="textNoShape">
              <a:avLst/>
            </a:prstTxWarp>
          </a:bodyPr>
          <a:lstStyle>
            <a:lvl1pPr algn="r">
              <a:defRPr sz="1200"/>
            </a:lvl1pPr>
          </a:lstStyle>
          <a:p>
            <a:pPr>
              <a:defRPr/>
            </a:pPr>
            <a:fld id="{EE066332-F1E3-B74D-B1B4-6F03A23A6EBA}" type="datetime1">
              <a:rPr lang="en-US"/>
              <a:pPr>
                <a:defRPr/>
              </a:pPr>
              <a:t>7/27/13</a:t>
            </a:fld>
            <a:endParaRPr lang="en-US"/>
          </a:p>
        </p:txBody>
      </p:sp>
      <p:sp>
        <p:nvSpPr>
          <p:cNvPr id="4" name="Slide Image Placeholder 3"/>
          <p:cNvSpPr>
            <a:spLocks noGrp="1" noRot="1" noChangeAspect="1"/>
          </p:cNvSpPr>
          <p:nvPr>
            <p:ph type="sldImg" idx="2"/>
          </p:nvPr>
        </p:nvSpPr>
        <p:spPr>
          <a:xfrm>
            <a:off x="1212850" y="708025"/>
            <a:ext cx="4724400" cy="3543300"/>
          </a:xfrm>
          <a:prstGeom prst="rect">
            <a:avLst/>
          </a:prstGeom>
          <a:noFill/>
          <a:ln w="12700">
            <a:solidFill>
              <a:prstClr val="black"/>
            </a:solidFill>
          </a:ln>
        </p:spPr>
        <p:txBody>
          <a:bodyPr vert="horz" lIns="89858" tIns="44929" rIns="89858" bIns="44929" rtlCol="0" anchor="ctr"/>
          <a:lstStyle/>
          <a:p>
            <a:pPr lvl="0"/>
            <a:endParaRPr lang="en-US" noProof="0" smtClean="0"/>
          </a:p>
        </p:txBody>
      </p:sp>
      <p:sp>
        <p:nvSpPr>
          <p:cNvPr id="5" name="Notes Placeholder 4"/>
          <p:cNvSpPr>
            <a:spLocks noGrp="1"/>
          </p:cNvSpPr>
          <p:nvPr>
            <p:ph type="body" sz="quarter" idx="3"/>
          </p:nvPr>
        </p:nvSpPr>
        <p:spPr>
          <a:xfrm>
            <a:off x="714375" y="4487863"/>
            <a:ext cx="5721350" cy="4252912"/>
          </a:xfrm>
          <a:prstGeom prst="rect">
            <a:avLst/>
          </a:prstGeom>
        </p:spPr>
        <p:txBody>
          <a:bodyPr vert="horz" lIns="89858" tIns="44929" rIns="89858" bIns="4492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974138"/>
            <a:ext cx="3097213" cy="473075"/>
          </a:xfrm>
          <a:prstGeom prst="rect">
            <a:avLst/>
          </a:prstGeom>
        </p:spPr>
        <p:txBody>
          <a:bodyPr vert="horz" lIns="89858" tIns="44929" rIns="89858" bIns="44929"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4051300" y="8974138"/>
            <a:ext cx="3097213" cy="473075"/>
          </a:xfrm>
          <a:prstGeom prst="rect">
            <a:avLst/>
          </a:prstGeom>
        </p:spPr>
        <p:txBody>
          <a:bodyPr vert="horz" wrap="square" lIns="89858" tIns="44929" rIns="89858" bIns="44929" numCol="1" anchor="b" anchorCtr="0" compatLnSpc="1">
            <a:prstTxWarp prst="textNoShape">
              <a:avLst/>
            </a:prstTxWarp>
          </a:bodyPr>
          <a:lstStyle>
            <a:lvl1pPr algn="r">
              <a:defRPr sz="1200"/>
            </a:lvl1pPr>
          </a:lstStyle>
          <a:p>
            <a:pPr>
              <a:defRPr/>
            </a:pPr>
            <a:fld id="{925365EB-75A1-C44E-B66C-960F0C57490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Slide Image Placeholder 1"/>
          <p:cNvSpPr>
            <a:spLocks noGrp="1" noRot="1" noChangeAspec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36868" name="Slide Number Placeholder 3"/>
          <p:cNvSpPr>
            <a:spLocks noGrp="1"/>
          </p:cNvSpPr>
          <p:nvPr>
            <p:ph type="sldNum" sz="quarter" idx="5"/>
          </p:nvPr>
        </p:nvSpPr>
        <p:spPr bwMode="auto">
          <a:noFill/>
          <a:ln>
            <a:miter lim="800000"/>
            <a:headEnd/>
            <a:tailEnd/>
          </a:ln>
        </p:spPr>
        <p:txBody>
          <a:bodyPr/>
          <a:lstStyle/>
          <a:p>
            <a:fld id="{E4191E38-9323-5846-A36A-0E1A4D2C9C03}" type="slidenum">
              <a:rPr lang="en-US" smtClean="0"/>
              <a:pPr/>
              <a:t>6</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Slide Image Placeholder 1"/>
          <p:cNvSpPr>
            <a:spLocks noGrp="1" noRot="1" noChangeAspec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28676" name="Slide Number Placeholder 3"/>
          <p:cNvSpPr>
            <a:spLocks noGrp="1"/>
          </p:cNvSpPr>
          <p:nvPr>
            <p:ph type="sldNum" sz="quarter" idx="5"/>
          </p:nvPr>
        </p:nvSpPr>
        <p:spPr bwMode="auto">
          <a:noFill/>
          <a:ln>
            <a:miter lim="800000"/>
            <a:headEnd/>
            <a:tailEnd/>
          </a:ln>
        </p:spPr>
        <p:txBody>
          <a:bodyPr/>
          <a:lstStyle/>
          <a:p>
            <a:fld id="{EB499C9A-B559-F04E-BB92-6E43A5ABEC73}" type="slidenum">
              <a:rPr lang="en-US" smtClean="0"/>
              <a:pPr/>
              <a:t>49</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Slide Image Placeholder 1"/>
          <p:cNvSpPr>
            <a:spLocks noGrp="1" noRot="1" noChangeAspec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51204" name="Slide Number Placeholder 3"/>
          <p:cNvSpPr>
            <a:spLocks noGrp="1"/>
          </p:cNvSpPr>
          <p:nvPr>
            <p:ph type="sldNum" sz="quarter" idx="5"/>
          </p:nvPr>
        </p:nvSpPr>
        <p:spPr bwMode="auto">
          <a:noFill/>
          <a:ln>
            <a:miter lim="800000"/>
            <a:headEnd/>
            <a:tailEnd/>
          </a:ln>
        </p:spPr>
        <p:txBody>
          <a:bodyPr/>
          <a:lstStyle/>
          <a:p>
            <a:fld id="{FB08AD84-EA3E-2143-A8BD-30619723C727}" type="slidenum">
              <a:rPr lang="en-US" smtClean="0"/>
              <a:pPr/>
              <a:t>50</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Slide Image Placeholder 1"/>
          <p:cNvSpPr>
            <a:spLocks noGrp="1" noRot="1" noChangeAspec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51204" name="Slide Number Placeholder 3"/>
          <p:cNvSpPr>
            <a:spLocks noGrp="1"/>
          </p:cNvSpPr>
          <p:nvPr>
            <p:ph type="sldNum" sz="quarter" idx="5"/>
          </p:nvPr>
        </p:nvSpPr>
        <p:spPr bwMode="auto">
          <a:noFill/>
          <a:ln>
            <a:miter lim="800000"/>
            <a:headEnd/>
            <a:tailEnd/>
          </a:ln>
        </p:spPr>
        <p:txBody>
          <a:bodyPr/>
          <a:lstStyle/>
          <a:p>
            <a:fld id="{FB08AD84-EA3E-2143-A8BD-30619723C727}" type="slidenum">
              <a:rPr lang="en-US" smtClean="0"/>
              <a:pPr/>
              <a:t>51</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Slide Image Placeholder 1"/>
          <p:cNvSpPr>
            <a:spLocks noGrp="1" noRot="1" noChangeAspec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61444" name="Slide Number Placeholder 3"/>
          <p:cNvSpPr>
            <a:spLocks noGrp="1"/>
          </p:cNvSpPr>
          <p:nvPr>
            <p:ph type="sldNum" sz="quarter" idx="5"/>
          </p:nvPr>
        </p:nvSpPr>
        <p:spPr bwMode="auto">
          <a:noFill/>
          <a:ln>
            <a:miter lim="800000"/>
            <a:headEnd/>
            <a:tailEnd/>
          </a:ln>
        </p:spPr>
        <p:txBody>
          <a:bodyPr/>
          <a:lstStyle/>
          <a:p>
            <a:fld id="{BDE0E5E1-8345-9949-B73A-A340366C7DD3}" type="slidenum">
              <a:rPr lang="en-US" smtClean="0"/>
              <a:pPr/>
              <a:t>52</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Slide Image Placeholder 1"/>
          <p:cNvSpPr>
            <a:spLocks noGrp="1" noRot="1" noChangeAspec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7108" name="Slide Number Placeholder 3"/>
          <p:cNvSpPr>
            <a:spLocks noGrp="1"/>
          </p:cNvSpPr>
          <p:nvPr>
            <p:ph type="sldNum" sz="quarter" idx="5"/>
          </p:nvPr>
        </p:nvSpPr>
        <p:spPr bwMode="auto">
          <a:noFill/>
          <a:ln>
            <a:miter lim="800000"/>
            <a:headEnd/>
            <a:tailEnd/>
          </a:ln>
        </p:spPr>
        <p:txBody>
          <a:bodyPr/>
          <a:lstStyle/>
          <a:p>
            <a:fld id="{96854C2D-68F1-B848-821D-8E331B58877E}" type="slidenum">
              <a:rPr lang="en-US" smtClean="0"/>
              <a:pPr/>
              <a:t>53</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Slide Image Placeholder 1"/>
          <p:cNvSpPr>
            <a:spLocks noGrp="1" noRot="1" noChangeAspec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7108" name="Slide Number Placeholder 3"/>
          <p:cNvSpPr>
            <a:spLocks noGrp="1"/>
          </p:cNvSpPr>
          <p:nvPr>
            <p:ph type="sldNum" sz="quarter" idx="5"/>
          </p:nvPr>
        </p:nvSpPr>
        <p:spPr bwMode="auto">
          <a:noFill/>
          <a:ln>
            <a:miter lim="800000"/>
            <a:headEnd/>
            <a:tailEnd/>
          </a:ln>
        </p:spPr>
        <p:txBody>
          <a:bodyPr/>
          <a:lstStyle/>
          <a:p>
            <a:fld id="{96854C2D-68F1-B848-821D-8E331B58877E}" type="slidenum">
              <a:rPr lang="en-US" smtClean="0"/>
              <a:pPr/>
              <a:t>54</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Slide Image Placeholder 1"/>
          <p:cNvSpPr>
            <a:spLocks noGrp="1" noRot="1" noChangeAspec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7108" name="Slide Number Placeholder 3"/>
          <p:cNvSpPr>
            <a:spLocks noGrp="1"/>
          </p:cNvSpPr>
          <p:nvPr>
            <p:ph type="sldNum" sz="quarter" idx="5"/>
          </p:nvPr>
        </p:nvSpPr>
        <p:spPr bwMode="auto">
          <a:noFill/>
          <a:ln>
            <a:miter lim="800000"/>
            <a:headEnd/>
            <a:tailEnd/>
          </a:ln>
        </p:spPr>
        <p:txBody>
          <a:bodyPr/>
          <a:lstStyle/>
          <a:p>
            <a:fld id="{96854C2D-68F1-B848-821D-8E331B58877E}" type="slidenum">
              <a:rPr lang="en-US" smtClean="0"/>
              <a:pPr/>
              <a:t>55</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Slide Image Placeholder 1"/>
          <p:cNvSpPr>
            <a:spLocks noGrp="1" noRot="1" noChangeAspec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63492" name="Slide Number Placeholder 3"/>
          <p:cNvSpPr>
            <a:spLocks noGrp="1"/>
          </p:cNvSpPr>
          <p:nvPr>
            <p:ph type="sldNum" sz="quarter" idx="5"/>
          </p:nvPr>
        </p:nvSpPr>
        <p:spPr bwMode="auto">
          <a:noFill/>
          <a:ln>
            <a:miter lim="800000"/>
            <a:headEnd/>
            <a:tailEnd/>
          </a:ln>
        </p:spPr>
        <p:txBody>
          <a:bodyPr/>
          <a:lstStyle/>
          <a:p>
            <a:fld id="{6E24C425-91A9-724B-A054-41ADA09D1DA6}" type="slidenum">
              <a:rPr lang="en-US" smtClean="0"/>
              <a:pPr/>
              <a:t>57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Slide Image Placeholder 1"/>
          <p:cNvSpPr>
            <a:spLocks noGrp="1" noRot="1" noChangeAspec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65540" name="Slide Number Placeholder 3"/>
          <p:cNvSpPr>
            <a:spLocks noGrp="1"/>
          </p:cNvSpPr>
          <p:nvPr>
            <p:ph type="sldNum" sz="quarter" idx="5"/>
          </p:nvPr>
        </p:nvSpPr>
        <p:spPr bwMode="auto">
          <a:noFill/>
          <a:ln>
            <a:miter lim="800000"/>
            <a:headEnd/>
            <a:tailEnd/>
          </a:ln>
        </p:spPr>
        <p:txBody>
          <a:bodyPr/>
          <a:lstStyle/>
          <a:p>
            <a:fld id="{22479734-C4AE-8546-937E-51D6E5D8074D}" type="slidenum">
              <a:rPr lang="en-US" smtClean="0"/>
              <a:pPr/>
              <a:t>59</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Slide Image Placeholder 1"/>
          <p:cNvSpPr>
            <a:spLocks noGrp="1" noRot="1" noChangeAspec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65540" name="Slide Number Placeholder 3"/>
          <p:cNvSpPr>
            <a:spLocks noGrp="1"/>
          </p:cNvSpPr>
          <p:nvPr>
            <p:ph type="sldNum" sz="quarter" idx="5"/>
          </p:nvPr>
        </p:nvSpPr>
        <p:spPr bwMode="auto">
          <a:noFill/>
          <a:ln>
            <a:miter lim="800000"/>
            <a:headEnd/>
            <a:tailEnd/>
          </a:ln>
        </p:spPr>
        <p:txBody>
          <a:bodyPr/>
          <a:lstStyle/>
          <a:p>
            <a:fld id="{22479734-C4AE-8546-937E-51D6E5D8074D}" type="slidenum">
              <a:rPr lang="en-US" smtClean="0"/>
              <a:pPr/>
              <a:t>60</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Slide Image Placeholder 1"/>
          <p:cNvSpPr>
            <a:spLocks noGrp="1" noRot="1" noChangeAspec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65540" name="Slide Number Placeholder 3"/>
          <p:cNvSpPr>
            <a:spLocks noGrp="1"/>
          </p:cNvSpPr>
          <p:nvPr>
            <p:ph type="sldNum" sz="quarter" idx="5"/>
          </p:nvPr>
        </p:nvSpPr>
        <p:spPr bwMode="auto">
          <a:noFill/>
          <a:ln>
            <a:miter lim="800000"/>
            <a:headEnd/>
            <a:tailEnd/>
          </a:ln>
        </p:spPr>
        <p:txBody>
          <a:bodyPr/>
          <a:lstStyle/>
          <a:p>
            <a:fld id="{22479734-C4AE-8546-937E-51D6E5D8074D}" type="slidenum">
              <a:rPr lang="en-US" smtClean="0"/>
              <a:pPr/>
              <a:t>7</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Slide Image Placeholder 1"/>
          <p:cNvSpPr>
            <a:spLocks noGrp="1" noRot="1" noChangeAspec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65540" name="Slide Number Placeholder 3"/>
          <p:cNvSpPr>
            <a:spLocks noGrp="1"/>
          </p:cNvSpPr>
          <p:nvPr>
            <p:ph type="sldNum" sz="quarter" idx="5"/>
          </p:nvPr>
        </p:nvSpPr>
        <p:spPr bwMode="auto">
          <a:noFill/>
          <a:ln>
            <a:miter lim="800000"/>
            <a:headEnd/>
            <a:tailEnd/>
          </a:ln>
        </p:spPr>
        <p:txBody>
          <a:bodyPr/>
          <a:lstStyle/>
          <a:p>
            <a:fld id="{22479734-C4AE-8546-937E-51D6E5D8074D}" type="slidenum">
              <a:rPr lang="en-US" smtClean="0"/>
              <a:pPr/>
              <a:t>61</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Slide Image Placeholder 1"/>
          <p:cNvSpPr>
            <a:spLocks noGrp="1" noRot="1" noChangeAspec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82948" name="Slide Number Placeholder 3"/>
          <p:cNvSpPr>
            <a:spLocks noGrp="1"/>
          </p:cNvSpPr>
          <p:nvPr>
            <p:ph type="sldNum" sz="quarter" idx="5"/>
          </p:nvPr>
        </p:nvSpPr>
        <p:spPr bwMode="auto">
          <a:noFill/>
          <a:ln>
            <a:miter lim="800000"/>
            <a:headEnd/>
            <a:tailEnd/>
          </a:ln>
        </p:spPr>
        <p:txBody>
          <a:bodyPr/>
          <a:lstStyle/>
          <a:p>
            <a:fld id="{99CA118F-4626-EF47-99F4-D49D9DCC279B}" type="slidenum">
              <a:rPr lang="en-US" smtClean="0"/>
              <a:pPr/>
              <a:t>62</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Slide Image Placeholder 1"/>
          <p:cNvSpPr>
            <a:spLocks noGrp="1" noRot="1" noChangeAspec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82948" name="Slide Number Placeholder 3"/>
          <p:cNvSpPr>
            <a:spLocks noGrp="1"/>
          </p:cNvSpPr>
          <p:nvPr>
            <p:ph type="sldNum" sz="quarter" idx="5"/>
          </p:nvPr>
        </p:nvSpPr>
        <p:spPr bwMode="auto">
          <a:noFill/>
          <a:ln>
            <a:miter lim="800000"/>
            <a:headEnd/>
            <a:tailEnd/>
          </a:ln>
        </p:spPr>
        <p:txBody>
          <a:bodyPr/>
          <a:lstStyle/>
          <a:p>
            <a:fld id="{99CA118F-4626-EF47-99F4-D49D9DCC279B}" type="slidenum">
              <a:rPr lang="en-US" smtClean="0"/>
              <a:pPr/>
              <a:t>63</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Slide Image Placeholder 1"/>
          <p:cNvSpPr>
            <a:spLocks noGrp="1" noRot="1" noChangeAspec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82948" name="Slide Number Placeholder 3"/>
          <p:cNvSpPr>
            <a:spLocks noGrp="1"/>
          </p:cNvSpPr>
          <p:nvPr>
            <p:ph type="sldNum" sz="quarter" idx="5"/>
          </p:nvPr>
        </p:nvSpPr>
        <p:spPr bwMode="auto">
          <a:noFill/>
          <a:ln>
            <a:miter lim="800000"/>
            <a:headEnd/>
            <a:tailEnd/>
          </a:ln>
        </p:spPr>
        <p:txBody>
          <a:bodyPr/>
          <a:lstStyle/>
          <a:p>
            <a:fld id="{99CA118F-4626-EF47-99F4-D49D9DCC279B}" type="slidenum">
              <a:rPr lang="en-US" smtClean="0"/>
              <a:pPr/>
              <a:t>64</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Slide Image Placeholder 1"/>
          <p:cNvSpPr>
            <a:spLocks noGrp="1" noRot="1" noChangeAspec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65540" name="Slide Number Placeholder 3"/>
          <p:cNvSpPr>
            <a:spLocks noGrp="1"/>
          </p:cNvSpPr>
          <p:nvPr>
            <p:ph type="sldNum" sz="quarter" idx="5"/>
          </p:nvPr>
        </p:nvSpPr>
        <p:spPr bwMode="auto">
          <a:noFill/>
          <a:ln>
            <a:miter lim="800000"/>
            <a:headEnd/>
            <a:tailEnd/>
          </a:ln>
        </p:spPr>
        <p:txBody>
          <a:bodyPr/>
          <a:lstStyle/>
          <a:p>
            <a:fld id="{22479734-C4AE-8546-937E-51D6E5D8074D}" type="slidenum">
              <a:rPr lang="en-US" smtClean="0"/>
              <a:pPr/>
              <a:t>8</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Slide Image Placeholder 1"/>
          <p:cNvSpPr>
            <a:spLocks noGrp="1" noRot="1" noChangeAspec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65540" name="Slide Number Placeholder 3"/>
          <p:cNvSpPr>
            <a:spLocks noGrp="1"/>
          </p:cNvSpPr>
          <p:nvPr>
            <p:ph type="sldNum" sz="quarter" idx="5"/>
          </p:nvPr>
        </p:nvSpPr>
        <p:spPr bwMode="auto">
          <a:noFill/>
          <a:ln>
            <a:miter lim="800000"/>
            <a:headEnd/>
            <a:tailEnd/>
          </a:ln>
        </p:spPr>
        <p:txBody>
          <a:bodyPr/>
          <a:lstStyle/>
          <a:p>
            <a:fld id="{22479734-C4AE-8546-937E-51D6E5D8074D}" type="slidenum">
              <a:rPr lang="en-US" smtClean="0"/>
              <a:pPr/>
              <a:t>9</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Slide Image Placeholder 1"/>
          <p:cNvSpPr>
            <a:spLocks noGrp="1" noRot="1" noChangeAspec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82948" name="Slide Number Placeholder 3"/>
          <p:cNvSpPr>
            <a:spLocks noGrp="1"/>
          </p:cNvSpPr>
          <p:nvPr>
            <p:ph type="sldNum" sz="quarter" idx="5"/>
          </p:nvPr>
        </p:nvSpPr>
        <p:spPr bwMode="auto">
          <a:noFill/>
          <a:ln>
            <a:miter lim="800000"/>
            <a:headEnd/>
            <a:tailEnd/>
          </a:ln>
        </p:spPr>
        <p:txBody>
          <a:bodyPr/>
          <a:lstStyle/>
          <a:p>
            <a:fld id="{99CA118F-4626-EF47-99F4-D49D9DCC279B}" type="slidenum">
              <a:rPr lang="en-US" smtClean="0"/>
              <a:pPr/>
              <a:t>10</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Slide Image Placeholder 1"/>
          <p:cNvSpPr>
            <a:spLocks noGrp="1" noRot="1" noChangeAspec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82948" name="Slide Number Placeholder 3"/>
          <p:cNvSpPr>
            <a:spLocks noGrp="1"/>
          </p:cNvSpPr>
          <p:nvPr>
            <p:ph type="sldNum" sz="quarter" idx="5"/>
          </p:nvPr>
        </p:nvSpPr>
        <p:spPr bwMode="auto">
          <a:noFill/>
          <a:ln>
            <a:miter lim="800000"/>
            <a:headEnd/>
            <a:tailEnd/>
          </a:ln>
        </p:spPr>
        <p:txBody>
          <a:bodyPr/>
          <a:lstStyle/>
          <a:p>
            <a:fld id="{99CA118F-4626-EF47-99F4-D49D9DCC279B}" type="slidenum">
              <a:rPr lang="en-US" smtClean="0"/>
              <a:pPr/>
              <a:t>11</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Slide Image Placeholder 1"/>
          <p:cNvSpPr>
            <a:spLocks noGrp="1" noRot="1" noChangeAspec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82948" name="Slide Number Placeholder 3"/>
          <p:cNvSpPr>
            <a:spLocks noGrp="1"/>
          </p:cNvSpPr>
          <p:nvPr>
            <p:ph type="sldNum" sz="quarter" idx="5"/>
          </p:nvPr>
        </p:nvSpPr>
        <p:spPr bwMode="auto">
          <a:noFill/>
          <a:ln>
            <a:miter lim="800000"/>
            <a:headEnd/>
            <a:tailEnd/>
          </a:ln>
        </p:spPr>
        <p:txBody>
          <a:bodyPr/>
          <a:lstStyle/>
          <a:p>
            <a:fld id="{99CA118F-4626-EF47-99F4-D49D9DCC279B}" type="slidenum">
              <a:rPr lang="en-US" smtClean="0"/>
              <a:pPr/>
              <a:t>43</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Slide Image Placeholder 1"/>
          <p:cNvSpPr>
            <a:spLocks noGrp="1" noRot="1" noChangeAspec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30724" name="Slide Number Placeholder 3"/>
          <p:cNvSpPr>
            <a:spLocks noGrp="1"/>
          </p:cNvSpPr>
          <p:nvPr>
            <p:ph type="sldNum" sz="quarter" idx="5"/>
          </p:nvPr>
        </p:nvSpPr>
        <p:spPr bwMode="auto">
          <a:noFill/>
          <a:ln>
            <a:miter lim="800000"/>
            <a:headEnd/>
            <a:tailEnd/>
          </a:ln>
        </p:spPr>
        <p:txBody>
          <a:bodyPr/>
          <a:lstStyle/>
          <a:p>
            <a:fld id="{4EA48C30-88DE-C84A-8877-FD88BBF4A7B5}" type="slidenum">
              <a:rPr lang="en-US" smtClean="0"/>
              <a:pPr/>
              <a:t>47</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Slide Image Placeholder 1"/>
          <p:cNvSpPr>
            <a:spLocks noGrp="1" noRot="1" noChangeAspec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32772" name="Slide Number Placeholder 3"/>
          <p:cNvSpPr>
            <a:spLocks noGrp="1"/>
          </p:cNvSpPr>
          <p:nvPr>
            <p:ph type="sldNum" sz="quarter" idx="5"/>
          </p:nvPr>
        </p:nvSpPr>
        <p:spPr bwMode="auto">
          <a:noFill/>
          <a:ln>
            <a:miter lim="800000"/>
            <a:headEnd/>
            <a:tailEnd/>
          </a:ln>
        </p:spPr>
        <p:txBody>
          <a:bodyPr/>
          <a:lstStyle/>
          <a:p>
            <a:fld id="{2633D087-F0BD-7841-83E9-88160A8FAD0F}" type="slidenum">
              <a:rPr lang="en-US" smtClean="0"/>
              <a:pPr/>
              <a:t>48</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F77E6E-6876-E14E-B8BD-43FB7F11BE3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8AE618-B825-FA46-B819-790C1708617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17ED81-EF71-674C-BCF2-3F0ECEF1B180}"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185C46-E6B8-674F-8435-7A2BD4D083C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767458-96B9-3E44-B49E-CD6E63C7B8D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718C760-D7ED-A242-8E24-D30DFA3049E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CB4A23C-EAE2-534F-8E38-30DC79EC8DF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2EB9941-BDBF-B04B-8747-3888BD45306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AEAFFAE-2AFA-DB42-A87C-4340D77792F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8CDB6D-DB60-5B45-A4EE-B78F4956FDC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5796A1-3D8E-F94F-8881-FED8351D96E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latin typeface="Times New Roman" charset="0"/>
              </a:defRPr>
            </a:lvl1pPr>
          </a:lstStyle>
          <a:p>
            <a:pPr>
              <a:defRPr/>
            </a:pPr>
            <a:fld id="{7DE07161-5776-8249-A2FB-E49E47892CC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oleObject" Target="../embeddings/Microsoft_Equation3.bin"/><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6.png"/><Relationship Id="rId8" Type="http://schemas.openxmlformats.org/officeDocument/2006/relationships/image" Target="../media/image47.png"/><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 Id="rId3"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oleObject" Target="../embeddings/Microsoft_Equation4.bin"/><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 Id="rId3" Type="http://schemas.openxmlformats.org/officeDocument/2006/relationships/image" Target="../media/image5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 Id="rId3" Type="http://schemas.openxmlformats.org/officeDocument/2006/relationships/image" Target="../media/image6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 Id="rId3"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png"/><Relationship Id="rId3" Type="http://schemas.openxmlformats.org/officeDocument/2006/relationships/image" Target="../media/image7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png"/><Relationship Id="rId3" Type="http://schemas.openxmlformats.org/officeDocument/2006/relationships/image" Target="../media/image7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png"/><Relationship Id="rId3" Type="http://schemas.openxmlformats.org/officeDocument/2006/relationships/image" Target="../media/image74.png"/></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81.png"/><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5.png"/><Relationship Id="rId3" Type="http://schemas.openxmlformats.org/officeDocument/2006/relationships/image" Target="../media/image86.png"/></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oleObject" Target="../embeddings/Microsoft_Equation5.bin"/><Relationship Id="rId5" Type="http://schemas.openxmlformats.org/officeDocument/2006/relationships/image" Target="../media/image89.png"/><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2.png"/><Relationship Id="rId5" Type="http://schemas.openxmlformats.org/officeDocument/2006/relationships/oleObject" Target="../embeddings/Microsoft_Equation6.bin"/><Relationship Id="rId6" Type="http://schemas.openxmlformats.org/officeDocument/2006/relationships/oleObject" Target="../embeddings/Microsoft_Equation7.bin"/><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3.png"/><Relationship Id="rId3" Type="http://schemas.openxmlformats.org/officeDocument/2006/relationships/image" Target="../media/image9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5.png"/></Relationships>
</file>

<file path=ppt/slides/_rels/slide43.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1" Type="http://schemas.openxmlformats.org/officeDocument/2006/relationships/slideLayout" Target="../slideLayouts/slideLayout7.xml"/><Relationship Id="rId2" Type="http://schemas.openxmlformats.org/officeDocument/2006/relationships/image" Target="../media/image97.png"/></Relationships>
</file>

<file path=ppt/slides/_rels/slide46.xml.rels><?xml version="1.0" encoding="UTF-8" standalone="yes"?>
<Relationships xmlns="http://schemas.openxmlformats.org/package/2006/relationships"><Relationship Id="rId3" Type="http://schemas.openxmlformats.org/officeDocument/2006/relationships/image" Target="../media/image101.jpeg"/><Relationship Id="rId4" Type="http://schemas.openxmlformats.org/officeDocument/2006/relationships/image" Target="../media/image102.png"/><Relationship Id="rId5" Type="http://schemas.openxmlformats.org/officeDocument/2006/relationships/image" Target="../media/image103.png"/><Relationship Id="rId1" Type="http://schemas.openxmlformats.org/officeDocument/2006/relationships/slideLayout" Target="../slideLayouts/slideLayout7.xml"/><Relationship Id="rId2" Type="http://schemas.openxmlformats.org/officeDocument/2006/relationships/image" Target="../media/image100.png"/></Relationships>
</file>

<file path=ppt/slides/_rels/slide47.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0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0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5" Type="http://schemas.openxmlformats.org/officeDocument/2006/relationships/image" Target="../media/image110.png"/><Relationship Id="rId6" Type="http://schemas.openxmlformats.org/officeDocument/2006/relationships/image" Target="../media/image111.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51.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png"/><Relationship Id="rId5" Type="http://schemas.openxmlformats.org/officeDocument/2006/relationships/image" Target="../media/image108.png"/><Relationship Id="rId6" Type="http://schemas.openxmlformats.org/officeDocument/2006/relationships/image" Target="../media/image114.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52.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5" Type="http://schemas.openxmlformats.org/officeDocument/2006/relationships/image" Target="../media/image117.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119.png"/><Relationship Id="rId5" Type="http://schemas.openxmlformats.org/officeDocument/2006/relationships/image" Target="../media/image120.png"/><Relationship Id="rId6" Type="http://schemas.openxmlformats.org/officeDocument/2006/relationships/image" Target="../media/image121.png"/><Relationship Id="rId7" Type="http://schemas.openxmlformats.org/officeDocument/2006/relationships/image" Target="../media/image122.png"/><Relationship Id="rId8" Type="http://schemas.openxmlformats.org/officeDocument/2006/relationships/oleObject" Target="../embeddings/Microsoft_Equation8.bin"/><Relationship Id="rId9" Type="http://schemas.openxmlformats.org/officeDocument/2006/relationships/oleObject" Target="../embeddings/Microsoft_Equation9.bin"/><Relationship Id="rId10" Type="http://schemas.openxmlformats.org/officeDocument/2006/relationships/oleObject" Target="../embeddings/Microsoft_Equation10.bin"/><Relationship Id="rId11" Type="http://schemas.openxmlformats.org/officeDocument/2006/relationships/oleObject" Target="../embeddings/Microsoft_Equation11.bin"/><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55.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56.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29.png"/><Relationship Id="rId1" Type="http://schemas.openxmlformats.org/officeDocument/2006/relationships/slideLayout" Target="../slideLayouts/slideLayout7.xml"/><Relationship Id="rId2" Type="http://schemas.openxmlformats.org/officeDocument/2006/relationships/image" Target="../media/image115.png"/></Relationships>
</file>

<file path=ppt/slides/_rels/slide57.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103.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58.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115.png"/><Relationship Id="rId5" Type="http://schemas.openxmlformats.org/officeDocument/2006/relationships/image" Target="../media/image116.png"/><Relationship Id="rId1" Type="http://schemas.openxmlformats.org/officeDocument/2006/relationships/slideLayout" Target="../slideLayouts/slideLayout7.xml"/><Relationship Id="rId2" Type="http://schemas.openxmlformats.org/officeDocument/2006/relationships/image" Target="../media/image13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33.png"/></Relationships>
</file>

<file path=ppt/slides/_rels/slide6.xml.rels><?xml version="1.0" encoding="UTF-8" standalone="yes"?>
<Relationships xmlns="http://schemas.openxmlformats.org/package/2006/relationships"><Relationship Id="rId11" Type="http://schemas.openxmlformats.org/officeDocument/2006/relationships/image" Target="../media/image17.png"/><Relationship Id="rId12"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0"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135.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61.xml.rels><?xml version="1.0" encoding="UTF-8" standalone="yes"?>
<Relationships xmlns="http://schemas.openxmlformats.org/package/2006/relationships"><Relationship Id="rId3" Type="http://schemas.openxmlformats.org/officeDocument/2006/relationships/image" Target="../media/image136.png"/><Relationship Id="rId4" Type="http://schemas.openxmlformats.org/officeDocument/2006/relationships/image" Target="../media/image133.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oleObject" Target="../embeddings/Microsoft_Equation12.bin"/><Relationship Id="rId5" Type="http://schemas.openxmlformats.org/officeDocument/2006/relationships/oleObject" Target="../embeddings/Microsoft_Equation13.bin"/><Relationship Id="rId6" Type="http://schemas.openxmlformats.org/officeDocument/2006/relationships/oleObject" Target="../embeddings/Microsoft_Equation14.bin"/><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140.png"/><Relationship Id="rId5" Type="http://schemas.openxmlformats.org/officeDocument/2006/relationships/image" Target="../media/image32.png"/><Relationship Id="rId6" Type="http://schemas.openxmlformats.org/officeDocument/2006/relationships/oleObject" Target="../embeddings/Microsoft_Equation15.bin"/><Relationship Id="rId1" Type="http://schemas.openxmlformats.org/officeDocument/2006/relationships/vmlDrawing" Target="../drawings/vmlDrawing8.vml"/><Relationship Id="rId2"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41.png"/><Relationship Id="rId4"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65.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image" Target="../media/image146.png"/><Relationship Id="rId1" Type="http://schemas.openxmlformats.org/officeDocument/2006/relationships/slideLayout" Target="../slideLayouts/slideLayout7.xml"/><Relationship Id="rId2" Type="http://schemas.openxmlformats.org/officeDocument/2006/relationships/image" Target="../media/image142.png"/></Relationships>
</file>

<file path=ppt/slides/_rels/slide66.xml.rels><?xml version="1.0" encoding="UTF-8" standalone="yes"?>
<Relationships xmlns="http://schemas.openxmlformats.org/package/2006/relationships"><Relationship Id="rId3" Type="http://schemas.openxmlformats.org/officeDocument/2006/relationships/image" Target="../media/image148.png"/><Relationship Id="rId4" Type="http://schemas.openxmlformats.org/officeDocument/2006/relationships/image" Target="../media/image149.png"/><Relationship Id="rId5" Type="http://schemas.openxmlformats.org/officeDocument/2006/relationships/image" Target="../media/image150.png"/><Relationship Id="rId6" Type="http://schemas.openxmlformats.org/officeDocument/2006/relationships/image" Target="../media/image151.png"/><Relationship Id="rId7" Type="http://schemas.openxmlformats.org/officeDocument/2006/relationships/image" Target="../media/image152.png"/><Relationship Id="rId8" Type="http://schemas.openxmlformats.org/officeDocument/2006/relationships/image" Target="../media/image153.png"/><Relationship Id="rId9" Type="http://schemas.openxmlformats.org/officeDocument/2006/relationships/image" Target="../media/image154.png"/><Relationship Id="rId10" Type="http://schemas.openxmlformats.org/officeDocument/2006/relationships/image" Target="../media/image155.png"/><Relationship Id="rId1" Type="http://schemas.openxmlformats.org/officeDocument/2006/relationships/slideLayout" Target="../slideLayouts/slideLayout7.xml"/><Relationship Id="rId2" Type="http://schemas.openxmlformats.org/officeDocument/2006/relationships/image" Target="../media/image147.png"/></Relationships>
</file>

<file path=ppt/slides/_rels/slide67.xml.rels><?xml version="1.0" encoding="UTF-8" standalone="yes"?>
<Relationships xmlns="http://schemas.openxmlformats.org/package/2006/relationships"><Relationship Id="rId3" Type="http://schemas.openxmlformats.org/officeDocument/2006/relationships/image" Target="../media/image148.png"/><Relationship Id="rId4" Type="http://schemas.openxmlformats.org/officeDocument/2006/relationships/image" Target="../media/image149.png"/><Relationship Id="rId5" Type="http://schemas.openxmlformats.org/officeDocument/2006/relationships/image" Target="../media/image150.png"/><Relationship Id="rId6" Type="http://schemas.openxmlformats.org/officeDocument/2006/relationships/image" Target="../media/image151.png"/><Relationship Id="rId7" Type="http://schemas.openxmlformats.org/officeDocument/2006/relationships/image" Target="../media/image152.png"/><Relationship Id="rId8" Type="http://schemas.openxmlformats.org/officeDocument/2006/relationships/image" Target="../media/image153.png"/><Relationship Id="rId9" Type="http://schemas.openxmlformats.org/officeDocument/2006/relationships/image" Target="../media/image154.png"/><Relationship Id="rId10" Type="http://schemas.openxmlformats.org/officeDocument/2006/relationships/image" Target="../media/image155.png"/><Relationship Id="rId1" Type="http://schemas.openxmlformats.org/officeDocument/2006/relationships/slideLayout" Target="../slideLayouts/slideLayout7.xml"/><Relationship Id="rId2" Type="http://schemas.openxmlformats.org/officeDocument/2006/relationships/image" Target="../media/image147.png"/></Relationships>
</file>

<file path=ppt/slides/_rels/slide68.xml.rels><?xml version="1.0" encoding="UTF-8" standalone="yes"?>
<Relationships xmlns="http://schemas.openxmlformats.org/package/2006/relationships"><Relationship Id="rId3" Type="http://schemas.openxmlformats.org/officeDocument/2006/relationships/image" Target="../media/image148.png"/><Relationship Id="rId4" Type="http://schemas.openxmlformats.org/officeDocument/2006/relationships/image" Target="../media/image149.png"/><Relationship Id="rId5" Type="http://schemas.openxmlformats.org/officeDocument/2006/relationships/image" Target="../media/image150.png"/><Relationship Id="rId6" Type="http://schemas.openxmlformats.org/officeDocument/2006/relationships/image" Target="../media/image151.png"/><Relationship Id="rId7" Type="http://schemas.openxmlformats.org/officeDocument/2006/relationships/image" Target="../media/image152.png"/><Relationship Id="rId8" Type="http://schemas.openxmlformats.org/officeDocument/2006/relationships/image" Target="../media/image153.png"/><Relationship Id="rId9" Type="http://schemas.openxmlformats.org/officeDocument/2006/relationships/image" Target="../media/image154.png"/><Relationship Id="rId10" Type="http://schemas.openxmlformats.org/officeDocument/2006/relationships/image" Target="../media/image155.png"/><Relationship Id="rId1" Type="http://schemas.openxmlformats.org/officeDocument/2006/relationships/slideLayout" Target="../slideLayouts/slideLayout7.xml"/><Relationship Id="rId2" Type="http://schemas.openxmlformats.org/officeDocument/2006/relationships/image" Target="../media/image14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0.png"/></Relationships>
</file>

<file path=ppt/slides/_rels/slide9.xml.rels><?xml version="1.0" encoding="UTF-8" standalone="yes"?>
<Relationships xmlns="http://schemas.openxmlformats.org/package/2006/relationships"><Relationship Id="rId11" Type="http://schemas.openxmlformats.org/officeDocument/2006/relationships/oleObject" Target="../embeddings/Microsoft_Equation2.bin"/><Relationship Id="rId12" Type="http://schemas.openxmlformats.org/officeDocument/2006/relationships/image" Target="../media/image29.png"/><Relationship Id="rId1" Type="http://schemas.openxmlformats.org/officeDocument/2006/relationships/vmlDrawing" Target="../drawings/vmlDrawing1.vml"/><Relationship Id="rId2" Type="http://schemas.openxmlformats.org/officeDocument/2006/relationships/slideLayout" Target="../slideLayouts/slideLayout7.xml"/><Relationship Id="rId3" Type="http://schemas.openxmlformats.org/officeDocument/2006/relationships/notesSlide" Target="../notesSlides/notesSlide4.xml"/><Relationship Id="rId4" Type="http://schemas.openxmlformats.org/officeDocument/2006/relationships/oleObject" Target="../embeddings/Microsoft_Equation1.bin"/><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png"/><Relationship Id="rId10"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lum contrast="-25000"/>
          </a:blip>
          <a:stretch>
            <a:fillRect/>
          </a:stretch>
        </p:blipFill>
        <p:spPr>
          <a:xfrm>
            <a:off x="228600" y="533400"/>
            <a:ext cx="8763000" cy="3505200"/>
          </a:xfrm>
          <a:prstGeom prst="rect">
            <a:avLst/>
          </a:prstGeom>
        </p:spPr>
      </p:pic>
      <p:sp>
        <p:nvSpPr>
          <p:cNvPr id="15365" name="Text Box 31"/>
          <p:cNvSpPr txBox="1">
            <a:spLocks noChangeArrowheads="1"/>
          </p:cNvSpPr>
          <p:nvPr/>
        </p:nvSpPr>
        <p:spPr bwMode="auto">
          <a:xfrm>
            <a:off x="2573565" y="4267200"/>
            <a:ext cx="4319485" cy="1384995"/>
          </a:xfrm>
          <a:prstGeom prst="rect">
            <a:avLst/>
          </a:prstGeom>
          <a:noFill/>
          <a:ln w="9525">
            <a:noFill/>
            <a:miter lim="800000"/>
            <a:headEnd/>
            <a:tailEnd/>
          </a:ln>
        </p:spPr>
        <p:txBody>
          <a:bodyPr wrap="none">
            <a:prstTxWarp prst="textNoShape">
              <a:avLst/>
            </a:prstTxWarp>
            <a:spAutoFit/>
          </a:bodyPr>
          <a:lstStyle/>
          <a:p>
            <a:pPr algn="ctr" eaLnBrk="1" hangingPunct="1"/>
            <a:r>
              <a:rPr lang="en-US" sz="2400" dirty="0" smtClean="0"/>
              <a:t>Aurelio Juste</a:t>
            </a:r>
          </a:p>
          <a:p>
            <a:pPr algn="ctr" eaLnBrk="1" hangingPunct="1"/>
            <a:r>
              <a:rPr lang="en-US" sz="2000" dirty="0" smtClean="0"/>
              <a:t>ICREA/IFAE, Barcelona</a:t>
            </a:r>
          </a:p>
          <a:p>
            <a:pPr algn="ctr" eaLnBrk="1" hangingPunct="1"/>
            <a:endParaRPr lang="en-US" sz="2000" dirty="0" smtClean="0"/>
          </a:p>
          <a:p>
            <a:pPr algn="ctr" eaLnBrk="1" hangingPunct="1"/>
            <a:r>
              <a:rPr lang="en-US" sz="2000" i="1" dirty="0" smtClean="0"/>
              <a:t>For the CDF and DØ Collaborations</a:t>
            </a:r>
            <a:endParaRPr lang="en-US" sz="2000" i="1" dirty="0"/>
          </a:p>
        </p:txBody>
      </p:sp>
      <p:pic>
        <p:nvPicPr>
          <p:cNvPr id="10" name="Picture 9"/>
          <p:cNvPicPr>
            <a:picLocks noChangeAspect="1"/>
          </p:cNvPicPr>
          <p:nvPr/>
        </p:nvPicPr>
        <p:blipFill>
          <a:blip r:embed="rId3"/>
          <a:stretch>
            <a:fillRect/>
          </a:stretch>
        </p:blipFill>
        <p:spPr>
          <a:xfrm>
            <a:off x="7494871" y="6263120"/>
            <a:ext cx="622419" cy="594879"/>
          </a:xfrm>
          <a:prstGeom prst="rect">
            <a:avLst/>
          </a:prstGeom>
        </p:spPr>
      </p:pic>
      <p:pic>
        <p:nvPicPr>
          <p:cNvPr id="11" name="Picture 10"/>
          <p:cNvPicPr>
            <a:picLocks noChangeAspect="1"/>
          </p:cNvPicPr>
          <p:nvPr/>
        </p:nvPicPr>
        <p:blipFill>
          <a:blip r:embed="rId4"/>
          <a:stretch>
            <a:fillRect/>
          </a:stretch>
        </p:blipFill>
        <p:spPr>
          <a:xfrm>
            <a:off x="8222274" y="6293222"/>
            <a:ext cx="845526" cy="564777"/>
          </a:xfrm>
          <a:prstGeom prst="rect">
            <a:avLst/>
          </a:prstGeom>
        </p:spPr>
      </p:pic>
      <p:sp>
        <p:nvSpPr>
          <p:cNvPr id="15363" name="Text Box 29"/>
          <p:cNvSpPr txBox="1">
            <a:spLocks noChangeArrowheads="1"/>
          </p:cNvSpPr>
          <p:nvPr/>
        </p:nvSpPr>
        <p:spPr bwMode="auto">
          <a:xfrm>
            <a:off x="1066800" y="1572161"/>
            <a:ext cx="7467600" cy="1323439"/>
          </a:xfrm>
          <a:prstGeom prst="rect">
            <a:avLst/>
          </a:prstGeom>
          <a:noFill/>
          <a:ln w="9525">
            <a:noFill/>
            <a:miter lim="800000"/>
            <a:headEnd/>
            <a:tailEnd/>
          </a:ln>
          <a:effectLst>
            <a:glow rad="101600">
              <a:schemeClr val="bg1">
                <a:alpha val="75000"/>
              </a:schemeClr>
            </a:glow>
          </a:effectLst>
        </p:spPr>
        <p:txBody>
          <a:bodyPr wrap="square">
            <a:prstTxWarp prst="textNoShape">
              <a:avLst/>
            </a:prstTxWarp>
            <a:spAutoFit/>
          </a:bodyPr>
          <a:lstStyle/>
          <a:p>
            <a:pPr algn="ctr" eaLnBrk="1" hangingPunct="1"/>
            <a:r>
              <a:rPr lang="en-US" sz="4000" i="1" dirty="0" smtClean="0">
                <a:solidFill>
                  <a:schemeClr val="bg1"/>
                </a:solidFill>
                <a:ea typeface="Arial" charset="0"/>
                <a:cs typeface="Arial" charset="0"/>
              </a:rPr>
              <a:t>Tevatron Constraints on the Higgs Boson</a:t>
            </a:r>
            <a:endParaRPr lang="en-US" sz="4000" i="1" dirty="0">
              <a:solidFill>
                <a:schemeClr val="bg1"/>
              </a:solidFill>
              <a:effectLst/>
            </a:endParaRPr>
          </a:p>
        </p:txBody>
      </p:sp>
      <p:sp>
        <p:nvSpPr>
          <p:cNvPr id="13" name="TextBox 12"/>
          <p:cNvSpPr txBox="1"/>
          <p:nvPr/>
        </p:nvSpPr>
        <p:spPr bwMode="auto">
          <a:xfrm>
            <a:off x="2133600" y="87868"/>
            <a:ext cx="6705600" cy="369332"/>
          </a:xfrm>
          <a:prstGeom prst="rect">
            <a:avLst/>
          </a:prstGeom>
          <a:noFill/>
          <a:ln w="28575">
            <a:noFill/>
            <a:miter lim="800000"/>
            <a:headEnd/>
            <a:tailEnd/>
          </a:ln>
          <a:effectLst/>
        </p:spPr>
        <p:txBody>
          <a:bodyPr wrap="square" rtlCol="0">
            <a:spAutoFit/>
          </a:bodyPr>
          <a:lstStyle/>
          <a:p>
            <a:pPr>
              <a:spcBef>
                <a:spcPct val="50000"/>
              </a:spcBef>
            </a:pPr>
            <a:r>
              <a:rPr lang="en-US" sz="1800" i="1" dirty="0" smtClean="0">
                <a:solidFill>
                  <a:srgbClr val="5A56B3"/>
                </a:solidFill>
              </a:rPr>
              <a:t>Higgs Hunting 2013, July 25-27, 2013, </a:t>
            </a:r>
            <a:r>
              <a:rPr lang="en-US" sz="1800" i="1" dirty="0" err="1" smtClean="0">
                <a:solidFill>
                  <a:srgbClr val="5A56B3"/>
                </a:solidFill>
              </a:rPr>
              <a:t>Orsay</a:t>
            </a:r>
            <a:r>
              <a:rPr lang="en-US" sz="1800" i="1" dirty="0" smtClean="0">
                <a:solidFill>
                  <a:srgbClr val="5A56B3"/>
                </a:solidFill>
              </a:rPr>
              <a:t>, France</a:t>
            </a:r>
          </a:p>
        </p:txBody>
      </p:sp>
      <p:pic>
        <p:nvPicPr>
          <p:cNvPr id="17" name="Picture 11"/>
          <p:cNvPicPr>
            <a:picLocks noChangeAspect="1"/>
          </p:cNvPicPr>
          <p:nvPr/>
        </p:nvPicPr>
        <p:blipFill>
          <a:blip r:embed="rId5"/>
          <a:srcRect/>
          <a:stretch>
            <a:fillRect/>
          </a:stretch>
        </p:blipFill>
        <p:spPr bwMode="auto">
          <a:xfrm>
            <a:off x="76200" y="6351270"/>
            <a:ext cx="1371600" cy="480060"/>
          </a:xfrm>
          <a:prstGeom prst="rect">
            <a:avLst/>
          </a:prstGeom>
          <a:noFill/>
          <a:ln w="9525">
            <a:noFill/>
            <a:miter lim="800000"/>
            <a:headEnd/>
            <a:tailEnd/>
          </a:ln>
        </p:spPr>
      </p:pic>
      <p:pic>
        <p:nvPicPr>
          <p:cNvPr id="18" name="Picture 10"/>
          <p:cNvPicPr>
            <a:picLocks noChangeAspect="1"/>
          </p:cNvPicPr>
          <p:nvPr/>
        </p:nvPicPr>
        <p:blipFill>
          <a:blip r:embed="rId6"/>
          <a:srcRect/>
          <a:stretch>
            <a:fillRect/>
          </a:stretch>
        </p:blipFill>
        <p:spPr bwMode="auto">
          <a:xfrm>
            <a:off x="1601694" y="6347012"/>
            <a:ext cx="1370106" cy="460188"/>
          </a:xfrm>
          <a:prstGeom prst="rect">
            <a:avLst/>
          </a:prstGeom>
          <a:noFill/>
          <a:ln w="9525">
            <a:noFill/>
            <a:miter lim="800000"/>
            <a:headEnd/>
            <a:tailEnd/>
          </a:ln>
        </p:spPr>
      </p:pic>
    </p:spTree>
  </p:cSld>
  <p:clrMapOvr>
    <a:masterClrMapping/>
  </p:clrMapOvr>
  <p:transition advTm="9549"/>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4"/>
          <a:stretch>
            <a:fillRect/>
          </a:stretch>
        </p:blipFill>
        <p:spPr>
          <a:xfrm>
            <a:off x="5486400" y="2895600"/>
            <a:ext cx="2950790" cy="3733800"/>
          </a:xfrm>
          <a:prstGeom prst="rect">
            <a:avLst/>
          </a:prstGeom>
        </p:spPr>
      </p:pic>
      <p:sp>
        <p:nvSpPr>
          <p:cNvPr id="6" name="Text Box 1027"/>
          <p:cNvSpPr txBox="1">
            <a:spLocks noChangeArrowheads="1"/>
          </p:cNvSpPr>
          <p:nvPr/>
        </p:nvSpPr>
        <p:spPr bwMode="auto">
          <a:xfrm>
            <a:off x="1219200" y="152400"/>
            <a:ext cx="6858000" cy="461665"/>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latin typeface="Arial"/>
                <a:cs typeface="Arial"/>
              </a:rPr>
              <a:t>Probing Higgs Boson Couplings</a:t>
            </a:r>
            <a:endParaRPr lang="en-US" sz="2400" dirty="0">
              <a:solidFill>
                <a:srgbClr val="990033"/>
              </a:solidFill>
              <a:latin typeface="Arial"/>
              <a:cs typeface="Arial"/>
            </a:endParaRPr>
          </a:p>
        </p:txBody>
      </p:sp>
      <p:sp>
        <p:nvSpPr>
          <p:cNvPr id="12" name="Rectangle 1028"/>
          <p:cNvSpPr>
            <a:spLocks noChangeArrowheads="1"/>
          </p:cNvSpPr>
          <p:nvPr/>
        </p:nvSpPr>
        <p:spPr bwMode="auto">
          <a:xfrm>
            <a:off x="457200" y="914400"/>
            <a:ext cx="8458200" cy="2133600"/>
          </a:xfrm>
          <a:prstGeom prst="rect">
            <a:avLst/>
          </a:prstGeom>
          <a:noFill/>
          <a:ln w="9525">
            <a:noFill/>
            <a:miter lim="800000"/>
            <a:headEnd/>
            <a:tailEnd/>
          </a:ln>
        </p:spPr>
        <p:txBody>
          <a:bodyPr>
            <a:prstTxWarp prst="textNoShape">
              <a:avLst/>
            </a:prstTxWarp>
          </a:bodyPr>
          <a:lstStyle/>
          <a:p>
            <a:pPr marL="285750" indent="-285750">
              <a:spcBef>
                <a:spcPct val="20000"/>
              </a:spcBef>
              <a:buFont typeface="Arial"/>
              <a:buChar char="•"/>
            </a:pPr>
            <a:r>
              <a:rPr lang="en-US" sz="1600" b="1" dirty="0" smtClean="0">
                <a:solidFill>
                  <a:srgbClr val="0000FF"/>
                </a:solidFill>
                <a:sym typeface="Symbol" charset="2"/>
              </a:rPr>
              <a:t>Benchmark I: </a:t>
            </a:r>
          </a:p>
          <a:p>
            <a:pPr marL="742950" lvl="1" indent="-285750">
              <a:spcBef>
                <a:spcPct val="20000"/>
              </a:spcBef>
              <a:buFont typeface="Arial"/>
              <a:buChar char="•"/>
            </a:pPr>
            <a:r>
              <a:rPr lang="en-US" sz="1600" dirty="0" smtClean="0">
                <a:sym typeface="Symbol" charset="2"/>
              </a:rPr>
              <a:t>Probe SU(2)</a:t>
            </a:r>
            <a:r>
              <a:rPr lang="en-US" sz="1600" baseline="-25000" dirty="0" smtClean="0">
                <a:sym typeface="Symbol" charset="2"/>
              </a:rPr>
              <a:t>V</a:t>
            </a:r>
            <a:r>
              <a:rPr lang="en-US" sz="1600" dirty="0" smtClean="0">
                <a:sym typeface="Symbol" charset="2"/>
              </a:rPr>
              <a:t> custodial symmetry by measuring the ratio </a:t>
            </a:r>
            <a:r>
              <a:rPr lang="en-US" sz="1600" dirty="0" err="1" smtClean="0">
                <a:latin typeface="Symbol" charset="2"/>
                <a:cs typeface="Symbol" charset="2"/>
                <a:sym typeface="Symbol" charset="2"/>
              </a:rPr>
              <a:t>l</a:t>
            </a:r>
            <a:r>
              <a:rPr lang="en-US" sz="1600" baseline="-25000" dirty="0" err="1" smtClean="0">
                <a:sym typeface="Symbol" charset="2"/>
              </a:rPr>
              <a:t>WZ</a:t>
            </a:r>
            <a:r>
              <a:rPr lang="en-US" sz="1600" dirty="0" smtClean="0">
                <a:sym typeface="Symbol" charset="2"/>
              </a:rPr>
              <a:t>=</a:t>
            </a:r>
            <a:r>
              <a:rPr lang="en-US" sz="1600" dirty="0" smtClean="0">
                <a:latin typeface="Symbol" charset="2"/>
                <a:cs typeface="Symbol" charset="2"/>
                <a:sym typeface="Symbol" charset="2"/>
              </a:rPr>
              <a:t>k</a:t>
            </a:r>
            <a:r>
              <a:rPr lang="en-US" sz="1600" baseline="-25000" dirty="0" smtClean="0">
                <a:sym typeface="Symbol" charset="2"/>
              </a:rPr>
              <a:t>W</a:t>
            </a:r>
            <a:r>
              <a:rPr lang="en-US" sz="1600" dirty="0" smtClean="0">
                <a:sym typeface="Symbol" charset="2"/>
              </a:rPr>
              <a:t>/</a:t>
            </a:r>
            <a:r>
              <a:rPr lang="en-US" sz="1600" dirty="0" err="1" smtClean="0">
                <a:latin typeface="Symbol" charset="2"/>
                <a:cs typeface="Symbol" charset="2"/>
                <a:sym typeface="Symbol" charset="2"/>
              </a:rPr>
              <a:t>k</a:t>
            </a:r>
            <a:r>
              <a:rPr lang="en-US" sz="1600" baseline="-25000" dirty="0" err="1" smtClean="0">
                <a:sym typeface="Symbol" charset="2"/>
              </a:rPr>
              <a:t>Z</a:t>
            </a:r>
            <a:r>
              <a:rPr lang="en-US" sz="1600" dirty="0" smtClean="0">
                <a:sym typeface="Symbol" charset="2"/>
              </a:rPr>
              <a:t>. </a:t>
            </a:r>
          </a:p>
          <a:p>
            <a:pPr marL="742950" lvl="1" indent="-285750">
              <a:spcBef>
                <a:spcPct val="20000"/>
              </a:spcBef>
            </a:pPr>
            <a:r>
              <a:rPr lang="en-US" sz="1600" dirty="0" smtClean="0">
                <a:sym typeface="Symbol" charset="2"/>
              </a:rPr>
              <a:t>	</a:t>
            </a:r>
            <a:r>
              <a:rPr lang="en-US" sz="1600" dirty="0" smtClean="0"/>
              <a:t>Assume all </a:t>
            </a:r>
            <a:r>
              <a:rPr lang="en-US" sz="1600" dirty="0" err="1" smtClean="0"/>
              <a:t>fermion</a:t>
            </a:r>
            <a:r>
              <a:rPr lang="en-US" sz="1600" dirty="0" smtClean="0"/>
              <a:t> couplings are scaled by a common free parameter (</a:t>
            </a:r>
            <a:r>
              <a:rPr lang="en-US" sz="1600" dirty="0" err="1" smtClean="0">
                <a:latin typeface="Symbol" charset="2"/>
                <a:cs typeface="Symbol" charset="2"/>
                <a:sym typeface="Symbol" charset="2"/>
              </a:rPr>
              <a:t>k</a:t>
            </a:r>
            <a:r>
              <a:rPr lang="en-US" sz="1600" baseline="-25000" dirty="0" err="1" smtClean="0">
                <a:sym typeface="Symbol" charset="2"/>
              </a:rPr>
              <a:t>F</a:t>
            </a:r>
            <a:r>
              <a:rPr lang="en-US" sz="1600" dirty="0" smtClean="0"/>
              <a:t>). </a:t>
            </a:r>
            <a:endParaRPr lang="en-US" sz="1600" dirty="0" smtClean="0">
              <a:sym typeface="Symbol" charset="2"/>
            </a:endParaRPr>
          </a:p>
          <a:p>
            <a:pPr marL="285750" indent="-285750">
              <a:spcBef>
                <a:spcPct val="20000"/>
              </a:spcBef>
              <a:buFont typeface="Arial"/>
              <a:buChar char="•"/>
            </a:pPr>
            <a:r>
              <a:rPr lang="en-US" sz="1600" b="1" dirty="0" smtClean="0">
                <a:solidFill>
                  <a:srgbClr val="0000FF"/>
                </a:solidFill>
                <a:sym typeface="Symbol" charset="2"/>
              </a:rPr>
              <a:t>Benchmark II:</a:t>
            </a:r>
          </a:p>
          <a:p>
            <a:pPr marL="742950" lvl="1" indent="-285750">
              <a:spcBef>
                <a:spcPct val="20000"/>
              </a:spcBef>
              <a:buFont typeface="Arial"/>
              <a:buChar char="•"/>
            </a:pPr>
            <a:r>
              <a:rPr lang="en-US" sz="1600" dirty="0" smtClean="0">
                <a:sym typeface="Symbol" charset="2"/>
              </a:rPr>
              <a:t>Consider two independent multiplicative factors: common to all couplings to vector bosons (</a:t>
            </a:r>
            <a:r>
              <a:rPr lang="en-US" sz="1600" dirty="0" smtClean="0">
                <a:latin typeface="Symbol" charset="2"/>
                <a:cs typeface="Symbol" charset="2"/>
                <a:sym typeface="Symbol" charset="2"/>
              </a:rPr>
              <a:t>k</a:t>
            </a:r>
            <a:r>
              <a:rPr lang="en-US" sz="1600" baseline="-25000" dirty="0" smtClean="0">
                <a:sym typeface="Symbol" charset="2"/>
              </a:rPr>
              <a:t>V</a:t>
            </a:r>
            <a:r>
              <a:rPr lang="en-US" sz="1600" dirty="0" smtClean="0">
                <a:sym typeface="Symbol" charset="2"/>
              </a:rPr>
              <a:t>) and common to all couplings to fermions (</a:t>
            </a:r>
            <a:r>
              <a:rPr lang="en-US" sz="1600" dirty="0" err="1" smtClean="0">
                <a:latin typeface="Symbol" charset="2"/>
                <a:cs typeface="Symbol" charset="2"/>
                <a:sym typeface="Symbol" charset="2"/>
              </a:rPr>
              <a:t>k</a:t>
            </a:r>
            <a:r>
              <a:rPr lang="en-US" sz="1600" baseline="-25000" dirty="0" err="1" smtClean="0">
                <a:sym typeface="Symbol" charset="2"/>
              </a:rPr>
              <a:t>f</a:t>
            </a:r>
            <a:r>
              <a:rPr lang="en-US" sz="1600" dirty="0" smtClean="0">
                <a:sym typeface="Symbol" charset="2"/>
              </a:rPr>
              <a:t>). Assume </a:t>
            </a:r>
            <a:r>
              <a:rPr lang="en-US" sz="1600" dirty="0" err="1" smtClean="0">
                <a:latin typeface="Symbol" charset="2"/>
                <a:cs typeface="Symbol" charset="2"/>
                <a:sym typeface="Symbol" charset="2"/>
              </a:rPr>
              <a:t>l</a:t>
            </a:r>
            <a:r>
              <a:rPr lang="en-US" sz="1600" baseline="-25000" dirty="0" err="1" smtClean="0">
                <a:sym typeface="Symbol" charset="2"/>
              </a:rPr>
              <a:t>WZ</a:t>
            </a:r>
            <a:r>
              <a:rPr lang="en-US" sz="1600" dirty="0" smtClean="0">
                <a:sym typeface="Symbol" charset="2"/>
              </a:rPr>
              <a:t>=1.</a:t>
            </a:r>
          </a:p>
          <a:p>
            <a:pPr marL="742950" lvl="1" indent="-285750">
              <a:spcBef>
                <a:spcPct val="20000"/>
              </a:spcBef>
              <a:buFont typeface="Arial"/>
              <a:buChar char="•"/>
            </a:pPr>
            <a:r>
              <a:rPr lang="en-US" sz="1600" dirty="0" smtClean="0">
                <a:sym typeface="Symbol" charset="2"/>
              </a:rPr>
              <a:t>Measure </a:t>
            </a:r>
            <a:r>
              <a:rPr lang="en-US" sz="1600" dirty="0" err="1" smtClean="0">
                <a:latin typeface="Symbol" charset="2"/>
                <a:cs typeface="Symbol" charset="2"/>
                <a:sym typeface="Symbol" charset="2"/>
              </a:rPr>
              <a:t>k</a:t>
            </a:r>
            <a:r>
              <a:rPr lang="en-US" sz="1600" baseline="-25000" dirty="0" err="1" smtClean="0">
                <a:sym typeface="Symbol" charset="2"/>
              </a:rPr>
              <a:t>f</a:t>
            </a:r>
            <a:r>
              <a:rPr lang="en-US" sz="1600" baseline="-25000" dirty="0" smtClean="0">
                <a:sym typeface="Symbol" charset="2"/>
              </a:rPr>
              <a:t> </a:t>
            </a:r>
            <a:r>
              <a:rPr lang="en-US" sz="1600" dirty="0" smtClean="0">
                <a:sym typeface="Symbol" charset="2"/>
              </a:rPr>
              <a:t>and </a:t>
            </a:r>
            <a:r>
              <a:rPr lang="en-US" sz="1600" dirty="0" smtClean="0">
                <a:latin typeface="Symbol" charset="2"/>
                <a:cs typeface="Symbol" charset="2"/>
                <a:sym typeface="Symbol" charset="2"/>
              </a:rPr>
              <a:t>k</a:t>
            </a:r>
            <a:r>
              <a:rPr lang="en-US" sz="1600" baseline="-25000" dirty="0" smtClean="0">
                <a:sym typeface="Symbol" charset="2"/>
              </a:rPr>
              <a:t>V </a:t>
            </a:r>
            <a:r>
              <a:rPr lang="en-US" sz="1600" dirty="0" smtClean="0">
                <a:sym typeface="Symbol" charset="2"/>
              </a:rPr>
              <a:t>simultaneously.</a:t>
            </a:r>
          </a:p>
          <a:p>
            <a:pPr marL="285750" indent="-285750">
              <a:spcBef>
                <a:spcPct val="20000"/>
              </a:spcBef>
              <a:buFont typeface="Arial"/>
              <a:buChar char="•"/>
            </a:pPr>
            <a:endParaRPr lang="en-US" sz="1600" dirty="0" smtClean="0">
              <a:sym typeface="Symbol" charset="2"/>
            </a:endParaRPr>
          </a:p>
          <a:p>
            <a:pPr marL="285750" indent="-285750">
              <a:spcBef>
                <a:spcPct val="20000"/>
              </a:spcBef>
              <a:buFont typeface="Arial"/>
              <a:buChar char="•"/>
            </a:pPr>
            <a:endParaRPr lang="en-US" sz="1600" dirty="0" smtClean="0">
              <a:sym typeface="Symbol" charset="2"/>
            </a:endParaRPr>
          </a:p>
          <a:p>
            <a:pPr marL="285750" indent="-285750">
              <a:spcBef>
                <a:spcPct val="20000"/>
              </a:spcBef>
              <a:buFont typeface="Arial"/>
              <a:buChar char="•"/>
            </a:pPr>
            <a:endParaRPr lang="en-US" sz="1600" dirty="0" smtClean="0">
              <a:sym typeface="Symbol" charset="2"/>
            </a:endParaRPr>
          </a:p>
          <a:p>
            <a:pPr marL="742950" lvl="1" indent="-285750">
              <a:spcBef>
                <a:spcPct val="20000"/>
              </a:spcBef>
            </a:pPr>
            <a:endParaRPr lang="en-US" sz="1600" dirty="0" smtClean="0">
              <a:sym typeface="Symbol" charset="2"/>
            </a:endParaRPr>
          </a:p>
          <a:p>
            <a:pPr marL="742950" lvl="1" indent="-285750">
              <a:spcBef>
                <a:spcPct val="20000"/>
              </a:spcBef>
              <a:buFont typeface="Arial"/>
              <a:buChar char="•"/>
            </a:pPr>
            <a:endParaRPr lang="en-US" sz="1600" dirty="0" smtClean="0">
              <a:sym typeface="Symbol" charset="2"/>
            </a:endParaRPr>
          </a:p>
          <a:p>
            <a:pPr marL="742950" lvl="1" indent="-285750">
              <a:spcBef>
                <a:spcPct val="20000"/>
              </a:spcBef>
              <a:buFont typeface="Arial"/>
              <a:buChar char="•"/>
            </a:pPr>
            <a:endParaRPr lang="en-US" sz="1600" dirty="0" smtClean="0">
              <a:sym typeface="Symbol" charset="2"/>
            </a:endParaRPr>
          </a:p>
        </p:txBody>
      </p:sp>
      <p:sp>
        <p:nvSpPr>
          <p:cNvPr id="18" name="Slide Number Placeholder 1"/>
          <p:cNvSpPr>
            <a:spLocks noGrp="1"/>
          </p:cNvSpPr>
          <p:nvPr>
            <p:ph type="sldNum" sz="quarter" idx="12"/>
          </p:nvPr>
        </p:nvSpPr>
        <p:spPr>
          <a:xfrm>
            <a:off x="7010400" y="6400800"/>
            <a:ext cx="1905000" cy="457200"/>
          </a:xfrm>
        </p:spPr>
        <p:txBody>
          <a:bodyPr/>
          <a:lstStyle/>
          <a:p>
            <a:pPr>
              <a:defRPr/>
            </a:pPr>
            <a:fld id="{EAEAFFAE-2AFA-DB42-A87C-4340D77792FB}" type="slidenum">
              <a:rPr lang="en-US" sz="1600" smtClean="0">
                <a:latin typeface="Arial"/>
                <a:cs typeface="Arial"/>
              </a:rPr>
              <a:pPr>
                <a:defRPr/>
              </a:pPr>
              <a:t>10</a:t>
            </a:fld>
            <a:endParaRPr lang="en-US" sz="1600">
              <a:latin typeface="Arial"/>
              <a:cs typeface="Arial"/>
            </a:endParaRPr>
          </a:p>
        </p:txBody>
      </p:sp>
      <p:sp>
        <p:nvSpPr>
          <p:cNvPr id="15" name="Rectangle 14"/>
          <p:cNvSpPr/>
          <p:nvPr/>
        </p:nvSpPr>
        <p:spPr>
          <a:xfrm>
            <a:off x="2582950" y="6397823"/>
            <a:ext cx="4598134" cy="338554"/>
          </a:xfrm>
          <a:prstGeom prst="rect">
            <a:avLst/>
          </a:prstGeom>
        </p:spPr>
        <p:txBody>
          <a:bodyPr wrap="none">
            <a:spAutoFit/>
          </a:bodyPr>
          <a:lstStyle/>
          <a:p>
            <a:r>
              <a:rPr lang="en-US" sz="1600" dirty="0" smtClean="0">
                <a:solidFill>
                  <a:srgbClr val="FF0000"/>
                </a:solidFill>
                <a:sym typeface="Symbol" charset="2"/>
              </a:rPr>
              <a:t>Measurements consistent with the SM prediction</a:t>
            </a:r>
            <a:endParaRPr lang="en-US" sz="1600" dirty="0">
              <a:solidFill>
                <a:srgbClr val="FF0000"/>
              </a:solidFill>
            </a:endParaRPr>
          </a:p>
        </p:txBody>
      </p:sp>
      <p:pic>
        <p:nvPicPr>
          <p:cNvPr id="10" name="Picture 9"/>
          <p:cNvPicPr>
            <a:picLocks noChangeAspect="1"/>
          </p:cNvPicPr>
          <p:nvPr/>
        </p:nvPicPr>
        <p:blipFill>
          <a:blip r:embed="rId5"/>
          <a:stretch>
            <a:fillRect/>
          </a:stretch>
        </p:blipFill>
        <p:spPr>
          <a:xfrm>
            <a:off x="609600" y="3412658"/>
            <a:ext cx="3733800" cy="2607142"/>
          </a:xfrm>
          <a:prstGeom prst="rect">
            <a:avLst/>
          </a:prstGeom>
        </p:spPr>
      </p:pic>
      <p:graphicFrame>
        <p:nvGraphicFramePr>
          <p:cNvPr id="13" name="Object 12"/>
          <p:cNvGraphicFramePr>
            <a:graphicFrameLocks noChangeAspect="1"/>
          </p:cNvGraphicFramePr>
          <p:nvPr/>
        </p:nvGraphicFramePr>
        <p:xfrm>
          <a:off x="1112520" y="5819776"/>
          <a:ext cx="1783080" cy="685800"/>
        </p:xfrm>
        <a:graphic>
          <a:graphicData uri="http://schemas.openxmlformats.org/presentationml/2006/ole">
            <p:oleObj spid="_x0000_s746499" name="Equation" r:id="rId6" imgW="1485900" imgH="571500" progId="Equation.3">
              <p:embed/>
            </p:oleObj>
          </a:graphicData>
        </a:graphic>
      </p:graphicFrame>
      <p:sp>
        <p:nvSpPr>
          <p:cNvPr id="14" name="Rounded Rectangle 13"/>
          <p:cNvSpPr/>
          <p:nvPr/>
        </p:nvSpPr>
        <p:spPr bwMode="auto">
          <a:xfrm>
            <a:off x="1036319" y="6124575"/>
            <a:ext cx="1531327" cy="428625"/>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charset="0"/>
            </a:endParaRPr>
          </a:p>
        </p:txBody>
      </p:sp>
      <p:sp>
        <p:nvSpPr>
          <p:cNvPr id="16" name="Rectangle 15"/>
          <p:cNvSpPr/>
          <p:nvPr/>
        </p:nvSpPr>
        <p:spPr>
          <a:xfrm>
            <a:off x="3810000" y="2971800"/>
            <a:ext cx="1542146" cy="307777"/>
          </a:xfrm>
          <a:prstGeom prst="rect">
            <a:avLst/>
          </a:prstGeom>
        </p:spPr>
        <p:txBody>
          <a:bodyPr wrap="none">
            <a:spAutoFit/>
          </a:bodyPr>
          <a:lstStyle/>
          <a:p>
            <a:r>
              <a:rPr lang="en-US" dirty="0" smtClean="0"/>
              <a:t>arXiv:1303.6346 </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3629" y="4140200"/>
            <a:ext cx="4270829" cy="2717800"/>
          </a:xfrm>
          <a:prstGeom prst="rect">
            <a:avLst/>
          </a:prstGeom>
        </p:spPr>
      </p:pic>
      <p:sp>
        <p:nvSpPr>
          <p:cNvPr id="6" name="Text Box 1027"/>
          <p:cNvSpPr txBox="1">
            <a:spLocks noChangeArrowheads="1"/>
          </p:cNvSpPr>
          <p:nvPr/>
        </p:nvSpPr>
        <p:spPr bwMode="auto">
          <a:xfrm>
            <a:off x="1219200" y="152400"/>
            <a:ext cx="6858000" cy="461665"/>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latin typeface="Arial"/>
                <a:cs typeface="Arial"/>
              </a:rPr>
              <a:t>Spin/Parity</a:t>
            </a:r>
            <a:endParaRPr lang="en-US" sz="2400" dirty="0">
              <a:solidFill>
                <a:srgbClr val="990033"/>
              </a:solidFill>
              <a:latin typeface="Arial"/>
              <a:cs typeface="Arial"/>
            </a:endParaRPr>
          </a:p>
        </p:txBody>
      </p:sp>
      <p:sp>
        <p:nvSpPr>
          <p:cNvPr id="12" name="Rectangle 1028"/>
          <p:cNvSpPr>
            <a:spLocks noChangeArrowheads="1"/>
          </p:cNvSpPr>
          <p:nvPr/>
        </p:nvSpPr>
        <p:spPr bwMode="auto">
          <a:xfrm>
            <a:off x="457200" y="914400"/>
            <a:ext cx="8686800" cy="2133600"/>
          </a:xfrm>
          <a:prstGeom prst="rect">
            <a:avLst/>
          </a:prstGeom>
          <a:noFill/>
          <a:ln w="9525">
            <a:noFill/>
            <a:miter lim="800000"/>
            <a:headEnd/>
            <a:tailEnd/>
          </a:ln>
        </p:spPr>
        <p:txBody>
          <a:bodyPr>
            <a:prstTxWarp prst="textNoShape">
              <a:avLst/>
            </a:prstTxWarp>
          </a:bodyPr>
          <a:lstStyle/>
          <a:p>
            <a:pPr marL="285750" indent="-285750">
              <a:spcBef>
                <a:spcPct val="20000"/>
              </a:spcBef>
              <a:buFont typeface="Arial"/>
              <a:buChar char="•"/>
            </a:pPr>
            <a:r>
              <a:rPr lang="en-US" sz="1600" dirty="0" smtClean="0">
                <a:sym typeface="Symbol" charset="2"/>
              </a:rPr>
              <a:t>LHC results in </a:t>
            </a:r>
            <a:r>
              <a:rPr lang="en-US" sz="1600" dirty="0" err="1" smtClean="0">
                <a:sym typeface="Symbol" charset="2"/>
              </a:rPr>
              <a:t>bosonic</a:t>
            </a:r>
            <a:r>
              <a:rPr lang="en-US" sz="1600" dirty="0" smtClean="0">
                <a:sym typeface="Symbol" charset="2"/>
              </a:rPr>
              <a:t> decay modes consistent with J</a:t>
            </a:r>
            <a:r>
              <a:rPr lang="en-US" sz="1600" baseline="30000" dirty="0" smtClean="0">
                <a:sym typeface="Symbol" charset="2"/>
              </a:rPr>
              <a:t>P</a:t>
            </a:r>
            <a:r>
              <a:rPr lang="en-US" sz="1600" dirty="0" smtClean="0">
                <a:sym typeface="Symbol" charset="2"/>
              </a:rPr>
              <a:t>=0</a:t>
            </a:r>
            <a:r>
              <a:rPr lang="en-US" sz="1600" baseline="30000" dirty="0" smtClean="0">
                <a:sym typeface="Symbol" charset="2"/>
              </a:rPr>
              <a:t>+</a:t>
            </a:r>
            <a:r>
              <a:rPr lang="en-US" sz="1600" dirty="0" smtClean="0">
                <a:sym typeface="Symbol" charset="2"/>
              </a:rPr>
              <a:t> hypothesis.</a:t>
            </a:r>
          </a:p>
          <a:p>
            <a:pPr marL="285750" indent="-285750">
              <a:spcBef>
                <a:spcPct val="20000"/>
              </a:spcBef>
              <a:buFont typeface="Arial"/>
              <a:buChar char="•"/>
            </a:pPr>
            <a:r>
              <a:rPr lang="en-US" sz="1600" dirty="0" smtClean="0">
                <a:sym typeface="Symbol" charset="2"/>
              </a:rPr>
              <a:t>Tevatron can check J</a:t>
            </a:r>
            <a:r>
              <a:rPr lang="en-US" sz="1600" baseline="30000" dirty="0" smtClean="0">
                <a:sym typeface="Symbol" charset="2"/>
              </a:rPr>
              <a:t>P</a:t>
            </a:r>
            <a:r>
              <a:rPr lang="en-US" sz="1600" dirty="0" smtClean="0">
                <a:sym typeface="Symbol" charset="2"/>
              </a:rPr>
              <a:t> in </a:t>
            </a:r>
            <a:r>
              <a:rPr lang="en-US" sz="1600" dirty="0" err="1" smtClean="0">
                <a:sym typeface="Symbol" charset="2"/>
              </a:rPr>
              <a:t>VH(H</a:t>
            </a:r>
            <a:r>
              <a:rPr lang="en-US" sz="1600" dirty="0" err="1" smtClean="0">
                <a:sym typeface="Wingdings"/>
              </a:rPr>
              <a:t>bb</a:t>
            </a:r>
            <a:r>
              <a:rPr lang="en-US" sz="1600" dirty="0" smtClean="0">
                <a:sym typeface="Wingdings"/>
              </a:rPr>
              <a:t>) production (</a:t>
            </a:r>
            <a:r>
              <a:rPr lang="en-US" dirty="0" smtClean="0">
                <a:sym typeface="Wingdings"/>
              </a:rPr>
              <a:t>J. </a:t>
            </a:r>
            <a:r>
              <a:rPr lang="en-US" dirty="0" smtClean="0"/>
              <a:t>Ellis et al., JHEP 1211, 134 (2012)</a:t>
            </a:r>
            <a:r>
              <a:rPr lang="en-US" sz="1600" dirty="0" smtClean="0"/>
              <a:t>).</a:t>
            </a:r>
          </a:p>
          <a:p>
            <a:pPr marL="285750" indent="-285750">
              <a:spcBef>
                <a:spcPct val="20000"/>
              </a:spcBef>
            </a:pPr>
            <a:r>
              <a:rPr lang="en-US" sz="1600" dirty="0" smtClean="0">
                <a:sym typeface="Symbol" charset="2"/>
              </a:rPr>
              <a:t>	</a:t>
            </a:r>
            <a:r>
              <a:rPr lang="en-US" dirty="0" smtClean="0">
                <a:sym typeface="Symbol" charset="2"/>
              </a:rPr>
              <a:t>So far results from D</a:t>
            </a:r>
            <a:r>
              <a:rPr lang="en-US" dirty="0" smtClean="0"/>
              <a:t>Ø</a:t>
            </a:r>
            <a:r>
              <a:rPr lang="en-US" dirty="0" smtClean="0">
                <a:sym typeface="Symbol" charset="2"/>
              </a:rPr>
              <a:t> on 0</a:t>
            </a:r>
            <a:r>
              <a:rPr lang="en-US" baseline="30000" dirty="0" smtClean="0">
                <a:sym typeface="Symbol" charset="2"/>
              </a:rPr>
              <a:t>+</a:t>
            </a:r>
            <a:r>
              <a:rPr lang="en-US" dirty="0" smtClean="0">
                <a:sym typeface="Symbol" charset="2"/>
              </a:rPr>
              <a:t> </a:t>
            </a:r>
            <a:r>
              <a:rPr lang="en-US" dirty="0" err="1" smtClean="0">
                <a:sym typeface="Symbol" charset="2"/>
              </a:rPr>
              <a:t>vs</a:t>
            </a:r>
            <a:r>
              <a:rPr lang="en-US" dirty="0" smtClean="0">
                <a:sym typeface="Symbol" charset="2"/>
              </a:rPr>
              <a:t> 2</a:t>
            </a:r>
            <a:r>
              <a:rPr lang="en-US" baseline="30000" dirty="0" smtClean="0">
                <a:sym typeface="Symbol" charset="2"/>
              </a:rPr>
              <a:t>+</a:t>
            </a:r>
            <a:r>
              <a:rPr lang="en-US" baseline="-25000" dirty="0" smtClean="0">
                <a:sym typeface="Symbol" charset="2"/>
              </a:rPr>
              <a:t> </a:t>
            </a:r>
            <a:r>
              <a:rPr lang="en-US" dirty="0" smtClean="0">
                <a:sym typeface="Symbol" charset="2"/>
              </a:rPr>
              <a:t>(graviton-like couplings). 0</a:t>
            </a:r>
            <a:r>
              <a:rPr lang="en-US" baseline="30000" dirty="0" smtClean="0">
                <a:sym typeface="Symbol" charset="2"/>
              </a:rPr>
              <a:t>+</a:t>
            </a:r>
            <a:r>
              <a:rPr lang="en-US" dirty="0" smtClean="0">
                <a:sym typeface="Symbol" charset="2"/>
              </a:rPr>
              <a:t> </a:t>
            </a:r>
            <a:r>
              <a:rPr lang="en-US" dirty="0" err="1" smtClean="0">
                <a:sym typeface="Symbol" charset="2"/>
              </a:rPr>
              <a:t>vs</a:t>
            </a:r>
            <a:r>
              <a:rPr lang="en-US" dirty="0" smtClean="0">
                <a:sym typeface="Symbol" charset="2"/>
              </a:rPr>
              <a:t> 0</a:t>
            </a:r>
            <a:r>
              <a:rPr lang="en-US" baseline="30000" dirty="0" smtClean="0">
                <a:sym typeface="Symbol" charset="2"/>
              </a:rPr>
              <a:t>-</a:t>
            </a:r>
            <a:r>
              <a:rPr lang="en-US" dirty="0" smtClean="0">
                <a:sym typeface="Symbol" charset="2"/>
              </a:rPr>
              <a:t> and Tevatron combination upcoming.</a:t>
            </a:r>
            <a:endParaRPr lang="en-US" sz="1600" baseline="30000" dirty="0" smtClean="0">
              <a:sym typeface="Symbol" charset="2"/>
            </a:endParaRPr>
          </a:p>
          <a:p>
            <a:pPr marL="285750" indent="-285750">
              <a:spcBef>
                <a:spcPct val="20000"/>
              </a:spcBef>
              <a:buFont typeface="Arial"/>
              <a:buChar char="•"/>
            </a:pPr>
            <a:endParaRPr lang="en-US" sz="1600" dirty="0" smtClean="0">
              <a:sym typeface="Symbol" charset="2"/>
            </a:endParaRPr>
          </a:p>
          <a:p>
            <a:pPr marL="285750" indent="-285750">
              <a:spcBef>
                <a:spcPct val="20000"/>
              </a:spcBef>
              <a:buFont typeface="Arial"/>
              <a:buChar char="•"/>
            </a:pPr>
            <a:endParaRPr lang="en-US" sz="1600" dirty="0" smtClean="0">
              <a:sym typeface="Symbol" charset="2"/>
            </a:endParaRPr>
          </a:p>
          <a:p>
            <a:pPr marL="285750" indent="-285750">
              <a:spcBef>
                <a:spcPct val="20000"/>
              </a:spcBef>
              <a:buFont typeface="Arial"/>
              <a:buChar char="•"/>
            </a:pPr>
            <a:endParaRPr lang="en-US" sz="1600" dirty="0" smtClean="0">
              <a:sym typeface="Symbol" charset="2"/>
            </a:endParaRPr>
          </a:p>
          <a:p>
            <a:pPr marL="742950" lvl="1" indent="-285750">
              <a:spcBef>
                <a:spcPct val="20000"/>
              </a:spcBef>
            </a:pPr>
            <a:endParaRPr lang="en-US" sz="1600" dirty="0" smtClean="0">
              <a:sym typeface="Symbol" charset="2"/>
            </a:endParaRPr>
          </a:p>
          <a:p>
            <a:pPr marL="742950" lvl="1" indent="-285750">
              <a:spcBef>
                <a:spcPct val="20000"/>
              </a:spcBef>
              <a:buFont typeface="Arial"/>
              <a:buChar char="•"/>
            </a:pPr>
            <a:endParaRPr lang="en-US" sz="1600" dirty="0" smtClean="0">
              <a:sym typeface="Symbol" charset="2"/>
            </a:endParaRPr>
          </a:p>
          <a:p>
            <a:pPr marL="742950" lvl="1" indent="-285750">
              <a:spcBef>
                <a:spcPct val="20000"/>
              </a:spcBef>
              <a:buFont typeface="Arial"/>
              <a:buChar char="•"/>
            </a:pPr>
            <a:endParaRPr lang="en-US" sz="1600" dirty="0" smtClean="0">
              <a:sym typeface="Symbol" charset="2"/>
            </a:endParaRPr>
          </a:p>
        </p:txBody>
      </p:sp>
      <p:sp>
        <p:nvSpPr>
          <p:cNvPr id="18" name="Slide Number Placeholder 1"/>
          <p:cNvSpPr>
            <a:spLocks noGrp="1"/>
          </p:cNvSpPr>
          <p:nvPr>
            <p:ph type="sldNum" sz="quarter" idx="12"/>
          </p:nvPr>
        </p:nvSpPr>
        <p:spPr>
          <a:xfrm>
            <a:off x="7010400" y="6400800"/>
            <a:ext cx="1905000" cy="457200"/>
          </a:xfrm>
        </p:spPr>
        <p:txBody>
          <a:bodyPr/>
          <a:lstStyle/>
          <a:p>
            <a:pPr>
              <a:defRPr/>
            </a:pPr>
            <a:fld id="{EAEAFFAE-2AFA-DB42-A87C-4340D77792FB}" type="slidenum">
              <a:rPr lang="en-US" sz="1600" smtClean="0">
                <a:latin typeface="Arial"/>
                <a:cs typeface="Arial"/>
              </a:rPr>
              <a:pPr>
                <a:defRPr/>
              </a:pPr>
              <a:t>11</a:t>
            </a:fld>
            <a:endParaRPr lang="en-US" sz="1600">
              <a:latin typeface="Arial"/>
              <a:cs typeface="Arial"/>
            </a:endParaRPr>
          </a:p>
        </p:txBody>
      </p:sp>
      <p:sp>
        <p:nvSpPr>
          <p:cNvPr id="10" name="Rectangle 1028"/>
          <p:cNvSpPr>
            <a:spLocks noChangeArrowheads="1"/>
          </p:cNvSpPr>
          <p:nvPr/>
        </p:nvSpPr>
        <p:spPr bwMode="auto">
          <a:xfrm>
            <a:off x="4343400" y="4724400"/>
            <a:ext cx="4267200" cy="1143000"/>
          </a:xfrm>
          <a:prstGeom prst="rect">
            <a:avLst/>
          </a:prstGeom>
          <a:noFill/>
          <a:ln w="9525">
            <a:noFill/>
            <a:miter lim="800000"/>
            <a:headEnd/>
            <a:tailEnd/>
          </a:ln>
        </p:spPr>
        <p:txBody>
          <a:bodyPr>
            <a:prstTxWarp prst="textNoShape">
              <a:avLst/>
            </a:prstTxWarp>
          </a:bodyPr>
          <a:lstStyle/>
          <a:p>
            <a:pPr marL="285750" indent="-285750">
              <a:spcBef>
                <a:spcPct val="20000"/>
              </a:spcBef>
            </a:pPr>
            <a:r>
              <a:rPr lang="en-US" sz="1600" dirty="0" smtClean="0">
                <a:solidFill>
                  <a:srgbClr val="FF0000"/>
                </a:solidFill>
                <a:sym typeface="Symbol" charset="2"/>
              </a:rPr>
              <a:t>For </a:t>
            </a:r>
            <a:r>
              <a:rPr lang="en-US" sz="1600" dirty="0" err="1" smtClean="0">
                <a:solidFill>
                  <a:srgbClr val="FF0000"/>
                </a:solidFill>
                <a:latin typeface="Symbol" charset="2"/>
                <a:cs typeface="Symbol" charset="2"/>
                <a:sym typeface="Symbol" charset="2"/>
              </a:rPr>
              <a:t>m</a:t>
            </a:r>
            <a:r>
              <a:rPr lang="en-US" sz="1600" dirty="0" smtClean="0">
                <a:solidFill>
                  <a:srgbClr val="FF0000"/>
                </a:solidFill>
                <a:sym typeface="Symbol" charset="2"/>
              </a:rPr>
              <a:t>=1.23 (D</a:t>
            </a:r>
            <a:r>
              <a:rPr lang="en-US" sz="1600" dirty="0" smtClean="0">
                <a:solidFill>
                  <a:srgbClr val="FF0000"/>
                </a:solidFill>
              </a:rPr>
              <a:t>Ø</a:t>
            </a:r>
            <a:r>
              <a:rPr lang="en-US" sz="1600" dirty="0" smtClean="0">
                <a:solidFill>
                  <a:srgbClr val="FF0000"/>
                </a:solidFill>
                <a:sym typeface="Symbol" charset="2"/>
              </a:rPr>
              <a:t> measured rate):</a:t>
            </a:r>
          </a:p>
          <a:p>
            <a:pPr marL="285750" indent="-285750">
              <a:spcBef>
                <a:spcPct val="20000"/>
              </a:spcBef>
              <a:buFont typeface="Arial" charset="0"/>
              <a:buChar char="•"/>
            </a:pPr>
            <a:r>
              <a:rPr lang="en-US" sz="1600" dirty="0" smtClean="0">
                <a:solidFill>
                  <a:srgbClr val="FF0000"/>
                </a:solidFill>
                <a:sym typeface="Symbol" charset="2"/>
              </a:rPr>
              <a:t>Exclude 2</a:t>
            </a:r>
            <a:r>
              <a:rPr lang="en-US" sz="1600" baseline="30000" dirty="0" smtClean="0">
                <a:solidFill>
                  <a:srgbClr val="FF0000"/>
                </a:solidFill>
                <a:sym typeface="Symbol" charset="2"/>
              </a:rPr>
              <a:t>+</a:t>
            </a:r>
            <a:r>
              <a:rPr lang="en-US" sz="1600" dirty="0" smtClean="0">
                <a:solidFill>
                  <a:srgbClr val="FF0000"/>
                </a:solidFill>
                <a:sym typeface="Symbol" charset="2"/>
              </a:rPr>
              <a:t> at 99.9% CL (in favor of 0</a:t>
            </a:r>
            <a:r>
              <a:rPr lang="en-US" sz="1600" baseline="30000" dirty="0" smtClean="0">
                <a:solidFill>
                  <a:srgbClr val="FF0000"/>
                </a:solidFill>
                <a:sym typeface="Symbol" charset="2"/>
              </a:rPr>
              <a:t>+</a:t>
            </a:r>
            <a:r>
              <a:rPr lang="en-US" sz="1600" dirty="0" smtClean="0">
                <a:solidFill>
                  <a:srgbClr val="FF0000"/>
                </a:solidFill>
                <a:sym typeface="Symbol" charset="2"/>
              </a:rPr>
              <a:t>).</a:t>
            </a:r>
          </a:p>
          <a:p>
            <a:pPr marL="285750" indent="-285750">
              <a:spcBef>
                <a:spcPct val="20000"/>
              </a:spcBef>
              <a:buFont typeface="Arial" charset="0"/>
              <a:buChar char="•"/>
            </a:pPr>
            <a:r>
              <a:rPr lang="en-US" sz="1600" dirty="0" smtClean="0">
                <a:sym typeface="Symbol" charset="2"/>
              </a:rPr>
              <a:t>Assuming the excess results from a superposition of a 0</a:t>
            </a:r>
            <a:r>
              <a:rPr lang="en-US" sz="1600" baseline="30000" dirty="0" smtClean="0">
                <a:sym typeface="Symbol" charset="2"/>
              </a:rPr>
              <a:t>+</a:t>
            </a:r>
            <a:r>
              <a:rPr lang="en-US" sz="1600" dirty="0" smtClean="0">
                <a:sym typeface="Symbol" charset="2"/>
              </a:rPr>
              <a:t> and 2</a:t>
            </a:r>
            <a:r>
              <a:rPr lang="en-US" sz="1600" baseline="30000" dirty="0" smtClean="0">
                <a:sym typeface="Symbol" charset="2"/>
              </a:rPr>
              <a:t>+  </a:t>
            </a:r>
            <a:r>
              <a:rPr lang="en-US" sz="1600" dirty="0" smtClean="0">
                <a:sym typeface="Symbol" charset="2"/>
              </a:rPr>
              <a:t>particle:</a:t>
            </a:r>
          </a:p>
          <a:p>
            <a:pPr marL="285750" indent="-285750">
              <a:spcBef>
                <a:spcPct val="20000"/>
              </a:spcBef>
            </a:pPr>
            <a:r>
              <a:rPr lang="en-US" sz="1600" dirty="0" smtClean="0">
                <a:sym typeface="Symbol" charset="2"/>
              </a:rPr>
              <a:t>	</a:t>
            </a:r>
            <a:r>
              <a:rPr lang="en-US" sz="1600" dirty="0" smtClean="0">
                <a:solidFill>
                  <a:srgbClr val="FF0000"/>
                </a:solidFill>
                <a:sym typeface="Symbol" charset="2"/>
              </a:rPr>
              <a:t>Exclude a 2</a:t>
            </a:r>
            <a:r>
              <a:rPr lang="en-US" sz="1600" baseline="30000" dirty="0" smtClean="0">
                <a:solidFill>
                  <a:srgbClr val="FF0000"/>
                </a:solidFill>
                <a:sym typeface="Symbol" charset="2"/>
              </a:rPr>
              <a:t>+</a:t>
            </a:r>
            <a:r>
              <a:rPr lang="en-US" sz="1600" dirty="0" smtClean="0">
                <a:solidFill>
                  <a:srgbClr val="FF0000"/>
                </a:solidFill>
                <a:sym typeface="Symbol" charset="2"/>
              </a:rPr>
              <a:t> fraction f</a:t>
            </a:r>
            <a:r>
              <a:rPr lang="en-US" sz="1600" baseline="-25000" dirty="0" smtClean="0">
                <a:solidFill>
                  <a:srgbClr val="FF0000"/>
                </a:solidFill>
                <a:sym typeface="Symbol" charset="2"/>
              </a:rPr>
              <a:t>2+</a:t>
            </a:r>
            <a:r>
              <a:rPr lang="en-US" sz="1600" dirty="0" smtClean="0">
                <a:solidFill>
                  <a:srgbClr val="FF0000"/>
                </a:solidFill>
                <a:sym typeface="Symbol" charset="2"/>
              </a:rPr>
              <a:t>&gt;</a:t>
            </a:r>
            <a:r>
              <a:rPr lang="en-US" sz="1600" dirty="0" smtClean="0">
                <a:solidFill>
                  <a:srgbClr val="FF0000"/>
                </a:solidFill>
                <a:sym typeface="Symbol" charset="2"/>
              </a:rPr>
              <a:t>0.42 </a:t>
            </a:r>
            <a:r>
              <a:rPr lang="en-US" sz="1600" dirty="0" smtClean="0">
                <a:solidFill>
                  <a:srgbClr val="FF0000"/>
                </a:solidFill>
                <a:sym typeface="Symbol" charset="2"/>
              </a:rPr>
              <a:t>at 95% CL (in favor of pure 0</a:t>
            </a:r>
            <a:r>
              <a:rPr lang="en-US" sz="1600" baseline="30000" dirty="0" smtClean="0">
                <a:solidFill>
                  <a:srgbClr val="FF0000"/>
                </a:solidFill>
                <a:sym typeface="Symbol" charset="2"/>
              </a:rPr>
              <a:t>+</a:t>
            </a:r>
            <a:r>
              <a:rPr lang="en-US" sz="1600" dirty="0" smtClean="0">
                <a:solidFill>
                  <a:srgbClr val="FF0000"/>
                </a:solidFill>
                <a:sym typeface="Symbol" charset="2"/>
              </a:rPr>
              <a:t>).</a:t>
            </a:r>
            <a:endParaRPr lang="en-US" sz="1600" baseline="-25000" dirty="0" smtClean="0">
              <a:solidFill>
                <a:srgbClr val="FF0000"/>
              </a:solidFill>
              <a:sym typeface="Symbol" charset="2"/>
            </a:endParaRPr>
          </a:p>
          <a:p>
            <a:pPr marL="285750" indent="-285750">
              <a:spcBef>
                <a:spcPct val="20000"/>
              </a:spcBef>
            </a:pPr>
            <a:endParaRPr lang="en-US" sz="1600" dirty="0">
              <a:sym typeface="Symbol" charset="2"/>
            </a:endParaRPr>
          </a:p>
        </p:txBody>
      </p:sp>
      <p:sp>
        <p:nvSpPr>
          <p:cNvPr id="11" name="Rectangle 10"/>
          <p:cNvSpPr/>
          <p:nvPr/>
        </p:nvSpPr>
        <p:spPr>
          <a:xfrm>
            <a:off x="4343400" y="4343400"/>
            <a:ext cx="1904999" cy="307777"/>
          </a:xfrm>
          <a:prstGeom prst="rect">
            <a:avLst/>
          </a:prstGeom>
        </p:spPr>
        <p:txBody>
          <a:bodyPr wrap="square">
            <a:spAutoFit/>
          </a:bodyPr>
          <a:lstStyle/>
          <a:p>
            <a:r>
              <a:rPr lang="en-US" dirty="0" smtClean="0"/>
              <a:t>DØ Note 6387-CONF</a:t>
            </a:r>
            <a:endParaRPr lang="en-US" dirty="0"/>
          </a:p>
        </p:txBody>
      </p:sp>
      <p:pic>
        <p:nvPicPr>
          <p:cNvPr id="14" name="Picture 13"/>
          <p:cNvPicPr>
            <a:picLocks noChangeAspect="1"/>
          </p:cNvPicPr>
          <p:nvPr/>
        </p:nvPicPr>
        <p:blipFill>
          <a:blip r:embed="rId4"/>
          <a:stretch>
            <a:fillRect/>
          </a:stretch>
        </p:blipFill>
        <p:spPr>
          <a:xfrm>
            <a:off x="6019800" y="1884352"/>
            <a:ext cx="2519751" cy="2091059"/>
          </a:xfrm>
          <a:prstGeom prst="rect">
            <a:avLst/>
          </a:prstGeom>
        </p:spPr>
      </p:pic>
      <p:pic>
        <p:nvPicPr>
          <p:cNvPr id="15" name="Picture 14"/>
          <p:cNvPicPr>
            <a:picLocks noChangeAspect="1"/>
          </p:cNvPicPr>
          <p:nvPr/>
        </p:nvPicPr>
        <p:blipFill>
          <a:blip r:embed="rId5"/>
          <a:stretch>
            <a:fillRect/>
          </a:stretch>
        </p:blipFill>
        <p:spPr>
          <a:xfrm>
            <a:off x="3435513" y="1883463"/>
            <a:ext cx="2469356" cy="2078937"/>
          </a:xfrm>
          <a:prstGeom prst="rect">
            <a:avLst/>
          </a:prstGeom>
        </p:spPr>
      </p:pic>
      <p:pic>
        <p:nvPicPr>
          <p:cNvPr id="16" name="Picture 15"/>
          <p:cNvPicPr>
            <a:picLocks noChangeAspect="1"/>
          </p:cNvPicPr>
          <p:nvPr/>
        </p:nvPicPr>
        <p:blipFill>
          <a:blip r:embed="rId6"/>
          <a:stretch>
            <a:fillRect/>
          </a:stretch>
        </p:blipFill>
        <p:spPr>
          <a:xfrm>
            <a:off x="731971" y="1883406"/>
            <a:ext cx="2468429" cy="2078158"/>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2133600" y="2743200"/>
            <a:ext cx="5170957" cy="769441"/>
          </a:xfrm>
          <a:prstGeom prst="rect">
            <a:avLst/>
          </a:prstGeom>
        </p:spPr>
        <p:txBody>
          <a:bodyPr wrap="none">
            <a:spAutoFit/>
          </a:bodyPr>
          <a:lstStyle/>
          <a:p>
            <a:r>
              <a:rPr lang="en-US" sz="4400" dirty="0" smtClean="0">
                <a:solidFill>
                  <a:srgbClr val="990033"/>
                </a:solidFill>
              </a:rPr>
              <a:t>Indirect Constraints</a:t>
            </a:r>
            <a:endParaRPr lang="en-US" sz="4400" dirty="0"/>
          </a:p>
        </p:txBody>
      </p:sp>
      <p:sp>
        <p:nvSpPr>
          <p:cNvPr id="3" name="Slide Number Placeholder 1"/>
          <p:cNvSpPr>
            <a:spLocks noGrp="1"/>
          </p:cNvSpPr>
          <p:nvPr>
            <p:ph type="sldNum" sz="quarter" idx="12"/>
          </p:nvPr>
        </p:nvSpPr>
        <p:spPr>
          <a:xfrm>
            <a:off x="7010400" y="6400800"/>
            <a:ext cx="1905000" cy="457200"/>
          </a:xfrm>
        </p:spPr>
        <p:txBody>
          <a:bodyPr/>
          <a:lstStyle/>
          <a:p>
            <a:pPr>
              <a:defRPr/>
            </a:pPr>
            <a:fld id="{EAEAFFAE-2AFA-DB42-A87C-4340D77792FB}" type="slidenum">
              <a:rPr lang="en-US" sz="1600" smtClean="0">
                <a:latin typeface="Arial"/>
                <a:cs typeface="Arial"/>
              </a:rPr>
              <a:pPr>
                <a:defRPr/>
              </a:pPr>
              <a:t>12</a:t>
            </a:fld>
            <a:endParaRPr lang="en-US" sz="1600">
              <a:latin typeface="Arial"/>
              <a:cs typeface="Aria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Box 1027"/>
          <p:cNvSpPr txBox="1">
            <a:spLocks noChangeArrowheads="1"/>
          </p:cNvSpPr>
          <p:nvPr/>
        </p:nvSpPr>
        <p:spPr bwMode="auto">
          <a:xfrm>
            <a:off x="1219200" y="152400"/>
            <a:ext cx="6858000" cy="461963"/>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rPr>
              <a:t>Precision Electroweak Observables</a:t>
            </a:r>
            <a:endParaRPr lang="en-US" sz="2400" dirty="0">
              <a:solidFill>
                <a:srgbClr val="990033"/>
              </a:solidFill>
            </a:endParaRPr>
          </a:p>
        </p:txBody>
      </p:sp>
      <p:pic>
        <p:nvPicPr>
          <p:cNvPr id="7" name="Picture 6"/>
          <p:cNvPicPr>
            <a:picLocks noChangeAspect="1"/>
          </p:cNvPicPr>
          <p:nvPr/>
        </p:nvPicPr>
        <p:blipFill>
          <a:blip r:embed="rId2"/>
          <a:stretch>
            <a:fillRect/>
          </a:stretch>
        </p:blipFill>
        <p:spPr>
          <a:xfrm>
            <a:off x="533400" y="2590800"/>
            <a:ext cx="3581400" cy="941265"/>
          </a:xfrm>
          <a:prstGeom prst="rect">
            <a:avLst/>
          </a:prstGeom>
        </p:spPr>
      </p:pic>
      <p:pic>
        <p:nvPicPr>
          <p:cNvPr id="8" name="Picture 7"/>
          <p:cNvPicPr>
            <a:picLocks noChangeAspect="1"/>
          </p:cNvPicPr>
          <p:nvPr/>
        </p:nvPicPr>
        <p:blipFill>
          <a:blip r:embed="rId3"/>
          <a:stretch>
            <a:fillRect/>
          </a:stretch>
        </p:blipFill>
        <p:spPr>
          <a:xfrm>
            <a:off x="533400" y="4020339"/>
            <a:ext cx="3581400" cy="780261"/>
          </a:xfrm>
          <a:prstGeom prst="rect">
            <a:avLst/>
          </a:prstGeom>
        </p:spPr>
      </p:pic>
      <p:pic>
        <p:nvPicPr>
          <p:cNvPr id="9" name="Picture 8"/>
          <p:cNvPicPr>
            <a:picLocks noChangeAspect="1"/>
          </p:cNvPicPr>
          <p:nvPr/>
        </p:nvPicPr>
        <p:blipFill>
          <a:blip r:embed="rId4"/>
          <a:stretch>
            <a:fillRect/>
          </a:stretch>
        </p:blipFill>
        <p:spPr>
          <a:xfrm>
            <a:off x="609600" y="1905000"/>
            <a:ext cx="3124200" cy="664723"/>
          </a:xfrm>
          <a:prstGeom prst="rect">
            <a:avLst/>
          </a:prstGeom>
        </p:spPr>
      </p:pic>
      <p:pic>
        <p:nvPicPr>
          <p:cNvPr id="10" name="Picture 9"/>
          <p:cNvPicPr>
            <a:picLocks noChangeAspect="1"/>
          </p:cNvPicPr>
          <p:nvPr/>
        </p:nvPicPr>
        <p:blipFill>
          <a:blip r:embed="rId5"/>
          <a:stretch>
            <a:fillRect/>
          </a:stretch>
        </p:blipFill>
        <p:spPr>
          <a:xfrm>
            <a:off x="914400" y="3581400"/>
            <a:ext cx="2667000" cy="651140"/>
          </a:xfrm>
          <a:prstGeom prst="rect">
            <a:avLst/>
          </a:prstGeom>
        </p:spPr>
      </p:pic>
      <p:pic>
        <p:nvPicPr>
          <p:cNvPr id="11" name="Picture 10"/>
          <p:cNvPicPr>
            <a:picLocks noChangeAspect="1"/>
          </p:cNvPicPr>
          <p:nvPr/>
        </p:nvPicPr>
        <p:blipFill>
          <a:blip r:embed="rId6"/>
          <a:stretch>
            <a:fillRect/>
          </a:stretch>
        </p:blipFill>
        <p:spPr>
          <a:xfrm>
            <a:off x="609600" y="5029200"/>
            <a:ext cx="3379693" cy="609600"/>
          </a:xfrm>
          <a:prstGeom prst="rect">
            <a:avLst/>
          </a:prstGeom>
        </p:spPr>
      </p:pic>
      <p:sp>
        <p:nvSpPr>
          <p:cNvPr id="12" name="Rectangle 38"/>
          <p:cNvSpPr>
            <a:spLocks noChangeArrowheads="1"/>
          </p:cNvSpPr>
          <p:nvPr/>
        </p:nvSpPr>
        <p:spPr bwMode="auto">
          <a:xfrm>
            <a:off x="228600" y="914400"/>
            <a:ext cx="4419600" cy="55626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 typeface="Arial"/>
              <a:buChar char="•"/>
            </a:pPr>
            <a:r>
              <a:rPr lang="en-US" sz="1600" dirty="0" smtClean="0">
                <a:sym typeface="Wingdings"/>
              </a:rPr>
              <a:t>Experimental and theoretical precision achieved allow to test the electroweak theory at the quantum level.</a:t>
            </a:r>
          </a:p>
        </p:txBody>
      </p:sp>
      <p:pic>
        <p:nvPicPr>
          <p:cNvPr id="13" name="Picture 12"/>
          <p:cNvPicPr>
            <a:picLocks noChangeAspect="1"/>
          </p:cNvPicPr>
          <p:nvPr/>
        </p:nvPicPr>
        <p:blipFill>
          <a:blip r:embed="rId7"/>
          <a:stretch>
            <a:fillRect/>
          </a:stretch>
        </p:blipFill>
        <p:spPr>
          <a:xfrm>
            <a:off x="4648200" y="744870"/>
            <a:ext cx="4267200" cy="2836530"/>
          </a:xfrm>
          <a:prstGeom prst="rect">
            <a:avLst/>
          </a:prstGeom>
        </p:spPr>
      </p:pic>
      <p:sp>
        <p:nvSpPr>
          <p:cNvPr id="15" name="Slide Number Placeholder 1"/>
          <p:cNvSpPr>
            <a:spLocks noGrp="1"/>
          </p:cNvSpPr>
          <p:nvPr>
            <p:ph type="sldNum" sz="quarter" idx="12"/>
          </p:nvPr>
        </p:nvSpPr>
        <p:spPr>
          <a:xfrm>
            <a:off x="7010400" y="6400800"/>
            <a:ext cx="1905000" cy="457200"/>
          </a:xfrm>
        </p:spPr>
        <p:txBody>
          <a:bodyPr/>
          <a:lstStyle/>
          <a:p>
            <a:pPr>
              <a:defRPr/>
            </a:pPr>
            <a:fld id="{EAEAFFAE-2AFA-DB42-A87C-4340D77792FB}" type="slidenum">
              <a:rPr lang="en-US" sz="1600" smtClean="0">
                <a:latin typeface="Arial"/>
                <a:cs typeface="Arial"/>
              </a:rPr>
              <a:pPr>
                <a:defRPr/>
              </a:pPr>
              <a:t>13</a:t>
            </a:fld>
            <a:endParaRPr lang="en-US" sz="1600">
              <a:latin typeface="Arial"/>
              <a:cs typeface="Arial"/>
            </a:endParaRPr>
          </a:p>
        </p:txBody>
      </p:sp>
      <p:sp>
        <p:nvSpPr>
          <p:cNvPr id="16" name="TextBox 15"/>
          <p:cNvSpPr txBox="1"/>
          <p:nvPr/>
        </p:nvSpPr>
        <p:spPr bwMode="auto">
          <a:xfrm>
            <a:off x="6553200" y="2143780"/>
            <a:ext cx="2362200" cy="523220"/>
          </a:xfrm>
          <a:prstGeom prst="rect">
            <a:avLst/>
          </a:prstGeom>
          <a:noFill/>
          <a:ln w="28575">
            <a:noFill/>
            <a:miter lim="800000"/>
            <a:headEnd/>
            <a:tailEnd/>
          </a:ln>
          <a:effectLst/>
        </p:spPr>
        <p:txBody>
          <a:bodyPr wrap="square" rtlCol="0">
            <a:spAutoFit/>
          </a:bodyPr>
          <a:lstStyle/>
          <a:p>
            <a:pPr>
              <a:spcBef>
                <a:spcPct val="50000"/>
              </a:spcBef>
            </a:pPr>
            <a:r>
              <a:rPr lang="en-US" dirty="0" smtClean="0"/>
              <a:t>Early M</a:t>
            </a:r>
            <a:r>
              <a:rPr lang="en-US" baseline="-25000" dirty="0" smtClean="0"/>
              <a:t>W</a:t>
            </a:r>
            <a:r>
              <a:rPr lang="en-US" dirty="0" smtClean="0"/>
              <a:t> measurements allowed to infer </a:t>
            </a:r>
            <a:r>
              <a:rPr lang="en-US" dirty="0" err="1" smtClean="0"/>
              <a:t>m</a:t>
            </a:r>
            <a:r>
              <a:rPr lang="en-US" baseline="-25000" dirty="0" err="1" smtClean="0"/>
              <a:t>t</a:t>
            </a:r>
            <a:endParaRPr lang="en-US" baseline="-25000" dirty="0" smtClean="0"/>
          </a:p>
        </p:txBody>
      </p:sp>
      <p:cxnSp>
        <p:nvCxnSpPr>
          <p:cNvPr id="18" name="Straight Arrow Connector 17"/>
          <p:cNvCxnSpPr/>
          <p:nvPr/>
        </p:nvCxnSpPr>
        <p:spPr bwMode="auto">
          <a:xfrm rot="16200000" flipV="1">
            <a:off x="6057900" y="1790700"/>
            <a:ext cx="457200" cy="381000"/>
          </a:xfrm>
          <a:prstGeom prst="straightConnector1">
            <a:avLst/>
          </a:prstGeom>
          <a:noFill/>
          <a:ln w="9525" cap="flat" cmpd="sng" algn="ctr">
            <a:solidFill>
              <a:schemeClr val="tx1"/>
            </a:solidFill>
            <a:prstDash val="solid"/>
            <a:round/>
            <a:headEnd type="none" w="med" len="med"/>
            <a:tailEnd type="arrow"/>
          </a:ln>
          <a:effectLst/>
        </p:spPr>
      </p:cxnSp>
      <p:sp>
        <p:nvSpPr>
          <p:cNvPr id="19" name="Up Arrow Callout 18"/>
          <p:cNvSpPr/>
          <p:nvPr/>
        </p:nvSpPr>
        <p:spPr bwMode="auto">
          <a:xfrm>
            <a:off x="5562600" y="3352800"/>
            <a:ext cx="1295400" cy="457200"/>
          </a:xfrm>
          <a:prstGeom prst="upArrowCallou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Top discovery</a:t>
            </a:r>
          </a:p>
        </p:txBody>
      </p:sp>
      <p:sp>
        <p:nvSpPr>
          <p:cNvPr id="20" name="TextBox 19"/>
          <p:cNvSpPr txBox="1"/>
          <p:nvPr/>
        </p:nvSpPr>
        <p:spPr bwMode="auto">
          <a:xfrm>
            <a:off x="685800" y="5943600"/>
            <a:ext cx="3581400" cy="738664"/>
          </a:xfrm>
          <a:prstGeom prst="rect">
            <a:avLst/>
          </a:prstGeom>
          <a:noFill/>
          <a:ln w="28575">
            <a:noFill/>
            <a:miter lim="800000"/>
            <a:headEnd/>
            <a:tailEnd/>
          </a:ln>
          <a:effectLst/>
        </p:spPr>
        <p:txBody>
          <a:bodyPr wrap="square" rtlCol="0">
            <a:spAutoFit/>
          </a:bodyPr>
          <a:lstStyle/>
          <a:p>
            <a:pPr>
              <a:spcBef>
                <a:spcPct val="50000"/>
              </a:spcBef>
            </a:pPr>
            <a:r>
              <a:rPr lang="en-US" dirty="0" smtClean="0"/>
              <a:t>Precision EW observables, along with </a:t>
            </a:r>
            <a:r>
              <a:rPr lang="en-US" dirty="0" err="1" smtClean="0"/>
              <a:t>m</a:t>
            </a:r>
            <a:r>
              <a:rPr lang="en-US" baseline="-25000" dirty="0" err="1" smtClean="0"/>
              <a:t>t</a:t>
            </a:r>
            <a:r>
              <a:rPr lang="en-US" dirty="0" smtClean="0"/>
              <a:t>, allow to infer M</a:t>
            </a:r>
            <a:r>
              <a:rPr lang="en-US" baseline="-25000" dirty="0" smtClean="0"/>
              <a:t>H</a:t>
            </a:r>
            <a:r>
              <a:rPr lang="en-US" dirty="0" smtClean="0"/>
              <a:t> (M</a:t>
            </a:r>
            <a:r>
              <a:rPr lang="en-US" baseline="-25000" dirty="0" smtClean="0"/>
              <a:t>W</a:t>
            </a:r>
            <a:r>
              <a:rPr lang="en-US" dirty="0" smtClean="0"/>
              <a:t> is one of the most sensitive measurements)</a:t>
            </a:r>
            <a:endParaRPr lang="en-US" baseline="-25000" dirty="0" smtClean="0"/>
          </a:p>
        </p:txBody>
      </p:sp>
      <p:pic>
        <p:nvPicPr>
          <p:cNvPr id="23" name="Picture 22"/>
          <p:cNvPicPr>
            <a:picLocks noChangeAspect="1"/>
          </p:cNvPicPr>
          <p:nvPr/>
        </p:nvPicPr>
        <p:blipFill>
          <a:blip r:embed="rId8"/>
          <a:stretch>
            <a:fillRect/>
          </a:stretch>
        </p:blipFill>
        <p:spPr>
          <a:xfrm>
            <a:off x="4572000" y="3810000"/>
            <a:ext cx="4267200" cy="3048000"/>
          </a:xfrm>
          <a:prstGeom prst="rect">
            <a:avLst/>
          </a:prstGeom>
        </p:spPr>
      </p:pic>
      <p:cxnSp>
        <p:nvCxnSpPr>
          <p:cNvPr id="22" name="Straight Arrow Connector 21"/>
          <p:cNvCxnSpPr/>
          <p:nvPr/>
        </p:nvCxnSpPr>
        <p:spPr bwMode="auto">
          <a:xfrm flipV="1">
            <a:off x="4114800" y="5638800"/>
            <a:ext cx="2362200" cy="685800"/>
          </a:xfrm>
          <a:prstGeom prst="straightConnector1">
            <a:avLst/>
          </a:prstGeom>
          <a:noFill/>
          <a:ln w="9525" cap="flat" cmpd="sng" algn="ctr">
            <a:solidFill>
              <a:schemeClr val="tx1"/>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Box 1027"/>
          <p:cNvSpPr txBox="1">
            <a:spLocks noChangeArrowheads="1"/>
          </p:cNvSpPr>
          <p:nvPr/>
        </p:nvSpPr>
        <p:spPr bwMode="auto">
          <a:xfrm>
            <a:off x="1219200" y="152400"/>
            <a:ext cx="6858000" cy="461963"/>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rPr>
              <a:t>Precision Electroweak Observables</a:t>
            </a:r>
            <a:endParaRPr lang="en-US" sz="2400" dirty="0">
              <a:solidFill>
                <a:srgbClr val="990033"/>
              </a:solidFill>
            </a:endParaRPr>
          </a:p>
        </p:txBody>
      </p:sp>
      <p:pic>
        <p:nvPicPr>
          <p:cNvPr id="7" name="Picture 6"/>
          <p:cNvPicPr>
            <a:picLocks noChangeAspect="1"/>
          </p:cNvPicPr>
          <p:nvPr/>
        </p:nvPicPr>
        <p:blipFill>
          <a:blip r:embed="rId2"/>
          <a:stretch>
            <a:fillRect/>
          </a:stretch>
        </p:blipFill>
        <p:spPr>
          <a:xfrm>
            <a:off x="533400" y="2590800"/>
            <a:ext cx="3581400" cy="941265"/>
          </a:xfrm>
          <a:prstGeom prst="rect">
            <a:avLst/>
          </a:prstGeom>
        </p:spPr>
      </p:pic>
      <p:pic>
        <p:nvPicPr>
          <p:cNvPr id="8" name="Picture 7"/>
          <p:cNvPicPr>
            <a:picLocks noChangeAspect="1"/>
          </p:cNvPicPr>
          <p:nvPr/>
        </p:nvPicPr>
        <p:blipFill>
          <a:blip r:embed="rId3"/>
          <a:stretch>
            <a:fillRect/>
          </a:stretch>
        </p:blipFill>
        <p:spPr>
          <a:xfrm>
            <a:off x="533400" y="4020339"/>
            <a:ext cx="3581400" cy="780261"/>
          </a:xfrm>
          <a:prstGeom prst="rect">
            <a:avLst/>
          </a:prstGeom>
        </p:spPr>
      </p:pic>
      <p:pic>
        <p:nvPicPr>
          <p:cNvPr id="9" name="Picture 8"/>
          <p:cNvPicPr>
            <a:picLocks noChangeAspect="1"/>
          </p:cNvPicPr>
          <p:nvPr/>
        </p:nvPicPr>
        <p:blipFill>
          <a:blip r:embed="rId4"/>
          <a:stretch>
            <a:fillRect/>
          </a:stretch>
        </p:blipFill>
        <p:spPr>
          <a:xfrm>
            <a:off x="609600" y="1905000"/>
            <a:ext cx="3124200" cy="664723"/>
          </a:xfrm>
          <a:prstGeom prst="rect">
            <a:avLst/>
          </a:prstGeom>
        </p:spPr>
      </p:pic>
      <p:pic>
        <p:nvPicPr>
          <p:cNvPr id="10" name="Picture 9"/>
          <p:cNvPicPr>
            <a:picLocks noChangeAspect="1"/>
          </p:cNvPicPr>
          <p:nvPr/>
        </p:nvPicPr>
        <p:blipFill>
          <a:blip r:embed="rId5"/>
          <a:stretch>
            <a:fillRect/>
          </a:stretch>
        </p:blipFill>
        <p:spPr>
          <a:xfrm>
            <a:off x="914400" y="3581400"/>
            <a:ext cx="2667000" cy="651140"/>
          </a:xfrm>
          <a:prstGeom prst="rect">
            <a:avLst/>
          </a:prstGeom>
        </p:spPr>
      </p:pic>
      <p:pic>
        <p:nvPicPr>
          <p:cNvPr id="11" name="Picture 10"/>
          <p:cNvPicPr>
            <a:picLocks noChangeAspect="1"/>
          </p:cNvPicPr>
          <p:nvPr/>
        </p:nvPicPr>
        <p:blipFill>
          <a:blip r:embed="rId6"/>
          <a:stretch>
            <a:fillRect/>
          </a:stretch>
        </p:blipFill>
        <p:spPr>
          <a:xfrm>
            <a:off x="609600" y="5029200"/>
            <a:ext cx="3379693" cy="609600"/>
          </a:xfrm>
          <a:prstGeom prst="rect">
            <a:avLst/>
          </a:prstGeom>
        </p:spPr>
      </p:pic>
      <p:sp>
        <p:nvSpPr>
          <p:cNvPr id="12" name="Rectangle 38"/>
          <p:cNvSpPr>
            <a:spLocks noChangeArrowheads="1"/>
          </p:cNvSpPr>
          <p:nvPr/>
        </p:nvSpPr>
        <p:spPr bwMode="auto">
          <a:xfrm>
            <a:off x="228600" y="914400"/>
            <a:ext cx="4419600" cy="55626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 typeface="Arial"/>
              <a:buChar char="•"/>
            </a:pPr>
            <a:r>
              <a:rPr lang="en-US" sz="1600" dirty="0" smtClean="0">
                <a:sym typeface="Wingdings"/>
              </a:rPr>
              <a:t>Experimental and theoretical precision achieved allow to test the electroweak theory at the quantum level.</a:t>
            </a: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p:txBody>
      </p:sp>
      <p:sp>
        <p:nvSpPr>
          <p:cNvPr id="20" name="TextBox 19"/>
          <p:cNvSpPr txBox="1"/>
          <p:nvPr/>
        </p:nvSpPr>
        <p:spPr bwMode="auto">
          <a:xfrm>
            <a:off x="5867400" y="838200"/>
            <a:ext cx="2089234" cy="338554"/>
          </a:xfrm>
          <a:prstGeom prst="rect">
            <a:avLst/>
          </a:prstGeom>
          <a:noFill/>
          <a:ln w="28575">
            <a:noFill/>
            <a:miter lim="800000"/>
            <a:headEnd/>
            <a:tailEnd/>
          </a:ln>
          <a:effectLst/>
        </p:spPr>
        <p:txBody>
          <a:bodyPr wrap="none" rtlCol="0">
            <a:spAutoFit/>
          </a:bodyPr>
          <a:lstStyle/>
          <a:p>
            <a:pPr>
              <a:spcBef>
                <a:spcPct val="50000"/>
              </a:spcBef>
            </a:pPr>
            <a:r>
              <a:rPr lang="en-US" sz="1600" dirty="0" smtClean="0">
                <a:solidFill>
                  <a:srgbClr val="FF0000"/>
                </a:solidFill>
              </a:rPr>
              <a:t>Status early in Run II</a:t>
            </a:r>
          </a:p>
        </p:txBody>
      </p:sp>
      <p:sp>
        <p:nvSpPr>
          <p:cNvPr id="26" name="Slide Number Placeholder 1"/>
          <p:cNvSpPr>
            <a:spLocks noGrp="1"/>
          </p:cNvSpPr>
          <p:nvPr>
            <p:ph type="sldNum" sz="quarter" idx="12"/>
          </p:nvPr>
        </p:nvSpPr>
        <p:spPr>
          <a:xfrm>
            <a:off x="7010400" y="6400800"/>
            <a:ext cx="1905000" cy="457200"/>
          </a:xfrm>
        </p:spPr>
        <p:txBody>
          <a:bodyPr/>
          <a:lstStyle/>
          <a:p>
            <a:pPr>
              <a:defRPr/>
            </a:pPr>
            <a:fld id="{EAEAFFAE-2AFA-DB42-A87C-4340D77792FB}" type="slidenum">
              <a:rPr lang="en-US" sz="1600" smtClean="0">
                <a:latin typeface="Arial"/>
                <a:cs typeface="Arial"/>
              </a:rPr>
              <a:pPr>
                <a:defRPr/>
              </a:pPr>
              <a:t>14</a:t>
            </a:fld>
            <a:endParaRPr lang="en-US" sz="1600">
              <a:latin typeface="Arial"/>
              <a:cs typeface="Arial"/>
            </a:endParaRPr>
          </a:p>
        </p:txBody>
      </p:sp>
      <p:pic>
        <p:nvPicPr>
          <p:cNvPr id="32" name="Picture 31"/>
          <p:cNvPicPr>
            <a:picLocks noChangeAspect="1"/>
          </p:cNvPicPr>
          <p:nvPr/>
        </p:nvPicPr>
        <p:blipFill>
          <a:blip r:embed="rId7"/>
          <a:stretch>
            <a:fillRect/>
          </a:stretch>
        </p:blipFill>
        <p:spPr>
          <a:xfrm>
            <a:off x="4495800" y="1209476"/>
            <a:ext cx="4419600" cy="4200724"/>
          </a:xfrm>
          <a:prstGeom prst="rect">
            <a:avLst/>
          </a:prstGeom>
        </p:spPr>
      </p:pic>
      <p:sp>
        <p:nvSpPr>
          <p:cNvPr id="33" name="TextBox 32"/>
          <p:cNvSpPr txBox="1"/>
          <p:nvPr/>
        </p:nvSpPr>
        <p:spPr bwMode="auto">
          <a:xfrm>
            <a:off x="4724400" y="5562600"/>
            <a:ext cx="4343400" cy="1077218"/>
          </a:xfrm>
          <a:prstGeom prst="rect">
            <a:avLst/>
          </a:prstGeom>
          <a:noFill/>
          <a:ln w="28575">
            <a:noFill/>
            <a:miter lim="800000"/>
            <a:headEnd/>
            <a:tailEnd/>
          </a:ln>
          <a:effectLst/>
        </p:spPr>
        <p:txBody>
          <a:bodyPr wrap="square" rtlCol="0">
            <a:spAutoFit/>
          </a:bodyPr>
          <a:lstStyle/>
          <a:p>
            <a:pPr>
              <a:spcBef>
                <a:spcPct val="50000"/>
              </a:spcBef>
            </a:pPr>
            <a:r>
              <a:rPr lang="en-US" sz="1600" dirty="0" smtClean="0">
                <a:latin typeface="Symbol" charset="2"/>
                <a:cs typeface="Symbol" charset="2"/>
              </a:rPr>
              <a:t>D</a:t>
            </a:r>
            <a:r>
              <a:rPr lang="en-US" sz="1600" dirty="0" smtClean="0"/>
              <a:t>m</a:t>
            </a:r>
            <a:r>
              <a:rPr lang="en-US" sz="1600" baseline="-25000" dirty="0" smtClean="0"/>
              <a:t>t</a:t>
            </a:r>
            <a:r>
              <a:rPr lang="en-US" sz="1600" dirty="0" smtClean="0"/>
              <a:t>~2 GeV (from early Tevatron Run II meas.)</a:t>
            </a:r>
          </a:p>
          <a:p>
            <a:pPr>
              <a:spcBef>
                <a:spcPct val="50000"/>
              </a:spcBef>
            </a:pPr>
            <a:r>
              <a:rPr lang="en-US" sz="1600" dirty="0" smtClean="0">
                <a:latin typeface="Symbol" charset="2"/>
                <a:cs typeface="Symbol" charset="2"/>
              </a:rPr>
              <a:t>D</a:t>
            </a:r>
            <a:r>
              <a:rPr lang="en-US" sz="1600" dirty="0" smtClean="0"/>
              <a:t>M</a:t>
            </a:r>
            <a:r>
              <a:rPr lang="en-US" sz="1600" baseline="-25000" dirty="0" smtClean="0"/>
              <a:t>W</a:t>
            </a:r>
            <a:r>
              <a:rPr lang="en-US" sz="1600" dirty="0" smtClean="0"/>
              <a:t>~30 </a:t>
            </a:r>
            <a:r>
              <a:rPr lang="en-US" sz="1600" dirty="0" err="1" smtClean="0"/>
              <a:t>MeV</a:t>
            </a:r>
            <a:r>
              <a:rPr lang="en-US" sz="1600" dirty="0" smtClean="0"/>
              <a:t> (dominated by LEP2) </a:t>
            </a:r>
          </a:p>
          <a:p>
            <a:pPr>
              <a:spcBef>
                <a:spcPct val="50000"/>
              </a:spcBef>
            </a:pPr>
            <a:endParaRPr lang="en-US" sz="1600"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Box 1027"/>
          <p:cNvSpPr txBox="1">
            <a:spLocks noChangeArrowheads="1"/>
          </p:cNvSpPr>
          <p:nvPr/>
        </p:nvSpPr>
        <p:spPr bwMode="auto">
          <a:xfrm>
            <a:off x="1219200" y="152400"/>
            <a:ext cx="6858000" cy="461963"/>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rPr>
              <a:t>Precision Electroweak Observables</a:t>
            </a:r>
            <a:endParaRPr lang="en-US" sz="2400" dirty="0">
              <a:solidFill>
                <a:srgbClr val="990033"/>
              </a:solidFill>
            </a:endParaRPr>
          </a:p>
        </p:txBody>
      </p:sp>
      <p:pic>
        <p:nvPicPr>
          <p:cNvPr id="7" name="Picture 6"/>
          <p:cNvPicPr>
            <a:picLocks noChangeAspect="1"/>
          </p:cNvPicPr>
          <p:nvPr/>
        </p:nvPicPr>
        <p:blipFill>
          <a:blip r:embed="rId2"/>
          <a:stretch>
            <a:fillRect/>
          </a:stretch>
        </p:blipFill>
        <p:spPr>
          <a:xfrm>
            <a:off x="533400" y="2590800"/>
            <a:ext cx="3581400" cy="941265"/>
          </a:xfrm>
          <a:prstGeom prst="rect">
            <a:avLst/>
          </a:prstGeom>
        </p:spPr>
      </p:pic>
      <p:pic>
        <p:nvPicPr>
          <p:cNvPr id="8" name="Picture 7"/>
          <p:cNvPicPr>
            <a:picLocks noChangeAspect="1"/>
          </p:cNvPicPr>
          <p:nvPr/>
        </p:nvPicPr>
        <p:blipFill>
          <a:blip r:embed="rId3"/>
          <a:stretch>
            <a:fillRect/>
          </a:stretch>
        </p:blipFill>
        <p:spPr>
          <a:xfrm>
            <a:off x="533400" y="4020339"/>
            <a:ext cx="3581400" cy="780261"/>
          </a:xfrm>
          <a:prstGeom prst="rect">
            <a:avLst/>
          </a:prstGeom>
        </p:spPr>
      </p:pic>
      <p:pic>
        <p:nvPicPr>
          <p:cNvPr id="9" name="Picture 8"/>
          <p:cNvPicPr>
            <a:picLocks noChangeAspect="1"/>
          </p:cNvPicPr>
          <p:nvPr/>
        </p:nvPicPr>
        <p:blipFill>
          <a:blip r:embed="rId4"/>
          <a:stretch>
            <a:fillRect/>
          </a:stretch>
        </p:blipFill>
        <p:spPr>
          <a:xfrm>
            <a:off x="609600" y="1905000"/>
            <a:ext cx="3124200" cy="664723"/>
          </a:xfrm>
          <a:prstGeom prst="rect">
            <a:avLst/>
          </a:prstGeom>
        </p:spPr>
      </p:pic>
      <p:pic>
        <p:nvPicPr>
          <p:cNvPr id="10" name="Picture 9"/>
          <p:cNvPicPr>
            <a:picLocks noChangeAspect="1"/>
          </p:cNvPicPr>
          <p:nvPr/>
        </p:nvPicPr>
        <p:blipFill>
          <a:blip r:embed="rId5"/>
          <a:stretch>
            <a:fillRect/>
          </a:stretch>
        </p:blipFill>
        <p:spPr>
          <a:xfrm>
            <a:off x="914400" y="3581400"/>
            <a:ext cx="2667000" cy="651140"/>
          </a:xfrm>
          <a:prstGeom prst="rect">
            <a:avLst/>
          </a:prstGeom>
        </p:spPr>
      </p:pic>
      <p:pic>
        <p:nvPicPr>
          <p:cNvPr id="11" name="Picture 10"/>
          <p:cNvPicPr>
            <a:picLocks noChangeAspect="1"/>
          </p:cNvPicPr>
          <p:nvPr/>
        </p:nvPicPr>
        <p:blipFill>
          <a:blip r:embed="rId6"/>
          <a:stretch>
            <a:fillRect/>
          </a:stretch>
        </p:blipFill>
        <p:spPr>
          <a:xfrm>
            <a:off x="609600" y="5029200"/>
            <a:ext cx="3379693" cy="609600"/>
          </a:xfrm>
          <a:prstGeom prst="rect">
            <a:avLst/>
          </a:prstGeom>
        </p:spPr>
      </p:pic>
      <p:sp>
        <p:nvSpPr>
          <p:cNvPr id="12" name="Rectangle 38"/>
          <p:cNvSpPr>
            <a:spLocks noChangeArrowheads="1"/>
          </p:cNvSpPr>
          <p:nvPr/>
        </p:nvSpPr>
        <p:spPr bwMode="auto">
          <a:xfrm>
            <a:off x="228600" y="914400"/>
            <a:ext cx="4419600" cy="55626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 typeface="Arial"/>
              <a:buChar char="•"/>
            </a:pPr>
            <a:r>
              <a:rPr lang="en-US" sz="1600" dirty="0" smtClean="0">
                <a:sym typeface="Wingdings"/>
              </a:rPr>
              <a:t>Experimental and theoretical precision achieved allow to test the electroweak theory at the quantum level.</a:t>
            </a: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p:txBody>
      </p:sp>
      <p:sp>
        <p:nvSpPr>
          <p:cNvPr id="26" name="TextBox 25"/>
          <p:cNvSpPr txBox="1"/>
          <p:nvPr/>
        </p:nvSpPr>
        <p:spPr bwMode="auto">
          <a:xfrm>
            <a:off x="5410200" y="838200"/>
            <a:ext cx="3161641" cy="338554"/>
          </a:xfrm>
          <a:prstGeom prst="rect">
            <a:avLst/>
          </a:prstGeom>
          <a:noFill/>
          <a:ln w="28575">
            <a:noFill/>
            <a:miter lim="800000"/>
            <a:headEnd/>
            <a:tailEnd/>
          </a:ln>
          <a:effectLst/>
        </p:spPr>
        <p:txBody>
          <a:bodyPr wrap="none" rtlCol="0">
            <a:spAutoFit/>
          </a:bodyPr>
          <a:lstStyle/>
          <a:p>
            <a:pPr>
              <a:spcBef>
                <a:spcPct val="50000"/>
              </a:spcBef>
            </a:pPr>
            <a:r>
              <a:rPr lang="en-US" sz="1600" dirty="0" smtClean="0">
                <a:solidFill>
                  <a:srgbClr val="FF0000"/>
                </a:solidFill>
              </a:rPr>
              <a:t>A Hypothetical Scenario in 2012</a:t>
            </a:r>
          </a:p>
        </p:txBody>
      </p:sp>
      <p:sp>
        <p:nvSpPr>
          <p:cNvPr id="28" name="Slide Number Placeholder 1"/>
          <p:cNvSpPr>
            <a:spLocks noGrp="1"/>
          </p:cNvSpPr>
          <p:nvPr>
            <p:ph type="sldNum" sz="quarter" idx="12"/>
          </p:nvPr>
        </p:nvSpPr>
        <p:spPr>
          <a:xfrm>
            <a:off x="7010400" y="6400800"/>
            <a:ext cx="1905000" cy="457200"/>
          </a:xfrm>
        </p:spPr>
        <p:txBody>
          <a:bodyPr/>
          <a:lstStyle/>
          <a:p>
            <a:pPr>
              <a:defRPr/>
            </a:pPr>
            <a:fld id="{EAEAFFAE-2AFA-DB42-A87C-4340D77792FB}" type="slidenum">
              <a:rPr lang="en-US" sz="1600" smtClean="0">
                <a:latin typeface="Arial"/>
                <a:cs typeface="Arial"/>
              </a:rPr>
              <a:pPr>
                <a:defRPr/>
              </a:pPr>
              <a:t>15</a:t>
            </a:fld>
            <a:endParaRPr lang="en-US" sz="1600">
              <a:latin typeface="Arial"/>
              <a:cs typeface="Arial"/>
            </a:endParaRPr>
          </a:p>
        </p:txBody>
      </p:sp>
      <p:pic>
        <p:nvPicPr>
          <p:cNvPr id="31" name="Picture 30"/>
          <p:cNvPicPr>
            <a:picLocks noChangeAspect="1"/>
          </p:cNvPicPr>
          <p:nvPr/>
        </p:nvPicPr>
        <p:blipFill>
          <a:blip r:embed="rId7"/>
          <a:stretch>
            <a:fillRect/>
          </a:stretch>
        </p:blipFill>
        <p:spPr>
          <a:xfrm>
            <a:off x="4419599" y="1219200"/>
            <a:ext cx="4516329" cy="4191000"/>
          </a:xfrm>
          <a:prstGeom prst="rect">
            <a:avLst/>
          </a:prstGeom>
        </p:spPr>
      </p:pic>
      <p:sp>
        <p:nvSpPr>
          <p:cNvPr id="34" name="TextBox 33"/>
          <p:cNvSpPr txBox="1"/>
          <p:nvPr/>
        </p:nvSpPr>
        <p:spPr bwMode="auto">
          <a:xfrm>
            <a:off x="4876800" y="5410200"/>
            <a:ext cx="4038600" cy="1323439"/>
          </a:xfrm>
          <a:prstGeom prst="rect">
            <a:avLst/>
          </a:prstGeom>
          <a:noFill/>
          <a:ln w="28575">
            <a:noFill/>
            <a:miter lim="800000"/>
            <a:headEnd/>
            <a:tailEnd/>
          </a:ln>
          <a:effectLst/>
        </p:spPr>
        <p:txBody>
          <a:bodyPr wrap="square" rtlCol="0">
            <a:spAutoFit/>
          </a:bodyPr>
          <a:lstStyle/>
          <a:p>
            <a:pPr>
              <a:spcBef>
                <a:spcPct val="50000"/>
              </a:spcBef>
            </a:pPr>
            <a:r>
              <a:rPr lang="en-US" sz="1600" dirty="0" smtClean="0"/>
              <a:t>Higgs boson with M</a:t>
            </a:r>
            <a:r>
              <a:rPr lang="en-US" sz="1600" baseline="-25000" dirty="0" smtClean="0"/>
              <a:t>H</a:t>
            </a:r>
            <a:r>
              <a:rPr lang="en-US" sz="1600" dirty="0" smtClean="0"/>
              <a:t>=160 GeV discovered at Tevatron or LHC </a:t>
            </a:r>
            <a:endParaRPr lang="en-US" sz="1600" dirty="0" smtClean="0">
              <a:latin typeface="Symbol" charset="2"/>
              <a:cs typeface="Symbol" charset="2"/>
            </a:endParaRPr>
          </a:p>
          <a:p>
            <a:pPr>
              <a:spcBef>
                <a:spcPct val="50000"/>
              </a:spcBef>
            </a:pPr>
            <a:r>
              <a:rPr lang="en-US" sz="1600" dirty="0" smtClean="0">
                <a:latin typeface="Symbol" charset="2"/>
                <a:cs typeface="Symbol" charset="2"/>
              </a:rPr>
              <a:t>D</a:t>
            </a:r>
            <a:r>
              <a:rPr lang="en-US" sz="1600" dirty="0" smtClean="0"/>
              <a:t>m</a:t>
            </a:r>
            <a:r>
              <a:rPr lang="en-US" sz="1600" baseline="-25000" dirty="0" smtClean="0"/>
              <a:t>t</a:t>
            </a:r>
            <a:r>
              <a:rPr lang="en-US" sz="1600" dirty="0" smtClean="0"/>
              <a:t>~1 GeV (~ultimate Tevatron precision)</a:t>
            </a:r>
          </a:p>
          <a:p>
            <a:pPr>
              <a:spcBef>
                <a:spcPct val="50000"/>
              </a:spcBef>
            </a:pPr>
            <a:r>
              <a:rPr lang="en-US" sz="1600" dirty="0" smtClean="0">
                <a:latin typeface="Symbol" charset="2"/>
                <a:cs typeface="Symbol" charset="2"/>
              </a:rPr>
              <a:t>D</a:t>
            </a:r>
            <a:r>
              <a:rPr lang="en-US" sz="1600" dirty="0" smtClean="0"/>
              <a:t>M</a:t>
            </a:r>
            <a:r>
              <a:rPr lang="en-US" sz="1600" baseline="-25000" dirty="0" smtClean="0"/>
              <a:t>W</a:t>
            </a:r>
            <a:r>
              <a:rPr lang="en-US" sz="1600" dirty="0" smtClean="0"/>
              <a:t>~15 </a:t>
            </a:r>
            <a:r>
              <a:rPr lang="en-US" sz="1600" dirty="0" err="1" smtClean="0"/>
              <a:t>MeV</a:t>
            </a:r>
            <a:r>
              <a:rPr lang="en-US" sz="1600" dirty="0" smtClean="0"/>
              <a:t> (dominated by Tevatron)</a:t>
            </a:r>
          </a:p>
        </p:txBody>
      </p:sp>
      <p:sp>
        <p:nvSpPr>
          <p:cNvPr id="35" name="Oval 34"/>
          <p:cNvSpPr/>
          <p:nvPr/>
        </p:nvSpPr>
        <p:spPr bwMode="auto">
          <a:xfrm>
            <a:off x="6629400" y="3352800"/>
            <a:ext cx="457200" cy="304799"/>
          </a:xfrm>
          <a:prstGeom prst="ellipse">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cxnSp>
        <p:nvCxnSpPr>
          <p:cNvPr id="37" name="Straight Arrow Connector 36"/>
          <p:cNvCxnSpPr/>
          <p:nvPr/>
        </p:nvCxnSpPr>
        <p:spPr bwMode="auto">
          <a:xfrm rot="5400000" flipH="1" flipV="1">
            <a:off x="5715000" y="4572000"/>
            <a:ext cx="1219200" cy="457200"/>
          </a:xfrm>
          <a:prstGeom prst="straightConnector1">
            <a:avLst/>
          </a:prstGeom>
          <a:noFill/>
          <a:ln w="9525" cap="flat" cmpd="sng" algn="ctr">
            <a:solidFill>
              <a:schemeClr val="tx1"/>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Box 1027"/>
          <p:cNvSpPr txBox="1">
            <a:spLocks noChangeArrowheads="1"/>
          </p:cNvSpPr>
          <p:nvPr/>
        </p:nvSpPr>
        <p:spPr bwMode="auto">
          <a:xfrm>
            <a:off x="1219200" y="152400"/>
            <a:ext cx="6858000" cy="461963"/>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rPr>
              <a:t>Precision Electroweak Observables</a:t>
            </a:r>
            <a:endParaRPr lang="en-US" sz="2400" dirty="0">
              <a:solidFill>
                <a:srgbClr val="990033"/>
              </a:solidFill>
            </a:endParaRPr>
          </a:p>
        </p:txBody>
      </p:sp>
      <p:pic>
        <p:nvPicPr>
          <p:cNvPr id="7" name="Picture 6"/>
          <p:cNvPicPr>
            <a:picLocks noChangeAspect="1"/>
          </p:cNvPicPr>
          <p:nvPr/>
        </p:nvPicPr>
        <p:blipFill>
          <a:blip r:embed="rId2"/>
          <a:stretch>
            <a:fillRect/>
          </a:stretch>
        </p:blipFill>
        <p:spPr>
          <a:xfrm>
            <a:off x="533400" y="2590800"/>
            <a:ext cx="3581400" cy="941265"/>
          </a:xfrm>
          <a:prstGeom prst="rect">
            <a:avLst/>
          </a:prstGeom>
        </p:spPr>
      </p:pic>
      <p:pic>
        <p:nvPicPr>
          <p:cNvPr id="8" name="Picture 7"/>
          <p:cNvPicPr>
            <a:picLocks noChangeAspect="1"/>
          </p:cNvPicPr>
          <p:nvPr/>
        </p:nvPicPr>
        <p:blipFill>
          <a:blip r:embed="rId3"/>
          <a:stretch>
            <a:fillRect/>
          </a:stretch>
        </p:blipFill>
        <p:spPr>
          <a:xfrm>
            <a:off x="533400" y="4020339"/>
            <a:ext cx="3581400" cy="780261"/>
          </a:xfrm>
          <a:prstGeom prst="rect">
            <a:avLst/>
          </a:prstGeom>
        </p:spPr>
      </p:pic>
      <p:pic>
        <p:nvPicPr>
          <p:cNvPr id="9" name="Picture 8"/>
          <p:cNvPicPr>
            <a:picLocks noChangeAspect="1"/>
          </p:cNvPicPr>
          <p:nvPr/>
        </p:nvPicPr>
        <p:blipFill>
          <a:blip r:embed="rId4"/>
          <a:stretch>
            <a:fillRect/>
          </a:stretch>
        </p:blipFill>
        <p:spPr>
          <a:xfrm>
            <a:off x="609600" y="1905000"/>
            <a:ext cx="3124200" cy="664723"/>
          </a:xfrm>
          <a:prstGeom prst="rect">
            <a:avLst/>
          </a:prstGeom>
        </p:spPr>
      </p:pic>
      <p:pic>
        <p:nvPicPr>
          <p:cNvPr id="10" name="Picture 9"/>
          <p:cNvPicPr>
            <a:picLocks noChangeAspect="1"/>
          </p:cNvPicPr>
          <p:nvPr/>
        </p:nvPicPr>
        <p:blipFill>
          <a:blip r:embed="rId5"/>
          <a:stretch>
            <a:fillRect/>
          </a:stretch>
        </p:blipFill>
        <p:spPr>
          <a:xfrm>
            <a:off x="914400" y="3581400"/>
            <a:ext cx="2667000" cy="651140"/>
          </a:xfrm>
          <a:prstGeom prst="rect">
            <a:avLst/>
          </a:prstGeom>
        </p:spPr>
      </p:pic>
      <p:pic>
        <p:nvPicPr>
          <p:cNvPr id="11" name="Picture 10"/>
          <p:cNvPicPr>
            <a:picLocks noChangeAspect="1"/>
          </p:cNvPicPr>
          <p:nvPr/>
        </p:nvPicPr>
        <p:blipFill>
          <a:blip r:embed="rId6"/>
          <a:stretch>
            <a:fillRect/>
          </a:stretch>
        </p:blipFill>
        <p:spPr>
          <a:xfrm>
            <a:off x="609600" y="5029200"/>
            <a:ext cx="3379693" cy="609600"/>
          </a:xfrm>
          <a:prstGeom prst="rect">
            <a:avLst/>
          </a:prstGeom>
        </p:spPr>
      </p:pic>
      <p:sp>
        <p:nvSpPr>
          <p:cNvPr id="12" name="Rectangle 38"/>
          <p:cNvSpPr>
            <a:spLocks noChangeArrowheads="1"/>
          </p:cNvSpPr>
          <p:nvPr/>
        </p:nvSpPr>
        <p:spPr bwMode="auto">
          <a:xfrm>
            <a:off x="228600" y="914400"/>
            <a:ext cx="4419600" cy="55626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 typeface="Arial"/>
              <a:buChar char="•"/>
            </a:pPr>
            <a:r>
              <a:rPr lang="en-US" sz="1600" dirty="0" smtClean="0">
                <a:sym typeface="Wingdings"/>
              </a:rPr>
              <a:t>Experimental and theoretical precision achieved allow to test the electroweak theory at the quantum level.</a:t>
            </a: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p:txBody>
      </p:sp>
      <p:sp>
        <p:nvSpPr>
          <p:cNvPr id="26" name="TextBox 25"/>
          <p:cNvSpPr txBox="1"/>
          <p:nvPr/>
        </p:nvSpPr>
        <p:spPr bwMode="auto">
          <a:xfrm>
            <a:off x="5410200" y="838200"/>
            <a:ext cx="3161641" cy="338554"/>
          </a:xfrm>
          <a:prstGeom prst="rect">
            <a:avLst/>
          </a:prstGeom>
          <a:noFill/>
          <a:ln w="28575">
            <a:noFill/>
            <a:miter lim="800000"/>
            <a:headEnd/>
            <a:tailEnd/>
          </a:ln>
          <a:effectLst/>
        </p:spPr>
        <p:txBody>
          <a:bodyPr wrap="none" rtlCol="0">
            <a:spAutoFit/>
          </a:bodyPr>
          <a:lstStyle/>
          <a:p>
            <a:pPr>
              <a:spcBef>
                <a:spcPct val="50000"/>
              </a:spcBef>
            </a:pPr>
            <a:r>
              <a:rPr lang="en-US" sz="1600" dirty="0" smtClean="0">
                <a:solidFill>
                  <a:srgbClr val="FF0000"/>
                </a:solidFill>
              </a:rPr>
              <a:t>A Hypothetical Scenario in 2012</a:t>
            </a:r>
          </a:p>
        </p:txBody>
      </p:sp>
      <p:sp>
        <p:nvSpPr>
          <p:cNvPr id="28" name="Slide Number Placeholder 1"/>
          <p:cNvSpPr>
            <a:spLocks noGrp="1"/>
          </p:cNvSpPr>
          <p:nvPr>
            <p:ph type="sldNum" sz="quarter" idx="12"/>
          </p:nvPr>
        </p:nvSpPr>
        <p:spPr>
          <a:xfrm>
            <a:off x="7010400" y="6400800"/>
            <a:ext cx="1905000" cy="457200"/>
          </a:xfrm>
        </p:spPr>
        <p:txBody>
          <a:bodyPr/>
          <a:lstStyle/>
          <a:p>
            <a:pPr>
              <a:defRPr/>
            </a:pPr>
            <a:fld id="{EAEAFFAE-2AFA-DB42-A87C-4340D77792FB}" type="slidenum">
              <a:rPr lang="en-US" sz="1600" smtClean="0">
                <a:latin typeface="Arial"/>
                <a:cs typeface="Arial"/>
              </a:rPr>
              <a:pPr>
                <a:defRPr/>
              </a:pPr>
              <a:t>16</a:t>
            </a:fld>
            <a:endParaRPr lang="en-US" sz="1600">
              <a:latin typeface="Arial"/>
              <a:cs typeface="Arial"/>
            </a:endParaRPr>
          </a:p>
        </p:txBody>
      </p:sp>
      <p:pic>
        <p:nvPicPr>
          <p:cNvPr id="31" name="Picture 30"/>
          <p:cNvPicPr>
            <a:picLocks noChangeAspect="1"/>
          </p:cNvPicPr>
          <p:nvPr/>
        </p:nvPicPr>
        <p:blipFill>
          <a:blip r:embed="rId7"/>
          <a:stretch>
            <a:fillRect/>
          </a:stretch>
        </p:blipFill>
        <p:spPr>
          <a:xfrm>
            <a:off x="4419599" y="1219200"/>
            <a:ext cx="4516329" cy="4191000"/>
          </a:xfrm>
          <a:prstGeom prst="rect">
            <a:avLst/>
          </a:prstGeom>
        </p:spPr>
      </p:pic>
      <p:sp>
        <p:nvSpPr>
          <p:cNvPr id="34" name="TextBox 33"/>
          <p:cNvSpPr txBox="1"/>
          <p:nvPr/>
        </p:nvSpPr>
        <p:spPr bwMode="auto">
          <a:xfrm>
            <a:off x="4876800" y="5410200"/>
            <a:ext cx="4038600" cy="1323439"/>
          </a:xfrm>
          <a:prstGeom prst="rect">
            <a:avLst/>
          </a:prstGeom>
          <a:noFill/>
          <a:ln w="28575">
            <a:noFill/>
            <a:miter lim="800000"/>
            <a:headEnd/>
            <a:tailEnd/>
          </a:ln>
          <a:effectLst/>
        </p:spPr>
        <p:txBody>
          <a:bodyPr wrap="square" rtlCol="0">
            <a:spAutoFit/>
          </a:bodyPr>
          <a:lstStyle/>
          <a:p>
            <a:pPr>
              <a:spcBef>
                <a:spcPct val="50000"/>
              </a:spcBef>
            </a:pPr>
            <a:r>
              <a:rPr lang="en-US" sz="1600" dirty="0" smtClean="0"/>
              <a:t>Higgs boson with M</a:t>
            </a:r>
            <a:r>
              <a:rPr lang="en-US" sz="1600" baseline="-25000" dirty="0" smtClean="0"/>
              <a:t>H</a:t>
            </a:r>
            <a:r>
              <a:rPr lang="en-US" sz="1600" dirty="0" smtClean="0"/>
              <a:t>=160 GeV discovered at Tevatron or LHC </a:t>
            </a:r>
            <a:endParaRPr lang="en-US" sz="1600" dirty="0" smtClean="0">
              <a:latin typeface="Symbol" charset="2"/>
              <a:cs typeface="Symbol" charset="2"/>
            </a:endParaRPr>
          </a:p>
          <a:p>
            <a:pPr>
              <a:spcBef>
                <a:spcPct val="50000"/>
              </a:spcBef>
            </a:pPr>
            <a:r>
              <a:rPr lang="en-US" sz="1600" dirty="0" smtClean="0">
                <a:latin typeface="Symbol" charset="2"/>
                <a:cs typeface="Symbol" charset="2"/>
              </a:rPr>
              <a:t>D</a:t>
            </a:r>
            <a:r>
              <a:rPr lang="en-US" sz="1600" dirty="0" smtClean="0"/>
              <a:t>m</a:t>
            </a:r>
            <a:r>
              <a:rPr lang="en-US" sz="1600" baseline="-25000" dirty="0" smtClean="0"/>
              <a:t>t</a:t>
            </a:r>
            <a:r>
              <a:rPr lang="en-US" sz="1600" dirty="0" smtClean="0"/>
              <a:t>~1 GeV (~ultimate Tevatron precision)</a:t>
            </a:r>
          </a:p>
          <a:p>
            <a:pPr>
              <a:spcBef>
                <a:spcPct val="50000"/>
              </a:spcBef>
            </a:pPr>
            <a:r>
              <a:rPr lang="en-US" sz="1600" dirty="0" smtClean="0">
                <a:latin typeface="Symbol" charset="2"/>
                <a:cs typeface="Symbol" charset="2"/>
              </a:rPr>
              <a:t>D</a:t>
            </a:r>
            <a:r>
              <a:rPr lang="en-US" sz="1600" dirty="0" smtClean="0"/>
              <a:t>M</a:t>
            </a:r>
            <a:r>
              <a:rPr lang="en-US" sz="1600" baseline="-25000" dirty="0" smtClean="0"/>
              <a:t>W</a:t>
            </a:r>
            <a:r>
              <a:rPr lang="en-US" sz="1600" dirty="0" smtClean="0"/>
              <a:t>~15 </a:t>
            </a:r>
            <a:r>
              <a:rPr lang="en-US" sz="1600" dirty="0" err="1" smtClean="0"/>
              <a:t>MeV</a:t>
            </a:r>
            <a:r>
              <a:rPr lang="en-US" sz="1600" dirty="0" smtClean="0"/>
              <a:t> (dominated by Tevatron)</a:t>
            </a:r>
          </a:p>
        </p:txBody>
      </p:sp>
      <p:sp>
        <p:nvSpPr>
          <p:cNvPr id="35" name="Oval 34"/>
          <p:cNvSpPr/>
          <p:nvPr/>
        </p:nvSpPr>
        <p:spPr bwMode="auto">
          <a:xfrm>
            <a:off x="6629400" y="3352800"/>
            <a:ext cx="457200" cy="304799"/>
          </a:xfrm>
          <a:prstGeom prst="ellipse">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cxnSp>
        <p:nvCxnSpPr>
          <p:cNvPr id="37" name="Straight Arrow Connector 36"/>
          <p:cNvCxnSpPr/>
          <p:nvPr/>
        </p:nvCxnSpPr>
        <p:spPr bwMode="auto">
          <a:xfrm rot="5400000" flipH="1" flipV="1">
            <a:off x="5715000" y="4572000"/>
            <a:ext cx="1219200" cy="457200"/>
          </a:xfrm>
          <a:prstGeom prst="straightConnector1">
            <a:avLst/>
          </a:prstGeom>
          <a:noFill/>
          <a:ln w="9525" cap="flat" cmpd="sng" algn="ctr">
            <a:solidFill>
              <a:schemeClr val="tx1"/>
            </a:solidFill>
            <a:prstDash val="solid"/>
            <a:round/>
            <a:headEnd type="none" w="med" len="med"/>
            <a:tailEnd type="arrow"/>
          </a:ln>
          <a:effectLst/>
        </p:spPr>
      </p:cxnSp>
      <p:sp>
        <p:nvSpPr>
          <p:cNvPr id="38" name="Rectangle 37"/>
          <p:cNvSpPr/>
          <p:nvPr/>
        </p:nvSpPr>
        <p:spPr bwMode="auto">
          <a:xfrm>
            <a:off x="6248400" y="2286000"/>
            <a:ext cx="1828800" cy="2362200"/>
          </a:xfrm>
          <a:prstGeom prst="rect">
            <a:avLst/>
          </a:pr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16" name="TextBox 15"/>
          <p:cNvSpPr txBox="1"/>
          <p:nvPr/>
        </p:nvSpPr>
        <p:spPr bwMode="auto">
          <a:xfrm>
            <a:off x="6172200" y="1981200"/>
            <a:ext cx="974819" cy="338554"/>
          </a:xfrm>
          <a:prstGeom prst="rect">
            <a:avLst/>
          </a:prstGeom>
          <a:noFill/>
          <a:ln w="28575">
            <a:noFill/>
            <a:miter lim="800000"/>
            <a:headEnd/>
            <a:tailEnd/>
          </a:ln>
          <a:effectLst/>
        </p:spPr>
        <p:txBody>
          <a:bodyPr wrap="none" rtlCol="0">
            <a:spAutoFit/>
          </a:bodyPr>
          <a:lstStyle/>
          <a:p>
            <a:pPr>
              <a:spcBef>
                <a:spcPct val="50000"/>
              </a:spcBef>
            </a:pPr>
            <a:r>
              <a:rPr lang="en-US" sz="1600" i="1" dirty="0" smtClean="0"/>
              <a:t>Zoom in</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Box 1027"/>
          <p:cNvSpPr txBox="1">
            <a:spLocks noChangeArrowheads="1"/>
          </p:cNvSpPr>
          <p:nvPr/>
        </p:nvSpPr>
        <p:spPr bwMode="auto">
          <a:xfrm>
            <a:off x="1219200" y="152400"/>
            <a:ext cx="6858000" cy="461963"/>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rPr>
              <a:t>Precision Electroweak Observables</a:t>
            </a:r>
            <a:endParaRPr lang="en-US" sz="2400" dirty="0">
              <a:solidFill>
                <a:srgbClr val="990033"/>
              </a:solidFill>
            </a:endParaRPr>
          </a:p>
        </p:txBody>
      </p:sp>
      <p:pic>
        <p:nvPicPr>
          <p:cNvPr id="7" name="Picture 6"/>
          <p:cNvPicPr>
            <a:picLocks noChangeAspect="1"/>
          </p:cNvPicPr>
          <p:nvPr/>
        </p:nvPicPr>
        <p:blipFill>
          <a:blip r:embed="rId2"/>
          <a:stretch>
            <a:fillRect/>
          </a:stretch>
        </p:blipFill>
        <p:spPr>
          <a:xfrm>
            <a:off x="533400" y="2590800"/>
            <a:ext cx="3581400" cy="941265"/>
          </a:xfrm>
          <a:prstGeom prst="rect">
            <a:avLst/>
          </a:prstGeom>
        </p:spPr>
      </p:pic>
      <p:pic>
        <p:nvPicPr>
          <p:cNvPr id="8" name="Picture 7"/>
          <p:cNvPicPr>
            <a:picLocks noChangeAspect="1"/>
          </p:cNvPicPr>
          <p:nvPr/>
        </p:nvPicPr>
        <p:blipFill>
          <a:blip r:embed="rId3"/>
          <a:stretch>
            <a:fillRect/>
          </a:stretch>
        </p:blipFill>
        <p:spPr>
          <a:xfrm>
            <a:off x="533400" y="4020339"/>
            <a:ext cx="3581400" cy="780261"/>
          </a:xfrm>
          <a:prstGeom prst="rect">
            <a:avLst/>
          </a:prstGeom>
        </p:spPr>
      </p:pic>
      <p:pic>
        <p:nvPicPr>
          <p:cNvPr id="9" name="Picture 8"/>
          <p:cNvPicPr>
            <a:picLocks noChangeAspect="1"/>
          </p:cNvPicPr>
          <p:nvPr/>
        </p:nvPicPr>
        <p:blipFill>
          <a:blip r:embed="rId4"/>
          <a:stretch>
            <a:fillRect/>
          </a:stretch>
        </p:blipFill>
        <p:spPr>
          <a:xfrm>
            <a:off x="609600" y="1905000"/>
            <a:ext cx="3124200" cy="664723"/>
          </a:xfrm>
          <a:prstGeom prst="rect">
            <a:avLst/>
          </a:prstGeom>
        </p:spPr>
      </p:pic>
      <p:pic>
        <p:nvPicPr>
          <p:cNvPr id="10" name="Picture 9"/>
          <p:cNvPicPr>
            <a:picLocks noChangeAspect="1"/>
          </p:cNvPicPr>
          <p:nvPr/>
        </p:nvPicPr>
        <p:blipFill>
          <a:blip r:embed="rId5"/>
          <a:stretch>
            <a:fillRect/>
          </a:stretch>
        </p:blipFill>
        <p:spPr>
          <a:xfrm>
            <a:off x="914400" y="3581400"/>
            <a:ext cx="2667000" cy="651140"/>
          </a:xfrm>
          <a:prstGeom prst="rect">
            <a:avLst/>
          </a:prstGeom>
        </p:spPr>
      </p:pic>
      <p:pic>
        <p:nvPicPr>
          <p:cNvPr id="11" name="Picture 10"/>
          <p:cNvPicPr>
            <a:picLocks noChangeAspect="1"/>
          </p:cNvPicPr>
          <p:nvPr/>
        </p:nvPicPr>
        <p:blipFill>
          <a:blip r:embed="rId6"/>
          <a:stretch>
            <a:fillRect/>
          </a:stretch>
        </p:blipFill>
        <p:spPr>
          <a:xfrm>
            <a:off x="609600" y="5029200"/>
            <a:ext cx="3379693" cy="609600"/>
          </a:xfrm>
          <a:prstGeom prst="rect">
            <a:avLst/>
          </a:prstGeom>
        </p:spPr>
      </p:pic>
      <p:sp>
        <p:nvSpPr>
          <p:cNvPr id="12" name="Rectangle 38"/>
          <p:cNvSpPr>
            <a:spLocks noChangeArrowheads="1"/>
          </p:cNvSpPr>
          <p:nvPr/>
        </p:nvSpPr>
        <p:spPr bwMode="auto">
          <a:xfrm>
            <a:off x="228600" y="914400"/>
            <a:ext cx="4419600" cy="55626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 typeface="Arial"/>
              <a:buChar char="•"/>
            </a:pPr>
            <a:r>
              <a:rPr lang="en-US" sz="1600" dirty="0" smtClean="0">
                <a:sym typeface="Wingdings"/>
              </a:rPr>
              <a:t>Experimental and theoretical precision achieved allow to test the electroweak theory at the quantum level.</a:t>
            </a: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p:txBody>
      </p:sp>
      <p:pic>
        <p:nvPicPr>
          <p:cNvPr id="15" name="Picture 14"/>
          <p:cNvPicPr>
            <a:picLocks noChangeAspect="1"/>
          </p:cNvPicPr>
          <p:nvPr/>
        </p:nvPicPr>
        <p:blipFill>
          <a:blip r:embed="rId7"/>
          <a:stretch>
            <a:fillRect/>
          </a:stretch>
        </p:blipFill>
        <p:spPr>
          <a:xfrm>
            <a:off x="4419600" y="1219200"/>
            <a:ext cx="4389352" cy="4191000"/>
          </a:xfrm>
          <a:prstGeom prst="rect">
            <a:avLst/>
          </a:prstGeom>
        </p:spPr>
      </p:pic>
      <p:sp>
        <p:nvSpPr>
          <p:cNvPr id="18" name="Rectangle 17"/>
          <p:cNvSpPr/>
          <p:nvPr/>
        </p:nvSpPr>
        <p:spPr>
          <a:xfrm>
            <a:off x="6558407" y="1094601"/>
            <a:ext cx="2280793" cy="276999"/>
          </a:xfrm>
          <a:prstGeom prst="rect">
            <a:avLst/>
          </a:prstGeom>
        </p:spPr>
        <p:txBody>
          <a:bodyPr wrap="none">
            <a:spAutoFit/>
          </a:bodyPr>
          <a:lstStyle/>
          <a:p>
            <a:r>
              <a:rPr lang="en-US" sz="1200" dirty="0" smtClean="0"/>
              <a:t>Updated from hep-ph/0604147</a:t>
            </a:r>
            <a:endParaRPr lang="en-US" sz="1200" dirty="0"/>
          </a:p>
        </p:txBody>
      </p:sp>
      <p:sp>
        <p:nvSpPr>
          <p:cNvPr id="13" name="TextBox 12"/>
          <p:cNvSpPr txBox="1"/>
          <p:nvPr/>
        </p:nvSpPr>
        <p:spPr bwMode="auto">
          <a:xfrm>
            <a:off x="5791200" y="838200"/>
            <a:ext cx="2351926" cy="338554"/>
          </a:xfrm>
          <a:prstGeom prst="rect">
            <a:avLst/>
          </a:prstGeom>
          <a:noFill/>
          <a:ln w="28575">
            <a:noFill/>
            <a:miter lim="800000"/>
            <a:headEnd/>
            <a:tailEnd/>
          </a:ln>
          <a:effectLst/>
        </p:spPr>
        <p:txBody>
          <a:bodyPr wrap="none" rtlCol="0">
            <a:spAutoFit/>
          </a:bodyPr>
          <a:lstStyle/>
          <a:p>
            <a:pPr>
              <a:spcBef>
                <a:spcPct val="50000"/>
              </a:spcBef>
            </a:pPr>
            <a:r>
              <a:rPr lang="en-US" sz="1600" dirty="0" smtClean="0">
                <a:solidFill>
                  <a:srgbClr val="FF0000"/>
                </a:solidFill>
              </a:rPr>
              <a:t>Actual Scenario in 2012</a:t>
            </a:r>
          </a:p>
        </p:txBody>
      </p:sp>
      <p:sp>
        <p:nvSpPr>
          <p:cNvPr id="14" name="Slide Number Placeholder 1"/>
          <p:cNvSpPr>
            <a:spLocks noGrp="1"/>
          </p:cNvSpPr>
          <p:nvPr>
            <p:ph type="sldNum" sz="quarter" idx="12"/>
          </p:nvPr>
        </p:nvSpPr>
        <p:spPr>
          <a:xfrm>
            <a:off x="7010400" y="6400800"/>
            <a:ext cx="1905000" cy="457200"/>
          </a:xfrm>
        </p:spPr>
        <p:txBody>
          <a:bodyPr/>
          <a:lstStyle/>
          <a:p>
            <a:pPr>
              <a:defRPr/>
            </a:pPr>
            <a:fld id="{EAEAFFAE-2AFA-DB42-A87C-4340D77792FB}" type="slidenum">
              <a:rPr lang="en-US" sz="1600" smtClean="0">
                <a:latin typeface="Arial"/>
                <a:cs typeface="Arial"/>
              </a:rPr>
              <a:pPr>
                <a:defRPr/>
              </a:pPr>
              <a:t>17</a:t>
            </a:fld>
            <a:endParaRPr lang="en-US" sz="1600">
              <a:latin typeface="Arial"/>
              <a:cs typeface="Arial"/>
            </a:endParaRPr>
          </a:p>
        </p:txBody>
      </p:sp>
      <p:sp>
        <p:nvSpPr>
          <p:cNvPr id="19" name="TextBox 18"/>
          <p:cNvSpPr txBox="1"/>
          <p:nvPr/>
        </p:nvSpPr>
        <p:spPr bwMode="auto">
          <a:xfrm>
            <a:off x="4876800" y="5410200"/>
            <a:ext cx="4038600" cy="1323439"/>
          </a:xfrm>
          <a:prstGeom prst="rect">
            <a:avLst/>
          </a:prstGeom>
          <a:noFill/>
          <a:ln w="28575">
            <a:noFill/>
            <a:miter lim="800000"/>
            <a:headEnd/>
            <a:tailEnd/>
          </a:ln>
          <a:effectLst/>
        </p:spPr>
        <p:txBody>
          <a:bodyPr wrap="square" rtlCol="0">
            <a:spAutoFit/>
          </a:bodyPr>
          <a:lstStyle/>
          <a:p>
            <a:pPr>
              <a:spcBef>
                <a:spcPct val="50000"/>
              </a:spcBef>
            </a:pPr>
            <a:r>
              <a:rPr lang="en-US" sz="1600" dirty="0" smtClean="0"/>
              <a:t>Higgs boson with M</a:t>
            </a:r>
            <a:r>
              <a:rPr lang="en-US" sz="1600" baseline="-25000" dirty="0" smtClean="0"/>
              <a:t>H</a:t>
            </a:r>
            <a:r>
              <a:rPr lang="en-US" sz="1600" dirty="0" smtClean="0"/>
              <a:t>~125 GeV discovered at LHC </a:t>
            </a:r>
            <a:endParaRPr lang="en-US" sz="1600" dirty="0" smtClean="0">
              <a:latin typeface="Symbol" charset="2"/>
              <a:cs typeface="Symbol" charset="2"/>
            </a:endParaRPr>
          </a:p>
          <a:p>
            <a:pPr>
              <a:spcBef>
                <a:spcPct val="50000"/>
              </a:spcBef>
            </a:pPr>
            <a:r>
              <a:rPr lang="en-US" sz="1600" dirty="0" smtClean="0">
                <a:latin typeface="Symbol" charset="2"/>
                <a:cs typeface="Symbol" charset="2"/>
              </a:rPr>
              <a:t>D</a:t>
            </a:r>
            <a:r>
              <a:rPr lang="en-US" sz="1600" dirty="0" smtClean="0"/>
              <a:t>m</a:t>
            </a:r>
            <a:r>
              <a:rPr lang="en-US" sz="1600" baseline="-25000" dirty="0" smtClean="0"/>
              <a:t>t</a:t>
            </a:r>
            <a:r>
              <a:rPr lang="en-US" sz="1600" dirty="0" smtClean="0"/>
              <a:t>~0.94 GeV (still improving) </a:t>
            </a:r>
          </a:p>
          <a:p>
            <a:pPr>
              <a:spcBef>
                <a:spcPct val="50000"/>
              </a:spcBef>
            </a:pPr>
            <a:r>
              <a:rPr lang="en-US" sz="1600" dirty="0" smtClean="0">
                <a:latin typeface="Symbol" charset="2"/>
                <a:cs typeface="Symbol" charset="2"/>
              </a:rPr>
              <a:t>D</a:t>
            </a:r>
            <a:r>
              <a:rPr lang="en-US" sz="1600" dirty="0" smtClean="0"/>
              <a:t>M</a:t>
            </a:r>
            <a:r>
              <a:rPr lang="en-US" sz="1600" baseline="-25000" dirty="0" smtClean="0"/>
              <a:t>W</a:t>
            </a:r>
            <a:r>
              <a:rPr lang="en-US" sz="1600" dirty="0" smtClean="0"/>
              <a:t>~15 </a:t>
            </a:r>
            <a:r>
              <a:rPr lang="en-US" sz="1600" dirty="0" err="1" smtClean="0"/>
              <a:t>MeV</a:t>
            </a:r>
            <a:r>
              <a:rPr lang="en-US" sz="1600" dirty="0" smtClean="0"/>
              <a:t> (still improving)</a:t>
            </a:r>
          </a:p>
        </p:txBody>
      </p:sp>
      <p:cxnSp>
        <p:nvCxnSpPr>
          <p:cNvPr id="21" name="Straight Arrow Connector 20"/>
          <p:cNvCxnSpPr/>
          <p:nvPr/>
        </p:nvCxnSpPr>
        <p:spPr bwMode="auto">
          <a:xfrm rot="5400000" flipH="1" flipV="1">
            <a:off x="5334000" y="4648200"/>
            <a:ext cx="1524000" cy="152400"/>
          </a:xfrm>
          <a:prstGeom prst="straightConnector1">
            <a:avLst/>
          </a:prstGeom>
          <a:noFill/>
          <a:ln w="9525" cap="flat" cmpd="sng" algn="ctr">
            <a:solidFill>
              <a:schemeClr val="tx1"/>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Box 1027"/>
          <p:cNvSpPr txBox="1">
            <a:spLocks noChangeArrowheads="1"/>
          </p:cNvSpPr>
          <p:nvPr/>
        </p:nvSpPr>
        <p:spPr bwMode="auto">
          <a:xfrm>
            <a:off x="1219200" y="152400"/>
            <a:ext cx="6858000" cy="461963"/>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rPr>
              <a:t>Precision Electroweak Observables</a:t>
            </a:r>
            <a:endParaRPr lang="en-US" sz="2400" dirty="0">
              <a:solidFill>
                <a:srgbClr val="990033"/>
              </a:solidFill>
            </a:endParaRPr>
          </a:p>
        </p:txBody>
      </p:sp>
      <p:pic>
        <p:nvPicPr>
          <p:cNvPr id="7" name="Picture 6"/>
          <p:cNvPicPr>
            <a:picLocks noChangeAspect="1"/>
          </p:cNvPicPr>
          <p:nvPr/>
        </p:nvPicPr>
        <p:blipFill>
          <a:blip r:embed="rId2"/>
          <a:stretch>
            <a:fillRect/>
          </a:stretch>
        </p:blipFill>
        <p:spPr>
          <a:xfrm>
            <a:off x="533400" y="2590800"/>
            <a:ext cx="3581400" cy="941265"/>
          </a:xfrm>
          <a:prstGeom prst="rect">
            <a:avLst/>
          </a:prstGeom>
        </p:spPr>
      </p:pic>
      <p:pic>
        <p:nvPicPr>
          <p:cNvPr id="8" name="Picture 7"/>
          <p:cNvPicPr>
            <a:picLocks noChangeAspect="1"/>
          </p:cNvPicPr>
          <p:nvPr/>
        </p:nvPicPr>
        <p:blipFill>
          <a:blip r:embed="rId3"/>
          <a:stretch>
            <a:fillRect/>
          </a:stretch>
        </p:blipFill>
        <p:spPr>
          <a:xfrm>
            <a:off x="533400" y="4020339"/>
            <a:ext cx="3581400" cy="780261"/>
          </a:xfrm>
          <a:prstGeom prst="rect">
            <a:avLst/>
          </a:prstGeom>
        </p:spPr>
      </p:pic>
      <p:pic>
        <p:nvPicPr>
          <p:cNvPr id="9" name="Picture 8"/>
          <p:cNvPicPr>
            <a:picLocks noChangeAspect="1"/>
          </p:cNvPicPr>
          <p:nvPr/>
        </p:nvPicPr>
        <p:blipFill>
          <a:blip r:embed="rId4"/>
          <a:stretch>
            <a:fillRect/>
          </a:stretch>
        </p:blipFill>
        <p:spPr>
          <a:xfrm>
            <a:off x="609600" y="1905000"/>
            <a:ext cx="3124200" cy="664723"/>
          </a:xfrm>
          <a:prstGeom prst="rect">
            <a:avLst/>
          </a:prstGeom>
        </p:spPr>
      </p:pic>
      <p:pic>
        <p:nvPicPr>
          <p:cNvPr id="10" name="Picture 9"/>
          <p:cNvPicPr>
            <a:picLocks noChangeAspect="1"/>
          </p:cNvPicPr>
          <p:nvPr/>
        </p:nvPicPr>
        <p:blipFill>
          <a:blip r:embed="rId5"/>
          <a:stretch>
            <a:fillRect/>
          </a:stretch>
        </p:blipFill>
        <p:spPr>
          <a:xfrm>
            <a:off x="914400" y="3581400"/>
            <a:ext cx="2667000" cy="651140"/>
          </a:xfrm>
          <a:prstGeom prst="rect">
            <a:avLst/>
          </a:prstGeom>
        </p:spPr>
      </p:pic>
      <p:pic>
        <p:nvPicPr>
          <p:cNvPr id="11" name="Picture 10"/>
          <p:cNvPicPr>
            <a:picLocks noChangeAspect="1"/>
          </p:cNvPicPr>
          <p:nvPr/>
        </p:nvPicPr>
        <p:blipFill>
          <a:blip r:embed="rId6"/>
          <a:stretch>
            <a:fillRect/>
          </a:stretch>
        </p:blipFill>
        <p:spPr>
          <a:xfrm>
            <a:off x="609600" y="5029200"/>
            <a:ext cx="3379693" cy="609600"/>
          </a:xfrm>
          <a:prstGeom prst="rect">
            <a:avLst/>
          </a:prstGeom>
        </p:spPr>
      </p:pic>
      <p:sp>
        <p:nvSpPr>
          <p:cNvPr id="12" name="Rectangle 38"/>
          <p:cNvSpPr>
            <a:spLocks noChangeArrowheads="1"/>
          </p:cNvSpPr>
          <p:nvPr/>
        </p:nvSpPr>
        <p:spPr bwMode="auto">
          <a:xfrm>
            <a:off x="228600" y="914400"/>
            <a:ext cx="4419600" cy="55626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 typeface="Arial"/>
              <a:buChar char="•"/>
            </a:pPr>
            <a:r>
              <a:rPr lang="en-US" sz="1600" dirty="0" smtClean="0">
                <a:sym typeface="Wingdings"/>
              </a:rPr>
              <a:t>Experimental and theoretical precision achieved allow to test the electroweak theory at the quantum level.</a:t>
            </a: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r>
              <a:rPr lang="en-US" sz="1600" dirty="0" smtClean="0">
                <a:sym typeface="Wingdings"/>
              </a:rPr>
              <a:t>Following the Higgs boson discovery, the SM loops are determined and so can effectively start constraining NP models.</a:t>
            </a:r>
          </a:p>
        </p:txBody>
      </p:sp>
      <p:pic>
        <p:nvPicPr>
          <p:cNvPr id="15" name="Picture 14"/>
          <p:cNvPicPr>
            <a:picLocks noChangeAspect="1"/>
          </p:cNvPicPr>
          <p:nvPr/>
        </p:nvPicPr>
        <p:blipFill>
          <a:blip r:embed="rId7"/>
          <a:stretch>
            <a:fillRect/>
          </a:stretch>
        </p:blipFill>
        <p:spPr>
          <a:xfrm>
            <a:off x="4419600" y="1219200"/>
            <a:ext cx="4389352" cy="4191000"/>
          </a:xfrm>
          <a:prstGeom prst="rect">
            <a:avLst/>
          </a:prstGeom>
        </p:spPr>
      </p:pic>
      <p:pic>
        <p:nvPicPr>
          <p:cNvPr id="16" name="Picture 15"/>
          <p:cNvPicPr>
            <a:picLocks noChangeAspect="1"/>
          </p:cNvPicPr>
          <p:nvPr/>
        </p:nvPicPr>
        <p:blipFill>
          <a:blip r:embed="rId8"/>
          <a:stretch>
            <a:fillRect/>
          </a:stretch>
        </p:blipFill>
        <p:spPr>
          <a:xfrm>
            <a:off x="5245100" y="5732995"/>
            <a:ext cx="3365500" cy="1048805"/>
          </a:xfrm>
          <a:prstGeom prst="rect">
            <a:avLst/>
          </a:prstGeom>
        </p:spPr>
      </p:pic>
      <p:sp>
        <p:nvSpPr>
          <p:cNvPr id="17" name="TextBox 16"/>
          <p:cNvSpPr txBox="1"/>
          <p:nvPr/>
        </p:nvSpPr>
        <p:spPr bwMode="auto">
          <a:xfrm>
            <a:off x="4807790" y="5410200"/>
            <a:ext cx="4336210" cy="338554"/>
          </a:xfrm>
          <a:prstGeom prst="rect">
            <a:avLst/>
          </a:prstGeom>
          <a:noFill/>
          <a:ln w="28575">
            <a:noFill/>
            <a:miter lim="800000"/>
            <a:headEnd/>
            <a:tailEnd/>
          </a:ln>
          <a:effectLst/>
        </p:spPr>
        <p:txBody>
          <a:bodyPr wrap="none" rtlCol="0">
            <a:spAutoFit/>
          </a:bodyPr>
          <a:lstStyle/>
          <a:p>
            <a:pPr>
              <a:spcBef>
                <a:spcPct val="50000"/>
              </a:spcBef>
            </a:pPr>
            <a:r>
              <a:rPr lang="en-US" sz="1600" dirty="0" smtClean="0">
                <a:solidFill>
                  <a:srgbClr val="FF0000"/>
                </a:solidFill>
              </a:rPr>
              <a:t>SUSY loops can contribute ~100 </a:t>
            </a:r>
            <a:r>
              <a:rPr lang="en-US" sz="1600" dirty="0" err="1" smtClean="0">
                <a:solidFill>
                  <a:srgbClr val="FF0000"/>
                </a:solidFill>
              </a:rPr>
              <a:t>MeV</a:t>
            </a:r>
            <a:r>
              <a:rPr lang="en-US" sz="1600" dirty="0" smtClean="0">
                <a:solidFill>
                  <a:srgbClr val="FF0000"/>
                </a:solidFill>
              </a:rPr>
              <a:t> to M</a:t>
            </a:r>
            <a:r>
              <a:rPr lang="en-US" sz="1600" baseline="-25000" dirty="0" smtClean="0">
                <a:solidFill>
                  <a:srgbClr val="FF0000"/>
                </a:solidFill>
              </a:rPr>
              <a:t>W</a:t>
            </a:r>
            <a:r>
              <a:rPr lang="en-US" sz="1600" dirty="0" smtClean="0">
                <a:solidFill>
                  <a:srgbClr val="FF0000"/>
                </a:solidFill>
              </a:rPr>
              <a:t>!</a:t>
            </a:r>
            <a:endParaRPr lang="en-US" sz="1600" baseline="-25000" dirty="0" smtClean="0">
              <a:solidFill>
                <a:srgbClr val="FF0000"/>
              </a:solidFill>
            </a:endParaRPr>
          </a:p>
        </p:txBody>
      </p:sp>
      <p:sp>
        <p:nvSpPr>
          <p:cNvPr id="18" name="Rectangle 17"/>
          <p:cNvSpPr/>
          <p:nvPr/>
        </p:nvSpPr>
        <p:spPr>
          <a:xfrm>
            <a:off x="6558407" y="1094601"/>
            <a:ext cx="2280793" cy="276999"/>
          </a:xfrm>
          <a:prstGeom prst="rect">
            <a:avLst/>
          </a:prstGeom>
        </p:spPr>
        <p:txBody>
          <a:bodyPr wrap="none">
            <a:spAutoFit/>
          </a:bodyPr>
          <a:lstStyle/>
          <a:p>
            <a:r>
              <a:rPr lang="en-US" sz="1200" dirty="0" smtClean="0"/>
              <a:t>Updated from hep-ph/0604147</a:t>
            </a:r>
            <a:endParaRPr lang="en-US" sz="1200" dirty="0"/>
          </a:p>
        </p:txBody>
      </p:sp>
      <p:sp>
        <p:nvSpPr>
          <p:cNvPr id="13" name="TextBox 12"/>
          <p:cNvSpPr txBox="1"/>
          <p:nvPr/>
        </p:nvSpPr>
        <p:spPr bwMode="auto">
          <a:xfrm>
            <a:off x="5791200" y="838200"/>
            <a:ext cx="2351926" cy="338554"/>
          </a:xfrm>
          <a:prstGeom prst="rect">
            <a:avLst/>
          </a:prstGeom>
          <a:noFill/>
          <a:ln w="28575">
            <a:noFill/>
            <a:miter lim="800000"/>
            <a:headEnd/>
            <a:tailEnd/>
          </a:ln>
          <a:effectLst/>
        </p:spPr>
        <p:txBody>
          <a:bodyPr wrap="none" rtlCol="0">
            <a:spAutoFit/>
          </a:bodyPr>
          <a:lstStyle/>
          <a:p>
            <a:pPr>
              <a:spcBef>
                <a:spcPct val="50000"/>
              </a:spcBef>
            </a:pPr>
            <a:r>
              <a:rPr lang="en-US" sz="1600" dirty="0" smtClean="0">
                <a:solidFill>
                  <a:srgbClr val="FF0000"/>
                </a:solidFill>
              </a:rPr>
              <a:t>Actual Scenario in 2012</a:t>
            </a:r>
          </a:p>
        </p:txBody>
      </p:sp>
      <p:sp>
        <p:nvSpPr>
          <p:cNvPr id="14" name="Slide Number Placeholder 1"/>
          <p:cNvSpPr>
            <a:spLocks noGrp="1"/>
          </p:cNvSpPr>
          <p:nvPr>
            <p:ph type="sldNum" sz="quarter" idx="12"/>
          </p:nvPr>
        </p:nvSpPr>
        <p:spPr>
          <a:xfrm>
            <a:off x="7010400" y="6400800"/>
            <a:ext cx="1905000" cy="457200"/>
          </a:xfrm>
        </p:spPr>
        <p:txBody>
          <a:bodyPr/>
          <a:lstStyle/>
          <a:p>
            <a:pPr>
              <a:defRPr/>
            </a:pPr>
            <a:fld id="{EAEAFFAE-2AFA-DB42-A87C-4340D77792FB}" type="slidenum">
              <a:rPr lang="en-US" sz="1600" smtClean="0">
                <a:latin typeface="Arial"/>
                <a:cs typeface="Arial"/>
              </a:rPr>
              <a:pPr>
                <a:defRPr/>
              </a:pPr>
              <a:t>18</a:t>
            </a:fld>
            <a:endParaRPr lang="en-US" sz="1600">
              <a:latin typeface="Arial"/>
              <a:cs typeface="Aria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bwMode="auto">
          <a:xfrm>
            <a:off x="3152337" y="2691824"/>
            <a:ext cx="3172263" cy="584776"/>
          </a:xfrm>
          <a:prstGeom prst="rect">
            <a:avLst/>
          </a:prstGeom>
          <a:noFill/>
          <a:ln w="28575">
            <a:noFill/>
            <a:miter lim="800000"/>
            <a:headEnd/>
            <a:tailEnd/>
          </a:ln>
          <a:effectLst/>
        </p:spPr>
        <p:txBody>
          <a:bodyPr wrap="none" rtlCol="0">
            <a:spAutoFit/>
          </a:bodyPr>
          <a:lstStyle/>
          <a:p>
            <a:pPr>
              <a:spcBef>
                <a:spcPct val="50000"/>
              </a:spcBef>
            </a:pPr>
            <a:r>
              <a:rPr lang="en-US" sz="3200" dirty="0" smtClean="0">
                <a:solidFill>
                  <a:srgbClr val="800000"/>
                </a:solidFill>
              </a:rPr>
              <a:t>Top Quark Mass</a:t>
            </a:r>
          </a:p>
        </p:txBody>
      </p:sp>
      <p:sp>
        <p:nvSpPr>
          <p:cNvPr id="4" name="Slide Number Placeholder 1"/>
          <p:cNvSpPr>
            <a:spLocks noGrp="1"/>
          </p:cNvSpPr>
          <p:nvPr>
            <p:ph type="sldNum" sz="quarter" idx="12"/>
          </p:nvPr>
        </p:nvSpPr>
        <p:spPr>
          <a:xfrm>
            <a:off x="7086600" y="6400800"/>
            <a:ext cx="1905000" cy="457200"/>
          </a:xfrm>
        </p:spPr>
        <p:txBody>
          <a:bodyPr/>
          <a:lstStyle/>
          <a:p>
            <a:pPr>
              <a:defRPr/>
            </a:pPr>
            <a:fld id="{EAEAFFAE-2AFA-DB42-A87C-4340D77792FB}" type="slidenum">
              <a:rPr lang="en-US" sz="1600" smtClean="0">
                <a:latin typeface="Arial"/>
                <a:cs typeface="Arial"/>
              </a:rPr>
              <a:pPr>
                <a:defRPr/>
              </a:pPr>
              <a:t>19</a:t>
            </a:fld>
            <a:endParaRPr lang="en-US" sz="1600" dirty="0">
              <a:latin typeface="Arial"/>
              <a:cs typeface="Aria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 name="Text Box 1027"/>
          <p:cNvSpPr txBox="1">
            <a:spLocks noChangeArrowheads="1"/>
          </p:cNvSpPr>
          <p:nvPr/>
        </p:nvSpPr>
        <p:spPr bwMode="auto">
          <a:xfrm>
            <a:off x="1219200" y="152400"/>
            <a:ext cx="6858000" cy="461665"/>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rPr>
              <a:t>Historical Perspective</a:t>
            </a:r>
          </a:p>
        </p:txBody>
      </p:sp>
      <p:sp>
        <p:nvSpPr>
          <p:cNvPr id="17412" name="Rectangle 38"/>
          <p:cNvSpPr>
            <a:spLocks noChangeArrowheads="1"/>
          </p:cNvSpPr>
          <p:nvPr/>
        </p:nvSpPr>
        <p:spPr bwMode="auto">
          <a:xfrm>
            <a:off x="228600" y="914400"/>
            <a:ext cx="4724400" cy="31242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 typeface="Arial" charset="0"/>
              <a:buChar char="•"/>
            </a:pPr>
            <a:r>
              <a:rPr lang="en-US" sz="1600" dirty="0" smtClean="0"/>
              <a:t>Before direct constraints from </a:t>
            </a:r>
            <a:r>
              <a:rPr lang="en-US" sz="1600" dirty="0" err="1" smtClean="0"/>
              <a:t>hadron</a:t>
            </a:r>
            <a:r>
              <a:rPr lang="en-US" sz="1600" dirty="0" smtClean="0"/>
              <a:t> colliders all we knew about the SM Higgs boson came from:</a:t>
            </a:r>
          </a:p>
          <a:p>
            <a:pPr marL="800100" lvl="1" indent="-342900">
              <a:lnSpc>
                <a:spcPct val="90000"/>
              </a:lnSpc>
              <a:spcBef>
                <a:spcPct val="20000"/>
              </a:spcBef>
              <a:buFont typeface="Arial" charset="0"/>
              <a:buChar char="•"/>
            </a:pPr>
            <a:r>
              <a:rPr lang="en-US" sz="1600" dirty="0" smtClean="0"/>
              <a:t>direct searches at LEP</a:t>
            </a:r>
          </a:p>
          <a:p>
            <a:pPr marL="800100" lvl="1" indent="-342900">
              <a:lnSpc>
                <a:spcPct val="90000"/>
              </a:lnSpc>
              <a:spcBef>
                <a:spcPct val="20000"/>
              </a:spcBef>
            </a:pPr>
            <a:r>
              <a:rPr lang="en-US" sz="1600" dirty="0" smtClean="0"/>
              <a:t>	</a:t>
            </a:r>
            <a:r>
              <a:rPr lang="en-US" sz="1600" dirty="0" err="1" smtClean="0">
                <a:solidFill>
                  <a:srgbClr val="3366FF"/>
                </a:solidFill>
              </a:rPr>
              <a:t>m</a:t>
            </a:r>
            <a:r>
              <a:rPr lang="en-US" sz="1600" baseline="-25000" dirty="0" err="1" smtClean="0">
                <a:solidFill>
                  <a:srgbClr val="3366FF"/>
                </a:solidFill>
              </a:rPr>
              <a:t>H</a:t>
            </a:r>
            <a:r>
              <a:rPr lang="en-US" sz="1600" dirty="0" smtClean="0">
                <a:solidFill>
                  <a:srgbClr val="3366FF"/>
                </a:solidFill>
              </a:rPr>
              <a:t>&gt;114.4 GeV @ 95% CL</a:t>
            </a:r>
          </a:p>
          <a:p>
            <a:pPr marL="800100" lvl="1" indent="-342900">
              <a:lnSpc>
                <a:spcPct val="90000"/>
              </a:lnSpc>
              <a:spcBef>
                <a:spcPct val="20000"/>
              </a:spcBef>
              <a:buFont typeface="Arial" charset="0"/>
              <a:buChar char="•"/>
            </a:pPr>
            <a:r>
              <a:rPr lang="en-US" sz="1600" dirty="0" smtClean="0"/>
              <a:t>indirect constraints from precision electroweak observables (*) </a:t>
            </a:r>
          </a:p>
          <a:p>
            <a:pPr marL="800100" lvl="1" indent="-342900">
              <a:lnSpc>
                <a:spcPct val="90000"/>
              </a:lnSpc>
              <a:spcBef>
                <a:spcPct val="20000"/>
              </a:spcBef>
            </a:pPr>
            <a:r>
              <a:rPr lang="en-US" sz="1600" dirty="0" smtClean="0"/>
              <a:t>	</a:t>
            </a:r>
            <a:r>
              <a:rPr lang="en-US" sz="1600" dirty="0" err="1" smtClean="0">
                <a:solidFill>
                  <a:srgbClr val="3366FF"/>
                </a:solidFill>
              </a:rPr>
              <a:t>m</a:t>
            </a:r>
            <a:r>
              <a:rPr lang="en-US" sz="1600" baseline="-25000" dirty="0" err="1" smtClean="0">
                <a:solidFill>
                  <a:srgbClr val="3366FF"/>
                </a:solidFill>
              </a:rPr>
              <a:t>H</a:t>
            </a:r>
            <a:r>
              <a:rPr lang="en-US" sz="1600" dirty="0" smtClean="0">
                <a:solidFill>
                  <a:srgbClr val="3366FF"/>
                </a:solidFill>
              </a:rPr>
              <a:t>&lt;152 GeV @ 95% CL</a:t>
            </a:r>
          </a:p>
          <a:p>
            <a:pPr marL="800100" lvl="1" indent="-342900">
              <a:lnSpc>
                <a:spcPct val="90000"/>
              </a:lnSpc>
              <a:spcBef>
                <a:spcPct val="20000"/>
              </a:spcBef>
            </a:pPr>
            <a:r>
              <a:rPr lang="en-US" sz="1200" dirty="0" smtClean="0"/>
              <a:t>	(*) using latest </a:t>
            </a:r>
            <a:r>
              <a:rPr lang="en-US" sz="1200" dirty="0" err="1" smtClean="0"/>
              <a:t>m</a:t>
            </a:r>
            <a:r>
              <a:rPr lang="en-US" sz="1200" baseline="-25000" dirty="0" err="1" smtClean="0"/>
              <a:t>t</a:t>
            </a:r>
            <a:r>
              <a:rPr lang="en-US" sz="1200" dirty="0" smtClean="0"/>
              <a:t> and M</a:t>
            </a:r>
            <a:r>
              <a:rPr lang="en-US" sz="1200" baseline="-25000" dirty="0" smtClean="0"/>
              <a:t>W</a:t>
            </a:r>
            <a:r>
              <a:rPr lang="en-US" sz="1200" dirty="0" smtClean="0"/>
              <a:t> measurements from the Tevatron</a:t>
            </a:r>
          </a:p>
          <a:p>
            <a:pPr marL="800100" lvl="1" indent="-342900">
              <a:lnSpc>
                <a:spcPct val="90000"/>
              </a:lnSpc>
              <a:spcBef>
                <a:spcPct val="20000"/>
              </a:spcBef>
            </a:pPr>
            <a:r>
              <a:rPr lang="en-US" sz="1200" dirty="0" smtClean="0">
                <a:sym typeface="Wingdings"/>
              </a:rPr>
              <a:t>	</a:t>
            </a:r>
          </a:p>
          <a:p>
            <a:pPr marL="342900" indent="-342900">
              <a:lnSpc>
                <a:spcPct val="90000"/>
              </a:lnSpc>
              <a:spcBef>
                <a:spcPct val="20000"/>
              </a:spcBef>
            </a:pPr>
            <a:r>
              <a:rPr lang="en-US" sz="1600" dirty="0" smtClean="0">
                <a:sym typeface="Wingdings"/>
              </a:rPr>
              <a:t>	</a:t>
            </a:r>
            <a:r>
              <a:rPr lang="en-US" sz="1600" dirty="0" err="1" smtClean="0">
                <a:sym typeface="Wingdings"/>
              </a:rPr>
              <a:t></a:t>
            </a:r>
            <a:r>
              <a:rPr lang="en-US" sz="1600" dirty="0" smtClean="0">
                <a:sym typeface="Wingdings"/>
              </a:rPr>
              <a:t> The Tevatron is expected to be sensitive precisely in this mass range!</a:t>
            </a:r>
          </a:p>
          <a:p>
            <a:pPr marL="342900" indent="-342900">
              <a:lnSpc>
                <a:spcPct val="90000"/>
              </a:lnSpc>
              <a:spcBef>
                <a:spcPct val="20000"/>
              </a:spcBef>
            </a:pPr>
            <a:r>
              <a:rPr lang="en-US" sz="1600" dirty="0" smtClean="0">
                <a:solidFill>
                  <a:srgbClr val="FF0000"/>
                </a:solidFill>
                <a:sym typeface="Wingdings"/>
              </a:rPr>
              <a:t>	</a:t>
            </a:r>
            <a:r>
              <a:rPr lang="en-US" sz="1600" dirty="0" err="1" smtClean="0">
                <a:solidFill>
                  <a:srgbClr val="FF0000"/>
                </a:solidFill>
                <a:sym typeface="Wingdings"/>
              </a:rPr>
              <a:t></a:t>
            </a:r>
            <a:r>
              <a:rPr lang="en-US" sz="1600" dirty="0" smtClean="0">
                <a:solidFill>
                  <a:srgbClr val="FF0000"/>
                </a:solidFill>
                <a:sym typeface="Wingdings"/>
              </a:rPr>
              <a:t> Searches for the SM Higgs boson have been a priority at the Tevatron.</a:t>
            </a:r>
          </a:p>
          <a:p>
            <a:pPr marL="342900" indent="-342900">
              <a:lnSpc>
                <a:spcPct val="90000"/>
              </a:lnSpc>
              <a:spcBef>
                <a:spcPct val="20000"/>
              </a:spcBef>
            </a:pPr>
            <a:endParaRPr lang="en-US" sz="1600" dirty="0" smtClean="0">
              <a:sym typeface="Wingdings"/>
            </a:endParaRPr>
          </a:p>
          <a:p>
            <a:pPr marL="342900" indent="-342900">
              <a:lnSpc>
                <a:spcPct val="90000"/>
              </a:lnSpc>
              <a:spcBef>
                <a:spcPct val="20000"/>
              </a:spcBef>
            </a:pPr>
            <a:endParaRPr lang="en-US" sz="1600" dirty="0" smtClean="0">
              <a:sym typeface="Wingdings"/>
            </a:endParaRPr>
          </a:p>
          <a:p>
            <a:pPr marL="342900" indent="-342900">
              <a:lnSpc>
                <a:spcPct val="90000"/>
              </a:lnSpc>
              <a:spcBef>
                <a:spcPct val="20000"/>
              </a:spcBef>
            </a:pPr>
            <a:r>
              <a:rPr lang="en-US" sz="1600" dirty="0" smtClean="0">
                <a:sym typeface="Wingdings"/>
              </a:rPr>
              <a:t>	</a:t>
            </a:r>
          </a:p>
        </p:txBody>
      </p:sp>
      <p:sp>
        <p:nvSpPr>
          <p:cNvPr id="7" name="Slide Number Placeholder 1"/>
          <p:cNvSpPr>
            <a:spLocks noGrp="1"/>
          </p:cNvSpPr>
          <p:nvPr>
            <p:ph type="sldNum" sz="quarter" idx="12"/>
          </p:nvPr>
        </p:nvSpPr>
        <p:spPr>
          <a:xfrm>
            <a:off x="7010400" y="6400800"/>
            <a:ext cx="1905000" cy="457200"/>
          </a:xfrm>
        </p:spPr>
        <p:txBody>
          <a:bodyPr/>
          <a:lstStyle/>
          <a:p>
            <a:pPr>
              <a:defRPr/>
            </a:pPr>
            <a:fld id="{EAEAFFAE-2AFA-DB42-A87C-4340D77792FB}" type="slidenum">
              <a:rPr lang="en-US" sz="1600" smtClean="0">
                <a:latin typeface="Arial"/>
                <a:cs typeface="Arial"/>
              </a:rPr>
              <a:pPr>
                <a:defRPr/>
              </a:pPr>
              <a:t>2</a:t>
            </a:fld>
            <a:endParaRPr lang="en-US" sz="1600">
              <a:latin typeface="Arial"/>
              <a:cs typeface="Arial"/>
            </a:endParaRPr>
          </a:p>
        </p:txBody>
      </p:sp>
      <p:sp>
        <p:nvSpPr>
          <p:cNvPr id="6" name="Rectangle 38"/>
          <p:cNvSpPr>
            <a:spLocks noChangeArrowheads="1"/>
          </p:cNvSpPr>
          <p:nvPr/>
        </p:nvSpPr>
        <p:spPr bwMode="auto">
          <a:xfrm>
            <a:off x="228600" y="4800600"/>
            <a:ext cx="8686800" cy="19812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 typeface="Arial"/>
              <a:buChar char="•"/>
            </a:pPr>
            <a:r>
              <a:rPr lang="en-US" sz="1600" dirty="0" smtClean="0">
                <a:sym typeface="Wingdings"/>
              </a:rPr>
              <a:t>Over the last decade the outstanding performance of the accelerator and CDF and DØ detectors, together with continuous improvements to the searches, allowed to start placing direct limits beyond LEP and eventually reach SM sensitivity in the preferred mass range.</a:t>
            </a: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p:txBody>
      </p:sp>
      <p:pic>
        <p:nvPicPr>
          <p:cNvPr id="12" name="Picture 11"/>
          <p:cNvPicPr>
            <a:picLocks noChangeAspect="1"/>
          </p:cNvPicPr>
          <p:nvPr/>
        </p:nvPicPr>
        <p:blipFill>
          <a:blip r:embed="rId2"/>
          <a:stretch>
            <a:fillRect/>
          </a:stretch>
        </p:blipFill>
        <p:spPr>
          <a:xfrm>
            <a:off x="4876800" y="832339"/>
            <a:ext cx="4267200" cy="3663461"/>
          </a:xfrm>
          <a:prstGeom prst="rect">
            <a:avLst/>
          </a:prstGeom>
        </p:spPr>
      </p:pic>
      <p:sp>
        <p:nvSpPr>
          <p:cNvPr id="8" name="TextBox 7"/>
          <p:cNvSpPr txBox="1"/>
          <p:nvPr/>
        </p:nvSpPr>
        <p:spPr bwMode="auto">
          <a:xfrm>
            <a:off x="6102196" y="832339"/>
            <a:ext cx="832004" cy="276999"/>
          </a:xfrm>
          <a:prstGeom prst="rect">
            <a:avLst/>
          </a:prstGeom>
          <a:noFill/>
          <a:ln w="28575">
            <a:noFill/>
            <a:miter lim="800000"/>
            <a:headEnd/>
            <a:tailEnd/>
          </a:ln>
          <a:effectLst/>
        </p:spPr>
        <p:txBody>
          <a:bodyPr wrap="none" rtlCol="0">
            <a:spAutoFit/>
          </a:bodyPr>
          <a:lstStyle/>
          <a:p>
            <a:pPr>
              <a:spcBef>
                <a:spcPct val="50000"/>
              </a:spcBef>
            </a:pPr>
            <a:r>
              <a:rPr lang="en-US" sz="1200" dirty="0" smtClean="0"/>
              <a:t>July 2011</a:t>
            </a:r>
          </a:p>
        </p:txBody>
      </p:sp>
    </p:spTree>
  </p:cSld>
  <p:clrMapOvr>
    <a:masterClrMapping/>
  </p:clrMapOvr>
  <p:transition advTm="66633"/>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 Box 1027"/>
          <p:cNvSpPr txBox="1">
            <a:spLocks noChangeArrowheads="1"/>
          </p:cNvSpPr>
          <p:nvPr/>
        </p:nvSpPr>
        <p:spPr bwMode="auto">
          <a:xfrm>
            <a:off x="1219200" y="152400"/>
            <a:ext cx="6858000" cy="461665"/>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rPr>
              <a:t>Top Quark Mass</a:t>
            </a:r>
          </a:p>
        </p:txBody>
      </p:sp>
      <p:sp>
        <p:nvSpPr>
          <p:cNvPr id="5" name="Rectangle 38"/>
          <p:cNvSpPr>
            <a:spLocks noChangeArrowheads="1"/>
          </p:cNvSpPr>
          <p:nvPr/>
        </p:nvSpPr>
        <p:spPr bwMode="auto">
          <a:xfrm>
            <a:off x="685800" y="4724400"/>
            <a:ext cx="7467600" cy="1600200"/>
          </a:xfrm>
          <a:prstGeom prst="rect">
            <a:avLst/>
          </a:prstGeom>
          <a:noFill/>
          <a:ln w="9525">
            <a:noFill/>
            <a:miter lim="800000"/>
            <a:headEnd/>
            <a:tailEnd/>
          </a:ln>
        </p:spPr>
        <p:txBody>
          <a:bodyPr>
            <a:prstTxWarp prst="textNoShape">
              <a:avLst/>
            </a:prstTxWarp>
          </a:bodyPr>
          <a:lstStyle/>
          <a:p>
            <a:pPr marL="342900" indent="-342900">
              <a:spcBef>
                <a:spcPct val="20000"/>
              </a:spcBef>
              <a:buFontTx/>
              <a:buChar char="•"/>
            </a:pPr>
            <a:r>
              <a:rPr lang="en-US" sz="1600" dirty="0" smtClean="0">
                <a:sym typeface="Symbol" pitchFamily="1" charset="2"/>
              </a:rPr>
              <a:t>Precision on top quark mass measurements has improved by one order or magnitude since Run I:</a:t>
            </a:r>
          </a:p>
          <a:p>
            <a:pPr marL="800100" lvl="1" indent="-342900">
              <a:spcBef>
                <a:spcPct val="20000"/>
              </a:spcBef>
              <a:buFontTx/>
              <a:buChar char="•"/>
            </a:pPr>
            <a:r>
              <a:rPr lang="en-US" sz="1600" dirty="0" smtClean="0">
                <a:sym typeface="Symbol" pitchFamily="1" charset="2"/>
              </a:rPr>
              <a:t>Best single measurement in Run I: </a:t>
            </a:r>
            <a:r>
              <a:rPr lang="en-US" sz="1600" dirty="0" smtClean="0">
                <a:latin typeface="Symbol" charset="2"/>
                <a:cs typeface="Symbol" charset="2"/>
                <a:sym typeface="Symbol" pitchFamily="1" charset="2"/>
              </a:rPr>
              <a:t>D</a:t>
            </a:r>
            <a:r>
              <a:rPr lang="en-US" sz="1600" dirty="0" smtClean="0">
                <a:sym typeface="Symbol" pitchFamily="1" charset="2"/>
              </a:rPr>
              <a:t>m</a:t>
            </a:r>
            <a:r>
              <a:rPr lang="en-US" sz="1600" baseline="-25000" dirty="0" smtClean="0">
                <a:sym typeface="Symbol" pitchFamily="1" charset="2"/>
              </a:rPr>
              <a:t>t</a:t>
            </a:r>
            <a:r>
              <a:rPr lang="en-US" sz="1600" dirty="0" smtClean="0">
                <a:sym typeface="Symbol" pitchFamily="1" charset="2"/>
              </a:rPr>
              <a:t>/m</a:t>
            </a:r>
            <a:r>
              <a:rPr lang="en-US" sz="1600" baseline="-25000" dirty="0" smtClean="0">
                <a:sym typeface="Symbol" pitchFamily="1" charset="2"/>
              </a:rPr>
              <a:t>t</a:t>
            </a:r>
            <a:r>
              <a:rPr lang="en-US" sz="1600" dirty="0" smtClean="0">
                <a:sym typeface="Symbol" pitchFamily="1" charset="2"/>
              </a:rPr>
              <a:t>~7%</a:t>
            </a:r>
          </a:p>
          <a:p>
            <a:pPr marL="800100" lvl="1" indent="-342900">
              <a:spcBef>
                <a:spcPct val="20000"/>
              </a:spcBef>
              <a:buFontTx/>
              <a:buChar char="•"/>
            </a:pPr>
            <a:r>
              <a:rPr lang="en-US" sz="1600" dirty="0" smtClean="0">
                <a:sym typeface="Symbol" pitchFamily="1" charset="2"/>
              </a:rPr>
              <a:t>Best single measurement in Run II: </a:t>
            </a:r>
            <a:r>
              <a:rPr lang="en-US" sz="1600" dirty="0" smtClean="0">
                <a:latin typeface="Symbol" charset="2"/>
                <a:cs typeface="Symbol" charset="2"/>
                <a:sym typeface="Symbol" pitchFamily="1" charset="2"/>
              </a:rPr>
              <a:t>D</a:t>
            </a:r>
            <a:r>
              <a:rPr lang="en-US" sz="1600" dirty="0" smtClean="0">
                <a:sym typeface="Symbol" pitchFamily="1" charset="2"/>
              </a:rPr>
              <a:t>m</a:t>
            </a:r>
            <a:r>
              <a:rPr lang="en-US" sz="1600" baseline="-25000" dirty="0" smtClean="0">
                <a:sym typeface="Symbol" pitchFamily="1" charset="2"/>
              </a:rPr>
              <a:t>t</a:t>
            </a:r>
            <a:r>
              <a:rPr lang="en-US" sz="1600" dirty="0" smtClean="0">
                <a:sym typeface="Symbol" pitchFamily="1" charset="2"/>
              </a:rPr>
              <a:t>/m</a:t>
            </a:r>
            <a:r>
              <a:rPr lang="en-US" sz="1600" baseline="-25000" dirty="0" smtClean="0">
                <a:sym typeface="Symbol" pitchFamily="1" charset="2"/>
              </a:rPr>
              <a:t>t</a:t>
            </a:r>
            <a:r>
              <a:rPr lang="en-US" sz="1600" dirty="0" smtClean="0">
                <a:sym typeface="Symbol" pitchFamily="1" charset="2"/>
              </a:rPr>
              <a:t>~0.7%</a:t>
            </a:r>
          </a:p>
          <a:p>
            <a:pPr marL="342900" indent="-342900">
              <a:spcBef>
                <a:spcPct val="20000"/>
              </a:spcBef>
              <a:buFontTx/>
              <a:buChar char="•"/>
            </a:pPr>
            <a:r>
              <a:rPr lang="en-US" sz="1600" dirty="0" smtClean="0">
                <a:sym typeface="Symbol" pitchFamily="1" charset="2"/>
              </a:rPr>
              <a:t>This has been possible, not only to the much large available statistics, but also to the development of novel experimental techniques, most of which have been adopted by LHC experiments.</a:t>
            </a:r>
          </a:p>
          <a:p>
            <a:pPr marL="800100" lvl="1" indent="-342900">
              <a:spcBef>
                <a:spcPct val="20000"/>
              </a:spcBef>
              <a:buFontTx/>
              <a:buChar char="•"/>
            </a:pPr>
            <a:endParaRPr lang="en-US" sz="1600" dirty="0" smtClean="0">
              <a:sym typeface="Symbol" pitchFamily="1" charset="2"/>
            </a:endParaRPr>
          </a:p>
          <a:p>
            <a:pPr marL="342900" indent="-342900">
              <a:lnSpc>
                <a:spcPct val="90000"/>
              </a:lnSpc>
              <a:spcBef>
                <a:spcPct val="20000"/>
              </a:spcBef>
              <a:buFont typeface="Arial"/>
              <a:buChar char="•"/>
            </a:pPr>
            <a:endParaRPr lang="en-US" sz="1600" dirty="0" smtClean="0">
              <a:sym typeface="Wingdings"/>
            </a:endParaRPr>
          </a:p>
        </p:txBody>
      </p:sp>
      <p:pic>
        <p:nvPicPr>
          <p:cNvPr id="12" name="Picture 11"/>
          <p:cNvPicPr>
            <a:picLocks noChangeAspect="1"/>
          </p:cNvPicPr>
          <p:nvPr/>
        </p:nvPicPr>
        <p:blipFill>
          <a:blip r:embed="rId2"/>
          <a:stretch>
            <a:fillRect/>
          </a:stretch>
        </p:blipFill>
        <p:spPr>
          <a:xfrm>
            <a:off x="990600" y="748771"/>
            <a:ext cx="7543800" cy="3963987"/>
          </a:xfrm>
          <a:prstGeom prst="rect">
            <a:avLst/>
          </a:prstGeom>
        </p:spPr>
      </p:pic>
      <p:sp>
        <p:nvSpPr>
          <p:cNvPr id="13" name="Slide Number Placeholder 1"/>
          <p:cNvSpPr>
            <a:spLocks noGrp="1"/>
          </p:cNvSpPr>
          <p:nvPr>
            <p:ph type="sldNum" sz="quarter" idx="12"/>
          </p:nvPr>
        </p:nvSpPr>
        <p:spPr>
          <a:xfrm>
            <a:off x="7010400" y="6400800"/>
            <a:ext cx="1905000" cy="457200"/>
          </a:xfrm>
        </p:spPr>
        <p:txBody>
          <a:bodyPr/>
          <a:lstStyle/>
          <a:p>
            <a:pPr>
              <a:defRPr/>
            </a:pPr>
            <a:fld id="{EAEAFFAE-2AFA-DB42-A87C-4340D77792FB}" type="slidenum">
              <a:rPr lang="en-US" sz="1600" smtClean="0">
                <a:latin typeface="Arial"/>
                <a:cs typeface="Arial"/>
              </a:rPr>
              <a:pPr>
                <a:defRPr/>
              </a:pPr>
              <a:t>20</a:t>
            </a:fld>
            <a:endParaRPr lang="en-US" sz="1600">
              <a:latin typeface="Arial"/>
              <a:cs typeface="Arial"/>
            </a:endParaRPr>
          </a:p>
        </p:txBody>
      </p:sp>
    </p:spTree>
  </p:cSld>
  <p:clrMapOvr>
    <a:masterClrMapping/>
  </p:clrMapOvr>
  <p:transition advTm="27349"/>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 Box 1027"/>
          <p:cNvSpPr txBox="1">
            <a:spLocks noChangeArrowheads="1"/>
          </p:cNvSpPr>
          <p:nvPr/>
        </p:nvSpPr>
        <p:spPr bwMode="auto">
          <a:xfrm>
            <a:off x="1219200" y="152400"/>
            <a:ext cx="6858000" cy="461665"/>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rPr>
              <a:t>Handles for a Precise Measurement</a:t>
            </a:r>
          </a:p>
        </p:txBody>
      </p:sp>
      <p:sp>
        <p:nvSpPr>
          <p:cNvPr id="5" name="Rectangle 38"/>
          <p:cNvSpPr>
            <a:spLocks noChangeArrowheads="1"/>
          </p:cNvSpPr>
          <p:nvPr/>
        </p:nvSpPr>
        <p:spPr bwMode="auto">
          <a:xfrm>
            <a:off x="457200" y="914400"/>
            <a:ext cx="4724400" cy="5562600"/>
          </a:xfrm>
          <a:prstGeom prst="rect">
            <a:avLst/>
          </a:prstGeom>
          <a:noFill/>
          <a:ln w="9525">
            <a:noFill/>
            <a:miter lim="800000"/>
            <a:headEnd/>
            <a:tailEnd/>
          </a:ln>
        </p:spPr>
        <p:txBody>
          <a:bodyPr>
            <a:prstTxWarp prst="textNoShape">
              <a:avLst/>
            </a:prstTxWarp>
          </a:bodyPr>
          <a:lstStyle/>
          <a:p>
            <a:pPr marL="342900" indent="-342900">
              <a:spcBef>
                <a:spcPct val="20000"/>
              </a:spcBef>
            </a:pPr>
            <a:r>
              <a:rPr lang="en-US" sz="1600" dirty="0" smtClean="0">
                <a:sym typeface="Symbol" pitchFamily="1" charset="2"/>
              </a:rPr>
              <a:t>Jet Energy Scale (JES)</a:t>
            </a:r>
          </a:p>
          <a:p>
            <a:pPr marL="342900" indent="-342900">
              <a:spcBef>
                <a:spcPct val="20000"/>
              </a:spcBef>
              <a:buFontTx/>
              <a:buChar char="•"/>
            </a:pPr>
            <a:r>
              <a:rPr lang="en-US" sz="1600" dirty="0" smtClean="0">
                <a:sym typeface="Symbol" pitchFamily="1" charset="2"/>
              </a:rPr>
              <a:t>Top mass measurement requires precise mapping between reconstructed jets and original </a:t>
            </a:r>
            <a:r>
              <a:rPr lang="en-US" sz="1600" dirty="0" err="1" smtClean="0">
                <a:sym typeface="Symbol" pitchFamily="1" charset="2"/>
              </a:rPr>
              <a:t>partons</a:t>
            </a:r>
            <a:r>
              <a:rPr lang="en-US" sz="1600" dirty="0" smtClean="0">
                <a:sym typeface="Symbol" pitchFamily="1" charset="2"/>
              </a:rPr>
              <a:t> </a:t>
            </a:r>
            <a:r>
              <a:rPr lang="en-US" sz="1600" dirty="0" err="1" smtClean="0">
                <a:sym typeface="Wingdings"/>
              </a:rPr>
              <a:t></a:t>
            </a:r>
            <a:r>
              <a:rPr lang="en-US" sz="1600" dirty="0" smtClean="0">
                <a:sym typeface="Wingdings"/>
              </a:rPr>
              <a:t> </a:t>
            </a:r>
            <a:r>
              <a:rPr lang="en-US" sz="1600" dirty="0" smtClean="0">
                <a:sym typeface="Symbol" pitchFamily="1" charset="2"/>
              </a:rPr>
              <a:t>correct for detector, jet algorithm and physics effects.</a:t>
            </a:r>
          </a:p>
          <a:p>
            <a:pPr marL="342900" indent="-342900">
              <a:spcBef>
                <a:spcPct val="20000"/>
              </a:spcBef>
              <a:buFontTx/>
              <a:buChar char="•"/>
            </a:pPr>
            <a:r>
              <a:rPr lang="en-US" sz="1600" dirty="0" smtClean="0">
                <a:sym typeface="Symbol" pitchFamily="1" charset="2"/>
              </a:rPr>
              <a:t>What’s crucial is the relative energy calibration between data and MC jets: </a:t>
            </a:r>
          </a:p>
          <a:p>
            <a:pPr marL="342900" indent="-342900">
              <a:spcBef>
                <a:spcPct val="20000"/>
              </a:spcBef>
            </a:pPr>
            <a:r>
              <a:rPr lang="en-US" sz="1600" dirty="0" smtClean="0">
                <a:latin typeface="Symbol" pitchFamily="1" charset="2"/>
                <a:sym typeface="Symbol" pitchFamily="1" charset="2"/>
              </a:rPr>
              <a:t>	D</a:t>
            </a:r>
            <a:r>
              <a:rPr lang="en-US" sz="1600" dirty="0" smtClean="0">
                <a:sym typeface="Symbol" pitchFamily="1" charset="2"/>
              </a:rPr>
              <a:t>E</a:t>
            </a:r>
            <a:r>
              <a:rPr lang="en-US" sz="1600" baseline="-25000" dirty="0" smtClean="0">
                <a:sym typeface="Symbol" pitchFamily="1" charset="2"/>
              </a:rPr>
              <a:t>jet</a:t>
            </a:r>
            <a:r>
              <a:rPr lang="en-US" sz="1600" dirty="0" smtClean="0">
                <a:sym typeface="Symbol" pitchFamily="1" charset="2"/>
              </a:rPr>
              <a:t>/E</a:t>
            </a:r>
            <a:r>
              <a:rPr lang="en-US" sz="1600" baseline="-25000" dirty="0" smtClean="0">
                <a:sym typeface="Symbol" pitchFamily="1" charset="2"/>
              </a:rPr>
              <a:t>jet</a:t>
            </a:r>
            <a:r>
              <a:rPr lang="en-US" sz="1600" dirty="0" smtClean="0">
                <a:sym typeface="Symbol" pitchFamily="1" charset="2"/>
              </a:rPr>
              <a:t>~1% </a:t>
            </a:r>
            <a:r>
              <a:rPr lang="en-US" sz="1600" dirty="0" err="1" smtClean="0">
                <a:sym typeface="Wingdings"/>
              </a:rPr>
              <a:t></a:t>
            </a:r>
            <a:r>
              <a:rPr lang="en-US" sz="1600" dirty="0" smtClean="0">
                <a:sym typeface="Symbol" pitchFamily="1" charset="2"/>
              </a:rPr>
              <a:t> </a:t>
            </a:r>
            <a:r>
              <a:rPr lang="en-US" sz="1600" dirty="0" err="1" smtClean="0">
                <a:latin typeface="Symbol" pitchFamily="1" charset="2"/>
                <a:sym typeface="Symbol" pitchFamily="1" charset="2"/>
              </a:rPr>
              <a:t>D</a:t>
            </a:r>
            <a:r>
              <a:rPr lang="en-US" sz="1600" dirty="0" err="1" smtClean="0">
                <a:sym typeface="Symbol" pitchFamily="1" charset="2"/>
              </a:rPr>
              <a:t>m</a:t>
            </a:r>
            <a:r>
              <a:rPr lang="en-US" sz="1600" baseline="-25000" dirty="0" err="1" smtClean="0">
                <a:sym typeface="Symbol" pitchFamily="1" charset="2"/>
              </a:rPr>
              <a:t>t</a:t>
            </a:r>
            <a:r>
              <a:rPr lang="en-US" sz="1600" dirty="0" smtClean="0">
                <a:sym typeface="Symbol" pitchFamily="1" charset="2"/>
              </a:rPr>
              <a:t> ~ 1 GeV</a:t>
            </a:r>
          </a:p>
          <a:p>
            <a:pPr marL="342900" indent="-342900">
              <a:spcBef>
                <a:spcPct val="20000"/>
              </a:spcBef>
              <a:buFontTx/>
              <a:buChar char="•"/>
            </a:pPr>
            <a:r>
              <a:rPr lang="en-US" sz="1600" dirty="0" smtClean="0">
                <a:sym typeface="Symbol" pitchFamily="1" charset="2"/>
              </a:rPr>
              <a:t>Handles:</a:t>
            </a:r>
          </a:p>
          <a:p>
            <a:pPr marL="742950" lvl="1" indent="-285750">
              <a:spcBef>
                <a:spcPct val="20000"/>
              </a:spcBef>
              <a:buFontTx/>
              <a:buChar char="–"/>
            </a:pPr>
            <a:r>
              <a:rPr lang="en-US" sz="1600" dirty="0" err="1" smtClean="0">
                <a:sym typeface="Symbol" pitchFamily="1" charset="2"/>
              </a:rPr>
              <a:t>dijets</a:t>
            </a:r>
            <a:r>
              <a:rPr lang="en-US" sz="1600" dirty="0" smtClean="0">
                <a:sym typeface="Symbol" pitchFamily="1" charset="2"/>
              </a:rPr>
              <a:t>, </a:t>
            </a:r>
            <a:r>
              <a:rPr lang="en-US" sz="1600" dirty="0" err="1" smtClean="0">
                <a:sym typeface="Symbol" pitchFamily="1" charset="2"/>
              </a:rPr>
              <a:t>photon+jets</a:t>
            </a:r>
            <a:r>
              <a:rPr lang="en-US" sz="1600" dirty="0" smtClean="0">
                <a:sym typeface="Symbol" pitchFamily="1" charset="2"/>
              </a:rPr>
              <a:t>, </a:t>
            </a:r>
            <a:r>
              <a:rPr lang="en-US" sz="1600" dirty="0" err="1" smtClean="0">
                <a:sym typeface="Symbol" pitchFamily="1" charset="2"/>
              </a:rPr>
              <a:t>Z+jets</a:t>
            </a:r>
            <a:r>
              <a:rPr lang="en-US" sz="1600" dirty="0" smtClean="0">
                <a:sym typeface="Symbol" pitchFamily="1" charset="2"/>
              </a:rPr>
              <a:t> </a:t>
            </a:r>
          </a:p>
          <a:p>
            <a:pPr marL="742950" lvl="1" indent="-285750">
              <a:spcBef>
                <a:spcPct val="20000"/>
              </a:spcBef>
              <a:buFontTx/>
              <a:buChar char="–"/>
            </a:pPr>
            <a:r>
              <a:rPr lang="en-US" sz="1600" dirty="0" smtClean="0">
                <a:sym typeface="Symbol" pitchFamily="1" charset="2"/>
              </a:rPr>
              <a:t>W mass from </a:t>
            </a:r>
            <a:r>
              <a:rPr lang="en-US" sz="1600" dirty="0" err="1" smtClean="0">
                <a:sym typeface="Symbol" pitchFamily="1" charset="2"/>
              </a:rPr>
              <a:t>Wjj</a:t>
            </a:r>
            <a:r>
              <a:rPr lang="en-US" sz="1600" dirty="0" smtClean="0">
                <a:sym typeface="Symbol" pitchFamily="1" charset="2"/>
              </a:rPr>
              <a:t> in top quark decays (in-situ calibration)</a:t>
            </a:r>
          </a:p>
          <a:p>
            <a:pPr marL="342900" indent="-342900">
              <a:spcBef>
                <a:spcPct val="20000"/>
              </a:spcBef>
            </a:pPr>
            <a:r>
              <a:rPr lang="en-US" sz="1600" dirty="0" smtClean="0">
                <a:sym typeface="Symbol" pitchFamily="1" charset="2"/>
              </a:rPr>
              <a:t>B-tagging: reduction of physics as well as combinatorial background</a:t>
            </a:r>
          </a:p>
          <a:p>
            <a:pPr marL="342900" indent="-342900">
              <a:spcBef>
                <a:spcPct val="20000"/>
              </a:spcBef>
            </a:pPr>
            <a:r>
              <a:rPr lang="en-US" sz="1600" dirty="0" smtClean="0">
                <a:sym typeface="Symbol" pitchFamily="1" charset="2"/>
              </a:rPr>
              <a:t>Sophisticated mass extraction techniques: maximize statistical sensitivity; minimize some systematic uncertainties (e.g. JES)</a:t>
            </a:r>
          </a:p>
          <a:p>
            <a:pPr marL="342900" indent="-342900">
              <a:spcBef>
                <a:spcPct val="20000"/>
              </a:spcBef>
            </a:pPr>
            <a:r>
              <a:rPr lang="en-US" sz="1600" dirty="0" smtClean="0">
                <a:sym typeface="Symbol" pitchFamily="1" charset="2"/>
              </a:rPr>
              <a:t>Simulation: accurate detector modeling and state-of-the-art theoretical knowledge (gluon radiation, b-fragmentation, etc) required.</a:t>
            </a:r>
            <a:endParaRPr lang="en-US" sz="1600" dirty="0">
              <a:sym typeface="Symbol" pitchFamily="1" charset="2"/>
            </a:endParaRPr>
          </a:p>
        </p:txBody>
      </p:sp>
      <p:pic>
        <p:nvPicPr>
          <p:cNvPr id="6" name="Picture 2"/>
          <p:cNvPicPr>
            <a:picLocks noChangeAspect="1" noChangeArrowheads="1"/>
          </p:cNvPicPr>
          <p:nvPr/>
        </p:nvPicPr>
        <p:blipFill>
          <a:blip r:embed="rId2"/>
          <a:srcRect/>
          <a:stretch>
            <a:fillRect/>
          </a:stretch>
        </p:blipFill>
        <p:spPr bwMode="auto">
          <a:xfrm>
            <a:off x="5562600" y="759863"/>
            <a:ext cx="3048000" cy="3659737"/>
          </a:xfrm>
          <a:prstGeom prst="rect">
            <a:avLst/>
          </a:prstGeom>
          <a:noFill/>
          <a:ln w="9525">
            <a:noFill/>
            <a:miter lim="800000"/>
            <a:headEnd/>
            <a:tailEnd/>
          </a:ln>
        </p:spPr>
      </p:pic>
      <p:sp>
        <p:nvSpPr>
          <p:cNvPr id="7" name="Slide Number Placeholder 1"/>
          <p:cNvSpPr>
            <a:spLocks noGrp="1"/>
          </p:cNvSpPr>
          <p:nvPr>
            <p:ph type="sldNum" sz="quarter" idx="12"/>
          </p:nvPr>
        </p:nvSpPr>
        <p:spPr>
          <a:xfrm>
            <a:off x="7086600" y="6400800"/>
            <a:ext cx="1905000" cy="457200"/>
          </a:xfrm>
        </p:spPr>
        <p:txBody>
          <a:bodyPr/>
          <a:lstStyle/>
          <a:p>
            <a:pPr>
              <a:defRPr/>
            </a:pPr>
            <a:fld id="{EAEAFFAE-2AFA-DB42-A87C-4340D77792FB}" type="slidenum">
              <a:rPr lang="en-US" sz="1600" smtClean="0">
                <a:latin typeface="Arial"/>
                <a:cs typeface="Arial"/>
              </a:rPr>
              <a:pPr>
                <a:defRPr/>
              </a:pPr>
              <a:t>21</a:t>
            </a:fld>
            <a:endParaRPr lang="en-US" sz="1600" dirty="0">
              <a:latin typeface="Arial"/>
              <a:cs typeface="Arial"/>
            </a:endParaRPr>
          </a:p>
        </p:txBody>
      </p:sp>
      <p:pic>
        <p:nvPicPr>
          <p:cNvPr id="8" name="Picture 7"/>
          <p:cNvPicPr>
            <a:picLocks noChangeAspect="1"/>
          </p:cNvPicPr>
          <p:nvPr/>
        </p:nvPicPr>
        <p:blipFill>
          <a:blip r:embed="rId3"/>
          <a:stretch>
            <a:fillRect/>
          </a:stretch>
        </p:blipFill>
        <p:spPr>
          <a:xfrm>
            <a:off x="5257800" y="4548674"/>
            <a:ext cx="3352800" cy="2309326"/>
          </a:xfrm>
          <a:prstGeom prst="rect">
            <a:avLst/>
          </a:prstGeom>
        </p:spPr>
      </p:pic>
    </p:spTree>
  </p:cSld>
  <p:clrMapOvr>
    <a:masterClrMapping/>
  </p:clrMapOvr>
  <p:transition advTm="27349"/>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4747508" y="1066800"/>
            <a:ext cx="4244092" cy="2895600"/>
          </a:xfrm>
          <a:prstGeom prst="rect">
            <a:avLst/>
          </a:prstGeom>
        </p:spPr>
      </p:pic>
      <p:sp>
        <p:nvSpPr>
          <p:cNvPr id="4" name="Text Box 1027"/>
          <p:cNvSpPr txBox="1">
            <a:spLocks noChangeArrowheads="1"/>
          </p:cNvSpPr>
          <p:nvPr/>
        </p:nvSpPr>
        <p:spPr bwMode="auto">
          <a:xfrm>
            <a:off x="1219200" y="152400"/>
            <a:ext cx="6858000" cy="461665"/>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rPr>
              <a:t>Mass Extraction Techniques: Template Methods</a:t>
            </a:r>
          </a:p>
        </p:txBody>
      </p:sp>
      <p:sp>
        <p:nvSpPr>
          <p:cNvPr id="5" name="Rectangle 38"/>
          <p:cNvSpPr>
            <a:spLocks noChangeArrowheads="1"/>
          </p:cNvSpPr>
          <p:nvPr/>
        </p:nvSpPr>
        <p:spPr bwMode="auto">
          <a:xfrm>
            <a:off x="381000" y="914400"/>
            <a:ext cx="4267200" cy="5562600"/>
          </a:xfrm>
          <a:prstGeom prst="rect">
            <a:avLst/>
          </a:prstGeom>
          <a:noFill/>
          <a:ln w="9525">
            <a:noFill/>
            <a:miter lim="800000"/>
            <a:headEnd/>
            <a:tailEnd/>
          </a:ln>
        </p:spPr>
        <p:txBody>
          <a:bodyPr>
            <a:prstTxWarp prst="textNoShape">
              <a:avLst/>
            </a:prstTxWarp>
          </a:bodyPr>
          <a:lstStyle/>
          <a:p>
            <a:pPr marL="342900" indent="-342900">
              <a:spcBef>
                <a:spcPct val="20000"/>
              </a:spcBef>
              <a:buFontTx/>
              <a:buChar char="•"/>
            </a:pPr>
            <a:r>
              <a:rPr lang="en-US" sz="1600" dirty="0" smtClean="0">
                <a:sym typeface="Symbol" pitchFamily="1" charset="2"/>
              </a:rPr>
              <a:t>Identify kinematical variables strongly correlated with </a:t>
            </a:r>
            <a:r>
              <a:rPr lang="en-US" sz="1600" dirty="0" err="1" smtClean="0">
                <a:sym typeface="Symbol" pitchFamily="1" charset="2"/>
              </a:rPr>
              <a:t>m</a:t>
            </a:r>
            <a:r>
              <a:rPr lang="en-US" sz="1600" baseline="-25000" dirty="0" err="1" smtClean="0">
                <a:sym typeface="Symbol" pitchFamily="1" charset="2"/>
              </a:rPr>
              <a:t>t</a:t>
            </a:r>
            <a:r>
              <a:rPr lang="en-US" sz="1600" dirty="0" smtClean="0">
                <a:sym typeface="Symbol" pitchFamily="1" charset="2"/>
              </a:rPr>
              <a:t>. Compare data and MC with different </a:t>
            </a:r>
            <a:r>
              <a:rPr lang="en-US" sz="1600" dirty="0" err="1" smtClean="0">
                <a:sym typeface="Symbol" pitchFamily="1" charset="2"/>
              </a:rPr>
              <a:t>m</a:t>
            </a:r>
            <a:r>
              <a:rPr lang="en-US" sz="1600" baseline="-25000" dirty="0" err="1" smtClean="0">
                <a:sym typeface="Symbol" pitchFamily="1" charset="2"/>
              </a:rPr>
              <a:t>t</a:t>
            </a:r>
            <a:r>
              <a:rPr lang="en-US" sz="1600" dirty="0" smtClean="0">
                <a:sym typeface="Symbol" pitchFamily="1" charset="2"/>
              </a:rPr>
              <a:t> hypotheses.</a:t>
            </a:r>
            <a:endParaRPr lang="en-US" sz="1600" u="sng" dirty="0" smtClean="0">
              <a:sym typeface="Symbol" pitchFamily="1" charset="2"/>
            </a:endParaRPr>
          </a:p>
          <a:p>
            <a:pPr marL="342900" indent="-342900">
              <a:spcBef>
                <a:spcPct val="20000"/>
              </a:spcBef>
              <a:buFontTx/>
              <a:buChar char="•"/>
            </a:pPr>
            <a:r>
              <a:rPr lang="en-US" sz="1600" u="sng" dirty="0" smtClean="0">
                <a:sym typeface="Symbol" pitchFamily="1" charset="2"/>
              </a:rPr>
              <a:t>Example</a:t>
            </a:r>
            <a:r>
              <a:rPr lang="en-US" sz="1600" dirty="0" smtClean="0">
                <a:sym typeface="Symbol" pitchFamily="1" charset="2"/>
              </a:rPr>
              <a:t>: reconstructed </a:t>
            </a:r>
            <a:r>
              <a:rPr lang="en-US" sz="1600" dirty="0" err="1" smtClean="0">
                <a:sym typeface="Symbol" pitchFamily="1" charset="2"/>
              </a:rPr>
              <a:t>m</a:t>
            </a:r>
            <a:r>
              <a:rPr lang="en-US" sz="1600" baseline="-25000" dirty="0" err="1" smtClean="0">
                <a:sym typeface="Symbol" pitchFamily="1" charset="2"/>
              </a:rPr>
              <a:t>t</a:t>
            </a:r>
            <a:r>
              <a:rPr lang="en-US" sz="1600" dirty="0" smtClean="0">
                <a:sym typeface="Symbol" pitchFamily="1" charset="2"/>
              </a:rPr>
              <a:t> from kinematic fit in </a:t>
            </a:r>
            <a:r>
              <a:rPr lang="en-US" sz="1600" dirty="0" err="1" smtClean="0">
                <a:sym typeface="Symbol" pitchFamily="1" charset="2"/>
              </a:rPr>
              <a:t>lepton+jets</a:t>
            </a:r>
            <a:r>
              <a:rPr lang="en-US" sz="1600" dirty="0" smtClean="0">
                <a:sym typeface="Symbol" pitchFamily="1" charset="2"/>
              </a:rPr>
              <a:t> channel.</a:t>
            </a:r>
          </a:p>
          <a:p>
            <a:pPr marL="342900" indent="-342900">
              <a:spcBef>
                <a:spcPct val="20000"/>
              </a:spcBef>
              <a:buFontTx/>
              <a:buChar char="•"/>
            </a:pPr>
            <a:endParaRPr lang="en-US" sz="1600" dirty="0" smtClean="0">
              <a:sym typeface="Symbol" pitchFamily="1" charset="2"/>
            </a:endParaRPr>
          </a:p>
          <a:p>
            <a:pPr marL="342900" indent="-342900">
              <a:spcBef>
                <a:spcPct val="20000"/>
              </a:spcBef>
              <a:buFontTx/>
              <a:buChar char="•"/>
            </a:pPr>
            <a:endParaRPr lang="en-US" sz="1600" dirty="0" smtClean="0">
              <a:sym typeface="Symbol" pitchFamily="1" charset="2"/>
            </a:endParaRPr>
          </a:p>
          <a:p>
            <a:pPr marL="342900" indent="-342900">
              <a:spcBef>
                <a:spcPct val="20000"/>
              </a:spcBef>
              <a:buFontTx/>
              <a:buChar char="•"/>
            </a:pPr>
            <a:endParaRPr lang="en-US" sz="1600" dirty="0" smtClean="0">
              <a:sym typeface="Symbol" pitchFamily="1" charset="2"/>
            </a:endParaRPr>
          </a:p>
          <a:p>
            <a:pPr marL="342900" indent="-342900">
              <a:spcBef>
                <a:spcPct val="20000"/>
              </a:spcBef>
              <a:buFontTx/>
              <a:buChar char="•"/>
            </a:pPr>
            <a:endParaRPr lang="en-US" sz="1600" dirty="0" smtClean="0">
              <a:sym typeface="Symbol" pitchFamily="1" charset="2"/>
            </a:endParaRPr>
          </a:p>
          <a:p>
            <a:pPr marL="342900" indent="-342900">
              <a:spcBef>
                <a:spcPct val="20000"/>
              </a:spcBef>
            </a:pPr>
            <a:endParaRPr lang="en-US" sz="1600" dirty="0" smtClean="0">
              <a:sym typeface="Symbol" pitchFamily="1" charset="2"/>
            </a:endParaRPr>
          </a:p>
          <a:p>
            <a:pPr marL="342900" indent="-342900">
              <a:spcBef>
                <a:spcPct val="20000"/>
              </a:spcBef>
            </a:pPr>
            <a:r>
              <a:rPr lang="en-US" sz="1600" dirty="0" smtClean="0">
                <a:sym typeface="Symbol" pitchFamily="1" charset="2"/>
              </a:rPr>
              <a:t>	Usually pick solution with lowest </a:t>
            </a:r>
            <a:r>
              <a:rPr lang="en-US" sz="1600" baseline="30000" dirty="0" smtClean="0">
                <a:sym typeface="Symbol" pitchFamily="1" charset="2"/>
              </a:rPr>
              <a:t>2</a:t>
            </a:r>
            <a:r>
              <a:rPr lang="en-US" sz="1600" dirty="0" smtClean="0">
                <a:sym typeface="Symbol" pitchFamily="1" charset="2"/>
              </a:rPr>
              <a:t>.</a:t>
            </a:r>
          </a:p>
          <a:p>
            <a:pPr marL="342900" indent="-342900">
              <a:spcBef>
                <a:spcPct val="20000"/>
              </a:spcBef>
            </a:pPr>
            <a:endParaRPr lang="en-US" sz="1600" dirty="0" smtClean="0">
              <a:sym typeface="Symbol" pitchFamily="1" charset="2"/>
            </a:endParaRPr>
          </a:p>
          <a:p>
            <a:pPr marL="342900" indent="-342900">
              <a:spcBef>
                <a:spcPct val="20000"/>
              </a:spcBef>
              <a:buFont typeface="Arial"/>
              <a:buChar char="•"/>
            </a:pPr>
            <a:r>
              <a:rPr lang="en-US" sz="1600" dirty="0" smtClean="0">
                <a:solidFill>
                  <a:srgbClr val="FF0000"/>
                </a:solidFill>
                <a:sym typeface="Symbol" pitchFamily="1" charset="2"/>
              </a:rPr>
              <a:t>Reduce JES systematic by using in-situ </a:t>
            </a:r>
            <a:r>
              <a:rPr lang="en-US" sz="1600" dirty="0" err="1" smtClean="0">
                <a:solidFill>
                  <a:srgbClr val="FF0000"/>
                </a:solidFill>
                <a:sym typeface="Symbol" pitchFamily="1" charset="2"/>
              </a:rPr>
              <a:t>hadronic</a:t>
            </a:r>
            <a:r>
              <a:rPr lang="en-US" sz="1600" dirty="0" smtClean="0">
                <a:solidFill>
                  <a:srgbClr val="FF0000"/>
                </a:solidFill>
                <a:sym typeface="Symbol" pitchFamily="1" charset="2"/>
              </a:rPr>
              <a:t> W mass in </a:t>
            </a:r>
            <a:r>
              <a:rPr lang="en-US" sz="1600" dirty="0" err="1" smtClean="0">
                <a:solidFill>
                  <a:srgbClr val="FF0000"/>
                </a:solidFill>
                <a:sym typeface="Symbol" pitchFamily="1" charset="2"/>
              </a:rPr>
              <a:t>tt</a:t>
            </a:r>
            <a:r>
              <a:rPr lang="en-US" sz="1600" dirty="0" smtClean="0">
                <a:solidFill>
                  <a:srgbClr val="FF0000"/>
                </a:solidFill>
                <a:sym typeface="Symbol" pitchFamily="1" charset="2"/>
              </a:rPr>
              <a:t> events</a:t>
            </a:r>
            <a:r>
              <a:rPr lang="en-US" sz="1600" dirty="0" smtClean="0">
                <a:sym typeface="Symbol" pitchFamily="1" charset="2"/>
              </a:rPr>
              <a:t>: simultaneous determination of </a:t>
            </a:r>
            <a:r>
              <a:rPr lang="en-US" sz="1600" dirty="0" err="1" smtClean="0">
                <a:sym typeface="Symbol" pitchFamily="1" charset="2"/>
              </a:rPr>
              <a:t>m</a:t>
            </a:r>
            <a:r>
              <a:rPr lang="en-US" sz="1600" baseline="-25000" dirty="0" err="1" smtClean="0">
                <a:sym typeface="Symbol" pitchFamily="1" charset="2"/>
              </a:rPr>
              <a:t>t</a:t>
            </a:r>
            <a:r>
              <a:rPr lang="en-US" sz="1600" dirty="0" smtClean="0">
                <a:sym typeface="Symbol" pitchFamily="1" charset="2"/>
              </a:rPr>
              <a:t> and JES scaling factor from reconstructed </a:t>
            </a:r>
            <a:r>
              <a:rPr lang="en-US" sz="1600" dirty="0" err="1" smtClean="0">
                <a:sym typeface="Symbol" pitchFamily="1" charset="2"/>
              </a:rPr>
              <a:t>m</a:t>
            </a:r>
            <a:r>
              <a:rPr lang="en-US" sz="1600" baseline="-25000" dirty="0" err="1" smtClean="0">
                <a:sym typeface="Symbol" pitchFamily="1" charset="2"/>
              </a:rPr>
              <a:t>t</a:t>
            </a:r>
            <a:r>
              <a:rPr lang="en-US" sz="1600" dirty="0" smtClean="0">
                <a:sym typeface="Symbol" pitchFamily="1" charset="2"/>
              </a:rPr>
              <a:t> and M</a:t>
            </a:r>
            <a:r>
              <a:rPr lang="en-US" sz="1600" baseline="-25000" dirty="0" smtClean="0">
                <a:sym typeface="Symbol" pitchFamily="1" charset="2"/>
              </a:rPr>
              <a:t>W</a:t>
            </a:r>
            <a:r>
              <a:rPr lang="en-US" sz="1600" dirty="0" smtClean="0">
                <a:sym typeface="Symbol" pitchFamily="1" charset="2"/>
              </a:rPr>
              <a:t> templates. </a:t>
            </a:r>
            <a:endParaRPr lang="en-US" sz="1600" dirty="0" smtClean="0">
              <a:solidFill>
                <a:srgbClr val="9900FF"/>
              </a:solidFill>
              <a:sym typeface="Symbol" pitchFamily="1" charset="2"/>
            </a:endParaRPr>
          </a:p>
          <a:p>
            <a:pPr marL="342900" indent="-342900">
              <a:spcBef>
                <a:spcPct val="20000"/>
              </a:spcBef>
            </a:pPr>
            <a:endParaRPr lang="en-US" sz="1600" dirty="0" smtClean="0">
              <a:sym typeface="Symbol" pitchFamily="1" charset="2"/>
            </a:endParaRPr>
          </a:p>
          <a:p>
            <a:pPr marL="342900" indent="-342900">
              <a:lnSpc>
                <a:spcPct val="90000"/>
              </a:lnSpc>
              <a:spcBef>
                <a:spcPct val="20000"/>
              </a:spcBef>
              <a:buFont typeface="Arial"/>
              <a:buChar char="•"/>
            </a:pPr>
            <a:endParaRPr lang="en-US" sz="1600" dirty="0" smtClean="0">
              <a:sym typeface="Wingdings"/>
            </a:endParaRPr>
          </a:p>
        </p:txBody>
      </p:sp>
      <p:pic>
        <p:nvPicPr>
          <p:cNvPr id="8" name="Picture 7"/>
          <p:cNvPicPr>
            <a:picLocks noChangeAspect="1"/>
          </p:cNvPicPr>
          <p:nvPr/>
        </p:nvPicPr>
        <p:blipFill>
          <a:blip r:embed="rId3"/>
          <a:stretch>
            <a:fillRect/>
          </a:stretch>
        </p:blipFill>
        <p:spPr>
          <a:xfrm>
            <a:off x="0" y="2322494"/>
            <a:ext cx="4667250" cy="1335106"/>
          </a:xfrm>
          <a:prstGeom prst="rect">
            <a:avLst/>
          </a:prstGeom>
        </p:spPr>
      </p:pic>
      <p:sp>
        <p:nvSpPr>
          <p:cNvPr id="13" name="Slide Number Placeholder 1"/>
          <p:cNvSpPr>
            <a:spLocks noGrp="1"/>
          </p:cNvSpPr>
          <p:nvPr>
            <p:ph type="sldNum" sz="quarter" idx="12"/>
          </p:nvPr>
        </p:nvSpPr>
        <p:spPr>
          <a:xfrm>
            <a:off x="7086600" y="6400800"/>
            <a:ext cx="1905000" cy="457200"/>
          </a:xfrm>
        </p:spPr>
        <p:txBody>
          <a:bodyPr/>
          <a:lstStyle/>
          <a:p>
            <a:pPr>
              <a:defRPr/>
            </a:pPr>
            <a:fld id="{EAEAFFAE-2AFA-DB42-A87C-4340D77792FB}" type="slidenum">
              <a:rPr lang="en-US" sz="1600" smtClean="0">
                <a:latin typeface="Arial"/>
                <a:cs typeface="Arial"/>
              </a:rPr>
              <a:pPr>
                <a:defRPr/>
              </a:pPr>
              <a:t>22</a:t>
            </a:fld>
            <a:endParaRPr lang="en-US" sz="1600" dirty="0">
              <a:latin typeface="Arial"/>
              <a:cs typeface="Arial"/>
            </a:endParaRPr>
          </a:p>
        </p:txBody>
      </p:sp>
      <p:sp>
        <p:nvSpPr>
          <p:cNvPr id="14" name="Rectangle 13"/>
          <p:cNvSpPr/>
          <p:nvPr/>
        </p:nvSpPr>
        <p:spPr>
          <a:xfrm>
            <a:off x="6771000" y="838200"/>
            <a:ext cx="2144400" cy="307777"/>
          </a:xfrm>
          <a:prstGeom prst="rect">
            <a:avLst/>
          </a:prstGeom>
        </p:spPr>
        <p:txBody>
          <a:bodyPr wrap="none">
            <a:spAutoFit/>
          </a:bodyPr>
          <a:lstStyle/>
          <a:p>
            <a:r>
              <a:rPr lang="en-US" dirty="0" smtClean="0"/>
              <a:t>PRL 109, 152003 (2012)</a:t>
            </a:r>
            <a:endParaRPr lang="en-US" dirty="0"/>
          </a:p>
        </p:txBody>
      </p:sp>
      <p:pic>
        <p:nvPicPr>
          <p:cNvPr id="17" name="Picture 16"/>
          <p:cNvPicPr>
            <a:picLocks noChangeAspect="1"/>
          </p:cNvPicPr>
          <p:nvPr/>
        </p:nvPicPr>
        <p:blipFill>
          <a:blip r:embed="rId4"/>
          <a:stretch>
            <a:fillRect/>
          </a:stretch>
        </p:blipFill>
        <p:spPr>
          <a:xfrm>
            <a:off x="4953000" y="4261173"/>
            <a:ext cx="3657600" cy="2596827"/>
          </a:xfrm>
          <a:prstGeom prst="rect">
            <a:avLst/>
          </a:prstGeom>
        </p:spPr>
      </p:pic>
    </p:spTree>
  </p:cSld>
  <p:clrMapOvr>
    <a:masterClrMapping/>
  </p:clrMapOvr>
  <p:transition advTm="27349"/>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 Box 1027"/>
          <p:cNvSpPr txBox="1">
            <a:spLocks noChangeArrowheads="1"/>
          </p:cNvSpPr>
          <p:nvPr/>
        </p:nvSpPr>
        <p:spPr bwMode="auto">
          <a:xfrm>
            <a:off x="1219200" y="152400"/>
            <a:ext cx="6858000" cy="461665"/>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rPr>
              <a:t>Mass Extraction Techniques: Dynamic Methods</a:t>
            </a:r>
          </a:p>
        </p:txBody>
      </p:sp>
      <p:sp>
        <p:nvSpPr>
          <p:cNvPr id="6" name="Rectangle 4"/>
          <p:cNvSpPr>
            <a:spLocks noChangeArrowheads="1"/>
          </p:cNvSpPr>
          <p:nvPr/>
        </p:nvSpPr>
        <p:spPr bwMode="auto">
          <a:xfrm>
            <a:off x="457200" y="914400"/>
            <a:ext cx="8458200" cy="5029200"/>
          </a:xfrm>
          <a:prstGeom prst="rect">
            <a:avLst/>
          </a:prstGeom>
          <a:noFill/>
          <a:ln w="9525">
            <a:noFill/>
            <a:miter lim="800000"/>
            <a:headEnd/>
            <a:tailEnd/>
          </a:ln>
        </p:spPr>
        <p:txBody>
          <a:bodyPr>
            <a:prstTxWarp prst="textNoShape">
              <a:avLst/>
            </a:prstTxWarp>
          </a:bodyPr>
          <a:lstStyle/>
          <a:p>
            <a:pPr marL="342900" indent="-342900">
              <a:spcBef>
                <a:spcPct val="20000"/>
              </a:spcBef>
              <a:buFontTx/>
              <a:buChar char="•"/>
            </a:pPr>
            <a:r>
              <a:rPr lang="en-US" sz="1600" dirty="0" smtClean="0">
                <a:sym typeface="Symbol" pitchFamily="1" charset="2"/>
              </a:rPr>
              <a:t>Compute </a:t>
            </a:r>
            <a:r>
              <a:rPr lang="en-US" sz="1600" dirty="0">
                <a:sym typeface="Symbol" pitchFamily="1" charset="2"/>
              </a:rPr>
              <a:t>event-by-event probability as a function of </a:t>
            </a:r>
            <a:r>
              <a:rPr lang="en-US" sz="1600" dirty="0" err="1">
                <a:sym typeface="Symbol" pitchFamily="1" charset="2"/>
              </a:rPr>
              <a:t>m</a:t>
            </a:r>
            <a:r>
              <a:rPr lang="en-US" sz="1600" baseline="-25000" dirty="0" err="1">
                <a:sym typeface="Symbol" pitchFamily="1" charset="2"/>
              </a:rPr>
              <a:t>t</a:t>
            </a:r>
            <a:r>
              <a:rPr lang="en-US" sz="1600" dirty="0">
                <a:sym typeface="Symbol" pitchFamily="1" charset="2"/>
              </a:rPr>
              <a:t> making use of all reconstructed objects in the events (integrate over unknowns). Maximize sensitivity by:</a:t>
            </a:r>
          </a:p>
          <a:p>
            <a:pPr marL="742950" lvl="1" indent="-285750">
              <a:spcBef>
                <a:spcPct val="20000"/>
              </a:spcBef>
              <a:buFontTx/>
              <a:buChar char="–"/>
            </a:pPr>
            <a:r>
              <a:rPr lang="en-US" sz="1600" dirty="0">
                <a:sym typeface="Symbol" pitchFamily="1" charset="2"/>
              </a:rPr>
              <a:t>summing over all permutations of jets and neutrino solutions</a:t>
            </a:r>
          </a:p>
          <a:p>
            <a:pPr marL="742950" lvl="1" indent="-285750">
              <a:spcBef>
                <a:spcPct val="20000"/>
              </a:spcBef>
              <a:buFontTx/>
              <a:buChar char="–"/>
            </a:pPr>
            <a:r>
              <a:rPr lang="en-US" sz="1600" dirty="0">
                <a:sym typeface="Symbol" pitchFamily="1" charset="2"/>
              </a:rPr>
              <a:t>allowing better measured events to contribute more</a:t>
            </a:r>
            <a:r>
              <a:rPr lang="en-US" sz="1600" dirty="0" smtClean="0">
                <a:sym typeface="Symbol" pitchFamily="1" charset="2"/>
              </a:rPr>
              <a:t>.</a:t>
            </a:r>
          </a:p>
          <a:p>
            <a:pPr marL="285750" indent="-285750">
              <a:spcBef>
                <a:spcPct val="20000"/>
              </a:spcBef>
            </a:pPr>
            <a:r>
              <a:rPr lang="en-US" sz="1600" dirty="0" smtClean="0">
                <a:sym typeface="Symbol" pitchFamily="1" charset="2"/>
              </a:rPr>
              <a:t>	Example: </a:t>
            </a:r>
            <a:r>
              <a:rPr lang="en-US" sz="1600" b="1" dirty="0" smtClean="0">
                <a:sym typeface="Symbol" pitchFamily="1" charset="2"/>
              </a:rPr>
              <a:t>matrix element method</a:t>
            </a:r>
          </a:p>
          <a:p>
            <a:pPr marL="285750" indent="-285750">
              <a:spcBef>
                <a:spcPct val="20000"/>
              </a:spcBef>
            </a:pPr>
            <a:endParaRPr lang="en-US" sz="1600" dirty="0" smtClean="0">
              <a:sym typeface="Symbol" pitchFamily="1" charset="2"/>
            </a:endParaRPr>
          </a:p>
          <a:p>
            <a:pPr marL="285750" indent="-285750">
              <a:spcBef>
                <a:spcPct val="20000"/>
              </a:spcBef>
            </a:pPr>
            <a:endParaRPr lang="en-US" sz="1600" dirty="0" smtClean="0">
              <a:sym typeface="Symbol" pitchFamily="1" charset="2"/>
            </a:endParaRPr>
          </a:p>
          <a:p>
            <a:pPr marL="285750" indent="-285750">
              <a:spcBef>
                <a:spcPct val="20000"/>
              </a:spcBef>
            </a:pPr>
            <a:endParaRPr lang="en-US" sz="1600" dirty="0" smtClean="0">
              <a:sym typeface="Symbol" pitchFamily="1" charset="2"/>
            </a:endParaRPr>
          </a:p>
          <a:p>
            <a:pPr marL="285750" indent="-285750">
              <a:spcBef>
                <a:spcPct val="20000"/>
              </a:spcBef>
            </a:pPr>
            <a:endParaRPr lang="en-US" sz="1600" dirty="0" smtClean="0">
              <a:sym typeface="Symbol" pitchFamily="1" charset="2"/>
            </a:endParaRPr>
          </a:p>
          <a:p>
            <a:pPr marL="285750" indent="-285750">
              <a:spcBef>
                <a:spcPct val="20000"/>
              </a:spcBef>
            </a:pPr>
            <a:endParaRPr lang="en-US" sz="1600" dirty="0" smtClean="0">
              <a:sym typeface="Symbol" pitchFamily="1" charset="2"/>
            </a:endParaRPr>
          </a:p>
          <a:p>
            <a:pPr marL="285750" indent="-285750">
              <a:spcBef>
                <a:spcPct val="20000"/>
              </a:spcBef>
            </a:pPr>
            <a:endParaRPr lang="en-US" sz="1600" dirty="0" smtClean="0">
              <a:sym typeface="Symbol" pitchFamily="1" charset="2"/>
            </a:endParaRPr>
          </a:p>
          <a:p>
            <a:pPr marL="285750" indent="-285750">
              <a:spcBef>
                <a:spcPct val="20000"/>
              </a:spcBef>
            </a:pPr>
            <a:endParaRPr lang="en-US" sz="1600" dirty="0" smtClean="0">
              <a:sym typeface="Symbol" pitchFamily="1" charset="2"/>
            </a:endParaRPr>
          </a:p>
          <a:p>
            <a:pPr marL="285750" indent="-285750">
              <a:spcBef>
                <a:spcPct val="20000"/>
              </a:spcBef>
            </a:pPr>
            <a:endParaRPr lang="en-US" sz="1600" dirty="0" smtClean="0">
              <a:sym typeface="Symbol" pitchFamily="1" charset="2"/>
            </a:endParaRPr>
          </a:p>
          <a:p>
            <a:pPr marL="285750" indent="-285750">
              <a:spcBef>
                <a:spcPct val="20000"/>
              </a:spcBef>
            </a:pPr>
            <a:endParaRPr lang="en-US" sz="1600" dirty="0" smtClean="0">
              <a:sym typeface="Symbol" pitchFamily="1" charset="2"/>
            </a:endParaRPr>
          </a:p>
          <a:p>
            <a:pPr marL="285750" indent="-285750">
              <a:spcBef>
                <a:spcPct val="20000"/>
              </a:spcBef>
            </a:pPr>
            <a:endParaRPr lang="en-US" sz="1600" dirty="0" smtClean="0">
              <a:sym typeface="Symbol" pitchFamily="1" charset="2"/>
            </a:endParaRPr>
          </a:p>
          <a:p>
            <a:pPr marL="285750" indent="-285750">
              <a:spcBef>
                <a:spcPct val="20000"/>
              </a:spcBef>
            </a:pPr>
            <a:endParaRPr lang="en-US" sz="1600" dirty="0" smtClean="0">
              <a:sym typeface="Symbol" pitchFamily="1" charset="2"/>
            </a:endParaRPr>
          </a:p>
          <a:p>
            <a:pPr marL="285750" indent="-285750">
              <a:spcBef>
                <a:spcPct val="20000"/>
              </a:spcBef>
            </a:pPr>
            <a:endParaRPr lang="en-US" sz="1600" dirty="0" smtClean="0">
              <a:sym typeface="Symbol" pitchFamily="1" charset="2"/>
            </a:endParaRPr>
          </a:p>
          <a:p>
            <a:pPr marL="285750" indent="-285750">
              <a:spcBef>
                <a:spcPct val="20000"/>
              </a:spcBef>
            </a:pPr>
            <a:endParaRPr lang="en-US" sz="1600" dirty="0" smtClean="0">
              <a:sym typeface="Symbol" pitchFamily="1" charset="2"/>
            </a:endParaRPr>
          </a:p>
          <a:p>
            <a:pPr marL="285750" indent="-285750">
              <a:spcBef>
                <a:spcPct val="20000"/>
              </a:spcBef>
              <a:buFont typeface="Arial"/>
              <a:buChar char="•"/>
            </a:pPr>
            <a:r>
              <a:rPr lang="en-US" sz="1600" dirty="0" smtClean="0">
                <a:sym typeface="Symbol" pitchFamily="1" charset="2"/>
              </a:rPr>
              <a:t>Also incorporate in-situ JES calibration.</a:t>
            </a:r>
          </a:p>
          <a:p>
            <a:pPr marL="342900" indent="-342900">
              <a:spcBef>
                <a:spcPct val="20000"/>
              </a:spcBef>
            </a:pPr>
            <a:endParaRPr lang="en-US" sz="1600" dirty="0">
              <a:sym typeface="Symbol" pitchFamily="1" charset="2"/>
            </a:endParaRPr>
          </a:p>
          <a:p>
            <a:pPr marL="342900" indent="-342900">
              <a:spcBef>
                <a:spcPct val="20000"/>
              </a:spcBef>
              <a:buFontTx/>
              <a:buChar char="•"/>
            </a:pPr>
            <a:endParaRPr lang="en-US" sz="1600" dirty="0">
              <a:sym typeface="Symbol" pitchFamily="1" charset="2"/>
            </a:endParaRPr>
          </a:p>
          <a:p>
            <a:pPr marL="342900" indent="-342900">
              <a:spcBef>
                <a:spcPct val="20000"/>
              </a:spcBef>
              <a:buFontTx/>
              <a:buChar char="•"/>
            </a:pPr>
            <a:endParaRPr lang="en-US" sz="1600" dirty="0">
              <a:sym typeface="Symbol" pitchFamily="1" charset="2"/>
            </a:endParaRPr>
          </a:p>
          <a:p>
            <a:pPr marL="742950" lvl="1" indent="-285750">
              <a:spcBef>
                <a:spcPct val="20000"/>
              </a:spcBef>
              <a:buFontTx/>
              <a:buChar char="–"/>
            </a:pPr>
            <a:endParaRPr lang="en-US" sz="1600" dirty="0" smtClean="0">
              <a:sym typeface="Symbol" pitchFamily="1" charset="2"/>
            </a:endParaRPr>
          </a:p>
          <a:p>
            <a:pPr marL="742950" lvl="1" indent="-285750">
              <a:spcBef>
                <a:spcPct val="20000"/>
              </a:spcBef>
              <a:buFontTx/>
              <a:buChar char="–"/>
            </a:pPr>
            <a:endParaRPr lang="en-US" sz="1600" dirty="0">
              <a:sym typeface="Symbol" pitchFamily="1" charset="2"/>
            </a:endParaRPr>
          </a:p>
        </p:txBody>
      </p:sp>
      <p:grpSp>
        <p:nvGrpSpPr>
          <p:cNvPr id="2" name="Group 48"/>
          <p:cNvGrpSpPr>
            <a:grpSpLocks/>
          </p:cNvGrpSpPr>
          <p:nvPr/>
        </p:nvGrpSpPr>
        <p:grpSpPr bwMode="auto">
          <a:xfrm>
            <a:off x="1420813" y="2209800"/>
            <a:ext cx="6122987" cy="1627870"/>
            <a:chOff x="83" y="1968"/>
            <a:chExt cx="3137" cy="956"/>
          </a:xfrm>
        </p:grpSpPr>
        <p:graphicFrame>
          <p:nvGraphicFramePr>
            <p:cNvPr id="8" name="Object 7"/>
            <p:cNvGraphicFramePr>
              <a:graphicFrameLocks noChangeAspect="1"/>
            </p:cNvGraphicFramePr>
            <p:nvPr/>
          </p:nvGraphicFramePr>
          <p:xfrm>
            <a:off x="532" y="2143"/>
            <a:ext cx="2688" cy="333"/>
          </p:xfrm>
          <a:graphic>
            <a:graphicData uri="http://schemas.openxmlformats.org/presentationml/2006/ole">
              <p:oleObj spid="_x0000_s713730" name="Equation" r:id="rId3" imgW="3174840" imgH="393480" progId="Equation.3">
                <p:embed/>
              </p:oleObj>
            </a:graphicData>
          </a:graphic>
        </p:graphicFrame>
        <p:sp>
          <p:nvSpPr>
            <p:cNvPr id="9" name="Text Box 13"/>
            <p:cNvSpPr txBox="1">
              <a:spLocks noChangeArrowheads="1"/>
            </p:cNvSpPr>
            <p:nvPr/>
          </p:nvSpPr>
          <p:spPr bwMode="auto">
            <a:xfrm>
              <a:off x="83" y="2486"/>
              <a:ext cx="1697" cy="163"/>
            </a:xfrm>
            <a:prstGeom prst="rect">
              <a:avLst/>
            </a:prstGeom>
            <a:solidFill>
              <a:srgbClr val="333399"/>
            </a:solidFill>
            <a:ln w="9525">
              <a:noFill/>
              <a:miter lim="800000"/>
              <a:headEnd/>
              <a:tailEnd/>
            </a:ln>
          </p:spPr>
          <p:txBody>
            <a:bodyPr wrap="square">
              <a:prstTxWarp prst="textNoShape">
                <a:avLst/>
              </a:prstTxWarp>
              <a:spAutoFit/>
            </a:bodyPr>
            <a:lstStyle/>
            <a:p>
              <a:r>
                <a:rPr lang="en-US" sz="1200">
                  <a:solidFill>
                    <a:schemeClr val="bg1"/>
                  </a:solidFill>
                </a:rPr>
                <a:t>differential cross section (LO matrix element)</a:t>
              </a:r>
            </a:p>
          </p:txBody>
        </p:sp>
        <p:sp>
          <p:nvSpPr>
            <p:cNvPr id="10" name="Text Box 14"/>
            <p:cNvSpPr txBox="1">
              <a:spLocks noChangeArrowheads="1"/>
            </p:cNvSpPr>
            <p:nvPr/>
          </p:nvSpPr>
          <p:spPr bwMode="auto">
            <a:xfrm>
              <a:off x="1488" y="1968"/>
              <a:ext cx="1088" cy="163"/>
            </a:xfrm>
            <a:prstGeom prst="rect">
              <a:avLst/>
            </a:prstGeom>
            <a:solidFill>
              <a:srgbClr val="339966"/>
            </a:solidFill>
            <a:ln w="9525">
              <a:noFill/>
              <a:miter lim="800000"/>
              <a:headEnd/>
              <a:tailEnd/>
            </a:ln>
          </p:spPr>
          <p:txBody>
            <a:bodyPr wrap="square">
              <a:prstTxWarp prst="textNoShape">
                <a:avLst/>
              </a:prstTxWarp>
              <a:spAutoFit/>
            </a:bodyPr>
            <a:lstStyle/>
            <a:p>
              <a:r>
                <a:rPr lang="en-US" sz="1200" dirty="0" err="1">
                  <a:solidFill>
                    <a:schemeClr val="bg1"/>
                  </a:solidFill>
                </a:rPr>
                <a:t>parton</a:t>
              </a:r>
              <a:r>
                <a:rPr lang="en-US" sz="1200" dirty="0">
                  <a:solidFill>
                    <a:schemeClr val="bg1"/>
                  </a:solidFill>
                </a:rPr>
                <a:t> distribution functions</a:t>
              </a:r>
            </a:p>
          </p:txBody>
        </p:sp>
        <p:sp>
          <p:nvSpPr>
            <p:cNvPr id="11" name="Text Box 15"/>
            <p:cNvSpPr txBox="1">
              <a:spLocks noChangeArrowheads="1"/>
            </p:cNvSpPr>
            <p:nvPr/>
          </p:nvSpPr>
          <p:spPr bwMode="auto">
            <a:xfrm>
              <a:off x="1872" y="2544"/>
              <a:ext cx="1246" cy="380"/>
            </a:xfrm>
            <a:prstGeom prst="rect">
              <a:avLst/>
            </a:prstGeom>
            <a:solidFill>
              <a:srgbClr val="A50021"/>
            </a:solidFill>
            <a:ln w="9525">
              <a:noFill/>
              <a:miter lim="800000"/>
              <a:headEnd/>
              <a:tailEnd/>
            </a:ln>
          </p:spPr>
          <p:txBody>
            <a:bodyPr wrap="square">
              <a:prstTxWarp prst="textNoShape">
                <a:avLst/>
              </a:prstTxWarp>
              <a:spAutoFit/>
            </a:bodyPr>
            <a:lstStyle/>
            <a:p>
              <a:r>
                <a:rPr lang="en-US" sz="1200">
                  <a:solidFill>
                    <a:schemeClr val="bg1"/>
                  </a:solidFill>
                </a:rPr>
                <a:t>transfer function: mapping from</a:t>
              </a:r>
            </a:p>
            <a:p>
              <a:r>
                <a:rPr lang="en-US" sz="1200">
                  <a:solidFill>
                    <a:schemeClr val="bg1"/>
                  </a:solidFill>
                </a:rPr>
                <a:t>parton-level variables (y) to </a:t>
              </a:r>
            </a:p>
            <a:p>
              <a:r>
                <a:rPr lang="en-US" sz="1200">
                  <a:solidFill>
                    <a:schemeClr val="bg1"/>
                  </a:solidFill>
                </a:rPr>
                <a:t>reconstructed-level variables (x)</a:t>
              </a:r>
            </a:p>
          </p:txBody>
        </p:sp>
        <p:sp>
          <p:nvSpPr>
            <p:cNvPr id="12" name="Oval 17"/>
            <p:cNvSpPr>
              <a:spLocks noChangeArrowheads="1"/>
            </p:cNvSpPr>
            <p:nvPr/>
          </p:nvSpPr>
          <p:spPr bwMode="auto">
            <a:xfrm>
              <a:off x="1252" y="2198"/>
              <a:ext cx="624" cy="240"/>
            </a:xfrm>
            <a:prstGeom prst="ellipse">
              <a:avLst/>
            </a:prstGeom>
            <a:noFill/>
            <a:ln w="9525">
              <a:solidFill>
                <a:srgbClr val="333399"/>
              </a:solidFill>
              <a:round/>
              <a:headEnd/>
              <a:tailEnd/>
            </a:ln>
          </p:spPr>
          <p:txBody>
            <a:bodyPr wrap="none" anchor="ctr">
              <a:prstTxWarp prst="textNoShape">
                <a:avLst/>
              </a:prstTxWarp>
            </a:bodyPr>
            <a:lstStyle/>
            <a:p>
              <a:endParaRPr lang="en-US" sz="2000"/>
            </a:p>
          </p:txBody>
        </p:sp>
        <p:sp>
          <p:nvSpPr>
            <p:cNvPr id="13" name="Line 18"/>
            <p:cNvSpPr>
              <a:spLocks noChangeShapeType="1"/>
            </p:cNvSpPr>
            <p:nvPr/>
          </p:nvSpPr>
          <p:spPr bwMode="auto">
            <a:xfrm flipV="1">
              <a:off x="1348" y="2438"/>
              <a:ext cx="96" cy="48"/>
            </a:xfrm>
            <a:prstGeom prst="line">
              <a:avLst/>
            </a:prstGeom>
            <a:noFill/>
            <a:ln w="9525">
              <a:solidFill>
                <a:srgbClr val="333399"/>
              </a:solidFill>
              <a:round/>
              <a:headEnd/>
              <a:tailEnd/>
            </a:ln>
          </p:spPr>
          <p:txBody>
            <a:bodyPr>
              <a:prstTxWarp prst="textNoShape">
                <a:avLst/>
              </a:prstTxWarp>
            </a:bodyPr>
            <a:lstStyle/>
            <a:p>
              <a:endParaRPr lang="en-US" sz="2000"/>
            </a:p>
          </p:txBody>
        </p:sp>
        <p:sp>
          <p:nvSpPr>
            <p:cNvPr id="14" name="Oval 19"/>
            <p:cNvSpPr>
              <a:spLocks noChangeArrowheads="1"/>
            </p:cNvSpPr>
            <p:nvPr/>
          </p:nvSpPr>
          <p:spPr bwMode="auto">
            <a:xfrm>
              <a:off x="2212" y="2198"/>
              <a:ext cx="576" cy="240"/>
            </a:xfrm>
            <a:prstGeom prst="ellipse">
              <a:avLst/>
            </a:prstGeom>
            <a:noFill/>
            <a:ln w="9525">
              <a:solidFill>
                <a:srgbClr val="339966"/>
              </a:solidFill>
              <a:round/>
              <a:headEnd/>
              <a:tailEnd/>
            </a:ln>
          </p:spPr>
          <p:txBody>
            <a:bodyPr wrap="none" anchor="ctr">
              <a:prstTxWarp prst="textNoShape">
                <a:avLst/>
              </a:prstTxWarp>
            </a:bodyPr>
            <a:lstStyle/>
            <a:p>
              <a:endParaRPr lang="en-US" sz="2000"/>
            </a:p>
          </p:txBody>
        </p:sp>
        <p:sp>
          <p:nvSpPr>
            <p:cNvPr id="15" name="Line 20"/>
            <p:cNvSpPr>
              <a:spLocks noChangeShapeType="1"/>
            </p:cNvSpPr>
            <p:nvPr/>
          </p:nvSpPr>
          <p:spPr bwMode="auto">
            <a:xfrm flipH="1" flipV="1">
              <a:off x="2064" y="2112"/>
              <a:ext cx="288" cy="96"/>
            </a:xfrm>
            <a:prstGeom prst="line">
              <a:avLst/>
            </a:prstGeom>
            <a:noFill/>
            <a:ln w="9525">
              <a:solidFill>
                <a:srgbClr val="339966"/>
              </a:solidFill>
              <a:round/>
              <a:headEnd/>
              <a:tailEnd/>
            </a:ln>
          </p:spPr>
          <p:txBody>
            <a:bodyPr>
              <a:prstTxWarp prst="textNoShape">
                <a:avLst/>
              </a:prstTxWarp>
            </a:bodyPr>
            <a:lstStyle/>
            <a:p>
              <a:endParaRPr lang="en-US" sz="2000"/>
            </a:p>
          </p:txBody>
        </p:sp>
        <p:sp>
          <p:nvSpPr>
            <p:cNvPr id="16" name="Oval 21"/>
            <p:cNvSpPr>
              <a:spLocks noChangeArrowheads="1"/>
            </p:cNvSpPr>
            <p:nvPr/>
          </p:nvSpPr>
          <p:spPr bwMode="auto">
            <a:xfrm>
              <a:off x="2740" y="2198"/>
              <a:ext cx="480" cy="240"/>
            </a:xfrm>
            <a:prstGeom prst="ellipse">
              <a:avLst/>
            </a:prstGeom>
            <a:noFill/>
            <a:ln w="9525">
              <a:solidFill>
                <a:srgbClr val="A50021"/>
              </a:solidFill>
              <a:round/>
              <a:headEnd/>
              <a:tailEnd/>
            </a:ln>
          </p:spPr>
          <p:txBody>
            <a:bodyPr wrap="none" anchor="ctr">
              <a:prstTxWarp prst="textNoShape">
                <a:avLst/>
              </a:prstTxWarp>
            </a:bodyPr>
            <a:lstStyle/>
            <a:p>
              <a:endParaRPr lang="en-US" sz="2000"/>
            </a:p>
          </p:txBody>
        </p:sp>
        <p:sp>
          <p:nvSpPr>
            <p:cNvPr id="17" name="Line 22"/>
            <p:cNvSpPr>
              <a:spLocks noChangeShapeType="1"/>
            </p:cNvSpPr>
            <p:nvPr/>
          </p:nvSpPr>
          <p:spPr bwMode="auto">
            <a:xfrm flipV="1">
              <a:off x="2688" y="2448"/>
              <a:ext cx="240" cy="96"/>
            </a:xfrm>
            <a:prstGeom prst="line">
              <a:avLst/>
            </a:prstGeom>
            <a:noFill/>
            <a:ln w="9525">
              <a:solidFill>
                <a:srgbClr val="A50021"/>
              </a:solidFill>
              <a:round/>
              <a:headEnd/>
              <a:tailEnd/>
            </a:ln>
          </p:spPr>
          <p:txBody>
            <a:bodyPr>
              <a:prstTxWarp prst="textNoShape">
                <a:avLst/>
              </a:prstTxWarp>
            </a:bodyPr>
            <a:lstStyle/>
            <a:p>
              <a:endParaRPr lang="en-US" sz="2000"/>
            </a:p>
          </p:txBody>
        </p:sp>
      </p:grpSp>
      <p:pic>
        <p:nvPicPr>
          <p:cNvPr id="18" name="Picture 17"/>
          <p:cNvPicPr>
            <a:picLocks noChangeAspect="1"/>
          </p:cNvPicPr>
          <p:nvPr/>
        </p:nvPicPr>
        <p:blipFill>
          <a:blip r:embed="rId4"/>
          <a:stretch>
            <a:fillRect/>
          </a:stretch>
        </p:blipFill>
        <p:spPr>
          <a:xfrm>
            <a:off x="685800" y="4313651"/>
            <a:ext cx="7353300" cy="1553749"/>
          </a:xfrm>
          <a:prstGeom prst="rect">
            <a:avLst/>
          </a:prstGeom>
        </p:spPr>
      </p:pic>
      <p:sp>
        <p:nvSpPr>
          <p:cNvPr id="20" name="Slide Number Placeholder 1"/>
          <p:cNvSpPr>
            <a:spLocks noGrp="1"/>
          </p:cNvSpPr>
          <p:nvPr>
            <p:ph type="sldNum" sz="quarter" idx="12"/>
          </p:nvPr>
        </p:nvSpPr>
        <p:spPr>
          <a:xfrm>
            <a:off x="7086600" y="6400800"/>
            <a:ext cx="1905000" cy="457200"/>
          </a:xfrm>
        </p:spPr>
        <p:txBody>
          <a:bodyPr/>
          <a:lstStyle/>
          <a:p>
            <a:pPr>
              <a:defRPr/>
            </a:pPr>
            <a:fld id="{EAEAFFAE-2AFA-DB42-A87C-4340D77792FB}" type="slidenum">
              <a:rPr lang="en-US" sz="1600" smtClean="0">
                <a:latin typeface="Arial"/>
                <a:cs typeface="Arial"/>
              </a:rPr>
              <a:pPr>
                <a:defRPr/>
              </a:pPr>
              <a:t>23</a:t>
            </a:fld>
            <a:endParaRPr lang="en-US" sz="1600" dirty="0">
              <a:latin typeface="Arial"/>
              <a:cs typeface="Arial"/>
            </a:endParaRPr>
          </a:p>
        </p:txBody>
      </p:sp>
      <p:sp>
        <p:nvSpPr>
          <p:cNvPr id="22" name="Rectangle 21"/>
          <p:cNvSpPr/>
          <p:nvPr/>
        </p:nvSpPr>
        <p:spPr bwMode="auto">
          <a:xfrm>
            <a:off x="6172200" y="4419600"/>
            <a:ext cx="1600200" cy="53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pic>
        <p:nvPicPr>
          <p:cNvPr id="21" name="Picture 20"/>
          <p:cNvPicPr>
            <a:picLocks noChangeAspect="1"/>
          </p:cNvPicPr>
          <p:nvPr/>
        </p:nvPicPr>
        <p:blipFill>
          <a:blip r:embed="rId5"/>
          <a:stretch>
            <a:fillRect/>
          </a:stretch>
        </p:blipFill>
        <p:spPr>
          <a:xfrm>
            <a:off x="6400800" y="3962400"/>
            <a:ext cx="2303378" cy="2209800"/>
          </a:xfrm>
          <a:prstGeom prst="rect">
            <a:avLst/>
          </a:prstGeom>
        </p:spPr>
      </p:pic>
      <p:sp>
        <p:nvSpPr>
          <p:cNvPr id="23" name="Rectangle 22"/>
          <p:cNvSpPr/>
          <p:nvPr/>
        </p:nvSpPr>
        <p:spPr bwMode="auto">
          <a:xfrm>
            <a:off x="8001000" y="4114800"/>
            <a:ext cx="3048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24" name="Rectangle 23"/>
          <p:cNvSpPr/>
          <p:nvPr/>
        </p:nvSpPr>
        <p:spPr>
          <a:xfrm>
            <a:off x="7345311" y="3837801"/>
            <a:ext cx="1798689" cy="276999"/>
          </a:xfrm>
          <a:prstGeom prst="rect">
            <a:avLst/>
          </a:prstGeom>
        </p:spPr>
        <p:txBody>
          <a:bodyPr wrap="none">
            <a:spAutoFit/>
          </a:bodyPr>
          <a:lstStyle/>
          <a:p>
            <a:r>
              <a:rPr lang="en-US" sz="1200" dirty="0" smtClean="0"/>
              <a:t>PRD 84, 032004 (2011)</a:t>
            </a:r>
            <a:endParaRPr lang="en-US" sz="1200" dirty="0"/>
          </a:p>
        </p:txBody>
      </p:sp>
    </p:spTree>
  </p:cSld>
  <p:clrMapOvr>
    <a:masterClrMapping/>
  </p:clrMapOvr>
  <p:transition advTm="27349"/>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 Box 1027"/>
          <p:cNvSpPr txBox="1">
            <a:spLocks noChangeArrowheads="1"/>
          </p:cNvSpPr>
          <p:nvPr/>
        </p:nvSpPr>
        <p:spPr bwMode="auto">
          <a:xfrm>
            <a:off x="1219200" y="152400"/>
            <a:ext cx="6858000" cy="461665"/>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rPr>
              <a:t>Tevatron Summary</a:t>
            </a:r>
          </a:p>
        </p:txBody>
      </p:sp>
      <p:sp>
        <p:nvSpPr>
          <p:cNvPr id="8" name="Slide Number Placeholder 1"/>
          <p:cNvSpPr>
            <a:spLocks noGrp="1"/>
          </p:cNvSpPr>
          <p:nvPr>
            <p:ph type="sldNum" sz="quarter" idx="12"/>
          </p:nvPr>
        </p:nvSpPr>
        <p:spPr>
          <a:xfrm>
            <a:off x="7086600" y="6400800"/>
            <a:ext cx="1905000" cy="457200"/>
          </a:xfrm>
        </p:spPr>
        <p:txBody>
          <a:bodyPr/>
          <a:lstStyle/>
          <a:p>
            <a:pPr>
              <a:defRPr/>
            </a:pPr>
            <a:fld id="{EAEAFFAE-2AFA-DB42-A87C-4340D77792FB}" type="slidenum">
              <a:rPr lang="en-US" sz="1600" smtClean="0">
                <a:latin typeface="Arial"/>
                <a:cs typeface="Arial"/>
              </a:rPr>
              <a:pPr>
                <a:defRPr/>
              </a:pPr>
              <a:t>24</a:t>
            </a:fld>
            <a:endParaRPr lang="en-US" sz="1600" dirty="0">
              <a:latin typeface="Arial"/>
              <a:cs typeface="Arial"/>
            </a:endParaRPr>
          </a:p>
        </p:txBody>
      </p:sp>
      <p:pic>
        <p:nvPicPr>
          <p:cNvPr id="11" name="Picture 10"/>
          <p:cNvPicPr>
            <a:picLocks noChangeAspect="1"/>
          </p:cNvPicPr>
          <p:nvPr/>
        </p:nvPicPr>
        <p:blipFill>
          <a:blip r:embed="rId2"/>
          <a:stretch>
            <a:fillRect/>
          </a:stretch>
        </p:blipFill>
        <p:spPr>
          <a:xfrm>
            <a:off x="0" y="1083635"/>
            <a:ext cx="4495800" cy="5698165"/>
          </a:xfrm>
          <a:prstGeom prst="rect">
            <a:avLst/>
          </a:prstGeom>
        </p:spPr>
      </p:pic>
      <p:sp>
        <p:nvSpPr>
          <p:cNvPr id="14" name="Rectangle 13"/>
          <p:cNvSpPr/>
          <p:nvPr/>
        </p:nvSpPr>
        <p:spPr>
          <a:xfrm>
            <a:off x="76200" y="838200"/>
            <a:ext cx="1492265" cy="307777"/>
          </a:xfrm>
          <a:prstGeom prst="rect">
            <a:avLst/>
          </a:prstGeom>
        </p:spPr>
        <p:txBody>
          <a:bodyPr wrap="none">
            <a:spAutoFit/>
          </a:bodyPr>
          <a:lstStyle/>
          <a:p>
            <a:r>
              <a:rPr lang="en-US" dirty="0" smtClean="0"/>
              <a:t>arXiv:1305.3929</a:t>
            </a:r>
            <a:endParaRPr lang="en-US" dirty="0"/>
          </a:p>
        </p:txBody>
      </p:sp>
      <p:sp>
        <p:nvSpPr>
          <p:cNvPr id="9" name="Rectangle 38"/>
          <p:cNvSpPr>
            <a:spLocks noChangeArrowheads="1"/>
          </p:cNvSpPr>
          <p:nvPr/>
        </p:nvSpPr>
        <p:spPr bwMode="auto">
          <a:xfrm>
            <a:off x="4648200" y="2133600"/>
            <a:ext cx="4267200" cy="4495800"/>
          </a:xfrm>
          <a:prstGeom prst="rect">
            <a:avLst/>
          </a:prstGeom>
          <a:noFill/>
          <a:ln w="9525">
            <a:noFill/>
            <a:miter lim="800000"/>
            <a:headEnd/>
            <a:tailEnd/>
          </a:ln>
        </p:spPr>
        <p:txBody>
          <a:bodyPr>
            <a:prstTxWarp prst="textNoShape">
              <a:avLst/>
            </a:prstTxWarp>
          </a:bodyPr>
          <a:lstStyle/>
          <a:p>
            <a:pPr marL="342900" indent="-342900">
              <a:spcBef>
                <a:spcPct val="20000"/>
              </a:spcBef>
              <a:buFont typeface="Arial"/>
              <a:buChar char="•"/>
            </a:pPr>
            <a:r>
              <a:rPr lang="en-US" sz="1600" dirty="0" smtClean="0">
                <a:sym typeface="Symbol" pitchFamily="1" charset="2"/>
              </a:rPr>
              <a:t>0.5% overall precision! Statistical and systematic uncertainties comparable.</a:t>
            </a:r>
          </a:p>
          <a:p>
            <a:pPr marL="342900" indent="-342900">
              <a:spcBef>
                <a:spcPct val="20000"/>
              </a:spcBef>
              <a:buFont typeface="Arial"/>
              <a:buChar char="•"/>
            </a:pPr>
            <a:r>
              <a:rPr lang="en-US" sz="1600" dirty="0" smtClean="0">
                <a:sym typeface="Symbol" pitchFamily="1" charset="2"/>
              </a:rPr>
              <a:t>Consistent measurement across decay channels.</a:t>
            </a:r>
          </a:p>
          <a:p>
            <a:pPr marL="342900" indent="-342900">
              <a:spcBef>
                <a:spcPct val="20000"/>
              </a:spcBef>
            </a:pPr>
            <a:endParaRPr lang="en-US" sz="1600" dirty="0" smtClean="0">
              <a:sym typeface="Symbol" pitchFamily="1" charset="2"/>
            </a:endParaRPr>
          </a:p>
          <a:p>
            <a:pPr marL="342900" indent="-342900">
              <a:lnSpc>
                <a:spcPct val="90000"/>
              </a:lnSpc>
              <a:spcBef>
                <a:spcPct val="20000"/>
              </a:spcBef>
              <a:buFont typeface="Arial"/>
              <a:buChar char="•"/>
            </a:pPr>
            <a:endParaRPr lang="en-US" sz="1600" dirty="0" smtClean="0">
              <a:sym typeface="Wingdings"/>
            </a:endParaRPr>
          </a:p>
        </p:txBody>
      </p:sp>
      <p:pic>
        <p:nvPicPr>
          <p:cNvPr id="16" name="Picture 15"/>
          <p:cNvPicPr>
            <a:picLocks noChangeAspect="1"/>
          </p:cNvPicPr>
          <p:nvPr/>
        </p:nvPicPr>
        <p:blipFill>
          <a:blip r:embed="rId3"/>
          <a:stretch>
            <a:fillRect/>
          </a:stretch>
        </p:blipFill>
        <p:spPr>
          <a:xfrm>
            <a:off x="5029200" y="3276600"/>
            <a:ext cx="3491865" cy="3581400"/>
          </a:xfrm>
          <a:prstGeom prst="rect">
            <a:avLst/>
          </a:prstGeom>
        </p:spPr>
      </p:pic>
      <p:sp>
        <p:nvSpPr>
          <p:cNvPr id="17" name="TextBox 16"/>
          <p:cNvSpPr txBox="1"/>
          <p:nvPr/>
        </p:nvSpPr>
        <p:spPr bwMode="auto">
          <a:xfrm>
            <a:off x="4800600" y="1219200"/>
            <a:ext cx="3943340" cy="707886"/>
          </a:xfrm>
          <a:prstGeom prst="rect">
            <a:avLst/>
          </a:prstGeom>
          <a:noFill/>
          <a:ln w="28575">
            <a:solidFill>
              <a:schemeClr val="tx1"/>
            </a:solidFill>
            <a:miter lim="800000"/>
            <a:headEnd/>
            <a:tailEnd/>
          </a:ln>
          <a:effectLst/>
        </p:spPr>
        <p:txBody>
          <a:bodyPr wrap="none" rtlCol="0">
            <a:spAutoFit/>
          </a:bodyPr>
          <a:lstStyle/>
          <a:p>
            <a:pPr algn="ctr">
              <a:spcBef>
                <a:spcPct val="50000"/>
              </a:spcBef>
            </a:pPr>
            <a:r>
              <a:rPr lang="en-US" sz="1600" dirty="0" err="1" smtClean="0">
                <a:solidFill>
                  <a:srgbClr val="FF0000"/>
                </a:solidFill>
              </a:rPr>
              <a:t>m</a:t>
            </a:r>
            <a:r>
              <a:rPr lang="en-US" sz="1600" baseline="-25000" dirty="0" err="1" smtClean="0">
                <a:solidFill>
                  <a:srgbClr val="FF0000"/>
                </a:solidFill>
              </a:rPr>
              <a:t>t</a:t>
            </a:r>
            <a:r>
              <a:rPr lang="en-US" sz="1600" dirty="0" smtClean="0">
                <a:solidFill>
                  <a:srgbClr val="FF0000"/>
                </a:solidFill>
              </a:rPr>
              <a:t> = 173.20 ±0.51(stat) ±0.71(syst) GeV</a:t>
            </a:r>
          </a:p>
          <a:p>
            <a:pPr algn="ctr">
              <a:spcBef>
                <a:spcPct val="50000"/>
              </a:spcBef>
            </a:pPr>
            <a:r>
              <a:rPr lang="en-US" sz="1600" dirty="0" smtClean="0">
                <a:solidFill>
                  <a:srgbClr val="000090"/>
                </a:solidFill>
              </a:rPr>
              <a:t>Χ</a:t>
            </a:r>
            <a:r>
              <a:rPr lang="en-US" sz="1600" baseline="30000" dirty="0" smtClean="0">
                <a:solidFill>
                  <a:srgbClr val="000090"/>
                </a:solidFill>
              </a:rPr>
              <a:t>2</a:t>
            </a:r>
            <a:r>
              <a:rPr lang="en-US" sz="1600" dirty="0" smtClean="0">
                <a:solidFill>
                  <a:srgbClr val="000090"/>
                </a:solidFill>
              </a:rPr>
              <a:t>/NDF = 8.5/11 (</a:t>
            </a:r>
            <a:r>
              <a:rPr lang="en-US" sz="1600" dirty="0" err="1" smtClean="0">
                <a:solidFill>
                  <a:srgbClr val="000090"/>
                </a:solidFill>
              </a:rPr>
              <a:t>prob</a:t>
            </a:r>
            <a:r>
              <a:rPr lang="en-US" sz="1600" dirty="0" smtClean="0">
                <a:solidFill>
                  <a:srgbClr val="000090"/>
                </a:solidFill>
              </a:rPr>
              <a:t>=67%)</a:t>
            </a:r>
          </a:p>
        </p:txBody>
      </p:sp>
    </p:spTree>
  </p:cSld>
  <p:clrMapOvr>
    <a:masterClrMapping/>
  </p:clrMapOvr>
  <p:transition advTm="27349"/>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 Box 1027"/>
          <p:cNvSpPr txBox="1">
            <a:spLocks noChangeArrowheads="1"/>
          </p:cNvSpPr>
          <p:nvPr/>
        </p:nvSpPr>
        <p:spPr bwMode="auto">
          <a:xfrm>
            <a:off x="1219200" y="152400"/>
            <a:ext cx="6858000" cy="461665"/>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rPr>
              <a:t>Tevatron Summary</a:t>
            </a:r>
          </a:p>
        </p:txBody>
      </p:sp>
      <p:sp>
        <p:nvSpPr>
          <p:cNvPr id="8" name="Slide Number Placeholder 1"/>
          <p:cNvSpPr>
            <a:spLocks noGrp="1"/>
          </p:cNvSpPr>
          <p:nvPr>
            <p:ph type="sldNum" sz="quarter" idx="12"/>
          </p:nvPr>
        </p:nvSpPr>
        <p:spPr>
          <a:xfrm>
            <a:off x="7086600" y="6400800"/>
            <a:ext cx="1905000" cy="457200"/>
          </a:xfrm>
        </p:spPr>
        <p:txBody>
          <a:bodyPr/>
          <a:lstStyle/>
          <a:p>
            <a:pPr>
              <a:defRPr/>
            </a:pPr>
            <a:fld id="{EAEAFFAE-2AFA-DB42-A87C-4340D77792FB}" type="slidenum">
              <a:rPr lang="en-US" sz="1600" smtClean="0">
                <a:latin typeface="Arial"/>
                <a:cs typeface="Arial"/>
              </a:rPr>
              <a:pPr>
                <a:defRPr/>
              </a:pPr>
              <a:t>25</a:t>
            </a:fld>
            <a:endParaRPr lang="en-US" sz="1600" dirty="0">
              <a:latin typeface="Arial"/>
              <a:cs typeface="Arial"/>
            </a:endParaRPr>
          </a:p>
        </p:txBody>
      </p:sp>
      <p:sp>
        <p:nvSpPr>
          <p:cNvPr id="9" name="Rectangle 38"/>
          <p:cNvSpPr>
            <a:spLocks noChangeArrowheads="1"/>
          </p:cNvSpPr>
          <p:nvPr/>
        </p:nvSpPr>
        <p:spPr bwMode="auto">
          <a:xfrm>
            <a:off x="4648200" y="2133600"/>
            <a:ext cx="4495800" cy="4495800"/>
          </a:xfrm>
          <a:prstGeom prst="rect">
            <a:avLst/>
          </a:prstGeom>
          <a:noFill/>
          <a:ln w="9525">
            <a:noFill/>
            <a:miter lim="800000"/>
            <a:headEnd/>
            <a:tailEnd/>
          </a:ln>
        </p:spPr>
        <p:txBody>
          <a:bodyPr>
            <a:prstTxWarp prst="textNoShape">
              <a:avLst/>
            </a:prstTxWarp>
          </a:bodyPr>
          <a:lstStyle/>
          <a:p>
            <a:pPr marL="342900" indent="-342900">
              <a:spcBef>
                <a:spcPct val="20000"/>
              </a:spcBef>
              <a:buFont typeface="Arial"/>
              <a:buChar char="•"/>
            </a:pPr>
            <a:r>
              <a:rPr lang="en-US" sz="1600" dirty="0" smtClean="0">
                <a:sym typeface="Symbol" pitchFamily="1" charset="2"/>
              </a:rPr>
              <a:t>0.5% overall precision! Statistical and systematic uncertainties comparable.</a:t>
            </a:r>
          </a:p>
          <a:p>
            <a:pPr marL="342900" indent="-342900">
              <a:spcBef>
                <a:spcPct val="20000"/>
              </a:spcBef>
              <a:buFont typeface="Arial"/>
              <a:buChar char="•"/>
            </a:pPr>
            <a:r>
              <a:rPr lang="en-US" sz="1600" dirty="0" smtClean="0">
                <a:sym typeface="Symbol" pitchFamily="1" charset="2"/>
              </a:rPr>
              <a:t>Dominant </a:t>
            </a:r>
            <a:r>
              <a:rPr lang="en-US" sz="1600" dirty="0" err="1" smtClean="0">
                <a:sym typeface="Symbol" pitchFamily="1" charset="2"/>
              </a:rPr>
              <a:t>systematics</a:t>
            </a:r>
            <a:r>
              <a:rPr lang="en-US" sz="1600" dirty="0" smtClean="0">
                <a:sym typeface="Symbol" pitchFamily="1" charset="2"/>
              </a:rPr>
              <a:t>:</a:t>
            </a:r>
          </a:p>
          <a:p>
            <a:pPr marL="800100" lvl="1" indent="-342900">
              <a:spcBef>
                <a:spcPct val="20000"/>
              </a:spcBef>
              <a:buFont typeface="Arial"/>
              <a:buChar char="•"/>
            </a:pPr>
            <a:r>
              <a:rPr lang="en-US" sz="1600" dirty="0" smtClean="0">
                <a:sym typeface="Symbol" pitchFamily="1" charset="2"/>
              </a:rPr>
              <a:t>In-situ JES: scales like 1/√L</a:t>
            </a:r>
          </a:p>
          <a:p>
            <a:pPr marL="800100" lvl="1" indent="-342900">
              <a:spcBef>
                <a:spcPct val="20000"/>
              </a:spcBef>
              <a:buFont typeface="Arial"/>
              <a:buChar char="•"/>
            </a:pPr>
            <a:r>
              <a:rPr lang="en-US" sz="1600" dirty="0" smtClean="0">
                <a:sym typeface="Symbol" pitchFamily="1" charset="2"/>
              </a:rPr>
              <a:t>Signal modeling</a:t>
            </a:r>
          </a:p>
          <a:p>
            <a:pPr marL="342900" indent="-342900">
              <a:spcBef>
                <a:spcPct val="20000"/>
              </a:spcBef>
              <a:buFont typeface="Arial"/>
              <a:buChar char="•"/>
            </a:pPr>
            <a:endParaRPr lang="en-US" sz="1600" dirty="0" smtClean="0">
              <a:sym typeface="Symbol" pitchFamily="1" charset="2"/>
            </a:endParaRPr>
          </a:p>
          <a:p>
            <a:pPr marL="342900" indent="-342900">
              <a:spcBef>
                <a:spcPct val="20000"/>
              </a:spcBef>
              <a:buFont typeface="Arial"/>
              <a:buChar char="•"/>
            </a:pPr>
            <a:r>
              <a:rPr lang="en-US" sz="1600" dirty="0" smtClean="0">
                <a:sym typeface="Symbol" pitchFamily="1" charset="2"/>
              </a:rPr>
              <a:t>Prospects: D</a:t>
            </a:r>
            <a:r>
              <a:rPr lang="en-US" sz="1600" dirty="0" smtClean="0">
                <a:sym typeface="Wingdings"/>
              </a:rPr>
              <a:t>Ø</a:t>
            </a:r>
            <a:r>
              <a:rPr lang="en-US" sz="1600" dirty="0" smtClean="0">
                <a:sym typeface="Symbol" pitchFamily="1" charset="2"/>
              </a:rPr>
              <a:t> measurements being updated to the full dataset: </a:t>
            </a:r>
          </a:p>
          <a:p>
            <a:pPr marL="800100" lvl="1" indent="-342900">
              <a:spcBef>
                <a:spcPct val="20000"/>
              </a:spcBef>
              <a:buFont typeface="Arial"/>
              <a:buChar char="•"/>
            </a:pPr>
            <a:r>
              <a:rPr lang="en-US" sz="1600" dirty="0" smtClean="0">
                <a:sym typeface="Symbol" pitchFamily="1" charset="2"/>
              </a:rPr>
              <a:t>Increased statistics by x2 (</a:t>
            </a:r>
            <a:r>
              <a:rPr lang="en-US" sz="1600" dirty="0" err="1" smtClean="0">
                <a:sym typeface="Symbol" pitchFamily="1" charset="2"/>
              </a:rPr>
              <a:t>dileptons</a:t>
            </a:r>
            <a:r>
              <a:rPr lang="en-US" sz="1600" dirty="0" smtClean="0">
                <a:sym typeface="Symbol" pitchFamily="1" charset="2"/>
              </a:rPr>
              <a:t>), x3 (</a:t>
            </a:r>
            <a:r>
              <a:rPr lang="en-US" sz="1600" dirty="0" err="1" smtClean="0">
                <a:sym typeface="Symbol" pitchFamily="1" charset="2"/>
              </a:rPr>
              <a:t>lepton+jets</a:t>
            </a:r>
            <a:r>
              <a:rPr lang="en-US" sz="1600" dirty="0" smtClean="0">
                <a:sym typeface="Symbol" pitchFamily="1" charset="2"/>
              </a:rPr>
              <a:t>)</a:t>
            </a:r>
          </a:p>
          <a:p>
            <a:pPr marL="800100" lvl="1" indent="-342900">
              <a:spcBef>
                <a:spcPct val="20000"/>
              </a:spcBef>
              <a:buFont typeface="Arial"/>
              <a:buChar char="•"/>
            </a:pPr>
            <a:r>
              <a:rPr lang="en-US" sz="1600" dirty="0" err="1" smtClean="0">
                <a:sym typeface="Symbol" pitchFamily="1" charset="2"/>
              </a:rPr>
              <a:t>Alljets</a:t>
            </a:r>
            <a:r>
              <a:rPr lang="en-US" sz="1600" dirty="0" smtClean="0">
                <a:sym typeface="Symbol" pitchFamily="1" charset="2"/>
              </a:rPr>
              <a:t> measurement for first time.</a:t>
            </a:r>
          </a:p>
          <a:p>
            <a:pPr marL="800100" lvl="1" indent="-342900">
              <a:spcBef>
                <a:spcPct val="20000"/>
              </a:spcBef>
              <a:buFont typeface="Arial"/>
              <a:buChar char="•"/>
            </a:pPr>
            <a:r>
              <a:rPr lang="en-US" sz="1600" dirty="0" smtClean="0">
                <a:sym typeface="Symbol" pitchFamily="1" charset="2"/>
              </a:rPr>
              <a:t>Reduced </a:t>
            </a:r>
            <a:r>
              <a:rPr lang="en-US" sz="1600" dirty="0" err="1" smtClean="0">
                <a:sym typeface="Symbol" pitchFamily="1" charset="2"/>
              </a:rPr>
              <a:t>systematics</a:t>
            </a:r>
            <a:endParaRPr lang="en-US" sz="1600" dirty="0" smtClean="0">
              <a:sym typeface="Symbol" pitchFamily="1" charset="2"/>
            </a:endParaRPr>
          </a:p>
          <a:p>
            <a:pPr marL="342900" indent="-342900">
              <a:spcBef>
                <a:spcPct val="20000"/>
              </a:spcBef>
              <a:buFont typeface="Arial"/>
              <a:buChar char="•"/>
            </a:pPr>
            <a:endParaRPr lang="en-US" sz="1600" dirty="0" smtClean="0">
              <a:solidFill>
                <a:srgbClr val="0000FF"/>
              </a:solidFill>
              <a:sym typeface="Symbol" pitchFamily="1" charset="2"/>
            </a:endParaRPr>
          </a:p>
          <a:p>
            <a:pPr marL="342900" indent="-342900">
              <a:spcBef>
                <a:spcPct val="20000"/>
              </a:spcBef>
              <a:buFont typeface="Arial"/>
              <a:buChar char="•"/>
            </a:pPr>
            <a:r>
              <a:rPr lang="en-US" sz="1600" dirty="0" smtClean="0">
                <a:solidFill>
                  <a:srgbClr val="0000FF"/>
                </a:solidFill>
                <a:sym typeface="Symbol" pitchFamily="1" charset="2"/>
              </a:rPr>
              <a:t>Tevatron combination may reach ultimate precision ~0.7-0.8 GeV.</a:t>
            </a:r>
          </a:p>
          <a:p>
            <a:pPr marL="800100" lvl="1" indent="-342900">
              <a:spcBef>
                <a:spcPct val="20000"/>
              </a:spcBef>
              <a:buFont typeface="Arial"/>
              <a:buChar char="•"/>
            </a:pPr>
            <a:endParaRPr lang="en-US" sz="1600" dirty="0" smtClean="0">
              <a:sym typeface="Symbol" pitchFamily="1" charset="2"/>
            </a:endParaRPr>
          </a:p>
          <a:p>
            <a:pPr marL="342900" indent="-342900">
              <a:spcBef>
                <a:spcPct val="20000"/>
              </a:spcBef>
            </a:pPr>
            <a:endParaRPr lang="en-US" sz="1600" dirty="0" smtClean="0">
              <a:sym typeface="Symbol" pitchFamily="1" charset="2"/>
            </a:endParaRPr>
          </a:p>
          <a:p>
            <a:pPr marL="342900" indent="-342900">
              <a:lnSpc>
                <a:spcPct val="90000"/>
              </a:lnSpc>
              <a:spcBef>
                <a:spcPct val="20000"/>
              </a:spcBef>
              <a:buFont typeface="Arial"/>
              <a:buChar char="•"/>
            </a:pPr>
            <a:endParaRPr lang="en-US" sz="1600" dirty="0" smtClean="0">
              <a:sym typeface="Wingdings"/>
            </a:endParaRPr>
          </a:p>
        </p:txBody>
      </p:sp>
      <p:sp>
        <p:nvSpPr>
          <p:cNvPr id="13" name="TextBox 12"/>
          <p:cNvSpPr txBox="1"/>
          <p:nvPr/>
        </p:nvSpPr>
        <p:spPr bwMode="auto">
          <a:xfrm>
            <a:off x="4800600" y="1219200"/>
            <a:ext cx="3943340" cy="707886"/>
          </a:xfrm>
          <a:prstGeom prst="rect">
            <a:avLst/>
          </a:prstGeom>
          <a:noFill/>
          <a:ln w="28575">
            <a:solidFill>
              <a:schemeClr val="tx1"/>
            </a:solidFill>
            <a:miter lim="800000"/>
            <a:headEnd/>
            <a:tailEnd/>
          </a:ln>
          <a:effectLst/>
        </p:spPr>
        <p:txBody>
          <a:bodyPr wrap="none" rtlCol="0">
            <a:spAutoFit/>
          </a:bodyPr>
          <a:lstStyle/>
          <a:p>
            <a:pPr algn="ctr">
              <a:spcBef>
                <a:spcPct val="50000"/>
              </a:spcBef>
            </a:pPr>
            <a:r>
              <a:rPr lang="en-US" sz="1600" dirty="0" err="1" smtClean="0">
                <a:solidFill>
                  <a:srgbClr val="FF0000"/>
                </a:solidFill>
              </a:rPr>
              <a:t>m</a:t>
            </a:r>
            <a:r>
              <a:rPr lang="en-US" sz="1600" baseline="-25000" dirty="0" err="1" smtClean="0">
                <a:solidFill>
                  <a:srgbClr val="FF0000"/>
                </a:solidFill>
              </a:rPr>
              <a:t>t</a:t>
            </a:r>
            <a:r>
              <a:rPr lang="en-US" sz="1600" dirty="0" smtClean="0">
                <a:solidFill>
                  <a:srgbClr val="FF0000"/>
                </a:solidFill>
              </a:rPr>
              <a:t> = 173.20 ±0.51(stat) ±0.71(syst) GeV</a:t>
            </a:r>
          </a:p>
          <a:p>
            <a:pPr algn="ctr">
              <a:spcBef>
                <a:spcPct val="50000"/>
              </a:spcBef>
            </a:pPr>
            <a:r>
              <a:rPr lang="en-US" sz="1600" dirty="0" smtClean="0">
                <a:solidFill>
                  <a:srgbClr val="000090"/>
                </a:solidFill>
              </a:rPr>
              <a:t>Χ</a:t>
            </a:r>
            <a:r>
              <a:rPr lang="en-US" sz="1600" baseline="30000" dirty="0" smtClean="0">
                <a:solidFill>
                  <a:srgbClr val="000090"/>
                </a:solidFill>
              </a:rPr>
              <a:t>2</a:t>
            </a:r>
            <a:r>
              <a:rPr lang="en-US" sz="1600" dirty="0" smtClean="0">
                <a:solidFill>
                  <a:srgbClr val="000090"/>
                </a:solidFill>
              </a:rPr>
              <a:t>/NDF = 8.5/11 (</a:t>
            </a:r>
            <a:r>
              <a:rPr lang="en-US" sz="1600" dirty="0" err="1" smtClean="0">
                <a:solidFill>
                  <a:srgbClr val="000090"/>
                </a:solidFill>
              </a:rPr>
              <a:t>prob</a:t>
            </a:r>
            <a:r>
              <a:rPr lang="en-US" sz="1600" dirty="0" smtClean="0">
                <a:solidFill>
                  <a:srgbClr val="000090"/>
                </a:solidFill>
              </a:rPr>
              <a:t>=67%)</a:t>
            </a:r>
          </a:p>
        </p:txBody>
      </p:sp>
      <p:graphicFrame>
        <p:nvGraphicFramePr>
          <p:cNvPr id="10" name="Table 9"/>
          <p:cNvGraphicFramePr>
            <a:graphicFrameLocks noGrp="1"/>
          </p:cNvGraphicFramePr>
          <p:nvPr/>
        </p:nvGraphicFramePr>
        <p:xfrm>
          <a:off x="381000" y="990600"/>
          <a:ext cx="3062092" cy="5548093"/>
        </p:xfrm>
        <a:graphic>
          <a:graphicData uri="http://schemas.openxmlformats.org/drawingml/2006/table">
            <a:tbl>
              <a:tblPr firstRow="1" bandRow="1">
                <a:tableStyleId>{5C22544A-7EE6-4342-B048-85BDC9FD1C3A}</a:tableStyleId>
              </a:tblPr>
              <a:tblGrid>
                <a:gridCol w="1952112"/>
                <a:gridCol w="1109980"/>
              </a:tblGrid>
              <a:tr h="281025">
                <a:tc>
                  <a:txBody>
                    <a:bodyPr/>
                    <a:lstStyle/>
                    <a:p>
                      <a:r>
                        <a:rPr lang="en-US" sz="1400" dirty="0" smtClean="0">
                          <a:latin typeface="Arial"/>
                          <a:cs typeface="Arial"/>
                        </a:rPr>
                        <a:t>Uncertainty</a:t>
                      </a:r>
                      <a:r>
                        <a:rPr lang="en-US" sz="1400" baseline="0" dirty="0" smtClean="0">
                          <a:latin typeface="Arial"/>
                          <a:cs typeface="Arial"/>
                        </a:rPr>
                        <a:t> Source</a:t>
                      </a:r>
                      <a:endParaRPr lang="en-US" sz="1400" dirty="0">
                        <a:latin typeface="Arial"/>
                        <a:cs typeface="Arial"/>
                      </a:endParaRPr>
                    </a:p>
                  </a:txBody>
                  <a:tcPr>
                    <a:solidFill>
                      <a:srgbClr val="000090"/>
                    </a:solidFill>
                  </a:tcPr>
                </a:tc>
                <a:tc>
                  <a:txBody>
                    <a:bodyPr/>
                    <a:lstStyle/>
                    <a:p>
                      <a:pPr algn="ctr"/>
                      <a:r>
                        <a:rPr lang="en-US" sz="1400" dirty="0" err="1" smtClean="0">
                          <a:latin typeface="Symbol" charset="2"/>
                          <a:cs typeface="Symbol" charset="2"/>
                        </a:rPr>
                        <a:t>D</a:t>
                      </a:r>
                      <a:r>
                        <a:rPr lang="en-US" sz="1400" dirty="0" err="1" smtClean="0">
                          <a:latin typeface="Arial"/>
                          <a:cs typeface="Arial"/>
                        </a:rPr>
                        <a:t>m</a:t>
                      </a:r>
                      <a:r>
                        <a:rPr lang="en-US" sz="1400" baseline="-25000" dirty="0" err="1" smtClean="0">
                          <a:latin typeface="Arial"/>
                          <a:cs typeface="Arial"/>
                        </a:rPr>
                        <a:t>t</a:t>
                      </a:r>
                      <a:r>
                        <a:rPr lang="en-US" sz="1400" dirty="0" smtClean="0">
                          <a:latin typeface="Arial"/>
                          <a:cs typeface="Arial"/>
                        </a:rPr>
                        <a:t> (</a:t>
                      </a:r>
                      <a:r>
                        <a:rPr lang="en-US" sz="1400" dirty="0" err="1" smtClean="0">
                          <a:latin typeface="Arial"/>
                          <a:cs typeface="Arial"/>
                        </a:rPr>
                        <a:t>Gev</a:t>
                      </a:r>
                      <a:r>
                        <a:rPr lang="en-US" sz="1400" dirty="0" smtClean="0">
                          <a:latin typeface="Arial"/>
                          <a:cs typeface="Arial"/>
                        </a:rPr>
                        <a:t>)</a:t>
                      </a:r>
                      <a:endParaRPr lang="en-US" sz="1400" dirty="0">
                        <a:latin typeface="Arial"/>
                        <a:cs typeface="Arial"/>
                      </a:endParaRPr>
                    </a:p>
                  </a:txBody>
                  <a:tcPr>
                    <a:solidFill>
                      <a:srgbClr val="000090"/>
                    </a:solidFill>
                  </a:tcPr>
                </a:tc>
              </a:tr>
              <a:tr h="306945">
                <a:tc>
                  <a:txBody>
                    <a:bodyPr/>
                    <a:lstStyle/>
                    <a:p>
                      <a:r>
                        <a:rPr lang="en-US" sz="1400" dirty="0" smtClean="0">
                          <a:latin typeface="Arial"/>
                          <a:cs typeface="Arial"/>
                        </a:rPr>
                        <a:t>In-situ</a:t>
                      </a:r>
                      <a:r>
                        <a:rPr lang="en-US" sz="1400" baseline="0" dirty="0" smtClean="0">
                          <a:latin typeface="Arial"/>
                          <a:cs typeface="Arial"/>
                        </a:rPr>
                        <a:t> JES</a:t>
                      </a:r>
                    </a:p>
                  </a:txBody>
                  <a:tcPr>
                    <a:solidFill>
                      <a:schemeClr val="bg1"/>
                    </a:solidFill>
                  </a:tcPr>
                </a:tc>
                <a:tc>
                  <a:txBody>
                    <a:bodyPr/>
                    <a:lstStyle/>
                    <a:p>
                      <a:pPr algn="ctr"/>
                      <a:r>
                        <a:rPr lang="en-US" sz="1400" dirty="0" smtClean="0">
                          <a:latin typeface="Arial"/>
                          <a:cs typeface="Arial"/>
                        </a:rPr>
                        <a:t>0.36</a:t>
                      </a:r>
                      <a:endParaRPr lang="en-US" sz="1400" dirty="0">
                        <a:latin typeface="Arial"/>
                        <a:cs typeface="Arial"/>
                      </a:endParaRPr>
                    </a:p>
                  </a:txBody>
                  <a:tcPr>
                    <a:solidFill>
                      <a:schemeClr val="bg1"/>
                    </a:solidFill>
                  </a:tcPr>
                </a:tc>
              </a:tr>
              <a:tr h="3321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latin typeface="Arial"/>
                          <a:cs typeface="Arial"/>
                        </a:rPr>
                        <a:t>Light-jet response (1)</a:t>
                      </a:r>
                    </a:p>
                  </a:txBody>
                  <a:tcPr>
                    <a:solidFill>
                      <a:schemeClr val="bg1"/>
                    </a:solidFill>
                  </a:tcPr>
                </a:tc>
                <a:tc>
                  <a:txBody>
                    <a:bodyPr/>
                    <a:lstStyle/>
                    <a:p>
                      <a:pPr algn="ctr"/>
                      <a:r>
                        <a:rPr lang="en-US" sz="1400" dirty="0" smtClean="0">
                          <a:latin typeface="Arial"/>
                          <a:cs typeface="Arial"/>
                        </a:rPr>
                        <a:t>0.16</a:t>
                      </a:r>
                      <a:endParaRPr lang="en-US" sz="1400" dirty="0">
                        <a:latin typeface="Arial"/>
                        <a:cs typeface="Arial"/>
                      </a:endParaRPr>
                    </a:p>
                  </a:txBody>
                  <a:tcPr>
                    <a:solidFill>
                      <a:schemeClr val="bg1"/>
                    </a:solidFill>
                  </a:tcPr>
                </a:tc>
              </a:tr>
              <a:tr h="306945">
                <a:tc>
                  <a:txBody>
                    <a:bodyPr/>
                    <a:lstStyle/>
                    <a:p>
                      <a:r>
                        <a:rPr lang="en-US" sz="1400" dirty="0" smtClean="0">
                          <a:latin typeface="Arial"/>
                          <a:cs typeface="Arial"/>
                        </a:rPr>
                        <a:t>Light-jet response (2)</a:t>
                      </a:r>
                      <a:endParaRPr lang="en-US" sz="1400" dirty="0">
                        <a:latin typeface="Arial"/>
                        <a:cs typeface="Arial"/>
                      </a:endParaRPr>
                    </a:p>
                  </a:txBody>
                  <a:tcPr>
                    <a:solidFill>
                      <a:schemeClr val="bg1"/>
                    </a:solidFill>
                  </a:tcPr>
                </a:tc>
                <a:tc>
                  <a:txBody>
                    <a:bodyPr/>
                    <a:lstStyle/>
                    <a:p>
                      <a:pPr algn="ctr"/>
                      <a:r>
                        <a:rPr lang="en-US" sz="1400" dirty="0" smtClean="0">
                          <a:latin typeface="Arial"/>
                          <a:cs typeface="Arial"/>
                        </a:rPr>
                        <a:t>0.15</a:t>
                      </a:r>
                      <a:endParaRPr lang="en-US" sz="1400" dirty="0">
                        <a:latin typeface="Arial"/>
                        <a:cs typeface="Arial"/>
                      </a:endParaRPr>
                    </a:p>
                  </a:txBody>
                  <a:tcPr>
                    <a:solidFill>
                      <a:schemeClr val="bg1"/>
                    </a:solidFill>
                  </a:tcPr>
                </a:tc>
              </a:tr>
              <a:tr h="306945">
                <a:tc>
                  <a:txBody>
                    <a:bodyPr/>
                    <a:lstStyle/>
                    <a:p>
                      <a:r>
                        <a:rPr lang="en-US" sz="1400" dirty="0" smtClean="0">
                          <a:latin typeface="Arial"/>
                          <a:cs typeface="Arial"/>
                        </a:rPr>
                        <a:t>Model of b jets</a:t>
                      </a:r>
                      <a:endParaRPr lang="en-US" sz="1400" dirty="0">
                        <a:latin typeface="Arial"/>
                        <a:cs typeface="Arial"/>
                      </a:endParaRPr>
                    </a:p>
                  </a:txBody>
                  <a:tcPr>
                    <a:solidFill>
                      <a:schemeClr val="bg1"/>
                    </a:solidFill>
                  </a:tcPr>
                </a:tc>
                <a:tc>
                  <a:txBody>
                    <a:bodyPr/>
                    <a:lstStyle/>
                    <a:p>
                      <a:pPr algn="ctr"/>
                      <a:r>
                        <a:rPr lang="en-US" sz="1400" dirty="0" smtClean="0">
                          <a:latin typeface="Arial"/>
                          <a:cs typeface="Arial"/>
                        </a:rPr>
                        <a:t>0.11</a:t>
                      </a:r>
                      <a:endParaRPr lang="en-US" sz="1400" dirty="0">
                        <a:latin typeface="Arial"/>
                        <a:cs typeface="Arial"/>
                      </a:endParaRPr>
                    </a:p>
                  </a:txBody>
                  <a:tcPr>
                    <a:solidFill>
                      <a:schemeClr val="bg1"/>
                    </a:solidFill>
                  </a:tcPr>
                </a:tc>
              </a:tr>
              <a:tr h="306945">
                <a:tc>
                  <a:txBody>
                    <a:bodyPr/>
                    <a:lstStyle/>
                    <a:p>
                      <a:r>
                        <a:rPr lang="en-US" sz="1400" dirty="0" smtClean="0">
                          <a:latin typeface="Arial"/>
                          <a:cs typeface="Arial"/>
                        </a:rPr>
                        <a:t>Response to b/</a:t>
                      </a:r>
                      <a:r>
                        <a:rPr lang="en-US" sz="1400" dirty="0" err="1" smtClean="0">
                          <a:latin typeface="Arial"/>
                          <a:cs typeface="Arial"/>
                        </a:rPr>
                        <a:t>q/g</a:t>
                      </a:r>
                      <a:r>
                        <a:rPr lang="en-US" sz="1400" dirty="0" smtClean="0">
                          <a:latin typeface="Arial"/>
                          <a:cs typeface="Arial"/>
                        </a:rPr>
                        <a:t> jets</a:t>
                      </a:r>
                      <a:endParaRPr lang="en-US" sz="1400" dirty="0">
                        <a:latin typeface="Arial"/>
                        <a:cs typeface="Arial"/>
                      </a:endParaRPr>
                    </a:p>
                  </a:txBody>
                  <a:tcPr>
                    <a:solidFill>
                      <a:schemeClr val="bg1"/>
                    </a:solidFill>
                  </a:tcPr>
                </a:tc>
                <a:tc>
                  <a:txBody>
                    <a:bodyPr/>
                    <a:lstStyle/>
                    <a:p>
                      <a:pPr algn="ctr"/>
                      <a:r>
                        <a:rPr lang="en-US" sz="1400" dirty="0" smtClean="0">
                          <a:latin typeface="Arial"/>
                          <a:cs typeface="Arial"/>
                        </a:rPr>
                        <a:t>0.09</a:t>
                      </a:r>
                      <a:endParaRPr lang="en-US" sz="1400" dirty="0">
                        <a:latin typeface="Arial"/>
                        <a:cs typeface="Arial"/>
                      </a:endParaRPr>
                    </a:p>
                  </a:txBody>
                  <a:tcPr>
                    <a:solidFill>
                      <a:schemeClr val="bg1"/>
                    </a:solidFill>
                  </a:tcPr>
                </a:tc>
              </a:tr>
              <a:tr h="306945">
                <a:tc>
                  <a:txBody>
                    <a:bodyPr/>
                    <a:lstStyle/>
                    <a:p>
                      <a:r>
                        <a:rPr lang="en-US" sz="1400" dirty="0" smtClean="0">
                          <a:latin typeface="Arial"/>
                          <a:cs typeface="Arial"/>
                        </a:rPr>
                        <a:t>Out-of-cone correction</a:t>
                      </a:r>
                      <a:endParaRPr lang="en-US" sz="1400" dirty="0">
                        <a:latin typeface="Arial"/>
                        <a:cs typeface="Arial"/>
                      </a:endParaRPr>
                    </a:p>
                  </a:txBody>
                  <a:tcPr>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latin typeface="Arial"/>
                          <a:cs typeface="Arial"/>
                        </a:rPr>
                        <a:t>0.01</a:t>
                      </a:r>
                      <a:endParaRPr lang="en-US" sz="1400" dirty="0">
                        <a:latin typeface="Arial"/>
                        <a:cs typeface="Arial"/>
                      </a:endParaRPr>
                    </a:p>
                  </a:txBody>
                  <a:tcPr>
                    <a:lnB w="12700" cap="flat" cmpd="sng" algn="ctr">
                      <a:solidFill>
                        <a:scrgbClr r="0" g="0" b="0"/>
                      </a:solidFill>
                      <a:prstDash val="solid"/>
                      <a:round/>
                      <a:headEnd type="none" w="med" len="med"/>
                      <a:tailEnd type="none" w="med" len="med"/>
                    </a:lnB>
                    <a:solidFill>
                      <a:schemeClr val="bg1"/>
                    </a:solidFill>
                  </a:tcPr>
                </a:tc>
              </a:tr>
              <a:tr h="306945">
                <a:tc>
                  <a:txBody>
                    <a:bodyPr/>
                    <a:lstStyle/>
                    <a:p>
                      <a:r>
                        <a:rPr lang="en-US" sz="1400" dirty="0" smtClean="0">
                          <a:latin typeface="Arial"/>
                          <a:cs typeface="Arial"/>
                        </a:rPr>
                        <a:t>Total JES</a:t>
                      </a:r>
                      <a:endParaRPr lang="en-US" sz="1400" dirty="0">
                        <a:latin typeface="Arial"/>
                        <a:cs typeface="Arial"/>
                      </a:endParaRPr>
                    </a:p>
                  </a:txBody>
                  <a:tcP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latin typeface="Arial"/>
                          <a:cs typeface="Arial"/>
                        </a:rPr>
                        <a:t>0.44</a:t>
                      </a:r>
                      <a:endParaRPr lang="en-US" sz="1400" dirty="0">
                        <a:latin typeface="Arial"/>
                        <a:cs typeface="Arial"/>
                      </a:endParaRPr>
                    </a:p>
                  </a:txBody>
                  <a:tcP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306945">
                <a:tc>
                  <a:txBody>
                    <a:bodyPr/>
                    <a:lstStyle/>
                    <a:p>
                      <a:r>
                        <a:rPr lang="en-US" sz="1400" dirty="0" smtClean="0">
                          <a:latin typeface="Arial"/>
                          <a:cs typeface="Arial"/>
                        </a:rPr>
                        <a:t>Signal model</a:t>
                      </a:r>
                      <a:endParaRPr lang="en-US" sz="1400" dirty="0">
                        <a:latin typeface="Arial"/>
                        <a:cs typeface="Arial"/>
                      </a:endParaRPr>
                    </a:p>
                  </a:txBody>
                  <a:tcPr>
                    <a:lnT w="12700" cap="flat" cmpd="sng" algn="ctr">
                      <a:solidFill>
                        <a:scrgbClr r="0" g="0" b="0"/>
                      </a:solidFill>
                      <a:prstDash val="solid"/>
                      <a:round/>
                      <a:headEnd type="none" w="med" len="med"/>
                      <a:tailEnd type="none" w="med" len="med"/>
                    </a:lnT>
                    <a:solidFill>
                      <a:schemeClr val="bg1"/>
                    </a:solidFill>
                  </a:tcPr>
                </a:tc>
                <a:tc>
                  <a:txBody>
                    <a:bodyPr/>
                    <a:lstStyle/>
                    <a:p>
                      <a:pPr algn="ctr"/>
                      <a:r>
                        <a:rPr lang="en-US" sz="1400" dirty="0" smtClean="0">
                          <a:latin typeface="Arial"/>
                          <a:cs typeface="Arial"/>
                        </a:rPr>
                        <a:t>0.52</a:t>
                      </a:r>
                      <a:endParaRPr lang="en-US" sz="1400" dirty="0">
                        <a:latin typeface="Arial"/>
                        <a:cs typeface="Arial"/>
                      </a:endParaRPr>
                    </a:p>
                  </a:txBody>
                  <a:tcPr>
                    <a:lnT w="12700" cap="flat" cmpd="sng" algn="ctr">
                      <a:solidFill>
                        <a:scrgbClr r="0" g="0" b="0"/>
                      </a:solidFill>
                      <a:prstDash val="solid"/>
                      <a:round/>
                      <a:headEnd type="none" w="med" len="med"/>
                      <a:tailEnd type="none" w="med" len="med"/>
                    </a:lnT>
                    <a:solidFill>
                      <a:schemeClr val="bg1"/>
                    </a:solidFill>
                  </a:tcPr>
                </a:tc>
              </a:tr>
              <a:tr h="306945">
                <a:tc>
                  <a:txBody>
                    <a:bodyPr/>
                    <a:lstStyle/>
                    <a:p>
                      <a:r>
                        <a:rPr lang="en-US" sz="1400" dirty="0" smtClean="0">
                          <a:latin typeface="Arial"/>
                          <a:cs typeface="Arial"/>
                        </a:rPr>
                        <a:t>Jet model</a:t>
                      </a:r>
                      <a:endParaRPr lang="en-US" sz="1400" dirty="0">
                        <a:latin typeface="Arial"/>
                        <a:cs typeface="Arial"/>
                      </a:endParaRPr>
                    </a:p>
                  </a:txBody>
                  <a:tcPr>
                    <a:solidFill>
                      <a:schemeClr val="bg1"/>
                    </a:solidFill>
                  </a:tcPr>
                </a:tc>
                <a:tc>
                  <a:txBody>
                    <a:bodyPr/>
                    <a:lstStyle/>
                    <a:p>
                      <a:pPr algn="ctr"/>
                      <a:r>
                        <a:rPr lang="en-US" sz="1400" dirty="0" smtClean="0">
                          <a:latin typeface="Arial"/>
                          <a:cs typeface="Arial"/>
                        </a:rPr>
                        <a:t>0.08</a:t>
                      </a:r>
                      <a:endParaRPr lang="en-US" sz="1400" dirty="0">
                        <a:latin typeface="Arial"/>
                        <a:cs typeface="Arial"/>
                      </a:endParaRPr>
                    </a:p>
                  </a:txBody>
                  <a:tcPr>
                    <a:solidFill>
                      <a:schemeClr val="bg1"/>
                    </a:solidFill>
                  </a:tcPr>
                </a:tc>
              </a:tr>
              <a:tr h="306945">
                <a:tc>
                  <a:txBody>
                    <a:bodyPr/>
                    <a:lstStyle/>
                    <a:p>
                      <a:r>
                        <a:rPr lang="en-US" sz="1400" dirty="0" smtClean="0">
                          <a:latin typeface="Arial"/>
                          <a:cs typeface="Arial"/>
                        </a:rPr>
                        <a:t>Lepton</a:t>
                      </a:r>
                      <a:r>
                        <a:rPr lang="en-US" sz="1400" baseline="0" dirty="0" smtClean="0">
                          <a:latin typeface="Arial"/>
                          <a:cs typeface="Arial"/>
                        </a:rPr>
                        <a:t> model</a:t>
                      </a:r>
                      <a:endParaRPr lang="en-US" sz="1400" dirty="0">
                        <a:latin typeface="Arial"/>
                        <a:cs typeface="Arial"/>
                      </a:endParaRPr>
                    </a:p>
                  </a:txBody>
                  <a:tcPr>
                    <a:solidFill>
                      <a:schemeClr val="bg1"/>
                    </a:solidFill>
                  </a:tcPr>
                </a:tc>
                <a:tc>
                  <a:txBody>
                    <a:bodyPr/>
                    <a:lstStyle/>
                    <a:p>
                      <a:pPr algn="ctr"/>
                      <a:r>
                        <a:rPr lang="en-US" sz="1400" dirty="0" smtClean="0">
                          <a:latin typeface="Arial"/>
                          <a:cs typeface="Arial"/>
                        </a:rPr>
                        <a:t>0.05</a:t>
                      </a:r>
                      <a:endParaRPr lang="en-US" sz="1400" dirty="0">
                        <a:latin typeface="Arial"/>
                        <a:cs typeface="Arial"/>
                      </a:endParaRPr>
                    </a:p>
                  </a:txBody>
                  <a:tcPr>
                    <a:solidFill>
                      <a:schemeClr val="bg1"/>
                    </a:solidFill>
                  </a:tcPr>
                </a:tc>
              </a:tr>
              <a:tr h="306945">
                <a:tc>
                  <a:txBody>
                    <a:bodyPr/>
                    <a:lstStyle/>
                    <a:p>
                      <a:r>
                        <a:rPr lang="en-US" sz="1400" dirty="0" smtClean="0">
                          <a:latin typeface="Arial"/>
                          <a:cs typeface="Arial"/>
                        </a:rPr>
                        <a:t>Background data</a:t>
                      </a:r>
                      <a:endParaRPr lang="en-US" sz="1400" dirty="0">
                        <a:latin typeface="Arial"/>
                        <a:cs typeface="Arial"/>
                      </a:endParaRPr>
                    </a:p>
                  </a:txBody>
                  <a:tcPr>
                    <a:solidFill>
                      <a:schemeClr val="bg1"/>
                    </a:solidFill>
                  </a:tcPr>
                </a:tc>
                <a:tc>
                  <a:txBody>
                    <a:bodyPr/>
                    <a:lstStyle/>
                    <a:p>
                      <a:pPr algn="ctr"/>
                      <a:r>
                        <a:rPr lang="en-US" sz="1400" dirty="0" smtClean="0">
                          <a:latin typeface="Arial"/>
                          <a:cs typeface="Arial"/>
                        </a:rPr>
                        <a:t>0.13</a:t>
                      </a:r>
                      <a:endParaRPr lang="en-US" sz="1400" dirty="0">
                        <a:latin typeface="Arial"/>
                        <a:cs typeface="Arial"/>
                      </a:endParaRPr>
                    </a:p>
                  </a:txBody>
                  <a:tcPr>
                    <a:solidFill>
                      <a:schemeClr val="bg1"/>
                    </a:solidFill>
                  </a:tcPr>
                </a:tc>
              </a:tr>
              <a:tr h="306945">
                <a:tc>
                  <a:txBody>
                    <a:bodyPr/>
                    <a:lstStyle/>
                    <a:p>
                      <a:r>
                        <a:rPr lang="en-US" sz="1400" dirty="0" smtClean="0">
                          <a:latin typeface="Arial"/>
                          <a:cs typeface="Arial"/>
                        </a:rPr>
                        <a:t>Background MC</a:t>
                      </a:r>
                      <a:endParaRPr lang="en-US" sz="1400" dirty="0">
                        <a:latin typeface="Arial"/>
                        <a:cs typeface="Arial"/>
                      </a:endParaRPr>
                    </a:p>
                  </a:txBody>
                  <a:tcPr>
                    <a:solidFill>
                      <a:schemeClr val="bg1"/>
                    </a:solidFill>
                  </a:tcPr>
                </a:tc>
                <a:tc>
                  <a:txBody>
                    <a:bodyPr/>
                    <a:lstStyle/>
                    <a:p>
                      <a:pPr algn="ctr"/>
                      <a:r>
                        <a:rPr lang="en-US" sz="1400" dirty="0" smtClean="0">
                          <a:latin typeface="Arial"/>
                          <a:cs typeface="Arial"/>
                        </a:rPr>
                        <a:t>0.06</a:t>
                      </a:r>
                      <a:endParaRPr lang="en-US" sz="1400" dirty="0">
                        <a:latin typeface="Arial"/>
                        <a:cs typeface="Arial"/>
                      </a:endParaRPr>
                    </a:p>
                  </a:txBody>
                  <a:tcPr>
                    <a:solidFill>
                      <a:schemeClr val="bg1"/>
                    </a:solidFill>
                  </a:tcPr>
                </a:tc>
              </a:tr>
              <a:tr h="306945">
                <a:tc>
                  <a:txBody>
                    <a:bodyPr/>
                    <a:lstStyle/>
                    <a:p>
                      <a:r>
                        <a:rPr lang="en-US" sz="1400" dirty="0" smtClean="0">
                          <a:latin typeface="Arial"/>
                          <a:cs typeface="Arial"/>
                        </a:rPr>
                        <a:t>Multiple interactions</a:t>
                      </a:r>
                      <a:endParaRPr lang="en-US" sz="1400" dirty="0">
                        <a:latin typeface="Arial"/>
                        <a:cs typeface="Arial"/>
                      </a:endParaRPr>
                    </a:p>
                  </a:txBody>
                  <a:tcPr>
                    <a:solidFill>
                      <a:schemeClr val="bg1"/>
                    </a:solidFill>
                  </a:tcPr>
                </a:tc>
                <a:tc>
                  <a:txBody>
                    <a:bodyPr/>
                    <a:lstStyle/>
                    <a:p>
                      <a:pPr algn="ctr"/>
                      <a:r>
                        <a:rPr lang="en-US" sz="1400" dirty="0" smtClean="0">
                          <a:latin typeface="Arial"/>
                          <a:cs typeface="Arial"/>
                        </a:rPr>
                        <a:t>0.07</a:t>
                      </a:r>
                      <a:endParaRPr lang="en-US" sz="1400" dirty="0">
                        <a:latin typeface="Arial"/>
                        <a:cs typeface="Arial"/>
                      </a:endParaRPr>
                    </a:p>
                  </a:txBody>
                  <a:tcPr>
                    <a:solidFill>
                      <a:schemeClr val="bg1"/>
                    </a:solidFill>
                  </a:tcPr>
                </a:tc>
              </a:tr>
              <a:tr h="306945">
                <a:tc>
                  <a:txBody>
                    <a:bodyPr/>
                    <a:lstStyle/>
                    <a:p>
                      <a:r>
                        <a:rPr lang="en-US" sz="1400" dirty="0" smtClean="0">
                          <a:latin typeface="Arial"/>
                          <a:cs typeface="Arial"/>
                        </a:rPr>
                        <a:t>Method calibration</a:t>
                      </a:r>
                      <a:endParaRPr lang="en-US" sz="1400" dirty="0">
                        <a:latin typeface="Arial"/>
                        <a:cs typeface="Arial"/>
                      </a:endParaRPr>
                    </a:p>
                  </a:txBody>
                  <a:tcPr>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latin typeface="Arial"/>
                          <a:cs typeface="Arial"/>
                        </a:rPr>
                        <a:t>0.06</a:t>
                      </a:r>
                      <a:endParaRPr lang="en-US" sz="1400" dirty="0">
                        <a:latin typeface="Arial"/>
                        <a:cs typeface="Arial"/>
                      </a:endParaRPr>
                    </a:p>
                  </a:txBody>
                  <a:tcPr>
                    <a:lnB w="12700" cap="flat" cmpd="sng" algn="ctr">
                      <a:solidFill>
                        <a:scrgbClr r="0" g="0" b="0"/>
                      </a:solidFill>
                      <a:prstDash val="solid"/>
                      <a:round/>
                      <a:headEnd type="none" w="med" len="med"/>
                      <a:tailEnd type="none" w="med" len="med"/>
                    </a:lnB>
                    <a:solidFill>
                      <a:schemeClr val="bg1"/>
                    </a:solidFill>
                  </a:tcPr>
                </a:tc>
              </a:tr>
              <a:tr h="306945">
                <a:tc>
                  <a:txBody>
                    <a:bodyPr/>
                    <a:lstStyle/>
                    <a:p>
                      <a:r>
                        <a:rPr lang="en-US" sz="1400" dirty="0" smtClean="0">
                          <a:latin typeface="Arial"/>
                          <a:cs typeface="Arial"/>
                        </a:rPr>
                        <a:t>Total systematic</a:t>
                      </a:r>
                      <a:endParaRPr lang="en-US" sz="1400" dirty="0">
                        <a:latin typeface="Arial"/>
                        <a:cs typeface="Arial"/>
                      </a:endParaRPr>
                    </a:p>
                  </a:txBody>
                  <a:tcPr>
                    <a:lnT w="12700" cap="flat" cmpd="sng" algn="ctr">
                      <a:solidFill>
                        <a:scrgbClr r="0" g="0" b="0"/>
                      </a:solidFill>
                      <a:prstDash val="solid"/>
                      <a:round/>
                      <a:headEnd type="none" w="med" len="med"/>
                      <a:tailEnd type="none" w="med" len="med"/>
                    </a:lnT>
                    <a:solidFill>
                      <a:schemeClr val="bg1"/>
                    </a:solidFill>
                  </a:tcPr>
                </a:tc>
                <a:tc>
                  <a:txBody>
                    <a:bodyPr/>
                    <a:lstStyle/>
                    <a:p>
                      <a:pPr algn="ctr"/>
                      <a:r>
                        <a:rPr lang="en-US" sz="1400" dirty="0" smtClean="0">
                          <a:latin typeface="Arial"/>
                          <a:cs typeface="Arial"/>
                        </a:rPr>
                        <a:t>0.71</a:t>
                      </a:r>
                      <a:endParaRPr lang="en-US" sz="1400" dirty="0">
                        <a:latin typeface="Arial"/>
                        <a:cs typeface="Arial"/>
                      </a:endParaRPr>
                    </a:p>
                  </a:txBody>
                  <a:tcPr>
                    <a:lnT w="12700" cap="flat" cmpd="sng" algn="ctr">
                      <a:solidFill>
                        <a:scrgbClr r="0" g="0" b="0"/>
                      </a:solidFill>
                      <a:prstDash val="solid"/>
                      <a:round/>
                      <a:headEnd type="none" w="med" len="med"/>
                      <a:tailEnd type="none" w="med" len="med"/>
                    </a:lnT>
                    <a:solidFill>
                      <a:schemeClr val="bg1"/>
                    </a:solidFill>
                  </a:tcPr>
                </a:tc>
              </a:tr>
              <a:tr h="306945">
                <a:tc>
                  <a:txBody>
                    <a:bodyPr/>
                    <a:lstStyle/>
                    <a:p>
                      <a:r>
                        <a:rPr lang="en-US" sz="1400" dirty="0" smtClean="0">
                          <a:latin typeface="Arial"/>
                          <a:cs typeface="Arial"/>
                        </a:rPr>
                        <a:t>Statistical</a:t>
                      </a:r>
                      <a:endParaRPr lang="en-US" sz="1400" dirty="0">
                        <a:latin typeface="Arial"/>
                        <a:cs typeface="Arial"/>
                      </a:endParaRPr>
                    </a:p>
                  </a:txBody>
                  <a:tcPr>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latin typeface="Arial"/>
                          <a:cs typeface="Arial"/>
                        </a:rPr>
                        <a:t>0.51</a:t>
                      </a:r>
                      <a:endParaRPr lang="en-US" sz="1400" dirty="0">
                        <a:latin typeface="Arial"/>
                        <a:cs typeface="Arial"/>
                      </a:endParaRPr>
                    </a:p>
                  </a:txBody>
                  <a:tcPr>
                    <a:lnB w="12700" cap="flat" cmpd="sng" algn="ctr">
                      <a:solidFill>
                        <a:scrgbClr r="0" g="0" b="0"/>
                      </a:solidFill>
                      <a:prstDash val="solid"/>
                      <a:round/>
                      <a:headEnd type="none" w="med" len="med"/>
                      <a:tailEnd type="none" w="med" len="med"/>
                    </a:lnB>
                    <a:solidFill>
                      <a:schemeClr val="bg1"/>
                    </a:solidFill>
                  </a:tcPr>
                </a:tc>
              </a:tr>
              <a:tr h="306945">
                <a:tc>
                  <a:txBody>
                    <a:bodyPr/>
                    <a:lstStyle/>
                    <a:p>
                      <a:r>
                        <a:rPr lang="en-US" sz="1400" dirty="0" smtClean="0">
                          <a:latin typeface="Arial"/>
                          <a:cs typeface="Arial"/>
                        </a:rPr>
                        <a:t>Total</a:t>
                      </a:r>
                      <a:endParaRPr lang="en-US" sz="1400" dirty="0">
                        <a:latin typeface="Arial"/>
                        <a:cs typeface="Arial"/>
                      </a:endParaRPr>
                    </a:p>
                  </a:txBody>
                  <a:tcP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latin typeface="Arial"/>
                          <a:cs typeface="Arial"/>
                        </a:rPr>
                        <a:t>0.87</a:t>
                      </a:r>
                      <a:endParaRPr lang="en-US" sz="1400" dirty="0">
                        <a:latin typeface="Arial"/>
                        <a:cs typeface="Arial"/>
                      </a:endParaRPr>
                    </a:p>
                  </a:txBody>
                  <a:tcP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bl>
          </a:graphicData>
        </a:graphic>
      </p:graphicFrame>
      <p:sp>
        <p:nvSpPr>
          <p:cNvPr id="12" name="Rounded Rectangle 11"/>
          <p:cNvSpPr/>
          <p:nvPr/>
        </p:nvSpPr>
        <p:spPr bwMode="auto">
          <a:xfrm>
            <a:off x="381000" y="1295400"/>
            <a:ext cx="3048000" cy="304800"/>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15" name="Rounded Rectangle 14"/>
          <p:cNvSpPr/>
          <p:nvPr/>
        </p:nvSpPr>
        <p:spPr bwMode="auto">
          <a:xfrm>
            <a:off x="381000" y="3124200"/>
            <a:ext cx="3048000" cy="304800"/>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17" name="Rounded Rectangle 16"/>
          <p:cNvSpPr/>
          <p:nvPr/>
        </p:nvSpPr>
        <p:spPr bwMode="auto">
          <a:xfrm>
            <a:off x="381000" y="3429000"/>
            <a:ext cx="3048000" cy="304800"/>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18" name="Rounded Rectangle 17"/>
          <p:cNvSpPr/>
          <p:nvPr/>
        </p:nvSpPr>
        <p:spPr bwMode="auto">
          <a:xfrm>
            <a:off x="381000" y="5943600"/>
            <a:ext cx="3048000" cy="304800"/>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Tree>
  </p:cSld>
  <p:clrMapOvr>
    <a:masterClrMapping/>
  </p:clrMapOvr>
  <p:transition advTm="27349"/>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 Box 1027"/>
          <p:cNvSpPr txBox="1">
            <a:spLocks noChangeArrowheads="1"/>
          </p:cNvSpPr>
          <p:nvPr/>
        </p:nvSpPr>
        <p:spPr bwMode="auto">
          <a:xfrm>
            <a:off x="1219200" y="152400"/>
            <a:ext cx="6858000" cy="461665"/>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rPr>
              <a:t>LHC Summary</a:t>
            </a:r>
          </a:p>
        </p:txBody>
      </p:sp>
      <p:pic>
        <p:nvPicPr>
          <p:cNvPr id="9" name="Picture 8"/>
          <p:cNvPicPr>
            <a:picLocks noChangeAspect="1"/>
          </p:cNvPicPr>
          <p:nvPr/>
        </p:nvPicPr>
        <p:blipFill>
          <a:blip r:embed="rId2"/>
          <a:stretch>
            <a:fillRect/>
          </a:stretch>
        </p:blipFill>
        <p:spPr>
          <a:xfrm>
            <a:off x="228600" y="1905000"/>
            <a:ext cx="3091868" cy="4191000"/>
          </a:xfrm>
          <a:prstGeom prst="rect">
            <a:avLst/>
          </a:prstGeom>
        </p:spPr>
      </p:pic>
      <p:pic>
        <p:nvPicPr>
          <p:cNvPr id="10" name="Picture 9"/>
          <p:cNvPicPr>
            <a:picLocks noChangeAspect="1"/>
          </p:cNvPicPr>
          <p:nvPr/>
        </p:nvPicPr>
        <p:blipFill>
          <a:blip r:embed="rId3"/>
          <a:stretch>
            <a:fillRect/>
          </a:stretch>
        </p:blipFill>
        <p:spPr>
          <a:xfrm>
            <a:off x="3429000" y="990600"/>
            <a:ext cx="5695043" cy="3733800"/>
          </a:xfrm>
          <a:prstGeom prst="rect">
            <a:avLst/>
          </a:prstGeom>
        </p:spPr>
      </p:pic>
      <p:sp>
        <p:nvSpPr>
          <p:cNvPr id="13" name="Rectangle 38"/>
          <p:cNvSpPr>
            <a:spLocks noChangeArrowheads="1"/>
          </p:cNvSpPr>
          <p:nvPr/>
        </p:nvSpPr>
        <p:spPr bwMode="auto">
          <a:xfrm>
            <a:off x="3733800" y="4495800"/>
            <a:ext cx="5105400" cy="2362200"/>
          </a:xfrm>
          <a:prstGeom prst="rect">
            <a:avLst/>
          </a:prstGeom>
          <a:noFill/>
          <a:ln w="9525">
            <a:noFill/>
            <a:miter lim="800000"/>
            <a:headEnd/>
            <a:tailEnd/>
          </a:ln>
        </p:spPr>
        <p:txBody>
          <a:bodyPr>
            <a:prstTxWarp prst="textNoShape">
              <a:avLst/>
            </a:prstTxWarp>
          </a:bodyPr>
          <a:lstStyle/>
          <a:p>
            <a:pPr marL="342900" indent="-342900">
              <a:spcBef>
                <a:spcPct val="20000"/>
              </a:spcBef>
              <a:buFont typeface="Arial"/>
              <a:buChar char="•"/>
            </a:pPr>
            <a:r>
              <a:rPr lang="en-US" sz="1600" dirty="0" smtClean="0">
                <a:sym typeface="Symbol" pitchFamily="1" charset="2"/>
              </a:rPr>
              <a:t>LHC experiments are making fast progress and starting to reach precision competitive with the Tevatron.</a:t>
            </a:r>
          </a:p>
          <a:p>
            <a:pPr marL="342900" indent="-342900">
              <a:spcBef>
                <a:spcPct val="20000"/>
              </a:spcBef>
              <a:buFont typeface="Arial"/>
              <a:buChar char="•"/>
            </a:pPr>
            <a:r>
              <a:rPr lang="en-US" sz="1600" dirty="0" smtClean="0">
                <a:sym typeface="Symbol" pitchFamily="1" charset="2"/>
              </a:rPr>
              <a:t>Promising future owing to large available samples, allowing for in-situ </a:t>
            </a:r>
            <a:r>
              <a:rPr lang="en-US" sz="1600" dirty="0" err="1" smtClean="0">
                <a:sym typeface="Symbol" pitchFamily="1" charset="2"/>
              </a:rPr>
              <a:t>x</a:t>
            </a:r>
            <a:r>
              <a:rPr lang="en-US" sz="1600" dirty="0" smtClean="0">
                <a:sym typeface="Symbol" pitchFamily="1" charset="2"/>
              </a:rPr>
              <a:t>-checks and reduction of systematic uncertainties (e.g. via MC tuning).</a:t>
            </a:r>
          </a:p>
          <a:p>
            <a:pPr marL="342900" indent="-342900">
              <a:spcBef>
                <a:spcPct val="20000"/>
              </a:spcBef>
              <a:buFont typeface="Arial"/>
              <a:buChar char="•"/>
            </a:pPr>
            <a:endParaRPr lang="en-US" sz="1600" dirty="0" smtClean="0">
              <a:sym typeface="Symbol" pitchFamily="1" charset="2"/>
            </a:endParaRPr>
          </a:p>
          <a:p>
            <a:pPr marL="342900" indent="-342900">
              <a:spcBef>
                <a:spcPct val="20000"/>
              </a:spcBef>
              <a:buFont typeface="Arial"/>
              <a:buChar char="•"/>
            </a:pPr>
            <a:r>
              <a:rPr lang="en-US" sz="1600" dirty="0" smtClean="0">
                <a:solidFill>
                  <a:srgbClr val="0000FF"/>
                </a:solidFill>
                <a:sym typeface="Symbol" pitchFamily="1" charset="2"/>
              </a:rPr>
              <a:t>Still, hard to imagine going below 0.5 GeV.</a:t>
            </a:r>
            <a:endParaRPr lang="en-US" sz="1600" dirty="0" smtClean="0">
              <a:solidFill>
                <a:srgbClr val="0000FF"/>
              </a:solidFill>
              <a:sym typeface="Wingdings"/>
            </a:endParaRPr>
          </a:p>
        </p:txBody>
      </p:sp>
      <p:sp>
        <p:nvSpPr>
          <p:cNvPr id="14" name="TextBox 13"/>
          <p:cNvSpPr txBox="1"/>
          <p:nvPr/>
        </p:nvSpPr>
        <p:spPr bwMode="auto">
          <a:xfrm>
            <a:off x="152400" y="762000"/>
            <a:ext cx="2796459" cy="338554"/>
          </a:xfrm>
          <a:prstGeom prst="rect">
            <a:avLst/>
          </a:prstGeom>
          <a:noFill/>
          <a:ln w="28575">
            <a:noFill/>
            <a:miter lim="800000"/>
            <a:headEnd/>
            <a:tailEnd/>
          </a:ln>
          <a:effectLst/>
        </p:spPr>
        <p:txBody>
          <a:bodyPr wrap="none" rtlCol="0">
            <a:spAutoFit/>
          </a:bodyPr>
          <a:lstStyle/>
          <a:p>
            <a:pPr>
              <a:spcBef>
                <a:spcPct val="50000"/>
              </a:spcBef>
            </a:pPr>
            <a:r>
              <a:rPr lang="en-US" sz="1600" dirty="0" smtClean="0"/>
              <a:t>July 2012 LHC Combination:</a:t>
            </a:r>
          </a:p>
        </p:txBody>
      </p:sp>
      <p:sp>
        <p:nvSpPr>
          <p:cNvPr id="15" name="TextBox 14"/>
          <p:cNvSpPr txBox="1"/>
          <p:nvPr/>
        </p:nvSpPr>
        <p:spPr bwMode="auto">
          <a:xfrm>
            <a:off x="3790043" y="762000"/>
            <a:ext cx="1461959" cy="338554"/>
          </a:xfrm>
          <a:prstGeom prst="rect">
            <a:avLst/>
          </a:prstGeom>
          <a:noFill/>
          <a:ln w="28575">
            <a:noFill/>
            <a:miter lim="800000"/>
            <a:headEnd/>
            <a:tailEnd/>
          </a:ln>
          <a:effectLst/>
        </p:spPr>
        <p:txBody>
          <a:bodyPr wrap="none" rtlCol="0">
            <a:spAutoFit/>
          </a:bodyPr>
          <a:lstStyle/>
          <a:p>
            <a:pPr>
              <a:spcBef>
                <a:spcPct val="50000"/>
              </a:spcBef>
            </a:pPr>
            <a:r>
              <a:rPr lang="en-US" sz="1600" dirty="0" smtClean="0"/>
              <a:t>Latest results:</a:t>
            </a:r>
          </a:p>
        </p:txBody>
      </p:sp>
      <p:sp>
        <p:nvSpPr>
          <p:cNvPr id="16" name="Rounded Rectangle 15"/>
          <p:cNvSpPr/>
          <p:nvPr/>
        </p:nvSpPr>
        <p:spPr bwMode="auto">
          <a:xfrm>
            <a:off x="3713843" y="2819400"/>
            <a:ext cx="5105400" cy="381000"/>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17" name="Rounded Rectangle 16"/>
          <p:cNvSpPr/>
          <p:nvPr/>
        </p:nvSpPr>
        <p:spPr bwMode="auto">
          <a:xfrm>
            <a:off x="3713843" y="3200400"/>
            <a:ext cx="5105400" cy="381000"/>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18" name="TextBox 17"/>
          <p:cNvSpPr txBox="1"/>
          <p:nvPr/>
        </p:nvSpPr>
        <p:spPr bwMode="auto">
          <a:xfrm>
            <a:off x="76200" y="1143000"/>
            <a:ext cx="3505200" cy="707886"/>
          </a:xfrm>
          <a:prstGeom prst="rect">
            <a:avLst/>
          </a:prstGeom>
          <a:noFill/>
          <a:ln w="28575">
            <a:solidFill>
              <a:schemeClr val="tx1"/>
            </a:solidFill>
            <a:miter lim="800000"/>
            <a:headEnd/>
            <a:tailEnd/>
          </a:ln>
          <a:effectLst/>
        </p:spPr>
        <p:txBody>
          <a:bodyPr wrap="square" rtlCol="0">
            <a:spAutoFit/>
          </a:bodyPr>
          <a:lstStyle/>
          <a:p>
            <a:pPr algn="ctr">
              <a:spcBef>
                <a:spcPct val="50000"/>
              </a:spcBef>
            </a:pPr>
            <a:r>
              <a:rPr lang="en-US" sz="1600" dirty="0" err="1" smtClean="0">
                <a:solidFill>
                  <a:srgbClr val="FF0000"/>
                </a:solidFill>
              </a:rPr>
              <a:t>m</a:t>
            </a:r>
            <a:r>
              <a:rPr lang="en-US" sz="1600" baseline="-25000" dirty="0" err="1" smtClean="0">
                <a:solidFill>
                  <a:srgbClr val="FF0000"/>
                </a:solidFill>
              </a:rPr>
              <a:t>t</a:t>
            </a:r>
            <a:r>
              <a:rPr lang="en-US" sz="1600" dirty="0" smtClean="0">
                <a:solidFill>
                  <a:srgbClr val="FF0000"/>
                </a:solidFill>
              </a:rPr>
              <a:t> = 173.3 ±0.5(stat) ±1.3(syst) GeV</a:t>
            </a:r>
          </a:p>
          <a:p>
            <a:pPr algn="ctr">
              <a:spcBef>
                <a:spcPct val="50000"/>
              </a:spcBef>
            </a:pPr>
            <a:r>
              <a:rPr lang="en-US" sz="1600" dirty="0" smtClean="0">
                <a:solidFill>
                  <a:srgbClr val="000090"/>
                </a:solidFill>
              </a:rPr>
              <a:t>Χ</a:t>
            </a:r>
            <a:r>
              <a:rPr lang="en-US" sz="1600" baseline="30000" dirty="0" smtClean="0">
                <a:solidFill>
                  <a:srgbClr val="000090"/>
                </a:solidFill>
              </a:rPr>
              <a:t>2</a:t>
            </a:r>
            <a:r>
              <a:rPr lang="en-US" sz="1600" dirty="0" smtClean="0">
                <a:solidFill>
                  <a:srgbClr val="000090"/>
                </a:solidFill>
              </a:rPr>
              <a:t>/NDF = 2.5/6 (</a:t>
            </a:r>
            <a:r>
              <a:rPr lang="en-US" sz="1600" dirty="0" err="1" smtClean="0">
                <a:solidFill>
                  <a:srgbClr val="000090"/>
                </a:solidFill>
              </a:rPr>
              <a:t>prob</a:t>
            </a:r>
            <a:r>
              <a:rPr lang="en-US" sz="1600" dirty="0" smtClean="0">
                <a:solidFill>
                  <a:srgbClr val="000090"/>
                </a:solidFill>
              </a:rPr>
              <a:t>=87%)</a:t>
            </a:r>
          </a:p>
        </p:txBody>
      </p:sp>
      <p:sp>
        <p:nvSpPr>
          <p:cNvPr id="19" name="TextBox 18"/>
          <p:cNvSpPr txBox="1"/>
          <p:nvPr/>
        </p:nvSpPr>
        <p:spPr bwMode="auto">
          <a:xfrm>
            <a:off x="228600" y="6172200"/>
            <a:ext cx="2514599" cy="523220"/>
          </a:xfrm>
          <a:prstGeom prst="rect">
            <a:avLst/>
          </a:prstGeom>
          <a:noFill/>
          <a:ln w="28575">
            <a:noFill/>
            <a:miter lim="800000"/>
            <a:headEnd/>
            <a:tailEnd/>
          </a:ln>
          <a:effectLst/>
        </p:spPr>
        <p:txBody>
          <a:bodyPr wrap="square" rtlCol="0">
            <a:spAutoFit/>
          </a:bodyPr>
          <a:lstStyle/>
          <a:p>
            <a:pPr>
              <a:spcBef>
                <a:spcPct val="50000"/>
              </a:spcBef>
            </a:pPr>
            <a:r>
              <a:rPr lang="en-US" dirty="0" smtClean="0"/>
              <a:t>ATLAS-CONF-2012-095 CMS PAS TOP-12-001</a:t>
            </a:r>
          </a:p>
        </p:txBody>
      </p:sp>
      <p:sp>
        <p:nvSpPr>
          <p:cNvPr id="20" name="Slide Number Placeholder 1"/>
          <p:cNvSpPr>
            <a:spLocks noGrp="1"/>
          </p:cNvSpPr>
          <p:nvPr>
            <p:ph type="sldNum" sz="quarter" idx="12"/>
          </p:nvPr>
        </p:nvSpPr>
        <p:spPr>
          <a:xfrm>
            <a:off x="7010400" y="6400800"/>
            <a:ext cx="1905000" cy="457200"/>
          </a:xfrm>
        </p:spPr>
        <p:txBody>
          <a:bodyPr/>
          <a:lstStyle/>
          <a:p>
            <a:pPr>
              <a:defRPr/>
            </a:pPr>
            <a:fld id="{EAEAFFAE-2AFA-DB42-A87C-4340D77792FB}" type="slidenum">
              <a:rPr lang="en-US" sz="1600" smtClean="0">
                <a:latin typeface="Arial"/>
                <a:cs typeface="Arial"/>
              </a:rPr>
              <a:pPr>
                <a:defRPr/>
              </a:pPr>
              <a:t>26</a:t>
            </a:fld>
            <a:endParaRPr lang="en-US" sz="1600">
              <a:latin typeface="Arial"/>
              <a:cs typeface="Arial"/>
            </a:endParaRPr>
          </a:p>
        </p:txBody>
      </p:sp>
    </p:spTree>
  </p:cSld>
  <p:clrMapOvr>
    <a:masterClrMapping/>
  </p:clrMapOvr>
  <p:transition advTm="27349"/>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41"/>
          <p:cNvGrpSpPr/>
          <p:nvPr/>
        </p:nvGrpSpPr>
        <p:grpSpPr>
          <a:xfrm>
            <a:off x="4419600" y="2133600"/>
            <a:ext cx="4648200" cy="3962400"/>
            <a:chOff x="762000" y="381000"/>
            <a:chExt cx="7696200" cy="6477000"/>
          </a:xfrm>
        </p:grpSpPr>
        <p:pic>
          <p:nvPicPr>
            <p:cNvPr id="43" name="Picture 42"/>
            <p:cNvPicPr>
              <a:picLocks noChangeAspect="1"/>
            </p:cNvPicPr>
            <p:nvPr/>
          </p:nvPicPr>
          <p:blipFill>
            <a:blip r:embed="rId2"/>
            <a:stretch>
              <a:fillRect/>
            </a:stretch>
          </p:blipFill>
          <p:spPr>
            <a:xfrm>
              <a:off x="1066800" y="1092901"/>
              <a:ext cx="7391400" cy="5765099"/>
            </a:xfrm>
            <a:prstGeom prst="rect">
              <a:avLst/>
            </a:prstGeom>
          </p:spPr>
        </p:pic>
        <p:sp>
          <p:nvSpPr>
            <p:cNvPr id="44" name="Rectangle 43"/>
            <p:cNvSpPr/>
            <p:nvPr/>
          </p:nvSpPr>
          <p:spPr bwMode="auto">
            <a:xfrm>
              <a:off x="762000" y="2362200"/>
              <a:ext cx="7620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45" name="Oval 44"/>
            <p:cNvSpPr/>
            <p:nvPr/>
          </p:nvSpPr>
          <p:spPr bwMode="auto">
            <a:xfrm>
              <a:off x="4953000" y="381000"/>
              <a:ext cx="381000" cy="1524000"/>
            </a:xfrm>
            <a:prstGeom prst="ellipse">
              <a:avLst/>
            </a:prstGeom>
            <a:noFill/>
            <a:ln w="28575" cap="flat" cmpd="sng" algn="ctr">
              <a:solidFill>
                <a:srgbClr val="008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grpSp>
      <p:sp>
        <p:nvSpPr>
          <p:cNvPr id="4" name="Text Box 1027"/>
          <p:cNvSpPr txBox="1">
            <a:spLocks noChangeArrowheads="1"/>
          </p:cNvSpPr>
          <p:nvPr/>
        </p:nvSpPr>
        <p:spPr bwMode="auto">
          <a:xfrm>
            <a:off x="1219200" y="152400"/>
            <a:ext cx="6858000" cy="461665"/>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rPr>
              <a:t>What Top Quark Mass?</a:t>
            </a:r>
          </a:p>
        </p:txBody>
      </p:sp>
      <p:sp>
        <p:nvSpPr>
          <p:cNvPr id="5" name="Rectangle 38"/>
          <p:cNvSpPr>
            <a:spLocks noChangeArrowheads="1"/>
          </p:cNvSpPr>
          <p:nvPr/>
        </p:nvSpPr>
        <p:spPr bwMode="auto">
          <a:xfrm>
            <a:off x="457200" y="914400"/>
            <a:ext cx="8382000" cy="55626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 typeface="Arial"/>
              <a:buChar char="•"/>
            </a:pPr>
            <a:r>
              <a:rPr lang="en-US" sz="1600" dirty="0" smtClean="0"/>
              <a:t>What’s really being measured is the top quark mass in whatever MC generator was used to extract it. But different MCs include different </a:t>
            </a:r>
            <a:r>
              <a:rPr lang="en-US" sz="1600" dirty="0" err="1" smtClean="0"/>
              <a:t>radiative</a:t>
            </a:r>
            <a:r>
              <a:rPr lang="en-US" sz="1600" dirty="0" smtClean="0"/>
              <a:t> corrections!</a:t>
            </a:r>
          </a:p>
          <a:p>
            <a:pPr marL="342900" indent="-342900">
              <a:lnSpc>
                <a:spcPct val="90000"/>
              </a:lnSpc>
              <a:spcBef>
                <a:spcPct val="20000"/>
              </a:spcBef>
              <a:buFont typeface="Arial"/>
              <a:buChar char="•"/>
            </a:pPr>
            <a:r>
              <a:rPr lang="en-US" sz="1600" dirty="0" smtClean="0"/>
              <a:t>Naively one expects it to be close to the pole mass.</a:t>
            </a:r>
          </a:p>
          <a:p>
            <a:pPr marL="342900" indent="-342900">
              <a:lnSpc>
                <a:spcPct val="90000"/>
              </a:lnSpc>
              <a:spcBef>
                <a:spcPct val="20000"/>
              </a:spcBef>
              <a:buFont typeface="Arial"/>
              <a:buChar char="•"/>
            </a:pPr>
            <a:r>
              <a:rPr lang="en-US" sz="1600" dirty="0" smtClean="0"/>
              <a:t>It’s important to know since there is a ~10 GeV shift between pole and </a:t>
            </a:r>
            <a:r>
              <a:rPr lang="en-US" sz="1600" dirty="0" err="1" smtClean="0"/>
              <a:t>MSbar</a:t>
            </a:r>
            <a:r>
              <a:rPr lang="en-US" sz="1600" dirty="0" smtClean="0"/>
              <a:t> mass!</a:t>
            </a:r>
          </a:p>
          <a:p>
            <a:pPr marL="342900" indent="-342900">
              <a:lnSpc>
                <a:spcPct val="90000"/>
              </a:lnSpc>
              <a:spcBef>
                <a:spcPct val="20000"/>
              </a:spcBef>
              <a:buFont typeface="Arial"/>
              <a:buChar char="•"/>
            </a:pPr>
            <a:endParaRPr lang="en-US" sz="1600" dirty="0" smtClean="0"/>
          </a:p>
        </p:txBody>
      </p:sp>
      <p:grpSp>
        <p:nvGrpSpPr>
          <p:cNvPr id="3" name="Group 35"/>
          <p:cNvGrpSpPr/>
          <p:nvPr/>
        </p:nvGrpSpPr>
        <p:grpSpPr>
          <a:xfrm>
            <a:off x="76200" y="2667000"/>
            <a:ext cx="4495800" cy="3276600"/>
            <a:chOff x="116441" y="228600"/>
            <a:chExt cx="8722759" cy="6053219"/>
          </a:xfrm>
        </p:grpSpPr>
        <p:pic>
          <p:nvPicPr>
            <p:cNvPr id="37" name="Picture 36"/>
            <p:cNvPicPr>
              <a:picLocks noChangeAspect="1"/>
            </p:cNvPicPr>
            <p:nvPr/>
          </p:nvPicPr>
          <p:blipFill>
            <a:blip r:embed="rId3"/>
            <a:stretch>
              <a:fillRect/>
            </a:stretch>
          </p:blipFill>
          <p:spPr>
            <a:xfrm>
              <a:off x="116441" y="228600"/>
              <a:ext cx="8722759" cy="6053219"/>
            </a:xfrm>
            <a:prstGeom prst="rect">
              <a:avLst/>
            </a:prstGeom>
          </p:spPr>
        </p:pic>
        <p:sp>
          <p:nvSpPr>
            <p:cNvPr id="38" name="Oval 37"/>
            <p:cNvSpPr/>
            <p:nvPr/>
          </p:nvSpPr>
          <p:spPr bwMode="auto">
            <a:xfrm>
              <a:off x="5181600" y="2209800"/>
              <a:ext cx="228600" cy="6096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39" name="Oval 38"/>
            <p:cNvSpPr/>
            <p:nvPr/>
          </p:nvSpPr>
          <p:spPr bwMode="auto">
            <a:xfrm>
              <a:off x="6400800" y="2209800"/>
              <a:ext cx="228600" cy="609600"/>
            </a:xfrm>
            <a:prstGeom prst="ellipse">
              <a:avLst/>
            </a:prstGeom>
            <a:noFill/>
            <a:ln w="28575"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grpSp>
      <p:sp>
        <p:nvSpPr>
          <p:cNvPr id="46" name="TextBox 45"/>
          <p:cNvSpPr txBox="1"/>
          <p:nvPr/>
        </p:nvSpPr>
        <p:spPr bwMode="auto">
          <a:xfrm>
            <a:off x="2491443" y="6290846"/>
            <a:ext cx="4290357" cy="338554"/>
          </a:xfrm>
          <a:prstGeom prst="rect">
            <a:avLst/>
          </a:prstGeom>
          <a:noFill/>
          <a:ln w="28575">
            <a:noFill/>
            <a:miter lim="800000"/>
            <a:headEnd/>
            <a:tailEnd/>
          </a:ln>
          <a:effectLst/>
        </p:spPr>
        <p:txBody>
          <a:bodyPr wrap="none" rtlCol="0">
            <a:spAutoFit/>
          </a:bodyPr>
          <a:lstStyle/>
          <a:p>
            <a:pPr>
              <a:spcBef>
                <a:spcPct val="50000"/>
              </a:spcBef>
            </a:pPr>
            <a:r>
              <a:rPr lang="en-US" sz="1600" dirty="0" smtClean="0"/>
              <a:t>Tevatron average interpreted as </a:t>
            </a:r>
            <a:r>
              <a:rPr lang="en-US" sz="1600" dirty="0" err="1" smtClean="0"/>
              <a:t>MSbar</a:t>
            </a:r>
            <a:r>
              <a:rPr lang="en-US" sz="1600" dirty="0" smtClean="0"/>
              <a:t> mass</a:t>
            </a:r>
          </a:p>
        </p:txBody>
      </p:sp>
      <p:cxnSp>
        <p:nvCxnSpPr>
          <p:cNvPr id="48" name="Straight Arrow Connector 47"/>
          <p:cNvCxnSpPr/>
          <p:nvPr/>
        </p:nvCxnSpPr>
        <p:spPr bwMode="auto">
          <a:xfrm rot="16200000" flipV="1">
            <a:off x="2464467" y="4979066"/>
            <a:ext cx="2255203" cy="435865"/>
          </a:xfrm>
          <a:prstGeom prst="straightConnector1">
            <a:avLst/>
          </a:prstGeom>
          <a:noFill/>
          <a:ln w="9525" cap="flat" cmpd="sng" algn="ctr">
            <a:solidFill>
              <a:schemeClr val="tx1"/>
            </a:solidFill>
            <a:prstDash val="solid"/>
            <a:round/>
            <a:headEnd type="none" w="med" len="med"/>
            <a:tailEnd type="arrow"/>
          </a:ln>
          <a:effectLst/>
        </p:spPr>
      </p:cxnSp>
      <p:cxnSp>
        <p:nvCxnSpPr>
          <p:cNvPr id="50" name="Straight Arrow Connector 49"/>
          <p:cNvCxnSpPr/>
          <p:nvPr/>
        </p:nvCxnSpPr>
        <p:spPr bwMode="auto">
          <a:xfrm rot="5400000" flipH="1" flipV="1">
            <a:off x="4499745" y="3839849"/>
            <a:ext cx="3395207" cy="1574297"/>
          </a:xfrm>
          <a:prstGeom prst="straightConnector1">
            <a:avLst/>
          </a:prstGeom>
          <a:noFill/>
          <a:ln w="9525" cap="flat" cmpd="sng" algn="ctr">
            <a:solidFill>
              <a:schemeClr val="tx1"/>
            </a:solidFill>
            <a:prstDash val="solid"/>
            <a:round/>
            <a:headEnd type="none" w="med" len="med"/>
            <a:tailEnd type="arrow"/>
          </a:ln>
          <a:effectLst/>
        </p:spPr>
      </p:cxnSp>
      <p:sp>
        <p:nvSpPr>
          <p:cNvPr id="15" name="Slide Number Placeholder 1"/>
          <p:cNvSpPr>
            <a:spLocks noGrp="1"/>
          </p:cNvSpPr>
          <p:nvPr>
            <p:ph type="sldNum" sz="quarter" idx="12"/>
          </p:nvPr>
        </p:nvSpPr>
        <p:spPr>
          <a:xfrm>
            <a:off x="7086600" y="6400800"/>
            <a:ext cx="1905000" cy="457200"/>
          </a:xfrm>
        </p:spPr>
        <p:txBody>
          <a:bodyPr/>
          <a:lstStyle/>
          <a:p>
            <a:pPr>
              <a:defRPr/>
            </a:pPr>
            <a:fld id="{EAEAFFAE-2AFA-DB42-A87C-4340D77792FB}" type="slidenum">
              <a:rPr lang="en-US" sz="1600" smtClean="0">
                <a:latin typeface="Arial"/>
                <a:cs typeface="Arial"/>
              </a:rPr>
              <a:pPr>
                <a:defRPr/>
              </a:pPr>
              <a:t>27</a:t>
            </a:fld>
            <a:endParaRPr lang="en-US" sz="1600" dirty="0">
              <a:latin typeface="Arial"/>
              <a:cs typeface="Arial"/>
            </a:endParaRPr>
          </a:p>
        </p:txBody>
      </p:sp>
    </p:spTree>
  </p:cSld>
  <p:clrMapOvr>
    <a:masterClrMapping/>
  </p:clrMapOvr>
  <p:transition advTm="27349"/>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9"/>
          <p:cNvGrpSpPr/>
          <p:nvPr/>
        </p:nvGrpSpPr>
        <p:grpSpPr>
          <a:xfrm>
            <a:off x="4572000" y="1066800"/>
            <a:ext cx="4495800" cy="3886200"/>
            <a:chOff x="4114800" y="914400"/>
            <a:chExt cx="5029200" cy="4292600"/>
          </a:xfrm>
        </p:grpSpPr>
        <p:pic>
          <p:nvPicPr>
            <p:cNvPr id="6" name="Picture 5"/>
            <p:cNvPicPr>
              <a:picLocks noChangeAspect="1"/>
            </p:cNvPicPr>
            <p:nvPr/>
          </p:nvPicPr>
          <p:blipFill>
            <a:blip r:embed="rId2"/>
            <a:stretch>
              <a:fillRect/>
            </a:stretch>
          </p:blipFill>
          <p:spPr>
            <a:xfrm>
              <a:off x="4114800" y="914400"/>
              <a:ext cx="5029200" cy="4292600"/>
            </a:xfrm>
            <a:prstGeom prst="rect">
              <a:avLst/>
            </a:prstGeom>
          </p:spPr>
        </p:pic>
        <p:sp>
          <p:nvSpPr>
            <p:cNvPr id="9" name="Rectangle 8"/>
            <p:cNvSpPr/>
            <p:nvPr/>
          </p:nvSpPr>
          <p:spPr bwMode="auto">
            <a:xfrm>
              <a:off x="4572000" y="4572000"/>
              <a:ext cx="1752600" cy="609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grpSp>
      <p:sp>
        <p:nvSpPr>
          <p:cNvPr id="4" name="Text Box 1027"/>
          <p:cNvSpPr txBox="1">
            <a:spLocks noChangeArrowheads="1"/>
          </p:cNvSpPr>
          <p:nvPr/>
        </p:nvSpPr>
        <p:spPr bwMode="auto">
          <a:xfrm>
            <a:off x="1219200" y="152400"/>
            <a:ext cx="6858000" cy="461665"/>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rPr>
              <a:t>A Partial Check</a:t>
            </a:r>
          </a:p>
        </p:txBody>
      </p:sp>
      <p:sp>
        <p:nvSpPr>
          <p:cNvPr id="5" name="Rectangle 38"/>
          <p:cNvSpPr>
            <a:spLocks noChangeArrowheads="1"/>
          </p:cNvSpPr>
          <p:nvPr/>
        </p:nvSpPr>
        <p:spPr bwMode="auto">
          <a:xfrm>
            <a:off x="381000" y="1066800"/>
            <a:ext cx="4267200" cy="55626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 typeface="Arial"/>
              <a:buChar char="•"/>
            </a:pPr>
            <a:r>
              <a:rPr lang="en-US" sz="1600" dirty="0" smtClean="0">
                <a:sym typeface="Wingdings"/>
              </a:rPr>
              <a:t>Compare measured </a:t>
            </a:r>
            <a:r>
              <a:rPr lang="en-US" sz="1600" dirty="0" err="1" smtClean="0">
                <a:sym typeface="Wingdings"/>
              </a:rPr>
              <a:t>tt</a:t>
            </a:r>
            <a:r>
              <a:rPr lang="en-US" sz="1600" dirty="0" smtClean="0">
                <a:sym typeface="Wingdings"/>
              </a:rPr>
              <a:t> cross section</a:t>
            </a:r>
          </a:p>
          <a:p>
            <a:pPr marL="342900" indent="-342900">
              <a:lnSpc>
                <a:spcPct val="90000"/>
              </a:lnSpc>
              <a:spcBef>
                <a:spcPct val="20000"/>
              </a:spcBef>
            </a:pPr>
            <a:r>
              <a:rPr lang="en-US" sz="1600" dirty="0" smtClean="0">
                <a:sym typeface="Wingdings"/>
              </a:rPr>
              <a:t> </a:t>
            </a: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pPr>
            <a:r>
              <a:rPr lang="en-US" sz="1600" dirty="0" smtClean="0">
                <a:sym typeface="Wingdings"/>
              </a:rPr>
              <a:t>	to theoretical prediction (approx </a:t>
            </a:r>
            <a:r>
              <a:rPr lang="en-US" sz="1600" dirty="0" err="1" smtClean="0">
                <a:sym typeface="Wingdings"/>
              </a:rPr>
              <a:t>NNLO)as</a:t>
            </a:r>
            <a:r>
              <a:rPr lang="en-US" sz="1600" dirty="0" smtClean="0">
                <a:sym typeface="Wingdings"/>
              </a:rPr>
              <a:t> a function of </a:t>
            </a:r>
            <a:r>
              <a:rPr lang="en-US" sz="1600" dirty="0" err="1" smtClean="0">
                <a:sym typeface="Wingdings"/>
              </a:rPr>
              <a:t>MSbar</a:t>
            </a:r>
            <a:r>
              <a:rPr lang="en-US" sz="1600" dirty="0" smtClean="0">
                <a:sym typeface="Wingdings"/>
              </a:rPr>
              <a:t> mass.</a:t>
            </a:r>
          </a:p>
          <a:p>
            <a:pPr marL="342900" indent="-342900">
              <a:lnSpc>
                <a:spcPct val="90000"/>
              </a:lnSpc>
              <a:spcBef>
                <a:spcPct val="20000"/>
              </a:spcBef>
              <a:buFont typeface="Arial"/>
              <a:buChar char="•"/>
            </a:pPr>
            <a:r>
              <a:rPr lang="en-US" sz="1600" dirty="0" smtClean="0">
                <a:sym typeface="Wingdings"/>
              </a:rPr>
              <a:t>Estimated </a:t>
            </a:r>
            <a:r>
              <a:rPr lang="en-US" sz="1600" dirty="0" err="1" smtClean="0">
                <a:sym typeface="Wingdings"/>
              </a:rPr>
              <a:t>MSbar</a:t>
            </a:r>
            <a:r>
              <a:rPr lang="en-US" sz="1600" dirty="0" smtClean="0">
                <a:sym typeface="Wingdings"/>
              </a:rPr>
              <a:t> mass:</a:t>
            </a:r>
          </a:p>
          <a:p>
            <a:pPr marL="342900" indent="-342900">
              <a:lnSpc>
                <a:spcPct val="90000"/>
              </a:lnSpc>
              <a:spcBef>
                <a:spcPct val="20000"/>
              </a:spcBef>
            </a:pPr>
            <a:endParaRPr lang="en-US" sz="1600" dirty="0" smtClean="0">
              <a:sym typeface="Wingdings"/>
            </a:endParaRPr>
          </a:p>
          <a:p>
            <a:pPr marL="342900" indent="-342900">
              <a:lnSpc>
                <a:spcPct val="90000"/>
              </a:lnSpc>
              <a:spcBef>
                <a:spcPct val="20000"/>
              </a:spcBef>
            </a:pPr>
            <a:r>
              <a:rPr lang="en-US" sz="1600" dirty="0" smtClean="0">
                <a:sym typeface="Wingdings"/>
              </a:rPr>
              <a:t>	</a:t>
            </a:r>
          </a:p>
          <a:p>
            <a:pPr marL="342900" indent="-342900">
              <a:lnSpc>
                <a:spcPct val="90000"/>
              </a:lnSpc>
              <a:spcBef>
                <a:spcPct val="20000"/>
              </a:spcBef>
            </a:pPr>
            <a:r>
              <a:rPr lang="en-US" sz="1600" dirty="0" smtClean="0">
                <a:sym typeface="Wingdings"/>
              </a:rPr>
              <a:t>	translated to pole mass (conversion known to 3-loops in QCD):</a:t>
            </a:r>
          </a:p>
          <a:p>
            <a:pPr marL="342900" indent="-342900">
              <a:lnSpc>
                <a:spcPct val="90000"/>
              </a:lnSpc>
              <a:spcBef>
                <a:spcPct val="20000"/>
              </a:spcBef>
            </a:pPr>
            <a:endParaRPr lang="en-US" sz="1600" dirty="0" smtClean="0">
              <a:sym typeface="Wingdings"/>
            </a:endParaRPr>
          </a:p>
          <a:p>
            <a:pPr marL="342900" indent="-342900">
              <a:lnSpc>
                <a:spcPct val="90000"/>
              </a:lnSpc>
              <a:spcBef>
                <a:spcPct val="20000"/>
              </a:spcBef>
            </a:pPr>
            <a:endParaRPr lang="en-US" sz="1600" dirty="0" smtClean="0">
              <a:sym typeface="Wingdings"/>
            </a:endParaRPr>
          </a:p>
          <a:p>
            <a:pPr marL="342900" indent="-342900">
              <a:lnSpc>
                <a:spcPct val="90000"/>
              </a:lnSpc>
              <a:spcBef>
                <a:spcPct val="20000"/>
              </a:spcBef>
            </a:pPr>
            <a:r>
              <a:rPr lang="en-US" sz="1600" dirty="0" smtClean="0">
                <a:sym typeface="Wingdings"/>
              </a:rPr>
              <a:t>	</a:t>
            </a:r>
            <a:r>
              <a:rPr lang="en-US" sz="1600" dirty="0" err="1" smtClean="0">
                <a:sym typeface="Wingdings"/>
              </a:rPr>
              <a:t></a:t>
            </a:r>
            <a:r>
              <a:rPr lang="en-US" sz="1600" dirty="0" smtClean="0">
                <a:sym typeface="Wingdings"/>
              </a:rPr>
              <a:t> In good agreement with Tevatron average for </a:t>
            </a:r>
            <a:r>
              <a:rPr lang="en-US" sz="1600" dirty="0" err="1" smtClean="0">
                <a:sym typeface="Wingdings"/>
              </a:rPr>
              <a:t>m</a:t>
            </a:r>
            <a:r>
              <a:rPr lang="en-US" sz="1600" baseline="-25000" dirty="0" err="1" smtClean="0">
                <a:sym typeface="Wingdings"/>
              </a:rPr>
              <a:t>t</a:t>
            </a:r>
            <a:r>
              <a:rPr lang="en-US" sz="1600" dirty="0" smtClean="0">
                <a:sym typeface="Wingdings"/>
              </a:rPr>
              <a:t>!</a:t>
            </a:r>
          </a:p>
          <a:p>
            <a:pPr marL="342900" indent="-342900">
              <a:lnSpc>
                <a:spcPct val="90000"/>
              </a:lnSpc>
              <a:spcBef>
                <a:spcPct val="20000"/>
              </a:spcBef>
            </a:pPr>
            <a:endParaRPr lang="en-US" sz="1600" dirty="0" smtClean="0">
              <a:sym typeface="Wingdings"/>
            </a:endParaRPr>
          </a:p>
          <a:p>
            <a:pPr marL="342900" indent="-342900">
              <a:lnSpc>
                <a:spcPct val="90000"/>
              </a:lnSpc>
              <a:spcBef>
                <a:spcPct val="20000"/>
              </a:spcBef>
            </a:pPr>
            <a:endParaRPr lang="en-US" sz="1600" dirty="0" smtClean="0">
              <a:sym typeface="Wingdings"/>
            </a:endParaRPr>
          </a:p>
          <a:p>
            <a:pPr marL="342900" indent="-342900">
              <a:lnSpc>
                <a:spcPct val="90000"/>
              </a:lnSpc>
              <a:spcBef>
                <a:spcPct val="20000"/>
              </a:spcBef>
            </a:pPr>
            <a:endParaRPr lang="en-US" sz="1600" dirty="0" smtClean="0">
              <a:sym typeface="Wingdings"/>
            </a:endParaRPr>
          </a:p>
          <a:p>
            <a:pPr marL="342900" indent="-342900">
              <a:lnSpc>
                <a:spcPct val="90000"/>
              </a:lnSpc>
              <a:spcBef>
                <a:spcPct val="20000"/>
              </a:spcBef>
            </a:pPr>
            <a:endParaRPr lang="en-US" sz="1600" dirty="0" smtClean="0">
              <a:sym typeface="Wingdings"/>
            </a:endParaRPr>
          </a:p>
          <a:p>
            <a:pPr marL="342900" indent="-342900">
              <a:lnSpc>
                <a:spcPct val="90000"/>
              </a:lnSpc>
              <a:spcBef>
                <a:spcPct val="20000"/>
              </a:spcBef>
            </a:pPr>
            <a:r>
              <a:rPr lang="en-US" sz="1600" dirty="0" smtClean="0">
                <a:solidFill>
                  <a:srgbClr val="FF0000"/>
                </a:solidFill>
                <a:sym typeface="Wingdings"/>
              </a:rPr>
              <a:t>	</a:t>
            </a:r>
            <a:r>
              <a:rPr lang="en-US" sz="1600" dirty="0" err="1" smtClean="0">
                <a:solidFill>
                  <a:srgbClr val="FF0000"/>
                </a:solidFill>
                <a:sym typeface="Wingdings"/>
              </a:rPr>
              <a:t></a:t>
            </a:r>
            <a:r>
              <a:rPr lang="en-US" sz="1600" dirty="0" smtClean="0">
                <a:solidFill>
                  <a:srgbClr val="FF0000"/>
                </a:solidFill>
                <a:sym typeface="Wingdings"/>
              </a:rPr>
              <a:t> supports direct measurements close to pole mass definition but comparison only good to O(3 GeV).</a:t>
            </a:r>
          </a:p>
          <a:p>
            <a:pPr marL="342900" indent="-342900">
              <a:lnSpc>
                <a:spcPct val="90000"/>
              </a:lnSpc>
              <a:spcBef>
                <a:spcPct val="20000"/>
              </a:spcBef>
            </a:pPr>
            <a:endParaRPr lang="en-US" sz="1600" dirty="0" smtClean="0">
              <a:sym typeface="Wingdings"/>
            </a:endParaRPr>
          </a:p>
        </p:txBody>
      </p:sp>
      <p:pic>
        <p:nvPicPr>
          <p:cNvPr id="7" name="Picture 6"/>
          <p:cNvPicPr>
            <a:picLocks noChangeAspect="1"/>
          </p:cNvPicPr>
          <p:nvPr/>
        </p:nvPicPr>
        <p:blipFill>
          <a:blip r:embed="rId3"/>
          <a:stretch>
            <a:fillRect/>
          </a:stretch>
        </p:blipFill>
        <p:spPr>
          <a:xfrm>
            <a:off x="838200" y="1371600"/>
            <a:ext cx="3733800" cy="756851"/>
          </a:xfrm>
          <a:prstGeom prst="rect">
            <a:avLst/>
          </a:prstGeom>
        </p:spPr>
      </p:pic>
      <p:pic>
        <p:nvPicPr>
          <p:cNvPr id="8" name="Picture 7"/>
          <p:cNvPicPr>
            <a:picLocks noChangeAspect="1"/>
          </p:cNvPicPr>
          <p:nvPr/>
        </p:nvPicPr>
        <p:blipFill>
          <a:blip r:embed="rId4"/>
          <a:stretch>
            <a:fillRect/>
          </a:stretch>
        </p:blipFill>
        <p:spPr>
          <a:xfrm>
            <a:off x="4038600" y="4876800"/>
            <a:ext cx="5029200" cy="635731"/>
          </a:xfrm>
          <a:prstGeom prst="rect">
            <a:avLst/>
          </a:prstGeom>
        </p:spPr>
      </p:pic>
      <p:pic>
        <p:nvPicPr>
          <p:cNvPr id="12" name="Picture 11"/>
          <p:cNvPicPr>
            <a:picLocks noChangeAspect="1"/>
          </p:cNvPicPr>
          <p:nvPr/>
        </p:nvPicPr>
        <p:blipFill>
          <a:blip r:embed="rId5"/>
          <a:stretch>
            <a:fillRect/>
          </a:stretch>
        </p:blipFill>
        <p:spPr>
          <a:xfrm>
            <a:off x="1066800" y="2999112"/>
            <a:ext cx="2819400" cy="353688"/>
          </a:xfrm>
          <a:prstGeom prst="rect">
            <a:avLst/>
          </a:prstGeom>
        </p:spPr>
      </p:pic>
      <p:pic>
        <p:nvPicPr>
          <p:cNvPr id="13" name="Picture 12"/>
          <p:cNvPicPr>
            <a:picLocks noChangeAspect="1"/>
          </p:cNvPicPr>
          <p:nvPr/>
        </p:nvPicPr>
        <p:blipFill>
          <a:blip r:embed="rId6"/>
          <a:stretch>
            <a:fillRect/>
          </a:stretch>
        </p:blipFill>
        <p:spPr>
          <a:xfrm>
            <a:off x="1371600" y="4038600"/>
            <a:ext cx="2514600" cy="319478"/>
          </a:xfrm>
          <a:prstGeom prst="rect">
            <a:avLst/>
          </a:prstGeom>
        </p:spPr>
      </p:pic>
      <p:sp>
        <p:nvSpPr>
          <p:cNvPr id="15" name="Slide Number Placeholder 1"/>
          <p:cNvSpPr>
            <a:spLocks noGrp="1"/>
          </p:cNvSpPr>
          <p:nvPr>
            <p:ph type="sldNum" sz="quarter" idx="12"/>
          </p:nvPr>
        </p:nvSpPr>
        <p:spPr>
          <a:xfrm>
            <a:off x="7086600" y="6400800"/>
            <a:ext cx="1905000" cy="457200"/>
          </a:xfrm>
        </p:spPr>
        <p:txBody>
          <a:bodyPr/>
          <a:lstStyle/>
          <a:p>
            <a:pPr>
              <a:defRPr/>
            </a:pPr>
            <a:fld id="{EAEAFFAE-2AFA-DB42-A87C-4340D77792FB}" type="slidenum">
              <a:rPr lang="en-US" sz="1600" smtClean="0">
                <a:latin typeface="Arial"/>
                <a:cs typeface="Arial"/>
              </a:rPr>
              <a:pPr>
                <a:defRPr/>
              </a:pPr>
              <a:t>28</a:t>
            </a:fld>
            <a:endParaRPr lang="en-US" sz="1600" dirty="0">
              <a:latin typeface="Arial"/>
              <a:cs typeface="Arial"/>
            </a:endParaRPr>
          </a:p>
        </p:txBody>
      </p:sp>
      <p:pic>
        <p:nvPicPr>
          <p:cNvPr id="18" name="Picture 17"/>
          <p:cNvPicPr>
            <a:picLocks noChangeAspect="1"/>
          </p:cNvPicPr>
          <p:nvPr/>
        </p:nvPicPr>
        <p:blipFill>
          <a:blip r:embed="rId7"/>
          <a:stretch>
            <a:fillRect/>
          </a:stretch>
        </p:blipFill>
        <p:spPr>
          <a:xfrm>
            <a:off x="381000" y="5142614"/>
            <a:ext cx="3576403" cy="724786"/>
          </a:xfrm>
          <a:prstGeom prst="rect">
            <a:avLst/>
          </a:prstGeom>
        </p:spPr>
      </p:pic>
      <p:sp>
        <p:nvSpPr>
          <p:cNvPr id="19" name="Rectangle 18"/>
          <p:cNvSpPr/>
          <p:nvPr/>
        </p:nvSpPr>
        <p:spPr>
          <a:xfrm>
            <a:off x="7162800" y="838200"/>
            <a:ext cx="1492265" cy="307777"/>
          </a:xfrm>
          <a:prstGeom prst="rect">
            <a:avLst/>
          </a:prstGeom>
        </p:spPr>
        <p:txBody>
          <a:bodyPr wrap="none">
            <a:spAutoFit/>
          </a:bodyPr>
          <a:lstStyle/>
          <a:p>
            <a:r>
              <a:rPr lang="en-US" dirty="0" smtClean="0"/>
              <a:t>arXiv:1207.0980</a:t>
            </a:r>
            <a:endParaRPr lang="en-US" dirty="0"/>
          </a:p>
        </p:txBody>
      </p:sp>
    </p:spTree>
  </p:cSld>
  <p:clrMapOvr>
    <a:masterClrMapping/>
  </p:clrMapOvr>
  <p:transition advTm="27349"/>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3228165" y="2768024"/>
            <a:ext cx="2944035" cy="584776"/>
          </a:xfrm>
          <a:prstGeom prst="rect">
            <a:avLst/>
          </a:prstGeom>
        </p:spPr>
        <p:txBody>
          <a:bodyPr wrap="none">
            <a:spAutoFit/>
          </a:bodyPr>
          <a:lstStyle/>
          <a:p>
            <a:r>
              <a:rPr lang="en-US" sz="3200" dirty="0" smtClean="0">
                <a:solidFill>
                  <a:srgbClr val="990033"/>
                </a:solidFill>
              </a:rPr>
              <a:t>W Boson Mass</a:t>
            </a:r>
            <a:endParaRPr lang="en-US" sz="3200" dirty="0"/>
          </a:p>
        </p:txBody>
      </p:sp>
      <p:sp>
        <p:nvSpPr>
          <p:cNvPr id="3" name="Slide Number Placeholder 1"/>
          <p:cNvSpPr>
            <a:spLocks noGrp="1"/>
          </p:cNvSpPr>
          <p:nvPr>
            <p:ph type="sldNum" sz="quarter" idx="12"/>
          </p:nvPr>
        </p:nvSpPr>
        <p:spPr>
          <a:xfrm>
            <a:off x="7010400" y="6400800"/>
            <a:ext cx="1905000" cy="457200"/>
          </a:xfrm>
        </p:spPr>
        <p:txBody>
          <a:bodyPr/>
          <a:lstStyle/>
          <a:p>
            <a:pPr>
              <a:defRPr/>
            </a:pPr>
            <a:fld id="{EAEAFFAE-2AFA-DB42-A87C-4340D77792FB}" type="slidenum">
              <a:rPr lang="en-US" sz="1600" smtClean="0">
                <a:latin typeface="Arial"/>
                <a:cs typeface="Arial"/>
              </a:rPr>
              <a:pPr>
                <a:defRPr/>
              </a:pPr>
              <a:t>29</a:t>
            </a:fld>
            <a:endParaRPr lang="en-US" sz="1600">
              <a:latin typeface="Arial"/>
              <a:cs typeface="Aria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4953000" y="3768877"/>
            <a:ext cx="4038600" cy="2735136"/>
          </a:xfrm>
          <a:prstGeom prst="rect">
            <a:avLst/>
          </a:prstGeom>
        </p:spPr>
      </p:pic>
      <p:sp>
        <p:nvSpPr>
          <p:cNvPr id="21" name="Text Box 1027"/>
          <p:cNvSpPr txBox="1">
            <a:spLocks noChangeArrowheads="1"/>
          </p:cNvSpPr>
          <p:nvPr/>
        </p:nvSpPr>
        <p:spPr bwMode="auto">
          <a:xfrm>
            <a:off x="1219200" y="152400"/>
            <a:ext cx="6858000" cy="461963"/>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rPr>
              <a:t>Historical Perspective</a:t>
            </a:r>
            <a:endParaRPr lang="en-US" sz="2400" dirty="0">
              <a:solidFill>
                <a:srgbClr val="990033"/>
              </a:solidFill>
            </a:endParaRPr>
          </a:p>
        </p:txBody>
      </p:sp>
      <p:sp>
        <p:nvSpPr>
          <p:cNvPr id="17412" name="Rectangle 38"/>
          <p:cNvSpPr>
            <a:spLocks noChangeArrowheads="1"/>
          </p:cNvSpPr>
          <p:nvPr/>
        </p:nvSpPr>
        <p:spPr bwMode="auto">
          <a:xfrm>
            <a:off x="228600" y="914400"/>
            <a:ext cx="4724400" cy="31242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 typeface="Arial" charset="0"/>
              <a:buChar char="•"/>
            </a:pPr>
            <a:endParaRPr lang="en-US" sz="1600" dirty="0" smtClean="0">
              <a:sym typeface="Wingdings"/>
            </a:endParaRPr>
          </a:p>
        </p:txBody>
      </p:sp>
      <p:sp>
        <p:nvSpPr>
          <p:cNvPr id="7" name="Slide Number Placeholder 1"/>
          <p:cNvSpPr>
            <a:spLocks noGrp="1"/>
          </p:cNvSpPr>
          <p:nvPr>
            <p:ph type="sldNum" sz="quarter" idx="12"/>
          </p:nvPr>
        </p:nvSpPr>
        <p:spPr>
          <a:xfrm>
            <a:off x="7010400" y="6400800"/>
            <a:ext cx="1905000" cy="457200"/>
          </a:xfrm>
        </p:spPr>
        <p:txBody>
          <a:bodyPr/>
          <a:lstStyle/>
          <a:p>
            <a:pPr>
              <a:defRPr/>
            </a:pPr>
            <a:fld id="{EAEAFFAE-2AFA-DB42-A87C-4340D77792FB}" type="slidenum">
              <a:rPr lang="en-US" sz="1600" smtClean="0">
                <a:latin typeface="Arial"/>
                <a:cs typeface="Arial"/>
              </a:rPr>
              <a:pPr>
                <a:defRPr/>
              </a:pPr>
              <a:t>3</a:t>
            </a:fld>
            <a:endParaRPr lang="en-US" sz="1600">
              <a:latin typeface="Arial"/>
              <a:cs typeface="Arial"/>
            </a:endParaRPr>
          </a:p>
        </p:txBody>
      </p:sp>
      <p:sp>
        <p:nvSpPr>
          <p:cNvPr id="6" name="Rectangle 38"/>
          <p:cNvSpPr>
            <a:spLocks noChangeArrowheads="1"/>
          </p:cNvSpPr>
          <p:nvPr/>
        </p:nvSpPr>
        <p:spPr bwMode="auto">
          <a:xfrm>
            <a:off x="304800" y="990600"/>
            <a:ext cx="4343400" cy="19812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 typeface="Arial"/>
              <a:buChar char="•"/>
            </a:pPr>
            <a:r>
              <a:rPr lang="en-US" sz="1600" dirty="0" smtClean="0">
                <a:sym typeface="Wingdings"/>
              </a:rPr>
              <a:t>Over the last two years, the LHC has excluded most of the remaining allowed mass range and observed a new boson with mass ~125 GeV, primarily in </a:t>
            </a:r>
            <a:r>
              <a:rPr lang="en-US" sz="1600" dirty="0" err="1" smtClean="0">
                <a:latin typeface="Symbol" charset="2"/>
                <a:cs typeface="Symbol" charset="2"/>
                <a:sym typeface="Wingdings"/>
              </a:rPr>
              <a:t>gg</a:t>
            </a:r>
            <a:r>
              <a:rPr lang="en-US" sz="1600" dirty="0" smtClean="0">
                <a:sym typeface="Wingdings"/>
              </a:rPr>
              <a:t> and ZZ4l final states.</a:t>
            </a: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pPr>
            <a:r>
              <a:rPr lang="en-US" sz="1600" dirty="0" smtClean="0">
                <a:sym typeface="Wingdings"/>
              </a:rPr>
              <a:t>	</a:t>
            </a:r>
            <a:r>
              <a:rPr lang="en-US" sz="1600" dirty="0" smtClean="0">
                <a:solidFill>
                  <a:srgbClr val="0000FF"/>
                </a:solidFill>
                <a:sym typeface="Wingdings"/>
              </a:rPr>
              <a:t>The Tevatron experiments independently reported evidence for a new particle decaying into b</a:t>
            </a:r>
            <a:r>
              <a:rPr lang="en-US" sz="1600" dirty="0" smtClean="0">
                <a:solidFill>
                  <a:srgbClr val="0000FF"/>
                </a:solidFill>
                <a:latin typeface="Arial Bar"/>
                <a:cs typeface="Arial Bar"/>
                <a:sym typeface="Wingdings"/>
              </a:rPr>
              <a:t>b</a:t>
            </a:r>
            <a:r>
              <a:rPr lang="en-US" sz="1600" dirty="0" smtClean="0">
                <a:solidFill>
                  <a:srgbClr val="0000FF"/>
                </a:solidFill>
                <a:sym typeface="Wingdings"/>
              </a:rPr>
              <a:t> with compatible mass.</a:t>
            </a:r>
          </a:p>
          <a:p>
            <a:pPr marL="342900" indent="-342900">
              <a:lnSpc>
                <a:spcPct val="90000"/>
              </a:lnSpc>
              <a:spcBef>
                <a:spcPct val="20000"/>
              </a:spcBef>
            </a:pPr>
            <a:endParaRPr lang="en-US" sz="1600" dirty="0" smtClean="0">
              <a:sym typeface="Wingdings"/>
            </a:endParaRPr>
          </a:p>
          <a:p>
            <a:pPr marL="342900" indent="-342900">
              <a:lnSpc>
                <a:spcPct val="90000"/>
              </a:lnSpc>
              <a:spcBef>
                <a:spcPct val="20000"/>
              </a:spcBef>
            </a:pPr>
            <a:endParaRPr lang="en-US" sz="1600" dirty="0" smtClean="0">
              <a:sym typeface="Wingdings"/>
            </a:endParaRPr>
          </a:p>
          <a:p>
            <a:pPr marL="342900" indent="-342900">
              <a:lnSpc>
                <a:spcPct val="90000"/>
              </a:lnSpc>
              <a:spcBef>
                <a:spcPct val="20000"/>
              </a:spcBef>
              <a:buFont typeface="Arial"/>
              <a:buChar char="•"/>
            </a:pPr>
            <a:r>
              <a:rPr lang="en-US" sz="1600" dirty="0" smtClean="0">
                <a:solidFill>
                  <a:srgbClr val="FF0000"/>
                </a:solidFill>
                <a:sym typeface="Wingdings"/>
              </a:rPr>
              <a:t>Since the observation, Higgs studies at the Tevatron have focused on the measurement of Higgs properties (rates in different decay modes, couplings, J</a:t>
            </a:r>
            <a:r>
              <a:rPr lang="en-US" sz="1600" baseline="30000" dirty="0" smtClean="0">
                <a:solidFill>
                  <a:srgbClr val="FF0000"/>
                </a:solidFill>
                <a:sym typeface="Wingdings"/>
              </a:rPr>
              <a:t>P</a:t>
            </a:r>
            <a:r>
              <a:rPr lang="en-US" sz="1600" dirty="0" smtClean="0">
                <a:solidFill>
                  <a:srgbClr val="FF0000"/>
                </a:solidFill>
                <a:sym typeface="Wingdings"/>
              </a:rPr>
              <a:t>).</a:t>
            </a: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r>
              <a:rPr lang="en-US" sz="1600" dirty="0" smtClean="0">
                <a:solidFill>
                  <a:srgbClr val="FF0000"/>
                </a:solidFill>
                <a:sym typeface="Wingdings"/>
              </a:rPr>
              <a:t>In addition, Tevatron measurements of key electroweak parameters (</a:t>
            </a:r>
            <a:r>
              <a:rPr lang="en-US" sz="1600" dirty="0" err="1" smtClean="0">
                <a:solidFill>
                  <a:srgbClr val="FF0000"/>
                </a:solidFill>
                <a:sym typeface="Wingdings"/>
              </a:rPr>
              <a:t>m</a:t>
            </a:r>
            <a:r>
              <a:rPr lang="en-US" sz="1600" baseline="-25000" dirty="0" err="1" smtClean="0">
                <a:solidFill>
                  <a:srgbClr val="FF0000"/>
                </a:solidFill>
                <a:sym typeface="Wingdings"/>
              </a:rPr>
              <a:t>t</a:t>
            </a:r>
            <a:r>
              <a:rPr lang="en-US" sz="1600" dirty="0" smtClean="0">
                <a:solidFill>
                  <a:srgbClr val="FF0000"/>
                </a:solidFill>
                <a:sym typeface="Wingdings"/>
              </a:rPr>
              <a:t> and M</a:t>
            </a:r>
            <a:r>
              <a:rPr lang="en-US" sz="1600" baseline="-25000" dirty="0" smtClean="0">
                <a:solidFill>
                  <a:srgbClr val="FF0000"/>
                </a:solidFill>
                <a:sym typeface="Wingdings"/>
              </a:rPr>
              <a:t>W</a:t>
            </a:r>
            <a:r>
              <a:rPr lang="en-US" sz="1600" dirty="0" smtClean="0">
                <a:solidFill>
                  <a:srgbClr val="FF0000"/>
                </a:solidFill>
                <a:sym typeface="Wingdings"/>
              </a:rPr>
              <a:t>) will play an increasingly important role to help unravel the nature of the discovered boson and point to potential new physics effects. </a:t>
            </a:r>
          </a:p>
          <a:p>
            <a:pPr marL="342900" indent="-342900">
              <a:lnSpc>
                <a:spcPct val="90000"/>
              </a:lnSpc>
              <a:spcBef>
                <a:spcPct val="20000"/>
              </a:spcBef>
            </a:pPr>
            <a:endParaRPr lang="en-US" sz="1600" dirty="0" smtClean="0">
              <a:sym typeface="Wingdings"/>
            </a:endParaRPr>
          </a:p>
          <a:p>
            <a:pPr marL="342900" indent="-342900">
              <a:lnSpc>
                <a:spcPct val="90000"/>
              </a:lnSpc>
              <a:spcBef>
                <a:spcPct val="20000"/>
              </a:spcBef>
            </a:pPr>
            <a:r>
              <a:rPr lang="en-US" sz="1600" dirty="0" smtClean="0">
                <a:sym typeface="Wingdings"/>
              </a:rPr>
              <a:t>	</a:t>
            </a: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p:txBody>
      </p:sp>
      <p:pic>
        <p:nvPicPr>
          <p:cNvPr id="8" name="Picture 7"/>
          <p:cNvPicPr>
            <a:picLocks noChangeAspect="1"/>
          </p:cNvPicPr>
          <p:nvPr/>
        </p:nvPicPr>
        <p:blipFill>
          <a:blip r:embed="rId3"/>
          <a:stretch>
            <a:fillRect/>
          </a:stretch>
        </p:blipFill>
        <p:spPr>
          <a:xfrm>
            <a:off x="5105400" y="762000"/>
            <a:ext cx="3810000" cy="2667001"/>
          </a:xfrm>
          <a:prstGeom prst="rect">
            <a:avLst/>
          </a:prstGeom>
        </p:spPr>
      </p:pic>
      <p:sp>
        <p:nvSpPr>
          <p:cNvPr id="10" name="Rectangle 9"/>
          <p:cNvSpPr/>
          <p:nvPr/>
        </p:nvSpPr>
        <p:spPr>
          <a:xfrm>
            <a:off x="6248400" y="3568700"/>
            <a:ext cx="2683684" cy="276999"/>
          </a:xfrm>
          <a:prstGeom prst="rect">
            <a:avLst/>
          </a:prstGeom>
        </p:spPr>
        <p:txBody>
          <a:bodyPr wrap="none">
            <a:spAutoFit/>
          </a:bodyPr>
          <a:lstStyle/>
          <a:p>
            <a:r>
              <a:rPr lang="en-US" sz="1200" i="1" dirty="0" smtClean="0"/>
              <a:t>Phys. Rev. </a:t>
            </a:r>
            <a:r>
              <a:rPr lang="en-US" sz="1200" i="1" dirty="0" err="1" smtClean="0"/>
              <a:t>Lett</a:t>
            </a:r>
            <a:r>
              <a:rPr lang="en-US" sz="1200" i="1" dirty="0" smtClean="0"/>
              <a:t>. 109, 071804 (2012)</a:t>
            </a:r>
            <a:endParaRPr lang="en-US" sz="1200" i="1" dirty="0"/>
          </a:p>
        </p:txBody>
      </p:sp>
      <p:sp>
        <p:nvSpPr>
          <p:cNvPr id="11" name="TextBox 10"/>
          <p:cNvSpPr txBox="1"/>
          <p:nvPr/>
        </p:nvSpPr>
        <p:spPr bwMode="auto">
          <a:xfrm>
            <a:off x="5562600" y="1752600"/>
            <a:ext cx="3092714" cy="338554"/>
          </a:xfrm>
          <a:prstGeom prst="rect">
            <a:avLst/>
          </a:prstGeom>
          <a:noFill/>
          <a:ln w="28575">
            <a:noFill/>
            <a:miter lim="800000"/>
            <a:headEnd/>
            <a:tailEnd/>
          </a:ln>
          <a:effectLst/>
        </p:spPr>
        <p:txBody>
          <a:bodyPr wrap="none" rtlCol="0">
            <a:spAutoFit/>
          </a:bodyPr>
          <a:lstStyle/>
          <a:p>
            <a:pPr>
              <a:spcBef>
                <a:spcPct val="50000"/>
              </a:spcBef>
            </a:pPr>
            <a:r>
              <a:rPr lang="en-US" sz="1600" dirty="0" smtClean="0">
                <a:solidFill>
                  <a:srgbClr val="FF0000"/>
                </a:solidFill>
              </a:rPr>
              <a:t>A remarkably consistent picture!</a:t>
            </a:r>
          </a:p>
        </p:txBody>
      </p:sp>
    </p:spTree>
  </p:cSld>
  <p:clrMapOvr>
    <a:masterClrMapping/>
  </p:clrMapOvr>
  <p:transition advTm="66633"/>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 Box 1027"/>
          <p:cNvSpPr txBox="1">
            <a:spLocks noChangeArrowheads="1"/>
          </p:cNvSpPr>
          <p:nvPr/>
        </p:nvSpPr>
        <p:spPr bwMode="auto">
          <a:xfrm>
            <a:off x="1219200" y="152400"/>
            <a:ext cx="6858000" cy="461963"/>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rPr>
              <a:t>Motivation</a:t>
            </a:r>
            <a:endParaRPr lang="en-US" sz="2400" dirty="0">
              <a:solidFill>
                <a:srgbClr val="990033"/>
              </a:solidFill>
            </a:endParaRPr>
          </a:p>
        </p:txBody>
      </p:sp>
      <p:sp>
        <p:nvSpPr>
          <p:cNvPr id="8" name="Rectangle 38"/>
          <p:cNvSpPr>
            <a:spLocks noChangeArrowheads="1"/>
          </p:cNvSpPr>
          <p:nvPr/>
        </p:nvSpPr>
        <p:spPr bwMode="auto">
          <a:xfrm>
            <a:off x="381000" y="4419600"/>
            <a:ext cx="8458200" cy="15240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 typeface="Arial"/>
              <a:buChar char="•"/>
            </a:pPr>
            <a:r>
              <a:rPr lang="en-US" sz="1600" dirty="0" smtClean="0">
                <a:sym typeface="Wingdings"/>
              </a:rPr>
              <a:t>Most sensitivity to M</a:t>
            </a:r>
            <a:r>
              <a:rPr lang="en-US" sz="1600" baseline="-25000" dirty="0" smtClean="0">
                <a:sym typeface="Wingdings"/>
              </a:rPr>
              <a:t>H</a:t>
            </a:r>
            <a:r>
              <a:rPr lang="en-US" sz="1600" dirty="0" smtClean="0">
                <a:sym typeface="Wingdings"/>
              </a:rPr>
              <a:t> comes from M</a:t>
            </a:r>
            <a:r>
              <a:rPr lang="en-US" sz="1600" baseline="-25000" dirty="0" smtClean="0">
                <a:sym typeface="Wingdings"/>
              </a:rPr>
              <a:t>W</a:t>
            </a:r>
            <a:r>
              <a:rPr lang="en-US" sz="1600" dirty="0" smtClean="0">
                <a:sym typeface="Wingdings"/>
              </a:rPr>
              <a:t> and sin</a:t>
            </a:r>
            <a:r>
              <a:rPr lang="en-US" sz="1600" baseline="30000" dirty="0" smtClean="0">
                <a:sym typeface="Wingdings"/>
              </a:rPr>
              <a:t>2</a:t>
            </a:r>
            <a:r>
              <a:rPr lang="en-US" sz="1600" dirty="0" smtClean="0">
                <a:sym typeface="Wingdings"/>
              </a:rPr>
              <a:t>θ</a:t>
            </a:r>
            <a:r>
              <a:rPr lang="en-US" sz="1600" baseline="-25000" dirty="0" smtClean="0">
                <a:sym typeface="Wingdings"/>
              </a:rPr>
              <a:t>eff</a:t>
            </a:r>
            <a:r>
              <a:rPr lang="en-US" sz="1600" dirty="0" smtClean="0">
                <a:sym typeface="Wingdings"/>
              </a:rPr>
              <a:t> (via Z-pole asymmetries).</a:t>
            </a:r>
          </a:p>
          <a:p>
            <a:pPr marL="342900" indent="-342900">
              <a:lnSpc>
                <a:spcPct val="90000"/>
              </a:lnSpc>
              <a:spcBef>
                <a:spcPct val="20000"/>
              </a:spcBef>
              <a:buFont typeface="Arial"/>
              <a:buChar char="•"/>
            </a:pPr>
            <a:r>
              <a:rPr lang="en-US" sz="1600" dirty="0" smtClean="0">
                <a:sym typeface="Wingdings"/>
              </a:rPr>
              <a:t>For equal contribution to the Higgs mass uncertainty need: </a:t>
            </a:r>
            <a:r>
              <a:rPr lang="en-US" sz="1600" dirty="0" smtClean="0">
                <a:latin typeface="Symbol" charset="2"/>
                <a:cs typeface="Symbol" charset="2"/>
                <a:sym typeface="Wingdings"/>
              </a:rPr>
              <a:t>D</a:t>
            </a:r>
            <a:r>
              <a:rPr lang="en-US" sz="1600" dirty="0" smtClean="0">
                <a:sym typeface="Wingdings"/>
              </a:rPr>
              <a:t>M</a:t>
            </a:r>
            <a:r>
              <a:rPr lang="en-US" sz="1600" baseline="-25000" dirty="0" smtClean="0">
                <a:sym typeface="Wingdings"/>
              </a:rPr>
              <a:t>W</a:t>
            </a:r>
            <a:r>
              <a:rPr lang="en-US" sz="1600" dirty="0" smtClean="0">
                <a:sym typeface="Wingdings"/>
              </a:rPr>
              <a:t>=0.006</a:t>
            </a:r>
            <a:r>
              <a:rPr lang="en-US" sz="1600" dirty="0" smtClean="0">
                <a:latin typeface="Symbol" charset="2"/>
                <a:cs typeface="Symbol" charset="2"/>
                <a:sym typeface="Wingdings"/>
              </a:rPr>
              <a:t>D</a:t>
            </a:r>
            <a:r>
              <a:rPr lang="en-US" sz="1600" dirty="0" smtClean="0">
                <a:sym typeface="Wingdings"/>
              </a:rPr>
              <a:t>m</a:t>
            </a:r>
            <a:r>
              <a:rPr lang="en-US" sz="1600" baseline="-25000" dirty="0" smtClean="0">
                <a:sym typeface="Wingdings"/>
              </a:rPr>
              <a:t>t</a:t>
            </a:r>
            <a:r>
              <a:rPr lang="en-US" sz="1600" dirty="0" smtClean="0">
                <a:sym typeface="Wingdings"/>
              </a:rPr>
              <a:t> </a:t>
            </a:r>
            <a:endParaRPr lang="en-US" sz="1600" baseline="-25000" dirty="0" smtClean="0">
              <a:sym typeface="Wingdings"/>
            </a:endParaRPr>
          </a:p>
          <a:p>
            <a:pPr marL="800100" lvl="1" indent="-342900">
              <a:lnSpc>
                <a:spcPct val="90000"/>
              </a:lnSpc>
              <a:spcBef>
                <a:spcPct val="20000"/>
              </a:spcBef>
              <a:buFont typeface="Arial"/>
              <a:buChar char="•"/>
            </a:pPr>
            <a:r>
              <a:rPr lang="en-US" sz="1600" dirty="0" smtClean="0">
                <a:sym typeface="Wingdings"/>
              </a:rPr>
              <a:t>Latest Tevatron combination: </a:t>
            </a:r>
            <a:r>
              <a:rPr lang="en-US" sz="1600" dirty="0" smtClean="0">
                <a:latin typeface="Symbol" charset="2"/>
                <a:cs typeface="Symbol" charset="2"/>
                <a:sym typeface="Wingdings"/>
              </a:rPr>
              <a:t>D</a:t>
            </a:r>
            <a:r>
              <a:rPr lang="en-US" sz="1600" dirty="0" smtClean="0">
                <a:sym typeface="Wingdings"/>
              </a:rPr>
              <a:t>m</a:t>
            </a:r>
            <a:r>
              <a:rPr lang="en-US" sz="1600" baseline="-25000" dirty="0" smtClean="0">
                <a:sym typeface="Wingdings"/>
              </a:rPr>
              <a:t>t</a:t>
            </a:r>
            <a:r>
              <a:rPr lang="en-US" sz="1600" dirty="0" smtClean="0">
                <a:sym typeface="Wingdings"/>
              </a:rPr>
              <a:t>~0.9 GeV </a:t>
            </a:r>
            <a:r>
              <a:rPr lang="en-US" sz="1600" dirty="0" err="1" smtClean="0">
                <a:sym typeface="Wingdings"/>
              </a:rPr>
              <a:t></a:t>
            </a:r>
            <a:r>
              <a:rPr lang="en-US" sz="1600" dirty="0" smtClean="0">
                <a:sym typeface="Wingdings"/>
              </a:rPr>
              <a:t> would need </a:t>
            </a:r>
            <a:r>
              <a:rPr lang="en-US" sz="1600" dirty="0" smtClean="0">
                <a:latin typeface="Symbol" charset="2"/>
                <a:cs typeface="Symbol" charset="2"/>
                <a:sym typeface="Wingdings"/>
              </a:rPr>
              <a:t>D</a:t>
            </a:r>
            <a:r>
              <a:rPr lang="en-US" sz="1600" dirty="0" smtClean="0">
                <a:sym typeface="Wingdings"/>
              </a:rPr>
              <a:t>M</a:t>
            </a:r>
            <a:r>
              <a:rPr lang="en-US" sz="1600" baseline="-25000" dirty="0" smtClean="0">
                <a:sym typeface="Wingdings"/>
              </a:rPr>
              <a:t>W</a:t>
            </a:r>
            <a:r>
              <a:rPr lang="en-US" sz="1600" dirty="0" smtClean="0">
                <a:sym typeface="Wingdings"/>
              </a:rPr>
              <a:t>~5 </a:t>
            </a:r>
            <a:r>
              <a:rPr lang="en-US" sz="1600" dirty="0" err="1" smtClean="0">
                <a:sym typeface="Wingdings"/>
              </a:rPr>
              <a:t>MeV</a:t>
            </a:r>
            <a:r>
              <a:rPr lang="en-US" sz="1600" dirty="0" smtClean="0">
                <a:sym typeface="Wingdings"/>
              </a:rPr>
              <a:t>!</a:t>
            </a:r>
          </a:p>
          <a:p>
            <a:pPr marL="800100" lvl="1" indent="-342900">
              <a:lnSpc>
                <a:spcPct val="90000"/>
              </a:lnSpc>
              <a:spcBef>
                <a:spcPct val="20000"/>
              </a:spcBef>
              <a:buFont typeface="Arial"/>
              <a:buChar char="•"/>
            </a:pPr>
            <a:r>
              <a:rPr lang="en-US" sz="1600" dirty="0" smtClean="0">
                <a:sym typeface="Wingdings"/>
              </a:rPr>
              <a:t>Before Run II had: </a:t>
            </a:r>
            <a:r>
              <a:rPr lang="en-US" sz="1600" dirty="0" smtClean="0">
                <a:latin typeface="Symbol" charset="2"/>
                <a:cs typeface="Symbol" charset="2"/>
                <a:sym typeface="Wingdings"/>
              </a:rPr>
              <a:t>D</a:t>
            </a:r>
            <a:r>
              <a:rPr lang="en-US" sz="1600" dirty="0" smtClean="0">
                <a:sym typeface="Wingdings"/>
              </a:rPr>
              <a:t>M</a:t>
            </a:r>
            <a:r>
              <a:rPr lang="en-US" sz="1600" baseline="-25000" dirty="0" smtClean="0">
                <a:sym typeface="Wingdings"/>
              </a:rPr>
              <a:t>W</a:t>
            </a:r>
            <a:r>
              <a:rPr lang="en-US" sz="1600" dirty="0" smtClean="0">
                <a:sym typeface="Wingdings"/>
              </a:rPr>
              <a:t>~30 </a:t>
            </a:r>
            <a:r>
              <a:rPr lang="en-US" sz="1600" dirty="0" err="1" smtClean="0">
                <a:sym typeface="Wingdings"/>
              </a:rPr>
              <a:t>MeV</a:t>
            </a:r>
            <a:r>
              <a:rPr lang="en-US" sz="1600" dirty="0" smtClean="0">
                <a:sym typeface="Wingdings"/>
              </a:rPr>
              <a:t> (driven by LEP2 measurements).</a:t>
            </a:r>
          </a:p>
          <a:p>
            <a:pPr marL="342900" indent="-342900">
              <a:lnSpc>
                <a:spcPct val="90000"/>
              </a:lnSpc>
              <a:spcBef>
                <a:spcPct val="20000"/>
              </a:spcBef>
              <a:buFont typeface="Wingdings" charset="2"/>
              <a:buChar char="è"/>
            </a:pPr>
            <a:endParaRPr lang="en-US" sz="1600" dirty="0" smtClean="0">
              <a:sym typeface="Wingdings"/>
            </a:endParaRPr>
          </a:p>
          <a:p>
            <a:pPr marL="342900" indent="-342900">
              <a:lnSpc>
                <a:spcPct val="90000"/>
              </a:lnSpc>
              <a:spcBef>
                <a:spcPct val="20000"/>
              </a:spcBef>
              <a:buFont typeface="Wingdings" charset="2"/>
              <a:buChar char="è"/>
            </a:pPr>
            <a:r>
              <a:rPr lang="en-US" sz="1600" dirty="0" smtClean="0">
                <a:solidFill>
                  <a:srgbClr val="FF0000"/>
                </a:solidFill>
                <a:sym typeface="Wingdings"/>
              </a:rPr>
              <a:t>Given current precision on </a:t>
            </a:r>
            <a:r>
              <a:rPr lang="en-US" sz="1600" dirty="0" err="1" smtClean="0">
                <a:solidFill>
                  <a:srgbClr val="FF0000"/>
                </a:solidFill>
                <a:sym typeface="Wingdings"/>
              </a:rPr>
              <a:t>m</a:t>
            </a:r>
            <a:r>
              <a:rPr lang="en-US" sz="1600" baseline="-25000" dirty="0" err="1" smtClean="0">
                <a:solidFill>
                  <a:srgbClr val="FF0000"/>
                </a:solidFill>
                <a:sym typeface="Wingdings"/>
              </a:rPr>
              <a:t>t</a:t>
            </a:r>
            <a:r>
              <a:rPr lang="en-US" sz="1600" dirty="0" smtClean="0">
                <a:solidFill>
                  <a:srgbClr val="FF0000"/>
                </a:solidFill>
                <a:sym typeface="Wingdings"/>
              </a:rPr>
              <a:t>, progress on </a:t>
            </a:r>
            <a:r>
              <a:rPr lang="en-US" sz="1600" dirty="0" smtClean="0">
                <a:solidFill>
                  <a:srgbClr val="FF0000"/>
                </a:solidFill>
                <a:latin typeface="Symbol" charset="2"/>
                <a:cs typeface="Symbol" charset="2"/>
                <a:sym typeface="Wingdings"/>
              </a:rPr>
              <a:t>D</a:t>
            </a:r>
            <a:r>
              <a:rPr lang="en-US" sz="1600" dirty="0" smtClean="0">
                <a:solidFill>
                  <a:srgbClr val="FF0000"/>
                </a:solidFill>
                <a:sym typeface="Wingdings"/>
              </a:rPr>
              <a:t>M</a:t>
            </a:r>
            <a:r>
              <a:rPr lang="en-US" sz="1600" baseline="-25000" dirty="0" smtClean="0">
                <a:solidFill>
                  <a:srgbClr val="FF0000"/>
                </a:solidFill>
                <a:sym typeface="Wingdings"/>
              </a:rPr>
              <a:t>W</a:t>
            </a:r>
            <a:r>
              <a:rPr lang="en-US" sz="1600" dirty="0" smtClean="0">
                <a:solidFill>
                  <a:srgbClr val="FF0000"/>
                </a:solidFill>
                <a:sym typeface="Wingdings"/>
              </a:rPr>
              <a:t> would have the biggest impact on </a:t>
            </a:r>
          </a:p>
          <a:p>
            <a:pPr marL="342900" indent="-342900">
              <a:lnSpc>
                <a:spcPct val="90000"/>
              </a:lnSpc>
              <a:spcBef>
                <a:spcPct val="20000"/>
              </a:spcBef>
            </a:pPr>
            <a:r>
              <a:rPr lang="en-US" sz="1600" dirty="0" smtClean="0">
                <a:solidFill>
                  <a:srgbClr val="FF0000"/>
                </a:solidFill>
                <a:sym typeface="Wingdings"/>
              </a:rPr>
              <a:t>	precision EW fit.</a:t>
            </a:r>
          </a:p>
          <a:p>
            <a:pPr marL="342900" indent="-342900">
              <a:lnSpc>
                <a:spcPct val="90000"/>
              </a:lnSpc>
              <a:spcBef>
                <a:spcPct val="20000"/>
              </a:spcBef>
            </a:pPr>
            <a:endParaRPr lang="en-US" sz="1600" dirty="0" smtClean="0">
              <a:sym typeface="Wingdings"/>
            </a:endParaRPr>
          </a:p>
        </p:txBody>
      </p:sp>
      <p:sp>
        <p:nvSpPr>
          <p:cNvPr id="9" name="Slide Number Placeholder 1"/>
          <p:cNvSpPr>
            <a:spLocks noGrp="1"/>
          </p:cNvSpPr>
          <p:nvPr>
            <p:ph type="sldNum" sz="quarter" idx="12"/>
          </p:nvPr>
        </p:nvSpPr>
        <p:spPr>
          <a:xfrm>
            <a:off x="7010400" y="6400800"/>
            <a:ext cx="1905000" cy="457200"/>
          </a:xfrm>
        </p:spPr>
        <p:txBody>
          <a:bodyPr/>
          <a:lstStyle/>
          <a:p>
            <a:pPr>
              <a:defRPr/>
            </a:pPr>
            <a:fld id="{EAEAFFAE-2AFA-DB42-A87C-4340D77792FB}" type="slidenum">
              <a:rPr lang="en-US" sz="1600" smtClean="0">
                <a:latin typeface="Arial"/>
                <a:cs typeface="Arial"/>
              </a:rPr>
              <a:pPr>
                <a:defRPr/>
              </a:pPr>
              <a:t>30</a:t>
            </a:fld>
            <a:endParaRPr lang="en-US" sz="1600">
              <a:latin typeface="Arial"/>
              <a:cs typeface="Arial"/>
            </a:endParaRPr>
          </a:p>
        </p:txBody>
      </p:sp>
      <p:pic>
        <p:nvPicPr>
          <p:cNvPr id="11" name="Picture 10"/>
          <p:cNvPicPr>
            <a:picLocks noChangeAspect="1"/>
          </p:cNvPicPr>
          <p:nvPr/>
        </p:nvPicPr>
        <p:blipFill>
          <a:blip r:embed="rId2"/>
          <a:stretch>
            <a:fillRect/>
          </a:stretch>
        </p:blipFill>
        <p:spPr>
          <a:xfrm>
            <a:off x="0" y="914401"/>
            <a:ext cx="4800600" cy="3333750"/>
          </a:xfrm>
          <a:prstGeom prst="rect">
            <a:avLst/>
          </a:prstGeom>
        </p:spPr>
      </p:pic>
      <p:pic>
        <p:nvPicPr>
          <p:cNvPr id="12" name="Picture 11"/>
          <p:cNvPicPr>
            <a:picLocks noChangeAspect="1"/>
          </p:cNvPicPr>
          <p:nvPr/>
        </p:nvPicPr>
        <p:blipFill>
          <a:blip r:embed="rId3"/>
          <a:stretch>
            <a:fillRect/>
          </a:stretch>
        </p:blipFill>
        <p:spPr>
          <a:xfrm>
            <a:off x="4935415" y="1143000"/>
            <a:ext cx="3903785" cy="281940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 Box 1027"/>
          <p:cNvSpPr txBox="1">
            <a:spLocks noChangeArrowheads="1"/>
          </p:cNvSpPr>
          <p:nvPr/>
        </p:nvSpPr>
        <p:spPr bwMode="auto">
          <a:xfrm>
            <a:off x="1219200" y="152400"/>
            <a:ext cx="6858000" cy="461963"/>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rPr>
              <a:t>Measurement: Basic Strategy</a:t>
            </a:r>
            <a:endParaRPr lang="en-US" sz="2400" dirty="0">
              <a:solidFill>
                <a:srgbClr val="990033"/>
              </a:solidFill>
            </a:endParaRPr>
          </a:p>
        </p:txBody>
      </p:sp>
      <p:sp>
        <p:nvSpPr>
          <p:cNvPr id="8" name="Rectangle 38"/>
          <p:cNvSpPr>
            <a:spLocks noChangeArrowheads="1"/>
          </p:cNvSpPr>
          <p:nvPr/>
        </p:nvSpPr>
        <p:spPr bwMode="auto">
          <a:xfrm>
            <a:off x="381000" y="990600"/>
            <a:ext cx="4038600" cy="15240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pPr>
            <a:r>
              <a:rPr lang="en-US" sz="1600" dirty="0" smtClean="0">
                <a:sym typeface="Wingdings"/>
              </a:rPr>
              <a:t>In principle just need to: </a:t>
            </a:r>
          </a:p>
          <a:p>
            <a:pPr marL="342900" indent="-342900">
              <a:lnSpc>
                <a:spcPct val="90000"/>
              </a:lnSpc>
              <a:spcBef>
                <a:spcPct val="20000"/>
              </a:spcBef>
              <a:buFont typeface="Arial"/>
              <a:buChar char="•"/>
            </a:pPr>
            <a:r>
              <a:rPr lang="en-US" sz="1600" dirty="0" smtClean="0">
                <a:sym typeface="Wingdings"/>
              </a:rPr>
              <a:t>measure:</a:t>
            </a:r>
          </a:p>
          <a:p>
            <a:pPr marL="800100" lvl="1" indent="-342900">
              <a:lnSpc>
                <a:spcPct val="90000"/>
              </a:lnSpc>
              <a:spcBef>
                <a:spcPct val="20000"/>
              </a:spcBef>
              <a:buFont typeface="Arial"/>
              <a:buChar char="•"/>
            </a:pPr>
            <a:r>
              <a:rPr lang="en-US" sz="1600" dirty="0" smtClean="0">
                <a:sym typeface="Wingdings"/>
              </a:rPr>
              <a:t>charged lepton</a:t>
            </a:r>
            <a:endParaRPr lang="en-US" sz="1600" baseline="-25000" dirty="0" smtClean="0">
              <a:sym typeface="Wingdings"/>
            </a:endParaRPr>
          </a:p>
          <a:p>
            <a:pPr marL="800100" lvl="1" indent="-342900">
              <a:lnSpc>
                <a:spcPct val="90000"/>
              </a:lnSpc>
              <a:spcBef>
                <a:spcPct val="20000"/>
              </a:spcBef>
              <a:buFont typeface="Arial"/>
              <a:buChar char="•"/>
            </a:pPr>
            <a:r>
              <a:rPr lang="en-US" sz="1600" dirty="0" err="1" smtClean="0">
                <a:sym typeface="Wingdings"/>
              </a:rPr>
              <a:t>hadronic</a:t>
            </a:r>
            <a:r>
              <a:rPr lang="en-US" sz="1600" dirty="0" smtClean="0">
                <a:sym typeface="Wingdings"/>
              </a:rPr>
              <a:t> recoil</a:t>
            </a:r>
          </a:p>
          <a:p>
            <a:pPr marL="342900" indent="-342900">
              <a:lnSpc>
                <a:spcPct val="90000"/>
              </a:lnSpc>
              <a:spcBef>
                <a:spcPct val="20000"/>
              </a:spcBef>
              <a:buFont typeface="Arial"/>
              <a:buChar char="•"/>
            </a:pPr>
            <a:r>
              <a:rPr lang="en-US" sz="1600" dirty="0" smtClean="0">
                <a:sym typeface="Wingdings"/>
              </a:rPr>
              <a:t>build from MC templates of sensitive kinematic variables:</a:t>
            </a:r>
          </a:p>
          <a:p>
            <a:pPr marL="800100" lvl="1" indent="-342900">
              <a:lnSpc>
                <a:spcPct val="90000"/>
              </a:lnSpc>
              <a:spcBef>
                <a:spcPct val="20000"/>
              </a:spcBef>
              <a:buFont typeface="Arial"/>
              <a:buChar char="•"/>
            </a:pPr>
            <a:r>
              <a:rPr lang="en-US" sz="1600" dirty="0" smtClean="0">
                <a:sym typeface="Wingdings"/>
              </a:rPr>
              <a:t>W transverse mass</a:t>
            </a:r>
          </a:p>
          <a:p>
            <a:pPr marL="800100" lvl="1" indent="-342900">
              <a:lnSpc>
                <a:spcPct val="90000"/>
              </a:lnSpc>
              <a:spcBef>
                <a:spcPct val="20000"/>
              </a:spcBef>
              <a:buFont typeface="Arial"/>
              <a:buChar char="•"/>
            </a:pPr>
            <a:r>
              <a:rPr lang="en-US" sz="1600" dirty="0" smtClean="0">
                <a:sym typeface="Wingdings"/>
              </a:rPr>
              <a:t>lepton </a:t>
            </a:r>
            <a:r>
              <a:rPr lang="en-US" sz="1600" dirty="0" err="1" smtClean="0">
                <a:sym typeface="Wingdings"/>
              </a:rPr>
              <a:t>p</a:t>
            </a:r>
            <a:r>
              <a:rPr lang="en-US" sz="1600" baseline="-25000" dirty="0" err="1" smtClean="0">
                <a:sym typeface="Wingdings"/>
              </a:rPr>
              <a:t>T</a:t>
            </a:r>
            <a:endParaRPr lang="en-US" sz="1600" baseline="-25000" dirty="0" smtClean="0">
              <a:sym typeface="Wingdings"/>
            </a:endParaRPr>
          </a:p>
          <a:p>
            <a:pPr marL="800100" lvl="1" indent="-342900">
              <a:lnSpc>
                <a:spcPct val="90000"/>
              </a:lnSpc>
              <a:spcBef>
                <a:spcPct val="20000"/>
              </a:spcBef>
              <a:buFont typeface="Arial"/>
              <a:buChar char="•"/>
            </a:pPr>
            <a:r>
              <a:rPr lang="en-US" sz="1600" dirty="0" smtClean="0">
                <a:sym typeface="Wingdings"/>
              </a:rPr>
              <a:t>missing </a:t>
            </a:r>
            <a:r>
              <a:rPr lang="en-US" sz="1600" dirty="0" err="1" smtClean="0">
                <a:sym typeface="Wingdings"/>
              </a:rPr>
              <a:t>p</a:t>
            </a:r>
            <a:r>
              <a:rPr lang="en-US" sz="1600" baseline="-25000" dirty="0" err="1" smtClean="0">
                <a:sym typeface="Wingdings"/>
              </a:rPr>
              <a:t>T</a:t>
            </a:r>
            <a:endParaRPr lang="en-US" sz="1600" dirty="0" smtClean="0">
              <a:sym typeface="Wingdings"/>
            </a:endParaRPr>
          </a:p>
          <a:p>
            <a:pPr marL="342900" indent="-342900">
              <a:lnSpc>
                <a:spcPct val="90000"/>
              </a:lnSpc>
              <a:spcBef>
                <a:spcPct val="20000"/>
              </a:spcBef>
              <a:buFont typeface="Arial"/>
              <a:buChar char="•"/>
            </a:pPr>
            <a:r>
              <a:rPr lang="en-US" sz="1600" dirty="0" smtClean="0">
                <a:sym typeface="Wingdings"/>
              </a:rPr>
              <a:t>perform a binned likelihood fit to data as a function of M</a:t>
            </a:r>
            <a:r>
              <a:rPr lang="en-US" sz="1600" baseline="-25000" dirty="0" smtClean="0">
                <a:sym typeface="Wingdings"/>
              </a:rPr>
              <a:t>W</a:t>
            </a:r>
          </a:p>
          <a:p>
            <a:pPr marL="800100" lvl="1" indent="-342900">
              <a:lnSpc>
                <a:spcPct val="90000"/>
              </a:lnSpc>
              <a:spcBef>
                <a:spcPct val="20000"/>
              </a:spcBef>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p:txBody>
      </p:sp>
      <p:pic>
        <p:nvPicPr>
          <p:cNvPr id="12" name="Picture 11"/>
          <p:cNvPicPr>
            <a:picLocks noChangeAspect="1"/>
          </p:cNvPicPr>
          <p:nvPr/>
        </p:nvPicPr>
        <p:blipFill>
          <a:blip r:embed="rId2"/>
          <a:stretch>
            <a:fillRect/>
          </a:stretch>
        </p:blipFill>
        <p:spPr>
          <a:xfrm>
            <a:off x="5715000" y="914400"/>
            <a:ext cx="2667000" cy="1827068"/>
          </a:xfrm>
          <a:prstGeom prst="rect">
            <a:avLst/>
          </a:prstGeom>
        </p:spPr>
      </p:pic>
      <p:sp>
        <p:nvSpPr>
          <p:cNvPr id="13" name="TextBox 12"/>
          <p:cNvSpPr txBox="1"/>
          <p:nvPr/>
        </p:nvSpPr>
        <p:spPr bwMode="auto">
          <a:xfrm>
            <a:off x="5751494" y="2362200"/>
            <a:ext cx="2020906" cy="338554"/>
          </a:xfrm>
          <a:prstGeom prst="rect">
            <a:avLst/>
          </a:prstGeom>
          <a:noFill/>
          <a:ln w="28575">
            <a:noFill/>
            <a:miter lim="800000"/>
            <a:headEnd/>
            <a:tailEnd/>
          </a:ln>
          <a:effectLst/>
        </p:spPr>
        <p:txBody>
          <a:bodyPr wrap="none" rtlCol="0">
            <a:spAutoFit/>
          </a:bodyPr>
          <a:lstStyle/>
          <a:p>
            <a:pPr>
              <a:spcBef>
                <a:spcPct val="50000"/>
              </a:spcBef>
            </a:pPr>
            <a:r>
              <a:rPr lang="en-US" sz="1600" dirty="0" err="1" smtClean="0"/>
              <a:t>q</a:t>
            </a:r>
            <a:r>
              <a:rPr lang="en-US" sz="1600" dirty="0" err="1" smtClean="0">
                <a:latin typeface="Arial Bar"/>
                <a:cs typeface="Arial Bar"/>
              </a:rPr>
              <a:t>q</a:t>
            </a:r>
            <a:r>
              <a:rPr lang="en-US" sz="1600" dirty="0" smtClean="0"/>
              <a:t> dominates (80%)</a:t>
            </a:r>
          </a:p>
        </p:txBody>
      </p:sp>
      <p:pic>
        <p:nvPicPr>
          <p:cNvPr id="7" name="Picture 6"/>
          <p:cNvPicPr>
            <a:picLocks noChangeAspect="1"/>
          </p:cNvPicPr>
          <p:nvPr/>
        </p:nvPicPr>
        <p:blipFill>
          <a:blip r:embed="rId3"/>
          <a:stretch>
            <a:fillRect/>
          </a:stretch>
        </p:blipFill>
        <p:spPr>
          <a:xfrm>
            <a:off x="4648200" y="3429000"/>
            <a:ext cx="3208701" cy="3429000"/>
          </a:xfrm>
          <a:prstGeom prst="rect">
            <a:avLst/>
          </a:prstGeom>
        </p:spPr>
      </p:pic>
      <p:sp>
        <p:nvSpPr>
          <p:cNvPr id="9" name="Slide Number Placeholder 1"/>
          <p:cNvSpPr>
            <a:spLocks noGrp="1"/>
          </p:cNvSpPr>
          <p:nvPr>
            <p:ph type="sldNum" sz="quarter" idx="12"/>
          </p:nvPr>
        </p:nvSpPr>
        <p:spPr>
          <a:xfrm>
            <a:off x="7010400" y="6400800"/>
            <a:ext cx="1905000" cy="457200"/>
          </a:xfrm>
        </p:spPr>
        <p:txBody>
          <a:bodyPr/>
          <a:lstStyle/>
          <a:p>
            <a:pPr>
              <a:defRPr/>
            </a:pPr>
            <a:fld id="{EAEAFFAE-2AFA-DB42-A87C-4340D77792FB}" type="slidenum">
              <a:rPr lang="en-US" sz="1600" smtClean="0">
                <a:latin typeface="Arial"/>
                <a:cs typeface="Arial"/>
              </a:rPr>
              <a:pPr>
                <a:defRPr/>
              </a:pPr>
              <a:t>31</a:t>
            </a:fld>
            <a:endParaRPr lang="en-US" sz="1600">
              <a:latin typeface="Arial"/>
              <a:cs typeface="Arial"/>
            </a:endParaRPr>
          </a:p>
        </p:txBody>
      </p:sp>
      <p:sp>
        <p:nvSpPr>
          <p:cNvPr id="10" name="TextBox 9"/>
          <p:cNvSpPr txBox="1"/>
          <p:nvPr/>
        </p:nvSpPr>
        <p:spPr bwMode="auto">
          <a:xfrm>
            <a:off x="4724400" y="3200400"/>
            <a:ext cx="1052717" cy="307777"/>
          </a:xfrm>
          <a:prstGeom prst="rect">
            <a:avLst/>
          </a:prstGeom>
          <a:noFill/>
          <a:ln w="28575">
            <a:noFill/>
            <a:miter lim="800000"/>
            <a:headEnd/>
            <a:tailEnd/>
          </a:ln>
          <a:effectLst/>
        </p:spPr>
        <p:txBody>
          <a:bodyPr wrap="none" rtlCol="0">
            <a:spAutoFit/>
          </a:bodyPr>
          <a:lstStyle/>
          <a:p>
            <a:pPr>
              <a:spcBef>
                <a:spcPct val="50000"/>
              </a:spcBef>
            </a:pPr>
            <a:r>
              <a:rPr lang="en-US" dirty="0" smtClean="0">
                <a:solidFill>
                  <a:srgbClr val="C46E8A"/>
                </a:solidFill>
              </a:rPr>
              <a:t>O(50 GeV)</a:t>
            </a:r>
          </a:p>
        </p:txBody>
      </p:sp>
      <p:sp>
        <p:nvSpPr>
          <p:cNvPr id="11" name="TextBox 10"/>
          <p:cNvSpPr txBox="1"/>
          <p:nvPr/>
        </p:nvSpPr>
        <p:spPr bwMode="auto">
          <a:xfrm>
            <a:off x="7048132" y="6519446"/>
            <a:ext cx="952868" cy="307777"/>
          </a:xfrm>
          <a:prstGeom prst="rect">
            <a:avLst/>
          </a:prstGeom>
          <a:noFill/>
          <a:ln w="28575">
            <a:noFill/>
            <a:miter lim="800000"/>
            <a:headEnd/>
            <a:tailEnd/>
          </a:ln>
          <a:effectLst/>
        </p:spPr>
        <p:txBody>
          <a:bodyPr wrap="none" rtlCol="0">
            <a:spAutoFit/>
          </a:bodyPr>
          <a:lstStyle/>
          <a:p>
            <a:pPr>
              <a:spcBef>
                <a:spcPct val="50000"/>
              </a:spcBef>
            </a:pPr>
            <a:r>
              <a:rPr lang="en-US" dirty="0" smtClean="0">
                <a:solidFill>
                  <a:srgbClr val="0000FF"/>
                </a:solidFill>
              </a:rPr>
              <a:t>O(5 GeV)</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38"/>
          <p:cNvSpPr>
            <a:spLocks noChangeArrowheads="1"/>
          </p:cNvSpPr>
          <p:nvPr/>
        </p:nvSpPr>
        <p:spPr bwMode="auto">
          <a:xfrm>
            <a:off x="381000" y="990600"/>
            <a:ext cx="4876800" cy="15240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pPr>
            <a:r>
              <a:rPr lang="en-US" sz="1600" dirty="0" smtClean="0">
                <a:sym typeface="Wingdings"/>
              </a:rPr>
              <a:t>In practice need to :</a:t>
            </a:r>
          </a:p>
          <a:p>
            <a:pPr marL="342900" indent="-342900">
              <a:lnSpc>
                <a:spcPct val="90000"/>
              </a:lnSpc>
              <a:spcBef>
                <a:spcPct val="20000"/>
              </a:spcBef>
              <a:buFont typeface="Arial"/>
              <a:buChar char="•"/>
            </a:pPr>
            <a:r>
              <a:rPr lang="en-US" sz="1600" dirty="0" smtClean="0">
                <a:sym typeface="Wingdings"/>
              </a:rPr>
              <a:t>measure:</a:t>
            </a:r>
          </a:p>
          <a:p>
            <a:pPr marL="800100" lvl="1" indent="-342900">
              <a:lnSpc>
                <a:spcPct val="90000"/>
              </a:lnSpc>
              <a:spcBef>
                <a:spcPct val="20000"/>
              </a:spcBef>
              <a:buFont typeface="Arial"/>
              <a:buChar char="•"/>
            </a:pPr>
            <a:r>
              <a:rPr lang="en-US" sz="1600" dirty="0" smtClean="0">
                <a:sym typeface="Wingdings"/>
              </a:rPr>
              <a:t>charged lepton to </a:t>
            </a:r>
            <a:r>
              <a:rPr lang="en-US" sz="1600" dirty="0" smtClean="0">
                <a:solidFill>
                  <a:srgbClr val="FF0000"/>
                </a:solidFill>
                <a:sym typeface="Wingdings"/>
              </a:rPr>
              <a:t>0.01% precision</a:t>
            </a:r>
            <a:endParaRPr lang="en-US" sz="1600" baseline="-25000" dirty="0" smtClean="0">
              <a:solidFill>
                <a:srgbClr val="FF0000"/>
              </a:solidFill>
              <a:sym typeface="Wingdings"/>
            </a:endParaRPr>
          </a:p>
          <a:p>
            <a:pPr marL="800100" lvl="1" indent="-342900">
              <a:lnSpc>
                <a:spcPct val="90000"/>
              </a:lnSpc>
              <a:spcBef>
                <a:spcPct val="20000"/>
              </a:spcBef>
              <a:buFont typeface="Arial"/>
              <a:buChar char="•"/>
            </a:pPr>
            <a:r>
              <a:rPr lang="en-US" sz="1600" dirty="0" err="1" smtClean="0">
                <a:sym typeface="Wingdings"/>
              </a:rPr>
              <a:t>hadronic</a:t>
            </a:r>
            <a:r>
              <a:rPr lang="en-US" sz="1600" dirty="0" smtClean="0">
                <a:sym typeface="Wingdings"/>
              </a:rPr>
              <a:t> recoil to </a:t>
            </a:r>
            <a:r>
              <a:rPr lang="en-US" sz="1600" dirty="0" smtClean="0">
                <a:solidFill>
                  <a:srgbClr val="FF0000"/>
                </a:solidFill>
                <a:sym typeface="Wingdings"/>
              </a:rPr>
              <a:t>&lt;1% precision</a:t>
            </a:r>
          </a:p>
          <a:p>
            <a:pPr marL="342900" indent="-342900">
              <a:lnSpc>
                <a:spcPct val="90000"/>
              </a:lnSpc>
              <a:spcBef>
                <a:spcPct val="20000"/>
              </a:spcBef>
              <a:buFont typeface="Arial"/>
              <a:buChar char="•"/>
            </a:pPr>
            <a:r>
              <a:rPr lang="en-US" sz="1600" dirty="0" smtClean="0">
                <a:solidFill>
                  <a:srgbClr val="FF0000"/>
                </a:solidFill>
                <a:sym typeface="Wingdings"/>
              </a:rPr>
              <a:t>understand in great detail energy flow in event, </a:t>
            </a:r>
            <a:r>
              <a:rPr lang="en-US" sz="1600" dirty="0" smtClean="0">
                <a:sym typeface="Wingdings"/>
              </a:rPr>
              <a:t>driven by multiple physics and instrumental effects that affect each other</a:t>
            </a:r>
          </a:p>
          <a:p>
            <a:pPr marL="342900" indent="-342900">
              <a:lnSpc>
                <a:spcPct val="90000"/>
              </a:lnSpc>
              <a:spcBef>
                <a:spcPct val="20000"/>
              </a:spcBef>
              <a:buFont typeface="Arial"/>
              <a:buChar char="•"/>
            </a:pPr>
            <a:r>
              <a:rPr lang="en-US" sz="1600" dirty="0" smtClean="0">
                <a:solidFill>
                  <a:srgbClr val="FF0000"/>
                </a:solidFill>
                <a:sym typeface="Wingdings"/>
              </a:rPr>
              <a:t>employ state-of-art theoretical predictions              for W boson production and decay,                       including </a:t>
            </a:r>
            <a:r>
              <a:rPr lang="en-US" sz="1600" dirty="0" err="1" smtClean="0">
                <a:solidFill>
                  <a:srgbClr val="FF0000"/>
                </a:solidFill>
                <a:sym typeface="Wingdings"/>
              </a:rPr>
              <a:t>radiative</a:t>
            </a:r>
            <a:r>
              <a:rPr lang="en-US" sz="1600" dirty="0" smtClean="0">
                <a:solidFill>
                  <a:srgbClr val="FF0000"/>
                </a:solidFill>
                <a:sym typeface="Wingdings"/>
              </a:rPr>
              <a:t> effects</a:t>
            </a:r>
          </a:p>
          <a:p>
            <a:pPr marL="342900" indent="-342900">
              <a:lnSpc>
                <a:spcPct val="90000"/>
              </a:lnSpc>
              <a:spcBef>
                <a:spcPct val="20000"/>
              </a:spcBef>
              <a:buFont typeface="Arial"/>
              <a:buChar char="•"/>
            </a:pPr>
            <a:r>
              <a:rPr lang="en-US" sz="1600" dirty="0" smtClean="0">
                <a:sym typeface="Wingdings"/>
              </a:rPr>
              <a:t>develop a parameterized fast MC          implementing all relevant effects</a:t>
            </a:r>
          </a:p>
          <a:p>
            <a:pPr marL="342900" indent="-342900">
              <a:lnSpc>
                <a:spcPct val="90000"/>
              </a:lnSpc>
              <a:spcBef>
                <a:spcPct val="20000"/>
              </a:spcBef>
              <a:buFont typeface="Arial"/>
              <a:buChar char="•"/>
            </a:pPr>
            <a:r>
              <a:rPr lang="en-US" sz="1600" dirty="0" smtClean="0">
                <a:sym typeface="Wingdings"/>
              </a:rPr>
              <a:t>build from MC templates of sensitive         kinematic variables:</a:t>
            </a:r>
          </a:p>
          <a:p>
            <a:pPr marL="800100" lvl="1" indent="-342900">
              <a:lnSpc>
                <a:spcPct val="90000"/>
              </a:lnSpc>
              <a:spcBef>
                <a:spcPct val="20000"/>
              </a:spcBef>
              <a:buFont typeface="Arial"/>
              <a:buChar char="•"/>
            </a:pPr>
            <a:r>
              <a:rPr lang="en-US" sz="1600" dirty="0" smtClean="0">
                <a:sym typeface="Wingdings"/>
              </a:rPr>
              <a:t>W transverse mass</a:t>
            </a:r>
          </a:p>
          <a:p>
            <a:pPr marL="800100" lvl="1" indent="-342900">
              <a:lnSpc>
                <a:spcPct val="90000"/>
              </a:lnSpc>
              <a:spcBef>
                <a:spcPct val="20000"/>
              </a:spcBef>
              <a:buFont typeface="Arial"/>
              <a:buChar char="•"/>
            </a:pPr>
            <a:r>
              <a:rPr lang="en-US" sz="1600" dirty="0" smtClean="0">
                <a:sym typeface="Wingdings"/>
              </a:rPr>
              <a:t>lepton </a:t>
            </a:r>
            <a:r>
              <a:rPr lang="en-US" sz="1600" dirty="0" err="1" smtClean="0">
                <a:sym typeface="Wingdings"/>
              </a:rPr>
              <a:t>p</a:t>
            </a:r>
            <a:r>
              <a:rPr lang="en-US" sz="1600" baseline="-25000" dirty="0" err="1" smtClean="0">
                <a:sym typeface="Wingdings"/>
              </a:rPr>
              <a:t>T</a:t>
            </a:r>
            <a:endParaRPr lang="en-US" sz="1600" baseline="-25000" dirty="0" smtClean="0">
              <a:sym typeface="Wingdings"/>
            </a:endParaRPr>
          </a:p>
          <a:p>
            <a:pPr marL="800100" lvl="1" indent="-342900">
              <a:lnSpc>
                <a:spcPct val="90000"/>
              </a:lnSpc>
              <a:spcBef>
                <a:spcPct val="20000"/>
              </a:spcBef>
              <a:buFont typeface="Arial"/>
              <a:buChar char="•"/>
            </a:pPr>
            <a:r>
              <a:rPr lang="en-US" sz="1600" dirty="0" smtClean="0">
                <a:sym typeface="Wingdings"/>
              </a:rPr>
              <a:t>missing </a:t>
            </a:r>
            <a:r>
              <a:rPr lang="en-US" sz="1600" dirty="0" err="1" smtClean="0">
                <a:sym typeface="Wingdings"/>
              </a:rPr>
              <a:t>p</a:t>
            </a:r>
            <a:r>
              <a:rPr lang="en-US" sz="1600" baseline="-25000" dirty="0" err="1" smtClean="0">
                <a:sym typeface="Wingdings"/>
              </a:rPr>
              <a:t>T</a:t>
            </a:r>
            <a:endParaRPr lang="en-US" sz="1600" dirty="0" smtClean="0">
              <a:sym typeface="Wingdings"/>
            </a:endParaRPr>
          </a:p>
          <a:p>
            <a:pPr marL="342900" indent="-342900">
              <a:lnSpc>
                <a:spcPct val="90000"/>
              </a:lnSpc>
              <a:spcBef>
                <a:spcPct val="20000"/>
              </a:spcBef>
              <a:buFont typeface="Arial"/>
              <a:buChar char="•"/>
            </a:pPr>
            <a:r>
              <a:rPr lang="en-US" sz="1600" dirty="0" smtClean="0">
                <a:sym typeface="Wingdings"/>
              </a:rPr>
              <a:t>perform a binned likelihood fit to data                        as a function of M</a:t>
            </a:r>
            <a:r>
              <a:rPr lang="en-US" sz="1600" baseline="-25000" dirty="0" smtClean="0">
                <a:sym typeface="Wingdings"/>
              </a:rPr>
              <a:t>W</a:t>
            </a:r>
          </a:p>
          <a:p>
            <a:pPr marL="800100" lvl="1" indent="-342900">
              <a:lnSpc>
                <a:spcPct val="90000"/>
              </a:lnSpc>
              <a:spcBef>
                <a:spcPct val="20000"/>
              </a:spcBef>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p:txBody>
      </p:sp>
      <p:pic>
        <p:nvPicPr>
          <p:cNvPr id="7" name="Picture 6"/>
          <p:cNvPicPr>
            <a:picLocks noChangeAspect="1"/>
          </p:cNvPicPr>
          <p:nvPr/>
        </p:nvPicPr>
        <p:blipFill>
          <a:blip r:embed="rId2"/>
          <a:stretch>
            <a:fillRect/>
          </a:stretch>
        </p:blipFill>
        <p:spPr>
          <a:xfrm>
            <a:off x="4713334" y="3352800"/>
            <a:ext cx="4430665" cy="3505200"/>
          </a:xfrm>
          <a:prstGeom prst="rect">
            <a:avLst/>
          </a:prstGeom>
        </p:spPr>
      </p:pic>
      <p:grpSp>
        <p:nvGrpSpPr>
          <p:cNvPr id="15" name="Group 14"/>
          <p:cNvGrpSpPr/>
          <p:nvPr/>
        </p:nvGrpSpPr>
        <p:grpSpPr>
          <a:xfrm>
            <a:off x="5105400" y="762000"/>
            <a:ext cx="3962400" cy="2590800"/>
            <a:chOff x="5257800" y="762000"/>
            <a:chExt cx="3886200" cy="2286000"/>
          </a:xfrm>
        </p:grpSpPr>
        <p:pic>
          <p:nvPicPr>
            <p:cNvPr id="9" name="Picture 8"/>
            <p:cNvPicPr>
              <a:picLocks noChangeAspect="1"/>
            </p:cNvPicPr>
            <p:nvPr/>
          </p:nvPicPr>
          <p:blipFill>
            <a:blip r:embed="rId3"/>
            <a:stretch>
              <a:fillRect/>
            </a:stretch>
          </p:blipFill>
          <p:spPr>
            <a:xfrm>
              <a:off x="5257800" y="914400"/>
              <a:ext cx="3825478" cy="2057400"/>
            </a:xfrm>
            <a:prstGeom prst="rect">
              <a:avLst/>
            </a:prstGeom>
          </p:spPr>
        </p:pic>
        <p:sp>
          <p:nvSpPr>
            <p:cNvPr id="10" name="Rectangle 9"/>
            <p:cNvSpPr/>
            <p:nvPr/>
          </p:nvSpPr>
          <p:spPr bwMode="auto">
            <a:xfrm>
              <a:off x="8382000" y="762000"/>
              <a:ext cx="762000" cy="457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14" name="Rectangle 13"/>
            <p:cNvSpPr/>
            <p:nvPr/>
          </p:nvSpPr>
          <p:spPr bwMode="auto">
            <a:xfrm>
              <a:off x="8382000" y="1981200"/>
              <a:ext cx="762000" cy="1066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grpSp>
      <p:sp>
        <p:nvSpPr>
          <p:cNvPr id="17" name="TextBox 16"/>
          <p:cNvSpPr txBox="1"/>
          <p:nvPr/>
        </p:nvSpPr>
        <p:spPr bwMode="auto">
          <a:xfrm>
            <a:off x="4724400" y="3200400"/>
            <a:ext cx="1052717" cy="307777"/>
          </a:xfrm>
          <a:prstGeom prst="rect">
            <a:avLst/>
          </a:prstGeom>
          <a:noFill/>
          <a:ln w="28575">
            <a:noFill/>
            <a:miter lim="800000"/>
            <a:headEnd/>
            <a:tailEnd/>
          </a:ln>
          <a:effectLst/>
        </p:spPr>
        <p:txBody>
          <a:bodyPr wrap="none" rtlCol="0">
            <a:spAutoFit/>
          </a:bodyPr>
          <a:lstStyle/>
          <a:p>
            <a:pPr>
              <a:spcBef>
                <a:spcPct val="50000"/>
              </a:spcBef>
            </a:pPr>
            <a:r>
              <a:rPr lang="en-US" dirty="0" smtClean="0">
                <a:solidFill>
                  <a:srgbClr val="C46E8A"/>
                </a:solidFill>
              </a:rPr>
              <a:t>O(50 GeV)</a:t>
            </a:r>
          </a:p>
        </p:txBody>
      </p:sp>
      <p:sp>
        <p:nvSpPr>
          <p:cNvPr id="18" name="TextBox 17"/>
          <p:cNvSpPr txBox="1"/>
          <p:nvPr/>
        </p:nvSpPr>
        <p:spPr bwMode="auto">
          <a:xfrm>
            <a:off x="6934200" y="6519446"/>
            <a:ext cx="952868" cy="307777"/>
          </a:xfrm>
          <a:prstGeom prst="rect">
            <a:avLst/>
          </a:prstGeom>
          <a:noFill/>
          <a:ln w="28575">
            <a:noFill/>
            <a:miter lim="800000"/>
            <a:headEnd/>
            <a:tailEnd/>
          </a:ln>
          <a:effectLst/>
        </p:spPr>
        <p:txBody>
          <a:bodyPr wrap="none" rtlCol="0">
            <a:spAutoFit/>
          </a:bodyPr>
          <a:lstStyle/>
          <a:p>
            <a:pPr>
              <a:spcBef>
                <a:spcPct val="50000"/>
              </a:spcBef>
            </a:pPr>
            <a:r>
              <a:rPr lang="en-US" dirty="0" smtClean="0">
                <a:solidFill>
                  <a:srgbClr val="0000FF"/>
                </a:solidFill>
              </a:rPr>
              <a:t>O(5 GeV)</a:t>
            </a:r>
          </a:p>
        </p:txBody>
      </p:sp>
      <p:sp>
        <p:nvSpPr>
          <p:cNvPr id="19" name="TextBox 18"/>
          <p:cNvSpPr txBox="1"/>
          <p:nvPr/>
        </p:nvSpPr>
        <p:spPr bwMode="auto">
          <a:xfrm>
            <a:off x="7634083" y="4416623"/>
            <a:ext cx="1162473" cy="307777"/>
          </a:xfrm>
          <a:prstGeom prst="rect">
            <a:avLst/>
          </a:prstGeom>
          <a:noFill/>
          <a:ln w="28575">
            <a:noFill/>
            <a:miter lim="800000"/>
            <a:headEnd/>
            <a:tailEnd/>
          </a:ln>
          <a:effectLst/>
        </p:spPr>
        <p:txBody>
          <a:bodyPr wrap="none" rtlCol="0">
            <a:spAutoFit/>
          </a:bodyPr>
          <a:lstStyle/>
          <a:p>
            <a:pPr>
              <a:spcBef>
                <a:spcPct val="50000"/>
              </a:spcBef>
            </a:pPr>
            <a:r>
              <a:rPr lang="en-US" dirty="0" smtClean="0">
                <a:solidFill>
                  <a:srgbClr val="0000FF"/>
                </a:solidFill>
              </a:rPr>
              <a:t>O(200 </a:t>
            </a:r>
            <a:r>
              <a:rPr lang="en-US" dirty="0" err="1" smtClean="0">
                <a:solidFill>
                  <a:srgbClr val="0000FF"/>
                </a:solidFill>
              </a:rPr>
              <a:t>MeV</a:t>
            </a:r>
            <a:r>
              <a:rPr lang="en-US" dirty="0" smtClean="0">
                <a:solidFill>
                  <a:srgbClr val="0000FF"/>
                </a:solidFill>
              </a:rPr>
              <a:t>)</a:t>
            </a:r>
          </a:p>
        </p:txBody>
      </p:sp>
      <p:sp>
        <p:nvSpPr>
          <p:cNvPr id="20" name="TextBox 19"/>
          <p:cNvSpPr txBox="1"/>
          <p:nvPr/>
        </p:nvSpPr>
        <p:spPr bwMode="auto">
          <a:xfrm>
            <a:off x="7981527" y="3810000"/>
            <a:ext cx="1162473" cy="307777"/>
          </a:xfrm>
          <a:prstGeom prst="rect">
            <a:avLst/>
          </a:prstGeom>
          <a:noFill/>
          <a:ln w="28575">
            <a:noFill/>
            <a:miter lim="800000"/>
            <a:headEnd/>
            <a:tailEnd/>
          </a:ln>
          <a:effectLst/>
        </p:spPr>
        <p:txBody>
          <a:bodyPr wrap="none" rtlCol="0">
            <a:spAutoFit/>
          </a:bodyPr>
          <a:lstStyle/>
          <a:p>
            <a:pPr>
              <a:spcBef>
                <a:spcPct val="50000"/>
              </a:spcBef>
            </a:pPr>
            <a:r>
              <a:rPr lang="en-US" dirty="0" smtClean="0">
                <a:solidFill>
                  <a:srgbClr val="C46E8A"/>
                </a:solidFill>
              </a:rPr>
              <a:t>O(100 </a:t>
            </a:r>
            <a:r>
              <a:rPr lang="en-US" dirty="0" err="1" smtClean="0">
                <a:solidFill>
                  <a:srgbClr val="C46E8A"/>
                </a:solidFill>
              </a:rPr>
              <a:t>MeV</a:t>
            </a:r>
            <a:r>
              <a:rPr lang="en-US" dirty="0" smtClean="0">
                <a:solidFill>
                  <a:srgbClr val="C46E8A"/>
                </a:solidFill>
              </a:rPr>
              <a:t>)</a:t>
            </a:r>
          </a:p>
        </p:txBody>
      </p:sp>
      <p:sp>
        <p:nvSpPr>
          <p:cNvPr id="21" name="TextBox 20"/>
          <p:cNvSpPr txBox="1"/>
          <p:nvPr/>
        </p:nvSpPr>
        <p:spPr bwMode="auto">
          <a:xfrm>
            <a:off x="3581400" y="4429780"/>
            <a:ext cx="1752600" cy="523220"/>
          </a:xfrm>
          <a:prstGeom prst="rect">
            <a:avLst/>
          </a:prstGeom>
          <a:noFill/>
          <a:ln w="28575">
            <a:noFill/>
            <a:miter lim="800000"/>
            <a:headEnd/>
            <a:tailEnd/>
          </a:ln>
          <a:effectLst/>
        </p:spPr>
        <p:txBody>
          <a:bodyPr wrap="square" rtlCol="0">
            <a:spAutoFit/>
          </a:bodyPr>
          <a:lstStyle/>
          <a:p>
            <a:pPr>
              <a:spcBef>
                <a:spcPct val="50000"/>
              </a:spcBef>
            </a:pPr>
            <a:r>
              <a:rPr lang="en-US" dirty="0" smtClean="0">
                <a:solidFill>
                  <a:srgbClr val="0000FF"/>
                </a:solidFill>
                <a:latin typeface="Times New Roman"/>
                <a:cs typeface="Times New Roman"/>
              </a:rPr>
              <a:t>Electron shower leakage </a:t>
            </a:r>
            <a:r>
              <a:rPr lang="en-US" dirty="0" smtClean="0">
                <a:solidFill>
                  <a:srgbClr val="0000FF"/>
                </a:solidFill>
              </a:rPr>
              <a:t>O(50 </a:t>
            </a:r>
            <a:r>
              <a:rPr lang="en-US" dirty="0" err="1" smtClean="0">
                <a:solidFill>
                  <a:srgbClr val="0000FF"/>
                </a:solidFill>
              </a:rPr>
              <a:t>MeV</a:t>
            </a:r>
            <a:r>
              <a:rPr lang="en-US" dirty="0" smtClean="0">
                <a:solidFill>
                  <a:srgbClr val="0000FF"/>
                </a:solidFill>
              </a:rPr>
              <a:t>)</a:t>
            </a:r>
          </a:p>
        </p:txBody>
      </p:sp>
      <p:sp>
        <p:nvSpPr>
          <p:cNvPr id="23" name="Text Box 1027"/>
          <p:cNvSpPr txBox="1">
            <a:spLocks noChangeArrowheads="1"/>
          </p:cNvSpPr>
          <p:nvPr/>
        </p:nvSpPr>
        <p:spPr bwMode="auto">
          <a:xfrm>
            <a:off x="1219200" y="152400"/>
            <a:ext cx="6858000" cy="461963"/>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rPr>
              <a:t>Measurement: Basic Strategy</a:t>
            </a:r>
            <a:endParaRPr lang="en-US" sz="2400" dirty="0">
              <a:solidFill>
                <a:srgbClr val="990033"/>
              </a:solidFill>
            </a:endParaRPr>
          </a:p>
        </p:txBody>
      </p:sp>
      <p:sp>
        <p:nvSpPr>
          <p:cNvPr id="24" name="Slide Number Placeholder 1"/>
          <p:cNvSpPr>
            <a:spLocks noGrp="1"/>
          </p:cNvSpPr>
          <p:nvPr>
            <p:ph type="sldNum" sz="quarter" idx="12"/>
          </p:nvPr>
        </p:nvSpPr>
        <p:spPr>
          <a:xfrm>
            <a:off x="7010400" y="6400800"/>
            <a:ext cx="1905000" cy="457200"/>
          </a:xfrm>
        </p:spPr>
        <p:txBody>
          <a:bodyPr/>
          <a:lstStyle/>
          <a:p>
            <a:pPr>
              <a:defRPr/>
            </a:pPr>
            <a:fld id="{EAEAFFAE-2AFA-DB42-A87C-4340D77792FB}" type="slidenum">
              <a:rPr lang="en-US" sz="1600" smtClean="0">
                <a:latin typeface="Arial"/>
                <a:cs typeface="Arial"/>
              </a:rPr>
              <a:pPr>
                <a:defRPr/>
              </a:pPr>
              <a:t>32</a:t>
            </a:fld>
            <a:endParaRPr lang="en-US" sz="1600">
              <a:latin typeface="Arial"/>
              <a:cs typeface="Aria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 Box 1027"/>
          <p:cNvSpPr txBox="1">
            <a:spLocks noChangeArrowheads="1"/>
          </p:cNvSpPr>
          <p:nvPr/>
        </p:nvSpPr>
        <p:spPr bwMode="auto">
          <a:xfrm>
            <a:off x="1219200" y="152400"/>
            <a:ext cx="6858000" cy="461963"/>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rPr>
              <a:t>Measurement: Different Tactics</a:t>
            </a:r>
            <a:endParaRPr lang="en-US" sz="2400" dirty="0">
              <a:solidFill>
                <a:srgbClr val="990033"/>
              </a:solidFill>
            </a:endParaRPr>
          </a:p>
        </p:txBody>
      </p:sp>
      <p:sp>
        <p:nvSpPr>
          <p:cNvPr id="8" name="Rectangle 38"/>
          <p:cNvSpPr>
            <a:spLocks noChangeArrowheads="1"/>
          </p:cNvSpPr>
          <p:nvPr/>
        </p:nvSpPr>
        <p:spPr bwMode="auto">
          <a:xfrm>
            <a:off x="381000" y="838200"/>
            <a:ext cx="8305800" cy="15240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 typeface="Arial"/>
              <a:buChar char="•"/>
            </a:pPr>
            <a:r>
              <a:rPr lang="en-US" sz="1600" dirty="0" smtClean="0">
                <a:sym typeface="Wingdings"/>
              </a:rPr>
              <a:t>CDF and DØ employ different tactics, especially in terms of fast MC simulation and calibration, capitalizing on the strengths of their detectors.</a:t>
            </a:r>
          </a:p>
          <a:p>
            <a:pPr marL="800100" lvl="1" indent="-342900">
              <a:lnSpc>
                <a:spcPct val="90000"/>
              </a:lnSpc>
              <a:spcBef>
                <a:spcPct val="20000"/>
              </a:spcBef>
              <a:buFont typeface="Arial"/>
              <a:buChar char="•"/>
            </a:pPr>
            <a:endParaRPr lang="en-US" sz="1600" dirty="0" smtClean="0">
              <a:sym typeface="Wingdings"/>
            </a:endParaRPr>
          </a:p>
          <a:p>
            <a:pPr marL="800100" lvl="1" indent="-342900">
              <a:lnSpc>
                <a:spcPct val="90000"/>
              </a:lnSpc>
              <a:spcBef>
                <a:spcPct val="20000"/>
              </a:spcBef>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p:txBody>
      </p:sp>
      <p:sp>
        <p:nvSpPr>
          <p:cNvPr id="14" name="Rectangle 38"/>
          <p:cNvSpPr>
            <a:spLocks noChangeArrowheads="1"/>
          </p:cNvSpPr>
          <p:nvPr/>
        </p:nvSpPr>
        <p:spPr bwMode="auto">
          <a:xfrm>
            <a:off x="381000" y="4343400"/>
            <a:ext cx="4648200" cy="15240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 typeface="Arial"/>
              <a:buChar char="•"/>
            </a:pPr>
            <a:r>
              <a:rPr lang="en-US" sz="1600" dirty="0" smtClean="0">
                <a:sym typeface="Wingdings"/>
              </a:rPr>
              <a:t>Central tracking provides very good lepton momentum measurement</a:t>
            </a:r>
          </a:p>
          <a:p>
            <a:pPr marL="800100" lvl="1" indent="-342900">
              <a:lnSpc>
                <a:spcPct val="90000"/>
              </a:lnSpc>
              <a:spcBef>
                <a:spcPct val="20000"/>
              </a:spcBef>
              <a:buFont typeface="Arial"/>
              <a:buChar char="•"/>
            </a:pPr>
            <a:r>
              <a:rPr lang="en-US" sz="1600" dirty="0" err="1" smtClean="0">
                <a:sym typeface="Wingdings"/>
              </a:rPr>
              <a:t>Muon</a:t>
            </a:r>
            <a:r>
              <a:rPr lang="en-US" sz="1600" dirty="0" smtClean="0">
                <a:sym typeface="Wingdings"/>
              </a:rPr>
              <a:t> </a:t>
            </a:r>
            <a:r>
              <a:rPr lang="en-US" sz="1600" dirty="0" smtClean="0">
                <a:latin typeface="Symbol" charset="2"/>
                <a:cs typeface="Symbol" charset="2"/>
                <a:sym typeface="Wingdings"/>
              </a:rPr>
              <a:t>D</a:t>
            </a:r>
            <a:r>
              <a:rPr lang="en-US" sz="1600" dirty="0" smtClean="0">
                <a:sym typeface="Wingdings"/>
              </a:rPr>
              <a:t>p</a:t>
            </a:r>
            <a:r>
              <a:rPr lang="en-US" sz="1600" baseline="-25000" dirty="0" smtClean="0">
                <a:sym typeface="Wingdings"/>
              </a:rPr>
              <a:t>T</a:t>
            </a:r>
            <a:r>
              <a:rPr lang="en-US" sz="1600" dirty="0" smtClean="0">
                <a:sym typeface="Wingdings"/>
              </a:rPr>
              <a:t>/p</a:t>
            </a:r>
            <a:r>
              <a:rPr lang="en-US" sz="1600" baseline="-25000" dirty="0" smtClean="0">
                <a:sym typeface="Wingdings"/>
              </a:rPr>
              <a:t>T</a:t>
            </a:r>
            <a:r>
              <a:rPr lang="en-US" sz="1600" dirty="0" smtClean="0">
                <a:sym typeface="Wingdings"/>
              </a:rPr>
              <a:t>~3.2% at </a:t>
            </a:r>
            <a:r>
              <a:rPr lang="en-US" sz="1600" dirty="0" err="1" smtClean="0">
                <a:sym typeface="Wingdings"/>
              </a:rPr>
              <a:t>p</a:t>
            </a:r>
            <a:r>
              <a:rPr lang="en-US" sz="1600" baseline="-25000" dirty="0" err="1" smtClean="0">
                <a:sym typeface="Wingdings"/>
              </a:rPr>
              <a:t>T</a:t>
            </a:r>
            <a:r>
              <a:rPr lang="en-US" sz="1600" dirty="0" smtClean="0">
                <a:sym typeface="Wingdings"/>
              </a:rPr>
              <a:t>=45 GeV</a:t>
            </a:r>
          </a:p>
          <a:p>
            <a:pPr marL="342900" indent="-342900">
              <a:lnSpc>
                <a:spcPct val="90000"/>
              </a:lnSpc>
              <a:spcBef>
                <a:spcPct val="20000"/>
              </a:spcBef>
              <a:buFont typeface="Arial"/>
              <a:buChar char="•"/>
            </a:pPr>
            <a:r>
              <a:rPr lang="en-US" sz="1600" dirty="0" smtClean="0">
                <a:sym typeface="Wingdings"/>
              </a:rPr>
              <a:t>Detailed tracker model</a:t>
            </a:r>
          </a:p>
          <a:p>
            <a:pPr marL="342900" indent="-342900">
              <a:lnSpc>
                <a:spcPct val="90000"/>
              </a:lnSpc>
              <a:spcBef>
                <a:spcPct val="20000"/>
              </a:spcBef>
              <a:buFont typeface="Arial"/>
              <a:buChar char="•"/>
            </a:pPr>
            <a:r>
              <a:rPr lang="en-US" sz="1600" dirty="0" smtClean="0">
                <a:sym typeface="Wingdings"/>
              </a:rPr>
              <a:t>Focus on momentum scale calibration</a:t>
            </a:r>
          </a:p>
          <a:p>
            <a:pPr marL="800100" lvl="1" indent="-342900">
              <a:lnSpc>
                <a:spcPct val="90000"/>
              </a:lnSpc>
              <a:spcBef>
                <a:spcPct val="20000"/>
              </a:spcBef>
              <a:buFont typeface="Arial"/>
              <a:buChar char="•"/>
            </a:pPr>
            <a:r>
              <a:rPr lang="en-US" sz="1600" dirty="0" smtClean="0">
                <a:sym typeface="Wingdings"/>
              </a:rPr>
              <a:t>Using J/</a:t>
            </a:r>
            <a:r>
              <a:rPr lang="en-US" sz="1600" dirty="0" err="1" smtClean="0">
                <a:sym typeface="Wingdings"/>
              </a:rPr>
              <a:t>Ψ</a:t>
            </a:r>
            <a:r>
              <a:rPr lang="en-US" sz="1600" dirty="0" err="1" smtClean="0">
                <a:latin typeface="Symbol" charset="2"/>
                <a:cs typeface="Symbol" charset="2"/>
                <a:sym typeface="Wingdings"/>
              </a:rPr>
              <a:t>mm</a:t>
            </a:r>
            <a:r>
              <a:rPr lang="en-US" sz="1600" dirty="0" smtClean="0">
                <a:sym typeface="Wingdings"/>
              </a:rPr>
              <a:t>, </a:t>
            </a:r>
            <a:r>
              <a:rPr lang="en-US" sz="1600" dirty="0" err="1" smtClean="0">
                <a:latin typeface="Lucida Grande"/>
                <a:ea typeface="Lucida Grande"/>
                <a:cs typeface="Lucida Grande"/>
                <a:sym typeface="Wingdings"/>
              </a:rPr>
              <a:t>ϒ</a:t>
            </a:r>
            <a:r>
              <a:rPr lang="en-US" sz="1600" dirty="0" err="1" smtClean="0">
                <a:sym typeface="Wingdings"/>
              </a:rPr>
              <a:t></a:t>
            </a:r>
            <a:r>
              <a:rPr lang="en-US" sz="1600" dirty="0" err="1" smtClean="0">
                <a:latin typeface="Symbol" charset="2"/>
                <a:cs typeface="Symbol" charset="2"/>
                <a:sym typeface="Wingdings"/>
              </a:rPr>
              <a:t>mm</a:t>
            </a:r>
            <a:r>
              <a:rPr lang="en-US" sz="1600" dirty="0" smtClean="0">
                <a:sym typeface="Wingdings"/>
              </a:rPr>
              <a:t>, </a:t>
            </a:r>
            <a:r>
              <a:rPr lang="en-US" sz="1600" dirty="0" err="1" smtClean="0">
                <a:sym typeface="Wingdings"/>
              </a:rPr>
              <a:t>Z</a:t>
            </a:r>
            <a:r>
              <a:rPr lang="en-US" sz="1600" dirty="0" err="1" smtClean="0">
                <a:latin typeface="Symbol" charset="2"/>
                <a:cs typeface="Symbol" charset="2"/>
                <a:sym typeface="Wingdings"/>
              </a:rPr>
              <a:t>mm</a:t>
            </a:r>
            <a:endParaRPr lang="en-US" sz="1600" dirty="0" smtClean="0">
              <a:latin typeface="Symbol" charset="2"/>
              <a:cs typeface="Symbol" charset="2"/>
              <a:sym typeface="Wingdings"/>
            </a:endParaRPr>
          </a:p>
          <a:p>
            <a:pPr marL="342900" indent="-342900">
              <a:lnSpc>
                <a:spcPct val="90000"/>
              </a:lnSpc>
              <a:spcBef>
                <a:spcPct val="20000"/>
              </a:spcBef>
              <a:buFont typeface="Arial"/>
              <a:buChar char="•"/>
            </a:pPr>
            <a:r>
              <a:rPr lang="en-US" sz="1600" dirty="0" smtClean="0">
                <a:latin typeface="Arial"/>
                <a:cs typeface="Arial"/>
                <a:sym typeface="Wingdings"/>
              </a:rPr>
              <a:t>Use E/</a:t>
            </a:r>
            <a:r>
              <a:rPr lang="en-US" sz="1600" dirty="0" err="1" smtClean="0">
                <a:latin typeface="Arial"/>
                <a:cs typeface="Arial"/>
                <a:sym typeface="Wingdings"/>
              </a:rPr>
              <a:t>p</a:t>
            </a:r>
            <a:r>
              <a:rPr lang="en-US" sz="1600" dirty="0" smtClean="0">
                <a:latin typeface="Arial"/>
                <a:cs typeface="Arial"/>
                <a:sym typeface="Wingdings"/>
              </a:rPr>
              <a:t> peak from </a:t>
            </a:r>
            <a:r>
              <a:rPr lang="en-US" sz="1600" dirty="0" err="1" smtClean="0">
                <a:latin typeface="Arial"/>
                <a:cs typeface="Arial"/>
                <a:sym typeface="Wingdings"/>
              </a:rPr>
              <a:t>W</a:t>
            </a:r>
            <a:r>
              <a:rPr lang="en-US" sz="1600" dirty="0" err="1" smtClean="0">
                <a:sym typeface="Wingdings"/>
              </a:rPr>
              <a:t>e</a:t>
            </a:r>
            <a:r>
              <a:rPr lang="en-US" sz="1600" dirty="0" err="1" smtClean="0">
                <a:latin typeface="Symbol" charset="2"/>
                <a:cs typeface="Symbol" charset="2"/>
                <a:sym typeface="Wingdings"/>
              </a:rPr>
              <a:t>n</a:t>
            </a:r>
            <a:r>
              <a:rPr lang="en-US" sz="1600" dirty="0" smtClean="0">
                <a:latin typeface="Symbol" charset="2"/>
                <a:cs typeface="Symbol" charset="2"/>
                <a:sym typeface="Wingdings"/>
              </a:rPr>
              <a:t> </a:t>
            </a:r>
            <a:r>
              <a:rPr lang="en-US" sz="1600" dirty="0" smtClean="0">
                <a:latin typeface="Arial"/>
                <a:cs typeface="Arial"/>
                <a:sym typeface="Wingdings"/>
              </a:rPr>
              <a:t>to calibrate EM calorimeter</a:t>
            </a:r>
          </a:p>
          <a:p>
            <a:pPr marL="342900" indent="-342900">
              <a:lnSpc>
                <a:spcPct val="90000"/>
              </a:lnSpc>
              <a:spcBef>
                <a:spcPct val="20000"/>
              </a:spcBef>
            </a:pPr>
            <a:r>
              <a:rPr lang="en-US" sz="1600" dirty="0" err="1" smtClean="0">
                <a:solidFill>
                  <a:srgbClr val="0000FF"/>
                </a:solidFill>
                <a:sym typeface="Wingdings"/>
              </a:rPr>
              <a:t></a:t>
            </a:r>
            <a:r>
              <a:rPr lang="en-US" sz="1600" dirty="0" smtClean="0">
                <a:solidFill>
                  <a:srgbClr val="0000FF"/>
                </a:solidFill>
                <a:sym typeface="Wingdings"/>
              </a:rPr>
              <a:t> Measurement on </a:t>
            </a:r>
            <a:r>
              <a:rPr lang="en-US" sz="1600" dirty="0" err="1" smtClean="0">
                <a:solidFill>
                  <a:srgbClr val="0000FF"/>
                </a:solidFill>
                <a:sym typeface="Wingdings"/>
              </a:rPr>
              <a:t>We</a:t>
            </a:r>
            <a:r>
              <a:rPr lang="en-US" sz="1600" dirty="0" err="1" smtClean="0">
                <a:solidFill>
                  <a:srgbClr val="0000FF"/>
                </a:solidFill>
                <a:latin typeface="Symbol" charset="2"/>
                <a:cs typeface="Symbol" charset="2"/>
                <a:sym typeface="Wingdings"/>
              </a:rPr>
              <a:t>n</a:t>
            </a:r>
            <a:r>
              <a:rPr lang="en-US" sz="1600" dirty="0" smtClean="0">
                <a:solidFill>
                  <a:srgbClr val="0000FF"/>
                </a:solidFill>
                <a:sym typeface="Wingdings"/>
              </a:rPr>
              <a:t> and </a:t>
            </a:r>
            <a:r>
              <a:rPr lang="en-US" sz="1600" dirty="0" err="1" smtClean="0">
                <a:solidFill>
                  <a:srgbClr val="0000FF"/>
                </a:solidFill>
                <a:sym typeface="Wingdings"/>
              </a:rPr>
              <a:t>W</a:t>
            </a:r>
            <a:r>
              <a:rPr lang="en-US" sz="1600" dirty="0" err="1" smtClean="0">
                <a:solidFill>
                  <a:srgbClr val="0000FF"/>
                </a:solidFill>
                <a:latin typeface="Symbol" charset="2"/>
                <a:cs typeface="Symbol" charset="2"/>
                <a:sym typeface="Wingdings"/>
              </a:rPr>
              <a:t>mn</a:t>
            </a:r>
            <a:r>
              <a:rPr lang="en-US" sz="1600" dirty="0" smtClean="0">
                <a:solidFill>
                  <a:srgbClr val="0000FF"/>
                </a:solidFill>
                <a:sym typeface="Wingdings"/>
              </a:rPr>
              <a:t> events</a:t>
            </a:r>
          </a:p>
          <a:p>
            <a:pPr marL="342900" indent="-342900">
              <a:lnSpc>
                <a:spcPct val="90000"/>
              </a:lnSpc>
              <a:spcBef>
                <a:spcPct val="20000"/>
              </a:spcBef>
              <a:buFont typeface="Arial"/>
              <a:buChar char="•"/>
            </a:pPr>
            <a:endParaRPr lang="en-US" sz="1600" dirty="0" smtClean="0">
              <a:latin typeface="Arial"/>
              <a:cs typeface="Arial"/>
              <a:sym typeface="Wingdings"/>
            </a:endParaRPr>
          </a:p>
          <a:p>
            <a:pPr marL="800100" lvl="1" indent="-342900">
              <a:lnSpc>
                <a:spcPct val="90000"/>
              </a:lnSpc>
              <a:spcBef>
                <a:spcPct val="20000"/>
              </a:spcBef>
              <a:buFont typeface="Arial"/>
              <a:buChar char="•"/>
            </a:pPr>
            <a:endParaRPr lang="en-US" sz="1600" dirty="0" smtClean="0">
              <a:sym typeface="Wingdings"/>
            </a:endParaRPr>
          </a:p>
          <a:p>
            <a:pPr marL="800100" lvl="1" indent="-342900">
              <a:lnSpc>
                <a:spcPct val="90000"/>
              </a:lnSpc>
              <a:spcBef>
                <a:spcPct val="20000"/>
              </a:spcBef>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p:txBody>
      </p:sp>
      <p:pic>
        <p:nvPicPr>
          <p:cNvPr id="15" name="Picture 14"/>
          <p:cNvPicPr>
            <a:picLocks noChangeAspect="1"/>
          </p:cNvPicPr>
          <p:nvPr/>
        </p:nvPicPr>
        <p:blipFill>
          <a:blip r:embed="rId2"/>
          <a:stretch>
            <a:fillRect/>
          </a:stretch>
        </p:blipFill>
        <p:spPr>
          <a:xfrm>
            <a:off x="5133418" y="1447800"/>
            <a:ext cx="3934382" cy="2540000"/>
          </a:xfrm>
          <a:prstGeom prst="rect">
            <a:avLst/>
          </a:prstGeom>
        </p:spPr>
      </p:pic>
      <p:pic>
        <p:nvPicPr>
          <p:cNvPr id="16" name="Picture 15"/>
          <p:cNvPicPr>
            <a:picLocks noChangeAspect="1"/>
          </p:cNvPicPr>
          <p:nvPr/>
        </p:nvPicPr>
        <p:blipFill>
          <a:blip r:embed="rId3"/>
          <a:stretch>
            <a:fillRect/>
          </a:stretch>
        </p:blipFill>
        <p:spPr>
          <a:xfrm>
            <a:off x="5001086" y="4072124"/>
            <a:ext cx="4142913" cy="2785876"/>
          </a:xfrm>
          <a:prstGeom prst="rect">
            <a:avLst/>
          </a:prstGeom>
        </p:spPr>
      </p:pic>
      <p:pic>
        <p:nvPicPr>
          <p:cNvPr id="17" name="Picture 16"/>
          <p:cNvPicPr>
            <a:picLocks noChangeAspect="1"/>
          </p:cNvPicPr>
          <p:nvPr/>
        </p:nvPicPr>
        <p:blipFill>
          <a:blip r:embed="rId4"/>
          <a:stretch>
            <a:fillRect/>
          </a:stretch>
        </p:blipFill>
        <p:spPr>
          <a:xfrm>
            <a:off x="685799" y="1371600"/>
            <a:ext cx="3896271" cy="2971800"/>
          </a:xfrm>
          <a:prstGeom prst="rect">
            <a:avLst/>
          </a:prstGeom>
        </p:spPr>
      </p:pic>
      <p:pic>
        <p:nvPicPr>
          <p:cNvPr id="18" name="Picture 17"/>
          <p:cNvPicPr>
            <a:picLocks noChangeAspect="1"/>
          </p:cNvPicPr>
          <p:nvPr/>
        </p:nvPicPr>
        <p:blipFill>
          <a:blip r:embed="rId5"/>
          <a:stretch>
            <a:fillRect/>
          </a:stretch>
        </p:blipFill>
        <p:spPr>
          <a:xfrm>
            <a:off x="228600" y="1600200"/>
            <a:ext cx="478366" cy="4572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 Box 1027"/>
          <p:cNvSpPr txBox="1">
            <a:spLocks noChangeArrowheads="1"/>
          </p:cNvSpPr>
          <p:nvPr/>
        </p:nvSpPr>
        <p:spPr bwMode="auto">
          <a:xfrm>
            <a:off x="1219200" y="152400"/>
            <a:ext cx="6858000" cy="461963"/>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rPr>
              <a:t>Measurement: Different Tactics</a:t>
            </a:r>
            <a:endParaRPr lang="en-US" sz="2400" dirty="0">
              <a:solidFill>
                <a:srgbClr val="990033"/>
              </a:solidFill>
            </a:endParaRPr>
          </a:p>
        </p:txBody>
      </p:sp>
      <p:sp>
        <p:nvSpPr>
          <p:cNvPr id="8" name="Rectangle 38"/>
          <p:cNvSpPr>
            <a:spLocks noChangeArrowheads="1"/>
          </p:cNvSpPr>
          <p:nvPr/>
        </p:nvSpPr>
        <p:spPr bwMode="auto">
          <a:xfrm>
            <a:off x="381000" y="838200"/>
            <a:ext cx="8305800" cy="15240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 typeface="Arial"/>
              <a:buChar char="•"/>
            </a:pPr>
            <a:r>
              <a:rPr lang="en-US" sz="1600" dirty="0" smtClean="0">
                <a:sym typeface="Wingdings"/>
              </a:rPr>
              <a:t>CDF and DØ employ different tactics, especially in terms of fast MC simulation and calibration, capitalizing on the strengths of their detectors.</a:t>
            </a:r>
          </a:p>
          <a:p>
            <a:pPr marL="800100" lvl="1" indent="-342900">
              <a:lnSpc>
                <a:spcPct val="90000"/>
              </a:lnSpc>
              <a:spcBef>
                <a:spcPct val="20000"/>
              </a:spcBef>
              <a:buFont typeface="Arial"/>
              <a:buChar char="•"/>
            </a:pPr>
            <a:endParaRPr lang="en-US" sz="1600" dirty="0" smtClean="0">
              <a:sym typeface="Wingdings"/>
            </a:endParaRPr>
          </a:p>
          <a:p>
            <a:pPr marL="800100" lvl="1" indent="-342900">
              <a:lnSpc>
                <a:spcPct val="90000"/>
              </a:lnSpc>
              <a:spcBef>
                <a:spcPct val="20000"/>
              </a:spcBef>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p:txBody>
      </p:sp>
      <p:sp>
        <p:nvSpPr>
          <p:cNvPr id="14" name="Rectangle 38"/>
          <p:cNvSpPr>
            <a:spLocks noChangeArrowheads="1"/>
          </p:cNvSpPr>
          <p:nvPr/>
        </p:nvSpPr>
        <p:spPr bwMode="auto">
          <a:xfrm>
            <a:off x="381000" y="4495800"/>
            <a:ext cx="4648200" cy="15240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 typeface="Arial"/>
              <a:buChar char="•"/>
            </a:pPr>
            <a:r>
              <a:rPr lang="en-US" sz="1600" dirty="0" smtClean="0">
                <a:sym typeface="Wingdings"/>
              </a:rPr>
              <a:t>EM calorimeter provides very good electron energy measurement</a:t>
            </a:r>
          </a:p>
          <a:p>
            <a:pPr marL="800100" lvl="1" indent="-342900">
              <a:lnSpc>
                <a:spcPct val="90000"/>
              </a:lnSpc>
              <a:spcBef>
                <a:spcPct val="20000"/>
              </a:spcBef>
              <a:buFont typeface="Arial"/>
              <a:buChar char="•"/>
            </a:pPr>
            <a:r>
              <a:rPr lang="en-US" sz="1600" dirty="0" err="1" smtClean="0">
                <a:sym typeface="Wingdings"/>
              </a:rPr>
              <a:t>Muon</a:t>
            </a:r>
            <a:r>
              <a:rPr lang="en-US" sz="1600" dirty="0" smtClean="0">
                <a:sym typeface="Wingdings"/>
              </a:rPr>
              <a:t> </a:t>
            </a:r>
            <a:r>
              <a:rPr lang="en-US" sz="1600" dirty="0" smtClean="0">
                <a:latin typeface="Symbol" charset="2"/>
                <a:cs typeface="Symbol" charset="2"/>
                <a:sym typeface="Wingdings"/>
              </a:rPr>
              <a:t>D</a:t>
            </a:r>
            <a:r>
              <a:rPr lang="en-US" sz="1600" dirty="0" smtClean="0">
                <a:sym typeface="Wingdings"/>
              </a:rPr>
              <a:t>E/E~3.3% at E</a:t>
            </a:r>
            <a:r>
              <a:rPr lang="en-US" sz="1600" baseline="-25000" dirty="0" smtClean="0">
                <a:sym typeface="Wingdings"/>
              </a:rPr>
              <a:t>T</a:t>
            </a:r>
            <a:r>
              <a:rPr lang="en-US" sz="1600" dirty="0" smtClean="0">
                <a:sym typeface="Wingdings"/>
              </a:rPr>
              <a:t>=45 GeV</a:t>
            </a:r>
          </a:p>
          <a:p>
            <a:pPr marL="342900" indent="-342900">
              <a:lnSpc>
                <a:spcPct val="90000"/>
              </a:lnSpc>
              <a:spcBef>
                <a:spcPct val="20000"/>
              </a:spcBef>
              <a:buFont typeface="Arial"/>
              <a:buChar char="•"/>
            </a:pPr>
            <a:r>
              <a:rPr lang="en-US" sz="1600" dirty="0" smtClean="0">
                <a:sym typeface="Wingdings"/>
              </a:rPr>
              <a:t>Detailed calorimeter, E-flow model</a:t>
            </a:r>
          </a:p>
          <a:p>
            <a:pPr marL="342900" indent="-342900">
              <a:lnSpc>
                <a:spcPct val="90000"/>
              </a:lnSpc>
              <a:spcBef>
                <a:spcPct val="20000"/>
              </a:spcBef>
              <a:buFont typeface="Arial"/>
              <a:buChar char="•"/>
            </a:pPr>
            <a:r>
              <a:rPr lang="en-US" sz="1600" dirty="0" smtClean="0">
                <a:sym typeface="Wingdings"/>
              </a:rPr>
              <a:t>Focus on calorimeter energy scale calibration</a:t>
            </a:r>
          </a:p>
          <a:p>
            <a:pPr marL="800100" lvl="1" indent="-342900">
              <a:lnSpc>
                <a:spcPct val="90000"/>
              </a:lnSpc>
              <a:spcBef>
                <a:spcPct val="20000"/>
              </a:spcBef>
              <a:buFont typeface="Arial"/>
              <a:buChar char="•"/>
            </a:pPr>
            <a:r>
              <a:rPr lang="en-US" sz="1600" dirty="0" smtClean="0">
                <a:sym typeface="Wingdings"/>
              </a:rPr>
              <a:t>Using </a:t>
            </a:r>
            <a:r>
              <a:rPr lang="en-US" sz="1600" dirty="0" err="1" smtClean="0">
                <a:sym typeface="Wingdings"/>
              </a:rPr>
              <a:t>Zee</a:t>
            </a:r>
            <a:endParaRPr lang="en-US" sz="1600" dirty="0" smtClean="0">
              <a:sym typeface="Wingdings"/>
            </a:endParaRPr>
          </a:p>
          <a:p>
            <a:pPr marL="342900" indent="-342900">
              <a:lnSpc>
                <a:spcPct val="90000"/>
              </a:lnSpc>
              <a:spcBef>
                <a:spcPct val="20000"/>
              </a:spcBef>
            </a:pPr>
            <a:r>
              <a:rPr lang="en-US" sz="1600" dirty="0" err="1" smtClean="0">
                <a:solidFill>
                  <a:srgbClr val="0000FF"/>
                </a:solidFill>
                <a:sym typeface="Wingdings"/>
              </a:rPr>
              <a:t></a:t>
            </a:r>
            <a:r>
              <a:rPr lang="en-US" sz="1600" dirty="0" smtClean="0">
                <a:solidFill>
                  <a:srgbClr val="0000FF"/>
                </a:solidFill>
                <a:sym typeface="Wingdings"/>
              </a:rPr>
              <a:t> Measurement on </a:t>
            </a:r>
            <a:r>
              <a:rPr lang="en-US" sz="1600" dirty="0" err="1" smtClean="0">
                <a:solidFill>
                  <a:srgbClr val="0000FF"/>
                </a:solidFill>
                <a:sym typeface="Wingdings"/>
              </a:rPr>
              <a:t>We</a:t>
            </a:r>
            <a:r>
              <a:rPr lang="en-US" sz="1600" dirty="0" err="1" smtClean="0">
                <a:solidFill>
                  <a:srgbClr val="0000FF"/>
                </a:solidFill>
                <a:latin typeface="Symbol" charset="2"/>
                <a:cs typeface="Symbol" charset="2"/>
                <a:sym typeface="Wingdings"/>
              </a:rPr>
              <a:t>n</a:t>
            </a:r>
            <a:r>
              <a:rPr lang="en-US" sz="1600" dirty="0" smtClean="0">
                <a:solidFill>
                  <a:srgbClr val="0000FF"/>
                </a:solidFill>
                <a:sym typeface="Wingdings"/>
              </a:rPr>
              <a:t> events</a:t>
            </a:r>
          </a:p>
          <a:p>
            <a:pPr marL="800100" lvl="1" indent="-342900">
              <a:lnSpc>
                <a:spcPct val="90000"/>
              </a:lnSpc>
              <a:spcBef>
                <a:spcPct val="20000"/>
              </a:spcBef>
              <a:buFont typeface="Arial"/>
              <a:buChar char="•"/>
            </a:pPr>
            <a:endParaRPr lang="en-US" sz="1600" dirty="0" smtClean="0">
              <a:latin typeface="Symbol" charset="2"/>
              <a:cs typeface="Symbol" charset="2"/>
              <a:sym typeface="Wingdings"/>
            </a:endParaRPr>
          </a:p>
          <a:p>
            <a:pPr marL="800100" lvl="1" indent="-342900">
              <a:lnSpc>
                <a:spcPct val="90000"/>
              </a:lnSpc>
              <a:spcBef>
                <a:spcPct val="20000"/>
              </a:spcBef>
            </a:pPr>
            <a:endParaRPr lang="en-US" sz="1600" dirty="0" smtClean="0">
              <a:sym typeface="Wingdings"/>
            </a:endParaRPr>
          </a:p>
          <a:p>
            <a:pPr marL="800100" lvl="1" indent="-342900">
              <a:lnSpc>
                <a:spcPct val="90000"/>
              </a:lnSpc>
              <a:spcBef>
                <a:spcPct val="20000"/>
              </a:spcBef>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p:txBody>
      </p:sp>
      <p:pic>
        <p:nvPicPr>
          <p:cNvPr id="10" name="Picture 9"/>
          <p:cNvPicPr>
            <a:picLocks noChangeAspect="1"/>
          </p:cNvPicPr>
          <p:nvPr/>
        </p:nvPicPr>
        <p:blipFill>
          <a:blip r:embed="rId2"/>
          <a:stretch>
            <a:fillRect/>
          </a:stretch>
        </p:blipFill>
        <p:spPr>
          <a:xfrm>
            <a:off x="152400" y="1600200"/>
            <a:ext cx="572031" cy="382093"/>
          </a:xfrm>
          <a:prstGeom prst="rect">
            <a:avLst/>
          </a:prstGeom>
        </p:spPr>
      </p:pic>
      <p:pic>
        <p:nvPicPr>
          <p:cNvPr id="11" name="Picture 10"/>
          <p:cNvPicPr>
            <a:picLocks noChangeAspect="1"/>
          </p:cNvPicPr>
          <p:nvPr/>
        </p:nvPicPr>
        <p:blipFill>
          <a:blip r:embed="rId3"/>
          <a:stretch>
            <a:fillRect/>
          </a:stretch>
        </p:blipFill>
        <p:spPr>
          <a:xfrm>
            <a:off x="769827" y="1524000"/>
            <a:ext cx="3823733" cy="2743200"/>
          </a:xfrm>
          <a:prstGeom prst="rect">
            <a:avLst/>
          </a:prstGeom>
        </p:spPr>
      </p:pic>
      <p:pic>
        <p:nvPicPr>
          <p:cNvPr id="12" name="Picture 11"/>
          <p:cNvPicPr>
            <a:picLocks noChangeAspect="1"/>
          </p:cNvPicPr>
          <p:nvPr/>
        </p:nvPicPr>
        <p:blipFill>
          <a:blip r:embed="rId4"/>
          <a:stretch>
            <a:fillRect/>
          </a:stretch>
        </p:blipFill>
        <p:spPr>
          <a:xfrm>
            <a:off x="5486400" y="3779161"/>
            <a:ext cx="3505200" cy="3002639"/>
          </a:xfrm>
          <a:prstGeom prst="rect">
            <a:avLst/>
          </a:prstGeom>
        </p:spPr>
      </p:pic>
      <p:pic>
        <p:nvPicPr>
          <p:cNvPr id="20" name="Picture 19"/>
          <p:cNvPicPr>
            <a:picLocks noChangeAspect="1"/>
          </p:cNvPicPr>
          <p:nvPr/>
        </p:nvPicPr>
        <p:blipFill>
          <a:blip r:embed="rId5"/>
          <a:stretch>
            <a:fillRect/>
          </a:stretch>
        </p:blipFill>
        <p:spPr>
          <a:xfrm>
            <a:off x="5562600" y="1524000"/>
            <a:ext cx="3342466" cy="2247900"/>
          </a:xfrm>
          <a:prstGeom prst="rect">
            <a:avLst/>
          </a:prstGeom>
        </p:spPr>
      </p:pic>
      <p:pic>
        <p:nvPicPr>
          <p:cNvPr id="21" name="Picture 20"/>
          <p:cNvPicPr>
            <a:picLocks noChangeAspect="1"/>
          </p:cNvPicPr>
          <p:nvPr/>
        </p:nvPicPr>
        <p:blipFill>
          <a:blip r:embed="rId6"/>
          <a:stretch>
            <a:fillRect/>
          </a:stretch>
        </p:blipFill>
        <p:spPr>
          <a:xfrm>
            <a:off x="6172200" y="1422657"/>
            <a:ext cx="2667000" cy="177543"/>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 Box 1027"/>
          <p:cNvSpPr txBox="1">
            <a:spLocks noChangeArrowheads="1"/>
          </p:cNvSpPr>
          <p:nvPr/>
        </p:nvSpPr>
        <p:spPr bwMode="auto">
          <a:xfrm>
            <a:off x="1219200" y="152400"/>
            <a:ext cx="6858000" cy="461963"/>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rPr>
              <a:t>Systematic Uncertainties</a:t>
            </a:r>
            <a:endParaRPr lang="en-US" sz="2400" dirty="0">
              <a:solidFill>
                <a:srgbClr val="990033"/>
              </a:solidFill>
            </a:endParaRPr>
          </a:p>
        </p:txBody>
      </p:sp>
      <p:sp>
        <p:nvSpPr>
          <p:cNvPr id="15" name="Slide Number Placeholder 1"/>
          <p:cNvSpPr>
            <a:spLocks noGrp="1"/>
          </p:cNvSpPr>
          <p:nvPr>
            <p:ph type="sldNum" sz="quarter" idx="12"/>
          </p:nvPr>
        </p:nvSpPr>
        <p:spPr>
          <a:xfrm>
            <a:off x="7010400" y="6400800"/>
            <a:ext cx="1905000" cy="457200"/>
          </a:xfrm>
        </p:spPr>
        <p:txBody>
          <a:bodyPr/>
          <a:lstStyle/>
          <a:p>
            <a:pPr>
              <a:defRPr/>
            </a:pPr>
            <a:fld id="{EAEAFFAE-2AFA-DB42-A87C-4340D77792FB}" type="slidenum">
              <a:rPr lang="en-US" sz="1600" smtClean="0">
                <a:latin typeface="Arial"/>
                <a:cs typeface="Arial"/>
              </a:rPr>
              <a:pPr>
                <a:defRPr/>
              </a:pPr>
              <a:t>35</a:t>
            </a:fld>
            <a:endParaRPr lang="en-US" sz="1600">
              <a:latin typeface="Arial"/>
              <a:cs typeface="Arial"/>
            </a:endParaRPr>
          </a:p>
        </p:txBody>
      </p:sp>
      <p:pic>
        <p:nvPicPr>
          <p:cNvPr id="16" name="Picture 15"/>
          <p:cNvPicPr>
            <a:picLocks noChangeAspect="1"/>
          </p:cNvPicPr>
          <p:nvPr/>
        </p:nvPicPr>
        <p:blipFill>
          <a:blip r:embed="rId2"/>
          <a:stretch>
            <a:fillRect/>
          </a:stretch>
        </p:blipFill>
        <p:spPr>
          <a:xfrm>
            <a:off x="838200" y="1262384"/>
            <a:ext cx="7696200" cy="5024115"/>
          </a:xfrm>
          <a:prstGeom prst="rect">
            <a:avLst/>
          </a:prstGeom>
        </p:spPr>
      </p:pic>
      <p:sp>
        <p:nvSpPr>
          <p:cNvPr id="17" name="TextBox 16"/>
          <p:cNvSpPr txBox="1"/>
          <p:nvPr/>
        </p:nvSpPr>
        <p:spPr bwMode="auto">
          <a:xfrm>
            <a:off x="5123945" y="6324600"/>
            <a:ext cx="819655" cy="338554"/>
          </a:xfrm>
          <a:prstGeom prst="rect">
            <a:avLst/>
          </a:prstGeom>
          <a:noFill/>
          <a:ln w="28575">
            <a:noFill/>
            <a:miter lim="800000"/>
            <a:headEnd/>
            <a:tailEnd/>
          </a:ln>
          <a:effectLst/>
        </p:spPr>
        <p:txBody>
          <a:bodyPr wrap="none" rtlCol="0">
            <a:spAutoFit/>
          </a:bodyPr>
          <a:lstStyle/>
          <a:p>
            <a:pPr>
              <a:spcBef>
                <a:spcPct val="50000"/>
              </a:spcBef>
            </a:pPr>
            <a:r>
              <a:rPr lang="en-US" sz="1600" dirty="0" smtClean="0">
                <a:solidFill>
                  <a:srgbClr val="0000FF"/>
                </a:solidFill>
              </a:rPr>
              <a:t>2.2 fb</a:t>
            </a:r>
            <a:r>
              <a:rPr lang="en-US" sz="1600" baseline="30000" dirty="0" smtClean="0">
                <a:solidFill>
                  <a:srgbClr val="0000FF"/>
                </a:solidFill>
              </a:rPr>
              <a:t>-1</a:t>
            </a:r>
          </a:p>
        </p:txBody>
      </p:sp>
      <p:sp>
        <p:nvSpPr>
          <p:cNvPr id="18" name="TextBox 17"/>
          <p:cNvSpPr txBox="1"/>
          <p:nvPr/>
        </p:nvSpPr>
        <p:spPr bwMode="auto">
          <a:xfrm>
            <a:off x="7467600" y="6324600"/>
            <a:ext cx="819655" cy="338554"/>
          </a:xfrm>
          <a:prstGeom prst="rect">
            <a:avLst/>
          </a:prstGeom>
          <a:noFill/>
          <a:ln w="28575">
            <a:noFill/>
            <a:miter lim="800000"/>
            <a:headEnd/>
            <a:tailEnd/>
          </a:ln>
          <a:effectLst/>
        </p:spPr>
        <p:txBody>
          <a:bodyPr wrap="none" rtlCol="0">
            <a:spAutoFit/>
          </a:bodyPr>
          <a:lstStyle/>
          <a:p>
            <a:pPr>
              <a:spcBef>
                <a:spcPct val="50000"/>
              </a:spcBef>
            </a:pPr>
            <a:r>
              <a:rPr lang="en-US" sz="1600" dirty="0" smtClean="0">
                <a:solidFill>
                  <a:srgbClr val="0000FF"/>
                </a:solidFill>
              </a:rPr>
              <a:t>5.3 fb</a:t>
            </a:r>
            <a:r>
              <a:rPr lang="en-US" sz="1600" baseline="30000" dirty="0" smtClean="0">
                <a:solidFill>
                  <a:srgbClr val="0000FF"/>
                </a:solidFill>
              </a:rPr>
              <a:t>-1</a:t>
            </a:r>
          </a:p>
        </p:txBody>
      </p:sp>
      <p:sp>
        <p:nvSpPr>
          <p:cNvPr id="7" name="Rectangle 38"/>
          <p:cNvSpPr>
            <a:spLocks noChangeArrowheads="1"/>
          </p:cNvSpPr>
          <p:nvPr/>
        </p:nvSpPr>
        <p:spPr bwMode="auto">
          <a:xfrm>
            <a:off x="457200" y="838200"/>
            <a:ext cx="7543800" cy="9144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 typeface="Arial"/>
              <a:buChar char="•"/>
            </a:pPr>
            <a:r>
              <a:rPr lang="en-US" sz="1600" dirty="0" smtClean="0">
                <a:sym typeface="Wingdings"/>
              </a:rPr>
              <a:t>Breakdown of systematic uncertainties for </a:t>
            </a:r>
            <a:r>
              <a:rPr lang="en-US" sz="1600" dirty="0" err="1" smtClean="0">
                <a:sym typeface="Wingdings"/>
              </a:rPr>
              <a:t>m</a:t>
            </a:r>
            <a:r>
              <a:rPr lang="en-US" sz="1600" baseline="-25000" dirty="0" err="1" smtClean="0">
                <a:sym typeface="Wingdings"/>
              </a:rPr>
              <a:t>T</a:t>
            </a:r>
            <a:r>
              <a:rPr lang="en-US" sz="1600" dirty="0" smtClean="0">
                <a:sym typeface="Wingdings"/>
              </a:rPr>
              <a:t> measurement:</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 Box 1027"/>
          <p:cNvSpPr txBox="1">
            <a:spLocks noChangeArrowheads="1"/>
          </p:cNvSpPr>
          <p:nvPr/>
        </p:nvSpPr>
        <p:spPr bwMode="auto">
          <a:xfrm>
            <a:off x="1219200" y="152400"/>
            <a:ext cx="6858000" cy="461963"/>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rPr>
              <a:t>DØ Results</a:t>
            </a:r>
            <a:endParaRPr lang="en-US" sz="2400" dirty="0">
              <a:solidFill>
                <a:srgbClr val="990033"/>
              </a:solidFill>
            </a:endParaRPr>
          </a:p>
        </p:txBody>
      </p:sp>
      <p:pic>
        <p:nvPicPr>
          <p:cNvPr id="4" name="Picture 3"/>
          <p:cNvPicPr>
            <a:picLocks noChangeAspect="1"/>
          </p:cNvPicPr>
          <p:nvPr/>
        </p:nvPicPr>
        <p:blipFill>
          <a:blip r:embed="rId2"/>
          <a:stretch>
            <a:fillRect/>
          </a:stretch>
        </p:blipFill>
        <p:spPr>
          <a:xfrm>
            <a:off x="65505" y="990600"/>
            <a:ext cx="9002295" cy="5638800"/>
          </a:xfrm>
          <a:prstGeom prst="rect">
            <a:avLst/>
          </a:prstGeom>
        </p:spPr>
      </p:pic>
      <p:sp>
        <p:nvSpPr>
          <p:cNvPr id="6" name="Rectangle 5"/>
          <p:cNvSpPr/>
          <p:nvPr/>
        </p:nvSpPr>
        <p:spPr>
          <a:xfrm>
            <a:off x="6934200" y="762000"/>
            <a:ext cx="2133600" cy="307777"/>
          </a:xfrm>
          <a:prstGeom prst="rect">
            <a:avLst/>
          </a:prstGeom>
        </p:spPr>
        <p:txBody>
          <a:bodyPr wrap="square">
            <a:spAutoFit/>
          </a:bodyPr>
          <a:lstStyle/>
          <a:p>
            <a:r>
              <a:rPr lang="en-US" dirty="0" smtClean="0"/>
              <a:t>PRL 108, 151804 (2012) </a:t>
            </a:r>
            <a:endParaRPr lang="en-US" dirty="0"/>
          </a:p>
        </p:txBody>
      </p:sp>
      <p:sp>
        <p:nvSpPr>
          <p:cNvPr id="7" name="Slide Number Placeholder 1"/>
          <p:cNvSpPr>
            <a:spLocks noGrp="1"/>
          </p:cNvSpPr>
          <p:nvPr>
            <p:ph type="sldNum" sz="quarter" idx="12"/>
          </p:nvPr>
        </p:nvSpPr>
        <p:spPr>
          <a:xfrm>
            <a:off x="7010400" y="6400800"/>
            <a:ext cx="1905000" cy="457200"/>
          </a:xfrm>
        </p:spPr>
        <p:txBody>
          <a:bodyPr/>
          <a:lstStyle/>
          <a:p>
            <a:pPr>
              <a:defRPr/>
            </a:pPr>
            <a:fld id="{EAEAFFAE-2AFA-DB42-A87C-4340D77792FB}" type="slidenum">
              <a:rPr lang="en-US" sz="1600" smtClean="0">
                <a:latin typeface="Arial"/>
                <a:cs typeface="Arial"/>
              </a:rPr>
              <a:pPr>
                <a:defRPr/>
              </a:pPr>
              <a:t>36</a:t>
            </a:fld>
            <a:endParaRPr lang="en-US" sz="1600">
              <a:latin typeface="Arial"/>
              <a:cs typeface="Aria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 Box 1027"/>
          <p:cNvSpPr txBox="1">
            <a:spLocks noChangeArrowheads="1"/>
          </p:cNvSpPr>
          <p:nvPr/>
        </p:nvSpPr>
        <p:spPr bwMode="auto">
          <a:xfrm>
            <a:off x="1219200" y="152400"/>
            <a:ext cx="6858000" cy="461963"/>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rPr>
              <a:t>CDF Results</a:t>
            </a:r>
            <a:endParaRPr lang="en-US" sz="2400" dirty="0">
              <a:solidFill>
                <a:srgbClr val="990033"/>
              </a:solidFill>
            </a:endParaRPr>
          </a:p>
        </p:txBody>
      </p:sp>
      <p:pic>
        <p:nvPicPr>
          <p:cNvPr id="3" name="Picture 2"/>
          <p:cNvPicPr>
            <a:picLocks noChangeAspect="1"/>
          </p:cNvPicPr>
          <p:nvPr/>
        </p:nvPicPr>
        <p:blipFill>
          <a:blip r:embed="rId2"/>
          <a:stretch>
            <a:fillRect/>
          </a:stretch>
        </p:blipFill>
        <p:spPr>
          <a:xfrm>
            <a:off x="75219" y="1107421"/>
            <a:ext cx="8992581" cy="5140979"/>
          </a:xfrm>
          <a:prstGeom prst="rect">
            <a:avLst/>
          </a:prstGeom>
        </p:spPr>
      </p:pic>
      <p:sp>
        <p:nvSpPr>
          <p:cNvPr id="4" name="Rectangle 3"/>
          <p:cNvSpPr/>
          <p:nvPr/>
        </p:nvSpPr>
        <p:spPr>
          <a:xfrm>
            <a:off x="6934200" y="762000"/>
            <a:ext cx="2133600" cy="307777"/>
          </a:xfrm>
          <a:prstGeom prst="rect">
            <a:avLst/>
          </a:prstGeom>
        </p:spPr>
        <p:txBody>
          <a:bodyPr wrap="square">
            <a:spAutoFit/>
          </a:bodyPr>
          <a:lstStyle/>
          <a:p>
            <a:r>
              <a:rPr lang="en-US" dirty="0" smtClean="0"/>
              <a:t>PRL 108, 151803 (2012) </a:t>
            </a:r>
            <a:endParaRPr lang="en-US" dirty="0"/>
          </a:p>
        </p:txBody>
      </p:sp>
      <p:sp>
        <p:nvSpPr>
          <p:cNvPr id="6" name="Slide Number Placeholder 1"/>
          <p:cNvSpPr>
            <a:spLocks noGrp="1"/>
          </p:cNvSpPr>
          <p:nvPr>
            <p:ph type="sldNum" sz="quarter" idx="12"/>
          </p:nvPr>
        </p:nvSpPr>
        <p:spPr>
          <a:xfrm>
            <a:off x="7010400" y="6400800"/>
            <a:ext cx="1905000" cy="457200"/>
          </a:xfrm>
        </p:spPr>
        <p:txBody>
          <a:bodyPr/>
          <a:lstStyle/>
          <a:p>
            <a:pPr>
              <a:defRPr/>
            </a:pPr>
            <a:fld id="{EAEAFFAE-2AFA-DB42-A87C-4340D77792FB}" type="slidenum">
              <a:rPr lang="en-US" sz="1600" smtClean="0">
                <a:latin typeface="Arial"/>
                <a:cs typeface="Arial"/>
              </a:rPr>
              <a:pPr>
                <a:defRPr/>
              </a:pPr>
              <a:t>37</a:t>
            </a:fld>
            <a:endParaRPr lang="en-US" sz="1600">
              <a:latin typeface="Arial"/>
              <a:cs typeface="Arial"/>
            </a:endParaRPr>
          </a:p>
        </p:txBody>
      </p:sp>
      <p:sp>
        <p:nvSpPr>
          <p:cNvPr id="7" name="TextBox 6"/>
          <p:cNvSpPr txBox="1"/>
          <p:nvPr/>
        </p:nvSpPr>
        <p:spPr bwMode="auto">
          <a:xfrm>
            <a:off x="5638800" y="6248400"/>
            <a:ext cx="2556810" cy="338554"/>
          </a:xfrm>
          <a:prstGeom prst="rect">
            <a:avLst/>
          </a:prstGeom>
          <a:noFill/>
          <a:ln w="28575">
            <a:noFill/>
            <a:miter lim="800000"/>
            <a:headEnd/>
            <a:tailEnd/>
          </a:ln>
          <a:effectLst/>
        </p:spPr>
        <p:txBody>
          <a:bodyPr wrap="none" rtlCol="0">
            <a:spAutoFit/>
          </a:bodyPr>
          <a:lstStyle/>
          <a:p>
            <a:pPr>
              <a:spcBef>
                <a:spcPct val="50000"/>
              </a:spcBef>
            </a:pPr>
            <a:r>
              <a:rPr lang="en-US" sz="1600" dirty="0" smtClean="0">
                <a:solidFill>
                  <a:srgbClr val="0000FF"/>
                </a:solidFill>
              </a:rPr>
              <a:t>Best single measurement!</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 Box 1027"/>
          <p:cNvSpPr txBox="1">
            <a:spLocks noChangeArrowheads="1"/>
          </p:cNvSpPr>
          <p:nvPr/>
        </p:nvSpPr>
        <p:spPr bwMode="auto">
          <a:xfrm>
            <a:off x="1219200" y="152400"/>
            <a:ext cx="6858000" cy="461963"/>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rPr>
              <a:t>New World Average</a:t>
            </a:r>
            <a:endParaRPr lang="en-US" sz="2400" dirty="0">
              <a:solidFill>
                <a:srgbClr val="990033"/>
              </a:solidFill>
            </a:endParaRPr>
          </a:p>
        </p:txBody>
      </p:sp>
      <p:pic>
        <p:nvPicPr>
          <p:cNvPr id="7" name="Picture 6"/>
          <p:cNvPicPr>
            <a:picLocks noChangeAspect="1"/>
          </p:cNvPicPr>
          <p:nvPr/>
        </p:nvPicPr>
        <p:blipFill>
          <a:blip r:embed="rId2"/>
          <a:stretch>
            <a:fillRect/>
          </a:stretch>
        </p:blipFill>
        <p:spPr>
          <a:xfrm>
            <a:off x="4266204" y="1047535"/>
            <a:ext cx="4725396" cy="4896065"/>
          </a:xfrm>
          <a:prstGeom prst="rect">
            <a:avLst/>
          </a:prstGeom>
        </p:spPr>
      </p:pic>
      <p:sp>
        <p:nvSpPr>
          <p:cNvPr id="8" name="Rectangle 38"/>
          <p:cNvSpPr>
            <a:spLocks noChangeArrowheads="1"/>
          </p:cNvSpPr>
          <p:nvPr/>
        </p:nvSpPr>
        <p:spPr bwMode="auto">
          <a:xfrm>
            <a:off x="381000" y="5791200"/>
            <a:ext cx="5715000" cy="9144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 typeface="Arial"/>
              <a:buChar char="•"/>
            </a:pPr>
            <a:r>
              <a:rPr lang="en-US" sz="1600" dirty="0" smtClean="0">
                <a:sym typeface="Wingdings"/>
              </a:rPr>
              <a:t>World average dominated by Tevatron combination.</a:t>
            </a:r>
          </a:p>
          <a:p>
            <a:pPr marL="342900" indent="-342900">
              <a:lnSpc>
                <a:spcPct val="90000"/>
              </a:lnSpc>
              <a:spcBef>
                <a:spcPct val="20000"/>
              </a:spcBef>
              <a:buFont typeface="Arial"/>
              <a:buChar char="•"/>
            </a:pPr>
            <a:r>
              <a:rPr lang="en-US" sz="1600" dirty="0" smtClean="0">
                <a:sym typeface="Wingdings"/>
              </a:rPr>
              <a:t>PDF uncertainties are now the main limitation.</a:t>
            </a:r>
          </a:p>
          <a:p>
            <a:pPr marL="342900" indent="-342900">
              <a:lnSpc>
                <a:spcPct val="90000"/>
              </a:lnSpc>
              <a:spcBef>
                <a:spcPct val="20000"/>
              </a:spcBef>
              <a:buFont typeface="Arial"/>
              <a:buChar char="•"/>
            </a:pPr>
            <a:endParaRPr lang="en-US" sz="1600" dirty="0" smtClean="0">
              <a:sym typeface="Wingdings"/>
            </a:endParaRPr>
          </a:p>
        </p:txBody>
      </p:sp>
      <p:sp>
        <p:nvSpPr>
          <p:cNvPr id="6" name="Rounded Rectangle 5"/>
          <p:cNvSpPr/>
          <p:nvPr/>
        </p:nvSpPr>
        <p:spPr bwMode="auto">
          <a:xfrm>
            <a:off x="4343400" y="3429000"/>
            <a:ext cx="4648200" cy="304800"/>
          </a:xfrm>
          <a:prstGeom prst="round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10" name="Rectangle 9"/>
          <p:cNvSpPr/>
          <p:nvPr/>
        </p:nvSpPr>
        <p:spPr>
          <a:xfrm>
            <a:off x="4325254" y="838200"/>
            <a:ext cx="1542146" cy="307777"/>
          </a:xfrm>
          <a:prstGeom prst="rect">
            <a:avLst/>
          </a:prstGeom>
        </p:spPr>
        <p:txBody>
          <a:bodyPr wrap="none">
            <a:spAutoFit/>
          </a:bodyPr>
          <a:lstStyle/>
          <a:p>
            <a:r>
              <a:rPr lang="en-US" dirty="0" smtClean="0"/>
              <a:t>arXiv:1204.0042</a:t>
            </a:r>
            <a:endParaRPr lang="en-US" dirty="0"/>
          </a:p>
        </p:txBody>
      </p:sp>
      <p:sp>
        <p:nvSpPr>
          <p:cNvPr id="11" name="Slide Number Placeholder 1"/>
          <p:cNvSpPr>
            <a:spLocks noGrp="1"/>
          </p:cNvSpPr>
          <p:nvPr>
            <p:ph type="sldNum" sz="quarter" idx="12"/>
          </p:nvPr>
        </p:nvSpPr>
        <p:spPr>
          <a:xfrm>
            <a:off x="7010400" y="6400800"/>
            <a:ext cx="1905000" cy="457200"/>
          </a:xfrm>
        </p:spPr>
        <p:txBody>
          <a:bodyPr/>
          <a:lstStyle/>
          <a:p>
            <a:pPr>
              <a:defRPr/>
            </a:pPr>
            <a:fld id="{EAEAFFAE-2AFA-DB42-A87C-4340D77792FB}" type="slidenum">
              <a:rPr lang="en-US" sz="1600" smtClean="0">
                <a:latin typeface="Arial"/>
                <a:cs typeface="Arial"/>
              </a:rPr>
              <a:pPr>
                <a:defRPr/>
              </a:pPr>
              <a:t>38</a:t>
            </a:fld>
            <a:endParaRPr lang="en-US" sz="1600">
              <a:latin typeface="Arial"/>
              <a:cs typeface="Arial"/>
            </a:endParaRPr>
          </a:p>
        </p:txBody>
      </p:sp>
      <p:pic>
        <p:nvPicPr>
          <p:cNvPr id="12" name="Picture 11"/>
          <p:cNvPicPr>
            <a:picLocks noChangeAspect="1"/>
          </p:cNvPicPr>
          <p:nvPr/>
        </p:nvPicPr>
        <p:blipFill>
          <a:blip r:embed="rId3"/>
          <a:stretch>
            <a:fillRect/>
          </a:stretch>
        </p:blipFill>
        <p:spPr>
          <a:xfrm>
            <a:off x="42828" y="1752600"/>
            <a:ext cx="3614772" cy="3323650"/>
          </a:xfrm>
          <a:prstGeom prst="rect">
            <a:avLst/>
          </a:prstGeom>
          <a:ln>
            <a:noFill/>
          </a:ln>
        </p:spPr>
      </p:pic>
      <p:sp>
        <p:nvSpPr>
          <p:cNvPr id="23" name="Rectangle 22"/>
          <p:cNvSpPr/>
          <p:nvPr/>
        </p:nvSpPr>
        <p:spPr>
          <a:xfrm>
            <a:off x="76200" y="1371600"/>
            <a:ext cx="1492265" cy="307777"/>
          </a:xfrm>
          <a:prstGeom prst="rect">
            <a:avLst/>
          </a:prstGeom>
        </p:spPr>
        <p:txBody>
          <a:bodyPr wrap="none">
            <a:spAutoFit/>
          </a:bodyPr>
          <a:lstStyle/>
          <a:p>
            <a:r>
              <a:rPr lang="en-US" dirty="0" smtClean="0"/>
              <a:t>arXiv:1302.3415</a:t>
            </a:r>
            <a:endParaRPr lang="en-US" dirty="0"/>
          </a:p>
        </p:txBody>
      </p:sp>
      <p:sp>
        <p:nvSpPr>
          <p:cNvPr id="20" name="Right Bracket 19"/>
          <p:cNvSpPr/>
          <p:nvPr/>
        </p:nvSpPr>
        <p:spPr bwMode="auto">
          <a:xfrm>
            <a:off x="3733800" y="1828800"/>
            <a:ext cx="152400" cy="3200400"/>
          </a:xfrm>
          <a:prstGeom prst="rightBracke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cxnSp>
        <p:nvCxnSpPr>
          <p:cNvPr id="24" name="Straight Connector 23"/>
          <p:cNvCxnSpPr/>
          <p:nvPr/>
        </p:nvCxnSpPr>
        <p:spPr bwMode="auto">
          <a:xfrm>
            <a:off x="3886200" y="3886200"/>
            <a:ext cx="457200" cy="1588"/>
          </a:xfrm>
          <a:prstGeom prst="line">
            <a:avLst/>
          </a:prstGeom>
          <a:noFill/>
          <a:ln w="9525" cap="flat" cmpd="sng" algn="ctr">
            <a:solidFill>
              <a:schemeClr val="tx1"/>
            </a:solidFill>
            <a:prstDash val="solid"/>
            <a:round/>
            <a:headEnd type="none" w="med" len="med"/>
            <a:tailEnd type="none" w="med" len="med"/>
          </a:ln>
          <a:effectLst/>
        </p:spPr>
      </p:cxnSp>
      <p:sp>
        <p:nvSpPr>
          <p:cNvPr id="25" name="Rounded Rectangle 24"/>
          <p:cNvSpPr/>
          <p:nvPr/>
        </p:nvSpPr>
        <p:spPr bwMode="auto">
          <a:xfrm>
            <a:off x="4343400" y="4038600"/>
            <a:ext cx="4648200" cy="304800"/>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953000" y="993577"/>
            <a:ext cx="4191000" cy="3217070"/>
          </a:xfrm>
          <a:prstGeom prst="rect">
            <a:avLst/>
          </a:prstGeom>
        </p:spPr>
      </p:pic>
      <p:sp>
        <p:nvSpPr>
          <p:cNvPr id="5" name="Text Box 1027"/>
          <p:cNvSpPr txBox="1">
            <a:spLocks noChangeArrowheads="1"/>
          </p:cNvSpPr>
          <p:nvPr/>
        </p:nvSpPr>
        <p:spPr bwMode="auto">
          <a:xfrm>
            <a:off x="1219200" y="152400"/>
            <a:ext cx="6858000" cy="461963"/>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rPr>
              <a:t>Constraints on the Higgs Boson Mass</a:t>
            </a:r>
            <a:endParaRPr lang="en-US" sz="2400" dirty="0">
              <a:solidFill>
                <a:srgbClr val="990033"/>
              </a:solidFill>
            </a:endParaRPr>
          </a:p>
        </p:txBody>
      </p:sp>
      <p:graphicFrame>
        <p:nvGraphicFramePr>
          <p:cNvPr id="12" name="Object 11"/>
          <p:cNvGraphicFramePr>
            <a:graphicFrameLocks noChangeAspect="1"/>
          </p:cNvGraphicFramePr>
          <p:nvPr/>
        </p:nvGraphicFramePr>
        <p:xfrm>
          <a:off x="6096000" y="2898577"/>
          <a:ext cx="1600200" cy="288324"/>
        </p:xfrm>
        <a:graphic>
          <a:graphicData uri="http://schemas.openxmlformats.org/presentationml/2006/ole">
            <p:oleObj spid="_x0000_s722946" name="Equation" r:id="rId4" imgW="1409700" imgH="254000" progId="Equation.3">
              <p:embed/>
            </p:oleObj>
          </a:graphicData>
        </a:graphic>
      </p:graphicFrame>
      <p:sp>
        <p:nvSpPr>
          <p:cNvPr id="14" name="Rectangle 13"/>
          <p:cNvSpPr/>
          <p:nvPr/>
        </p:nvSpPr>
        <p:spPr>
          <a:xfrm>
            <a:off x="7499335" y="762000"/>
            <a:ext cx="1492265" cy="307777"/>
          </a:xfrm>
          <a:prstGeom prst="rect">
            <a:avLst/>
          </a:prstGeom>
        </p:spPr>
        <p:txBody>
          <a:bodyPr wrap="none">
            <a:spAutoFit/>
          </a:bodyPr>
          <a:lstStyle/>
          <a:p>
            <a:r>
              <a:rPr lang="en-US" dirty="0" smtClean="0"/>
              <a:t>arXiv:1209.2716</a:t>
            </a:r>
            <a:endParaRPr lang="en-US" dirty="0"/>
          </a:p>
        </p:txBody>
      </p:sp>
      <p:pic>
        <p:nvPicPr>
          <p:cNvPr id="16" name="Picture 15"/>
          <p:cNvPicPr>
            <a:picLocks noChangeAspect="1"/>
          </p:cNvPicPr>
          <p:nvPr/>
        </p:nvPicPr>
        <p:blipFill>
          <a:blip r:embed="rId5"/>
          <a:stretch>
            <a:fillRect/>
          </a:stretch>
        </p:blipFill>
        <p:spPr>
          <a:xfrm>
            <a:off x="76200" y="993577"/>
            <a:ext cx="4800600" cy="3194720"/>
          </a:xfrm>
          <a:prstGeom prst="rect">
            <a:avLst/>
          </a:prstGeom>
        </p:spPr>
      </p:pic>
      <p:sp>
        <p:nvSpPr>
          <p:cNvPr id="18" name="Rectangle 38"/>
          <p:cNvSpPr>
            <a:spLocks noChangeArrowheads="1"/>
          </p:cNvSpPr>
          <p:nvPr/>
        </p:nvSpPr>
        <p:spPr bwMode="auto">
          <a:xfrm>
            <a:off x="381000" y="4270177"/>
            <a:ext cx="8382000" cy="15240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 typeface="Arial"/>
              <a:buChar char="•"/>
            </a:pPr>
            <a:r>
              <a:rPr lang="en-US" sz="1600" dirty="0" smtClean="0">
                <a:sym typeface="Wingdings"/>
              </a:rPr>
              <a:t>Good consistency between direct and indirect measurements of M</a:t>
            </a:r>
            <a:r>
              <a:rPr lang="en-US" sz="1600" baseline="-25000" dirty="0" smtClean="0">
                <a:sym typeface="Wingdings"/>
              </a:rPr>
              <a:t>W</a:t>
            </a:r>
            <a:r>
              <a:rPr lang="en-US" sz="1600" dirty="0" smtClean="0">
                <a:sym typeface="Wingdings"/>
              </a:rPr>
              <a:t> and </a:t>
            </a:r>
            <a:r>
              <a:rPr lang="en-US" sz="1600" dirty="0" err="1" smtClean="0">
                <a:sym typeface="Wingdings"/>
              </a:rPr>
              <a:t>m</a:t>
            </a:r>
            <a:r>
              <a:rPr lang="en-US" sz="1600" baseline="-25000" dirty="0" err="1" smtClean="0">
                <a:sym typeface="Wingdings"/>
              </a:rPr>
              <a:t>t</a:t>
            </a:r>
            <a:r>
              <a:rPr lang="en-US" sz="1600" dirty="0" smtClean="0">
                <a:sym typeface="Wingdings"/>
              </a:rPr>
              <a:t> (</a:t>
            </a:r>
            <a:r>
              <a:rPr lang="en-US" sz="1600" dirty="0" err="1" smtClean="0">
                <a:sym typeface="Wingdings"/>
              </a:rPr>
              <a:t>w</a:t>
            </a:r>
            <a:r>
              <a:rPr lang="en-US" sz="1600" dirty="0" smtClean="0">
                <a:sym typeface="Wingdings"/>
              </a:rPr>
              <a:t>/ and w/o direct M</a:t>
            </a:r>
            <a:r>
              <a:rPr lang="en-US" sz="1600" baseline="-25000" dirty="0" smtClean="0">
                <a:sym typeface="Wingdings"/>
              </a:rPr>
              <a:t>H</a:t>
            </a:r>
            <a:r>
              <a:rPr lang="en-US" sz="1600" dirty="0" smtClean="0">
                <a:sym typeface="Wingdings"/>
              </a:rPr>
              <a:t> measurement).</a:t>
            </a:r>
          </a:p>
          <a:p>
            <a:pPr marL="342900" indent="-342900">
              <a:lnSpc>
                <a:spcPct val="90000"/>
              </a:lnSpc>
              <a:spcBef>
                <a:spcPct val="20000"/>
              </a:spcBef>
              <a:buFont typeface="Arial"/>
              <a:buChar char="•"/>
            </a:pPr>
            <a:r>
              <a:rPr lang="en-US" sz="1600" dirty="0" smtClean="0">
                <a:sym typeface="Wingdings"/>
              </a:rPr>
              <a:t>Indirect M</a:t>
            </a:r>
            <a:r>
              <a:rPr lang="en-US" sz="1600" baseline="-25000" dirty="0" smtClean="0">
                <a:sym typeface="Wingdings"/>
              </a:rPr>
              <a:t>H</a:t>
            </a:r>
            <a:r>
              <a:rPr lang="en-US" sz="1600" dirty="0" smtClean="0">
                <a:sym typeface="Wingdings"/>
              </a:rPr>
              <a:t> determination consistent (1.3</a:t>
            </a:r>
            <a:r>
              <a:rPr lang="en-US" sz="1600" dirty="0" smtClean="0">
                <a:latin typeface="Symbol" charset="2"/>
                <a:cs typeface="Symbol" charset="2"/>
                <a:sym typeface="Wingdings"/>
              </a:rPr>
              <a:t>s</a:t>
            </a:r>
            <a:r>
              <a:rPr lang="en-US" sz="1600" dirty="0" smtClean="0">
                <a:sym typeface="Wingdings"/>
              </a:rPr>
              <a:t>) with direct measurement at LHC (taken to be M</a:t>
            </a:r>
            <a:r>
              <a:rPr lang="en-US" sz="1600" baseline="-25000" dirty="0" smtClean="0">
                <a:sym typeface="Wingdings"/>
              </a:rPr>
              <a:t>H</a:t>
            </a:r>
            <a:r>
              <a:rPr lang="en-US" sz="1600" dirty="0" smtClean="0">
                <a:sym typeface="Wingdings"/>
              </a:rPr>
              <a:t>=125.7±0.4 GeV).</a:t>
            </a:r>
          </a:p>
          <a:p>
            <a:pPr marL="342900" indent="-342900">
              <a:lnSpc>
                <a:spcPct val="90000"/>
              </a:lnSpc>
              <a:spcBef>
                <a:spcPct val="20000"/>
              </a:spcBef>
              <a:buFont typeface="Arial"/>
              <a:buChar char="•"/>
            </a:pPr>
            <a:endParaRPr lang="en-US" sz="1600" dirty="0" smtClean="0">
              <a:sym typeface="Wingdings"/>
            </a:endParaRPr>
          </a:p>
        </p:txBody>
      </p:sp>
      <p:sp>
        <p:nvSpPr>
          <p:cNvPr id="19" name="Slide Number Placeholder 1"/>
          <p:cNvSpPr>
            <a:spLocks noGrp="1"/>
          </p:cNvSpPr>
          <p:nvPr>
            <p:ph type="sldNum" sz="quarter" idx="12"/>
          </p:nvPr>
        </p:nvSpPr>
        <p:spPr>
          <a:xfrm>
            <a:off x="7010400" y="6400800"/>
            <a:ext cx="1905000" cy="457200"/>
          </a:xfrm>
        </p:spPr>
        <p:txBody>
          <a:bodyPr/>
          <a:lstStyle/>
          <a:p>
            <a:pPr>
              <a:defRPr/>
            </a:pPr>
            <a:fld id="{EAEAFFAE-2AFA-DB42-A87C-4340D77792FB}" type="slidenum">
              <a:rPr lang="en-US" sz="1600" smtClean="0">
                <a:latin typeface="Arial"/>
                <a:cs typeface="Arial"/>
              </a:rPr>
              <a:pPr>
                <a:defRPr/>
              </a:pPr>
              <a:t>39</a:t>
            </a:fld>
            <a:endParaRPr lang="en-US" sz="1600">
              <a:latin typeface="Arial"/>
              <a:cs typeface="Aria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10400" y="6400800"/>
            <a:ext cx="1905000" cy="457200"/>
          </a:xfrm>
        </p:spPr>
        <p:txBody>
          <a:bodyPr/>
          <a:lstStyle/>
          <a:p>
            <a:pPr>
              <a:defRPr/>
            </a:pPr>
            <a:fld id="{EAEAFFAE-2AFA-DB42-A87C-4340D77792FB}" type="slidenum">
              <a:rPr lang="en-US" sz="1600" smtClean="0">
                <a:latin typeface="Arial"/>
                <a:cs typeface="Arial"/>
              </a:rPr>
              <a:pPr>
                <a:defRPr/>
              </a:pPr>
              <a:t>4</a:t>
            </a:fld>
            <a:endParaRPr lang="en-US" sz="1600">
              <a:latin typeface="Arial"/>
              <a:cs typeface="Arial"/>
            </a:endParaRPr>
          </a:p>
        </p:txBody>
      </p:sp>
      <p:sp>
        <p:nvSpPr>
          <p:cNvPr id="4" name="Text Box 1027"/>
          <p:cNvSpPr txBox="1">
            <a:spLocks noChangeArrowheads="1"/>
          </p:cNvSpPr>
          <p:nvPr/>
        </p:nvSpPr>
        <p:spPr bwMode="auto">
          <a:xfrm>
            <a:off x="1219200" y="152400"/>
            <a:ext cx="6858000" cy="461665"/>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rPr>
              <a:t>Today’s Presentation</a:t>
            </a:r>
          </a:p>
        </p:txBody>
      </p:sp>
      <p:sp>
        <p:nvSpPr>
          <p:cNvPr id="5" name="Rectangle 38"/>
          <p:cNvSpPr>
            <a:spLocks noChangeArrowheads="1"/>
          </p:cNvSpPr>
          <p:nvPr/>
        </p:nvSpPr>
        <p:spPr bwMode="auto">
          <a:xfrm>
            <a:off x="457200" y="1066800"/>
            <a:ext cx="7924800" cy="55626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 typeface="Arial"/>
              <a:buChar char="•"/>
            </a:pPr>
            <a:r>
              <a:rPr lang="en-US" sz="2000" dirty="0" smtClean="0">
                <a:solidFill>
                  <a:srgbClr val="000090"/>
                </a:solidFill>
              </a:rPr>
              <a:t>Introduction</a:t>
            </a:r>
          </a:p>
          <a:p>
            <a:pPr marL="342900" indent="-342900">
              <a:lnSpc>
                <a:spcPct val="90000"/>
              </a:lnSpc>
              <a:spcBef>
                <a:spcPct val="20000"/>
              </a:spcBef>
              <a:buFont typeface="Arial"/>
              <a:buChar char="•"/>
            </a:pPr>
            <a:endParaRPr lang="en-US" sz="2000" dirty="0" smtClean="0">
              <a:solidFill>
                <a:srgbClr val="000090"/>
              </a:solidFill>
            </a:endParaRPr>
          </a:p>
          <a:p>
            <a:pPr marL="342900" indent="-342900">
              <a:lnSpc>
                <a:spcPct val="90000"/>
              </a:lnSpc>
              <a:spcBef>
                <a:spcPct val="20000"/>
              </a:spcBef>
              <a:buFont typeface="Arial"/>
              <a:buChar char="•"/>
            </a:pPr>
            <a:r>
              <a:rPr lang="en-US" sz="2000" dirty="0" smtClean="0">
                <a:solidFill>
                  <a:srgbClr val="000090"/>
                </a:solidFill>
              </a:rPr>
              <a:t>Direct constraints on the Higgs boson</a:t>
            </a:r>
          </a:p>
          <a:p>
            <a:pPr marL="342900" indent="-342900">
              <a:lnSpc>
                <a:spcPct val="90000"/>
              </a:lnSpc>
              <a:spcBef>
                <a:spcPct val="20000"/>
              </a:spcBef>
            </a:pPr>
            <a:r>
              <a:rPr lang="en-US" sz="2000" dirty="0" smtClean="0"/>
              <a:t>	</a:t>
            </a:r>
            <a:r>
              <a:rPr lang="en-US" sz="1600" dirty="0" err="1" smtClean="0">
                <a:sym typeface="Wingdings"/>
              </a:rPr>
              <a:t></a:t>
            </a:r>
            <a:r>
              <a:rPr lang="en-US" sz="1600" dirty="0" smtClean="0">
                <a:sym typeface="Wingdings"/>
              </a:rPr>
              <a:t> Here will just give a quick overview of SM Higgs boson searches. </a:t>
            </a:r>
          </a:p>
          <a:p>
            <a:pPr marL="342900" indent="-342900">
              <a:lnSpc>
                <a:spcPct val="90000"/>
              </a:lnSpc>
              <a:spcBef>
                <a:spcPct val="20000"/>
              </a:spcBef>
            </a:pPr>
            <a:r>
              <a:rPr lang="en-US" sz="1600" dirty="0" smtClean="0">
                <a:sym typeface="Wingdings"/>
              </a:rPr>
              <a:t>	     </a:t>
            </a:r>
            <a:r>
              <a:rPr lang="en-US" sz="1600" dirty="0" smtClean="0">
                <a:solidFill>
                  <a:srgbClr val="FF0000"/>
                </a:solidFill>
                <a:sym typeface="Wingdings"/>
              </a:rPr>
              <a:t>For more details see talks by S. </a:t>
            </a:r>
            <a:r>
              <a:rPr lang="en-US" sz="1600" dirty="0" err="1" smtClean="0">
                <a:solidFill>
                  <a:srgbClr val="FF0000"/>
                </a:solidFill>
                <a:sym typeface="Wingdings"/>
              </a:rPr>
              <a:t>Shalhout</a:t>
            </a:r>
            <a:r>
              <a:rPr lang="en-US" sz="1600" dirty="0" smtClean="0">
                <a:solidFill>
                  <a:srgbClr val="FF0000"/>
                </a:solidFill>
                <a:sym typeface="Wingdings"/>
              </a:rPr>
              <a:t> and G. Davies.</a:t>
            </a:r>
          </a:p>
          <a:p>
            <a:pPr marL="342900" indent="-342900">
              <a:lnSpc>
                <a:spcPct val="90000"/>
              </a:lnSpc>
              <a:spcBef>
                <a:spcPct val="20000"/>
              </a:spcBef>
            </a:pPr>
            <a:r>
              <a:rPr lang="en-US" sz="1600" dirty="0" smtClean="0">
                <a:sym typeface="Wingdings"/>
              </a:rPr>
              <a:t>	</a:t>
            </a:r>
            <a:r>
              <a:rPr lang="en-US" sz="1600" dirty="0" err="1" smtClean="0">
                <a:sym typeface="Wingdings"/>
              </a:rPr>
              <a:t></a:t>
            </a:r>
            <a:r>
              <a:rPr lang="en-US" sz="1600" dirty="0" smtClean="0">
                <a:sym typeface="Wingdings"/>
              </a:rPr>
              <a:t> Will not discuss BSM Higgs boson searches.</a:t>
            </a:r>
          </a:p>
          <a:p>
            <a:pPr marL="342900" indent="-342900">
              <a:lnSpc>
                <a:spcPct val="90000"/>
              </a:lnSpc>
              <a:spcBef>
                <a:spcPct val="20000"/>
              </a:spcBef>
            </a:pPr>
            <a:r>
              <a:rPr lang="en-US" sz="1600" dirty="0" smtClean="0">
                <a:solidFill>
                  <a:srgbClr val="FF0000"/>
                </a:solidFill>
                <a:sym typeface="Wingdings"/>
              </a:rPr>
              <a:t>	     For an overview see talk by J. Hays.</a:t>
            </a:r>
          </a:p>
          <a:p>
            <a:pPr marL="342900" indent="-342900">
              <a:lnSpc>
                <a:spcPct val="90000"/>
              </a:lnSpc>
              <a:spcBef>
                <a:spcPct val="20000"/>
              </a:spcBef>
            </a:pPr>
            <a:r>
              <a:rPr lang="en-US" dirty="0" smtClean="0">
                <a:solidFill>
                  <a:srgbClr val="FF0000"/>
                </a:solidFill>
                <a:sym typeface="Wingdings"/>
              </a:rPr>
              <a:t>	</a:t>
            </a:r>
            <a:endParaRPr lang="en-US" dirty="0" smtClean="0">
              <a:solidFill>
                <a:srgbClr val="FF0000"/>
              </a:solidFill>
            </a:endParaRPr>
          </a:p>
          <a:p>
            <a:pPr marL="342900" indent="-342900">
              <a:lnSpc>
                <a:spcPct val="90000"/>
              </a:lnSpc>
              <a:spcBef>
                <a:spcPct val="20000"/>
              </a:spcBef>
              <a:buFont typeface="Arial"/>
              <a:buChar char="•"/>
            </a:pPr>
            <a:r>
              <a:rPr lang="en-US" sz="2000" dirty="0" smtClean="0">
                <a:solidFill>
                  <a:srgbClr val="000090"/>
                </a:solidFill>
              </a:rPr>
              <a:t>Indirect constraints on the Higgs boson: </a:t>
            </a:r>
            <a:r>
              <a:rPr lang="en-US" sz="2000" dirty="0" err="1" smtClean="0">
                <a:solidFill>
                  <a:srgbClr val="000090"/>
                </a:solidFill>
              </a:rPr>
              <a:t>m</a:t>
            </a:r>
            <a:r>
              <a:rPr lang="en-US" sz="2000" baseline="-25000" dirty="0" err="1" smtClean="0">
                <a:solidFill>
                  <a:srgbClr val="000090"/>
                </a:solidFill>
              </a:rPr>
              <a:t>t</a:t>
            </a:r>
            <a:r>
              <a:rPr lang="en-US" sz="2000" dirty="0" smtClean="0">
                <a:solidFill>
                  <a:srgbClr val="000090"/>
                </a:solidFill>
              </a:rPr>
              <a:t> and </a:t>
            </a:r>
            <a:r>
              <a:rPr lang="en-US" sz="2000" dirty="0" err="1" smtClean="0">
                <a:solidFill>
                  <a:srgbClr val="000090"/>
                </a:solidFill>
              </a:rPr>
              <a:t>m</a:t>
            </a:r>
            <a:r>
              <a:rPr lang="en-US" sz="2000" baseline="-25000" dirty="0" err="1" smtClean="0">
                <a:solidFill>
                  <a:srgbClr val="000090"/>
                </a:solidFill>
              </a:rPr>
              <a:t>W</a:t>
            </a:r>
            <a:endParaRPr lang="en-US" sz="2000" baseline="-25000" dirty="0" smtClean="0">
              <a:solidFill>
                <a:srgbClr val="000090"/>
              </a:solidFill>
            </a:endParaRPr>
          </a:p>
          <a:p>
            <a:pPr marL="342900" indent="-342900">
              <a:lnSpc>
                <a:spcPct val="90000"/>
              </a:lnSpc>
              <a:spcBef>
                <a:spcPct val="20000"/>
              </a:spcBef>
            </a:pPr>
            <a:r>
              <a:rPr lang="en-US" sz="1600" baseline="-25000" dirty="0" smtClean="0">
                <a:solidFill>
                  <a:srgbClr val="000090"/>
                </a:solidFill>
              </a:rPr>
              <a:t>	</a:t>
            </a:r>
            <a:r>
              <a:rPr lang="en-US" sz="1600" dirty="0" err="1" smtClean="0">
                <a:sym typeface="Wingdings"/>
              </a:rPr>
              <a:t></a:t>
            </a:r>
            <a:r>
              <a:rPr lang="en-US" sz="1600" dirty="0" smtClean="0">
                <a:sym typeface="Wingdings"/>
              </a:rPr>
              <a:t> Main focus of this talk</a:t>
            </a:r>
            <a:endParaRPr lang="en-US" sz="1600" baseline="-25000" dirty="0" smtClean="0">
              <a:solidFill>
                <a:srgbClr val="000090"/>
              </a:solidFill>
            </a:endParaRPr>
          </a:p>
          <a:p>
            <a:pPr marL="342900" indent="-342900">
              <a:lnSpc>
                <a:spcPct val="90000"/>
              </a:lnSpc>
              <a:spcBef>
                <a:spcPct val="20000"/>
              </a:spcBef>
            </a:pPr>
            <a:endParaRPr lang="en-US" sz="2000" dirty="0" smtClean="0">
              <a:solidFill>
                <a:srgbClr val="000090"/>
              </a:solidFill>
            </a:endParaRPr>
          </a:p>
          <a:p>
            <a:pPr marL="342900" indent="-342900">
              <a:lnSpc>
                <a:spcPct val="90000"/>
              </a:lnSpc>
              <a:spcBef>
                <a:spcPct val="20000"/>
              </a:spcBef>
              <a:buFont typeface="Arial" charset="0"/>
              <a:buChar char="•"/>
            </a:pPr>
            <a:r>
              <a:rPr lang="en-US" sz="2000" dirty="0" smtClean="0">
                <a:solidFill>
                  <a:srgbClr val="000090"/>
                </a:solidFill>
              </a:rPr>
              <a:t>Summary and outlook</a:t>
            </a:r>
          </a:p>
        </p:txBody>
      </p:sp>
    </p:spTree>
  </p:cSld>
  <p:clrMapOvr>
    <a:masterClrMapping/>
  </p:clrMapOvr>
  <p:transition advTm="27349"/>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 Box 1027"/>
          <p:cNvSpPr txBox="1">
            <a:spLocks noChangeArrowheads="1"/>
          </p:cNvSpPr>
          <p:nvPr/>
        </p:nvSpPr>
        <p:spPr bwMode="auto">
          <a:xfrm>
            <a:off x="1219200" y="152400"/>
            <a:ext cx="6858000" cy="461963"/>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rPr>
              <a:t>Constraints on the Higgs Boson Mass</a:t>
            </a:r>
            <a:endParaRPr lang="en-US" sz="2400" dirty="0">
              <a:solidFill>
                <a:srgbClr val="990033"/>
              </a:solidFill>
            </a:endParaRPr>
          </a:p>
        </p:txBody>
      </p:sp>
      <p:sp>
        <p:nvSpPr>
          <p:cNvPr id="14" name="Rectangle 13"/>
          <p:cNvSpPr/>
          <p:nvPr/>
        </p:nvSpPr>
        <p:spPr>
          <a:xfrm>
            <a:off x="7499335" y="759023"/>
            <a:ext cx="1492265" cy="307777"/>
          </a:xfrm>
          <a:prstGeom prst="rect">
            <a:avLst/>
          </a:prstGeom>
        </p:spPr>
        <p:txBody>
          <a:bodyPr wrap="none">
            <a:spAutoFit/>
          </a:bodyPr>
          <a:lstStyle/>
          <a:p>
            <a:r>
              <a:rPr lang="en-US" dirty="0" smtClean="0"/>
              <a:t>arXiv:1209.2716</a:t>
            </a:r>
            <a:endParaRPr lang="en-US" dirty="0"/>
          </a:p>
        </p:txBody>
      </p:sp>
      <p:pic>
        <p:nvPicPr>
          <p:cNvPr id="16" name="Picture 15"/>
          <p:cNvPicPr>
            <a:picLocks noChangeAspect="1"/>
          </p:cNvPicPr>
          <p:nvPr/>
        </p:nvPicPr>
        <p:blipFill>
          <a:blip r:embed="rId3"/>
          <a:stretch>
            <a:fillRect/>
          </a:stretch>
        </p:blipFill>
        <p:spPr>
          <a:xfrm>
            <a:off x="76200" y="993577"/>
            <a:ext cx="4800600" cy="3194720"/>
          </a:xfrm>
          <a:prstGeom prst="rect">
            <a:avLst/>
          </a:prstGeom>
        </p:spPr>
      </p:pic>
      <p:sp>
        <p:nvSpPr>
          <p:cNvPr id="18" name="Rectangle 38"/>
          <p:cNvSpPr>
            <a:spLocks noChangeArrowheads="1"/>
          </p:cNvSpPr>
          <p:nvPr/>
        </p:nvSpPr>
        <p:spPr bwMode="auto">
          <a:xfrm>
            <a:off x="381000" y="4270177"/>
            <a:ext cx="8382000" cy="15240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 typeface="Arial"/>
              <a:buChar char="•"/>
            </a:pPr>
            <a:r>
              <a:rPr lang="en-US" sz="1600" dirty="0" smtClean="0">
                <a:sym typeface="Wingdings"/>
              </a:rPr>
              <a:t>Good consistency between direct and indirect measurements of M</a:t>
            </a:r>
            <a:r>
              <a:rPr lang="en-US" sz="1600" baseline="-25000" dirty="0" smtClean="0">
                <a:sym typeface="Wingdings"/>
              </a:rPr>
              <a:t>W</a:t>
            </a:r>
            <a:r>
              <a:rPr lang="en-US" sz="1600" dirty="0" smtClean="0">
                <a:sym typeface="Wingdings"/>
              </a:rPr>
              <a:t> and </a:t>
            </a:r>
            <a:r>
              <a:rPr lang="en-US" sz="1600" dirty="0" err="1" smtClean="0">
                <a:sym typeface="Wingdings"/>
              </a:rPr>
              <a:t>m</a:t>
            </a:r>
            <a:r>
              <a:rPr lang="en-US" sz="1600" baseline="-25000" dirty="0" err="1" smtClean="0">
                <a:sym typeface="Wingdings"/>
              </a:rPr>
              <a:t>t</a:t>
            </a:r>
            <a:r>
              <a:rPr lang="en-US" sz="1600" dirty="0" smtClean="0">
                <a:sym typeface="Wingdings"/>
              </a:rPr>
              <a:t> (</a:t>
            </a:r>
            <a:r>
              <a:rPr lang="en-US" sz="1600" dirty="0" err="1" smtClean="0">
                <a:sym typeface="Wingdings"/>
              </a:rPr>
              <a:t>w</a:t>
            </a:r>
            <a:r>
              <a:rPr lang="en-US" sz="1600" dirty="0" smtClean="0">
                <a:sym typeface="Wingdings"/>
              </a:rPr>
              <a:t>/ and w/o direct M</a:t>
            </a:r>
            <a:r>
              <a:rPr lang="en-US" sz="1600" baseline="-25000" dirty="0" smtClean="0">
                <a:sym typeface="Wingdings"/>
              </a:rPr>
              <a:t>H</a:t>
            </a:r>
            <a:r>
              <a:rPr lang="en-US" sz="1600" dirty="0" smtClean="0">
                <a:sym typeface="Wingdings"/>
              </a:rPr>
              <a:t> measurement).</a:t>
            </a:r>
          </a:p>
          <a:p>
            <a:pPr marL="342900" indent="-342900">
              <a:lnSpc>
                <a:spcPct val="90000"/>
              </a:lnSpc>
              <a:spcBef>
                <a:spcPct val="20000"/>
              </a:spcBef>
              <a:buFont typeface="Arial"/>
              <a:buChar char="•"/>
            </a:pPr>
            <a:r>
              <a:rPr lang="en-US" sz="1600" dirty="0" smtClean="0">
                <a:sym typeface="Wingdings"/>
              </a:rPr>
              <a:t>Conversely, the test can be “turned around” and use electroweak fit, together with direct M</a:t>
            </a:r>
            <a:r>
              <a:rPr lang="en-US" sz="1600" baseline="-25000" dirty="0" smtClean="0">
                <a:sym typeface="Wingdings"/>
              </a:rPr>
              <a:t>H</a:t>
            </a:r>
            <a:r>
              <a:rPr lang="en-US" sz="1600" dirty="0" smtClean="0">
                <a:sym typeface="Wingdings"/>
              </a:rPr>
              <a:t> measurement, to determine M</a:t>
            </a:r>
            <a:r>
              <a:rPr lang="en-US" sz="1600" baseline="-25000" dirty="0" smtClean="0">
                <a:sym typeface="Wingdings"/>
              </a:rPr>
              <a:t>W</a:t>
            </a:r>
            <a:r>
              <a:rPr lang="en-US" sz="1600" dirty="0" smtClean="0">
                <a:sym typeface="Wingdings"/>
              </a:rPr>
              <a:t>:</a:t>
            </a: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p:txBody>
      </p:sp>
      <p:pic>
        <p:nvPicPr>
          <p:cNvPr id="10" name="Picture 9"/>
          <p:cNvPicPr>
            <a:picLocks noChangeAspect="1"/>
          </p:cNvPicPr>
          <p:nvPr/>
        </p:nvPicPr>
        <p:blipFill>
          <a:blip r:embed="rId4"/>
          <a:stretch>
            <a:fillRect/>
          </a:stretch>
        </p:blipFill>
        <p:spPr>
          <a:xfrm>
            <a:off x="4953000" y="993577"/>
            <a:ext cx="4191000" cy="3200400"/>
          </a:xfrm>
          <a:prstGeom prst="rect">
            <a:avLst/>
          </a:prstGeom>
        </p:spPr>
      </p:pic>
      <p:graphicFrame>
        <p:nvGraphicFramePr>
          <p:cNvPr id="729091" name="Object 3"/>
          <p:cNvGraphicFramePr>
            <a:graphicFrameLocks noChangeAspect="1"/>
          </p:cNvGraphicFramePr>
          <p:nvPr/>
        </p:nvGraphicFramePr>
        <p:xfrm>
          <a:off x="381000" y="5791200"/>
          <a:ext cx="5092700" cy="787400"/>
        </p:xfrm>
        <a:graphic>
          <a:graphicData uri="http://schemas.openxmlformats.org/presentationml/2006/ole">
            <p:oleObj spid="_x0000_s729091" name="Equation" r:id="rId5" imgW="5092700" imgH="787400" progId="Equation.3">
              <p:embed/>
            </p:oleObj>
          </a:graphicData>
        </a:graphic>
      </p:graphicFrame>
      <p:graphicFrame>
        <p:nvGraphicFramePr>
          <p:cNvPr id="729092" name="Object 4"/>
          <p:cNvGraphicFramePr>
            <a:graphicFrameLocks noChangeAspect="1"/>
          </p:cNvGraphicFramePr>
          <p:nvPr/>
        </p:nvGraphicFramePr>
        <p:xfrm>
          <a:off x="5956300" y="5816600"/>
          <a:ext cx="2197100" cy="228600"/>
        </p:xfrm>
        <a:graphic>
          <a:graphicData uri="http://schemas.openxmlformats.org/presentationml/2006/ole">
            <p:oleObj spid="_x0000_s729092" name="Equation" r:id="rId6" imgW="2197100" imgH="228600" progId="Equation.3">
              <p:embed/>
            </p:oleObj>
          </a:graphicData>
        </a:graphic>
      </p:graphicFrame>
      <p:sp>
        <p:nvSpPr>
          <p:cNvPr id="13" name="TextBox 12"/>
          <p:cNvSpPr txBox="1"/>
          <p:nvPr/>
        </p:nvSpPr>
        <p:spPr bwMode="auto">
          <a:xfrm>
            <a:off x="5867400" y="5410200"/>
            <a:ext cx="2225890" cy="338554"/>
          </a:xfrm>
          <a:prstGeom prst="rect">
            <a:avLst/>
          </a:prstGeom>
          <a:noFill/>
          <a:ln w="28575">
            <a:noFill/>
            <a:miter lim="800000"/>
            <a:headEnd/>
            <a:tailEnd/>
          </a:ln>
          <a:effectLst/>
        </p:spPr>
        <p:txBody>
          <a:bodyPr wrap="none" rtlCol="0">
            <a:spAutoFit/>
          </a:bodyPr>
          <a:lstStyle/>
          <a:p>
            <a:pPr>
              <a:spcBef>
                <a:spcPct val="50000"/>
              </a:spcBef>
            </a:pPr>
            <a:r>
              <a:rPr lang="en-US" sz="1600" b="1" dirty="0" smtClean="0">
                <a:solidFill>
                  <a:srgbClr val="FF0000"/>
                </a:solidFill>
              </a:rPr>
              <a:t>Direct measurement:</a:t>
            </a:r>
          </a:p>
        </p:txBody>
      </p:sp>
      <p:sp>
        <p:nvSpPr>
          <p:cNvPr id="15" name="TextBox 14"/>
          <p:cNvSpPr txBox="1"/>
          <p:nvPr/>
        </p:nvSpPr>
        <p:spPr bwMode="auto">
          <a:xfrm>
            <a:off x="304800" y="5410200"/>
            <a:ext cx="2385389" cy="338554"/>
          </a:xfrm>
          <a:prstGeom prst="rect">
            <a:avLst/>
          </a:prstGeom>
          <a:noFill/>
          <a:ln w="28575">
            <a:noFill/>
            <a:miter lim="800000"/>
            <a:headEnd/>
            <a:tailEnd/>
          </a:ln>
          <a:effectLst/>
        </p:spPr>
        <p:txBody>
          <a:bodyPr wrap="none" rtlCol="0">
            <a:spAutoFit/>
          </a:bodyPr>
          <a:lstStyle/>
          <a:p>
            <a:pPr>
              <a:spcBef>
                <a:spcPct val="50000"/>
              </a:spcBef>
            </a:pPr>
            <a:r>
              <a:rPr lang="en-US" sz="1600" b="1" dirty="0" smtClean="0">
                <a:solidFill>
                  <a:srgbClr val="0000FF"/>
                </a:solidFill>
              </a:rPr>
              <a:t>Indirect measurement:</a:t>
            </a:r>
          </a:p>
        </p:txBody>
      </p:sp>
      <p:sp>
        <p:nvSpPr>
          <p:cNvPr id="17" name="TextBox 16"/>
          <p:cNvSpPr txBox="1"/>
          <p:nvPr/>
        </p:nvSpPr>
        <p:spPr bwMode="auto">
          <a:xfrm>
            <a:off x="5867400" y="6121400"/>
            <a:ext cx="3124200" cy="338554"/>
          </a:xfrm>
          <a:prstGeom prst="rect">
            <a:avLst/>
          </a:prstGeom>
          <a:noFill/>
          <a:ln w="28575">
            <a:noFill/>
            <a:miter lim="800000"/>
            <a:headEnd/>
            <a:tailEnd/>
          </a:ln>
          <a:effectLst/>
        </p:spPr>
        <p:txBody>
          <a:bodyPr wrap="square" rtlCol="0">
            <a:spAutoFit/>
          </a:bodyPr>
          <a:lstStyle/>
          <a:p>
            <a:pPr>
              <a:spcBef>
                <a:spcPct val="50000"/>
              </a:spcBef>
            </a:pPr>
            <a:r>
              <a:rPr lang="en-US" sz="1600" dirty="0" smtClean="0">
                <a:solidFill>
                  <a:srgbClr val="FF0000"/>
                </a:solidFill>
              </a:rPr>
              <a:t>Desirable to further improve it! </a:t>
            </a:r>
          </a:p>
        </p:txBody>
      </p:sp>
      <p:sp>
        <p:nvSpPr>
          <p:cNvPr id="19" name="Slide Number Placeholder 1"/>
          <p:cNvSpPr>
            <a:spLocks noGrp="1"/>
          </p:cNvSpPr>
          <p:nvPr>
            <p:ph type="sldNum" sz="quarter" idx="12"/>
          </p:nvPr>
        </p:nvSpPr>
        <p:spPr>
          <a:xfrm>
            <a:off x="7010400" y="6400800"/>
            <a:ext cx="1905000" cy="457200"/>
          </a:xfrm>
        </p:spPr>
        <p:txBody>
          <a:bodyPr/>
          <a:lstStyle/>
          <a:p>
            <a:pPr>
              <a:defRPr/>
            </a:pPr>
            <a:fld id="{EAEAFFAE-2AFA-DB42-A87C-4340D77792FB}" type="slidenum">
              <a:rPr lang="en-US" sz="1600" smtClean="0">
                <a:latin typeface="Arial"/>
                <a:cs typeface="Arial"/>
              </a:rPr>
              <a:pPr>
                <a:defRPr/>
              </a:pPr>
              <a:t>40</a:t>
            </a:fld>
            <a:endParaRPr lang="en-US" sz="1600" dirty="0">
              <a:latin typeface="Arial"/>
              <a:cs typeface="Arial"/>
            </a:endParaRPr>
          </a:p>
        </p:txBody>
      </p:sp>
      <p:sp>
        <p:nvSpPr>
          <p:cNvPr id="20" name="Oval 19"/>
          <p:cNvSpPr/>
          <p:nvPr/>
        </p:nvSpPr>
        <p:spPr bwMode="auto">
          <a:xfrm>
            <a:off x="1524000" y="6324600"/>
            <a:ext cx="685800" cy="381000"/>
          </a:xfrm>
          <a:prstGeom prst="ellipse">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21" name="Oval 20"/>
          <p:cNvSpPr/>
          <p:nvPr/>
        </p:nvSpPr>
        <p:spPr bwMode="auto">
          <a:xfrm>
            <a:off x="7086600" y="5715000"/>
            <a:ext cx="685800" cy="3810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22" name="Oval 21"/>
          <p:cNvSpPr/>
          <p:nvPr/>
        </p:nvSpPr>
        <p:spPr bwMode="auto">
          <a:xfrm>
            <a:off x="1676400" y="5715000"/>
            <a:ext cx="990600" cy="381000"/>
          </a:xfrm>
          <a:prstGeom prst="ellipse">
            <a:avLst/>
          </a:prstGeom>
          <a:noFill/>
          <a:ln w="28575" cap="flat" cmpd="sng" algn="ctr">
            <a:solidFill>
              <a:srgbClr val="0000FF"/>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23" name="Oval 22"/>
          <p:cNvSpPr/>
          <p:nvPr/>
        </p:nvSpPr>
        <p:spPr bwMode="auto">
          <a:xfrm>
            <a:off x="3886200" y="6019800"/>
            <a:ext cx="1143000" cy="381000"/>
          </a:xfrm>
          <a:prstGeom prst="ellipse">
            <a:avLst/>
          </a:prstGeom>
          <a:noFill/>
          <a:ln w="28575" cap="flat" cmpd="sng" algn="ctr">
            <a:solidFill>
              <a:srgbClr val="0000FF"/>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 Box 1027"/>
          <p:cNvSpPr txBox="1">
            <a:spLocks noChangeArrowheads="1"/>
          </p:cNvSpPr>
          <p:nvPr/>
        </p:nvSpPr>
        <p:spPr bwMode="auto">
          <a:xfrm>
            <a:off x="1219200" y="152400"/>
            <a:ext cx="6858000" cy="461963"/>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rPr>
              <a:t>Future Prospects</a:t>
            </a:r>
            <a:endParaRPr lang="en-US" sz="2400" dirty="0">
              <a:solidFill>
                <a:srgbClr val="990033"/>
              </a:solidFill>
            </a:endParaRPr>
          </a:p>
        </p:txBody>
      </p:sp>
      <p:sp>
        <p:nvSpPr>
          <p:cNvPr id="9" name="Rectangle 38"/>
          <p:cNvSpPr>
            <a:spLocks noChangeArrowheads="1"/>
          </p:cNvSpPr>
          <p:nvPr/>
        </p:nvSpPr>
        <p:spPr bwMode="auto">
          <a:xfrm>
            <a:off x="381000" y="914400"/>
            <a:ext cx="4191000" cy="15240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pPr>
            <a:r>
              <a:rPr lang="en-US" sz="1600" dirty="0" smtClean="0">
                <a:sym typeface="Wingdings"/>
              </a:rPr>
              <a:t>Main improvements expected:</a:t>
            </a:r>
          </a:p>
          <a:p>
            <a:pPr marL="342900" indent="-342900">
              <a:lnSpc>
                <a:spcPct val="90000"/>
              </a:lnSpc>
              <a:spcBef>
                <a:spcPct val="20000"/>
              </a:spcBef>
              <a:buFont typeface="Arial"/>
              <a:buChar char="•"/>
            </a:pPr>
            <a:r>
              <a:rPr lang="en-US" sz="1600" dirty="0" smtClean="0">
                <a:solidFill>
                  <a:srgbClr val="0000FF"/>
                </a:solidFill>
                <a:sym typeface="Wingdings"/>
              </a:rPr>
              <a:t>Use of full 10 fb</a:t>
            </a:r>
            <a:r>
              <a:rPr lang="en-US" sz="1600" baseline="30000" dirty="0" smtClean="0">
                <a:solidFill>
                  <a:srgbClr val="0000FF"/>
                </a:solidFill>
                <a:sym typeface="Wingdings"/>
              </a:rPr>
              <a:t>-1</a:t>
            </a:r>
            <a:r>
              <a:rPr lang="en-US" sz="1600" dirty="0" smtClean="0">
                <a:solidFill>
                  <a:srgbClr val="0000FF"/>
                </a:solidFill>
                <a:sym typeface="Wingdings"/>
              </a:rPr>
              <a:t> dataset </a:t>
            </a:r>
            <a:r>
              <a:rPr lang="en-US" sz="1600" dirty="0" smtClean="0">
                <a:sym typeface="Wingdings"/>
              </a:rPr>
              <a:t>(so far 2.2 fb</a:t>
            </a:r>
            <a:r>
              <a:rPr lang="en-US" sz="1600" baseline="30000" dirty="0" smtClean="0">
                <a:sym typeface="Wingdings"/>
              </a:rPr>
              <a:t>-1</a:t>
            </a:r>
            <a:r>
              <a:rPr lang="en-US" sz="1600" dirty="0" smtClean="0">
                <a:sym typeface="Wingdings"/>
              </a:rPr>
              <a:t> used by CDF and 5.3 fb</a:t>
            </a:r>
            <a:r>
              <a:rPr lang="en-US" sz="1600" baseline="30000" dirty="0" smtClean="0">
                <a:sym typeface="Wingdings"/>
              </a:rPr>
              <a:t>-1</a:t>
            </a:r>
            <a:r>
              <a:rPr lang="en-US" sz="1600" dirty="0" smtClean="0">
                <a:sym typeface="Wingdings"/>
              </a:rPr>
              <a:t> used by DØ).</a:t>
            </a: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r>
              <a:rPr lang="en-US" sz="1600" dirty="0" smtClean="0">
                <a:solidFill>
                  <a:srgbClr val="0000FF"/>
                </a:solidFill>
                <a:sym typeface="Wingdings"/>
              </a:rPr>
              <a:t>Reduction of PDF uncertainties:</a:t>
            </a:r>
          </a:p>
          <a:p>
            <a:pPr marL="800100" lvl="1" indent="-342900">
              <a:lnSpc>
                <a:spcPct val="90000"/>
              </a:lnSpc>
              <a:spcBef>
                <a:spcPct val="20000"/>
              </a:spcBef>
              <a:buFont typeface="Arial"/>
              <a:buChar char="•"/>
            </a:pPr>
            <a:r>
              <a:rPr lang="en-US" sz="1600" dirty="0" smtClean="0">
                <a:sym typeface="Wingdings"/>
              </a:rPr>
              <a:t>include in PDF fits measurements at Tevatron and LHC that can constrain PDF uncertainties:             W charge asymmetry, Z rapidity,…</a:t>
            </a:r>
          </a:p>
          <a:p>
            <a:pPr marL="800100" lvl="1" indent="-342900">
              <a:lnSpc>
                <a:spcPct val="90000"/>
              </a:lnSpc>
              <a:spcBef>
                <a:spcPct val="20000"/>
              </a:spcBef>
              <a:buFont typeface="Arial"/>
              <a:buChar char="•"/>
            </a:pPr>
            <a:endParaRPr lang="en-US" sz="1600" dirty="0" smtClean="0">
              <a:sym typeface="Wingdings"/>
            </a:endParaRPr>
          </a:p>
          <a:p>
            <a:pPr marL="800100" lvl="1" indent="-342900">
              <a:lnSpc>
                <a:spcPct val="90000"/>
              </a:lnSpc>
              <a:spcBef>
                <a:spcPct val="20000"/>
              </a:spcBef>
              <a:buFont typeface="Arial"/>
              <a:buChar char="•"/>
            </a:pPr>
            <a:r>
              <a:rPr lang="en-US" sz="1600" dirty="0" smtClean="0">
                <a:sym typeface="Wingdings"/>
              </a:rPr>
              <a:t>extend </a:t>
            </a:r>
            <a:r>
              <a:rPr lang="en-US" sz="1600" dirty="0" err="1" smtClean="0">
                <a:sym typeface="Wingdings"/>
              </a:rPr>
              <a:t>η</a:t>
            </a:r>
            <a:r>
              <a:rPr lang="en-US" sz="1600" dirty="0" smtClean="0">
                <a:sym typeface="Wingdings"/>
              </a:rPr>
              <a:t> coverage to end-cap calorimeters (DØ): sensitivity to PDF uncertainties introduced through </a:t>
            </a:r>
            <a:r>
              <a:rPr lang="en-US" sz="1600" dirty="0" err="1" smtClean="0">
                <a:sym typeface="Wingdings"/>
              </a:rPr>
              <a:t>η</a:t>
            </a:r>
            <a:r>
              <a:rPr lang="en-US" sz="1600" dirty="0" smtClean="0">
                <a:sym typeface="Wingdings"/>
              </a:rPr>
              <a:t> acceptance cuts.</a:t>
            </a:r>
          </a:p>
          <a:p>
            <a:pPr marL="1257300" lvl="2" indent="-342900">
              <a:lnSpc>
                <a:spcPct val="90000"/>
              </a:lnSpc>
              <a:spcBef>
                <a:spcPct val="20000"/>
              </a:spcBef>
              <a:buFont typeface="Arial"/>
              <a:buChar char="•"/>
            </a:pPr>
            <a:r>
              <a:rPr lang="en-US" sz="1600" dirty="0" smtClean="0">
                <a:sym typeface="Wingdings"/>
              </a:rPr>
              <a:t>Will also reduce correlation on PDF uncertainty between CDF and DØ.</a:t>
            </a: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p:txBody>
      </p:sp>
      <p:pic>
        <p:nvPicPr>
          <p:cNvPr id="19" name="Picture 18"/>
          <p:cNvPicPr>
            <a:picLocks noChangeAspect="1"/>
          </p:cNvPicPr>
          <p:nvPr/>
        </p:nvPicPr>
        <p:blipFill>
          <a:blip r:embed="rId2"/>
          <a:stretch>
            <a:fillRect/>
          </a:stretch>
        </p:blipFill>
        <p:spPr>
          <a:xfrm>
            <a:off x="5564281" y="838200"/>
            <a:ext cx="3046319" cy="2230687"/>
          </a:xfrm>
          <a:prstGeom prst="rect">
            <a:avLst/>
          </a:prstGeom>
        </p:spPr>
      </p:pic>
      <p:sp>
        <p:nvSpPr>
          <p:cNvPr id="20" name="Rectangle 19"/>
          <p:cNvSpPr/>
          <p:nvPr/>
        </p:nvSpPr>
        <p:spPr>
          <a:xfrm>
            <a:off x="6400800" y="685800"/>
            <a:ext cx="2133600" cy="304800"/>
          </a:xfrm>
          <a:prstGeom prst="rect">
            <a:avLst/>
          </a:prstGeom>
        </p:spPr>
        <p:txBody>
          <a:bodyPr wrap="square">
            <a:spAutoFit/>
          </a:bodyPr>
          <a:lstStyle/>
          <a:p>
            <a:r>
              <a:rPr lang="en-US" dirty="0" smtClean="0"/>
              <a:t>PRL 101, 211801 (2008) </a:t>
            </a:r>
            <a:endParaRPr lang="en-US" dirty="0"/>
          </a:p>
        </p:txBody>
      </p:sp>
      <p:sp>
        <p:nvSpPr>
          <p:cNvPr id="21" name="TextBox 20"/>
          <p:cNvSpPr txBox="1"/>
          <p:nvPr/>
        </p:nvSpPr>
        <p:spPr bwMode="auto">
          <a:xfrm>
            <a:off x="1752600" y="6443246"/>
            <a:ext cx="3583233" cy="338554"/>
          </a:xfrm>
          <a:prstGeom prst="rect">
            <a:avLst/>
          </a:prstGeom>
          <a:noFill/>
          <a:ln w="28575">
            <a:noFill/>
            <a:miter lim="800000"/>
            <a:headEnd/>
            <a:tailEnd/>
          </a:ln>
          <a:effectLst/>
        </p:spPr>
        <p:txBody>
          <a:bodyPr wrap="none" rtlCol="0">
            <a:spAutoFit/>
          </a:bodyPr>
          <a:lstStyle/>
          <a:p>
            <a:pPr>
              <a:spcBef>
                <a:spcPct val="50000"/>
              </a:spcBef>
            </a:pPr>
            <a:r>
              <a:rPr lang="en-US" sz="1600" dirty="0" smtClean="0">
                <a:solidFill>
                  <a:srgbClr val="FF0000"/>
                </a:solidFill>
              </a:rPr>
              <a:t>New full dataset results coming soon!</a:t>
            </a:r>
          </a:p>
        </p:txBody>
      </p:sp>
      <p:pic>
        <p:nvPicPr>
          <p:cNvPr id="22" name="Picture 21"/>
          <p:cNvPicPr>
            <a:picLocks noChangeAspect="1"/>
          </p:cNvPicPr>
          <p:nvPr/>
        </p:nvPicPr>
        <p:blipFill>
          <a:blip r:embed="rId3"/>
          <a:stretch>
            <a:fillRect/>
          </a:stretch>
        </p:blipFill>
        <p:spPr>
          <a:xfrm>
            <a:off x="5486400" y="3236957"/>
            <a:ext cx="2946400" cy="3621043"/>
          </a:xfrm>
          <a:prstGeom prst="rect">
            <a:avLst/>
          </a:prstGeom>
        </p:spPr>
      </p:pic>
      <p:sp>
        <p:nvSpPr>
          <p:cNvPr id="23" name="Rectangle 22"/>
          <p:cNvSpPr/>
          <p:nvPr/>
        </p:nvSpPr>
        <p:spPr>
          <a:xfrm>
            <a:off x="6400800" y="2971800"/>
            <a:ext cx="2133600" cy="304800"/>
          </a:xfrm>
          <a:prstGeom prst="rect">
            <a:avLst/>
          </a:prstGeom>
        </p:spPr>
        <p:txBody>
          <a:bodyPr wrap="square">
            <a:spAutoFit/>
          </a:bodyPr>
          <a:lstStyle/>
          <a:p>
            <a:r>
              <a:rPr lang="en-US" dirty="0" smtClean="0"/>
              <a:t>PRL 102, 181801 (2009) </a:t>
            </a:r>
            <a:endParaRPr lang="en-US" dirty="0"/>
          </a:p>
        </p:txBody>
      </p:sp>
      <p:sp>
        <p:nvSpPr>
          <p:cNvPr id="24" name="Slide Number Placeholder 1"/>
          <p:cNvSpPr>
            <a:spLocks noGrp="1"/>
          </p:cNvSpPr>
          <p:nvPr>
            <p:ph type="sldNum" sz="quarter" idx="12"/>
          </p:nvPr>
        </p:nvSpPr>
        <p:spPr>
          <a:xfrm>
            <a:off x="7010400" y="6400800"/>
            <a:ext cx="1905000" cy="457200"/>
          </a:xfrm>
        </p:spPr>
        <p:txBody>
          <a:bodyPr/>
          <a:lstStyle/>
          <a:p>
            <a:pPr>
              <a:defRPr/>
            </a:pPr>
            <a:fld id="{EAEAFFAE-2AFA-DB42-A87C-4340D77792FB}" type="slidenum">
              <a:rPr lang="en-US" sz="1600" smtClean="0">
                <a:latin typeface="Arial"/>
                <a:cs typeface="Arial"/>
              </a:rPr>
              <a:pPr>
                <a:defRPr/>
              </a:pPr>
              <a:t>41</a:t>
            </a:fld>
            <a:endParaRPr lang="en-US" sz="1600">
              <a:latin typeface="Arial"/>
              <a:cs typeface="Aria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0" name="Group 9"/>
          <p:cNvGrpSpPr/>
          <p:nvPr/>
        </p:nvGrpSpPr>
        <p:grpSpPr>
          <a:xfrm>
            <a:off x="4419600" y="1219200"/>
            <a:ext cx="4724400" cy="4572000"/>
            <a:chOff x="1447800" y="756626"/>
            <a:chExt cx="6273384" cy="5948974"/>
          </a:xfrm>
        </p:grpSpPr>
        <p:pic>
          <p:nvPicPr>
            <p:cNvPr id="14" name="Picture 13"/>
            <p:cNvPicPr>
              <a:picLocks noChangeAspect="1"/>
            </p:cNvPicPr>
            <p:nvPr/>
          </p:nvPicPr>
          <p:blipFill>
            <a:blip r:embed="rId2"/>
            <a:stretch>
              <a:fillRect/>
            </a:stretch>
          </p:blipFill>
          <p:spPr>
            <a:xfrm>
              <a:off x="1447800" y="756626"/>
              <a:ext cx="6172200" cy="5948974"/>
            </a:xfrm>
            <a:prstGeom prst="rect">
              <a:avLst/>
            </a:prstGeom>
          </p:spPr>
        </p:pic>
        <p:sp>
          <p:nvSpPr>
            <p:cNvPr id="15" name="Oval 14"/>
            <p:cNvSpPr/>
            <p:nvPr/>
          </p:nvSpPr>
          <p:spPr bwMode="auto">
            <a:xfrm>
              <a:off x="4648200" y="3962400"/>
              <a:ext cx="609600" cy="3048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16" name="TextBox 15"/>
            <p:cNvSpPr txBox="1"/>
            <p:nvPr/>
          </p:nvSpPr>
          <p:spPr bwMode="auto">
            <a:xfrm>
              <a:off x="3314518" y="1762779"/>
              <a:ext cx="4406666" cy="600707"/>
            </a:xfrm>
            <a:prstGeom prst="rect">
              <a:avLst/>
            </a:prstGeom>
            <a:noFill/>
            <a:ln w="28575">
              <a:noFill/>
              <a:miter lim="800000"/>
              <a:headEnd/>
              <a:tailEnd/>
            </a:ln>
            <a:effectLst/>
          </p:spPr>
          <p:txBody>
            <a:bodyPr wrap="square" rtlCol="0">
              <a:spAutoFit/>
            </a:bodyPr>
            <a:lstStyle/>
            <a:p>
              <a:pPr>
                <a:spcBef>
                  <a:spcPct val="50000"/>
                </a:spcBef>
              </a:pPr>
              <a:r>
                <a:rPr lang="en-US" sz="1200" b="1" dirty="0" smtClean="0"/>
                <a:t>LEP2/Tevatron/LHC: future (</a:t>
              </a:r>
              <a:r>
                <a:rPr lang="en-US" sz="1200" dirty="0" smtClean="0">
                  <a:latin typeface="Symbol" charset="2"/>
                  <a:cs typeface="Symbol" charset="2"/>
                </a:rPr>
                <a:t>D</a:t>
              </a:r>
              <a:r>
                <a:rPr lang="en-US" sz="1200" dirty="0" smtClean="0"/>
                <a:t>M</a:t>
              </a:r>
              <a:r>
                <a:rPr lang="en-US" sz="1200" baseline="-25000" dirty="0" smtClean="0"/>
                <a:t>W</a:t>
              </a:r>
              <a:r>
                <a:rPr lang="en-US" sz="1200" dirty="0" smtClean="0"/>
                <a:t>=7 </a:t>
              </a:r>
              <a:r>
                <a:rPr lang="en-US" sz="1200" dirty="0" err="1" smtClean="0"/>
                <a:t>MeV</a:t>
              </a:r>
              <a:r>
                <a:rPr lang="en-US" sz="1200" dirty="0" smtClean="0"/>
                <a:t>, </a:t>
              </a:r>
              <a:r>
                <a:rPr lang="en-US" sz="1200" dirty="0" err="1" smtClean="0">
                  <a:latin typeface="Symbol" charset="2"/>
                  <a:cs typeface="Symbol" charset="2"/>
                </a:rPr>
                <a:t>D</a:t>
              </a:r>
              <a:r>
                <a:rPr lang="en-US" sz="1200" dirty="0" err="1" smtClean="0"/>
                <a:t>m</a:t>
              </a:r>
              <a:r>
                <a:rPr lang="en-US" sz="1200" baseline="-25000" dirty="0" err="1" smtClean="0"/>
                <a:t>t</a:t>
              </a:r>
              <a:r>
                <a:rPr lang="en-US" sz="1200" dirty="0" smtClean="0"/>
                <a:t>=0.5 GeV)</a:t>
              </a:r>
            </a:p>
          </p:txBody>
        </p:sp>
        <p:cxnSp>
          <p:nvCxnSpPr>
            <p:cNvPr id="17" name="Straight Connector 16"/>
            <p:cNvCxnSpPr/>
            <p:nvPr/>
          </p:nvCxnSpPr>
          <p:spPr bwMode="auto">
            <a:xfrm>
              <a:off x="2735705" y="1905000"/>
              <a:ext cx="533400" cy="1587"/>
            </a:xfrm>
            <a:prstGeom prst="line">
              <a:avLst/>
            </a:prstGeom>
            <a:noFill/>
            <a:ln w="38100" cap="flat" cmpd="sng" algn="ctr">
              <a:solidFill>
                <a:srgbClr val="FF0000"/>
              </a:solidFill>
              <a:prstDash val="solid"/>
              <a:round/>
              <a:headEnd type="none" w="med" len="med"/>
              <a:tailEnd type="none" w="med" len="med"/>
            </a:ln>
            <a:effectLst/>
          </p:spPr>
        </p:cxnSp>
      </p:grpSp>
      <p:sp>
        <p:nvSpPr>
          <p:cNvPr id="5" name="Text Box 1027"/>
          <p:cNvSpPr txBox="1">
            <a:spLocks noChangeArrowheads="1"/>
          </p:cNvSpPr>
          <p:nvPr/>
        </p:nvSpPr>
        <p:spPr bwMode="auto">
          <a:xfrm>
            <a:off x="1219200" y="152400"/>
            <a:ext cx="6858000" cy="461963"/>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rPr>
              <a:t>Future Prospects</a:t>
            </a:r>
            <a:endParaRPr lang="en-US" sz="2400" dirty="0">
              <a:solidFill>
                <a:srgbClr val="990033"/>
              </a:solidFill>
            </a:endParaRPr>
          </a:p>
        </p:txBody>
      </p:sp>
      <p:sp>
        <p:nvSpPr>
          <p:cNvPr id="9" name="Rectangle 38"/>
          <p:cNvSpPr>
            <a:spLocks noChangeArrowheads="1"/>
          </p:cNvSpPr>
          <p:nvPr/>
        </p:nvSpPr>
        <p:spPr bwMode="auto">
          <a:xfrm>
            <a:off x="381000" y="914400"/>
            <a:ext cx="4191000" cy="15240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pPr>
            <a:r>
              <a:rPr lang="en-US" sz="1600" dirty="0" smtClean="0">
                <a:sym typeface="Wingdings"/>
              </a:rPr>
              <a:t>Main improvements expected:</a:t>
            </a:r>
          </a:p>
          <a:p>
            <a:pPr marL="342900" indent="-342900">
              <a:lnSpc>
                <a:spcPct val="90000"/>
              </a:lnSpc>
              <a:spcBef>
                <a:spcPct val="20000"/>
              </a:spcBef>
              <a:buFont typeface="Arial"/>
              <a:buChar char="•"/>
            </a:pPr>
            <a:r>
              <a:rPr lang="en-US" sz="1600" dirty="0" smtClean="0">
                <a:solidFill>
                  <a:srgbClr val="0000FF"/>
                </a:solidFill>
                <a:sym typeface="Wingdings"/>
              </a:rPr>
              <a:t>Use of full 10 fb</a:t>
            </a:r>
            <a:r>
              <a:rPr lang="en-US" sz="1600" baseline="30000" dirty="0" smtClean="0">
                <a:solidFill>
                  <a:srgbClr val="0000FF"/>
                </a:solidFill>
                <a:sym typeface="Wingdings"/>
              </a:rPr>
              <a:t>-1</a:t>
            </a:r>
            <a:r>
              <a:rPr lang="en-US" sz="1600" dirty="0" smtClean="0">
                <a:solidFill>
                  <a:srgbClr val="0000FF"/>
                </a:solidFill>
                <a:sym typeface="Wingdings"/>
              </a:rPr>
              <a:t> dataset </a:t>
            </a:r>
            <a:r>
              <a:rPr lang="en-US" sz="1600" dirty="0" smtClean="0">
                <a:sym typeface="Wingdings"/>
              </a:rPr>
              <a:t>(so far 2.2 fb</a:t>
            </a:r>
            <a:r>
              <a:rPr lang="en-US" sz="1600" baseline="30000" dirty="0" smtClean="0">
                <a:sym typeface="Wingdings"/>
              </a:rPr>
              <a:t>-1</a:t>
            </a:r>
            <a:r>
              <a:rPr lang="en-US" sz="1600" dirty="0" smtClean="0">
                <a:sym typeface="Wingdings"/>
              </a:rPr>
              <a:t> used by CDF and 5.3 fb</a:t>
            </a:r>
            <a:r>
              <a:rPr lang="en-US" sz="1600" baseline="30000" dirty="0" smtClean="0">
                <a:sym typeface="Wingdings"/>
              </a:rPr>
              <a:t>-1</a:t>
            </a:r>
            <a:r>
              <a:rPr lang="en-US" sz="1600" dirty="0" smtClean="0">
                <a:sym typeface="Wingdings"/>
              </a:rPr>
              <a:t> used by DØ).</a:t>
            </a: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r>
              <a:rPr lang="en-US" sz="1600" dirty="0" smtClean="0">
                <a:solidFill>
                  <a:srgbClr val="0000FF"/>
                </a:solidFill>
                <a:sym typeface="Wingdings"/>
              </a:rPr>
              <a:t>Reduction of PDF uncertainties:</a:t>
            </a:r>
          </a:p>
          <a:p>
            <a:pPr marL="800100" lvl="1" indent="-342900">
              <a:lnSpc>
                <a:spcPct val="90000"/>
              </a:lnSpc>
              <a:spcBef>
                <a:spcPct val="20000"/>
              </a:spcBef>
              <a:buFont typeface="Arial"/>
              <a:buChar char="•"/>
            </a:pPr>
            <a:r>
              <a:rPr lang="en-US" sz="1600" dirty="0" smtClean="0">
                <a:sym typeface="Wingdings"/>
              </a:rPr>
              <a:t>include in PDF fits measurements at Tevatron and LHC that can constrain PDF uncertainties:             W charge asymmetry, Z rapidity,…</a:t>
            </a:r>
          </a:p>
          <a:p>
            <a:pPr marL="800100" lvl="1" indent="-342900">
              <a:lnSpc>
                <a:spcPct val="90000"/>
              </a:lnSpc>
              <a:spcBef>
                <a:spcPct val="20000"/>
              </a:spcBef>
              <a:buFont typeface="Arial"/>
              <a:buChar char="•"/>
            </a:pPr>
            <a:endParaRPr lang="en-US" sz="1600" dirty="0" smtClean="0">
              <a:sym typeface="Wingdings"/>
            </a:endParaRPr>
          </a:p>
          <a:p>
            <a:pPr marL="800100" lvl="1" indent="-342900">
              <a:lnSpc>
                <a:spcPct val="90000"/>
              </a:lnSpc>
              <a:spcBef>
                <a:spcPct val="20000"/>
              </a:spcBef>
              <a:buFont typeface="Arial"/>
              <a:buChar char="•"/>
            </a:pPr>
            <a:r>
              <a:rPr lang="en-US" sz="1600" dirty="0" smtClean="0">
                <a:sym typeface="Wingdings"/>
              </a:rPr>
              <a:t>extend </a:t>
            </a:r>
            <a:r>
              <a:rPr lang="en-US" sz="1600" dirty="0" err="1" smtClean="0">
                <a:sym typeface="Wingdings"/>
              </a:rPr>
              <a:t>η</a:t>
            </a:r>
            <a:r>
              <a:rPr lang="en-US" sz="1600" dirty="0" smtClean="0">
                <a:sym typeface="Wingdings"/>
              </a:rPr>
              <a:t> coverage to end-cap calorimeters (DØ): sensitivity to PDF uncertainties introduced through </a:t>
            </a:r>
            <a:r>
              <a:rPr lang="en-US" sz="1600" dirty="0" err="1" smtClean="0">
                <a:sym typeface="Wingdings"/>
              </a:rPr>
              <a:t>η</a:t>
            </a:r>
            <a:r>
              <a:rPr lang="en-US" sz="1600" dirty="0" smtClean="0">
                <a:sym typeface="Wingdings"/>
              </a:rPr>
              <a:t> acceptance cuts.</a:t>
            </a:r>
          </a:p>
          <a:p>
            <a:pPr marL="1257300" lvl="2" indent="-342900">
              <a:lnSpc>
                <a:spcPct val="90000"/>
              </a:lnSpc>
              <a:spcBef>
                <a:spcPct val="20000"/>
              </a:spcBef>
              <a:buFont typeface="Arial"/>
              <a:buChar char="•"/>
            </a:pPr>
            <a:r>
              <a:rPr lang="en-US" sz="1600" dirty="0" smtClean="0">
                <a:sym typeface="Wingdings"/>
              </a:rPr>
              <a:t>Will also reduce correlation on PDF uncertainty between CDF and DØ.</a:t>
            </a:r>
          </a:p>
          <a:p>
            <a:pPr marL="1257300" lvl="2"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p:txBody>
      </p:sp>
      <p:sp>
        <p:nvSpPr>
          <p:cNvPr id="8" name="Rounded Rectangle 7"/>
          <p:cNvSpPr/>
          <p:nvPr/>
        </p:nvSpPr>
        <p:spPr bwMode="auto">
          <a:xfrm>
            <a:off x="1066800" y="5410200"/>
            <a:ext cx="2819400" cy="1219200"/>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18" name="Rectangle 38"/>
          <p:cNvSpPr>
            <a:spLocks noChangeArrowheads="1"/>
          </p:cNvSpPr>
          <p:nvPr/>
        </p:nvSpPr>
        <p:spPr bwMode="auto">
          <a:xfrm>
            <a:off x="1143000" y="5486400"/>
            <a:ext cx="2743200" cy="10668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pPr>
            <a:r>
              <a:rPr lang="en-US" sz="1600" b="1" dirty="0" smtClean="0">
                <a:solidFill>
                  <a:srgbClr val="FF0000"/>
                </a:solidFill>
                <a:sym typeface="Wingdings"/>
              </a:rPr>
              <a:t>Projected M</a:t>
            </a:r>
            <a:r>
              <a:rPr lang="en-US" sz="1600" b="1" baseline="-25000" dirty="0" smtClean="0">
                <a:solidFill>
                  <a:srgbClr val="FF0000"/>
                </a:solidFill>
                <a:sym typeface="Wingdings"/>
              </a:rPr>
              <a:t>W</a:t>
            </a:r>
            <a:r>
              <a:rPr lang="en-US" sz="1600" b="1" dirty="0" smtClean="0">
                <a:solidFill>
                  <a:srgbClr val="FF0000"/>
                </a:solidFill>
                <a:sym typeface="Wingdings"/>
              </a:rPr>
              <a:t> uncertainty:</a:t>
            </a:r>
          </a:p>
          <a:p>
            <a:pPr marL="342900" indent="-342900">
              <a:lnSpc>
                <a:spcPct val="90000"/>
              </a:lnSpc>
              <a:spcBef>
                <a:spcPct val="20000"/>
              </a:spcBef>
              <a:buFont typeface="Arial"/>
              <a:buChar char="•"/>
            </a:pPr>
            <a:r>
              <a:rPr lang="en-US" sz="1600" dirty="0" smtClean="0">
                <a:solidFill>
                  <a:srgbClr val="000000"/>
                </a:solidFill>
                <a:sym typeface="Wingdings"/>
              </a:rPr>
              <a:t>CDF: 10 </a:t>
            </a:r>
            <a:r>
              <a:rPr lang="en-US" sz="1600" dirty="0" err="1" smtClean="0">
                <a:solidFill>
                  <a:srgbClr val="000000"/>
                </a:solidFill>
                <a:sym typeface="Wingdings"/>
              </a:rPr>
              <a:t>MeV</a:t>
            </a:r>
            <a:endParaRPr lang="en-US" sz="1600" dirty="0" smtClean="0">
              <a:solidFill>
                <a:srgbClr val="000000"/>
              </a:solidFill>
              <a:sym typeface="Wingdings"/>
            </a:endParaRPr>
          </a:p>
          <a:p>
            <a:pPr marL="342900" indent="-342900">
              <a:lnSpc>
                <a:spcPct val="90000"/>
              </a:lnSpc>
              <a:spcBef>
                <a:spcPct val="20000"/>
              </a:spcBef>
              <a:buFont typeface="Arial"/>
              <a:buChar char="•"/>
            </a:pPr>
            <a:r>
              <a:rPr lang="en-US" sz="1600" dirty="0" smtClean="0">
                <a:solidFill>
                  <a:srgbClr val="000000"/>
                </a:solidFill>
                <a:sym typeface="Wingdings"/>
              </a:rPr>
              <a:t>D</a:t>
            </a:r>
            <a:r>
              <a:rPr lang="en-US" sz="1600" dirty="0" smtClean="0">
                <a:sym typeface="Wingdings"/>
              </a:rPr>
              <a:t>Ø</a:t>
            </a:r>
            <a:r>
              <a:rPr lang="en-US" sz="1600" dirty="0" smtClean="0">
                <a:solidFill>
                  <a:srgbClr val="000000"/>
                </a:solidFill>
                <a:sym typeface="Wingdings"/>
              </a:rPr>
              <a:t>: 15 </a:t>
            </a:r>
            <a:r>
              <a:rPr lang="en-US" sz="1600" dirty="0" err="1" smtClean="0">
                <a:solidFill>
                  <a:srgbClr val="000000"/>
                </a:solidFill>
                <a:sym typeface="Wingdings"/>
              </a:rPr>
              <a:t>MeV</a:t>
            </a:r>
            <a:endParaRPr lang="en-US" sz="1600" dirty="0" smtClean="0">
              <a:solidFill>
                <a:srgbClr val="000000"/>
              </a:solidFill>
              <a:sym typeface="Wingdings"/>
            </a:endParaRPr>
          </a:p>
          <a:p>
            <a:pPr marL="342900" indent="-342900">
              <a:lnSpc>
                <a:spcPct val="90000"/>
              </a:lnSpc>
              <a:spcBef>
                <a:spcPct val="20000"/>
              </a:spcBef>
              <a:buFont typeface="Arial"/>
              <a:buChar char="•"/>
            </a:pPr>
            <a:r>
              <a:rPr lang="en-US" sz="1600" dirty="0" smtClean="0">
                <a:solidFill>
                  <a:srgbClr val="FF0000"/>
                </a:solidFill>
                <a:sym typeface="Wingdings"/>
              </a:rPr>
              <a:t>Combination: &lt;10 </a:t>
            </a:r>
            <a:r>
              <a:rPr lang="en-US" sz="1600" dirty="0" err="1" smtClean="0">
                <a:solidFill>
                  <a:srgbClr val="FF0000"/>
                </a:solidFill>
                <a:sym typeface="Wingdings"/>
              </a:rPr>
              <a:t>MeV</a:t>
            </a:r>
            <a:endParaRPr lang="en-US" sz="1600" dirty="0" smtClean="0">
              <a:solidFill>
                <a:srgbClr val="FF0000"/>
              </a:solidFill>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pPr>
            <a:r>
              <a:rPr lang="en-US" sz="1600" dirty="0" smtClean="0">
                <a:sym typeface="Wingdings"/>
              </a:rPr>
              <a:t>	</a:t>
            </a: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p:txBody>
      </p:sp>
      <p:sp>
        <p:nvSpPr>
          <p:cNvPr id="19" name="Slide Number Placeholder 1"/>
          <p:cNvSpPr>
            <a:spLocks noGrp="1"/>
          </p:cNvSpPr>
          <p:nvPr>
            <p:ph type="sldNum" sz="quarter" idx="12"/>
          </p:nvPr>
        </p:nvSpPr>
        <p:spPr>
          <a:xfrm>
            <a:off x="7010400" y="6400800"/>
            <a:ext cx="1905000" cy="457200"/>
          </a:xfrm>
        </p:spPr>
        <p:txBody>
          <a:bodyPr/>
          <a:lstStyle/>
          <a:p>
            <a:pPr>
              <a:defRPr/>
            </a:pPr>
            <a:fld id="{EAEAFFAE-2AFA-DB42-A87C-4340D77792FB}" type="slidenum">
              <a:rPr lang="en-US" sz="1600" smtClean="0">
                <a:latin typeface="Arial"/>
                <a:cs typeface="Arial"/>
              </a:rPr>
              <a:pPr>
                <a:defRPr/>
              </a:pPr>
              <a:t>42</a:t>
            </a:fld>
            <a:endParaRPr lang="en-US" sz="1600">
              <a:latin typeface="Arial"/>
              <a:cs typeface="Aria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2" name="Group 11"/>
          <p:cNvGrpSpPr/>
          <p:nvPr/>
        </p:nvGrpSpPr>
        <p:grpSpPr>
          <a:xfrm>
            <a:off x="5181600" y="3429000"/>
            <a:ext cx="3926341" cy="3200400"/>
            <a:chOff x="1447800" y="756626"/>
            <a:chExt cx="6216294" cy="5948974"/>
          </a:xfrm>
        </p:grpSpPr>
        <p:pic>
          <p:nvPicPr>
            <p:cNvPr id="15" name="Picture 14"/>
            <p:cNvPicPr>
              <a:picLocks noChangeAspect="1"/>
            </p:cNvPicPr>
            <p:nvPr/>
          </p:nvPicPr>
          <p:blipFill>
            <a:blip r:embed="rId3"/>
            <a:stretch>
              <a:fillRect/>
            </a:stretch>
          </p:blipFill>
          <p:spPr>
            <a:xfrm>
              <a:off x="1447800" y="756626"/>
              <a:ext cx="6172200" cy="5948974"/>
            </a:xfrm>
            <a:prstGeom prst="rect">
              <a:avLst/>
            </a:prstGeom>
          </p:spPr>
        </p:pic>
        <p:sp>
          <p:nvSpPr>
            <p:cNvPr id="16" name="Oval 15"/>
            <p:cNvSpPr/>
            <p:nvPr/>
          </p:nvSpPr>
          <p:spPr bwMode="auto">
            <a:xfrm>
              <a:off x="4648200" y="3962400"/>
              <a:ext cx="609600" cy="3048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18" name="TextBox 17"/>
            <p:cNvSpPr txBox="1"/>
            <p:nvPr/>
          </p:nvSpPr>
          <p:spPr bwMode="auto">
            <a:xfrm>
              <a:off x="3257430" y="1712600"/>
              <a:ext cx="4406664" cy="743733"/>
            </a:xfrm>
            <a:prstGeom prst="rect">
              <a:avLst/>
            </a:prstGeom>
            <a:noFill/>
            <a:ln w="28575">
              <a:noFill/>
              <a:miter lim="800000"/>
              <a:headEnd/>
              <a:tailEnd/>
            </a:ln>
            <a:effectLst/>
          </p:spPr>
          <p:txBody>
            <a:bodyPr wrap="square" rtlCol="0">
              <a:spAutoFit/>
            </a:bodyPr>
            <a:lstStyle/>
            <a:p>
              <a:pPr>
                <a:spcBef>
                  <a:spcPct val="50000"/>
                </a:spcBef>
              </a:pPr>
              <a:r>
                <a:rPr lang="en-US" sz="1000" b="1" dirty="0" smtClean="0"/>
                <a:t>LEP2/Tevatron/LHC: future (</a:t>
              </a:r>
              <a:r>
                <a:rPr lang="en-US" sz="1000" dirty="0" smtClean="0">
                  <a:latin typeface="Symbol" charset="2"/>
                  <a:cs typeface="Symbol" charset="2"/>
                </a:rPr>
                <a:t>D</a:t>
              </a:r>
              <a:r>
                <a:rPr lang="en-US" sz="1000" dirty="0" smtClean="0"/>
                <a:t>M</a:t>
              </a:r>
              <a:r>
                <a:rPr lang="en-US" sz="1000" baseline="-25000" dirty="0" smtClean="0"/>
                <a:t>W</a:t>
              </a:r>
              <a:r>
                <a:rPr lang="en-US" sz="1000" dirty="0" smtClean="0"/>
                <a:t>=7 </a:t>
              </a:r>
              <a:r>
                <a:rPr lang="en-US" sz="1000" dirty="0" err="1" smtClean="0"/>
                <a:t>MeV</a:t>
              </a:r>
              <a:r>
                <a:rPr lang="en-US" sz="1000" dirty="0" smtClean="0"/>
                <a:t>, </a:t>
              </a:r>
              <a:r>
                <a:rPr lang="en-US" sz="1000" dirty="0" err="1" smtClean="0">
                  <a:latin typeface="Symbol" charset="2"/>
                  <a:cs typeface="Symbol" charset="2"/>
                </a:rPr>
                <a:t>D</a:t>
              </a:r>
              <a:r>
                <a:rPr lang="en-US" sz="1000" dirty="0" err="1" smtClean="0"/>
                <a:t>m</a:t>
              </a:r>
              <a:r>
                <a:rPr lang="en-US" sz="1000" baseline="-25000" dirty="0" err="1" smtClean="0"/>
                <a:t>t</a:t>
              </a:r>
              <a:r>
                <a:rPr lang="en-US" sz="1000" dirty="0" smtClean="0"/>
                <a:t>=0.5 GeV)</a:t>
              </a:r>
            </a:p>
          </p:txBody>
        </p:sp>
        <p:cxnSp>
          <p:nvCxnSpPr>
            <p:cNvPr id="19" name="Straight Connector 18"/>
            <p:cNvCxnSpPr/>
            <p:nvPr/>
          </p:nvCxnSpPr>
          <p:spPr bwMode="auto">
            <a:xfrm>
              <a:off x="2735705" y="1905000"/>
              <a:ext cx="533400" cy="1587"/>
            </a:xfrm>
            <a:prstGeom prst="line">
              <a:avLst/>
            </a:prstGeom>
            <a:noFill/>
            <a:ln w="38100" cap="flat" cmpd="sng" algn="ctr">
              <a:solidFill>
                <a:srgbClr val="FF0000"/>
              </a:solidFill>
              <a:prstDash val="solid"/>
              <a:round/>
              <a:headEnd type="none" w="med" len="med"/>
              <a:tailEnd type="none" w="med" len="med"/>
            </a:ln>
            <a:effectLst/>
          </p:spPr>
        </p:cxnSp>
      </p:grpSp>
      <p:sp>
        <p:nvSpPr>
          <p:cNvPr id="6" name="Text Box 1027"/>
          <p:cNvSpPr txBox="1">
            <a:spLocks noChangeArrowheads="1"/>
          </p:cNvSpPr>
          <p:nvPr/>
        </p:nvSpPr>
        <p:spPr bwMode="auto">
          <a:xfrm>
            <a:off x="1219200" y="152400"/>
            <a:ext cx="6858000" cy="461963"/>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latin typeface="Arial"/>
                <a:cs typeface="Arial"/>
              </a:rPr>
              <a:t>Summary and Outlook</a:t>
            </a:r>
            <a:endParaRPr lang="en-US" sz="2400" dirty="0">
              <a:solidFill>
                <a:srgbClr val="990033"/>
              </a:solidFill>
              <a:latin typeface="Arial"/>
              <a:cs typeface="Arial"/>
            </a:endParaRPr>
          </a:p>
        </p:txBody>
      </p:sp>
      <p:sp>
        <p:nvSpPr>
          <p:cNvPr id="17" name="Rectangle 1028"/>
          <p:cNvSpPr>
            <a:spLocks noChangeArrowheads="1"/>
          </p:cNvSpPr>
          <p:nvPr/>
        </p:nvSpPr>
        <p:spPr bwMode="auto">
          <a:xfrm>
            <a:off x="381000" y="914400"/>
            <a:ext cx="4800600" cy="2133600"/>
          </a:xfrm>
          <a:prstGeom prst="rect">
            <a:avLst/>
          </a:prstGeom>
          <a:noFill/>
          <a:ln w="9525">
            <a:noFill/>
            <a:miter lim="800000"/>
            <a:headEnd/>
            <a:tailEnd/>
          </a:ln>
        </p:spPr>
        <p:txBody>
          <a:bodyPr>
            <a:prstTxWarp prst="textNoShape">
              <a:avLst/>
            </a:prstTxWarp>
          </a:bodyPr>
          <a:lstStyle/>
          <a:p>
            <a:pPr marL="285750" indent="-285750">
              <a:spcBef>
                <a:spcPct val="20000"/>
              </a:spcBef>
              <a:buFont typeface="Arial"/>
              <a:buChar char="•"/>
            </a:pPr>
            <a:r>
              <a:rPr lang="en-US" sz="1600" dirty="0" smtClean="0">
                <a:sym typeface="Symbol" charset="2"/>
              </a:rPr>
              <a:t>Latest Tevatron results based on full Run II dataset in most search channels. 	</a:t>
            </a:r>
          </a:p>
          <a:p>
            <a:pPr marL="285750" indent="-285750">
              <a:spcBef>
                <a:spcPct val="20000"/>
              </a:spcBef>
            </a:pPr>
            <a:r>
              <a:rPr lang="en-US" sz="1600" dirty="0" smtClean="0">
                <a:sym typeface="Symbol" charset="2"/>
              </a:rPr>
              <a:t>	</a:t>
            </a:r>
          </a:p>
          <a:p>
            <a:pPr marL="285750" indent="-285750">
              <a:spcBef>
                <a:spcPct val="20000"/>
              </a:spcBef>
              <a:buFont typeface="Arial"/>
              <a:buChar char="•"/>
            </a:pPr>
            <a:r>
              <a:rPr lang="en-US" sz="1600" dirty="0" smtClean="0">
                <a:solidFill>
                  <a:srgbClr val="0000FF"/>
                </a:solidFill>
                <a:sym typeface="Symbol" charset="2"/>
              </a:rPr>
              <a:t>Tevatron has achieved SM sensitivity over most of the accessible mass range.</a:t>
            </a:r>
          </a:p>
          <a:p>
            <a:pPr marL="285750" indent="-285750">
              <a:spcBef>
                <a:spcPct val="20000"/>
              </a:spcBef>
              <a:buFont typeface="Arial"/>
              <a:buChar char="•"/>
            </a:pPr>
            <a:endParaRPr lang="en-US" sz="1600" dirty="0" smtClean="0">
              <a:sym typeface="Symbol" charset="2"/>
            </a:endParaRPr>
          </a:p>
          <a:p>
            <a:pPr marL="285750" indent="-285750">
              <a:spcBef>
                <a:spcPct val="20000"/>
              </a:spcBef>
              <a:buFont typeface="Arial"/>
              <a:buChar char="•"/>
            </a:pPr>
            <a:r>
              <a:rPr lang="en-US" sz="1600" dirty="0" smtClean="0">
                <a:solidFill>
                  <a:srgbClr val="0000FF"/>
                </a:solidFill>
                <a:sym typeface="Symbol" charset="2"/>
              </a:rPr>
              <a:t>Excess in 115&lt;</a:t>
            </a:r>
            <a:r>
              <a:rPr lang="en-US" sz="1600" dirty="0" err="1" smtClean="0">
                <a:solidFill>
                  <a:srgbClr val="0000FF"/>
                </a:solidFill>
                <a:sym typeface="Symbol" charset="2"/>
              </a:rPr>
              <a:t>m</a:t>
            </a:r>
            <a:r>
              <a:rPr lang="en-US" sz="1600" baseline="-25000" dirty="0" err="1" smtClean="0">
                <a:solidFill>
                  <a:srgbClr val="0000FF"/>
                </a:solidFill>
                <a:sym typeface="Symbol" charset="2"/>
              </a:rPr>
              <a:t>H</a:t>
            </a:r>
            <a:r>
              <a:rPr lang="en-US" sz="1600" dirty="0" smtClean="0">
                <a:solidFill>
                  <a:srgbClr val="0000FF"/>
                </a:solidFill>
                <a:sym typeface="Symbol" charset="2"/>
              </a:rPr>
              <a:t>&lt;140 GeV region with local   </a:t>
            </a:r>
            <a:r>
              <a:rPr lang="en-US" sz="1600" dirty="0" err="1" smtClean="0">
                <a:solidFill>
                  <a:srgbClr val="0000FF"/>
                </a:solidFill>
                <a:sym typeface="Symbol" charset="2"/>
              </a:rPr>
              <a:t>p</a:t>
            </a:r>
            <a:r>
              <a:rPr lang="en-US" sz="1600" dirty="0" smtClean="0">
                <a:solidFill>
                  <a:srgbClr val="0000FF"/>
                </a:solidFill>
                <a:sym typeface="Symbol" charset="2"/>
              </a:rPr>
              <a:t>-value at </a:t>
            </a:r>
            <a:r>
              <a:rPr lang="en-US" sz="1600" dirty="0" err="1" smtClean="0">
                <a:solidFill>
                  <a:srgbClr val="0000FF"/>
                </a:solidFill>
                <a:sym typeface="Symbol" charset="2"/>
              </a:rPr>
              <a:t>m</a:t>
            </a:r>
            <a:r>
              <a:rPr lang="en-US" sz="1600" baseline="-25000" dirty="0" err="1" smtClean="0">
                <a:solidFill>
                  <a:srgbClr val="0000FF"/>
                </a:solidFill>
                <a:sym typeface="Symbol" charset="2"/>
              </a:rPr>
              <a:t>H</a:t>
            </a:r>
            <a:r>
              <a:rPr lang="en-US" sz="1600" dirty="0" smtClean="0">
                <a:solidFill>
                  <a:srgbClr val="0000FF"/>
                </a:solidFill>
                <a:sym typeface="Symbol" charset="2"/>
              </a:rPr>
              <a:t>=125 GeV corresponding to </a:t>
            </a:r>
            <a:r>
              <a:rPr lang="en-US" sz="1600" dirty="0" smtClean="0">
                <a:solidFill>
                  <a:srgbClr val="0000FF"/>
                </a:solidFill>
              </a:rPr>
              <a:t>3.0</a:t>
            </a:r>
            <a:r>
              <a:rPr lang="en-US" sz="1600" dirty="0" smtClean="0">
                <a:solidFill>
                  <a:srgbClr val="0000FF"/>
                </a:solidFill>
                <a:latin typeface="Symbol" charset="2"/>
                <a:cs typeface="Symbol" charset="2"/>
              </a:rPr>
              <a:t>s</a:t>
            </a:r>
            <a:r>
              <a:rPr lang="en-US" sz="1600" dirty="0" smtClean="0">
                <a:solidFill>
                  <a:srgbClr val="0000FF"/>
                </a:solidFill>
                <a:latin typeface="Arial"/>
                <a:cs typeface="Arial"/>
              </a:rPr>
              <a:t> significance. </a:t>
            </a:r>
            <a:r>
              <a:rPr lang="en-US" sz="1600" dirty="0" smtClean="0">
                <a:solidFill>
                  <a:srgbClr val="000000"/>
                </a:solidFill>
                <a:latin typeface="Arial"/>
                <a:cs typeface="Arial"/>
              </a:rPr>
              <a:t>So far emerging picture consistent with discovered boson at the LHC.</a:t>
            </a:r>
          </a:p>
          <a:p>
            <a:pPr marL="285750" indent="-285750">
              <a:spcBef>
                <a:spcPct val="20000"/>
              </a:spcBef>
              <a:buFont typeface="Arial"/>
              <a:buChar char="•"/>
            </a:pPr>
            <a:endParaRPr lang="en-US" sz="1600" dirty="0" smtClean="0">
              <a:solidFill>
                <a:srgbClr val="0000FF"/>
              </a:solidFill>
              <a:sym typeface="Wingdings"/>
            </a:endParaRPr>
          </a:p>
          <a:p>
            <a:pPr marL="285750" indent="-285750">
              <a:spcBef>
                <a:spcPct val="20000"/>
              </a:spcBef>
              <a:buFont typeface="Arial"/>
              <a:buChar char="•"/>
            </a:pPr>
            <a:r>
              <a:rPr lang="en-US" sz="1600" dirty="0" smtClean="0">
                <a:solidFill>
                  <a:srgbClr val="0000FF"/>
                </a:solidFill>
                <a:sym typeface="Wingdings"/>
              </a:rPr>
              <a:t>Early results on Higgs couplings and spin/parity are consistent with a SM Higgs boson. </a:t>
            </a:r>
            <a:r>
              <a:rPr lang="en-US" sz="1600" dirty="0" smtClean="0">
                <a:solidFill>
                  <a:srgbClr val="000000"/>
                </a:solidFill>
                <a:sym typeface="Wingdings"/>
              </a:rPr>
              <a:t>Tevatron combination on spin/parity tests upcoming.</a:t>
            </a:r>
            <a:endParaRPr lang="en-US" sz="1600" dirty="0" smtClean="0">
              <a:solidFill>
                <a:srgbClr val="000000"/>
              </a:solidFill>
              <a:latin typeface="Arial"/>
              <a:cs typeface="Arial"/>
            </a:endParaRPr>
          </a:p>
          <a:p>
            <a:pPr marL="285750" indent="-285750">
              <a:spcBef>
                <a:spcPct val="20000"/>
              </a:spcBef>
            </a:pPr>
            <a:endParaRPr lang="en-US" sz="1600" dirty="0" smtClean="0">
              <a:solidFill>
                <a:srgbClr val="000000"/>
              </a:solidFill>
              <a:latin typeface="Arial"/>
              <a:cs typeface="Arial"/>
              <a:sym typeface="Symbol" charset="2"/>
            </a:endParaRPr>
          </a:p>
          <a:p>
            <a:pPr marL="285750" indent="-285750">
              <a:spcBef>
                <a:spcPct val="20000"/>
              </a:spcBef>
              <a:buFont typeface="Arial"/>
              <a:buChar char="•"/>
            </a:pPr>
            <a:r>
              <a:rPr lang="en-US" sz="1600" dirty="0" smtClean="0">
                <a:solidFill>
                  <a:srgbClr val="0000FF"/>
                </a:solidFill>
                <a:sym typeface="Wingdings"/>
              </a:rPr>
              <a:t>Exciting prospects for precise measurements of </a:t>
            </a:r>
            <a:r>
              <a:rPr lang="en-US" sz="1600" dirty="0" err="1" smtClean="0">
                <a:solidFill>
                  <a:srgbClr val="0000FF"/>
                </a:solidFill>
                <a:sym typeface="Wingdings"/>
              </a:rPr>
              <a:t>m</a:t>
            </a:r>
            <a:r>
              <a:rPr lang="en-US" sz="1600" baseline="-25000" dirty="0" err="1" smtClean="0">
                <a:solidFill>
                  <a:srgbClr val="0000FF"/>
                </a:solidFill>
                <a:sym typeface="Wingdings"/>
              </a:rPr>
              <a:t>t</a:t>
            </a:r>
            <a:r>
              <a:rPr lang="en-US" sz="1600" dirty="0" smtClean="0">
                <a:solidFill>
                  <a:srgbClr val="0000FF"/>
                </a:solidFill>
                <a:sym typeface="Wingdings"/>
              </a:rPr>
              <a:t> and M</a:t>
            </a:r>
            <a:r>
              <a:rPr lang="en-US" sz="1600" baseline="-25000" dirty="0" smtClean="0">
                <a:solidFill>
                  <a:srgbClr val="0000FF"/>
                </a:solidFill>
                <a:sym typeface="Wingdings"/>
              </a:rPr>
              <a:t>W</a:t>
            </a:r>
            <a:r>
              <a:rPr lang="en-US" sz="1600" dirty="0" smtClean="0">
                <a:solidFill>
                  <a:srgbClr val="0000FF"/>
                </a:solidFill>
                <a:sym typeface="Wingdings"/>
              </a:rPr>
              <a:t> at the Tevatron</a:t>
            </a:r>
            <a:r>
              <a:rPr lang="en-US" sz="1600" dirty="0" smtClean="0">
                <a:sym typeface="Wingdings"/>
              </a:rPr>
              <a:t>, which will be key to capitalizing on precision measurement in the Higgs sector.</a:t>
            </a:r>
          </a:p>
          <a:p>
            <a:pPr marL="285750" indent="-285750">
              <a:spcBef>
                <a:spcPct val="20000"/>
              </a:spcBef>
            </a:pPr>
            <a:endParaRPr lang="en-US" sz="1600" i="1" dirty="0" smtClean="0">
              <a:solidFill>
                <a:srgbClr val="000000"/>
              </a:solidFill>
              <a:sym typeface="Wingdings"/>
            </a:endParaRPr>
          </a:p>
          <a:p>
            <a:pPr marL="285750" indent="-285750">
              <a:spcBef>
                <a:spcPct val="20000"/>
              </a:spcBef>
            </a:pPr>
            <a:endParaRPr lang="en-US" sz="1600" dirty="0" smtClean="0">
              <a:solidFill>
                <a:srgbClr val="FF0000"/>
              </a:solidFill>
              <a:sym typeface="Symbol" charset="2"/>
            </a:endParaRPr>
          </a:p>
          <a:p>
            <a:pPr marL="285750" indent="-285750">
              <a:spcBef>
                <a:spcPct val="20000"/>
              </a:spcBef>
              <a:buFont typeface="Arial"/>
              <a:buChar char="•"/>
            </a:pPr>
            <a:endParaRPr lang="en-US" sz="1600" dirty="0" smtClean="0">
              <a:sym typeface="Symbol" charset="2"/>
            </a:endParaRPr>
          </a:p>
          <a:p>
            <a:pPr marL="742950" lvl="1" indent="-285750">
              <a:spcBef>
                <a:spcPct val="20000"/>
              </a:spcBef>
            </a:pPr>
            <a:endParaRPr lang="en-US" sz="1600" dirty="0" smtClean="0">
              <a:sym typeface="Symbol" charset="2"/>
            </a:endParaRPr>
          </a:p>
          <a:p>
            <a:pPr marL="742950" lvl="1" indent="-285750">
              <a:spcBef>
                <a:spcPct val="20000"/>
              </a:spcBef>
              <a:buFont typeface="Arial"/>
              <a:buChar char="•"/>
            </a:pPr>
            <a:endParaRPr lang="en-US" sz="1600" dirty="0" smtClean="0">
              <a:sym typeface="Symbol" charset="2"/>
            </a:endParaRPr>
          </a:p>
          <a:p>
            <a:pPr marL="742950" lvl="1" indent="-285750">
              <a:spcBef>
                <a:spcPct val="20000"/>
              </a:spcBef>
              <a:buFont typeface="Arial"/>
              <a:buChar char="•"/>
            </a:pPr>
            <a:endParaRPr lang="en-US" sz="1600" dirty="0" smtClean="0">
              <a:sym typeface="Symbol" charset="2"/>
            </a:endParaRPr>
          </a:p>
        </p:txBody>
      </p:sp>
      <p:sp>
        <p:nvSpPr>
          <p:cNvPr id="10" name="Rectangle 9"/>
          <p:cNvSpPr/>
          <p:nvPr/>
        </p:nvSpPr>
        <p:spPr>
          <a:xfrm>
            <a:off x="1828800" y="6096000"/>
            <a:ext cx="2001244" cy="523220"/>
          </a:xfrm>
          <a:prstGeom prst="rect">
            <a:avLst/>
          </a:prstGeom>
        </p:spPr>
        <p:txBody>
          <a:bodyPr wrap="none">
            <a:spAutoFit/>
          </a:bodyPr>
          <a:lstStyle/>
          <a:p>
            <a:r>
              <a:rPr lang="en-US" sz="2800" dirty="0" smtClean="0">
                <a:solidFill>
                  <a:srgbClr val="FF0000"/>
                </a:solidFill>
                <a:sym typeface="Wingdings"/>
              </a:rPr>
              <a:t>Stay tuned!</a:t>
            </a:r>
            <a:endParaRPr lang="en-US" sz="2800" dirty="0"/>
          </a:p>
        </p:txBody>
      </p:sp>
      <p:pic>
        <p:nvPicPr>
          <p:cNvPr id="11" name="Picture 10"/>
          <p:cNvPicPr>
            <a:picLocks noChangeAspect="1"/>
          </p:cNvPicPr>
          <p:nvPr/>
        </p:nvPicPr>
        <p:blipFill>
          <a:blip r:embed="rId4"/>
          <a:stretch>
            <a:fillRect/>
          </a:stretch>
        </p:blipFill>
        <p:spPr>
          <a:xfrm>
            <a:off x="5360915" y="838200"/>
            <a:ext cx="3783085" cy="2616200"/>
          </a:xfrm>
          <a:prstGeom prst="rect">
            <a:avLst/>
          </a:prstGeom>
        </p:spPr>
      </p:pic>
      <p:sp>
        <p:nvSpPr>
          <p:cNvPr id="13" name="Slide Number Placeholder 1"/>
          <p:cNvSpPr>
            <a:spLocks noGrp="1"/>
          </p:cNvSpPr>
          <p:nvPr>
            <p:ph type="sldNum" sz="quarter" idx="12"/>
          </p:nvPr>
        </p:nvSpPr>
        <p:spPr>
          <a:xfrm>
            <a:off x="7010400" y="6400800"/>
            <a:ext cx="1905000" cy="457200"/>
          </a:xfrm>
        </p:spPr>
        <p:txBody>
          <a:bodyPr/>
          <a:lstStyle/>
          <a:p>
            <a:pPr>
              <a:defRPr/>
            </a:pPr>
            <a:fld id="{EAEAFFAE-2AFA-DB42-A87C-4340D77792FB}" type="slidenum">
              <a:rPr lang="en-US" sz="1600" smtClean="0">
                <a:latin typeface="Arial"/>
                <a:cs typeface="Arial"/>
              </a:rPr>
              <a:pPr>
                <a:defRPr/>
              </a:pPr>
              <a:t>43</a:t>
            </a:fld>
            <a:endParaRPr lang="en-US" sz="1600" dirty="0">
              <a:latin typeface="Arial"/>
              <a:cs typeface="Aria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3733800" y="2743200"/>
            <a:ext cx="2066717" cy="769441"/>
          </a:xfrm>
          <a:prstGeom prst="rect">
            <a:avLst/>
          </a:prstGeom>
        </p:spPr>
        <p:txBody>
          <a:bodyPr wrap="none">
            <a:spAutoFit/>
          </a:bodyPr>
          <a:lstStyle/>
          <a:p>
            <a:r>
              <a:rPr lang="en-US" sz="4400" dirty="0" smtClean="0">
                <a:solidFill>
                  <a:srgbClr val="990033"/>
                </a:solidFill>
              </a:rPr>
              <a:t>Backup</a:t>
            </a:r>
            <a:endParaRPr lang="en-US" sz="44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 Box 1027"/>
          <p:cNvSpPr txBox="1">
            <a:spLocks noChangeArrowheads="1"/>
          </p:cNvSpPr>
          <p:nvPr/>
        </p:nvSpPr>
        <p:spPr bwMode="auto">
          <a:xfrm>
            <a:off x="1219200" y="152400"/>
            <a:ext cx="6858000" cy="461963"/>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rPr>
              <a:t>The Tevatron</a:t>
            </a:r>
            <a:endParaRPr lang="en-US" sz="2400" dirty="0">
              <a:solidFill>
                <a:srgbClr val="990033"/>
              </a:solidFill>
            </a:endParaRPr>
          </a:p>
        </p:txBody>
      </p:sp>
      <p:sp>
        <p:nvSpPr>
          <p:cNvPr id="9" name="Rectangle 1028"/>
          <p:cNvSpPr>
            <a:spLocks noChangeArrowheads="1"/>
          </p:cNvSpPr>
          <p:nvPr/>
        </p:nvSpPr>
        <p:spPr bwMode="auto">
          <a:xfrm>
            <a:off x="457200" y="914400"/>
            <a:ext cx="8153400" cy="2057400"/>
          </a:xfrm>
          <a:prstGeom prst="rect">
            <a:avLst/>
          </a:prstGeom>
          <a:noFill/>
          <a:ln w="9525">
            <a:noFill/>
            <a:miter lim="800000"/>
            <a:headEnd/>
            <a:tailEnd/>
          </a:ln>
        </p:spPr>
        <p:txBody>
          <a:bodyPr>
            <a:prstTxWarp prst="textNoShape">
              <a:avLst/>
            </a:prstTxWarp>
          </a:bodyPr>
          <a:lstStyle/>
          <a:p>
            <a:pPr marL="285750" indent="-285750">
              <a:spcBef>
                <a:spcPct val="20000"/>
              </a:spcBef>
              <a:buFont typeface="Arial" charset="0"/>
              <a:buChar char="•"/>
            </a:pPr>
            <a:r>
              <a:rPr lang="en-US" sz="1600" dirty="0" smtClean="0">
                <a:sym typeface="Symbol" charset="2"/>
              </a:rPr>
              <a:t>Proton-antiproton collider at √</a:t>
            </a:r>
            <a:r>
              <a:rPr lang="en-US" sz="1600" dirty="0" err="1" smtClean="0">
                <a:sym typeface="Symbol" charset="2"/>
              </a:rPr>
              <a:t>s</a:t>
            </a:r>
            <a:r>
              <a:rPr lang="en-US" sz="1600" dirty="0" smtClean="0">
                <a:sym typeface="Symbol" charset="2"/>
              </a:rPr>
              <a:t>=1.96 </a:t>
            </a:r>
            <a:r>
              <a:rPr lang="en-US" sz="1600" dirty="0" err="1" smtClean="0">
                <a:sym typeface="Symbol" charset="2"/>
              </a:rPr>
              <a:t>TeV</a:t>
            </a:r>
            <a:endParaRPr lang="en-US" sz="1600" dirty="0" smtClean="0">
              <a:sym typeface="Symbol" charset="2"/>
            </a:endParaRPr>
          </a:p>
          <a:p>
            <a:pPr marL="742950" lvl="1" indent="-285750">
              <a:spcBef>
                <a:spcPct val="20000"/>
              </a:spcBef>
              <a:buFont typeface="Arial" charset="0"/>
              <a:buChar char="•"/>
            </a:pPr>
            <a:r>
              <a:rPr lang="en-US" sz="1600" dirty="0" smtClean="0">
                <a:sym typeface="Symbol" charset="2"/>
              </a:rPr>
              <a:t>Tevatron accelerator: 6.5 km circumference</a:t>
            </a:r>
          </a:p>
          <a:p>
            <a:pPr marL="742950" lvl="1" indent="-285750">
              <a:spcBef>
                <a:spcPct val="20000"/>
              </a:spcBef>
              <a:buFont typeface="Arial" charset="0"/>
              <a:buChar char="•"/>
            </a:pPr>
            <a:r>
              <a:rPr lang="en-US" sz="1600" dirty="0" smtClean="0">
                <a:sym typeface="Symbol" charset="2"/>
              </a:rPr>
              <a:t>Two general-purpose experiments: CDF and DØ</a:t>
            </a:r>
          </a:p>
          <a:p>
            <a:pPr marL="742950" lvl="1" indent="-285750">
              <a:spcBef>
                <a:spcPct val="20000"/>
              </a:spcBef>
              <a:buFont typeface="Arial" charset="0"/>
              <a:buChar char="•"/>
            </a:pPr>
            <a:r>
              <a:rPr lang="en-US" sz="1600" dirty="0" smtClean="0">
                <a:sym typeface="Symbol" charset="2"/>
              </a:rPr>
              <a:t>10-year long Run II ended Sept. 30</a:t>
            </a:r>
            <a:r>
              <a:rPr lang="en-US" sz="1600" baseline="30000" dirty="0" smtClean="0">
                <a:sym typeface="Symbol" charset="2"/>
              </a:rPr>
              <a:t>th</a:t>
            </a:r>
            <a:r>
              <a:rPr lang="en-US" sz="1600" dirty="0" smtClean="0">
                <a:sym typeface="Symbol" charset="2"/>
              </a:rPr>
              <a:t>, 2011</a:t>
            </a:r>
          </a:p>
          <a:p>
            <a:pPr marL="742950" lvl="1" indent="-285750">
              <a:spcBef>
                <a:spcPct val="20000"/>
              </a:spcBef>
              <a:buFont typeface="Arial" charset="0"/>
              <a:buChar char="•"/>
            </a:pPr>
            <a:r>
              <a:rPr lang="en-US" sz="1600" dirty="0" smtClean="0">
                <a:sym typeface="Symbol" charset="2"/>
              </a:rPr>
              <a:t>Total integrated luminosity delivered in Run II:</a:t>
            </a:r>
          </a:p>
          <a:p>
            <a:pPr marL="742950" lvl="1" indent="-285750">
              <a:spcBef>
                <a:spcPct val="20000"/>
              </a:spcBef>
            </a:pPr>
            <a:r>
              <a:rPr lang="en-US" sz="1600" dirty="0" smtClean="0">
                <a:sym typeface="Symbol" charset="2"/>
              </a:rPr>
              <a:t>	 ~12 fb</a:t>
            </a:r>
            <a:r>
              <a:rPr lang="en-US" sz="1600" baseline="30000" dirty="0" smtClean="0">
                <a:sym typeface="Symbol" charset="2"/>
              </a:rPr>
              <a:t>-1</a:t>
            </a:r>
            <a:r>
              <a:rPr lang="en-US" sz="1600" dirty="0" smtClean="0">
                <a:sym typeface="Symbol" charset="2"/>
              </a:rPr>
              <a:t> (per experiment)</a:t>
            </a:r>
            <a:endParaRPr lang="en-US" sz="1600" dirty="0" smtClean="0">
              <a:sym typeface="Wingdings"/>
            </a:endParaRPr>
          </a:p>
          <a:p>
            <a:pPr marL="742950" lvl="1" indent="-285750">
              <a:spcBef>
                <a:spcPct val="20000"/>
              </a:spcBef>
            </a:pPr>
            <a:endParaRPr lang="en-US" sz="1600" dirty="0" smtClean="0">
              <a:sym typeface="Symbol" charset="2"/>
            </a:endParaRPr>
          </a:p>
          <a:p>
            <a:pPr marL="285750" indent="-285750">
              <a:spcBef>
                <a:spcPct val="20000"/>
              </a:spcBef>
            </a:pPr>
            <a:r>
              <a:rPr lang="en-US" sz="1600" dirty="0" smtClean="0">
                <a:solidFill>
                  <a:srgbClr val="0000FF"/>
                </a:solidFill>
                <a:sym typeface="Symbol" charset="2"/>
              </a:rPr>
              <a:t>	</a:t>
            </a:r>
          </a:p>
        </p:txBody>
      </p:sp>
      <p:pic>
        <p:nvPicPr>
          <p:cNvPr id="11" name="Picture 10"/>
          <p:cNvPicPr>
            <a:picLocks noChangeAspect="1"/>
          </p:cNvPicPr>
          <p:nvPr/>
        </p:nvPicPr>
        <p:blipFill>
          <a:blip r:embed="rId2"/>
          <a:stretch>
            <a:fillRect/>
          </a:stretch>
        </p:blipFill>
        <p:spPr>
          <a:xfrm>
            <a:off x="152401" y="2743200"/>
            <a:ext cx="4571999" cy="3693127"/>
          </a:xfrm>
          <a:prstGeom prst="rect">
            <a:avLst/>
          </a:prstGeom>
        </p:spPr>
      </p:pic>
      <p:pic>
        <p:nvPicPr>
          <p:cNvPr id="17" name="Picture 16"/>
          <p:cNvPicPr>
            <a:picLocks noChangeAspect="1"/>
          </p:cNvPicPr>
          <p:nvPr/>
        </p:nvPicPr>
        <p:blipFill>
          <a:blip r:embed="rId3"/>
          <a:stretch>
            <a:fillRect/>
          </a:stretch>
        </p:blipFill>
        <p:spPr>
          <a:xfrm>
            <a:off x="4876800" y="2743200"/>
            <a:ext cx="4191000" cy="3733800"/>
          </a:xfrm>
          <a:prstGeom prst="rect">
            <a:avLst/>
          </a:prstGeom>
        </p:spPr>
      </p:pic>
      <p:sp>
        <p:nvSpPr>
          <p:cNvPr id="6" name="Slide Number Placeholder 1"/>
          <p:cNvSpPr>
            <a:spLocks noGrp="1"/>
          </p:cNvSpPr>
          <p:nvPr>
            <p:ph type="sldNum" sz="quarter" idx="12"/>
          </p:nvPr>
        </p:nvSpPr>
        <p:spPr>
          <a:xfrm>
            <a:off x="7010400" y="6400800"/>
            <a:ext cx="1905000" cy="457200"/>
          </a:xfrm>
        </p:spPr>
        <p:txBody>
          <a:bodyPr/>
          <a:lstStyle/>
          <a:p>
            <a:pPr>
              <a:defRPr/>
            </a:pPr>
            <a:fld id="{EAEAFFAE-2AFA-DB42-A87C-4340D77792FB}" type="slidenum">
              <a:rPr lang="en-US" sz="1600" smtClean="0">
                <a:latin typeface="Arial"/>
                <a:cs typeface="Arial"/>
              </a:rPr>
              <a:pPr>
                <a:defRPr/>
              </a:pPr>
              <a:t>45</a:t>
            </a:fld>
            <a:endParaRPr lang="en-US" sz="1600">
              <a:latin typeface="Arial"/>
              <a:cs typeface="Arial"/>
            </a:endParaRPr>
          </a:p>
        </p:txBody>
      </p:sp>
      <p:pic>
        <p:nvPicPr>
          <p:cNvPr id="7" name="Picture 6"/>
          <p:cNvPicPr>
            <a:picLocks noChangeAspect="1"/>
          </p:cNvPicPr>
          <p:nvPr/>
        </p:nvPicPr>
        <p:blipFill>
          <a:blip r:embed="rId4"/>
          <a:stretch>
            <a:fillRect/>
          </a:stretch>
        </p:blipFill>
        <p:spPr>
          <a:xfrm>
            <a:off x="6248400" y="792972"/>
            <a:ext cx="1869863" cy="1874028"/>
          </a:xfrm>
          <a:prstGeom prst="rect">
            <a:avLst/>
          </a:prstGeom>
        </p:spPr>
      </p:pic>
    </p:spTree>
  </p:cSld>
  <p:clrMapOvr>
    <a:masterClrMapping/>
  </p:clrMapOvr>
  <p:transition advTm="34166"/>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4953000" y="914400"/>
            <a:ext cx="3594063" cy="2590800"/>
          </a:xfrm>
          <a:prstGeom prst="rect">
            <a:avLst/>
          </a:prstGeom>
        </p:spPr>
      </p:pic>
      <p:sp>
        <p:nvSpPr>
          <p:cNvPr id="3" name="Text Box 1027"/>
          <p:cNvSpPr txBox="1">
            <a:spLocks noChangeArrowheads="1"/>
          </p:cNvSpPr>
          <p:nvPr/>
        </p:nvSpPr>
        <p:spPr bwMode="auto">
          <a:xfrm>
            <a:off x="1143000" y="152400"/>
            <a:ext cx="6858000" cy="461963"/>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prstTxWarp prst="textNoShape">
              <a:avLst/>
            </a:prstTxWarp>
            <a:spAutoFit/>
          </a:bodyPr>
          <a:lstStyle/>
          <a:p>
            <a:pPr algn="ctr">
              <a:spcBef>
                <a:spcPct val="50000"/>
              </a:spcBef>
              <a:defRPr/>
            </a:pPr>
            <a:r>
              <a:rPr lang="en-US" sz="2400">
                <a:solidFill>
                  <a:srgbClr val="990033"/>
                </a:solidFill>
                <a:latin typeface="Arial" charset="0"/>
              </a:rPr>
              <a:t>CDF and DØ Detectors</a:t>
            </a:r>
          </a:p>
        </p:txBody>
      </p:sp>
      <p:sp>
        <p:nvSpPr>
          <p:cNvPr id="21512" name="Rectangle 38"/>
          <p:cNvSpPr>
            <a:spLocks noChangeArrowheads="1"/>
          </p:cNvSpPr>
          <p:nvPr/>
        </p:nvSpPr>
        <p:spPr bwMode="auto">
          <a:xfrm>
            <a:off x="609600" y="3733800"/>
            <a:ext cx="3810000" cy="22098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pPr>
            <a:r>
              <a:rPr lang="en-US" sz="1600" dirty="0"/>
              <a:t>Multipurpose detectors:</a:t>
            </a:r>
          </a:p>
          <a:p>
            <a:pPr marL="342900" indent="-342900">
              <a:lnSpc>
                <a:spcPct val="90000"/>
              </a:lnSpc>
              <a:spcBef>
                <a:spcPct val="20000"/>
              </a:spcBef>
              <a:buFontTx/>
              <a:buChar char="•"/>
            </a:pPr>
            <a:r>
              <a:rPr lang="en-US" sz="1600" dirty="0"/>
              <a:t>Central tracking system embedded in a </a:t>
            </a:r>
            <a:r>
              <a:rPr lang="en-US" sz="1600" dirty="0" err="1"/>
              <a:t>solenoidal</a:t>
            </a:r>
            <a:r>
              <a:rPr lang="en-US" sz="1600" dirty="0"/>
              <a:t> magnetic field:</a:t>
            </a:r>
          </a:p>
          <a:p>
            <a:pPr marL="685800" lvl="1" indent="-228600">
              <a:lnSpc>
                <a:spcPct val="90000"/>
              </a:lnSpc>
              <a:spcBef>
                <a:spcPct val="20000"/>
              </a:spcBef>
              <a:buFontTx/>
              <a:buChar char="•"/>
            </a:pPr>
            <a:r>
              <a:rPr lang="en-US" sz="1600" dirty="0"/>
              <a:t>Silicon vertex detector</a:t>
            </a:r>
            <a:r>
              <a:rPr lang="en-US" sz="1600" dirty="0" smtClean="0"/>
              <a:t> </a:t>
            </a:r>
          </a:p>
          <a:p>
            <a:pPr marL="685800" lvl="1" indent="-228600">
              <a:lnSpc>
                <a:spcPct val="90000"/>
              </a:lnSpc>
              <a:spcBef>
                <a:spcPct val="20000"/>
              </a:spcBef>
              <a:buFontTx/>
              <a:buChar char="•"/>
            </a:pPr>
            <a:r>
              <a:rPr lang="en-US" sz="1600" dirty="0" smtClean="0"/>
              <a:t>Tracking </a:t>
            </a:r>
            <a:r>
              <a:rPr lang="en-US" sz="1600" dirty="0"/>
              <a:t>chamber (CDF)                     Fiber tracker (D</a:t>
            </a:r>
            <a:r>
              <a:rPr lang="en-US" sz="1600" dirty="0">
                <a:ea typeface="Arial" pitchFamily="1" charset="0"/>
                <a:cs typeface="Arial" pitchFamily="1" charset="0"/>
              </a:rPr>
              <a:t>Ø</a:t>
            </a:r>
            <a:r>
              <a:rPr lang="en-US" sz="1600" dirty="0"/>
              <a:t>)</a:t>
            </a:r>
          </a:p>
          <a:p>
            <a:pPr marL="342900" indent="-342900">
              <a:lnSpc>
                <a:spcPct val="90000"/>
              </a:lnSpc>
              <a:spcBef>
                <a:spcPct val="20000"/>
              </a:spcBef>
              <a:buFontTx/>
              <a:buChar char="•"/>
            </a:pPr>
            <a:r>
              <a:rPr lang="en-US" sz="1600" dirty="0" err="1"/>
              <a:t>Preshowers</a:t>
            </a:r>
            <a:endParaRPr lang="en-US" sz="1600" dirty="0"/>
          </a:p>
          <a:p>
            <a:pPr marL="342900" indent="-342900">
              <a:lnSpc>
                <a:spcPct val="90000"/>
              </a:lnSpc>
              <a:spcBef>
                <a:spcPct val="20000"/>
              </a:spcBef>
              <a:buFontTx/>
              <a:buChar char="•"/>
            </a:pPr>
            <a:r>
              <a:rPr lang="en-US" sz="1600" dirty="0"/>
              <a:t>Electromagnetic and </a:t>
            </a:r>
            <a:r>
              <a:rPr lang="en-US" sz="1600" dirty="0" err="1"/>
              <a:t>hadronic</a:t>
            </a:r>
            <a:r>
              <a:rPr lang="en-US" sz="1600" dirty="0"/>
              <a:t> calorimeters</a:t>
            </a:r>
          </a:p>
          <a:p>
            <a:pPr marL="342900" indent="-342900">
              <a:lnSpc>
                <a:spcPct val="90000"/>
              </a:lnSpc>
              <a:spcBef>
                <a:spcPct val="20000"/>
              </a:spcBef>
              <a:buFontTx/>
              <a:buChar char="•"/>
            </a:pPr>
            <a:r>
              <a:rPr lang="en-US" sz="1600" dirty="0" err="1"/>
              <a:t>Muon</a:t>
            </a:r>
            <a:r>
              <a:rPr lang="en-US" sz="1600" dirty="0"/>
              <a:t> system</a:t>
            </a:r>
          </a:p>
        </p:txBody>
      </p:sp>
      <p:sp>
        <p:nvSpPr>
          <p:cNvPr id="21513" name="Rectangle 15"/>
          <p:cNvSpPr>
            <a:spLocks noChangeArrowheads="1"/>
          </p:cNvSpPr>
          <p:nvPr/>
        </p:nvSpPr>
        <p:spPr bwMode="auto">
          <a:xfrm>
            <a:off x="4724400" y="3962400"/>
            <a:ext cx="3962400" cy="1752958"/>
          </a:xfrm>
          <a:prstGeom prst="rect">
            <a:avLst/>
          </a:prstGeom>
          <a:noFill/>
          <a:ln w="9525">
            <a:noFill/>
            <a:miter lim="800000"/>
            <a:headEnd/>
            <a:tailEnd/>
          </a:ln>
        </p:spPr>
        <p:txBody>
          <a:bodyPr wrap="square">
            <a:prstTxWarp prst="textNoShape">
              <a:avLst/>
            </a:prstTxWarp>
            <a:spAutoFit/>
          </a:bodyPr>
          <a:lstStyle/>
          <a:p>
            <a:pPr marL="285750" indent="-285750">
              <a:lnSpc>
                <a:spcPct val="90000"/>
              </a:lnSpc>
              <a:spcBef>
                <a:spcPct val="20000"/>
              </a:spcBef>
              <a:buFont typeface="Arial"/>
              <a:buChar char="•"/>
            </a:pPr>
            <a:r>
              <a:rPr lang="en-US" sz="1600" dirty="0" smtClean="0"/>
              <a:t>Include multi-level trigger systems to efficiently select events with topologies of interest.</a:t>
            </a:r>
          </a:p>
          <a:p>
            <a:pPr marL="285750" indent="-285750">
              <a:lnSpc>
                <a:spcPct val="90000"/>
              </a:lnSpc>
              <a:spcBef>
                <a:spcPct val="20000"/>
              </a:spcBef>
              <a:buFontTx/>
              <a:buChar char="•"/>
            </a:pPr>
            <a:endParaRPr lang="en-US" sz="1600" dirty="0" smtClean="0"/>
          </a:p>
          <a:p>
            <a:pPr marL="285750" indent="-285750">
              <a:lnSpc>
                <a:spcPct val="90000"/>
              </a:lnSpc>
              <a:spcBef>
                <a:spcPct val="20000"/>
              </a:spcBef>
              <a:buFontTx/>
              <a:buChar char="•"/>
            </a:pPr>
            <a:r>
              <a:rPr lang="en-US" sz="1600" dirty="0" smtClean="0"/>
              <a:t>Data </a:t>
            </a:r>
            <a:r>
              <a:rPr lang="en-US" sz="1600" dirty="0"/>
              <a:t>taking efficiency: </a:t>
            </a:r>
            <a:r>
              <a:rPr lang="en-US" sz="1600" dirty="0" smtClean="0">
                <a:sym typeface="Symbol" pitchFamily="1" charset="2"/>
              </a:rPr>
              <a:t>~</a:t>
            </a:r>
            <a:r>
              <a:rPr lang="en-US" sz="1600" dirty="0" smtClean="0"/>
              <a:t>90%.</a:t>
            </a:r>
          </a:p>
          <a:p>
            <a:pPr marL="285750" indent="-285750">
              <a:lnSpc>
                <a:spcPct val="90000"/>
              </a:lnSpc>
              <a:spcBef>
                <a:spcPct val="20000"/>
              </a:spcBef>
              <a:buFontTx/>
              <a:buChar char="•"/>
            </a:pPr>
            <a:r>
              <a:rPr lang="en-US" sz="1600" dirty="0">
                <a:solidFill>
                  <a:srgbClr val="0000FF"/>
                </a:solidFill>
              </a:rPr>
              <a:t>Recorded up to</a:t>
            </a:r>
            <a:r>
              <a:rPr lang="en-US" sz="1600" dirty="0" smtClean="0">
                <a:solidFill>
                  <a:srgbClr val="0000FF"/>
                </a:solidFill>
              </a:rPr>
              <a:t> 10 </a:t>
            </a:r>
            <a:r>
              <a:rPr lang="en-US" sz="1600" dirty="0">
                <a:solidFill>
                  <a:srgbClr val="0000FF"/>
                </a:solidFill>
              </a:rPr>
              <a:t>fb</a:t>
            </a:r>
            <a:r>
              <a:rPr lang="en-US" sz="1600" baseline="30000" dirty="0">
                <a:solidFill>
                  <a:srgbClr val="0000FF"/>
                </a:solidFill>
              </a:rPr>
              <a:t>-</a:t>
            </a:r>
            <a:r>
              <a:rPr lang="en-US" sz="1600" baseline="30000" dirty="0" smtClean="0">
                <a:solidFill>
                  <a:srgbClr val="0000FF"/>
                </a:solidFill>
              </a:rPr>
              <a:t>1</a:t>
            </a:r>
            <a:r>
              <a:rPr lang="en-US" sz="1600" dirty="0" smtClean="0">
                <a:solidFill>
                  <a:srgbClr val="0000FF"/>
                </a:solidFill>
              </a:rPr>
              <a:t> in Run II.</a:t>
            </a:r>
            <a:endParaRPr lang="en-US" sz="1600" baseline="30000" dirty="0" smtClean="0">
              <a:solidFill>
                <a:srgbClr val="0000FF"/>
              </a:solidFill>
            </a:endParaRPr>
          </a:p>
          <a:p>
            <a:pPr marL="285750" indent="-285750">
              <a:lnSpc>
                <a:spcPct val="90000"/>
              </a:lnSpc>
              <a:spcBef>
                <a:spcPct val="20000"/>
              </a:spcBef>
            </a:pPr>
            <a:endParaRPr lang="en-US" sz="1600" baseline="30000" dirty="0"/>
          </a:p>
        </p:txBody>
      </p:sp>
      <p:pic>
        <p:nvPicPr>
          <p:cNvPr id="11" name="Picture 29"/>
          <p:cNvPicPr>
            <a:picLocks noChangeAspect="1" noChangeArrowheads="1"/>
          </p:cNvPicPr>
          <p:nvPr/>
        </p:nvPicPr>
        <p:blipFill>
          <a:blip r:embed="rId3"/>
          <a:srcRect/>
          <a:stretch>
            <a:fillRect/>
          </a:stretch>
        </p:blipFill>
        <p:spPr bwMode="auto">
          <a:xfrm>
            <a:off x="8305800" y="1066800"/>
            <a:ext cx="609600" cy="434975"/>
          </a:xfrm>
          <a:prstGeom prst="rect">
            <a:avLst/>
          </a:prstGeom>
          <a:noFill/>
          <a:ln w="9525">
            <a:noFill/>
            <a:miter lim="800000"/>
            <a:headEnd/>
            <a:tailEnd/>
          </a:ln>
        </p:spPr>
      </p:pic>
      <p:pic>
        <p:nvPicPr>
          <p:cNvPr id="12" name="Picture 11"/>
          <p:cNvPicPr>
            <a:picLocks noChangeAspect="1"/>
          </p:cNvPicPr>
          <p:nvPr/>
        </p:nvPicPr>
        <p:blipFill>
          <a:blip r:embed="rId4"/>
          <a:stretch>
            <a:fillRect/>
          </a:stretch>
        </p:blipFill>
        <p:spPr>
          <a:xfrm>
            <a:off x="685800" y="914400"/>
            <a:ext cx="3581400" cy="2590800"/>
          </a:xfrm>
          <a:prstGeom prst="rect">
            <a:avLst/>
          </a:prstGeom>
        </p:spPr>
      </p:pic>
      <p:pic>
        <p:nvPicPr>
          <p:cNvPr id="13" name="Picture 30"/>
          <p:cNvPicPr>
            <a:picLocks noChangeAspect="1" noChangeArrowheads="1"/>
          </p:cNvPicPr>
          <p:nvPr/>
        </p:nvPicPr>
        <p:blipFill>
          <a:blip r:embed="rId5"/>
          <a:srcRect/>
          <a:stretch>
            <a:fillRect/>
          </a:stretch>
        </p:blipFill>
        <p:spPr bwMode="auto">
          <a:xfrm>
            <a:off x="475535" y="1062038"/>
            <a:ext cx="533400" cy="517525"/>
          </a:xfrm>
          <a:prstGeom prst="rect">
            <a:avLst/>
          </a:prstGeom>
          <a:noFill/>
          <a:ln w="9525">
            <a:noFill/>
            <a:miter lim="800000"/>
            <a:headEnd/>
            <a:tailEnd/>
          </a:ln>
        </p:spPr>
      </p:pic>
      <p:sp>
        <p:nvSpPr>
          <p:cNvPr id="14" name="Rectangle 13"/>
          <p:cNvSpPr/>
          <p:nvPr/>
        </p:nvSpPr>
        <p:spPr>
          <a:xfrm>
            <a:off x="4669855" y="5791200"/>
            <a:ext cx="4016945" cy="318036"/>
          </a:xfrm>
          <a:prstGeom prst="rect">
            <a:avLst/>
          </a:prstGeom>
        </p:spPr>
        <p:txBody>
          <a:bodyPr wrap="none">
            <a:spAutoFit/>
          </a:bodyPr>
          <a:lstStyle/>
          <a:p>
            <a:pPr marL="285750" indent="-285750">
              <a:lnSpc>
                <a:spcPct val="90000"/>
              </a:lnSpc>
              <a:spcBef>
                <a:spcPct val="20000"/>
              </a:spcBef>
            </a:pPr>
            <a:r>
              <a:rPr lang="en-US" sz="1600" dirty="0" smtClean="0">
                <a:solidFill>
                  <a:srgbClr val="FF0000"/>
                </a:solidFill>
              </a:rPr>
              <a:t>All main search channels used full dataset</a:t>
            </a:r>
          </a:p>
        </p:txBody>
      </p:sp>
      <p:sp>
        <p:nvSpPr>
          <p:cNvPr id="15" name="Slide Number Placeholder 1"/>
          <p:cNvSpPr>
            <a:spLocks noGrp="1"/>
          </p:cNvSpPr>
          <p:nvPr>
            <p:ph type="sldNum" sz="quarter" idx="12"/>
          </p:nvPr>
        </p:nvSpPr>
        <p:spPr>
          <a:xfrm>
            <a:off x="7010400" y="6400800"/>
            <a:ext cx="1905000" cy="457200"/>
          </a:xfrm>
        </p:spPr>
        <p:txBody>
          <a:bodyPr/>
          <a:lstStyle/>
          <a:p>
            <a:pPr>
              <a:defRPr/>
            </a:pPr>
            <a:fld id="{EAEAFFAE-2AFA-DB42-A87C-4340D77792FB}" type="slidenum">
              <a:rPr lang="en-US" sz="1600" smtClean="0">
                <a:latin typeface="Arial"/>
                <a:cs typeface="Arial"/>
              </a:rPr>
              <a:pPr>
                <a:defRPr/>
              </a:pPr>
              <a:t>46</a:t>
            </a:fld>
            <a:endParaRPr lang="en-US" sz="1600">
              <a:latin typeface="Arial"/>
              <a:cs typeface="Aria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705" name="Picture 8"/>
          <p:cNvPicPr>
            <a:picLocks noChangeAspect="1"/>
          </p:cNvPicPr>
          <p:nvPr/>
        </p:nvPicPr>
        <p:blipFill>
          <a:blip r:embed="rId3"/>
          <a:srcRect/>
          <a:stretch>
            <a:fillRect/>
          </a:stretch>
        </p:blipFill>
        <p:spPr bwMode="auto">
          <a:xfrm>
            <a:off x="4419599" y="3200400"/>
            <a:ext cx="4724401" cy="3657600"/>
          </a:xfrm>
          <a:prstGeom prst="rect">
            <a:avLst/>
          </a:prstGeom>
          <a:noFill/>
          <a:ln w="9525">
            <a:noFill/>
            <a:miter lim="800000"/>
            <a:headEnd/>
            <a:tailEnd/>
          </a:ln>
        </p:spPr>
      </p:pic>
      <p:sp>
        <p:nvSpPr>
          <p:cNvPr id="6" name="Text Box 1027"/>
          <p:cNvSpPr txBox="1">
            <a:spLocks noChangeArrowheads="1"/>
          </p:cNvSpPr>
          <p:nvPr/>
        </p:nvSpPr>
        <p:spPr bwMode="auto">
          <a:xfrm>
            <a:off x="1219200" y="152400"/>
            <a:ext cx="6858000" cy="461963"/>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a:solidFill>
                  <a:srgbClr val="990033"/>
                </a:solidFill>
              </a:rPr>
              <a:t>SM Higgs Production at </a:t>
            </a:r>
            <a:r>
              <a:rPr lang="en-US" sz="2400" dirty="0" err="1">
                <a:solidFill>
                  <a:srgbClr val="990033"/>
                </a:solidFill>
              </a:rPr>
              <a:t>Hadron</a:t>
            </a:r>
            <a:r>
              <a:rPr lang="en-US" sz="2400" dirty="0">
                <a:solidFill>
                  <a:srgbClr val="990033"/>
                </a:solidFill>
              </a:rPr>
              <a:t> Colliders</a:t>
            </a:r>
          </a:p>
        </p:txBody>
      </p:sp>
      <p:pic>
        <p:nvPicPr>
          <p:cNvPr id="29704" name="Picture 7"/>
          <p:cNvPicPr>
            <a:picLocks noChangeAspect="1"/>
          </p:cNvPicPr>
          <p:nvPr/>
        </p:nvPicPr>
        <p:blipFill>
          <a:blip r:embed="rId4"/>
          <a:srcRect/>
          <a:stretch>
            <a:fillRect/>
          </a:stretch>
        </p:blipFill>
        <p:spPr bwMode="auto">
          <a:xfrm>
            <a:off x="76200" y="3200400"/>
            <a:ext cx="4343400" cy="3657600"/>
          </a:xfrm>
          <a:prstGeom prst="rect">
            <a:avLst/>
          </a:prstGeom>
          <a:noFill/>
          <a:ln w="9525">
            <a:noFill/>
            <a:miter lim="800000"/>
            <a:headEnd/>
            <a:tailEnd/>
          </a:ln>
        </p:spPr>
      </p:pic>
      <p:pic>
        <p:nvPicPr>
          <p:cNvPr id="29706" name="Picture 9"/>
          <p:cNvPicPr>
            <a:picLocks noChangeAspect="1"/>
          </p:cNvPicPr>
          <p:nvPr/>
        </p:nvPicPr>
        <p:blipFill>
          <a:blip r:embed="rId5"/>
          <a:srcRect/>
          <a:stretch>
            <a:fillRect/>
          </a:stretch>
        </p:blipFill>
        <p:spPr bwMode="auto">
          <a:xfrm>
            <a:off x="457200" y="939800"/>
            <a:ext cx="2019300" cy="1955800"/>
          </a:xfrm>
          <a:prstGeom prst="rect">
            <a:avLst/>
          </a:prstGeom>
          <a:noFill/>
          <a:ln w="9525">
            <a:noFill/>
            <a:miter lim="800000"/>
            <a:headEnd/>
            <a:tailEnd/>
          </a:ln>
        </p:spPr>
      </p:pic>
      <p:pic>
        <p:nvPicPr>
          <p:cNvPr id="29707" name="Picture 10"/>
          <p:cNvPicPr>
            <a:picLocks noChangeAspect="1"/>
          </p:cNvPicPr>
          <p:nvPr/>
        </p:nvPicPr>
        <p:blipFill>
          <a:blip r:embed="rId6"/>
          <a:srcRect/>
          <a:stretch>
            <a:fillRect/>
          </a:stretch>
        </p:blipFill>
        <p:spPr bwMode="auto">
          <a:xfrm>
            <a:off x="4648200" y="914400"/>
            <a:ext cx="2184400" cy="1981200"/>
          </a:xfrm>
          <a:prstGeom prst="rect">
            <a:avLst/>
          </a:prstGeom>
          <a:noFill/>
          <a:ln w="9525">
            <a:noFill/>
            <a:miter lim="800000"/>
            <a:headEnd/>
            <a:tailEnd/>
          </a:ln>
        </p:spPr>
      </p:pic>
      <p:pic>
        <p:nvPicPr>
          <p:cNvPr id="29708" name="Picture 11"/>
          <p:cNvPicPr>
            <a:picLocks noChangeAspect="1"/>
          </p:cNvPicPr>
          <p:nvPr/>
        </p:nvPicPr>
        <p:blipFill>
          <a:blip r:embed="rId7"/>
          <a:srcRect/>
          <a:stretch>
            <a:fillRect/>
          </a:stretch>
        </p:blipFill>
        <p:spPr bwMode="auto">
          <a:xfrm>
            <a:off x="2438400" y="838200"/>
            <a:ext cx="2298700" cy="2006600"/>
          </a:xfrm>
          <a:prstGeom prst="rect">
            <a:avLst/>
          </a:prstGeom>
          <a:noFill/>
          <a:ln w="9525">
            <a:noFill/>
            <a:miter lim="800000"/>
            <a:headEnd/>
            <a:tailEnd/>
          </a:ln>
        </p:spPr>
      </p:pic>
      <p:pic>
        <p:nvPicPr>
          <p:cNvPr id="29709" name="Picture 12"/>
          <p:cNvPicPr>
            <a:picLocks noChangeAspect="1"/>
          </p:cNvPicPr>
          <p:nvPr/>
        </p:nvPicPr>
        <p:blipFill>
          <a:blip r:embed="rId8"/>
          <a:srcRect/>
          <a:stretch>
            <a:fillRect/>
          </a:stretch>
        </p:blipFill>
        <p:spPr bwMode="auto">
          <a:xfrm>
            <a:off x="6858000" y="914400"/>
            <a:ext cx="2019300" cy="1955800"/>
          </a:xfrm>
          <a:prstGeom prst="rect">
            <a:avLst/>
          </a:prstGeom>
          <a:noFill/>
          <a:ln w="9525">
            <a:noFill/>
            <a:miter lim="800000"/>
            <a:headEnd/>
            <a:tailEnd/>
          </a:ln>
        </p:spPr>
      </p:pic>
    </p:spTree>
  </p:cSld>
  <p:clrMapOvr>
    <a:masterClrMapping/>
  </p:clrMapOvr>
  <p:transition advTm="2745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 Box 1027"/>
          <p:cNvSpPr txBox="1">
            <a:spLocks noChangeArrowheads="1"/>
          </p:cNvSpPr>
          <p:nvPr/>
        </p:nvSpPr>
        <p:spPr bwMode="auto">
          <a:xfrm>
            <a:off x="1219200" y="152400"/>
            <a:ext cx="6858000" cy="461963"/>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a:solidFill>
                  <a:srgbClr val="990033"/>
                </a:solidFill>
              </a:rPr>
              <a:t>SM Higgs Decay Modes</a:t>
            </a:r>
          </a:p>
        </p:txBody>
      </p:sp>
      <p:pic>
        <p:nvPicPr>
          <p:cNvPr id="31752" name="Picture 9"/>
          <p:cNvPicPr>
            <a:picLocks noChangeAspect="1"/>
          </p:cNvPicPr>
          <p:nvPr/>
        </p:nvPicPr>
        <p:blipFill>
          <a:blip r:embed="rId3"/>
          <a:srcRect/>
          <a:stretch>
            <a:fillRect/>
          </a:stretch>
        </p:blipFill>
        <p:spPr bwMode="auto">
          <a:xfrm>
            <a:off x="457200" y="1206500"/>
            <a:ext cx="5162550" cy="4445000"/>
          </a:xfrm>
          <a:prstGeom prst="rect">
            <a:avLst/>
          </a:prstGeom>
          <a:noFill/>
          <a:ln w="9525">
            <a:noFill/>
            <a:miter lim="800000"/>
            <a:headEnd/>
            <a:tailEnd/>
          </a:ln>
        </p:spPr>
      </p:pic>
      <p:sp>
        <p:nvSpPr>
          <p:cNvPr id="9" name="Rectangle 12"/>
          <p:cNvSpPr>
            <a:spLocks noChangeArrowheads="1"/>
          </p:cNvSpPr>
          <p:nvPr/>
        </p:nvSpPr>
        <p:spPr bwMode="auto">
          <a:xfrm>
            <a:off x="1295400" y="5708650"/>
            <a:ext cx="6629400" cy="588963"/>
          </a:xfrm>
          <a:prstGeom prst="rect">
            <a:avLst/>
          </a:prstGeom>
          <a:noFill/>
          <a:ln w="9525">
            <a:noFill/>
            <a:miter lim="800000"/>
            <a:headEnd/>
            <a:tailEnd/>
          </a:ln>
        </p:spPr>
        <p:txBody>
          <a:bodyPr>
            <a:prstTxWarp prst="textNoShape">
              <a:avLst/>
            </a:prstTxWarp>
            <a:spAutoFit/>
          </a:bodyPr>
          <a:lstStyle/>
          <a:p>
            <a:pPr marL="342900" indent="-342900">
              <a:lnSpc>
                <a:spcPct val="90000"/>
              </a:lnSpc>
              <a:spcBef>
                <a:spcPct val="20000"/>
              </a:spcBef>
              <a:buFont typeface="Wingdings" charset="2"/>
              <a:buChar char="è"/>
            </a:pPr>
            <a:r>
              <a:rPr lang="en-US" sz="1600" dirty="0">
                <a:sym typeface="Symbol" charset="2"/>
              </a:rPr>
              <a:t>Many decay modes being explored to increase the sensitivity of the</a:t>
            </a:r>
          </a:p>
          <a:p>
            <a:pPr marL="342900" indent="-342900">
              <a:lnSpc>
                <a:spcPct val="90000"/>
              </a:lnSpc>
              <a:spcBef>
                <a:spcPct val="20000"/>
              </a:spcBef>
            </a:pPr>
            <a:r>
              <a:rPr lang="en-US" sz="1600" dirty="0">
                <a:sym typeface="Symbol" charset="2"/>
              </a:rPr>
              <a:t>	search to the SM Higgs </a:t>
            </a:r>
            <a:r>
              <a:rPr lang="en-US" sz="1600" dirty="0" smtClean="0">
                <a:sym typeface="Symbol" charset="2"/>
              </a:rPr>
              <a:t>boson, but also to a non-SM one!</a:t>
            </a:r>
            <a:endParaRPr lang="en-US" sz="1600" dirty="0">
              <a:sym typeface="Symbol" charset="2"/>
            </a:endParaRPr>
          </a:p>
        </p:txBody>
      </p:sp>
      <p:sp>
        <p:nvSpPr>
          <p:cNvPr id="10" name="Oval 5"/>
          <p:cNvSpPr>
            <a:spLocks noChangeArrowheads="1"/>
          </p:cNvSpPr>
          <p:nvPr/>
        </p:nvSpPr>
        <p:spPr bwMode="auto">
          <a:xfrm>
            <a:off x="1600200" y="1295400"/>
            <a:ext cx="533400" cy="381000"/>
          </a:xfrm>
          <a:prstGeom prst="ellipse">
            <a:avLst/>
          </a:prstGeom>
          <a:noFill/>
          <a:ln w="28575">
            <a:solidFill>
              <a:srgbClr val="FF0000"/>
            </a:solidFill>
            <a:prstDash val="sysDash"/>
            <a:round/>
            <a:headEnd/>
            <a:tailEnd/>
          </a:ln>
        </p:spPr>
        <p:txBody>
          <a:bodyPr>
            <a:prstTxWarp prst="textNoShape">
              <a:avLst/>
            </a:prstTxWarp>
          </a:bodyPr>
          <a:lstStyle/>
          <a:p>
            <a:endParaRPr lang="en-US"/>
          </a:p>
        </p:txBody>
      </p:sp>
      <p:sp>
        <p:nvSpPr>
          <p:cNvPr id="11" name="Oval 5"/>
          <p:cNvSpPr>
            <a:spLocks noChangeArrowheads="1"/>
          </p:cNvSpPr>
          <p:nvPr/>
        </p:nvSpPr>
        <p:spPr bwMode="auto">
          <a:xfrm>
            <a:off x="3733800" y="1295400"/>
            <a:ext cx="533400" cy="381000"/>
          </a:xfrm>
          <a:prstGeom prst="ellipse">
            <a:avLst/>
          </a:prstGeom>
          <a:noFill/>
          <a:ln w="28575">
            <a:solidFill>
              <a:srgbClr val="FF0000"/>
            </a:solidFill>
            <a:round/>
            <a:headEnd/>
            <a:tailEnd/>
          </a:ln>
        </p:spPr>
        <p:txBody>
          <a:bodyPr>
            <a:prstTxWarp prst="textNoShape">
              <a:avLst/>
            </a:prstTxWarp>
          </a:bodyPr>
          <a:lstStyle/>
          <a:p>
            <a:endParaRPr lang="en-US"/>
          </a:p>
        </p:txBody>
      </p:sp>
      <p:sp>
        <p:nvSpPr>
          <p:cNvPr id="12" name="Oval 5"/>
          <p:cNvSpPr>
            <a:spLocks noChangeArrowheads="1"/>
          </p:cNvSpPr>
          <p:nvPr/>
        </p:nvSpPr>
        <p:spPr bwMode="auto">
          <a:xfrm>
            <a:off x="3733800" y="1752600"/>
            <a:ext cx="533400" cy="381000"/>
          </a:xfrm>
          <a:prstGeom prst="ellipse">
            <a:avLst/>
          </a:prstGeom>
          <a:noFill/>
          <a:ln w="28575">
            <a:solidFill>
              <a:srgbClr val="FF0000"/>
            </a:solidFill>
            <a:round/>
            <a:headEnd/>
            <a:tailEnd/>
          </a:ln>
        </p:spPr>
        <p:txBody>
          <a:bodyPr>
            <a:prstTxWarp prst="textNoShape">
              <a:avLst/>
            </a:prstTxWarp>
          </a:bodyPr>
          <a:lstStyle/>
          <a:p>
            <a:endParaRPr lang="en-US"/>
          </a:p>
        </p:txBody>
      </p:sp>
      <p:sp>
        <p:nvSpPr>
          <p:cNvPr id="15" name="Oval 5"/>
          <p:cNvSpPr>
            <a:spLocks noChangeArrowheads="1"/>
          </p:cNvSpPr>
          <p:nvPr/>
        </p:nvSpPr>
        <p:spPr bwMode="auto">
          <a:xfrm>
            <a:off x="1219200" y="2362200"/>
            <a:ext cx="533400" cy="381000"/>
          </a:xfrm>
          <a:prstGeom prst="ellipse">
            <a:avLst/>
          </a:prstGeom>
          <a:noFill/>
          <a:ln w="28575">
            <a:solidFill>
              <a:srgbClr val="FF0000"/>
            </a:solidFill>
            <a:prstDash val="sysDash"/>
            <a:round/>
            <a:headEnd/>
            <a:tailEnd/>
          </a:ln>
        </p:spPr>
        <p:txBody>
          <a:bodyPr>
            <a:prstTxWarp prst="textNoShape">
              <a:avLst/>
            </a:prstTxWarp>
          </a:bodyPr>
          <a:lstStyle/>
          <a:p>
            <a:endParaRPr lang="en-US"/>
          </a:p>
        </p:txBody>
      </p:sp>
      <p:sp>
        <p:nvSpPr>
          <p:cNvPr id="16" name="Oval 5"/>
          <p:cNvSpPr>
            <a:spLocks noChangeArrowheads="1"/>
          </p:cNvSpPr>
          <p:nvPr/>
        </p:nvSpPr>
        <p:spPr bwMode="auto">
          <a:xfrm>
            <a:off x="1371600" y="4267200"/>
            <a:ext cx="533400" cy="381000"/>
          </a:xfrm>
          <a:prstGeom prst="ellipse">
            <a:avLst/>
          </a:prstGeom>
          <a:noFill/>
          <a:ln w="28575">
            <a:solidFill>
              <a:srgbClr val="FF0000"/>
            </a:solidFill>
            <a:round/>
            <a:headEnd/>
            <a:tailEnd/>
          </a:ln>
        </p:spPr>
        <p:txBody>
          <a:bodyPr>
            <a:prstTxWarp prst="textNoShape">
              <a:avLst/>
            </a:prstTxWarp>
          </a:bodyPr>
          <a:lstStyle/>
          <a:p>
            <a:endParaRPr lang="en-US"/>
          </a:p>
        </p:txBody>
      </p:sp>
      <p:sp>
        <p:nvSpPr>
          <p:cNvPr id="14" name="TextBox 13"/>
          <p:cNvSpPr txBox="1"/>
          <p:nvPr/>
        </p:nvSpPr>
        <p:spPr bwMode="auto">
          <a:xfrm>
            <a:off x="6858000" y="2743200"/>
            <a:ext cx="1747393" cy="707886"/>
          </a:xfrm>
          <a:prstGeom prst="rect">
            <a:avLst/>
          </a:prstGeom>
          <a:noFill/>
          <a:ln w="28575">
            <a:noFill/>
            <a:miter lim="800000"/>
            <a:headEnd/>
            <a:tailEnd/>
          </a:ln>
          <a:effectLst/>
        </p:spPr>
        <p:txBody>
          <a:bodyPr wrap="none" rtlCol="0">
            <a:spAutoFit/>
          </a:bodyPr>
          <a:lstStyle/>
          <a:p>
            <a:pPr>
              <a:spcBef>
                <a:spcPct val="50000"/>
              </a:spcBef>
            </a:pPr>
            <a:r>
              <a:rPr lang="en-US" sz="1600" dirty="0" smtClean="0"/>
              <a:t>Main mode</a:t>
            </a:r>
          </a:p>
          <a:p>
            <a:pPr>
              <a:spcBef>
                <a:spcPct val="50000"/>
              </a:spcBef>
            </a:pPr>
            <a:r>
              <a:rPr lang="en-US" sz="1600" dirty="0" smtClean="0"/>
              <a:t>Supporting mode</a:t>
            </a:r>
          </a:p>
        </p:txBody>
      </p:sp>
      <p:cxnSp>
        <p:nvCxnSpPr>
          <p:cNvPr id="18" name="Straight Connector 17"/>
          <p:cNvCxnSpPr/>
          <p:nvPr/>
        </p:nvCxnSpPr>
        <p:spPr bwMode="auto">
          <a:xfrm>
            <a:off x="6172200" y="2895600"/>
            <a:ext cx="533400" cy="1588"/>
          </a:xfrm>
          <a:prstGeom prst="line">
            <a:avLst/>
          </a:prstGeom>
          <a:noFill/>
          <a:ln w="28575"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a:off x="6172200" y="3275012"/>
            <a:ext cx="533400" cy="1588"/>
          </a:xfrm>
          <a:prstGeom prst="line">
            <a:avLst/>
          </a:prstGeom>
          <a:noFill/>
          <a:ln w="28575" cap="flat" cmpd="sng" algn="ctr">
            <a:solidFill>
              <a:schemeClr val="tx1"/>
            </a:solidFill>
            <a:prstDash val="sysDash"/>
            <a:round/>
            <a:headEnd type="none" w="med" len="med"/>
            <a:tailEnd type="none" w="med" len="med"/>
          </a:ln>
          <a:effectLst/>
        </p:spPr>
      </p:cxnSp>
      <p:sp>
        <p:nvSpPr>
          <p:cNvPr id="23" name="Oval 5"/>
          <p:cNvSpPr>
            <a:spLocks noChangeArrowheads="1"/>
          </p:cNvSpPr>
          <p:nvPr/>
        </p:nvSpPr>
        <p:spPr bwMode="auto">
          <a:xfrm>
            <a:off x="1143000" y="2286000"/>
            <a:ext cx="685800" cy="533400"/>
          </a:xfrm>
          <a:prstGeom prst="ellipse">
            <a:avLst/>
          </a:prstGeom>
          <a:noFill/>
          <a:ln w="28575">
            <a:solidFill>
              <a:srgbClr val="0000FF"/>
            </a:solidFill>
            <a:prstDash val="sysDash"/>
            <a:round/>
            <a:headEnd/>
            <a:tailEnd/>
          </a:ln>
        </p:spPr>
        <p:txBody>
          <a:bodyPr>
            <a:prstTxWarp prst="textNoShape">
              <a:avLst/>
            </a:prstTxWarp>
          </a:bodyPr>
          <a:lstStyle/>
          <a:p>
            <a:endParaRPr lang="en-US" dirty="0"/>
          </a:p>
        </p:txBody>
      </p:sp>
      <p:sp>
        <p:nvSpPr>
          <p:cNvPr id="20" name="Oval 5"/>
          <p:cNvSpPr>
            <a:spLocks noChangeArrowheads="1"/>
          </p:cNvSpPr>
          <p:nvPr/>
        </p:nvSpPr>
        <p:spPr bwMode="auto">
          <a:xfrm>
            <a:off x="1524000" y="1219200"/>
            <a:ext cx="685800" cy="533400"/>
          </a:xfrm>
          <a:prstGeom prst="ellipse">
            <a:avLst/>
          </a:prstGeom>
          <a:noFill/>
          <a:ln w="28575">
            <a:solidFill>
              <a:srgbClr val="0000FF"/>
            </a:solidFill>
            <a:prstDash val="solid"/>
            <a:round/>
            <a:headEnd/>
            <a:tailEnd/>
          </a:ln>
        </p:spPr>
        <p:txBody>
          <a:bodyPr>
            <a:prstTxWarp prst="textNoShape">
              <a:avLst/>
            </a:prstTxWarp>
          </a:bodyPr>
          <a:lstStyle/>
          <a:p>
            <a:endParaRPr lang="en-US" dirty="0"/>
          </a:p>
        </p:txBody>
      </p:sp>
      <p:sp>
        <p:nvSpPr>
          <p:cNvPr id="22" name="Oval 5"/>
          <p:cNvSpPr>
            <a:spLocks noChangeArrowheads="1"/>
          </p:cNvSpPr>
          <p:nvPr/>
        </p:nvSpPr>
        <p:spPr bwMode="auto">
          <a:xfrm>
            <a:off x="3657600" y="1219200"/>
            <a:ext cx="685800" cy="533400"/>
          </a:xfrm>
          <a:prstGeom prst="ellipse">
            <a:avLst/>
          </a:prstGeom>
          <a:noFill/>
          <a:ln w="28575">
            <a:solidFill>
              <a:srgbClr val="0000FF"/>
            </a:solidFill>
            <a:prstDash val="solid"/>
            <a:round/>
            <a:headEnd/>
            <a:tailEnd/>
          </a:ln>
        </p:spPr>
        <p:txBody>
          <a:bodyPr>
            <a:prstTxWarp prst="textNoShape">
              <a:avLst/>
            </a:prstTxWarp>
          </a:bodyPr>
          <a:lstStyle/>
          <a:p>
            <a:endParaRPr lang="en-US" dirty="0"/>
          </a:p>
        </p:txBody>
      </p:sp>
      <p:sp>
        <p:nvSpPr>
          <p:cNvPr id="24" name="Oval 5"/>
          <p:cNvSpPr>
            <a:spLocks noChangeArrowheads="1"/>
          </p:cNvSpPr>
          <p:nvPr/>
        </p:nvSpPr>
        <p:spPr bwMode="auto">
          <a:xfrm>
            <a:off x="1295400" y="4191000"/>
            <a:ext cx="685800" cy="533400"/>
          </a:xfrm>
          <a:prstGeom prst="ellipse">
            <a:avLst/>
          </a:prstGeom>
          <a:noFill/>
          <a:ln w="28575">
            <a:solidFill>
              <a:srgbClr val="0000FF"/>
            </a:solidFill>
            <a:prstDash val="sysDash"/>
            <a:round/>
            <a:headEnd/>
            <a:tailEnd/>
          </a:ln>
        </p:spPr>
        <p:txBody>
          <a:bodyPr>
            <a:prstTxWarp prst="textNoShape">
              <a:avLst/>
            </a:prstTxWarp>
          </a:bodyPr>
          <a:lstStyle/>
          <a:p>
            <a:endParaRPr lang="en-US" dirty="0"/>
          </a:p>
        </p:txBody>
      </p:sp>
      <p:sp>
        <p:nvSpPr>
          <p:cNvPr id="25" name="Oval 5"/>
          <p:cNvSpPr>
            <a:spLocks noChangeArrowheads="1"/>
          </p:cNvSpPr>
          <p:nvPr/>
        </p:nvSpPr>
        <p:spPr bwMode="auto">
          <a:xfrm>
            <a:off x="3657600" y="1676400"/>
            <a:ext cx="685800" cy="533400"/>
          </a:xfrm>
          <a:prstGeom prst="ellipse">
            <a:avLst/>
          </a:prstGeom>
          <a:noFill/>
          <a:ln w="28575">
            <a:solidFill>
              <a:srgbClr val="0000FF"/>
            </a:solidFill>
            <a:prstDash val="sysDash"/>
            <a:round/>
            <a:headEnd/>
            <a:tailEnd/>
          </a:ln>
        </p:spPr>
        <p:txBody>
          <a:bodyPr>
            <a:prstTxWarp prst="textNoShape">
              <a:avLst/>
            </a:prstTxWarp>
          </a:bodyPr>
          <a:lstStyle/>
          <a:p>
            <a:endParaRPr lang="en-US" dirty="0"/>
          </a:p>
        </p:txBody>
      </p:sp>
      <p:sp>
        <p:nvSpPr>
          <p:cNvPr id="26" name="TextBox 25"/>
          <p:cNvSpPr txBox="1"/>
          <p:nvPr/>
        </p:nvSpPr>
        <p:spPr bwMode="auto">
          <a:xfrm>
            <a:off x="1447800" y="762000"/>
            <a:ext cx="1441420" cy="338554"/>
          </a:xfrm>
          <a:prstGeom prst="rect">
            <a:avLst/>
          </a:prstGeom>
          <a:noFill/>
          <a:ln w="28575">
            <a:noFill/>
            <a:miter lim="800000"/>
            <a:headEnd/>
            <a:tailEnd/>
          </a:ln>
          <a:effectLst/>
        </p:spPr>
        <p:txBody>
          <a:bodyPr wrap="none" rtlCol="0">
            <a:spAutoFit/>
          </a:bodyPr>
          <a:lstStyle/>
          <a:p>
            <a:pPr>
              <a:spcBef>
                <a:spcPct val="50000"/>
              </a:spcBef>
            </a:pPr>
            <a:r>
              <a:rPr lang="en-US" sz="1600" i="1" dirty="0" err="1" smtClean="0"/>
              <a:t>m</a:t>
            </a:r>
            <a:r>
              <a:rPr lang="en-US" sz="1600" i="1" baseline="-25000" dirty="0" err="1" smtClean="0"/>
              <a:t>H</a:t>
            </a:r>
            <a:r>
              <a:rPr lang="en-US" sz="1600" i="1" dirty="0" smtClean="0"/>
              <a:t>=135 GeV</a:t>
            </a:r>
          </a:p>
        </p:txBody>
      </p:sp>
      <p:cxnSp>
        <p:nvCxnSpPr>
          <p:cNvPr id="27" name="Straight Arrow Connector 26"/>
          <p:cNvCxnSpPr/>
          <p:nvPr/>
        </p:nvCxnSpPr>
        <p:spPr bwMode="auto">
          <a:xfrm rot="5400000">
            <a:off x="1752600" y="1219200"/>
            <a:ext cx="304800" cy="1588"/>
          </a:xfrm>
          <a:prstGeom prst="straightConnector1">
            <a:avLst/>
          </a:prstGeom>
          <a:noFill/>
          <a:ln w="9525" cap="flat" cmpd="sng" algn="ctr">
            <a:solidFill>
              <a:schemeClr val="tx1"/>
            </a:solidFill>
            <a:prstDash val="solid"/>
            <a:round/>
            <a:headEnd type="none" w="med" len="med"/>
            <a:tailEnd type="arrow"/>
          </a:ln>
          <a:effectLst/>
        </p:spPr>
      </p:cxnSp>
      <p:sp>
        <p:nvSpPr>
          <p:cNvPr id="28" name="TextBox 27"/>
          <p:cNvSpPr txBox="1"/>
          <p:nvPr/>
        </p:nvSpPr>
        <p:spPr bwMode="auto">
          <a:xfrm>
            <a:off x="6876960" y="3581400"/>
            <a:ext cx="1561871" cy="1169551"/>
          </a:xfrm>
          <a:prstGeom prst="rect">
            <a:avLst/>
          </a:prstGeom>
          <a:noFill/>
          <a:ln w="28575">
            <a:noFill/>
            <a:miter lim="800000"/>
            <a:headEnd/>
            <a:tailEnd/>
          </a:ln>
          <a:effectLst/>
        </p:spPr>
        <p:txBody>
          <a:bodyPr wrap="none" rtlCol="0">
            <a:spAutoFit/>
          </a:bodyPr>
          <a:lstStyle/>
          <a:p>
            <a:pPr>
              <a:spcBef>
                <a:spcPct val="50000"/>
              </a:spcBef>
            </a:pPr>
            <a:r>
              <a:rPr lang="en-US" sz="2800" dirty="0" smtClean="0">
                <a:solidFill>
                  <a:srgbClr val="FF0000"/>
                </a:solidFill>
              </a:rPr>
              <a:t>LHC</a:t>
            </a:r>
          </a:p>
          <a:p>
            <a:pPr>
              <a:spcBef>
                <a:spcPct val="50000"/>
              </a:spcBef>
            </a:pPr>
            <a:r>
              <a:rPr lang="en-US" sz="2800" dirty="0" smtClean="0">
                <a:solidFill>
                  <a:srgbClr val="0000FF"/>
                </a:solidFill>
              </a:rPr>
              <a:t>Tevatron</a:t>
            </a:r>
          </a:p>
        </p:txBody>
      </p:sp>
      <p:sp>
        <p:nvSpPr>
          <p:cNvPr id="29" name="Rectangle 1033"/>
          <p:cNvSpPr>
            <a:spLocks noChangeArrowheads="1"/>
          </p:cNvSpPr>
          <p:nvPr/>
        </p:nvSpPr>
        <p:spPr bwMode="auto">
          <a:xfrm>
            <a:off x="5715000" y="1219200"/>
            <a:ext cx="3352800" cy="1981200"/>
          </a:xfrm>
          <a:prstGeom prst="rect">
            <a:avLst/>
          </a:prstGeom>
          <a:noFill/>
          <a:ln w="9525">
            <a:noFill/>
            <a:miter lim="800000"/>
            <a:headEnd/>
            <a:tailEnd/>
          </a:ln>
        </p:spPr>
        <p:txBody>
          <a:bodyPr>
            <a:prstTxWarp prst="textNoShape">
              <a:avLst/>
            </a:prstTxWarp>
          </a:bodyPr>
          <a:lstStyle/>
          <a:p>
            <a:pPr marL="342900" indent="-342900">
              <a:spcBef>
                <a:spcPct val="20000"/>
              </a:spcBef>
            </a:pPr>
            <a:r>
              <a:rPr lang="en-US" sz="1600" dirty="0" err="1" smtClean="0">
                <a:ea typeface="Arial" charset="0"/>
                <a:cs typeface="Arial" charset="0"/>
                <a:sym typeface="Symbol" charset="2"/>
              </a:rPr>
              <a:t>m</a:t>
            </a:r>
            <a:r>
              <a:rPr lang="en-US" sz="1600" baseline="-25000" dirty="0" err="1" smtClean="0">
                <a:ea typeface="Arial" charset="0"/>
                <a:cs typeface="Arial" charset="0"/>
                <a:sym typeface="Symbol" charset="2"/>
              </a:rPr>
              <a:t>H</a:t>
            </a:r>
            <a:r>
              <a:rPr lang="en-US" sz="1600" dirty="0" smtClean="0">
                <a:ea typeface="Arial" charset="0"/>
                <a:cs typeface="Arial" charset="0"/>
                <a:sym typeface="Symbol" charset="2"/>
              </a:rPr>
              <a:t>&lt;135 GeV: </a:t>
            </a:r>
            <a:r>
              <a:rPr lang="en-US" sz="1600" dirty="0" err="1" smtClean="0">
                <a:ea typeface="Arial" charset="0"/>
                <a:cs typeface="Arial" charset="0"/>
                <a:sym typeface="Symbol" charset="2"/>
              </a:rPr>
              <a:t>H</a:t>
            </a:r>
            <a:r>
              <a:rPr lang="en-US" sz="1600" dirty="0" err="1" smtClean="0">
                <a:ea typeface="Arial" charset="0"/>
                <a:cs typeface="Arial" charset="0"/>
                <a:sym typeface="Wingdings"/>
              </a:rPr>
              <a:t>b</a:t>
            </a:r>
            <a:r>
              <a:rPr lang="en-US" sz="1600" dirty="0" err="1" smtClean="0">
                <a:latin typeface="Arial Bar"/>
                <a:ea typeface="Arial" charset="0"/>
                <a:cs typeface="Arial Bar"/>
                <a:sym typeface="Wingdings"/>
              </a:rPr>
              <a:t>b</a:t>
            </a:r>
            <a:r>
              <a:rPr lang="en-US" sz="1600" dirty="0" smtClean="0">
                <a:ea typeface="Arial" charset="0"/>
                <a:cs typeface="Arial" charset="0"/>
                <a:sym typeface="Wingdings"/>
              </a:rPr>
              <a:t> dominates</a:t>
            </a:r>
          </a:p>
          <a:p>
            <a:pPr marL="342900" indent="-342900">
              <a:spcBef>
                <a:spcPct val="20000"/>
              </a:spcBef>
            </a:pPr>
            <a:endParaRPr lang="en-US" sz="1600" dirty="0" smtClean="0">
              <a:ea typeface="Arial" charset="0"/>
              <a:cs typeface="Arial" charset="0"/>
              <a:sym typeface="Wingdings"/>
            </a:endParaRPr>
          </a:p>
          <a:p>
            <a:pPr marL="342900" indent="-342900">
              <a:spcBef>
                <a:spcPct val="20000"/>
              </a:spcBef>
            </a:pPr>
            <a:r>
              <a:rPr lang="en-US" sz="1600" dirty="0" err="1" smtClean="0">
                <a:solidFill>
                  <a:srgbClr val="008000"/>
                </a:solidFill>
                <a:ea typeface="Arial" charset="0"/>
                <a:cs typeface="Arial" charset="0"/>
                <a:sym typeface="Symbol" charset="2"/>
              </a:rPr>
              <a:t>m</a:t>
            </a:r>
            <a:r>
              <a:rPr lang="en-US" sz="1600" baseline="-25000" dirty="0" err="1" smtClean="0">
                <a:solidFill>
                  <a:srgbClr val="008000"/>
                </a:solidFill>
                <a:ea typeface="Arial" charset="0"/>
                <a:cs typeface="Arial" charset="0"/>
                <a:sym typeface="Symbol" charset="2"/>
              </a:rPr>
              <a:t>H</a:t>
            </a:r>
            <a:r>
              <a:rPr lang="en-US" sz="1600" dirty="0" smtClean="0">
                <a:solidFill>
                  <a:srgbClr val="008000"/>
                </a:solidFill>
                <a:ea typeface="Arial" charset="0"/>
                <a:cs typeface="Arial" charset="0"/>
                <a:sym typeface="Symbol" charset="2"/>
              </a:rPr>
              <a:t>&gt;135 GeV: H</a:t>
            </a:r>
            <a:r>
              <a:rPr lang="en-US" sz="1600" dirty="0" smtClean="0">
                <a:solidFill>
                  <a:srgbClr val="008000"/>
                </a:solidFill>
                <a:ea typeface="Arial" charset="0"/>
                <a:cs typeface="Arial" charset="0"/>
                <a:sym typeface="Wingdings"/>
              </a:rPr>
              <a:t>W</a:t>
            </a:r>
            <a:r>
              <a:rPr lang="en-US" sz="1600" baseline="30000" dirty="0" smtClean="0">
                <a:solidFill>
                  <a:srgbClr val="008000"/>
                </a:solidFill>
                <a:ea typeface="Arial" charset="0"/>
                <a:cs typeface="Arial" charset="0"/>
                <a:sym typeface="Wingdings"/>
              </a:rPr>
              <a:t>+</a:t>
            </a:r>
            <a:r>
              <a:rPr lang="en-US" sz="1600" dirty="0" smtClean="0">
                <a:solidFill>
                  <a:srgbClr val="008000"/>
                </a:solidFill>
                <a:ea typeface="Arial" charset="0"/>
                <a:cs typeface="Arial" charset="0"/>
                <a:sym typeface="Wingdings"/>
              </a:rPr>
              <a:t>W</a:t>
            </a:r>
            <a:r>
              <a:rPr lang="en-US" sz="1600" baseline="30000" dirty="0" smtClean="0">
                <a:solidFill>
                  <a:srgbClr val="008000"/>
                </a:solidFill>
                <a:ea typeface="Arial" charset="0"/>
                <a:cs typeface="Arial" charset="0"/>
                <a:sym typeface="Wingdings"/>
              </a:rPr>
              <a:t>-</a:t>
            </a:r>
            <a:r>
              <a:rPr lang="en-US" sz="1600" dirty="0" smtClean="0">
                <a:solidFill>
                  <a:srgbClr val="008000"/>
                </a:solidFill>
                <a:ea typeface="Arial" charset="0"/>
                <a:cs typeface="Arial" charset="0"/>
                <a:sym typeface="Wingdings"/>
              </a:rPr>
              <a:t> dominates</a:t>
            </a:r>
          </a:p>
          <a:p>
            <a:pPr marL="342900" indent="-342900">
              <a:spcBef>
                <a:spcPct val="20000"/>
              </a:spcBef>
              <a:buFont typeface="Arial" charset="0"/>
              <a:buChar char="•"/>
            </a:pPr>
            <a:endParaRPr lang="en-US" sz="1600" dirty="0" smtClean="0">
              <a:ea typeface="Arial" charset="0"/>
              <a:cs typeface="Arial" charset="0"/>
              <a:sym typeface="Symbol" charset="2"/>
            </a:endParaRPr>
          </a:p>
          <a:p>
            <a:pPr marL="342900" indent="-342900">
              <a:spcBef>
                <a:spcPct val="20000"/>
              </a:spcBef>
              <a:buFont typeface="Arial" charset="0"/>
              <a:buChar char="•"/>
            </a:pPr>
            <a:endParaRPr lang="en-US" sz="1600" dirty="0">
              <a:ea typeface="Arial" charset="0"/>
              <a:cs typeface="Arial" charset="0"/>
              <a:sym typeface="Symbol" charset="2"/>
            </a:endParaRPr>
          </a:p>
          <a:p>
            <a:pPr marL="342900" indent="-342900">
              <a:spcBef>
                <a:spcPct val="20000"/>
              </a:spcBef>
              <a:buFont typeface="Arial" charset="0"/>
              <a:buChar char="•"/>
            </a:pPr>
            <a:endParaRPr lang="en-US" sz="1600" dirty="0">
              <a:ea typeface="Arial" charset="0"/>
              <a:cs typeface="Arial" charset="0"/>
              <a:sym typeface="Symbol" charset="2"/>
            </a:endParaRPr>
          </a:p>
          <a:p>
            <a:pPr marL="342900" indent="-342900">
              <a:spcBef>
                <a:spcPct val="20000"/>
              </a:spcBef>
            </a:pPr>
            <a:r>
              <a:rPr lang="en-US" sz="1600" dirty="0">
                <a:ea typeface="Arial" charset="0"/>
                <a:cs typeface="Arial" charset="0"/>
                <a:sym typeface="Symbol" charset="2"/>
              </a:rPr>
              <a:t>	</a:t>
            </a:r>
          </a:p>
          <a:p>
            <a:pPr marL="342900" indent="-342900">
              <a:spcBef>
                <a:spcPct val="20000"/>
              </a:spcBef>
            </a:pPr>
            <a:endParaRPr lang="en-US" sz="1600" dirty="0">
              <a:ea typeface="Arial" charset="0"/>
              <a:cs typeface="Arial" charset="0"/>
              <a:sym typeface="Symbol" charset="2"/>
            </a:endParaRPr>
          </a:p>
        </p:txBody>
      </p:sp>
      <p:sp>
        <p:nvSpPr>
          <p:cNvPr id="30" name="Slide Number Placeholder 1"/>
          <p:cNvSpPr>
            <a:spLocks noGrp="1"/>
          </p:cNvSpPr>
          <p:nvPr>
            <p:ph type="sldNum" sz="quarter" idx="12"/>
          </p:nvPr>
        </p:nvSpPr>
        <p:spPr>
          <a:xfrm>
            <a:off x="7010400" y="6400800"/>
            <a:ext cx="1905000" cy="457200"/>
          </a:xfrm>
        </p:spPr>
        <p:txBody>
          <a:bodyPr/>
          <a:lstStyle/>
          <a:p>
            <a:pPr>
              <a:defRPr/>
            </a:pPr>
            <a:fld id="{EAEAFFAE-2AFA-DB42-A87C-4340D77792FB}" type="slidenum">
              <a:rPr lang="en-US" sz="1600" smtClean="0">
                <a:latin typeface="Arial"/>
                <a:cs typeface="Arial"/>
              </a:rPr>
              <a:pPr>
                <a:defRPr/>
              </a:pPr>
              <a:t>48</a:t>
            </a:fld>
            <a:endParaRPr lang="en-US" sz="1600">
              <a:latin typeface="Arial"/>
              <a:cs typeface="Arial"/>
            </a:endParaRPr>
          </a:p>
        </p:txBody>
      </p:sp>
    </p:spTree>
  </p:cSld>
  <p:clrMapOvr>
    <a:masterClrMapping/>
  </p:clrMapOvr>
  <p:transition advTm="18333"/>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 Box 1027"/>
          <p:cNvSpPr txBox="1">
            <a:spLocks noChangeArrowheads="1"/>
          </p:cNvSpPr>
          <p:nvPr/>
        </p:nvSpPr>
        <p:spPr bwMode="auto">
          <a:xfrm>
            <a:off x="1219200" y="152400"/>
            <a:ext cx="6858000" cy="461963"/>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rPr>
              <a:t>The Stairway to the Higgs</a:t>
            </a:r>
            <a:endParaRPr lang="en-US" sz="2400" dirty="0">
              <a:solidFill>
                <a:srgbClr val="990033"/>
              </a:solidFill>
            </a:endParaRPr>
          </a:p>
        </p:txBody>
      </p:sp>
      <p:sp>
        <p:nvSpPr>
          <p:cNvPr id="13" name="TextBox 12"/>
          <p:cNvSpPr txBox="1"/>
          <p:nvPr/>
        </p:nvSpPr>
        <p:spPr bwMode="auto">
          <a:xfrm>
            <a:off x="1371600" y="6096000"/>
            <a:ext cx="6477000" cy="584776"/>
          </a:xfrm>
          <a:prstGeom prst="rect">
            <a:avLst/>
          </a:prstGeom>
          <a:noFill/>
          <a:ln w="28575">
            <a:noFill/>
            <a:miter lim="800000"/>
            <a:headEnd/>
            <a:tailEnd/>
          </a:ln>
          <a:effectLst/>
        </p:spPr>
        <p:txBody>
          <a:bodyPr wrap="square" rtlCol="0">
            <a:spAutoFit/>
          </a:bodyPr>
          <a:lstStyle/>
          <a:p>
            <a:pPr algn="ctr">
              <a:spcBef>
                <a:spcPct val="50000"/>
              </a:spcBef>
            </a:pPr>
            <a:r>
              <a:rPr lang="en-US" sz="1600" dirty="0" smtClean="0">
                <a:solidFill>
                  <a:srgbClr val="0000FF"/>
                </a:solidFill>
              </a:rPr>
              <a:t>Experiments have established a solid foundation to search for the Higgs boson through precise measurements of SM processes.</a:t>
            </a:r>
          </a:p>
        </p:txBody>
      </p:sp>
      <p:pic>
        <p:nvPicPr>
          <p:cNvPr id="14" name="Picture 13"/>
          <p:cNvPicPr>
            <a:picLocks noChangeAspect="1"/>
          </p:cNvPicPr>
          <p:nvPr/>
        </p:nvPicPr>
        <p:blipFill>
          <a:blip r:embed="rId3"/>
          <a:stretch>
            <a:fillRect/>
          </a:stretch>
        </p:blipFill>
        <p:spPr>
          <a:xfrm>
            <a:off x="0" y="1447800"/>
            <a:ext cx="4594118" cy="4572000"/>
          </a:xfrm>
          <a:prstGeom prst="rect">
            <a:avLst/>
          </a:prstGeom>
        </p:spPr>
      </p:pic>
      <p:sp>
        <p:nvSpPr>
          <p:cNvPr id="16" name="Rectangle 1028"/>
          <p:cNvSpPr>
            <a:spLocks noChangeArrowheads="1"/>
          </p:cNvSpPr>
          <p:nvPr/>
        </p:nvSpPr>
        <p:spPr bwMode="auto">
          <a:xfrm>
            <a:off x="533400" y="990600"/>
            <a:ext cx="8382000" cy="2209800"/>
          </a:xfrm>
          <a:prstGeom prst="rect">
            <a:avLst/>
          </a:prstGeom>
          <a:noFill/>
          <a:ln w="9525">
            <a:noFill/>
            <a:miter lim="800000"/>
            <a:headEnd/>
            <a:tailEnd/>
          </a:ln>
        </p:spPr>
        <p:txBody>
          <a:bodyPr>
            <a:prstTxWarp prst="textNoShape">
              <a:avLst/>
            </a:prstTxWarp>
          </a:bodyPr>
          <a:lstStyle/>
          <a:p>
            <a:pPr marL="285750" indent="-285750">
              <a:spcBef>
                <a:spcPct val="20000"/>
              </a:spcBef>
              <a:buFont typeface="Arial"/>
              <a:buChar char="•"/>
            </a:pPr>
            <a:r>
              <a:rPr lang="en-US" sz="1600" dirty="0" smtClean="0">
                <a:solidFill>
                  <a:srgbClr val="FF0000"/>
                </a:solidFill>
                <a:sym typeface="Symbol" charset="2"/>
              </a:rPr>
              <a:t>Higgs boson searches at the Tevatron are background-dominated.</a:t>
            </a:r>
          </a:p>
        </p:txBody>
      </p:sp>
      <p:sp>
        <p:nvSpPr>
          <p:cNvPr id="11" name="Oval 5"/>
          <p:cNvSpPr>
            <a:spLocks noChangeArrowheads="1"/>
          </p:cNvSpPr>
          <p:nvPr/>
        </p:nvSpPr>
        <p:spPr bwMode="auto">
          <a:xfrm>
            <a:off x="3886200" y="5029200"/>
            <a:ext cx="533400" cy="381000"/>
          </a:xfrm>
          <a:prstGeom prst="ellipse">
            <a:avLst/>
          </a:prstGeom>
          <a:noFill/>
          <a:ln w="28575">
            <a:solidFill>
              <a:srgbClr val="FF0000"/>
            </a:solidFill>
            <a:prstDash val="sysDash"/>
            <a:round/>
            <a:headEnd/>
            <a:tailEnd/>
          </a:ln>
        </p:spPr>
        <p:txBody>
          <a:bodyPr>
            <a:prstTxWarp prst="textNoShape">
              <a:avLst/>
            </a:prstTxWarp>
          </a:bodyPr>
          <a:lstStyle/>
          <a:p>
            <a:endParaRPr lang="en-US"/>
          </a:p>
        </p:txBody>
      </p:sp>
      <p:sp>
        <p:nvSpPr>
          <p:cNvPr id="15" name="Rectangle 1028"/>
          <p:cNvSpPr>
            <a:spLocks noChangeArrowheads="1"/>
          </p:cNvSpPr>
          <p:nvPr/>
        </p:nvSpPr>
        <p:spPr bwMode="auto">
          <a:xfrm>
            <a:off x="4572000" y="1752600"/>
            <a:ext cx="4572000" cy="2362200"/>
          </a:xfrm>
          <a:prstGeom prst="rect">
            <a:avLst/>
          </a:prstGeom>
          <a:noFill/>
          <a:ln w="9525">
            <a:noFill/>
            <a:miter lim="800000"/>
            <a:headEnd/>
            <a:tailEnd/>
          </a:ln>
        </p:spPr>
        <p:txBody>
          <a:bodyPr>
            <a:prstTxWarp prst="textNoShape">
              <a:avLst/>
            </a:prstTxWarp>
          </a:bodyPr>
          <a:lstStyle/>
          <a:p>
            <a:pPr marL="285750" indent="-285750">
              <a:spcBef>
                <a:spcPct val="20000"/>
              </a:spcBef>
              <a:buFont typeface="Arial" charset="0"/>
              <a:buChar char="•"/>
            </a:pPr>
            <a:r>
              <a:rPr lang="en-US" sz="1600" b="1" dirty="0">
                <a:sym typeface="Symbol" charset="2"/>
              </a:rPr>
              <a:t>Instrumental backgrounds</a:t>
            </a:r>
            <a:r>
              <a:rPr lang="en-US" sz="1600" dirty="0">
                <a:sym typeface="Symbol" charset="2"/>
              </a:rPr>
              <a:t>: measured directly from data</a:t>
            </a:r>
          </a:p>
          <a:p>
            <a:pPr marL="742950" lvl="1" indent="-285750">
              <a:spcBef>
                <a:spcPct val="20000"/>
              </a:spcBef>
              <a:buFont typeface="Arial" charset="0"/>
              <a:buChar char="•"/>
            </a:pPr>
            <a:r>
              <a:rPr lang="en-US" sz="1600" dirty="0">
                <a:sym typeface="Symbol" charset="2"/>
              </a:rPr>
              <a:t>QCD </a:t>
            </a:r>
            <a:r>
              <a:rPr lang="en-US" sz="1600" dirty="0" err="1">
                <a:sym typeface="Symbol" charset="2"/>
              </a:rPr>
              <a:t>multijet</a:t>
            </a:r>
            <a:r>
              <a:rPr lang="en-US" sz="1600" dirty="0">
                <a:sym typeface="Symbol" charset="2"/>
              </a:rPr>
              <a:t> production with </a:t>
            </a:r>
            <a:r>
              <a:rPr lang="en-US" sz="1600" dirty="0" err="1">
                <a:sym typeface="Symbol" charset="2"/>
              </a:rPr>
              <a:t>mismeasured</a:t>
            </a:r>
            <a:r>
              <a:rPr lang="en-US" sz="1600" dirty="0">
                <a:sym typeface="Symbol" charset="2"/>
              </a:rPr>
              <a:t> jets leadings to missing transverse energy or jets misidentified as leptons.</a:t>
            </a:r>
          </a:p>
          <a:p>
            <a:pPr marL="285750" indent="-285750">
              <a:spcBef>
                <a:spcPct val="20000"/>
              </a:spcBef>
              <a:buFont typeface="Arial" charset="0"/>
              <a:buChar char="•"/>
            </a:pPr>
            <a:r>
              <a:rPr lang="en-US" sz="1600" b="1" dirty="0">
                <a:sym typeface="Symbol" charset="2"/>
              </a:rPr>
              <a:t>Physics backgrounds</a:t>
            </a:r>
            <a:r>
              <a:rPr lang="en-US" sz="1600" dirty="0">
                <a:sym typeface="Symbol" charset="2"/>
              </a:rPr>
              <a:t>: estimated using simulation and state-of-art theoretical </a:t>
            </a:r>
            <a:r>
              <a:rPr lang="en-US" sz="1600" dirty="0" smtClean="0">
                <a:sym typeface="Symbol" charset="2"/>
              </a:rPr>
              <a:t>predictions, and further calibrated to data whenever possible</a:t>
            </a:r>
          </a:p>
          <a:p>
            <a:pPr marL="742950" lvl="1" indent="-285750">
              <a:spcBef>
                <a:spcPct val="20000"/>
              </a:spcBef>
              <a:buFont typeface="Arial" charset="0"/>
              <a:buChar char="•"/>
            </a:pPr>
            <a:r>
              <a:rPr lang="en-US" sz="1600" dirty="0">
                <a:sym typeface="Symbol" charset="2"/>
              </a:rPr>
              <a:t>W/</a:t>
            </a:r>
            <a:r>
              <a:rPr lang="en-US" sz="1600" dirty="0" err="1">
                <a:sym typeface="Symbol" charset="2"/>
              </a:rPr>
              <a:t>Z+jets</a:t>
            </a:r>
            <a:r>
              <a:rPr lang="en-US" sz="1600" dirty="0">
                <a:sym typeface="Symbol" charset="2"/>
              </a:rPr>
              <a:t> production (</a:t>
            </a:r>
            <a:r>
              <a:rPr lang="en-US" sz="1600" dirty="0" err="1">
                <a:sym typeface="Symbol" charset="2"/>
              </a:rPr>
              <a:t>w</a:t>
            </a:r>
            <a:r>
              <a:rPr lang="en-US" sz="1600" dirty="0">
                <a:sym typeface="Symbol" charset="2"/>
              </a:rPr>
              <a:t>/ real or misidentified heavy flavor jets)</a:t>
            </a:r>
          </a:p>
          <a:p>
            <a:pPr marL="742950" lvl="1" indent="-285750">
              <a:spcBef>
                <a:spcPct val="20000"/>
              </a:spcBef>
              <a:buFont typeface="Arial" charset="0"/>
              <a:buChar char="•"/>
            </a:pPr>
            <a:r>
              <a:rPr lang="en-US" sz="1600" dirty="0" err="1">
                <a:sym typeface="Symbol" charset="2"/>
              </a:rPr>
              <a:t>Diboson</a:t>
            </a:r>
            <a:r>
              <a:rPr lang="en-US" sz="1600" dirty="0">
                <a:sym typeface="Symbol" charset="2"/>
              </a:rPr>
              <a:t> production</a:t>
            </a:r>
          </a:p>
          <a:p>
            <a:pPr marL="742950" lvl="1" indent="-285750">
              <a:spcBef>
                <a:spcPct val="20000"/>
              </a:spcBef>
              <a:buFont typeface="Arial" charset="0"/>
              <a:buChar char="•"/>
            </a:pPr>
            <a:r>
              <a:rPr lang="en-US" sz="1600" dirty="0">
                <a:sym typeface="Symbol" charset="2"/>
              </a:rPr>
              <a:t>Double and single top quark </a:t>
            </a:r>
            <a:r>
              <a:rPr lang="en-US" sz="1600" dirty="0" smtClean="0">
                <a:sym typeface="Symbol" charset="2"/>
              </a:rPr>
              <a:t>production</a:t>
            </a:r>
          </a:p>
          <a:p>
            <a:pPr marL="285750" indent="-285750">
              <a:spcBef>
                <a:spcPct val="20000"/>
              </a:spcBef>
              <a:buFont typeface="Arial" charset="0"/>
              <a:buChar char="•"/>
            </a:pPr>
            <a:endParaRPr lang="en-US" sz="1600" dirty="0">
              <a:sym typeface="Symbol" charset="2"/>
            </a:endParaRPr>
          </a:p>
          <a:p>
            <a:pPr marL="742950" lvl="1" indent="-285750">
              <a:spcBef>
                <a:spcPct val="20000"/>
              </a:spcBef>
              <a:buFont typeface="Arial" charset="0"/>
              <a:buChar char="•"/>
            </a:pPr>
            <a:endParaRPr lang="en-US" sz="1600" dirty="0">
              <a:sym typeface="Symbol" charset="2"/>
            </a:endParaRPr>
          </a:p>
        </p:txBody>
      </p:sp>
      <p:sp>
        <p:nvSpPr>
          <p:cNvPr id="12" name="Slide Number Placeholder 1"/>
          <p:cNvSpPr>
            <a:spLocks noGrp="1"/>
          </p:cNvSpPr>
          <p:nvPr>
            <p:ph type="sldNum" sz="quarter" idx="12"/>
          </p:nvPr>
        </p:nvSpPr>
        <p:spPr>
          <a:xfrm>
            <a:off x="7010400" y="6400800"/>
            <a:ext cx="1905000" cy="457200"/>
          </a:xfrm>
        </p:spPr>
        <p:txBody>
          <a:bodyPr/>
          <a:lstStyle/>
          <a:p>
            <a:pPr>
              <a:defRPr/>
            </a:pPr>
            <a:fld id="{EAEAFFAE-2AFA-DB42-A87C-4340D77792FB}" type="slidenum">
              <a:rPr lang="en-US" sz="1600" smtClean="0">
                <a:latin typeface="Arial"/>
                <a:cs typeface="Arial"/>
              </a:rPr>
              <a:pPr>
                <a:defRPr/>
              </a:pPr>
              <a:t>49</a:t>
            </a:fld>
            <a:endParaRPr lang="en-US" sz="1600">
              <a:latin typeface="Arial"/>
              <a:cs typeface="Arial"/>
            </a:endParaRPr>
          </a:p>
        </p:txBody>
      </p:sp>
    </p:spTree>
  </p:cSld>
  <p:clrMapOvr>
    <a:masterClrMapping/>
  </p:clrMapOvr>
  <p:transition advTm="32716"/>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2438400" y="2743200"/>
            <a:ext cx="4668691" cy="769441"/>
          </a:xfrm>
          <a:prstGeom prst="rect">
            <a:avLst/>
          </a:prstGeom>
        </p:spPr>
        <p:txBody>
          <a:bodyPr wrap="none">
            <a:spAutoFit/>
          </a:bodyPr>
          <a:lstStyle/>
          <a:p>
            <a:r>
              <a:rPr lang="en-US" sz="4400" dirty="0" smtClean="0">
                <a:solidFill>
                  <a:srgbClr val="990033"/>
                </a:solidFill>
              </a:rPr>
              <a:t>Direct Constraints</a:t>
            </a:r>
            <a:endParaRPr lang="en-US" sz="4400" dirty="0"/>
          </a:p>
        </p:txBody>
      </p:sp>
      <p:sp>
        <p:nvSpPr>
          <p:cNvPr id="3" name="Slide Number Placeholder 1"/>
          <p:cNvSpPr>
            <a:spLocks noGrp="1"/>
          </p:cNvSpPr>
          <p:nvPr>
            <p:ph type="sldNum" sz="quarter" idx="12"/>
          </p:nvPr>
        </p:nvSpPr>
        <p:spPr>
          <a:xfrm>
            <a:off x="7010400" y="6400800"/>
            <a:ext cx="1905000" cy="457200"/>
          </a:xfrm>
        </p:spPr>
        <p:txBody>
          <a:bodyPr/>
          <a:lstStyle/>
          <a:p>
            <a:pPr>
              <a:defRPr/>
            </a:pPr>
            <a:fld id="{EAEAFFAE-2AFA-DB42-A87C-4340D77792FB}" type="slidenum">
              <a:rPr lang="en-US" sz="1600" smtClean="0">
                <a:latin typeface="Arial"/>
                <a:cs typeface="Arial"/>
              </a:rPr>
              <a:pPr>
                <a:defRPr/>
              </a:pPr>
              <a:t>5</a:t>
            </a:fld>
            <a:endParaRPr lang="en-US" sz="1600">
              <a:latin typeface="Arial"/>
              <a:cs typeface="Aria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 Box 1027"/>
          <p:cNvSpPr txBox="1">
            <a:spLocks noChangeArrowheads="1"/>
          </p:cNvSpPr>
          <p:nvPr/>
        </p:nvSpPr>
        <p:spPr bwMode="auto">
          <a:xfrm>
            <a:off x="1219200" y="152400"/>
            <a:ext cx="6858000" cy="461963"/>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a:solidFill>
                  <a:srgbClr val="990033"/>
                </a:solidFill>
              </a:rPr>
              <a:t>Searching for </a:t>
            </a:r>
            <a:r>
              <a:rPr lang="en-US" sz="2400" dirty="0" err="1">
                <a:solidFill>
                  <a:srgbClr val="990033"/>
                </a:solidFill>
              </a:rPr>
              <a:t>H</a:t>
            </a:r>
            <a:r>
              <a:rPr lang="en-US" sz="2400" dirty="0" err="1">
                <a:solidFill>
                  <a:srgbClr val="990033"/>
                </a:solidFill>
                <a:sym typeface="Wingdings"/>
              </a:rPr>
              <a:t>b</a:t>
            </a:r>
            <a:r>
              <a:rPr lang="en-US" sz="2400" dirty="0" err="1">
                <a:solidFill>
                  <a:srgbClr val="990033"/>
                </a:solidFill>
                <a:latin typeface="Arial Bar"/>
                <a:cs typeface="Arial Bar"/>
                <a:sym typeface="Wingdings"/>
              </a:rPr>
              <a:t>b</a:t>
            </a:r>
            <a:endParaRPr lang="en-US" sz="2400" dirty="0">
              <a:solidFill>
                <a:srgbClr val="990033"/>
              </a:solidFill>
              <a:latin typeface="Arial Bar"/>
              <a:cs typeface="Arial Bar"/>
            </a:endParaRPr>
          </a:p>
        </p:txBody>
      </p:sp>
      <p:pic>
        <p:nvPicPr>
          <p:cNvPr id="25" name="Picture 8"/>
          <p:cNvPicPr>
            <a:picLocks noChangeAspect="1"/>
          </p:cNvPicPr>
          <p:nvPr/>
        </p:nvPicPr>
        <p:blipFill>
          <a:blip r:embed="rId3"/>
          <a:srcRect/>
          <a:stretch>
            <a:fillRect/>
          </a:stretch>
        </p:blipFill>
        <p:spPr bwMode="auto">
          <a:xfrm>
            <a:off x="5867400" y="914400"/>
            <a:ext cx="2819400" cy="1713386"/>
          </a:xfrm>
          <a:prstGeom prst="rect">
            <a:avLst/>
          </a:prstGeom>
          <a:noFill/>
          <a:ln w="9525">
            <a:noFill/>
            <a:miter lim="800000"/>
            <a:headEnd/>
            <a:tailEnd/>
          </a:ln>
        </p:spPr>
      </p:pic>
      <p:sp>
        <p:nvSpPr>
          <p:cNvPr id="28" name="Rectangle 1028"/>
          <p:cNvSpPr>
            <a:spLocks noChangeArrowheads="1"/>
          </p:cNvSpPr>
          <p:nvPr/>
        </p:nvSpPr>
        <p:spPr bwMode="auto">
          <a:xfrm>
            <a:off x="228600" y="838200"/>
            <a:ext cx="6019800" cy="1981200"/>
          </a:xfrm>
          <a:prstGeom prst="rect">
            <a:avLst/>
          </a:prstGeom>
          <a:noFill/>
          <a:ln w="9525">
            <a:noFill/>
            <a:miter lim="800000"/>
            <a:headEnd/>
            <a:tailEnd/>
          </a:ln>
        </p:spPr>
        <p:txBody>
          <a:bodyPr>
            <a:prstTxWarp prst="textNoShape">
              <a:avLst/>
            </a:prstTxWarp>
          </a:bodyPr>
          <a:lstStyle/>
          <a:p>
            <a:pPr marL="342900" indent="-342900">
              <a:spcBef>
                <a:spcPct val="20000"/>
              </a:spcBef>
              <a:buFont typeface="Arial"/>
              <a:buChar char="•"/>
            </a:pPr>
            <a:r>
              <a:rPr lang="en-US" sz="1600" dirty="0" smtClean="0">
                <a:solidFill>
                  <a:srgbClr val="FF0000"/>
                </a:solidFill>
                <a:ea typeface="Arial" charset="0"/>
                <a:cs typeface="Arial" charset="0"/>
                <a:sym typeface="Symbol" charset="2"/>
              </a:rPr>
              <a:t>Highest sensitivity channel at the Tevatron for </a:t>
            </a:r>
            <a:r>
              <a:rPr lang="en-US" sz="1600" dirty="0" err="1" smtClean="0">
                <a:solidFill>
                  <a:srgbClr val="FF0000"/>
                </a:solidFill>
                <a:ea typeface="Arial" charset="0"/>
                <a:cs typeface="Arial" charset="0"/>
                <a:sym typeface="Symbol" charset="2"/>
              </a:rPr>
              <a:t>m</a:t>
            </a:r>
            <a:r>
              <a:rPr lang="en-US" sz="1600" baseline="-25000" dirty="0" err="1" smtClean="0">
                <a:solidFill>
                  <a:srgbClr val="FF0000"/>
                </a:solidFill>
                <a:ea typeface="Arial" charset="0"/>
                <a:cs typeface="Arial" charset="0"/>
                <a:sym typeface="Symbol" charset="2"/>
              </a:rPr>
              <a:t>H</a:t>
            </a:r>
            <a:r>
              <a:rPr lang="en-US" sz="1600" dirty="0" smtClean="0">
                <a:solidFill>
                  <a:srgbClr val="FF0000"/>
                </a:solidFill>
                <a:ea typeface="Arial" charset="0"/>
                <a:cs typeface="Arial" charset="0"/>
                <a:sym typeface="Symbol" charset="2"/>
              </a:rPr>
              <a:t>&lt;130 GeV.</a:t>
            </a:r>
            <a:endParaRPr lang="en-US" sz="1600" dirty="0" smtClean="0">
              <a:sym typeface="Symbol" charset="2"/>
            </a:endParaRPr>
          </a:p>
          <a:p>
            <a:pPr marL="342900" indent="-342900">
              <a:spcBef>
                <a:spcPct val="20000"/>
              </a:spcBef>
              <a:buFont typeface="Arial"/>
              <a:buChar char="•"/>
            </a:pPr>
            <a:endParaRPr lang="en-US" sz="1600" dirty="0" smtClean="0">
              <a:sym typeface="Symbol" charset="2"/>
            </a:endParaRPr>
          </a:p>
          <a:p>
            <a:pPr marL="342900" indent="-342900">
              <a:spcBef>
                <a:spcPct val="20000"/>
              </a:spcBef>
              <a:buFont typeface="Arial"/>
              <a:buChar char="•"/>
            </a:pPr>
            <a:r>
              <a:rPr lang="en-US" sz="1600" dirty="0" smtClean="0">
                <a:sym typeface="Symbol" charset="2"/>
              </a:rPr>
              <a:t>Identify events consistent with </a:t>
            </a:r>
            <a:r>
              <a:rPr lang="en-US" sz="1600" dirty="0" err="1" smtClean="0">
                <a:sym typeface="Symbol" charset="2"/>
              </a:rPr>
              <a:t>leptonic</a:t>
            </a:r>
            <a:r>
              <a:rPr lang="en-US" sz="1600" dirty="0" smtClean="0">
                <a:sym typeface="Symbol" charset="2"/>
              </a:rPr>
              <a:t> W/Z decays in association with jets. Require b-tagging to significantly improve the S/B ratio. </a:t>
            </a:r>
          </a:p>
          <a:p>
            <a:pPr marL="342900" indent="-342900">
              <a:spcBef>
                <a:spcPct val="20000"/>
              </a:spcBef>
              <a:buFont typeface="Arial"/>
              <a:buChar char="•"/>
            </a:pPr>
            <a:r>
              <a:rPr lang="en-US" sz="1600" dirty="0" smtClean="0">
                <a:sym typeface="Symbol" charset="2"/>
              </a:rPr>
              <a:t>Main backgrounds: </a:t>
            </a:r>
            <a:r>
              <a:rPr lang="en-US" sz="1600" dirty="0" err="1" smtClean="0">
                <a:sym typeface="Symbol" charset="2"/>
              </a:rPr>
              <a:t>W+jets</a:t>
            </a:r>
            <a:r>
              <a:rPr lang="en-US" sz="1600" dirty="0" smtClean="0">
                <a:sym typeface="Symbol" charset="2"/>
              </a:rPr>
              <a:t>, </a:t>
            </a:r>
            <a:r>
              <a:rPr lang="en-US" sz="1600" dirty="0" err="1" smtClean="0">
                <a:sym typeface="Symbol" charset="2"/>
              </a:rPr>
              <a:t>t</a:t>
            </a:r>
            <a:r>
              <a:rPr lang="en-US" sz="1600" dirty="0" err="1" smtClean="0">
                <a:latin typeface="Arial Bar"/>
                <a:cs typeface="Arial Bar"/>
                <a:sym typeface="Symbol" charset="2"/>
              </a:rPr>
              <a:t>t</a:t>
            </a:r>
            <a:endParaRPr lang="en-US" sz="1600" dirty="0" smtClean="0">
              <a:latin typeface="Arial Bar"/>
              <a:cs typeface="Arial Bar"/>
              <a:sym typeface="Symbol" charset="2"/>
            </a:endParaRPr>
          </a:p>
          <a:p>
            <a:pPr marL="342900" indent="-342900">
              <a:spcBef>
                <a:spcPct val="20000"/>
              </a:spcBef>
              <a:buFont typeface="Arial"/>
              <a:buChar char="•"/>
            </a:pPr>
            <a:r>
              <a:rPr lang="en-US" sz="1600" dirty="0" smtClean="0">
                <a:latin typeface="Arial"/>
                <a:cs typeface="Arial"/>
                <a:sym typeface="Symbol" charset="2"/>
              </a:rPr>
              <a:t>Most important </a:t>
            </a:r>
            <a:r>
              <a:rPr lang="en-US" sz="1600" dirty="0" err="1" smtClean="0">
                <a:latin typeface="Arial"/>
                <a:cs typeface="Arial"/>
                <a:sym typeface="Symbol" charset="2"/>
              </a:rPr>
              <a:t>discriminant</a:t>
            </a:r>
            <a:r>
              <a:rPr lang="en-US" sz="1600" dirty="0" smtClean="0">
                <a:latin typeface="Arial"/>
                <a:cs typeface="Arial"/>
                <a:sym typeface="Symbol" charset="2"/>
              </a:rPr>
              <a:t> variable: </a:t>
            </a:r>
            <a:r>
              <a:rPr lang="en-US" sz="1600" dirty="0" err="1" smtClean="0">
                <a:latin typeface="Arial"/>
                <a:cs typeface="Arial"/>
                <a:sym typeface="Symbol" charset="2"/>
              </a:rPr>
              <a:t>dijet</a:t>
            </a:r>
            <a:r>
              <a:rPr lang="en-US" sz="1600" dirty="0" smtClean="0">
                <a:latin typeface="Arial"/>
                <a:cs typeface="Arial"/>
                <a:sym typeface="Symbol" charset="2"/>
              </a:rPr>
              <a:t> mass.</a:t>
            </a:r>
          </a:p>
          <a:p>
            <a:pPr marL="342900" indent="-342900">
              <a:spcBef>
                <a:spcPct val="20000"/>
              </a:spcBef>
            </a:pPr>
            <a:endParaRPr lang="en-US" sz="1600" dirty="0" smtClean="0">
              <a:latin typeface="Arial"/>
              <a:cs typeface="Arial"/>
              <a:sym typeface="Symbol" charset="2"/>
            </a:endParaRPr>
          </a:p>
          <a:p>
            <a:pPr marL="285750" indent="-285750">
              <a:spcBef>
                <a:spcPct val="20000"/>
              </a:spcBef>
              <a:buFont typeface="Arial" charset="0"/>
              <a:buChar char="•"/>
            </a:pPr>
            <a:endParaRPr lang="en-US" sz="1600" dirty="0" smtClean="0">
              <a:sym typeface="Wingdings" charset="2"/>
            </a:endParaRPr>
          </a:p>
          <a:p>
            <a:pPr marL="285750" indent="-285750">
              <a:spcBef>
                <a:spcPct val="20000"/>
              </a:spcBef>
            </a:pPr>
            <a:endParaRPr lang="en-US" sz="1600" dirty="0">
              <a:sym typeface="Symbol" charset="2"/>
            </a:endParaRPr>
          </a:p>
        </p:txBody>
      </p:sp>
      <p:sp>
        <p:nvSpPr>
          <p:cNvPr id="31" name="Oval 5"/>
          <p:cNvSpPr>
            <a:spLocks noChangeArrowheads="1"/>
          </p:cNvSpPr>
          <p:nvPr/>
        </p:nvSpPr>
        <p:spPr bwMode="auto">
          <a:xfrm>
            <a:off x="7467600" y="914400"/>
            <a:ext cx="1295400" cy="838200"/>
          </a:xfrm>
          <a:prstGeom prst="ellipse">
            <a:avLst/>
          </a:prstGeom>
          <a:noFill/>
          <a:ln w="28575">
            <a:solidFill>
              <a:srgbClr val="FF0000"/>
            </a:solidFill>
            <a:prstDash val="sysDash"/>
            <a:round/>
            <a:headEnd/>
            <a:tailEnd/>
          </a:ln>
        </p:spPr>
        <p:txBody>
          <a:bodyPr>
            <a:prstTxWarp prst="textNoShape">
              <a:avLst/>
            </a:prstTxWarp>
          </a:bodyPr>
          <a:lstStyle/>
          <a:p>
            <a:endParaRPr lang="en-US"/>
          </a:p>
        </p:txBody>
      </p:sp>
      <p:pic>
        <p:nvPicPr>
          <p:cNvPr id="19" name="Picture 18"/>
          <p:cNvPicPr>
            <a:picLocks noChangeAspect="1"/>
          </p:cNvPicPr>
          <p:nvPr/>
        </p:nvPicPr>
        <p:blipFill>
          <a:blip r:embed="rId4"/>
          <a:stretch>
            <a:fillRect/>
          </a:stretch>
        </p:blipFill>
        <p:spPr>
          <a:xfrm>
            <a:off x="152399" y="3657600"/>
            <a:ext cx="2895600" cy="2688771"/>
          </a:xfrm>
          <a:prstGeom prst="rect">
            <a:avLst/>
          </a:prstGeom>
        </p:spPr>
      </p:pic>
      <p:pic>
        <p:nvPicPr>
          <p:cNvPr id="20" name="Picture 19"/>
          <p:cNvPicPr>
            <a:picLocks noChangeAspect="1"/>
          </p:cNvPicPr>
          <p:nvPr/>
        </p:nvPicPr>
        <p:blipFill>
          <a:blip r:embed="rId5"/>
          <a:stretch>
            <a:fillRect/>
          </a:stretch>
        </p:blipFill>
        <p:spPr>
          <a:xfrm>
            <a:off x="3276599" y="3657600"/>
            <a:ext cx="2667000" cy="2667000"/>
          </a:xfrm>
          <a:prstGeom prst="rect">
            <a:avLst/>
          </a:prstGeom>
        </p:spPr>
      </p:pic>
      <p:pic>
        <p:nvPicPr>
          <p:cNvPr id="21" name="Picture 20"/>
          <p:cNvPicPr>
            <a:picLocks noChangeAspect="1"/>
          </p:cNvPicPr>
          <p:nvPr/>
        </p:nvPicPr>
        <p:blipFill>
          <a:blip r:embed="rId6"/>
          <a:stretch>
            <a:fillRect/>
          </a:stretch>
        </p:blipFill>
        <p:spPr>
          <a:xfrm>
            <a:off x="6248400" y="3581400"/>
            <a:ext cx="2819400" cy="2769360"/>
          </a:xfrm>
          <a:prstGeom prst="rect">
            <a:avLst/>
          </a:prstGeom>
        </p:spPr>
      </p:pic>
      <p:sp>
        <p:nvSpPr>
          <p:cNvPr id="22" name="Striped Right Arrow 21"/>
          <p:cNvSpPr/>
          <p:nvPr/>
        </p:nvSpPr>
        <p:spPr bwMode="auto">
          <a:xfrm>
            <a:off x="990600" y="6400800"/>
            <a:ext cx="7162800" cy="457200"/>
          </a:xfrm>
          <a:prstGeom prst="stripedRightArrow">
            <a:avLst/>
          </a:prstGeom>
          <a:gradFill flip="none" rotWithShape="1">
            <a:gsLst>
              <a:gs pos="0">
                <a:srgbClr val="FF0000"/>
              </a:gs>
              <a:gs pos="100000">
                <a:prstClr val="white"/>
              </a:gs>
              <a:gs pos="88000">
                <a:srgbClr val="05FF00"/>
              </a:gs>
            </a:gsLst>
            <a:lin ang="0" scaled="1"/>
            <a:tileRect/>
          </a:gradFill>
          <a:ln w="9525" cap="flat" cmpd="sng" algn="ctr">
            <a:solidFill>
              <a:schemeClr val="tx1"/>
            </a:solidFill>
            <a:prstDash val="solid"/>
            <a:round/>
            <a:headEnd type="none" w="med" len="med"/>
            <a:tailEnd type="none" w="med" len="med"/>
          </a:ln>
          <a:effectLst/>
        </p:spPr>
        <p:txBody>
          <a:bodyPr>
            <a:prstTxWarp prst="textNoShape">
              <a:avLst/>
            </a:prstTxWarp>
          </a:bodyPr>
          <a:lstStyle/>
          <a:p>
            <a:pPr>
              <a:defRPr/>
            </a:pPr>
            <a:endParaRPr lang="en-US"/>
          </a:p>
        </p:txBody>
      </p:sp>
      <p:sp>
        <p:nvSpPr>
          <p:cNvPr id="23" name="TextBox 5"/>
          <p:cNvSpPr txBox="1">
            <a:spLocks noChangeArrowheads="1"/>
          </p:cNvSpPr>
          <p:nvPr/>
        </p:nvSpPr>
        <p:spPr bwMode="auto">
          <a:xfrm>
            <a:off x="533400" y="6172200"/>
            <a:ext cx="1600200" cy="338554"/>
          </a:xfrm>
          <a:prstGeom prst="rect">
            <a:avLst/>
          </a:prstGeom>
          <a:noFill/>
          <a:ln w="28575">
            <a:noFill/>
            <a:miter lim="800000"/>
            <a:headEnd/>
            <a:tailEnd/>
          </a:ln>
        </p:spPr>
        <p:txBody>
          <a:bodyPr wrap="square">
            <a:prstTxWarp prst="textNoShape">
              <a:avLst/>
            </a:prstTxWarp>
            <a:spAutoFit/>
          </a:bodyPr>
          <a:lstStyle/>
          <a:p>
            <a:pPr algn="ctr">
              <a:spcBef>
                <a:spcPct val="50000"/>
              </a:spcBef>
            </a:pPr>
            <a:r>
              <a:rPr lang="en-US" sz="1600" dirty="0" smtClean="0">
                <a:solidFill>
                  <a:srgbClr val="FF0000"/>
                </a:solidFill>
              </a:rPr>
              <a:t>S:B </a:t>
            </a:r>
            <a:r>
              <a:rPr lang="en-US" sz="1600" dirty="0">
                <a:solidFill>
                  <a:srgbClr val="FF0000"/>
                </a:solidFill>
              </a:rPr>
              <a:t>~ 1:4000</a:t>
            </a:r>
          </a:p>
        </p:txBody>
      </p:sp>
      <p:sp>
        <p:nvSpPr>
          <p:cNvPr id="24" name="TextBox 5"/>
          <p:cNvSpPr txBox="1">
            <a:spLocks noChangeArrowheads="1"/>
          </p:cNvSpPr>
          <p:nvPr/>
        </p:nvSpPr>
        <p:spPr bwMode="auto">
          <a:xfrm>
            <a:off x="3429000" y="6172200"/>
            <a:ext cx="2057400" cy="338554"/>
          </a:xfrm>
          <a:prstGeom prst="rect">
            <a:avLst/>
          </a:prstGeom>
          <a:noFill/>
          <a:ln w="28575">
            <a:noFill/>
            <a:miter lim="800000"/>
            <a:headEnd/>
            <a:tailEnd/>
          </a:ln>
        </p:spPr>
        <p:txBody>
          <a:bodyPr wrap="square">
            <a:prstTxWarp prst="textNoShape">
              <a:avLst/>
            </a:prstTxWarp>
            <a:spAutoFit/>
          </a:bodyPr>
          <a:lstStyle/>
          <a:p>
            <a:pPr algn="ctr">
              <a:spcBef>
                <a:spcPct val="50000"/>
              </a:spcBef>
            </a:pPr>
            <a:r>
              <a:rPr lang="en-US" sz="1600" dirty="0" smtClean="0">
                <a:solidFill>
                  <a:srgbClr val="C36700"/>
                </a:solidFill>
              </a:rPr>
              <a:t>S:B </a:t>
            </a:r>
            <a:r>
              <a:rPr lang="en-US" sz="1600" dirty="0">
                <a:solidFill>
                  <a:srgbClr val="C36700"/>
                </a:solidFill>
              </a:rPr>
              <a:t>~ 1:</a:t>
            </a:r>
            <a:r>
              <a:rPr lang="en-US" sz="1600" dirty="0" smtClean="0">
                <a:solidFill>
                  <a:srgbClr val="C36700"/>
                </a:solidFill>
              </a:rPr>
              <a:t>400</a:t>
            </a:r>
            <a:endParaRPr lang="en-US" sz="1600" dirty="0">
              <a:solidFill>
                <a:srgbClr val="C36700"/>
              </a:solidFill>
            </a:endParaRPr>
          </a:p>
        </p:txBody>
      </p:sp>
      <p:sp>
        <p:nvSpPr>
          <p:cNvPr id="29" name="TextBox 5"/>
          <p:cNvSpPr txBox="1">
            <a:spLocks noChangeArrowheads="1"/>
          </p:cNvSpPr>
          <p:nvPr/>
        </p:nvSpPr>
        <p:spPr bwMode="auto">
          <a:xfrm>
            <a:off x="6324600" y="6172200"/>
            <a:ext cx="2057400" cy="338554"/>
          </a:xfrm>
          <a:prstGeom prst="rect">
            <a:avLst/>
          </a:prstGeom>
          <a:noFill/>
          <a:ln w="28575">
            <a:noFill/>
            <a:miter lim="800000"/>
            <a:headEnd/>
            <a:tailEnd/>
          </a:ln>
        </p:spPr>
        <p:txBody>
          <a:bodyPr wrap="square">
            <a:prstTxWarp prst="textNoShape">
              <a:avLst/>
            </a:prstTxWarp>
            <a:spAutoFit/>
          </a:bodyPr>
          <a:lstStyle/>
          <a:p>
            <a:pPr algn="ctr">
              <a:spcBef>
                <a:spcPct val="50000"/>
              </a:spcBef>
            </a:pPr>
            <a:r>
              <a:rPr lang="en-US" sz="1600" dirty="0" smtClean="0">
                <a:solidFill>
                  <a:srgbClr val="00E700"/>
                </a:solidFill>
              </a:rPr>
              <a:t>S:B </a:t>
            </a:r>
            <a:r>
              <a:rPr lang="en-US" sz="1600" dirty="0">
                <a:solidFill>
                  <a:srgbClr val="00E700"/>
                </a:solidFill>
              </a:rPr>
              <a:t>~ 1</a:t>
            </a:r>
            <a:r>
              <a:rPr lang="en-US" sz="1600" dirty="0" smtClean="0">
                <a:solidFill>
                  <a:srgbClr val="00E700"/>
                </a:solidFill>
              </a:rPr>
              <a:t>:75</a:t>
            </a:r>
            <a:endParaRPr lang="en-US" sz="1600" dirty="0">
              <a:solidFill>
                <a:srgbClr val="00E700"/>
              </a:solidFill>
            </a:endParaRPr>
          </a:p>
        </p:txBody>
      </p:sp>
      <p:sp>
        <p:nvSpPr>
          <p:cNvPr id="34" name="TextBox 33"/>
          <p:cNvSpPr txBox="1"/>
          <p:nvPr/>
        </p:nvSpPr>
        <p:spPr bwMode="auto">
          <a:xfrm>
            <a:off x="1295400" y="4953000"/>
            <a:ext cx="1750772" cy="338554"/>
          </a:xfrm>
          <a:prstGeom prst="rect">
            <a:avLst/>
          </a:prstGeom>
          <a:noFill/>
          <a:ln w="28575">
            <a:noFill/>
            <a:miter lim="800000"/>
            <a:headEnd/>
            <a:tailEnd/>
          </a:ln>
          <a:effectLst/>
        </p:spPr>
        <p:txBody>
          <a:bodyPr wrap="none" rtlCol="0">
            <a:spAutoFit/>
          </a:bodyPr>
          <a:lstStyle/>
          <a:p>
            <a:pPr>
              <a:spcBef>
                <a:spcPct val="50000"/>
              </a:spcBef>
            </a:pPr>
            <a:r>
              <a:rPr lang="en-US" sz="1600" i="1" dirty="0" smtClean="0">
                <a:solidFill>
                  <a:srgbClr val="0000FF"/>
                </a:solidFill>
              </a:rPr>
              <a:t>Before b-tagging</a:t>
            </a:r>
          </a:p>
        </p:txBody>
      </p:sp>
      <p:sp>
        <p:nvSpPr>
          <p:cNvPr id="35" name="TextBox 34"/>
          <p:cNvSpPr txBox="1"/>
          <p:nvPr/>
        </p:nvSpPr>
        <p:spPr bwMode="auto">
          <a:xfrm>
            <a:off x="4648200" y="4953000"/>
            <a:ext cx="992251" cy="338554"/>
          </a:xfrm>
          <a:prstGeom prst="rect">
            <a:avLst/>
          </a:prstGeom>
          <a:noFill/>
          <a:ln w="28575">
            <a:noFill/>
            <a:miter lim="800000"/>
            <a:headEnd/>
            <a:tailEnd/>
          </a:ln>
          <a:effectLst/>
        </p:spPr>
        <p:txBody>
          <a:bodyPr wrap="none" rtlCol="0">
            <a:spAutoFit/>
          </a:bodyPr>
          <a:lstStyle/>
          <a:p>
            <a:pPr>
              <a:spcBef>
                <a:spcPct val="50000"/>
              </a:spcBef>
            </a:pPr>
            <a:r>
              <a:rPr lang="en-US" sz="1600" i="1" dirty="0" smtClean="0">
                <a:solidFill>
                  <a:srgbClr val="0000FF"/>
                </a:solidFill>
              </a:rPr>
              <a:t>=1 b-tag</a:t>
            </a:r>
          </a:p>
        </p:txBody>
      </p:sp>
      <p:sp>
        <p:nvSpPr>
          <p:cNvPr id="36" name="TextBox 35"/>
          <p:cNvSpPr txBox="1"/>
          <p:nvPr/>
        </p:nvSpPr>
        <p:spPr bwMode="auto">
          <a:xfrm>
            <a:off x="7696200" y="4953000"/>
            <a:ext cx="1087630" cy="338554"/>
          </a:xfrm>
          <a:prstGeom prst="rect">
            <a:avLst/>
          </a:prstGeom>
          <a:noFill/>
          <a:ln w="28575">
            <a:noFill/>
            <a:miter lim="800000"/>
            <a:headEnd/>
            <a:tailEnd/>
          </a:ln>
          <a:effectLst/>
        </p:spPr>
        <p:txBody>
          <a:bodyPr wrap="none" rtlCol="0">
            <a:spAutoFit/>
          </a:bodyPr>
          <a:lstStyle/>
          <a:p>
            <a:pPr>
              <a:spcBef>
                <a:spcPct val="50000"/>
              </a:spcBef>
            </a:pPr>
            <a:r>
              <a:rPr lang="en-US" sz="1600" i="1" dirty="0" smtClean="0">
                <a:solidFill>
                  <a:srgbClr val="0000FF"/>
                </a:solidFill>
              </a:rPr>
              <a:t>≥2 b-tags</a:t>
            </a:r>
          </a:p>
        </p:txBody>
      </p:sp>
    </p:spTree>
  </p:cSld>
  <p:clrMapOvr>
    <a:masterClrMapping/>
  </p:clrMapOvr>
  <p:transition advTm="35916"/>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alphaModFix/>
          </a:blip>
          <a:stretch>
            <a:fillRect/>
          </a:stretch>
        </p:blipFill>
        <p:spPr>
          <a:xfrm>
            <a:off x="228600" y="4188155"/>
            <a:ext cx="4343400" cy="2556430"/>
          </a:xfrm>
          <a:prstGeom prst="rect">
            <a:avLst/>
          </a:prstGeom>
          <a:noFill/>
        </p:spPr>
      </p:pic>
      <p:pic>
        <p:nvPicPr>
          <p:cNvPr id="27" name="Picture 26"/>
          <p:cNvPicPr>
            <a:picLocks noChangeAspect="1"/>
          </p:cNvPicPr>
          <p:nvPr/>
        </p:nvPicPr>
        <p:blipFill>
          <a:blip r:embed="rId4">
            <a:alphaModFix/>
          </a:blip>
          <a:stretch>
            <a:fillRect/>
          </a:stretch>
        </p:blipFill>
        <p:spPr>
          <a:xfrm>
            <a:off x="2209800" y="3657600"/>
            <a:ext cx="2971800" cy="1105786"/>
          </a:xfrm>
          <a:prstGeom prst="rect">
            <a:avLst/>
          </a:prstGeom>
          <a:noFill/>
        </p:spPr>
      </p:pic>
      <p:sp>
        <p:nvSpPr>
          <p:cNvPr id="6" name="Text Box 1027"/>
          <p:cNvSpPr txBox="1">
            <a:spLocks noChangeArrowheads="1"/>
          </p:cNvSpPr>
          <p:nvPr/>
        </p:nvSpPr>
        <p:spPr bwMode="auto">
          <a:xfrm>
            <a:off x="1219200" y="152400"/>
            <a:ext cx="6858000" cy="461963"/>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a:solidFill>
                  <a:srgbClr val="990033"/>
                </a:solidFill>
              </a:rPr>
              <a:t>Searching for </a:t>
            </a:r>
            <a:r>
              <a:rPr lang="en-US" sz="2400" dirty="0" err="1">
                <a:solidFill>
                  <a:srgbClr val="990033"/>
                </a:solidFill>
              </a:rPr>
              <a:t>H</a:t>
            </a:r>
            <a:r>
              <a:rPr lang="en-US" sz="2400" dirty="0" err="1">
                <a:solidFill>
                  <a:srgbClr val="990033"/>
                </a:solidFill>
                <a:sym typeface="Wingdings"/>
              </a:rPr>
              <a:t>b</a:t>
            </a:r>
            <a:r>
              <a:rPr lang="en-US" sz="2400" dirty="0" err="1">
                <a:solidFill>
                  <a:srgbClr val="990033"/>
                </a:solidFill>
                <a:latin typeface="Arial Bar"/>
                <a:cs typeface="Arial Bar"/>
                <a:sym typeface="Wingdings"/>
              </a:rPr>
              <a:t>b</a:t>
            </a:r>
            <a:endParaRPr lang="en-US" sz="2400" dirty="0">
              <a:solidFill>
                <a:srgbClr val="990033"/>
              </a:solidFill>
              <a:latin typeface="Arial Bar"/>
              <a:cs typeface="Arial Bar"/>
            </a:endParaRPr>
          </a:p>
        </p:txBody>
      </p:sp>
      <p:pic>
        <p:nvPicPr>
          <p:cNvPr id="25" name="Picture 8"/>
          <p:cNvPicPr>
            <a:picLocks noChangeAspect="1"/>
          </p:cNvPicPr>
          <p:nvPr/>
        </p:nvPicPr>
        <p:blipFill>
          <a:blip r:embed="rId5"/>
          <a:srcRect/>
          <a:stretch>
            <a:fillRect/>
          </a:stretch>
        </p:blipFill>
        <p:spPr bwMode="auto">
          <a:xfrm>
            <a:off x="5867400" y="914400"/>
            <a:ext cx="2819400" cy="1713386"/>
          </a:xfrm>
          <a:prstGeom prst="rect">
            <a:avLst/>
          </a:prstGeom>
          <a:noFill/>
          <a:ln w="9525">
            <a:noFill/>
            <a:miter lim="800000"/>
            <a:headEnd/>
            <a:tailEnd/>
          </a:ln>
        </p:spPr>
      </p:pic>
      <p:sp>
        <p:nvSpPr>
          <p:cNvPr id="31" name="Oval 5"/>
          <p:cNvSpPr>
            <a:spLocks noChangeArrowheads="1"/>
          </p:cNvSpPr>
          <p:nvPr/>
        </p:nvSpPr>
        <p:spPr bwMode="auto">
          <a:xfrm>
            <a:off x="7467600" y="914400"/>
            <a:ext cx="1295400" cy="838200"/>
          </a:xfrm>
          <a:prstGeom prst="ellipse">
            <a:avLst/>
          </a:prstGeom>
          <a:noFill/>
          <a:ln w="28575">
            <a:solidFill>
              <a:srgbClr val="FF0000"/>
            </a:solidFill>
            <a:prstDash val="sysDash"/>
            <a:round/>
            <a:headEnd/>
            <a:tailEnd/>
          </a:ln>
        </p:spPr>
        <p:txBody>
          <a:bodyPr>
            <a:prstTxWarp prst="textNoShape">
              <a:avLst/>
            </a:prstTxWarp>
          </a:bodyPr>
          <a:lstStyle/>
          <a:p>
            <a:endParaRPr lang="en-US"/>
          </a:p>
        </p:txBody>
      </p:sp>
      <p:sp>
        <p:nvSpPr>
          <p:cNvPr id="37" name="TextBox 36"/>
          <p:cNvSpPr txBox="1"/>
          <p:nvPr/>
        </p:nvSpPr>
        <p:spPr bwMode="auto">
          <a:xfrm>
            <a:off x="6400800" y="2895600"/>
            <a:ext cx="2667000" cy="338554"/>
          </a:xfrm>
          <a:prstGeom prst="rect">
            <a:avLst/>
          </a:prstGeom>
          <a:noFill/>
          <a:ln w="28575">
            <a:solidFill>
              <a:schemeClr val="tx1"/>
            </a:solidFill>
            <a:miter lim="800000"/>
            <a:headEnd/>
            <a:tailEnd/>
          </a:ln>
          <a:effectLst/>
        </p:spPr>
        <p:txBody>
          <a:bodyPr wrap="square" rtlCol="0">
            <a:spAutoFit/>
          </a:bodyPr>
          <a:lstStyle/>
          <a:p>
            <a:pPr algn="ctr">
              <a:spcBef>
                <a:spcPct val="50000"/>
              </a:spcBef>
            </a:pPr>
            <a:r>
              <a:rPr lang="en-US" sz="1600" i="1" dirty="0" smtClean="0">
                <a:solidFill>
                  <a:srgbClr val="0000FF"/>
                </a:solidFill>
              </a:rPr>
              <a:t>See talk by XXX</a:t>
            </a:r>
          </a:p>
        </p:txBody>
      </p:sp>
      <p:sp>
        <p:nvSpPr>
          <p:cNvPr id="18" name="Rectangle 1028"/>
          <p:cNvSpPr>
            <a:spLocks noChangeArrowheads="1"/>
          </p:cNvSpPr>
          <p:nvPr/>
        </p:nvSpPr>
        <p:spPr bwMode="auto">
          <a:xfrm>
            <a:off x="228600" y="838200"/>
            <a:ext cx="6019800" cy="1981200"/>
          </a:xfrm>
          <a:prstGeom prst="rect">
            <a:avLst/>
          </a:prstGeom>
          <a:noFill/>
          <a:ln w="9525">
            <a:noFill/>
            <a:miter lim="800000"/>
            <a:headEnd/>
            <a:tailEnd/>
          </a:ln>
        </p:spPr>
        <p:txBody>
          <a:bodyPr>
            <a:prstTxWarp prst="textNoShape">
              <a:avLst/>
            </a:prstTxWarp>
          </a:bodyPr>
          <a:lstStyle/>
          <a:p>
            <a:pPr marL="342900" indent="-342900">
              <a:spcBef>
                <a:spcPct val="20000"/>
              </a:spcBef>
              <a:buFont typeface="Arial"/>
              <a:buChar char="•"/>
            </a:pPr>
            <a:r>
              <a:rPr lang="en-US" sz="1600" dirty="0" smtClean="0">
                <a:solidFill>
                  <a:srgbClr val="FF0000"/>
                </a:solidFill>
                <a:ea typeface="Arial" charset="0"/>
                <a:cs typeface="Arial" charset="0"/>
                <a:sym typeface="Symbol" charset="2"/>
              </a:rPr>
              <a:t>Highest sensitivity channel at the Tevatron for </a:t>
            </a:r>
            <a:r>
              <a:rPr lang="en-US" sz="1600" dirty="0" err="1" smtClean="0">
                <a:solidFill>
                  <a:srgbClr val="FF0000"/>
                </a:solidFill>
                <a:ea typeface="Arial" charset="0"/>
                <a:cs typeface="Arial" charset="0"/>
                <a:sym typeface="Symbol" charset="2"/>
              </a:rPr>
              <a:t>m</a:t>
            </a:r>
            <a:r>
              <a:rPr lang="en-US" sz="1600" baseline="-25000" dirty="0" err="1" smtClean="0">
                <a:solidFill>
                  <a:srgbClr val="FF0000"/>
                </a:solidFill>
                <a:ea typeface="Arial" charset="0"/>
                <a:cs typeface="Arial" charset="0"/>
                <a:sym typeface="Symbol" charset="2"/>
              </a:rPr>
              <a:t>H</a:t>
            </a:r>
            <a:r>
              <a:rPr lang="en-US" sz="1600" dirty="0" smtClean="0">
                <a:solidFill>
                  <a:srgbClr val="FF0000"/>
                </a:solidFill>
                <a:ea typeface="Arial" charset="0"/>
                <a:cs typeface="Arial" charset="0"/>
                <a:sym typeface="Symbol" charset="2"/>
              </a:rPr>
              <a:t>&lt;130 GeV.</a:t>
            </a:r>
            <a:endParaRPr lang="en-US" sz="1600" dirty="0" smtClean="0">
              <a:sym typeface="Symbol" charset="2"/>
            </a:endParaRPr>
          </a:p>
          <a:p>
            <a:pPr marL="342900" indent="-342900">
              <a:spcBef>
                <a:spcPct val="20000"/>
              </a:spcBef>
              <a:buFont typeface="Arial"/>
              <a:buChar char="•"/>
            </a:pPr>
            <a:endParaRPr lang="en-US" sz="1600" dirty="0" smtClean="0">
              <a:sym typeface="Symbol" charset="2"/>
            </a:endParaRPr>
          </a:p>
          <a:p>
            <a:pPr marL="342900" indent="-342900">
              <a:spcBef>
                <a:spcPct val="20000"/>
              </a:spcBef>
              <a:buFont typeface="Arial"/>
              <a:buChar char="•"/>
            </a:pPr>
            <a:r>
              <a:rPr lang="en-US" sz="1600" dirty="0" smtClean="0">
                <a:sym typeface="Symbol" charset="2"/>
              </a:rPr>
              <a:t>Identify events consistent with </a:t>
            </a:r>
            <a:r>
              <a:rPr lang="en-US" sz="1600" dirty="0" err="1" smtClean="0">
                <a:sym typeface="Symbol" charset="2"/>
              </a:rPr>
              <a:t>leptonic</a:t>
            </a:r>
            <a:r>
              <a:rPr lang="en-US" sz="1600" dirty="0" smtClean="0">
                <a:sym typeface="Symbol" charset="2"/>
              </a:rPr>
              <a:t> W/Z decays in association with jets. Require b-tagging to significantly improve the S/B ratio. </a:t>
            </a:r>
          </a:p>
          <a:p>
            <a:pPr marL="342900" indent="-342900">
              <a:spcBef>
                <a:spcPct val="20000"/>
              </a:spcBef>
              <a:buFont typeface="Arial"/>
              <a:buChar char="•"/>
            </a:pPr>
            <a:r>
              <a:rPr lang="en-US" sz="1600" dirty="0" smtClean="0">
                <a:sym typeface="Symbol" charset="2"/>
              </a:rPr>
              <a:t>Main backgrounds: </a:t>
            </a:r>
            <a:r>
              <a:rPr lang="en-US" sz="1600" dirty="0" err="1" smtClean="0">
                <a:sym typeface="Symbol" charset="2"/>
              </a:rPr>
              <a:t>W+jets</a:t>
            </a:r>
            <a:r>
              <a:rPr lang="en-US" sz="1600" dirty="0" smtClean="0">
                <a:sym typeface="Symbol" charset="2"/>
              </a:rPr>
              <a:t>, </a:t>
            </a:r>
            <a:r>
              <a:rPr lang="en-US" sz="1600" dirty="0" err="1" smtClean="0">
                <a:sym typeface="Symbol" charset="2"/>
              </a:rPr>
              <a:t>t</a:t>
            </a:r>
            <a:r>
              <a:rPr lang="en-US" sz="1600" dirty="0" err="1" smtClean="0">
                <a:latin typeface="Arial Bar"/>
                <a:cs typeface="Arial Bar"/>
                <a:sym typeface="Symbol" charset="2"/>
              </a:rPr>
              <a:t>t</a:t>
            </a:r>
            <a:endParaRPr lang="en-US" sz="1600" dirty="0" smtClean="0">
              <a:latin typeface="Arial Bar"/>
              <a:cs typeface="Arial Bar"/>
              <a:sym typeface="Symbol" charset="2"/>
            </a:endParaRPr>
          </a:p>
          <a:p>
            <a:pPr marL="342900" indent="-342900">
              <a:spcBef>
                <a:spcPct val="20000"/>
              </a:spcBef>
              <a:buFont typeface="Arial"/>
              <a:buChar char="•"/>
            </a:pPr>
            <a:r>
              <a:rPr lang="en-US" sz="1600" dirty="0" smtClean="0">
                <a:latin typeface="Arial"/>
                <a:cs typeface="Arial"/>
                <a:sym typeface="Symbol" charset="2"/>
              </a:rPr>
              <a:t>Most important </a:t>
            </a:r>
            <a:r>
              <a:rPr lang="en-US" sz="1600" dirty="0" err="1" smtClean="0">
                <a:latin typeface="Arial"/>
                <a:cs typeface="Arial"/>
                <a:sym typeface="Symbol" charset="2"/>
              </a:rPr>
              <a:t>discriminant</a:t>
            </a:r>
            <a:r>
              <a:rPr lang="en-US" sz="1600" dirty="0" smtClean="0">
                <a:latin typeface="Arial"/>
                <a:cs typeface="Arial"/>
                <a:sym typeface="Symbol" charset="2"/>
              </a:rPr>
              <a:t> variable: </a:t>
            </a:r>
            <a:r>
              <a:rPr lang="en-US" sz="1600" dirty="0" err="1" smtClean="0">
                <a:latin typeface="Arial"/>
                <a:cs typeface="Arial"/>
                <a:sym typeface="Symbol" charset="2"/>
              </a:rPr>
              <a:t>dijet</a:t>
            </a:r>
            <a:r>
              <a:rPr lang="en-US" sz="1600" dirty="0" smtClean="0">
                <a:latin typeface="Arial"/>
                <a:cs typeface="Arial"/>
                <a:sym typeface="Symbol" charset="2"/>
              </a:rPr>
              <a:t> mass.</a:t>
            </a:r>
          </a:p>
          <a:p>
            <a:pPr marL="342900" indent="-342900">
              <a:spcBef>
                <a:spcPct val="20000"/>
              </a:spcBef>
              <a:buFont typeface="Arial"/>
              <a:buChar char="•"/>
            </a:pPr>
            <a:r>
              <a:rPr lang="en-US" sz="1600" dirty="0" smtClean="0">
                <a:latin typeface="Arial"/>
                <a:cs typeface="Arial"/>
                <a:sym typeface="Symbol" charset="2"/>
              </a:rPr>
              <a:t>Improve sensitivity via sophisticated multivariate techniques.</a:t>
            </a:r>
          </a:p>
          <a:p>
            <a:pPr marL="342900" indent="-342900">
              <a:spcBef>
                <a:spcPct val="20000"/>
              </a:spcBef>
              <a:buFont typeface="Arial"/>
              <a:buChar char="•"/>
            </a:pPr>
            <a:r>
              <a:rPr lang="en-US" sz="1600" dirty="0" smtClean="0">
                <a:latin typeface="Arial"/>
                <a:cs typeface="Arial"/>
                <a:sym typeface="Symbol" charset="2"/>
              </a:rPr>
              <a:t>Validate search strategy by measuring WZ/ZZ (</a:t>
            </a:r>
            <a:r>
              <a:rPr lang="en-US" sz="1600" dirty="0" err="1" smtClean="0">
                <a:latin typeface="Arial"/>
                <a:cs typeface="Arial"/>
                <a:sym typeface="Symbol" charset="2"/>
              </a:rPr>
              <a:t>Z</a:t>
            </a:r>
            <a:r>
              <a:rPr lang="en-US" sz="1600" dirty="0" err="1" smtClean="0">
                <a:latin typeface="Arial"/>
                <a:cs typeface="Arial"/>
                <a:sym typeface="Wingdings"/>
              </a:rPr>
              <a:t>b</a:t>
            </a:r>
            <a:r>
              <a:rPr lang="en-US" sz="1600" dirty="0" err="1" smtClean="0">
                <a:latin typeface="Arial Bar"/>
                <a:cs typeface="Arial Bar"/>
                <a:sym typeface="Wingdings"/>
              </a:rPr>
              <a:t>b</a:t>
            </a:r>
            <a:r>
              <a:rPr lang="en-US" sz="1600" dirty="0" smtClean="0">
                <a:latin typeface="Arial"/>
                <a:cs typeface="Arial"/>
                <a:sym typeface="Wingdings"/>
              </a:rPr>
              <a:t>).</a:t>
            </a:r>
            <a:endParaRPr lang="en-US" sz="1600" dirty="0" smtClean="0">
              <a:latin typeface="Arial"/>
              <a:cs typeface="Arial"/>
              <a:sym typeface="Symbol" charset="2"/>
            </a:endParaRPr>
          </a:p>
          <a:p>
            <a:pPr marL="342900" indent="-342900">
              <a:spcBef>
                <a:spcPct val="20000"/>
              </a:spcBef>
            </a:pPr>
            <a:endParaRPr lang="en-US" sz="1600" dirty="0" smtClean="0">
              <a:latin typeface="Arial"/>
              <a:cs typeface="Arial"/>
              <a:sym typeface="Symbol" charset="2"/>
            </a:endParaRPr>
          </a:p>
          <a:p>
            <a:pPr marL="285750" indent="-285750">
              <a:spcBef>
                <a:spcPct val="20000"/>
              </a:spcBef>
              <a:buFont typeface="Arial" charset="0"/>
              <a:buChar char="•"/>
            </a:pPr>
            <a:endParaRPr lang="en-US" sz="1600" dirty="0" smtClean="0">
              <a:sym typeface="Wingdings" charset="2"/>
            </a:endParaRPr>
          </a:p>
          <a:p>
            <a:pPr marL="285750" indent="-285750">
              <a:spcBef>
                <a:spcPct val="20000"/>
              </a:spcBef>
            </a:pPr>
            <a:endParaRPr lang="en-US" sz="1600" dirty="0">
              <a:sym typeface="Symbol" charset="2"/>
            </a:endParaRPr>
          </a:p>
        </p:txBody>
      </p:sp>
      <p:pic>
        <p:nvPicPr>
          <p:cNvPr id="30" name="Picture 29"/>
          <p:cNvPicPr>
            <a:picLocks noChangeAspect="1"/>
          </p:cNvPicPr>
          <p:nvPr/>
        </p:nvPicPr>
        <p:blipFill>
          <a:blip r:embed="rId6"/>
          <a:stretch>
            <a:fillRect/>
          </a:stretch>
        </p:blipFill>
        <p:spPr>
          <a:xfrm>
            <a:off x="5486400" y="3886200"/>
            <a:ext cx="3364346" cy="2286000"/>
          </a:xfrm>
          <a:prstGeom prst="rect">
            <a:avLst/>
          </a:prstGeom>
        </p:spPr>
      </p:pic>
      <p:sp>
        <p:nvSpPr>
          <p:cNvPr id="32" name="TextBox 31"/>
          <p:cNvSpPr txBox="1"/>
          <p:nvPr/>
        </p:nvSpPr>
        <p:spPr bwMode="auto">
          <a:xfrm>
            <a:off x="3442850" y="3815231"/>
            <a:ext cx="976750" cy="338554"/>
          </a:xfrm>
          <a:prstGeom prst="rect">
            <a:avLst/>
          </a:prstGeom>
          <a:noFill/>
          <a:ln w="28575">
            <a:noFill/>
            <a:miter lim="800000"/>
            <a:headEnd/>
            <a:tailEnd/>
          </a:ln>
          <a:effectLst/>
        </p:spPr>
        <p:txBody>
          <a:bodyPr wrap="none" rtlCol="0">
            <a:spAutoFit/>
          </a:bodyPr>
          <a:lstStyle/>
          <a:p>
            <a:pPr>
              <a:spcBef>
                <a:spcPct val="50000"/>
              </a:spcBef>
            </a:pPr>
            <a:r>
              <a:rPr lang="en-US" sz="1600" dirty="0" err="1" smtClean="0"/>
              <a:t>ZH</a:t>
            </a:r>
            <a:r>
              <a:rPr lang="en-US" sz="1600" dirty="0" err="1" smtClean="0">
                <a:sym typeface="Wingdings"/>
              </a:rPr>
              <a:t>llb</a:t>
            </a:r>
            <a:r>
              <a:rPr lang="en-US" sz="1600" dirty="0" err="1" smtClean="0">
                <a:latin typeface="Arial Bar"/>
                <a:ea typeface="Arial" charset="0"/>
                <a:cs typeface="Arial Bar"/>
                <a:sym typeface="Wingdings"/>
              </a:rPr>
              <a:t>b</a:t>
            </a:r>
            <a:endParaRPr lang="en-US" sz="1600" dirty="0" smtClean="0"/>
          </a:p>
        </p:txBody>
      </p:sp>
      <p:sp>
        <p:nvSpPr>
          <p:cNvPr id="33" name="TextBox 32"/>
          <p:cNvSpPr txBox="1"/>
          <p:nvPr/>
        </p:nvSpPr>
        <p:spPr bwMode="auto">
          <a:xfrm>
            <a:off x="5791200" y="6273225"/>
            <a:ext cx="2593778" cy="338554"/>
          </a:xfrm>
          <a:prstGeom prst="rect">
            <a:avLst/>
          </a:prstGeom>
          <a:noFill/>
          <a:ln w="28575">
            <a:noFill/>
            <a:miter lim="800000"/>
            <a:headEnd/>
            <a:tailEnd/>
          </a:ln>
          <a:effectLst/>
        </p:spPr>
        <p:txBody>
          <a:bodyPr wrap="square" rtlCol="0">
            <a:spAutoFit/>
          </a:bodyPr>
          <a:lstStyle/>
          <a:p>
            <a:pPr>
              <a:spcBef>
                <a:spcPct val="50000"/>
              </a:spcBef>
            </a:pPr>
            <a:r>
              <a:rPr lang="en-US" sz="1600" dirty="0" err="1" smtClean="0">
                <a:solidFill>
                  <a:srgbClr val="FF0000"/>
                </a:solidFill>
                <a:latin typeface="Symbol" charset="2"/>
                <a:cs typeface="Symbol" charset="2"/>
              </a:rPr>
              <a:t>s</a:t>
            </a:r>
            <a:r>
              <a:rPr lang="en-US" sz="1600" baseline="-25000" dirty="0" err="1" smtClean="0">
                <a:solidFill>
                  <a:srgbClr val="FF0000"/>
                </a:solidFill>
              </a:rPr>
              <a:t>meas</a:t>
            </a:r>
            <a:r>
              <a:rPr lang="en-US" sz="1600" dirty="0" err="1" smtClean="0">
                <a:solidFill>
                  <a:srgbClr val="FF0000"/>
                </a:solidFill>
              </a:rPr>
              <a:t>(VZ</a:t>
            </a:r>
            <a:r>
              <a:rPr lang="en-US" sz="1600" dirty="0" smtClean="0">
                <a:solidFill>
                  <a:srgbClr val="FF0000"/>
                </a:solidFill>
              </a:rPr>
              <a:t>) = (0.7 ± 0.2)</a:t>
            </a:r>
            <a:r>
              <a:rPr lang="en-US" sz="1600" dirty="0" smtClean="0">
                <a:solidFill>
                  <a:srgbClr val="FF0000"/>
                </a:solidFill>
                <a:latin typeface="Symbol" charset="2"/>
                <a:cs typeface="Symbol" charset="2"/>
              </a:rPr>
              <a:t> </a:t>
            </a:r>
            <a:r>
              <a:rPr lang="en-US" sz="1600" dirty="0" err="1" smtClean="0">
                <a:solidFill>
                  <a:srgbClr val="FF0000"/>
                </a:solidFill>
                <a:latin typeface="Symbol" charset="2"/>
                <a:cs typeface="Symbol" charset="2"/>
              </a:rPr>
              <a:t>s</a:t>
            </a:r>
            <a:r>
              <a:rPr lang="en-US" sz="1600" baseline="-25000" dirty="0" err="1" smtClean="0">
                <a:solidFill>
                  <a:srgbClr val="FF0000"/>
                </a:solidFill>
              </a:rPr>
              <a:t>SM</a:t>
            </a:r>
            <a:r>
              <a:rPr lang="en-US" sz="1600" dirty="0" smtClean="0">
                <a:solidFill>
                  <a:srgbClr val="FF0000"/>
                </a:solidFill>
              </a:rPr>
              <a:t>  </a:t>
            </a:r>
          </a:p>
        </p:txBody>
      </p:sp>
      <p:sp>
        <p:nvSpPr>
          <p:cNvPr id="38" name="Slide Number Placeholder 1"/>
          <p:cNvSpPr>
            <a:spLocks noGrp="1"/>
          </p:cNvSpPr>
          <p:nvPr>
            <p:ph type="sldNum" sz="quarter" idx="12"/>
          </p:nvPr>
        </p:nvSpPr>
        <p:spPr>
          <a:xfrm>
            <a:off x="7010400" y="6400800"/>
            <a:ext cx="1905000" cy="457200"/>
          </a:xfrm>
        </p:spPr>
        <p:txBody>
          <a:bodyPr/>
          <a:lstStyle/>
          <a:p>
            <a:pPr>
              <a:defRPr/>
            </a:pPr>
            <a:fld id="{EAEAFFAE-2AFA-DB42-A87C-4340D77792FB}" type="slidenum">
              <a:rPr lang="en-US" sz="1600" smtClean="0">
                <a:latin typeface="Arial"/>
                <a:cs typeface="Arial"/>
              </a:rPr>
              <a:pPr>
                <a:defRPr/>
              </a:pPr>
              <a:t>51</a:t>
            </a:fld>
            <a:endParaRPr lang="en-US" sz="1600">
              <a:latin typeface="Arial"/>
              <a:cs typeface="Arial"/>
            </a:endParaRPr>
          </a:p>
        </p:txBody>
      </p:sp>
      <p:sp>
        <p:nvSpPr>
          <p:cNvPr id="40" name="Rounded Rectangle 39"/>
          <p:cNvSpPr/>
          <p:nvPr/>
        </p:nvSpPr>
        <p:spPr bwMode="auto">
          <a:xfrm>
            <a:off x="5715000" y="6248400"/>
            <a:ext cx="2667000" cy="457200"/>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42" name="Rectangle 41"/>
          <p:cNvSpPr/>
          <p:nvPr/>
        </p:nvSpPr>
        <p:spPr>
          <a:xfrm>
            <a:off x="7341619" y="3581400"/>
            <a:ext cx="1542146" cy="307777"/>
          </a:xfrm>
          <a:prstGeom prst="rect">
            <a:avLst/>
          </a:prstGeom>
        </p:spPr>
        <p:txBody>
          <a:bodyPr wrap="none">
            <a:spAutoFit/>
          </a:bodyPr>
          <a:lstStyle/>
          <a:p>
            <a:r>
              <a:rPr lang="en-US" dirty="0" smtClean="0"/>
              <a:t>arXiv:1303.6346 </a:t>
            </a:r>
            <a:endParaRPr lang="en-US" dirty="0"/>
          </a:p>
        </p:txBody>
      </p:sp>
    </p:spTree>
  </p:cSld>
  <p:clrMapOvr>
    <a:masterClrMapping/>
  </p:clrMapOvr>
  <p:transition advTm="35916"/>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 Box 1027"/>
          <p:cNvSpPr txBox="1">
            <a:spLocks noChangeArrowheads="1"/>
          </p:cNvSpPr>
          <p:nvPr/>
        </p:nvSpPr>
        <p:spPr bwMode="auto">
          <a:xfrm>
            <a:off x="1219200" y="152400"/>
            <a:ext cx="6858000" cy="461963"/>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rPr>
              <a:t>Summary of </a:t>
            </a:r>
            <a:r>
              <a:rPr lang="en-US" sz="2400" dirty="0" err="1" smtClean="0">
                <a:solidFill>
                  <a:srgbClr val="990033"/>
                </a:solidFill>
              </a:rPr>
              <a:t>H</a:t>
            </a:r>
            <a:r>
              <a:rPr lang="en-US" sz="2400" dirty="0" err="1">
                <a:solidFill>
                  <a:srgbClr val="990033"/>
                </a:solidFill>
                <a:sym typeface="Wingdings"/>
              </a:rPr>
              <a:t></a:t>
            </a:r>
            <a:r>
              <a:rPr lang="en-US" sz="2400" dirty="0" err="1" smtClean="0">
                <a:solidFill>
                  <a:srgbClr val="990033"/>
                </a:solidFill>
                <a:sym typeface="Wingdings"/>
              </a:rPr>
              <a:t>b</a:t>
            </a:r>
            <a:r>
              <a:rPr lang="en-US" sz="2400" dirty="0" err="1" smtClean="0">
                <a:solidFill>
                  <a:srgbClr val="990033"/>
                </a:solidFill>
                <a:latin typeface="Arial Bar"/>
                <a:cs typeface="Arial Bar"/>
                <a:sym typeface="Wingdings"/>
              </a:rPr>
              <a:t>b</a:t>
            </a:r>
            <a:r>
              <a:rPr lang="en-US" sz="2400" dirty="0" smtClean="0">
                <a:solidFill>
                  <a:srgbClr val="990033"/>
                </a:solidFill>
                <a:sym typeface="Wingdings"/>
              </a:rPr>
              <a:t> Results</a:t>
            </a:r>
            <a:endParaRPr lang="en-US" sz="2400" dirty="0">
              <a:solidFill>
                <a:srgbClr val="990033"/>
              </a:solidFill>
            </a:endParaRPr>
          </a:p>
        </p:txBody>
      </p:sp>
      <p:sp>
        <p:nvSpPr>
          <p:cNvPr id="23" name="Rectangle 1028"/>
          <p:cNvSpPr>
            <a:spLocks noChangeArrowheads="1"/>
          </p:cNvSpPr>
          <p:nvPr/>
        </p:nvSpPr>
        <p:spPr bwMode="auto">
          <a:xfrm>
            <a:off x="4724400" y="5029200"/>
            <a:ext cx="4419600" cy="1676400"/>
          </a:xfrm>
          <a:prstGeom prst="rect">
            <a:avLst/>
          </a:prstGeom>
          <a:noFill/>
          <a:ln w="9525">
            <a:noFill/>
            <a:miter lim="800000"/>
            <a:headEnd/>
            <a:tailEnd/>
          </a:ln>
        </p:spPr>
        <p:txBody>
          <a:bodyPr>
            <a:prstTxWarp prst="textNoShape">
              <a:avLst/>
            </a:prstTxWarp>
          </a:bodyPr>
          <a:lstStyle/>
          <a:p>
            <a:pPr marL="285750" indent="-285750">
              <a:spcBef>
                <a:spcPct val="20000"/>
              </a:spcBef>
              <a:buFont typeface="Arial" charset="0"/>
              <a:buChar char="•"/>
            </a:pPr>
            <a:r>
              <a:rPr lang="en-US" sz="1600" dirty="0" smtClean="0">
                <a:sym typeface="Symbol" charset="2"/>
              </a:rPr>
              <a:t>Limits </a:t>
            </a:r>
            <a:r>
              <a:rPr lang="en-US" sz="1600" dirty="0">
                <a:sym typeface="Symbol" charset="2"/>
              </a:rPr>
              <a:t>from</a:t>
            </a:r>
            <a:r>
              <a:rPr lang="en-US" sz="1600" dirty="0" smtClean="0">
                <a:sym typeface="Symbol" charset="2"/>
              </a:rPr>
              <a:t> individual VH</a:t>
            </a:r>
            <a:r>
              <a:rPr lang="en-US" sz="1600" dirty="0">
                <a:sym typeface="Symbol" charset="2"/>
              </a:rPr>
              <a:t>, </a:t>
            </a:r>
            <a:r>
              <a:rPr lang="en-US" sz="1600" dirty="0" err="1">
                <a:sym typeface="Symbol" charset="2"/>
              </a:rPr>
              <a:t>H</a:t>
            </a:r>
            <a:r>
              <a:rPr lang="en-US" sz="1600" dirty="0" err="1">
                <a:sym typeface="Wingdings" charset="2"/>
              </a:rPr>
              <a:t></a:t>
            </a:r>
            <a:r>
              <a:rPr lang="en-US" sz="1600" dirty="0" err="1" smtClean="0">
                <a:sym typeface="Wingdings" charset="2"/>
              </a:rPr>
              <a:t>b</a:t>
            </a:r>
            <a:r>
              <a:rPr lang="en-US" sz="1600" dirty="0" err="1" smtClean="0">
                <a:latin typeface="Arial Bar"/>
                <a:ea typeface="Arial" charset="0"/>
                <a:cs typeface="Arial Bar"/>
                <a:sym typeface="Symbol" charset="2"/>
              </a:rPr>
              <a:t>b</a:t>
            </a:r>
            <a:r>
              <a:rPr lang="en-US" sz="1600" dirty="0" smtClean="0">
                <a:sym typeface="Wingdings" charset="2"/>
              </a:rPr>
              <a:t> </a:t>
            </a:r>
            <a:r>
              <a:rPr lang="en-US" sz="1600" dirty="0">
                <a:sym typeface="Symbol" charset="2"/>
              </a:rPr>
              <a:t>channels at </a:t>
            </a:r>
            <a:r>
              <a:rPr lang="en-US" sz="1600" dirty="0" smtClean="0">
                <a:sym typeface="Symbol" charset="2"/>
              </a:rPr>
              <a:t>~2-3xSM </a:t>
            </a:r>
            <a:r>
              <a:rPr lang="en-US" sz="1600" dirty="0">
                <a:sym typeface="Symbol" charset="2"/>
              </a:rPr>
              <a:t>at</a:t>
            </a:r>
            <a:r>
              <a:rPr lang="en-US" sz="1600" dirty="0" smtClean="0">
                <a:sym typeface="Symbol" charset="2"/>
              </a:rPr>
              <a:t> </a:t>
            </a:r>
            <a:r>
              <a:rPr lang="en-US" sz="1600" dirty="0" err="1" smtClean="0">
                <a:sym typeface="Symbol" charset="2"/>
              </a:rPr>
              <a:t>m</a:t>
            </a:r>
            <a:r>
              <a:rPr lang="en-US" sz="1600" baseline="-25000" dirty="0" err="1" smtClean="0"/>
              <a:t>H</a:t>
            </a:r>
            <a:r>
              <a:rPr lang="en-US" sz="1600" dirty="0"/>
              <a:t>=</a:t>
            </a:r>
            <a:r>
              <a:rPr lang="en-US" sz="1600" dirty="0" smtClean="0"/>
              <a:t>125 GeV and quickly degrading towards high mass.</a:t>
            </a:r>
          </a:p>
          <a:p>
            <a:pPr marL="285750" indent="-285750">
              <a:spcBef>
                <a:spcPct val="20000"/>
              </a:spcBef>
              <a:buFont typeface="Arial" charset="0"/>
              <a:buChar char="•"/>
            </a:pPr>
            <a:r>
              <a:rPr lang="en-US" sz="1600" dirty="0" smtClean="0">
                <a:sym typeface="Wingdings" charset="2"/>
              </a:rPr>
              <a:t>Important to consider additional channels with different mass dependence.</a:t>
            </a:r>
            <a:endParaRPr lang="en-US" sz="1600" dirty="0">
              <a:sym typeface="Wingdings" charset="2"/>
            </a:endParaRPr>
          </a:p>
        </p:txBody>
      </p:sp>
      <p:sp>
        <p:nvSpPr>
          <p:cNvPr id="18" name="Slide Number Placeholder 1"/>
          <p:cNvSpPr>
            <a:spLocks noGrp="1"/>
          </p:cNvSpPr>
          <p:nvPr>
            <p:ph type="sldNum" sz="quarter" idx="12"/>
          </p:nvPr>
        </p:nvSpPr>
        <p:spPr>
          <a:xfrm>
            <a:off x="7010400" y="6400800"/>
            <a:ext cx="1905000" cy="457200"/>
          </a:xfrm>
        </p:spPr>
        <p:txBody>
          <a:bodyPr/>
          <a:lstStyle/>
          <a:p>
            <a:pPr>
              <a:defRPr/>
            </a:pPr>
            <a:fld id="{EAEAFFAE-2AFA-DB42-A87C-4340D77792FB}" type="slidenum">
              <a:rPr lang="en-US" sz="1600" smtClean="0">
                <a:latin typeface="Arial"/>
                <a:cs typeface="Arial"/>
              </a:rPr>
              <a:pPr>
                <a:defRPr/>
              </a:pPr>
              <a:t>52</a:t>
            </a:fld>
            <a:endParaRPr lang="en-US" sz="1600">
              <a:latin typeface="Arial"/>
              <a:cs typeface="Arial"/>
            </a:endParaRPr>
          </a:p>
        </p:txBody>
      </p:sp>
      <p:sp>
        <p:nvSpPr>
          <p:cNvPr id="15" name="Text Box 47"/>
          <p:cNvSpPr txBox="1">
            <a:spLocks noChangeArrowheads="1"/>
          </p:cNvSpPr>
          <p:nvPr/>
        </p:nvSpPr>
        <p:spPr bwMode="auto">
          <a:xfrm>
            <a:off x="685800" y="941387"/>
            <a:ext cx="3100388" cy="338138"/>
          </a:xfrm>
          <a:prstGeom prst="rect">
            <a:avLst/>
          </a:prstGeom>
          <a:noFill/>
          <a:ln w="9525">
            <a:noFill/>
            <a:miter lim="800000"/>
            <a:headEnd/>
            <a:tailEnd/>
          </a:ln>
        </p:spPr>
        <p:txBody>
          <a:bodyPr>
            <a:prstTxWarp prst="textNoShape">
              <a:avLst/>
            </a:prstTxWarp>
            <a:spAutoFit/>
          </a:bodyPr>
          <a:lstStyle/>
          <a:p>
            <a:r>
              <a:rPr lang="en-US" sz="1600" dirty="0"/>
              <a:t>95% CL Limits at</a:t>
            </a:r>
            <a:r>
              <a:rPr lang="en-US" sz="1600" dirty="0" smtClean="0"/>
              <a:t> </a:t>
            </a:r>
            <a:r>
              <a:rPr lang="en-US" sz="1600" dirty="0" err="1" smtClean="0"/>
              <a:t>m</a:t>
            </a:r>
            <a:r>
              <a:rPr lang="en-US" sz="1600" baseline="-25000" dirty="0" err="1" smtClean="0"/>
              <a:t>H</a:t>
            </a:r>
            <a:r>
              <a:rPr lang="en-US" sz="1600" dirty="0" smtClean="0"/>
              <a:t> </a:t>
            </a:r>
            <a:r>
              <a:rPr lang="en-US" sz="1600" dirty="0"/>
              <a:t>= </a:t>
            </a:r>
            <a:r>
              <a:rPr lang="en-US" sz="1600" dirty="0" smtClean="0"/>
              <a:t>125 </a:t>
            </a:r>
            <a:r>
              <a:rPr lang="en-US" sz="1600" dirty="0"/>
              <a:t>GeV </a:t>
            </a:r>
          </a:p>
        </p:txBody>
      </p:sp>
      <p:graphicFrame>
        <p:nvGraphicFramePr>
          <p:cNvPr id="16" name="Group 45"/>
          <p:cNvGraphicFramePr>
            <a:graphicFrameLocks noGrp="1"/>
          </p:cNvGraphicFramePr>
          <p:nvPr/>
        </p:nvGraphicFramePr>
        <p:xfrm>
          <a:off x="762000" y="1295400"/>
          <a:ext cx="3776781" cy="4267200"/>
        </p:xfrm>
        <a:graphic>
          <a:graphicData uri="http://schemas.openxmlformats.org/drawingml/2006/table">
            <a:tbl>
              <a:tblPr/>
              <a:tblGrid>
                <a:gridCol w="2286000"/>
                <a:gridCol w="1490781"/>
              </a:tblGrid>
              <a:tr h="269875">
                <a:tc>
                  <a:txBody>
                    <a:bodyPr/>
                    <a:lstStyle/>
                    <a:p>
                      <a:pPr marL="19050" marR="0" lvl="0" indent="-19050" algn="l" defTabSz="457200" rtl="0" eaLnBrk="1" fontAlgn="base" latinLnBrk="0" hangingPunct="1">
                        <a:lnSpc>
                          <a:spcPct val="125000"/>
                        </a:lnSpc>
                        <a:spcBef>
                          <a:spcPts val="500"/>
                        </a:spcBef>
                        <a:spcAft>
                          <a:spcPct val="0"/>
                        </a:spcAft>
                        <a:buClr>
                          <a:srgbClr val="000000"/>
                        </a:buClr>
                        <a:buSzPct val="53000"/>
                        <a:buFont typeface="StarSymbol" charset="0"/>
                        <a:buNone/>
                        <a:tabLst/>
                      </a:pPr>
                      <a:r>
                        <a:rPr kumimoji="0" lang="en-US" sz="1600" b="0" i="0" u="none" strike="noStrike" cap="none" normalizeH="0" baseline="0" smtClean="0">
                          <a:ln>
                            <a:noFill/>
                          </a:ln>
                          <a:solidFill>
                            <a:srgbClr val="000000"/>
                          </a:solidFill>
                          <a:effectLst/>
                          <a:latin typeface="Arial" charset="0"/>
                          <a:ea typeface="Gothic" charset="0"/>
                          <a:cs typeface="Gothic" charset="0"/>
                        </a:rPr>
                        <a:t>Channel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9050" marR="0" lvl="0" indent="-19050" algn="ctr" defTabSz="457200" rtl="0" eaLnBrk="1" fontAlgn="base" latinLnBrk="0" hangingPunct="1">
                        <a:lnSpc>
                          <a:spcPct val="125000"/>
                        </a:lnSpc>
                        <a:spcBef>
                          <a:spcPts val="500"/>
                        </a:spcBef>
                        <a:spcAft>
                          <a:spcPct val="0"/>
                        </a:spcAft>
                        <a:buClr>
                          <a:srgbClr val="000000"/>
                        </a:buClr>
                        <a:buSzPct val="53000"/>
                        <a:buFont typeface="StarSymbol" charset="0"/>
                        <a:buNone/>
                        <a:tabLst/>
                      </a:pPr>
                      <a:r>
                        <a:rPr kumimoji="0" lang="en-US" sz="1600" b="0" i="0" u="none" strike="noStrike" cap="none" normalizeH="0" baseline="0" dirty="0" smtClean="0">
                          <a:ln>
                            <a:noFill/>
                          </a:ln>
                          <a:solidFill>
                            <a:srgbClr val="FF0000"/>
                          </a:solidFill>
                          <a:effectLst/>
                          <a:latin typeface="Arial" charset="0"/>
                          <a:ea typeface="Gothic" charset="0"/>
                          <a:cs typeface="Gothic" charset="0"/>
                        </a:rPr>
                        <a:t>Exp</a:t>
                      </a:r>
                      <a:r>
                        <a:rPr kumimoji="0" lang="en-US" sz="1600" b="0" i="0" u="none" strike="noStrike" cap="none" normalizeH="0" baseline="0" dirty="0" smtClean="0">
                          <a:ln>
                            <a:noFill/>
                          </a:ln>
                          <a:solidFill>
                            <a:srgbClr val="000000"/>
                          </a:solidFill>
                          <a:effectLst/>
                          <a:latin typeface="Arial" charset="0"/>
                          <a:ea typeface="Gothic" charset="0"/>
                          <a:cs typeface="Gothic" charset="0"/>
                        </a:rPr>
                        <a:t>/</a:t>
                      </a:r>
                      <a:r>
                        <a:rPr kumimoji="0" lang="en-US" sz="1600" b="0" i="0" u="none" strike="noStrike" cap="none" normalizeH="0" baseline="0" dirty="0" err="1" smtClean="0">
                          <a:ln>
                            <a:noFill/>
                          </a:ln>
                          <a:solidFill>
                            <a:srgbClr val="0000FF"/>
                          </a:solidFill>
                          <a:effectLst/>
                          <a:latin typeface="Arial" charset="0"/>
                          <a:ea typeface="Gothic" charset="0"/>
                          <a:cs typeface="Gothic" charset="0"/>
                        </a:rPr>
                        <a:t>obs</a:t>
                      </a:r>
                      <a:r>
                        <a:rPr kumimoji="0" lang="en-US" sz="1600" b="0" i="0" u="none" strike="noStrike" cap="none" normalizeH="0" baseline="0" dirty="0" smtClean="0">
                          <a:ln>
                            <a:noFill/>
                          </a:ln>
                          <a:solidFill>
                            <a:srgbClr val="000000"/>
                          </a:solidFill>
                          <a:effectLst/>
                          <a:latin typeface="Arial" charset="0"/>
                          <a:ea typeface="Gothic" charset="0"/>
                          <a:cs typeface="Gothic" charset="0"/>
                        </a:rPr>
                        <a:t> Limit (</a:t>
                      </a:r>
                      <a:r>
                        <a:rPr kumimoji="0" lang="en-US" sz="1600" b="1" i="0" u="none" strike="noStrike" cap="none" normalizeH="0" baseline="0" dirty="0" err="1" smtClean="0">
                          <a:ln>
                            <a:noFill/>
                          </a:ln>
                          <a:solidFill>
                            <a:srgbClr val="000000"/>
                          </a:solidFill>
                          <a:effectLst/>
                          <a:latin typeface="Symbol" charset="2"/>
                          <a:ea typeface="Gothic" charset="0"/>
                          <a:cs typeface="Gothic" charset="0"/>
                        </a:rPr>
                        <a:t>s</a:t>
                      </a:r>
                      <a:r>
                        <a:rPr kumimoji="0" lang="en-US" sz="1600" b="0" i="0" u="none" strike="noStrike" cap="none" normalizeH="0" baseline="0" dirty="0" smtClean="0">
                          <a:ln>
                            <a:noFill/>
                          </a:ln>
                          <a:solidFill>
                            <a:srgbClr val="000000"/>
                          </a:solidFill>
                          <a:effectLst/>
                          <a:latin typeface="Arial" charset="0"/>
                          <a:ea typeface="Gothic" charset="0"/>
                          <a:cs typeface="Gothic" charset="0"/>
                        </a:rPr>
                        <a:t>/SM)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46075">
                <a:tc>
                  <a:txBody>
                    <a:bodyPr/>
                    <a:lstStyle/>
                    <a:p>
                      <a:pPr marL="19050" marR="0" lvl="0" indent="-19050" algn="l" defTabSz="457200" rtl="0" eaLnBrk="1" fontAlgn="base" latinLnBrk="0" hangingPunct="1">
                        <a:lnSpc>
                          <a:spcPct val="125000"/>
                        </a:lnSpc>
                        <a:spcBef>
                          <a:spcPts val="500"/>
                        </a:spcBef>
                        <a:spcAft>
                          <a:spcPct val="0"/>
                        </a:spcAft>
                        <a:buClr>
                          <a:srgbClr val="000000"/>
                        </a:buClr>
                        <a:buSzPct val="53000"/>
                        <a:buFont typeface="StarSymbol" charset="0"/>
                        <a:buNone/>
                        <a:tabLst/>
                      </a:pPr>
                      <a:r>
                        <a:rPr kumimoji="0" lang="en-US" sz="1600" b="0" i="0" u="none" strike="noStrike" cap="none" normalizeH="0" baseline="0" dirty="0" err="1" smtClean="0">
                          <a:ln>
                            <a:noFill/>
                          </a:ln>
                          <a:solidFill>
                            <a:srgbClr val="000000"/>
                          </a:solidFill>
                          <a:effectLst/>
                          <a:latin typeface="Arial" charset="0"/>
                          <a:ea typeface="Gothic" charset="0"/>
                          <a:cs typeface="Arial" charset="0"/>
                        </a:rPr>
                        <a:t>WH</a:t>
                      </a:r>
                      <a:r>
                        <a:rPr kumimoji="0" lang="en-US" sz="1600" b="0" i="0" u="none" strike="noStrike" cap="none" normalizeH="0" baseline="0" dirty="0" err="1" smtClean="0">
                          <a:ln>
                            <a:noFill/>
                          </a:ln>
                          <a:solidFill>
                            <a:schemeClr val="tx1"/>
                          </a:solidFill>
                          <a:effectLst/>
                          <a:latin typeface="Arial" charset="0"/>
                          <a:ea typeface="Gothic" charset="0"/>
                          <a:cs typeface="Arial" charset="0"/>
                          <a:sym typeface="Wingdings" charset="2"/>
                        </a:rPr>
                        <a:t></a:t>
                      </a:r>
                      <a:r>
                        <a:rPr kumimoji="0" lang="en-US" sz="1600" b="0" i="0" u="none" strike="noStrike" cap="none" normalizeH="0" baseline="0" dirty="0" err="1" smtClean="0">
                          <a:ln>
                            <a:noFill/>
                          </a:ln>
                          <a:solidFill>
                            <a:schemeClr val="tx1"/>
                          </a:solidFill>
                          <a:effectLst/>
                          <a:latin typeface="Arial" charset="0"/>
                          <a:ea typeface="Gothic" charset="0"/>
                          <a:cs typeface="Arial" charset="0"/>
                          <a:sym typeface="Symbol" charset="2"/>
                        </a:rPr>
                        <a:t>l</a:t>
                      </a:r>
                      <a:r>
                        <a:rPr kumimoji="0" lang="en-US" sz="1600" b="0" i="0" u="none" strike="noStrike" cap="none" normalizeH="0" baseline="0" dirty="0" err="1" smtClean="0">
                          <a:ln>
                            <a:noFill/>
                          </a:ln>
                          <a:solidFill>
                            <a:schemeClr val="tx1"/>
                          </a:solidFill>
                          <a:effectLst/>
                          <a:latin typeface="Symbol" charset="2"/>
                          <a:ea typeface="Symbol" charset="2"/>
                          <a:cs typeface="Symbol" charset="2"/>
                          <a:sym typeface="Symbol" charset="2"/>
                        </a:rPr>
                        <a:t>n</a:t>
                      </a:r>
                      <a:r>
                        <a:rPr kumimoji="0" lang="en-US" sz="1600" b="0" i="0" u="none" strike="noStrike" cap="none" normalizeH="0" baseline="0" dirty="0" err="1" smtClean="0">
                          <a:ln>
                            <a:noFill/>
                          </a:ln>
                          <a:solidFill>
                            <a:schemeClr val="tx1"/>
                          </a:solidFill>
                          <a:effectLst/>
                          <a:latin typeface="Arial" charset="0"/>
                          <a:ea typeface="Arial" charset="0"/>
                          <a:cs typeface="Arial" charset="0"/>
                          <a:sym typeface="Symbol" charset="2"/>
                        </a:rPr>
                        <a:t>b</a:t>
                      </a:r>
                      <a:r>
                        <a:rPr kumimoji="0" lang="en-US" sz="1600" b="0" i="0" u="none" strike="noStrike" cap="none" normalizeH="0" baseline="0" dirty="0" err="1" smtClean="0">
                          <a:ln>
                            <a:noFill/>
                          </a:ln>
                          <a:solidFill>
                            <a:schemeClr val="tx1"/>
                          </a:solidFill>
                          <a:effectLst/>
                          <a:latin typeface="Arial Bar"/>
                          <a:ea typeface="Arial" charset="0"/>
                          <a:cs typeface="Arial Bar"/>
                          <a:sym typeface="Symbol" charset="2"/>
                        </a:rPr>
                        <a:t>b</a:t>
                      </a:r>
                      <a:r>
                        <a:rPr kumimoji="0" lang="en-US" sz="1600" b="0" i="0" u="none" strike="noStrike" cap="none" normalizeH="0" baseline="0" dirty="0" smtClean="0">
                          <a:ln>
                            <a:noFill/>
                          </a:ln>
                          <a:solidFill>
                            <a:schemeClr val="tx1"/>
                          </a:solidFill>
                          <a:effectLst/>
                          <a:latin typeface="Arial" charset="0"/>
                          <a:ea typeface="Arial" charset="0"/>
                          <a:cs typeface="Arial" charset="0"/>
                          <a:sym typeface="Symbol" charset="2"/>
                        </a:rPr>
                        <a:t> (9.4 fb</a:t>
                      </a:r>
                      <a:r>
                        <a:rPr kumimoji="0" lang="en-US" sz="1600" b="0" i="0" u="none" strike="noStrike" cap="none" normalizeH="0" baseline="30000" dirty="0" smtClean="0">
                          <a:ln>
                            <a:noFill/>
                          </a:ln>
                          <a:solidFill>
                            <a:schemeClr val="tx1"/>
                          </a:solidFill>
                          <a:effectLst/>
                          <a:latin typeface="Arial" charset="0"/>
                          <a:ea typeface="Arial" charset="0"/>
                          <a:cs typeface="Arial" charset="0"/>
                          <a:sym typeface="Symbol" charset="2"/>
                        </a:rPr>
                        <a:t>-1</a:t>
                      </a:r>
                      <a:r>
                        <a:rPr kumimoji="0" lang="en-US" sz="1600" b="0" i="0" u="none" strike="noStrike" cap="none" normalizeH="0" baseline="0" dirty="0" smtClean="0">
                          <a:ln>
                            <a:noFill/>
                          </a:ln>
                          <a:solidFill>
                            <a:schemeClr val="tx1"/>
                          </a:solidFill>
                          <a:effectLst/>
                          <a:latin typeface="Arial" charset="0"/>
                          <a:ea typeface="Arial" charset="0"/>
                          <a:cs typeface="Arial" charset="0"/>
                          <a:sym typeface="Symbol" charset="2"/>
                        </a:rPr>
                        <a:t>)</a:t>
                      </a:r>
                      <a:endParaRPr kumimoji="0" lang="en-US" sz="1600" b="0" i="0" u="none" strike="noStrike" cap="none" normalizeH="0" baseline="0" dirty="0" smtClean="0">
                        <a:ln>
                          <a:noFill/>
                        </a:ln>
                        <a:solidFill>
                          <a:srgbClr val="000000"/>
                        </a:solidFill>
                        <a:effectLst/>
                        <a:latin typeface="Arial" charset="0"/>
                        <a:ea typeface="Gothic"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FFC9"/>
                    </a:solidFill>
                  </a:tcPr>
                </a:tc>
                <a:tc>
                  <a:txBody>
                    <a:bodyPr/>
                    <a:lstStyle/>
                    <a:p>
                      <a:pPr marL="19050" marR="0" lvl="0" indent="-19050" algn="ctr" defTabSz="457200" rtl="0" eaLnBrk="1" fontAlgn="base" latinLnBrk="0" hangingPunct="1">
                        <a:lnSpc>
                          <a:spcPct val="125000"/>
                        </a:lnSpc>
                        <a:spcBef>
                          <a:spcPts val="500"/>
                        </a:spcBef>
                        <a:spcAft>
                          <a:spcPct val="0"/>
                        </a:spcAft>
                        <a:buClr>
                          <a:srgbClr val="000000"/>
                        </a:buClr>
                        <a:buSzPct val="53000"/>
                        <a:buFont typeface="StarSymbol" charset="0"/>
                        <a:buNone/>
                        <a:tabLst/>
                      </a:pPr>
                      <a:r>
                        <a:rPr kumimoji="0" lang="en-US" sz="1600" b="0" i="0" u="none" strike="noStrike" cap="none" normalizeH="0" baseline="0" dirty="0" smtClean="0">
                          <a:ln>
                            <a:noFill/>
                          </a:ln>
                          <a:solidFill>
                            <a:srgbClr val="FF0000"/>
                          </a:solidFill>
                          <a:effectLst/>
                          <a:latin typeface="Arial" charset="0"/>
                          <a:ea typeface="Gothic" charset="0"/>
                          <a:cs typeface="Gothic" charset="0"/>
                        </a:rPr>
                        <a:t>2.8</a:t>
                      </a:r>
                      <a:r>
                        <a:rPr kumimoji="0" lang="en-US" sz="1600" b="0" i="0" u="none" strike="noStrike" cap="none" normalizeH="0" baseline="0" dirty="0" smtClean="0">
                          <a:ln>
                            <a:noFill/>
                          </a:ln>
                          <a:solidFill>
                            <a:srgbClr val="000000"/>
                          </a:solidFill>
                          <a:effectLst/>
                          <a:latin typeface="Arial" charset="0"/>
                          <a:ea typeface="Gothic" charset="0"/>
                          <a:cs typeface="Gothic" charset="0"/>
                        </a:rPr>
                        <a:t>/</a:t>
                      </a:r>
                      <a:r>
                        <a:rPr kumimoji="0" lang="en-US" sz="1600" b="0" i="0" u="none" strike="noStrike" cap="none" normalizeH="0" baseline="0" dirty="0" smtClean="0">
                          <a:ln>
                            <a:noFill/>
                          </a:ln>
                          <a:solidFill>
                            <a:srgbClr val="0000FF"/>
                          </a:solidFill>
                          <a:effectLst/>
                          <a:latin typeface="Arial" charset="0"/>
                          <a:ea typeface="Gothic" charset="0"/>
                          <a:cs typeface="Gothic" charset="0"/>
                        </a:rPr>
                        <a:t>4.9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FFC9"/>
                    </a:solidFill>
                  </a:tcPr>
                </a:tc>
              </a:tr>
              <a:tr h="346075">
                <a:tc>
                  <a:txBody>
                    <a:bodyPr/>
                    <a:lstStyle/>
                    <a:p>
                      <a:pPr marL="19050" marR="0" lvl="0" indent="-19050" algn="l" defTabSz="457200" rtl="0" eaLnBrk="1" fontAlgn="base" latinLnBrk="0" hangingPunct="1">
                        <a:lnSpc>
                          <a:spcPct val="125000"/>
                        </a:lnSpc>
                        <a:spcBef>
                          <a:spcPts val="500"/>
                        </a:spcBef>
                        <a:spcAft>
                          <a:spcPct val="0"/>
                        </a:spcAft>
                        <a:buClr>
                          <a:srgbClr val="000000"/>
                        </a:buClr>
                        <a:buSzPct val="53000"/>
                        <a:buFont typeface="StarSymbol" charset="0"/>
                        <a:buNone/>
                        <a:tabLst/>
                      </a:pPr>
                      <a:r>
                        <a:rPr kumimoji="0" lang="en-US" sz="1600" b="0" i="0" u="none" strike="noStrike" cap="none" normalizeH="0" baseline="0" dirty="0" err="1" smtClean="0">
                          <a:ln>
                            <a:noFill/>
                          </a:ln>
                          <a:solidFill>
                            <a:srgbClr val="000000"/>
                          </a:solidFill>
                          <a:effectLst/>
                          <a:latin typeface="Arial" charset="0"/>
                          <a:ea typeface="Gothic" charset="0"/>
                          <a:cs typeface="Arial" charset="0"/>
                        </a:rPr>
                        <a:t>ZH</a:t>
                      </a:r>
                      <a:r>
                        <a:rPr kumimoji="0" lang="en-US" sz="1600" b="0" i="0" u="none" strike="noStrike" cap="none" normalizeH="0" baseline="0" dirty="0" err="1" smtClean="0">
                          <a:ln>
                            <a:noFill/>
                          </a:ln>
                          <a:solidFill>
                            <a:schemeClr val="tx1"/>
                          </a:solidFill>
                          <a:effectLst/>
                          <a:latin typeface="Arial" charset="0"/>
                          <a:ea typeface="Gothic" charset="0"/>
                          <a:cs typeface="Arial" charset="0"/>
                          <a:sym typeface="Wingdings" charset="2"/>
                        </a:rPr>
                        <a:t></a:t>
                      </a:r>
                      <a:r>
                        <a:rPr kumimoji="0" lang="en-US" sz="1600" b="0" i="0" u="none" strike="noStrike" cap="none" normalizeH="0" baseline="0" dirty="0" err="1" smtClean="0">
                          <a:ln>
                            <a:noFill/>
                          </a:ln>
                          <a:solidFill>
                            <a:schemeClr val="tx1"/>
                          </a:solidFill>
                          <a:effectLst/>
                          <a:latin typeface="Symbol" charset="2"/>
                          <a:ea typeface="Symbol" charset="2"/>
                          <a:cs typeface="Symbol" charset="2"/>
                          <a:sym typeface="Symbol" charset="2"/>
                        </a:rPr>
                        <a:t>nn</a:t>
                      </a:r>
                      <a:r>
                        <a:rPr kumimoji="0" lang="en-US" sz="1600" b="0" i="0" u="none" strike="noStrike" cap="none" normalizeH="0" baseline="0" dirty="0" err="1" smtClean="0">
                          <a:ln>
                            <a:noFill/>
                          </a:ln>
                          <a:solidFill>
                            <a:schemeClr val="tx1"/>
                          </a:solidFill>
                          <a:effectLst/>
                          <a:latin typeface="Arial" charset="0"/>
                          <a:ea typeface="Arial" charset="0"/>
                          <a:cs typeface="Arial" charset="0"/>
                          <a:sym typeface="Symbol" charset="2"/>
                        </a:rPr>
                        <a:t>b</a:t>
                      </a:r>
                      <a:r>
                        <a:rPr kumimoji="0" lang="en-US" sz="1600" b="0" i="0" u="none" strike="noStrike" cap="none" normalizeH="0" baseline="0" dirty="0" err="1" smtClean="0">
                          <a:ln>
                            <a:noFill/>
                          </a:ln>
                          <a:solidFill>
                            <a:schemeClr val="tx1"/>
                          </a:solidFill>
                          <a:effectLst/>
                          <a:latin typeface="Arial Bar"/>
                          <a:ea typeface="Arial" charset="0"/>
                          <a:cs typeface="Arial Bar"/>
                          <a:sym typeface="Symbol" charset="2"/>
                        </a:rPr>
                        <a:t>b</a:t>
                      </a:r>
                      <a:r>
                        <a:rPr kumimoji="0" lang="en-US" sz="1600" b="0" i="0" u="none" strike="noStrike" cap="none" normalizeH="0" baseline="0" dirty="0" smtClean="0">
                          <a:ln>
                            <a:noFill/>
                          </a:ln>
                          <a:solidFill>
                            <a:schemeClr val="tx1"/>
                          </a:solidFill>
                          <a:effectLst/>
                          <a:latin typeface="Arial" charset="0"/>
                          <a:ea typeface="Arial" charset="0"/>
                          <a:cs typeface="Arial" charset="0"/>
                          <a:sym typeface="Symbol" charset="2"/>
                        </a:rPr>
                        <a:t> (9.4 fb</a:t>
                      </a:r>
                      <a:r>
                        <a:rPr kumimoji="0" lang="en-US" sz="1600" b="0" i="0" u="none" strike="noStrike" cap="none" normalizeH="0" baseline="30000" dirty="0" smtClean="0">
                          <a:ln>
                            <a:noFill/>
                          </a:ln>
                          <a:solidFill>
                            <a:schemeClr val="tx1"/>
                          </a:solidFill>
                          <a:effectLst/>
                          <a:latin typeface="Arial" charset="0"/>
                          <a:ea typeface="Arial" charset="0"/>
                          <a:cs typeface="Arial" charset="0"/>
                          <a:sym typeface="Symbol" charset="2"/>
                        </a:rPr>
                        <a:t>-1</a:t>
                      </a:r>
                      <a:r>
                        <a:rPr kumimoji="0" lang="en-US" sz="1600" b="0" i="0" u="none" strike="noStrike" cap="none" normalizeH="0" baseline="0" dirty="0" smtClean="0">
                          <a:ln>
                            <a:noFill/>
                          </a:ln>
                          <a:solidFill>
                            <a:schemeClr val="tx1"/>
                          </a:solidFill>
                          <a:effectLst/>
                          <a:latin typeface="Arial" charset="0"/>
                          <a:ea typeface="Arial" charset="0"/>
                          <a:cs typeface="Arial" charset="0"/>
                          <a:sym typeface="Symbol" charset="2"/>
                        </a:rPr>
                        <a:t>) </a:t>
                      </a:r>
                      <a:endParaRPr kumimoji="0" lang="en-US" sz="1600" b="0" i="0" u="none" strike="noStrike" cap="none" normalizeH="0" baseline="0" dirty="0">
                        <a:ln>
                          <a:noFill/>
                        </a:ln>
                        <a:solidFill>
                          <a:srgbClr val="000000"/>
                        </a:solidFill>
                        <a:effectLst/>
                        <a:latin typeface="Arial" charset="0"/>
                        <a:ea typeface="Gothic"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FFC9"/>
                    </a:solidFill>
                  </a:tcPr>
                </a:tc>
                <a:tc>
                  <a:txBody>
                    <a:bodyPr/>
                    <a:lstStyle/>
                    <a:p>
                      <a:pPr marL="19050" marR="0" lvl="0" indent="-19050" algn="ctr" defTabSz="457200" rtl="0" eaLnBrk="1" fontAlgn="base" latinLnBrk="0" hangingPunct="1">
                        <a:lnSpc>
                          <a:spcPct val="125000"/>
                        </a:lnSpc>
                        <a:spcBef>
                          <a:spcPts val="500"/>
                        </a:spcBef>
                        <a:spcAft>
                          <a:spcPct val="0"/>
                        </a:spcAft>
                        <a:buClr>
                          <a:srgbClr val="000000"/>
                        </a:buClr>
                        <a:buSzPct val="53000"/>
                        <a:buFont typeface="StarSymbol" charset="0"/>
                        <a:buNone/>
                        <a:tabLst/>
                      </a:pPr>
                      <a:r>
                        <a:rPr kumimoji="0" lang="en-US" sz="1600" b="0" i="0" u="none" strike="noStrike" cap="none" normalizeH="0" baseline="0" dirty="0" smtClean="0">
                          <a:ln>
                            <a:noFill/>
                          </a:ln>
                          <a:solidFill>
                            <a:srgbClr val="FF0000"/>
                          </a:solidFill>
                          <a:effectLst/>
                          <a:latin typeface="Arial" charset="0"/>
                          <a:ea typeface="Gothic" charset="0"/>
                          <a:cs typeface="Gothic" charset="0"/>
                        </a:rPr>
                        <a:t>3.3</a:t>
                      </a:r>
                      <a:r>
                        <a:rPr kumimoji="0" lang="en-US" sz="1600" b="0" i="0" u="none" strike="noStrike" cap="none" normalizeH="0" baseline="0" dirty="0" smtClean="0">
                          <a:ln>
                            <a:noFill/>
                          </a:ln>
                          <a:solidFill>
                            <a:srgbClr val="000000"/>
                          </a:solidFill>
                          <a:effectLst/>
                          <a:latin typeface="Arial" charset="0"/>
                          <a:ea typeface="Gothic" charset="0"/>
                          <a:cs typeface="Gothic" charset="0"/>
                        </a:rPr>
                        <a:t>/</a:t>
                      </a:r>
                      <a:r>
                        <a:rPr kumimoji="0" lang="en-US" sz="1600" b="0" i="0" u="none" strike="noStrike" cap="none" normalizeH="0" baseline="0" dirty="0" smtClean="0">
                          <a:ln>
                            <a:noFill/>
                          </a:ln>
                          <a:solidFill>
                            <a:srgbClr val="0000FF"/>
                          </a:solidFill>
                          <a:effectLst/>
                          <a:latin typeface="Arial" charset="0"/>
                          <a:ea typeface="Gothic" charset="0"/>
                          <a:cs typeface="Gothic" charset="0"/>
                        </a:rPr>
                        <a:t>3.1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FFC9"/>
                    </a:solidFill>
                  </a:tcPr>
                </a:tc>
              </a:tr>
              <a:tr h="346075">
                <a:tc>
                  <a:txBody>
                    <a:bodyPr/>
                    <a:lstStyle/>
                    <a:p>
                      <a:pPr marL="19050" marR="0" lvl="0" indent="-19050" algn="l" defTabSz="457200" rtl="0" eaLnBrk="1" fontAlgn="base" latinLnBrk="0" hangingPunct="1">
                        <a:lnSpc>
                          <a:spcPct val="125000"/>
                        </a:lnSpc>
                        <a:spcBef>
                          <a:spcPts val="500"/>
                        </a:spcBef>
                        <a:spcAft>
                          <a:spcPct val="0"/>
                        </a:spcAft>
                        <a:buClr>
                          <a:srgbClr val="000000"/>
                        </a:buClr>
                        <a:buSzPct val="53000"/>
                        <a:buFont typeface="StarSymbol" charset="0"/>
                        <a:buNone/>
                        <a:tabLst/>
                      </a:pPr>
                      <a:r>
                        <a:rPr kumimoji="0" lang="en-US" sz="1600" b="0" i="0" u="none" strike="noStrike" cap="none" normalizeH="0" baseline="0" dirty="0" err="1" smtClean="0">
                          <a:ln>
                            <a:noFill/>
                          </a:ln>
                          <a:solidFill>
                            <a:srgbClr val="000000"/>
                          </a:solidFill>
                          <a:effectLst/>
                          <a:latin typeface="Arial" charset="0"/>
                          <a:ea typeface="Gothic" charset="0"/>
                          <a:cs typeface="Arial" charset="0"/>
                          <a:sym typeface="Symbol" charset="2"/>
                        </a:rPr>
                        <a:t>ZH</a:t>
                      </a:r>
                      <a:r>
                        <a:rPr kumimoji="0" lang="en-US" sz="1600" b="0" i="0" u="none" strike="noStrike" cap="none" normalizeH="0" baseline="0" dirty="0" err="1" smtClean="0">
                          <a:ln>
                            <a:noFill/>
                          </a:ln>
                          <a:solidFill>
                            <a:srgbClr val="000000"/>
                          </a:solidFill>
                          <a:effectLst/>
                          <a:latin typeface="Arial" charset="0"/>
                          <a:ea typeface="Gothic" charset="0"/>
                          <a:cs typeface="Arial" charset="0"/>
                          <a:sym typeface="Wingdings" charset="2"/>
                        </a:rPr>
                        <a:t>l</a:t>
                      </a:r>
                      <a:r>
                        <a:rPr kumimoji="0" lang="en-US" sz="1600" b="0" i="0" u="none" strike="noStrike" cap="none" normalizeH="0" baseline="30000" dirty="0" err="1" smtClean="0">
                          <a:ln>
                            <a:noFill/>
                          </a:ln>
                          <a:solidFill>
                            <a:srgbClr val="000000"/>
                          </a:solidFill>
                          <a:effectLst/>
                          <a:latin typeface="Arial" charset="0"/>
                          <a:ea typeface="Gothic" charset="0"/>
                          <a:cs typeface="Arial" charset="0"/>
                          <a:sym typeface="Wingdings" charset="2"/>
                        </a:rPr>
                        <a:t>+</a:t>
                      </a:r>
                      <a:r>
                        <a:rPr kumimoji="0" lang="en-US" sz="1600" b="0" i="0" u="none" strike="noStrike" cap="none" normalizeH="0" baseline="0" dirty="0" err="1" smtClean="0">
                          <a:ln>
                            <a:noFill/>
                          </a:ln>
                          <a:solidFill>
                            <a:srgbClr val="000000"/>
                          </a:solidFill>
                          <a:effectLst/>
                          <a:latin typeface="Arial" charset="0"/>
                          <a:ea typeface="Gothic" charset="0"/>
                          <a:cs typeface="Arial" charset="0"/>
                          <a:sym typeface="Wingdings" charset="2"/>
                        </a:rPr>
                        <a:t>l</a:t>
                      </a:r>
                      <a:r>
                        <a:rPr kumimoji="0" lang="en-US" sz="1600" b="0" i="0" u="none" strike="noStrike" cap="none" normalizeH="0" baseline="30000" dirty="0" smtClean="0">
                          <a:ln>
                            <a:noFill/>
                          </a:ln>
                          <a:solidFill>
                            <a:srgbClr val="000000"/>
                          </a:solidFill>
                          <a:effectLst/>
                          <a:latin typeface="Arial" charset="0"/>
                          <a:ea typeface="Gothic" charset="0"/>
                          <a:cs typeface="Arial" charset="0"/>
                          <a:sym typeface="Wingdings" charset="2"/>
                        </a:rPr>
                        <a:t>-</a:t>
                      </a:r>
                      <a:r>
                        <a:rPr kumimoji="0" lang="en-US" sz="1600" b="0" i="0" u="none" strike="noStrike" cap="none" normalizeH="0" baseline="0" dirty="0" smtClean="0">
                          <a:ln>
                            <a:noFill/>
                          </a:ln>
                          <a:solidFill>
                            <a:schemeClr val="tx1"/>
                          </a:solidFill>
                          <a:effectLst/>
                          <a:latin typeface="Arial" charset="0"/>
                          <a:ea typeface="Arial" charset="0"/>
                          <a:cs typeface="Arial" charset="0"/>
                          <a:sym typeface="Symbol" charset="2"/>
                        </a:rPr>
                        <a:t>b</a:t>
                      </a:r>
                      <a:r>
                        <a:rPr kumimoji="0" lang="en-US" sz="1600" b="0" i="0" u="none" strike="noStrike" cap="none" normalizeH="0" baseline="0" dirty="0" smtClean="0">
                          <a:ln>
                            <a:noFill/>
                          </a:ln>
                          <a:solidFill>
                            <a:schemeClr val="tx1"/>
                          </a:solidFill>
                          <a:effectLst/>
                          <a:latin typeface="Arial Bar"/>
                          <a:ea typeface="Arial" charset="0"/>
                          <a:cs typeface="Arial Bar"/>
                          <a:sym typeface="Symbol" charset="2"/>
                        </a:rPr>
                        <a:t>b</a:t>
                      </a:r>
                      <a:r>
                        <a:rPr kumimoji="0" lang="en-US" sz="1600" b="0" i="0" u="none" strike="noStrike" cap="none" normalizeH="0" baseline="0" dirty="0" smtClean="0">
                          <a:ln>
                            <a:noFill/>
                          </a:ln>
                          <a:solidFill>
                            <a:schemeClr val="tx1"/>
                          </a:solidFill>
                          <a:effectLst/>
                          <a:latin typeface="Arial" charset="0"/>
                          <a:ea typeface="Arial" charset="0"/>
                          <a:cs typeface="Arial" charset="0"/>
                          <a:sym typeface="Symbol" charset="2"/>
                        </a:rPr>
                        <a:t> (9.4 fb</a:t>
                      </a:r>
                      <a:r>
                        <a:rPr kumimoji="0" lang="en-US" sz="1600" b="0" i="0" u="none" strike="noStrike" cap="none" normalizeH="0" baseline="30000" dirty="0" smtClean="0">
                          <a:ln>
                            <a:noFill/>
                          </a:ln>
                          <a:solidFill>
                            <a:schemeClr val="tx1"/>
                          </a:solidFill>
                          <a:effectLst/>
                          <a:latin typeface="Arial" charset="0"/>
                          <a:ea typeface="Arial" charset="0"/>
                          <a:cs typeface="Arial" charset="0"/>
                          <a:sym typeface="Symbol" charset="2"/>
                        </a:rPr>
                        <a:t>-1</a:t>
                      </a:r>
                      <a:r>
                        <a:rPr kumimoji="0" lang="en-US" sz="1600" b="0" i="0" u="none" strike="noStrike" cap="none" normalizeH="0" baseline="0" dirty="0" smtClean="0">
                          <a:ln>
                            <a:noFill/>
                          </a:ln>
                          <a:solidFill>
                            <a:schemeClr val="tx1"/>
                          </a:solidFill>
                          <a:effectLst/>
                          <a:latin typeface="Arial" charset="0"/>
                          <a:ea typeface="Arial" charset="0"/>
                          <a:cs typeface="Arial" charset="0"/>
                          <a:sym typeface="Symbol" charset="2"/>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FFC9"/>
                    </a:solidFill>
                  </a:tcPr>
                </a:tc>
                <a:tc>
                  <a:txBody>
                    <a:bodyPr/>
                    <a:lstStyle/>
                    <a:p>
                      <a:pPr marL="19050" marR="0" lvl="0" indent="-19050" algn="ctr" defTabSz="457200" rtl="0" eaLnBrk="1" fontAlgn="base" latinLnBrk="0" hangingPunct="1">
                        <a:lnSpc>
                          <a:spcPct val="125000"/>
                        </a:lnSpc>
                        <a:spcBef>
                          <a:spcPts val="500"/>
                        </a:spcBef>
                        <a:spcAft>
                          <a:spcPct val="0"/>
                        </a:spcAft>
                        <a:buClr>
                          <a:srgbClr val="000000"/>
                        </a:buClr>
                        <a:buSzPct val="53000"/>
                        <a:buFont typeface="StarSymbol" charset="0"/>
                        <a:buNone/>
                        <a:tabLst/>
                      </a:pPr>
                      <a:r>
                        <a:rPr kumimoji="0" lang="en-US" sz="1600" b="0" i="0" u="none" strike="noStrike" cap="none" normalizeH="0" baseline="0" dirty="0" smtClean="0">
                          <a:ln>
                            <a:noFill/>
                          </a:ln>
                          <a:solidFill>
                            <a:srgbClr val="FF0000"/>
                          </a:solidFill>
                          <a:effectLst/>
                          <a:latin typeface="Arial" charset="0"/>
                          <a:ea typeface="Gothic" charset="0"/>
                          <a:cs typeface="Gothic" charset="0"/>
                        </a:rPr>
                        <a:t>3.6</a:t>
                      </a:r>
                      <a:r>
                        <a:rPr kumimoji="0" lang="en-US" sz="1600" b="0" i="0" u="none" strike="noStrike" cap="none" normalizeH="0" baseline="0" dirty="0" smtClean="0">
                          <a:ln>
                            <a:noFill/>
                          </a:ln>
                          <a:solidFill>
                            <a:srgbClr val="000000"/>
                          </a:solidFill>
                          <a:effectLst/>
                          <a:latin typeface="Arial" charset="0"/>
                          <a:ea typeface="Gothic" charset="0"/>
                          <a:cs typeface="Gothic" charset="0"/>
                        </a:rPr>
                        <a:t>/</a:t>
                      </a:r>
                      <a:r>
                        <a:rPr kumimoji="0" lang="en-US" sz="1600" b="0" i="0" u="none" strike="noStrike" cap="none" normalizeH="0" baseline="0" dirty="0" smtClean="0">
                          <a:ln>
                            <a:noFill/>
                          </a:ln>
                          <a:solidFill>
                            <a:srgbClr val="0000FF"/>
                          </a:solidFill>
                          <a:effectLst/>
                          <a:latin typeface="Arial" charset="0"/>
                          <a:ea typeface="Gothic" charset="0"/>
                          <a:cs typeface="Gothic" charset="0"/>
                        </a:rPr>
                        <a:t>7.2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FFC9"/>
                    </a:solidFill>
                  </a:tcPr>
                </a:tc>
              </a:tr>
              <a:tr h="346075">
                <a:tc>
                  <a:txBody>
                    <a:bodyPr/>
                    <a:lstStyle/>
                    <a:p>
                      <a:pPr marL="19050" marR="0" lvl="0" indent="-19050" algn="l" defTabSz="457200" rtl="0" eaLnBrk="1" fontAlgn="base" latinLnBrk="0" hangingPunct="1">
                        <a:lnSpc>
                          <a:spcPct val="125000"/>
                        </a:lnSpc>
                        <a:spcBef>
                          <a:spcPts val="500"/>
                        </a:spcBef>
                        <a:spcAft>
                          <a:spcPct val="0"/>
                        </a:spcAft>
                        <a:buClr>
                          <a:srgbClr val="000000"/>
                        </a:buClr>
                        <a:buSzPct val="53000"/>
                        <a:buFont typeface="StarSymbol" charset="0"/>
                        <a:buNone/>
                        <a:tabLst/>
                      </a:pPr>
                      <a:r>
                        <a:rPr kumimoji="0" lang="en-US" sz="1600" b="0" i="0" u="none" strike="noStrike" cap="none" normalizeH="0" baseline="0" dirty="0" err="1" smtClean="0">
                          <a:ln>
                            <a:noFill/>
                          </a:ln>
                          <a:solidFill>
                            <a:srgbClr val="000000"/>
                          </a:solidFill>
                          <a:effectLst/>
                          <a:latin typeface="Arial" charset="0"/>
                          <a:ea typeface="Gothic" charset="0"/>
                          <a:cs typeface="Arial" charset="0"/>
                        </a:rPr>
                        <a:t>WH</a:t>
                      </a:r>
                      <a:r>
                        <a:rPr kumimoji="0" lang="en-US" sz="1600" b="0" i="0" u="none" strike="noStrike" cap="none" normalizeH="0" baseline="0" dirty="0" err="1" smtClean="0">
                          <a:ln>
                            <a:noFill/>
                          </a:ln>
                          <a:solidFill>
                            <a:schemeClr val="tx1"/>
                          </a:solidFill>
                          <a:effectLst/>
                          <a:latin typeface="Arial" charset="0"/>
                          <a:ea typeface="Gothic" charset="0"/>
                          <a:cs typeface="Arial" charset="0"/>
                          <a:sym typeface="Wingdings" charset="2"/>
                        </a:rPr>
                        <a:t></a:t>
                      </a:r>
                      <a:r>
                        <a:rPr kumimoji="0" lang="en-US" sz="1600" b="0" i="0" u="none" strike="noStrike" cap="none" normalizeH="0" baseline="0" dirty="0" err="1" smtClean="0">
                          <a:ln>
                            <a:noFill/>
                          </a:ln>
                          <a:solidFill>
                            <a:schemeClr val="tx1"/>
                          </a:solidFill>
                          <a:effectLst/>
                          <a:latin typeface="Arial" charset="0"/>
                          <a:ea typeface="Gothic" charset="0"/>
                          <a:cs typeface="Arial" charset="0"/>
                          <a:sym typeface="Symbol" charset="2"/>
                        </a:rPr>
                        <a:t>l</a:t>
                      </a:r>
                      <a:r>
                        <a:rPr kumimoji="0" lang="en-US" sz="1600" b="0" i="0" u="none" strike="noStrike" cap="none" normalizeH="0" baseline="0" dirty="0" err="1" smtClean="0">
                          <a:ln>
                            <a:noFill/>
                          </a:ln>
                          <a:solidFill>
                            <a:schemeClr val="tx1"/>
                          </a:solidFill>
                          <a:effectLst/>
                          <a:latin typeface="Symbol" charset="2"/>
                          <a:ea typeface="Symbol" charset="2"/>
                          <a:cs typeface="Symbol" charset="2"/>
                          <a:sym typeface="Symbol" charset="2"/>
                        </a:rPr>
                        <a:t>n</a:t>
                      </a:r>
                      <a:r>
                        <a:rPr kumimoji="0" lang="en-US" sz="1600" b="0" i="0" u="none" strike="noStrike" cap="none" normalizeH="0" baseline="0" dirty="0" err="1" smtClean="0">
                          <a:ln>
                            <a:noFill/>
                          </a:ln>
                          <a:solidFill>
                            <a:schemeClr val="tx1"/>
                          </a:solidFill>
                          <a:effectLst/>
                          <a:latin typeface="Arial" charset="0"/>
                          <a:ea typeface="Arial" charset="0"/>
                          <a:cs typeface="Arial" charset="0"/>
                          <a:sym typeface="Symbol" charset="2"/>
                        </a:rPr>
                        <a:t>b</a:t>
                      </a:r>
                      <a:r>
                        <a:rPr kumimoji="0" lang="en-US" sz="1600" b="0" i="0" u="none" strike="noStrike" cap="none" normalizeH="0" baseline="0" dirty="0" err="1" smtClean="0">
                          <a:ln>
                            <a:noFill/>
                          </a:ln>
                          <a:solidFill>
                            <a:schemeClr val="tx1"/>
                          </a:solidFill>
                          <a:effectLst/>
                          <a:latin typeface="Arial Bar"/>
                          <a:ea typeface="Arial" charset="0"/>
                          <a:cs typeface="Arial Bar"/>
                          <a:sym typeface="Symbol" charset="2"/>
                        </a:rPr>
                        <a:t>b</a:t>
                      </a:r>
                      <a:r>
                        <a:rPr kumimoji="0" lang="en-US" sz="1600" b="0" i="0" u="none" strike="noStrike" cap="none" normalizeH="0" baseline="0" dirty="0" smtClean="0">
                          <a:ln>
                            <a:noFill/>
                          </a:ln>
                          <a:solidFill>
                            <a:schemeClr val="tx1"/>
                          </a:solidFill>
                          <a:effectLst/>
                          <a:latin typeface="Arial" charset="0"/>
                          <a:ea typeface="Arial" charset="0"/>
                          <a:cs typeface="Arial" charset="0"/>
                          <a:sym typeface="Symbol" charset="2"/>
                        </a:rPr>
                        <a:t> (9.7 fb</a:t>
                      </a:r>
                      <a:r>
                        <a:rPr kumimoji="0" lang="en-US" sz="1600" b="0" i="0" u="none" strike="noStrike" cap="none" normalizeH="0" baseline="30000" dirty="0" smtClean="0">
                          <a:ln>
                            <a:noFill/>
                          </a:ln>
                          <a:solidFill>
                            <a:schemeClr val="tx1"/>
                          </a:solidFill>
                          <a:effectLst/>
                          <a:latin typeface="Arial" charset="0"/>
                          <a:ea typeface="Arial" charset="0"/>
                          <a:cs typeface="Arial" charset="0"/>
                          <a:sym typeface="Symbol" charset="2"/>
                        </a:rPr>
                        <a:t>-1</a:t>
                      </a:r>
                      <a:r>
                        <a:rPr kumimoji="0" lang="en-US" sz="1600" b="0" i="0" u="none" strike="noStrike" cap="none" normalizeH="0" baseline="0" dirty="0" smtClean="0">
                          <a:ln>
                            <a:noFill/>
                          </a:ln>
                          <a:solidFill>
                            <a:schemeClr val="tx1"/>
                          </a:solidFill>
                          <a:effectLst/>
                          <a:latin typeface="Arial" charset="0"/>
                          <a:ea typeface="Arial" charset="0"/>
                          <a:cs typeface="Arial" charset="0"/>
                          <a:sym typeface="Symbol" charset="2"/>
                        </a:rPr>
                        <a:t>)</a:t>
                      </a:r>
                      <a:endParaRPr kumimoji="0" lang="en-US" sz="1600" b="0" i="0" u="none" strike="noStrike" cap="none" normalizeH="0" baseline="0" dirty="0" smtClean="0">
                        <a:ln>
                          <a:noFill/>
                        </a:ln>
                        <a:solidFill>
                          <a:srgbClr val="000000"/>
                        </a:solidFill>
                        <a:effectLst/>
                        <a:latin typeface="Arial" charset="0"/>
                        <a:ea typeface="Gothic"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FFC9"/>
                    </a:solidFill>
                  </a:tcPr>
                </a:tc>
                <a:tc>
                  <a:txBody>
                    <a:bodyPr/>
                    <a:lstStyle/>
                    <a:p>
                      <a:pPr marL="19050" marR="0" lvl="0" indent="-19050" algn="ctr" defTabSz="457200" rtl="0" eaLnBrk="1" fontAlgn="base" latinLnBrk="0" hangingPunct="1">
                        <a:lnSpc>
                          <a:spcPct val="125000"/>
                        </a:lnSpc>
                        <a:spcBef>
                          <a:spcPts val="500"/>
                        </a:spcBef>
                        <a:spcAft>
                          <a:spcPct val="0"/>
                        </a:spcAft>
                        <a:buClr>
                          <a:srgbClr val="000000"/>
                        </a:buClr>
                        <a:buSzPct val="53000"/>
                        <a:buFont typeface="StarSymbol" charset="0"/>
                        <a:buNone/>
                        <a:tabLst/>
                      </a:pPr>
                      <a:r>
                        <a:rPr kumimoji="0" lang="en-US" sz="1600" b="0" i="0" u="none" strike="noStrike" cap="none" normalizeH="0" baseline="0" dirty="0" smtClean="0">
                          <a:ln>
                            <a:noFill/>
                          </a:ln>
                          <a:solidFill>
                            <a:srgbClr val="FF0000"/>
                          </a:solidFill>
                          <a:effectLst/>
                          <a:latin typeface="Arial" charset="0"/>
                          <a:ea typeface="Gothic" charset="0"/>
                          <a:cs typeface="Gothic" charset="0"/>
                        </a:rPr>
                        <a:t>4.7</a:t>
                      </a:r>
                      <a:r>
                        <a:rPr kumimoji="0" lang="en-US" sz="1600" b="0" i="0" u="none" strike="noStrike" cap="none" normalizeH="0" baseline="0" dirty="0" smtClean="0">
                          <a:ln>
                            <a:noFill/>
                          </a:ln>
                          <a:solidFill>
                            <a:srgbClr val="000000"/>
                          </a:solidFill>
                          <a:effectLst/>
                          <a:latin typeface="Arial" charset="0"/>
                          <a:ea typeface="Gothic" charset="0"/>
                          <a:cs typeface="Gothic" charset="0"/>
                        </a:rPr>
                        <a:t>/</a:t>
                      </a:r>
                      <a:r>
                        <a:rPr kumimoji="0" lang="en-US" sz="1600" b="0" i="0" u="none" strike="noStrike" cap="none" normalizeH="0" baseline="0" dirty="0" smtClean="0">
                          <a:ln>
                            <a:noFill/>
                          </a:ln>
                          <a:solidFill>
                            <a:srgbClr val="0000FF"/>
                          </a:solidFill>
                          <a:effectLst/>
                          <a:latin typeface="Arial" charset="0"/>
                          <a:ea typeface="Gothic" charset="0"/>
                          <a:cs typeface="Gothic" charset="0"/>
                        </a:rPr>
                        <a:t>5.2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FFC9"/>
                    </a:solidFill>
                  </a:tcPr>
                </a:tc>
              </a:tr>
              <a:tr h="346075">
                <a:tc>
                  <a:txBody>
                    <a:bodyPr/>
                    <a:lstStyle/>
                    <a:p>
                      <a:pPr marL="19050" marR="0" lvl="0" indent="-19050" algn="l" defTabSz="457200" rtl="0" eaLnBrk="1" fontAlgn="base" latinLnBrk="0" hangingPunct="1">
                        <a:lnSpc>
                          <a:spcPct val="125000"/>
                        </a:lnSpc>
                        <a:spcBef>
                          <a:spcPts val="500"/>
                        </a:spcBef>
                        <a:spcAft>
                          <a:spcPct val="0"/>
                        </a:spcAft>
                        <a:buClr>
                          <a:srgbClr val="000000"/>
                        </a:buClr>
                        <a:buSzPct val="53000"/>
                        <a:buFont typeface="StarSymbol" charset="0"/>
                        <a:buNone/>
                        <a:tabLst/>
                      </a:pPr>
                      <a:r>
                        <a:rPr kumimoji="0" lang="en-US" sz="1600" b="0" i="0" u="none" strike="noStrike" cap="none" normalizeH="0" baseline="0" dirty="0" err="1" smtClean="0">
                          <a:ln>
                            <a:noFill/>
                          </a:ln>
                          <a:solidFill>
                            <a:srgbClr val="000000"/>
                          </a:solidFill>
                          <a:effectLst/>
                          <a:latin typeface="Arial" charset="0"/>
                          <a:ea typeface="Gothic" charset="0"/>
                          <a:cs typeface="Arial" charset="0"/>
                        </a:rPr>
                        <a:t>ZH</a:t>
                      </a:r>
                      <a:r>
                        <a:rPr kumimoji="0" lang="en-US" sz="1600" b="0" i="0" u="none" strike="noStrike" cap="none" normalizeH="0" baseline="0" dirty="0" err="1" smtClean="0">
                          <a:ln>
                            <a:noFill/>
                          </a:ln>
                          <a:solidFill>
                            <a:schemeClr val="tx1"/>
                          </a:solidFill>
                          <a:effectLst/>
                          <a:latin typeface="Arial" charset="0"/>
                          <a:ea typeface="Gothic" charset="0"/>
                          <a:cs typeface="Arial" charset="0"/>
                          <a:sym typeface="Wingdings" charset="2"/>
                        </a:rPr>
                        <a:t></a:t>
                      </a:r>
                      <a:r>
                        <a:rPr kumimoji="0" lang="en-US" sz="1600" b="0" i="0" u="none" strike="noStrike" cap="none" normalizeH="0" baseline="0" dirty="0" err="1" smtClean="0">
                          <a:ln>
                            <a:noFill/>
                          </a:ln>
                          <a:solidFill>
                            <a:schemeClr val="tx1"/>
                          </a:solidFill>
                          <a:effectLst/>
                          <a:latin typeface="Symbol" charset="2"/>
                          <a:ea typeface="Symbol" charset="2"/>
                          <a:cs typeface="Symbol" charset="2"/>
                          <a:sym typeface="Symbol" charset="2"/>
                        </a:rPr>
                        <a:t>nn</a:t>
                      </a:r>
                      <a:r>
                        <a:rPr kumimoji="0" lang="en-US" sz="1600" b="0" i="0" u="none" strike="noStrike" cap="none" normalizeH="0" baseline="0" dirty="0" err="1" smtClean="0">
                          <a:ln>
                            <a:noFill/>
                          </a:ln>
                          <a:solidFill>
                            <a:schemeClr val="tx1"/>
                          </a:solidFill>
                          <a:effectLst/>
                          <a:latin typeface="Arial" charset="0"/>
                          <a:ea typeface="Arial" charset="0"/>
                          <a:cs typeface="Arial" charset="0"/>
                          <a:sym typeface="Symbol" charset="2"/>
                        </a:rPr>
                        <a:t>b</a:t>
                      </a:r>
                      <a:r>
                        <a:rPr kumimoji="0" lang="en-US" sz="1600" b="0" i="0" u="none" strike="noStrike" cap="none" normalizeH="0" baseline="0" dirty="0" err="1" smtClean="0">
                          <a:ln>
                            <a:noFill/>
                          </a:ln>
                          <a:solidFill>
                            <a:schemeClr val="tx1"/>
                          </a:solidFill>
                          <a:effectLst/>
                          <a:latin typeface="Arial Bar"/>
                          <a:ea typeface="Arial" charset="0"/>
                          <a:cs typeface="Arial Bar"/>
                          <a:sym typeface="Symbol" charset="2"/>
                        </a:rPr>
                        <a:t>b</a:t>
                      </a:r>
                      <a:r>
                        <a:rPr kumimoji="0" lang="en-US" sz="1600" b="0" i="0" u="none" strike="noStrike" cap="none" normalizeH="0" baseline="0" dirty="0" smtClean="0">
                          <a:ln>
                            <a:noFill/>
                          </a:ln>
                          <a:solidFill>
                            <a:schemeClr val="tx1"/>
                          </a:solidFill>
                          <a:effectLst/>
                          <a:latin typeface="Arial" charset="0"/>
                          <a:ea typeface="Arial" charset="0"/>
                          <a:cs typeface="Arial" charset="0"/>
                          <a:sym typeface="Symbol" charset="2"/>
                        </a:rPr>
                        <a:t> (9.5 fb</a:t>
                      </a:r>
                      <a:r>
                        <a:rPr kumimoji="0" lang="en-US" sz="1600" b="0" i="0" u="none" strike="noStrike" cap="none" normalizeH="0" baseline="30000" dirty="0" smtClean="0">
                          <a:ln>
                            <a:noFill/>
                          </a:ln>
                          <a:solidFill>
                            <a:schemeClr val="tx1"/>
                          </a:solidFill>
                          <a:effectLst/>
                          <a:latin typeface="Arial" charset="0"/>
                          <a:ea typeface="Arial" charset="0"/>
                          <a:cs typeface="Arial" charset="0"/>
                          <a:sym typeface="Symbol" charset="2"/>
                        </a:rPr>
                        <a:t>-1</a:t>
                      </a:r>
                      <a:r>
                        <a:rPr kumimoji="0" lang="en-US" sz="1600" b="0" i="0" u="none" strike="noStrike" cap="none" normalizeH="0" baseline="0" dirty="0" smtClean="0">
                          <a:ln>
                            <a:noFill/>
                          </a:ln>
                          <a:solidFill>
                            <a:schemeClr val="tx1"/>
                          </a:solidFill>
                          <a:effectLst/>
                          <a:latin typeface="Arial" charset="0"/>
                          <a:ea typeface="Arial" charset="0"/>
                          <a:cs typeface="Arial" charset="0"/>
                          <a:sym typeface="Symbol" charset="2"/>
                        </a:rPr>
                        <a:t>) </a:t>
                      </a:r>
                      <a:endParaRPr kumimoji="0" lang="en-US" sz="1600" b="0" i="0" u="none" strike="noStrike" cap="none" normalizeH="0" baseline="0" dirty="0">
                        <a:ln>
                          <a:noFill/>
                        </a:ln>
                        <a:solidFill>
                          <a:srgbClr val="000000"/>
                        </a:solidFill>
                        <a:effectLst/>
                        <a:latin typeface="Arial" charset="0"/>
                        <a:ea typeface="Gothic"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FFC9"/>
                    </a:solidFill>
                  </a:tcPr>
                </a:tc>
                <a:tc>
                  <a:txBody>
                    <a:bodyPr/>
                    <a:lstStyle/>
                    <a:p>
                      <a:pPr marL="19050" marR="0" lvl="0" indent="-19050" algn="ctr" defTabSz="457200" rtl="0" eaLnBrk="1" fontAlgn="base" latinLnBrk="0" hangingPunct="1">
                        <a:lnSpc>
                          <a:spcPct val="125000"/>
                        </a:lnSpc>
                        <a:spcBef>
                          <a:spcPts val="500"/>
                        </a:spcBef>
                        <a:spcAft>
                          <a:spcPct val="0"/>
                        </a:spcAft>
                        <a:buClr>
                          <a:srgbClr val="000000"/>
                        </a:buClr>
                        <a:buSzPct val="53000"/>
                        <a:buFont typeface="StarSymbol" charset="0"/>
                        <a:buNone/>
                        <a:tabLst/>
                      </a:pPr>
                      <a:r>
                        <a:rPr kumimoji="0" lang="en-US" sz="1600" b="0" i="0" u="none" strike="noStrike" cap="none" normalizeH="0" baseline="0" dirty="0" smtClean="0">
                          <a:ln>
                            <a:noFill/>
                          </a:ln>
                          <a:solidFill>
                            <a:srgbClr val="FF0000"/>
                          </a:solidFill>
                          <a:effectLst/>
                          <a:latin typeface="Arial" charset="0"/>
                          <a:ea typeface="Gothic" charset="0"/>
                          <a:cs typeface="Gothic" charset="0"/>
                        </a:rPr>
                        <a:t>3.9</a:t>
                      </a:r>
                      <a:r>
                        <a:rPr kumimoji="0" lang="en-US" sz="1600" b="0" i="0" u="none" strike="noStrike" cap="none" normalizeH="0" baseline="0" dirty="0" smtClean="0">
                          <a:ln>
                            <a:noFill/>
                          </a:ln>
                          <a:solidFill>
                            <a:srgbClr val="000000"/>
                          </a:solidFill>
                          <a:effectLst/>
                          <a:latin typeface="Arial" charset="0"/>
                          <a:ea typeface="Gothic" charset="0"/>
                          <a:cs typeface="Gothic" charset="0"/>
                        </a:rPr>
                        <a:t>/</a:t>
                      </a:r>
                      <a:r>
                        <a:rPr kumimoji="0" lang="en-US" sz="1600" b="0" i="0" u="none" strike="noStrike" cap="none" normalizeH="0" baseline="0" dirty="0" smtClean="0">
                          <a:ln>
                            <a:noFill/>
                          </a:ln>
                          <a:solidFill>
                            <a:srgbClr val="0000FF"/>
                          </a:solidFill>
                          <a:effectLst/>
                          <a:latin typeface="Arial" charset="0"/>
                          <a:ea typeface="Gothic" charset="0"/>
                          <a:cs typeface="Gothic" charset="0"/>
                        </a:rPr>
                        <a:t>4.3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FFC9"/>
                    </a:solidFill>
                  </a:tcPr>
                </a:tc>
              </a:tr>
              <a:tr h="346075">
                <a:tc>
                  <a:txBody>
                    <a:bodyPr/>
                    <a:lstStyle/>
                    <a:p>
                      <a:pPr marL="19050" marR="0" lvl="0" indent="-19050" algn="l" defTabSz="457200" rtl="0" eaLnBrk="1" fontAlgn="base" latinLnBrk="0" hangingPunct="1">
                        <a:lnSpc>
                          <a:spcPct val="125000"/>
                        </a:lnSpc>
                        <a:spcBef>
                          <a:spcPts val="500"/>
                        </a:spcBef>
                        <a:spcAft>
                          <a:spcPct val="0"/>
                        </a:spcAft>
                        <a:buClr>
                          <a:srgbClr val="000000"/>
                        </a:buClr>
                        <a:buSzPct val="53000"/>
                        <a:buFont typeface="StarSymbol" charset="0"/>
                        <a:buNone/>
                        <a:tabLst/>
                      </a:pPr>
                      <a:r>
                        <a:rPr kumimoji="0" lang="en-US" sz="1600" b="0" i="0" u="none" strike="noStrike" cap="none" normalizeH="0" baseline="0" dirty="0" err="1" smtClean="0">
                          <a:ln>
                            <a:noFill/>
                          </a:ln>
                          <a:solidFill>
                            <a:srgbClr val="000000"/>
                          </a:solidFill>
                          <a:effectLst/>
                          <a:latin typeface="Arial" charset="0"/>
                          <a:ea typeface="Gothic" charset="0"/>
                          <a:cs typeface="Arial" charset="0"/>
                          <a:sym typeface="Symbol" charset="2"/>
                        </a:rPr>
                        <a:t>ZH</a:t>
                      </a:r>
                      <a:r>
                        <a:rPr kumimoji="0" lang="en-US" sz="1600" b="0" i="0" u="none" strike="noStrike" cap="none" normalizeH="0" baseline="0" dirty="0" err="1" smtClean="0">
                          <a:ln>
                            <a:noFill/>
                          </a:ln>
                          <a:solidFill>
                            <a:srgbClr val="000000"/>
                          </a:solidFill>
                          <a:effectLst/>
                          <a:latin typeface="Arial" charset="0"/>
                          <a:ea typeface="Gothic" charset="0"/>
                          <a:cs typeface="Arial" charset="0"/>
                          <a:sym typeface="Wingdings" charset="2"/>
                        </a:rPr>
                        <a:t>l</a:t>
                      </a:r>
                      <a:r>
                        <a:rPr kumimoji="0" lang="en-US" sz="1600" b="0" i="0" u="none" strike="noStrike" cap="none" normalizeH="0" baseline="30000" dirty="0" err="1" smtClean="0">
                          <a:ln>
                            <a:noFill/>
                          </a:ln>
                          <a:solidFill>
                            <a:srgbClr val="000000"/>
                          </a:solidFill>
                          <a:effectLst/>
                          <a:latin typeface="Arial" charset="0"/>
                          <a:ea typeface="Gothic" charset="0"/>
                          <a:cs typeface="Arial" charset="0"/>
                          <a:sym typeface="Wingdings" charset="2"/>
                        </a:rPr>
                        <a:t>+</a:t>
                      </a:r>
                      <a:r>
                        <a:rPr kumimoji="0" lang="en-US" sz="1600" b="0" i="0" u="none" strike="noStrike" cap="none" normalizeH="0" baseline="0" dirty="0" err="1" smtClean="0">
                          <a:ln>
                            <a:noFill/>
                          </a:ln>
                          <a:solidFill>
                            <a:srgbClr val="000000"/>
                          </a:solidFill>
                          <a:effectLst/>
                          <a:latin typeface="Arial" charset="0"/>
                          <a:ea typeface="Gothic" charset="0"/>
                          <a:cs typeface="Arial" charset="0"/>
                          <a:sym typeface="Wingdings" charset="2"/>
                        </a:rPr>
                        <a:t>l</a:t>
                      </a:r>
                      <a:r>
                        <a:rPr kumimoji="0" lang="en-US" sz="1600" b="0" i="0" u="none" strike="noStrike" cap="none" normalizeH="0" baseline="30000" dirty="0" smtClean="0">
                          <a:ln>
                            <a:noFill/>
                          </a:ln>
                          <a:solidFill>
                            <a:srgbClr val="000000"/>
                          </a:solidFill>
                          <a:effectLst/>
                          <a:latin typeface="Arial" charset="0"/>
                          <a:ea typeface="Gothic" charset="0"/>
                          <a:cs typeface="Arial" charset="0"/>
                          <a:sym typeface="Wingdings" charset="2"/>
                        </a:rPr>
                        <a:t>-</a:t>
                      </a:r>
                      <a:r>
                        <a:rPr kumimoji="0" lang="en-US" sz="1600" b="0" i="0" u="none" strike="noStrike" cap="none" normalizeH="0" baseline="0" dirty="0" smtClean="0">
                          <a:ln>
                            <a:noFill/>
                          </a:ln>
                          <a:solidFill>
                            <a:schemeClr val="tx1"/>
                          </a:solidFill>
                          <a:effectLst/>
                          <a:latin typeface="Arial" charset="0"/>
                          <a:ea typeface="Arial" charset="0"/>
                          <a:cs typeface="Arial" charset="0"/>
                          <a:sym typeface="Symbol" charset="2"/>
                        </a:rPr>
                        <a:t>b</a:t>
                      </a:r>
                      <a:r>
                        <a:rPr kumimoji="0" lang="en-US" sz="1600" b="0" i="0" u="none" strike="noStrike" cap="none" normalizeH="0" baseline="0" dirty="0" smtClean="0">
                          <a:ln>
                            <a:noFill/>
                          </a:ln>
                          <a:solidFill>
                            <a:schemeClr val="tx1"/>
                          </a:solidFill>
                          <a:effectLst/>
                          <a:latin typeface="Arial Bar"/>
                          <a:ea typeface="Arial" charset="0"/>
                          <a:cs typeface="Arial Bar"/>
                          <a:sym typeface="Symbol" charset="2"/>
                        </a:rPr>
                        <a:t>b</a:t>
                      </a:r>
                      <a:r>
                        <a:rPr kumimoji="0" lang="en-US" sz="1600" b="0" i="0" u="none" strike="noStrike" cap="none" normalizeH="0" baseline="0" dirty="0" smtClean="0">
                          <a:ln>
                            <a:noFill/>
                          </a:ln>
                          <a:solidFill>
                            <a:schemeClr val="tx1"/>
                          </a:solidFill>
                          <a:effectLst/>
                          <a:latin typeface="Arial" charset="0"/>
                          <a:ea typeface="Arial" charset="0"/>
                          <a:cs typeface="Arial" charset="0"/>
                          <a:sym typeface="Symbol" charset="2"/>
                        </a:rPr>
                        <a:t> (9.7 fb</a:t>
                      </a:r>
                      <a:r>
                        <a:rPr kumimoji="0" lang="en-US" sz="1600" b="0" i="0" u="none" strike="noStrike" cap="none" normalizeH="0" baseline="30000" dirty="0" smtClean="0">
                          <a:ln>
                            <a:noFill/>
                          </a:ln>
                          <a:solidFill>
                            <a:schemeClr val="tx1"/>
                          </a:solidFill>
                          <a:effectLst/>
                          <a:latin typeface="Arial" charset="0"/>
                          <a:ea typeface="Arial" charset="0"/>
                          <a:cs typeface="Arial" charset="0"/>
                          <a:sym typeface="Symbol" charset="2"/>
                        </a:rPr>
                        <a:t>-1</a:t>
                      </a:r>
                      <a:r>
                        <a:rPr kumimoji="0" lang="en-US" sz="1600" b="0" i="0" u="none" strike="noStrike" cap="none" normalizeH="0" baseline="0" dirty="0" smtClean="0">
                          <a:ln>
                            <a:noFill/>
                          </a:ln>
                          <a:solidFill>
                            <a:schemeClr val="tx1"/>
                          </a:solidFill>
                          <a:effectLst/>
                          <a:latin typeface="Arial" charset="0"/>
                          <a:ea typeface="Arial" charset="0"/>
                          <a:cs typeface="Arial" charset="0"/>
                          <a:sym typeface="Symbol" charset="2"/>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FFC9"/>
                    </a:solidFill>
                  </a:tcPr>
                </a:tc>
                <a:tc>
                  <a:txBody>
                    <a:bodyPr/>
                    <a:lstStyle/>
                    <a:p>
                      <a:pPr marL="19050" marR="0" lvl="0" indent="-19050" algn="ctr" defTabSz="457200" rtl="0" eaLnBrk="1" fontAlgn="base" latinLnBrk="0" hangingPunct="1">
                        <a:lnSpc>
                          <a:spcPct val="125000"/>
                        </a:lnSpc>
                        <a:spcBef>
                          <a:spcPts val="500"/>
                        </a:spcBef>
                        <a:spcAft>
                          <a:spcPct val="0"/>
                        </a:spcAft>
                        <a:buClr>
                          <a:srgbClr val="000000"/>
                        </a:buClr>
                        <a:buSzPct val="53000"/>
                        <a:buFont typeface="StarSymbol" charset="0"/>
                        <a:buNone/>
                        <a:tabLst/>
                      </a:pPr>
                      <a:r>
                        <a:rPr kumimoji="0" lang="en-US" sz="1600" b="0" i="0" u="none" strike="noStrike" cap="none" normalizeH="0" baseline="0" dirty="0" smtClean="0">
                          <a:ln>
                            <a:noFill/>
                          </a:ln>
                          <a:solidFill>
                            <a:srgbClr val="FF0000"/>
                          </a:solidFill>
                          <a:effectLst/>
                          <a:latin typeface="Arial" charset="0"/>
                          <a:ea typeface="Gothic" charset="0"/>
                          <a:cs typeface="Gothic" charset="0"/>
                        </a:rPr>
                        <a:t>5.1</a:t>
                      </a:r>
                      <a:r>
                        <a:rPr kumimoji="0" lang="en-US" sz="1600" b="0" i="0" u="none" strike="noStrike" cap="none" normalizeH="0" baseline="0" dirty="0" smtClean="0">
                          <a:ln>
                            <a:noFill/>
                          </a:ln>
                          <a:solidFill>
                            <a:srgbClr val="000000"/>
                          </a:solidFill>
                          <a:effectLst/>
                          <a:latin typeface="Arial" charset="0"/>
                          <a:ea typeface="Gothic" charset="0"/>
                          <a:cs typeface="Gothic" charset="0"/>
                        </a:rPr>
                        <a:t>/</a:t>
                      </a:r>
                      <a:r>
                        <a:rPr kumimoji="0" lang="en-US" sz="1600" b="0" i="0" u="none" strike="noStrike" cap="none" normalizeH="0" baseline="0" dirty="0" smtClean="0">
                          <a:ln>
                            <a:noFill/>
                          </a:ln>
                          <a:solidFill>
                            <a:srgbClr val="0000FF"/>
                          </a:solidFill>
                          <a:effectLst/>
                          <a:latin typeface="Arial" charset="0"/>
                          <a:ea typeface="Gothic" charset="0"/>
                          <a:cs typeface="Gothic" charset="0"/>
                        </a:rPr>
                        <a:t>7.1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FFC9"/>
                    </a:solidFill>
                  </a:tcPr>
                </a:tc>
              </a:tr>
              <a:tr h="346075">
                <a:tc>
                  <a:txBody>
                    <a:bodyPr/>
                    <a:lstStyle/>
                    <a:p>
                      <a:pPr marL="19050" marR="0" lvl="0" indent="-19050" algn="l" defTabSz="457200" rtl="0" eaLnBrk="1" fontAlgn="base" latinLnBrk="0" hangingPunct="1">
                        <a:lnSpc>
                          <a:spcPct val="125000"/>
                        </a:lnSpc>
                        <a:spcBef>
                          <a:spcPts val="500"/>
                        </a:spcBef>
                        <a:spcAft>
                          <a:spcPct val="0"/>
                        </a:spcAft>
                        <a:buClr>
                          <a:srgbClr val="000000"/>
                        </a:buClr>
                        <a:buSzPct val="53000"/>
                        <a:buFont typeface="StarSymbol" charset="0"/>
                        <a:buNone/>
                        <a:tabLst/>
                      </a:pPr>
                      <a:r>
                        <a:rPr kumimoji="0" lang="en-US" sz="1600" b="0" i="0" u="none" strike="noStrike" cap="none" normalizeH="0" baseline="0" dirty="0" smtClean="0">
                          <a:ln>
                            <a:noFill/>
                          </a:ln>
                          <a:solidFill>
                            <a:schemeClr val="tx1"/>
                          </a:solidFill>
                          <a:effectLst/>
                          <a:latin typeface="Arial" charset="0"/>
                          <a:ea typeface="Arial" charset="0"/>
                          <a:cs typeface="Arial" charset="0"/>
                          <a:sym typeface="Symbol" charset="2"/>
                        </a:rPr>
                        <a:t>VH/</a:t>
                      </a:r>
                      <a:r>
                        <a:rPr kumimoji="0" lang="en-US" sz="1600" b="0" i="0" u="none" strike="noStrike" cap="none" normalizeH="0" baseline="0" dirty="0" err="1" smtClean="0">
                          <a:ln>
                            <a:noFill/>
                          </a:ln>
                          <a:solidFill>
                            <a:schemeClr val="tx1"/>
                          </a:solidFill>
                          <a:effectLst/>
                          <a:latin typeface="Arial" charset="0"/>
                          <a:ea typeface="Arial" charset="0"/>
                          <a:cs typeface="Arial" charset="0"/>
                          <a:sym typeface="Symbol" charset="2"/>
                        </a:rPr>
                        <a:t>VBF</a:t>
                      </a:r>
                      <a:r>
                        <a:rPr kumimoji="0" lang="en-US" sz="1600" b="0" i="0" u="none" strike="noStrike" cap="none" normalizeH="0" baseline="0" dirty="0" err="1" smtClean="0">
                          <a:ln>
                            <a:noFill/>
                          </a:ln>
                          <a:solidFill>
                            <a:schemeClr val="tx1"/>
                          </a:solidFill>
                          <a:effectLst/>
                          <a:latin typeface="Arial" charset="0"/>
                          <a:ea typeface="Arial" charset="0"/>
                          <a:cs typeface="Arial" charset="0"/>
                          <a:sym typeface="Wingdings"/>
                        </a:rPr>
                        <a:t>jjb</a:t>
                      </a:r>
                      <a:r>
                        <a:rPr kumimoji="0" lang="en-US" sz="1600" b="0" i="0" u="none" strike="noStrike" cap="none" normalizeH="0" baseline="0" dirty="0" err="1" smtClean="0">
                          <a:ln>
                            <a:noFill/>
                          </a:ln>
                          <a:solidFill>
                            <a:schemeClr val="tx1"/>
                          </a:solidFill>
                          <a:effectLst/>
                          <a:latin typeface="Arial Bar"/>
                          <a:ea typeface="Arial" charset="0"/>
                          <a:cs typeface="Arial Bar"/>
                          <a:sym typeface="Symbol" charset="2"/>
                        </a:rPr>
                        <a:t>b</a:t>
                      </a:r>
                      <a:r>
                        <a:rPr kumimoji="0" lang="en-US" sz="1600" b="0" i="0" u="none" strike="noStrike" cap="none" normalizeH="0" baseline="0" dirty="0" smtClean="0">
                          <a:ln>
                            <a:noFill/>
                          </a:ln>
                          <a:solidFill>
                            <a:schemeClr val="tx1"/>
                          </a:solidFill>
                          <a:effectLst/>
                          <a:latin typeface="Arial" charset="0"/>
                          <a:ea typeface="Arial" charset="0"/>
                          <a:cs typeface="Arial" charset="0"/>
                          <a:sym typeface="Wingdings"/>
                        </a:rPr>
                        <a:t> </a:t>
                      </a:r>
                      <a:r>
                        <a:rPr kumimoji="0" lang="en-US" sz="1600" b="0" i="0" u="none" strike="noStrike" cap="none" normalizeH="0" baseline="0" dirty="0" smtClean="0">
                          <a:ln>
                            <a:noFill/>
                          </a:ln>
                          <a:solidFill>
                            <a:schemeClr val="tx1"/>
                          </a:solidFill>
                          <a:effectLst/>
                          <a:latin typeface="Arial" charset="0"/>
                          <a:ea typeface="Arial" charset="0"/>
                          <a:cs typeface="Arial" charset="0"/>
                          <a:sym typeface="Symbol" charset="2"/>
                        </a:rPr>
                        <a:t>(9.4 fb</a:t>
                      </a:r>
                      <a:r>
                        <a:rPr kumimoji="0" lang="en-US" sz="1600" b="0" i="0" u="none" strike="noStrike" cap="none" normalizeH="0" baseline="30000" dirty="0" smtClean="0">
                          <a:ln>
                            <a:noFill/>
                          </a:ln>
                          <a:solidFill>
                            <a:schemeClr val="tx1"/>
                          </a:solidFill>
                          <a:effectLst/>
                          <a:latin typeface="Arial" charset="0"/>
                          <a:ea typeface="Arial" charset="0"/>
                          <a:cs typeface="Arial" charset="0"/>
                          <a:sym typeface="Symbol" charset="2"/>
                        </a:rPr>
                        <a:t>-1</a:t>
                      </a:r>
                      <a:r>
                        <a:rPr kumimoji="0" lang="en-US" sz="1600" b="0" i="0" u="none" strike="noStrike" cap="none" normalizeH="0" baseline="0" dirty="0" smtClean="0">
                          <a:ln>
                            <a:noFill/>
                          </a:ln>
                          <a:solidFill>
                            <a:schemeClr val="tx1"/>
                          </a:solidFill>
                          <a:effectLst/>
                          <a:latin typeface="Arial" charset="0"/>
                          <a:ea typeface="Arial" charset="0"/>
                          <a:cs typeface="Arial" charset="0"/>
                          <a:sym typeface="Symbol" charset="2"/>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9050" marR="0" lvl="0" indent="-19050" algn="ctr" defTabSz="457200" rtl="0" eaLnBrk="1" fontAlgn="base" latinLnBrk="0" hangingPunct="1">
                        <a:lnSpc>
                          <a:spcPct val="125000"/>
                        </a:lnSpc>
                        <a:spcBef>
                          <a:spcPts val="500"/>
                        </a:spcBef>
                        <a:spcAft>
                          <a:spcPct val="0"/>
                        </a:spcAft>
                        <a:buClr>
                          <a:srgbClr val="000000"/>
                        </a:buClr>
                        <a:buSzPct val="53000"/>
                        <a:buFont typeface="StarSymbol" charset="0"/>
                        <a:buNone/>
                        <a:tabLst/>
                        <a:defRPr/>
                      </a:pPr>
                      <a:r>
                        <a:rPr kumimoji="0" lang="en-US" sz="1600" b="0" i="0" u="none" strike="noStrike" cap="none" normalizeH="0" baseline="0" dirty="0" smtClean="0">
                          <a:ln>
                            <a:noFill/>
                          </a:ln>
                          <a:solidFill>
                            <a:srgbClr val="FF0000"/>
                          </a:solidFill>
                          <a:effectLst/>
                          <a:latin typeface="Arial" charset="0"/>
                          <a:ea typeface="Gothic" charset="0"/>
                          <a:cs typeface="Gothic" charset="0"/>
                        </a:rPr>
                        <a:t>11.0</a:t>
                      </a:r>
                      <a:r>
                        <a:rPr kumimoji="0" lang="en-US" sz="1600" b="0" i="0" u="none" strike="noStrike" cap="none" normalizeH="0" baseline="0" dirty="0" smtClean="0">
                          <a:ln>
                            <a:noFill/>
                          </a:ln>
                          <a:solidFill>
                            <a:schemeClr val="tx1"/>
                          </a:solidFill>
                          <a:effectLst/>
                          <a:latin typeface="Arial" charset="0"/>
                          <a:ea typeface="Gothic" charset="0"/>
                          <a:cs typeface="Gothic" charset="0"/>
                        </a:rPr>
                        <a:t>/</a:t>
                      </a:r>
                      <a:r>
                        <a:rPr kumimoji="0" lang="en-US" sz="1600" b="0" i="0" u="none" strike="noStrike" cap="none" normalizeH="0" baseline="0" dirty="0" smtClean="0">
                          <a:ln>
                            <a:noFill/>
                          </a:ln>
                          <a:solidFill>
                            <a:srgbClr val="0000FF"/>
                          </a:solidFill>
                          <a:effectLst/>
                          <a:latin typeface="Arial" charset="0"/>
                          <a:ea typeface="Gothic" charset="0"/>
                          <a:cs typeface="Gothic" charset="0"/>
                        </a:rPr>
                        <a:t>9.0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46075">
                <a:tc>
                  <a:txBody>
                    <a:bodyPr/>
                    <a:lstStyle/>
                    <a:p>
                      <a:pPr marL="19050" marR="0" lvl="0" indent="-19050" algn="l" defTabSz="457200" rtl="0" eaLnBrk="1" fontAlgn="base" latinLnBrk="0" hangingPunct="1">
                        <a:lnSpc>
                          <a:spcPct val="125000"/>
                        </a:lnSpc>
                        <a:spcBef>
                          <a:spcPts val="500"/>
                        </a:spcBef>
                        <a:spcAft>
                          <a:spcPct val="0"/>
                        </a:spcAft>
                        <a:buClr>
                          <a:srgbClr val="000000"/>
                        </a:buClr>
                        <a:buSzPct val="53000"/>
                        <a:buFont typeface="StarSymbol" charset="0"/>
                        <a:buNone/>
                        <a:tabLst/>
                      </a:pPr>
                      <a:r>
                        <a:rPr kumimoji="0" lang="en-US" sz="1600" b="0" i="0" u="none" strike="noStrike" cap="none" normalizeH="0" baseline="0" dirty="0" err="1" smtClean="0">
                          <a:ln>
                            <a:noFill/>
                          </a:ln>
                          <a:solidFill>
                            <a:schemeClr val="tx1"/>
                          </a:solidFill>
                          <a:effectLst/>
                          <a:latin typeface="Arial" charset="0"/>
                          <a:ea typeface="Arial" charset="0"/>
                          <a:cs typeface="Arial" charset="0"/>
                          <a:sym typeface="Symbol" charset="2"/>
                        </a:rPr>
                        <a:t>ttH</a:t>
                      </a:r>
                      <a:r>
                        <a:rPr kumimoji="0" lang="en-US" sz="1600" b="0" i="0" u="none" strike="noStrike" cap="none" normalizeH="0" baseline="0" dirty="0" err="1" smtClean="0">
                          <a:ln>
                            <a:noFill/>
                          </a:ln>
                          <a:solidFill>
                            <a:schemeClr val="tx1"/>
                          </a:solidFill>
                          <a:effectLst/>
                          <a:latin typeface="Arial" charset="0"/>
                          <a:ea typeface="Arial" charset="0"/>
                          <a:cs typeface="Arial" charset="0"/>
                          <a:sym typeface="Wingdings"/>
                        </a:rPr>
                        <a:t>l+jets</a:t>
                      </a:r>
                      <a:r>
                        <a:rPr kumimoji="0" lang="en-US" sz="1600" b="0" i="0" u="none" strike="noStrike" cap="none" normalizeH="0" baseline="0" dirty="0" smtClean="0">
                          <a:ln>
                            <a:noFill/>
                          </a:ln>
                          <a:solidFill>
                            <a:schemeClr val="tx1"/>
                          </a:solidFill>
                          <a:effectLst/>
                          <a:latin typeface="Arial" charset="0"/>
                          <a:ea typeface="Arial" charset="0"/>
                          <a:cs typeface="Arial" charset="0"/>
                          <a:sym typeface="Wingdings"/>
                        </a:rPr>
                        <a:t> </a:t>
                      </a:r>
                      <a:r>
                        <a:rPr kumimoji="0" lang="en-US" sz="1600" b="0" i="0" u="none" strike="noStrike" cap="none" normalizeH="0" baseline="0" dirty="0" smtClean="0">
                          <a:ln>
                            <a:noFill/>
                          </a:ln>
                          <a:solidFill>
                            <a:schemeClr val="tx1"/>
                          </a:solidFill>
                          <a:effectLst/>
                          <a:latin typeface="Arial" charset="0"/>
                          <a:ea typeface="Arial" charset="0"/>
                          <a:cs typeface="Arial" charset="0"/>
                          <a:sym typeface="Symbol" charset="2"/>
                        </a:rPr>
                        <a:t>(9.4 fb</a:t>
                      </a:r>
                      <a:r>
                        <a:rPr kumimoji="0" lang="en-US" sz="1600" b="0" i="0" u="none" strike="noStrike" cap="none" normalizeH="0" baseline="30000" dirty="0" smtClean="0">
                          <a:ln>
                            <a:noFill/>
                          </a:ln>
                          <a:solidFill>
                            <a:schemeClr val="tx1"/>
                          </a:solidFill>
                          <a:effectLst/>
                          <a:latin typeface="Arial" charset="0"/>
                          <a:ea typeface="Arial" charset="0"/>
                          <a:cs typeface="Arial" charset="0"/>
                          <a:sym typeface="Symbol" charset="2"/>
                        </a:rPr>
                        <a:t>-1</a:t>
                      </a:r>
                      <a:r>
                        <a:rPr kumimoji="0" lang="en-US" sz="1600" b="0" i="0" u="none" strike="noStrike" cap="none" normalizeH="0" baseline="0" dirty="0" smtClean="0">
                          <a:ln>
                            <a:noFill/>
                          </a:ln>
                          <a:solidFill>
                            <a:schemeClr val="tx1"/>
                          </a:solidFill>
                          <a:effectLst/>
                          <a:latin typeface="Arial" charset="0"/>
                          <a:ea typeface="Arial" charset="0"/>
                          <a:cs typeface="Arial" charset="0"/>
                          <a:sym typeface="Symbol" charset="2"/>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9050" marR="0" lvl="0" indent="-19050" algn="ctr" defTabSz="457200" rtl="0" eaLnBrk="1" fontAlgn="base" latinLnBrk="0" hangingPunct="1">
                        <a:lnSpc>
                          <a:spcPct val="125000"/>
                        </a:lnSpc>
                        <a:spcBef>
                          <a:spcPts val="500"/>
                        </a:spcBef>
                        <a:spcAft>
                          <a:spcPct val="0"/>
                        </a:spcAft>
                        <a:buClr>
                          <a:srgbClr val="000000"/>
                        </a:buClr>
                        <a:buSzPct val="53000"/>
                        <a:buFont typeface="StarSymbol" charset="0"/>
                        <a:buNone/>
                        <a:tabLst/>
                        <a:defRPr/>
                      </a:pPr>
                      <a:r>
                        <a:rPr kumimoji="0" lang="en-US" sz="1600" b="0" i="0" u="none" strike="noStrike" cap="none" normalizeH="0" baseline="0" dirty="0" smtClean="0">
                          <a:ln>
                            <a:noFill/>
                          </a:ln>
                          <a:solidFill>
                            <a:srgbClr val="FF0000"/>
                          </a:solidFill>
                          <a:effectLst/>
                          <a:latin typeface="Arial" charset="0"/>
                          <a:ea typeface="Gothic" charset="0"/>
                          <a:cs typeface="Gothic" charset="0"/>
                        </a:rPr>
                        <a:t>12.4/</a:t>
                      </a:r>
                      <a:r>
                        <a:rPr kumimoji="0" lang="en-US" sz="1600" b="0" i="0" u="none" strike="noStrike" cap="none" normalizeH="0" baseline="0" dirty="0" smtClean="0">
                          <a:ln>
                            <a:noFill/>
                          </a:ln>
                          <a:solidFill>
                            <a:srgbClr val="0000FF"/>
                          </a:solidFill>
                          <a:effectLst/>
                          <a:latin typeface="Arial" charset="0"/>
                          <a:ea typeface="Gothic" charset="0"/>
                          <a:cs typeface="Gothic" charset="0"/>
                        </a:rPr>
                        <a:t>17.6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46075">
                <a:tc>
                  <a:txBody>
                    <a:bodyPr/>
                    <a:lstStyle/>
                    <a:p>
                      <a:pPr marL="19050" marR="0" lvl="0" indent="-19050" algn="l" defTabSz="457200" rtl="0" eaLnBrk="1" fontAlgn="base" latinLnBrk="0" hangingPunct="1">
                        <a:lnSpc>
                          <a:spcPct val="125000"/>
                        </a:lnSpc>
                        <a:spcBef>
                          <a:spcPts val="500"/>
                        </a:spcBef>
                        <a:spcAft>
                          <a:spcPct val="0"/>
                        </a:spcAft>
                        <a:buClr>
                          <a:srgbClr val="000000"/>
                        </a:buClr>
                        <a:buSzPct val="53000"/>
                        <a:buFont typeface="StarSymbol" charset="0"/>
                        <a:buNone/>
                        <a:tabLst/>
                        <a:defRPr/>
                      </a:pPr>
                      <a:r>
                        <a:rPr kumimoji="0" lang="en-US" sz="1600" b="0" i="0" u="none" strike="noStrike" cap="none" normalizeH="0" baseline="0" dirty="0" err="1" smtClean="0">
                          <a:ln>
                            <a:noFill/>
                          </a:ln>
                          <a:solidFill>
                            <a:schemeClr val="tx1"/>
                          </a:solidFill>
                          <a:effectLst/>
                          <a:latin typeface="Arial" charset="0"/>
                          <a:ea typeface="Arial" charset="0"/>
                          <a:cs typeface="Arial" charset="0"/>
                          <a:sym typeface="Symbol" charset="2"/>
                        </a:rPr>
                        <a:t>ttH</a:t>
                      </a:r>
                      <a:r>
                        <a:rPr kumimoji="0" lang="en-US" sz="1600" b="0" i="0" u="none" strike="noStrike" cap="none" normalizeH="0" baseline="0" dirty="0" err="1" smtClean="0">
                          <a:ln>
                            <a:noFill/>
                          </a:ln>
                          <a:solidFill>
                            <a:schemeClr val="tx1"/>
                          </a:solidFill>
                          <a:effectLst/>
                          <a:latin typeface="Arial" charset="0"/>
                          <a:ea typeface="Arial" charset="0"/>
                          <a:cs typeface="Arial" charset="0"/>
                          <a:sym typeface="Wingdings"/>
                        </a:rPr>
                        <a:t>jets</a:t>
                      </a:r>
                      <a:r>
                        <a:rPr kumimoji="0" lang="en-US" sz="1600" b="0" i="0" u="none" strike="noStrike" cap="none" normalizeH="0" baseline="0" dirty="0" smtClean="0">
                          <a:ln>
                            <a:noFill/>
                          </a:ln>
                          <a:solidFill>
                            <a:schemeClr val="tx1"/>
                          </a:solidFill>
                          <a:effectLst/>
                          <a:latin typeface="Arial" charset="0"/>
                          <a:ea typeface="Arial" charset="0"/>
                          <a:cs typeface="Arial" charset="0"/>
                          <a:sym typeface="Wingdings"/>
                        </a:rPr>
                        <a:t> </a:t>
                      </a:r>
                      <a:r>
                        <a:rPr kumimoji="0" lang="en-US" sz="1600" b="0" i="0" u="none" strike="noStrike" cap="none" normalizeH="0" baseline="0" dirty="0" smtClean="0">
                          <a:ln>
                            <a:noFill/>
                          </a:ln>
                          <a:solidFill>
                            <a:schemeClr val="tx1"/>
                          </a:solidFill>
                          <a:effectLst/>
                          <a:latin typeface="Arial" charset="0"/>
                          <a:ea typeface="Arial" charset="0"/>
                          <a:cs typeface="Arial" charset="0"/>
                          <a:sym typeface="Symbol" charset="2"/>
                        </a:rPr>
                        <a:t>(5.7 fb</a:t>
                      </a:r>
                      <a:r>
                        <a:rPr kumimoji="0" lang="en-US" sz="1600" b="0" i="0" u="none" strike="noStrike" cap="none" normalizeH="0" baseline="30000" dirty="0" smtClean="0">
                          <a:ln>
                            <a:noFill/>
                          </a:ln>
                          <a:solidFill>
                            <a:schemeClr val="tx1"/>
                          </a:solidFill>
                          <a:effectLst/>
                          <a:latin typeface="Arial" charset="0"/>
                          <a:ea typeface="Arial" charset="0"/>
                          <a:cs typeface="Arial" charset="0"/>
                          <a:sym typeface="Symbol" charset="2"/>
                        </a:rPr>
                        <a:t>-1</a:t>
                      </a:r>
                      <a:r>
                        <a:rPr kumimoji="0" lang="en-US" sz="1600" b="0" i="0" u="none" strike="noStrike" cap="none" normalizeH="0" baseline="0" dirty="0" smtClean="0">
                          <a:ln>
                            <a:noFill/>
                          </a:ln>
                          <a:solidFill>
                            <a:schemeClr val="tx1"/>
                          </a:solidFill>
                          <a:effectLst/>
                          <a:latin typeface="Arial" charset="0"/>
                          <a:ea typeface="Arial" charset="0"/>
                          <a:cs typeface="Arial" charset="0"/>
                          <a:sym typeface="Symbol" charset="2"/>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9050" marR="0" lvl="0" indent="-19050" algn="ctr" defTabSz="457200" rtl="0" eaLnBrk="1" fontAlgn="base" latinLnBrk="0" hangingPunct="1">
                        <a:lnSpc>
                          <a:spcPct val="125000"/>
                        </a:lnSpc>
                        <a:spcBef>
                          <a:spcPts val="500"/>
                        </a:spcBef>
                        <a:spcAft>
                          <a:spcPct val="0"/>
                        </a:spcAft>
                        <a:buClr>
                          <a:srgbClr val="000000"/>
                        </a:buClr>
                        <a:buSzPct val="53000"/>
                        <a:buFont typeface="StarSymbol" charset="0"/>
                        <a:buNone/>
                        <a:tabLst/>
                        <a:defRPr/>
                      </a:pPr>
                      <a:r>
                        <a:rPr kumimoji="0" lang="en-US" sz="1600" b="0" i="0" u="none" strike="noStrike" cap="none" normalizeH="0" baseline="0" dirty="0" smtClean="0">
                          <a:ln>
                            <a:noFill/>
                          </a:ln>
                          <a:solidFill>
                            <a:srgbClr val="FF0000"/>
                          </a:solidFill>
                          <a:effectLst/>
                          <a:latin typeface="Arial" charset="0"/>
                          <a:ea typeface="Gothic" charset="0"/>
                          <a:cs typeface="Gothic" charset="0"/>
                        </a:rPr>
                        <a:t>26.2</a:t>
                      </a:r>
                      <a:r>
                        <a:rPr kumimoji="0" lang="en-US" sz="1600" b="0" i="0" u="none" strike="noStrike" cap="none" normalizeH="0" baseline="0" dirty="0" smtClean="0">
                          <a:ln>
                            <a:noFill/>
                          </a:ln>
                          <a:solidFill>
                            <a:srgbClr val="000000"/>
                          </a:solidFill>
                          <a:effectLst/>
                          <a:latin typeface="Arial" charset="0"/>
                          <a:ea typeface="Gothic" charset="0"/>
                          <a:cs typeface="Gothic" charset="0"/>
                        </a:rPr>
                        <a:t>/</a:t>
                      </a:r>
                      <a:r>
                        <a:rPr kumimoji="0" lang="en-US" sz="1600" b="0" i="0" u="none" strike="noStrike" cap="none" normalizeH="0" baseline="0" dirty="0" smtClean="0">
                          <a:ln>
                            <a:noFill/>
                          </a:ln>
                          <a:solidFill>
                            <a:srgbClr val="0000FF"/>
                          </a:solidFill>
                          <a:effectLst/>
                          <a:latin typeface="Arial" charset="0"/>
                          <a:ea typeface="Gothic" charset="0"/>
                          <a:cs typeface="Gothic" charset="0"/>
                        </a:rPr>
                        <a:t>36.2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pic>
        <p:nvPicPr>
          <p:cNvPr id="22" name="Picture 9"/>
          <p:cNvPicPr>
            <a:picLocks noChangeAspect="1"/>
          </p:cNvPicPr>
          <p:nvPr/>
        </p:nvPicPr>
        <p:blipFill>
          <a:blip r:embed="rId3"/>
          <a:srcRect/>
          <a:stretch>
            <a:fillRect/>
          </a:stretch>
        </p:blipFill>
        <p:spPr bwMode="auto">
          <a:xfrm>
            <a:off x="152400" y="2389187"/>
            <a:ext cx="444500" cy="425450"/>
          </a:xfrm>
          <a:prstGeom prst="rect">
            <a:avLst/>
          </a:prstGeom>
          <a:noFill/>
          <a:ln w="9525">
            <a:noFill/>
            <a:miter lim="800000"/>
            <a:headEnd/>
            <a:tailEnd/>
          </a:ln>
        </p:spPr>
      </p:pic>
      <p:pic>
        <p:nvPicPr>
          <p:cNvPr id="24" name="Picture 11"/>
          <p:cNvPicPr>
            <a:picLocks noChangeAspect="1"/>
          </p:cNvPicPr>
          <p:nvPr/>
        </p:nvPicPr>
        <p:blipFill>
          <a:blip r:embed="rId4"/>
          <a:srcRect/>
          <a:stretch>
            <a:fillRect/>
          </a:stretch>
        </p:blipFill>
        <p:spPr bwMode="auto">
          <a:xfrm>
            <a:off x="0" y="3608387"/>
            <a:ext cx="642938" cy="361950"/>
          </a:xfrm>
          <a:prstGeom prst="rect">
            <a:avLst/>
          </a:prstGeom>
          <a:noFill/>
          <a:ln w="9525">
            <a:noFill/>
            <a:miter lim="800000"/>
            <a:headEnd/>
            <a:tailEnd/>
          </a:ln>
        </p:spPr>
      </p:pic>
      <p:sp>
        <p:nvSpPr>
          <p:cNvPr id="25" name="Left Brace 16"/>
          <p:cNvSpPr>
            <a:spLocks/>
          </p:cNvSpPr>
          <p:nvPr/>
        </p:nvSpPr>
        <p:spPr bwMode="auto">
          <a:xfrm>
            <a:off x="609600" y="2084387"/>
            <a:ext cx="76200" cy="1066800"/>
          </a:xfrm>
          <a:prstGeom prst="leftBrace">
            <a:avLst>
              <a:gd name="adj1" fmla="val 8361"/>
              <a:gd name="adj2" fmla="val 50000"/>
            </a:avLst>
          </a:prstGeom>
          <a:noFill/>
          <a:ln w="9525">
            <a:solidFill>
              <a:schemeClr val="tx1"/>
            </a:solidFill>
            <a:round/>
            <a:headEnd/>
            <a:tailEnd/>
          </a:ln>
        </p:spPr>
        <p:txBody>
          <a:bodyPr>
            <a:prstTxWarp prst="textNoShape">
              <a:avLst/>
            </a:prstTxWarp>
          </a:bodyPr>
          <a:lstStyle/>
          <a:p>
            <a:endParaRPr lang="en-US"/>
          </a:p>
        </p:txBody>
      </p:sp>
      <p:sp>
        <p:nvSpPr>
          <p:cNvPr id="26" name="Left Brace 17"/>
          <p:cNvSpPr>
            <a:spLocks/>
          </p:cNvSpPr>
          <p:nvPr/>
        </p:nvSpPr>
        <p:spPr bwMode="auto">
          <a:xfrm>
            <a:off x="609600" y="3227387"/>
            <a:ext cx="76200" cy="1066800"/>
          </a:xfrm>
          <a:prstGeom prst="leftBrace">
            <a:avLst>
              <a:gd name="adj1" fmla="val 8361"/>
              <a:gd name="adj2" fmla="val 50000"/>
            </a:avLst>
          </a:prstGeom>
          <a:noFill/>
          <a:ln w="9525">
            <a:solidFill>
              <a:schemeClr val="tx1"/>
            </a:solidFill>
            <a:round/>
            <a:headEnd/>
            <a:tailEnd/>
          </a:ln>
        </p:spPr>
        <p:txBody>
          <a:bodyPr>
            <a:prstTxWarp prst="textNoShape">
              <a:avLst/>
            </a:prstTxWarp>
          </a:bodyPr>
          <a:lstStyle/>
          <a:p>
            <a:endParaRPr lang="en-US"/>
          </a:p>
        </p:txBody>
      </p:sp>
      <p:pic>
        <p:nvPicPr>
          <p:cNvPr id="27" name="Picture 9"/>
          <p:cNvPicPr>
            <a:picLocks noChangeAspect="1"/>
          </p:cNvPicPr>
          <p:nvPr/>
        </p:nvPicPr>
        <p:blipFill>
          <a:blip r:embed="rId3"/>
          <a:srcRect/>
          <a:stretch>
            <a:fillRect/>
          </a:stretch>
        </p:blipFill>
        <p:spPr bwMode="auto">
          <a:xfrm>
            <a:off x="152400" y="4751387"/>
            <a:ext cx="444500" cy="425450"/>
          </a:xfrm>
          <a:prstGeom prst="rect">
            <a:avLst/>
          </a:prstGeom>
          <a:noFill/>
          <a:ln w="9525">
            <a:noFill/>
            <a:miter lim="800000"/>
            <a:headEnd/>
            <a:tailEnd/>
          </a:ln>
        </p:spPr>
      </p:pic>
      <p:sp>
        <p:nvSpPr>
          <p:cNvPr id="28" name="Left Brace 16"/>
          <p:cNvSpPr>
            <a:spLocks/>
          </p:cNvSpPr>
          <p:nvPr/>
        </p:nvSpPr>
        <p:spPr bwMode="auto">
          <a:xfrm>
            <a:off x="609600" y="4446587"/>
            <a:ext cx="76200" cy="1066800"/>
          </a:xfrm>
          <a:prstGeom prst="leftBrace">
            <a:avLst>
              <a:gd name="adj1" fmla="val 8361"/>
              <a:gd name="adj2" fmla="val 50000"/>
            </a:avLst>
          </a:prstGeom>
          <a:noFill/>
          <a:ln w="9525">
            <a:solidFill>
              <a:schemeClr val="tx1"/>
            </a:solidFill>
            <a:round/>
            <a:headEnd/>
            <a:tailEnd/>
          </a:ln>
        </p:spPr>
        <p:txBody>
          <a:bodyPr>
            <a:prstTxWarp prst="textNoShape">
              <a:avLst/>
            </a:prstTxWarp>
          </a:bodyPr>
          <a:lstStyle/>
          <a:p>
            <a:endParaRPr lang="en-US"/>
          </a:p>
        </p:txBody>
      </p:sp>
      <p:pic>
        <p:nvPicPr>
          <p:cNvPr id="17" name="Picture 16"/>
          <p:cNvPicPr>
            <a:picLocks noChangeAspect="1"/>
          </p:cNvPicPr>
          <p:nvPr/>
        </p:nvPicPr>
        <p:blipFill>
          <a:blip r:embed="rId5"/>
          <a:stretch>
            <a:fillRect/>
          </a:stretch>
        </p:blipFill>
        <p:spPr>
          <a:xfrm>
            <a:off x="4724400" y="1219200"/>
            <a:ext cx="4419600" cy="3505200"/>
          </a:xfrm>
          <a:prstGeom prst="rect">
            <a:avLst/>
          </a:prstGeom>
        </p:spPr>
      </p:pic>
      <p:sp>
        <p:nvSpPr>
          <p:cNvPr id="21" name="Rectangle 20"/>
          <p:cNvSpPr/>
          <p:nvPr/>
        </p:nvSpPr>
        <p:spPr>
          <a:xfrm>
            <a:off x="6172200" y="990600"/>
            <a:ext cx="2413741" cy="389850"/>
          </a:xfrm>
          <a:prstGeom prst="rect">
            <a:avLst/>
          </a:prstGeom>
        </p:spPr>
        <p:txBody>
          <a:bodyPr wrap="none">
            <a:spAutoFit/>
          </a:bodyPr>
          <a:lstStyle/>
          <a:p>
            <a:pPr marL="19050" lvl="0" indent="-19050" defTabSz="457200" eaLnBrk="1" hangingPunct="1">
              <a:lnSpc>
                <a:spcPct val="125000"/>
              </a:lnSpc>
              <a:spcBef>
                <a:spcPts val="500"/>
              </a:spcBef>
              <a:buClr>
                <a:srgbClr val="000000"/>
              </a:buClr>
              <a:buSzPct val="53000"/>
            </a:pPr>
            <a:r>
              <a:rPr lang="en-US" sz="1600" dirty="0" smtClean="0">
                <a:solidFill>
                  <a:srgbClr val="000000"/>
                </a:solidFill>
                <a:ea typeface="Gothic" charset="0"/>
                <a:cs typeface="Arial" charset="0"/>
              </a:rPr>
              <a:t>CDF </a:t>
            </a:r>
            <a:r>
              <a:rPr lang="en-US" sz="1600" dirty="0" err="1" smtClean="0">
                <a:solidFill>
                  <a:srgbClr val="000000"/>
                </a:solidFill>
                <a:ea typeface="Gothic" charset="0"/>
                <a:cs typeface="Arial" charset="0"/>
              </a:rPr>
              <a:t>WH</a:t>
            </a:r>
            <a:r>
              <a:rPr lang="en-US" sz="1600" dirty="0" err="1" smtClean="0">
                <a:ea typeface="Gothic" charset="0"/>
                <a:cs typeface="Arial" charset="0"/>
                <a:sym typeface="Wingdings" charset="2"/>
              </a:rPr>
              <a:t></a:t>
            </a:r>
            <a:r>
              <a:rPr lang="en-US" sz="1600" dirty="0" err="1" smtClean="0">
                <a:ea typeface="Gothic" charset="0"/>
                <a:cs typeface="Arial" charset="0"/>
                <a:sym typeface="Symbol" charset="2"/>
              </a:rPr>
              <a:t>l</a:t>
            </a:r>
            <a:r>
              <a:rPr lang="en-US" sz="1600" dirty="0" err="1" smtClean="0">
                <a:latin typeface="Symbol" charset="2"/>
                <a:ea typeface="Symbol" charset="2"/>
                <a:cs typeface="Symbol" charset="2"/>
                <a:sym typeface="Symbol" charset="2"/>
              </a:rPr>
              <a:t>n</a:t>
            </a:r>
            <a:r>
              <a:rPr lang="en-US" sz="1600" dirty="0" err="1" smtClean="0">
                <a:ea typeface="Arial" charset="0"/>
                <a:cs typeface="Arial" charset="0"/>
                <a:sym typeface="Symbol" charset="2"/>
              </a:rPr>
              <a:t>b</a:t>
            </a:r>
            <a:r>
              <a:rPr lang="en-US" sz="1600" dirty="0" err="1" smtClean="0">
                <a:latin typeface="Arial Bar"/>
                <a:ea typeface="Arial" charset="0"/>
                <a:cs typeface="Arial Bar"/>
                <a:sym typeface="Symbol" charset="2"/>
              </a:rPr>
              <a:t>b</a:t>
            </a:r>
            <a:r>
              <a:rPr lang="en-US" sz="1600" dirty="0" smtClean="0">
                <a:ea typeface="Arial" charset="0"/>
                <a:cs typeface="Arial" charset="0"/>
                <a:sym typeface="Symbol" charset="2"/>
              </a:rPr>
              <a:t> (9.4 fb</a:t>
            </a:r>
            <a:r>
              <a:rPr lang="en-US" sz="1600" baseline="30000" dirty="0" smtClean="0">
                <a:ea typeface="Arial" charset="0"/>
                <a:cs typeface="Arial" charset="0"/>
                <a:sym typeface="Symbol" charset="2"/>
              </a:rPr>
              <a:t>-1</a:t>
            </a:r>
            <a:r>
              <a:rPr lang="en-US" sz="1600" dirty="0" smtClean="0">
                <a:ea typeface="Arial" charset="0"/>
                <a:cs typeface="Arial" charset="0"/>
                <a:sym typeface="Symbol" charset="2"/>
              </a:rPr>
              <a:t>)</a:t>
            </a:r>
            <a:endParaRPr lang="en-US" sz="1600" dirty="0" smtClean="0">
              <a:solidFill>
                <a:srgbClr val="000000"/>
              </a:solidFill>
              <a:ea typeface="Gothic" charset="0"/>
              <a:cs typeface="Arial"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8"/>
          <p:cNvGrpSpPr/>
          <p:nvPr/>
        </p:nvGrpSpPr>
        <p:grpSpPr>
          <a:xfrm>
            <a:off x="4953000" y="4097157"/>
            <a:ext cx="3505200" cy="2780343"/>
            <a:chOff x="4648200" y="4097157"/>
            <a:chExt cx="3505200" cy="2780343"/>
          </a:xfrm>
        </p:grpSpPr>
        <p:pic>
          <p:nvPicPr>
            <p:cNvPr id="27" name="Picture 26"/>
            <p:cNvPicPr>
              <a:picLocks noChangeAspect="1"/>
            </p:cNvPicPr>
            <p:nvPr/>
          </p:nvPicPr>
          <p:blipFill>
            <a:blip r:embed="rId4"/>
            <a:stretch>
              <a:fillRect/>
            </a:stretch>
          </p:blipFill>
          <p:spPr>
            <a:xfrm>
              <a:off x="4648200" y="4097157"/>
              <a:ext cx="3505200" cy="2780343"/>
            </a:xfrm>
            <a:prstGeom prst="rect">
              <a:avLst/>
            </a:prstGeom>
          </p:spPr>
        </p:pic>
        <p:sp>
          <p:nvSpPr>
            <p:cNvPr id="28" name="Rectangle 27"/>
            <p:cNvSpPr/>
            <p:nvPr/>
          </p:nvSpPr>
          <p:spPr bwMode="auto">
            <a:xfrm>
              <a:off x="7391400" y="5791200"/>
              <a:ext cx="381000" cy="53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grpSp>
      <p:pic>
        <p:nvPicPr>
          <p:cNvPr id="16" name="Picture 15"/>
          <p:cNvPicPr>
            <a:picLocks noChangeAspect="1"/>
          </p:cNvPicPr>
          <p:nvPr/>
        </p:nvPicPr>
        <p:blipFill>
          <a:blip r:embed="rId5"/>
          <a:stretch>
            <a:fillRect/>
          </a:stretch>
        </p:blipFill>
        <p:spPr>
          <a:xfrm>
            <a:off x="457200" y="4038600"/>
            <a:ext cx="3896926" cy="2806700"/>
          </a:xfrm>
          <a:prstGeom prst="rect">
            <a:avLst/>
          </a:prstGeom>
        </p:spPr>
      </p:pic>
      <p:sp>
        <p:nvSpPr>
          <p:cNvPr id="6" name="Text Box 1027"/>
          <p:cNvSpPr txBox="1">
            <a:spLocks noChangeArrowheads="1"/>
          </p:cNvSpPr>
          <p:nvPr/>
        </p:nvSpPr>
        <p:spPr bwMode="auto">
          <a:xfrm>
            <a:off x="1219200" y="152400"/>
            <a:ext cx="6858000" cy="461665"/>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latin typeface="Arial"/>
                <a:cs typeface="Arial"/>
              </a:rPr>
              <a:t>Searching for </a:t>
            </a:r>
            <a:r>
              <a:rPr lang="en-US" sz="2400" dirty="0" err="1" smtClean="0">
                <a:solidFill>
                  <a:srgbClr val="990033"/>
                </a:solidFill>
                <a:latin typeface="Arial"/>
                <a:cs typeface="Arial"/>
              </a:rPr>
              <a:t>H</a:t>
            </a:r>
            <a:r>
              <a:rPr lang="en-US" sz="2400" dirty="0" err="1">
                <a:solidFill>
                  <a:srgbClr val="990033"/>
                </a:solidFill>
                <a:latin typeface="Arial"/>
                <a:cs typeface="Arial"/>
                <a:sym typeface="Wingdings"/>
              </a:rPr>
              <a:t></a:t>
            </a:r>
            <a:r>
              <a:rPr lang="en-US" sz="2400" dirty="0" err="1" smtClean="0">
                <a:solidFill>
                  <a:srgbClr val="990033"/>
                </a:solidFill>
                <a:latin typeface="Arial"/>
                <a:cs typeface="Arial"/>
                <a:sym typeface="Wingdings"/>
              </a:rPr>
              <a:t>WW</a:t>
            </a:r>
            <a:r>
              <a:rPr lang="en-US" sz="2400" dirty="0" err="1" smtClean="0">
                <a:solidFill>
                  <a:srgbClr val="990033"/>
                </a:solidFill>
                <a:sym typeface="Wingdings"/>
              </a:rPr>
              <a:t>l</a:t>
            </a:r>
            <a:r>
              <a:rPr lang="en-US" sz="2400" dirty="0" err="1" smtClean="0">
                <a:solidFill>
                  <a:srgbClr val="990033"/>
                </a:solidFill>
                <a:latin typeface="Symbol" charset="2"/>
                <a:cs typeface="Symbol" charset="2"/>
                <a:sym typeface="Wingdings"/>
              </a:rPr>
              <a:t>n</a:t>
            </a:r>
            <a:r>
              <a:rPr lang="en-US" sz="2400" dirty="0" err="1" smtClean="0">
                <a:solidFill>
                  <a:srgbClr val="990033"/>
                </a:solidFill>
                <a:sym typeface="Wingdings"/>
              </a:rPr>
              <a:t>l</a:t>
            </a:r>
            <a:r>
              <a:rPr lang="en-US" sz="2400" dirty="0" err="1" smtClean="0">
                <a:solidFill>
                  <a:srgbClr val="990033"/>
                </a:solidFill>
                <a:latin typeface="Symbol" charset="2"/>
                <a:cs typeface="Symbol" charset="2"/>
                <a:sym typeface="Wingdings"/>
              </a:rPr>
              <a:t>n</a:t>
            </a:r>
            <a:endParaRPr lang="en-US" sz="2400" dirty="0" smtClean="0">
              <a:solidFill>
                <a:srgbClr val="990033"/>
              </a:solidFill>
            </a:endParaRPr>
          </a:p>
        </p:txBody>
      </p:sp>
      <p:sp>
        <p:nvSpPr>
          <p:cNvPr id="46087" name="Rectangle 1028"/>
          <p:cNvSpPr>
            <a:spLocks noChangeArrowheads="1"/>
          </p:cNvSpPr>
          <p:nvPr/>
        </p:nvSpPr>
        <p:spPr bwMode="auto">
          <a:xfrm>
            <a:off x="381000" y="990600"/>
            <a:ext cx="5410200" cy="2362200"/>
          </a:xfrm>
          <a:prstGeom prst="rect">
            <a:avLst/>
          </a:prstGeom>
          <a:noFill/>
          <a:ln w="9525">
            <a:noFill/>
            <a:miter lim="800000"/>
            <a:headEnd/>
            <a:tailEnd/>
          </a:ln>
        </p:spPr>
        <p:txBody>
          <a:bodyPr>
            <a:prstTxWarp prst="textNoShape">
              <a:avLst/>
            </a:prstTxWarp>
          </a:bodyPr>
          <a:lstStyle/>
          <a:p>
            <a:pPr marL="285750" indent="-285750">
              <a:spcBef>
                <a:spcPct val="20000"/>
              </a:spcBef>
              <a:buFont typeface="Arial"/>
              <a:buChar char="•"/>
            </a:pPr>
            <a:r>
              <a:rPr lang="en-US" sz="1600" dirty="0" smtClean="0">
                <a:solidFill>
                  <a:srgbClr val="FF0000"/>
                </a:solidFill>
                <a:sym typeface="Symbol" charset="2"/>
              </a:rPr>
              <a:t>Highest sensitivity channel in m</a:t>
            </a:r>
            <a:r>
              <a:rPr lang="en-US" sz="1600" baseline="-25000" dirty="0" smtClean="0">
                <a:solidFill>
                  <a:srgbClr val="FF0000"/>
                </a:solidFill>
                <a:sym typeface="Symbol" charset="2"/>
              </a:rPr>
              <a:t>H</a:t>
            </a:r>
            <a:r>
              <a:rPr lang="en-US" sz="1600" dirty="0" smtClean="0">
                <a:solidFill>
                  <a:srgbClr val="FF0000"/>
                </a:solidFill>
                <a:sym typeface="Symbol" charset="2"/>
              </a:rPr>
              <a:t>~130-200 GeV range.</a:t>
            </a:r>
          </a:p>
          <a:p>
            <a:pPr marL="285750" indent="-285750">
              <a:spcBef>
                <a:spcPct val="20000"/>
              </a:spcBef>
              <a:buFont typeface="Arial" charset="0"/>
              <a:buChar char="•"/>
            </a:pPr>
            <a:r>
              <a:rPr lang="en-US" sz="1600" dirty="0" smtClean="0">
                <a:sym typeface="Symbol" charset="2"/>
              </a:rPr>
              <a:t>Clean </a:t>
            </a:r>
            <a:r>
              <a:rPr lang="en-US" sz="1600" dirty="0" err="1" smtClean="0">
                <a:sym typeface="Symbol" charset="2"/>
              </a:rPr>
              <a:t>dilepton</a:t>
            </a:r>
            <a:r>
              <a:rPr lang="en-US" sz="1600" dirty="0" smtClean="0">
                <a:sym typeface="Symbol" charset="2"/>
              </a:rPr>
              <a:t>+     signature.</a:t>
            </a:r>
          </a:p>
          <a:p>
            <a:pPr marL="285750" indent="-285750">
              <a:spcBef>
                <a:spcPct val="20000"/>
              </a:spcBef>
              <a:buFont typeface="Arial" charset="0"/>
              <a:buChar char="•"/>
            </a:pPr>
            <a:r>
              <a:rPr lang="en-US" sz="1600" dirty="0" smtClean="0">
                <a:sym typeface="Symbol" charset="2"/>
              </a:rPr>
              <a:t>Main backgrounds after      cut: WW, W/</a:t>
            </a:r>
            <a:r>
              <a:rPr lang="en-US" sz="1600" dirty="0" err="1" smtClean="0">
                <a:sym typeface="Symbol" charset="2"/>
              </a:rPr>
              <a:t>Z+jets,W</a:t>
            </a:r>
            <a:r>
              <a:rPr lang="en-US" sz="1600" dirty="0" err="1" smtClean="0">
                <a:latin typeface="Symbol" charset="2"/>
                <a:cs typeface="Symbol" charset="2"/>
                <a:sym typeface="Symbol" charset="2"/>
              </a:rPr>
              <a:t>g</a:t>
            </a:r>
            <a:endParaRPr lang="en-US" sz="1600" dirty="0" smtClean="0">
              <a:latin typeface="Symbol" charset="2"/>
              <a:cs typeface="Symbol" charset="2"/>
              <a:sym typeface="Symbol" charset="2"/>
            </a:endParaRPr>
          </a:p>
          <a:p>
            <a:pPr marL="285750" indent="-285750">
              <a:spcBef>
                <a:spcPct val="20000"/>
              </a:spcBef>
              <a:buFont typeface="Arial" charset="0"/>
              <a:buChar char="•"/>
            </a:pPr>
            <a:r>
              <a:rPr lang="en-US" sz="1600" dirty="0" smtClean="0"/>
              <a:t>After final selection expect (</a:t>
            </a:r>
            <a:r>
              <a:rPr lang="en-US" sz="1600" dirty="0" err="1" smtClean="0"/>
              <a:t>m</a:t>
            </a:r>
            <a:r>
              <a:rPr lang="en-US" sz="1600" baseline="-25000" dirty="0" err="1" smtClean="0"/>
              <a:t>H</a:t>
            </a:r>
            <a:r>
              <a:rPr lang="en-US" sz="1600" dirty="0" smtClean="0"/>
              <a:t>=165 GeV):</a:t>
            </a:r>
          </a:p>
          <a:p>
            <a:pPr algn="ctr">
              <a:spcBef>
                <a:spcPct val="50000"/>
              </a:spcBef>
            </a:pPr>
            <a:r>
              <a:rPr lang="en-US" sz="1600" dirty="0" smtClean="0">
                <a:solidFill>
                  <a:srgbClr val="0000FF"/>
                </a:solidFill>
              </a:rPr>
              <a:t>~7 signal events/fb</a:t>
            </a:r>
            <a:r>
              <a:rPr lang="en-US" sz="1600" baseline="30000" dirty="0" smtClean="0">
                <a:solidFill>
                  <a:srgbClr val="0000FF"/>
                </a:solidFill>
              </a:rPr>
              <a:t>-1</a:t>
            </a:r>
            <a:r>
              <a:rPr lang="en-US" sz="1600" dirty="0" smtClean="0">
                <a:solidFill>
                  <a:srgbClr val="0000FF"/>
                </a:solidFill>
              </a:rPr>
              <a:t>/experiment with S:B~1:50-1:100</a:t>
            </a:r>
          </a:p>
          <a:p>
            <a:pPr marL="285750" indent="-285750">
              <a:spcBef>
                <a:spcPct val="20000"/>
              </a:spcBef>
              <a:buFont typeface="Arial" charset="0"/>
              <a:buChar char="•"/>
            </a:pPr>
            <a:endParaRPr lang="en-US" sz="1600" dirty="0" smtClean="0">
              <a:sym typeface="Symbol" charset="2"/>
            </a:endParaRPr>
          </a:p>
          <a:p>
            <a:pPr marL="285750" indent="-285750">
              <a:spcBef>
                <a:spcPct val="20000"/>
              </a:spcBef>
              <a:buFont typeface="Arial" charset="0"/>
              <a:buChar char="•"/>
            </a:pPr>
            <a:r>
              <a:rPr lang="en-US" sz="1600" dirty="0" smtClean="0">
                <a:sym typeface="Symbol" charset="2"/>
              </a:rPr>
              <a:t>Exploit spin correlation between </a:t>
            </a:r>
            <a:r>
              <a:rPr lang="en-US" sz="1600" dirty="0" err="1" smtClean="0">
                <a:sym typeface="Symbol" charset="2"/>
              </a:rPr>
              <a:t>dibosons</a:t>
            </a:r>
            <a:r>
              <a:rPr lang="en-US" sz="1600" dirty="0" smtClean="0">
                <a:sym typeface="Symbol" charset="2"/>
              </a:rPr>
              <a:t>.</a:t>
            </a:r>
          </a:p>
          <a:p>
            <a:pPr marL="285750" indent="-285750">
              <a:spcBef>
                <a:spcPct val="20000"/>
              </a:spcBef>
            </a:pPr>
            <a:r>
              <a:rPr lang="en-US" sz="1600" dirty="0" smtClean="0">
                <a:sym typeface="Wingdings"/>
              </a:rPr>
              <a:t>	</a:t>
            </a:r>
            <a:r>
              <a:rPr lang="en-US" sz="1600" dirty="0" err="1" smtClean="0">
                <a:sym typeface="Wingdings"/>
              </a:rPr>
              <a:t></a:t>
            </a:r>
            <a:r>
              <a:rPr lang="en-US" sz="1600" dirty="0" smtClean="0">
                <a:sym typeface="Wingdings"/>
              </a:rPr>
              <a:t> </a:t>
            </a:r>
            <a:r>
              <a:rPr lang="en-US" sz="1600" dirty="0" smtClean="0">
                <a:sym typeface="Wingdings" charset="2"/>
              </a:rPr>
              <a:t>Small angular separation between leptons</a:t>
            </a:r>
            <a:endParaRPr lang="en-US" sz="1600" dirty="0" smtClean="0"/>
          </a:p>
          <a:p>
            <a:pPr marL="285750" indent="-285750">
              <a:spcBef>
                <a:spcPct val="20000"/>
              </a:spcBef>
            </a:pPr>
            <a:r>
              <a:rPr lang="en-US" sz="1600" dirty="0" smtClean="0">
                <a:sym typeface="Symbol" charset="2"/>
              </a:rPr>
              <a:t>	</a:t>
            </a:r>
          </a:p>
          <a:p>
            <a:pPr marL="285750" indent="-285750">
              <a:spcBef>
                <a:spcPct val="20000"/>
              </a:spcBef>
              <a:buFont typeface="Arial" charset="0"/>
              <a:buChar char="•"/>
            </a:pPr>
            <a:endParaRPr lang="en-US" sz="1600" dirty="0" smtClean="0">
              <a:sym typeface="Symbol" charset="2"/>
            </a:endParaRPr>
          </a:p>
        </p:txBody>
      </p:sp>
      <p:pic>
        <p:nvPicPr>
          <p:cNvPr id="17" name="Picture 8"/>
          <p:cNvPicPr>
            <a:picLocks noChangeAspect="1" noChangeArrowheads="1"/>
          </p:cNvPicPr>
          <p:nvPr/>
        </p:nvPicPr>
        <p:blipFill>
          <a:blip r:embed="rId6"/>
          <a:srcRect/>
          <a:stretch>
            <a:fillRect/>
          </a:stretch>
        </p:blipFill>
        <p:spPr bwMode="auto">
          <a:xfrm>
            <a:off x="6096000" y="838200"/>
            <a:ext cx="2487612" cy="1493061"/>
          </a:xfrm>
          <a:prstGeom prst="rect">
            <a:avLst/>
          </a:prstGeom>
          <a:noFill/>
          <a:ln w="9525">
            <a:noFill/>
            <a:round/>
            <a:headEnd/>
            <a:tailEnd/>
          </a:ln>
          <a:effectLst/>
        </p:spPr>
      </p:pic>
      <p:pic>
        <p:nvPicPr>
          <p:cNvPr id="22" name="Picture 20"/>
          <p:cNvPicPr>
            <a:picLocks noChangeAspect="1"/>
          </p:cNvPicPr>
          <p:nvPr/>
        </p:nvPicPr>
        <p:blipFill>
          <a:blip r:embed="rId7"/>
          <a:srcRect/>
          <a:stretch>
            <a:fillRect/>
          </a:stretch>
        </p:blipFill>
        <p:spPr bwMode="auto">
          <a:xfrm>
            <a:off x="6096000" y="2243978"/>
            <a:ext cx="2286000" cy="1566022"/>
          </a:xfrm>
          <a:prstGeom prst="rect">
            <a:avLst/>
          </a:prstGeom>
          <a:noFill/>
          <a:ln w="9525">
            <a:noFill/>
            <a:miter lim="800000"/>
            <a:headEnd/>
            <a:tailEnd/>
          </a:ln>
        </p:spPr>
      </p:pic>
      <p:sp>
        <p:nvSpPr>
          <p:cNvPr id="23" name="TextBox 22"/>
          <p:cNvSpPr txBox="1"/>
          <p:nvPr/>
        </p:nvSpPr>
        <p:spPr bwMode="auto">
          <a:xfrm>
            <a:off x="1109648" y="3852446"/>
            <a:ext cx="1404952" cy="338554"/>
          </a:xfrm>
          <a:prstGeom prst="rect">
            <a:avLst/>
          </a:prstGeom>
          <a:noFill/>
          <a:ln w="28575">
            <a:noFill/>
            <a:miter lim="800000"/>
            <a:headEnd/>
            <a:tailEnd/>
          </a:ln>
          <a:effectLst/>
        </p:spPr>
        <p:txBody>
          <a:bodyPr wrap="none" rtlCol="0">
            <a:spAutoFit/>
          </a:bodyPr>
          <a:lstStyle/>
          <a:p>
            <a:pPr>
              <a:spcBef>
                <a:spcPct val="50000"/>
              </a:spcBef>
            </a:pPr>
            <a:r>
              <a:rPr lang="en-US" sz="1600" dirty="0" smtClean="0"/>
              <a:t>Before      cut</a:t>
            </a:r>
          </a:p>
        </p:txBody>
      </p:sp>
      <p:graphicFrame>
        <p:nvGraphicFramePr>
          <p:cNvPr id="323586" name="Object 2"/>
          <p:cNvGraphicFramePr>
            <a:graphicFrameLocks noChangeAspect="1"/>
          </p:cNvGraphicFramePr>
          <p:nvPr/>
        </p:nvGraphicFramePr>
        <p:xfrm>
          <a:off x="2133600" y="1295400"/>
          <a:ext cx="317500" cy="304800"/>
        </p:xfrm>
        <a:graphic>
          <a:graphicData uri="http://schemas.openxmlformats.org/presentationml/2006/ole">
            <p:oleObj spid="_x0000_s798722" name="Equation" r:id="rId8" imgW="203200" imgH="177800" progId="Equation.3">
              <p:embed/>
            </p:oleObj>
          </a:graphicData>
        </a:graphic>
      </p:graphicFrame>
      <p:graphicFrame>
        <p:nvGraphicFramePr>
          <p:cNvPr id="323587" name="Object 3"/>
          <p:cNvGraphicFramePr>
            <a:graphicFrameLocks noChangeAspect="1"/>
          </p:cNvGraphicFramePr>
          <p:nvPr/>
        </p:nvGraphicFramePr>
        <p:xfrm>
          <a:off x="2895600" y="1600200"/>
          <a:ext cx="317500" cy="304800"/>
        </p:xfrm>
        <a:graphic>
          <a:graphicData uri="http://schemas.openxmlformats.org/presentationml/2006/ole">
            <p:oleObj spid="_x0000_s798723" name="Equation" r:id="rId9" imgW="203200" imgH="177800" progId="Equation.3">
              <p:embed/>
            </p:oleObj>
          </a:graphicData>
        </a:graphic>
      </p:graphicFrame>
      <p:sp>
        <p:nvSpPr>
          <p:cNvPr id="18" name="Slide Number Placeholder 1"/>
          <p:cNvSpPr>
            <a:spLocks noGrp="1"/>
          </p:cNvSpPr>
          <p:nvPr>
            <p:ph type="sldNum" sz="quarter" idx="12"/>
          </p:nvPr>
        </p:nvSpPr>
        <p:spPr>
          <a:xfrm>
            <a:off x="7010400" y="6400800"/>
            <a:ext cx="1905000" cy="457200"/>
          </a:xfrm>
        </p:spPr>
        <p:txBody>
          <a:bodyPr/>
          <a:lstStyle/>
          <a:p>
            <a:pPr>
              <a:defRPr/>
            </a:pPr>
            <a:fld id="{EAEAFFAE-2AFA-DB42-A87C-4340D77792FB}" type="slidenum">
              <a:rPr lang="en-US" sz="1600" smtClean="0">
                <a:latin typeface="Arial"/>
                <a:cs typeface="Arial"/>
              </a:rPr>
              <a:pPr>
                <a:defRPr/>
              </a:pPr>
              <a:t>53</a:t>
            </a:fld>
            <a:endParaRPr lang="en-US" sz="1600" dirty="0">
              <a:latin typeface="Arial"/>
              <a:cs typeface="Arial"/>
            </a:endParaRPr>
          </a:p>
        </p:txBody>
      </p:sp>
      <p:graphicFrame>
        <p:nvGraphicFramePr>
          <p:cNvPr id="607238" name="Object 6"/>
          <p:cNvGraphicFramePr>
            <a:graphicFrameLocks noChangeAspect="1"/>
          </p:cNvGraphicFramePr>
          <p:nvPr/>
        </p:nvGraphicFramePr>
        <p:xfrm>
          <a:off x="1795448" y="3886200"/>
          <a:ext cx="317500" cy="304800"/>
        </p:xfrm>
        <a:graphic>
          <a:graphicData uri="http://schemas.openxmlformats.org/presentationml/2006/ole">
            <p:oleObj spid="_x0000_s798724" name="Equation" r:id="rId10" imgW="203200" imgH="177800" progId="Equation.3">
              <p:embed/>
            </p:oleObj>
          </a:graphicData>
        </a:graphic>
      </p:graphicFrame>
      <p:sp>
        <p:nvSpPr>
          <p:cNvPr id="19" name="TextBox 18"/>
          <p:cNvSpPr txBox="1"/>
          <p:nvPr/>
        </p:nvSpPr>
        <p:spPr bwMode="auto">
          <a:xfrm>
            <a:off x="7167462" y="3852446"/>
            <a:ext cx="1290738" cy="338554"/>
          </a:xfrm>
          <a:prstGeom prst="rect">
            <a:avLst/>
          </a:prstGeom>
          <a:noFill/>
          <a:ln w="28575">
            <a:noFill/>
            <a:miter lim="800000"/>
            <a:headEnd/>
            <a:tailEnd/>
          </a:ln>
          <a:effectLst/>
        </p:spPr>
        <p:txBody>
          <a:bodyPr wrap="none" rtlCol="0">
            <a:spAutoFit/>
          </a:bodyPr>
          <a:lstStyle/>
          <a:p>
            <a:pPr>
              <a:spcBef>
                <a:spcPct val="50000"/>
              </a:spcBef>
            </a:pPr>
            <a:r>
              <a:rPr lang="en-US" sz="1600" dirty="0" smtClean="0"/>
              <a:t>After       cut</a:t>
            </a:r>
          </a:p>
        </p:txBody>
      </p:sp>
      <p:graphicFrame>
        <p:nvGraphicFramePr>
          <p:cNvPr id="20" name="Object 6"/>
          <p:cNvGraphicFramePr>
            <a:graphicFrameLocks noChangeAspect="1"/>
          </p:cNvGraphicFramePr>
          <p:nvPr/>
        </p:nvGraphicFramePr>
        <p:xfrm>
          <a:off x="7721514" y="3886200"/>
          <a:ext cx="317500" cy="304800"/>
        </p:xfrm>
        <a:graphic>
          <a:graphicData uri="http://schemas.openxmlformats.org/presentationml/2006/ole">
            <p:oleObj spid="_x0000_s798725" name="Equation" r:id="rId11" imgW="203200" imgH="177800" progId="Equation.3">
              <p:embed/>
            </p:oleObj>
          </a:graphicData>
        </a:graphic>
      </p:graphicFrame>
    </p:spTree>
  </p:cSld>
  <p:clrMapOvr>
    <a:masterClrMapping/>
  </p:clrMapOvr>
  <p:transition advTm="28616"/>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 Box 1027"/>
          <p:cNvSpPr txBox="1">
            <a:spLocks noChangeArrowheads="1"/>
          </p:cNvSpPr>
          <p:nvPr/>
        </p:nvSpPr>
        <p:spPr bwMode="auto">
          <a:xfrm>
            <a:off x="1219200" y="152400"/>
            <a:ext cx="6858000" cy="461963"/>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rPr>
              <a:t>Searching for </a:t>
            </a:r>
            <a:r>
              <a:rPr lang="en-US" sz="2400" dirty="0" err="1" smtClean="0">
                <a:solidFill>
                  <a:srgbClr val="990033"/>
                </a:solidFill>
              </a:rPr>
              <a:t>H</a:t>
            </a:r>
            <a:r>
              <a:rPr lang="en-US" sz="2400" dirty="0" err="1" smtClean="0">
                <a:solidFill>
                  <a:srgbClr val="990033"/>
                </a:solidFill>
                <a:sym typeface="Wingdings"/>
              </a:rPr>
              <a:t>WWl</a:t>
            </a:r>
            <a:r>
              <a:rPr lang="en-US" sz="2400" dirty="0" err="1" smtClean="0">
                <a:solidFill>
                  <a:srgbClr val="990033"/>
                </a:solidFill>
                <a:latin typeface="Symbol" charset="2"/>
                <a:cs typeface="Symbol" charset="2"/>
                <a:sym typeface="Wingdings"/>
              </a:rPr>
              <a:t>n</a:t>
            </a:r>
            <a:r>
              <a:rPr lang="en-US" sz="2400" dirty="0" err="1" smtClean="0">
                <a:solidFill>
                  <a:srgbClr val="990033"/>
                </a:solidFill>
                <a:sym typeface="Wingdings"/>
              </a:rPr>
              <a:t>l</a:t>
            </a:r>
            <a:r>
              <a:rPr lang="en-US" sz="2400" dirty="0" err="1" smtClean="0">
                <a:solidFill>
                  <a:srgbClr val="990033"/>
                </a:solidFill>
                <a:latin typeface="Symbol" charset="2"/>
                <a:cs typeface="Symbol" charset="2"/>
                <a:sym typeface="Wingdings"/>
              </a:rPr>
              <a:t>n</a:t>
            </a:r>
            <a:endParaRPr lang="en-US" sz="2400" dirty="0">
              <a:solidFill>
                <a:srgbClr val="990033"/>
              </a:solidFill>
              <a:latin typeface="Symbol" charset="2"/>
              <a:cs typeface="Symbol" charset="2"/>
            </a:endParaRPr>
          </a:p>
        </p:txBody>
      </p:sp>
      <p:sp>
        <p:nvSpPr>
          <p:cNvPr id="20" name="Rectangle 1028"/>
          <p:cNvSpPr>
            <a:spLocks noChangeArrowheads="1"/>
          </p:cNvSpPr>
          <p:nvPr/>
        </p:nvSpPr>
        <p:spPr bwMode="auto">
          <a:xfrm>
            <a:off x="228600" y="914400"/>
            <a:ext cx="4724400" cy="3886200"/>
          </a:xfrm>
          <a:prstGeom prst="rect">
            <a:avLst/>
          </a:prstGeom>
          <a:noFill/>
          <a:ln w="9525">
            <a:noFill/>
            <a:miter lim="800000"/>
            <a:headEnd/>
            <a:tailEnd/>
          </a:ln>
        </p:spPr>
        <p:txBody>
          <a:bodyPr>
            <a:prstTxWarp prst="textNoShape">
              <a:avLst/>
            </a:prstTxWarp>
          </a:bodyPr>
          <a:lstStyle/>
          <a:p>
            <a:pPr marL="285750" indent="-285750">
              <a:spcBef>
                <a:spcPct val="20000"/>
              </a:spcBef>
            </a:pPr>
            <a:r>
              <a:rPr lang="en-US" sz="1600" dirty="0">
                <a:sym typeface="Symbol" charset="2"/>
              </a:rPr>
              <a:t>To increase the sensitivity</a:t>
            </a:r>
            <a:r>
              <a:rPr lang="en-US" sz="1600" dirty="0" smtClean="0">
                <a:sym typeface="Symbol" charset="2"/>
              </a:rPr>
              <a:t>:</a:t>
            </a:r>
          </a:p>
          <a:p>
            <a:pPr marL="285750" indent="-285750">
              <a:spcBef>
                <a:spcPct val="20000"/>
              </a:spcBef>
              <a:buFont typeface="Arial" charset="0"/>
              <a:buChar char="•"/>
            </a:pPr>
            <a:r>
              <a:rPr lang="en-US" sz="1600" dirty="0" smtClean="0">
                <a:sym typeface="Symbol" charset="2"/>
              </a:rPr>
              <a:t>Consider all signal production modes.</a:t>
            </a:r>
            <a:endParaRPr lang="en-US" sz="1600" dirty="0" smtClean="0">
              <a:sym typeface="Wingdings"/>
            </a:endParaRPr>
          </a:p>
          <a:p>
            <a:pPr marL="285750" indent="-285750">
              <a:spcBef>
                <a:spcPct val="20000"/>
              </a:spcBef>
              <a:buFont typeface="Arial" charset="0"/>
              <a:buChar char="•"/>
            </a:pPr>
            <a:endParaRPr lang="en-US" sz="1600" dirty="0" smtClean="0">
              <a:sym typeface="Wingdings"/>
            </a:endParaRPr>
          </a:p>
          <a:p>
            <a:pPr marL="285750" indent="-285750">
              <a:spcBef>
                <a:spcPct val="20000"/>
              </a:spcBef>
              <a:buFont typeface="Arial" charset="0"/>
              <a:buChar char="•"/>
            </a:pPr>
            <a:r>
              <a:rPr lang="en-US" sz="1600" dirty="0" smtClean="0">
                <a:sym typeface="Wingdings"/>
              </a:rPr>
              <a:t>Categorize events in channels with different S:B (by jet multiplicity, lepton flavor/quality, etc) and combine at the end.</a:t>
            </a:r>
          </a:p>
          <a:p>
            <a:pPr marL="285750" indent="-285750">
              <a:spcBef>
                <a:spcPct val="20000"/>
              </a:spcBef>
              <a:buFont typeface="Arial" charset="0"/>
              <a:buChar char="•"/>
            </a:pPr>
            <a:endParaRPr lang="en-US" sz="1600" dirty="0" smtClean="0">
              <a:sym typeface="Wingdings"/>
            </a:endParaRPr>
          </a:p>
          <a:p>
            <a:pPr marL="285750" indent="-285750">
              <a:spcBef>
                <a:spcPct val="20000"/>
              </a:spcBef>
              <a:buFont typeface="Arial" charset="0"/>
              <a:buChar char="•"/>
            </a:pPr>
            <a:r>
              <a:rPr lang="en-US" sz="1600" dirty="0" smtClean="0">
                <a:sym typeface="Wingdings"/>
              </a:rPr>
              <a:t>Build multivariate </a:t>
            </a:r>
            <a:r>
              <a:rPr lang="en-US" sz="1600" dirty="0" err="1" smtClean="0">
                <a:sym typeface="Wingdings"/>
              </a:rPr>
              <a:t>discriminants</a:t>
            </a:r>
            <a:r>
              <a:rPr lang="en-US" sz="1600" dirty="0" smtClean="0">
                <a:sym typeface="Wingdings"/>
              </a:rPr>
              <a:t> against:</a:t>
            </a:r>
            <a:endParaRPr lang="en-US" sz="1600" b="1" dirty="0" smtClean="0">
              <a:sym typeface="Symbol" charset="2"/>
            </a:endParaRPr>
          </a:p>
          <a:p>
            <a:pPr marL="742950" lvl="1" indent="-285750">
              <a:spcBef>
                <a:spcPct val="20000"/>
              </a:spcBef>
              <a:buFont typeface="Arial" charset="0"/>
              <a:buChar char="•"/>
            </a:pPr>
            <a:r>
              <a:rPr lang="en-US" sz="1600" dirty="0" smtClean="0">
                <a:sym typeface="Symbol" charset="2"/>
              </a:rPr>
              <a:t>Z/</a:t>
            </a:r>
            <a:r>
              <a:rPr lang="en-US" sz="1600" dirty="0" err="1" smtClean="0">
                <a:latin typeface="Symbol" charset="2"/>
                <a:cs typeface="Symbol" charset="2"/>
                <a:sym typeface="Symbol" charset="2"/>
              </a:rPr>
              <a:t>g</a:t>
            </a:r>
            <a:r>
              <a:rPr lang="en-US" sz="1600" dirty="0" smtClean="0">
                <a:sym typeface="Symbol" charset="2"/>
              </a:rPr>
              <a:t>*</a:t>
            </a:r>
            <a:r>
              <a:rPr lang="en-US" sz="1600" dirty="0" err="1" smtClean="0">
                <a:sym typeface="Wingdings"/>
              </a:rPr>
              <a:t>l</a:t>
            </a:r>
            <a:r>
              <a:rPr lang="en-US" sz="1600" baseline="30000" dirty="0" err="1" smtClean="0">
                <a:sym typeface="Wingdings"/>
              </a:rPr>
              <a:t>+</a:t>
            </a:r>
            <a:r>
              <a:rPr lang="en-US" sz="1600" dirty="0" err="1" smtClean="0">
                <a:sym typeface="Wingdings"/>
              </a:rPr>
              <a:t>l</a:t>
            </a:r>
            <a:r>
              <a:rPr lang="en-US" sz="1600" baseline="30000" dirty="0" smtClean="0">
                <a:sym typeface="Wingdings"/>
              </a:rPr>
              <a:t>-</a:t>
            </a:r>
            <a:r>
              <a:rPr lang="en-US" sz="1600" dirty="0" smtClean="0">
                <a:sym typeface="Wingdings"/>
              </a:rPr>
              <a:t> (</a:t>
            </a:r>
            <a:r>
              <a:rPr lang="en-US" sz="1600" dirty="0" smtClean="0">
                <a:sym typeface="Symbol" charset="2"/>
              </a:rPr>
              <a:t>(DØ): increase signal acceptance in event selection.</a:t>
            </a:r>
          </a:p>
          <a:p>
            <a:pPr marL="742950" lvl="1" indent="-285750">
              <a:spcBef>
                <a:spcPct val="20000"/>
              </a:spcBef>
              <a:buFont typeface="Arial" charset="0"/>
              <a:buChar char="•"/>
            </a:pPr>
            <a:r>
              <a:rPr lang="en-US" sz="1600" dirty="0" smtClean="0">
                <a:sym typeface="Symbol" charset="2"/>
              </a:rPr>
              <a:t>Remaining background: final </a:t>
            </a:r>
            <a:r>
              <a:rPr lang="en-US" sz="1600" dirty="0" err="1" smtClean="0">
                <a:sym typeface="Symbol" charset="2"/>
              </a:rPr>
              <a:t>discriminant</a:t>
            </a:r>
            <a:r>
              <a:rPr lang="en-US" sz="1600" dirty="0" smtClean="0">
                <a:sym typeface="Symbol" charset="2"/>
              </a:rPr>
              <a:t>. </a:t>
            </a:r>
            <a:endParaRPr lang="en-US" sz="1600" kern="0" dirty="0" smtClean="0">
              <a:solidFill>
                <a:srgbClr val="000000"/>
              </a:solidFill>
              <a:latin typeface="Arial"/>
              <a:ea typeface="StarSymbol" charset="2"/>
              <a:cs typeface="Arial"/>
              <a:sym typeface="Wingdings"/>
            </a:endParaRPr>
          </a:p>
          <a:p>
            <a:pPr marL="285750" indent="-285750">
              <a:spcBef>
                <a:spcPct val="20000"/>
              </a:spcBef>
            </a:pPr>
            <a:endParaRPr lang="en-US" sz="1600" dirty="0" smtClean="0">
              <a:sym typeface="Wingdings"/>
            </a:endParaRPr>
          </a:p>
        </p:txBody>
      </p:sp>
      <p:pic>
        <p:nvPicPr>
          <p:cNvPr id="18" name="Picture 17"/>
          <p:cNvPicPr>
            <a:picLocks noChangeAspect="1"/>
          </p:cNvPicPr>
          <p:nvPr/>
        </p:nvPicPr>
        <p:blipFill>
          <a:blip r:embed="rId3"/>
          <a:stretch>
            <a:fillRect/>
          </a:stretch>
        </p:blipFill>
        <p:spPr>
          <a:xfrm>
            <a:off x="5257800" y="1024354"/>
            <a:ext cx="3352800" cy="1117600"/>
          </a:xfrm>
          <a:prstGeom prst="rect">
            <a:avLst/>
          </a:prstGeom>
        </p:spPr>
      </p:pic>
      <p:pic>
        <p:nvPicPr>
          <p:cNvPr id="19" name="Picture 18"/>
          <p:cNvPicPr>
            <a:picLocks noChangeAspect="1"/>
          </p:cNvPicPr>
          <p:nvPr/>
        </p:nvPicPr>
        <p:blipFill>
          <a:blip r:embed="rId4"/>
          <a:stretch>
            <a:fillRect/>
          </a:stretch>
        </p:blipFill>
        <p:spPr>
          <a:xfrm>
            <a:off x="5257800" y="2553904"/>
            <a:ext cx="3352800" cy="1061250"/>
          </a:xfrm>
          <a:prstGeom prst="rect">
            <a:avLst/>
          </a:prstGeom>
        </p:spPr>
      </p:pic>
      <p:sp>
        <p:nvSpPr>
          <p:cNvPr id="25" name="TextBox 24"/>
          <p:cNvSpPr txBox="1"/>
          <p:nvPr/>
        </p:nvSpPr>
        <p:spPr bwMode="auto">
          <a:xfrm>
            <a:off x="6019800" y="762000"/>
            <a:ext cx="1906892" cy="338554"/>
          </a:xfrm>
          <a:prstGeom prst="rect">
            <a:avLst/>
          </a:prstGeom>
          <a:noFill/>
          <a:ln w="28575">
            <a:noFill/>
            <a:miter lim="800000"/>
            <a:headEnd/>
            <a:tailEnd/>
          </a:ln>
          <a:effectLst/>
        </p:spPr>
        <p:txBody>
          <a:bodyPr wrap="none" rtlCol="0">
            <a:spAutoFit/>
          </a:bodyPr>
          <a:lstStyle/>
          <a:p>
            <a:pPr>
              <a:spcBef>
                <a:spcPct val="50000"/>
              </a:spcBef>
            </a:pPr>
            <a:r>
              <a:rPr lang="en-US" sz="1600" dirty="0" smtClean="0"/>
              <a:t>Signal composition</a:t>
            </a:r>
          </a:p>
        </p:txBody>
      </p:sp>
      <p:sp>
        <p:nvSpPr>
          <p:cNvPr id="26" name="TextBox 25"/>
          <p:cNvSpPr txBox="1"/>
          <p:nvPr/>
        </p:nvSpPr>
        <p:spPr bwMode="auto">
          <a:xfrm>
            <a:off x="5715000" y="2209800"/>
            <a:ext cx="2431575" cy="338554"/>
          </a:xfrm>
          <a:prstGeom prst="rect">
            <a:avLst/>
          </a:prstGeom>
          <a:noFill/>
          <a:ln w="28575">
            <a:noFill/>
            <a:miter lim="800000"/>
            <a:headEnd/>
            <a:tailEnd/>
          </a:ln>
          <a:effectLst/>
        </p:spPr>
        <p:txBody>
          <a:bodyPr wrap="none" rtlCol="0">
            <a:spAutoFit/>
          </a:bodyPr>
          <a:lstStyle/>
          <a:p>
            <a:pPr>
              <a:spcBef>
                <a:spcPct val="50000"/>
              </a:spcBef>
            </a:pPr>
            <a:r>
              <a:rPr lang="en-US" sz="1600" dirty="0" smtClean="0"/>
              <a:t>Background composition</a:t>
            </a:r>
          </a:p>
        </p:txBody>
      </p:sp>
      <p:pic>
        <p:nvPicPr>
          <p:cNvPr id="12" name="Picture 11"/>
          <p:cNvPicPr>
            <a:picLocks noChangeAspect="1"/>
          </p:cNvPicPr>
          <p:nvPr/>
        </p:nvPicPr>
        <p:blipFill>
          <a:blip r:embed="rId5"/>
          <a:stretch>
            <a:fillRect/>
          </a:stretch>
        </p:blipFill>
        <p:spPr>
          <a:xfrm>
            <a:off x="4572000" y="4091070"/>
            <a:ext cx="3657600" cy="2766930"/>
          </a:xfrm>
          <a:prstGeom prst="rect">
            <a:avLst/>
          </a:prstGeom>
        </p:spPr>
      </p:pic>
      <p:sp>
        <p:nvSpPr>
          <p:cNvPr id="15" name="Slide Number Placeholder 1"/>
          <p:cNvSpPr>
            <a:spLocks noGrp="1"/>
          </p:cNvSpPr>
          <p:nvPr>
            <p:ph type="sldNum" sz="quarter" idx="12"/>
          </p:nvPr>
        </p:nvSpPr>
        <p:spPr>
          <a:xfrm>
            <a:off x="7010400" y="6400800"/>
            <a:ext cx="1905000" cy="457200"/>
          </a:xfrm>
        </p:spPr>
        <p:txBody>
          <a:bodyPr/>
          <a:lstStyle/>
          <a:p>
            <a:pPr>
              <a:defRPr/>
            </a:pPr>
            <a:fld id="{EAEAFFAE-2AFA-DB42-A87C-4340D77792FB}" type="slidenum">
              <a:rPr lang="en-US" sz="1600" smtClean="0">
                <a:latin typeface="Arial"/>
                <a:cs typeface="Arial"/>
              </a:rPr>
              <a:pPr>
                <a:defRPr/>
              </a:pPr>
              <a:t>54</a:t>
            </a:fld>
            <a:endParaRPr lang="en-US" sz="1600" dirty="0">
              <a:latin typeface="Arial"/>
              <a:cs typeface="Arial"/>
            </a:endParaRPr>
          </a:p>
        </p:txBody>
      </p:sp>
      <p:pic>
        <p:nvPicPr>
          <p:cNvPr id="16" name="Picture 15"/>
          <p:cNvPicPr>
            <a:picLocks noChangeAspect="1"/>
          </p:cNvPicPr>
          <p:nvPr/>
        </p:nvPicPr>
        <p:blipFill>
          <a:blip r:embed="rId6"/>
          <a:stretch>
            <a:fillRect/>
          </a:stretch>
        </p:blipFill>
        <p:spPr>
          <a:xfrm>
            <a:off x="381000" y="4114800"/>
            <a:ext cx="3657599" cy="2743200"/>
          </a:xfrm>
          <a:prstGeom prst="rect">
            <a:avLst/>
          </a:prstGeom>
        </p:spPr>
      </p:pic>
    </p:spTree>
  </p:cSld>
  <p:clrMapOvr>
    <a:masterClrMapping/>
  </p:clrMapOvr>
  <p:transition advTm="31616"/>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4572000" y="4107547"/>
            <a:ext cx="4343400" cy="2750453"/>
          </a:xfrm>
          <a:prstGeom prst="rect">
            <a:avLst/>
          </a:prstGeom>
        </p:spPr>
      </p:pic>
      <p:sp>
        <p:nvSpPr>
          <p:cNvPr id="6" name="Text Box 1027"/>
          <p:cNvSpPr txBox="1">
            <a:spLocks noChangeArrowheads="1"/>
          </p:cNvSpPr>
          <p:nvPr/>
        </p:nvSpPr>
        <p:spPr bwMode="auto">
          <a:xfrm>
            <a:off x="1219200" y="152400"/>
            <a:ext cx="6858000" cy="461963"/>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rPr>
              <a:t>Searching for </a:t>
            </a:r>
            <a:r>
              <a:rPr lang="en-US" sz="2400" dirty="0" err="1" smtClean="0">
                <a:solidFill>
                  <a:srgbClr val="990033"/>
                </a:solidFill>
              </a:rPr>
              <a:t>H</a:t>
            </a:r>
            <a:r>
              <a:rPr lang="en-US" sz="2400" dirty="0" err="1" smtClean="0">
                <a:solidFill>
                  <a:srgbClr val="990033"/>
                </a:solidFill>
                <a:sym typeface="Wingdings"/>
              </a:rPr>
              <a:t>WWl</a:t>
            </a:r>
            <a:r>
              <a:rPr lang="en-US" sz="2400" dirty="0" err="1" smtClean="0">
                <a:solidFill>
                  <a:srgbClr val="990033"/>
                </a:solidFill>
                <a:latin typeface="Symbol" charset="2"/>
                <a:cs typeface="Symbol" charset="2"/>
                <a:sym typeface="Wingdings"/>
              </a:rPr>
              <a:t>n</a:t>
            </a:r>
            <a:r>
              <a:rPr lang="en-US" sz="2400" dirty="0" err="1" smtClean="0">
                <a:solidFill>
                  <a:srgbClr val="990033"/>
                </a:solidFill>
                <a:sym typeface="Wingdings"/>
              </a:rPr>
              <a:t>l</a:t>
            </a:r>
            <a:r>
              <a:rPr lang="en-US" sz="2400" dirty="0" err="1" smtClean="0">
                <a:solidFill>
                  <a:srgbClr val="990033"/>
                </a:solidFill>
                <a:latin typeface="Symbol" charset="2"/>
                <a:cs typeface="Symbol" charset="2"/>
                <a:sym typeface="Wingdings"/>
              </a:rPr>
              <a:t>n</a:t>
            </a:r>
            <a:endParaRPr lang="en-US" sz="2400" dirty="0">
              <a:solidFill>
                <a:srgbClr val="990033"/>
              </a:solidFill>
              <a:latin typeface="Symbol" charset="2"/>
              <a:cs typeface="Symbol" charset="2"/>
            </a:endParaRPr>
          </a:p>
        </p:txBody>
      </p:sp>
      <p:sp>
        <p:nvSpPr>
          <p:cNvPr id="20" name="Rectangle 1028"/>
          <p:cNvSpPr>
            <a:spLocks noChangeArrowheads="1"/>
          </p:cNvSpPr>
          <p:nvPr/>
        </p:nvSpPr>
        <p:spPr bwMode="auto">
          <a:xfrm>
            <a:off x="228600" y="914400"/>
            <a:ext cx="4724400" cy="3886200"/>
          </a:xfrm>
          <a:prstGeom prst="rect">
            <a:avLst/>
          </a:prstGeom>
          <a:noFill/>
          <a:ln w="9525">
            <a:noFill/>
            <a:miter lim="800000"/>
            <a:headEnd/>
            <a:tailEnd/>
          </a:ln>
        </p:spPr>
        <p:txBody>
          <a:bodyPr>
            <a:prstTxWarp prst="textNoShape">
              <a:avLst/>
            </a:prstTxWarp>
          </a:bodyPr>
          <a:lstStyle/>
          <a:p>
            <a:pPr marL="285750" indent="-285750">
              <a:spcBef>
                <a:spcPct val="20000"/>
              </a:spcBef>
            </a:pPr>
            <a:r>
              <a:rPr lang="en-US" sz="1600" dirty="0">
                <a:sym typeface="Symbol" charset="2"/>
              </a:rPr>
              <a:t>To increase the sensitivity</a:t>
            </a:r>
            <a:r>
              <a:rPr lang="en-US" sz="1600" dirty="0" smtClean="0">
                <a:sym typeface="Symbol" charset="2"/>
              </a:rPr>
              <a:t>:</a:t>
            </a:r>
          </a:p>
          <a:p>
            <a:pPr marL="285750" indent="-285750">
              <a:spcBef>
                <a:spcPct val="20000"/>
              </a:spcBef>
              <a:buFont typeface="Arial" charset="0"/>
              <a:buChar char="•"/>
            </a:pPr>
            <a:r>
              <a:rPr lang="en-US" sz="1600" dirty="0" smtClean="0">
                <a:sym typeface="Symbol" charset="2"/>
              </a:rPr>
              <a:t>Consider all signal production modes.</a:t>
            </a:r>
            <a:endParaRPr lang="en-US" sz="1600" dirty="0" smtClean="0">
              <a:sym typeface="Wingdings"/>
            </a:endParaRPr>
          </a:p>
          <a:p>
            <a:pPr marL="285750" indent="-285750">
              <a:spcBef>
                <a:spcPct val="20000"/>
              </a:spcBef>
              <a:buFont typeface="Arial" charset="0"/>
              <a:buChar char="•"/>
            </a:pPr>
            <a:endParaRPr lang="en-US" sz="1600" dirty="0" smtClean="0">
              <a:sym typeface="Wingdings"/>
            </a:endParaRPr>
          </a:p>
          <a:p>
            <a:pPr marL="285750" indent="-285750">
              <a:spcBef>
                <a:spcPct val="20000"/>
              </a:spcBef>
              <a:buFont typeface="Arial" charset="0"/>
              <a:buChar char="•"/>
            </a:pPr>
            <a:r>
              <a:rPr lang="en-US" sz="1600" dirty="0" smtClean="0">
                <a:sym typeface="Wingdings"/>
              </a:rPr>
              <a:t>Categorize events in channels with different S:B (by jet multiplicity, lepton flavor/quality, etc) and combine at the end.</a:t>
            </a:r>
          </a:p>
          <a:p>
            <a:pPr marL="285750" indent="-285750">
              <a:spcBef>
                <a:spcPct val="20000"/>
              </a:spcBef>
              <a:buFont typeface="Arial" charset="0"/>
              <a:buChar char="•"/>
            </a:pPr>
            <a:endParaRPr lang="en-US" sz="1600" dirty="0" smtClean="0">
              <a:sym typeface="Wingdings"/>
            </a:endParaRPr>
          </a:p>
          <a:p>
            <a:pPr marL="285750" indent="-285750">
              <a:spcBef>
                <a:spcPct val="20000"/>
              </a:spcBef>
              <a:buFont typeface="Arial" charset="0"/>
              <a:buChar char="•"/>
            </a:pPr>
            <a:r>
              <a:rPr lang="en-US" sz="1600" dirty="0" smtClean="0">
                <a:sym typeface="Wingdings"/>
              </a:rPr>
              <a:t>Build multivariate </a:t>
            </a:r>
            <a:r>
              <a:rPr lang="en-US" sz="1600" dirty="0" err="1" smtClean="0">
                <a:sym typeface="Wingdings"/>
              </a:rPr>
              <a:t>discriminants</a:t>
            </a:r>
            <a:r>
              <a:rPr lang="en-US" sz="1600" dirty="0" smtClean="0">
                <a:sym typeface="Wingdings"/>
              </a:rPr>
              <a:t> against:</a:t>
            </a:r>
            <a:endParaRPr lang="en-US" sz="1600" b="1" dirty="0" smtClean="0">
              <a:sym typeface="Symbol" charset="2"/>
            </a:endParaRPr>
          </a:p>
          <a:p>
            <a:pPr marL="742950" lvl="1" indent="-285750">
              <a:spcBef>
                <a:spcPct val="20000"/>
              </a:spcBef>
              <a:buFont typeface="Arial" charset="0"/>
              <a:buChar char="•"/>
            </a:pPr>
            <a:r>
              <a:rPr lang="en-US" sz="1600" dirty="0" smtClean="0">
                <a:sym typeface="Symbol" charset="2"/>
              </a:rPr>
              <a:t>Z/</a:t>
            </a:r>
            <a:r>
              <a:rPr lang="en-US" sz="1600" dirty="0" err="1" smtClean="0">
                <a:latin typeface="Symbol" charset="2"/>
                <a:cs typeface="Symbol" charset="2"/>
                <a:sym typeface="Symbol" charset="2"/>
              </a:rPr>
              <a:t>g</a:t>
            </a:r>
            <a:r>
              <a:rPr lang="en-US" sz="1600" dirty="0" smtClean="0">
                <a:sym typeface="Symbol" charset="2"/>
              </a:rPr>
              <a:t>*</a:t>
            </a:r>
            <a:r>
              <a:rPr lang="en-US" sz="1600" dirty="0" err="1" smtClean="0">
                <a:sym typeface="Wingdings"/>
              </a:rPr>
              <a:t>l</a:t>
            </a:r>
            <a:r>
              <a:rPr lang="en-US" sz="1600" baseline="30000" dirty="0" err="1" smtClean="0">
                <a:sym typeface="Wingdings"/>
              </a:rPr>
              <a:t>+</a:t>
            </a:r>
            <a:r>
              <a:rPr lang="en-US" sz="1600" dirty="0" err="1" smtClean="0">
                <a:sym typeface="Wingdings"/>
              </a:rPr>
              <a:t>l</a:t>
            </a:r>
            <a:r>
              <a:rPr lang="en-US" sz="1600" baseline="30000" dirty="0" smtClean="0">
                <a:sym typeface="Wingdings"/>
              </a:rPr>
              <a:t>-</a:t>
            </a:r>
            <a:r>
              <a:rPr lang="en-US" sz="1600" dirty="0" smtClean="0">
                <a:sym typeface="Wingdings"/>
              </a:rPr>
              <a:t> (</a:t>
            </a:r>
            <a:r>
              <a:rPr lang="en-US" sz="1600" dirty="0" smtClean="0">
                <a:sym typeface="Symbol" charset="2"/>
              </a:rPr>
              <a:t>(DØ): increase signal acceptance in event selection.</a:t>
            </a:r>
          </a:p>
          <a:p>
            <a:pPr marL="742950" lvl="1" indent="-285750">
              <a:spcBef>
                <a:spcPct val="20000"/>
              </a:spcBef>
              <a:buFont typeface="Arial" charset="0"/>
              <a:buChar char="•"/>
            </a:pPr>
            <a:r>
              <a:rPr lang="en-US" sz="1600" dirty="0" smtClean="0">
                <a:sym typeface="Symbol" charset="2"/>
              </a:rPr>
              <a:t>Remaining background: final </a:t>
            </a:r>
            <a:r>
              <a:rPr lang="en-US" sz="1600" dirty="0" err="1" smtClean="0">
                <a:sym typeface="Symbol" charset="2"/>
              </a:rPr>
              <a:t>discriminant</a:t>
            </a:r>
            <a:r>
              <a:rPr lang="en-US" sz="1600" dirty="0" smtClean="0">
                <a:sym typeface="Symbol" charset="2"/>
              </a:rPr>
              <a:t>.</a:t>
            </a:r>
          </a:p>
          <a:p>
            <a:pPr marL="285750" indent="-285750">
              <a:spcBef>
                <a:spcPct val="20000"/>
              </a:spcBef>
            </a:pPr>
            <a:endParaRPr lang="en-US" sz="1600" kern="0" dirty="0" smtClean="0">
              <a:solidFill>
                <a:srgbClr val="000000"/>
              </a:solidFill>
              <a:latin typeface="Arial"/>
              <a:ea typeface="StarSymbol" charset="2"/>
              <a:cs typeface="Arial"/>
              <a:sym typeface="Symbol" charset="2"/>
            </a:endParaRPr>
          </a:p>
          <a:p>
            <a:pPr marL="285750" indent="-285750">
              <a:spcBef>
                <a:spcPct val="20000"/>
              </a:spcBef>
              <a:buFont typeface="Arial" charset="0"/>
              <a:buChar char="•"/>
            </a:pPr>
            <a:r>
              <a:rPr lang="en-US" sz="1600" kern="0" dirty="0" smtClean="0">
                <a:solidFill>
                  <a:srgbClr val="000000"/>
                </a:solidFill>
                <a:latin typeface="Arial"/>
                <a:ea typeface="StarSymbol" charset="2"/>
                <a:cs typeface="Arial"/>
                <a:sym typeface="Symbol" charset="2"/>
              </a:rPr>
              <a:t>Include searches for same-sign </a:t>
            </a:r>
            <a:r>
              <a:rPr lang="en-US" sz="1600" kern="0" dirty="0" err="1" smtClean="0">
                <a:solidFill>
                  <a:srgbClr val="000000"/>
                </a:solidFill>
                <a:latin typeface="Arial"/>
                <a:ea typeface="StarSymbol" charset="2"/>
                <a:cs typeface="Arial"/>
                <a:sym typeface="Symbol" charset="2"/>
              </a:rPr>
              <a:t>dilepton</a:t>
            </a:r>
            <a:r>
              <a:rPr lang="en-US" sz="1600" kern="0" dirty="0" smtClean="0">
                <a:solidFill>
                  <a:srgbClr val="000000"/>
                </a:solidFill>
                <a:latin typeface="Arial"/>
                <a:ea typeface="StarSymbol" charset="2"/>
                <a:cs typeface="Arial"/>
                <a:sym typeface="Symbol" charset="2"/>
              </a:rPr>
              <a:t> and </a:t>
            </a:r>
            <a:r>
              <a:rPr lang="en-US" sz="1600" kern="0" dirty="0" err="1" smtClean="0">
                <a:solidFill>
                  <a:srgbClr val="000000"/>
                </a:solidFill>
                <a:latin typeface="Arial"/>
                <a:ea typeface="StarSymbol" charset="2"/>
                <a:cs typeface="Arial"/>
                <a:sym typeface="Symbol" charset="2"/>
              </a:rPr>
              <a:t>trilepton</a:t>
            </a:r>
            <a:r>
              <a:rPr lang="en-US" sz="1600" kern="0" dirty="0" smtClean="0">
                <a:solidFill>
                  <a:srgbClr val="000000"/>
                </a:solidFill>
                <a:latin typeface="Arial"/>
                <a:ea typeface="StarSymbol" charset="2"/>
                <a:cs typeface="Arial"/>
                <a:sym typeface="Symbol" charset="2"/>
              </a:rPr>
              <a:t> final states.</a:t>
            </a:r>
          </a:p>
          <a:p>
            <a:pPr marL="285750" indent="-285750">
              <a:spcBef>
                <a:spcPct val="20000"/>
              </a:spcBef>
              <a:buFont typeface="Arial" charset="0"/>
              <a:buChar char="•"/>
            </a:pPr>
            <a:endParaRPr lang="en-US" sz="1600" kern="0" dirty="0" smtClean="0">
              <a:solidFill>
                <a:srgbClr val="000000"/>
              </a:solidFill>
              <a:latin typeface="Arial"/>
              <a:ea typeface="StarSymbol" charset="2"/>
              <a:cs typeface="Arial"/>
              <a:sym typeface="Symbol" charset="2"/>
            </a:endParaRPr>
          </a:p>
          <a:p>
            <a:pPr marL="285750" indent="-285750">
              <a:spcBef>
                <a:spcPct val="20000"/>
              </a:spcBef>
              <a:buFont typeface="Arial" charset="0"/>
              <a:buChar char="•"/>
            </a:pPr>
            <a:endParaRPr lang="en-US" sz="1600" kern="0" dirty="0" smtClean="0">
              <a:solidFill>
                <a:srgbClr val="000000"/>
              </a:solidFill>
              <a:latin typeface="Arial"/>
              <a:ea typeface="StarSymbol" charset="2"/>
              <a:cs typeface="Arial"/>
              <a:sym typeface="Symbol" charset="2"/>
            </a:endParaRPr>
          </a:p>
          <a:p>
            <a:pPr marL="285750" indent="-285750">
              <a:spcBef>
                <a:spcPct val="20000"/>
              </a:spcBef>
              <a:buFont typeface="Arial" charset="0"/>
              <a:buChar char="•"/>
            </a:pPr>
            <a:endParaRPr lang="en-US" sz="1600" kern="0" dirty="0" smtClean="0">
              <a:solidFill>
                <a:srgbClr val="000000"/>
              </a:solidFill>
              <a:latin typeface="Arial"/>
              <a:ea typeface="StarSymbol" charset="2"/>
              <a:cs typeface="Arial"/>
              <a:sym typeface="Symbol" charset="2"/>
            </a:endParaRPr>
          </a:p>
          <a:p>
            <a:pPr marL="285750" indent="-285750">
              <a:spcBef>
                <a:spcPct val="20000"/>
              </a:spcBef>
            </a:pPr>
            <a:r>
              <a:rPr lang="en-US" sz="1600" dirty="0" smtClean="0">
                <a:latin typeface="Arial"/>
                <a:cs typeface="Arial"/>
                <a:sym typeface="Symbol" charset="2"/>
              </a:rPr>
              <a:t>Validate search strategy by measuring </a:t>
            </a:r>
            <a:r>
              <a:rPr lang="en-US" sz="1600" dirty="0" err="1" smtClean="0">
                <a:latin typeface="Arial"/>
                <a:cs typeface="Arial"/>
                <a:sym typeface="Symbol" charset="2"/>
              </a:rPr>
              <a:t>WW</a:t>
            </a:r>
            <a:r>
              <a:rPr lang="en-US" sz="1600" dirty="0" err="1" smtClean="0">
                <a:latin typeface="Arial"/>
                <a:cs typeface="Arial"/>
                <a:sym typeface="Wingdings"/>
              </a:rPr>
              <a:t>l</a:t>
            </a:r>
            <a:r>
              <a:rPr lang="en-US" sz="1600" dirty="0" err="1" smtClean="0">
                <a:latin typeface="Symbol" charset="2"/>
                <a:cs typeface="Symbol" charset="2"/>
                <a:sym typeface="Wingdings"/>
              </a:rPr>
              <a:t>n</a:t>
            </a:r>
            <a:r>
              <a:rPr lang="en-US" sz="1600" dirty="0" err="1" smtClean="0">
                <a:latin typeface="Arial"/>
                <a:cs typeface="Arial"/>
                <a:sym typeface="Wingdings"/>
              </a:rPr>
              <a:t>l</a:t>
            </a:r>
            <a:r>
              <a:rPr lang="en-US" sz="1600" dirty="0" err="1" smtClean="0">
                <a:latin typeface="Symbol" charset="2"/>
                <a:cs typeface="Symbol" charset="2"/>
                <a:sym typeface="Wingdings"/>
              </a:rPr>
              <a:t>n</a:t>
            </a:r>
            <a:r>
              <a:rPr lang="en-US" sz="1600" dirty="0" smtClean="0">
                <a:latin typeface="Arial"/>
                <a:cs typeface="Arial"/>
                <a:sym typeface="Wingdings"/>
              </a:rPr>
              <a:t>.</a:t>
            </a:r>
            <a:r>
              <a:rPr lang="en-US" sz="1600" dirty="0" smtClean="0">
                <a:sym typeface="Symbol" charset="2"/>
              </a:rPr>
              <a:t> </a:t>
            </a:r>
          </a:p>
          <a:p>
            <a:pPr marL="285750" indent="-285750">
              <a:spcBef>
                <a:spcPct val="20000"/>
              </a:spcBef>
            </a:pPr>
            <a:endParaRPr lang="en-US" sz="1600" kern="0" dirty="0" smtClean="0">
              <a:solidFill>
                <a:srgbClr val="000000"/>
              </a:solidFill>
              <a:latin typeface="Arial"/>
              <a:ea typeface="StarSymbol" charset="2"/>
              <a:cs typeface="Arial"/>
              <a:sym typeface="Wingdings"/>
            </a:endParaRPr>
          </a:p>
          <a:p>
            <a:pPr marL="285750" indent="-285750">
              <a:spcBef>
                <a:spcPct val="20000"/>
              </a:spcBef>
            </a:pPr>
            <a:endParaRPr lang="en-US" sz="1600" dirty="0" smtClean="0">
              <a:sym typeface="Wingdings"/>
            </a:endParaRPr>
          </a:p>
        </p:txBody>
      </p:sp>
      <p:sp>
        <p:nvSpPr>
          <p:cNvPr id="15" name="Slide Number Placeholder 1"/>
          <p:cNvSpPr>
            <a:spLocks noGrp="1"/>
          </p:cNvSpPr>
          <p:nvPr>
            <p:ph type="sldNum" sz="quarter" idx="12"/>
          </p:nvPr>
        </p:nvSpPr>
        <p:spPr>
          <a:xfrm>
            <a:off x="7010400" y="6400800"/>
            <a:ext cx="1905000" cy="457200"/>
          </a:xfrm>
        </p:spPr>
        <p:txBody>
          <a:bodyPr/>
          <a:lstStyle/>
          <a:p>
            <a:pPr>
              <a:defRPr/>
            </a:pPr>
            <a:fld id="{EAEAFFAE-2AFA-DB42-A87C-4340D77792FB}" type="slidenum">
              <a:rPr lang="en-US" sz="1600" smtClean="0">
                <a:latin typeface="Arial"/>
                <a:cs typeface="Arial"/>
              </a:rPr>
              <a:pPr>
                <a:defRPr/>
              </a:pPr>
              <a:t>55</a:t>
            </a:fld>
            <a:endParaRPr lang="en-US" sz="1600" dirty="0">
              <a:latin typeface="Arial"/>
              <a:cs typeface="Arial"/>
            </a:endParaRPr>
          </a:p>
        </p:txBody>
      </p:sp>
      <p:pic>
        <p:nvPicPr>
          <p:cNvPr id="11" name="Picture 10"/>
          <p:cNvPicPr>
            <a:picLocks noChangeAspect="1"/>
          </p:cNvPicPr>
          <p:nvPr/>
        </p:nvPicPr>
        <p:blipFill>
          <a:blip r:embed="rId4"/>
          <a:stretch>
            <a:fillRect/>
          </a:stretch>
        </p:blipFill>
        <p:spPr>
          <a:xfrm>
            <a:off x="5313858" y="914400"/>
            <a:ext cx="3296742" cy="3136900"/>
          </a:xfrm>
          <a:prstGeom prst="rect">
            <a:avLst/>
          </a:prstGeom>
        </p:spPr>
      </p:pic>
    </p:spTree>
  </p:cSld>
  <p:clrMapOvr>
    <a:masterClrMapping/>
  </p:clrMapOvr>
  <p:transition advTm="31616"/>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 Box 1027"/>
          <p:cNvSpPr txBox="1">
            <a:spLocks noChangeArrowheads="1"/>
          </p:cNvSpPr>
          <p:nvPr/>
        </p:nvSpPr>
        <p:spPr bwMode="auto">
          <a:xfrm>
            <a:off x="1219200" y="152400"/>
            <a:ext cx="6858000" cy="461665"/>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rPr>
              <a:t>Low </a:t>
            </a:r>
            <a:r>
              <a:rPr lang="en-US" sz="2400" dirty="0">
                <a:solidFill>
                  <a:srgbClr val="990033"/>
                </a:solidFill>
              </a:rPr>
              <a:t>Mass </a:t>
            </a:r>
            <a:r>
              <a:rPr lang="en-US" sz="2400" dirty="0" smtClean="0">
                <a:solidFill>
                  <a:srgbClr val="990033"/>
                </a:solidFill>
              </a:rPr>
              <a:t>Results from </a:t>
            </a:r>
            <a:r>
              <a:rPr lang="en-US" sz="2400" dirty="0" err="1" smtClean="0">
                <a:solidFill>
                  <a:srgbClr val="990033"/>
                </a:solidFill>
              </a:rPr>
              <a:t>H</a:t>
            </a:r>
            <a:r>
              <a:rPr lang="en-US" sz="2400" dirty="0" err="1" smtClean="0">
                <a:solidFill>
                  <a:srgbClr val="990033"/>
                </a:solidFill>
                <a:sym typeface="Wingdings"/>
              </a:rPr>
              <a:t></a:t>
            </a:r>
            <a:r>
              <a:rPr lang="en-US" sz="2400" dirty="0" err="1" smtClean="0">
                <a:solidFill>
                  <a:srgbClr val="990033"/>
                </a:solidFill>
                <a:latin typeface="Arial"/>
                <a:cs typeface="Arial"/>
                <a:sym typeface="Wingdings"/>
              </a:rPr>
              <a:t>WW</a:t>
            </a:r>
            <a:r>
              <a:rPr lang="en-US" sz="2400" dirty="0" err="1" smtClean="0">
                <a:solidFill>
                  <a:srgbClr val="990033"/>
                </a:solidFill>
                <a:sym typeface="Wingdings"/>
              </a:rPr>
              <a:t>,</a:t>
            </a:r>
            <a:r>
              <a:rPr lang="en-US" sz="2400" dirty="0" err="1" smtClean="0">
                <a:solidFill>
                  <a:srgbClr val="990033"/>
                </a:solidFill>
                <a:latin typeface="Symbol" charset="2"/>
                <a:cs typeface="Symbol" charset="2"/>
                <a:sym typeface="Wingdings"/>
              </a:rPr>
              <a:t>tt</a:t>
            </a:r>
            <a:r>
              <a:rPr lang="en-US" sz="2400" dirty="0" err="1" smtClean="0">
                <a:solidFill>
                  <a:srgbClr val="990033"/>
                </a:solidFill>
                <a:sym typeface="Wingdings"/>
              </a:rPr>
              <a:t>,</a:t>
            </a:r>
            <a:r>
              <a:rPr lang="en-US" sz="2400" dirty="0" err="1" smtClean="0">
                <a:solidFill>
                  <a:srgbClr val="990033"/>
                </a:solidFill>
                <a:latin typeface="Symbol" charset="2"/>
                <a:cs typeface="Symbol" charset="2"/>
                <a:sym typeface="Wingdings"/>
              </a:rPr>
              <a:t>gg</a:t>
            </a:r>
            <a:endParaRPr lang="en-US" sz="2400" dirty="0">
              <a:solidFill>
                <a:srgbClr val="990033"/>
              </a:solidFill>
            </a:endParaRPr>
          </a:p>
        </p:txBody>
      </p:sp>
      <p:sp>
        <p:nvSpPr>
          <p:cNvPr id="42018" name="Rectangle 1028"/>
          <p:cNvSpPr>
            <a:spLocks noChangeArrowheads="1"/>
          </p:cNvSpPr>
          <p:nvPr/>
        </p:nvSpPr>
        <p:spPr bwMode="auto">
          <a:xfrm>
            <a:off x="4648200" y="4800600"/>
            <a:ext cx="4495800" cy="1295400"/>
          </a:xfrm>
          <a:prstGeom prst="rect">
            <a:avLst/>
          </a:prstGeom>
          <a:noFill/>
          <a:ln w="9525">
            <a:noFill/>
            <a:miter lim="800000"/>
            <a:headEnd/>
            <a:tailEnd/>
          </a:ln>
        </p:spPr>
        <p:txBody>
          <a:bodyPr>
            <a:prstTxWarp prst="textNoShape">
              <a:avLst/>
            </a:prstTxWarp>
          </a:bodyPr>
          <a:lstStyle/>
          <a:p>
            <a:pPr marL="285750" indent="-285750">
              <a:spcBef>
                <a:spcPct val="20000"/>
              </a:spcBef>
            </a:pPr>
            <a:r>
              <a:rPr lang="en-US" sz="1600" dirty="0" smtClean="0">
                <a:sym typeface="Wingdings" charset="2"/>
              </a:rPr>
              <a:t>Additional </a:t>
            </a:r>
            <a:r>
              <a:rPr lang="en-US" sz="1600" dirty="0">
                <a:sym typeface="Wingdings" charset="2"/>
              </a:rPr>
              <a:t>channels contribute </a:t>
            </a:r>
            <a:r>
              <a:rPr lang="en-US" sz="1600" dirty="0" smtClean="0">
                <a:sym typeface="Wingdings" charset="2"/>
              </a:rPr>
              <a:t>useful sensitivity        </a:t>
            </a:r>
          </a:p>
          <a:p>
            <a:pPr marL="285750" indent="-285750">
              <a:spcBef>
                <a:spcPct val="20000"/>
              </a:spcBef>
            </a:pPr>
            <a:r>
              <a:rPr lang="en-US" sz="1600" dirty="0" smtClean="0">
                <a:sym typeface="Wingdings" charset="2"/>
              </a:rPr>
              <a:t>at low</a:t>
            </a:r>
            <a:r>
              <a:rPr lang="en-US" sz="1600" dirty="0">
                <a:sym typeface="Wingdings" charset="2"/>
              </a:rPr>
              <a:t>/intermediate</a:t>
            </a:r>
            <a:r>
              <a:rPr lang="en-US" sz="1600" dirty="0" smtClean="0">
                <a:sym typeface="Wingdings" charset="2"/>
              </a:rPr>
              <a:t> </a:t>
            </a:r>
            <a:r>
              <a:rPr lang="en-US" sz="1600" dirty="0" err="1" smtClean="0">
                <a:solidFill>
                  <a:srgbClr val="000000"/>
                </a:solidFill>
                <a:ea typeface="Gothic" charset="0"/>
                <a:cs typeface="Gothic" charset="0"/>
                <a:sym typeface="Wingdings" charset="2"/>
              </a:rPr>
              <a:t>m</a:t>
            </a:r>
            <a:r>
              <a:rPr lang="en-US" sz="1600" baseline="-25000" dirty="0" err="1" smtClean="0">
                <a:solidFill>
                  <a:srgbClr val="000000"/>
                </a:solidFill>
                <a:ea typeface="Gothic" charset="0"/>
                <a:cs typeface="Gothic" charset="0"/>
                <a:sym typeface="Wingdings" charset="2"/>
              </a:rPr>
              <a:t>H</a:t>
            </a:r>
            <a:r>
              <a:rPr lang="en-US" sz="1600" dirty="0" smtClean="0">
                <a:sym typeface="Wingdings" charset="2"/>
              </a:rPr>
              <a:t>:</a:t>
            </a:r>
          </a:p>
          <a:p>
            <a:pPr marL="285750" indent="-285750">
              <a:spcBef>
                <a:spcPct val="20000"/>
              </a:spcBef>
              <a:buFont typeface="Arial"/>
              <a:buChar char="•"/>
            </a:pPr>
            <a:r>
              <a:rPr lang="en-US" sz="1600" dirty="0" err="1" smtClean="0">
                <a:solidFill>
                  <a:srgbClr val="000000"/>
                </a:solidFill>
                <a:ea typeface="Gothic" charset="0"/>
                <a:cs typeface="Arial" charset="0"/>
                <a:sym typeface="Wingdings" charset="2"/>
              </a:rPr>
              <a:t>HWW</a:t>
            </a:r>
            <a:r>
              <a:rPr lang="en-US" sz="1600" dirty="0" err="1" smtClean="0">
                <a:ea typeface="Arial" charset="0"/>
                <a:cs typeface="Arial" charset="0"/>
                <a:sym typeface="Wingdings" charset="2"/>
              </a:rPr>
              <a:t></a:t>
            </a:r>
            <a:r>
              <a:rPr lang="en-US" sz="1600" dirty="0" err="1" smtClean="0">
                <a:ea typeface="Arial" charset="0"/>
                <a:cs typeface="Arial" charset="0"/>
                <a:sym typeface="Symbol" charset="2"/>
              </a:rPr>
              <a:t>l</a:t>
            </a:r>
            <a:r>
              <a:rPr lang="en-US" sz="1600" dirty="0" err="1" smtClean="0">
                <a:latin typeface="Symbol" charset="2"/>
                <a:ea typeface="Symbol" charset="2"/>
                <a:cs typeface="Symbol" charset="2"/>
                <a:sym typeface="Symbol" charset="2"/>
              </a:rPr>
              <a:t>n</a:t>
            </a:r>
            <a:r>
              <a:rPr lang="en-US" sz="1600" dirty="0" err="1" smtClean="0">
                <a:ea typeface="Arial" charset="0"/>
                <a:cs typeface="Arial" charset="0"/>
                <a:sym typeface="Symbol" charset="2"/>
              </a:rPr>
              <a:t>l</a:t>
            </a:r>
            <a:r>
              <a:rPr lang="en-US" sz="1600" dirty="0" err="1" smtClean="0">
                <a:latin typeface="Symbol" charset="2"/>
                <a:ea typeface="Symbol" charset="2"/>
                <a:cs typeface="Symbol" charset="2"/>
                <a:sym typeface="Symbol" charset="2"/>
              </a:rPr>
              <a:t>n</a:t>
            </a:r>
            <a:r>
              <a:rPr lang="en-US" sz="1600" dirty="0" smtClean="0">
                <a:solidFill>
                  <a:srgbClr val="000000"/>
                </a:solidFill>
                <a:ea typeface="Gothic" charset="0"/>
                <a:cs typeface="Gothic" charset="0"/>
                <a:sym typeface="Wingdings" charset="2"/>
              </a:rPr>
              <a:t>: improving towards high </a:t>
            </a:r>
            <a:r>
              <a:rPr lang="en-US" sz="1600" dirty="0" err="1" smtClean="0">
                <a:solidFill>
                  <a:srgbClr val="000000"/>
                </a:solidFill>
                <a:ea typeface="Gothic" charset="0"/>
                <a:cs typeface="Gothic" charset="0"/>
                <a:sym typeface="Wingdings" charset="2"/>
              </a:rPr>
              <a:t>m</a:t>
            </a:r>
            <a:r>
              <a:rPr lang="en-US" sz="1600" baseline="-25000" dirty="0" err="1" smtClean="0">
                <a:solidFill>
                  <a:srgbClr val="000000"/>
                </a:solidFill>
                <a:ea typeface="Gothic" charset="0"/>
                <a:cs typeface="Gothic" charset="0"/>
                <a:sym typeface="Wingdings" charset="2"/>
              </a:rPr>
              <a:t>H</a:t>
            </a:r>
            <a:r>
              <a:rPr lang="en-US" sz="1600" dirty="0" smtClean="0">
                <a:solidFill>
                  <a:srgbClr val="000000"/>
                </a:solidFill>
                <a:ea typeface="Gothic" charset="0"/>
                <a:cs typeface="Gothic" charset="0"/>
                <a:sym typeface="Wingdings" charset="2"/>
              </a:rPr>
              <a:t>.</a:t>
            </a:r>
            <a:endParaRPr lang="en-US" sz="1600" dirty="0" smtClean="0">
              <a:solidFill>
                <a:srgbClr val="000000"/>
              </a:solidFill>
              <a:ea typeface="Gothic" charset="0"/>
              <a:cs typeface="Arial" charset="0"/>
              <a:sym typeface="Wingdings" charset="2"/>
            </a:endParaRPr>
          </a:p>
          <a:p>
            <a:pPr marL="285750" indent="-285750">
              <a:spcBef>
                <a:spcPct val="20000"/>
              </a:spcBef>
              <a:buFont typeface="Arial"/>
              <a:buChar char="•"/>
            </a:pPr>
            <a:r>
              <a:rPr lang="en-US" sz="1600" dirty="0" err="1" smtClean="0">
                <a:solidFill>
                  <a:srgbClr val="000000"/>
                </a:solidFill>
                <a:ea typeface="Gothic" charset="0"/>
                <a:cs typeface="Arial" charset="0"/>
              </a:rPr>
              <a:t>H</a:t>
            </a:r>
            <a:r>
              <a:rPr lang="en-US" sz="1600" dirty="0" err="1">
                <a:solidFill>
                  <a:srgbClr val="000000"/>
                </a:solidFill>
                <a:ea typeface="Gothic" charset="0"/>
                <a:cs typeface="Arial" charset="0"/>
              </a:rPr>
              <a:t>+X</a:t>
            </a:r>
            <a:r>
              <a:rPr lang="en-US" sz="1600" dirty="0" err="1">
                <a:solidFill>
                  <a:srgbClr val="000000"/>
                </a:solidFill>
                <a:ea typeface="Gothic" charset="0"/>
                <a:cs typeface="Arial" charset="0"/>
                <a:sym typeface="Wingdings" charset="2"/>
              </a:rPr>
              <a:t></a:t>
            </a:r>
            <a:r>
              <a:rPr lang="en-US" sz="1600" dirty="0" err="1">
                <a:solidFill>
                  <a:srgbClr val="000000"/>
                </a:solidFill>
                <a:latin typeface="Symbol" charset="2"/>
                <a:ea typeface="Gothic" charset="0"/>
                <a:cs typeface="Symbol" charset="2"/>
                <a:sym typeface="Wingdings" charset="2"/>
              </a:rPr>
              <a:t>tt</a:t>
            </a:r>
            <a:r>
              <a:rPr lang="en-US" sz="1600" dirty="0" err="1">
                <a:solidFill>
                  <a:srgbClr val="000000"/>
                </a:solidFill>
                <a:ea typeface="Gothic" charset="0"/>
                <a:cs typeface="Arial" charset="0"/>
                <a:sym typeface="Wingdings" charset="2"/>
              </a:rPr>
              <a:t>jj</a:t>
            </a:r>
            <a:r>
              <a:rPr lang="en-US" sz="1600" dirty="0">
                <a:solidFill>
                  <a:srgbClr val="000000"/>
                </a:solidFill>
                <a:ea typeface="Gothic" charset="0"/>
                <a:cs typeface="Arial" charset="0"/>
                <a:sym typeface="Wingdings" charset="2"/>
              </a:rPr>
              <a:t>, </a:t>
            </a:r>
            <a:r>
              <a:rPr lang="en-US" sz="1600" dirty="0" err="1">
                <a:solidFill>
                  <a:srgbClr val="000000"/>
                </a:solidFill>
                <a:ea typeface="Gothic" charset="0"/>
                <a:cs typeface="Arial" charset="0"/>
              </a:rPr>
              <a:t>H</a:t>
            </a:r>
            <a:r>
              <a:rPr lang="en-US" sz="1600" dirty="0" err="1">
                <a:solidFill>
                  <a:srgbClr val="000000"/>
                </a:solidFill>
                <a:ea typeface="Gothic" charset="0"/>
                <a:cs typeface="Arial" charset="0"/>
                <a:sym typeface="Wingdings" charset="2"/>
              </a:rPr>
              <a:t></a:t>
            </a:r>
            <a:r>
              <a:rPr lang="en-US" sz="1600" dirty="0" err="1">
                <a:solidFill>
                  <a:srgbClr val="000000"/>
                </a:solidFill>
                <a:latin typeface="Symbol" charset="2"/>
                <a:ea typeface="Gothic" charset="0"/>
                <a:cs typeface="Symbol" charset="2"/>
                <a:sym typeface="Wingdings" charset="2"/>
              </a:rPr>
              <a:t>gg</a:t>
            </a:r>
            <a:r>
              <a:rPr lang="en-US" sz="1600" dirty="0">
                <a:solidFill>
                  <a:srgbClr val="000000"/>
                </a:solidFill>
                <a:latin typeface="Symbol" charset="2"/>
                <a:ea typeface="Gothic" charset="0"/>
                <a:cs typeface="Symbol" charset="2"/>
                <a:sym typeface="Wingdings" charset="2"/>
              </a:rPr>
              <a:t> </a:t>
            </a:r>
            <a:r>
              <a:rPr lang="en-US" sz="1600" dirty="0">
                <a:solidFill>
                  <a:srgbClr val="000000"/>
                </a:solidFill>
                <a:ea typeface="Gothic" charset="0"/>
                <a:cs typeface="Arial" charset="0"/>
                <a:sym typeface="Wingdings" charset="2"/>
              </a:rPr>
              <a:t>: ~flat </a:t>
            </a:r>
            <a:r>
              <a:rPr lang="en-US" sz="1600" dirty="0" err="1">
                <a:solidFill>
                  <a:srgbClr val="000000"/>
                </a:solidFill>
                <a:ea typeface="Gothic" charset="0"/>
                <a:cs typeface="Arial" charset="0"/>
                <a:sym typeface="Wingdings" charset="2"/>
              </a:rPr>
              <a:t>vs</a:t>
            </a:r>
            <a:r>
              <a:rPr lang="en-US" sz="1600" dirty="0" smtClean="0">
                <a:solidFill>
                  <a:srgbClr val="000000"/>
                </a:solidFill>
                <a:ea typeface="Gothic" charset="0"/>
                <a:cs typeface="Arial" charset="0"/>
                <a:sym typeface="Wingdings" charset="2"/>
              </a:rPr>
              <a:t> </a:t>
            </a:r>
            <a:r>
              <a:rPr lang="en-US" sz="1600" dirty="0" err="1" smtClean="0">
                <a:solidFill>
                  <a:srgbClr val="000000"/>
                </a:solidFill>
                <a:ea typeface="Gothic" charset="0"/>
                <a:cs typeface="Gothic" charset="0"/>
                <a:sym typeface="Wingdings" charset="2"/>
              </a:rPr>
              <a:t>m</a:t>
            </a:r>
            <a:r>
              <a:rPr lang="en-US" sz="1600" baseline="-25000" dirty="0" err="1" smtClean="0">
                <a:solidFill>
                  <a:srgbClr val="000000"/>
                </a:solidFill>
                <a:ea typeface="Gothic" charset="0"/>
                <a:cs typeface="Gothic" charset="0"/>
                <a:sym typeface="Wingdings" charset="2"/>
              </a:rPr>
              <a:t>H</a:t>
            </a:r>
            <a:r>
              <a:rPr lang="en-US" sz="1600" dirty="0" smtClean="0">
                <a:solidFill>
                  <a:srgbClr val="000000"/>
                </a:solidFill>
                <a:ea typeface="Gothic" charset="0"/>
                <a:cs typeface="Gothic" charset="0"/>
                <a:sym typeface="Wingdings" charset="2"/>
              </a:rPr>
              <a:t>.</a:t>
            </a:r>
            <a:endParaRPr lang="en-US" sz="1600" dirty="0" smtClean="0">
              <a:sym typeface="Wingdings" charset="2"/>
            </a:endParaRPr>
          </a:p>
          <a:p>
            <a:pPr marL="285750" indent="-285750">
              <a:spcBef>
                <a:spcPct val="20000"/>
              </a:spcBef>
            </a:pPr>
            <a:endParaRPr lang="en-US" sz="1600" dirty="0">
              <a:sym typeface="Wingdings" charset="2"/>
            </a:endParaRPr>
          </a:p>
          <a:p>
            <a:pPr marL="285750" indent="-285750">
              <a:spcBef>
                <a:spcPct val="20000"/>
              </a:spcBef>
            </a:pPr>
            <a:endParaRPr lang="en-US" sz="1600" dirty="0">
              <a:sym typeface="Wingdings" charset="2"/>
            </a:endParaRPr>
          </a:p>
        </p:txBody>
      </p:sp>
      <p:sp>
        <p:nvSpPr>
          <p:cNvPr id="33" name="Slide Number Placeholder 1"/>
          <p:cNvSpPr>
            <a:spLocks noGrp="1"/>
          </p:cNvSpPr>
          <p:nvPr>
            <p:ph type="sldNum" sz="quarter" idx="12"/>
          </p:nvPr>
        </p:nvSpPr>
        <p:spPr>
          <a:xfrm>
            <a:off x="7010400" y="6400800"/>
            <a:ext cx="1905000" cy="457200"/>
          </a:xfrm>
        </p:spPr>
        <p:txBody>
          <a:bodyPr/>
          <a:lstStyle/>
          <a:p>
            <a:pPr>
              <a:defRPr/>
            </a:pPr>
            <a:fld id="{EAEAFFAE-2AFA-DB42-A87C-4340D77792FB}" type="slidenum">
              <a:rPr lang="en-US" sz="1600" smtClean="0">
                <a:latin typeface="Arial"/>
                <a:cs typeface="Arial"/>
              </a:rPr>
              <a:pPr>
                <a:defRPr/>
              </a:pPr>
              <a:t>56</a:t>
            </a:fld>
            <a:endParaRPr lang="en-US" sz="1600" dirty="0">
              <a:latin typeface="Arial"/>
              <a:cs typeface="Arial"/>
            </a:endParaRPr>
          </a:p>
        </p:txBody>
      </p:sp>
      <p:sp>
        <p:nvSpPr>
          <p:cNvPr id="34" name="Rectangle 33"/>
          <p:cNvSpPr/>
          <p:nvPr/>
        </p:nvSpPr>
        <p:spPr>
          <a:xfrm>
            <a:off x="2280477" y="6324600"/>
            <a:ext cx="4806123" cy="338554"/>
          </a:xfrm>
          <a:prstGeom prst="rect">
            <a:avLst/>
          </a:prstGeom>
        </p:spPr>
        <p:txBody>
          <a:bodyPr wrap="none">
            <a:spAutoFit/>
          </a:bodyPr>
          <a:lstStyle/>
          <a:p>
            <a:pPr marL="285750" indent="-285750">
              <a:spcBef>
                <a:spcPct val="20000"/>
              </a:spcBef>
            </a:pPr>
            <a:r>
              <a:rPr lang="en-US" sz="1600" dirty="0" err="1" smtClean="0">
                <a:solidFill>
                  <a:srgbClr val="FF0000"/>
                </a:solidFill>
                <a:sym typeface="Wingdings" charset="2"/>
              </a:rPr>
              <a:t></a:t>
            </a:r>
            <a:r>
              <a:rPr lang="en-US" sz="1600" dirty="0" smtClean="0">
                <a:solidFill>
                  <a:srgbClr val="FF0000"/>
                </a:solidFill>
                <a:sym typeface="Wingdings" charset="2"/>
              </a:rPr>
              <a:t> Combination of all contributing channels crucial</a:t>
            </a:r>
            <a:endParaRPr lang="en-US" sz="1600" dirty="0">
              <a:solidFill>
                <a:srgbClr val="FF0000"/>
              </a:solidFill>
              <a:sym typeface="Wingdings" charset="2"/>
            </a:endParaRPr>
          </a:p>
        </p:txBody>
      </p:sp>
      <p:sp>
        <p:nvSpPr>
          <p:cNvPr id="18" name="Text Box 47"/>
          <p:cNvSpPr txBox="1">
            <a:spLocks noChangeArrowheads="1"/>
          </p:cNvSpPr>
          <p:nvPr/>
        </p:nvSpPr>
        <p:spPr bwMode="auto">
          <a:xfrm>
            <a:off x="522317" y="956627"/>
            <a:ext cx="3100388" cy="338138"/>
          </a:xfrm>
          <a:prstGeom prst="rect">
            <a:avLst/>
          </a:prstGeom>
          <a:noFill/>
          <a:ln w="9525">
            <a:noFill/>
            <a:miter lim="800000"/>
            <a:headEnd/>
            <a:tailEnd/>
          </a:ln>
        </p:spPr>
        <p:txBody>
          <a:bodyPr>
            <a:prstTxWarp prst="textNoShape">
              <a:avLst/>
            </a:prstTxWarp>
            <a:spAutoFit/>
          </a:bodyPr>
          <a:lstStyle/>
          <a:p>
            <a:r>
              <a:rPr lang="en-US" sz="1600" dirty="0"/>
              <a:t>95% CL Limits at</a:t>
            </a:r>
            <a:r>
              <a:rPr lang="en-US" sz="1600" dirty="0" smtClean="0"/>
              <a:t> </a:t>
            </a:r>
            <a:r>
              <a:rPr lang="en-US" sz="1600" dirty="0" err="1" smtClean="0"/>
              <a:t>m</a:t>
            </a:r>
            <a:r>
              <a:rPr lang="en-US" sz="1600" baseline="-25000" dirty="0" err="1" smtClean="0"/>
              <a:t>H</a:t>
            </a:r>
            <a:r>
              <a:rPr lang="en-US" sz="1600" dirty="0" smtClean="0"/>
              <a:t> </a:t>
            </a:r>
            <a:r>
              <a:rPr lang="en-US" sz="1600" dirty="0"/>
              <a:t>= </a:t>
            </a:r>
            <a:r>
              <a:rPr lang="en-US" sz="1600" dirty="0" smtClean="0"/>
              <a:t>125 </a:t>
            </a:r>
            <a:r>
              <a:rPr lang="en-US" sz="1600" dirty="0"/>
              <a:t>GeV </a:t>
            </a:r>
          </a:p>
        </p:txBody>
      </p:sp>
      <p:graphicFrame>
        <p:nvGraphicFramePr>
          <p:cNvPr id="20" name="Group 45"/>
          <p:cNvGraphicFramePr>
            <a:graphicFrameLocks noGrp="1"/>
          </p:cNvGraphicFramePr>
          <p:nvPr/>
        </p:nvGraphicFramePr>
        <p:xfrm>
          <a:off x="598517" y="1310640"/>
          <a:ext cx="3668683" cy="3870960"/>
        </p:xfrm>
        <a:graphic>
          <a:graphicData uri="http://schemas.openxmlformats.org/drawingml/2006/table">
            <a:tbl>
              <a:tblPr/>
              <a:tblGrid>
                <a:gridCol w="2237591"/>
                <a:gridCol w="1431092"/>
              </a:tblGrid>
              <a:tr h="269875">
                <a:tc>
                  <a:txBody>
                    <a:bodyPr/>
                    <a:lstStyle/>
                    <a:p>
                      <a:pPr marL="19050" marR="0" lvl="0" indent="-19050" algn="l" defTabSz="457200" rtl="0" eaLnBrk="1" fontAlgn="base" latinLnBrk="0" hangingPunct="1">
                        <a:lnSpc>
                          <a:spcPct val="125000"/>
                        </a:lnSpc>
                        <a:spcBef>
                          <a:spcPts val="500"/>
                        </a:spcBef>
                        <a:spcAft>
                          <a:spcPct val="0"/>
                        </a:spcAft>
                        <a:buClr>
                          <a:srgbClr val="000000"/>
                        </a:buClr>
                        <a:buSzPct val="53000"/>
                        <a:buFont typeface="StarSymbol" charset="0"/>
                        <a:buNone/>
                        <a:tabLst/>
                      </a:pPr>
                      <a:r>
                        <a:rPr kumimoji="0" lang="en-US" sz="1600" b="0" i="0" u="none" strike="noStrike" cap="none" normalizeH="0" baseline="0" dirty="0" smtClean="0">
                          <a:ln>
                            <a:noFill/>
                          </a:ln>
                          <a:solidFill>
                            <a:srgbClr val="000000"/>
                          </a:solidFill>
                          <a:effectLst/>
                          <a:latin typeface="Arial" charset="0"/>
                          <a:ea typeface="Gothic" charset="0"/>
                          <a:cs typeface="Gothic" charset="0"/>
                        </a:rPr>
                        <a:t>Channel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9050" marR="0" lvl="0" indent="-19050" algn="ctr" defTabSz="457200" rtl="0" eaLnBrk="1" fontAlgn="base" latinLnBrk="0" hangingPunct="1">
                        <a:lnSpc>
                          <a:spcPct val="125000"/>
                        </a:lnSpc>
                        <a:spcBef>
                          <a:spcPts val="500"/>
                        </a:spcBef>
                        <a:spcAft>
                          <a:spcPct val="0"/>
                        </a:spcAft>
                        <a:buClr>
                          <a:srgbClr val="000000"/>
                        </a:buClr>
                        <a:buSzPct val="53000"/>
                        <a:buFont typeface="StarSymbol" charset="0"/>
                        <a:buNone/>
                        <a:tabLst/>
                      </a:pPr>
                      <a:r>
                        <a:rPr kumimoji="0" lang="en-US" sz="1600" b="0" i="0" u="none" strike="noStrike" cap="none" normalizeH="0" baseline="0" dirty="0" smtClean="0">
                          <a:ln>
                            <a:noFill/>
                          </a:ln>
                          <a:solidFill>
                            <a:srgbClr val="FF0000"/>
                          </a:solidFill>
                          <a:effectLst/>
                          <a:latin typeface="Arial" charset="0"/>
                          <a:ea typeface="Gothic" charset="0"/>
                          <a:cs typeface="Gothic" charset="0"/>
                        </a:rPr>
                        <a:t>Exp</a:t>
                      </a:r>
                      <a:r>
                        <a:rPr kumimoji="0" lang="en-US" sz="1600" b="0" i="0" u="none" strike="noStrike" cap="none" normalizeH="0" baseline="0" dirty="0" smtClean="0">
                          <a:ln>
                            <a:noFill/>
                          </a:ln>
                          <a:solidFill>
                            <a:srgbClr val="000000"/>
                          </a:solidFill>
                          <a:effectLst/>
                          <a:latin typeface="Arial" charset="0"/>
                          <a:ea typeface="Gothic" charset="0"/>
                          <a:cs typeface="Gothic" charset="0"/>
                        </a:rPr>
                        <a:t>/</a:t>
                      </a:r>
                      <a:r>
                        <a:rPr kumimoji="0" lang="en-US" sz="1600" b="0" i="0" u="none" strike="noStrike" cap="none" normalizeH="0" baseline="0" dirty="0" err="1" smtClean="0">
                          <a:ln>
                            <a:noFill/>
                          </a:ln>
                          <a:solidFill>
                            <a:srgbClr val="0000FF"/>
                          </a:solidFill>
                          <a:effectLst/>
                          <a:latin typeface="Arial" charset="0"/>
                          <a:ea typeface="Gothic" charset="0"/>
                          <a:cs typeface="Gothic" charset="0"/>
                        </a:rPr>
                        <a:t>obs</a:t>
                      </a:r>
                      <a:r>
                        <a:rPr kumimoji="0" lang="en-US" sz="1600" b="0" i="0" u="none" strike="noStrike" cap="none" normalizeH="0" baseline="0" dirty="0" smtClean="0">
                          <a:ln>
                            <a:noFill/>
                          </a:ln>
                          <a:solidFill>
                            <a:srgbClr val="000000"/>
                          </a:solidFill>
                          <a:effectLst/>
                          <a:latin typeface="Arial" charset="0"/>
                          <a:ea typeface="Gothic" charset="0"/>
                          <a:cs typeface="Gothic" charset="0"/>
                        </a:rPr>
                        <a:t> Limit (</a:t>
                      </a:r>
                      <a:r>
                        <a:rPr kumimoji="0" lang="en-US" sz="1600" b="1" i="0" u="none" strike="noStrike" cap="none" normalizeH="0" baseline="0" dirty="0" err="1" smtClean="0">
                          <a:ln>
                            <a:noFill/>
                          </a:ln>
                          <a:solidFill>
                            <a:srgbClr val="000000"/>
                          </a:solidFill>
                          <a:effectLst/>
                          <a:latin typeface="Symbol" charset="2"/>
                          <a:ea typeface="Gothic" charset="0"/>
                          <a:cs typeface="Gothic" charset="0"/>
                        </a:rPr>
                        <a:t>s</a:t>
                      </a:r>
                      <a:r>
                        <a:rPr kumimoji="0" lang="en-US" sz="1600" b="0" i="0" u="none" strike="noStrike" cap="none" normalizeH="0" baseline="0" dirty="0" smtClean="0">
                          <a:ln>
                            <a:noFill/>
                          </a:ln>
                          <a:solidFill>
                            <a:srgbClr val="000000"/>
                          </a:solidFill>
                          <a:effectLst/>
                          <a:latin typeface="Arial" charset="0"/>
                          <a:ea typeface="Gothic" charset="0"/>
                          <a:cs typeface="Gothic" charset="0"/>
                        </a:rPr>
                        <a:t>/SM)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69875">
                <a:tc>
                  <a:txBody>
                    <a:bodyPr/>
                    <a:lstStyle/>
                    <a:p>
                      <a:pPr marL="19050" marR="0" lvl="0" indent="-19050" algn="l" defTabSz="457200" rtl="0" eaLnBrk="1" fontAlgn="base" latinLnBrk="0" hangingPunct="1">
                        <a:lnSpc>
                          <a:spcPct val="125000"/>
                        </a:lnSpc>
                        <a:spcBef>
                          <a:spcPts val="500"/>
                        </a:spcBef>
                        <a:spcAft>
                          <a:spcPct val="0"/>
                        </a:spcAft>
                        <a:buClr>
                          <a:srgbClr val="000000"/>
                        </a:buClr>
                        <a:buSzPct val="53000"/>
                        <a:buFont typeface="StarSymbol" charset="0"/>
                        <a:buNone/>
                        <a:tabLst/>
                        <a:defRPr/>
                      </a:pPr>
                      <a:r>
                        <a:rPr kumimoji="0" lang="en-US" sz="1600" b="0" i="0" u="none" strike="noStrike" cap="none" normalizeH="0" baseline="0" dirty="0" err="1" smtClean="0">
                          <a:ln>
                            <a:noFill/>
                          </a:ln>
                          <a:solidFill>
                            <a:srgbClr val="000000"/>
                          </a:solidFill>
                          <a:effectLst/>
                          <a:latin typeface="Arial" charset="0"/>
                          <a:ea typeface="Gothic" charset="0"/>
                          <a:cs typeface="Arial" charset="0"/>
                          <a:sym typeface="Symbol" charset="2"/>
                        </a:rPr>
                        <a:t>H</a:t>
                      </a:r>
                      <a:r>
                        <a:rPr kumimoji="0" lang="en-US" sz="1600" b="0" i="0" u="none" strike="noStrike" cap="none" normalizeH="0" baseline="0" dirty="0" err="1" smtClean="0">
                          <a:ln>
                            <a:noFill/>
                          </a:ln>
                          <a:solidFill>
                            <a:srgbClr val="000000"/>
                          </a:solidFill>
                          <a:effectLst/>
                          <a:latin typeface="Arial" charset="0"/>
                          <a:ea typeface="Gothic" charset="0"/>
                          <a:cs typeface="Arial" charset="0"/>
                          <a:sym typeface="Wingdings"/>
                        </a:rPr>
                        <a:t>WWl</a:t>
                      </a:r>
                      <a:r>
                        <a:rPr kumimoji="0" lang="en-US" sz="1600" b="0" i="0" u="none" strike="noStrike" cap="none" normalizeH="0" baseline="0" dirty="0" err="1" smtClean="0">
                          <a:ln>
                            <a:noFill/>
                          </a:ln>
                          <a:solidFill>
                            <a:srgbClr val="000000"/>
                          </a:solidFill>
                          <a:effectLst/>
                          <a:latin typeface="Symbol" charset="2"/>
                          <a:ea typeface="Gothic" charset="0"/>
                          <a:cs typeface="Symbol" charset="2"/>
                          <a:sym typeface="Wingdings"/>
                        </a:rPr>
                        <a:t>n</a:t>
                      </a:r>
                      <a:r>
                        <a:rPr kumimoji="0" lang="en-US" sz="1600" b="0" i="0" u="none" strike="noStrike" cap="none" normalizeH="0" baseline="0" dirty="0" err="1" smtClean="0">
                          <a:ln>
                            <a:noFill/>
                          </a:ln>
                          <a:solidFill>
                            <a:srgbClr val="000000"/>
                          </a:solidFill>
                          <a:effectLst/>
                          <a:latin typeface="Arial" charset="0"/>
                          <a:ea typeface="Gothic" charset="0"/>
                          <a:cs typeface="Arial" charset="0"/>
                          <a:sym typeface="Wingdings"/>
                        </a:rPr>
                        <a:t>l</a:t>
                      </a:r>
                      <a:r>
                        <a:rPr kumimoji="0" lang="en-US" sz="1600" b="0" i="0" u="none" strike="noStrike" cap="none" normalizeH="0" baseline="0" dirty="0" err="1" smtClean="0">
                          <a:ln>
                            <a:noFill/>
                          </a:ln>
                          <a:solidFill>
                            <a:srgbClr val="000000"/>
                          </a:solidFill>
                          <a:effectLst/>
                          <a:latin typeface="Symbol" charset="2"/>
                          <a:ea typeface="Gothic" charset="0"/>
                          <a:cs typeface="Symbol" charset="2"/>
                          <a:sym typeface="Wingdings"/>
                        </a:rPr>
                        <a:t>n</a:t>
                      </a:r>
                      <a:r>
                        <a:rPr kumimoji="0" lang="en-US" sz="1600" b="0" i="0" u="none" strike="noStrike" cap="none" normalizeH="0" baseline="0" dirty="0" smtClean="0">
                          <a:ln>
                            <a:noFill/>
                          </a:ln>
                          <a:solidFill>
                            <a:schemeClr val="tx1"/>
                          </a:solidFill>
                          <a:effectLst/>
                          <a:latin typeface="Arial" charset="0"/>
                          <a:ea typeface="Arial" charset="0"/>
                          <a:cs typeface="Arial" charset="0"/>
                          <a:sym typeface="Symbol" charset="2"/>
                        </a:rPr>
                        <a:t> (9.7 fb</a:t>
                      </a:r>
                      <a:r>
                        <a:rPr kumimoji="0" lang="en-US" sz="1600" b="0" i="0" u="none" strike="noStrike" cap="none" normalizeH="0" baseline="30000" dirty="0" smtClean="0">
                          <a:ln>
                            <a:noFill/>
                          </a:ln>
                          <a:solidFill>
                            <a:schemeClr val="tx1"/>
                          </a:solidFill>
                          <a:effectLst/>
                          <a:latin typeface="Arial" charset="0"/>
                          <a:ea typeface="Arial" charset="0"/>
                          <a:cs typeface="Arial" charset="0"/>
                          <a:sym typeface="Symbol" charset="2"/>
                        </a:rPr>
                        <a:t>-1</a:t>
                      </a:r>
                      <a:r>
                        <a:rPr kumimoji="0" lang="en-US" sz="1600" b="0" i="0" u="none" strike="noStrike" cap="none" normalizeH="0" baseline="0" dirty="0" smtClean="0">
                          <a:ln>
                            <a:noFill/>
                          </a:ln>
                          <a:solidFill>
                            <a:schemeClr val="tx1"/>
                          </a:solidFill>
                          <a:effectLst/>
                          <a:latin typeface="Arial" charset="0"/>
                          <a:ea typeface="Arial" charset="0"/>
                          <a:cs typeface="Arial" charset="0"/>
                          <a:sym typeface="Symbol" charset="2"/>
                        </a:rPr>
                        <a:t>)</a:t>
                      </a:r>
                      <a:endParaRPr kumimoji="0" lang="en-US" sz="1600" b="0" i="0" u="none" strike="noStrike" cap="none" normalizeH="0" baseline="0" dirty="0" smtClean="0">
                        <a:ln>
                          <a:noFill/>
                        </a:ln>
                        <a:solidFill>
                          <a:srgbClr val="000000"/>
                        </a:solidFill>
                        <a:effectLst/>
                        <a:latin typeface="Arial" charset="0"/>
                        <a:ea typeface="Gothic"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FFC9"/>
                    </a:solidFill>
                  </a:tcPr>
                </a:tc>
                <a:tc>
                  <a:txBody>
                    <a:bodyPr/>
                    <a:lstStyle/>
                    <a:p>
                      <a:pPr marL="19050" marR="0" lvl="0" indent="-19050" algn="ctr" defTabSz="457200" rtl="0" eaLnBrk="1" fontAlgn="base" latinLnBrk="0" hangingPunct="1">
                        <a:lnSpc>
                          <a:spcPct val="125000"/>
                        </a:lnSpc>
                        <a:spcBef>
                          <a:spcPts val="500"/>
                        </a:spcBef>
                        <a:spcAft>
                          <a:spcPct val="0"/>
                        </a:spcAft>
                        <a:buClr>
                          <a:srgbClr val="000000"/>
                        </a:buClr>
                        <a:buSzPct val="53000"/>
                        <a:buFont typeface="StarSymbol" charset="0"/>
                        <a:buNone/>
                        <a:tabLst/>
                        <a:defRPr/>
                      </a:pPr>
                      <a:r>
                        <a:rPr kumimoji="0" lang="en-US" sz="1600" b="0" i="0" u="none" strike="noStrike" cap="none" normalizeH="0" baseline="0" dirty="0" smtClean="0">
                          <a:ln>
                            <a:noFill/>
                          </a:ln>
                          <a:solidFill>
                            <a:srgbClr val="FF0000"/>
                          </a:solidFill>
                          <a:effectLst/>
                          <a:latin typeface="Arial" charset="0"/>
                          <a:ea typeface="Gothic" charset="0"/>
                          <a:cs typeface="Gothic" charset="0"/>
                        </a:rPr>
                        <a:t>3.2</a:t>
                      </a:r>
                      <a:r>
                        <a:rPr kumimoji="0" lang="en-US" sz="1600" b="0" i="0" u="none" strike="noStrike" cap="none" normalizeH="0" baseline="0" dirty="0" smtClean="0">
                          <a:ln>
                            <a:noFill/>
                          </a:ln>
                          <a:solidFill>
                            <a:srgbClr val="000000"/>
                          </a:solidFill>
                          <a:effectLst/>
                          <a:latin typeface="Arial" charset="0"/>
                          <a:ea typeface="Gothic" charset="0"/>
                          <a:cs typeface="Gothic" charset="0"/>
                        </a:rPr>
                        <a:t>/</a:t>
                      </a:r>
                      <a:r>
                        <a:rPr kumimoji="0" lang="en-US" sz="1600" b="0" i="0" u="none" strike="noStrike" cap="none" normalizeH="0" baseline="0" dirty="0" smtClean="0">
                          <a:ln>
                            <a:noFill/>
                          </a:ln>
                          <a:solidFill>
                            <a:srgbClr val="0000FF"/>
                          </a:solidFill>
                          <a:effectLst/>
                          <a:latin typeface="Arial" charset="0"/>
                          <a:ea typeface="Gothic" charset="0"/>
                          <a:cs typeface="Gothic" charset="0"/>
                        </a:rPr>
                        <a:t>3.3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FFC9"/>
                    </a:solidFill>
                  </a:tcPr>
                </a:tc>
              </a:tr>
              <a:tr h="269875">
                <a:tc>
                  <a:txBody>
                    <a:bodyPr/>
                    <a:lstStyle/>
                    <a:p>
                      <a:pPr marL="19050" marR="0" lvl="0" indent="-19050" algn="l" defTabSz="457200" rtl="0" eaLnBrk="1" fontAlgn="base" latinLnBrk="0" hangingPunct="1">
                        <a:lnSpc>
                          <a:spcPct val="125000"/>
                        </a:lnSpc>
                        <a:spcBef>
                          <a:spcPts val="500"/>
                        </a:spcBef>
                        <a:spcAft>
                          <a:spcPct val="0"/>
                        </a:spcAft>
                        <a:buClr>
                          <a:srgbClr val="000000"/>
                        </a:buClr>
                        <a:buSzPct val="53000"/>
                        <a:buFont typeface="StarSymbol" charset="0"/>
                        <a:buNone/>
                        <a:tabLst/>
                        <a:defRPr/>
                      </a:pPr>
                      <a:r>
                        <a:rPr kumimoji="0" lang="en-US" sz="1600" b="0" i="0" u="none" strike="noStrike" cap="none" normalizeH="0" baseline="0" dirty="0" err="1" smtClean="0">
                          <a:ln>
                            <a:noFill/>
                          </a:ln>
                          <a:solidFill>
                            <a:srgbClr val="000000"/>
                          </a:solidFill>
                          <a:effectLst/>
                          <a:latin typeface="Arial" charset="0"/>
                          <a:ea typeface="Gothic" charset="0"/>
                          <a:cs typeface="Arial" charset="0"/>
                          <a:sym typeface="Symbol" charset="2"/>
                        </a:rPr>
                        <a:t>H</a:t>
                      </a:r>
                      <a:r>
                        <a:rPr kumimoji="0" lang="en-US" sz="1600" b="0" i="0" u="none" strike="noStrike" cap="none" normalizeH="0" baseline="0" dirty="0" err="1" smtClean="0">
                          <a:ln>
                            <a:noFill/>
                          </a:ln>
                          <a:solidFill>
                            <a:srgbClr val="000000"/>
                          </a:solidFill>
                          <a:effectLst/>
                          <a:latin typeface="Arial" charset="0"/>
                          <a:ea typeface="Gothic" charset="0"/>
                          <a:cs typeface="Arial" charset="0"/>
                          <a:sym typeface="Wingdings"/>
                        </a:rPr>
                        <a:t>WWl</a:t>
                      </a:r>
                      <a:r>
                        <a:rPr kumimoji="0" lang="en-US" sz="1600" b="0" i="0" u="none" strike="noStrike" cap="none" normalizeH="0" baseline="0" dirty="0" err="1" smtClean="0">
                          <a:ln>
                            <a:noFill/>
                          </a:ln>
                          <a:solidFill>
                            <a:srgbClr val="000000"/>
                          </a:solidFill>
                          <a:effectLst/>
                          <a:latin typeface="Symbol" charset="2"/>
                          <a:ea typeface="Gothic" charset="0"/>
                          <a:cs typeface="Symbol" charset="2"/>
                          <a:sym typeface="Wingdings"/>
                        </a:rPr>
                        <a:t>n</a:t>
                      </a:r>
                      <a:r>
                        <a:rPr kumimoji="0" lang="en-US" sz="1600" b="0" i="0" u="none" strike="noStrike" cap="none" normalizeH="0" baseline="0" dirty="0" err="1" smtClean="0">
                          <a:ln>
                            <a:noFill/>
                          </a:ln>
                          <a:solidFill>
                            <a:srgbClr val="000000"/>
                          </a:solidFill>
                          <a:effectLst/>
                          <a:latin typeface="Arial" charset="0"/>
                          <a:ea typeface="Gothic" charset="0"/>
                          <a:cs typeface="Arial" charset="0"/>
                          <a:sym typeface="Wingdings"/>
                        </a:rPr>
                        <a:t>l</a:t>
                      </a:r>
                      <a:r>
                        <a:rPr kumimoji="0" lang="en-US" sz="1600" b="0" i="0" u="none" strike="noStrike" cap="none" normalizeH="0" baseline="0" dirty="0" err="1" smtClean="0">
                          <a:ln>
                            <a:noFill/>
                          </a:ln>
                          <a:solidFill>
                            <a:srgbClr val="000000"/>
                          </a:solidFill>
                          <a:effectLst/>
                          <a:latin typeface="Symbol" charset="2"/>
                          <a:ea typeface="Gothic" charset="0"/>
                          <a:cs typeface="Symbol" charset="2"/>
                          <a:sym typeface="Wingdings"/>
                        </a:rPr>
                        <a:t>n</a:t>
                      </a:r>
                      <a:r>
                        <a:rPr kumimoji="0" lang="en-US" sz="1600" b="0" i="0" u="none" strike="noStrike" cap="none" normalizeH="0" baseline="0" dirty="0" smtClean="0">
                          <a:ln>
                            <a:noFill/>
                          </a:ln>
                          <a:solidFill>
                            <a:schemeClr val="tx1"/>
                          </a:solidFill>
                          <a:effectLst/>
                          <a:latin typeface="Arial" charset="0"/>
                          <a:ea typeface="Arial" charset="0"/>
                          <a:cs typeface="Arial" charset="0"/>
                          <a:sym typeface="Symbol" charset="2"/>
                        </a:rPr>
                        <a:t> (9.7 fb</a:t>
                      </a:r>
                      <a:r>
                        <a:rPr kumimoji="0" lang="en-US" sz="1600" b="0" i="0" u="none" strike="noStrike" cap="none" normalizeH="0" baseline="30000" dirty="0" smtClean="0">
                          <a:ln>
                            <a:noFill/>
                          </a:ln>
                          <a:solidFill>
                            <a:schemeClr val="tx1"/>
                          </a:solidFill>
                          <a:effectLst/>
                          <a:latin typeface="Arial" charset="0"/>
                          <a:ea typeface="Arial" charset="0"/>
                          <a:cs typeface="Arial" charset="0"/>
                          <a:sym typeface="Symbol" charset="2"/>
                        </a:rPr>
                        <a:t>-1</a:t>
                      </a:r>
                      <a:r>
                        <a:rPr kumimoji="0" lang="en-US" sz="1600" b="0" i="0" u="none" strike="noStrike" cap="none" normalizeH="0" baseline="0" dirty="0" smtClean="0">
                          <a:ln>
                            <a:noFill/>
                          </a:ln>
                          <a:solidFill>
                            <a:schemeClr val="tx1"/>
                          </a:solidFill>
                          <a:effectLst/>
                          <a:latin typeface="Arial" charset="0"/>
                          <a:ea typeface="Arial" charset="0"/>
                          <a:cs typeface="Arial" charset="0"/>
                          <a:sym typeface="Symbol" charset="2"/>
                        </a:rPr>
                        <a:t>)</a:t>
                      </a:r>
                      <a:endParaRPr kumimoji="0" lang="en-US" sz="1600" b="0" i="0" u="none" strike="noStrike" cap="none" normalizeH="0" baseline="0" dirty="0" smtClean="0">
                        <a:ln>
                          <a:noFill/>
                        </a:ln>
                        <a:solidFill>
                          <a:srgbClr val="000000"/>
                        </a:solidFill>
                        <a:effectLst/>
                        <a:latin typeface="Arial" charset="0"/>
                        <a:ea typeface="Gothic"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FFC9"/>
                    </a:solidFill>
                  </a:tcPr>
                </a:tc>
                <a:tc>
                  <a:txBody>
                    <a:bodyPr/>
                    <a:lstStyle/>
                    <a:p>
                      <a:pPr marL="19050" marR="0" lvl="0" indent="-19050" algn="ctr" defTabSz="457200" rtl="0" eaLnBrk="1" fontAlgn="base" latinLnBrk="0" hangingPunct="1">
                        <a:lnSpc>
                          <a:spcPct val="125000"/>
                        </a:lnSpc>
                        <a:spcBef>
                          <a:spcPts val="500"/>
                        </a:spcBef>
                        <a:spcAft>
                          <a:spcPct val="0"/>
                        </a:spcAft>
                        <a:buClr>
                          <a:srgbClr val="000000"/>
                        </a:buClr>
                        <a:buSzPct val="53000"/>
                        <a:buFont typeface="StarSymbol" charset="0"/>
                        <a:buNone/>
                        <a:tabLst/>
                        <a:defRPr/>
                      </a:pPr>
                      <a:r>
                        <a:rPr kumimoji="0" lang="en-US" sz="1600" b="0" i="0" u="none" strike="noStrike" cap="none" normalizeH="0" baseline="0" dirty="0" smtClean="0">
                          <a:ln>
                            <a:noFill/>
                          </a:ln>
                          <a:solidFill>
                            <a:srgbClr val="FF0000"/>
                          </a:solidFill>
                          <a:effectLst/>
                          <a:latin typeface="Arial" charset="0"/>
                          <a:ea typeface="Gothic" charset="0"/>
                          <a:cs typeface="Gothic" charset="0"/>
                        </a:rPr>
                        <a:t>3.4</a:t>
                      </a:r>
                      <a:r>
                        <a:rPr kumimoji="0" lang="en-US" sz="1600" b="0" i="0" u="none" strike="noStrike" cap="none" normalizeH="0" baseline="0" dirty="0" smtClean="0">
                          <a:ln>
                            <a:noFill/>
                          </a:ln>
                          <a:solidFill>
                            <a:srgbClr val="000000"/>
                          </a:solidFill>
                          <a:effectLst/>
                          <a:latin typeface="Arial" charset="0"/>
                          <a:ea typeface="Gothic" charset="0"/>
                          <a:cs typeface="Gothic" charset="0"/>
                        </a:rPr>
                        <a:t>/</a:t>
                      </a:r>
                      <a:r>
                        <a:rPr kumimoji="0" lang="en-US" sz="1600" b="0" i="0" u="none" strike="noStrike" cap="none" normalizeH="0" baseline="0" dirty="0" smtClean="0">
                          <a:ln>
                            <a:noFill/>
                          </a:ln>
                          <a:solidFill>
                            <a:srgbClr val="0000FF"/>
                          </a:solidFill>
                          <a:effectLst/>
                          <a:latin typeface="Arial" charset="0"/>
                          <a:ea typeface="Gothic" charset="0"/>
                          <a:cs typeface="Gothic" charset="0"/>
                        </a:rPr>
                        <a:t>4.1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FFC9"/>
                    </a:solidFill>
                  </a:tcPr>
                </a:tc>
              </a:tr>
              <a:tr h="346075">
                <a:tc>
                  <a:txBody>
                    <a:bodyPr/>
                    <a:lstStyle/>
                    <a:p>
                      <a:pPr marL="19050" marR="0" lvl="0" indent="-19050" algn="l" defTabSz="457200" rtl="0" eaLnBrk="1" fontAlgn="base" latinLnBrk="0" hangingPunct="1">
                        <a:lnSpc>
                          <a:spcPct val="125000"/>
                        </a:lnSpc>
                        <a:spcBef>
                          <a:spcPts val="500"/>
                        </a:spcBef>
                        <a:spcAft>
                          <a:spcPct val="0"/>
                        </a:spcAft>
                        <a:buClr>
                          <a:srgbClr val="000000"/>
                        </a:buClr>
                        <a:buSzPct val="53000"/>
                        <a:buFont typeface="StarSymbol" charset="0"/>
                        <a:buNone/>
                        <a:tabLst/>
                      </a:pPr>
                      <a:r>
                        <a:rPr kumimoji="0" lang="en-US" sz="1600" b="0" i="0" u="none" strike="noStrike" cap="none" normalizeH="0" baseline="0" dirty="0" err="1" smtClean="0">
                          <a:ln>
                            <a:noFill/>
                          </a:ln>
                          <a:solidFill>
                            <a:srgbClr val="000000"/>
                          </a:solidFill>
                          <a:effectLst/>
                          <a:latin typeface="Arial" charset="0"/>
                          <a:ea typeface="Gothic" charset="0"/>
                          <a:cs typeface="Arial" charset="0"/>
                        </a:rPr>
                        <a:t>H+X</a:t>
                      </a:r>
                      <a:r>
                        <a:rPr kumimoji="0" lang="en-US" sz="1600" b="0" i="0" u="none" strike="noStrike" cap="none" normalizeH="0" baseline="0" dirty="0" err="1" smtClean="0">
                          <a:ln>
                            <a:noFill/>
                          </a:ln>
                          <a:solidFill>
                            <a:schemeClr val="tx1"/>
                          </a:solidFill>
                          <a:effectLst/>
                          <a:latin typeface="Arial" charset="0"/>
                          <a:ea typeface="Gothic" charset="0"/>
                          <a:cs typeface="Arial" charset="0"/>
                          <a:sym typeface="Wingdings" charset="2"/>
                        </a:rPr>
                        <a:t></a:t>
                      </a:r>
                      <a:r>
                        <a:rPr kumimoji="0" lang="en-US" sz="1600" b="0" i="0" u="none" strike="noStrike" cap="none" normalizeH="0" baseline="0" dirty="0" err="1" smtClean="0">
                          <a:ln>
                            <a:noFill/>
                          </a:ln>
                          <a:solidFill>
                            <a:schemeClr val="tx1"/>
                          </a:solidFill>
                          <a:effectLst/>
                          <a:latin typeface="Symbol" charset="2"/>
                          <a:ea typeface="Gothic" charset="0"/>
                          <a:cs typeface="Symbol" charset="2"/>
                          <a:sym typeface="Symbol" charset="2"/>
                        </a:rPr>
                        <a:t>tt</a:t>
                      </a:r>
                      <a:r>
                        <a:rPr kumimoji="0" lang="en-US" sz="1600" b="0" i="0" u="none" strike="noStrike" cap="none" normalizeH="0" baseline="0" dirty="0" err="1" smtClean="0">
                          <a:ln>
                            <a:noFill/>
                          </a:ln>
                          <a:solidFill>
                            <a:schemeClr val="tx1"/>
                          </a:solidFill>
                          <a:effectLst/>
                          <a:latin typeface="Arial" charset="0"/>
                          <a:ea typeface="Gothic" charset="0"/>
                          <a:cs typeface="Arial" charset="0"/>
                          <a:sym typeface="Symbol" charset="2"/>
                        </a:rPr>
                        <a:t>+jets</a:t>
                      </a:r>
                      <a:r>
                        <a:rPr kumimoji="0" lang="en-US" sz="1600" b="0" i="0" u="none" strike="noStrike" cap="none" normalizeH="0" baseline="0" dirty="0" smtClean="0">
                          <a:ln>
                            <a:noFill/>
                          </a:ln>
                          <a:solidFill>
                            <a:schemeClr val="tx1"/>
                          </a:solidFill>
                          <a:effectLst/>
                          <a:latin typeface="Arial" charset="0"/>
                          <a:ea typeface="Arial" charset="0"/>
                          <a:cs typeface="Arial" charset="0"/>
                          <a:sym typeface="Symbol" charset="2"/>
                        </a:rPr>
                        <a:t> (8.3 fb</a:t>
                      </a:r>
                      <a:r>
                        <a:rPr kumimoji="0" lang="en-US" sz="1600" b="0" i="0" u="none" strike="noStrike" cap="none" normalizeH="0" baseline="30000" dirty="0" smtClean="0">
                          <a:ln>
                            <a:noFill/>
                          </a:ln>
                          <a:solidFill>
                            <a:schemeClr val="tx1"/>
                          </a:solidFill>
                          <a:effectLst/>
                          <a:latin typeface="Arial" charset="0"/>
                          <a:ea typeface="Arial" charset="0"/>
                          <a:cs typeface="Arial" charset="0"/>
                          <a:sym typeface="Symbol" charset="2"/>
                        </a:rPr>
                        <a:t>-1</a:t>
                      </a:r>
                      <a:r>
                        <a:rPr kumimoji="0" lang="en-US" sz="1600" b="0" i="0" u="none" strike="noStrike" cap="none" normalizeH="0" baseline="0" dirty="0" smtClean="0">
                          <a:ln>
                            <a:noFill/>
                          </a:ln>
                          <a:solidFill>
                            <a:schemeClr val="tx1"/>
                          </a:solidFill>
                          <a:effectLst/>
                          <a:latin typeface="Arial" charset="0"/>
                          <a:ea typeface="Arial" charset="0"/>
                          <a:cs typeface="Arial" charset="0"/>
                          <a:sym typeface="Symbol" charset="2"/>
                        </a:rPr>
                        <a:t>)</a:t>
                      </a:r>
                      <a:endParaRPr kumimoji="0" lang="en-US" sz="1600" b="0" i="0" u="none" strike="noStrike" cap="none" normalizeH="0" baseline="0" dirty="0" smtClean="0">
                        <a:ln>
                          <a:noFill/>
                        </a:ln>
                        <a:solidFill>
                          <a:srgbClr val="000000"/>
                        </a:solidFill>
                        <a:effectLst/>
                        <a:latin typeface="Arial" charset="0"/>
                        <a:ea typeface="Gothic"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19050" marR="0" lvl="0" indent="-19050" algn="ctr" defTabSz="457200" rtl="0" eaLnBrk="1" fontAlgn="base" latinLnBrk="0" hangingPunct="1">
                        <a:lnSpc>
                          <a:spcPct val="125000"/>
                        </a:lnSpc>
                        <a:spcBef>
                          <a:spcPts val="500"/>
                        </a:spcBef>
                        <a:spcAft>
                          <a:spcPct val="0"/>
                        </a:spcAft>
                        <a:buClr>
                          <a:srgbClr val="000000"/>
                        </a:buClr>
                        <a:buSzPct val="53000"/>
                        <a:buFont typeface="StarSymbol" charset="0"/>
                        <a:buNone/>
                        <a:tabLst/>
                      </a:pPr>
                      <a:r>
                        <a:rPr kumimoji="0" lang="en-US" sz="1600" b="0" i="0" u="none" strike="noStrike" cap="none" normalizeH="0" baseline="0" dirty="0" smtClean="0">
                          <a:ln>
                            <a:noFill/>
                          </a:ln>
                          <a:solidFill>
                            <a:srgbClr val="FF0000"/>
                          </a:solidFill>
                          <a:effectLst/>
                          <a:latin typeface="Arial" charset="0"/>
                          <a:ea typeface="Gothic" charset="0"/>
                          <a:cs typeface="Gothic" charset="0"/>
                        </a:rPr>
                        <a:t>14.8</a:t>
                      </a:r>
                      <a:r>
                        <a:rPr kumimoji="0" lang="en-US" sz="1600" b="0" i="0" u="none" strike="noStrike" cap="none" normalizeH="0" baseline="0" dirty="0" smtClean="0">
                          <a:ln>
                            <a:noFill/>
                          </a:ln>
                          <a:solidFill>
                            <a:srgbClr val="000000"/>
                          </a:solidFill>
                          <a:effectLst/>
                          <a:latin typeface="Arial" charset="0"/>
                          <a:ea typeface="Gothic" charset="0"/>
                          <a:cs typeface="Gothic" charset="0"/>
                        </a:rPr>
                        <a:t>/</a:t>
                      </a:r>
                      <a:r>
                        <a:rPr kumimoji="0" lang="en-US" sz="1600" b="0" i="0" u="none" strike="noStrike" cap="none" normalizeH="0" baseline="0" dirty="0" smtClean="0">
                          <a:ln>
                            <a:noFill/>
                          </a:ln>
                          <a:solidFill>
                            <a:srgbClr val="0000FF"/>
                          </a:solidFill>
                          <a:effectLst/>
                          <a:latin typeface="Arial" charset="0"/>
                          <a:ea typeface="Gothic" charset="0"/>
                          <a:cs typeface="Gothic" charset="0"/>
                        </a:rPr>
                        <a:t>11.7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r>
              <a:tr h="346075">
                <a:tc>
                  <a:txBody>
                    <a:bodyPr/>
                    <a:lstStyle/>
                    <a:p>
                      <a:pPr marL="19050" marR="0" lvl="0" indent="-19050" algn="l" defTabSz="457200" rtl="0" eaLnBrk="1" fontAlgn="base" latinLnBrk="0" hangingPunct="1">
                        <a:lnSpc>
                          <a:spcPct val="125000"/>
                        </a:lnSpc>
                        <a:spcBef>
                          <a:spcPts val="500"/>
                        </a:spcBef>
                        <a:spcAft>
                          <a:spcPct val="0"/>
                        </a:spcAft>
                        <a:buClr>
                          <a:srgbClr val="000000"/>
                        </a:buClr>
                        <a:buSzPct val="53000"/>
                        <a:buFont typeface="StarSymbol" charset="0"/>
                        <a:buNone/>
                        <a:tabLst/>
                        <a:defRPr/>
                      </a:pPr>
                      <a:r>
                        <a:rPr kumimoji="0" lang="en-US" sz="1600" b="0" i="0" u="none" strike="noStrike" cap="none" normalizeH="0" baseline="0" dirty="0" err="1" smtClean="0">
                          <a:ln>
                            <a:noFill/>
                          </a:ln>
                          <a:solidFill>
                            <a:srgbClr val="000000"/>
                          </a:solidFill>
                          <a:effectLst/>
                          <a:latin typeface="Arial" charset="0"/>
                          <a:ea typeface="Gothic" charset="0"/>
                          <a:cs typeface="Arial" charset="0"/>
                        </a:rPr>
                        <a:t>H+X</a:t>
                      </a:r>
                      <a:r>
                        <a:rPr kumimoji="0" lang="en-US" sz="1600" b="0" i="0" u="none" strike="noStrike" cap="none" normalizeH="0" baseline="0" dirty="0" err="1" smtClean="0">
                          <a:ln>
                            <a:noFill/>
                          </a:ln>
                          <a:solidFill>
                            <a:schemeClr val="tx1"/>
                          </a:solidFill>
                          <a:effectLst/>
                          <a:latin typeface="Arial" charset="0"/>
                          <a:ea typeface="Gothic" charset="0"/>
                          <a:cs typeface="Arial" charset="0"/>
                          <a:sym typeface="Wingdings" charset="2"/>
                        </a:rPr>
                        <a:t></a:t>
                      </a:r>
                      <a:r>
                        <a:rPr kumimoji="0" lang="en-US" sz="1600" b="0" i="0" u="none" strike="noStrike" cap="none" normalizeH="0" baseline="0" dirty="0" err="1" smtClean="0">
                          <a:ln>
                            <a:noFill/>
                          </a:ln>
                          <a:solidFill>
                            <a:schemeClr val="tx1"/>
                          </a:solidFill>
                          <a:effectLst/>
                          <a:latin typeface="Symbol" charset="2"/>
                          <a:ea typeface="Gothic" charset="0"/>
                          <a:cs typeface="Symbol" charset="2"/>
                          <a:sym typeface="Symbol" charset="2"/>
                        </a:rPr>
                        <a:t>tt</a:t>
                      </a:r>
                      <a:r>
                        <a:rPr kumimoji="0" lang="en-US" sz="1600" b="0" i="0" u="none" strike="noStrike" cap="none" normalizeH="0" baseline="0" dirty="0" err="1" smtClean="0">
                          <a:ln>
                            <a:noFill/>
                          </a:ln>
                          <a:solidFill>
                            <a:schemeClr val="tx1"/>
                          </a:solidFill>
                          <a:effectLst/>
                          <a:latin typeface="Arial" charset="0"/>
                          <a:ea typeface="Gothic" charset="0"/>
                          <a:cs typeface="Arial" charset="0"/>
                          <a:sym typeface="Symbol" charset="2"/>
                        </a:rPr>
                        <a:t>jj</a:t>
                      </a:r>
                      <a:r>
                        <a:rPr kumimoji="0" lang="en-US" sz="1600" b="0" i="0" u="none" strike="noStrike" cap="none" normalizeH="0" baseline="0" dirty="0" smtClean="0">
                          <a:ln>
                            <a:noFill/>
                          </a:ln>
                          <a:solidFill>
                            <a:schemeClr val="tx1"/>
                          </a:solidFill>
                          <a:effectLst/>
                          <a:latin typeface="Arial" charset="0"/>
                          <a:ea typeface="Arial" charset="0"/>
                          <a:cs typeface="Arial" charset="0"/>
                          <a:sym typeface="Symbol" charset="2"/>
                        </a:rPr>
                        <a:t> (9.7 fb</a:t>
                      </a:r>
                      <a:r>
                        <a:rPr kumimoji="0" lang="en-US" sz="1600" b="0" i="0" u="none" strike="noStrike" cap="none" normalizeH="0" baseline="30000" dirty="0" smtClean="0">
                          <a:ln>
                            <a:noFill/>
                          </a:ln>
                          <a:solidFill>
                            <a:schemeClr val="tx1"/>
                          </a:solidFill>
                          <a:effectLst/>
                          <a:latin typeface="Arial" charset="0"/>
                          <a:ea typeface="Arial" charset="0"/>
                          <a:cs typeface="Arial" charset="0"/>
                          <a:sym typeface="Symbol" charset="2"/>
                        </a:rPr>
                        <a:t>-1</a:t>
                      </a:r>
                      <a:r>
                        <a:rPr kumimoji="0" lang="en-US" sz="1600" b="0" i="0" u="none" strike="noStrike" cap="none" normalizeH="0" baseline="0" dirty="0" smtClean="0">
                          <a:ln>
                            <a:noFill/>
                          </a:ln>
                          <a:solidFill>
                            <a:schemeClr val="tx1"/>
                          </a:solidFill>
                          <a:effectLst/>
                          <a:latin typeface="Arial" charset="0"/>
                          <a:ea typeface="Arial" charset="0"/>
                          <a:cs typeface="Arial" charset="0"/>
                          <a:sym typeface="Symbol" charset="2"/>
                        </a:rPr>
                        <a:t>)</a:t>
                      </a:r>
                      <a:endParaRPr kumimoji="0" lang="en-US" sz="1600" b="0" i="0" u="none" strike="noStrike" cap="none" normalizeH="0" baseline="0" dirty="0" smtClean="0">
                        <a:ln>
                          <a:noFill/>
                        </a:ln>
                        <a:solidFill>
                          <a:srgbClr val="000000"/>
                        </a:solidFill>
                        <a:effectLst/>
                        <a:latin typeface="Arial" charset="0"/>
                        <a:ea typeface="Gothic"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19050" marR="0" lvl="0" indent="-19050" algn="ctr" defTabSz="457200" rtl="0" eaLnBrk="1" fontAlgn="base" latinLnBrk="0" hangingPunct="1">
                        <a:lnSpc>
                          <a:spcPct val="125000"/>
                        </a:lnSpc>
                        <a:spcBef>
                          <a:spcPts val="500"/>
                        </a:spcBef>
                        <a:spcAft>
                          <a:spcPct val="0"/>
                        </a:spcAft>
                        <a:buClr>
                          <a:srgbClr val="000000"/>
                        </a:buClr>
                        <a:buSzPct val="53000"/>
                        <a:buFont typeface="StarSymbol" charset="0"/>
                        <a:buNone/>
                        <a:tabLst/>
                        <a:defRPr/>
                      </a:pPr>
                      <a:r>
                        <a:rPr kumimoji="0" lang="en-US" sz="1600" b="0" i="0" u="none" strike="noStrike" cap="none" normalizeH="0" baseline="0" dirty="0" smtClean="0">
                          <a:ln>
                            <a:noFill/>
                          </a:ln>
                          <a:solidFill>
                            <a:srgbClr val="FF0000"/>
                          </a:solidFill>
                          <a:effectLst/>
                          <a:latin typeface="Arial" charset="0"/>
                          <a:ea typeface="Gothic" charset="0"/>
                          <a:cs typeface="Gothic" charset="0"/>
                        </a:rPr>
                        <a:t>9.0</a:t>
                      </a:r>
                      <a:r>
                        <a:rPr kumimoji="0" lang="en-US" sz="1600" b="0" i="0" u="none" strike="noStrike" cap="none" normalizeH="0" baseline="0" dirty="0" smtClean="0">
                          <a:ln>
                            <a:noFill/>
                          </a:ln>
                          <a:solidFill>
                            <a:srgbClr val="000000"/>
                          </a:solidFill>
                          <a:effectLst/>
                          <a:latin typeface="Arial" charset="0"/>
                          <a:ea typeface="Gothic" charset="0"/>
                          <a:cs typeface="Gothic" charset="0"/>
                        </a:rPr>
                        <a:t>/</a:t>
                      </a:r>
                      <a:r>
                        <a:rPr kumimoji="0" lang="en-US" sz="1600" b="0" i="0" u="none" strike="noStrike" cap="none" normalizeH="0" baseline="0" dirty="0" smtClean="0">
                          <a:ln>
                            <a:noFill/>
                          </a:ln>
                          <a:solidFill>
                            <a:srgbClr val="0000FF"/>
                          </a:solidFill>
                          <a:effectLst/>
                          <a:latin typeface="Arial" charset="0"/>
                          <a:ea typeface="Gothic" charset="0"/>
                          <a:cs typeface="Gothic" charset="0"/>
                        </a:rPr>
                        <a:t>11.3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r>
              <a:tr h="346075">
                <a:tc>
                  <a:txBody>
                    <a:bodyPr/>
                    <a:lstStyle/>
                    <a:p>
                      <a:pPr marL="19050" marR="0" lvl="0" indent="-19050" algn="l" defTabSz="457200" rtl="0" eaLnBrk="1" fontAlgn="base" latinLnBrk="0" hangingPunct="1">
                        <a:lnSpc>
                          <a:spcPct val="125000"/>
                        </a:lnSpc>
                        <a:spcBef>
                          <a:spcPts val="500"/>
                        </a:spcBef>
                        <a:spcAft>
                          <a:spcPct val="0"/>
                        </a:spcAft>
                        <a:buClr>
                          <a:srgbClr val="000000"/>
                        </a:buClr>
                        <a:buSzPct val="53000"/>
                        <a:buFont typeface="StarSymbol" charset="0"/>
                        <a:buNone/>
                        <a:tabLst/>
                        <a:defRPr/>
                      </a:pPr>
                      <a:r>
                        <a:rPr kumimoji="0" lang="en-US" sz="1600" b="0" i="0" u="none" strike="noStrike" cap="none" normalizeH="0" baseline="0" dirty="0" err="1" smtClean="0">
                          <a:ln>
                            <a:noFill/>
                          </a:ln>
                          <a:solidFill>
                            <a:srgbClr val="000000"/>
                          </a:solidFill>
                          <a:effectLst/>
                          <a:latin typeface="Arial" charset="0"/>
                          <a:ea typeface="Gothic" charset="0"/>
                          <a:cs typeface="Arial" charset="0"/>
                        </a:rPr>
                        <a:t>VH</a:t>
                      </a:r>
                      <a:r>
                        <a:rPr kumimoji="0" lang="en-US" sz="1600" b="0" i="0" u="none" strike="noStrike" cap="none" normalizeH="0" baseline="0" dirty="0" err="1" smtClean="0">
                          <a:ln>
                            <a:noFill/>
                          </a:ln>
                          <a:solidFill>
                            <a:schemeClr val="tx1"/>
                          </a:solidFill>
                          <a:effectLst/>
                          <a:latin typeface="Arial" charset="0"/>
                          <a:ea typeface="Gothic" charset="0"/>
                          <a:cs typeface="Arial" charset="0"/>
                          <a:sym typeface="Wingdings" charset="2"/>
                        </a:rPr>
                        <a:t></a:t>
                      </a:r>
                      <a:r>
                        <a:rPr kumimoji="0" lang="en-US" sz="1600" b="0" i="0" u="none" strike="noStrike" cap="none" normalizeH="0" baseline="0" dirty="0" err="1" smtClean="0">
                          <a:ln>
                            <a:noFill/>
                          </a:ln>
                          <a:solidFill>
                            <a:schemeClr val="tx1"/>
                          </a:solidFill>
                          <a:effectLst/>
                          <a:latin typeface="Symbol" charset="2"/>
                          <a:ea typeface="Gothic" charset="0"/>
                          <a:cs typeface="Symbol" charset="2"/>
                          <a:sym typeface="Symbol" charset="2"/>
                        </a:rPr>
                        <a:t>tt</a:t>
                      </a:r>
                      <a:r>
                        <a:rPr kumimoji="0" lang="en-US" sz="1600" b="0" i="0" u="none" strike="noStrike" cap="none" normalizeH="0" baseline="0" dirty="0" err="1" smtClean="0">
                          <a:ln>
                            <a:noFill/>
                          </a:ln>
                          <a:solidFill>
                            <a:schemeClr val="tx1"/>
                          </a:solidFill>
                          <a:effectLst/>
                          <a:latin typeface="Arial" charset="0"/>
                          <a:ea typeface="Gothic" charset="0"/>
                          <a:cs typeface="Arial" charset="0"/>
                          <a:sym typeface="Symbol" charset="2"/>
                        </a:rPr>
                        <a:t>l(l</a:t>
                      </a:r>
                      <a:r>
                        <a:rPr kumimoji="0" lang="en-US" sz="1600" b="0" i="0" u="none" strike="noStrike" cap="none" normalizeH="0" baseline="0" dirty="0" smtClean="0">
                          <a:ln>
                            <a:noFill/>
                          </a:ln>
                          <a:solidFill>
                            <a:schemeClr val="tx1"/>
                          </a:solidFill>
                          <a:effectLst/>
                          <a:latin typeface="Arial" charset="0"/>
                          <a:ea typeface="Gothic" charset="0"/>
                          <a:cs typeface="Arial" charset="0"/>
                          <a:sym typeface="Symbol" charset="2"/>
                        </a:rPr>
                        <a:t>)</a:t>
                      </a:r>
                      <a:r>
                        <a:rPr kumimoji="0" lang="en-US" sz="1600" b="0" i="0" u="none" strike="noStrike" cap="none" normalizeH="0" baseline="0" dirty="0" smtClean="0">
                          <a:ln>
                            <a:noFill/>
                          </a:ln>
                          <a:solidFill>
                            <a:schemeClr val="tx1"/>
                          </a:solidFill>
                          <a:effectLst/>
                          <a:latin typeface="Arial" charset="0"/>
                          <a:ea typeface="Arial" charset="0"/>
                          <a:cs typeface="Arial" charset="0"/>
                          <a:sym typeface="Symbol" charset="2"/>
                        </a:rPr>
                        <a:t> (6.2 fb</a:t>
                      </a:r>
                      <a:r>
                        <a:rPr kumimoji="0" lang="en-US" sz="1600" b="0" i="0" u="none" strike="noStrike" cap="none" normalizeH="0" baseline="30000" dirty="0" smtClean="0">
                          <a:ln>
                            <a:noFill/>
                          </a:ln>
                          <a:solidFill>
                            <a:schemeClr val="tx1"/>
                          </a:solidFill>
                          <a:effectLst/>
                          <a:latin typeface="Arial" charset="0"/>
                          <a:ea typeface="Arial" charset="0"/>
                          <a:cs typeface="Arial" charset="0"/>
                          <a:sym typeface="Symbol" charset="2"/>
                        </a:rPr>
                        <a:t>-1</a:t>
                      </a:r>
                      <a:r>
                        <a:rPr kumimoji="0" lang="en-US" sz="1600" b="0" i="0" u="none" strike="noStrike" cap="none" normalizeH="0" baseline="0" dirty="0" smtClean="0">
                          <a:ln>
                            <a:noFill/>
                          </a:ln>
                          <a:solidFill>
                            <a:schemeClr val="tx1"/>
                          </a:solidFill>
                          <a:effectLst/>
                          <a:latin typeface="Arial" charset="0"/>
                          <a:ea typeface="Arial" charset="0"/>
                          <a:cs typeface="Arial" charset="0"/>
                          <a:sym typeface="Symbol" charset="2"/>
                        </a:rPr>
                        <a:t>)</a:t>
                      </a:r>
                      <a:endParaRPr kumimoji="0" lang="en-US" sz="1600" b="0" i="0" u="none" strike="noStrike" cap="none" normalizeH="0" baseline="0" dirty="0" smtClean="0">
                        <a:ln>
                          <a:noFill/>
                        </a:ln>
                        <a:solidFill>
                          <a:srgbClr val="000000"/>
                        </a:solidFill>
                        <a:effectLst/>
                        <a:latin typeface="Arial" charset="0"/>
                        <a:ea typeface="Gothic"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19050" marR="0" lvl="0" indent="-19050" algn="ctr" defTabSz="457200" rtl="0" eaLnBrk="1" fontAlgn="base" latinLnBrk="0" hangingPunct="1">
                        <a:lnSpc>
                          <a:spcPct val="125000"/>
                        </a:lnSpc>
                        <a:spcBef>
                          <a:spcPts val="500"/>
                        </a:spcBef>
                        <a:spcAft>
                          <a:spcPct val="0"/>
                        </a:spcAft>
                        <a:buClr>
                          <a:srgbClr val="000000"/>
                        </a:buClr>
                        <a:buSzPct val="53000"/>
                        <a:buFont typeface="StarSymbol" charset="0"/>
                        <a:buNone/>
                        <a:tabLst/>
                      </a:pPr>
                      <a:r>
                        <a:rPr kumimoji="0" lang="en-US" sz="1600" b="0" i="0" u="none" strike="noStrike" cap="none" normalizeH="0" baseline="0" dirty="0" smtClean="0">
                          <a:ln>
                            <a:noFill/>
                          </a:ln>
                          <a:solidFill>
                            <a:srgbClr val="FF0000"/>
                          </a:solidFill>
                          <a:effectLst/>
                          <a:latin typeface="Arial" charset="0"/>
                          <a:ea typeface="Gothic" charset="0"/>
                          <a:cs typeface="Gothic" charset="0"/>
                        </a:rPr>
                        <a:t>23.3</a:t>
                      </a:r>
                      <a:r>
                        <a:rPr kumimoji="0" lang="en-US" sz="1600" b="0" i="0" u="none" strike="noStrike" cap="none" normalizeH="0" baseline="0" dirty="0" smtClean="0">
                          <a:ln>
                            <a:noFill/>
                          </a:ln>
                          <a:solidFill>
                            <a:srgbClr val="000000"/>
                          </a:solidFill>
                          <a:effectLst/>
                          <a:latin typeface="Arial" charset="0"/>
                          <a:ea typeface="Gothic" charset="0"/>
                          <a:cs typeface="Gothic" charset="0"/>
                        </a:rPr>
                        <a:t>/</a:t>
                      </a:r>
                      <a:r>
                        <a:rPr kumimoji="0" lang="en-US" sz="1600" b="0" i="0" u="none" strike="noStrike" cap="none" normalizeH="0" baseline="0" dirty="0" smtClean="0">
                          <a:ln>
                            <a:noFill/>
                          </a:ln>
                          <a:solidFill>
                            <a:srgbClr val="0000FF"/>
                          </a:solidFill>
                          <a:effectLst/>
                          <a:latin typeface="Arial" charset="0"/>
                          <a:ea typeface="Gothic" charset="0"/>
                          <a:cs typeface="Gothic" charset="0"/>
                        </a:rPr>
                        <a:t>26.5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r>
              <a:tr h="346075">
                <a:tc>
                  <a:txBody>
                    <a:bodyPr/>
                    <a:lstStyle/>
                    <a:p>
                      <a:pPr marL="19050" marR="0" lvl="0" indent="-19050" algn="l" defTabSz="457200" rtl="0" eaLnBrk="1" fontAlgn="base" latinLnBrk="0" hangingPunct="1">
                        <a:lnSpc>
                          <a:spcPct val="125000"/>
                        </a:lnSpc>
                        <a:spcBef>
                          <a:spcPts val="500"/>
                        </a:spcBef>
                        <a:spcAft>
                          <a:spcPct val="0"/>
                        </a:spcAft>
                        <a:buClr>
                          <a:srgbClr val="000000"/>
                        </a:buClr>
                        <a:buSzPct val="53000"/>
                        <a:buFont typeface="StarSymbol" charset="0"/>
                        <a:buNone/>
                        <a:tabLst/>
                        <a:defRPr/>
                      </a:pPr>
                      <a:r>
                        <a:rPr kumimoji="0" lang="en-US" sz="1600" b="0" i="0" u="none" strike="noStrike" cap="none" normalizeH="0" baseline="0" dirty="0" err="1" smtClean="0">
                          <a:ln>
                            <a:noFill/>
                          </a:ln>
                          <a:solidFill>
                            <a:srgbClr val="000000"/>
                          </a:solidFill>
                          <a:effectLst/>
                          <a:latin typeface="Arial" charset="0"/>
                          <a:ea typeface="Gothic" charset="0"/>
                          <a:cs typeface="Arial" charset="0"/>
                        </a:rPr>
                        <a:t>VH</a:t>
                      </a:r>
                      <a:r>
                        <a:rPr kumimoji="0" lang="en-US" sz="1600" b="0" i="0" u="none" strike="noStrike" cap="none" normalizeH="0" baseline="0" dirty="0" err="1" smtClean="0">
                          <a:ln>
                            <a:noFill/>
                          </a:ln>
                          <a:solidFill>
                            <a:schemeClr val="tx1"/>
                          </a:solidFill>
                          <a:effectLst/>
                          <a:latin typeface="Arial" charset="0"/>
                          <a:ea typeface="Gothic" charset="0"/>
                          <a:cs typeface="Arial" charset="0"/>
                          <a:sym typeface="Wingdings" charset="2"/>
                        </a:rPr>
                        <a:t></a:t>
                      </a:r>
                      <a:r>
                        <a:rPr kumimoji="0" lang="en-US" sz="1600" b="0" i="0" u="none" strike="noStrike" cap="none" normalizeH="0" baseline="0" dirty="0" err="1" smtClean="0">
                          <a:ln>
                            <a:noFill/>
                          </a:ln>
                          <a:solidFill>
                            <a:schemeClr val="tx1"/>
                          </a:solidFill>
                          <a:effectLst/>
                          <a:latin typeface="Symbol" charset="2"/>
                          <a:ea typeface="Gothic" charset="0"/>
                          <a:cs typeface="Symbol" charset="2"/>
                          <a:sym typeface="Symbol" charset="2"/>
                        </a:rPr>
                        <a:t>ttm</a:t>
                      </a:r>
                      <a:r>
                        <a:rPr kumimoji="0" lang="en-US" sz="1600" b="0" i="0" u="none" strike="noStrike" cap="none" normalizeH="0" baseline="0" dirty="0" smtClean="0">
                          <a:ln>
                            <a:noFill/>
                          </a:ln>
                          <a:solidFill>
                            <a:schemeClr val="tx1"/>
                          </a:solidFill>
                          <a:effectLst/>
                          <a:latin typeface="Arial" charset="0"/>
                          <a:ea typeface="Arial" charset="0"/>
                          <a:cs typeface="Arial" charset="0"/>
                          <a:sym typeface="Symbol" charset="2"/>
                        </a:rPr>
                        <a:t> (8.6 fb</a:t>
                      </a:r>
                      <a:r>
                        <a:rPr kumimoji="0" lang="en-US" sz="1600" b="0" i="0" u="none" strike="noStrike" cap="none" normalizeH="0" baseline="30000" dirty="0" smtClean="0">
                          <a:ln>
                            <a:noFill/>
                          </a:ln>
                          <a:solidFill>
                            <a:schemeClr val="tx1"/>
                          </a:solidFill>
                          <a:effectLst/>
                          <a:latin typeface="Arial" charset="0"/>
                          <a:ea typeface="Arial" charset="0"/>
                          <a:cs typeface="Arial" charset="0"/>
                          <a:sym typeface="Symbol" charset="2"/>
                        </a:rPr>
                        <a:t>-1</a:t>
                      </a:r>
                      <a:r>
                        <a:rPr kumimoji="0" lang="en-US" sz="1600" b="0" i="0" u="none" strike="noStrike" cap="none" normalizeH="0" baseline="0" dirty="0" smtClean="0">
                          <a:ln>
                            <a:noFill/>
                          </a:ln>
                          <a:solidFill>
                            <a:schemeClr val="tx1"/>
                          </a:solidFill>
                          <a:effectLst/>
                          <a:latin typeface="Arial" charset="0"/>
                          <a:ea typeface="Arial" charset="0"/>
                          <a:cs typeface="Arial" charset="0"/>
                          <a:sym typeface="Symbol" charset="2"/>
                        </a:rPr>
                        <a:t>)</a:t>
                      </a:r>
                      <a:endParaRPr kumimoji="0" lang="en-US" sz="1600" b="0" i="0" u="none" strike="noStrike" cap="none" normalizeH="0" baseline="0" dirty="0" smtClean="0">
                        <a:ln>
                          <a:noFill/>
                        </a:ln>
                        <a:solidFill>
                          <a:srgbClr val="000000"/>
                        </a:solidFill>
                        <a:effectLst/>
                        <a:latin typeface="Arial" charset="0"/>
                        <a:ea typeface="Gothic"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19050" marR="0" lvl="0" indent="-19050" algn="ctr" defTabSz="457200" rtl="0" eaLnBrk="1" fontAlgn="base" latinLnBrk="0" hangingPunct="1">
                        <a:lnSpc>
                          <a:spcPct val="125000"/>
                        </a:lnSpc>
                        <a:spcBef>
                          <a:spcPts val="500"/>
                        </a:spcBef>
                        <a:spcAft>
                          <a:spcPct val="0"/>
                        </a:spcAft>
                        <a:buClr>
                          <a:srgbClr val="000000"/>
                        </a:buClr>
                        <a:buSzPct val="53000"/>
                        <a:buFont typeface="StarSymbol" charset="0"/>
                        <a:buNone/>
                        <a:tabLst/>
                        <a:defRPr/>
                      </a:pPr>
                      <a:r>
                        <a:rPr kumimoji="0" lang="en-US" sz="1600" b="0" i="0" u="none" strike="noStrike" cap="none" normalizeH="0" baseline="0" dirty="0" smtClean="0">
                          <a:ln>
                            <a:noFill/>
                          </a:ln>
                          <a:solidFill>
                            <a:srgbClr val="FF0000"/>
                          </a:solidFill>
                          <a:effectLst/>
                          <a:latin typeface="Arial" charset="0"/>
                          <a:ea typeface="Gothic" charset="0"/>
                          <a:cs typeface="Gothic" charset="0"/>
                        </a:rPr>
                        <a:t>13.0</a:t>
                      </a:r>
                      <a:r>
                        <a:rPr kumimoji="0" lang="en-US" sz="1600" b="0" i="0" u="none" strike="noStrike" cap="none" normalizeH="0" baseline="0" dirty="0" smtClean="0">
                          <a:ln>
                            <a:noFill/>
                          </a:ln>
                          <a:solidFill>
                            <a:srgbClr val="000000"/>
                          </a:solidFill>
                          <a:effectLst/>
                          <a:latin typeface="Arial" charset="0"/>
                          <a:ea typeface="Gothic" charset="0"/>
                          <a:cs typeface="Gothic" charset="0"/>
                        </a:rPr>
                        <a:t>/</a:t>
                      </a:r>
                      <a:r>
                        <a:rPr kumimoji="0" lang="en-US" sz="1600" b="0" i="0" u="none" strike="noStrike" cap="none" normalizeH="0" baseline="0" dirty="0" smtClean="0">
                          <a:ln>
                            <a:noFill/>
                          </a:ln>
                          <a:solidFill>
                            <a:srgbClr val="0000FF"/>
                          </a:solidFill>
                          <a:effectLst/>
                          <a:latin typeface="Arial" charset="0"/>
                          <a:ea typeface="Gothic" charset="0"/>
                          <a:cs typeface="Gothic" charset="0"/>
                        </a:rPr>
                        <a:t>19.4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r>
              <a:tr h="346075">
                <a:tc>
                  <a:txBody>
                    <a:bodyPr/>
                    <a:lstStyle/>
                    <a:p>
                      <a:pPr marL="19050" marR="0" lvl="0" indent="-19050" algn="l" defTabSz="457200" rtl="0" eaLnBrk="1" fontAlgn="base" latinLnBrk="0" hangingPunct="1">
                        <a:lnSpc>
                          <a:spcPct val="125000"/>
                        </a:lnSpc>
                        <a:spcBef>
                          <a:spcPts val="500"/>
                        </a:spcBef>
                        <a:spcAft>
                          <a:spcPct val="0"/>
                        </a:spcAft>
                        <a:buClr>
                          <a:srgbClr val="000000"/>
                        </a:buClr>
                        <a:buSzPct val="53000"/>
                        <a:buFont typeface="StarSymbol" charset="0"/>
                        <a:buNone/>
                        <a:tabLst/>
                      </a:pPr>
                      <a:r>
                        <a:rPr kumimoji="0" lang="en-US" sz="1600" b="0" i="0" u="none" strike="noStrike" cap="none" normalizeH="0" baseline="0" dirty="0" err="1" smtClean="0">
                          <a:ln>
                            <a:noFill/>
                          </a:ln>
                          <a:solidFill>
                            <a:srgbClr val="000000"/>
                          </a:solidFill>
                          <a:effectLst/>
                          <a:latin typeface="Arial" charset="0"/>
                          <a:ea typeface="Gothic" charset="0"/>
                          <a:cs typeface="Arial" charset="0"/>
                        </a:rPr>
                        <a:t>H</a:t>
                      </a:r>
                      <a:r>
                        <a:rPr kumimoji="0" lang="en-US" sz="1600" b="0" i="0" u="none" strike="noStrike" cap="none" normalizeH="0" baseline="0" dirty="0" err="1" smtClean="0">
                          <a:ln>
                            <a:noFill/>
                          </a:ln>
                          <a:solidFill>
                            <a:schemeClr val="tx1"/>
                          </a:solidFill>
                          <a:effectLst/>
                          <a:latin typeface="Arial" charset="0"/>
                          <a:ea typeface="Gothic" charset="0"/>
                          <a:cs typeface="Arial" charset="0"/>
                          <a:sym typeface="Wingdings" charset="2"/>
                        </a:rPr>
                        <a:t></a:t>
                      </a:r>
                      <a:r>
                        <a:rPr kumimoji="0" lang="en-US" sz="1600" b="0" i="0" u="none" strike="noStrike" cap="none" normalizeH="0" baseline="0" dirty="0" err="1" smtClean="0">
                          <a:ln>
                            <a:noFill/>
                          </a:ln>
                          <a:solidFill>
                            <a:schemeClr val="tx1"/>
                          </a:solidFill>
                          <a:effectLst/>
                          <a:latin typeface="Symbol" charset="2"/>
                          <a:ea typeface="Gothic" charset="0"/>
                          <a:cs typeface="Symbol" charset="2"/>
                          <a:sym typeface="Symbol" charset="2"/>
                        </a:rPr>
                        <a:t>gg</a:t>
                      </a:r>
                      <a:r>
                        <a:rPr kumimoji="0" lang="en-US" sz="1600" b="0" i="0" u="none" strike="noStrike" cap="none" normalizeH="0" baseline="0" dirty="0" smtClean="0">
                          <a:ln>
                            <a:noFill/>
                          </a:ln>
                          <a:solidFill>
                            <a:schemeClr val="tx1"/>
                          </a:solidFill>
                          <a:effectLst/>
                          <a:latin typeface="Arial" charset="0"/>
                          <a:ea typeface="Arial" charset="0"/>
                          <a:cs typeface="Arial" charset="0"/>
                          <a:sym typeface="Symbol" charset="2"/>
                        </a:rPr>
                        <a:t> (10.0 fb</a:t>
                      </a:r>
                      <a:r>
                        <a:rPr kumimoji="0" lang="en-US" sz="1600" b="0" i="0" u="none" strike="noStrike" cap="none" normalizeH="0" baseline="30000" dirty="0" smtClean="0">
                          <a:ln>
                            <a:noFill/>
                          </a:ln>
                          <a:solidFill>
                            <a:schemeClr val="tx1"/>
                          </a:solidFill>
                          <a:effectLst/>
                          <a:latin typeface="Arial" charset="0"/>
                          <a:ea typeface="Arial" charset="0"/>
                          <a:cs typeface="Arial" charset="0"/>
                          <a:sym typeface="Symbol" charset="2"/>
                        </a:rPr>
                        <a:t>-1</a:t>
                      </a:r>
                      <a:r>
                        <a:rPr kumimoji="0" lang="en-US" sz="1600" b="0" i="0" u="none" strike="noStrike" cap="none" normalizeH="0" baseline="0" dirty="0" smtClean="0">
                          <a:ln>
                            <a:noFill/>
                          </a:ln>
                          <a:solidFill>
                            <a:schemeClr val="tx1"/>
                          </a:solidFill>
                          <a:effectLst/>
                          <a:latin typeface="Arial" charset="0"/>
                          <a:ea typeface="Arial" charset="0"/>
                          <a:cs typeface="Arial" charset="0"/>
                          <a:sym typeface="Symbol" charset="2"/>
                        </a:rPr>
                        <a:t>)</a:t>
                      </a:r>
                      <a:endParaRPr kumimoji="0" lang="en-US" sz="1600" b="0" i="0" u="none" strike="noStrike" cap="none" normalizeH="0" baseline="0" dirty="0" smtClean="0">
                        <a:ln>
                          <a:noFill/>
                        </a:ln>
                        <a:solidFill>
                          <a:srgbClr val="000000"/>
                        </a:solidFill>
                        <a:effectLst/>
                        <a:latin typeface="Arial" charset="0"/>
                        <a:ea typeface="Gothic"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8E3"/>
                    </a:solidFill>
                  </a:tcPr>
                </a:tc>
                <a:tc>
                  <a:txBody>
                    <a:bodyPr/>
                    <a:lstStyle/>
                    <a:p>
                      <a:pPr marL="19050" marR="0" lvl="0" indent="-19050" algn="ctr" defTabSz="457200" rtl="0" eaLnBrk="1" fontAlgn="base" latinLnBrk="0" hangingPunct="1">
                        <a:lnSpc>
                          <a:spcPct val="125000"/>
                        </a:lnSpc>
                        <a:spcBef>
                          <a:spcPts val="500"/>
                        </a:spcBef>
                        <a:spcAft>
                          <a:spcPct val="0"/>
                        </a:spcAft>
                        <a:buClr>
                          <a:srgbClr val="000000"/>
                        </a:buClr>
                        <a:buSzPct val="53000"/>
                        <a:buFont typeface="StarSymbol" charset="0"/>
                        <a:buNone/>
                        <a:tabLst/>
                      </a:pPr>
                      <a:r>
                        <a:rPr kumimoji="0" lang="en-US" sz="1600" b="0" i="0" u="none" strike="noStrike" cap="none" normalizeH="0" baseline="0" dirty="0" smtClean="0">
                          <a:ln>
                            <a:noFill/>
                          </a:ln>
                          <a:solidFill>
                            <a:srgbClr val="FF0000"/>
                          </a:solidFill>
                          <a:effectLst/>
                          <a:latin typeface="Arial" charset="0"/>
                          <a:ea typeface="Gothic" charset="0"/>
                          <a:cs typeface="Gothic" charset="0"/>
                        </a:rPr>
                        <a:t>11.7</a:t>
                      </a:r>
                      <a:r>
                        <a:rPr kumimoji="0" lang="en-US" sz="1600" b="0" i="0" u="none" strike="noStrike" cap="none" normalizeH="0" baseline="0" dirty="0" smtClean="0">
                          <a:ln>
                            <a:noFill/>
                          </a:ln>
                          <a:solidFill>
                            <a:srgbClr val="000000"/>
                          </a:solidFill>
                          <a:effectLst/>
                          <a:latin typeface="Arial" charset="0"/>
                          <a:ea typeface="Gothic" charset="0"/>
                          <a:cs typeface="Gothic" charset="0"/>
                        </a:rPr>
                        <a:t>/</a:t>
                      </a:r>
                      <a:r>
                        <a:rPr kumimoji="0" lang="en-US" sz="1600" b="0" i="0" u="none" strike="noStrike" cap="none" normalizeH="0" baseline="0" dirty="0" smtClean="0">
                          <a:ln>
                            <a:noFill/>
                          </a:ln>
                          <a:solidFill>
                            <a:srgbClr val="0000FF"/>
                          </a:solidFill>
                          <a:effectLst/>
                          <a:latin typeface="Arial" charset="0"/>
                          <a:ea typeface="Gothic" charset="0"/>
                          <a:cs typeface="Gothic" charset="0"/>
                        </a:rPr>
                        <a:t>20.5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8E3"/>
                    </a:solidFill>
                  </a:tcPr>
                </a:tc>
              </a:tr>
              <a:tr h="346075">
                <a:tc>
                  <a:txBody>
                    <a:bodyPr/>
                    <a:lstStyle/>
                    <a:p>
                      <a:pPr marL="19050" marR="0" lvl="0" indent="-19050" algn="l" defTabSz="457200" rtl="0" eaLnBrk="1" fontAlgn="base" latinLnBrk="0" hangingPunct="1">
                        <a:lnSpc>
                          <a:spcPct val="125000"/>
                        </a:lnSpc>
                        <a:spcBef>
                          <a:spcPts val="500"/>
                        </a:spcBef>
                        <a:spcAft>
                          <a:spcPct val="0"/>
                        </a:spcAft>
                        <a:buClr>
                          <a:srgbClr val="000000"/>
                        </a:buClr>
                        <a:buSzPct val="53000"/>
                        <a:buFont typeface="StarSymbol" charset="0"/>
                        <a:buNone/>
                        <a:tabLst/>
                        <a:defRPr/>
                      </a:pPr>
                      <a:r>
                        <a:rPr kumimoji="0" lang="en-US" sz="1600" b="0" i="0" u="none" strike="noStrike" cap="none" normalizeH="0" baseline="0" dirty="0" err="1" smtClean="0">
                          <a:ln>
                            <a:noFill/>
                          </a:ln>
                          <a:solidFill>
                            <a:srgbClr val="000000"/>
                          </a:solidFill>
                          <a:effectLst/>
                          <a:latin typeface="Arial" charset="0"/>
                          <a:ea typeface="Gothic" charset="0"/>
                          <a:cs typeface="Arial" charset="0"/>
                        </a:rPr>
                        <a:t>H</a:t>
                      </a:r>
                      <a:r>
                        <a:rPr kumimoji="0" lang="en-US" sz="1600" b="0" i="0" u="none" strike="noStrike" cap="none" normalizeH="0" baseline="0" dirty="0" err="1" smtClean="0">
                          <a:ln>
                            <a:noFill/>
                          </a:ln>
                          <a:solidFill>
                            <a:schemeClr val="tx1"/>
                          </a:solidFill>
                          <a:effectLst/>
                          <a:latin typeface="Arial" charset="0"/>
                          <a:ea typeface="Gothic" charset="0"/>
                          <a:cs typeface="Arial" charset="0"/>
                          <a:sym typeface="Wingdings" charset="2"/>
                        </a:rPr>
                        <a:t></a:t>
                      </a:r>
                      <a:r>
                        <a:rPr kumimoji="0" lang="en-US" sz="1600" b="0" i="0" u="none" strike="noStrike" cap="none" normalizeH="0" baseline="0" dirty="0" err="1" smtClean="0">
                          <a:ln>
                            <a:noFill/>
                          </a:ln>
                          <a:solidFill>
                            <a:schemeClr val="tx1"/>
                          </a:solidFill>
                          <a:effectLst/>
                          <a:latin typeface="Symbol" charset="2"/>
                          <a:ea typeface="Gothic" charset="0"/>
                          <a:cs typeface="Symbol" charset="2"/>
                          <a:sym typeface="Symbol" charset="2"/>
                        </a:rPr>
                        <a:t>gg</a:t>
                      </a:r>
                      <a:r>
                        <a:rPr kumimoji="0" lang="en-US" sz="1600" b="0" i="0" u="none" strike="noStrike" cap="none" normalizeH="0" baseline="0" dirty="0" smtClean="0">
                          <a:ln>
                            <a:noFill/>
                          </a:ln>
                          <a:solidFill>
                            <a:schemeClr val="tx1"/>
                          </a:solidFill>
                          <a:effectLst/>
                          <a:latin typeface="Arial" charset="0"/>
                          <a:ea typeface="Arial" charset="0"/>
                          <a:cs typeface="Arial" charset="0"/>
                          <a:sym typeface="Symbol" charset="2"/>
                        </a:rPr>
                        <a:t> (9.7 fb</a:t>
                      </a:r>
                      <a:r>
                        <a:rPr kumimoji="0" lang="en-US" sz="1600" b="0" i="0" u="none" strike="noStrike" cap="none" normalizeH="0" baseline="30000" dirty="0" smtClean="0">
                          <a:ln>
                            <a:noFill/>
                          </a:ln>
                          <a:solidFill>
                            <a:schemeClr val="tx1"/>
                          </a:solidFill>
                          <a:effectLst/>
                          <a:latin typeface="Arial" charset="0"/>
                          <a:ea typeface="Arial" charset="0"/>
                          <a:cs typeface="Arial" charset="0"/>
                          <a:sym typeface="Symbol" charset="2"/>
                        </a:rPr>
                        <a:t>-1</a:t>
                      </a:r>
                      <a:r>
                        <a:rPr kumimoji="0" lang="en-US" sz="1600" b="0" i="0" u="none" strike="noStrike" cap="none" normalizeH="0" baseline="0" dirty="0" smtClean="0">
                          <a:ln>
                            <a:noFill/>
                          </a:ln>
                          <a:solidFill>
                            <a:schemeClr val="tx1"/>
                          </a:solidFill>
                          <a:effectLst/>
                          <a:latin typeface="Arial" charset="0"/>
                          <a:ea typeface="Arial" charset="0"/>
                          <a:cs typeface="Arial" charset="0"/>
                          <a:sym typeface="Symbol" charset="2"/>
                        </a:rPr>
                        <a:t>)</a:t>
                      </a:r>
                      <a:endParaRPr kumimoji="0" lang="en-US" sz="1600" b="0" i="0" u="none" strike="noStrike" cap="none" normalizeH="0" baseline="0" dirty="0" smtClean="0">
                        <a:ln>
                          <a:noFill/>
                        </a:ln>
                        <a:solidFill>
                          <a:srgbClr val="000000"/>
                        </a:solidFill>
                        <a:effectLst/>
                        <a:latin typeface="Arial" charset="0"/>
                        <a:ea typeface="Gothic"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8E3"/>
                    </a:solidFill>
                  </a:tcPr>
                </a:tc>
                <a:tc>
                  <a:txBody>
                    <a:bodyPr/>
                    <a:lstStyle/>
                    <a:p>
                      <a:pPr marL="19050" marR="0" lvl="0" indent="-19050" algn="ctr" defTabSz="457200" rtl="0" eaLnBrk="1" fontAlgn="base" latinLnBrk="0" hangingPunct="1">
                        <a:lnSpc>
                          <a:spcPct val="125000"/>
                        </a:lnSpc>
                        <a:spcBef>
                          <a:spcPts val="500"/>
                        </a:spcBef>
                        <a:spcAft>
                          <a:spcPct val="0"/>
                        </a:spcAft>
                        <a:buClr>
                          <a:srgbClr val="000000"/>
                        </a:buClr>
                        <a:buSzPct val="53000"/>
                        <a:buFont typeface="StarSymbol" charset="0"/>
                        <a:buNone/>
                        <a:tabLst/>
                      </a:pPr>
                      <a:r>
                        <a:rPr kumimoji="0" lang="en-US" sz="1600" b="0" i="0" u="none" strike="noStrike" cap="none" normalizeH="0" baseline="0" dirty="0" smtClean="0">
                          <a:ln>
                            <a:noFill/>
                          </a:ln>
                          <a:solidFill>
                            <a:srgbClr val="FF0000"/>
                          </a:solidFill>
                          <a:effectLst/>
                          <a:latin typeface="Arial" charset="0"/>
                          <a:ea typeface="Gothic" charset="0"/>
                          <a:cs typeface="Gothic" charset="0"/>
                        </a:rPr>
                        <a:t>8.5</a:t>
                      </a:r>
                      <a:r>
                        <a:rPr kumimoji="0" lang="en-US" sz="1600" b="0" i="0" u="none" strike="noStrike" cap="none" normalizeH="0" baseline="0" dirty="0" smtClean="0">
                          <a:ln>
                            <a:noFill/>
                          </a:ln>
                          <a:solidFill>
                            <a:srgbClr val="000000"/>
                          </a:solidFill>
                          <a:effectLst/>
                          <a:latin typeface="Arial" charset="0"/>
                          <a:ea typeface="Gothic" charset="0"/>
                          <a:cs typeface="Gothic" charset="0"/>
                        </a:rPr>
                        <a:t>/</a:t>
                      </a:r>
                      <a:r>
                        <a:rPr kumimoji="0" lang="en-US" sz="1600" b="0" i="0" u="none" strike="noStrike" cap="none" normalizeH="0" baseline="0" dirty="0" smtClean="0">
                          <a:ln>
                            <a:noFill/>
                          </a:ln>
                          <a:solidFill>
                            <a:srgbClr val="0000FF"/>
                          </a:solidFill>
                          <a:effectLst/>
                          <a:latin typeface="Arial" charset="0"/>
                          <a:ea typeface="Gothic" charset="0"/>
                          <a:cs typeface="Gothic" charset="0"/>
                        </a:rPr>
                        <a:t>12.7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8E3"/>
                    </a:solidFill>
                  </a:tcPr>
                </a:tc>
              </a:tr>
            </a:tbl>
          </a:graphicData>
        </a:graphic>
      </p:graphicFrame>
      <p:pic>
        <p:nvPicPr>
          <p:cNvPr id="29" name="Picture 9"/>
          <p:cNvPicPr>
            <a:picLocks noChangeAspect="1"/>
          </p:cNvPicPr>
          <p:nvPr/>
        </p:nvPicPr>
        <p:blipFill>
          <a:blip r:embed="rId2"/>
          <a:srcRect/>
          <a:stretch>
            <a:fillRect/>
          </a:stretch>
        </p:blipFill>
        <p:spPr bwMode="auto">
          <a:xfrm>
            <a:off x="152400" y="2897858"/>
            <a:ext cx="316089" cy="302542"/>
          </a:xfrm>
          <a:prstGeom prst="rect">
            <a:avLst/>
          </a:prstGeom>
          <a:noFill/>
          <a:ln w="9525">
            <a:noFill/>
            <a:miter lim="800000"/>
            <a:headEnd/>
            <a:tailEnd/>
          </a:ln>
        </p:spPr>
      </p:pic>
      <p:pic>
        <p:nvPicPr>
          <p:cNvPr id="30" name="Picture 9"/>
          <p:cNvPicPr>
            <a:picLocks noChangeAspect="1"/>
          </p:cNvPicPr>
          <p:nvPr/>
        </p:nvPicPr>
        <p:blipFill>
          <a:blip r:embed="rId2"/>
          <a:srcRect/>
          <a:stretch>
            <a:fillRect/>
          </a:stretch>
        </p:blipFill>
        <p:spPr bwMode="auto">
          <a:xfrm>
            <a:off x="152400" y="4421858"/>
            <a:ext cx="316089" cy="302542"/>
          </a:xfrm>
          <a:prstGeom prst="rect">
            <a:avLst/>
          </a:prstGeom>
          <a:noFill/>
          <a:ln w="9525">
            <a:noFill/>
            <a:miter lim="800000"/>
            <a:headEnd/>
            <a:tailEnd/>
          </a:ln>
        </p:spPr>
      </p:pic>
      <p:pic>
        <p:nvPicPr>
          <p:cNvPr id="31" name="Picture 9"/>
          <p:cNvPicPr>
            <a:picLocks noChangeAspect="1"/>
          </p:cNvPicPr>
          <p:nvPr/>
        </p:nvPicPr>
        <p:blipFill>
          <a:blip r:embed="rId2"/>
          <a:srcRect/>
          <a:stretch>
            <a:fillRect/>
          </a:stretch>
        </p:blipFill>
        <p:spPr bwMode="auto">
          <a:xfrm>
            <a:off x="152400" y="2073099"/>
            <a:ext cx="316089" cy="302542"/>
          </a:xfrm>
          <a:prstGeom prst="rect">
            <a:avLst/>
          </a:prstGeom>
          <a:noFill/>
          <a:ln w="9525">
            <a:noFill/>
            <a:miter lim="800000"/>
            <a:headEnd/>
            <a:tailEnd/>
          </a:ln>
        </p:spPr>
      </p:pic>
      <p:pic>
        <p:nvPicPr>
          <p:cNvPr id="32" name="Picture 11"/>
          <p:cNvPicPr>
            <a:picLocks noChangeAspect="1"/>
          </p:cNvPicPr>
          <p:nvPr/>
        </p:nvPicPr>
        <p:blipFill>
          <a:blip r:embed="rId3"/>
          <a:srcRect/>
          <a:stretch>
            <a:fillRect/>
          </a:stretch>
        </p:blipFill>
        <p:spPr bwMode="auto">
          <a:xfrm>
            <a:off x="76200" y="4848014"/>
            <a:ext cx="457200" cy="257386"/>
          </a:xfrm>
          <a:prstGeom prst="rect">
            <a:avLst/>
          </a:prstGeom>
          <a:noFill/>
          <a:ln w="9525">
            <a:noFill/>
            <a:miter lim="800000"/>
            <a:headEnd/>
            <a:tailEnd/>
          </a:ln>
        </p:spPr>
      </p:pic>
      <p:pic>
        <p:nvPicPr>
          <p:cNvPr id="35" name="Picture 11"/>
          <p:cNvPicPr>
            <a:picLocks noChangeAspect="1"/>
          </p:cNvPicPr>
          <p:nvPr/>
        </p:nvPicPr>
        <p:blipFill>
          <a:blip r:embed="rId3"/>
          <a:srcRect/>
          <a:stretch>
            <a:fillRect/>
          </a:stretch>
        </p:blipFill>
        <p:spPr bwMode="auto">
          <a:xfrm>
            <a:off x="76200" y="2528041"/>
            <a:ext cx="457200" cy="257386"/>
          </a:xfrm>
          <a:prstGeom prst="rect">
            <a:avLst/>
          </a:prstGeom>
          <a:noFill/>
          <a:ln w="9525">
            <a:noFill/>
            <a:miter lim="800000"/>
            <a:headEnd/>
            <a:tailEnd/>
          </a:ln>
        </p:spPr>
      </p:pic>
      <p:pic>
        <p:nvPicPr>
          <p:cNvPr id="36" name="Picture 11"/>
          <p:cNvPicPr>
            <a:picLocks noChangeAspect="1"/>
          </p:cNvPicPr>
          <p:nvPr/>
        </p:nvPicPr>
        <p:blipFill>
          <a:blip r:embed="rId3"/>
          <a:srcRect/>
          <a:stretch>
            <a:fillRect/>
          </a:stretch>
        </p:blipFill>
        <p:spPr bwMode="auto">
          <a:xfrm>
            <a:off x="76200" y="4086014"/>
            <a:ext cx="457200" cy="257386"/>
          </a:xfrm>
          <a:prstGeom prst="rect">
            <a:avLst/>
          </a:prstGeom>
          <a:noFill/>
          <a:ln w="9525">
            <a:noFill/>
            <a:miter lim="800000"/>
            <a:headEnd/>
            <a:tailEnd/>
          </a:ln>
        </p:spPr>
      </p:pic>
      <p:pic>
        <p:nvPicPr>
          <p:cNvPr id="27" name="Picture 11"/>
          <p:cNvPicPr>
            <a:picLocks noChangeAspect="1"/>
          </p:cNvPicPr>
          <p:nvPr/>
        </p:nvPicPr>
        <p:blipFill>
          <a:blip r:embed="rId3"/>
          <a:srcRect/>
          <a:stretch>
            <a:fillRect/>
          </a:stretch>
        </p:blipFill>
        <p:spPr bwMode="auto">
          <a:xfrm>
            <a:off x="76200" y="3276600"/>
            <a:ext cx="457200" cy="257386"/>
          </a:xfrm>
          <a:prstGeom prst="rect">
            <a:avLst/>
          </a:prstGeom>
          <a:noFill/>
          <a:ln w="9525">
            <a:noFill/>
            <a:miter lim="800000"/>
            <a:headEnd/>
            <a:tailEnd/>
          </a:ln>
        </p:spPr>
      </p:pic>
      <p:pic>
        <p:nvPicPr>
          <p:cNvPr id="37" name="Picture 9"/>
          <p:cNvPicPr>
            <a:picLocks noChangeAspect="1"/>
          </p:cNvPicPr>
          <p:nvPr/>
        </p:nvPicPr>
        <p:blipFill>
          <a:blip r:embed="rId2"/>
          <a:srcRect/>
          <a:stretch>
            <a:fillRect/>
          </a:stretch>
        </p:blipFill>
        <p:spPr bwMode="auto">
          <a:xfrm>
            <a:off x="152400" y="3659858"/>
            <a:ext cx="316089" cy="302542"/>
          </a:xfrm>
          <a:prstGeom prst="rect">
            <a:avLst/>
          </a:prstGeom>
          <a:noFill/>
          <a:ln w="9525">
            <a:noFill/>
            <a:miter lim="800000"/>
            <a:headEnd/>
            <a:tailEnd/>
          </a:ln>
        </p:spPr>
      </p:pic>
      <p:pic>
        <p:nvPicPr>
          <p:cNvPr id="19" name="Picture 18"/>
          <p:cNvPicPr>
            <a:picLocks noChangeAspect="1"/>
          </p:cNvPicPr>
          <p:nvPr/>
        </p:nvPicPr>
        <p:blipFill>
          <a:blip r:embed="rId4"/>
          <a:stretch>
            <a:fillRect/>
          </a:stretch>
        </p:blipFill>
        <p:spPr>
          <a:xfrm>
            <a:off x="4419600" y="990600"/>
            <a:ext cx="4685916" cy="3244850"/>
          </a:xfrm>
          <a:prstGeom prst="rect">
            <a:avLst/>
          </a:prstGeom>
        </p:spPr>
      </p:pic>
      <p:pic>
        <p:nvPicPr>
          <p:cNvPr id="21" name="Picture 9"/>
          <p:cNvPicPr>
            <a:picLocks noChangeAspect="1"/>
          </p:cNvPicPr>
          <p:nvPr/>
        </p:nvPicPr>
        <p:blipFill>
          <a:blip r:embed="rId2"/>
          <a:srcRect/>
          <a:stretch>
            <a:fillRect/>
          </a:stretch>
        </p:blipFill>
        <p:spPr bwMode="auto">
          <a:xfrm>
            <a:off x="5105400" y="1219199"/>
            <a:ext cx="457200" cy="43760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 y="1828799"/>
            <a:ext cx="5184649" cy="3886201"/>
          </a:xfrm>
          <a:prstGeom prst="rect">
            <a:avLst/>
          </a:prstGeom>
        </p:spPr>
      </p:pic>
      <p:sp>
        <p:nvSpPr>
          <p:cNvPr id="6" name="Text Box 1027"/>
          <p:cNvSpPr txBox="1">
            <a:spLocks noChangeArrowheads="1"/>
          </p:cNvSpPr>
          <p:nvPr/>
        </p:nvSpPr>
        <p:spPr bwMode="auto">
          <a:xfrm>
            <a:off x="1219200" y="152400"/>
            <a:ext cx="6858000" cy="461963"/>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rPr>
              <a:t>Combined Limits on SM Higgs Production</a:t>
            </a:r>
            <a:endParaRPr lang="en-US" sz="2400" dirty="0">
              <a:solidFill>
                <a:srgbClr val="990033"/>
              </a:solidFill>
            </a:endParaRPr>
          </a:p>
        </p:txBody>
      </p:sp>
      <p:sp>
        <p:nvSpPr>
          <p:cNvPr id="62471" name="Rectangle 1028"/>
          <p:cNvSpPr>
            <a:spLocks noChangeArrowheads="1"/>
          </p:cNvSpPr>
          <p:nvPr/>
        </p:nvSpPr>
        <p:spPr bwMode="auto">
          <a:xfrm>
            <a:off x="533400" y="990600"/>
            <a:ext cx="8458200" cy="2362200"/>
          </a:xfrm>
          <a:prstGeom prst="rect">
            <a:avLst/>
          </a:prstGeom>
          <a:noFill/>
          <a:ln w="9525">
            <a:noFill/>
            <a:miter lim="800000"/>
            <a:headEnd/>
            <a:tailEnd/>
          </a:ln>
        </p:spPr>
        <p:txBody>
          <a:bodyPr>
            <a:prstTxWarp prst="textNoShape">
              <a:avLst/>
            </a:prstTxWarp>
          </a:bodyPr>
          <a:lstStyle/>
          <a:p>
            <a:pPr marL="285750" indent="-285750">
              <a:spcBef>
                <a:spcPct val="20000"/>
              </a:spcBef>
              <a:buFont typeface="Arial"/>
              <a:buChar char="•"/>
            </a:pPr>
            <a:r>
              <a:rPr lang="en-US" sz="1600" dirty="0" smtClean="0">
                <a:solidFill>
                  <a:srgbClr val="FF0000"/>
                </a:solidFill>
                <a:sym typeface="Wingdings"/>
              </a:rPr>
              <a:t>Combination of multiple channels (and experiments!) yields the greatest sensitivity.</a:t>
            </a:r>
            <a:endParaRPr lang="en-US" sz="1600" dirty="0" smtClean="0">
              <a:solidFill>
                <a:srgbClr val="FF0000"/>
              </a:solidFill>
              <a:sym typeface="Symbol" charset="2"/>
            </a:endParaRPr>
          </a:p>
          <a:p>
            <a:pPr marL="285750" indent="-285750">
              <a:spcBef>
                <a:spcPct val="20000"/>
              </a:spcBef>
            </a:pPr>
            <a:endParaRPr lang="en-US" sz="1600" dirty="0" smtClean="0"/>
          </a:p>
          <a:p>
            <a:pPr marL="285750" indent="-285750">
              <a:spcBef>
                <a:spcPct val="20000"/>
              </a:spcBef>
              <a:buFont typeface="Arial" charset="0"/>
              <a:buChar char="•"/>
            </a:pPr>
            <a:endParaRPr lang="en-US" sz="1600" dirty="0" smtClean="0"/>
          </a:p>
          <a:p>
            <a:pPr marL="285750" indent="-285750">
              <a:spcBef>
                <a:spcPct val="20000"/>
              </a:spcBef>
              <a:buFont typeface="Arial" charset="0"/>
              <a:buChar char="•"/>
            </a:pPr>
            <a:endParaRPr lang="en-US" sz="1600" dirty="0" smtClean="0"/>
          </a:p>
          <a:p>
            <a:pPr marL="285750" indent="-285750">
              <a:spcBef>
                <a:spcPct val="20000"/>
              </a:spcBef>
              <a:buFont typeface="Arial" charset="0"/>
              <a:buChar char="•"/>
            </a:pPr>
            <a:endParaRPr lang="en-US" sz="1600" dirty="0" smtClean="0"/>
          </a:p>
          <a:p>
            <a:pPr marL="285750" indent="-285750">
              <a:spcBef>
                <a:spcPct val="20000"/>
              </a:spcBef>
              <a:buFont typeface="Arial" charset="0"/>
              <a:buChar char="•"/>
            </a:pPr>
            <a:endParaRPr lang="en-US" sz="1600" dirty="0" smtClean="0"/>
          </a:p>
          <a:p>
            <a:pPr marL="285750" indent="-285750">
              <a:spcBef>
                <a:spcPct val="20000"/>
              </a:spcBef>
              <a:buFont typeface="Arial" charset="0"/>
              <a:buChar char="•"/>
            </a:pPr>
            <a:endParaRPr lang="en-US" sz="1600" dirty="0" smtClean="0"/>
          </a:p>
          <a:p>
            <a:pPr marL="285750" indent="-285750">
              <a:spcBef>
                <a:spcPct val="20000"/>
              </a:spcBef>
              <a:buFont typeface="Arial" charset="0"/>
              <a:buChar char="•"/>
            </a:pPr>
            <a:endParaRPr lang="en-US" sz="1600" dirty="0" smtClean="0"/>
          </a:p>
          <a:p>
            <a:pPr marL="285750" indent="-285750">
              <a:spcBef>
                <a:spcPct val="20000"/>
              </a:spcBef>
              <a:buFont typeface="Arial" charset="0"/>
              <a:buChar char="•"/>
            </a:pPr>
            <a:endParaRPr lang="en-US" sz="1600" dirty="0" smtClean="0"/>
          </a:p>
          <a:p>
            <a:pPr marL="285750" indent="-285750">
              <a:spcBef>
                <a:spcPct val="20000"/>
              </a:spcBef>
              <a:buFont typeface="Arial" charset="0"/>
              <a:buChar char="•"/>
            </a:pPr>
            <a:endParaRPr lang="en-US" sz="1600" dirty="0" smtClean="0"/>
          </a:p>
          <a:p>
            <a:pPr marL="285750" indent="-285750">
              <a:spcBef>
                <a:spcPct val="20000"/>
              </a:spcBef>
              <a:buFont typeface="Arial" charset="0"/>
              <a:buChar char="•"/>
            </a:pPr>
            <a:endParaRPr lang="en-US" sz="1600" dirty="0" smtClean="0"/>
          </a:p>
          <a:p>
            <a:pPr marL="285750" indent="-285750">
              <a:spcBef>
                <a:spcPct val="20000"/>
              </a:spcBef>
              <a:buFont typeface="Arial" charset="0"/>
              <a:buChar char="•"/>
            </a:pPr>
            <a:endParaRPr lang="en-US" sz="1600" dirty="0" smtClean="0">
              <a:sym typeface="Symbol" charset="2"/>
            </a:endParaRPr>
          </a:p>
        </p:txBody>
      </p:sp>
      <p:pic>
        <p:nvPicPr>
          <p:cNvPr id="14" name="Picture 30"/>
          <p:cNvPicPr>
            <a:picLocks noChangeAspect="1" noChangeArrowheads="1"/>
          </p:cNvPicPr>
          <p:nvPr/>
        </p:nvPicPr>
        <p:blipFill>
          <a:blip r:embed="rId4"/>
          <a:srcRect/>
          <a:stretch>
            <a:fillRect/>
          </a:stretch>
        </p:blipFill>
        <p:spPr bwMode="auto">
          <a:xfrm>
            <a:off x="4405575" y="2057400"/>
            <a:ext cx="471225" cy="457200"/>
          </a:xfrm>
          <a:prstGeom prst="rect">
            <a:avLst/>
          </a:prstGeom>
          <a:noFill/>
          <a:ln w="9525">
            <a:noFill/>
            <a:miter lim="800000"/>
            <a:headEnd/>
            <a:tailEnd/>
          </a:ln>
        </p:spPr>
      </p:pic>
      <p:sp>
        <p:nvSpPr>
          <p:cNvPr id="11" name="Slide Number Placeholder 1"/>
          <p:cNvSpPr>
            <a:spLocks noGrp="1"/>
          </p:cNvSpPr>
          <p:nvPr>
            <p:ph type="sldNum" sz="quarter" idx="12"/>
          </p:nvPr>
        </p:nvSpPr>
        <p:spPr>
          <a:xfrm>
            <a:off x="7010400" y="6400800"/>
            <a:ext cx="1905000" cy="457200"/>
          </a:xfrm>
        </p:spPr>
        <p:txBody>
          <a:bodyPr/>
          <a:lstStyle/>
          <a:p>
            <a:pPr>
              <a:defRPr/>
            </a:pPr>
            <a:fld id="{EAEAFFAE-2AFA-DB42-A87C-4340D77792FB}" type="slidenum">
              <a:rPr lang="en-US" sz="1600" smtClean="0">
                <a:latin typeface="Arial"/>
                <a:cs typeface="Arial"/>
              </a:rPr>
              <a:pPr>
                <a:defRPr/>
              </a:pPr>
              <a:t>57</a:t>
            </a:fld>
            <a:endParaRPr lang="en-US" sz="1600">
              <a:latin typeface="Arial"/>
              <a:cs typeface="Arial"/>
            </a:endParaRPr>
          </a:p>
        </p:txBody>
      </p:sp>
      <p:sp>
        <p:nvSpPr>
          <p:cNvPr id="15" name="Rectangle 1028"/>
          <p:cNvSpPr>
            <a:spLocks noChangeArrowheads="1"/>
          </p:cNvSpPr>
          <p:nvPr/>
        </p:nvSpPr>
        <p:spPr bwMode="auto">
          <a:xfrm>
            <a:off x="5257800" y="1828800"/>
            <a:ext cx="3886200" cy="2362200"/>
          </a:xfrm>
          <a:prstGeom prst="rect">
            <a:avLst/>
          </a:prstGeom>
          <a:noFill/>
          <a:ln w="9525">
            <a:noFill/>
            <a:miter lim="800000"/>
            <a:headEnd/>
            <a:tailEnd/>
          </a:ln>
        </p:spPr>
        <p:txBody>
          <a:bodyPr>
            <a:prstTxWarp prst="textNoShape">
              <a:avLst/>
            </a:prstTxWarp>
          </a:bodyPr>
          <a:lstStyle/>
          <a:p>
            <a:pPr marL="285750" lvl="1" indent="-285750">
              <a:spcBef>
                <a:spcPct val="20000"/>
              </a:spcBef>
              <a:buFont typeface="Arial"/>
              <a:buChar char="•"/>
            </a:pPr>
            <a:r>
              <a:rPr lang="en-US" sz="1600" dirty="0" smtClean="0">
                <a:sym typeface="Wingdings"/>
              </a:rPr>
              <a:t>Assumes SM prediction for ratio of production cross sections and branching ratios.</a:t>
            </a:r>
            <a:endParaRPr lang="en-US" sz="1600" dirty="0" smtClean="0">
              <a:sym typeface="Symbol" charset="2"/>
            </a:endParaRPr>
          </a:p>
          <a:p>
            <a:pPr marL="285750" indent="-285750">
              <a:spcBef>
                <a:spcPct val="20000"/>
              </a:spcBef>
              <a:buFont typeface="Arial"/>
              <a:buChar char="•"/>
            </a:pPr>
            <a:endParaRPr lang="en-US" sz="1600" dirty="0" smtClean="0"/>
          </a:p>
          <a:p>
            <a:pPr marL="285750" indent="-285750">
              <a:spcBef>
                <a:spcPct val="20000"/>
              </a:spcBef>
              <a:buFont typeface="Arial"/>
              <a:buChar char="•"/>
            </a:pPr>
            <a:r>
              <a:rPr lang="en-US" sz="1600" dirty="0" smtClean="0"/>
              <a:t>More than 200 different sources of systematic uncertainties are considered (including correlations among channels and experiments), and constrained in sidebands.</a:t>
            </a:r>
          </a:p>
          <a:p>
            <a:pPr marL="285750" indent="-285750">
              <a:spcBef>
                <a:spcPct val="20000"/>
              </a:spcBef>
              <a:buFont typeface="Arial" charset="0"/>
              <a:buChar char="•"/>
            </a:pPr>
            <a:endParaRPr lang="en-US" sz="1600" dirty="0" smtClean="0"/>
          </a:p>
          <a:p>
            <a:pPr marL="285750" indent="-285750">
              <a:spcBef>
                <a:spcPct val="20000"/>
              </a:spcBef>
              <a:buFont typeface="Arial" charset="0"/>
              <a:buChar char="•"/>
            </a:pPr>
            <a:r>
              <a:rPr lang="en-US" sz="1600" dirty="0" smtClean="0"/>
              <a:t>Use different techniques to cross check calculations (Bayesian, modified </a:t>
            </a:r>
            <a:r>
              <a:rPr lang="en-US" sz="1600" dirty="0" err="1" smtClean="0"/>
              <a:t>frequentist</a:t>
            </a:r>
            <a:r>
              <a:rPr lang="en-US" sz="1600" dirty="0" smtClean="0"/>
              <a:t>)       </a:t>
            </a:r>
          </a:p>
          <a:p>
            <a:pPr marL="285750" indent="-285750">
              <a:spcBef>
                <a:spcPct val="20000"/>
              </a:spcBef>
            </a:pPr>
            <a:r>
              <a:rPr lang="en-US" sz="1600" dirty="0" smtClean="0">
                <a:sym typeface="Wingdings"/>
              </a:rPr>
              <a:t>	</a:t>
            </a:r>
            <a:r>
              <a:rPr lang="en-US" sz="1600" dirty="0" err="1" smtClean="0">
                <a:sym typeface="Wingdings"/>
              </a:rPr>
              <a:t></a:t>
            </a:r>
            <a:r>
              <a:rPr lang="en-US" sz="1600" dirty="0" smtClean="0">
                <a:sym typeface="Wingdings"/>
              </a:rPr>
              <a:t> </a:t>
            </a:r>
            <a:r>
              <a:rPr lang="en-US" sz="1600" dirty="0" smtClean="0"/>
              <a:t>results agree within ≤5%.</a:t>
            </a:r>
            <a:endParaRPr lang="en-US" sz="1600" dirty="0" smtClean="0">
              <a:sym typeface="Symbol" charset="2"/>
            </a:endParaRPr>
          </a:p>
          <a:p>
            <a:pPr marL="742950" lvl="1" indent="-285750">
              <a:spcBef>
                <a:spcPct val="20000"/>
              </a:spcBef>
              <a:buFont typeface="Arial" charset="0"/>
              <a:buChar char="•"/>
            </a:pPr>
            <a:endParaRPr lang="en-US" sz="1600" dirty="0" smtClean="0">
              <a:sym typeface="Symbol" charset="2"/>
            </a:endParaRPr>
          </a:p>
          <a:p>
            <a:pPr marL="285750" indent="-285750">
              <a:spcBef>
                <a:spcPct val="20000"/>
              </a:spcBef>
              <a:buFont typeface="Arial" charset="0"/>
              <a:buChar char="•"/>
            </a:pPr>
            <a:endParaRPr lang="en-US" sz="1600" dirty="0" smtClean="0">
              <a:sym typeface="Symbol" charset="2"/>
            </a:endParaRPr>
          </a:p>
        </p:txBody>
      </p:sp>
    </p:spTree>
  </p:cSld>
  <p:clrMapOvr>
    <a:masterClrMapping/>
  </p:clrMapOvr>
  <p:transition advTm="36683"/>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4483100" y="1361704"/>
            <a:ext cx="4584700" cy="3057896"/>
          </a:xfrm>
          <a:prstGeom prst="rect">
            <a:avLst/>
          </a:prstGeom>
        </p:spPr>
      </p:pic>
      <p:sp>
        <p:nvSpPr>
          <p:cNvPr id="3" name="Text Box 1027"/>
          <p:cNvSpPr txBox="1">
            <a:spLocks noChangeArrowheads="1"/>
          </p:cNvSpPr>
          <p:nvPr/>
        </p:nvSpPr>
        <p:spPr bwMode="auto">
          <a:xfrm>
            <a:off x="1219200" y="152400"/>
            <a:ext cx="6858000" cy="461963"/>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rPr>
              <a:t>CDF and DØ Individual Results</a:t>
            </a:r>
            <a:endParaRPr lang="en-US" sz="2400" dirty="0">
              <a:solidFill>
                <a:srgbClr val="990033"/>
              </a:solidFill>
            </a:endParaRPr>
          </a:p>
        </p:txBody>
      </p:sp>
      <p:sp>
        <p:nvSpPr>
          <p:cNvPr id="13" name="Slide Number Placeholder 1"/>
          <p:cNvSpPr>
            <a:spLocks noGrp="1"/>
          </p:cNvSpPr>
          <p:nvPr>
            <p:ph type="sldNum" sz="quarter" idx="12"/>
          </p:nvPr>
        </p:nvSpPr>
        <p:spPr>
          <a:xfrm>
            <a:off x="7010400" y="6400800"/>
            <a:ext cx="1905000" cy="457200"/>
          </a:xfrm>
        </p:spPr>
        <p:txBody>
          <a:bodyPr/>
          <a:lstStyle/>
          <a:p>
            <a:pPr>
              <a:defRPr/>
            </a:pPr>
            <a:fld id="{EAEAFFAE-2AFA-DB42-A87C-4340D77792FB}" type="slidenum">
              <a:rPr lang="en-US" sz="1600" smtClean="0">
                <a:latin typeface="Arial"/>
                <a:cs typeface="Arial"/>
              </a:rPr>
              <a:pPr>
                <a:defRPr/>
              </a:pPr>
              <a:t>58</a:t>
            </a:fld>
            <a:endParaRPr lang="en-US" sz="1600">
              <a:latin typeface="Arial"/>
              <a:cs typeface="Arial"/>
            </a:endParaRPr>
          </a:p>
        </p:txBody>
      </p:sp>
      <p:sp>
        <p:nvSpPr>
          <p:cNvPr id="14" name="TextBox 10"/>
          <p:cNvSpPr txBox="1">
            <a:spLocks noChangeArrowheads="1"/>
          </p:cNvSpPr>
          <p:nvPr/>
        </p:nvSpPr>
        <p:spPr bwMode="auto">
          <a:xfrm>
            <a:off x="6096000" y="5486400"/>
            <a:ext cx="1828800" cy="954087"/>
          </a:xfrm>
          <a:prstGeom prst="rect">
            <a:avLst/>
          </a:prstGeom>
          <a:noFill/>
          <a:ln w="28575">
            <a:solidFill>
              <a:srgbClr val="0000FF"/>
            </a:solidFill>
            <a:miter lim="800000"/>
            <a:headEnd/>
            <a:tailEnd/>
          </a:ln>
        </p:spPr>
        <p:txBody>
          <a:bodyPr>
            <a:prstTxWarp prst="textNoShape">
              <a:avLst/>
            </a:prstTxWarp>
            <a:spAutoFit/>
          </a:bodyPr>
          <a:lstStyle/>
          <a:p>
            <a:r>
              <a:rPr lang="en-US" dirty="0"/>
              <a:t>At</a:t>
            </a:r>
            <a:r>
              <a:rPr lang="en-US" dirty="0" smtClean="0"/>
              <a:t> </a:t>
            </a:r>
            <a:r>
              <a:rPr lang="en-US" dirty="0" err="1" smtClean="0"/>
              <a:t>m</a:t>
            </a:r>
            <a:r>
              <a:rPr lang="en-US" baseline="-25000" dirty="0" err="1" smtClean="0"/>
              <a:t>H</a:t>
            </a:r>
            <a:r>
              <a:rPr lang="en-US" dirty="0" smtClean="0"/>
              <a:t> </a:t>
            </a:r>
            <a:r>
              <a:rPr lang="en-US" dirty="0"/>
              <a:t>= </a:t>
            </a:r>
            <a:r>
              <a:rPr lang="en-US" dirty="0" smtClean="0"/>
              <a:t>125 </a:t>
            </a:r>
            <a:r>
              <a:rPr lang="en-US" dirty="0"/>
              <a:t>GeV:</a:t>
            </a:r>
          </a:p>
          <a:p>
            <a:endParaRPr lang="en-US" dirty="0"/>
          </a:p>
          <a:p>
            <a:r>
              <a:rPr lang="en-US" dirty="0"/>
              <a:t>Exp. limit:</a:t>
            </a:r>
            <a:r>
              <a:rPr lang="en-US" dirty="0" smtClean="0"/>
              <a:t> 1.7</a:t>
            </a:r>
            <a:r>
              <a:rPr lang="sv-SE" dirty="0" smtClean="0"/>
              <a:t> </a:t>
            </a:r>
            <a:r>
              <a:rPr lang="sv-SE" dirty="0"/>
              <a:t>x SM</a:t>
            </a:r>
            <a:endParaRPr lang="en-US" dirty="0"/>
          </a:p>
          <a:p>
            <a:r>
              <a:rPr lang="en-US" dirty="0">
                <a:solidFill>
                  <a:srgbClr val="FF0000"/>
                </a:solidFill>
              </a:rPr>
              <a:t>Obs. limit:</a:t>
            </a:r>
            <a:r>
              <a:rPr lang="en-US" dirty="0" smtClean="0">
                <a:solidFill>
                  <a:srgbClr val="FF0000"/>
                </a:solidFill>
              </a:rPr>
              <a:t> 2.9</a:t>
            </a:r>
            <a:r>
              <a:rPr lang="sv-SE" dirty="0" smtClean="0">
                <a:solidFill>
                  <a:srgbClr val="FF0000"/>
                </a:solidFill>
              </a:rPr>
              <a:t> </a:t>
            </a:r>
            <a:r>
              <a:rPr lang="sv-SE" dirty="0">
                <a:solidFill>
                  <a:srgbClr val="FF0000"/>
                </a:solidFill>
              </a:rPr>
              <a:t>x SM</a:t>
            </a:r>
            <a:endParaRPr lang="en-US" dirty="0">
              <a:solidFill>
                <a:srgbClr val="FF0000"/>
              </a:solidFill>
            </a:endParaRPr>
          </a:p>
        </p:txBody>
      </p:sp>
      <p:sp>
        <p:nvSpPr>
          <p:cNvPr id="15" name="TextBox 10"/>
          <p:cNvSpPr txBox="1">
            <a:spLocks noChangeArrowheads="1"/>
          </p:cNvSpPr>
          <p:nvPr/>
        </p:nvSpPr>
        <p:spPr bwMode="auto">
          <a:xfrm>
            <a:off x="1524000" y="5486400"/>
            <a:ext cx="1828800" cy="954087"/>
          </a:xfrm>
          <a:prstGeom prst="rect">
            <a:avLst/>
          </a:prstGeom>
          <a:noFill/>
          <a:ln w="28575">
            <a:solidFill>
              <a:srgbClr val="0000FF"/>
            </a:solidFill>
            <a:miter lim="800000"/>
            <a:headEnd/>
            <a:tailEnd/>
          </a:ln>
        </p:spPr>
        <p:txBody>
          <a:bodyPr>
            <a:prstTxWarp prst="textNoShape">
              <a:avLst/>
            </a:prstTxWarp>
            <a:spAutoFit/>
          </a:bodyPr>
          <a:lstStyle/>
          <a:p>
            <a:r>
              <a:rPr lang="en-US" dirty="0"/>
              <a:t>At</a:t>
            </a:r>
            <a:r>
              <a:rPr lang="en-US" dirty="0" smtClean="0"/>
              <a:t> </a:t>
            </a:r>
            <a:r>
              <a:rPr lang="en-US" dirty="0" err="1" smtClean="0"/>
              <a:t>m</a:t>
            </a:r>
            <a:r>
              <a:rPr lang="en-US" baseline="-25000" dirty="0" err="1" smtClean="0"/>
              <a:t>H</a:t>
            </a:r>
            <a:r>
              <a:rPr lang="en-US" dirty="0" smtClean="0"/>
              <a:t> </a:t>
            </a:r>
            <a:r>
              <a:rPr lang="en-US" dirty="0"/>
              <a:t>= </a:t>
            </a:r>
            <a:r>
              <a:rPr lang="en-US" dirty="0" smtClean="0"/>
              <a:t>125 </a:t>
            </a:r>
            <a:r>
              <a:rPr lang="en-US" dirty="0"/>
              <a:t>GeV:</a:t>
            </a:r>
          </a:p>
          <a:p>
            <a:endParaRPr lang="en-US" dirty="0"/>
          </a:p>
          <a:p>
            <a:r>
              <a:rPr lang="en-US" dirty="0"/>
              <a:t>Exp. limit:</a:t>
            </a:r>
            <a:r>
              <a:rPr lang="en-US" dirty="0" smtClean="0"/>
              <a:t> 1.5</a:t>
            </a:r>
            <a:r>
              <a:rPr lang="sv-SE" dirty="0" smtClean="0"/>
              <a:t> </a:t>
            </a:r>
            <a:r>
              <a:rPr lang="sv-SE" dirty="0"/>
              <a:t>x SM</a:t>
            </a:r>
            <a:endParaRPr lang="en-US" dirty="0"/>
          </a:p>
          <a:p>
            <a:r>
              <a:rPr lang="en-US" dirty="0">
                <a:solidFill>
                  <a:srgbClr val="FF0000"/>
                </a:solidFill>
              </a:rPr>
              <a:t>Obs. limit:</a:t>
            </a:r>
            <a:r>
              <a:rPr lang="en-US" dirty="0" smtClean="0">
                <a:solidFill>
                  <a:srgbClr val="FF0000"/>
                </a:solidFill>
              </a:rPr>
              <a:t> 2.9</a:t>
            </a:r>
            <a:r>
              <a:rPr lang="sv-SE" dirty="0" smtClean="0">
                <a:solidFill>
                  <a:srgbClr val="FF0000"/>
                </a:solidFill>
              </a:rPr>
              <a:t> </a:t>
            </a:r>
            <a:r>
              <a:rPr lang="sv-SE" dirty="0">
                <a:solidFill>
                  <a:srgbClr val="FF0000"/>
                </a:solidFill>
              </a:rPr>
              <a:t>x SM</a:t>
            </a:r>
            <a:endParaRPr lang="en-US" dirty="0">
              <a:solidFill>
                <a:srgbClr val="FF0000"/>
              </a:solidFill>
            </a:endParaRPr>
          </a:p>
        </p:txBody>
      </p:sp>
      <p:sp>
        <p:nvSpPr>
          <p:cNvPr id="17" name="TextBox 16"/>
          <p:cNvSpPr txBox="1"/>
          <p:nvPr/>
        </p:nvSpPr>
        <p:spPr bwMode="auto">
          <a:xfrm>
            <a:off x="609600" y="4626114"/>
            <a:ext cx="3890809" cy="707886"/>
          </a:xfrm>
          <a:prstGeom prst="rect">
            <a:avLst/>
          </a:prstGeom>
          <a:noFill/>
          <a:ln w="28575">
            <a:noFill/>
            <a:miter lim="800000"/>
            <a:headEnd/>
            <a:tailEnd/>
          </a:ln>
          <a:effectLst/>
        </p:spPr>
        <p:txBody>
          <a:bodyPr wrap="none" rtlCol="0">
            <a:spAutoFit/>
          </a:bodyPr>
          <a:lstStyle/>
          <a:p>
            <a:pPr algn="ctr">
              <a:spcBef>
                <a:spcPct val="50000"/>
              </a:spcBef>
            </a:pPr>
            <a:r>
              <a:rPr lang="en-US" sz="1600" dirty="0" smtClean="0"/>
              <a:t>Observed 95% CL exclusion: </a:t>
            </a:r>
          </a:p>
          <a:p>
            <a:pPr algn="ctr">
              <a:spcBef>
                <a:spcPct val="50000"/>
              </a:spcBef>
            </a:pPr>
            <a:r>
              <a:rPr lang="en-US" sz="1600" dirty="0" smtClean="0">
                <a:solidFill>
                  <a:srgbClr val="FF0000"/>
                </a:solidFill>
              </a:rPr>
              <a:t>90 &lt; </a:t>
            </a:r>
            <a:r>
              <a:rPr lang="en-US" sz="1600" dirty="0" err="1" smtClean="0">
                <a:solidFill>
                  <a:srgbClr val="FF0000"/>
                </a:solidFill>
              </a:rPr>
              <a:t>m</a:t>
            </a:r>
            <a:r>
              <a:rPr lang="en-US" sz="1600" baseline="-25000" dirty="0" err="1" smtClean="0">
                <a:solidFill>
                  <a:srgbClr val="FF0000"/>
                </a:solidFill>
              </a:rPr>
              <a:t>H</a:t>
            </a:r>
            <a:r>
              <a:rPr lang="en-US" sz="1600" dirty="0" smtClean="0">
                <a:solidFill>
                  <a:srgbClr val="FF0000"/>
                </a:solidFill>
              </a:rPr>
              <a:t>&lt; 102 GeV, 152 &lt; </a:t>
            </a:r>
            <a:r>
              <a:rPr lang="en-US" sz="1600" dirty="0" err="1" smtClean="0">
                <a:solidFill>
                  <a:srgbClr val="FF0000"/>
                </a:solidFill>
              </a:rPr>
              <a:t>m</a:t>
            </a:r>
            <a:r>
              <a:rPr lang="en-US" sz="1600" baseline="-25000" dirty="0" err="1" smtClean="0">
                <a:solidFill>
                  <a:srgbClr val="FF0000"/>
                </a:solidFill>
              </a:rPr>
              <a:t>H</a:t>
            </a:r>
            <a:r>
              <a:rPr lang="en-US" sz="1600" dirty="0" smtClean="0">
                <a:solidFill>
                  <a:srgbClr val="FF0000"/>
                </a:solidFill>
              </a:rPr>
              <a:t> &lt; 172 GeV</a:t>
            </a:r>
          </a:p>
        </p:txBody>
      </p:sp>
      <p:sp>
        <p:nvSpPr>
          <p:cNvPr id="19" name="TextBox 18"/>
          <p:cNvSpPr txBox="1"/>
          <p:nvPr/>
        </p:nvSpPr>
        <p:spPr bwMode="auto">
          <a:xfrm>
            <a:off x="5100791" y="4572000"/>
            <a:ext cx="3890809" cy="707886"/>
          </a:xfrm>
          <a:prstGeom prst="rect">
            <a:avLst/>
          </a:prstGeom>
          <a:noFill/>
          <a:ln w="28575">
            <a:noFill/>
            <a:miter lim="800000"/>
            <a:headEnd/>
            <a:tailEnd/>
          </a:ln>
          <a:effectLst/>
        </p:spPr>
        <p:txBody>
          <a:bodyPr wrap="none" rtlCol="0">
            <a:spAutoFit/>
          </a:bodyPr>
          <a:lstStyle/>
          <a:p>
            <a:pPr algn="ctr">
              <a:spcBef>
                <a:spcPct val="50000"/>
              </a:spcBef>
            </a:pPr>
            <a:r>
              <a:rPr lang="en-US" sz="1600" dirty="0" smtClean="0"/>
              <a:t>Observed 95% CL exclusion: </a:t>
            </a:r>
          </a:p>
          <a:p>
            <a:pPr algn="ctr">
              <a:spcBef>
                <a:spcPct val="50000"/>
              </a:spcBef>
            </a:pPr>
            <a:r>
              <a:rPr lang="en-US" sz="1600" dirty="0" smtClean="0">
                <a:solidFill>
                  <a:srgbClr val="FF0000"/>
                </a:solidFill>
              </a:rPr>
              <a:t>90 &lt; </a:t>
            </a:r>
            <a:r>
              <a:rPr lang="en-US" sz="1600" dirty="0" err="1" smtClean="0">
                <a:solidFill>
                  <a:srgbClr val="FF0000"/>
                </a:solidFill>
              </a:rPr>
              <a:t>m</a:t>
            </a:r>
            <a:r>
              <a:rPr lang="en-US" sz="1600" baseline="-25000" dirty="0" err="1" smtClean="0">
                <a:solidFill>
                  <a:srgbClr val="FF0000"/>
                </a:solidFill>
              </a:rPr>
              <a:t>H</a:t>
            </a:r>
            <a:r>
              <a:rPr lang="en-US" sz="1600" dirty="0" smtClean="0">
                <a:solidFill>
                  <a:srgbClr val="FF0000"/>
                </a:solidFill>
              </a:rPr>
              <a:t>&lt; 101 GeV, 157 &lt; </a:t>
            </a:r>
            <a:r>
              <a:rPr lang="en-US" sz="1600" dirty="0" err="1" smtClean="0">
                <a:solidFill>
                  <a:srgbClr val="FF0000"/>
                </a:solidFill>
              </a:rPr>
              <a:t>m</a:t>
            </a:r>
            <a:r>
              <a:rPr lang="en-US" sz="1600" baseline="-25000" dirty="0" err="1" smtClean="0">
                <a:solidFill>
                  <a:srgbClr val="FF0000"/>
                </a:solidFill>
              </a:rPr>
              <a:t>H</a:t>
            </a:r>
            <a:r>
              <a:rPr lang="en-US" sz="1600" dirty="0" smtClean="0">
                <a:solidFill>
                  <a:srgbClr val="FF0000"/>
                </a:solidFill>
              </a:rPr>
              <a:t> &lt; 178 GeV</a:t>
            </a:r>
          </a:p>
        </p:txBody>
      </p:sp>
      <p:pic>
        <p:nvPicPr>
          <p:cNvPr id="11" name="Picture 10"/>
          <p:cNvPicPr>
            <a:picLocks noChangeAspect="1"/>
          </p:cNvPicPr>
          <p:nvPr/>
        </p:nvPicPr>
        <p:blipFill>
          <a:blip r:embed="rId3"/>
          <a:stretch>
            <a:fillRect/>
          </a:stretch>
        </p:blipFill>
        <p:spPr>
          <a:xfrm>
            <a:off x="0" y="1066800"/>
            <a:ext cx="4473030" cy="3352800"/>
          </a:xfrm>
          <a:prstGeom prst="rect">
            <a:avLst/>
          </a:prstGeom>
        </p:spPr>
      </p:pic>
      <p:pic>
        <p:nvPicPr>
          <p:cNvPr id="16" name="Picture 9"/>
          <p:cNvPicPr>
            <a:picLocks noChangeAspect="1"/>
          </p:cNvPicPr>
          <p:nvPr/>
        </p:nvPicPr>
        <p:blipFill>
          <a:blip r:embed="rId4"/>
          <a:srcRect/>
          <a:stretch>
            <a:fillRect/>
          </a:stretch>
        </p:blipFill>
        <p:spPr bwMode="auto">
          <a:xfrm>
            <a:off x="2368010" y="1905000"/>
            <a:ext cx="451390" cy="432044"/>
          </a:xfrm>
          <a:prstGeom prst="rect">
            <a:avLst/>
          </a:prstGeom>
          <a:noFill/>
          <a:ln w="9525">
            <a:noFill/>
            <a:miter lim="800000"/>
            <a:headEnd/>
            <a:tailEnd/>
          </a:ln>
        </p:spPr>
      </p:pic>
      <p:pic>
        <p:nvPicPr>
          <p:cNvPr id="18" name="Picture 11"/>
          <p:cNvPicPr>
            <a:picLocks noChangeAspect="1"/>
          </p:cNvPicPr>
          <p:nvPr/>
        </p:nvPicPr>
        <p:blipFill>
          <a:blip r:embed="rId5"/>
          <a:srcRect/>
          <a:stretch>
            <a:fillRect/>
          </a:stretch>
        </p:blipFill>
        <p:spPr bwMode="auto">
          <a:xfrm>
            <a:off x="5638800" y="1981200"/>
            <a:ext cx="652903" cy="367559"/>
          </a:xfrm>
          <a:prstGeom prst="rect">
            <a:avLst/>
          </a:prstGeom>
          <a:noFill/>
          <a:ln w="9525">
            <a:noFill/>
            <a:miter lim="800000"/>
            <a:headEnd/>
            <a:tailEnd/>
          </a:ln>
        </p:spPr>
      </p:pic>
      <p:sp>
        <p:nvSpPr>
          <p:cNvPr id="22" name="Rectangle 21"/>
          <p:cNvSpPr/>
          <p:nvPr/>
        </p:nvSpPr>
        <p:spPr>
          <a:xfrm>
            <a:off x="7467600" y="1140023"/>
            <a:ext cx="1542146" cy="307777"/>
          </a:xfrm>
          <a:prstGeom prst="rect">
            <a:avLst/>
          </a:prstGeom>
        </p:spPr>
        <p:txBody>
          <a:bodyPr wrap="none">
            <a:spAutoFit/>
          </a:bodyPr>
          <a:lstStyle/>
          <a:p>
            <a:r>
              <a:rPr lang="en-US" dirty="0" smtClean="0"/>
              <a:t>arXiv:1303.0823</a:t>
            </a:r>
            <a:endParaRPr lang="en-US" dirty="0"/>
          </a:p>
        </p:txBody>
      </p:sp>
      <p:sp>
        <p:nvSpPr>
          <p:cNvPr id="23" name="Rectangle 22"/>
          <p:cNvSpPr/>
          <p:nvPr/>
        </p:nvSpPr>
        <p:spPr>
          <a:xfrm>
            <a:off x="2895600" y="1140023"/>
            <a:ext cx="1542146" cy="307777"/>
          </a:xfrm>
          <a:prstGeom prst="rect">
            <a:avLst/>
          </a:prstGeom>
        </p:spPr>
        <p:txBody>
          <a:bodyPr wrap="none">
            <a:spAutoFit/>
          </a:bodyPr>
          <a:lstStyle/>
          <a:p>
            <a:r>
              <a:rPr lang="en-US" dirty="0" smtClean="0"/>
              <a:t>arXiv:1301.6668</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6200" y="838200"/>
            <a:ext cx="4572000" cy="2971799"/>
          </a:xfrm>
          <a:prstGeom prst="rect">
            <a:avLst/>
          </a:prstGeom>
        </p:spPr>
      </p:pic>
      <p:sp>
        <p:nvSpPr>
          <p:cNvPr id="4" name="Text Box 1027"/>
          <p:cNvSpPr txBox="1">
            <a:spLocks noChangeArrowheads="1"/>
          </p:cNvSpPr>
          <p:nvPr/>
        </p:nvSpPr>
        <p:spPr bwMode="auto">
          <a:xfrm>
            <a:off x="1219200" y="152400"/>
            <a:ext cx="6858000" cy="461963"/>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rPr>
              <a:t>Results by Channel</a:t>
            </a:r>
            <a:endParaRPr lang="en-US" sz="2400" dirty="0">
              <a:solidFill>
                <a:srgbClr val="990033"/>
              </a:solidFill>
              <a:latin typeface="Symbol" charset="2"/>
              <a:cs typeface="Symbol" charset="2"/>
            </a:endParaRPr>
          </a:p>
        </p:txBody>
      </p:sp>
      <p:sp>
        <p:nvSpPr>
          <p:cNvPr id="15" name="Rectangle 1028"/>
          <p:cNvSpPr>
            <a:spLocks noChangeArrowheads="1"/>
          </p:cNvSpPr>
          <p:nvPr/>
        </p:nvSpPr>
        <p:spPr bwMode="auto">
          <a:xfrm>
            <a:off x="457200" y="3962400"/>
            <a:ext cx="8686800" cy="747320"/>
          </a:xfrm>
          <a:prstGeom prst="rect">
            <a:avLst/>
          </a:prstGeom>
          <a:noFill/>
          <a:ln w="9525">
            <a:noFill/>
            <a:miter lim="800000"/>
            <a:headEnd/>
            <a:tailEnd/>
          </a:ln>
        </p:spPr>
        <p:txBody>
          <a:bodyPr>
            <a:prstTxWarp prst="textNoShape">
              <a:avLst/>
            </a:prstTxWarp>
          </a:bodyPr>
          <a:lstStyle/>
          <a:p>
            <a:pPr marL="285750" indent="-285750">
              <a:spcBef>
                <a:spcPct val="20000"/>
              </a:spcBef>
            </a:pPr>
            <a:r>
              <a:rPr lang="en-US" sz="1600" b="1" dirty="0" err="1" smtClean="0">
                <a:solidFill>
                  <a:srgbClr val="0000FF"/>
                </a:solidFill>
                <a:sym typeface="Wingdings"/>
              </a:rPr>
              <a:t>H</a:t>
            </a:r>
            <a:r>
              <a:rPr lang="en-US" sz="1600" b="1" dirty="0" err="1" smtClean="0">
                <a:solidFill>
                  <a:srgbClr val="0000FF"/>
                </a:solidFill>
                <a:latin typeface="Symbol" charset="2"/>
                <a:cs typeface="Symbol" charset="2"/>
                <a:sym typeface="Wingdings"/>
              </a:rPr>
              <a:t>t</a:t>
            </a:r>
            <a:r>
              <a:rPr lang="en-US" sz="1600" b="1" baseline="30000" dirty="0" err="1" smtClean="0">
                <a:solidFill>
                  <a:srgbClr val="0000FF"/>
                </a:solidFill>
                <a:sym typeface="Wingdings"/>
              </a:rPr>
              <a:t>+</a:t>
            </a:r>
            <a:r>
              <a:rPr lang="en-US" sz="1600" b="1" dirty="0" err="1" smtClean="0">
                <a:solidFill>
                  <a:srgbClr val="0000FF"/>
                </a:solidFill>
                <a:latin typeface="Symbol" charset="2"/>
                <a:cs typeface="Symbol" charset="2"/>
                <a:sym typeface="Wingdings"/>
              </a:rPr>
              <a:t>t</a:t>
            </a:r>
            <a:r>
              <a:rPr lang="en-US" sz="1600" b="1" baseline="30000" dirty="0" smtClean="0">
                <a:solidFill>
                  <a:srgbClr val="0000FF"/>
                </a:solidFill>
                <a:sym typeface="Wingdings"/>
              </a:rPr>
              <a:t>-</a:t>
            </a:r>
            <a:r>
              <a:rPr lang="en-US" sz="1600" b="1" dirty="0" smtClean="0">
                <a:solidFill>
                  <a:srgbClr val="0000FF"/>
                </a:solidFill>
                <a:sym typeface="Wingdings"/>
              </a:rPr>
              <a:t> and </a:t>
            </a:r>
            <a:r>
              <a:rPr lang="en-US" sz="1600" b="1" dirty="0" err="1" smtClean="0">
                <a:solidFill>
                  <a:srgbClr val="0000FF"/>
                </a:solidFill>
                <a:sym typeface="Wingdings"/>
              </a:rPr>
              <a:t>H</a:t>
            </a:r>
            <a:r>
              <a:rPr lang="en-US" sz="1600" b="1" dirty="0" err="1" smtClean="0">
                <a:solidFill>
                  <a:srgbClr val="0000FF"/>
                </a:solidFill>
                <a:latin typeface="Symbol" charset="2"/>
                <a:cs typeface="Symbol" charset="2"/>
                <a:sym typeface="Wingdings"/>
              </a:rPr>
              <a:t>gg</a:t>
            </a:r>
            <a:r>
              <a:rPr lang="en-US" sz="1600" b="1" dirty="0" smtClean="0">
                <a:solidFill>
                  <a:srgbClr val="0000FF"/>
                </a:solidFill>
                <a:sym typeface="Wingdings"/>
              </a:rPr>
              <a:t>:</a:t>
            </a:r>
          </a:p>
          <a:p>
            <a:pPr marL="285750" indent="-285750">
              <a:spcBef>
                <a:spcPct val="20000"/>
              </a:spcBef>
              <a:buFont typeface="Arial"/>
              <a:buChar char="•"/>
            </a:pPr>
            <a:r>
              <a:rPr lang="en-US" sz="1600" dirty="0" smtClean="0">
                <a:solidFill>
                  <a:srgbClr val="000000"/>
                </a:solidFill>
                <a:sym typeface="Wingdings"/>
              </a:rPr>
              <a:t>Expected sensitivity at m</a:t>
            </a:r>
            <a:r>
              <a:rPr lang="en-US" sz="1600" baseline="-25000" dirty="0" smtClean="0">
                <a:solidFill>
                  <a:srgbClr val="000000"/>
                </a:solidFill>
                <a:sym typeface="Wingdings"/>
              </a:rPr>
              <a:t>H</a:t>
            </a:r>
            <a:r>
              <a:rPr lang="en-US" sz="1600" dirty="0" smtClean="0">
                <a:solidFill>
                  <a:srgbClr val="000000"/>
                </a:solidFill>
                <a:sym typeface="Wingdings"/>
              </a:rPr>
              <a:t>~125 GeV of ~6-7xSM.</a:t>
            </a:r>
          </a:p>
          <a:p>
            <a:pPr marL="285750" indent="-285750">
              <a:spcBef>
                <a:spcPct val="20000"/>
              </a:spcBef>
              <a:buFont typeface="Arial"/>
              <a:buChar char="•"/>
            </a:pPr>
            <a:r>
              <a:rPr lang="en-US" sz="1600" dirty="0" smtClean="0">
                <a:solidFill>
                  <a:srgbClr val="000000"/>
                </a:solidFill>
                <a:sym typeface="Wingdings"/>
              </a:rPr>
              <a:t>No significant excess. </a:t>
            </a:r>
          </a:p>
          <a:p>
            <a:pPr marL="285750" indent="-285750">
              <a:spcBef>
                <a:spcPct val="20000"/>
              </a:spcBef>
            </a:pPr>
            <a:r>
              <a:rPr lang="en-US" sz="1600" b="1" dirty="0" smtClean="0">
                <a:solidFill>
                  <a:srgbClr val="0000FF"/>
                </a:solidFill>
                <a:sym typeface="Wingdings"/>
              </a:rPr>
              <a:t>HWW:</a:t>
            </a:r>
          </a:p>
          <a:p>
            <a:pPr marL="285750" indent="-285750">
              <a:spcBef>
                <a:spcPct val="20000"/>
              </a:spcBef>
              <a:buFont typeface="Arial"/>
              <a:buChar char="•"/>
            </a:pPr>
            <a:r>
              <a:rPr lang="en-US" sz="1600" dirty="0" smtClean="0">
                <a:solidFill>
                  <a:srgbClr val="000000"/>
                </a:solidFill>
                <a:sym typeface="Wingdings"/>
              </a:rPr>
              <a:t>Expected sensitivity at m</a:t>
            </a:r>
            <a:r>
              <a:rPr lang="en-US" sz="1600" baseline="-25000" dirty="0" smtClean="0">
                <a:solidFill>
                  <a:srgbClr val="000000"/>
                </a:solidFill>
                <a:sym typeface="Wingdings"/>
              </a:rPr>
              <a:t>H</a:t>
            </a:r>
            <a:r>
              <a:rPr lang="en-US" sz="1600" dirty="0" smtClean="0">
                <a:solidFill>
                  <a:srgbClr val="000000"/>
                </a:solidFill>
                <a:sym typeface="Wingdings"/>
              </a:rPr>
              <a:t>~125 GeV </a:t>
            </a:r>
            <a:r>
              <a:rPr lang="en-US" sz="1600" dirty="0" smtClean="0">
                <a:sym typeface="Wingdings"/>
              </a:rPr>
              <a:t>of ~2.1xSM. </a:t>
            </a:r>
          </a:p>
          <a:p>
            <a:pPr marL="285750" indent="-285750">
              <a:spcBef>
                <a:spcPct val="20000"/>
              </a:spcBef>
              <a:buFont typeface="Arial"/>
              <a:buChar char="•"/>
            </a:pPr>
            <a:r>
              <a:rPr lang="en-US" sz="1600" dirty="0" smtClean="0">
                <a:solidFill>
                  <a:srgbClr val="000000"/>
                </a:solidFill>
                <a:sym typeface="Wingdings"/>
              </a:rPr>
              <a:t>Very broad excess</a:t>
            </a:r>
            <a:r>
              <a:rPr lang="en-US" sz="1600" dirty="0" smtClean="0">
                <a:latin typeface="Symbol" charset="2"/>
                <a:cs typeface="Symbol" charset="2"/>
                <a:sym typeface="Wingdings"/>
              </a:rPr>
              <a:t>,</a:t>
            </a:r>
            <a:r>
              <a:rPr lang="en-US" sz="1600" dirty="0" smtClean="0">
                <a:solidFill>
                  <a:srgbClr val="000000"/>
                </a:solidFill>
                <a:sym typeface="Wingdings"/>
              </a:rPr>
              <a:t> consistent with both B-only and S+B hypotheses (</a:t>
            </a:r>
            <a:r>
              <a:rPr lang="en-US" sz="1600" dirty="0" err="1" smtClean="0">
                <a:solidFill>
                  <a:srgbClr val="000000"/>
                </a:solidFill>
                <a:sym typeface="Wingdings"/>
              </a:rPr>
              <a:t>m</a:t>
            </a:r>
            <a:r>
              <a:rPr lang="en-US" sz="1600" baseline="-25000" dirty="0" err="1" smtClean="0">
                <a:solidFill>
                  <a:srgbClr val="000000"/>
                </a:solidFill>
                <a:sym typeface="Wingdings"/>
              </a:rPr>
              <a:t>H</a:t>
            </a:r>
            <a:r>
              <a:rPr lang="en-US" sz="1600" dirty="0" smtClean="0">
                <a:solidFill>
                  <a:srgbClr val="000000"/>
                </a:solidFill>
                <a:sym typeface="Wingdings"/>
              </a:rPr>
              <a:t>=125 GeV).</a:t>
            </a:r>
          </a:p>
          <a:p>
            <a:pPr marL="285750" indent="-285750">
              <a:spcBef>
                <a:spcPct val="20000"/>
              </a:spcBef>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pPr>
            <a:endParaRPr lang="en-US" sz="1600" dirty="0" smtClean="0">
              <a:solidFill>
                <a:srgbClr val="000000"/>
              </a:solidFill>
            </a:endParaRPr>
          </a:p>
          <a:p>
            <a:pPr marL="285750" indent="-285750">
              <a:spcBef>
                <a:spcPct val="20000"/>
              </a:spcBef>
              <a:buFont typeface="Arial" charset="0"/>
              <a:buChar char="•"/>
            </a:pPr>
            <a:endParaRPr lang="en-US" sz="1600" dirty="0">
              <a:solidFill>
                <a:srgbClr val="000000"/>
              </a:solidFill>
              <a:sym typeface="Symbol" charset="2"/>
            </a:endParaRPr>
          </a:p>
        </p:txBody>
      </p:sp>
      <p:sp>
        <p:nvSpPr>
          <p:cNvPr id="18" name="Slide Number Placeholder 1"/>
          <p:cNvSpPr>
            <a:spLocks noGrp="1"/>
          </p:cNvSpPr>
          <p:nvPr>
            <p:ph type="sldNum" sz="quarter" idx="12"/>
          </p:nvPr>
        </p:nvSpPr>
        <p:spPr>
          <a:xfrm>
            <a:off x="7010400" y="6400800"/>
            <a:ext cx="1905000" cy="457200"/>
          </a:xfrm>
        </p:spPr>
        <p:txBody>
          <a:bodyPr/>
          <a:lstStyle/>
          <a:p>
            <a:pPr>
              <a:defRPr/>
            </a:pPr>
            <a:fld id="{EAEAFFAE-2AFA-DB42-A87C-4340D77792FB}" type="slidenum">
              <a:rPr lang="en-US" sz="1600" smtClean="0">
                <a:latin typeface="Arial"/>
                <a:cs typeface="Arial"/>
              </a:rPr>
              <a:pPr>
                <a:defRPr/>
              </a:pPr>
              <a:t>59</a:t>
            </a:fld>
            <a:endParaRPr lang="en-US" sz="1600">
              <a:latin typeface="Arial"/>
              <a:cs typeface="Arial"/>
            </a:endParaRPr>
          </a:p>
        </p:txBody>
      </p:sp>
      <p:sp>
        <p:nvSpPr>
          <p:cNvPr id="12" name="TextBox 11"/>
          <p:cNvSpPr txBox="1"/>
          <p:nvPr/>
        </p:nvSpPr>
        <p:spPr bwMode="auto">
          <a:xfrm>
            <a:off x="1752600" y="1752600"/>
            <a:ext cx="1046580" cy="338554"/>
          </a:xfrm>
          <a:prstGeom prst="rect">
            <a:avLst/>
          </a:prstGeom>
          <a:noFill/>
          <a:ln w="28575">
            <a:noFill/>
            <a:miter lim="800000"/>
            <a:headEnd/>
            <a:tailEnd/>
          </a:ln>
          <a:effectLst/>
        </p:spPr>
        <p:txBody>
          <a:bodyPr wrap="none" rtlCol="0">
            <a:spAutoFit/>
          </a:bodyPr>
          <a:lstStyle/>
          <a:p>
            <a:pPr>
              <a:spcBef>
                <a:spcPct val="50000"/>
              </a:spcBef>
            </a:pPr>
            <a:r>
              <a:rPr lang="en-US" sz="1600" dirty="0" smtClean="0">
                <a:solidFill>
                  <a:srgbClr val="000000"/>
                </a:solidFill>
                <a:ea typeface="Gothic" charset="0"/>
                <a:cs typeface="Arial" charset="0"/>
                <a:sym typeface="Symbol" charset="2"/>
              </a:rPr>
              <a:t>H</a:t>
            </a:r>
            <a:r>
              <a:rPr lang="en-US" sz="1600" dirty="0" smtClean="0">
                <a:solidFill>
                  <a:srgbClr val="000000"/>
                </a:solidFill>
                <a:ea typeface="Gothic" charset="0"/>
                <a:cs typeface="Arial" charset="0"/>
                <a:sym typeface="Wingdings"/>
              </a:rPr>
              <a:t></a:t>
            </a:r>
            <a:r>
              <a:rPr lang="en-US" sz="1600" dirty="0" smtClean="0">
                <a:solidFill>
                  <a:srgbClr val="000000"/>
                </a:solidFill>
                <a:latin typeface="Arial"/>
                <a:ea typeface="Gothic" charset="0"/>
                <a:cs typeface="Arial"/>
                <a:sym typeface="Wingdings"/>
              </a:rPr>
              <a:t>W</a:t>
            </a:r>
            <a:r>
              <a:rPr lang="en-US" sz="1600" baseline="30000" dirty="0" smtClean="0">
                <a:solidFill>
                  <a:srgbClr val="000000"/>
                </a:solidFill>
                <a:latin typeface="Arial"/>
                <a:ea typeface="Gothic" charset="0"/>
                <a:cs typeface="Arial"/>
                <a:sym typeface="Wingdings"/>
              </a:rPr>
              <a:t>+</a:t>
            </a:r>
            <a:r>
              <a:rPr lang="en-US" sz="1600" dirty="0" smtClean="0">
                <a:solidFill>
                  <a:srgbClr val="000000"/>
                </a:solidFill>
                <a:latin typeface="Arial"/>
                <a:ea typeface="Gothic" charset="0"/>
                <a:cs typeface="Arial"/>
                <a:sym typeface="Wingdings"/>
              </a:rPr>
              <a:t>W</a:t>
            </a:r>
            <a:r>
              <a:rPr lang="en-US" sz="1600" baseline="30000" dirty="0" smtClean="0">
                <a:solidFill>
                  <a:srgbClr val="000000"/>
                </a:solidFill>
                <a:latin typeface="Arial"/>
                <a:ea typeface="Gothic" charset="0"/>
                <a:cs typeface="Arial"/>
                <a:sym typeface="Wingdings"/>
              </a:rPr>
              <a:t>-</a:t>
            </a:r>
            <a:endParaRPr lang="en-US" sz="1600" baseline="30000" dirty="0" smtClean="0">
              <a:latin typeface="Arial"/>
              <a:cs typeface="Aria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 Box 1027"/>
          <p:cNvSpPr txBox="1">
            <a:spLocks noChangeArrowheads="1"/>
          </p:cNvSpPr>
          <p:nvPr/>
        </p:nvSpPr>
        <p:spPr bwMode="auto">
          <a:xfrm>
            <a:off x="1219200" y="152400"/>
            <a:ext cx="6858000" cy="461963"/>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a:solidFill>
                  <a:srgbClr val="990033"/>
                </a:solidFill>
              </a:rPr>
              <a:t>Search Strategies</a:t>
            </a:r>
          </a:p>
        </p:txBody>
      </p:sp>
      <p:sp>
        <p:nvSpPr>
          <p:cNvPr id="35847" name="Rectangle 1028"/>
          <p:cNvSpPr>
            <a:spLocks noChangeArrowheads="1"/>
          </p:cNvSpPr>
          <p:nvPr/>
        </p:nvSpPr>
        <p:spPr bwMode="auto">
          <a:xfrm>
            <a:off x="304800" y="990600"/>
            <a:ext cx="8382000" cy="2362200"/>
          </a:xfrm>
          <a:prstGeom prst="rect">
            <a:avLst/>
          </a:prstGeom>
          <a:noFill/>
          <a:ln w="9525">
            <a:noFill/>
            <a:miter lim="800000"/>
            <a:headEnd/>
            <a:tailEnd/>
          </a:ln>
        </p:spPr>
        <p:txBody>
          <a:bodyPr>
            <a:prstTxWarp prst="textNoShape">
              <a:avLst/>
            </a:prstTxWarp>
          </a:bodyPr>
          <a:lstStyle/>
          <a:p>
            <a:pPr marL="285750" indent="-285750">
              <a:spcBef>
                <a:spcPct val="20000"/>
              </a:spcBef>
              <a:buFont typeface="Arial" charset="0"/>
              <a:buChar char="•"/>
            </a:pPr>
            <a:r>
              <a:rPr lang="en-US" sz="1600" dirty="0">
                <a:sym typeface="Symbol" charset="2"/>
              </a:rPr>
              <a:t>Defined by a combination of theoretical and experimental </a:t>
            </a:r>
            <a:r>
              <a:rPr lang="en-US" sz="1600" dirty="0" smtClean="0">
                <a:sym typeface="Symbol" charset="2"/>
              </a:rPr>
              <a:t>considerations                     </a:t>
            </a:r>
            <a:r>
              <a:rPr lang="en-US" sz="1600" dirty="0">
                <a:sym typeface="Symbol" charset="2"/>
              </a:rPr>
              <a:t>(large </a:t>
            </a:r>
            <a:r>
              <a:rPr lang="en-US" sz="1600" dirty="0" err="1" smtClean="0">
                <a:latin typeface="Symbol" charset="2"/>
                <a:ea typeface="Symbol" charset="2"/>
                <a:cs typeface="Symbol" charset="2"/>
                <a:sym typeface="Symbol" charset="2"/>
              </a:rPr>
              <a:t>s</a:t>
            </a:r>
            <a:r>
              <a:rPr lang="en-US" sz="1600" dirty="0" err="1" smtClean="0">
                <a:sym typeface="Symbol" charset="2"/>
              </a:rPr>
              <a:t>xBR</a:t>
            </a:r>
            <a:r>
              <a:rPr lang="en-US" sz="1600" dirty="0" smtClean="0">
                <a:sym typeface="Symbol" charset="2"/>
              </a:rPr>
              <a:t> </a:t>
            </a:r>
            <a:r>
              <a:rPr lang="en-US" sz="1600" dirty="0">
                <a:sym typeface="Symbol" charset="2"/>
              </a:rPr>
              <a:t>but experimentally feasible: trigger, backgrounds….</a:t>
            </a:r>
            <a:r>
              <a:rPr lang="en-US" sz="1600" dirty="0" smtClean="0">
                <a:sym typeface="Symbol" charset="2"/>
              </a:rPr>
              <a:t>).</a:t>
            </a:r>
            <a:endParaRPr lang="en-US" sz="1600" dirty="0">
              <a:sym typeface="Symbol" charset="2"/>
            </a:endParaRPr>
          </a:p>
        </p:txBody>
      </p:sp>
      <p:pic>
        <p:nvPicPr>
          <p:cNvPr id="10" name="Picture 12"/>
          <p:cNvPicPr>
            <a:picLocks noChangeAspect="1"/>
          </p:cNvPicPr>
          <p:nvPr/>
        </p:nvPicPr>
        <p:blipFill>
          <a:blip r:embed="rId3"/>
          <a:srcRect/>
          <a:stretch>
            <a:fillRect/>
          </a:stretch>
        </p:blipFill>
        <p:spPr bwMode="auto">
          <a:xfrm>
            <a:off x="4953000" y="2387600"/>
            <a:ext cx="4191000" cy="3098800"/>
          </a:xfrm>
          <a:prstGeom prst="rect">
            <a:avLst/>
          </a:prstGeom>
          <a:noFill/>
          <a:ln w="9525">
            <a:noFill/>
            <a:miter lim="800000"/>
            <a:headEnd/>
            <a:tailEnd/>
          </a:ln>
        </p:spPr>
      </p:pic>
      <p:sp>
        <p:nvSpPr>
          <p:cNvPr id="13" name="Rectangle 23"/>
          <p:cNvSpPr>
            <a:spLocks noChangeArrowheads="1"/>
          </p:cNvSpPr>
          <p:nvPr/>
        </p:nvSpPr>
        <p:spPr bwMode="auto">
          <a:xfrm>
            <a:off x="5562600" y="5638800"/>
            <a:ext cx="3429000" cy="738664"/>
          </a:xfrm>
          <a:prstGeom prst="rect">
            <a:avLst/>
          </a:prstGeom>
          <a:noFill/>
          <a:ln w="9525">
            <a:noFill/>
            <a:miter lim="800000"/>
            <a:headEnd/>
            <a:tailEnd/>
          </a:ln>
        </p:spPr>
        <p:txBody>
          <a:bodyPr wrap="square">
            <a:prstTxWarp prst="textNoShape">
              <a:avLst/>
            </a:prstTxWarp>
            <a:spAutoFit/>
          </a:bodyPr>
          <a:lstStyle/>
          <a:p>
            <a:pPr algn="ctr"/>
            <a:r>
              <a:rPr lang="en-US" dirty="0" smtClean="0">
                <a:solidFill>
                  <a:srgbClr val="FF0000"/>
                </a:solidFill>
              </a:rPr>
              <a:t>For </a:t>
            </a:r>
            <a:r>
              <a:rPr lang="en-US" dirty="0" err="1" smtClean="0">
                <a:solidFill>
                  <a:srgbClr val="FF0000"/>
                </a:solidFill>
              </a:rPr>
              <a:t>m</a:t>
            </a:r>
            <a:r>
              <a:rPr lang="en-US" baseline="-25000" dirty="0" err="1" smtClean="0">
                <a:solidFill>
                  <a:srgbClr val="FF0000"/>
                </a:solidFill>
              </a:rPr>
              <a:t>H</a:t>
            </a:r>
            <a:r>
              <a:rPr lang="en-US" dirty="0" smtClean="0">
                <a:solidFill>
                  <a:srgbClr val="FF0000"/>
                </a:solidFill>
              </a:rPr>
              <a:t>=125 GeV, ~1000 </a:t>
            </a:r>
            <a:r>
              <a:rPr lang="en-US" dirty="0">
                <a:solidFill>
                  <a:srgbClr val="FF0000"/>
                </a:solidFill>
              </a:rPr>
              <a:t>Higgs events produced at the Tevatron</a:t>
            </a:r>
            <a:r>
              <a:rPr lang="en-US" dirty="0" smtClean="0">
                <a:solidFill>
                  <a:srgbClr val="FF0000"/>
                </a:solidFill>
              </a:rPr>
              <a:t> in </a:t>
            </a:r>
            <a:r>
              <a:rPr lang="en-US" dirty="0">
                <a:solidFill>
                  <a:srgbClr val="FF0000"/>
                </a:solidFill>
              </a:rPr>
              <a:t>the main search channels with 10 </a:t>
            </a:r>
            <a:r>
              <a:rPr lang="en-US" dirty="0" smtClean="0">
                <a:solidFill>
                  <a:srgbClr val="FF0000"/>
                </a:solidFill>
              </a:rPr>
              <a:t>fb</a:t>
            </a:r>
            <a:r>
              <a:rPr lang="en-US" baseline="30000" dirty="0" smtClean="0">
                <a:solidFill>
                  <a:srgbClr val="FF0000"/>
                </a:solidFill>
              </a:rPr>
              <a:t>−</a:t>
            </a:r>
            <a:r>
              <a:rPr lang="en-US" baseline="30000" dirty="0">
                <a:solidFill>
                  <a:srgbClr val="FF0000"/>
                </a:solidFill>
              </a:rPr>
              <a:t>1</a:t>
            </a:r>
            <a:r>
              <a:rPr lang="en-US" dirty="0">
                <a:solidFill>
                  <a:srgbClr val="FF0000"/>
                </a:solidFill>
              </a:rPr>
              <a:t>!</a:t>
            </a:r>
          </a:p>
        </p:txBody>
      </p:sp>
      <p:sp>
        <p:nvSpPr>
          <p:cNvPr id="11" name="Slide Number Placeholder 1"/>
          <p:cNvSpPr>
            <a:spLocks noGrp="1"/>
          </p:cNvSpPr>
          <p:nvPr>
            <p:ph type="sldNum" sz="quarter" idx="12"/>
          </p:nvPr>
        </p:nvSpPr>
        <p:spPr>
          <a:xfrm>
            <a:off x="7010400" y="6400800"/>
            <a:ext cx="1905000" cy="457200"/>
          </a:xfrm>
        </p:spPr>
        <p:txBody>
          <a:bodyPr/>
          <a:lstStyle/>
          <a:p>
            <a:pPr>
              <a:defRPr/>
            </a:pPr>
            <a:fld id="{EAEAFFAE-2AFA-DB42-A87C-4340D77792FB}" type="slidenum">
              <a:rPr lang="en-US" sz="1600" smtClean="0">
                <a:latin typeface="Arial"/>
                <a:cs typeface="Arial"/>
              </a:rPr>
              <a:pPr>
                <a:defRPr/>
              </a:pPr>
              <a:t>6</a:t>
            </a:fld>
            <a:endParaRPr lang="en-US" sz="1600">
              <a:latin typeface="Arial"/>
              <a:cs typeface="Arial"/>
            </a:endParaRPr>
          </a:p>
        </p:txBody>
      </p:sp>
      <p:cxnSp>
        <p:nvCxnSpPr>
          <p:cNvPr id="9" name="Straight Connector 8"/>
          <p:cNvCxnSpPr/>
          <p:nvPr/>
        </p:nvCxnSpPr>
        <p:spPr bwMode="auto">
          <a:xfrm rot="5400000" flipH="1" flipV="1">
            <a:off x="5713809" y="4495403"/>
            <a:ext cx="1219994" cy="1588"/>
          </a:xfrm>
          <a:prstGeom prst="line">
            <a:avLst/>
          </a:prstGeom>
          <a:noFill/>
          <a:ln w="9525" cap="flat" cmpd="sng" algn="ctr">
            <a:solidFill>
              <a:schemeClr val="tx1"/>
            </a:solidFill>
            <a:prstDash val="dash"/>
            <a:round/>
            <a:headEnd type="none" w="med" len="med"/>
            <a:tailEnd type="none" w="med" len="med"/>
          </a:ln>
          <a:effectLst/>
        </p:spPr>
      </p:cxnSp>
      <p:cxnSp>
        <p:nvCxnSpPr>
          <p:cNvPr id="15" name="Straight Arrow Connector 14"/>
          <p:cNvCxnSpPr/>
          <p:nvPr/>
        </p:nvCxnSpPr>
        <p:spPr bwMode="auto">
          <a:xfrm rot="10800000">
            <a:off x="5410200" y="3886200"/>
            <a:ext cx="914400" cy="1588"/>
          </a:xfrm>
          <a:prstGeom prst="straightConnector1">
            <a:avLst/>
          </a:prstGeom>
          <a:noFill/>
          <a:ln w="9525" cap="flat" cmpd="sng" algn="ctr">
            <a:solidFill>
              <a:schemeClr val="tx1"/>
            </a:solidFill>
            <a:prstDash val="dash"/>
            <a:round/>
            <a:headEnd type="none" w="med" len="med"/>
            <a:tailEnd type="arrow"/>
          </a:ln>
          <a:effectLst/>
        </p:spPr>
      </p:cxnSp>
      <p:sp>
        <p:nvSpPr>
          <p:cNvPr id="73" name="TextBox 72"/>
          <p:cNvSpPr txBox="1"/>
          <p:nvPr/>
        </p:nvSpPr>
        <p:spPr bwMode="auto">
          <a:xfrm>
            <a:off x="0" y="3059668"/>
            <a:ext cx="990599" cy="369332"/>
          </a:xfrm>
          <a:prstGeom prst="rect">
            <a:avLst/>
          </a:prstGeom>
          <a:noFill/>
          <a:ln w="28575">
            <a:noFill/>
            <a:miter lim="800000"/>
            <a:headEnd/>
            <a:tailEnd/>
          </a:ln>
          <a:effectLst/>
        </p:spPr>
        <p:txBody>
          <a:bodyPr wrap="square" rtlCol="0">
            <a:spAutoFit/>
          </a:bodyPr>
          <a:lstStyle/>
          <a:p>
            <a:pPr>
              <a:spcBef>
                <a:spcPct val="50000"/>
              </a:spcBef>
            </a:pPr>
            <a:r>
              <a:rPr lang="en-US" sz="1800" dirty="0" err="1" smtClean="0"/>
              <a:t>H</a:t>
            </a:r>
            <a:r>
              <a:rPr lang="en-US" sz="1800" dirty="0" err="1" smtClean="0">
                <a:sym typeface="Wingdings"/>
              </a:rPr>
              <a:t>b</a:t>
            </a:r>
            <a:r>
              <a:rPr lang="en-US" sz="1800" dirty="0" err="1" smtClean="0">
                <a:latin typeface="Arial Bar"/>
                <a:cs typeface="Arial Bar"/>
                <a:sym typeface="Wingdings"/>
              </a:rPr>
              <a:t>b</a:t>
            </a:r>
            <a:endParaRPr lang="en-US" sz="1800" dirty="0" smtClean="0">
              <a:latin typeface="Arial Bar"/>
              <a:cs typeface="Arial Bar"/>
            </a:endParaRPr>
          </a:p>
        </p:txBody>
      </p:sp>
      <p:sp>
        <p:nvSpPr>
          <p:cNvPr id="74" name="TextBox 73"/>
          <p:cNvSpPr txBox="1"/>
          <p:nvPr/>
        </p:nvSpPr>
        <p:spPr bwMode="auto">
          <a:xfrm>
            <a:off x="0" y="3974068"/>
            <a:ext cx="990599" cy="369332"/>
          </a:xfrm>
          <a:prstGeom prst="rect">
            <a:avLst/>
          </a:prstGeom>
          <a:noFill/>
          <a:ln w="28575">
            <a:noFill/>
            <a:miter lim="800000"/>
            <a:headEnd/>
            <a:tailEnd/>
          </a:ln>
          <a:effectLst/>
        </p:spPr>
        <p:txBody>
          <a:bodyPr wrap="square" rtlCol="0">
            <a:spAutoFit/>
          </a:bodyPr>
          <a:lstStyle/>
          <a:p>
            <a:pPr>
              <a:spcBef>
                <a:spcPct val="50000"/>
              </a:spcBef>
            </a:pPr>
            <a:r>
              <a:rPr lang="en-US" sz="1800" dirty="0" err="1" smtClean="0"/>
              <a:t>H</a:t>
            </a:r>
            <a:r>
              <a:rPr lang="en-US" sz="1800" dirty="0" err="1" smtClean="0">
                <a:sym typeface="Wingdings"/>
              </a:rPr>
              <a:t></a:t>
            </a:r>
            <a:r>
              <a:rPr lang="en-US" sz="1800" dirty="0" err="1" smtClean="0">
                <a:latin typeface="Symbol" charset="2"/>
                <a:cs typeface="Symbol" charset="2"/>
                <a:sym typeface="Wingdings"/>
              </a:rPr>
              <a:t>t</a:t>
            </a:r>
            <a:r>
              <a:rPr lang="en-US" sz="1800" baseline="30000" dirty="0" err="1" smtClean="0">
                <a:sym typeface="Wingdings"/>
              </a:rPr>
              <a:t>+</a:t>
            </a:r>
            <a:r>
              <a:rPr lang="en-US" sz="1800" dirty="0" err="1" smtClean="0">
                <a:latin typeface="Symbol" charset="2"/>
                <a:cs typeface="Symbol" charset="2"/>
                <a:sym typeface="Wingdings"/>
              </a:rPr>
              <a:t>t</a:t>
            </a:r>
            <a:r>
              <a:rPr lang="en-US" sz="1800" baseline="30000" dirty="0" smtClean="0">
                <a:sym typeface="Wingdings"/>
              </a:rPr>
              <a:t>-</a:t>
            </a:r>
            <a:endParaRPr lang="en-US" sz="1800" baseline="30000" dirty="0" smtClean="0">
              <a:latin typeface="Arial Bar"/>
              <a:cs typeface="Arial Bar"/>
            </a:endParaRPr>
          </a:p>
        </p:txBody>
      </p:sp>
      <p:sp>
        <p:nvSpPr>
          <p:cNvPr id="75" name="TextBox 74"/>
          <p:cNvSpPr txBox="1"/>
          <p:nvPr/>
        </p:nvSpPr>
        <p:spPr bwMode="auto">
          <a:xfrm>
            <a:off x="0" y="4812268"/>
            <a:ext cx="990599" cy="369332"/>
          </a:xfrm>
          <a:prstGeom prst="rect">
            <a:avLst/>
          </a:prstGeom>
          <a:noFill/>
          <a:ln w="28575">
            <a:noFill/>
            <a:miter lim="800000"/>
            <a:headEnd/>
            <a:tailEnd/>
          </a:ln>
          <a:effectLst/>
        </p:spPr>
        <p:txBody>
          <a:bodyPr wrap="square" rtlCol="0">
            <a:spAutoFit/>
          </a:bodyPr>
          <a:lstStyle/>
          <a:p>
            <a:pPr>
              <a:spcBef>
                <a:spcPct val="50000"/>
              </a:spcBef>
            </a:pPr>
            <a:r>
              <a:rPr lang="en-US" sz="1800" dirty="0" err="1" smtClean="0"/>
              <a:t>H</a:t>
            </a:r>
            <a:r>
              <a:rPr lang="en-US" sz="1800" dirty="0" err="1" smtClean="0">
                <a:sym typeface="Wingdings"/>
              </a:rPr>
              <a:t></a:t>
            </a:r>
            <a:r>
              <a:rPr lang="en-US" sz="1800" dirty="0" err="1" smtClean="0">
                <a:latin typeface="Symbol" charset="2"/>
                <a:cs typeface="Symbol" charset="2"/>
                <a:sym typeface="Wingdings"/>
              </a:rPr>
              <a:t>gg</a:t>
            </a:r>
            <a:endParaRPr lang="en-US" sz="1800" baseline="30000" dirty="0" smtClean="0">
              <a:latin typeface="Arial Bar"/>
              <a:cs typeface="Arial Bar"/>
            </a:endParaRPr>
          </a:p>
        </p:txBody>
      </p:sp>
      <p:sp>
        <p:nvSpPr>
          <p:cNvPr id="76" name="TextBox 75"/>
          <p:cNvSpPr txBox="1"/>
          <p:nvPr/>
        </p:nvSpPr>
        <p:spPr bwMode="auto">
          <a:xfrm>
            <a:off x="0" y="5650468"/>
            <a:ext cx="1143000" cy="369332"/>
          </a:xfrm>
          <a:prstGeom prst="rect">
            <a:avLst/>
          </a:prstGeom>
          <a:noFill/>
          <a:ln w="28575">
            <a:noFill/>
            <a:miter lim="800000"/>
            <a:headEnd/>
            <a:tailEnd/>
          </a:ln>
          <a:effectLst/>
        </p:spPr>
        <p:txBody>
          <a:bodyPr wrap="square" rtlCol="0">
            <a:spAutoFit/>
          </a:bodyPr>
          <a:lstStyle/>
          <a:p>
            <a:pPr>
              <a:spcBef>
                <a:spcPct val="50000"/>
              </a:spcBef>
            </a:pPr>
            <a:r>
              <a:rPr lang="en-US" sz="1800" dirty="0" smtClean="0"/>
              <a:t>H</a:t>
            </a:r>
            <a:r>
              <a:rPr lang="en-US" sz="1800" dirty="0" smtClean="0">
                <a:sym typeface="Wingdings"/>
              </a:rPr>
              <a:t>W</a:t>
            </a:r>
            <a:r>
              <a:rPr lang="en-US" sz="1800" baseline="30000" dirty="0" smtClean="0">
                <a:latin typeface="Arial"/>
                <a:cs typeface="Arial"/>
                <a:sym typeface="Wingdings"/>
              </a:rPr>
              <a:t>+</a:t>
            </a:r>
            <a:r>
              <a:rPr lang="en-US" sz="1800" dirty="0" smtClean="0">
                <a:latin typeface="Arial"/>
                <a:cs typeface="Arial"/>
                <a:sym typeface="Wingdings"/>
              </a:rPr>
              <a:t>W</a:t>
            </a:r>
            <a:r>
              <a:rPr lang="en-US" sz="1800" baseline="30000" dirty="0" smtClean="0">
                <a:latin typeface="Arial"/>
                <a:cs typeface="Arial"/>
                <a:sym typeface="Wingdings"/>
              </a:rPr>
              <a:t>-</a:t>
            </a:r>
            <a:endParaRPr lang="en-US" sz="1800" baseline="30000" dirty="0" smtClean="0">
              <a:latin typeface="Arial"/>
              <a:cs typeface="Arial"/>
            </a:endParaRPr>
          </a:p>
        </p:txBody>
      </p:sp>
      <p:pic>
        <p:nvPicPr>
          <p:cNvPr id="77" name="Picture 9"/>
          <p:cNvPicPr>
            <a:picLocks noChangeAspect="1"/>
          </p:cNvPicPr>
          <p:nvPr/>
        </p:nvPicPr>
        <p:blipFill>
          <a:blip r:embed="rId4"/>
          <a:srcRect/>
          <a:stretch>
            <a:fillRect/>
          </a:stretch>
        </p:blipFill>
        <p:spPr bwMode="auto">
          <a:xfrm>
            <a:off x="1191985" y="1981200"/>
            <a:ext cx="865415" cy="838200"/>
          </a:xfrm>
          <a:prstGeom prst="rect">
            <a:avLst/>
          </a:prstGeom>
          <a:noFill/>
          <a:ln w="9525">
            <a:noFill/>
            <a:miter lim="800000"/>
            <a:headEnd/>
            <a:tailEnd/>
          </a:ln>
        </p:spPr>
      </p:pic>
      <p:pic>
        <p:nvPicPr>
          <p:cNvPr id="78" name="Picture 10"/>
          <p:cNvPicPr>
            <a:picLocks noChangeAspect="1"/>
          </p:cNvPicPr>
          <p:nvPr/>
        </p:nvPicPr>
        <p:blipFill>
          <a:blip r:embed="rId5"/>
          <a:srcRect/>
          <a:stretch>
            <a:fillRect/>
          </a:stretch>
        </p:blipFill>
        <p:spPr bwMode="auto">
          <a:xfrm>
            <a:off x="2895600" y="1981200"/>
            <a:ext cx="936172" cy="849086"/>
          </a:xfrm>
          <a:prstGeom prst="rect">
            <a:avLst/>
          </a:prstGeom>
          <a:noFill/>
          <a:ln w="9525">
            <a:noFill/>
            <a:miter lim="800000"/>
            <a:headEnd/>
            <a:tailEnd/>
          </a:ln>
        </p:spPr>
      </p:pic>
      <p:pic>
        <p:nvPicPr>
          <p:cNvPr id="79" name="Picture 11"/>
          <p:cNvPicPr>
            <a:picLocks noChangeAspect="1"/>
          </p:cNvPicPr>
          <p:nvPr/>
        </p:nvPicPr>
        <p:blipFill>
          <a:blip r:embed="rId6"/>
          <a:srcRect/>
          <a:stretch>
            <a:fillRect/>
          </a:stretch>
        </p:blipFill>
        <p:spPr bwMode="auto">
          <a:xfrm>
            <a:off x="2057400" y="1981200"/>
            <a:ext cx="985156" cy="859971"/>
          </a:xfrm>
          <a:prstGeom prst="rect">
            <a:avLst/>
          </a:prstGeom>
          <a:noFill/>
          <a:ln w="9525">
            <a:noFill/>
            <a:miter lim="800000"/>
            <a:headEnd/>
            <a:tailEnd/>
          </a:ln>
        </p:spPr>
      </p:pic>
      <p:pic>
        <p:nvPicPr>
          <p:cNvPr id="80" name="Picture 12"/>
          <p:cNvPicPr>
            <a:picLocks noChangeAspect="1"/>
          </p:cNvPicPr>
          <p:nvPr/>
        </p:nvPicPr>
        <p:blipFill>
          <a:blip r:embed="rId7"/>
          <a:srcRect/>
          <a:stretch>
            <a:fillRect/>
          </a:stretch>
        </p:blipFill>
        <p:spPr bwMode="auto">
          <a:xfrm>
            <a:off x="3886200" y="1981200"/>
            <a:ext cx="865415" cy="838200"/>
          </a:xfrm>
          <a:prstGeom prst="rect">
            <a:avLst/>
          </a:prstGeom>
          <a:noFill/>
          <a:ln w="9525">
            <a:noFill/>
            <a:miter lim="800000"/>
            <a:headEnd/>
            <a:tailEnd/>
          </a:ln>
        </p:spPr>
      </p:pic>
      <p:grpSp>
        <p:nvGrpSpPr>
          <p:cNvPr id="2" name="Group 82"/>
          <p:cNvGrpSpPr/>
          <p:nvPr/>
        </p:nvGrpSpPr>
        <p:grpSpPr>
          <a:xfrm>
            <a:off x="1143000" y="2895600"/>
            <a:ext cx="3581400" cy="3318983"/>
            <a:chOff x="1143000" y="990600"/>
            <a:chExt cx="5810250" cy="5223983"/>
          </a:xfrm>
        </p:grpSpPr>
        <p:pic>
          <p:nvPicPr>
            <p:cNvPr id="84" name="Picture 83"/>
            <p:cNvPicPr>
              <a:picLocks noChangeAspect="1"/>
            </p:cNvPicPr>
            <p:nvPr/>
          </p:nvPicPr>
          <p:blipFill>
            <a:blip r:embed="rId8"/>
            <a:stretch>
              <a:fillRect/>
            </a:stretch>
          </p:blipFill>
          <p:spPr>
            <a:xfrm>
              <a:off x="4038600" y="3581400"/>
              <a:ext cx="1466850" cy="1322228"/>
            </a:xfrm>
            <a:prstGeom prst="rect">
              <a:avLst/>
            </a:prstGeom>
            <a:noFill/>
            <a:ln>
              <a:noFill/>
            </a:ln>
          </p:spPr>
        </p:pic>
        <p:pic>
          <p:nvPicPr>
            <p:cNvPr id="85" name="Picture 84"/>
            <p:cNvPicPr>
              <a:picLocks noChangeAspect="1"/>
            </p:cNvPicPr>
            <p:nvPr/>
          </p:nvPicPr>
          <p:blipFill>
            <a:blip r:embed="rId9"/>
            <a:stretch>
              <a:fillRect/>
            </a:stretch>
          </p:blipFill>
          <p:spPr>
            <a:xfrm>
              <a:off x="2590800" y="3570128"/>
              <a:ext cx="1484313" cy="1306672"/>
            </a:xfrm>
            <a:prstGeom prst="rect">
              <a:avLst/>
            </a:prstGeom>
            <a:noFill/>
            <a:ln>
              <a:noFill/>
            </a:ln>
          </p:spPr>
        </p:pic>
        <p:pic>
          <p:nvPicPr>
            <p:cNvPr id="86" name="Picture 85"/>
            <p:cNvPicPr>
              <a:picLocks noChangeAspect="1"/>
            </p:cNvPicPr>
            <p:nvPr/>
          </p:nvPicPr>
          <p:blipFill>
            <a:blip r:embed="rId8"/>
            <a:stretch>
              <a:fillRect/>
            </a:stretch>
          </p:blipFill>
          <p:spPr>
            <a:xfrm>
              <a:off x="4038600" y="2286000"/>
              <a:ext cx="1466850" cy="1322228"/>
            </a:xfrm>
            <a:prstGeom prst="rect">
              <a:avLst/>
            </a:prstGeom>
            <a:noFill/>
            <a:ln>
              <a:noFill/>
            </a:ln>
          </p:spPr>
        </p:pic>
        <p:pic>
          <p:nvPicPr>
            <p:cNvPr id="87" name="Picture 86"/>
            <p:cNvPicPr>
              <a:picLocks noChangeAspect="1"/>
            </p:cNvPicPr>
            <p:nvPr/>
          </p:nvPicPr>
          <p:blipFill>
            <a:blip r:embed="rId10"/>
            <a:stretch>
              <a:fillRect/>
            </a:stretch>
          </p:blipFill>
          <p:spPr>
            <a:xfrm>
              <a:off x="2590800" y="2286000"/>
              <a:ext cx="1425575" cy="1337783"/>
            </a:xfrm>
            <a:prstGeom prst="rect">
              <a:avLst/>
            </a:prstGeom>
            <a:noFill/>
            <a:ln>
              <a:noFill/>
            </a:ln>
          </p:spPr>
        </p:pic>
        <p:pic>
          <p:nvPicPr>
            <p:cNvPr id="88" name="Picture 87"/>
            <p:cNvPicPr>
              <a:picLocks noChangeAspect="1"/>
            </p:cNvPicPr>
            <p:nvPr/>
          </p:nvPicPr>
          <p:blipFill>
            <a:blip r:embed="rId11"/>
            <a:stretch>
              <a:fillRect/>
            </a:stretch>
          </p:blipFill>
          <p:spPr>
            <a:xfrm>
              <a:off x="1143000" y="2297272"/>
              <a:ext cx="1484313" cy="1337783"/>
            </a:xfrm>
            <a:prstGeom prst="rect">
              <a:avLst/>
            </a:prstGeom>
            <a:noFill/>
            <a:ln>
              <a:noFill/>
            </a:ln>
          </p:spPr>
        </p:pic>
        <p:pic>
          <p:nvPicPr>
            <p:cNvPr id="89" name="Picture 88"/>
            <p:cNvPicPr>
              <a:picLocks noChangeAspect="1"/>
            </p:cNvPicPr>
            <p:nvPr/>
          </p:nvPicPr>
          <p:blipFill>
            <a:blip r:embed="rId8"/>
            <a:stretch>
              <a:fillRect/>
            </a:stretch>
          </p:blipFill>
          <p:spPr>
            <a:xfrm>
              <a:off x="4038600" y="4849972"/>
              <a:ext cx="1466850" cy="1322228"/>
            </a:xfrm>
            <a:prstGeom prst="rect">
              <a:avLst/>
            </a:prstGeom>
            <a:noFill/>
            <a:ln>
              <a:noFill/>
            </a:ln>
          </p:spPr>
        </p:pic>
        <p:pic>
          <p:nvPicPr>
            <p:cNvPr id="90" name="Picture 89"/>
            <p:cNvPicPr>
              <a:picLocks noChangeAspect="1"/>
            </p:cNvPicPr>
            <p:nvPr/>
          </p:nvPicPr>
          <p:blipFill>
            <a:blip r:embed="rId8"/>
            <a:stretch>
              <a:fillRect/>
            </a:stretch>
          </p:blipFill>
          <p:spPr>
            <a:xfrm>
              <a:off x="5486400" y="990600"/>
              <a:ext cx="1466850" cy="1322228"/>
            </a:xfrm>
            <a:prstGeom prst="rect">
              <a:avLst/>
            </a:prstGeom>
            <a:solidFill>
              <a:schemeClr val="bg1"/>
            </a:solidFill>
            <a:ln>
              <a:noFill/>
            </a:ln>
          </p:spPr>
        </p:pic>
        <p:pic>
          <p:nvPicPr>
            <p:cNvPr id="91" name="Picture 90"/>
            <p:cNvPicPr>
              <a:picLocks noChangeAspect="1"/>
            </p:cNvPicPr>
            <p:nvPr/>
          </p:nvPicPr>
          <p:blipFill>
            <a:blip r:embed="rId11"/>
            <a:stretch>
              <a:fillRect/>
            </a:stretch>
          </p:blipFill>
          <p:spPr>
            <a:xfrm>
              <a:off x="1143000" y="3603944"/>
              <a:ext cx="1484313" cy="1337783"/>
            </a:xfrm>
            <a:prstGeom prst="rect">
              <a:avLst/>
            </a:prstGeom>
            <a:noFill/>
            <a:ln>
              <a:noFill/>
            </a:ln>
          </p:spPr>
        </p:pic>
        <p:pic>
          <p:nvPicPr>
            <p:cNvPr id="92" name="Picture 91"/>
            <p:cNvPicPr>
              <a:picLocks noChangeAspect="1"/>
            </p:cNvPicPr>
            <p:nvPr/>
          </p:nvPicPr>
          <p:blipFill>
            <a:blip r:embed="rId12"/>
            <a:stretch>
              <a:fillRect/>
            </a:stretch>
          </p:blipFill>
          <p:spPr>
            <a:xfrm>
              <a:off x="2590800" y="990600"/>
              <a:ext cx="1447800" cy="1306672"/>
            </a:xfrm>
            <a:prstGeom prst="rect">
              <a:avLst/>
            </a:prstGeom>
            <a:solidFill>
              <a:schemeClr val="bg1"/>
            </a:solidFill>
            <a:ln>
              <a:noFill/>
            </a:ln>
          </p:spPr>
        </p:pic>
        <p:pic>
          <p:nvPicPr>
            <p:cNvPr id="93" name="Picture 92"/>
            <p:cNvPicPr>
              <a:picLocks noChangeAspect="1"/>
            </p:cNvPicPr>
            <p:nvPr/>
          </p:nvPicPr>
          <p:blipFill>
            <a:blip r:embed="rId10"/>
            <a:stretch>
              <a:fillRect/>
            </a:stretch>
          </p:blipFill>
          <p:spPr>
            <a:xfrm>
              <a:off x="1143000" y="4876800"/>
              <a:ext cx="1501775" cy="1337783"/>
            </a:xfrm>
            <a:prstGeom prst="rect">
              <a:avLst/>
            </a:prstGeom>
            <a:noFill/>
            <a:ln>
              <a:noFill/>
            </a:ln>
          </p:spPr>
        </p:pic>
        <p:pic>
          <p:nvPicPr>
            <p:cNvPr id="94" name="Picture 93"/>
            <p:cNvPicPr>
              <a:picLocks noChangeAspect="1"/>
            </p:cNvPicPr>
            <p:nvPr/>
          </p:nvPicPr>
          <p:blipFill>
            <a:blip r:embed="rId9"/>
            <a:stretch>
              <a:fillRect/>
            </a:stretch>
          </p:blipFill>
          <p:spPr>
            <a:xfrm>
              <a:off x="2554287" y="4876800"/>
              <a:ext cx="1484313" cy="1306672"/>
            </a:xfrm>
            <a:prstGeom prst="rect">
              <a:avLst/>
            </a:prstGeom>
            <a:noFill/>
            <a:ln>
              <a:noFill/>
            </a:ln>
          </p:spPr>
        </p:pic>
        <p:sp>
          <p:nvSpPr>
            <p:cNvPr id="95" name="Rectangle 94"/>
            <p:cNvSpPr/>
            <p:nvPr/>
          </p:nvSpPr>
          <p:spPr bwMode="auto">
            <a:xfrm>
              <a:off x="1143000" y="990601"/>
              <a:ext cx="5791200" cy="5181600"/>
            </a:xfrm>
            <a:prstGeom prst="rect">
              <a:avLst/>
            </a:prstGeom>
            <a:no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96" name="Rectangle 95"/>
            <p:cNvSpPr/>
            <p:nvPr/>
          </p:nvSpPr>
          <p:spPr bwMode="auto">
            <a:xfrm>
              <a:off x="1143000" y="990600"/>
              <a:ext cx="1447800" cy="1295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97" name="Rectangle 96"/>
            <p:cNvSpPr/>
            <p:nvPr/>
          </p:nvSpPr>
          <p:spPr bwMode="auto">
            <a:xfrm>
              <a:off x="2590800" y="990600"/>
              <a:ext cx="1447800" cy="1295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98" name="Rectangle 97"/>
            <p:cNvSpPr/>
            <p:nvPr/>
          </p:nvSpPr>
          <p:spPr bwMode="auto">
            <a:xfrm>
              <a:off x="4038600" y="990600"/>
              <a:ext cx="1447800" cy="1295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99" name="Rectangle 98"/>
            <p:cNvSpPr/>
            <p:nvPr/>
          </p:nvSpPr>
          <p:spPr bwMode="auto">
            <a:xfrm>
              <a:off x="5486400" y="990600"/>
              <a:ext cx="1447800" cy="1295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100" name="Rectangle 99"/>
            <p:cNvSpPr/>
            <p:nvPr/>
          </p:nvSpPr>
          <p:spPr bwMode="auto">
            <a:xfrm>
              <a:off x="1143000" y="2286000"/>
              <a:ext cx="1447800" cy="1295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101" name="Rectangle 100"/>
            <p:cNvSpPr/>
            <p:nvPr/>
          </p:nvSpPr>
          <p:spPr bwMode="auto">
            <a:xfrm>
              <a:off x="1143000" y="3581400"/>
              <a:ext cx="1447800" cy="1295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102" name="Rectangle 101"/>
            <p:cNvSpPr/>
            <p:nvPr/>
          </p:nvSpPr>
          <p:spPr bwMode="auto">
            <a:xfrm>
              <a:off x="1143000" y="4876800"/>
              <a:ext cx="1447800" cy="1295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103" name="Rectangle 102"/>
            <p:cNvSpPr/>
            <p:nvPr/>
          </p:nvSpPr>
          <p:spPr bwMode="auto">
            <a:xfrm>
              <a:off x="2590800" y="2286000"/>
              <a:ext cx="1447800" cy="1295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104" name="Rectangle 103"/>
            <p:cNvSpPr/>
            <p:nvPr/>
          </p:nvSpPr>
          <p:spPr bwMode="auto">
            <a:xfrm>
              <a:off x="2590800" y="3581400"/>
              <a:ext cx="1447800" cy="1295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105" name="Rectangle 104"/>
            <p:cNvSpPr/>
            <p:nvPr/>
          </p:nvSpPr>
          <p:spPr bwMode="auto">
            <a:xfrm>
              <a:off x="2590800" y="4876800"/>
              <a:ext cx="1447800" cy="1295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106" name="Rectangle 105"/>
            <p:cNvSpPr/>
            <p:nvPr/>
          </p:nvSpPr>
          <p:spPr bwMode="auto">
            <a:xfrm>
              <a:off x="4038600" y="2286000"/>
              <a:ext cx="1447800" cy="1295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107" name="Rectangle 106"/>
            <p:cNvSpPr/>
            <p:nvPr/>
          </p:nvSpPr>
          <p:spPr bwMode="auto">
            <a:xfrm>
              <a:off x="4038600" y="3581400"/>
              <a:ext cx="1447800" cy="1295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108" name="Rectangle 107"/>
            <p:cNvSpPr/>
            <p:nvPr/>
          </p:nvSpPr>
          <p:spPr bwMode="auto">
            <a:xfrm>
              <a:off x="4038600" y="4876800"/>
              <a:ext cx="1447800" cy="1295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109" name="Rectangle 108"/>
            <p:cNvSpPr/>
            <p:nvPr/>
          </p:nvSpPr>
          <p:spPr bwMode="auto">
            <a:xfrm>
              <a:off x="5486400" y="2286000"/>
              <a:ext cx="1447800" cy="1295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110" name="Rectangle 109"/>
            <p:cNvSpPr/>
            <p:nvPr/>
          </p:nvSpPr>
          <p:spPr bwMode="auto">
            <a:xfrm>
              <a:off x="5486400" y="3581400"/>
              <a:ext cx="1447800" cy="1295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111" name="Rectangle 110"/>
            <p:cNvSpPr/>
            <p:nvPr/>
          </p:nvSpPr>
          <p:spPr bwMode="auto">
            <a:xfrm>
              <a:off x="5486400" y="4876800"/>
              <a:ext cx="1447800" cy="1295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grpSp>
      <p:sp>
        <p:nvSpPr>
          <p:cNvPr id="46" name="Oval 5"/>
          <p:cNvSpPr>
            <a:spLocks noChangeArrowheads="1"/>
          </p:cNvSpPr>
          <p:nvPr/>
        </p:nvSpPr>
        <p:spPr bwMode="auto">
          <a:xfrm>
            <a:off x="1981200" y="2895600"/>
            <a:ext cx="990600" cy="838200"/>
          </a:xfrm>
          <a:prstGeom prst="ellipse">
            <a:avLst/>
          </a:prstGeom>
          <a:noFill/>
          <a:ln w="28575">
            <a:solidFill>
              <a:srgbClr val="FF0000"/>
            </a:solidFill>
            <a:prstDash val="sysDash"/>
            <a:round/>
            <a:headEnd/>
            <a:tailEnd/>
          </a:ln>
        </p:spPr>
        <p:txBody>
          <a:bodyPr>
            <a:prstTxWarp prst="textNoShape">
              <a:avLst/>
            </a:prstTxWarp>
          </a:bodyPr>
          <a:lstStyle/>
          <a:p>
            <a:endParaRPr lang="en-US"/>
          </a:p>
        </p:txBody>
      </p:sp>
      <p:sp>
        <p:nvSpPr>
          <p:cNvPr id="47" name="Oval 5"/>
          <p:cNvSpPr>
            <a:spLocks noChangeArrowheads="1"/>
          </p:cNvSpPr>
          <p:nvPr/>
        </p:nvSpPr>
        <p:spPr bwMode="auto">
          <a:xfrm>
            <a:off x="1143000" y="5334000"/>
            <a:ext cx="1828800" cy="990600"/>
          </a:xfrm>
          <a:prstGeom prst="ellipse">
            <a:avLst/>
          </a:prstGeom>
          <a:noFill/>
          <a:ln w="28575">
            <a:solidFill>
              <a:srgbClr val="FF0000"/>
            </a:solidFill>
            <a:prstDash val="sysDash"/>
            <a:round/>
            <a:headEnd/>
            <a:tailEnd/>
          </a:ln>
        </p:spPr>
        <p:txBody>
          <a:bodyPr>
            <a:prstTxWarp prst="textNoShape">
              <a:avLst/>
            </a:prstTxWarp>
          </a:bodyPr>
          <a:lstStyle/>
          <a:p>
            <a:endParaRPr lang="en-US"/>
          </a:p>
        </p:txBody>
      </p:sp>
    </p:spTree>
  </p:cSld>
  <p:clrMapOvr>
    <a:masterClrMapping/>
  </p:clrMapOvr>
  <p:transition advTm="35933"/>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4572000" y="1066800"/>
            <a:ext cx="4572000" cy="2895600"/>
          </a:xfrm>
          <a:prstGeom prst="rect">
            <a:avLst/>
          </a:prstGeom>
        </p:spPr>
      </p:pic>
      <p:pic>
        <p:nvPicPr>
          <p:cNvPr id="10" name="Picture 9"/>
          <p:cNvPicPr>
            <a:picLocks noChangeAspect="1"/>
          </p:cNvPicPr>
          <p:nvPr/>
        </p:nvPicPr>
        <p:blipFill>
          <a:blip r:embed="rId4"/>
          <a:stretch>
            <a:fillRect/>
          </a:stretch>
        </p:blipFill>
        <p:spPr>
          <a:xfrm>
            <a:off x="76200" y="1066800"/>
            <a:ext cx="4495800" cy="2895600"/>
          </a:xfrm>
          <a:prstGeom prst="rect">
            <a:avLst/>
          </a:prstGeom>
        </p:spPr>
      </p:pic>
      <p:sp>
        <p:nvSpPr>
          <p:cNvPr id="4" name="Text Box 1027"/>
          <p:cNvSpPr txBox="1">
            <a:spLocks noChangeArrowheads="1"/>
          </p:cNvSpPr>
          <p:nvPr/>
        </p:nvSpPr>
        <p:spPr bwMode="auto">
          <a:xfrm>
            <a:off x="1219200" y="152400"/>
            <a:ext cx="6858000" cy="461963"/>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rPr>
              <a:t>Results by Channel</a:t>
            </a:r>
            <a:endParaRPr lang="en-US" sz="2400" dirty="0">
              <a:solidFill>
                <a:srgbClr val="990033"/>
              </a:solidFill>
              <a:latin typeface="Symbol" charset="2"/>
              <a:cs typeface="Symbol" charset="2"/>
            </a:endParaRPr>
          </a:p>
        </p:txBody>
      </p:sp>
      <p:sp>
        <p:nvSpPr>
          <p:cNvPr id="7" name="Rectangle 1028"/>
          <p:cNvSpPr>
            <a:spLocks noChangeArrowheads="1"/>
          </p:cNvSpPr>
          <p:nvPr/>
        </p:nvSpPr>
        <p:spPr bwMode="auto">
          <a:xfrm>
            <a:off x="457200" y="3962400"/>
            <a:ext cx="8534400" cy="747320"/>
          </a:xfrm>
          <a:prstGeom prst="rect">
            <a:avLst/>
          </a:prstGeom>
          <a:noFill/>
          <a:ln w="9525">
            <a:noFill/>
            <a:miter lim="800000"/>
            <a:headEnd/>
            <a:tailEnd/>
          </a:ln>
        </p:spPr>
        <p:txBody>
          <a:bodyPr>
            <a:prstTxWarp prst="textNoShape">
              <a:avLst/>
            </a:prstTxWarp>
          </a:bodyPr>
          <a:lstStyle/>
          <a:p>
            <a:pPr marL="285750" indent="-285750">
              <a:spcBef>
                <a:spcPct val="20000"/>
              </a:spcBef>
            </a:pPr>
            <a:r>
              <a:rPr lang="en-US" sz="1600" b="1" dirty="0" err="1" smtClean="0">
                <a:solidFill>
                  <a:srgbClr val="0000FF"/>
                </a:solidFill>
                <a:sym typeface="Wingdings"/>
              </a:rPr>
              <a:t>H</a:t>
            </a:r>
            <a:r>
              <a:rPr lang="en-US" sz="1600" b="1" dirty="0" err="1" smtClean="0">
                <a:solidFill>
                  <a:srgbClr val="0000FF"/>
                </a:solidFill>
                <a:latin typeface="Symbol" charset="2"/>
                <a:cs typeface="Symbol" charset="2"/>
                <a:sym typeface="Wingdings"/>
              </a:rPr>
              <a:t>t</a:t>
            </a:r>
            <a:r>
              <a:rPr lang="en-US" sz="1600" b="1" baseline="30000" dirty="0" err="1" smtClean="0">
                <a:solidFill>
                  <a:srgbClr val="0000FF"/>
                </a:solidFill>
                <a:sym typeface="Wingdings"/>
              </a:rPr>
              <a:t>+</a:t>
            </a:r>
            <a:r>
              <a:rPr lang="en-US" sz="1600" b="1" dirty="0" err="1" smtClean="0">
                <a:solidFill>
                  <a:srgbClr val="0000FF"/>
                </a:solidFill>
                <a:latin typeface="Symbol" charset="2"/>
                <a:cs typeface="Symbol" charset="2"/>
                <a:sym typeface="Wingdings"/>
              </a:rPr>
              <a:t>t</a:t>
            </a:r>
            <a:r>
              <a:rPr lang="en-US" sz="1600" b="1" baseline="30000" dirty="0" smtClean="0">
                <a:solidFill>
                  <a:srgbClr val="0000FF"/>
                </a:solidFill>
                <a:sym typeface="Wingdings"/>
              </a:rPr>
              <a:t>-</a:t>
            </a:r>
            <a:r>
              <a:rPr lang="en-US" sz="1600" b="1" dirty="0" smtClean="0">
                <a:solidFill>
                  <a:srgbClr val="0000FF"/>
                </a:solidFill>
                <a:sym typeface="Wingdings"/>
              </a:rPr>
              <a:t> and </a:t>
            </a:r>
            <a:r>
              <a:rPr lang="en-US" sz="1600" b="1" dirty="0" err="1" smtClean="0">
                <a:solidFill>
                  <a:srgbClr val="0000FF"/>
                </a:solidFill>
                <a:sym typeface="Wingdings"/>
              </a:rPr>
              <a:t>H</a:t>
            </a:r>
            <a:r>
              <a:rPr lang="en-US" sz="1600" b="1" dirty="0" err="1" smtClean="0">
                <a:solidFill>
                  <a:srgbClr val="0000FF"/>
                </a:solidFill>
                <a:latin typeface="Symbol" charset="2"/>
                <a:cs typeface="Symbol" charset="2"/>
                <a:sym typeface="Wingdings"/>
              </a:rPr>
              <a:t>gg</a:t>
            </a:r>
            <a:r>
              <a:rPr lang="en-US" sz="1600" b="1" dirty="0" smtClean="0">
                <a:solidFill>
                  <a:srgbClr val="0000FF"/>
                </a:solidFill>
                <a:sym typeface="Wingdings"/>
              </a:rPr>
              <a:t>:</a:t>
            </a:r>
          </a:p>
          <a:p>
            <a:pPr marL="285750" indent="-285750">
              <a:spcBef>
                <a:spcPct val="20000"/>
              </a:spcBef>
              <a:buFont typeface="Arial"/>
              <a:buChar char="•"/>
            </a:pPr>
            <a:r>
              <a:rPr lang="en-US" sz="1600" dirty="0" smtClean="0">
                <a:solidFill>
                  <a:srgbClr val="000000"/>
                </a:solidFill>
                <a:sym typeface="Wingdings"/>
              </a:rPr>
              <a:t>Expected sensitivity at m</a:t>
            </a:r>
            <a:r>
              <a:rPr lang="en-US" sz="1600" baseline="-25000" dirty="0" smtClean="0">
                <a:solidFill>
                  <a:srgbClr val="000000"/>
                </a:solidFill>
                <a:sym typeface="Wingdings"/>
              </a:rPr>
              <a:t>H</a:t>
            </a:r>
            <a:r>
              <a:rPr lang="en-US" sz="1600" dirty="0" smtClean="0">
                <a:solidFill>
                  <a:srgbClr val="000000"/>
                </a:solidFill>
                <a:sym typeface="Wingdings"/>
              </a:rPr>
              <a:t>~125 GeV of ~6-7xSM.</a:t>
            </a:r>
          </a:p>
          <a:p>
            <a:pPr marL="285750" indent="-285750">
              <a:spcBef>
                <a:spcPct val="20000"/>
              </a:spcBef>
              <a:buFont typeface="Arial"/>
              <a:buChar char="•"/>
            </a:pPr>
            <a:r>
              <a:rPr lang="en-US" sz="1600" dirty="0" smtClean="0">
                <a:solidFill>
                  <a:srgbClr val="000000"/>
                </a:solidFill>
                <a:sym typeface="Wingdings"/>
              </a:rPr>
              <a:t>No significant excess. </a:t>
            </a:r>
          </a:p>
          <a:p>
            <a:pPr marL="285750" indent="-285750">
              <a:spcBef>
                <a:spcPct val="20000"/>
              </a:spcBef>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pPr>
            <a:endParaRPr lang="en-US" sz="1600" dirty="0" smtClean="0">
              <a:solidFill>
                <a:srgbClr val="000000"/>
              </a:solidFill>
            </a:endParaRPr>
          </a:p>
          <a:p>
            <a:pPr marL="285750" indent="-285750">
              <a:spcBef>
                <a:spcPct val="20000"/>
              </a:spcBef>
              <a:buFont typeface="Arial" charset="0"/>
              <a:buChar char="•"/>
            </a:pPr>
            <a:endParaRPr lang="en-US" sz="1600" dirty="0">
              <a:solidFill>
                <a:srgbClr val="000000"/>
              </a:solidFill>
              <a:sym typeface="Symbol" charset="2"/>
            </a:endParaRPr>
          </a:p>
        </p:txBody>
      </p:sp>
      <p:sp>
        <p:nvSpPr>
          <p:cNvPr id="12" name="Slide Number Placeholder 1"/>
          <p:cNvSpPr>
            <a:spLocks noGrp="1"/>
          </p:cNvSpPr>
          <p:nvPr>
            <p:ph type="sldNum" sz="quarter" idx="12"/>
          </p:nvPr>
        </p:nvSpPr>
        <p:spPr>
          <a:xfrm>
            <a:off x="7010400" y="6400800"/>
            <a:ext cx="1905000" cy="457200"/>
          </a:xfrm>
        </p:spPr>
        <p:txBody>
          <a:bodyPr/>
          <a:lstStyle/>
          <a:p>
            <a:pPr>
              <a:defRPr/>
            </a:pPr>
            <a:fld id="{EAEAFFAE-2AFA-DB42-A87C-4340D77792FB}" type="slidenum">
              <a:rPr lang="en-US" sz="1600" smtClean="0">
                <a:latin typeface="Arial"/>
                <a:cs typeface="Arial"/>
              </a:rPr>
              <a:pPr>
                <a:defRPr/>
              </a:pPr>
              <a:t>60</a:t>
            </a:fld>
            <a:endParaRPr lang="en-US" sz="1600">
              <a:latin typeface="Arial"/>
              <a:cs typeface="Arial"/>
            </a:endParaRPr>
          </a:p>
        </p:txBody>
      </p:sp>
      <p:sp>
        <p:nvSpPr>
          <p:cNvPr id="13" name="TextBox 12"/>
          <p:cNvSpPr txBox="1"/>
          <p:nvPr/>
        </p:nvSpPr>
        <p:spPr bwMode="auto">
          <a:xfrm>
            <a:off x="914400" y="1676400"/>
            <a:ext cx="839392" cy="338554"/>
          </a:xfrm>
          <a:prstGeom prst="rect">
            <a:avLst/>
          </a:prstGeom>
          <a:noFill/>
          <a:ln w="28575">
            <a:noFill/>
            <a:miter lim="800000"/>
            <a:headEnd/>
            <a:tailEnd/>
          </a:ln>
          <a:effectLst/>
        </p:spPr>
        <p:txBody>
          <a:bodyPr wrap="none" rtlCol="0">
            <a:spAutoFit/>
          </a:bodyPr>
          <a:lstStyle/>
          <a:p>
            <a:pPr>
              <a:spcBef>
                <a:spcPct val="50000"/>
              </a:spcBef>
            </a:pPr>
            <a:r>
              <a:rPr lang="en-US" sz="1600" dirty="0" err="1" smtClean="0">
                <a:solidFill>
                  <a:srgbClr val="000000"/>
                </a:solidFill>
                <a:ea typeface="Gothic" charset="0"/>
                <a:cs typeface="Arial" charset="0"/>
                <a:sym typeface="Symbol" charset="2"/>
              </a:rPr>
              <a:t>H</a:t>
            </a:r>
            <a:r>
              <a:rPr lang="en-US" sz="1600" dirty="0" err="1" smtClean="0">
                <a:solidFill>
                  <a:srgbClr val="000000"/>
                </a:solidFill>
                <a:ea typeface="Gothic" charset="0"/>
                <a:cs typeface="Arial" charset="0"/>
                <a:sym typeface="Wingdings"/>
              </a:rPr>
              <a:t></a:t>
            </a:r>
            <a:r>
              <a:rPr lang="en-US" sz="1600" dirty="0" err="1" smtClean="0">
                <a:solidFill>
                  <a:srgbClr val="000000"/>
                </a:solidFill>
                <a:latin typeface="Symbol" charset="2"/>
                <a:ea typeface="Gothic" charset="0"/>
                <a:cs typeface="Symbol" charset="2"/>
                <a:sym typeface="Wingdings"/>
              </a:rPr>
              <a:t>t</a:t>
            </a:r>
            <a:r>
              <a:rPr lang="en-US" sz="1600" baseline="30000" dirty="0" err="1" smtClean="0">
                <a:solidFill>
                  <a:srgbClr val="000000"/>
                </a:solidFill>
                <a:ea typeface="Gothic" charset="0"/>
                <a:cs typeface="Arial" charset="0"/>
                <a:sym typeface="Wingdings"/>
              </a:rPr>
              <a:t>+</a:t>
            </a:r>
            <a:r>
              <a:rPr lang="en-US" sz="1600" dirty="0" err="1" smtClean="0">
                <a:solidFill>
                  <a:srgbClr val="000000"/>
                </a:solidFill>
                <a:latin typeface="Symbol" charset="2"/>
                <a:ea typeface="Gothic" charset="0"/>
                <a:cs typeface="Symbol" charset="2"/>
                <a:sym typeface="Wingdings"/>
              </a:rPr>
              <a:t>t</a:t>
            </a:r>
            <a:r>
              <a:rPr lang="en-US" sz="1600" baseline="30000" dirty="0" smtClean="0">
                <a:solidFill>
                  <a:srgbClr val="000000"/>
                </a:solidFill>
                <a:ea typeface="Gothic" charset="0"/>
                <a:cs typeface="Arial" charset="0"/>
                <a:sym typeface="Wingdings"/>
              </a:rPr>
              <a:t>-</a:t>
            </a:r>
            <a:endParaRPr lang="en-US" sz="1600" baseline="30000" dirty="0" smtClean="0"/>
          </a:p>
        </p:txBody>
      </p:sp>
      <p:sp>
        <p:nvSpPr>
          <p:cNvPr id="14" name="TextBox 13"/>
          <p:cNvSpPr txBox="1"/>
          <p:nvPr/>
        </p:nvSpPr>
        <p:spPr bwMode="auto">
          <a:xfrm>
            <a:off x="5715000" y="1676400"/>
            <a:ext cx="702536" cy="338554"/>
          </a:xfrm>
          <a:prstGeom prst="rect">
            <a:avLst/>
          </a:prstGeom>
          <a:noFill/>
          <a:ln w="28575">
            <a:noFill/>
            <a:miter lim="800000"/>
            <a:headEnd/>
            <a:tailEnd/>
          </a:ln>
          <a:effectLst/>
        </p:spPr>
        <p:txBody>
          <a:bodyPr wrap="none" rtlCol="0">
            <a:spAutoFit/>
          </a:bodyPr>
          <a:lstStyle/>
          <a:p>
            <a:pPr>
              <a:spcBef>
                <a:spcPct val="50000"/>
              </a:spcBef>
            </a:pPr>
            <a:r>
              <a:rPr lang="en-US" sz="1600" dirty="0" err="1" smtClean="0">
                <a:solidFill>
                  <a:srgbClr val="000000"/>
                </a:solidFill>
                <a:ea typeface="Gothic" charset="0"/>
                <a:cs typeface="Arial" charset="0"/>
                <a:sym typeface="Symbol" charset="2"/>
              </a:rPr>
              <a:t>H</a:t>
            </a:r>
            <a:r>
              <a:rPr lang="en-US" sz="1600" dirty="0" err="1" smtClean="0">
                <a:solidFill>
                  <a:srgbClr val="000000"/>
                </a:solidFill>
                <a:ea typeface="Gothic" charset="0"/>
                <a:cs typeface="Arial" charset="0"/>
                <a:sym typeface="Wingdings"/>
              </a:rPr>
              <a:t></a:t>
            </a:r>
            <a:r>
              <a:rPr lang="en-US" sz="1600" dirty="0" err="1" smtClean="0">
                <a:solidFill>
                  <a:srgbClr val="000000"/>
                </a:solidFill>
                <a:latin typeface="Symbol" charset="2"/>
                <a:ea typeface="Gothic" charset="0"/>
                <a:cs typeface="Symbol" charset="2"/>
                <a:sym typeface="Wingdings"/>
              </a:rPr>
              <a:t>gg</a:t>
            </a:r>
            <a:endParaRPr lang="en-US" sz="1600" baseline="30000" dirty="0" smtClean="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4648200" y="797344"/>
            <a:ext cx="4419600" cy="3012656"/>
          </a:xfrm>
          <a:prstGeom prst="rect">
            <a:avLst/>
          </a:prstGeom>
        </p:spPr>
      </p:pic>
      <p:pic>
        <p:nvPicPr>
          <p:cNvPr id="21" name="Picture 20"/>
          <p:cNvPicPr>
            <a:picLocks noChangeAspect="1"/>
          </p:cNvPicPr>
          <p:nvPr/>
        </p:nvPicPr>
        <p:blipFill>
          <a:blip r:embed="rId4"/>
          <a:stretch>
            <a:fillRect/>
          </a:stretch>
        </p:blipFill>
        <p:spPr>
          <a:xfrm>
            <a:off x="76200" y="838200"/>
            <a:ext cx="4572000" cy="2971799"/>
          </a:xfrm>
          <a:prstGeom prst="rect">
            <a:avLst/>
          </a:prstGeom>
        </p:spPr>
      </p:pic>
      <p:sp>
        <p:nvSpPr>
          <p:cNvPr id="4" name="Text Box 1027"/>
          <p:cNvSpPr txBox="1">
            <a:spLocks noChangeArrowheads="1"/>
          </p:cNvSpPr>
          <p:nvPr/>
        </p:nvSpPr>
        <p:spPr bwMode="auto">
          <a:xfrm>
            <a:off x="1219200" y="152400"/>
            <a:ext cx="6858000" cy="461963"/>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rPr>
              <a:t>Results by Channel</a:t>
            </a:r>
            <a:endParaRPr lang="en-US" sz="2400" dirty="0">
              <a:solidFill>
                <a:srgbClr val="990033"/>
              </a:solidFill>
              <a:latin typeface="Symbol" charset="2"/>
              <a:cs typeface="Symbol" charset="2"/>
            </a:endParaRPr>
          </a:p>
        </p:txBody>
      </p:sp>
      <p:sp>
        <p:nvSpPr>
          <p:cNvPr id="9" name="Rectangle 1028"/>
          <p:cNvSpPr>
            <a:spLocks noChangeArrowheads="1"/>
          </p:cNvSpPr>
          <p:nvPr/>
        </p:nvSpPr>
        <p:spPr bwMode="auto">
          <a:xfrm>
            <a:off x="457200" y="3962400"/>
            <a:ext cx="8686800" cy="747320"/>
          </a:xfrm>
          <a:prstGeom prst="rect">
            <a:avLst/>
          </a:prstGeom>
          <a:noFill/>
          <a:ln w="9525">
            <a:noFill/>
            <a:miter lim="800000"/>
            <a:headEnd/>
            <a:tailEnd/>
          </a:ln>
        </p:spPr>
        <p:txBody>
          <a:bodyPr>
            <a:prstTxWarp prst="textNoShape">
              <a:avLst/>
            </a:prstTxWarp>
          </a:bodyPr>
          <a:lstStyle/>
          <a:p>
            <a:pPr marL="285750" indent="-285750">
              <a:spcBef>
                <a:spcPct val="20000"/>
              </a:spcBef>
            </a:pPr>
            <a:r>
              <a:rPr lang="en-US" sz="1600" b="1" dirty="0" err="1" smtClean="0">
                <a:solidFill>
                  <a:srgbClr val="0000FF"/>
                </a:solidFill>
                <a:sym typeface="Wingdings"/>
              </a:rPr>
              <a:t>H</a:t>
            </a:r>
            <a:r>
              <a:rPr lang="en-US" sz="1600" b="1" dirty="0" err="1" smtClean="0">
                <a:solidFill>
                  <a:srgbClr val="0000FF"/>
                </a:solidFill>
                <a:latin typeface="Symbol" charset="2"/>
                <a:cs typeface="Symbol" charset="2"/>
                <a:sym typeface="Wingdings"/>
              </a:rPr>
              <a:t>t</a:t>
            </a:r>
            <a:r>
              <a:rPr lang="en-US" sz="1600" b="1" baseline="30000" dirty="0" err="1" smtClean="0">
                <a:solidFill>
                  <a:srgbClr val="0000FF"/>
                </a:solidFill>
                <a:sym typeface="Wingdings"/>
              </a:rPr>
              <a:t>+</a:t>
            </a:r>
            <a:r>
              <a:rPr lang="en-US" sz="1600" b="1" dirty="0" err="1" smtClean="0">
                <a:solidFill>
                  <a:srgbClr val="0000FF"/>
                </a:solidFill>
                <a:latin typeface="Symbol" charset="2"/>
                <a:cs typeface="Symbol" charset="2"/>
                <a:sym typeface="Wingdings"/>
              </a:rPr>
              <a:t>t</a:t>
            </a:r>
            <a:r>
              <a:rPr lang="en-US" sz="1600" b="1" baseline="30000" dirty="0" smtClean="0">
                <a:solidFill>
                  <a:srgbClr val="0000FF"/>
                </a:solidFill>
                <a:sym typeface="Wingdings"/>
              </a:rPr>
              <a:t>-</a:t>
            </a:r>
            <a:r>
              <a:rPr lang="en-US" sz="1600" b="1" dirty="0" smtClean="0">
                <a:solidFill>
                  <a:srgbClr val="0000FF"/>
                </a:solidFill>
                <a:sym typeface="Wingdings"/>
              </a:rPr>
              <a:t> and </a:t>
            </a:r>
            <a:r>
              <a:rPr lang="en-US" sz="1600" b="1" dirty="0" err="1" smtClean="0">
                <a:solidFill>
                  <a:srgbClr val="0000FF"/>
                </a:solidFill>
                <a:sym typeface="Wingdings"/>
              </a:rPr>
              <a:t>H</a:t>
            </a:r>
            <a:r>
              <a:rPr lang="en-US" sz="1600" b="1" dirty="0" err="1" smtClean="0">
                <a:solidFill>
                  <a:srgbClr val="0000FF"/>
                </a:solidFill>
                <a:latin typeface="Symbol" charset="2"/>
                <a:cs typeface="Symbol" charset="2"/>
                <a:sym typeface="Wingdings"/>
              </a:rPr>
              <a:t>gg</a:t>
            </a:r>
            <a:r>
              <a:rPr lang="en-US" sz="1600" b="1" dirty="0" smtClean="0">
                <a:solidFill>
                  <a:srgbClr val="0000FF"/>
                </a:solidFill>
                <a:sym typeface="Wingdings"/>
              </a:rPr>
              <a:t>:</a:t>
            </a:r>
          </a:p>
          <a:p>
            <a:pPr marL="285750" indent="-285750">
              <a:spcBef>
                <a:spcPct val="20000"/>
              </a:spcBef>
              <a:buFont typeface="Arial"/>
              <a:buChar char="•"/>
            </a:pPr>
            <a:r>
              <a:rPr lang="en-US" sz="1600" dirty="0" smtClean="0">
                <a:solidFill>
                  <a:srgbClr val="000000"/>
                </a:solidFill>
                <a:sym typeface="Wingdings"/>
              </a:rPr>
              <a:t>Expected sensitivity at m</a:t>
            </a:r>
            <a:r>
              <a:rPr lang="en-US" sz="1600" baseline="-25000" dirty="0" smtClean="0">
                <a:solidFill>
                  <a:srgbClr val="000000"/>
                </a:solidFill>
                <a:sym typeface="Wingdings"/>
              </a:rPr>
              <a:t>H</a:t>
            </a:r>
            <a:r>
              <a:rPr lang="en-US" sz="1600" dirty="0" smtClean="0">
                <a:solidFill>
                  <a:srgbClr val="000000"/>
                </a:solidFill>
                <a:sym typeface="Wingdings"/>
              </a:rPr>
              <a:t>~125 GeV of ~6-7xSM.</a:t>
            </a:r>
          </a:p>
          <a:p>
            <a:pPr marL="285750" indent="-285750">
              <a:spcBef>
                <a:spcPct val="20000"/>
              </a:spcBef>
              <a:buFont typeface="Arial"/>
              <a:buChar char="•"/>
            </a:pPr>
            <a:r>
              <a:rPr lang="en-US" sz="1600" dirty="0" smtClean="0">
                <a:solidFill>
                  <a:srgbClr val="000000"/>
                </a:solidFill>
                <a:sym typeface="Wingdings"/>
              </a:rPr>
              <a:t>No significant excess. </a:t>
            </a:r>
          </a:p>
          <a:p>
            <a:pPr marL="285750" indent="-285750">
              <a:spcBef>
                <a:spcPct val="20000"/>
              </a:spcBef>
            </a:pPr>
            <a:r>
              <a:rPr lang="en-US" sz="1600" b="1" dirty="0" smtClean="0">
                <a:solidFill>
                  <a:srgbClr val="0000FF"/>
                </a:solidFill>
                <a:sym typeface="Wingdings"/>
              </a:rPr>
              <a:t>HWW:</a:t>
            </a:r>
          </a:p>
          <a:p>
            <a:pPr marL="285750" indent="-285750">
              <a:spcBef>
                <a:spcPct val="20000"/>
              </a:spcBef>
              <a:buFont typeface="Arial"/>
              <a:buChar char="•"/>
            </a:pPr>
            <a:r>
              <a:rPr lang="en-US" sz="1600" dirty="0" smtClean="0">
                <a:solidFill>
                  <a:srgbClr val="000000"/>
                </a:solidFill>
                <a:sym typeface="Wingdings"/>
              </a:rPr>
              <a:t>Expected sensitivity at m</a:t>
            </a:r>
            <a:r>
              <a:rPr lang="en-US" sz="1600" baseline="-25000" dirty="0" smtClean="0">
                <a:solidFill>
                  <a:srgbClr val="000000"/>
                </a:solidFill>
                <a:sym typeface="Wingdings"/>
              </a:rPr>
              <a:t>H</a:t>
            </a:r>
            <a:r>
              <a:rPr lang="en-US" sz="1600" dirty="0" smtClean="0">
                <a:solidFill>
                  <a:srgbClr val="000000"/>
                </a:solidFill>
                <a:sym typeface="Wingdings"/>
              </a:rPr>
              <a:t>~125 GeV </a:t>
            </a:r>
            <a:r>
              <a:rPr lang="en-US" sz="1600" dirty="0" smtClean="0">
                <a:sym typeface="Wingdings"/>
              </a:rPr>
              <a:t>of ~2.1xSM. </a:t>
            </a:r>
          </a:p>
          <a:p>
            <a:pPr marL="285750" indent="-285750">
              <a:spcBef>
                <a:spcPct val="20000"/>
              </a:spcBef>
              <a:buFont typeface="Arial"/>
              <a:buChar char="•"/>
            </a:pPr>
            <a:r>
              <a:rPr lang="en-US" sz="1600" dirty="0" smtClean="0">
                <a:solidFill>
                  <a:srgbClr val="000000"/>
                </a:solidFill>
                <a:sym typeface="Wingdings"/>
              </a:rPr>
              <a:t>Very broad excess, consistent with both B-only and S+B hypotheses (</a:t>
            </a:r>
            <a:r>
              <a:rPr lang="en-US" sz="1600" dirty="0" err="1" smtClean="0">
                <a:solidFill>
                  <a:srgbClr val="000000"/>
                </a:solidFill>
                <a:sym typeface="Wingdings"/>
              </a:rPr>
              <a:t>m</a:t>
            </a:r>
            <a:r>
              <a:rPr lang="en-US" sz="1600" baseline="-25000" dirty="0" err="1" smtClean="0">
                <a:solidFill>
                  <a:srgbClr val="000000"/>
                </a:solidFill>
                <a:sym typeface="Wingdings"/>
              </a:rPr>
              <a:t>H</a:t>
            </a:r>
            <a:r>
              <a:rPr lang="en-US" sz="1600" dirty="0" smtClean="0">
                <a:solidFill>
                  <a:srgbClr val="000000"/>
                </a:solidFill>
                <a:sym typeface="Wingdings"/>
              </a:rPr>
              <a:t>=125 GeV).</a:t>
            </a:r>
          </a:p>
          <a:p>
            <a:pPr marL="285750" indent="-285750">
              <a:spcBef>
                <a:spcPct val="20000"/>
              </a:spcBef>
            </a:pPr>
            <a:r>
              <a:rPr lang="en-US" sz="1600" b="1" dirty="0" err="1" smtClean="0">
                <a:solidFill>
                  <a:srgbClr val="0000FF"/>
                </a:solidFill>
                <a:sym typeface="Wingdings"/>
              </a:rPr>
              <a:t>Hb</a:t>
            </a:r>
            <a:r>
              <a:rPr lang="en-US" sz="1600" b="1" dirty="0" err="1" smtClean="0">
                <a:solidFill>
                  <a:srgbClr val="0000FF"/>
                </a:solidFill>
                <a:latin typeface="Arial Bar"/>
                <a:cs typeface="Arial Bar"/>
                <a:sym typeface="Wingdings"/>
              </a:rPr>
              <a:t>b</a:t>
            </a:r>
            <a:r>
              <a:rPr lang="en-US" sz="1600" b="1" dirty="0" smtClean="0">
                <a:solidFill>
                  <a:srgbClr val="0000FF"/>
                </a:solidFill>
                <a:sym typeface="Wingdings"/>
              </a:rPr>
              <a:t>:</a:t>
            </a:r>
          </a:p>
          <a:p>
            <a:pPr marL="285750" indent="-285750">
              <a:spcBef>
                <a:spcPct val="20000"/>
              </a:spcBef>
              <a:buFont typeface="Arial"/>
              <a:buChar char="•"/>
            </a:pPr>
            <a:r>
              <a:rPr lang="en-US" sz="1600" dirty="0" smtClean="0">
                <a:solidFill>
                  <a:srgbClr val="000000"/>
                </a:solidFill>
                <a:sym typeface="Wingdings"/>
              </a:rPr>
              <a:t>Expected sensitivity at m</a:t>
            </a:r>
            <a:r>
              <a:rPr lang="en-US" sz="1600" baseline="-25000" dirty="0" smtClean="0">
                <a:solidFill>
                  <a:srgbClr val="000000"/>
                </a:solidFill>
                <a:sym typeface="Wingdings"/>
              </a:rPr>
              <a:t>H</a:t>
            </a:r>
            <a:r>
              <a:rPr lang="en-US" sz="1600" dirty="0" smtClean="0">
                <a:solidFill>
                  <a:srgbClr val="000000"/>
                </a:solidFill>
                <a:sym typeface="Wingdings"/>
              </a:rPr>
              <a:t>~125 GeV of ~1.4xSM.</a:t>
            </a:r>
            <a:r>
              <a:rPr lang="en-US" sz="1600" dirty="0" smtClean="0">
                <a:solidFill>
                  <a:srgbClr val="FF0000"/>
                </a:solidFill>
                <a:sym typeface="Wingdings"/>
              </a:rPr>
              <a:t> </a:t>
            </a:r>
          </a:p>
          <a:p>
            <a:pPr marL="285750" indent="-285750">
              <a:spcBef>
                <a:spcPct val="20000"/>
              </a:spcBef>
              <a:buFont typeface="Arial"/>
              <a:buChar char="•"/>
            </a:pPr>
            <a:r>
              <a:rPr lang="en-US" sz="1600" dirty="0" smtClean="0">
                <a:solidFill>
                  <a:srgbClr val="000000"/>
                </a:solidFill>
                <a:sym typeface="Wingdings"/>
              </a:rPr>
              <a:t>Broad excess, </a:t>
            </a:r>
            <a:r>
              <a:rPr lang="en-US" sz="1600" dirty="0" smtClean="0">
                <a:latin typeface="Arial"/>
                <a:cs typeface="Arial"/>
                <a:sym typeface="Wingdings"/>
              </a:rPr>
              <a:t>somewhat above </a:t>
            </a:r>
            <a:r>
              <a:rPr lang="en-US" sz="1600" dirty="0" smtClean="0">
                <a:solidFill>
                  <a:srgbClr val="000000"/>
                </a:solidFill>
                <a:sym typeface="Wingdings"/>
              </a:rPr>
              <a:t>S+B hypothesis (</a:t>
            </a:r>
            <a:r>
              <a:rPr lang="en-US" sz="1600" dirty="0" err="1" smtClean="0">
                <a:solidFill>
                  <a:srgbClr val="000000"/>
                </a:solidFill>
                <a:sym typeface="Wingdings"/>
              </a:rPr>
              <a:t>m</a:t>
            </a:r>
            <a:r>
              <a:rPr lang="en-US" sz="1600" baseline="-25000" dirty="0" err="1" smtClean="0">
                <a:solidFill>
                  <a:srgbClr val="000000"/>
                </a:solidFill>
                <a:sym typeface="Wingdings"/>
              </a:rPr>
              <a:t>H</a:t>
            </a:r>
            <a:r>
              <a:rPr lang="en-US" sz="1600" dirty="0" smtClean="0">
                <a:solidFill>
                  <a:srgbClr val="000000"/>
                </a:solidFill>
                <a:sym typeface="Wingdings"/>
              </a:rPr>
              <a:t>=125 GeV).</a:t>
            </a:r>
          </a:p>
          <a:p>
            <a:pPr marL="285750" indent="-285750">
              <a:spcBef>
                <a:spcPct val="20000"/>
              </a:spcBef>
            </a:pPr>
            <a:endParaRPr lang="en-US" sz="1600" dirty="0" smtClean="0">
              <a:solidFill>
                <a:srgbClr val="FF0000"/>
              </a:solidFill>
              <a:sym typeface="Wingdings"/>
            </a:endParaRPr>
          </a:p>
          <a:p>
            <a:pPr marL="285750" indent="-285750">
              <a:spcBef>
                <a:spcPct val="20000"/>
              </a:spcBef>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pPr>
            <a:endParaRPr lang="en-US" sz="1600" dirty="0" smtClean="0">
              <a:solidFill>
                <a:srgbClr val="000000"/>
              </a:solidFill>
            </a:endParaRPr>
          </a:p>
          <a:p>
            <a:pPr marL="285750" indent="-285750">
              <a:spcBef>
                <a:spcPct val="20000"/>
              </a:spcBef>
              <a:buFont typeface="Arial" charset="0"/>
              <a:buChar char="•"/>
            </a:pPr>
            <a:endParaRPr lang="en-US" sz="1600" dirty="0">
              <a:solidFill>
                <a:srgbClr val="000000"/>
              </a:solidFill>
              <a:sym typeface="Symbol" charset="2"/>
            </a:endParaRPr>
          </a:p>
        </p:txBody>
      </p:sp>
      <p:sp>
        <p:nvSpPr>
          <p:cNvPr id="19" name="Slide Number Placeholder 1"/>
          <p:cNvSpPr>
            <a:spLocks noGrp="1"/>
          </p:cNvSpPr>
          <p:nvPr>
            <p:ph type="sldNum" sz="quarter" idx="12"/>
          </p:nvPr>
        </p:nvSpPr>
        <p:spPr>
          <a:xfrm>
            <a:off x="7010400" y="6400800"/>
            <a:ext cx="1905000" cy="457200"/>
          </a:xfrm>
        </p:spPr>
        <p:txBody>
          <a:bodyPr/>
          <a:lstStyle/>
          <a:p>
            <a:pPr>
              <a:defRPr/>
            </a:pPr>
            <a:fld id="{EAEAFFAE-2AFA-DB42-A87C-4340D77792FB}" type="slidenum">
              <a:rPr lang="en-US" sz="1600" smtClean="0">
                <a:latin typeface="Arial"/>
                <a:cs typeface="Arial"/>
              </a:rPr>
              <a:pPr>
                <a:defRPr/>
              </a:pPr>
              <a:t>61</a:t>
            </a:fld>
            <a:endParaRPr lang="en-US" sz="1600">
              <a:latin typeface="Arial"/>
              <a:cs typeface="Arial"/>
            </a:endParaRPr>
          </a:p>
        </p:txBody>
      </p:sp>
      <p:sp>
        <p:nvSpPr>
          <p:cNvPr id="13" name="TextBox 12"/>
          <p:cNvSpPr txBox="1"/>
          <p:nvPr/>
        </p:nvSpPr>
        <p:spPr bwMode="auto">
          <a:xfrm>
            <a:off x="5638800" y="1947446"/>
            <a:ext cx="762048" cy="338554"/>
          </a:xfrm>
          <a:prstGeom prst="rect">
            <a:avLst/>
          </a:prstGeom>
          <a:noFill/>
          <a:ln w="28575">
            <a:noFill/>
            <a:miter lim="800000"/>
            <a:headEnd/>
            <a:tailEnd/>
          </a:ln>
          <a:effectLst/>
        </p:spPr>
        <p:txBody>
          <a:bodyPr wrap="none" rtlCol="0">
            <a:spAutoFit/>
          </a:bodyPr>
          <a:lstStyle/>
          <a:p>
            <a:pPr>
              <a:spcBef>
                <a:spcPct val="50000"/>
              </a:spcBef>
            </a:pPr>
            <a:r>
              <a:rPr lang="en-US" sz="1600" dirty="0" err="1" smtClean="0">
                <a:solidFill>
                  <a:srgbClr val="000000"/>
                </a:solidFill>
                <a:ea typeface="Gothic" charset="0"/>
                <a:cs typeface="Arial" charset="0"/>
                <a:sym typeface="Symbol" charset="2"/>
              </a:rPr>
              <a:t>H</a:t>
            </a:r>
            <a:r>
              <a:rPr lang="en-US" sz="1600" dirty="0" err="1" smtClean="0">
                <a:solidFill>
                  <a:srgbClr val="000000"/>
                </a:solidFill>
                <a:ea typeface="Gothic" charset="0"/>
                <a:cs typeface="Arial" charset="0"/>
                <a:sym typeface="Wingdings"/>
              </a:rPr>
              <a:t></a:t>
            </a:r>
            <a:r>
              <a:rPr lang="en-US" sz="1600" dirty="0" err="1" smtClean="0">
                <a:solidFill>
                  <a:srgbClr val="000000"/>
                </a:solidFill>
                <a:latin typeface="Arial"/>
                <a:ea typeface="Gothic" charset="0"/>
                <a:cs typeface="Arial"/>
                <a:sym typeface="Wingdings"/>
              </a:rPr>
              <a:t>b</a:t>
            </a:r>
            <a:r>
              <a:rPr lang="en-US" sz="1600" dirty="0" err="1" smtClean="0">
                <a:solidFill>
                  <a:srgbClr val="000000"/>
                </a:solidFill>
                <a:latin typeface="Arial Bar"/>
                <a:ea typeface="Gothic" charset="0"/>
                <a:cs typeface="Arial Bar"/>
                <a:sym typeface="Wingdings"/>
              </a:rPr>
              <a:t>b</a:t>
            </a:r>
            <a:endParaRPr lang="en-US" sz="1600" baseline="30000" dirty="0" smtClean="0">
              <a:latin typeface="Arial Bar"/>
              <a:cs typeface="Arial Bar"/>
            </a:endParaRPr>
          </a:p>
        </p:txBody>
      </p:sp>
      <p:sp>
        <p:nvSpPr>
          <p:cNvPr id="18" name="TextBox 17"/>
          <p:cNvSpPr txBox="1"/>
          <p:nvPr/>
        </p:nvSpPr>
        <p:spPr bwMode="auto">
          <a:xfrm>
            <a:off x="1752600" y="1752600"/>
            <a:ext cx="1046580" cy="338554"/>
          </a:xfrm>
          <a:prstGeom prst="rect">
            <a:avLst/>
          </a:prstGeom>
          <a:noFill/>
          <a:ln w="28575">
            <a:noFill/>
            <a:miter lim="800000"/>
            <a:headEnd/>
            <a:tailEnd/>
          </a:ln>
          <a:effectLst/>
        </p:spPr>
        <p:txBody>
          <a:bodyPr wrap="none" rtlCol="0">
            <a:spAutoFit/>
          </a:bodyPr>
          <a:lstStyle/>
          <a:p>
            <a:pPr>
              <a:spcBef>
                <a:spcPct val="50000"/>
              </a:spcBef>
            </a:pPr>
            <a:r>
              <a:rPr lang="en-US" sz="1600" dirty="0" smtClean="0">
                <a:solidFill>
                  <a:srgbClr val="000000"/>
                </a:solidFill>
                <a:ea typeface="Gothic" charset="0"/>
                <a:cs typeface="Arial" charset="0"/>
                <a:sym typeface="Symbol" charset="2"/>
              </a:rPr>
              <a:t>H</a:t>
            </a:r>
            <a:r>
              <a:rPr lang="en-US" sz="1600" dirty="0" smtClean="0">
                <a:solidFill>
                  <a:srgbClr val="000000"/>
                </a:solidFill>
                <a:ea typeface="Gothic" charset="0"/>
                <a:cs typeface="Arial" charset="0"/>
                <a:sym typeface="Wingdings"/>
              </a:rPr>
              <a:t></a:t>
            </a:r>
            <a:r>
              <a:rPr lang="en-US" sz="1600" dirty="0" smtClean="0">
                <a:solidFill>
                  <a:srgbClr val="000000"/>
                </a:solidFill>
                <a:latin typeface="Arial"/>
                <a:ea typeface="Gothic" charset="0"/>
                <a:cs typeface="Arial"/>
                <a:sym typeface="Wingdings"/>
              </a:rPr>
              <a:t>W</a:t>
            </a:r>
            <a:r>
              <a:rPr lang="en-US" sz="1600" baseline="30000" dirty="0" smtClean="0">
                <a:solidFill>
                  <a:srgbClr val="000000"/>
                </a:solidFill>
                <a:latin typeface="Arial"/>
                <a:ea typeface="Gothic" charset="0"/>
                <a:cs typeface="Arial"/>
                <a:sym typeface="Wingdings"/>
              </a:rPr>
              <a:t>+</a:t>
            </a:r>
            <a:r>
              <a:rPr lang="en-US" sz="1600" dirty="0" smtClean="0">
                <a:solidFill>
                  <a:srgbClr val="000000"/>
                </a:solidFill>
                <a:latin typeface="Arial"/>
                <a:ea typeface="Gothic" charset="0"/>
                <a:cs typeface="Arial"/>
                <a:sym typeface="Wingdings"/>
              </a:rPr>
              <a:t>W</a:t>
            </a:r>
            <a:r>
              <a:rPr lang="en-US" sz="1600" baseline="30000" dirty="0" smtClean="0">
                <a:solidFill>
                  <a:srgbClr val="000000"/>
                </a:solidFill>
                <a:latin typeface="Arial"/>
                <a:ea typeface="Gothic" charset="0"/>
                <a:cs typeface="Arial"/>
                <a:sym typeface="Wingdings"/>
              </a:rPr>
              <a:t>-</a:t>
            </a:r>
            <a:endParaRPr lang="en-US" sz="1600" baseline="30000" dirty="0" smtClean="0">
              <a:latin typeface="Arial"/>
              <a:cs typeface="Aria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 Box 1027"/>
          <p:cNvSpPr txBox="1">
            <a:spLocks noChangeArrowheads="1"/>
          </p:cNvSpPr>
          <p:nvPr/>
        </p:nvSpPr>
        <p:spPr bwMode="auto">
          <a:xfrm>
            <a:off x="1219200" y="152400"/>
            <a:ext cx="6858000" cy="461963"/>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latin typeface="Arial"/>
                <a:cs typeface="Arial"/>
              </a:rPr>
              <a:t>Probing Higgs Boson Couplings</a:t>
            </a:r>
            <a:endParaRPr lang="en-US" sz="2400" dirty="0">
              <a:solidFill>
                <a:srgbClr val="990033"/>
              </a:solidFill>
              <a:latin typeface="Arial"/>
              <a:cs typeface="Arial"/>
            </a:endParaRPr>
          </a:p>
        </p:txBody>
      </p:sp>
      <p:sp>
        <p:nvSpPr>
          <p:cNvPr id="12" name="Rectangle 1028"/>
          <p:cNvSpPr>
            <a:spLocks noChangeArrowheads="1"/>
          </p:cNvSpPr>
          <p:nvPr/>
        </p:nvSpPr>
        <p:spPr bwMode="auto">
          <a:xfrm>
            <a:off x="457200" y="990600"/>
            <a:ext cx="8686800" cy="2133600"/>
          </a:xfrm>
          <a:prstGeom prst="rect">
            <a:avLst/>
          </a:prstGeom>
          <a:noFill/>
          <a:ln w="9525">
            <a:noFill/>
            <a:miter lim="800000"/>
            <a:headEnd/>
            <a:tailEnd/>
          </a:ln>
        </p:spPr>
        <p:txBody>
          <a:bodyPr>
            <a:prstTxWarp prst="textNoShape">
              <a:avLst/>
            </a:prstTxWarp>
          </a:bodyPr>
          <a:lstStyle/>
          <a:p>
            <a:pPr marL="285750" indent="-285750">
              <a:spcBef>
                <a:spcPct val="20000"/>
              </a:spcBef>
              <a:buFont typeface="Arial"/>
              <a:buChar char="•"/>
            </a:pPr>
            <a:r>
              <a:rPr lang="en-US" sz="1600" dirty="0" smtClean="0">
                <a:solidFill>
                  <a:srgbClr val="000000"/>
                </a:solidFill>
                <a:sym typeface="Symbol" charset="2"/>
              </a:rPr>
              <a:t>Several production and decay mechanisms contribute to signal rates per channel</a:t>
            </a:r>
          </a:p>
          <a:p>
            <a:pPr marL="285750" indent="-285750">
              <a:spcBef>
                <a:spcPct val="20000"/>
              </a:spcBef>
            </a:pPr>
            <a:r>
              <a:rPr lang="en-US" sz="1600" dirty="0" smtClean="0">
                <a:solidFill>
                  <a:srgbClr val="000000"/>
                </a:solidFill>
                <a:sym typeface="Symbol" charset="2"/>
              </a:rPr>
              <a:t>	</a:t>
            </a:r>
            <a:r>
              <a:rPr lang="en-US" sz="1600" dirty="0" err="1" smtClean="0">
                <a:solidFill>
                  <a:srgbClr val="000000"/>
                </a:solidFill>
                <a:sym typeface="Wingdings"/>
              </a:rPr>
              <a:t></a:t>
            </a:r>
            <a:r>
              <a:rPr lang="en-US" sz="1600" dirty="0" smtClean="0">
                <a:solidFill>
                  <a:srgbClr val="000000"/>
                </a:solidFill>
                <a:sym typeface="Wingdings"/>
              </a:rPr>
              <a:t> interpretation is difficult</a:t>
            </a:r>
            <a:endParaRPr lang="en-US" sz="1600" dirty="0" smtClean="0">
              <a:solidFill>
                <a:srgbClr val="000000"/>
              </a:solidFill>
              <a:sym typeface="Symbol" charset="2"/>
            </a:endParaRPr>
          </a:p>
          <a:p>
            <a:pPr marL="285750" indent="-285750">
              <a:spcBef>
                <a:spcPct val="20000"/>
              </a:spcBef>
              <a:buFont typeface="Arial"/>
              <a:buChar char="•"/>
            </a:pPr>
            <a:r>
              <a:rPr lang="en-US" sz="1600" dirty="0" smtClean="0">
                <a:solidFill>
                  <a:srgbClr val="FF0000"/>
                </a:solidFill>
                <a:sym typeface="Symbol" charset="2"/>
              </a:rPr>
              <a:t>A better option: measure</a:t>
            </a:r>
            <a:r>
              <a:rPr lang="en-US" sz="1600" dirty="0" smtClean="0">
                <a:solidFill>
                  <a:srgbClr val="FF0000"/>
                </a:solidFill>
                <a:sym typeface="Wingdings"/>
              </a:rPr>
              <a:t> </a:t>
            </a:r>
            <a:r>
              <a:rPr lang="en-US" sz="1600" dirty="0" smtClean="0">
                <a:solidFill>
                  <a:srgbClr val="FF0000"/>
                </a:solidFill>
                <a:sym typeface="Symbol" charset="2"/>
              </a:rPr>
              <a:t>deviations of couplings from the SM prediction (</a:t>
            </a:r>
            <a:r>
              <a:rPr lang="en-US" sz="1600" i="1" dirty="0" smtClean="0">
                <a:solidFill>
                  <a:srgbClr val="FF0000"/>
                </a:solidFill>
                <a:sym typeface="Symbol" charset="2"/>
              </a:rPr>
              <a:t>arXiv:1209.0040)</a:t>
            </a:r>
            <a:r>
              <a:rPr lang="en-US" sz="1600" dirty="0" smtClean="0">
                <a:solidFill>
                  <a:srgbClr val="FF0000"/>
                </a:solidFill>
                <a:sym typeface="Symbol" charset="2"/>
              </a:rPr>
              <a:t>. </a:t>
            </a:r>
          </a:p>
          <a:p>
            <a:pPr marL="285750" indent="-285750">
              <a:spcBef>
                <a:spcPct val="20000"/>
              </a:spcBef>
            </a:pPr>
            <a:r>
              <a:rPr lang="en-US" sz="1600" dirty="0" smtClean="0">
                <a:sym typeface="Symbol" charset="2"/>
              </a:rPr>
              <a:t>	Basic assumptions:</a:t>
            </a:r>
          </a:p>
          <a:p>
            <a:pPr marL="742950" lvl="1" indent="-285750">
              <a:spcBef>
                <a:spcPct val="20000"/>
              </a:spcBef>
              <a:buFont typeface="Arial"/>
              <a:buChar char="•"/>
            </a:pPr>
            <a:r>
              <a:rPr lang="en-US" sz="1600" dirty="0" smtClean="0">
                <a:sym typeface="Symbol" charset="2"/>
              </a:rPr>
              <a:t>there is only one underlying state at m</a:t>
            </a:r>
            <a:r>
              <a:rPr lang="en-US" sz="1600" baseline="-25000" dirty="0" smtClean="0">
                <a:sym typeface="Symbol" charset="2"/>
              </a:rPr>
              <a:t>H</a:t>
            </a:r>
            <a:r>
              <a:rPr lang="en-US" sz="1600" dirty="0" smtClean="0">
                <a:sym typeface="Symbol" charset="2"/>
              </a:rPr>
              <a:t>~125 GeV,</a:t>
            </a:r>
          </a:p>
          <a:p>
            <a:pPr marL="742950" lvl="1" indent="-285750">
              <a:spcBef>
                <a:spcPct val="20000"/>
              </a:spcBef>
              <a:buFont typeface="Arial"/>
              <a:buChar char="•"/>
            </a:pPr>
            <a:r>
              <a:rPr lang="en-US" sz="1600" dirty="0" smtClean="0">
                <a:sym typeface="Symbol" charset="2"/>
              </a:rPr>
              <a:t>it has negligible width,</a:t>
            </a:r>
          </a:p>
          <a:p>
            <a:pPr marL="742950" lvl="1" indent="-285750">
              <a:spcBef>
                <a:spcPct val="20000"/>
              </a:spcBef>
              <a:buFont typeface="Arial"/>
              <a:buChar char="•"/>
            </a:pPr>
            <a:r>
              <a:rPr lang="en-US" sz="1600" dirty="0" smtClean="0">
                <a:sym typeface="Symbol" charset="2"/>
              </a:rPr>
              <a:t>it is a CP-even scalar (only allow for modification of coupling strengths, leaving the Lorentz structure of the interaction untouched).</a:t>
            </a:r>
          </a:p>
          <a:p>
            <a:pPr marL="285750" indent="-285750">
              <a:spcBef>
                <a:spcPct val="20000"/>
              </a:spcBef>
            </a:pPr>
            <a:r>
              <a:rPr lang="en-US" sz="1600" dirty="0" smtClean="0">
                <a:sym typeface="Symbol" charset="2"/>
              </a:rPr>
              <a:t>	Additional assumption made in this study:	</a:t>
            </a:r>
          </a:p>
          <a:p>
            <a:pPr marL="742950" lvl="1" indent="-285750">
              <a:spcBef>
                <a:spcPct val="20000"/>
              </a:spcBef>
              <a:buFont typeface="Arial"/>
              <a:buChar char="•"/>
            </a:pPr>
            <a:r>
              <a:rPr lang="en-US" sz="1600" dirty="0" smtClean="0">
                <a:sym typeface="Symbol" charset="2"/>
              </a:rPr>
              <a:t>no additional invisible or undetected Higgs decay modes.	</a:t>
            </a:r>
          </a:p>
          <a:p>
            <a:pPr marL="285750" indent="-285750">
              <a:spcBef>
                <a:spcPct val="20000"/>
              </a:spcBef>
              <a:buFont typeface="Arial"/>
              <a:buChar char="•"/>
            </a:pPr>
            <a:r>
              <a:rPr lang="en-US" sz="1600" dirty="0" smtClean="0">
                <a:sym typeface="Symbol" charset="2"/>
              </a:rPr>
              <a:t>Under these assumptions </a:t>
            </a:r>
            <a:r>
              <a:rPr lang="en-US" sz="1600" dirty="0" smtClean="0">
                <a:solidFill>
                  <a:srgbClr val="0000FF"/>
                </a:solidFill>
                <a:sym typeface="Symbol" charset="2"/>
              </a:rPr>
              <a:t>all production cross sections and branching ratios can be expressed in terms of a few common multiplicative factors to the SM Higgs couplings. </a:t>
            </a:r>
            <a:r>
              <a:rPr lang="en-US" sz="1600" dirty="0" smtClean="0">
                <a:sym typeface="Symbol" charset="2"/>
              </a:rPr>
              <a:t>Examples:</a:t>
            </a:r>
          </a:p>
          <a:p>
            <a:pPr marL="285750" indent="-285750">
              <a:spcBef>
                <a:spcPct val="20000"/>
              </a:spcBef>
            </a:pPr>
            <a:endParaRPr lang="en-US" sz="1600" dirty="0" smtClean="0">
              <a:sym typeface="Symbol" charset="2"/>
            </a:endParaRPr>
          </a:p>
          <a:p>
            <a:pPr marL="285750" indent="-285750">
              <a:spcBef>
                <a:spcPct val="20000"/>
              </a:spcBef>
            </a:pPr>
            <a:endParaRPr lang="en-US" sz="1600" dirty="0" smtClean="0">
              <a:sym typeface="Symbol" charset="2"/>
            </a:endParaRPr>
          </a:p>
          <a:p>
            <a:pPr marL="285750" indent="-285750">
              <a:spcBef>
                <a:spcPct val="20000"/>
              </a:spcBef>
            </a:pPr>
            <a:endParaRPr lang="en-US" sz="1600" dirty="0" smtClean="0">
              <a:sym typeface="Symbol" charset="2"/>
            </a:endParaRPr>
          </a:p>
          <a:p>
            <a:pPr marL="285750" indent="-285750">
              <a:spcBef>
                <a:spcPct val="20000"/>
              </a:spcBef>
            </a:pPr>
            <a:endParaRPr lang="en-US" sz="1600" dirty="0" smtClean="0">
              <a:sym typeface="Symbol" charset="2"/>
            </a:endParaRPr>
          </a:p>
        </p:txBody>
      </p:sp>
      <p:sp>
        <p:nvSpPr>
          <p:cNvPr id="18" name="Slide Number Placeholder 1"/>
          <p:cNvSpPr>
            <a:spLocks noGrp="1"/>
          </p:cNvSpPr>
          <p:nvPr>
            <p:ph type="sldNum" sz="quarter" idx="12"/>
          </p:nvPr>
        </p:nvSpPr>
        <p:spPr>
          <a:xfrm>
            <a:off x="7010400" y="6400800"/>
            <a:ext cx="1905000" cy="457200"/>
          </a:xfrm>
        </p:spPr>
        <p:txBody>
          <a:bodyPr/>
          <a:lstStyle/>
          <a:p>
            <a:pPr>
              <a:defRPr/>
            </a:pPr>
            <a:fld id="{EAEAFFAE-2AFA-DB42-A87C-4340D77792FB}" type="slidenum">
              <a:rPr lang="en-US" sz="1600" smtClean="0">
                <a:latin typeface="Arial"/>
                <a:cs typeface="Arial"/>
              </a:rPr>
              <a:pPr>
                <a:defRPr/>
              </a:pPr>
              <a:t>62</a:t>
            </a:fld>
            <a:endParaRPr lang="en-US" sz="1600" dirty="0">
              <a:latin typeface="Arial"/>
              <a:cs typeface="Arial"/>
            </a:endParaRPr>
          </a:p>
        </p:txBody>
      </p:sp>
      <p:graphicFrame>
        <p:nvGraphicFramePr>
          <p:cNvPr id="15" name="Object 14"/>
          <p:cNvGraphicFramePr>
            <a:graphicFrameLocks noChangeAspect="1"/>
          </p:cNvGraphicFramePr>
          <p:nvPr/>
        </p:nvGraphicFramePr>
        <p:xfrm>
          <a:off x="1295401" y="4724400"/>
          <a:ext cx="6571416" cy="676178"/>
        </p:xfrm>
        <a:graphic>
          <a:graphicData uri="http://schemas.openxmlformats.org/presentationml/2006/ole">
            <p:oleObj spid="_x0000_s815106" name="Equation" r:id="rId4" imgW="5308600" imgH="546100" progId="Equation.3">
              <p:embed/>
            </p:oleObj>
          </a:graphicData>
        </a:graphic>
      </p:graphicFrame>
      <p:graphicFrame>
        <p:nvGraphicFramePr>
          <p:cNvPr id="631811" name="Object 3"/>
          <p:cNvGraphicFramePr>
            <a:graphicFrameLocks noChangeAspect="1"/>
          </p:cNvGraphicFramePr>
          <p:nvPr/>
        </p:nvGraphicFramePr>
        <p:xfrm>
          <a:off x="1314450" y="5332413"/>
          <a:ext cx="5391150" cy="659425"/>
        </p:xfrm>
        <a:graphic>
          <a:graphicData uri="http://schemas.openxmlformats.org/presentationml/2006/ole">
            <p:oleObj spid="_x0000_s815107" name="Equation" r:id="rId5" imgW="4356100" imgH="533400" progId="Equation.3">
              <p:embed/>
            </p:oleObj>
          </a:graphicData>
        </a:graphic>
      </p:graphicFrame>
      <p:graphicFrame>
        <p:nvGraphicFramePr>
          <p:cNvPr id="631812" name="Object 4"/>
          <p:cNvGraphicFramePr>
            <a:graphicFrameLocks noChangeAspect="1"/>
          </p:cNvGraphicFramePr>
          <p:nvPr/>
        </p:nvGraphicFramePr>
        <p:xfrm>
          <a:off x="2209800" y="6019800"/>
          <a:ext cx="2531476" cy="609599"/>
        </p:xfrm>
        <a:graphic>
          <a:graphicData uri="http://schemas.openxmlformats.org/presentationml/2006/ole">
            <p:oleObj spid="_x0000_s815108" name="Equation" r:id="rId6" imgW="2374900" imgH="571500" progId="Equation.3">
              <p:embed/>
            </p:oleObj>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 Box 1027"/>
          <p:cNvSpPr txBox="1">
            <a:spLocks noChangeArrowheads="1"/>
          </p:cNvSpPr>
          <p:nvPr/>
        </p:nvSpPr>
        <p:spPr bwMode="auto">
          <a:xfrm>
            <a:off x="1219200" y="152400"/>
            <a:ext cx="6858000" cy="461665"/>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latin typeface="Arial"/>
                <a:cs typeface="Arial"/>
              </a:rPr>
              <a:t>Probing Higgs Boson Couplings</a:t>
            </a:r>
            <a:endParaRPr lang="en-US" sz="2400" dirty="0">
              <a:solidFill>
                <a:srgbClr val="990033"/>
              </a:solidFill>
              <a:latin typeface="Arial"/>
              <a:cs typeface="Arial"/>
            </a:endParaRPr>
          </a:p>
        </p:txBody>
      </p:sp>
      <p:sp>
        <p:nvSpPr>
          <p:cNvPr id="12" name="Rectangle 1028"/>
          <p:cNvSpPr>
            <a:spLocks noChangeArrowheads="1"/>
          </p:cNvSpPr>
          <p:nvPr/>
        </p:nvSpPr>
        <p:spPr bwMode="auto">
          <a:xfrm>
            <a:off x="457200" y="914400"/>
            <a:ext cx="8458200" cy="2133600"/>
          </a:xfrm>
          <a:prstGeom prst="rect">
            <a:avLst/>
          </a:prstGeom>
          <a:noFill/>
          <a:ln w="9525">
            <a:noFill/>
            <a:miter lim="800000"/>
            <a:headEnd/>
            <a:tailEnd/>
          </a:ln>
        </p:spPr>
        <p:txBody>
          <a:bodyPr>
            <a:prstTxWarp prst="textNoShape">
              <a:avLst/>
            </a:prstTxWarp>
          </a:bodyPr>
          <a:lstStyle/>
          <a:p>
            <a:pPr marL="285750" indent="-285750">
              <a:spcBef>
                <a:spcPct val="20000"/>
              </a:spcBef>
              <a:buFont typeface="Arial"/>
              <a:buChar char="•"/>
            </a:pPr>
            <a:r>
              <a:rPr lang="en-US" sz="1600" b="1" dirty="0" smtClean="0">
                <a:solidFill>
                  <a:srgbClr val="0000FF"/>
                </a:solidFill>
                <a:sym typeface="Symbol" charset="2"/>
              </a:rPr>
              <a:t>Benchmark I: </a:t>
            </a:r>
          </a:p>
          <a:p>
            <a:pPr marL="742950" lvl="1" indent="-285750">
              <a:spcBef>
                <a:spcPct val="20000"/>
              </a:spcBef>
              <a:buFont typeface="Arial"/>
              <a:buChar char="•"/>
            </a:pPr>
            <a:r>
              <a:rPr lang="en-US" sz="1600" dirty="0" smtClean="0"/>
              <a:t>Assume all </a:t>
            </a:r>
            <a:r>
              <a:rPr lang="en-US" sz="1600" dirty="0" err="1" smtClean="0"/>
              <a:t>fermion</a:t>
            </a:r>
            <a:r>
              <a:rPr lang="en-US" sz="1600" dirty="0" smtClean="0"/>
              <a:t> couplings are scaled by a common free parameter (</a:t>
            </a:r>
            <a:r>
              <a:rPr lang="en-US" sz="1600" dirty="0" err="1" smtClean="0">
                <a:latin typeface="Symbol" charset="2"/>
                <a:cs typeface="Symbol" charset="2"/>
                <a:sym typeface="Symbol" charset="2"/>
              </a:rPr>
              <a:t>k</a:t>
            </a:r>
            <a:r>
              <a:rPr lang="en-US" sz="1600" baseline="-25000" dirty="0" err="1" smtClean="0">
                <a:sym typeface="Symbol" charset="2"/>
              </a:rPr>
              <a:t>F</a:t>
            </a:r>
            <a:r>
              <a:rPr lang="en-US" sz="1600" dirty="0" smtClean="0"/>
              <a:t>). </a:t>
            </a:r>
            <a:endParaRPr lang="en-US" sz="1600" dirty="0" smtClean="0">
              <a:sym typeface="Symbol" charset="2"/>
            </a:endParaRPr>
          </a:p>
          <a:p>
            <a:pPr marL="742950" lvl="1" indent="-285750">
              <a:spcBef>
                <a:spcPct val="20000"/>
              </a:spcBef>
              <a:buFont typeface="Arial"/>
              <a:buChar char="•"/>
            </a:pPr>
            <a:r>
              <a:rPr lang="en-US" sz="1600" dirty="0" smtClean="0"/>
              <a:t>Measure the parameters </a:t>
            </a:r>
            <a:r>
              <a:rPr lang="en-US" sz="1600" dirty="0" smtClean="0">
                <a:latin typeface="Symbol" charset="2"/>
                <a:cs typeface="Symbol" charset="2"/>
                <a:sym typeface="Symbol" charset="2"/>
              </a:rPr>
              <a:t>k</a:t>
            </a:r>
            <a:r>
              <a:rPr lang="en-US" sz="1600" baseline="-25000" dirty="0" smtClean="0">
                <a:sym typeface="Symbol" charset="2"/>
              </a:rPr>
              <a:t>W</a:t>
            </a:r>
            <a:r>
              <a:rPr lang="en-US" sz="1600" dirty="0" smtClean="0">
                <a:sym typeface="Symbol" charset="2"/>
              </a:rPr>
              <a:t> and </a:t>
            </a:r>
            <a:r>
              <a:rPr lang="en-US" sz="1600" dirty="0" err="1" smtClean="0">
                <a:latin typeface="Symbol" charset="2"/>
                <a:cs typeface="Symbol" charset="2"/>
                <a:sym typeface="Symbol" charset="2"/>
              </a:rPr>
              <a:t>k</a:t>
            </a:r>
            <a:r>
              <a:rPr lang="en-US" sz="1600" baseline="-25000" dirty="0" err="1" smtClean="0">
                <a:sym typeface="Symbol" charset="2"/>
              </a:rPr>
              <a:t>Z</a:t>
            </a:r>
            <a:r>
              <a:rPr lang="en-US" sz="1600" baseline="-25000" dirty="0" smtClean="0">
                <a:sym typeface="Symbol" charset="2"/>
              </a:rPr>
              <a:t> </a:t>
            </a:r>
            <a:r>
              <a:rPr lang="en-US" sz="1600" dirty="0" smtClean="0"/>
              <a:t>independently.</a:t>
            </a:r>
            <a:endParaRPr lang="en-US" sz="1600" dirty="0" smtClean="0">
              <a:sym typeface="Symbol" charset="2"/>
            </a:endParaRPr>
          </a:p>
          <a:p>
            <a:pPr marL="742950" lvl="1" indent="-285750">
              <a:spcBef>
                <a:spcPct val="20000"/>
              </a:spcBef>
              <a:buFont typeface="Arial"/>
              <a:buChar char="•"/>
            </a:pPr>
            <a:r>
              <a:rPr lang="en-US" sz="1600" dirty="0" smtClean="0">
                <a:sym typeface="Symbol" charset="2"/>
              </a:rPr>
              <a:t>Probe SU(2)</a:t>
            </a:r>
            <a:r>
              <a:rPr lang="en-US" sz="1600" baseline="-25000" dirty="0" smtClean="0">
                <a:sym typeface="Symbol" charset="2"/>
              </a:rPr>
              <a:t>V</a:t>
            </a:r>
            <a:r>
              <a:rPr lang="en-US" sz="1600" dirty="0" smtClean="0">
                <a:sym typeface="Symbol" charset="2"/>
              </a:rPr>
              <a:t> custodial symmetry by measuring the ratio </a:t>
            </a:r>
            <a:r>
              <a:rPr lang="en-US" sz="1600" dirty="0" err="1" smtClean="0">
                <a:latin typeface="Symbol" charset="2"/>
                <a:cs typeface="Symbol" charset="2"/>
                <a:sym typeface="Symbol" charset="2"/>
              </a:rPr>
              <a:t>l</a:t>
            </a:r>
            <a:r>
              <a:rPr lang="en-US" sz="1600" baseline="-25000" dirty="0" err="1" smtClean="0">
                <a:sym typeface="Symbol" charset="2"/>
              </a:rPr>
              <a:t>WZ</a:t>
            </a:r>
            <a:r>
              <a:rPr lang="en-US" sz="1600" dirty="0" smtClean="0">
                <a:sym typeface="Symbol" charset="2"/>
              </a:rPr>
              <a:t>=</a:t>
            </a:r>
            <a:r>
              <a:rPr lang="en-US" sz="1600" dirty="0" smtClean="0">
                <a:latin typeface="Symbol" charset="2"/>
                <a:cs typeface="Symbol" charset="2"/>
                <a:sym typeface="Symbol" charset="2"/>
              </a:rPr>
              <a:t>k</a:t>
            </a:r>
            <a:r>
              <a:rPr lang="en-US" sz="1600" baseline="-25000" dirty="0" smtClean="0">
                <a:sym typeface="Symbol" charset="2"/>
              </a:rPr>
              <a:t>W</a:t>
            </a:r>
            <a:r>
              <a:rPr lang="en-US" sz="1600" dirty="0" smtClean="0">
                <a:sym typeface="Symbol" charset="2"/>
              </a:rPr>
              <a:t>/</a:t>
            </a:r>
            <a:r>
              <a:rPr lang="en-US" sz="1600" dirty="0" err="1" smtClean="0">
                <a:latin typeface="Symbol" charset="2"/>
                <a:cs typeface="Symbol" charset="2"/>
                <a:sym typeface="Symbol" charset="2"/>
              </a:rPr>
              <a:t>k</a:t>
            </a:r>
            <a:r>
              <a:rPr lang="en-US" sz="1600" baseline="-25000" dirty="0" err="1" smtClean="0">
                <a:sym typeface="Symbol" charset="2"/>
              </a:rPr>
              <a:t>Z</a:t>
            </a:r>
            <a:r>
              <a:rPr lang="en-US" sz="1600" dirty="0" smtClean="0">
                <a:sym typeface="Symbol" charset="2"/>
              </a:rPr>
              <a:t>. </a:t>
            </a:r>
          </a:p>
          <a:p>
            <a:pPr marL="742950" lvl="1" indent="-285750">
              <a:spcBef>
                <a:spcPct val="20000"/>
              </a:spcBef>
            </a:pPr>
            <a:endParaRPr lang="en-US" sz="1600" dirty="0" smtClean="0">
              <a:sym typeface="Symbol" charset="2"/>
            </a:endParaRPr>
          </a:p>
          <a:p>
            <a:pPr marL="285750" indent="-285750">
              <a:spcBef>
                <a:spcPct val="20000"/>
              </a:spcBef>
              <a:buFont typeface="Arial"/>
              <a:buChar char="•"/>
            </a:pPr>
            <a:endParaRPr lang="en-US" sz="1600" dirty="0" smtClean="0">
              <a:sym typeface="Symbol" charset="2"/>
            </a:endParaRPr>
          </a:p>
          <a:p>
            <a:pPr marL="285750" indent="-285750">
              <a:spcBef>
                <a:spcPct val="20000"/>
              </a:spcBef>
              <a:buFont typeface="Arial"/>
              <a:buChar char="•"/>
            </a:pPr>
            <a:endParaRPr lang="en-US" sz="1600" dirty="0" smtClean="0">
              <a:sym typeface="Symbol" charset="2"/>
            </a:endParaRPr>
          </a:p>
          <a:p>
            <a:pPr marL="285750" indent="-285750">
              <a:spcBef>
                <a:spcPct val="20000"/>
              </a:spcBef>
              <a:buFont typeface="Arial"/>
              <a:buChar char="•"/>
            </a:pPr>
            <a:endParaRPr lang="en-US" sz="1600" dirty="0" smtClean="0">
              <a:sym typeface="Symbol" charset="2"/>
            </a:endParaRPr>
          </a:p>
          <a:p>
            <a:pPr marL="742950" lvl="1" indent="-285750">
              <a:spcBef>
                <a:spcPct val="20000"/>
              </a:spcBef>
            </a:pPr>
            <a:endParaRPr lang="en-US" sz="1600" dirty="0" smtClean="0">
              <a:sym typeface="Symbol" charset="2"/>
            </a:endParaRPr>
          </a:p>
          <a:p>
            <a:pPr marL="742950" lvl="1" indent="-285750">
              <a:spcBef>
                <a:spcPct val="20000"/>
              </a:spcBef>
              <a:buFont typeface="Arial"/>
              <a:buChar char="•"/>
            </a:pPr>
            <a:endParaRPr lang="en-US" sz="1600" dirty="0" smtClean="0">
              <a:sym typeface="Symbol" charset="2"/>
            </a:endParaRPr>
          </a:p>
          <a:p>
            <a:pPr marL="742950" lvl="1" indent="-285750">
              <a:spcBef>
                <a:spcPct val="20000"/>
              </a:spcBef>
              <a:buFont typeface="Arial"/>
              <a:buChar char="•"/>
            </a:pPr>
            <a:endParaRPr lang="en-US" sz="1600" dirty="0" smtClean="0">
              <a:sym typeface="Symbol" charset="2"/>
            </a:endParaRPr>
          </a:p>
        </p:txBody>
      </p:sp>
      <p:sp>
        <p:nvSpPr>
          <p:cNvPr id="18" name="Slide Number Placeholder 1"/>
          <p:cNvSpPr>
            <a:spLocks noGrp="1"/>
          </p:cNvSpPr>
          <p:nvPr>
            <p:ph type="sldNum" sz="quarter" idx="12"/>
          </p:nvPr>
        </p:nvSpPr>
        <p:spPr>
          <a:xfrm>
            <a:off x="7010400" y="6400800"/>
            <a:ext cx="1905000" cy="457200"/>
          </a:xfrm>
        </p:spPr>
        <p:txBody>
          <a:bodyPr/>
          <a:lstStyle/>
          <a:p>
            <a:pPr>
              <a:defRPr/>
            </a:pPr>
            <a:fld id="{EAEAFFAE-2AFA-DB42-A87C-4340D77792FB}" type="slidenum">
              <a:rPr lang="en-US" sz="1600" smtClean="0">
                <a:latin typeface="Arial"/>
                <a:cs typeface="Arial"/>
              </a:rPr>
              <a:pPr>
                <a:defRPr/>
              </a:pPr>
              <a:t>63</a:t>
            </a:fld>
            <a:endParaRPr lang="en-US" sz="1600">
              <a:latin typeface="Arial"/>
              <a:cs typeface="Arial"/>
            </a:endParaRPr>
          </a:p>
        </p:txBody>
      </p:sp>
      <p:sp>
        <p:nvSpPr>
          <p:cNvPr id="15" name="Rectangle 14"/>
          <p:cNvSpPr/>
          <p:nvPr/>
        </p:nvSpPr>
        <p:spPr>
          <a:xfrm>
            <a:off x="2582950" y="6397823"/>
            <a:ext cx="4598134" cy="338554"/>
          </a:xfrm>
          <a:prstGeom prst="rect">
            <a:avLst/>
          </a:prstGeom>
        </p:spPr>
        <p:txBody>
          <a:bodyPr wrap="none">
            <a:spAutoFit/>
          </a:bodyPr>
          <a:lstStyle/>
          <a:p>
            <a:r>
              <a:rPr lang="en-US" sz="1600" dirty="0" smtClean="0">
                <a:solidFill>
                  <a:srgbClr val="FF0000"/>
                </a:solidFill>
                <a:sym typeface="Symbol" charset="2"/>
              </a:rPr>
              <a:t>Measurements consistent with the SM prediction</a:t>
            </a:r>
            <a:endParaRPr lang="en-US" sz="1600" dirty="0">
              <a:solidFill>
                <a:srgbClr val="FF0000"/>
              </a:solidFill>
            </a:endParaRPr>
          </a:p>
        </p:txBody>
      </p:sp>
      <p:pic>
        <p:nvPicPr>
          <p:cNvPr id="10" name="Picture 9"/>
          <p:cNvPicPr>
            <a:picLocks noChangeAspect="1"/>
          </p:cNvPicPr>
          <p:nvPr/>
        </p:nvPicPr>
        <p:blipFill>
          <a:blip r:embed="rId4"/>
          <a:stretch>
            <a:fillRect/>
          </a:stretch>
        </p:blipFill>
        <p:spPr>
          <a:xfrm>
            <a:off x="381000" y="2209800"/>
            <a:ext cx="3352800" cy="4210269"/>
          </a:xfrm>
          <a:prstGeom prst="rect">
            <a:avLst/>
          </a:prstGeom>
        </p:spPr>
      </p:pic>
      <p:pic>
        <p:nvPicPr>
          <p:cNvPr id="13" name="Picture 12"/>
          <p:cNvPicPr>
            <a:picLocks noChangeAspect="1"/>
          </p:cNvPicPr>
          <p:nvPr/>
        </p:nvPicPr>
        <p:blipFill>
          <a:blip r:embed="rId5"/>
          <a:stretch>
            <a:fillRect/>
          </a:stretch>
        </p:blipFill>
        <p:spPr>
          <a:xfrm>
            <a:off x="3962400" y="2438400"/>
            <a:ext cx="4495800" cy="3139212"/>
          </a:xfrm>
          <a:prstGeom prst="rect">
            <a:avLst/>
          </a:prstGeom>
        </p:spPr>
      </p:pic>
      <p:graphicFrame>
        <p:nvGraphicFramePr>
          <p:cNvPr id="14" name="Object 13"/>
          <p:cNvGraphicFramePr>
            <a:graphicFrameLocks noChangeAspect="1"/>
          </p:cNvGraphicFramePr>
          <p:nvPr/>
        </p:nvGraphicFramePr>
        <p:xfrm>
          <a:off x="5562600" y="5410200"/>
          <a:ext cx="1981200" cy="762000"/>
        </p:xfrm>
        <a:graphic>
          <a:graphicData uri="http://schemas.openxmlformats.org/presentationml/2006/ole">
            <p:oleObj spid="_x0000_s817154" name="Equation" r:id="rId6" imgW="1485900" imgH="571500" progId="Equation.3">
              <p:embed/>
            </p:oleObj>
          </a:graphicData>
        </a:graphic>
      </p:graphicFrame>
      <p:sp>
        <p:nvSpPr>
          <p:cNvPr id="16" name="Rounded Rectangle 15"/>
          <p:cNvSpPr/>
          <p:nvPr/>
        </p:nvSpPr>
        <p:spPr bwMode="auto">
          <a:xfrm>
            <a:off x="5486400" y="5791200"/>
            <a:ext cx="1676400" cy="457200"/>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 Box 1027"/>
          <p:cNvSpPr txBox="1">
            <a:spLocks noChangeArrowheads="1"/>
          </p:cNvSpPr>
          <p:nvPr/>
        </p:nvSpPr>
        <p:spPr bwMode="auto">
          <a:xfrm>
            <a:off x="1219200" y="152400"/>
            <a:ext cx="6858000" cy="461665"/>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latin typeface="Arial"/>
                <a:cs typeface="Arial"/>
              </a:rPr>
              <a:t>Probing Higgs Boson Couplings</a:t>
            </a:r>
            <a:endParaRPr lang="en-US" sz="2400" dirty="0">
              <a:solidFill>
                <a:srgbClr val="990033"/>
              </a:solidFill>
              <a:latin typeface="Arial"/>
              <a:cs typeface="Arial"/>
            </a:endParaRPr>
          </a:p>
        </p:txBody>
      </p:sp>
      <p:sp>
        <p:nvSpPr>
          <p:cNvPr id="12" name="Rectangle 1028"/>
          <p:cNvSpPr>
            <a:spLocks noChangeArrowheads="1"/>
          </p:cNvSpPr>
          <p:nvPr/>
        </p:nvSpPr>
        <p:spPr bwMode="auto">
          <a:xfrm>
            <a:off x="457200" y="914400"/>
            <a:ext cx="8458200" cy="2133600"/>
          </a:xfrm>
          <a:prstGeom prst="rect">
            <a:avLst/>
          </a:prstGeom>
          <a:noFill/>
          <a:ln w="9525">
            <a:noFill/>
            <a:miter lim="800000"/>
            <a:headEnd/>
            <a:tailEnd/>
          </a:ln>
        </p:spPr>
        <p:txBody>
          <a:bodyPr>
            <a:prstTxWarp prst="textNoShape">
              <a:avLst/>
            </a:prstTxWarp>
          </a:bodyPr>
          <a:lstStyle/>
          <a:p>
            <a:pPr marL="285750" indent="-285750">
              <a:spcBef>
                <a:spcPct val="20000"/>
              </a:spcBef>
              <a:buFont typeface="Arial"/>
              <a:buChar char="•"/>
            </a:pPr>
            <a:r>
              <a:rPr lang="en-US" sz="1600" b="1" dirty="0" smtClean="0">
                <a:solidFill>
                  <a:srgbClr val="0000FF"/>
                </a:solidFill>
                <a:sym typeface="Symbol" charset="2"/>
              </a:rPr>
              <a:t>Benchmark II:</a:t>
            </a:r>
          </a:p>
          <a:p>
            <a:pPr marL="742950" lvl="1" indent="-285750">
              <a:spcBef>
                <a:spcPct val="20000"/>
              </a:spcBef>
              <a:buFont typeface="Arial"/>
              <a:buChar char="•"/>
            </a:pPr>
            <a:r>
              <a:rPr lang="en-US" sz="1600" dirty="0" smtClean="0">
                <a:sym typeface="Symbol" charset="2"/>
              </a:rPr>
              <a:t>Consider two independent multiplicative factors: common to all couplings to vector bosons (</a:t>
            </a:r>
            <a:r>
              <a:rPr lang="en-US" sz="1600" dirty="0" smtClean="0">
                <a:latin typeface="Symbol" charset="2"/>
                <a:cs typeface="Symbol" charset="2"/>
                <a:sym typeface="Symbol" charset="2"/>
              </a:rPr>
              <a:t>k</a:t>
            </a:r>
            <a:r>
              <a:rPr lang="en-US" sz="1600" baseline="-25000" dirty="0" smtClean="0">
                <a:sym typeface="Symbol" charset="2"/>
              </a:rPr>
              <a:t>V</a:t>
            </a:r>
            <a:r>
              <a:rPr lang="en-US" sz="1600" dirty="0" smtClean="0">
                <a:sym typeface="Symbol" charset="2"/>
              </a:rPr>
              <a:t>) and common to all couplings to fermions (</a:t>
            </a:r>
            <a:r>
              <a:rPr lang="en-US" sz="1600" dirty="0" err="1" smtClean="0">
                <a:latin typeface="Symbol" charset="2"/>
                <a:cs typeface="Symbol" charset="2"/>
                <a:sym typeface="Symbol" charset="2"/>
              </a:rPr>
              <a:t>k</a:t>
            </a:r>
            <a:r>
              <a:rPr lang="en-US" sz="1600" baseline="-25000" dirty="0" err="1" smtClean="0">
                <a:sym typeface="Symbol" charset="2"/>
              </a:rPr>
              <a:t>f</a:t>
            </a:r>
            <a:r>
              <a:rPr lang="en-US" sz="1600" dirty="0" smtClean="0">
                <a:sym typeface="Symbol" charset="2"/>
              </a:rPr>
              <a:t>). Assume </a:t>
            </a:r>
            <a:r>
              <a:rPr lang="en-US" sz="1600" dirty="0" err="1" smtClean="0">
                <a:latin typeface="Symbol" charset="2"/>
                <a:cs typeface="Symbol" charset="2"/>
                <a:sym typeface="Symbol" charset="2"/>
              </a:rPr>
              <a:t>l</a:t>
            </a:r>
            <a:r>
              <a:rPr lang="en-US" sz="1600" baseline="-25000" dirty="0" err="1" smtClean="0">
                <a:sym typeface="Symbol" charset="2"/>
              </a:rPr>
              <a:t>WZ</a:t>
            </a:r>
            <a:r>
              <a:rPr lang="en-US" sz="1600" dirty="0" smtClean="0">
                <a:sym typeface="Symbol" charset="2"/>
              </a:rPr>
              <a:t>=1.</a:t>
            </a:r>
          </a:p>
          <a:p>
            <a:pPr marL="742950" lvl="1" indent="-285750">
              <a:spcBef>
                <a:spcPct val="20000"/>
              </a:spcBef>
              <a:buFont typeface="Arial"/>
              <a:buChar char="•"/>
            </a:pPr>
            <a:r>
              <a:rPr lang="en-US" sz="1600" dirty="0" smtClean="0">
                <a:sym typeface="Symbol" charset="2"/>
              </a:rPr>
              <a:t>Measure </a:t>
            </a:r>
            <a:r>
              <a:rPr lang="en-US" sz="1600" dirty="0" err="1" smtClean="0">
                <a:latin typeface="Symbol" charset="2"/>
                <a:cs typeface="Symbol" charset="2"/>
                <a:sym typeface="Symbol" charset="2"/>
              </a:rPr>
              <a:t>k</a:t>
            </a:r>
            <a:r>
              <a:rPr lang="en-US" sz="1600" baseline="-25000" dirty="0" err="1" smtClean="0">
                <a:sym typeface="Symbol" charset="2"/>
              </a:rPr>
              <a:t>f</a:t>
            </a:r>
            <a:r>
              <a:rPr lang="en-US" sz="1600" baseline="-25000" dirty="0" smtClean="0">
                <a:sym typeface="Symbol" charset="2"/>
              </a:rPr>
              <a:t> </a:t>
            </a:r>
            <a:r>
              <a:rPr lang="en-US" sz="1600" dirty="0" smtClean="0">
                <a:sym typeface="Symbol" charset="2"/>
              </a:rPr>
              <a:t>and </a:t>
            </a:r>
            <a:r>
              <a:rPr lang="en-US" sz="1600" dirty="0" smtClean="0">
                <a:latin typeface="Symbol" charset="2"/>
                <a:cs typeface="Symbol" charset="2"/>
                <a:sym typeface="Symbol" charset="2"/>
              </a:rPr>
              <a:t>k</a:t>
            </a:r>
            <a:r>
              <a:rPr lang="en-US" sz="1600" baseline="-25000" dirty="0" smtClean="0">
                <a:sym typeface="Symbol" charset="2"/>
              </a:rPr>
              <a:t>V </a:t>
            </a:r>
            <a:r>
              <a:rPr lang="en-US" sz="1600" dirty="0" smtClean="0">
                <a:sym typeface="Symbol" charset="2"/>
              </a:rPr>
              <a:t>simultaneously.</a:t>
            </a:r>
          </a:p>
          <a:p>
            <a:pPr marL="285750" indent="-285750">
              <a:spcBef>
                <a:spcPct val="20000"/>
              </a:spcBef>
              <a:buFont typeface="Arial"/>
              <a:buChar char="•"/>
            </a:pPr>
            <a:endParaRPr lang="en-US" sz="1600" dirty="0" smtClean="0">
              <a:sym typeface="Symbol" charset="2"/>
            </a:endParaRPr>
          </a:p>
          <a:p>
            <a:pPr marL="285750" indent="-285750">
              <a:spcBef>
                <a:spcPct val="20000"/>
              </a:spcBef>
              <a:buFont typeface="Arial"/>
              <a:buChar char="•"/>
            </a:pPr>
            <a:endParaRPr lang="en-US" sz="1600" dirty="0" smtClean="0">
              <a:sym typeface="Symbol" charset="2"/>
            </a:endParaRPr>
          </a:p>
          <a:p>
            <a:pPr marL="285750" indent="-285750">
              <a:spcBef>
                <a:spcPct val="20000"/>
              </a:spcBef>
              <a:buFont typeface="Arial"/>
              <a:buChar char="•"/>
            </a:pPr>
            <a:endParaRPr lang="en-US" sz="1600" dirty="0" smtClean="0">
              <a:sym typeface="Symbol" charset="2"/>
            </a:endParaRPr>
          </a:p>
          <a:p>
            <a:pPr marL="742950" lvl="1" indent="-285750">
              <a:spcBef>
                <a:spcPct val="20000"/>
              </a:spcBef>
            </a:pPr>
            <a:endParaRPr lang="en-US" sz="1600" dirty="0" smtClean="0">
              <a:sym typeface="Symbol" charset="2"/>
            </a:endParaRPr>
          </a:p>
          <a:p>
            <a:pPr marL="742950" lvl="1" indent="-285750">
              <a:spcBef>
                <a:spcPct val="20000"/>
              </a:spcBef>
              <a:buFont typeface="Arial"/>
              <a:buChar char="•"/>
            </a:pPr>
            <a:endParaRPr lang="en-US" sz="1600" dirty="0" smtClean="0">
              <a:sym typeface="Symbol" charset="2"/>
            </a:endParaRPr>
          </a:p>
          <a:p>
            <a:pPr marL="742950" lvl="1" indent="-285750">
              <a:spcBef>
                <a:spcPct val="20000"/>
              </a:spcBef>
              <a:buFont typeface="Arial"/>
              <a:buChar char="•"/>
            </a:pPr>
            <a:endParaRPr lang="en-US" sz="1600" dirty="0" smtClean="0">
              <a:sym typeface="Symbol" charset="2"/>
            </a:endParaRPr>
          </a:p>
        </p:txBody>
      </p:sp>
      <p:sp>
        <p:nvSpPr>
          <p:cNvPr id="18" name="Slide Number Placeholder 1"/>
          <p:cNvSpPr>
            <a:spLocks noGrp="1"/>
          </p:cNvSpPr>
          <p:nvPr>
            <p:ph type="sldNum" sz="quarter" idx="12"/>
          </p:nvPr>
        </p:nvSpPr>
        <p:spPr>
          <a:xfrm>
            <a:off x="7010400" y="6400800"/>
            <a:ext cx="1905000" cy="457200"/>
          </a:xfrm>
        </p:spPr>
        <p:txBody>
          <a:bodyPr/>
          <a:lstStyle/>
          <a:p>
            <a:pPr>
              <a:defRPr/>
            </a:pPr>
            <a:fld id="{EAEAFFAE-2AFA-DB42-A87C-4340D77792FB}" type="slidenum">
              <a:rPr lang="en-US" sz="1600" smtClean="0">
                <a:latin typeface="Arial"/>
                <a:cs typeface="Arial"/>
              </a:rPr>
              <a:pPr>
                <a:defRPr/>
              </a:pPr>
              <a:t>64</a:t>
            </a:fld>
            <a:endParaRPr lang="en-US" sz="1600">
              <a:latin typeface="Arial"/>
              <a:cs typeface="Arial"/>
            </a:endParaRPr>
          </a:p>
        </p:txBody>
      </p:sp>
      <p:sp>
        <p:nvSpPr>
          <p:cNvPr id="15" name="Rectangle 14"/>
          <p:cNvSpPr/>
          <p:nvPr/>
        </p:nvSpPr>
        <p:spPr>
          <a:xfrm>
            <a:off x="2582950" y="6397823"/>
            <a:ext cx="4598134" cy="338554"/>
          </a:xfrm>
          <a:prstGeom prst="rect">
            <a:avLst/>
          </a:prstGeom>
        </p:spPr>
        <p:txBody>
          <a:bodyPr wrap="none">
            <a:spAutoFit/>
          </a:bodyPr>
          <a:lstStyle/>
          <a:p>
            <a:r>
              <a:rPr lang="en-US" sz="1600" dirty="0" smtClean="0">
                <a:solidFill>
                  <a:srgbClr val="FF0000"/>
                </a:solidFill>
                <a:sym typeface="Symbol" charset="2"/>
              </a:rPr>
              <a:t>Measurements consistent with the SM prediction</a:t>
            </a:r>
            <a:endParaRPr lang="en-US" sz="1600" dirty="0">
              <a:solidFill>
                <a:srgbClr val="FF0000"/>
              </a:solidFill>
            </a:endParaRPr>
          </a:p>
        </p:txBody>
      </p:sp>
      <p:pic>
        <p:nvPicPr>
          <p:cNvPr id="10" name="Picture 9"/>
          <p:cNvPicPr>
            <a:picLocks noChangeAspect="1"/>
          </p:cNvPicPr>
          <p:nvPr/>
        </p:nvPicPr>
        <p:blipFill>
          <a:blip r:embed="rId3"/>
          <a:stretch>
            <a:fillRect/>
          </a:stretch>
        </p:blipFill>
        <p:spPr>
          <a:xfrm>
            <a:off x="4267200" y="2735248"/>
            <a:ext cx="4267200" cy="2903552"/>
          </a:xfrm>
          <a:prstGeom prst="rect">
            <a:avLst/>
          </a:prstGeom>
        </p:spPr>
      </p:pic>
      <p:pic>
        <p:nvPicPr>
          <p:cNvPr id="13" name="Picture 12"/>
          <p:cNvPicPr>
            <a:picLocks noChangeAspect="1"/>
          </p:cNvPicPr>
          <p:nvPr/>
        </p:nvPicPr>
        <p:blipFill>
          <a:blip r:embed="rId4"/>
          <a:stretch>
            <a:fillRect/>
          </a:stretch>
        </p:blipFill>
        <p:spPr>
          <a:xfrm>
            <a:off x="685800" y="2209800"/>
            <a:ext cx="3367313" cy="4260850"/>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 Box 1027"/>
          <p:cNvSpPr txBox="1">
            <a:spLocks noChangeArrowheads="1"/>
          </p:cNvSpPr>
          <p:nvPr/>
        </p:nvSpPr>
        <p:spPr bwMode="auto">
          <a:xfrm>
            <a:off x="1219200" y="152400"/>
            <a:ext cx="6858000" cy="461665"/>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rPr>
              <a:t>What Top Quark Mass?</a:t>
            </a:r>
          </a:p>
        </p:txBody>
      </p:sp>
      <p:sp>
        <p:nvSpPr>
          <p:cNvPr id="5" name="Rectangle 38"/>
          <p:cNvSpPr>
            <a:spLocks noChangeArrowheads="1"/>
          </p:cNvSpPr>
          <p:nvPr/>
        </p:nvSpPr>
        <p:spPr bwMode="auto">
          <a:xfrm>
            <a:off x="457200" y="914400"/>
            <a:ext cx="8382000" cy="55626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 typeface="Arial"/>
              <a:buChar char="•"/>
            </a:pPr>
            <a:r>
              <a:rPr lang="en-US" sz="1600" dirty="0" smtClean="0"/>
              <a:t>Parameters of </a:t>
            </a:r>
            <a:r>
              <a:rPr lang="en-US" sz="1600" dirty="0" err="1" smtClean="0"/>
              <a:t>Lagrangian</a:t>
            </a:r>
            <a:r>
              <a:rPr lang="en-US" sz="1600" dirty="0" smtClean="0"/>
              <a:t> have no unique physical interpretation.                         </a:t>
            </a:r>
            <a:r>
              <a:rPr lang="en-US" sz="1600" dirty="0" err="1" smtClean="0"/>
              <a:t>Radiative</a:t>
            </a:r>
            <a:r>
              <a:rPr lang="en-US" sz="1600" dirty="0" smtClean="0"/>
              <a:t> corrections require definition of renormalization scheme.</a:t>
            </a:r>
          </a:p>
          <a:p>
            <a:pPr marL="342900" indent="-342900">
              <a:lnSpc>
                <a:spcPct val="90000"/>
              </a:lnSpc>
              <a:spcBef>
                <a:spcPct val="20000"/>
              </a:spcBef>
            </a:pPr>
            <a:r>
              <a:rPr lang="en-US" sz="1600" dirty="0" smtClean="0"/>
              <a:t>	Ex. Heavy-quark self-energy:</a:t>
            </a: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pPr>
            <a:endParaRPr lang="en-US" sz="1600" dirty="0" smtClean="0">
              <a:sym typeface="Wingdings"/>
            </a:endParaRPr>
          </a:p>
          <a:p>
            <a:pPr marL="342900" indent="-342900">
              <a:lnSpc>
                <a:spcPct val="90000"/>
              </a:lnSpc>
              <a:spcBef>
                <a:spcPct val="20000"/>
              </a:spcBef>
              <a:buFont typeface="Arial"/>
              <a:buChar char="•"/>
            </a:pPr>
            <a:r>
              <a:rPr lang="en-US" sz="1600" dirty="0" smtClean="0">
                <a:sym typeface="Wingdings"/>
              </a:rPr>
              <a:t>Conversion between pole and </a:t>
            </a:r>
            <a:r>
              <a:rPr lang="en-US" sz="1600" dirty="0" err="1" smtClean="0">
                <a:sym typeface="Wingdings"/>
              </a:rPr>
              <a:t>MSbar</a:t>
            </a:r>
            <a:r>
              <a:rPr lang="en-US" sz="1600" dirty="0" smtClean="0">
                <a:sym typeface="Wingdings"/>
              </a:rPr>
              <a:t> schemes known to 3-loops in QCD. </a:t>
            </a:r>
          </a:p>
          <a:p>
            <a:pPr marL="342900" indent="-342900">
              <a:lnSpc>
                <a:spcPct val="90000"/>
              </a:lnSpc>
              <a:spcBef>
                <a:spcPct val="20000"/>
              </a:spcBef>
            </a:pPr>
            <a:r>
              <a:rPr lang="en-US" sz="1600" dirty="0" smtClean="0">
                <a:sym typeface="Wingdings"/>
              </a:rPr>
              <a:t>	Example: 1-loop QCD</a:t>
            </a:r>
          </a:p>
        </p:txBody>
      </p:sp>
      <p:pic>
        <p:nvPicPr>
          <p:cNvPr id="6" name="Picture 5"/>
          <p:cNvPicPr>
            <a:picLocks noChangeAspect="1"/>
          </p:cNvPicPr>
          <p:nvPr/>
        </p:nvPicPr>
        <p:blipFill>
          <a:blip r:embed="rId2"/>
          <a:stretch>
            <a:fillRect/>
          </a:stretch>
        </p:blipFill>
        <p:spPr>
          <a:xfrm>
            <a:off x="762000" y="1676400"/>
            <a:ext cx="8229600" cy="804823"/>
          </a:xfrm>
          <a:prstGeom prst="rect">
            <a:avLst/>
          </a:prstGeom>
        </p:spPr>
      </p:pic>
      <p:sp>
        <p:nvSpPr>
          <p:cNvPr id="7" name="Rectangle 38"/>
          <p:cNvSpPr>
            <a:spLocks noChangeArrowheads="1"/>
          </p:cNvSpPr>
          <p:nvPr/>
        </p:nvSpPr>
        <p:spPr bwMode="auto">
          <a:xfrm>
            <a:off x="457200" y="2514600"/>
            <a:ext cx="4191000" cy="37338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 typeface="Arial"/>
              <a:buChar char="•"/>
            </a:pPr>
            <a:r>
              <a:rPr lang="en-US" sz="1600" dirty="0" smtClean="0"/>
              <a:t>Pole Mass:</a:t>
            </a:r>
          </a:p>
          <a:p>
            <a:pPr marL="800100" lvl="1" indent="-342900">
              <a:lnSpc>
                <a:spcPct val="90000"/>
              </a:lnSpc>
              <a:spcBef>
                <a:spcPct val="20000"/>
              </a:spcBef>
              <a:buFont typeface="Arial"/>
              <a:buChar char="•"/>
            </a:pPr>
            <a:r>
              <a:rPr lang="en-US" sz="1600" dirty="0" smtClean="0"/>
              <a:t>Based on (unphysical) concept of top quark being a free </a:t>
            </a:r>
            <a:r>
              <a:rPr lang="en-US" sz="1600" dirty="0" err="1" smtClean="0"/>
              <a:t>parton</a:t>
            </a:r>
            <a:r>
              <a:rPr lang="en-US" sz="1600" dirty="0" smtClean="0"/>
              <a:t>.</a:t>
            </a:r>
          </a:p>
          <a:p>
            <a:pPr marL="800100" lvl="1" indent="-342900">
              <a:lnSpc>
                <a:spcPct val="90000"/>
              </a:lnSpc>
              <a:spcBef>
                <a:spcPct val="20000"/>
              </a:spcBef>
              <a:buFont typeface="Arial"/>
              <a:buChar char="•"/>
            </a:pPr>
            <a:r>
              <a:rPr lang="en-US" sz="1600" dirty="0" smtClean="0">
                <a:sym typeface="Wingdings"/>
              </a:rPr>
              <a:t>C</a:t>
            </a:r>
            <a:r>
              <a:rPr lang="en-US" sz="1600" dirty="0" smtClean="0"/>
              <a:t>oincides with pole of propagator at each order:</a:t>
            </a:r>
          </a:p>
          <a:p>
            <a:pPr marL="800100" lvl="1" indent="-342900">
              <a:lnSpc>
                <a:spcPct val="90000"/>
              </a:lnSpc>
              <a:spcBef>
                <a:spcPct val="20000"/>
              </a:spcBef>
              <a:buFont typeface="Arial"/>
              <a:buChar char="•"/>
            </a:pPr>
            <a:endParaRPr lang="en-US" sz="1600" dirty="0" smtClean="0">
              <a:sym typeface="Wingdings"/>
            </a:endParaRPr>
          </a:p>
          <a:p>
            <a:pPr marL="800100" lvl="1" indent="-342900">
              <a:lnSpc>
                <a:spcPct val="90000"/>
              </a:lnSpc>
              <a:spcBef>
                <a:spcPct val="20000"/>
              </a:spcBef>
            </a:pPr>
            <a:endParaRPr lang="en-US" sz="1600" dirty="0" smtClean="0">
              <a:sym typeface="Wingdings"/>
            </a:endParaRPr>
          </a:p>
          <a:p>
            <a:pPr marL="800100" lvl="1" indent="-342900">
              <a:lnSpc>
                <a:spcPct val="90000"/>
              </a:lnSpc>
              <a:spcBef>
                <a:spcPct val="20000"/>
              </a:spcBef>
              <a:buFont typeface="Arial"/>
              <a:buChar char="•"/>
            </a:pPr>
            <a:endParaRPr lang="en-US" sz="1600" dirty="0" smtClean="0"/>
          </a:p>
          <a:p>
            <a:pPr marL="800100" lvl="1" indent="-342900">
              <a:lnSpc>
                <a:spcPct val="90000"/>
              </a:lnSpc>
              <a:spcBef>
                <a:spcPct val="20000"/>
              </a:spcBef>
              <a:buFont typeface="Arial"/>
              <a:buChar char="•"/>
            </a:pPr>
            <a:r>
              <a:rPr lang="en-US" sz="1600" dirty="0" smtClean="0"/>
              <a:t>Definition of pole mass ambiguous up to corrections O(</a:t>
            </a:r>
            <a:r>
              <a:rPr lang="en-US" sz="1600" dirty="0" smtClean="0">
                <a:latin typeface="Symbol" charset="2"/>
                <a:cs typeface="Symbol" charset="2"/>
              </a:rPr>
              <a:t>L</a:t>
            </a:r>
            <a:r>
              <a:rPr lang="en-US" sz="1600" baseline="-25000" dirty="0" smtClean="0"/>
              <a:t>QCD</a:t>
            </a:r>
            <a:r>
              <a:rPr lang="en-US" sz="1600" dirty="0" smtClean="0"/>
              <a:t>).</a:t>
            </a:r>
          </a:p>
          <a:p>
            <a:pPr marL="800100" lvl="1" indent="-342900">
              <a:lnSpc>
                <a:spcPct val="90000"/>
              </a:lnSpc>
              <a:spcBef>
                <a:spcPct val="20000"/>
              </a:spcBef>
            </a:pPr>
            <a:r>
              <a:rPr lang="en-US" sz="1600" dirty="0" smtClean="0">
                <a:sym typeface="Wingdings"/>
              </a:rPr>
              <a:t>	B</a:t>
            </a:r>
            <a:r>
              <a:rPr lang="en-US" sz="1600" dirty="0" smtClean="0"/>
              <a:t>ound from lattice QCD: </a:t>
            </a:r>
          </a:p>
          <a:p>
            <a:pPr marL="800100" lvl="1" indent="-342900">
              <a:lnSpc>
                <a:spcPct val="90000"/>
              </a:lnSpc>
              <a:spcBef>
                <a:spcPct val="20000"/>
              </a:spcBef>
            </a:pPr>
            <a:r>
              <a:rPr lang="en-US" sz="1600" dirty="0" smtClean="0"/>
              <a:t>	</a:t>
            </a:r>
            <a:r>
              <a:rPr lang="en-US" sz="1600" dirty="0" smtClean="0">
                <a:latin typeface="Symbol" charset="2"/>
                <a:cs typeface="Symbol" charset="2"/>
              </a:rPr>
              <a:t>D</a:t>
            </a:r>
            <a:r>
              <a:rPr lang="en-US" sz="1600" dirty="0" smtClean="0"/>
              <a:t>m</a:t>
            </a:r>
            <a:r>
              <a:rPr lang="en-US" sz="1600" baseline="-25000" dirty="0" smtClean="0"/>
              <a:t>t</a:t>
            </a:r>
            <a:r>
              <a:rPr lang="en-US" sz="1600" dirty="0" smtClean="0"/>
              <a:t>≥200 </a:t>
            </a:r>
            <a:r>
              <a:rPr lang="en-US" sz="1600" dirty="0" err="1" smtClean="0"/>
              <a:t>MeV</a:t>
            </a: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p:txBody>
      </p:sp>
      <p:pic>
        <p:nvPicPr>
          <p:cNvPr id="8" name="Picture 7"/>
          <p:cNvPicPr>
            <a:picLocks noChangeAspect="1"/>
          </p:cNvPicPr>
          <p:nvPr/>
        </p:nvPicPr>
        <p:blipFill>
          <a:blip r:embed="rId3"/>
          <a:stretch>
            <a:fillRect/>
          </a:stretch>
        </p:blipFill>
        <p:spPr>
          <a:xfrm>
            <a:off x="1066800" y="3733800"/>
            <a:ext cx="3581400" cy="696656"/>
          </a:xfrm>
          <a:prstGeom prst="rect">
            <a:avLst/>
          </a:prstGeom>
        </p:spPr>
      </p:pic>
      <p:sp>
        <p:nvSpPr>
          <p:cNvPr id="9" name="Rectangle 38"/>
          <p:cNvSpPr>
            <a:spLocks noChangeArrowheads="1"/>
          </p:cNvSpPr>
          <p:nvPr/>
        </p:nvSpPr>
        <p:spPr bwMode="auto">
          <a:xfrm>
            <a:off x="4648200" y="2514600"/>
            <a:ext cx="4343400" cy="37338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 typeface="Arial"/>
              <a:buChar char="•"/>
            </a:pPr>
            <a:r>
              <a:rPr lang="en-US" sz="1600" dirty="0" err="1" smtClean="0">
                <a:latin typeface="Arial"/>
                <a:cs typeface="Arial"/>
              </a:rPr>
              <a:t>MSbar</a:t>
            </a:r>
            <a:r>
              <a:rPr lang="en-US" sz="1600" dirty="0" smtClean="0"/>
              <a:t> Mass:</a:t>
            </a:r>
          </a:p>
          <a:p>
            <a:pPr marL="800100" lvl="1" indent="-342900">
              <a:lnSpc>
                <a:spcPct val="90000"/>
              </a:lnSpc>
              <a:spcBef>
                <a:spcPct val="20000"/>
              </a:spcBef>
              <a:buFont typeface="Arial"/>
              <a:buChar char="•"/>
            </a:pPr>
            <a:r>
              <a:rPr lang="en-US" sz="1600" dirty="0" smtClean="0"/>
              <a:t>Based on 1-loop minimal subtraction</a:t>
            </a:r>
            <a:endParaRPr lang="en-US" sz="1600" dirty="0" smtClean="0">
              <a:sym typeface="Wingdings"/>
            </a:endParaRPr>
          </a:p>
          <a:p>
            <a:pPr marL="800100" lvl="1" indent="-342900">
              <a:lnSpc>
                <a:spcPct val="90000"/>
              </a:lnSpc>
              <a:spcBef>
                <a:spcPct val="20000"/>
              </a:spcBef>
              <a:buFont typeface="Arial"/>
              <a:buChar char="•"/>
            </a:pPr>
            <a:endParaRPr lang="en-US" sz="1600" dirty="0" smtClean="0">
              <a:sym typeface="Wingdings"/>
            </a:endParaRPr>
          </a:p>
          <a:p>
            <a:pPr marL="800100" lvl="1" indent="-342900">
              <a:lnSpc>
                <a:spcPct val="90000"/>
              </a:lnSpc>
              <a:spcBef>
                <a:spcPct val="20000"/>
              </a:spcBef>
            </a:pPr>
            <a:endParaRPr lang="en-US" sz="1600" dirty="0" smtClean="0"/>
          </a:p>
          <a:p>
            <a:pPr marL="800100" lvl="1" indent="-342900">
              <a:lnSpc>
                <a:spcPct val="90000"/>
              </a:lnSpc>
              <a:spcBef>
                <a:spcPct val="20000"/>
              </a:spcBef>
              <a:buFont typeface="Arial"/>
              <a:buChar char="•"/>
            </a:pPr>
            <a:r>
              <a:rPr lang="en-US" sz="1600" dirty="0" err="1" smtClean="0">
                <a:latin typeface="Arial"/>
                <a:cs typeface="Arial"/>
              </a:rPr>
              <a:t>MSbar</a:t>
            </a:r>
            <a:r>
              <a:rPr lang="en-US" sz="1600" dirty="0" smtClean="0"/>
              <a:t> scheme induces scale dependence: </a:t>
            </a:r>
            <a:r>
              <a:rPr lang="en-US" sz="1600" dirty="0" err="1" smtClean="0"/>
              <a:t>m(</a:t>
            </a:r>
            <a:r>
              <a:rPr lang="en-US" sz="1600" dirty="0" err="1" smtClean="0">
                <a:latin typeface="Symbol" charset="2"/>
                <a:cs typeface="Symbol" charset="2"/>
              </a:rPr>
              <a:t>m</a:t>
            </a:r>
            <a:r>
              <a:rPr lang="en-US" sz="1600" dirty="0" smtClean="0"/>
              <a:t>)</a:t>
            </a: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endParaRPr lang="en-US" sz="1600" dirty="0" smtClean="0">
              <a:sym typeface="Wingdings"/>
            </a:endParaRPr>
          </a:p>
        </p:txBody>
      </p:sp>
      <p:pic>
        <p:nvPicPr>
          <p:cNvPr id="10" name="Picture 9"/>
          <p:cNvPicPr>
            <a:picLocks noChangeAspect="1"/>
          </p:cNvPicPr>
          <p:nvPr/>
        </p:nvPicPr>
        <p:blipFill>
          <a:blip r:embed="rId4"/>
          <a:stretch>
            <a:fillRect/>
          </a:stretch>
        </p:blipFill>
        <p:spPr>
          <a:xfrm>
            <a:off x="5562600" y="3124200"/>
            <a:ext cx="3342637" cy="533400"/>
          </a:xfrm>
          <a:prstGeom prst="rect">
            <a:avLst/>
          </a:prstGeom>
        </p:spPr>
      </p:pic>
      <p:pic>
        <p:nvPicPr>
          <p:cNvPr id="11" name="Picture 10"/>
          <p:cNvPicPr>
            <a:picLocks noChangeAspect="1"/>
          </p:cNvPicPr>
          <p:nvPr/>
        </p:nvPicPr>
        <p:blipFill>
          <a:blip r:embed="rId5"/>
          <a:stretch>
            <a:fillRect/>
          </a:stretch>
        </p:blipFill>
        <p:spPr>
          <a:xfrm>
            <a:off x="5410200" y="4191000"/>
            <a:ext cx="3733800" cy="528106"/>
          </a:xfrm>
          <a:prstGeom prst="rect">
            <a:avLst/>
          </a:prstGeom>
        </p:spPr>
      </p:pic>
      <p:pic>
        <p:nvPicPr>
          <p:cNvPr id="12" name="Picture 11"/>
          <p:cNvPicPr>
            <a:picLocks noChangeAspect="1"/>
          </p:cNvPicPr>
          <p:nvPr/>
        </p:nvPicPr>
        <p:blipFill>
          <a:blip r:embed="rId6"/>
          <a:stretch>
            <a:fillRect/>
          </a:stretch>
        </p:blipFill>
        <p:spPr>
          <a:xfrm>
            <a:off x="3200400" y="6019800"/>
            <a:ext cx="5010150" cy="752011"/>
          </a:xfrm>
          <a:prstGeom prst="rect">
            <a:avLst/>
          </a:prstGeom>
        </p:spPr>
      </p:pic>
      <p:sp>
        <p:nvSpPr>
          <p:cNvPr id="13" name="Slide Number Placeholder 1"/>
          <p:cNvSpPr>
            <a:spLocks noGrp="1"/>
          </p:cNvSpPr>
          <p:nvPr>
            <p:ph type="sldNum" sz="quarter" idx="12"/>
          </p:nvPr>
        </p:nvSpPr>
        <p:spPr>
          <a:xfrm>
            <a:off x="7086600" y="6400800"/>
            <a:ext cx="1905000" cy="457200"/>
          </a:xfrm>
        </p:spPr>
        <p:txBody>
          <a:bodyPr/>
          <a:lstStyle/>
          <a:p>
            <a:pPr>
              <a:defRPr/>
            </a:pPr>
            <a:fld id="{EAEAFFAE-2AFA-DB42-A87C-4340D77792FB}" type="slidenum">
              <a:rPr lang="en-US" sz="1600" smtClean="0">
                <a:latin typeface="Arial"/>
                <a:cs typeface="Arial"/>
              </a:rPr>
              <a:pPr>
                <a:defRPr/>
              </a:pPr>
              <a:t>65</a:t>
            </a:fld>
            <a:endParaRPr lang="en-US" sz="1600" dirty="0">
              <a:latin typeface="Arial"/>
              <a:cs typeface="Arial"/>
            </a:endParaRPr>
          </a:p>
        </p:txBody>
      </p:sp>
    </p:spTree>
  </p:cSld>
  <p:clrMapOvr>
    <a:masterClrMapping/>
  </p:clrMapOvr>
  <p:transition advTm="27349"/>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 Box 1027"/>
          <p:cNvSpPr txBox="1">
            <a:spLocks noChangeArrowheads="1"/>
          </p:cNvSpPr>
          <p:nvPr/>
        </p:nvSpPr>
        <p:spPr bwMode="auto">
          <a:xfrm>
            <a:off x="1219200" y="152400"/>
            <a:ext cx="6858000" cy="461665"/>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rPr>
              <a:t>What Top Quark Mass?</a:t>
            </a:r>
          </a:p>
        </p:txBody>
      </p:sp>
      <p:sp>
        <p:nvSpPr>
          <p:cNvPr id="5" name="Rectangle 38"/>
          <p:cNvSpPr>
            <a:spLocks noChangeArrowheads="1"/>
          </p:cNvSpPr>
          <p:nvPr/>
        </p:nvSpPr>
        <p:spPr bwMode="auto">
          <a:xfrm>
            <a:off x="457200" y="914400"/>
            <a:ext cx="8382000" cy="55626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 typeface="Arial"/>
              <a:buChar char="•"/>
            </a:pPr>
            <a:r>
              <a:rPr lang="en-US" sz="1600" dirty="0" smtClean="0"/>
              <a:t>What’s really being measured is the top quark mass in whatever MC generator was used to extract it. But different MCs include different </a:t>
            </a:r>
            <a:r>
              <a:rPr lang="en-US" sz="1600" dirty="0" err="1" smtClean="0"/>
              <a:t>radiative</a:t>
            </a:r>
            <a:r>
              <a:rPr lang="en-US" sz="1600" dirty="0" smtClean="0"/>
              <a:t> corrections!</a:t>
            </a:r>
          </a:p>
        </p:txBody>
      </p:sp>
      <p:pic>
        <p:nvPicPr>
          <p:cNvPr id="13" name="Picture 12"/>
          <p:cNvPicPr>
            <a:picLocks noChangeAspect="1"/>
          </p:cNvPicPr>
          <p:nvPr/>
        </p:nvPicPr>
        <p:blipFill>
          <a:blip r:embed="rId2"/>
          <a:stretch>
            <a:fillRect/>
          </a:stretch>
        </p:blipFill>
        <p:spPr>
          <a:xfrm>
            <a:off x="304800" y="1689031"/>
            <a:ext cx="1886396" cy="1442171"/>
          </a:xfrm>
          <a:prstGeom prst="rect">
            <a:avLst/>
          </a:prstGeom>
        </p:spPr>
      </p:pic>
      <p:pic>
        <p:nvPicPr>
          <p:cNvPr id="14" name="Picture 13"/>
          <p:cNvPicPr>
            <a:picLocks noChangeAspect="1"/>
          </p:cNvPicPr>
          <p:nvPr/>
        </p:nvPicPr>
        <p:blipFill>
          <a:blip r:embed="rId3"/>
          <a:stretch>
            <a:fillRect/>
          </a:stretch>
        </p:blipFill>
        <p:spPr>
          <a:xfrm>
            <a:off x="2438400" y="1611458"/>
            <a:ext cx="1891802" cy="1525373"/>
          </a:xfrm>
          <a:prstGeom prst="rect">
            <a:avLst/>
          </a:prstGeom>
        </p:spPr>
      </p:pic>
      <p:pic>
        <p:nvPicPr>
          <p:cNvPr id="15" name="Picture 14"/>
          <p:cNvPicPr>
            <a:picLocks noChangeAspect="1"/>
          </p:cNvPicPr>
          <p:nvPr/>
        </p:nvPicPr>
        <p:blipFill>
          <a:blip r:embed="rId4"/>
          <a:stretch>
            <a:fillRect/>
          </a:stretch>
        </p:blipFill>
        <p:spPr>
          <a:xfrm>
            <a:off x="4648200" y="1536631"/>
            <a:ext cx="1999904" cy="1580841"/>
          </a:xfrm>
          <a:prstGeom prst="rect">
            <a:avLst/>
          </a:prstGeom>
        </p:spPr>
      </p:pic>
      <p:pic>
        <p:nvPicPr>
          <p:cNvPr id="16" name="Picture 15"/>
          <p:cNvPicPr>
            <a:picLocks noChangeAspect="1"/>
          </p:cNvPicPr>
          <p:nvPr/>
        </p:nvPicPr>
        <p:blipFill>
          <a:blip r:embed="rId5"/>
          <a:stretch>
            <a:fillRect/>
          </a:stretch>
        </p:blipFill>
        <p:spPr>
          <a:xfrm>
            <a:off x="2438400" y="3213031"/>
            <a:ext cx="1924232" cy="1511506"/>
          </a:xfrm>
          <a:prstGeom prst="rect">
            <a:avLst/>
          </a:prstGeom>
        </p:spPr>
      </p:pic>
      <p:pic>
        <p:nvPicPr>
          <p:cNvPr id="17" name="Picture 16"/>
          <p:cNvPicPr>
            <a:picLocks noChangeAspect="1"/>
          </p:cNvPicPr>
          <p:nvPr/>
        </p:nvPicPr>
        <p:blipFill>
          <a:blip r:embed="rId6"/>
          <a:stretch>
            <a:fillRect/>
          </a:stretch>
        </p:blipFill>
        <p:spPr>
          <a:xfrm>
            <a:off x="4648200" y="3213031"/>
            <a:ext cx="1880991" cy="1497639"/>
          </a:xfrm>
          <a:prstGeom prst="rect">
            <a:avLst/>
          </a:prstGeom>
        </p:spPr>
      </p:pic>
      <p:pic>
        <p:nvPicPr>
          <p:cNvPr id="18" name="Picture 17"/>
          <p:cNvPicPr>
            <a:picLocks noChangeAspect="1"/>
          </p:cNvPicPr>
          <p:nvPr/>
        </p:nvPicPr>
        <p:blipFill>
          <a:blip r:embed="rId7"/>
          <a:stretch>
            <a:fillRect/>
          </a:stretch>
        </p:blipFill>
        <p:spPr>
          <a:xfrm>
            <a:off x="6849578" y="3136831"/>
            <a:ext cx="1913422" cy="1393636"/>
          </a:xfrm>
          <a:prstGeom prst="rect">
            <a:avLst/>
          </a:prstGeom>
        </p:spPr>
      </p:pic>
      <p:pic>
        <p:nvPicPr>
          <p:cNvPr id="19" name="Picture 18"/>
          <p:cNvPicPr>
            <a:picLocks noChangeAspect="1"/>
          </p:cNvPicPr>
          <p:nvPr/>
        </p:nvPicPr>
        <p:blipFill>
          <a:blip r:embed="rId8"/>
          <a:stretch>
            <a:fillRect/>
          </a:stretch>
        </p:blipFill>
        <p:spPr>
          <a:xfrm>
            <a:off x="6858000" y="1612831"/>
            <a:ext cx="1940447" cy="1435237"/>
          </a:xfrm>
          <a:prstGeom prst="rect">
            <a:avLst/>
          </a:prstGeom>
        </p:spPr>
      </p:pic>
      <p:pic>
        <p:nvPicPr>
          <p:cNvPr id="20" name="Picture 19"/>
          <p:cNvPicPr>
            <a:picLocks noChangeAspect="1"/>
          </p:cNvPicPr>
          <p:nvPr/>
        </p:nvPicPr>
        <p:blipFill>
          <a:blip r:embed="rId9"/>
          <a:stretch>
            <a:fillRect/>
          </a:stretch>
        </p:blipFill>
        <p:spPr>
          <a:xfrm>
            <a:off x="2438400" y="5118031"/>
            <a:ext cx="1826940" cy="1358969"/>
          </a:xfrm>
          <a:prstGeom prst="rect">
            <a:avLst/>
          </a:prstGeom>
        </p:spPr>
      </p:pic>
      <p:pic>
        <p:nvPicPr>
          <p:cNvPr id="21" name="Picture 20"/>
          <p:cNvPicPr>
            <a:picLocks noChangeAspect="1"/>
          </p:cNvPicPr>
          <p:nvPr/>
        </p:nvPicPr>
        <p:blipFill>
          <a:blip r:embed="rId10"/>
          <a:stretch>
            <a:fillRect/>
          </a:stretch>
        </p:blipFill>
        <p:spPr>
          <a:xfrm>
            <a:off x="4648200" y="5041831"/>
            <a:ext cx="1789104" cy="1365902"/>
          </a:xfrm>
          <a:prstGeom prst="rect">
            <a:avLst/>
          </a:prstGeom>
        </p:spPr>
      </p:pic>
      <p:sp>
        <p:nvSpPr>
          <p:cNvPr id="23" name="Rounded Rectangle 22"/>
          <p:cNvSpPr/>
          <p:nvPr/>
        </p:nvSpPr>
        <p:spPr bwMode="auto">
          <a:xfrm>
            <a:off x="152400" y="1612831"/>
            <a:ext cx="8915400" cy="1524000"/>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24" name="TextBox 23"/>
          <p:cNvSpPr txBox="1"/>
          <p:nvPr/>
        </p:nvSpPr>
        <p:spPr bwMode="auto">
          <a:xfrm>
            <a:off x="152400" y="3136831"/>
            <a:ext cx="915635" cy="338554"/>
          </a:xfrm>
          <a:prstGeom prst="rect">
            <a:avLst/>
          </a:prstGeom>
          <a:noFill/>
          <a:ln w="28575">
            <a:noFill/>
            <a:miter lim="800000"/>
            <a:headEnd/>
            <a:tailEnd/>
          </a:ln>
          <a:effectLst/>
        </p:spPr>
        <p:txBody>
          <a:bodyPr wrap="none" rtlCol="0">
            <a:spAutoFit/>
          </a:bodyPr>
          <a:lstStyle/>
          <a:p>
            <a:pPr>
              <a:spcBef>
                <a:spcPct val="50000"/>
              </a:spcBef>
            </a:pPr>
            <a:r>
              <a:rPr lang="en-US" sz="1600" dirty="0" smtClean="0"/>
              <a:t>PYTHIA</a:t>
            </a:r>
          </a:p>
        </p:txBody>
      </p:sp>
      <p:sp>
        <p:nvSpPr>
          <p:cNvPr id="30" name="TextBox 29"/>
          <p:cNvSpPr txBox="1"/>
          <p:nvPr/>
        </p:nvSpPr>
        <p:spPr bwMode="auto">
          <a:xfrm>
            <a:off x="3048000" y="1612831"/>
            <a:ext cx="507343" cy="338554"/>
          </a:xfrm>
          <a:prstGeom prst="rect">
            <a:avLst/>
          </a:prstGeom>
          <a:noFill/>
          <a:ln w="28575">
            <a:noFill/>
            <a:miter lim="800000"/>
            <a:headEnd/>
            <a:tailEnd/>
          </a:ln>
          <a:effectLst/>
        </p:spPr>
        <p:txBody>
          <a:bodyPr wrap="none" rtlCol="0">
            <a:spAutoFit/>
          </a:bodyPr>
          <a:lstStyle/>
          <a:p>
            <a:pPr>
              <a:spcBef>
                <a:spcPct val="50000"/>
              </a:spcBef>
            </a:pPr>
            <a:r>
              <a:rPr lang="en-US" sz="1600" i="1" dirty="0" smtClean="0"/>
              <a:t>PS</a:t>
            </a:r>
          </a:p>
        </p:txBody>
      </p:sp>
      <p:sp>
        <p:nvSpPr>
          <p:cNvPr id="31" name="TextBox 30"/>
          <p:cNvSpPr txBox="1"/>
          <p:nvPr/>
        </p:nvSpPr>
        <p:spPr bwMode="auto">
          <a:xfrm>
            <a:off x="5131457" y="1612831"/>
            <a:ext cx="507343" cy="338554"/>
          </a:xfrm>
          <a:prstGeom prst="rect">
            <a:avLst/>
          </a:prstGeom>
          <a:noFill/>
          <a:ln w="28575">
            <a:noFill/>
            <a:miter lim="800000"/>
            <a:headEnd/>
            <a:tailEnd/>
          </a:ln>
          <a:effectLst/>
        </p:spPr>
        <p:txBody>
          <a:bodyPr wrap="none" rtlCol="0">
            <a:spAutoFit/>
          </a:bodyPr>
          <a:lstStyle/>
          <a:p>
            <a:pPr>
              <a:spcBef>
                <a:spcPct val="50000"/>
              </a:spcBef>
            </a:pPr>
            <a:r>
              <a:rPr lang="en-US" sz="1600" i="1" dirty="0" smtClean="0"/>
              <a:t>PS</a:t>
            </a:r>
          </a:p>
        </p:txBody>
      </p:sp>
      <p:sp>
        <p:nvSpPr>
          <p:cNvPr id="32" name="TextBox 31"/>
          <p:cNvSpPr txBox="1"/>
          <p:nvPr/>
        </p:nvSpPr>
        <p:spPr bwMode="auto">
          <a:xfrm>
            <a:off x="8534400" y="1612831"/>
            <a:ext cx="507343" cy="338554"/>
          </a:xfrm>
          <a:prstGeom prst="rect">
            <a:avLst/>
          </a:prstGeom>
          <a:noFill/>
          <a:ln w="28575">
            <a:noFill/>
            <a:miter lim="800000"/>
            <a:headEnd/>
            <a:tailEnd/>
          </a:ln>
          <a:effectLst/>
        </p:spPr>
        <p:txBody>
          <a:bodyPr wrap="none" rtlCol="0">
            <a:spAutoFit/>
          </a:bodyPr>
          <a:lstStyle/>
          <a:p>
            <a:pPr>
              <a:spcBef>
                <a:spcPct val="50000"/>
              </a:spcBef>
            </a:pPr>
            <a:r>
              <a:rPr lang="en-US" sz="1600" i="1" dirty="0" smtClean="0"/>
              <a:t>PS</a:t>
            </a:r>
          </a:p>
        </p:txBody>
      </p:sp>
      <p:sp>
        <p:nvSpPr>
          <p:cNvPr id="22" name="Slide Number Placeholder 1"/>
          <p:cNvSpPr>
            <a:spLocks noGrp="1"/>
          </p:cNvSpPr>
          <p:nvPr>
            <p:ph type="sldNum" sz="quarter" idx="12"/>
          </p:nvPr>
        </p:nvSpPr>
        <p:spPr>
          <a:xfrm>
            <a:off x="7086600" y="6400800"/>
            <a:ext cx="1905000" cy="457200"/>
          </a:xfrm>
        </p:spPr>
        <p:txBody>
          <a:bodyPr/>
          <a:lstStyle/>
          <a:p>
            <a:pPr>
              <a:defRPr/>
            </a:pPr>
            <a:fld id="{EAEAFFAE-2AFA-DB42-A87C-4340D77792FB}" type="slidenum">
              <a:rPr lang="en-US" sz="1600" smtClean="0">
                <a:latin typeface="Arial"/>
                <a:cs typeface="Arial"/>
              </a:rPr>
              <a:pPr>
                <a:defRPr/>
              </a:pPr>
              <a:t>66</a:t>
            </a:fld>
            <a:endParaRPr lang="en-US" sz="1600" dirty="0">
              <a:latin typeface="Arial"/>
              <a:cs typeface="Arial"/>
            </a:endParaRPr>
          </a:p>
        </p:txBody>
      </p:sp>
    </p:spTree>
  </p:cSld>
  <p:clrMapOvr>
    <a:masterClrMapping/>
  </p:clrMapOvr>
  <p:transition advTm="27349"/>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 Box 1027"/>
          <p:cNvSpPr txBox="1">
            <a:spLocks noChangeArrowheads="1"/>
          </p:cNvSpPr>
          <p:nvPr/>
        </p:nvSpPr>
        <p:spPr bwMode="auto">
          <a:xfrm>
            <a:off x="1219200" y="152400"/>
            <a:ext cx="6858000" cy="461665"/>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rPr>
              <a:t>What Top Quark Mass?</a:t>
            </a:r>
          </a:p>
        </p:txBody>
      </p:sp>
      <p:sp>
        <p:nvSpPr>
          <p:cNvPr id="5" name="Rectangle 38"/>
          <p:cNvSpPr>
            <a:spLocks noChangeArrowheads="1"/>
          </p:cNvSpPr>
          <p:nvPr/>
        </p:nvSpPr>
        <p:spPr bwMode="auto">
          <a:xfrm>
            <a:off x="457200" y="914400"/>
            <a:ext cx="8382000" cy="55626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 typeface="Arial"/>
              <a:buChar char="•"/>
            </a:pPr>
            <a:r>
              <a:rPr lang="en-US" sz="1600" dirty="0" smtClean="0"/>
              <a:t>What’s really being measured is the top quark mass in whatever MC generator was used to extract it. But different MCs include different </a:t>
            </a:r>
            <a:r>
              <a:rPr lang="en-US" sz="1600" dirty="0" err="1" smtClean="0"/>
              <a:t>radiative</a:t>
            </a:r>
            <a:r>
              <a:rPr lang="en-US" sz="1600" dirty="0" smtClean="0"/>
              <a:t> corrections!</a:t>
            </a:r>
          </a:p>
        </p:txBody>
      </p:sp>
      <p:pic>
        <p:nvPicPr>
          <p:cNvPr id="13" name="Picture 12"/>
          <p:cNvPicPr>
            <a:picLocks noChangeAspect="1"/>
          </p:cNvPicPr>
          <p:nvPr/>
        </p:nvPicPr>
        <p:blipFill>
          <a:blip r:embed="rId2"/>
          <a:stretch>
            <a:fillRect/>
          </a:stretch>
        </p:blipFill>
        <p:spPr>
          <a:xfrm>
            <a:off x="304800" y="1689031"/>
            <a:ext cx="1886396" cy="1442171"/>
          </a:xfrm>
          <a:prstGeom prst="rect">
            <a:avLst/>
          </a:prstGeom>
        </p:spPr>
      </p:pic>
      <p:pic>
        <p:nvPicPr>
          <p:cNvPr id="14" name="Picture 13"/>
          <p:cNvPicPr>
            <a:picLocks noChangeAspect="1"/>
          </p:cNvPicPr>
          <p:nvPr/>
        </p:nvPicPr>
        <p:blipFill>
          <a:blip r:embed="rId3"/>
          <a:stretch>
            <a:fillRect/>
          </a:stretch>
        </p:blipFill>
        <p:spPr>
          <a:xfrm>
            <a:off x="2438400" y="1611458"/>
            <a:ext cx="1891802" cy="1525373"/>
          </a:xfrm>
          <a:prstGeom prst="rect">
            <a:avLst/>
          </a:prstGeom>
        </p:spPr>
      </p:pic>
      <p:pic>
        <p:nvPicPr>
          <p:cNvPr id="15" name="Picture 14"/>
          <p:cNvPicPr>
            <a:picLocks noChangeAspect="1"/>
          </p:cNvPicPr>
          <p:nvPr/>
        </p:nvPicPr>
        <p:blipFill>
          <a:blip r:embed="rId4"/>
          <a:stretch>
            <a:fillRect/>
          </a:stretch>
        </p:blipFill>
        <p:spPr>
          <a:xfrm>
            <a:off x="4648200" y="1536631"/>
            <a:ext cx="1999904" cy="1580841"/>
          </a:xfrm>
          <a:prstGeom prst="rect">
            <a:avLst/>
          </a:prstGeom>
        </p:spPr>
      </p:pic>
      <p:pic>
        <p:nvPicPr>
          <p:cNvPr id="16" name="Picture 15"/>
          <p:cNvPicPr>
            <a:picLocks noChangeAspect="1"/>
          </p:cNvPicPr>
          <p:nvPr/>
        </p:nvPicPr>
        <p:blipFill>
          <a:blip r:embed="rId5"/>
          <a:stretch>
            <a:fillRect/>
          </a:stretch>
        </p:blipFill>
        <p:spPr>
          <a:xfrm>
            <a:off x="2438400" y="3213031"/>
            <a:ext cx="1924232" cy="1511506"/>
          </a:xfrm>
          <a:prstGeom prst="rect">
            <a:avLst/>
          </a:prstGeom>
        </p:spPr>
      </p:pic>
      <p:pic>
        <p:nvPicPr>
          <p:cNvPr id="17" name="Picture 16"/>
          <p:cNvPicPr>
            <a:picLocks noChangeAspect="1"/>
          </p:cNvPicPr>
          <p:nvPr/>
        </p:nvPicPr>
        <p:blipFill>
          <a:blip r:embed="rId6"/>
          <a:stretch>
            <a:fillRect/>
          </a:stretch>
        </p:blipFill>
        <p:spPr>
          <a:xfrm>
            <a:off x="4648200" y="3213031"/>
            <a:ext cx="1880991" cy="1497639"/>
          </a:xfrm>
          <a:prstGeom prst="rect">
            <a:avLst/>
          </a:prstGeom>
        </p:spPr>
      </p:pic>
      <p:pic>
        <p:nvPicPr>
          <p:cNvPr id="18" name="Picture 17"/>
          <p:cNvPicPr>
            <a:picLocks noChangeAspect="1"/>
          </p:cNvPicPr>
          <p:nvPr/>
        </p:nvPicPr>
        <p:blipFill>
          <a:blip r:embed="rId7"/>
          <a:stretch>
            <a:fillRect/>
          </a:stretch>
        </p:blipFill>
        <p:spPr>
          <a:xfrm>
            <a:off x="6849578" y="3136831"/>
            <a:ext cx="1913422" cy="1393636"/>
          </a:xfrm>
          <a:prstGeom prst="rect">
            <a:avLst/>
          </a:prstGeom>
        </p:spPr>
      </p:pic>
      <p:pic>
        <p:nvPicPr>
          <p:cNvPr id="19" name="Picture 18"/>
          <p:cNvPicPr>
            <a:picLocks noChangeAspect="1"/>
          </p:cNvPicPr>
          <p:nvPr/>
        </p:nvPicPr>
        <p:blipFill>
          <a:blip r:embed="rId8"/>
          <a:stretch>
            <a:fillRect/>
          </a:stretch>
        </p:blipFill>
        <p:spPr>
          <a:xfrm>
            <a:off x="6858000" y="1612831"/>
            <a:ext cx="1940447" cy="1435237"/>
          </a:xfrm>
          <a:prstGeom prst="rect">
            <a:avLst/>
          </a:prstGeom>
        </p:spPr>
      </p:pic>
      <p:pic>
        <p:nvPicPr>
          <p:cNvPr id="20" name="Picture 19"/>
          <p:cNvPicPr>
            <a:picLocks noChangeAspect="1"/>
          </p:cNvPicPr>
          <p:nvPr/>
        </p:nvPicPr>
        <p:blipFill>
          <a:blip r:embed="rId9"/>
          <a:stretch>
            <a:fillRect/>
          </a:stretch>
        </p:blipFill>
        <p:spPr>
          <a:xfrm>
            <a:off x="2438400" y="5118031"/>
            <a:ext cx="1826940" cy="1358969"/>
          </a:xfrm>
          <a:prstGeom prst="rect">
            <a:avLst/>
          </a:prstGeom>
        </p:spPr>
      </p:pic>
      <p:pic>
        <p:nvPicPr>
          <p:cNvPr id="21" name="Picture 20"/>
          <p:cNvPicPr>
            <a:picLocks noChangeAspect="1"/>
          </p:cNvPicPr>
          <p:nvPr/>
        </p:nvPicPr>
        <p:blipFill>
          <a:blip r:embed="rId10"/>
          <a:stretch>
            <a:fillRect/>
          </a:stretch>
        </p:blipFill>
        <p:spPr>
          <a:xfrm>
            <a:off x="4648200" y="5041831"/>
            <a:ext cx="1789104" cy="1365902"/>
          </a:xfrm>
          <a:prstGeom prst="rect">
            <a:avLst/>
          </a:prstGeom>
        </p:spPr>
      </p:pic>
      <p:sp>
        <p:nvSpPr>
          <p:cNvPr id="23" name="Rounded Rectangle 22"/>
          <p:cNvSpPr/>
          <p:nvPr/>
        </p:nvSpPr>
        <p:spPr bwMode="auto">
          <a:xfrm>
            <a:off x="152400" y="1612831"/>
            <a:ext cx="8915400" cy="1524000"/>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24" name="TextBox 23"/>
          <p:cNvSpPr txBox="1"/>
          <p:nvPr/>
        </p:nvSpPr>
        <p:spPr bwMode="auto">
          <a:xfrm>
            <a:off x="152400" y="3136831"/>
            <a:ext cx="2316760" cy="338554"/>
          </a:xfrm>
          <a:prstGeom prst="rect">
            <a:avLst/>
          </a:prstGeom>
          <a:noFill/>
          <a:ln w="28575">
            <a:noFill/>
            <a:miter lim="800000"/>
            <a:headEnd/>
            <a:tailEnd/>
          </a:ln>
          <a:effectLst/>
        </p:spPr>
        <p:txBody>
          <a:bodyPr wrap="none" rtlCol="0">
            <a:spAutoFit/>
          </a:bodyPr>
          <a:lstStyle/>
          <a:p>
            <a:pPr>
              <a:spcBef>
                <a:spcPct val="50000"/>
              </a:spcBef>
            </a:pPr>
            <a:r>
              <a:rPr lang="en-US" sz="1600" dirty="0" smtClean="0"/>
              <a:t>ALPGEN, MADGRAPH</a:t>
            </a:r>
          </a:p>
        </p:txBody>
      </p:sp>
      <p:sp>
        <p:nvSpPr>
          <p:cNvPr id="32" name="TextBox 31"/>
          <p:cNvSpPr txBox="1"/>
          <p:nvPr/>
        </p:nvSpPr>
        <p:spPr bwMode="auto">
          <a:xfrm>
            <a:off x="8534400" y="1612831"/>
            <a:ext cx="507343" cy="338554"/>
          </a:xfrm>
          <a:prstGeom prst="rect">
            <a:avLst/>
          </a:prstGeom>
          <a:noFill/>
          <a:ln w="28575">
            <a:noFill/>
            <a:miter lim="800000"/>
            <a:headEnd/>
            <a:tailEnd/>
          </a:ln>
          <a:effectLst/>
        </p:spPr>
        <p:txBody>
          <a:bodyPr wrap="none" rtlCol="0">
            <a:spAutoFit/>
          </a:bodyPr>
          <a:lstStyle/>
          <a:p>
            <a:pPr>
              <a:spcBef>
                <a:spcPct val="50000"/>
              </a:spcBef>
            </a:pPr>
            <a:r>
              <a:rPr lang="en-US" sz="1600" i="1" dirty="0" smtClean="0"/>
              <a:t>PS</a:t>
            </a:r>
          </a:p>
        </p:txBody>
      </p:sp>
      <p:sp>
        <p:nvSpPr>
          <p:cNvPr id="22" name="Slide Number Placeholder 1"/>
          <p:cNvSpPr>
            <a:spLocks noGrp="1"/>
          </p:cNvSpPr>
          <p:nvPr>
            <p:ph type="sldNum" sz="quarter" idx="12"/>
          </p:nvPr>
        </p:nvSpPr>
        <p:spPr>
          <a:xfrm>
            <a:off x="7086600" y="6400800"/>
            <a:ext cx="1905000" cy="457200"/>
          </a:xfrm>
        </p:spPr>
        <p:txBody>
          <a:bodyPr/>
          <a:lstStyle/>
          <a:p>
            <a:pPr>
              <a:defRPr/>
            </a:pPr>
            <a:fld id="{EAEAFFAE-2AFA-DB42-A87C-4340D77792FB}" type="slidenum">
              <a:rPr lang="en-US" sz="1600" smtClean="0">
                <a:latin typeface="Arial"/>
                <a:cs typeface="Arial"/>
              </a:rPr>
              <a:pPr>
                <a:defRPr/>
              </a:pPr>
              <a:t>67</a:t>
            </a:fld>
            <a:endParaRPr lang="en-US" sz="1600" dirty="0">
              <a:latin typeface="Arial"/>
              <a:cs typeface="Arial"/>
            </a:endParaRPr>
          </a:p>
        </p:txBody>
      </p:sp>
    </p:spTree>
  </p:cSld>
  <p:clrMapOvr>
    <a:masterClrMapping/>
  </p:clrMapOvr>
  <p:transition advTm="27349"/>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 Box 1027"/>
          <p:cNvSpPr txBox="1">
            <a:spLocks noChangeArrowheads="1"/>
          </p:cNvSpPr>
          <p:nvPr/>
        </p:nvSpPr>
        <p:spPr bwMode="auto">
          <a:xfrm>
            <a:off x="1219200" y="152400"/>
            <a:ext cx="6858000" cy="461665"/>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rPr>
              <a:t>What Top Quark Mass?</a:t>
            </a:r>
          </a:p>
        </p:txBody>
      </p:sp>
      <p:sp>
        <p:nvSpPr>
          <p:cNvPr id="5" name="Rectangle 38"/>
          <p:cNvSpPr>
            <a:spLocks noChangeArrowheads="1"/>
          </p:cNvSpPr>
          <p:nvPr/>
        </p:nvSpPr>
        <p:spPr bwMode="auto">
          <a:xfrm>
            <a:off x="457200" y="914400"/>
            <a:ext cx="8382000" cy="55626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 typeface="Arial"/>
              <a:buChar char="•"/>
            </a:pPr>
            <a:r>
              <a:rPr lang="en-US" sz="1600" dirty="0" smtClean="0"/>
              <a:t>What’s really being measured is the top quark mass in whatever MC generator was used to extract it. But different MCs include different </a:t>
            </a:r>
            <a:r>
              <a:rPr lang="en-US" sz="1600" dirty="0" err="1" smtClean="0"/>
              <a:t>radiative</a:t>
            </a:r>
            <a:r>
              <a:rPr lang="en-US" sz="1600" dirty="0" smtClean="0"/>
              <a:t> corrections!</a:t>
            </a:r>
          </a:p>
        </p:txBody>
      </p:sp>
      <p:pic>
        <p:nvPicPr>
          <p:cNvPr id="13" name="Picture 12"/>
          <p:cNvPicPr>
            <a:picLocks noChangeAspect="1"/>
          </p:cNvPicPr>
          <p:nvPr/>
        </p:nvPicPr>
        <p:blipFill>
          <a:blip r:embed="rId2"/>
          <a:stretch>
            <a:fillRect/>
          </a:stretch>
        </p:blipFill>
        <p:spPr>
          <a:xfrm>
            <a:off x="304800" y="1689031"/>
            <a:ext cx="1886396" cy="1442171"/>
          </a:xfrm>
          <a:prstGeom prst="rect">
            <a:avLst/>
          </a:prstGeom>
        </p:spPr>
      </p:pic>
      <p:pic>
        <p:nvPicPr>
          <p:cNvPr id="14" name="Picture 13"/>
          <p:cNvPicPr>
            <a:picLocks noChangeAspect="1"/>
          </p:cNvPicPr>
          <p:nvPr/>
        </p:nvPicPr>
        <p:blipFill>
          <a:blip r:embed="rId3"/>
          <a:stretch>
            <a:fillRect/>
          </a:stretch>
        </p:blipFill>
        <p:spPr>
          <a:xfrm>
            <a:off x="2438400" y="1611458"/>
            <a:ext cx="1891802" cy="1525373"/>
          </a:xfrm>
          <a:prstGeom prst="rect">
            <a:avLst/>
          </a:prstGeom>
        </p:spPr>
      </p:pic>
      <p:pic>
        <p:nvPicPr>
          <p:cNvPr id="15" name="Picture 14"/>
          <p:cNvPicPr>
            <a:picLocks noChangeAspect="1"/>
          </p:cNvPicPr>
          <p:nvPr/>
        </p:nvPicPr>
        <p:blipFill>
          <a:blip r:embed="rId4"/>
          <a:stretch>
            <a:fillRect/>
          </a:stretch>
        </p:blipFill>
        <p:spPr>
          <a:xfrm>
            <a:off x="4648200" y="1536631"/>
            <a:ext cx="1999904" cy="1580841"/>
          </a:xfrm>
          <a:prstGeom prst="rect">
            <a:avLst/>
          </a:prstGeom>
        </p:spPr>
      </p:pic>
      <p:pic>
        <p:nvPicPr>
          <p:cNvPr id="16" name="Picture 15"/>
          <p:cNvPicPr>
            <a:picLocks noChangeAspect="1"/>
          </p:cNvPicPr>
          <p:nvPr/>
        </p:nvPicPr>
        <p:blipFill>
          <a:blip r:embed="rId5"/>
          <a:stretch>
            <a:fillRect/>
          </a:stretch>
        </p:blipFill>
        <p:spPr>
          <a:xfrm>
            <a:off x="2438400" y="3213031"/>
            <a:ext cx="1924232" cy="1511506"/>
          </a:xfrm>
          <a:prstGeom prst="rect">
            <a:avLst/>
          </a:prstGeom>
        </p:spPr>
      </p:pic>
      <p:pic>
        <p:nvPicPr>
          <p:cNvPr id="17" name="Picture 16"/>
          <p:cNvPicPr>
            <a:picLocks noChangeAspect="1"/>
          </p:cNvPicPr>
          <p:nvPr/>
        </p:nvPicPr>
        <p:blipFill>
          <a:blip r:embed="rId6"/>
          <a:stretch>
            <a:fillRect/>
          </a:stretch>
        </p:blipFill>
        <p:spPr>
          <a:xfrm>
            <a:off x="4648200" y="3213031"/>
            <a:ext cx="1880991" cy="1497639"/>
          </a:xfrm>
          <a:prstGeom prst="rect">
            <a:avLst/>
          </a:prstGeom>
        </p:spPr>
      </p:pic>
      <p:pic>
        <p:nvPicPr>
          <p:cNvPr id="18" name="Picture 17"/>
          <p:cNvPicPr>
            <a:picLocks noChangeAspect="1"/>
          </p:cNvPicPr>
          <p:nvPr/>
        </p:nvPicPr>
        <p:blipFill>
          <a:blip r:embed="rId7"/>
          <a:stretch>
            <a:fillRect/>
          </a:stretch>
        </p:blipFill>
        <p:spPr>
          <a:xfrm>
            <a:off x="6849578" y="3136831"/>
            <a:ext cx="1913422" cy="1393636"/>
          </a:xfrm>
          <a:prstGeom prst="rect">
            <a:avLst/>
          </a:prstGeom>
        </p:spPr>
      </p:pic>
      <p:pic>
        <p:nvPicPr>
          <p:cNvPr id="19" name="Picture 18"/>
          <p:cNvPicPr>
            <a:picLocks noChangeAspect="1"/>
          </p:cNvPicPr>
          <p:nvPr/>
        </p:nvPicPr>
        <p:blipFill>
          <a:blip r:embed="rId8"/>
          <a:stretch>
            <a:fillRect/>
          </a:stretch>
        </p:blipFill>
        <p:spPr>
          <a:xfrm>
            <a:off x="6858000" y="1612831"/>
            <a:ext cx="1940447" cy="1435237"/>
          </a:xfrm>
          <a:prstGeom prst="rect">
            <a:avLst/>
          </a:prstGeom>
        </p:spPr>
      </p:pic>
      <p:pic>
        <p:nvPicPr>
          <p:cNvPr id="20" name="Picture 19"/>
          <p:cNvPicPr>
            <a:picLocks noChangeAspect="1"/>
          </p:cNvPicPr>
          <p:nvPr/>
        </p:nvPicPr>
        <p:blipFill>
          <a:blip r:embed="rId9"/>
          <a:stretch>
            <a:fillRect/>
          </a:stretch>
        </p:blipFill>
        <p:spPr>
          <a:xfrm>
            <a:off x="2438400" y="5118031"/>
            <a:ext cx="1826940" cy="1358969"/>
          </a:xfrm>
          <a:prstGeom prst="rect">
            <a:avLst/>
          </a:prstGeom>
        </p:spPr>
      </p:pic>
      <p:pic>
        <p:nvPicPr>
          <p:cNvPr id="21" name="Picture 20"/>
          <p:cNvPicPr>
            <a:picLocks noChangeAspect="1"/>
          </p:cNvPicPr>
          <p:nvPr/>
        </p:nvPicPr>
        <p:blipFill>
          <a:blip r:embed="rId10"/>
          <a:stretch>
            <a:fillRect/>
          </a:stretch>
        </p:blipFill>
        <p:spPr>
          <a:xfrm>
            <a:off x="4648200" y="5041831"/>
            <a:ext cx="1789104" cy="1365902"/>
          </a:xfrm>
          <a:prstGeom prst="rect">
            <a:avLst/>
          </a:prstGeom>
        </p:spPr>
      </p:pic>
      <p:sp>
        <p:nvSpPr>
          <p:cNvPr id="23" name="Rounded Rectangle 22"/>
          <p:cNvSpPr/>
          <p:nvPr/>
        </p:nvSpPr>
        <p:spPr bwMode="auto">
          <a:xfrm>
            <a:off x="152400" y="1612830"/>
            <a:ext cx="8915400" cy="3111569"/>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24" name="TextBox 23"/>
          <p:cNvSpPr txBox="1"/>
          <p:nvPr/>
        </p:nvSpPr>
        <p:spPr bwMode="auto">
          <a:xfrm>
            <a:off x="152400" y="4724400"/>
            <a:ext cx="2182709" cy="338554"/>
          </a:xfrm>
          <a:prstGeom prst="rect">
            <a:avLst/>
          </a:prstGeom>
          <a:noFill/>
          <a:ln w="28575">
            <a:noFill/>
            <a:miter lim="800000"/>
            <a:headEnd/>
            <a:tailEnd/>
          </a:ln>
          <a:effectLst/>
        </p:spPr>
        <p:txBody>
          <a:bodyPr wrap="none" rtlCol="0">
            <a:spAutoFit/>
          </a:bodyPr>
          <a:lstStyle/>
          <a:p>
            <a:pPr>
              <a:spcBef>
                <a:spcPct val="50000"/>
              </a:spcBef>
            </a:pPr>
            <a:r>
              <a:rPr lang="en-US" sz="1600" dirty="0" smtClean="0"/>
              <a:t>MC@NLO, POWHEG</a:t>
            </a:r>
          </a:p>
        </p:txBody>
      </p:sp>
      <p:sp>
        <p:nvSpPr>
          <p:cNvPr id="32" name="TextBox 31"/>
          <p:cNvSpPr txBox="1"/>
          <p:nvPr/>
        </p:nvSpPr>
        <p:spPr bwMode="auto">
          <a:xfrm>
            <a:off x="8534400" y="1612831"/>
            <a:ext cx="507343" cy="338554"/>
          </a:xfrm>
          <a:prstGeom prst="rect">
            <a:avLst/>
          </a:prstGeom>
          <a:noFill/>
          <a:ln w="28575">
            <a:noFill/>
            <a:miter lim="800000"/>
            <a:headEnd/>
            <a:tailEnd/>
          </a:ln>
          <a:effectLst/>
        </p:spPr>
        <p:txBody>
          <a:bodyPr wrap="none" rtlCol="0">
            <a:spAutoFit/>
          </a:bodyPr>
          <a:lstStyle/>
          <a:p>
            <a:pPr>
              <a:spcBef>
                <a:spcPct val="50000"/>
              </a:spcBef>
            </a:pPr>
            <a:r>
              <a:rPr lang="en-US" sz="1600" i="1" dirty="0" smtClean="0"/>
              <a:t>PS</a:t>
            </a:r>
          </a:p>
        </p:txBody>
      </p:sp>
      <p:sp>
        <p:nvSpPr>
          <p:cNvPr id="22" name="Slide Number Placeholder 1"/>
          <p:cNvSpPr>
            <a:spLocks noGrp="1"/>
          </p:cNvSpPr>
          <p:nvPr>
            <p:ph type="sldNum" sz="quarter" idx="12"/>
          </p:nvPr>
        </p:nvSpPr>
        <p:spPr>
          <a:xfrm>
            <a:off x="7086600" y="6400800"/>
            <a:ext cx="1905000" cy="457200"/>
          </a:xfrm>
        </p:spPr>
        <p:txBody>
          <a:bodyPr/>
          <a:lstStyle/>
          <a:p>
            <a:pPr>
              <a:defRPr/>
            </a:pPr>
            <a:fld id="{EAEAFFAE-2AFA-DB42-A87C-4340D77792FB}" type="slidenum">
              <a:rPr lang="en-US" sz="1600" smtClean="0">
                <a:latin typeface="Arial"/>
                <a:cs typeface="Arial"/>
              </a:rPr>
              <a:pPr>
                <a:defRPr/>
              </a:pPr>
              <a:t>68</a:t>
            </a:fld>
            <a:endParaRPr lang="en-US" sz="1600" dirty="0">
              <a:latin typeface="Arial"/>
              <a:cs typeface="Arial"/>
            </a:endParaRPr>
          </a:p>
        </p:txBody>
      </p:sp>
    </p:spTree>
  </p:cSld>
  <p:clrMapOvr>
    <a:masterClrMapping/>
  </p:clrMapOvr>
  <p:transition advTm="27349"/>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 Box 1027"/>
          <p:cNvSpPr txBox="1">
            <a:spLocks noChangeArrowheads="1"/>
          </p:cNvSpPr>
          <p:nvPr/>
        </p:nvSpPr>
        <p:spPr bwMode="auto">
          <a:xfrm>
            <a:off x="1219200" y="152400"/>
            <a:ext cx="6858000" cy="461665"/>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rPr>
              <a:t>Systematic Uncertainties</a:t>
            </a:r>
          </a:p>
        </p:txBody>
      </p:sp>
      <p:sp>
        <p:nvSpPr>
          <p:cNvPr id="12" name="Rectangle 38"/>
          <p:cNvSpPr>
            <a:spLocks noChangeArrowheads="1"/>
          </p:cNvSpPr>
          <p:nvPr/>
        </p:nvSpPr>
        <p:spPr bwMode="auto">
          <a:xfrm>
            <a:off x="304800" y="990600"/>
            <a:ext cx="3886200" cy="55626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 typeface="Arial"/>
              <a:buChar char="•"/>
            </a:pPr>
            <a:r>
              <a:rPr lang="en-US" sz="1600" dirty="0" smtClean="0">
                <a:sym typeface="Wingdings"/>
              </a:rPr>
              <a:t>Theoretical:</a:t>
            </a:r>
          </a:p>
          <a:p>
            <a:pPr marL="800100" lvl="1" indent="-342900">
              <a:lnSpc>
                <a:spcPct val="90000"/>
              </a:lnSpc>
              <a:spcBef>
                <a:spcPct val="20000"/>
              </a:spcBef>
              <a:buFont typeface="Arial"/>
              <a:buChar char="•"/>
            </a:pPr>
            <a:r>
              <a:rPr lang="en-US" sz="1600" dirty="0" smtClean="0">
                <a:sym typeface="Wingdings"/>
              </a:rPr>
              <a:t>Signal simulation (</a:t>
            </a:r>
            <a:r>
              <a:rPr lang="en-US" sz="1600" dirty="0" err="1" smtClean="0">
                <a:sym typeface="Wingdings"/>
              </a:rPr>
              <a:t>PDFs</a:t>
            </a:r>
            <a:r>
              <a:rPr lang="en-US" sz="1600" dirty="0" smtClean="0">
                <a:sym typeface="Wingdings"/>
              </a:rPr>
              <a:t>, MC generator, </a:t>
            </a:r>
            <a:r>
              <a:rPr lang="en-US" sz="1600" dirty="0" err="1" smtClean="0">
                <a:sym typeface="Wingdings"/>
              </a:rPr>
              <a:t>hadronization</a:t>
            </a:r>
            <a:r>
              <a:rPr lang="en-US" sz="1600" dirty="0" smtClean="0">
                <a:sym typeface="Wingdings"/>
              </a:rPr>
              <a:t> model)</a:t>
            </a:r>
          </a:p>
          <a:p>
            <a:pPr marL="800100" lvl="1" indent="-342900">
              <a:lnSpc>
                <a:spcPct val="90000"/>
              </a:lnSpc>
              <a:spcBef>
                <a:spcPct val="20000"/>
              </a:spcBef>
              <a:buFont typeface="Arial"/>
              <a:buChar char="•"/>
            </a:pPr>
            <a:r>
              <a:rPr lang="en-US" sz="1600" dirty="0" smtClean="0">
                <a:sym typeface="Wingdings"/>
              </a:rPr>
              <a:t>Event modeling and environment (underlying event, color reconnection, QCD radiation, pileup)</a:t>
            </a:r>
          </a:p>
          <a:p>
            <a:pPr marL="800100" lvl="1"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r>
              <a:rPr lang="en-US" sz="1600" dirty="0" smtClean="0">
                <a:sym typeface="Wingdings"/>
              </a:rPr>
              <a:t>Experimental:</a:t>
            </a:r>
          </a:p>
          <a:p>
            <a:pPr marL="800100" lvl="1" indent="-342900">
              <a:lnSpc>
                <a:spcPct val="90000"/>
              </a:lnSpc>
              <a:spcBef>
                <a:spcPct val="20000"/>
              </a:spcBef>
              <a:buFont typeface="Arial"/>
              <a:buChar char="•"/>
            </a:pPr>
            <a:r>
              <a:rPr lang="en-US" sz="1600" dirty="0" smtClean="0">
                <a:sym typeface="Wingdings"/>
              </a:rPr>
              <a:t>Physics objects and detector modeling (jet reconstruction/resolution/scale, b-tagging, </a:t>
            </a:r>
            <a:r>
              <a:rPr lang="en-US" sz="1600" dirty="0" err="1" smtClean="0">
                <a:sym typeface="Wingdings"/>
              </a:rPr>
              <a:t>E</a:t>
            </a:r>
            <a:r>
              <a:rPr lang="en-US" sz="1600" baseline="-25000" dirty="0" err="1" smtClean="0">
                <a:sym typeface="Wingdings"/>
              </a:rPr>
              <a:t>T</a:t>
            </a:r>
            <a:r>
              <a:rPr lang="en-US" sz="1600" baseline="30000" dirty="0" err="1" smtClean="0">
                <a:sym typeface="Wingdings"/>
              </a:rPr>
              <a:t>miss</a:t>
            </a:r>
            <a:r>
              <a:rPr lang="en-US" sz="1600" dirty="0" smtClean="0">
                <a:sym typeface="Wingdings"/>
              </a:rPr>
              <a:t>,…)</a:t>
            </a:r>
          </a:p>
          <a:p>
            <a:pPr marL="800100" lvl="1" indent="-342900">
              <a:lnSpc>
                <a:spcPct val="90000"/>
              </a:lnSpc>
              <a:spcBef>
                <a:spcPct val="20000"/>
              </a:spcBef>
              <a:buFont typeface="Arial"/>
              <a:buChar char="•"/>
            </a:pPr>
            <a:r>
              <a:rPr lang="en-US" sz="1600" dirty="0" smtClean="0">
                <a:sym typeface="Wingdings"/>
              </a:rPr>
              <a:t>Background contamination</a:t>
            </a:r>
          </a:p>
          <a:p>
            <a:pPr marL="800100" lvl="1" indent="-342900">
              <a:lnSpc>
                <a:spcPct val="90000"/>
              </a:lnSpc>
              <a:spcBef>
                <a:spcPct val="20000"/>
              </a:spcBef>
              <a:buFont typeface="Arial"/>
              <a:buChar char="•"/>
            </a:pPr>
            <a:endParaRPr lang="en-US" sz="1600" dirty="0" smtClean="0">
              <a:sym typeface="Wingdings"/>
            </a:endParaRPr>
          </a:p>
          <a:p>
            <a:pPr marL="342900" indent="-342900">
              <a:lnSpc>
                <a:spcPct val="90000"/>
              </a:lnSpc>
              <a:spcBef>
                <a:spcPct val="20000"/>
              </a:spcBef>
              <a:buFont typeface="Arial"/>
              <a:buChar char="•"/>
            </a:pPr>
            <a:r>
              <a:rPr lang="en-US" sz="1600" dirty="0" smtClean="0">
                <a:sym typeface="Wingdings"/>
              </a:rPr>
              <a:t>Can exploit data to verify proper modeling and/or further constrain   size of systematic uncertainties.</a:t>
            </a:r>
          </a:p>
        </p:txBody>
      </p:sp>
      <p:pic>
        <p:nvPicPr>
          <p:cNvPr id="13" name="Picture 12"/>
          <p:cNvPicPr>
            <a:picLocks noChangeAspect="1"/>
          </p:cNvPicPr>
          <p:nvPr/>
        </p:nvPicPr>
        <p:blipFill>
          <a:blip r:embed="rId2"/>
          <a:stretch>
            <a:fillRect/>
          </a:stretch>
        </p:blipFill>
        <p:spPr>
          <a:xfrm>
            <a:off x="4419600" y="803177"/>
            <a:ext cx="4648200" cy="3387823"/>
          </a:xfrm>
          <a:prstGeom prst="rect">
            <a:avLst/>
          </a:prstGeom>
        </p:spPr>
      </p:pic>
      <p:sp>
        <p:nvSpPr>
          <p:cNvPr id="6" name="Slide Number Placeholder 1"/>
          <p:cNvSpPr>
            <a:spLocks noGrp="1"/>
          </p:cNvSpPr>
          <p:nvPr>
            <p:ph type="sldNum" sz="quarter" idx="12"/>
          </p:nvPr>
        </p:nvSpPr>
        <p:spPr>
          <a:xfrm>
            <a:off x="7086600" y="6400800"/>
            <a:ext cx="1905000" cy="457200"/>
          </a:xfrm>
        </p:spPr>
        <p:txBody>
          <a:bodyPr/>
          <a:lstStyle/>
          <a:p>
            <a:pPr>
              <a:defRPr/>
            </a:pPr>
            <a:fld id="{EAEAFFAE-2AFA-DB42-A87C-4340D77792FB}" type="slidenum">
              <a:rPr lang="en-US" sz="1600" smtClean="0">
                <a:latin typeface="Arial"/>
                <a:cs typeface="Arial"/>
              </a:rPr>
              <a:pPr>
                <a:defRPr/>
              </a:pPr>
              <a:t>69</a:t>
            </a:fld>
            <a:endParaRPr lang="en-US" sz="1600" dirty="0">
              <a:latin typeface="Arial"/>
              <a:cs typeface="Arial"/>
            </a:endParaRPr>
          </a:p>
        </p:txBody>
      </p:sp>
    </p:spTree>
  </p:cSld>
  <p:clrMapOvr>
    <a:masterClrMapping/>
  </p:clrMapOvr>
  <p:transition advTm="27349"/>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654005" y="1143000"/>
            <a:ext cx="5813595" cy="4343400"/>
          </a:xfrm>
          <a:prstGeom prst="rect">
            <a:avLst/>
          </a:prstGeom>
        </p:spPr>
      </p:pic>
      <p:sp>
        <p:nvSpPr>
          <p:cNvPr id="4" name="Text Box 1027"/>
          <p:cNvSpPr txBox="1">
            <a:spLocks noChangeArrowheads="1"/>
          </p:cNvSpPr>
          <p:nvPr/>
        </p:nvSpPr>
        <p:spPr bwMode="auto">
          <a:xfrm>
            <a:off x="1219200" y="152400"/>
            <a:ext cx="6858000" cy="461963"/>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rPr>
              <a:t>Tevatron Combined Results</a:t>
            </a:r>
            <a:endParaRPr lang="en-US" sz="2400" dirty="0">
              <a:solidFill>
                <a:srgbClr val="990033"/>
              </a:solidFill>
            </a:endParaRPr>
          </a:p>
        </p:txBody>
      </p:sp>
      <p:sp>
        <p:nvSpPr>
          <p:cNvPr id="29" name="Rectangle 1028"/>
          <p:cNvSpPr>
            <a:spLocks noChangeArrowheads="1"/>
          </p:cNvSpPr>
          <p:nvPr/>
        </p:nvSpPr>
        <p:spPr bwMode="auto">
          <a:xfrm>
            <a:off x="1295400" y="5562600"/>
            <a:ext cx="7086600" cy="1143000"/>
          </a:xfrm>
          <a:prstGeom prst="rect">
            <a:avLst/>
          </a:prstGeom>
          <a:noFill/>
          <a:ln w="9525">
            <a:noFill/>
            <a:miter lim="800000"/>
            <a:headEnd/>
            <a:tailEnd/>
          </a:ln>
        </p:spPr>
        <p:txBody>
          <a:bodyPr>
            <a:prstTxWarp prst="textNoShape">
              <a:avLst/>
            </a:prstTxWarp>
          </a:bodyPr>
          <a:lstStyle/>
          <a:p>
            <a:pPr marL="285750" indent="-285750">
              <a:spcBef>
                <a:spcPct val="20000"/>
              </a:spcBef>
              <a:buFont typeface="Arial" charset="0"/>
              <a:buChar char="•"/>
            </a:pPr>
            <a:r>
              <a:rPr lang="en-US" sz="1600" dirty="0" smtClean="0">
                <a:solidFill>
                  <a:srgbClr val="000000"/>
                </a:solidFill>
              </a:rPr>
              <a:t>Expected exclusion: </a:t>
            </a:r>
            <a:r>
              <a:rPr lang="en-US" sz="1600" dirty="0" smtClean="0"/>
              <a:t>90 &lt; </a:t>
            </a:r>
            <a:r>
              <a:rPr lang="en-US" sz="1600" dirty="0" err="1" smtClean="0"/>
              <a:t>m</a:t>
            </a:r>
            <a:r>
              <a:rPr lang="en-US" sz="1600" baseline="-25000" dirty="0" err="1" smtClean="0"/>
              <a:t>H</a:t>
            </a:r>
            <a:r>
              <a:rPr lang="en-US" sz="1600" dirty="0" smtClean="0"/>
              <a:t> &lt; 120 GeV, 140&lt; </a:t>
            </a:r>
            <a:r>
              <a:rPr lang="en-US" sz="1600" dirty="0" err="1" smtClean="0"/>
              <a:t>m</a:t>
            </a:r>
            <a:r>
              <a:rPr lang="en-US" sz="1600" baseline="-25000" dirty="0" err="1" smtClean="0"/>
              <a:t>H</a:t>
            </a:r>
            <a:r>
              <a:rPr lang="en-US" sz="1600" dirty="0" smtClean="0"/>
              <a:t> &lt; 184 GeV</a:t>
            </a:r>
            <a:endParaRPr lang="en-US" sz="1600" dirty="0" smtClean="0">
              <a:solidFill>
                <a:srgbClr val="000000"/>
              </a:solidFill>
            </a:endParaRPr>
          </a:p>
          <a:p>
            <a:pPr marL="285750" indent="-285750">
              <a:spcBef>
                <a:spcPct val="20000"/>
              </a:spcBef>
            </a:pPr>
            <a:r>
              <a:rPr lang="en-US" sz="1600" dirty="0" smtClean="0">
                <a:solidFill>
                  <a:srgbClr val="000000"/>
                </a:solidFill>
              </a:rPr>
              <a:t>	</a:t>
            </a:r>
            <a:r>
              <a:rPr lang="en-US" sz="1600" dirty="0" smtClean="0">
                <a:solidFill>
                  <a:srgbClr val="FF0000"/>
                </a:solidFill>
              </a:rPr>
              <a:t>Observed exclusion: 90 &lt; </a:t>
            </a:r>
            <a:r>
              <a:rPr lang="en-US" sz="1600" dirty="0" err="1" smtClean="0">
                <a:solidFill>
                  <a:srgbClr val="FF0000"/>
                </a:solidFill>
              </a:rPr>
              <a:t>m</a:t>
            </a:r>
            <a:r>
              <a:rPr lang="en-US" sz="1600" baseline="-25000" dirty="0" err="1" smtClean="0">
                <a:solidFill>
                  <a:srgbClr val="FF0000"/>
                </a:solidFill>
              </a:rPr>
              <a:t>H</a:t>
            </a:r>
            <a:r>
              <a:rPr lang="en-US" sz="1600" dirty="0" smtClean="0">
                <a:solidFill>
                  <a:srgbClr val="FF0000"/>
                </a:solidFill>
              </a:rPr>
              <a:t> &lt; 109 GeV, 149 &lt; </a:t>
            </a:r>
            <a:r>
              <a:rPr lang="en-US" sz="1600" dirty="0" err="1" smtClean="0">
                <a:solidFill>
                  <a:srgbClr val="FF0000"/>
                </a:solidFill>
              </a:rPr>
              <a:t>m</a:t>
            </a:r>
            <a:r>
              <a:rPr lang="en-US" sz="1600" baseline="-25000" dirty="0" err="1" smtClean="0">
                <a:solidFill>
                  <a:srgbClr val="FF0000"/>
                </a:solidFill>
              </a:rPr>
              <a:t>H</a:t>
            </a:r>
            <a:r>
              <a:rPr lang="en-US" sz="1600" dirty="0" smtClean="0">
                <a:solidFill>
                  <a:srgbClr val="FF0000"/>
                </a:solidFill>
              </a:rPr>
              <a:t> &lt; 182 GeV</a:t>
            </a:r>
          </a:p>
          <a:p>
            <a:pPr marL="285750" indent="-285750">
              <a:spcBef>
                <a:spcPct val="20000"/>
              </a:spcBef>
              <a:buFont typeface="Arial" charset="0"/>
              <a:buChar char="•"/>
            </a:pPr>
            <a:r>
              <a:rPr lang="en-US" sz="1600" dirty="0" smtClean="0"/>
              <a:t>95% CL limit at </a:t>
            </a:r>
            <a:r>
              <a:rPr lang="en-US" sz="1600" dirty="0" err="1" smtClean="0"/>
              <a:t>m</a:t>
            </a:r>
            <a:r>
              <a:rPr lang="en-US" sz="1600" baseline="-25000" dirty="0" err="1" smtClean="0"/>
              <a:t>H</a:t>
            </a:r>
            <a:r>
              <a:rPr lang="en-US" sz="1600" dirty="0" smtClean="0"/>
              <a:t>=125 GeV: </a:t>
            </a:r>
            <a:r>
              <a:rPr lang="en-US" sz="1600" dirty="0" smtClean="0">
                <a:solidFill>
                  <a:srgbClr val="000000"/>
                </a:solidFill>
              </a:rPr>
              <a:t>1.06xSM (expected), </a:t>
            </a:r>
            <a:r>
              <a:rPr lang="en-US" sz="1600" dirty="0" smtClean="0">
                <a:solidFill>
                  <a:srgbClr val="FF0000"/>
                </a:solidFill>
              </a:rPr>
              <a:t>2.44xSM (observed)</a:t>
            </a: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a:solidFill>
                <a:srgbClr val="000000"/>
              </a:solidFill>
            </a:endParaRPr>
          </a:p>
          <a:p>
            <a:pPr marL="285750" indent="-285750">
              <a:spcBef>
                <a:spcPct val="20000"/>
              </a:spcBef>
              <a:buFont typeface="Arial" charset="0"/>
              <a:buChar char="•"/>
            </a:pPr>
            <a:endParaRPr lang="en-US" sz="1600" dirty="0">
              <a:solidFill>
                <a:srgbClr val="000000"/>
              </a:solidFill>
              <a:sym typeface="Symbol" charset="2"/>
            </a:endParaRPr>
          </a:p>
        </p:txBody>
      </p:sp>
      <p:sp>
        <p:nvSpPr>
          <p:cNvPr id="7" name="Oval 6"/>
          <p:cNvSpPr/>
          <p:nvPr/>
        </p:nvSpPr>
        <p:spPr bwMode="auto">
          <a:xfrm>
            <a:off x="2819400" y="2514600"/>
            <a:ext cx="2209800" cy="7620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10" name="Slide Number Placeholder 1"/>
          <p:cNvSpPr>
            <a:spLocks noGrp="1"/>
          </p:cNvSpPr>
          <p:nvPr>
            <p:ph type="sldNum" sz="quarter" idx="12"/>
          </p:nvPr>
        </p:nvSpPr>
        <p:spPr>
          <a:xfrm>
            <a:off x="7010400" y="6400800"/>
            <a:ext cx="1905000" cy="457200"/>
          </a:xfrm>
        </p:spPr>
        <p:txBody>
          <a:bodyPr/>
          <a:lstStyle/>
          <a:p>
            <a:pPr>
              <a:defRPr/>
            </a:pPr>
            <a:fld id="{EAEAFFAE-2AFA-DB42-A87C-4340D77792FB}" type="slidenum">
              <a:rPr lang="en-US" sz="1600" smtClean="0">
                <a:latin typeface="Arial"/>
                <a:cs typeface="Arial"/>
              </a:rPr>
              <a:pPr>
                <a:defRPr/>
              </a:pPr>
              <a:t>7</a:t>
            </a:fld>
            <a:endParaRPr lang="en-US" sz="1600">
              <a:latin typeface="Arial"/>
              <a:cs typeface="Arial"/>
            </a:endParaRPr>
          </a:p>
        </p:txBody>
      </p:sp>
      <p:sp>
        <p:nvSpPr>
          <p:cNvPr id="12" name="Rectangle 11"/>
          <p:cNvSpPr/>
          <p:nvPr/>
        </p:nvSpPr>
        <p:spPr>
          <a:xfrm>
            <a:off x="5925454" y="914400"/>
            <a:ext cx="1542146" cy="307777"/>
          </a:xfrm>
          <a:prstGeom prst="rect">
            <a:avLst/>
          </a:prstGeom>
        </p:spPr>
        <p:txBody>
          <a:bodyPr wrap="none">
            <a:spAutoFit/>
          </a:bodyPr>
          <a:lstStyle/>
          <a:p>
            <a:r>
              <a:rPr lang="en-US" dirty="0" smtClean="0"/>
              <a:t>arXiv:1303.6346 </a:t>
            </a:r>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 Box 1027"/>
          <p:cNvSpPr txBox="1">
            <a:spLocks noChangeArrowheads="1"/>
          </p:cNvSpPr>
          <p:nvPr/>
        </p:nvSpPr>
        <p:spPr bwMode="auto">
          <a:xfrm>
            <a:off x="1219200" y="152400"/>
            <a:ext cx="6858000" cy="461963"/>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rPr>
              <a:t>Projected DØ Uncertainty</a:t>
            </a:r>
            <a:endParaRPr lang="en-US" sz="2400" dirty="0">
              <a:solidFill>
                <a:srgbClr val="990033"/>
              </a:solidFill>
            </a:endParaRPr>
          </a:p>
        </p:txBody>
      </p:sp>
      <p:pic>
        <p:nvPicPr>
          <p:cNvPr id="3" name="Picture 2"/>
          <p:cNvPicPr>
            <a:picLocks noChangeAspect="1"/>
          </p:cNvPicPr>
          <p:nvPr/>
        </p:nvPicPr>
        <p:blipFill>
          <a:blip r:embed="rId2"/>
          <a:stretch>
            <a:fillRect/>
          </a:stretch>
        </p:blipFill>
        <p:spPr>
          <a:xfrm>
            <a:off x="47179" y="1066800"/>
            <a:ext cx="9096821" cy="5181600"/>
          </a:xfrm>
          <a:prstGeom prst="rect">
            <a:avLst/>
          </a:prstGeo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 Box 1027"/>
          <p:cNvSpPr txBox="1">
            <a:spLocks noChangeArrowheads="1"/>
          </p:cNvSpPr>
          <p:nvPr/>
        </p:nvSpPr>
        <p:spPr bwMode="auto">
          <a:xfrm>
            <a:off x="1219200" y="152400"/>
            <a:ext cx="6858000" cy="461963"/>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rPr>
              <a:t>Projected CDF Uncertainty</a:t>
            </a:r>
            <a:endParaRPr lang="en-US" sz="2400" dirty="0">
              <a:solidFill>
                <a:srgbClr val="990033"/>
              </a:solidFill>
            </a:endParaRPr>
          </a:p>
        </p:txBody>
      </p:sp>
      <p:pic>
        <p:nvPicPr>
          <p:cNvPr id="4" name="Picture 3"/>
          <p:cNvPicPr>
            <a:picLocks noChangeAspect="1"/>
          </p:cNvPicPr>
          <p:nvPr/>
        </p:nvPicPr>
        <p:blipFill>
          <a:blip r:embed="rId2"/>
          <a:stretch>
            <a:fillRect/>
          </a:stretch>
        </p:blipFill>
        <p:spPr>
          <a:xfrm>
            <a:off x="685800" y="1219200"/>
            <a:ext cx="7715250" cy="4199492"/>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1066800" y="1447800"/>
            <a:ext cx="6477000" cy="4403600"/>
          </a:xfrm>
          <a:prstGeom prst="rect">
            <a:avLst/>
          </a:prstGeom>
        </p:spPr>
      </p:pic>
      <p:sp>
        <p:nvSpPr>
          <p:cNvPr id="4" name="Text Box 1027"/>
          <p:cNvSpPr txBox="1">
            <a:spLocks noChangeArrowheads="1"/>
          </p:cNvSpPr>
          <p:nvPr/>
        </p:nvSpPr>
        <p:spPr bwMode="auto">
          <a:xfrm>
            <a:off x="1219200" y="152400"/>
            <a:ext cx="6858000" cy="461963"/>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rPr>
              <a:t>Quantifying the Excess: </a:t>
            </a:r>
            <a:r>
              <a:rPr lang="en-US" sz="2400" dirty="0" err="1" smtClean="0">
                <a:solidFill>
                  <a:srgbClr val="990033"/>
                </a:solidFill>
              </a:rPr>
              <a:t>p</a:t>
            </a:r>
            <a:r>
              <a:rPr lang="en-US" sz="2400" dirty="0" smtClean="0">
                <a:solidFill>
                  <a:srgbClr val="990033"/>
                </a:solidFill>
              </a:rPr>
              <a:t>-values</a:t>
            </a:r>
            <a:endParaRPr lang="en-US" sz="2400" dirty="0">
              <a:solidFill>
                <a:srgbClr val="990033"/>
              </a:solidFill>
            </a:endParaRPr>
          </a:p>
        </p:txBody>
      </p:sp>
      <p:sp>
        <p:nvSpPr>
          <p:cNvPr id="29" name="Rectangle 1028"/>
          <p:cNvSpPr>
            <a:spLocks noChangeArrowheads="1"/>
          </p:cNvSpPr>
          <p:nvPr/>
        </p:nvSpPr>
        <p:spPr bwMode="auto">
          <a:xfrm>
            <a:off x="609600" y="914400"/>
            <a:ext cx="7086600" cy="1143000"/>
          </a:xfrm>
          <a:prstGeom prst="rect">
            <a:avLst/>
          </a:prstGeom>
          <a:noFill/>
          <a:ln w="9525">
            <a:noFill/>
            <a:miter lim="800000"/>
            <a:headEnd/>
            <a:tailEnd/>
          </a:ln>
        </p:spPr>
        <p:txBody>
          <a:bodyPr>
            <a:prstTxWarp prst="textNoShape">
              <a:avLst/>
            </a:prstTxWarp>
          </a:bodyPr>
          <a:lstStyle/>
          <a:p>
            <a:pPr marL="285750" indent="-285750">
              <a:spcBef>
                <a:spcPct val="20000"/>
              </a:spcBef>
              <a:buFont typeface="Arial" charset="0"/>
              <a:buChar char="•"/>
            </a:pPr>
            <a:r>
              <a:rPr lang="en-US" sz="1600" dirty="0" smtClean="0">
                <a:solidFill>
                  <a:srgbClr val="000000"/>
                </a:solidFill>
              </a:rPr>
              <a:t>Local </a:t>
            </a:r>
            <a:r>
              <a:rPr lang="en-US" sz="1600" dirty="0" err="1" smtClean="0">
                <a:solidFill>
                  <a:srgbClr val="000000"/>
                </a:solidFill>
              </a:rPr>
              <a:t>p</a:t>
            </a:r>
            <a:r>
              <a:rPr lang="en-US" sz="1600" dirty="0" smtClean="0">
                <a:solidFill>
                  <a:srgbClr val="000000"/>
                </a:solidFill>
              </a:rPr>
              <a:t>-value distribution for background-only hypothesis:</a:t>
            </a: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pPr>
            <a:endParaRPr lang="en-US" sz="1600" dirty="0" smtClean="0">
              <a:solidFill>
                <a:srgbClr val="000000"/>
              </a:solidFill>
            </a:endParaRPr>
          </a:p>
          <a:p>
            <a:pPr marL="285750" indent="-285750">
              <a:spcBef>
                <a:spcPct val="20000"/>
              </a:spcBef>
              <a:buFont typeface="Arial" charset="0"/>
              <a:buChar char="•"/>
            </a:pPr>
            <a:endParaRPr lang="en-US" sz="1600" dirty="0">
              <a:solidFill>
                <a:srgbClr val="000000"/>
              </a:solidFill>
              <a:sym typeface="Symbol" charset="2"/>
            </a:endParaRPr>
          </a:p>
        </p:txBody>
      </p:sp>
      <p:sp>
        <p:nvSpPr>
          <p:cNvPr id="9" name="Rectangle 1028"/>
          <p:cNvSpPr>
            <a:spLocks noChangeArrowheads="1"/>
          </p:cNvSpPr>
          <p:nvPr/>
        </p:nvSpPr>
        <p:spPr bwMode="auto">
          <a:xfrm>
            <a:off x="381000" y="5943600"/>
            <a:ext cx="8534400" cy="762000"/>
          </a:xfrm>
          <a:prstGeom prst="rect">
            <a:avLst/>
          </a:prstGeom>
          <a:noFill/>
          <a:ln w="9525">
            <a:noFill/>
            <a:miter lim="800000"/>
            <a:headEnd/>
            <a:tailEnd/>
          </a:ln>
        </p:spPr>
        <p:txBody>
          <a:bodyPr>
            <a:prstTxWarp prst="textNoShape">
              <a:avLst/>
            </a:prstTxWarp>
          </a:bodyPr>
          <a:lstStyle/>
          <a:p>
            <a:pPr marL="742950" lvl="1" indent="-285750">
              <a:spcBef>
                <a:spcPct val="20000"/>
              </a:spcBef>
              <a:buFont typeface="Arial" charset="0"/>
              <a:buChar char="•"/>
            </a:pPr>
            <a:r>
              <a:rPr lang="en-US" sz="1600" dirty="0" smtClean="0">
                <a:solidFill>
                  <a:srgbClr val="000000"/>
                </a:solidFill>
              </a:rPr>
              <a:t>Minimum local </a:t>
            </a:r>
            <a:r>
              <a:rPr lang="en-US" sz="1600" dirty="0" err="1" smtClean="0">
                <a:solidFill>
                  <a:srgbClr val="FF0000"/>
                </a:solidFill>
              </a:rPr>
              <a:t>p</a:t>
            </a:r>
            <a:r>
              <a:rPr lang="en-US" sz="1600" dirty="0" smtClean="0">
                <a:solidFill>
                  <a:srgbClr val="FF0000"/>
                </a:solidFill>
              </a:rPr>
              <a:t>-value at </a:t>
            </a:r>
            <a:r>
              <a:rPr lang="en-US" sz="1600" dirty="0" err="1" smtClean="0">
                <a:solidFill>
                  <a:srgbClr val="FF0000"/>
                </a:solidFill>
              </a:rPr>
              <a:t>m</a:t>
            </a:r>
            <a:r>
              <a:rPr lang="en-US" sz="1600" baseline="-25000" dirty="0" err="1" smtClean="0">
                <a:solidFill>
                  <a:srgbClr val="FF0000"/>
                </a:solidFill>
              </a:rPr>
              <a:t>H</a:t>
            </a:r>
            <a:r>
              <a:rPr lang="en-US" sz="1600" dirty="0" smtClean="0">
                <a:solidFill>
                  <a:srgbClr val="FF0000"/>
                </a:solidFill>
              </a:rPr>
              <a:t>=120 GeV: 3.1</a:t>
            </a:r>
            <a:r>
              <a:rPr lang="en-US" sz="1600" dirty="0" smtClean="0">
                <a:solidFill>
                  <a:srgbClr val="FF0000"/>
                </a:solidFill>
                <a:latin typeface="Symbol" charset="2"/>
                <a:cs typeface="Symbol" charset="2"/>
              </a:rPr>
              <a:t>s</a:t>
            </a:r>
            <a:r>
              <a:rPr lang="en-US" sz="1600" dirty="0" smtClean="0">
                <a:solidFill>
                  <a:srgbClr val="FF0000"/>
                </a:solidFill>
              </a:rPr>
              <a:t> </a:t>
            </a:r>
            <a:r>
              <a:rPr lang="en-US" sz="1600" dirty="0" smtClean="0">
                <a:solidFill>
                  <a:srgbClr val="000000"/>
                </a:solidFill>
              </a:rPr>
              <a:t>(2.0</a:t>
            </a:r>
            <a:r>
              <a:rPr lang="en-US" sz="1600" dirty="0" smtClean="0">
                <a:solidFill>
                  <a:srgbClr val="000000"/>
                </a:solidFill>
                <a:latin typeface="Symbol" charset="2"/>
                <a:cs typeface="Symbol" charset="2"/>
              </a:rPr>
              <a:t>s</a:t>
            </a:r>
            <a:r>
              <a:rPr lang="en-US" sz="1600" dirty="0" smtClean="0">
                <a:solidFill>
                  <a:srgbClr val="000000"/>
                </a:solidFill>
              </a:rPr>
              <a:t> expected)</a:t>
            </a:r>
          </a:p>
          <a:p>
            <a:pPr marL="1657350" lvl="3" indent="-285750">
              <a:spcBef>
                <a:spcPct val="20000"/>
              </a:spcBef>
            </a:pPr>
            <a:r>
              <a:rPr lang="en-US" sz="1600" dirty="0" smtClean="0">
                <a:solidFill>
                  <a:srgbClr val="000000"/>
                </a:solidFill>
              </a:rPr>
              <a:t>             </a:t>
            </a:r>
            <a:r>
              <a:rPr lang="en-US" sz="1600" dirty="0" err="1" smtClean="0">
                <a:solidFill>
                  <a:srgbClr val="FF0000"/>
                </a:solidFill>
              </a:rPr>
              <a:t>p</a:t>
            </a:r>
            <a:r>
              <a:rPr lang="en-US" sz="1600" dirty="0" smtClean="0">
                <a:solidFill>
                  <a:srgbClr val="FF0000"/>
                </a:solidFill>
              </a:rPr>
              <a:t>-value at </a:t>
            </a:r>
            <a:r>
              <a:rPr lang="en-US" sz="1600" dirty="0" err="1" smtClean="0">
                <a:solidFill>
                  <a:srgbClr val="FF0000"/>
                </a:solidFill>
              </a:rPr>
              <a:t>m</a:t>
            </a:r>
            <a:r>
              <a:rPr lang="en-US" sz="1600" baseline="-25000" dirty="0" err="1" smtClean="0">
                <a:solidFill>
                  <a:srgbClr val="FF0000"/>
                </a:solidFill>
              </a:rPr>
              <a:t>H</a:t>
            </a:r>
            <a:r>
              <a:rPr lang="en-US" sz="1600" dirty="0" smtClean="0">
                <a:solidFill>
                  <a:srgbClr val="FF0000"/>
                </a:solidFill>
              </a:rPr>
              <a:t>=125 GeV: 3.0</a:t>
            </a:r>
            <a:r>
              <a:rPr lang="en-US" sz="1600" dirty="0" smtClean="0">
                <a:solidFill>
                  <a:srgbClr val="FF0000"/>
                </a:solidFill>
                <a:latin typeface="Symbol" charset="2"/>
                <a:cs typeface="Symbol" charset="2"/>
              </a:rPr>
              <a:t>s</a:t>
            </a:r>
            <a:r>
              <a:rPr lang="en-US" sz="1600" dirty="0" smtClean="0">
                <a:solidFill>
                  <a:srgbClr val="FF0000"/>
                </a:solidFill>
              </a:rPr>
              <a:t> </a:t>
            </a:r>
            <a:r>
              <a:rPr lang="en-US" sz="1600" dirty="0" smtClean="0">
                <a:solidFill>
                  <a:srgbClr val="000000"/>
                </a:solidFill>
              </a:rPr>
              <a:t>(1.9</a:t>
            </a:r>
            <a:r>
              <a:rPr lang="en-US" sz="1600" dirty="0" smtClean="0">
                <a:solidFill>
                  <a:srgbClr val="000000"/>
                </a:solidFill>
                <a:latin typeface="Symbol" charset="2"/>
                <a:cs typeface="Symbol" charset="2"/>
              </a:rPr>
              <a:t>s</a:t>
            </a:r>
            <a:r>
              <a:rPr lang="en-US" sz="1600" dirty="0" smtClean="0">
                <a:solidFill>
                  <a:srgbClr val="000000"/>
                </a:solidFill>
              </a:rPr>
              <a:t> expected)</a:t>
            </a: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buFont typeface="Arial" charset="0"/>
              <a:buChar char="•"/>
            </a:pPr>
            <a:endParaRPr lang="en-US" sz="1600" dirty="0" smtClean="0">
              <a:solidFill>
                <a:srgbClr val="000000"/>
              </a:solidFill>
            </a:endParaRPr>
          </a:p>
          <a:p>
            <a:pPr marL="285750" indent="-285750">
              <a:spcBef>
                <a:spcPct val="20000"/>
              </a:spcBef>
            </a:pPr>
            <a:endParaRPr lang="en-US" sz="1600" dirty="0" smtClean="0">
              <a:solidFill>
                <a:srgbClr val="000000"/>
              </a:solidFill>
            </a:endParaRPr>
          </a:p>
          <a:p>
            <a:pPr marL="285750" indent="-285750">
              <a:spcBef>
                <a:spcPct val="20000"/>
              </a:spcBef>
              <a:buFont typeface="Arial" charset="0"/>
              <a:buChar char="•"/>
            </a:pPr>
            <a:endParaRPr lang="en-US" sz="1600" dirty="0">
              <a:solidFill>
                <a:srgbClr val="000000"/>
              </a:solidFill>
              <a:sym typeface="Symbol" charset="2"/>
            </a:endParaRPr>
          </a:p>
        </p:txBody>
      </p:sp>
      <p:cxnSp>
        <p:nvCxnSpPr>
          <p:cNvPr id="11" name="Straight Connector 10"/>
          <p:cNvCxnSpPr/>
          <p:nvPr/>
        </p:nvCxnSpPr>
        <p:spPr bwMode="auto">
          <a:xfrm>
            <a:off x="1828800" y="3108200"/>
            <a:ext cx="5410200" cy="1588"/>
          </a:xfrm>
          <a:prstGeom prst="line">
            <a:avLst/>
          </a:prstGeom>
          <a:noFill/>
          <a:ln w="28575" cap="flat" cmpd="sng" algn="ctr">
            <a:solidFill>
              <a:schemeClr val="tx1"/>
            </a:solidFill>
            <a:prstDash val="lgDashDotDot"/>
            <a:round/>
            <a:headEnd type="none" w="med" len="med"/>
            <a:tailEnd type="none" w="med" len="med"/>
          </a:ln>
          <a:effectLst/>
        </p:spPr>
      </p:cxnSp>
      <p:sp>
        <p:nvSpPr>
          <p:cNvPr id="12" name="TextBox 11"/>
          <p:cNvSpPr txBox="1"/>
          <p:nvPr/>
        </p:nvSpPr>
        <p:spPr bwMode="auto">
          <a:xfrm>
            <a:off x="7436098" y="1660400"/>
            <a:ext cx="1631702" cy="738664"/>
          </a:xfrm>
          <a:prstGeom prst="rect">
            <a:avLst/>
          </a:prstGeom>
          <a:noFill/>
          <a:ln w="28575">
            <a:noFill/>
            <a:miter lim="800000"/>
            <a:headEnd/>
            <a:tailEnd/>
          </a:ln>
          <a:effectLst/>
        </p:spPr>
        <p:txBody>
          <a:bodyPr wrap="square" rtlCol="0">
            <a:spAutoFit/>
          </a:bodyPr>
          <a:lstStyle/>
          <a:p>
            <a:pPr>
              <a:spcBef>
                <a:spcPct val="50000"/>
              </a:spcBef>
            </a:pPr>
            <a:r>
              <a:rPr lang="en-US" i="1" dirty="0" smtClean="0"/>
              <a:t>Median expected </a:t>
            </a:r>
            <a:r>
              <a:rPr lang="en-US" i="1" dirty="0" err="1" smtClean="0"/>
              <a:t>p</a:t>
            </a:r>
            <a:r>
              <a:rPr lang="en-US" i="1" dirty="0" smtClean="0"/>
              <a:t>-value for B-only hypothesis</a:t>
            </a:r>
          </a:p>
        </p:txBody>
      </p:sp>
      <p:cxnSp>
        <p:nvCxnSpPr>
          <p:cNvPr id="14" name="Straight Arrow Connector 13"/>
          <p:cNvCxnSpPr/>
          <p:nvPr/>
        </p:nvCxnSpPr>
        <p:spPr bwMode="auto">
          <a:xfrm rot="10800000" flipV="1">
            <a:off x="7010400" y="2422400"/>
            <a:ext cx="990600" cy="685800"/>
          </a:xfrm>
          <a:prstGeom prst="straightConnector1">
            <a:avLst/>
          </a:prstGeom>
          <a:noFill/>
          <a:ln w="9525" cap="flat" cmpd="sng" algn="ctr">
            <a:solidFill>
              <a:schemeClr val="tx1"/>
            </a:solidFill>
            <a:prstDash val="solid"/>
            <a:round/>
            <a:headEnd type="none" w="med" len="med"/>
            <a:tailEnd type="arrow"/>
          </a:ln>
          <a:effectLst/>
        </p:spPr>
      </p:cxnSp>
      <p:sp>
        <p:nvSpPr>
          <p:cNvPr id="16" name="TextBox 15"/>
          <p:cNvSpPr txBox="1"/>
          <p:nvPr/>
        </p:nvSpPr>
        <p:spPr bwMode="auto">
          <a:xfrm>
            <a:off x="7543800" y="4579336"/>
            <a:ext cx="1631702" cy="738664"/>
          </a:xfrm>
          <a:prstGeom prst="rect">
            <a:avLst/>
          </a:prstGeom>
          <a:noFill/>
          <a:ln w="28575">
            <a:noFill/>
            <a:miter lim="800000"/>
            <a:headEnd/>
            <a:tailEnd/>
          </a:ln>
          <a:effectLst/>
        </p:spPr>
        <p:txBody>
          <a:bodyPr wrap="square" rtlCol="0">
            <a:spAutoFit/>
          </a:bodyPr>
          <a:lstStyle/>
          <a:p>
            <a:pPr>
              <a:spcBef>
                <a:spcPct val="50000"/>
              </a:spcBef>
            </a:pPr>
            <a:r>
              <a:rPr lang="en-US" i="1" dirty="0" smtClean="0"/>
              <a:t>Median expected </a:t>
            </a:r>
            <a:r>
              <a:rPr lang="en-US" i="1" dirty="0" err="1" smtClean="0"/>
              <a:t>p</a:t>
            </a:r>
            <a:r>
              <a:rPr lang="en-US" i="1" dirty="0" smtClean="0"/>
              <a:t>-value for S+B hypothesis </a:t>
            </a:r>
          </a:p>
        </p:txBody>
      </p:sp>
      <p:cxnSp>
        <p:nvCxnSpPr>
          <p:cNvPr id="18" name="Straight Arrow Connector 17"/>
          <p:cNvCxnSpPr/>
          <p:nvPr/>
        </p:nvCxnSpPr>
        <p:spPr bwMode="auto">
          <a:xfrm rot="10800000">
            <a:off x="6019802" y="4175000"/>
            <a:ext cx="1523998" cy="609600"/>
          </a:xfrm>
          <a:prstGeom prst="straightConnector1">
            <a:avLst/>
          </a:prstGeom>
          <a:noFill/>
          <a:ln w="9525" cap="flat" cmpd="sng" algn="ctr">
            <a:solidFill>
              <a:schemeClr val="tx1"/>
            </a:solidFill>
            <a:prstDash val="solid"/>
            <a:round/>
            <a:headEnd type="none" w="med" len="med"/>
            <a:tailEnd type="arrow"/>
          </a:ln>
          <a:effectLst/>
        </p:spPr>
      </p:cxnSp>
      <p:sp>
        <p:nvSpPr>
          <p:cNvPr id="13" name="Slide Number Placeholder 1"/>
          <p:cNvSpPr>
            <a:spLocks noGrp="1"/>
          </p:cNvSpPr>
          <p:nvPr>
            <p:ph type="sldNum" sz="quarter" idx="12"/>
          </p:nvPr>
        </p:nvSpPr>
        <p:spPr>
          <a:xfrm>
            <a:off x="7010400" y="6400800"/>
            <a:ext cx="1905000" cy="457200"/>
          </a:xfrm>
        </p:spPr>
        <p:txBody>
          <a:bodyPr/>
          <a:lstStyle/>
          <a:p>
            <a:pPr>
              <a:defRPr/>
            </a:pPr>
            <a:fld id="{EAEAFFAE-2AFA-DB42-A87C-4340D77792FB}" type="slidenum">
              <a:rPr lang="en-US" sz="1600" smtClean="0">
                <a:latin typeface="Arial"/>
                <a:cs typeface="Arial"/>
              </a:rPr>
              <a:pPr>
                <a:defRPr/>
              </a:pPr>
              <a:t>8</a:t>
            </a:fld>
            <a:endParaRPr lang="en-US" sz="1600">
              <a:latin typeface="Arial"/>
              <a:cs typeface="Arial"/>
            </a:endParaRPr>
          </a:p>
        </p:txBody>
      </p:sp>
      <p:sp>
        <p:nvSpPr>
          <p:cNvPr id="20" name="TextBox 19"/>
          <p:cNvSpPr txBox="1"/>
          <p:nvPr/>
        </p:nvSpPr>
        <p:spPr bwMode="auto">
          <a:xfrm>
            <a:off x="7543800" y="3260600"/>
            <a:ext cx="1631702" cy="954107"/>
          </a:xfrm>
          <a:prstGeom prst="rect">
            <a:avLst/>
          </a:prstGeom>
          <a:noFill/>
          <a:ln w="28575">
            <a:noFill/>
            <a:miter lim="800000"/>
            <a:headEnd/>
            <a:tailEnd/>
          </a:ln>
          <a:effectLst/>
        </p:spPr>
        <p:txBody>
          <a:bodyPr wrap="square" rtlCol="0">
            <a:spAutoFit/>
          </a:bodyPr>
          <a:lstStyle/>
          <a:p>
            <a:pPr>
              <a:spcBef>
                <a:spcPct val="50000"/>
              </a:spcBef>
            </a:pPr>
            <a:r>
              <a:rPr lang="en-US" i="1" dirty="0" smtClean="0"/>
              <a:t>Median expected </a:t>
            </a:r>
            <a:r>
              <a:rPr lang="en-US" i="1" dirty="0" err="1" smtClean="0"/>
              <a:t>p</a:t>
            </a:r>
            <a:r>
              <a:rPr lang="en-US" i="1" dirty="0" smtClean="0"/>
              <a:t>-value for S+B hypothesis (for </a:t>
            </a:r>
            <a:r>
              <a:rPr lang="en-US" i="1" dirty="0" err="1" smtClean="0"/>
              <a:t>m</a:t>
            </a:r>
            <a:r>
              <a:rPr lang="en-US" i="1" baseline="-25000" dirty="0" err="1" smtClean="0"/>
              <a:t>H</a:t>
            </a:r>
            <a:r>
              <a:rPr lang="en-US" i="1" dirty="0" smtClean="0"/>
              <a:t>=125 GeV)</a:t>
            </a:r>
          </a:p>
        </p:txBody>
      </p:sp>
      <p:cxnSp>
        <p:nvCxnSpPr>
          <p:cNvPr id="21" name="Straight Arrow Connector 20"/>
          <p:cNvCxnSpPr/>
          <p:nvPr/>
        </p:nvCxnSpPr>
        <p:spPr bwMode="auto">
          <a:xfrm rot="10800000">
            <a:off x="4953000" y="3260600"/>
            <a:ext cx="2590802" cy="304800"/>
          </a:xfrm>
          <a:prstGeom prst="straightConnector1">
            <a:avLst/>
          </a:prstGeom>
          <a:noFill/>
          <a:ln w="9525" cap="flat" cmpd="sng" algn="ctr">
            <a:solidFill>
              <a:schemeClr val="tx1"/>
            </a:solidFill>
            <a:prstDash val="solid"/>
            <a:round/>
            <a:headEnd type="none" w="med" len="med"/>
            <a:tailEnd type="arrow"/>
          </a:ln>
          <a:effectLst/>
        </p:spPr>
      </p:cxnSp>
      <p:sp>
        <p:nvSpPr>
          <p:cNvPr id="22" name="Rectangle 21"/>
          <p:cNvSpPr/>
          <p:nvPr/>
        </p:nvSpPr>
        <p:spPr>
          <a:xfrm>
            <a:off x="5791200" y="1219200"/>
            <a:ext cx="1542146" cy="307777"/>
          </a:xfrm>
          <a:prstGeom prst="rect">
            <a:avLst/>
          </a:prstGeom>
        </p:spPr>
        <p:txBody>
          <a:bodyPr wrap="none">
            <a:spAutoFit/>
          </a:bodyPr>
          <a:lstStyle/>
          <a:p>
            <a:r>
              <a:rPr lang="en-US" dirty="0" smtClean="0"/>
              <a:t>arXiv:1303.6346 </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 Box 1027"/>
          <p:cNvSpPr txBox="1">
            <a:spLocks noChangeArrowheads="1"/>
          </p:cNvSpPr>
          <p:nvPr/>
        </p:nvSpPr>
        <p:spPr bwMode="auto">
          <a:xfrm>
            <a:off x="1219200" y="152400"/>
            <a:ext cx="6858000" cy="461963"/>
          </a:xfrm>
          <a:prstGeom prst="rect">
            <a:avLst/>
          </a:prstGeom>
          <a:solidFill>
            <a:schemeClr val="bg1"/>
          </a:solidFill>
          <a:ln w="28575">
            <a:solidFill>
              <a:schemeClr val="tx1"/>
            </a:solidFill>
            <a:miter lim="800000"/>
            <a:headEnd/>
            <a:tailEnd/>
          </a:ln>
          <a:effectLst>
            <a:outerShdw dist="107763" dir="2700000" algn="ctr" rotWithShape="0">
              <a:schemeClr val="tx2"/>
            </a:outerShdw>
          </a:effectLst>
        </p:spPr>
        <p:txBody>
          <a:bodyPr>
            <a:spAutoFit/>
          </a:bodyPr>
          <a:lstStyle/>
          <a:p>
            <a:pPr algn="ctr">
              <a:spcBef>
                <a:spcPct val="50000"/>
              </a:spcBef>
              <a:defRPr/>
            </a:pPr>
            <a:r>
              <a:rPr lang="en-US" sz="2400" dirty="0" smtClean="0">
                <a:solidFill>
                  <a:srgbClr val="990033"/>
                </a:solidFill>
              </a:rPr>
              <a:t>Quantifying the Excess: Best Fit Signal Rate</a:t>
            </a:r>
            <a:endParaRPr lang="en-US" sz="2400" dirty="0">
              <a:solidFill>
                <a:srgbClr val="990033"/>
              </a:solidFill>
            </a:endParaRPr>
          </a:p>
        </p:txBody>
      </p:sp>
      <p:sp>
        <p:nvSpPr>
          <p:cNvPr id="8" name="Rectangle 1028"/>
          <p:cNvSpPr>
            <a:spLocks noChangeArrowheads="1"/>
          </p:cNvSpPr>
          <p:nvPr/>
        </p:nvSpPr>
        <p:spPr bwMode="auto">
          <a:xfrm>
            <a:off x="762000" y="4495800"/>
            <a:ext cx="4343400" cy="1143000"/>
          </a:xfrm>
          <a:prstGeom prst="rect">
            <a:avLst/>
          </a:prstGeom>
          <a:noFill/>
          <a:ln w="9525">
            <a:noFill/>
            <a:miter lim="800000"/>
            <a:headEnd/>
            <a:tailEnd/>
          </a:ln>
        </p:spPr>
        <p:txBody>
          <a:bodyPr>
            <a:prstTxWarp prst="textNoShape">
              <a:avLst/>
            </a:prstTxWarp>
          </a:bodyPr>
          <a:lstStyle/>
          <a:p>
            <a:pPr marL="285750" indent="-285750">
              <a:spcBef>
                <a:spcPct val="20000"/>
              </a:spcBef>
              <a:buFont typeface="Arial" charset="0"/>
              <a:buChar char="•"/>
            </a:pPr>
            <a:r>
              <a:rPr lang="en-US" sz="1600" dirty="0" smtClean="0">
                <a:sym typeface="Symbol" charset="2"/>
              </a:rPr>
              <a:t>Maximum likelihood fit to data with signal rate as free parameter.</a:t>
            </a:r>
          </a:p>
          <a:p>
            <a:pPr marL="285750" indent="-285750">
              <a:spcBef>
                <a:spcPct val="20000"/>
              </a:spcBef>
              <a:buFont typeface="Arial" charset="0"/>
              <a:buChar char="•"/>
            </a:pPr>
            <a:r>
              <a:rPr lang="en-US" sz="1600" dirty="0" smtClean="0">
                <a:sym typeface="Symbol" charset="2"/>
              </a:rPr>
              <a:t>Best-fit signal rate at </a:t>
            </a:r>
            <a:r>
              <a:rPr lang="en-US" sz="1600" dirty="0" err="1" smtClean="0">
                <a:sym typeface="Symbol" charset="2"/>
              </a:rPr>
              <a:t>m</a:t>
            </a:r>
            <a:r>
              <a:rPr lang="en-US" sz="1600" baseline="-25000" dirty="0" err="1" smtClean="0">
                <a:sym typeface="Symbol" charset="2"/>
              </a:rPr>
              <a:t>H</a:t>
            </a:r>
            <a:r>
              <a:rPr lang="en-US" sz="1600" dirty="0" smtClean="0">
                <a:sym typeface="Symbol" charset="2"/>
              </a:rPr>
              <a:t>=125 GeV:</a:t>
            </a:r>
          </a:p>
          <a:p>
            <a:pPr marL="742950" lvl="1" indent="-285750">
              <a:spcBef>
                <a:spcPct val="20000"/>
              </a:spcBef>
            </a:pPr>
            <a:endParaRPr lang="en-US" sz="1600" dirty="0" smtClean="0">
              <a:sym typeface="Symbol" charset="2"/>
            </a:endParaRPr>
          </a:p>
          <a:p>
            <a:pPr marL="742950" lvl="1" indent="-285750">
              <a:spcBef>
                <a:spcPct val="20000"/>
              </a:spcBef>
              <a:buFont typeface="Arial"/>
              <a:buChar char="•"/>
            </a:pPr>
            <a:endParaRPr lang="en-US" sz="1600" dirty="0" smtClean="0">
              <a:sym typeface="Symbol" charset="2"/>
            </a:endParaRPr>
          </a:p>
          <a:p>
            <a:pPr marL="285750" indent="-285750">
              <a:spcBef>
                <a:spcPct val="20000"/>
              </a:spcBef>
            </a:pPr>
            <a:r>
              <a:rPr lang="en-US" sz="1600" dirty="0" smtClean="0">
                <a:sym typeface="Symbol" charset="2"/>
              </a:rPr>
              <a:t>	</a:t>
            </a:r>
            <a:r>
              <a:rPr lang="en-US" sz="1600" dirty="0" smtClean="0">
                <a:solidFill>
                  <a:srgbClr val="FF0000"/>
                </a:solidFill>
                <a:sym typeface="Symbol" charset="2"/>
              </a:rPr>
              <a:t>Consistent with SM Higgs.</a:t>
            </a:r>
          </a:p>
          <a:p>
            <a:pPr marL="285750" indent="-285750">
              <a:spcBef>
                <a:spcPct val="20000"/>
              </a:spcBef>
            </a:pPr>
            <a:r>
              <a:rPr lang="en-US" sz="1600" dirty="0" smtClean="0">
                <a:solidFill>
                  <a:srgbClr val="FF0000"/>
                </a:solidFill>
                <a:sym typeface="Symbol" charset="2"/>
              </a:rPr>
              <a:t>	Reasonably consistent across channels.</a:t>
            </a:r>
          </a:p>
          <a:p>
            <a:pPr marL="285750" indent="-285750">
              <a:spcBef>
                <a:spcPct val="20000"/>
              </a:spcBef>
            </a:pPr>
            <a:endParaRPr lang="en-US" sz="1600" dirty="0">
              <a:solidFill>
                <a:srgbClr val="FF0000"/>
              </a:solidFill>
              <a:sym typeface="Symbol" charset="2"/>
            </a:endParaRPr>
          </a:p>
        </p:txBody>
      </p:sp>
      <p:graphicFrame>
        <p:nvGraphicFramePr>
          <p:cNvPr id="628741" name="Object 5"/>
          <p:cNvGraphicFramePr>
            <a:graphicFrameLocks noChangeAspect="1"/>
          </p:cNvGraphicFramePr>
          <p:nvPr/>
        </p:nvGraphicFramePr>
        <p:xfrm>
          <a:off x="2017713" y="5534025"/>
          <a:ext cx="1220787" cy="333375"/>
        </p:xfrm>
        <a:graphic>
          <a:graphicData uri="http://schemas.openxmlformats.org/presentationml/2006/ole">
            <p:oleObj spid="_x0000_s697346" name="Equation" r:id="rId4" imgW="927100" imgH="254000" progId="Equation.3">
              <p:embed/>
            </p:oleObj>
          </a:graphicData>
        </a:graphic>
      </p:graphicFrame>
      <p:sp>
        <p:nvSpPr>
          <p:cNvPr id="10" name="Rounded Rectangle 9"/>
          <p:cNvSpPr/>
          <p:nvPr/>
        </p:nvSpPr>
        <p:spPr bwMode="auto">
          <a:xfrm>
            <a:off x="1828800" y="5486400"/>
            <a:ext cx="1676400" cy="457200"/>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charset="0"/>
            </a:endParaRPr>
          </a:p>
        </p:txBody>
      </p:sp>
      <p:pic>
        <p:nvPicPr>
          <p:cNvPr id="18" name="Picture 17"/>
          <p:cNvPicPr>
            <a:picLocks noChangeAspect="1"/>
          </p:cNvPicPr>
          <p:nvPr/>
        </p:nvPicPr>
        <p:blipFill>
          <a:blip r:embed="rId5"/>
          <a:stretch>
            <a:fillRect/>
          </a:stretch>
        </p:blipFill>
        <p:spPr>
          <a:xfrm>
            <a:off x="533400" y="1066800"/>
            <a:ext cx="4416188" cy="3324546"/>
          </a:xfrm>
          <a:prstGeom prst="rect">
            <a:avLst/>
          </a:prstGeom>
        </p:spPr>
      </p:pic>
      <p:pic>
        <p:nvPicPr>
          <p:cNvPr id="31" name="Picture 30"/>
          <p:cNvPicPr>
            <a:picLocks noChangeAspect="1"/>
          </p:cNvPicPr>
          <p:nvPr/>
        </p:nvPicPr>
        <p:blipFill>
          <a:blip r:embed="rId6"/>
          <a:stretch>
            <a:fillRect/>
          </a:stretch>
        </p:blipFill>
        <p:spPr>
          <a:xfrm>
            <a:off x="8142654" y="5029200"/>
            <a:ext cx="848946" cy="322384"/>
          </a:xfrm>
          <a:prstGeom prst="rect">
            <a:avLst/>
          </a:prstGeom>
        </p:spPr>
      </p:pic>
      <p:pic>
        <p:nvPicPr>
          <p:cNvPr id="32" name="Picture 31"/>
          <p:cNvPicPr>
            <a:picLocks noChangeAspect="1"/>
          </p:cNvPicPr>
          <p:nvPr/>
        </p:nvPicPr>
        <p:blipFill>
          <a:blip r:embed="rId7"/>
          <a:stretch>
            <a:fillRect/>
          </a:stretch>
        </p:blipFill>
        <p:spPr>
          <a:xfrm>
            <a:off x="8153400" y="5761620"/>
            <a:ext cx="843573" cy="279400"/>
          </a:xfrm>
          <a:prstGeom prst="rect">
            <a:avLst/>
          </a:prstGeom>
        </p:spPr>
      </p:pic>
      <p:pic>
        <p:nvPicPr>
          <p:cNvPr id="33" name="Picture 32"/>
          <p:cNvPicPr>
            <a:picLocks noChangeAspect="1"/>
          </p:cNvPicPr>
          <p:nvPr/>
        </p:nvPicPr>
        <p:blipFill>
          <a:blip r:embed="rId8"/>
          <a:stretch>
            <a:fillRect/>
          </a:stretch>
        </p:blipFill>
        <p:spPr>
          <a:xfrm>
            <a:off x="8153400" y="4700200"/>
            <a:ext cx="838200" cy="311638"/>
          </a:xfrm>
          <a:prstGeom prst="rect">
            <a:avLst/>
          </a:prstGeom>
        </p:spPr>
      </p:pic>
      <p:pic>
        <p:nvPicPr>
          <p:cNvPr id="34" name="Picture 33"/>
          <p:cNvPicPr>
            <a:picLocks noChangeAspect="1"/>
          </p:cNvPicPr>
          <p:nvPr/>
        </p:nvPicPr>
        <p:blipFill>
          <a:blip r:embed="rId9"/>
          <a:stretch>
            <a:fillRect/>
          </a:stretch>
        </p:blipFill>
        <p:spPr>
          <a:xfrm>
            <a:off x="8148027" y="5408735"/>
            <a:ext cx="843573" cy="306265"/>
          </a:xfrm>
          <a:prstGeom prst="rect">
            <a:avLst/>
          </a:prstGeom>
        </p:spPr>
      </p:pic>
      <p:pic>
        <p:nvPicPr>
          <p:cNvPr id="17" name="Picture 16"/>
          <p:cNvPicPr>
            <a:picLocks noChangeAspect="1"/>
          </p:cNvPicPr>
          <p:nvPr/>
        </p:nvPicPr>
        <p:blipFill>
          <a:blip r:embed="rId10"/>
          <a:stretch>
            <a:fillRect/>
          </a:stretch>
        </p:blipFill>
        <p:spPr>
          <a:xfrm>
            <a:off x="5029200" y="3733800"/>
            <a:ext cx="3048000" cy="2743200"/>
          </a:xfrm>
          <a:prstGeom prst="rect">
            <a:avLst/>
          </a:prstGeom>
        </p:spPr>
      </p:pic>
      <p:graphicFrame>
        <p:nvGraphicFramePr>
          <p:cNvPr id="628744" name="Object 8"/>
          <p:cNvGraphicFramePr>
            <a:graphicFrameLocks noChangeAspect="1"/>
          </p:cNvGraphicFramePr>
          <p:nvPr/>
        </p:nvGraphicFramePr>
        <p:xfrm>
          <a:off x="8408988" y="4356100"/>
          <a:ext cx="201612" cy="215900"/>
        </p:xfrm>
        <a:graphic>
          <a:graphicData uri="http://schemas.openxmlformats.org/presentationml/2006/ole">
            <p:oleObj spid="_x0000_s697347" name="Equation" r:id="rId11" imgW="152400" imgH="165100" progId="Equation.3">
              <p:embed/>
            </p:oleObj>
          </a:graphicData>
        </a:graphic>
      </p:graphicFrame>
      <p:cxnSp>
        <p:nvCxnSpPr>
          <p:cNvPr id="36" name="Straight Connector 35"/>
          <p:cNvCxnSpPr/>
          <p:nvPr/>
        </p:nvCxnSpPr>
        <p:spPr bwMode="auto">
          <a:xfrm>
            <a:off x="8153400" y="4572000"/>
            <a:ext cx="838200" cy="1588"/>
          </a:xfrm>
          <a:prstGeom prst="line">
            <a:avLst/>
          </a:prstGeom>
          <a:noFill/>
          <a:ln w="9525" cap="flat" cmpd="sng" algn="ctr">
            <a:solidFill>
              <a:schemeClr val="tx1"/>
            </a:solidFill>
            <a:prstDash val="solid"/>
            <a:round/>
            <a:headEnd type="none" w="med" len="med"/>
            <a:tailEnd type="none" w="med" len="med"/>
          </a:ln>
          <a:effectLst/>
        </p:spPr>
      </p:cxnSp>
      <p:sp>
        <p:nvSpPr>
          <p:cNvPr id="41" name="Rectangle 40"/>
          <p:cNvSpPr/>
          <p:nvPr/>
        </p:nvSpPr>
        <p:spPr>
          <a:xfrm>
            <a:off x="5773054" y="838200"/>
            <a:ext cx="1542146" cy="307777"/>
          </a:xfrm>
          <a:prstGeom prst="rect">
            <a:avLst/>
          </a:prstGeom>
        </p:spPr>
        <p:txBody>
          <a:bodyPr wrap="none">
            <a:spAutoFit/>
          </a:bodyPr>
          <a:lstStyle/>
          <a:p>
            <a:r>
              <a:rPr lang="en-US" dirty="0" smtClean="0"/>
              <a:t>arXiv:1303.6346 </a:t>
            </a:r>
            <a:endParaRPr lang="en-US" dirty="0"/>
          </a:p>
        </p:txBody>
      </p:sp>
      <p:grpSp>
        <p:nvGrpSpPr>
          <p:cNvPr id="2" name="Group 42"/>
          <p:cNvGrpSpPr/>
          <p:nvPr/>
        </p:nvGrpSpPr>
        <p:grpSpPr>
          <a:xfrm>
            <a:off x="5334000" y="1099521"/>
            <a:ext cx="3657600" cy="2481879"/>
            <a:chOff x="5334000" y="1099521"/>
            <a:chExt cx="3657600" cy="2481879"/>
          </a:xfrm>
        </p:grpSpPr>
        <p:pic>
          <p:nvPicPr>
            <p:cNvPr id="14" name="Picture 13"/>
            <p:cNvPicPr>
              <a:picLocks noChangeAspect="1"/>
            </p:cNvPicPr>
            <p:nvPr/>
          </p:nvPicPr>
          <p:blipFill>
            <a:blip r:embed="rId12"/>
            <a:stretch>
              <a:fillRect/>
            </a:stretch>
          </p:blipFill>
          <p:spPr>
            <a:xfrm>
              <a:off x="5334000" y="1099521"/>
              <a:ext cx="3657600" cy="2481879"/>
            </a:xfrm>
            <a:prstGeom prst="rect">
              <a:avLst/>
            </a:prstGeom>
          </p:spPr>
        </p:pic>
        <p:sp>
          <p:nvSpPr>
            <p:cNvPr id="42" name="Rectangle 41"/>
            <p:cNvSpPr/>
            <p:nvPr/>
          </p:nvSpPr>
          <p:spPr bwMode="auto">
            <a:xfrm>
              <a:off x="5943600" y="1447800"/>
              <a:ext cx="2286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grpSp>
      <p:sp>
        <p:nvSpPr>
          <p:cNvPr id="19" name="Slide Number Placeholder 1"/>
          <p:cNvSpPr>
            <a:spLocks noGrp="1"/>
          </p:cNvSpPr>
          <p:nvPr>
            <p:ph type="sldNum" sz="quarter" idx="12"/>
          </p:nvPr>
        </p:nvSpPr>
        <p:spPr>
          <a:xfrm>
            <a:off x="7010400" y="6400800"/>
            <a:ext cx="1905000" cy="457200"/>
          </a:xfrm>
        </p:spPr>
        <p:txBody>
          <a:bodyPr/>
          <a:lstStyle/>
          <a:p>
            <a:pPr>
              <a:defRPr/>
            </a:pPr>
            <a:fld id="{EAEAFFAE-2AFA-DB42-A87C-4340D77792FB}" type="slidenum">
              <a:rPr lang="en-US" sz="1600" smtClean="0">
                <a:latin typeface="Arial"/>
                <a:cs typeface="Arial"/>
              </a:rPr>
              <a:pPr>
                <a:defRPr/>
              </a:pPr>
              <a:t>9</a:t>
            </a:fld>
            <a:endParaRPr lang="en-US" sz="1600">
              <a:latin typeface="Arial"/>
              <a:cs typeface="Aria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apital">
      <a:majorFont>
        <a:latin typeface="Calisto MT"/>
        <a:ea typeface=""/>
        <a:cs typeface=""/>
        <a:font script="Jpan" typeface="ＭＳ 明朝"/>
      </a:majorFont>
      <a:minorFont>
        <a:latin typeface="Calisto MT"/>
        <a:ea typeface=""/>
        <a:cs typeface=""/>
        <a:font script="Jpan" typeface="ＭＳ 明朝"/>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txDef>
      <a:spPr bwMode="auto">
        <a:noFill/>
        <a:ln w="28575">
          <a:noFill/>
          <a:miter lim="800000"/>
          <a:headEnd/>
          <a:tailEnd/>
        </a:ln>
        <a:effectLst/>
      </a:spPr>
      <a:bodyPr wrap="none" rtlCol="0">
        <a:spAutoFit/>
      </a:bodyPr>
      <a:lstStyle>
        <a:defPPr>
          <a:spcBef>
            <a:spcPct val="50000"/>
          </a:spcBef>
          <a:defRPr sz="1600" dirty="0" smtClean="0"/>
        </a:defPPr>
      </a:lstStyle>
    </a:tx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84118</TotalTime>
  <Words>5307</Words>
  <Application>Microsoft Macintosh PowerPoint</Application>
  <PresentationFormat>On-screen Show (4:3)</PresentationFormat>
  <Paragraphs>966</Paragraphs>
  <Slides>71</Slides>
  <Notes>23</Notes>
  <HiddenSlides>0</HiddenSlides>
  <MMClips>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71</vt:i4>
      </vt:variant>
    </vt:vector>
  </HeadingPairs>
  <TitlesOfParts>
    <vt:vector size="73" baseType="lpstr">
      <vt:lpstr>Blank Presentation</vt:lpstr>
      <vt:lpstr>Equation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vector>
  </TitlesOfParts>
  <Company>FermiLab PPD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juste</dc:creator>
  <cp:lastModifiedBy>Aurelio Juste</cp:lastModifiedBy>
  <cp:revision>2510</cp:revision>
  <cp:lastPrinted>2011-08-11T16:14:23Z</cp:lastPrinted>
  <dcterms:created xsi:type="dcterms:W3CDTF">2013-07-27T06:47:56Z</dcterms:created>
  <dcterms:modified xsi:type="dcterms:W3CDTF">2013-07-27T06:48:24Z</dcterms:modified>
</cp:coreProperties>
</file>