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sldIdLst>
    <p:sldId id="256" r:id="rId2"/>
    <p:sldId id="293" r:id="rId3"/>
    <p:sldId id="272" r:id="rId4"/>
    <p:sldId id="304" r:id="rId5"/>
    <p:sldId id="298" r:id="rId6"/>
    <p:sldId id="299" r:id="rId7"/>
    <p:sldId id="300" r:id="rId8"/>
    <p:sldId id="302" r:id="rId9"/>
    <p:sldId id="309" r:id="rId10"/>
    <p:sldId id="305" r:id="rId11"/>
    <p:sldId id="303" r:id="rId12"/>
    <p:sldId id="267" r:id="rId13"/>
    <p:sldId id="266" r:id="rId14"/>
    <p:sldId id="265" r:id="rId15"/>
    <p:sldId id="306" r:id="rId16"/>
    <p:sldId id="259" r:id="rId17"/>
    <p:sldId id="284" r:id="rId18"/>
    <p:sldId id="260" r:id="rId19"/>
    <p:sldId id="307" r:id="rId20"/>
    <p:sldId id="261" r:id="rId21"/>
    <p:sldId id="290" r:id="rId22"/>
    <p:sldId id="289" r:id="rId23"/>
    <p:sldId id="291" r:id="rId24"/>
    <p:sldId id="288" r:id="rId25"/>
    <p:sldId id="308" r:id="rId2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2" d="100"/>
          <a:sy n="112" d="100"/>
        </p:scale>
        <p:origin x="-104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4F50C3-1B53-4159-9262-4299C2C591F6}" type="datetimeFigureOut">
              <a:rPr lang="fr-FR" smtClean="0"/>
              <a:t>12/09/2013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12BF4E-62D9-424B-9589-BC361F1B4E82}" type="slidenum">
              <a:rPr lang="fr-FR" smtClean="0"/>
              <a:t>‹N°›</a:t>
            </a:fld>
            <a:endParaRPr lang="fr-FR"/>
          </a:p>
        </p:txBody>
      </p:sp>
    </p:spTree>
    <p:extLst>
      <p:ext uri="{BB962C8B-B14F-4D97-AF65-F5344CB8AC3E}">
        <p14:creationId xmlns:p14="http://schemas.microsoft.com/office/powerpoint/2010/main" val="3807734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58">
              <a:defRPr>
                <a:solidFill>
                  <a:schemeClr val="tx1"/>
                </a:solidFill>
                <a:latin typeface="Comic Sans MS" pitchFamily="66" charset="0"/>
              </a:defRPr>
            </a:lvl1pPr>
            <a:lvl2pPr marL="685817" indent="-263776" defTabSz="912958">
              <a:defRPr>
                <a:solidFill>
                  <a:schemeClr val="tx1"/>
                </a:solidFill>
                <a:latin typeface="Comic Sans MS" pitchFamily="66" charset="0"/>
              </a:defRPr>
            </a:lvl2pPr>
            <a:lvl3pPr marL="1055103" indent="-211021" defTabSz="912958">
              <a:defRPr>
                <a:solidFill>
                  <a:schemeClr val="tx1"/>
                </a:solidFill>
                <a:latin typeface="Comic Sans MS" pitchFamily="66" charset="0"/>
              </a:defRPr>
            </a:lvl3pPr>
            <a:lvl4pPr marL="1477145" indent="-211021" defTabSz="912958">
              <a:defRPr>
                <a:solidFill>
                  <a:schemeClr val="tx1"/>
                </a:solidFill>
                <a:latin typeface="Comic Sans MS" pitchFamily="66" charset="0"/>
              </a:defRPr>
            </a:lvl4pPr>
            <a:lvl5pPr marL="1899186" indent="-211021" defTabSz="912958">
              <a:defRPr>
                <a:solidFill>
                  <a:schemeClr val="tx1"/>
                </a:solidFill>
                <a:latin typeface="Comic Sans MS" pitchFamily="66" charset="0"/>
              </a:defRPr>
            </a:lvl5pPr>
            <a:lvl6pPr marL="2321227" indent="-211021" defTabSz="912958" eaLnBrk="0" fontAlgn="base" hangingPunct="0">
              <a:spcBef>
                <a:spcPct val="20000"/>
              </a:spcBef>
              <a:spcAft>
                <a:spcPct val="0"/>
              </a:spcAft>
              <a:buChar char="•"/>
              <a:defRPr>
                <a:solidFill>
                  <a:schemeClr val="tx1"/>
                </a:solidFill>
                <a:latin typeface="Comic Sans MS" pitchFamily="66" charset="0"/>
              </a:defRPr>
            </a:lvl6pPr>
            <a:lvl7pPr marL="2743269" indent="-211021" defTabSz="912958" eaLnBrk="0" fontAlgn="base" hangingPunct="0">
              <a:spcBef>
                <a:spcPct val="20000"/>
              </a:spcBef>
              <a:spcAft>
                <a:spcPct val="0"/>
              </a:spcAft>
              <a:buChar char="•"/>
              <a:defRPr>
                <a:solidFill>
                  <a:schemeClr val="tx1"/>
                </a:solidFill>
                <a:latin typeface="Comic Sans MS" pitchFamily="66" charset="0"/>
              </a:defRPr>
            </a:lvl7pPr>
            <a:lvl8pPr marL="3165310" indent="-211021" defTabSz="912958" eaLnBrk="0" fontAlgn="base" hangingPunct="0">
              <a:spcBef>
                <a:spcPct val="20000"/>
              </a:spcBef>
              <a:spcAft>
                <a:spcPct val="0"/>
              </a:spcAft>
              <a:buChar char="•"/>
              <a:defRPr>
                <a:solidFill>
                  <a:schemeClr val="tx1"/>
                </a:solidFill>
                <a:latin typeface="Comic Sans MS" pitchFamily="66" charset="0"/>
              </a:defRPr>
            </a:lvl8pPr>
            <a:lvl9pPr marL="3587351" indent="-211021" defTabSz="912958" eaLnBrk="0" fontAlgn="base" hangingPunct="0">
              <a:spcBef>
                <a:spcPct val="20000"/>
              </a:spcBef>
              <a:spcAft>
                <a:spcPct val="0"/>
              </a:spcAft>
              <a:buChar char="•"/>
              <a:defRPr>
                <a:solidFill>
                  <a:schemeClr val="tx1"/>
                </a:solidFill>
                <a:latin typeface="Comic Sans MS" pitchFamily="66" charset="0"/>
              </a:defRPr>
            </a:lvl9pPr>
          </a:lstStyle>
          <a:p>
            <a:fld id="{44BA3E9F-867F-49F7-A016-EA416E5A34CC}" type="slidenum">
              <a:rPr lang="fr-FR" smtClean="0">
                <a:latin typeface="Arial" pitchFamily="34" charset="0"/>
              </a:rPr>
              <a:pPr/>
              <a:t>3</a:t>
            </a:fld>
            <a:endParaRPr lang="fr-FR" smtClean="0">
              <a:latin typeface="Arial" pitchFamily="34"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1143000" y="687388"/>
            <a:ext cx="4572000" cy="3429000"/>
          </a:xfrm>
          <a:ln/>
        </p:spPr>
      </p:sp>
      <p:sp>
        <p:nvSpPr>
          <p:cNvPr id="63491" name="Rectangle 3"/>
          <p:cNvSpPr>
            <a:spLocks noGrp="1" noChangeArrowheads="1"/>
          </p:cNvSpPr>
          <p:nvPr>
            <p:ph type="body" idx="1"/>
          </p:nvPr>
        </p:nvSpPr>
        <p:spPr>
          <a:xfrm>
            <a:off x="685494" y="4342939"/>
            <a:ext cx="5487013" cy="411316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body" idx="1"/>
          </p:nvPr>
        </p:nvSpPr>
        <p:spPr>
          <a:xfrm>
            <a:off x="912458" y="4358541"/>
            <a:ext cx="5028484" cy="29160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6946" tIns="42710" rIns="86946" bIns="42710"/>
          <a:lstStyle/>
          <a:p>
            <a:r>
              <a:rPr lang="en-US" smtClean="0">
                <a:latin typeface="Arial" pitchFamily="34" charset="0"/>
              </a:rPr>
              <a:t>Ici, echantillons sont partis a LynceanTechnologies en califormie pour tenter de faire la meme chose avec une cource compacte  ( nom du gars) et jai aussi espoir qu ils arriveronst a voir des partoicules d’or  un jour ou lautre. ( L edge) 1 images toutes les 5 secondes actuellement. !0 Millions euros , 5 m de diametre.</a:t>
            </a:r>
          </a:p>
        </p:txBody>
      </p:sp>
      <p:sp>
        <p:nvSpPr>
          <p:cNvPr id="65539" name="Rectangle 3"/>
          <p:cNvSpPr>
            <a:spLocks noGrp="1" noRot="1" noChangeAspect="1" noChangeArrowheads="1" noTextEdit="1"/>
          </p:cNvSpPr>
          <p:nvPr>
            <p:ph type="sldImg"/>
          </p:nvPr>
        </p:nvSpPr>
        <p:spPr>
          <a:xfrm>
            <a:off x="1357313" y="846138"/>
            <a:ext cx="4144962" cy="3108325"/>
          </a:xfrm>
          <a:ln w="12700" cap="flat">
            <a:solidFill>
              <a:schemeClr val="tx1"/>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5C5D6D-2D8E-46C8-A4AF-12EB49ED7DCA}" type="slidenum">
              <a:rPr lang="fr-FR"/>
              <a:pPr/>
              <a:t>17</a:t>
            </a:fld>
            <a:endParaRPr lang="fr-FR"/>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171561-68B5-4A15-9FD4-D30A595CD02A}" type="slidenum">
              <a:rPr lang="fr-FR"/>
              <a:pPr/>
              <a:t>19</a:t>
            </a:fld>
            <a:endParaRPr lang="fr-FR"/>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sz="900">
                <a:solidFill>
                  <a:schemeClr val="tx1"/>
                </a:solidFill>
              </a:defRPr>
            </a:lvl1pPr>
          </a:lstStyle>
          <a:p>
            <a:fld id="{60752434-C9A8-489E-882A-6CC9689536FE}" type="datetime1">
              <a:rPr lang="fr-FR" smtClean="0"/>
              <a:t>12/09/2013</a:t>
            </a:fld>
            <a:endParaRPr lang="fr-FR"/>
          </a:p>
        </p:txBody>
      </p:sp>
      <p:sp>
        <p:nvSpPr>
          <p:cNvPr id="5" name="Espace réservé du pied de page 4"/>
          <p:cNvSpPr>
            <a:spLocks noGrp="1"/>
          </p:cNvSpPr>
          <p:nvPr>
            <p:ph type="ftr" sz="quarter" idx="11"/>
          </p:nvPr>
        </p:nvSpPr>
        <p:spPr/>
        <p:txBody>
          <a:bodyPr/>
          <a:lstStyle>
            <a:lvl1pPr>
              <a:defRPr sz="900">
                <a:solidFill>
                  <a:schemeClr val="tx1"/>
                </a:solidFill>
              </a:defRPr>
            </a:lvl1pPr>
          </a:lstStyle>
          <a:p>
            <a:r>
              <a:rPr lang="it-IT" smtClean="0"/>
              <a:t>Alessandro Variola                                                     Prix Lagarrigue                                                     Orsay 12/09/2013</a:t>
            </a:r>
            <a:endParaRPr lang="fr-FR" dirty="0"/>
          </a:p>
        </p:txBody>
      </p:sp>
      <p:sp>
        <p:nvSpPr>
          <p:cNvPr id="6" name="Espace réservé du numéro de diapositive 5"/>
          <p:cNvSpPr>
            <a:spLocks noGrp="1"/>
          </p:cNvSpPr>
          <p:nvPr>
            <p:ph type="sldNum" sz="quarter" idx="12"/>
          </p:nvPr>
        </p:nvSpPr>
        <p:spPr/>
        <p:txBody>
          <a:bodyPr/>
          <a:lstStyle>
            <a:lvl1pPr>
              <a:defRPr sz="900">
                <a:solidFill>
                  <a:schemeClr val="tx1"/>
                </a:solidFill>
              </a:defRPr>
            </a:lvl1pPr>
          </a:lstStyle>
          <a:p>
            <a:fld id="{385B71F5-BA82-42CC-83B3-B4127CEF3355}" type="slidenum">
              <a:rPr lang="fr-FR" smtClean="0"/>
              <a:pPr/>
              <a:t>‹N°›</a:t>
            </a:fld>
            <a:endParaRPr lang="fr-FR"/>
          </a:p>
        </p:txBody>
      </p:sp>
    </p:spTree>
    <p:extLst>
      <p:ext uri="{BB962C8B-B14F-4D97-AF65-F5344CB8AC3E}">
        <p14:creationId xmlns:p14="http://schemas.microsoft.com/office/powerpoint/2010/main" val="150251419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14EC6FE-601A-4A72-8CFC-12D6B0B118C1}" type="datetime1">
              <a:rPr lang="fr-FR" smtClean="0"/>
              <a:t>12/09/2013</a:t>
            </a:fld>
            <a:endParaRPr lang="fr-FR"/>
          </a:p>
        </p:txBody>
      </p:sp>
      <p:sp>
        <p:nvSpPr>
          <p:cNvPr id="5" name="Espace réservé du pied de page 4"/>
          <p:cNvSpPr>
            <a:spLocks noGrp="1"/>
          </p:cNvSpPr>
          <p:nvPr>
            <p:ph type="ftr" sz="quarter" idx="11"/>
          </p:nvPr>
        </p:nvSpPr>
        <p:spPr/>
        <p:txBody>
          <a:bodyPr/>
          <a:lstStyle/>
          <a:p>
            <a:r>
              <a:rPr lang="it-IT" smtClean="0"/>
              <a:t>Alessandro Variola                                                     Prix Lagarrigue                                                     Orsay 12/09/2013</a:t>
            </a:r>
            <a:endParaRPr lang="fr-FR"/>
          </a:p>
        </p:txBody>
      </p:sp>
      <p:sp>
        <p:nvSpPr>
          <p:cNvPr id="6" name="Espace réservé du numéro de diapositive 5"/>
          <p:cNvSpPr>
            <a:spLocks noGrp="1"/>
          </p:cNvSpPr>
          <p:nvPr>
            <p:ph type="sldNum" sz="quarter" idx="12"/>
          </p:nvPr>
        </p:nvSpPr>
        <p:spPr/>
        <p:txBody>
          <a:bodyPr/>
          <a:lstStyle/>
          <a:p>
            <a:fld id="{385B71F5-BA82-42CC-83B3-B4127CEF3355}" type="slidenum">
              <a:rPr lang="fr-FR" smtClean="0"/>
              <a:t>‹N°›</a:t>
            </a:fld>
            <a:endParaRPr lang="fr-FR"/>
          </a:p>
        </p:txBody>
      </p:sp>
    </p:spTree>
    <p:extLst>
      <p:ext uri="{BB962C8B-B14F-4D97-AF65-F5344CB8AC3E}">
        <p14:creationId xmlns:p14="http://schemas.microsoft.com/office/powerpoint/2010/main" val="1204949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E0EF524-D76B-4CCE-973F-7640E6B178FC}" type="datetime1">
              <a:rPr lang="fr-FR" smtClean="0"/>
              <a:t>12/09/2013</a:t>
            </a:fld>
            <a:endParaRPr lang="fr-FR"/>
          </a:p>
        </p:txBody>
      </p:sp>
      <p:sp>
        <p:nvSpPr>
          <p:cNvPr id="5" name="Espace réservé du pied de page 4"/>
          <p:cNvSpPr>
            <a:spLocks noGrp="1"/>
          </p:cNvSpPr>
          <p:nvPr>
            <p:ph type="ftr" sz="quarter" idx="11"/>
          </p:nvPr>
        </p:nvSpPr>
        <p:spPr/>
        <p:txBody>
          <a:bodyPr/>
          <a:lstStyle/>
          <a:p>
            <a:r>
              <a:rPr lang="it-IT" smtClean="0"/>
              <a:t>Alessandro Variola                                                     Prix Lagarrigue                                                     Orsay 12/09/2013</a:t>
            </a:r>
            <a:endParaRPr lang="fr-FR"/>
          </a:p>
        </p:txBody>
      </p:sp>
      <p:sp>
        <p:nvSpPr>
          <p:cNvPr id="6" name="Espace réservé du numéro de diapositive 5"/>
          <p:cNvSpPr>
            <a:spLocks noGrp="1"/>
          </p:cNvSpPr>
          <p:nvPr>
            <p:ph type="sldNum" sz="quarter" idx="12"/>
          </p:nvPr>
        </p:nvSpPr>
        <p:spPr/>
        <p:txBody>
          <a:bodyPr/>
          <a:lstStyle/>
          <a:p>
            <a:fld id="{385B71F5-BA82-42CC-83B3-B4127CEF3355}" type="slidenum">
              <a:rPr lang="fr-FR" smtClean="0"/>
              <a:t>‹N°›</a:t>
            </a:fld>
            <a:endParaRPr lang="fr-FR"/>
          </a:p>
        </p:txBody>
      </p:sp>
    </p:spTree>
    <p:extLst>
      <p:ext uri="{BB962C8B-B14F-4D97-AF65-F5344CB8AC3E}">
        <p14:creationId xmlns:p14="http://schemas.microsoft.com/office/powerpoint/2010/main" val="21013655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8229600" cy="45259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Titre 3"/>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79678561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2" name="Rectangle 14"/>
          <p:cNvSpPr>
            <a:spLocks noGrp="1" noChangeArrowheads="1"/>
          </p:cNvSpPr>
          <p:nvPr>
            <p:ph type="dt" sz="half" idx="10"/>
          </p:nvPr>
        </p:nvSpPr>
        <p:spPr>
          <a:ln/>
        </p:spPr>
        <p:txBody>
          <a:bodyPr/>
          <a:lstStyle>
            <a:lvl1pPr>
              <a:defRPr/>
            </a:lvl1pPr>
          </a:lstStyle>
          <a:p>
            <a:pPr>
              <a:defRPr/>
            </a:pPr>
            <a:fld id="{4728ED31-6F25-437A-8795-763FC565F5A7}" type="datetimeFigureOut">
              <a:rPr lang="fr-FR"/>
              <a:pPr>
                <a:defRPr/>
              </a:pPr>
              <a:t>12/09/2013</a:t>
            </a:fld>
            <a:endParaRPr lang="fr-FR"/>
          </a:p>
        </p:txBody>
      </p:sp>
      <p:sp>
        <p:nvSpPr>
          <p:cNvPr id="3" name="Rectangle 15"/>
          <p:cNvSpPr>
            <a:spLocks noGrp="1" noChangeArrowheads="1"/>
          </p:cNvSpPr>
          <p:nvPr>
            <p:ph type="ftr" sz="quarter" idx="11"/>
          </p:nvPr>
        </p:nvSpPr>
        <p:spPr>
          <a:ln/>
        </p:spPr>
        <p:txBody>
          <a:bodyPr/>
          <a:lstStyle>
            <a:lvl1pPr>
              <a:defRPr/>
            </a:lvl1pPr>
          </a:lstStyle>
          <a:p>
            <a:pPr>
              <a:defRPr/>
            </a:pPr>
            <a:endParaRPr lang="fr-FR"/>
          </a:p>
        </p:txBody>
      </p:sp>
      <p:sp>
        <p:nvSpPr>
          <p:cNvPr id="4" name="Rectangle 16"/>
          <p:cNvSpPr>
            <a:spLocks noGrp="1" noChangeArrowheads="1"/>
          </p:cNvSpPr>
          <p:nvPr>
            <p:ph type="sldNum" sz="quarter" idx="12"/>
          </p:nvPr>
        </p:nvSpPr>
        <p:spPr>
          <a:ln/>
        </p:spPr>
        <p:txBody>
          <a:bodyPr/>
          <a:lstStyle>
            <a:lvl1pPr>
              <a:defRPr/>
            </a:lvl1pPr>
          </a:lstStyle>
          <a:p>
            <a:pPr>
              <a:defRPr/>
            </a:pPr>
            <a:fld id="{0B7ECDE0-1459-4DD6-A045-1FEF1907B523}" type="slidenum">
              <a:rPr lang="fr-FR"/>
              <a:pPr>
                <a:defRPr/>
              </a:pPr>
              <a:t>‹N°›</a:t>
            </a:fld>
            <a:endParaRPr lang="fr-FR"/>
          </a:p>
        </p:txBody>
      </p:sp>
    </p:spTree>
    <p:extLst>
      <p:ext uri="{BB962C8B-B14F-4D97-AF65-F5344CB8AC3E}">
        <p14:creationId xmlns:p14="http://schemas.microsoft.com/office/powerpoint/2010/main" val="2525606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7816B63-1ED7-4FB7-A634-E48A72FB0167}" type="datetime1">
              <a:rPr lang="fr-FR" smtClean="0"/>
              <a:t>12/09/2013</a:t>
            </a:fld>
            <a:endParaRPr lang="fr-FR" dirty="0"/>
          </a:p>
        </p:txBody>
      </p:sp>
      <p:sp>
        <p:nvSpPr>
          <p:cNvPr id="8" name="Espace réservé du pied de page 7"/>
          <p:cNvSpPr>
            <a:spLocks noGrp="1"/>
          </p:cNvSpPr>
          <p:nvPr>
            <p:ph type="ftr" sz="quarter" idx="11"/>
          </p:nvPr>
        </p:nvSpPr>
        <p:spPr/>
        <p:txBody>
          <a:bodyPr/>
          <a:lstStyle/>
          <a:p>
            <a:r>
              <a:rPr lang="it-IT" smtClean="0"/>
              <a:t>Alessandro Variola                                                     Prix Lagarrigue                                                     Orsay 12/09/2013</a:t>
            </a:r>
            <a:endParaRPr lang="fr-FR" dirty="0"/>
          </a:p>
        </p:txBody>
      </p:sp>
      <p:sp>
        <p:nvSpPr>
          <p:cNvPr id="9" name="Espace réservé du numéro de diapositive 8"/>
          <p:cNvSpPr>
            <a:spLocks noGrp="1"/>
          </p:cNvSpPr>
          <p:nvPr>
            <p:ph type="sldNum" sz="quarter" idx="12"/>
          </p:nvPr>
        </p:nvSpPr>
        <p:spPr/>
        <p:txBody>
          <a:bodyPr/>
          <a:lstStyle/>
          <a:p>
            <a:fld id="{385B71F5-BA82-42CC-83B3-B4127CEF3355}" type="slidenum">
              <a:rPr lang="fr-FR" smtClean="0"/>
              <a:pPr/>
              <a:t>‹N°›</a:t>
            </a:fld>
            <a:endParaRPr lang="fr-FR"/>
          </a:p>
        </p:txBody>
      </p:sp>
      <p:sp>
        <p:nvSpPr>
          <p:cNvPr id="10" name="Titre 9"/>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364267899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92BDA246-A358-43A8-8E7C-F29301D714B3}" type="datetime1">
              <a:rPr lang="fr-FR" smtClean="0"/>
              <a:t>12/09/2013</a:t>
            </a:fld>
            <a:endParaRPr lang="fr-FR"/>
          </a:p>
        </p:txBody>
      </p:sp>
      <p:sp>
        <p:nvSpPr>
          <p:cNvPr id="5" name="Espace réservé du pied de page 4"/>
          <p:cNvSpPr>
            <a:spLocks noGrp="1"/>
          </p:cNvSpPr>
          <p:nvPr>
            <p:ph type="ftr" sz="quarter" idx="11"/>
          </p:nvPr>
        </p:nvSpPr>
        <p:spPr/>
        <p:txBody>
          <a:bodyPr/>
          <a:lstStyle/>
          <a:p>
            <a:r>
              <a:rPr lang="it-IT" smtClean="0"/>
              <a:t>Alessandro Variola                                                     Prix Lagarrigue                                                     Orsay 12/09/2013</a:t>
            </a:r>
            <a:endParaRPr lang="fr-FR"/>
          </a:p>
        </p:txBody>
      </p:sp>
      <p:sp>
        <p:nvSpPr>
          <p:cNvPr id="6" name="Espace réservé du numéro de diapositive 5"/>
          <p:cNvSpPr>
            <a:spLocks noGrp="1"/>
          </p:cNvSpPr>
          <p:nvPr>
            <p:ph type="sldNum" sz="quarter" idx="12"/>
          </p:nvPr>
        </p:nvSpPr>
        <p:spPr/>
        <p:txBody>
          <a:bodyPr/>
          <a:lstStyle/>
          <a:p>
            <a:fld id="{385B71F5-BA82-42CC-83B3-B4127CEF3355}" type="slidenum">
              <a:rPr lang="fr-FR" smtClean="0"/>
              <a:t>‹N°›</a:t>
            </a:fld>
            <a:endParaRPr lang="fr-FR"/>
          </a:p>
        </p:txBody>
      </p:sp>
    </p:spTree>
    <p:extLst>
      <p:ext uri="{BB962C8B-B14F-4D97-AF65-F5344CB8AC3E}">
        <p14:creationId xmlns:p14="http://schemas.microsoft.com/office/powerpoint/2010/main" val="26600961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10030CD-B38D-4AF6-A3F6-23F3395798BC}" type="datetime1">
              <a:rPr lang="fr-FR" smtClean="0"/>
              <a:t>12/09/2013</a:t>
            </a:fld>
            <a:endParaRPr lang="fr-FR"/>
          </a:p>
        </p:txBody>
      </p:sp>
      <p:sp>
        <p:nvSpPr>
          <p:cNvPr id="6" name="Espace réservé du pied de page 5"/>
          <p:cNvSpPr>
            <a:spLocks noGrp="1"/>
          </p:cNvSpPr>
          <p:nvPr>
            <p:ph type="ftr" sz="quarter" idx="11"/>
          </p:nvPr>
        </p:nvSpPr>
        <p:spPr/>
        <p:txBody>
          <a:bodyPr/>
          <a:lstStyle/>
          <a:p>
            <a:r>
              <a:rPr lang="it-IT" smtClean="0"/>
              <a:t>Alessandro Variola                                                     Prix Lagarrigue                                                     Orsay 12/09/2013</a:t>
            </a:r>
            <a:endParaRPr lang="fr-FR"/>
          </a:p>
        </p:txBody>
      </p:sp>
      <p:sp>
        <p:nvSpPr>
          <p:cNvPr id="7" name="Espace réservé du numéro de diapositive 6"/>
          <p:cNvSpPr>
            <a:spLocks noGrp="1"/>
          </p:cNvSpPr>
          <p:nvPr>
            <p:ph type="sldNum" sz="quarter" idx="12"/>
          </p:nvPr>
        </p:nvSpPr>
        <p:spPr/>
        <p:txBody>
          <a:bodyPr/>
          <a:lstStyle/>
          <a:p>
            <a:fld id="{385B71F5-BA82-42CC-83B3-B4127CEF3355}" type="slidenum">
              <a:rPr lang="fr-FR" smtClean="0"/>
              <a:t>‹N°›</a:t>
            </a:fld>
            <a:endParaRPr lang="fr-FR"/>
          </a:p>
        </p:txBody>
      </p:sp>
    </p:spTree>
    <p:extLst>
      <p:ext uri="{BB962C8B-B14F-4D97-AF65-F5344CB8AC3E}">
        <p14:creationId xmlns:p14="http://schemas.microsoft.com/office/powerpoint/2010/main" val="231051239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2A0939E-7BFB-4FCF-972A-B2E945A340BE}" type="datetime1">
              <a:rPr lang="fr-FR" smtClean="0"/>
              <a:t>12/09/2013</a:t>
            </a:fld>
            <a:endParaRPr lang="fr-FR"/>
          </a:p>
        </p:txBody>
      </p:sp>
      <p:sp>
        <p:nvSpPr>
          <p:cNvPr id="8" name="Espace réservé du pied de page 7"/>
          <p:cNvSpPr>
            <a:spLocks noGrp="1"/>
          </p:cNvSpPr>
          <p:nvPr>
            <p:ph type="ftr" sz="quarter" idx="11"/>
          </p:nvPr>
        </p:nvSpPr>
        <p:spPr/>
        <p:txBody>
          <a:bodyPr/>
          <a:lstStyle/>
          <a:p>
            <a:r>
              <a:rPr lang="it-IT" smtClean="0"/>
              <a:t>Alessandro Variola                                                     Prix Lagarrigue                                                     Orsay 12/09/2013</a:t>
            </a:r>
            <a:endParaRPr lang="fr-FR"/>
          </a:p>
        </p:txBody>
      </p:sp>
      <p:sp>
        <p:nvSpPr>
          <p:cNvPr id="9" name="Espace réservé du numéro de diapositive 8"/>
          <p:cNvSpPr>
            <a:spLocks noGrp="1"/>
          </p:cNvSpPr>
          <p:nvPr>
            <p:ph type="sldNum" sz="quarter" idx="12"/>
          </p:nvPr>
        </p:nvSpPr>
        <p:spPr/>
        <p:txBody>
          <a:bodyPr/>
          <a:lstStyle/>
          <a:p>
            <a:fld id="{385B71F5-BA82-42CC-83B3-B4127CEF3355}" type="slidenum">
              <a:rPr lang="fr-FR" smtClean="0"/>
              <a:t>‹N°›</a:t>
            </a:fld>
            <a:endParaRPr lang="fr-FR"/>
          </a:p>
        </p:txBody>
      </p:sp>
    </p:spTree>
    <p:extLst>
      <p:ext uri="{BB962C8B-B14F-4D97-AF65-F5344CB8AC3E}">
        <p14:creationId xmlns:p14="http://schemas.microsoft.com/office/powerpoint/2010/main" val="13462368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B9E5C7F2-7C55-4F8E-8E48-AC7273FB9806}" type="datetime1">
              <a:rPr lang="fr-FR" smtClean="0"/>
              <a:t>12/09/2013</a:t>
            </a:fld>
            <a:endParaRPr lang="fr-FR"/>
          </a:p>
        </p:txBody>
      </p:sp>
      <p:sp>
        <p:nvSpPr>
          <p:cNvPr id="4" name="Espace réservé du pied de page 3"/>
          <p:cNvSpPr>
            <a:spLocks noGrp="1"/>
          </p:cNvSpPr>
          <p:nvPr>
            <p:ph type="ftr" sz="quarter" idx="11"/>
          </p:nvPr>
        </p:nvSpPr>
        <p:spPr/>
        <p:txBody>
          <a:bodyPr/>
          <a:lstStyle/>
          <a:p>
            <a:r>
              <a:rPr lang="it-IT" smtClean="0"/>
              <a:t>Alessandro Variola                                                     Prix Lagarrigue                                                     Orsay 12/09/2013</a:t>
            </a:r>
            <a:endParaRPr lang="fr-FR"/>
          </a:p>
        </p:txBody>
      </p:sp>
      <p:sp>
        <p:nvSpPr>
          <p:cNvPr id="5" name="Espace réservé du numéro de diapositive 4"/>
          <p:cNvSpPr>
            <a:spLocks noGrp="1"/>
          </p:cNvSpPr>
          <p:nvPr>
            <p:ph type="sldNum" sz="quarter" idx="12"/>
          </p:nvPr>
        </p:nvSpPr>
        <p:spPr/>
        <p:txBody>
          <a:bodyPr/>
          <a:lstStyle/>
          <a:p>
            <a:fld id="{385B71F5-BA82-42CC-83B3-B4127CEF3355}" type="slidenum">
              <a:rPr lang="fr-FR" smtClean="0"/>
              <a:t>‹N°›</a:t>
            </a:fld>
            <a:endParaRPr lang="fr-FR"/>
          </a:p>
        </p:txBody>
      </p:sp>
    </p:spTree>
    <p:extLst>
      <p:ext uri="{BB962C8B-B14F-4D97-AF65-F5344CB8AC3E}">
        <p14:creationId xmlns:p14="http://schemas.microsoft.com/office/powerpoint/2010/main" val="702017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FC08621-D01B-4E98-9E96-3E8C2B595EA0}" type="datetime1">
              <a:rPr lang="fr-FR" smtClean="0"/>
              <a:t>12/09/2013</a:t>
            </a:fld>
            <a:endParaRPr lang="fr-FR"/>
          </a:p>
        </p:txBody>
      </p:sp>
      <p:sp>
        <p:nvSpPr>
          <p:cNvPr id="3" name="Espace réservé du pied de page 2"/>
          <p:cNvSpPr>
            <a:spLocks noGrp="1"/>
          </p:cNvSpPr>
          <p:nvPr>
            <p:ph type="ftr" sz="quarter" idx="11"/>
          </p:nvPr>
        </p:nvSpPr>
        <p:spPr/>
        <p:txBody>
          <a:bodyPr/>
          <a:lstStyle/>
          <a:p>
            <a:r>
              <a:rPr lang="it-IT" smtClean="0"/>
              <a:t>Alessandro Variola                                                     Prix Lagarrigue                                                     Orsay 12/09/2013</a:t>
            </a:r>
            <a:endParaRPr lang="fr-FR"/>
          </a:p>
        </p:txBody>
      </p:sp>
      <p:sp>
        <p:nvSpPr>
          <p:cNvPr id="4" name="Espace réservé du numéro de diapositive 3"/>
          <p:cNvSpPr>
            <a:spLocks noGrp="1"/>
          </p:cNvSpPr>
          <p:nvPr>
            <p:ph type="sldNum" sz="quarter" idx="12"/>
          </p:nvPr>
        </p:nvSpPr>
        <p:spPr/>
        <p:txBody>
          <a:bodyPr/>
          <a:lstStyle/>
          <a:p>
            <a:fld id="{385B71F5-BA82-42CC-83B3-B4127CEF3355}" type="slidenum">
              <a:rPr lang="fr-FR" smtClean="0"/>
              <a:t>‹N°›</a:t>
            </a:fld>
            <a:endParaRPr lang="fr-FR"/>
          </a:p>
        </p:txBody>
      </p:sp>
    </p:spTree>
    <p:extLst>
      <p:ext uri="{BB962C8B-B14F-4D97-AF65-F5344CB8AC3E}">
        <p14:creationId xmlns:p14="http://schemas.microsoft.com/office/powerpoint/2010/main" val="49442030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7E69EE0-4565-4732-AEC3-611411F337B5}" type="datetime1">
              <a:rPr lang="fr-FR" smtClean="0"/>
              <a:t>12/09/2013</a:t>
            </a:fld>
            <a:endParaRPr lang="fr-FR"/>
          </a:p>
        </p:txBody>
      </p:sp>
      <p:sp>
        <p:nvSpPr>
          <p:cNvPr id="6" name="Espace réservé du pied de page 5"/>
          <p:cNvSpPr>
            <a:spLocks noGrp="1"/>
          </p:cNvSpPr>
          <p:nvPr>
            <p:ph type="ftr" sz="quarter" idx="11"/>
          </p:nvPr>
        </p:nvSpPr>
        <p:spPr/>
        <p:txBody>
          <a:bodyPr/>
          <a:lstStyle/>
          <a:p>
            <a:r>
              <a:rPr lang="it-IT" smtClean="0"/>
              <a:t>Alessandro Variola                                                     Prix Lagarrigue                                                     Orsay 12/09/2013</a:t>
            </a:r>
            <a:endParaRPr lang="fr-FR"/>
          </a:p>
        </p:txBody>
      </p:sp>
      <p:sp>
        <p:nvSpPr>
          <p:cNvPr id="7" name="Espace réservé du numéro de diapositive 6"/>
          <p:cNvSpPr>
            <a:spLocks noGrp="1"/>
          </p:cNvSpPr>
          <p:nvPr>
            <p:ph type="sldNum" sz="quarter" idx="12"/>
          </p:nvPr>
        </p:nvSpPr>
        <p:spPr/>
        <p:txBody>
          <a:bodyPr/>
          <a:lstStyle/>
          <a:p>
            <a:fld id="{385B71F5-BA82-42CC-83B3-B4127CEF3355}" type="slidenum">
              <a:rPr lang="fr-FR" smtClean="0"/>
              <a:t>‹N°›</a:t>
            </a:fld>
            <a:endParaRPr lang="fr-FR"/>
          </a:p>
        </p:txBody>
      </p:sp>
    </p:spTree>
    <p:extLst>
      <p:ext uri="{BB962C8B-B14F-4D97-AF65-F5344CB8AC3E}">
        <p14:creationId xmlns:p14="http://schemas.microsoft.com/office/powerpoint/2010/main" val="959509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F019BF6-E08F-4EE0-B59D-532BC7EB22D5}" type="datetime1">
              <a:rPr lang="fr-FR" smtClean="0"/>
              <a:t>12/09/2013</a:t>
            </a:fld>
            <a:endParaRPr lang="fr-FR"/>
          </a:p>
        </p:txBody>
      </p:sp>
      <p:sp>
        <p:nvSpPr>
          <p:cNvPr id="6" name="Espace réservé du pied de page 5"/>
          <p:cNvSpPr>
            <a:spLocks noGrp="1"/>
          </p:cNvSpPr>
          <p:nvPr>
            <p:ph type="ftr" sz="quarter" idx="11"/>
          </p:nvPr>
        </p:nvSpPr>
        <p:spPr/>
        <p:txBody>
          <a:bodyPr/>
          <a:lstStyle/>
          <a:p>
            <a:r>
              <a:rPr lang="it-IT" smtClean="0"/>
              <a:t>Alessandro Variola                                                     Prix Lagarrigue                                                     Orsay 12/09/2013</a:t>
            </a:r>
            <a:endParaRPr lang="fr-FR"/>
          </a:p>
        </p:txBody>
      </p:sp>
      <p:sp>
        <p:nvSpPr>
          <p:cNvPr id="7" name="Espace réservé du numéro de diapositive 6"/>
          <p:cNvSpPr>
            <a:spLocks noGrp="1"/>
          </p:cNvSpPr>
          <p:nvPr>
            <p:ph type="sldNum" sz="quarter" idx="12"/>
          </p:nvPr>
        </p:nvSpPr>
        <p:spPr/>
        <p:txBody>
          <a:bodyPr/>
          <a:lstStyle/>
          <a:p>
            <a:fld id="{385B71F5-BA82-42CC-83B3-B4127CEF3355}" type="slidenum">
              <a:rPr lang="fr-FR" smtClean="0"/>
              <a:t>‹N°›</a:t>
            </a:fld>
            <a:endParaRPr lang="fr-FR"/>
          </a:p>
        </p:txBody>
      </p:sp>
    </p:spTree>
    <p:extLst>
      <p:ext uri="{BB962C8B-B14F-4D97-AF65-F5344CB8AC3E}">
        <p14:creationId xmlns:p14="http://schemas.microsoft.com/office/powerpoint/2010/main" val="373216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900">
                <a:solidFill>
                  <a:schemeClr val="tx1"/>
                </a:solidFill>
              </a:defRPr>
            </a:lvl1pPr>
          </a:lstStyle>
          <a:p>
            <a:fld id="{687DDB45-81B7-4C5B-AFAC-2BAAC9F160E1}" type="datetime1">
              <a:rPr lang="fr-FR" smtClean="0"/>
              <a:t>12/09/2013</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900">
                <a:solidFill>
                  <a:schemeClr val="tx1"/>
                </a:solidFill>
              </a:defRPr>
            </a:lvl1pPr>
          </a:lstStyle>
          <a:p>
            <a:r>
              <a:rPr lang="it-IT" smtClean="0"/>
              <a:t>Alessandro Variola                                                     Prix Lagarrigue                                                     Orsay 12/09/2013</a:t>
            </a:r>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900">
                <a:solidFill>
                  <a:schemeClr val="tx1"/>
                </a:solidFill>
              </a:defRPr>
            </a:lvl1pPr>
          </a:lstStyle>
          <a:p>
            <a:fld id="{385B71F5-BA82-42CC-83B3-B4127CEF3355}" type="slidenum">
              <a:rPr lang="fr-FR" smtClean="0"/>
              <a:pPr/>
              <a:t>‹N°›</a:t>
            </a:fld>
            <a:endParaRPr lang="fr-FR"/>
          </a:p>
        </p:txBody>
      </p:sp>
      <p:pic>
        <p:nvPicPr>
          <p:cNvPr id="7" name="Image 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467600" y="1"/>
            <a:ext cx="1676400" cy="660400"/>
          </a:xfrm>
          <a:prstGeom prst="rect">
            <a:avLst/>
          </a:prstGeom>
        </p:spPr>
      </p:pic>
      <p:pic>
        <p:nvPicPr>
          <p:cNvPr id="8" name="Image 7"/>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 y="12031"/>
            <a:ext cx="1676400" cy="675490"/>
          </a:xfrm>
          <a:prstGeom prst="rect">
            <a:avLst/>
          </a:prstGeom>
        </p:spPr>
      </p:pic>
    </p:spTree>
    <p:extLst>
      <p:ext uri="{BB962C8B-B14F-4D97-AF65-F5344CB8AC3E}">
        <p14:creationId xmlns:p14="http://schemas.microsoft.com/office/powerpoint/2010/main" val="2957031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2.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slideLayout" Target="../slideLayouts/slideLayout12.xml"/><Relationship Id="rId1" Type="http://schemas.openxmlformats.org/officeDocument/2006/relationships/video" Target="file:///C:\Users\variola\Desktop\WEOAA01m1.avi" TargetMode="External"/><Relationship Id="rId6" Type="http://schemas.openxmlformats.org/officeDocument/2006/relationships/image" Target="../media/image28.wmf"/><Relationship Id="rId5" Type="http://schemas.openxmlformats.org/officeDocument/2006/relationships/image" Target="../media/image27.wmf"/><Relationship Id="rId4" Type="http://schemas.openxmlformats.org/officeDocument/2006/relationships/image" Target="../media/image26.wmf"/></Relationships>
</file>

<file path=ppt/slides/_rels/slide15.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hyperlink" Target="mailto:jhaiss@lal.in2p3.fr"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notesSlide" Target="../notesSlides/notesSlide3.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5" Type="http://schemas.openxmlformats.org/officeDocument/2006/relationships/image" Target="../media/image14.jpe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png"/><Relationship Id="rId1" Type="http://schemas.openxmlformats.org/officeDocument/2006/relationships/slideLayout" Target="../slideLayouts/slideLayout12.xml"/><Relationship Id="rId4" Type="http://schemas.openxmlformats.org/officeDocument/2006/relationships/image" Target="../media/image17.w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33400" y="2743200"/>
            <a:ext cx="7772400" cy="1470025"/>
          </a:xfrm>
        </p:spPr>
        <p:txBody>
          <a:bodyPr>
            <a:normAutofit/>
          </a:bodyPr>
          <a:lstStyle/>
          <a:p>
            <a:r>
              <a:rPr lang="fr-FR" sz="2400" b="1" dirty="0">
                <a:latin typeface="Comic Sans MS" pitchFamily="66" charset="0"/>
              </a:rPr>
              <a:t>Cérémonie en l'honneur de Jacques </a:t>
            </a:r>
            <a:r>
              <a:rPr lang="fr-FR" sz="2400" b="1" dirty="0" err="1">
                <a:latin typeface="Comic Sans MS" pitchFamily="66" charset="0"/>
              </a:rPr>
              <a:t>Haïssinski</a:t>
            </a:r>
            <a:r>
              <a:rPr lang="fr-FR" sz="2400" b="1" dirty="0">
                <a:latin typeface="Comic Sans MS" pitchFamily="66" charset="0"/>
              </a:rPr>
              <a:t>, lauréat du Prix </a:t>
            </a:r>
            <a:r>
              <a:rPr lang="fr-FR" sz="2400" b="1" dirty="0" err="1">
                <a:latin typeface="Comic Sans MS" pitchFamily="66" charset="0"/>
              </a:rPr>
              <a:t>Lagarrigue</a:t>
            </a:r>
            <a:r>
              <a:rPr lang="fr-FR" sz="2400" b="1" dirty="0">
                <a:latin typeface="Comic Sans MS" pitchFamily="66" charset="0"/>
              </a:rPr>
              <a:t> 2012</a:t>
            </a:r>
          </a:p>
        </p:txBody>
      </p:sp>
      <p:sp>
        <p:nvSpPr>
          <p:cNvPr id="3" name="Sous-titre 2"/>
          <p:cNvSpPr>
            <a:spLocks noGrp="1"/>
          </p:cNvSpPr>
          <p:nvPr>
            <p:ph type="subTitle" idx="1"/>
          </p:nvPr>
        </p:nvSpPr>
        <p:spPr>
          <a:xfrm>
            <a:off x="1371600" y="4191000"/>
            <a:ext cx="6400800" cy="1752600"/>
          </a:xfrm>
        </p:spPr>
        <p:txBody>
          <a:bodyPr/>
          <a:lstStyle/>
          <a:p>
            <a:r>
              <a:rPr lang="fr-FR" dirty="0" smtClean="0">
                <a:latin typeface="Comic Sans MS" pitchFamily="66" charset="0"/>
              </a:rPr>
              <a:t>Le Projet </a:t>
            </a:r>
            <a:r>
              <a:rPr lang="fr-FR" dirty="0" err="1" smtClean="0">
                <a:latin typeface="Comic Sans MS" pitchFamily="66" charset="0"/>
              </a:rPr>
              <a:t>ThomX</a:t>
            </a:r>
            <a:endParaRPr lang="fr-FR" dirty="0">
              <a:latin typeface="Comic Sans MS" pitchFamily="66"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457200"/>
            <a:ext cx="1660820" cy="2308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97843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endParaRPr lang="fr-FR"/>
          </a:p>
        </p:txBody>
      </p:sp>
      <p:sp>
        <p:nvSpPr>
          <p:cNvPr id="4" name="Text Box 8"/>
          <p:cNvSpPr txBox="1">
            <a:spLocks noGrp="1" noChangeArrowheads="1"/>
          </p:cNvSpPr>
          <p:nvPr>
            <p:ph idx="1"/>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8000" tIns="0" bIns="0" anchor="ctr">
            <a:normAutofit/>
          </a:bodyPr>
          <a:lstStyle>
            <a:lvl1pPr marL="342900" indent="-342900" eaLnBrk="0" hangingPunct="0">
              <a:defRPr>
                <a:solidFill>
                  <a:schemeClr val="tx1"/>
                </a:solidFill>
                <a:latin typeface="Arial Narrow" pitchFamily="34" charset="0"/>
              </a:defRPr>
            </a:lvl1pPr>
            <a:lvl2pPr marL="742950" indent="-285750" eaLnBrk="0" hangingPunct="0">
              <a:defRPr>
                <a:solidFill>
                  <a:schemeClr val="tx1"/>
                </a:solidFill>
                <a:latin typeface="Arial Narrow" pitchFamily="34" charset="0"/>
              </a:defRPr>
            </a:lvl2pPr>
            <a:lvl3pPr marL="1143000" indent="-228600" eaLnBrk="0" hangingPunct="0">
              <a:defRPr>
                <a:solidFill>
                  <a:schemeClr val="tx1"/>
                </a:solidFill>
                <a:latin typeface="Arial Narrow" pitchFamily="34" charset="0"/>
              </a:defRPr>
            </a:lvl3pPr>
            <a:lvl4pPr marL="1600200" indent="-228600" eaLnBrk="0" hangingPunct="0">
              <a:defRPr>
                <a:solidFill>
                  <a:schemeClr val="tx1"/>
                </a:solidFill>
                <a:latin typeface="Arial Narrow" pitchFamily="34" charset="0"/>
              </a:defRPr>
            </a:lvl4pPr>
            <a:lvl5pPr marL="2057400" indent="-228600" eaLnBrk="0" hangingPunct="0">
              <a:defRPr>
                <a:solidFill>
                  <a:schemeClr val="tx1"/>
                </a:solidFill>
                <a:latin typeface="Arial Narrow" pitchFamily="34" charset="0"/>
              </a:defRPr>
            </a:lvl5pPr>
            <a:lvl6pPr marL="2514600" indent="-228600" eaLnBrk="0" fontAlgn="base" hangingPunct="0">
              <a:spcBef>
                <a:spcPct val="50000"/>
              </a:spcBef>
              <a:spcAft>
                <a:spcPct val="0"/>
              </a:spcAft>
              <a:defRPr>
                <a:solidFill>
                  <a:schemeClr val="tx1"/>
                </a:solidFill>
                <a:latin typeface="Arial Narrow" pitchFamily="34" charset="0"/>
              </a:defRPr>
            </a:lvl6pPr>
            <a:lvl7pPr marL="2971800" indent="-228600" eaLnBrk="0" fontAlgn="base" hangingPunct="0">
              <a:spcBef>
                <a:spcPct val="50000"/>
              </a:spcBef>
              <a:spcAft>
                <a:spcPct val="0"/>
              </a:spcAft>
              <a:defRPr>
                <a:solidFill>
                  <a:schemeClr val="tx1"/>
                </a:solidFill>
                <a:latin typeface="Arial Narrow" pitchFamily="34" charset="0"/>
              </a:defRPr>
            </a:lvl7pPr>
            <a:lvl8pPr marL="3429000" indent="-228600" eaLnBrk="0" fontAlgn="base" hangingPunct="0">
              <a:spcBef>
                <a:spcPct val="50000"/>
              </a:spcBef>
              <a:spcAft>
                <a:spcPct val="0"/>
              </a:spcAft>
              <a:defRPr>
                <a:solidFill>
                  <a:schemeClr val="tx1"/>
                </a:solidFill>
                <a:latin typeface="Arial Narrow" pitchFamily="34" charset="0"/>
              </a:defRPr>
            </a:lvl8pPr>
            <a:lvl9pPr marL="3886200" indent="-228600" eaLnBrk="0" fontAlgn="base" hangingPunct="0">
              <a:spcBef>
                <a:spcPct val="50000"/>
              </a:spcBef>
              <a:spcAft>
                <a:spcPct val="0"/>
              </a:spcAft>
              <a:defRPr>
                <a:solidFill>
                  <a:schemeClr val="tx1"/>
                </a:solidFill>
                <a:latin typeface="Arial Narrow" pitchFamily="34" charset="0"/>
              </a:defRPr>
            </a:lvl9pPr>
          </a:lstStyle>
          <a:p>
            <a:pPr eaLnBrk="1" hangingPunct="1"/>
            <a:r>
              <a:rPr lang="fr-FR" sz="3600" b="1" dirty="0">
                <a:latin typeface="Comic Sans MS" pitchFamily="66" charset="0"/>
              </a:rPr>
              <a:t>Comment </a:t>
            </a:r>
            <a:r>
              <a:rPr lang="en-US" sz="3600" b="1" dirty="0">
                <a:latin typeface="Comic Sans MS" pitchFamily="66" charset="0"/>
              </a:rPr>
              <a:t>ç</a:t>
            </a:r>
            <a:r>
              <a:rPr lang="fr-FR" sz="3600" b="1" dirty="0">
                <a:latin typeface="Comic Sans MS" pitchFamily="66" charset="0"/>
              </a:rPr>
              <a:t>a marche</a:t>
            </a:r>
          </a:p>
        </p:txBody>
      </p:sp>
    </p:spTree>
    <p:extLst>
      <p:ext uri="{BB962C8B-B14F-4D97-AF65-F5344CB8AC3E}">
        <p14:creationId xmlns:p14="http://schemas.microsoft.com/office/powerpoint/2010/main" val="19211388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rectangle 3"/>
          <p:cNvSpPr/>
          <p:nvPr/>
        </p:nvSpPr>
        <p:spPr bwMode="auto">
          <a:xfrm rot="16200000">
            <a:off x="6264276" y="5289550"/>
            <a:ext cx="360362" cy="274637"/>
          </a:xfrm>
          <a:prstGeom prst="rtTriangle">
            <a:avLst/>
          </a:prstGeom>
          <a:solidFill>
            <a:schemeClr val="bg2">
              <a:lumMod val="60000"/>
              <a:lumOff val="40000"/>
            </a:schemeClr>
          </a:solidFill>
          <a:ln w="9525" cap="flat" cmpd="sng" algn="ctr">
            <a:noFill/>
            <a:prstDash val="solid"/>
            <a:round/>
            <a:headEnd type="none" w="med" len="med"/>
            <a:tailEnd type="none" w="med" len="med"/>
          </a:ln>
          <a:effectLst/>
        </p:spPr>
        <p:txBody>
          <a:bodyPr>
            <a:spAutoFit/>
          </a:bodyPr>
          <a:lstStyle/>
          <a:p>
            <a:pPr eaLnBrk="1" hangingPunct="1">
              <a:spcBef>
                <a:spcPct val="50000"/>
              </a:spcBef>
              <a:buFontTx/>
              <a:buNone/>
              <a:defRPr/>
            </a:pPr>
            <a:endParaRPr lang="fr-FR">
              <a:latin typeface="Arial Narrow" pitchFamily="34" charset="0"/>
            </a:endParaRPr>
          </a:p>
        </p:txBody>
      </p:sp>
      <p:pic>
        <p:nvPicPr>
          <p:cNvPr id="25604" name="Picture 2" descr="C:\Dossiers\Articoli\Conferenze\IPAC11\figure\Ring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650" y="1368425"/>
            <a:ext cx="6802438" cy="456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3" descr="rgdrgdfgdf"/>
          <p:cNvPicPr>
            <a:picLocks noChangeAspect="1" noChangeArrowheads="1"/>
          </p:cNvPicPr>
          <p:nvPr/>
        </p:nvPicPr>
        <p:blipFill>
          <a:blip r:embed="rId3">
            <a:extLst>
              <a:ext uri="{28A0092B-C50C-407E-A947-70E740481C1C}">
                <a14:useLocalDpi xmlns:a14="http://schemas.microsoft.com/office/drawing/2010/main" val="0"/>
              </a:ext>
            </a:extLst>
          </a:blip>
          <a:srcRect l="12379" r="17435"/>
          <a:stretch>
            <a:fillRect/>
          </a:stretch>
        </p:blipFill>
        <p:spPr bwMode="auto">
          <a:xfrm>
            <a:off x="7596188" y="2735263"/>
            <a:ext cx="6477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ZoneTexte 4"/>
          <p:cNvSpPr txBox="1">
            <a:spLocks noChangeArrowheads="1"/>
          </p:cNvSpPr>
          <p:nvPr/>
        </p:nvSpPr>
        <p:spPr bwMode="auto">
          <a:xfrm>
            <a:off x="7450138" y="2236788"/>
            <a:ext cx="108267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20000"/>
              </a:spcBef>
              <a:spcAft>
                <a:spcPct val="0"/>
              </a:spcAft>
              <a:buChar char="•"/>
              <a:defRPr>
                <a:solidFill>
                  <a:schemeClr val="tx1"/>
                </a:solidFill>
                <a:latin typeface="Comic Sans MS" pitchFamily="66" charset="0"/>
              </a:defRPr>
            </a:lvl6pPr>
            <a:lvl7pPr marL="2971800" indent="-228600" eaLnBrk="0" fontAlgn="base" hangingPunct="0">
              <a:spcBef>
                <a:spcPct val="20000"/>
              </a:spcBef>
              <a:spcAft>
                <a:spcPct val="0"/>
              </a:spcAft>
              <a:buChar char="•"/>
              <a:defRPr>
                <a:solidFill>
                  <a:schemeClr val="tx1"/>
                </a:solidFill>
                <a:latin typeface="Comic Sans MS" pitchFamily="66" charset="0"/>
              </a:defRPr>
            </a:lvl7pPr>
            <a:lvl8pPr marL="3429000" indent="-228600" eaLnBrk="0" fontAlgn="base" hangingPunct="0">
              <a:spcBef>
                <a:spcPct val="20000"/>
              </a:spcBef>
              <a:spcAft>
                <a:spcPct val="0"/>
              </a:spcAft>
              <a:buChar char="•"/>
              <a:defRPr>
                <a:solidFill>
                  <a:schemeClr val="tx1"/>
                </a:solidFill>
                <a:latin typeface="Comic Sans MS" pitchFamily="66" charset="0"/>
              </a:defRPr>
            </a:lvl8pPr>
            <a:lvl9pPr marL="3886200" indent="-228600" eaLnBrk="0" fontAlgn="base" hangingPunct="0">
              <a:spcBef>
                <a:spcPct val="20000"/>
              </a:spcBef>
              <a:spcAft>
                <a:spcPct val="0"/>
              </a:spcAft>
              <a:buChar char="•"/>
              <a:defRPr>
                <a:solidFill>
                  <a:schemeClr val="tx1"/>
                </a:solidFill>
                <a:latin typeface="Comic Sans MS" pitchFamily="66" charset="0"/>
              </a:defRPr>
            </a:lvl9pPr>
          </a:lstStyle>
          <a:p>
            <a:r>
              <a:rPr lang="en-US" sz="1200" b="1">
                <a:latin typeface="Times New Roman" pitchFamily="18" charset="0"/>
                <a:cs typeface="Times New Roman" pitchFamily="18" charset="0"/>
              </a:rPr>
              <a:t>Laser </a:t>
            </a:r>
          </a:p>
          <a:p>
            <a:pPr>
              <a:buFontTx/>
              <a:buNone/>
            </a:pPr>
            <a:r>
              <a:rPr lang="en-US" sz="1200" b="1">
                <a:latin typeface="Times New Roman" pitchFamily="18" charset="0"/>
                <a:cs typeface="Times New Roman" pitchFamily="18" charset="0"/>
              </a:rPr>
              <a:t>and FP cavity</a:t>
            </a:r>
            <a:endParaRPr lang="fr-FR" sz="1200" b="1">
              <a:latin typeface="Times New Roman" pitchFamily="18" charset="0"/>
              <a:cs typeface="Times New Roman" pitchFamily="18" charset="0"/>
            </a:endParaRPr>
          </a:p>
        </p:txBody>
      </p:sp>
      <p:sp>
        <p:nvSpPr>
          <p:cNvPr id="25607" name="ZoneTexte 6"/>
          <p:cNvSpPr txBox="1">
            <a:spLocks noChangeArrowheads="1"/>
          </p:cNvSpPr>
          <p:nvPr/>
        </p:nvSpPr>
        <p:spPr bwMode="auto">
          <a:xfrm>
            <a:off x="47625" y="6224588"/>
            <a:ext cx="21542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20000"/>
              </a:spcBef>
              <a:spcAft>
                <a:spcPct val="0"/>
              </a:spcAft>
              <a:buChar char="•"/>
              <a:defRPr>
                <a:solidFill>
                  <a:schemeClr val="tx1"/>
                </a:solidFill>
                <a:latin typeface="Comic Sans MS" pitchFamily="66" charset="0"/>
              </a:defRPr>
            </a:lvl6pPr>
            <a:lvl7pPr marL="2971800" indent="-228600" eaLnBrk="0" fontAlgn="base" hangingPunct="0">
              <a:spcBef>
                <a:spcPct val="20000"/>
              </a:spcBef>
              <a:spcAft>
                <a:spcPct val="0"/>
              </a:spcAft>
              <a:buChar char="•"/>
              <a:defRPr>
                <a:solidFill>
                  <a:schemeClr val="tx1"/>
                </a:solidFill>
                <a:latin typeface="Comic Sans MS" pitchFamily="66" charset="0"/>
              </a:defRPr>
            </a:lvl7pPr>
            <a:lvl8pPr marL="3429000" indent="-228600" eaLnBrk="0" fontAlgn="base" hangingPunct="0">
              <a:spcBef>
                <a:spcPct val="20000"/>
              </a:spcBef>
              <a:spcAft>
                <a:spcPct val="0"/>
              </a:spcAft>
              <a:buChar char="•"/>
              <a:defRPr>
                <a:solidFill>
                  <a:schemeClr val="tx1"/>
                </a:solidFill>
                <a:latin typeface="Comic Sans MS" pitchFamily="66" charset="0"/>
              </a:defRPr>
            </a:lvl8pPr>
            <a:lvl9pPr marL="3886200" indent="-228600" eaLnBrk="0" fontAlgn="base" hangingPunct="0">
              <a:spcBef>
                <a:spcPct val="20000"/>
              </a:spcBef>
              <a:spcAft>
                <a:spcPct val="0"/>
              </a:spcAft>
              <a:buChar char="•"/>
              <a:defRPr>
                <a:solidFill>
                  <a:schemeClr val="tx1"/>
                </a:solidFill>
                <a:latin typeface="Comic Sans MS" pitchFamily="66" charset="0"/>
              </a:defRPr>
            </a:lvl9pPr>
          </a:lstStyle>
          <a:p>
            <a:r>
              <a:rPr lang="en-US" sz="800"/>
              <a:t> Acknowledgments to M.Jore, M Lacroix</a:t>
            </a:r>
            <a:endParaRPr lang="fr-FR" sz="800"/>
          </a:p>
        </p:txBody>
      </p:sp>
      <p:sp>
        <p:nvSpPr>
          <p:cNvPr id="25608" name="ZoneTexte 1"/>
          <p:cNvSpPr txBox="1">
            <a:spLocks noChangeArrowheads="1"/>
          </p:cNvSpPr>
          <p:nvPr/>
        </p:nvSpPr>
        <p:spPr bwMode="auto">
          <a:xfrm>
            <a:off x="55563" y="1557338"/>
            <a:ext cx="15049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20000"/>
              </a:spcBef>
              <a:spcAft>
                <a:spcPct val="0"/>
              </a:spcAft>
              <a:buChar char="•"/>
              <a:defRPr>
                <a:solidFill>
                  <a:schemeClr val="tx1"/>
                </a:solidFill>
                <a:latin typeface="Comic Sans MS" pitchFamily="66" charset="0"/>
              </a:defRPr>
            </a:lvl6pPr>
            <a:lvl7pPr marL="2971800" indent="-228600" eaLnBrk="0" fontAlgn="base" hangingPunct="0">
              <a:spcBef>
                <a:spcPct val="20000"/>
              </a:spcBef>
              <a:spcAft>
                <a:spcPct val="0"/>
              </a:spcAft>
              <a:buChar char="•"/>
              <a:defRPr>
                <a:solidFill>
                  <a:schemeClr val="tx1"/>
                </a:solidFill>
                <a:latin typeface="Comic Sans MS" pitchFamily="66" charset="0"/>
              </a:defRPr>
            </a:lvl7pPr>
            <a:lvl8pPr marL="3429000" indent="-228600" eaLnBrk="0" fontAlgn="base" hangingPunct="0">
              <a:spcBef>
                <a:spcPct val="20000"/>
              </a:spcBef>
              <a:spcAft>
                <a:spcPct val="0"/>
              </a:spcAft>
              <a:buChar char="•"/>
              <a:defRPr>
                <a:solidFill>
                  <a:schemeClr val="tx1"/>
                </a:solidFill>
                <a:latin typeface="Comic Sans MS" pitchFamily="66" charset="0"/>
              </a:defRPr>
            </a:lvl8pPr>
            <a:lvl9pPr marL="3886200" indent="-228600" eaLnBrk="0" fontAlgn="base" hangingPunct="0">
              <a:spcBef>
                <a:spcPct val="20000"/>
              </a:spcBef>
              <a:spcAft>
                <a:spcPct val="0"/>
              </a:spcAft>
              <a:buChar char="•"/>
              <a:defRPr>
                <a:solidFill>
                  <a:schemeClr val="tx1"/>
                </a:solidFill>
                <a:latin typeface="Comic Sans MS" pitchFamily="66" charset="0"/>
              </a:defRPr>
            </a:lvl9pPr>
          </a:lstStyle>
          <a:p>
            <a:r>
              <a:rPr lang="en-US" sz="1000" dirty="0">
                <a:solidFill>
                  <a:srgbClr val="FF0000"/>
                </a:solidFill>
              </a:rPr>
              <a:t>Cycle </a:t>
            </a:r>
            <a:r>
              <a:rPr lang="en-US" sz="1000" dirty="0" err="1">
                <a:solidFill>
                  <a:srgbClr val="FF0000"/>
                </a:solidFill>
              </a:rPr>
              <a:t>Frep</a:t>
            </a:r>
            <a:r>
              <a:rPr lang="en-US" sz="1000" dirty="0">
                <a:solidFill>
                  <a:srgbClr val="FF0000"/>
                </a:solidFill>
              </a:rPr>
              <a:t> = 20 </a:t>
            </a:r>
            <a:r>
              <a:rPr lang="en-US" sz="1000" dirty="0" err="1">
                <a:solidFill>
                  <a:srgbClr val="FF0000"/>
                </a:solidFill>
              </a:rPr>
              <a:t>msec</a:t>
            </a:r>
            <a:endParaRPr lang="en-US" sz="1000" dirty="0">
              <a:solidFill>
                <a:srgbClr val="FF0000"/>
              </a:solidFill>
            </a:endParaRPr>
          </a:p>
          <a:p>
            <a:r>
              <a:rPr lang="en-US" sz="1000" dirty="0">
                <a:solidFill>
                  <a:srgbClr val="FF0000"/>
                </a:solidFill>
              </a:rPr>
              <a:t>RF pulse length 3 </a:t>
            </a:r>
            <a:r>
              <a:rPr lang="en-US" sz="1000" dirty="0" err="1">
                <a:solidFill>
                  <a:srgbClr val="FF0000"/>
                </a:solidFill>
                <a:latin typeface="Symbol" pitchFamily="18" charset="2"/>
              </a:rPr>
              <a:t>m</a:t>
            </a:r>
            <a:r>
              <a:rPr lang="en-US" sz="1000" dirty="0" err="1">
                <a:solidFill>
                  <a:srgbClr val="FF0000"/>
                </a:solidFill>
              </a:rPr>
              <a:t>s</a:t>
            </a:r>
            <a:endParaRPr lang="en-US" sz="1000" dirty="0">
              <a:solidFill>
                <a:srgbClr val="FF0000"/>
              </a:solidFill>
            </a:endParaRPr>
          </a:p>
          <a:p>
            <a:r>
              <a:rPr lang="en-US" sz="1000" dirty="0">
                <a:solidFill>
                  <a:srgbClr val="FF0000"/>
                </a:solidFill>
              </a:rPr>
              <a:t>Energy 50 -  70 MeV</a:t>
            </a:r>
          </a:p>
          <a:p>
            <a:endParaRPr lang="fr-FR" sz="1000" dirty="0">
              <a:solidFill>
                <a:srgbClr val="FF0000"/>
              </a:solidFill>
            </a:endParaRPr>
          </a:p>
        </p:txBody>
      </p:sp>
      <p:sp>
        <p:nvSpPr>
          <p:cNvPr id="25610" name="Flèche gauche 4"/>
          <p:cNvSpPr>
            <a:spLocks noChangeArrowheads="1"/>
          </p:cNvSpPr>
          <p:nvPr/>
        </p:nvSpPr>
        <p:spPr bwMode="auto">
          <a:xfrm>
            <a:off x="1693863" y="3144838"/>
            <a:ext cx="1762125" cy="52387"/>
          </a:xfrm>
          <a:prstGeom prst="leftArrow">
            <a:avLst>
              <a:gd name="adj1" fmla="val 50000"/>
              <a:gd name="adj2" fmla="val 49521"/>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p>
            <a:pPr eaLnBrk="1" hangingPunct="1">
              <a:spcBef>
                <a:spcPct val="50000"/>
              </a:spcBef>
              <a:buFontTx/>
              <a:buNone/>
            </a:pPr>
            <a:endParaRPr lang="en-US">
              <a:latin typeface="Arial Narrow" pitchFamily="34" charset="0"/>
            </a:endParaRPr>
          </a:p>
        </p:txBody>
      </p:sp>
      <p:sp>
        <p:nvSpPr>
          <p:cNvPr id="25611" name="ZoneTexte 1"/>
          <p:cNvSpPr txBox="1">
            <a:spLocks noChangeArrowheads="1"/>
          </p:cNvSpPr>
          <p:nvPr/>
        </p:nvSpPr>
        <p:spPr bwMode="auto">
          <a:xfrm>
            <a:off x="-36513" y="2770188"/>
            <a:ext cx="1878013"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20000"/>
              </a:spcBef>
              <a:spcAft>
                <a:spcPct val="0"/>
              </a:spcAft>
              <a:buChar char="•"/>
              <a:defRPr>
                <a:solidFill>
                  <a:schemeClr val="tx1"/>
                </a:solidFill>
                <a:latin typeface="Comic Sans MS" pitchFamily="66" charset="0"/>
              </a:defRPr>
            </a:lvl6pPr>
            <a:lvl7pPr marL="2971800" indent="-228600" eaLnBrk="0" fontAlgn="base" hangingPunct="0">
              <a:spcBef>
                <a:spcPct val="20000"/>
              </a:spcBef>
              <a:spcAft>
                <a:spcPct val="0"/>
              </a:spcAft>
              <a:buChar char="•"/>
              <a:defRPr>
                <a:solidFill>
                  <a:schemeClr val="tx1"/>
                </a:solidFill>
                <a:latin typeface="Comic Sans MS" pitchFamily="66" charset="0"/>
              </a:defRPr>
            </a:lvl7pPr>
            <a:lvl8pPr marL="3429000" indent="-228600" eaLnBrk="0" fontAlgn="base" hangingPunct="0">
              <a:spcBef>
                <a:spcPct val="20000"/>
              </a:spcBef>
              <a:spcAft>
                <a:spcPct val="0"/>
              </a:spcAft>
              <a:buChar char="•"/>
              <a:defRPr>
                <a:solidFill>
                  <a:schemeClr val="tx1"/>
                </a:solidFill>
                <a:latin typeface="Comic Sans MS" pitchFamily="66" charset="0"/>
              </a:defRPr>
            </a:lvl8pPr>
            <a:lvl9pPr marL="3886200" indent="-228600" eaLnBrk="0" fontAlgn="base" hangingPunct="0">
              <a:spcBef>
                <a:spcPct val="20000"/>
              </a:spcBef>
              <a:spcAft>
                <a:spcPct val="0"/>
              </a:spcAft>
              <a:buChar char="•"/>
              <a:defRPr>
                <a:solidFill>
                  <a:schemeClr val="tx1"/>
                </a:solidFill>
                <a:latin typeface="Comic Sans MS" pitchFamily="66" charset="0"/>
              </a:defRPr>
            </a:lvl9pPr>
          </a:lstStyle>
          <a:p>
            <a:r>
              <a:rPr lang="en-US" sz="1000">
                <a:solidFill>
                  <a:srgbClr val="0070C0"/>
                </a:solidFill>
              </a:rPr>
              <a:t>2 Ips</a:t>
            </a:r>
          </a:p>
          <a:p>
            <a:r>
              <a:rPr lang="en-US" sz="1000">
                <a:solidFill>
                  <a:srgbClr val="0070C0"/>
                </a:solidFill>
              </a:rPr>
              <a:t>Easy integration</a:t>
            </a:r>
          </a:p>
          <a:p>
            <a:r>
              <a:rPr lang="en-US" sz="1000">
                <a:solidFill>
                  <a:srgbClr val="0070C0"/>
                </a:solidFill>
              </a:rPr>
              <a:t>Frees the straight sections</a:t>
            </a:r>
          </a:p>
          <a:p>
            <a:r>
              <a:rPr lang="en-US" sz="1000">
                <a:solidFill>
                  <a:srgbClr val="0070C0"/>
                </a:solidFill>
              </a:rPr>
              <a:t>CSR line</a:t>
            </a:r>
          </a:p>
          <a:p>
            <a:endParaRPr lang="fr-FR" sz="1000">
              <a:solidFill>
                <a:srgbClr val="0070C0"/>
              </a:solidFill>
            </a:endParaRPr>
          </a:p>
        </p:txBody>
      </p:sp>
      <p:pic>
        <p:nvPicPr>
          <p:cNvPr id="13" name="Picture 38" descr="Brillance_3G_2G_1G_V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2088" y="4752040"/>
            <a:ext cx="12861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5"/>
          <p:cNvPicPr>
            <a:picLocks noChangeAspect="1" noChangeArrowheads="1"/>
          </p:cNvPicPr>
          <p:nvPr/>
        </p:nvPicPr>
        <p:blipFill>
          <a:blip r:embed="rId5" cstate="print">
            <a:extLst>
              <a:ext uri="{28A0092B-C50C-407E-A947-70E740481C1C}">
                <a14:useLocalDpi xmlns:a14="http://schemas.microsoft.com/office/drawing/2010/main" val="0"/>
              </a:ext>
            </a:extLst>
          </a:blip>
          <a:srcRect l="47644" t="39604" r="16927" b="14084"/>
          <a:stretch>
            <a:fillRect/>
          </a:stretch>
        </p:blipFill>
        <p:spPr bwMode="auto">
          <a:xfrm>
            <a:off x="4800600" y="2828178"/>
            <a:ext cx="851732" cy="869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31322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28600" y="0"/>
            <a:ext cx="8229600" cy="1143000"/>
          </a:xfrm>
        </p:spPr>
        <p:txBody>
          <a:bodyPr>
            <a:normAutofit/>
          </a:bodyPr>
          <a:lstStyle/>
          <a:p>
            <a:r>
              <a:rPr lang="en-US" sz="3200" dirty="0" smtClean="0"/>
              <a:t>Performances</a:t>
            </a:r>
            <a:endParaRPr lang="fr-FR" sz="3200" dirty="0" smtClean="0"/>
          </a:p>
        </p:txBody>
      </p:sp>
      <p:graphicFrame>
        <p:nvGraphicFramePr>
          <p:cNvPr id="2" name="Tableau 1"/>
          <p:cNvGraphicFramePr>
            <a:graphicFrameLocks noGrp="1"/>
          </p:cNvGraphicFramePr>
          <p:nvPr/>
        </p:nvGraphicFramePr>
        <p:xfrm>
          <a:off x="71438" y="1341438"/>
          <a:ext cx="4645025" cy="2012951"/>
        </p:xfrm>
        <a:graphic>
          <a:graphicData uri="http://schemas.openxmlformats.org/drawingml/2006/table">
            <a:tbl>
              <a:tblPr firstRow="1" bandRow="1">
                <a:tableStyleId>{5C22544A-7EE6-4342-B048-85BDC9FD1C3A}</a:tableStyleId>
              </a:tblPr>
              <a:tblGrid>
                <a:gridCol w="3132526"/>
                <a:gridCol w="1512499"/>
              </a:tblGrid>
              <a:tr h="287891">
                <a:tc>
                  <a:txBody>
                    <a:bodyPr/>
                    <a:lstStyle/>
                    <a:p>
                      <a:r>
                        <a:rPr lang="en-US" sz="1000" dirty="0" smtClean="0">
                          <a:latin typeface="Comic Sans MS" pitchFamily="66" charset="0"/>
                        </a:rPr>
                        <a:t>Injector</a:t>
                      </a:r>
                      <a:endParaRPr lang="fr-FR" sz="1000" dirty="0">
                        <a:latin typeface="Comic Sans MS" pitchFamily="66" charset="0"/>
                      </a:endParaRPr>
                    </a:p>
                  </a:txBody>
                  <a:tcPr marL="91460" marR="91460" marT="45698" marB="45698"/>
                </a:tc>
                <a:tc>
                  <a:txBody>
                    <a:bodyPr/>
                    <a:lstStyle/>
                    <a:p>
                      <a:endParaRPr lang="fr-FR" sz="1000" dirty="0">
                        <a:latin typeface="Comic Sans MS" pitchFamily="66" charset="0"/>
                      </a:endParaRPr>
                    </a:p>
                  </a:txBody>
                  <a:tcPr marL="91460" marR="91460" marT="45698" marB="45698"/>
                </a:tc>
              </a:tr>
              <a:tr h="243796">
                <a:tc>
                  <a:txBody>
                    <a:bodyPr/>
                    <a:lstStyle/>
                    <a:p>
                      <a:r>
                        <a:rPr lang="en-US" sz="1000" dirty="0" smtClean="0">
                          <a:latin typeface="Comic Sans MS" pitchFamily="66" charset="0"/>
                        </a:rPr>
                        <a:t>Charge</a:t>
                      </a:r>
                      <a:endParaRPr lang="fr-FR" sz="1000" dirty="0">
                        <a:latin typeface="Comic Sans MS" pitchFamily="66" charset="0"/>
                      </a:endParaRPr>
                    </a:p>
                  </a:txBody>
                  <a:tcPr marL="91460" marR="91460" marT="45698" marB="45698"/>
                </a:tc>
                <a:tc>
                  <a:txBody>
                    <a:bodyPr/>
                    <a:lstStyle/>
                    <a:p>
                      <a:r>
                        <a:rPr lang="en-US" sz="1000" dirty="0" smtClean="0">
                          <a:latin typeface="Comic Sans MS" pitchFamily="66" charset="0"/>
                        </a:rPr>
                        <a:t>1 </a:t>
                      </a:r>
                      <a:r>
                        <a:rPr lang="en-US" sz="1000" dirty="0" err="1" smtClean="0">
                          <a:latin typeface="Comic Sans MS" pitchFamily="66" charset="0"/>
                        </a:rPr>
                        <a:t>nC</a:t>
                      </a:r>
                      <a:endParaRPr lang="fr-FR" sz="1000" dirty="0">
                        <a:latin typeface="Comic Sans MS" pitchFamily="66" charset="0"/>
                      </a:endParaRPr>
                    </a:p>
                  </a:txBody>
                  <a:tcPr marL="91460" marR="91460" marT="45698" marB="45698"/>
                </a:tc>
              </a:tr>
              <a:tr h="243796">
                <a:tc>
                  <a:txBody>
                    <a:bodyPr/>
                    <a:lstStyle/>
                    <a:p>
                      <a:r>
                        <a:rPr lang="en-US" sz="1000" dirty="0" smtClean="0">
                          <a:latin typeface="Comic Sans MS" pitchFamily="66" charset="0"/>
                        </a:rPr>
                        <a:t>Laser</a:t>
                      </a:r>
                      <a:r>
                        <a:rPr lang="en-US" sz="1000" baseline="0" dirty="0" smtClean="0">
                          <a:latin typeface="Comic Sans MS" pitchFamily="66" charset="0"/>
                        </a:rPr>
                        <a:t> wavelength and pulse power</a:t>
                      </a:r>
                      <a:endParaRPr lang="fr-FR" sz="1000" dirty="0">
                        <a:latin typeface="Comic Sans MS" pitchFamily="66" charset="0"/>
                      </a:endParaRPr>
                    </a:p>
                  </a:txBody>
                  <a:tcPr marL="91460" marR="91460" marT="45698" marB="45698"/>
                </a:tc>
                <a:tc>
                  <a:txBody>
                    <a:bodyPr/>
                    <a:lstStyle/>
                    <a:p>
                      <a:r>
                        <a:rPr lang="en-US" sz="1000" dirty="0" smtClean="0">
                          <a:latin typeface="Comic Sans MS" pitchFamily="66" charset="0"/>
                        </a:rPr>
                        <a:t>266 nm, 100 </a:t>
                      </a:r>
                      <a:r>
                        <a:rPr lang="en-US" sz="1000" dirty="0" err="1" smtClean="0">
                          <a:latin typeface="Symbol" pitchFamily="18" charset="2"/>
                        </a:rPr>
                        <a:t>m</a:t>
                      </a:r>
                      <a:r>
                        <a:rPr lang="en-US" sz="1000" dirty="0" err="1" smtClean="0">
                          <a:latin typeface="Comic Sans MS" pitchFamily="66" charset="0"/>
                        </a:rPr>
                        <a:t>J</a:t>
                      </a:r>
                      <a:endParaRPr lang="fr-FR" sz="1000" dirty="0">
                        <a:latin typeface="Comic Sans MS" pitchFamily="66" charset="0"/>
                      </a:endParaRPr>
                    </a:p>
                  </a:txBody>
                  <a:tcPr marL="91460" marR="91460" marT="45698" marB="45698"/>
                </a:tc>
              </a:tr>
              <a:tr h="243796">
                <a:tc>
                  <a:txBody>
                    <a:bodyPr/>
                    <a:lstStyle/>
                    <a:p>
                      <a:r>
                        <a:rPr lang="en-US" sz="1000" dirty="0" smtClean="0">
                          <a:latin typeface="Comic Sans MS" pitchFamily="66" charset="0"/>
                        </a:rPr>
                        <a:t>Gun Q</a:t>
                      </a:r>
                      <a:r>
                        <a:rPr lang="en-US" sz="1000" baseline="0" dirty="0" smtClean="0">
                          <a:latin typeface="Comic Sans MS" pitchFamily="66" charset="0"/>
                        </a:rPr>
                        <a:t> and </a:t>
                      </a:r>
                      <a:r>
                        <a:rPr lang="en-US" sz="1000" baseline="0" dirty="0" err="1" smtClean="0">
                          <a:latin typeface="Comic Sans MS" pitchFamily="66" charset="0"/>
                        </a:rPr>
                        <a:t>Rs</a:t>
                      </a:r>
                      <a:endParaRPr lang="fr-FR" sz="1000" dirty="0">
                        <a:latin typeface="Comic Sans MS" pitchFamily="66" charset="0"/>
                      </a:endParaRPr>
                    </a:p>
                  </a:txBody>
                  <a:tcPr marL="91460" marR="91460" marT="45698" marB="45698"/>
                </a:tc>
                <a:tc>
                  <a:txBody>
                    <a:bodyPr/>
                    <a:lstStyle/>
                    <a:p>
                      <a:r>
                        <a:rPr lang="en-US" sz="1000" dirty="0" smtClean="0">
                          <a:latin typeface="Comic Sans MS" pitchFamily="66" charset="0"/>
                        </a:rPr>
                        <a:t>14400, </a:t>
                      </a:r>
                      <a:r>
                        <a:rPr lang="en-GB" sz="1000" kern="1200" dirty="0" smtClean="0">
                          <a:solidFill>
                            <a:schemeClr val="dk1"/>
                          </a:solidFill>
                          <a:effectLst/>
                          <a:latin typeface="Comic Sans MS" pitchFamily="66" charset="0"/>
                          <a:ea typeface="+mn-ea"/>
                          <a:cs typeface="+mn-cs"/>
                        </a:rPr>
                        <a:t>49 MW/m</a:t>
                      </a:r>
                      <a:endParaRPr lang="fr-FR" sz="1000" dirty="0">
                        <a:latin typeface="Comic Sans MS" pitchFamily="66" charset="0"/>
                      </a:endParaRPr>
                    </a:p>
                  </a:txBody>
                  <a:tcPr marL="91460" marR="91460" marT="45698" marB="45698"/>
                </a:tc>
              </a:tr>
              <a:tr h="253608">
                <a:tc>
                  <a:txBody>
                    <a:bodyPr/>
                    <a:lstStyle/>
                    <a:p>
                      <a:r>
                        <a:rPr lang="en-US" sz="1000" dirty="0" smtClean="0">
                          <a:latin typeface="Comic Sans MS" pitchFamily="66" charset="0"/>
                        </a:rPr>
                        <a:t>Gun accelerating gradient</a:t>
                      </a:r>
                      <a:endParaRPr lang="fr-FR" sz="1000" dirty="0">
                        <a:latin typeface="Comic Sans MS" pitchFamily="66" charset="0"/>
                      </a:endParaRPr>
                    </a:p>
                  </a:txBody>
                  <a:tcPr marL="91460" marR="91460" marT="45698" marB="45698"/>
                </a:tc>
                <a:tc>
                  <a:txBody>
                    <a:bodyPr/>
                    <a:lstStyle/>
                    <a:p>
                      <a:r>
                        <a:rPr lang="en-US" sz="1000" dirty="0" smtClean="0">
                          <a:latin typeface="Comic Sans MS" pitchFamily="66" charset="0"/>
                        </a:rPr>
                        <a:t>100 MV/m @ 9.4 MW</a:t>
                      </a:r>
                      <a:endParaRPr lang="fr-FR" sz="1000" dirty="0">
                        <a:latin typeface="Comic Sans MS" pitchFamily="66" charset="0"/>
                      </a:endParaRPr>
                    </a:p>
                  </a:txBody>
                  <a:tcPr marL="91460" marR="91460" marT="45698" marB="45698"/>
                </a:tc>
              </a:tr>
              <a:tr h="243796">
                <a:tc>
                  <a:txBody>
                    <a:bodyPr/>
                    <a:lstStyle/>
                    <a:p>
                      <a:r>
                        <a:rPr lang="en-US" sz="1000" dirty="0" err="1" smtClean="0">
                          <a:latin typeface="Comic Sans MS" pitchFamily="66" charset="0"/>
                        </a:rPr>
                        <a:t>Normalised</a:t>
                      </a:r>
                      <a:r>
                        <a:rPr lang="en-US" sz="1000" baseline="0" dirty="0" smtClean="0">
                          <a:latin typeface="Comic Sans MS" pitchFamily="66" charset="0"/>
                        </a:rPr>
                        <a:t> </a:t>
                      </a:r>
                      <a:r>
                        <a:rPr lang="en-US" sz="1000" baseline="0" dirty="0" err="1" smtClean="0">
                          <a:latin typeface="Comic Sans MS" pitchFamily="66" charset="0"/>
                        </a:rPr>
                        <a:t>r.m.s</a:t>
                      </a:r>
                      <a:r>
                        <a:rPr lang="en-US" sz="1000" baseline="0" dirty="0" smtClean="0">
                          <a:latin typeface="Comic Sans MS" pitchFamily="66" charset="0"/>
                        </a:rPr>
                        <a:t> </a:t>
                      </a:r>
                      <a:r>
                        <a:rPr lang="en-US" sz="1000" baseline="0" dirty="0" err="1" smtClean="0">
                          <a:latin typeface="Comic Sans MS" pitchFamily="66" charset="0"/>
                        </a:rPr>
                        <a:t>emittance</a:t>
                      </a:r>
                      <a:endParaRPr lang="fr-FR" sz="1000" dirty="0">
                        <a:latin typeface="Comic Sans MS" pitchFamily="66" charset="0"/>
                      </a:endParaRPr>
                    </a:p>
                  </a:txBody>
                  <a:tcPr marL="91460" marR="91460" marT="45698" marB="45698"/>
                </a:tc>
                <a:tc>
                  <a:txBody>
                    <a:bodyPr/>
                    <a:lstStyle/>
                    <a:p>
                      <a:r>
                        <a:rPr lang="en-US" sz="1000" dirty="0" smtClean="0">
                          <a:latin typeface="Comic Sans MS" pitchFamily="66" charset="0"/>
                        </a:rPr>
                        <a:t>8 </a:t>
                      </a:r>
                      <a:r>
                        <a:rPr lang="en-US" sz="1000" dirty="0" smtClean="0">
                          <a:latin typeface="Symbol" pitchFamily="18" charset="2"/>
                        </a:rPr>
                        <a:t>p</a:t>
                      </a:r>
                      <a:r>
                        <a:rPr lang="en-US" sz="1000" dirty="0" smtClean="0">
                          <a:latin typeface="Comic Sans MS" pitchFamily="66" charset="0"/>
                        </a:rPr>
                        <a:t> mm </a:t>
                      </a:r>
                      <a:r>
                        <a:rPr lang="en-US" sz="1000" dirty="0" err="1" smtClean="0">
                          <a:latin typeface="Comic Sans MS" pitchFamily="66" charset="0"/>
                        </a:rPr>
                        <a:t>mrad</a:t>
                      </a:r>
                      <a:endParaRPr lang="fr-FR" sz="1000" dirty="0">
                        <a:latin typeface="Comic Sans MS" pitchFamily="66" charset="0"/>
                      </a:endParaRPr>
                    </a:p>
                  </a:txBody>
                  <a:tcPr marL="91460" marR="91460" marT="45698" marB="45698"/>
                </a:tc>
              </a:tr>
              <a:tr h="252472">
                <a:tc>
                  <a:txBody>
                    <a:bodyPr/>
                    <a:lstStyle/>
                    <a:p>
                      <a:r>
                        <a:rPr lang="en-US" sz="1000" dirty="0" smtClean="0">
                          <a:latin typeface="Comic Sans MS" pitchFamily="66" charset="0"/>
                        </a:rPr>
                        <a:t>Energy</a:t>
                      </a:r>
                      <a:r>
                        <a:rPr lang="en-US" sz="1000" baseline="0" dirty="0" smtClean="0">
                          <a:latin typeface="Comic Sans MS" pitchFamily="66" charset="0"/>
                        </a:rPr>
                        <a:t> spread</a:t>
                      </a:r>
                      <a:endParaRPr lang="fr-FR" sz="1000" dirty="0">
                        <a:latin typeface="Comic Sans MS" pitchFamily="66" charset="0"/>
                      </a:endParaRPr>
                    </a:p>
                  </a:txBody>
                  <a:tcPr marL="91460" marR="91460" marT="45698" marB="45698"/>
                </a:tc>
                <a:tc>
                  <a:txBody>
                    <a:bodyPr/>
                    <a:lstStyle/>
                    <a:p>
                      <a:r>
                        <a:rPr lang="en-US" sz="1000" dirty="0" smtClean="0">
                          <a:latin typeface="Comic Sans MS" pitchFamily="66" charset="0"/>
                        </a:rPr>
                        <a:t>0.36%</a:t>
                      </a:r>
                      <a:endParaRPr lang="fr-FR" sz="1000" dirty="0">
                        <a:latin typeface="Comic Sans MS" pitchFamily="66" charset="0"/>
                      </a:endParaRPr>
                    </a:p>
                  </a:txBody>
                  <a:tcPr marL="91460" marR="91460" marT="45698" marB="45698"/>
                </a:tc>
              </a:tr>
              <a:tr h="243796">
                <a:tc>
                  <a:txBody>
                    <a:bodyPr/>
                    <a:lstStyle/>
                    <a:p>
                      <a:r>
                        <a:rPr lang="en-US" sz="1000" dirty="0" smtClean="0">
                          <a:latin typeface="Comic Sans MS" pitchFamily="66" charset="0"/>
                        </a:rPr>
                        <a:t>Bunch length</a:t>
                      </a:r>
                      <a:endParaRPr lang="fr-FR" sz="1000" dirty="0">
                        <a:latin typeface="Comic Sans MS" pitchFamily="66" charset="0"/>
                      </a:endParaRPr>
                    </a:p>
                  </a:txBody>
                  <a:tcPr marL="91460" marR="91460" marT="45698" marB="45698"/>
                </a:tc>
                <a:tc>
                  <a:txBody>
                    <a:bodyPr/>
                    <a:lstStyle/>
                    <a:p>
                      <a:r>
                        <a:rPr lang="en-US" sz="1000" dirty="0" smtClean="0">
                          <a:latin typeface="Comic Sans MS" pitchFamily="66" charset="0"/>
                        </a:rPr>
                        <a:t>3.7 </a:t>
                      </a:r>
                      <a:r>
                        <a:rPr lang="en-US" sz="1000" dirty="0" err="1" smtClean="0">
                          <a:latin typeface="Comic Sans MS" pitchFamily="66" charset="0"/>
                        </a:rPr>
                        <a:t>ps</a:t>
                      </a:r>
                      <a:endParaRPr lang="fr-FR" sz="1000" dirty="0">
                        <a:latin typeface="Comic Sans MS" pitchFamily="66" charset="0"/>
                      </a:endParaRPr>
                    </a:p>
                  </a:txBody>
                  <a:tcPr marL="91460" marR="91460" marT="45698" marB="45698"/>
                </a:tc>
              </a:tr>
            </a:tbl>
          </a:graphicData>
        </a:graphic>
      </p:graphicFrame>
      <p:graphicFrame>
        <p:nvGraphicFramePr>
          <p:cNvPr id="5" name="Tableau 4"/>
          <p:cNvGraphicFramePr>
            <a:graphicFrameLocks noGrp="1"/>
          </p:cNvGraphicFramePr>
          <p:nvPr/>
        </p:nvGraphicFramePr>
        <p:xfrm>
          <a:off x="4787900" y="1028700"/>
          <a:ext cx="4321175" cy="3913195"/>
        </p:xfrm>
        <a:graphic>
          <a:graphicData uri="http://schemas.openxmlformats.org/drawingml/2006/table">
            <a:tbl>
              <a:tblPr firstRow="1" bandRow="1">
                <a:tableStyleId>{5C22544A-7EE6-4342-B048-85BDC9FD1C3A}</a:tableStyleId>
              </a:tblPr>
              <a:tblGrid>
                <a:gridCol w="2520685"/>
                <a:gridCol w="1800490"/>
              </a:tblGrid>
              <a:tr h="243838">
                <a:tc>
                  <a:txBody>
                    <a:bodyPr/>
                    <a:lstStyle/>
                    <a:p>
                      <a:pPr algn="l" fontAlgn="ctr"/>
                      <a:r>
                        <a:rPr lang="en-US" sz="1000" b="0" i="0" u="none" strike="noStrike" dirty="0" smtClean="0">
                          <a:effectLst/>
                          <a:latin typeface="Comic Sans MS" pitchFamily="66" charset="0"/>
                        </a:rPr>
                        <a:t> Ring</a:t>
                      </a:r>
                      <a:endParaRPr lang="fr-FR" sz="1000" b="0" i="0" u="none" strike="noStrike" dirty="0">
                        <a:effectLst/>
                        <a:latin typeface="Comic Sans MS" pitchFamily="66" charset="0"/>
                      </a:endParaRPr>
                    </a:p>
                  </a:txBody>
                  <a:tcPr marL="9527" marR="9527" marT="9525" marB="0" anchor="ctr"/>
                </a:tc>
                <a:tc>
                  <a:txBody>
                    <a:bodyPr/>
                    <a:lstStyle/>
                    <a:p>
                      <a:endParaRPr lang="fr-FR" sz="1000" dirty="0">
                        <a:latin typeface="Comic Sans MS" pitchFamily="66" charset="0"/>
                      </a:endParaRPr>
                    </a:p>
                  </a:txBody>
                  <a:tcPr marL="91455" marR="91455" marT="45719" marB="45719"/>
                </a:tc>
              </a:tr>
              <a:tr h="243838">
                <a:tc>
                  <a:txBody>
                    <a:bodyPr/>
                    <a:lstStyle/>
                    <a:p>
                      <a:pPr algn="l" fontAlgn="ctr"/>
                      <a:r>
                        <a:rPr lang="fr-FR" sz="1000" b="0" i="0" u="none" strike="noStrike" dirty="0" err="1" smtClean="0">
                          <a:effectLst/>
                          <a:latin typeface="Comic Sans MS" pitchFamily="66" charset="0"/>
                        </a:rPr>
                        <a:t>Energy</a:t>
                      </a:r>
                      <a:endParaRPr lang="fr-FR" sz="1000" b="0" i="0" u="none" strike="noStrike" dirty="0">
                        <a:effectLst/>
                        <a:latin typeface="Comic Sans MS" pitchFamily="66" charset="0"/>
                      </a:endParaRPr>
                    </a:p>
                  </a:txBody>
                  <a:tcPr marL="9527" marR="9527" marT="9525" marB="0" anchor="ctr"/>
                </a:tc>
                <a:tc>
                  <a:txBody>
                    <a:bodyPr/>
                    <a:lstStyle/>
                    <a:p>
                      <a:r>
                        <a:rPr lang="en-US" sz="1000" b="0" dirty="0" smtClean="0">
                          <a:latin typeface="Comic Sans MS" pitchFamily="66" charset="0"/>
                        </a:rPr>
                        <a:t>50</a:t>
                      </a:r>
                      <a:r>
                        <a:rPr lang="en-US" sz="1000" b="0" baseline="0" dirty="0" smtClean="0">
                          <a:latin typeface="Comic Sans MS" pitchFamily="66" charset="0"/>
                        </a:rPr>
                        <a:t> MeV (70 MeV possible)</a:t>
                      </a:r>
                      <a:endParaRPr lang="fr-FR" sz="1000" b="0" dirty="0">
                        <a:latin typeface="Comic Sans MS" pitchFamily="66" charset="0"/>
                      </a:endParaRPr>
                    </a:p>
                  </a:txBody>
                  <a:tcPr marL="91455" marR="91455" marT="45719" marB="45719"/>
                </a:tc>
              </a:tr>
              <a:tr h="243838">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fr-FR" sz="1000" b="0" i="0" u="none" strike="noStrike" dirty="0" err="1" smtClean="0">
                          <a:effectLst/>
                          <a:latin typeface="Comic Sans MS" pitchFamily="66" charset="0"/>
                        </a:rPr>
                        <a:t>Circumference</a:t>
                      </a:r>
                      <a:endParaRPr lang="fr-FR" sz="1000" b="0" i="0" u="none" strike="noStrike" dirty="0" smtClean="0">
                        <a:effectLst/>
                        <a:latin typeface="Comic Sans MS" pitchFamily="66" charset="0"/>
                      </a:endParaRPr>
                    </a:p>
                  </a:txBody>
                  <a:tcPr marL="9527" marR="9527" marT="9525" marB="0" anchor="ctr"/>
                </a:tc>
                <a:tc>
                  <a:txBody>
                    <a:bodyPr/>
                    <a:lstStyle/>
                    <a:p>
                      <a:r>
                        <a:rPr lang="en-US" sz="1000" b="0" dirty="0" smtClean="0">
                          <a:latin typeface="Comic Sans MS" pitchFamily="66" charset="0"/>
                        </a:rPr>
                        <a:t>16.8 m</a:t>
                      </a:r>
                      <a:endParaRPr lang="fr-FR" sz="1000" b="0" dirty="0">
                        <a:latin typeface="Comic Sans MS" pitchFamily="66" charset="0"/>
                      </a:endParaRPr>
                    </a:p>
                  </a:txBody>
                  <a:tcPr marL="91455" marR="91455" marT="45719" marB="45719"/>
                </a:tc>
              </a:tr>
              <a:tr h="255625">
                <a:tc>
                  <a:txBody>
                    <a:bodyPr/>
                    <a:lstStyle/>
                    <a:p>
                      <a:pPr algn="l" fontAlgn="ctr"/>
                      <a:r>
                        <a:rPr lang="fr-FR" sz="1000" b="0" i="0" u="none" strike="noStrike" dirty="0" err="1">
                          <a:effectLst/>
                          <a:latin typeface="Comic Sans MS" pitchFamily="66" charset="0"/>
                        </a:rPr>
                        <a:t>Crossing</a:t>
                      </a:r>
                      <a:r>
                        <a:rPr lang="fr-FR" sz="1000" b="0" i="0" u="none" strike="noStrike" dirty="0">
                          <a:effectLst/>
                          <a:latin typeface="Comic Sans MS" pitchFamily="66" charset="0"/>
                        </a:rPr>
                        <a:t>-Angle (full)</a:t>
                      </a:r>
                    </a:p>
                  </a:txBody>
                  <a:tcPr marL="9527" marR="9527" marT="9525" marB="0" anchor="ctr"/>
                </a:tc>
                <a:tc>
                  <a:txBody>
                    <a:bodyPr/>
                    <a:lstStyle/>
                    <a:p>
                      <a:r>
                        <a:rPr lang="en-US" sz="1000" b="0" dirty="0" smtClean="0">
                          <a:latin typeface="Comic Sans MS" pitchFamily="66" charset="0"/>
                        </a:rPr>
                        <a:t>2 degrees</a:t>
                      </a:r>
                      <a:endParaRPr lang="fr-FR" sz="1000" b="0" dirty="0">
                        <a:latin typeface="Comic Sans MS" pitchFamily="66" charset="0"/>
                      </a:endParaRPr>
                    </a:p>
                  </a:txBody>
                  <a:tcPr marL="91455" marR="91455" marT="45719" marB="45719"/>
                </a:tc>
              </a:tr>
              <a:tr h="243838">
                <a:tc>
                  <a:txBody>
                    <a:bodyPr/>
                    <a:lstStyle/>
                    <a:p>
                      <a:pPr algn="l" fontAlgn="ctr"/>
                      <a:r>
                        <a:rPr lang="fr-FR" sz="1000" b="0" i="0" u="none" strike="noStrike" dirty="0" err="1" smtClean="0">
                          <a:effectLst/>
                          <a:latin typeface="Comic Sans MS" pitchFamily="66" charset="0"/>
                        </a:rPr>
                        <a:t>B</a:t>
                      </a:r>
                      <a:r>
                        <a:rPr lang="fr-FR" sz="1000" b="0" i="0" u="none" strike="noStrike" baseline="-25000" dirty="0" err="1" smtClean="0">
                          <a:effectLst/>
                          <a:latin typeface="Comic Sans MS" pitchFamily="66" charset="0"/>
                        </a:rPr>
                        <a:t>x,y</a:t>
                      </a:r>
                      <a:r>
                        <a:rPr lang="fr-FR" sz="1000" b="0" i="0" u="none" strike="noStrike" dirty="0" smtClean="0">
                          <a:effectLst/>
                          <a:latin typeface="Comic Sans MS" pitchFamily="66" charset="0"/>
                        </a:rPr>
                        <a:t> </a:t>
                      </a:r>
                      <a:r>
                        <a:rPr lang="fr-FR" sz="1000" b="0" i="0" u="none" strike="noStrike" dirty="0">
                          <a:effectLst/>
                          <a:latin typeface="Comic Sans MS" pitchFamily="66" charset="0"/>
                        </a:rPr>
                        <a:t>@ IP</a:t>
                      </a:r>
                    </a:p>
                  </a:txBody>
                  <a:tcPr marL="9527" marR="9527" marT="9525" marB="0" anchor="ctr"/>
                </a:tc>
                <a:tc>
                  <a:txBody>
                    <a:bodyPr/>
                    <a:lstStyle/>
                    <a:p>
                      <a:r>
                        <a:rPr lang="en-US" sz="1000" b="0" dirty="0" smtClean="0">
                          <a:latin typeface="Comic Sans MS" pitchFamily="66" charset="0"/>
                        </a:rPr>
                        <a:t>0.2 m</a:t>
                      </a:r>
                      <a:endParaRPr lang="fr-FR" sz="1000" b="0" dirty="0">
                        <a:latin typeface="Comic Sans MS" pitchFamily="66" charset="0"/>
                      </a:endParaRPr>
                    </a:p>
                  </a:txBody>
                  <a:tcPr marL="91455" marR="91455" marT="45719" marB="45719"/>
                </a:tc>
              </a:tr>
              <a:tr h="243838">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000" b="0" i="0" u="none" strike="noStrike" dirty="0" err="1" smtClean="0">
                          <a:effectLst/>
                          <a:latin typeface="Comic Sans MS" pitchFamily="66" charset="0"/>
                        </a:rPr>
                        <a:t>Emittance</a:t>
                      </a:r>
                      <a:r>
                        <a:rPr lang="en-US" sz="1000" b="0" i="0" u="none" strike="noStrike" dirty="0" smtClean="0">
                          <a:effectLst/>
                          <a:latin typeface="Comic Sans MS" pitchFamily="66" charset="0"/>
                        </a:rPr>
                        <a:t> </a:t>
                      </a:r>
                      <a:r>
                        <a:rPr lang="en-US" sz="1000" b="0" i="0" u="none" strike="noStrike" dirty="0" err="1" smtClean="0">
                          <a:effectLst/>
                          <a:latin typeface="Comic Sans MS" pitchFamily="66" charset="0"/>
                        </a:rPr>
                        <a:t>x,y</a:t>
                      </a:r>
                      <a:r>
                        <a:rPr lang="en-US" sz="1000" b="0" i="0" u="none" strike="noStrike" dirty="0" smtClean="0">
                          <a:effectLst/>
                          <a:latin typeface="Comic Sans MS" pitchFamily="66" charset="0"/>
                        </a:rPr>
                        <a:t> (without IBS and Compton)</a:t>
                      </a:r>
                    </a:p>
                  </a:txBody>
                  <a:tcPr marL="9527" marR="9527" marT="9525" marB="0" anchor="ctr"/>
                </a:tc>
                <a:tc>
                  <a:txBody>
                    <a:bodyPr/>
                    <a:lstStyle/>
                    <a:p>
                      <a:r>
                        <a:rPr lang="en-US" sz="1000" b="0" dirty="0" smtClean="0">
                          <a:latin typeface="Comic Sans MS" pitchFamily="66" charset="0"/>
                        </a:rPr>
                        <a:t>3 10</a:t>
                      </a:r>
                      <a:r>
                        <a:rPr lang="en-US" sz="1000" b="0" baseline="30000" dirty="0" smtClean="0">
                          <a:latin typeface="Comic Sans MS" pitchFamily="66" charset="0"/>
                        </a:rPr>
                        <a:t>-8</a:t>
                      </a:r>
                      <a:r>
                        <a:rPr lang="en-US" sz="1000" b="0" dirty="0" smtClean="0">
                          <a:latin typeface="Comic Sans MS" pitchFamily="66" charset="0"/>
                        </a:rPr>
                        <a:t> m</a:t>
                      </a:r>
                      <a:endParaRPr lang="fr-FR" sz="1000" b="0" dirty="0">
                        <a:latin typeface="Comic Sans MS" pitchFamily="66" charset="0"/>
                      </a:endParaRPr>
                    </a:p>
                  </a:txBody>
                  <a:tcPr marL="91455" marR="91455" marT="45719" marB="45719"/>
                </a:tc>
              </a:tr>
              <a:tr h="243838">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fr-FR" sz="1000" b="0" i="0" u="none" strike="noStrike" dirty="0" err="1" smtClean="0">
                          <a:effectLst/>
                          <a:latin typeface="Comic Sans MS" pitchFamily="66" charset="0"/>
                        </a:rPr>
                        <a:t>Bunch</a:t>
                      </a:r>
                      <a:r>
                        <a:rPr lang="fr-FR" sz="1000" b="0" i="0" u="none" strike="noStrike" dirty="0" smtClean="0">
                          <a:effectLst/>
                          <a:latin typeface="Comic Sans MS" pitchFamily="66" charset="0"/>
                        </a:rPr>
                        <a:t> </a:t>
                      </a:r>
                      <a:r>
                        <a:rPr lang="fr-FR" sz="1000" b="0" i="0" u="none" strike="noStrike" dirty="0" err="1" smtClean="0">
                          <a:effectLst/>
                          <a:latin typeface="Comic Sans MS" pitchFamily="66" charset="0"/>
                        </a:rPr>
                        <a:t>length</a:t>
                      </a:r>
                      <a:r>
                        <a:rPr lang="fr-FR" sz="1000" b="0" i="0" u="none" strike="noStrike" dirty="0" smtClean="0">
                          <a:effectLst/>
                          <a:latin typeface="Comic Sans MS" pitchFamily="66" charset="0"/>
                        </a:rPr>
                        <a:t> (@ 20 ms)</a:t>
                      </a:r>
                    </a:p>
                  </a:txBody>
                  <a:tcPr marL="9527" marR="9527" marT="9525" marB="0" anchor="ctr"/>
                </a:tc>
                <a:tc>
                  <a:txBody>
                    <a:bodyPr/>
                    <a:lstStyle/>
                    <a:p>
                      <a:r>
                        <a:rPr lang="en-US" sz="1000" b="0" dirty="0" smtClean="0">
                          <a:latin typeface="Comic Sans MS" pitchFamily="66" charset="0"/>
                        </a:rPr>
                        <a:t>30 </a:t>
                      </a:r>
                      <a:r>
                        <a:rPr lang="en-US" sz="1000" b="0" dirty="0" err="1" smtClean="0">
                          <a:latin typeface="Comic Sans MS" pitchFamily="66" charset="0"/>
                        </a:rPr>
                        <a:t>ps</a:t>
                      </a:r>
                      <a:endParaRPr lang="fr-FR" sz="1000" b="0" dirty="0">
                        <a:latin typeface="Comic Sans MS" pitchFamily="66" charset="0"/>
                      </a:endParaRPr>
                    </a:p>
                  </a:txBody>
                  <a:tcPr marL="91455" marR="91455" marT="45719" marB="45719"/>
                </a:tc>
              </a:tr>
              <a:tr h="243838">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fr-FR" sz="1000" b="0" i="0" u="none" strike="noStrike" dirty="0" err="1" smtClean="0">
                          <a:effectLst/>
                          <a:latin typeface="Comic Sans MS" pitchFamily="66" charset="0"/>
                        </a:rPr>
                        <a:t>Beam</a:t>
                      </a:r>
                      <a:r>
                        <a:rPr lang="fr-FR" sz="1000" b="0" i="0" u="none" strike="noStrike" dirty="0" smtClean="0">
                          <a:effectLst/>
                          <a:latin typeface="Comic Sans MS" pitchFamily="66" charset="0"/>
                        </a:rPr>
                        <a:t> </a:t>
                      </a:r>
                      <a:r>
                        <a:rPr lang="fr-FR" sz="1000" b="0" i="0" u="none" strike="noStrike" dirty="0" err="1" smtClean="0">
                          <a:effectLst/>
                          <a:latin typeface="Comic Sans MS" pitchFamily="66" charset="0"/>
                        </a:rPr>
                        <a:t>current</a:t>
                      </a:r>
                      <a:endParaRPr lang="fr-FR" sz="1000" b="0" i="0" u="none" strike="noStrike" dirty="0" smtClean="0">
                        <a:effectLst/>
                        <a:latin typeface="Comic Sans MS" pitchFamily="66" charset="0"/>
                      </a:endParaRPr>
                    </a:p>
                  </a:txBody>
                  <a:tcPr marL="9527" marR="9527" marT="9525" marB="0" anchor="ctr"/>
                </a:tc>
                <a:tc>
                  <a:txBody>
                    <a:bodyPr/>
                    <a:lstStyle/>
                    <a:p>
                      <a:r>
                        <a:rPr lang="en-US" sz="1000" b="0" dirty="0" smtClean="0">
                          <a:latin typeface="Comic Sans MS" pitchFamily="66" charset="0"/>
                        </a:rPr>
                        <a:t>17.84 mA</a:t>
                      </a:r>
                      <a:endParaRPr lang="fr-FR" sz="1000" b="0" dirty="0">
                        <a:latin typeface="Comic Sans MS" pitchFamily="66" charset="0"/>
                      </a:endParaRPr>
                    </a:p>
                  </a:txBody>
                  <a:tcPr marL="91455" marR="91455" marT="45719" marB="45719"/>
                </a:tc>
              </a:tr>
              <a:tr h="243838">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fr-FR" sz="1000" b="0" i="0" u="none" strike="noStrike" dirty="0" smtClean="0">
                          <a:effectLst/>
                          <a:latin typeface="Comic Sans MS" pitchFamily="66" charset="0"/>
                        </a:rPr>
                        <a:t>RF </a:t>
                      </a:r>
                      <a:r>
                        <a:rPr lang="fr-FR" sz="1000" b="0" i="0" u="none" strike="noStrike" dirty="0" err="1" smtClean="0">
                          <a:effectLst/>
                          <a:latin typeface="Comic Sans MS" pitchFamily="66" charset="0"/>
                        </a:rPr>
                        <a:t>frequency</a:t>
                      </a:r>
                      <a:endParaRPr lang="fr-FR" sz="1000" b="0" i="0" u="none" strike="noStrike" dirty="0" smtClean="0">
                        <a:effectLst/>
                        <a:latin typeface="Comic Sans MS" pitchFamily="66" charset="0"/>
                      </a:endParaRPr>
                    </a:p>
                  </a:txBody>
                  <a:tcPr marL="9527" marR="9527" marT="9525" marB="0" anchor="ctr"/>
                </a:tc>
                <a:tc>
                  <a:txBody>
                    <a:bodyPr/>
                    <a:lstStyle/>
                    <a:p>
                      <a:r>
                        <a:rPr lang="en-US" sz="1000" b="0" dirty="0" smtClean="0">
                          <a:latin typeface="Comic Sans MS" pitchFamily="66" charset="0"/>
                        </a:rPr>
                        <a:t>500</a:t>
                      </a:r>
                      <a:r>
                        <a:rPr lang="en-US" sz="1000" b="0" baseline="0" dirty="0" smtClean="0">
                          <a:latin typeface="Comic Sans MS" pitchFamily="66" charset="0"/>
                        </a:rPr>
                        <a:t> MHz</a:t>
                      </a:r>
                      <a:endParaRPr lang="fr-FR" sz="1000" b="0" dirty="0">
                        <a:latin typeface="Comic Sans MS" pitchFamily="66" charset="0"/>
                      </a:endParaRPr>
                    </a:p>
                  </a:txBody>
                  <a:tcPr marL="91455" marR="91455" marT="45719" marB="45719"/>
                </a:tc>
              </a:tr>
              <a:tr h="243838">
                <a:tc>
                  <a:txBody>
                    <a:bodyPr/>
                    <a:lstStyle/>
                    <a:p>
                      <a:pPr algn="l" fontAlgn="b"/>
                      <a:r>
                        <a:rPr lang="fr-FR" sz="1000" b="0" i="0" u="none" strike="noStrike" dirty="0" smtClean="0">
                          <a:effectLst/>
                          <a:latin typeface="Comic Sans MS" pitchFamily="66" charset="0"/>
                        </a:rPr>
                        <a:t>Transverse / longitudinal </a:t>
                      </a:r>
                      <a:r>
                        <a:rPr lang="fr-FR" sz="1000" b="0" i="0" u="none" strike="noStrike" dirty="0" err="1">
                          <a:effectLst/>
                          <a:latin typeface="Comic Sans MS" pitchFamily="66" charset="0"/>
                        </a:rPr>
                        <a:t>damping</a:t>
                      </a:r>
                      <a:r>
                        <a:rPr lang="fr-FR" sz="1000" b="0" i="0" u="none" strike="noStrike" dirty="0">
                          <a:effectLst/>
                          <a:latin typeface="Comic Sans MS" pitchFamily="66" charset="0"/>
                        </a:rPr>
                        <a:t> time </a:t>
                      </a:r>
                    </a:p>
                  </a:txBody>
                  <a:tcPr marL="9527" marR="9527" marT="9525" marB="0" anchor="b"/>
                </a:tc>
                <a:tc>
                  <a:txBody>
                    <a:bodyPr/>
                    <a:lstStyle/>
                    <a:p>
                      <a:r>
                        <a:rPr lang="en-US" sz="1000" b="0" dirty="0" smtClean="0">
                          <a:latin typeface="Comic Sans MS" pitchFamily="66" charset="0"/>
                        </a:rPr>
                        <a:t>1 s</a:t>
                      </a:r>
                      <a:r>
                        <a:rPr lang="en-US" sz="1000" b="0" baseline="0" dirty="0" smtClean="0">
                          <a:latin typeface="Comic Sans MS" pitchFamily="66" charset="0"/>
                        </a:rPr>
                        <a:t> /</a:t>
                      </a:r>
                      <a:r>
                        <a:rPr lang="en-US" sz="1000" b="0" dirty="0" smtClean="0">
                          <a:latin typeface="Comic Sans MS" pitchFamily="66" charset="0"/>
                        </a:rPr>
                        <a:t>0.5 s</a:t>
                      </a:r>
                      <a:endParaRPr lang="fr-FR" sz="1000" b="0" dirty="0">
                        <a:latin typeface="Comic Sans MS" pitchFamily="66" charset="0"/>
                      </a:endParaRPr>
                    </a:p>
                  </a:txBody>
                  <a:tcPr marL="91455" marR="91455" marT="45719" marB="45719"/>
                </a:tc>
              </a:tr>
              <a:tr h="243838">
                <a:tc>
                  <a:txBody>
                    <a:bodyPr/>
                    <a:lstStyle/>
                    <a:p>
                      <a:pPr algn="l" fontAlgn="b"/>
                      <a:r>
                        <a:rPr lang="fr-FR" sz="1000" b="0" i="0" u="none" strike="noStrike" dirty="0">
                          <a:effectLst/>
                          <a:latin typeface="Comic Sans MS" pitchFamily="66" charset="0"/>
                        </a:rPr>
                        <a:t>RF Voltage</a:t>
                      </a:r>
                    </a:p>
                  </a:txBody>
                  <a:tcPr marL="9527" marR="9527" marT="9525" marB="0" anchor="b"/>
                </a:tc>
                <a:tc>
                  <a:txBody>
                    <a:bodyPr/>
                    <a:lstStyle/>
                    <a:p>
                      <a:r>
                        <a:rPr lang="en-US" sz="1000" b="0" dirty="0" smtClean="0">
                          <a:latin typeface="Comic Sans MS" pitchFamily="66" charset="0"/>
                        </a:rPr>
                        <a:t>300 kV</a:t>
                      </a:r>
                      <a:endParaRPr lang="fr-FR" sz="1000" b="0" dirty="0">
                        <a:latin typeface="Comic Sans MS" pitchFamily="66" charset="0"/>
                      </a:endParaRPr>
                    </a:p>
                  </a:txBody>
                  <a:tcPr marL="91455" marR="91455" marT="45719" marB="45719"/>
                </a:tc>
              </a:tr>
              <a:tr h="243838">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fr-FR" sz="1000" b="0" i="0" u="none" strike="noStrike" dirty="0" err="1" smtClean="0">
                          <a:effectLst/>
                          <a:latin typeface="Comic Sans MS" pitchFamily="66" charset="0"/>
                        </a:rPr>
                        <a:t>Revolution</a:t>
                      </a:r>
                      <a:r>
                        <a:rPr lang="fr-FR" sz="1000" b="0" i="0" u="none" strike="noStrike" dirty="0" smtClean="0">
                          <a:effectLst/>
                          <a:latin typeface="Comic Sans MS" pitchFamily="66" charset="0"/>
                        </a:rPr>
                        <a:t> </a:t>
                      </a:r>
                      <a:r>
                        <a:rPr lang="fr-FR" sz="1000" b="0" i="0" u="none" strike="noStrike" dirty="0" err="1" smtClean="0">
                          <a:effectLst/>
                          <a:latin typeface="Comic Sans MS" pitchFamily="66" charset="0"/>
                        </a:rPr>
                        <a:t>frequency</a:t>
                      </a:r>
                      <a:endParaRPr lang="fr-FR" sz="1000" b="0" i="0" u="none" strike="noStrike" dirty="0" smtClean="0">
                        <a:effectLst/>
                        <a:latin typeface="Comic Sans MS" pitchFamily="66" charset="0"/>
                      </a:endParaRPr>
                    </a:p>
                  </a:txBody>
                  <a:tcPr marL="9527" marR="9527" marT="9525" marB="0" anchor="ctr"/>
                </a:tc>
                <a:tc>
                  <a:txBody>
                    <a:bodyPr/>
                    <a:lstStyle/>
                    <a:p>
                      <a:r>
                        <a:rPr lang="en-US" sz="1000" b="0" dirty="0" smtClean="0">
                          <a:latin typeface="Comic Sans MS" pitchFamily="66" charset="0"/>
                        </a:rPr>
                        <a:t>17.8</a:t>
                      </a:r>
                      <a:r>
                        <a:rPr lang="en-US" sz="1000" b="0" baseline="0" dirty="0" smtClean="0">
                          <a:latin typeface="Comic Sans MS" pitchFamily="66" charset="0"/>
                        </a:rPr>
                        <a:t> MHz</a:t>
                      </a:r>
                      <a:endParaRPr lang="fr-FR" sz="1000" b="0" dirty="0">
                        <a:latin typeface="Comic Sans MS" pitchFamily="66" charset="0"/>
                      </a:endParaRPr>
                    </a:p>
                  </a:txBody>
                  <a:tcPr marL="91455" marR="91455" marT="45719" marB="45719"/>
                </a:tc>
              </a:tr>
              <a:tr h="243838">
                <a:tc>
                  <a:txBody>
                    <a:bodyPr/>
                    <a:lstStyle/>
                    <a:p>
                      <a:pPr algn="l" fontAlgn="ctr"/>
                      <a:r>
                        <a:rPr lang="fr-FR" sz="1000" b="0" i="0" u="none" strike="noStrike" dirty="0" err="1">
                          <a:effectLst/>
                          <a:latin typeface="Symbol" pitchFamily="18" charset="2"/>
                        </a:rPr>
                        <a:t>s</a:t>
                      </a:r>
                      <a:r>
                        <a:rPr lang="fr-FR" sz="1000" b="0" i="0" u="none" strike="noStrike" baseline="-25000" dirty="0" err="1">
                          <a:effectLst/>
                          <a:latin typeface="Comic Sans MS" pitchFamily="66" charset="0"/>
                        </a:rPr>
                        <a:t>x</a:t>
                      </a:r>
                      <a:r>
                        <a:rPr lang="fr-FR" sz="1000" b="0" i="0" u="none" strike="noStrike" dirty="0">
                          <a:effectLst/>
                          <a:latin typeface="Comic Sans MS" pitchFamily="66" charset="0"/>
                        </a:rPr>
                        <a:t> @ IP (injection)</a:t>
                      </a:r>
                    </a:p>
                  </a:txBody>
                  <a:tcPr marL="9527" marR="9527" marT="9525" marB="0" anchor="ctr"/>
                </a:tc>
                <a:tc>
                  <a:txBody>
                    <a:bodyPr/>
                    <a:lstStyle/>
                    <a:p>
                      <a:r>
                        <a:rPr lang="en-US" sz="1000" b="0" dirty="0" smtClean="0">
                          <a:latin typeface="Comic Sans MS" pitchFamily="66" charset="0"/>
                        </a:rPr>
                        <a:t>78 mm</a:t>
                      </a:r>
                      <a:endParaRPr lang="fr-FR" sz="1000" b="0" dirty="0">
                        <a:latin typeface="Comic Sans MS" pitchFamily="66" charset="0"/>
                      </a:endParaRPr>
                    </a:p>
                  </a:txBody>
                  <a:tcPr marL="91455" marR="91455" marT="45719" marB="45719"/>
                </a:tc>
              </a:tr>
              <a:tr h="243838">
                <a:tc>
                  <a:txBody>
                    <a:bodyPr/>
                    <a:lstStyle/>
                    <a:p>
                      <a:pPr algn="l" fontAlgn="ctr"/>
                      <a:r>
                        <a:rPr lang="fr-FR" sz="1000" b="0" i="0" u="none" strike="noStrike" dirty="0">
                          <a:effectLst/>
                          <a:latin typeface="Comic Sans MS" pitchFamily="66" charset="0"/>
                        </a:rPr>
                        <a:t>Tune x </a:t>
                      </a:r>
                      <a:r>
                        <a:rPr lang="fr-FR" sz="1000" b="0" i="0" u="none" strike="noStrike" dirty="0" smtClean="0">
                          <a:effectLst/>
                          <a:latin typeface="Comic Sans MS" pitchFamily="66" charset="0"/>
                        </a:rPr>
                        <a:t>/ y</a:t>
                      </a:r>
                      <a:endParaRPr lang="fr-FR" sz="1000" b="0" i="0" u="none" strike="noStrike" dirty="0">
                        <a:effectLst/>
                        <a:latin typeface="Comic Sans MS" pitchFamily="66" charset="0"/>
                      </a:endParaRPr>
                    </a:p>
                  </a:txBody>
                  <a:tcPr marL="9527" marR="9527" marT="9525" marB="0" anchor="ctr"/>
                </a:tc>
                <a:tc>
                  <a:txBody>
                    <a:bodyPr/>
                    <a:lstStyle/>
                    <a:p>
                      <a:r>
                        <a:rPr lang="en-US" sz="1000" b="0" dirty="0" smtClean="0">
                          <a:latin typeface="Comic Sans MS" pitchFamily="66" charset="0"/>
                        </a:rPr>
                        <a:t>3.4 / 1.74</a:t>
                      </a:r>
                      <a:endParaRPr lang="fr-FR" sz="1000" b="0" dirty="0">
                        <a:latin typeface="Comic Sans MS" pitchFamily="66" charset="0"/>
                      </a:endParaRPr>
                    </a:p>
                  </a:txBody>
                  <a:tcPr marL="91455" marR="91455" marT="45719" marB="45719"/>
                </a:tc>
              </a:tr>
              <a:tr h="243838">
                <a:tc>
                  <a:txBody>
                    <a:bodyPr/>
                    <a:lstStyle/>
                    <a:p>
                      <a:pPr algn="l" fontAlgn="ctr"/>
                      <a:r>
                        <a:rPr lang="fr-FR" sz="1000" b="0" i="0" u="none" strike="noStrike" dirty="0" err="1">
                          <a:effectLst/>
                          <a:latin typeface="Comic Sans MS" pitchFamily="66" charset="0"/>
                        </a:rPr>
                        <a:t>Momentum</a:t>
                      </a:r>
                      <a:r>
                        <a:rPr lang="fr-FR" sz="1000" b="0" i="0" u="none" strike="noStrike" dirty="0">
                          <a:effectLst/>
                          <a:latin typeface="Comic Sans MS" pitchFamily="66" charset="0"/>
                        </a:rPr>
                        <a:t> compaction factor </a:t>
                      </a:r>
                      <a:r>
                        <a:rPr lang="fr-FR" sz="1000" b="0" i="0" u="none" strike="noStrike" dirty="0" err="1">
                          <a:effectLst/>
                          <a:latin typeface="Symbol" pitchFamily="18" charset="2"/>
                        </a:rPr>
                        <a:t>a</a:t>
                      </a:r>
                      <a:r>
                        <a:rPr lang="fr-FR" sz="1000" b="0" i="0" u="none" strike="noStrike" baseline="-25000" dirty="0" err="1">
                          <a:effectLst/>
                          <a:latin typeface="Comic Sans MS" pitchFamily="66" charset="0"/>
                        </a:rPr>
                        <a:t>c</a:t>
                      </a:r>
                      <a:endParaRPr lang="fr-FR" sz="1000" b="0" i="0" u="none" strike="noStrike" baseline="-25000" dirty="0">
                        <a:effectLst/>
                        <a:latin typeface="Comic Sans MS" pitchFamily="66" charset="0"/>
                      </a:endParaRPr>
                    </a:p>
                  </a:txBody>
                  <a:tcPr marL="9527" marR="9527" marT="9525" marB="0" anchor="ctr"/>
                </a:tc>
                <a:tc>
                  <a:txBody>
                    <a:bodyPr/>
                    <a:lstStyle/>
                    <a:p>
                      <a:r>
                        <a:rPr lang="en-US" sz="1000" b="0" dirty="0" smtClean="0">
                          <a:latin typeface="Comic Sans MS" pitchFamily="66" charset="0"/>
                        </a:rPr>
                        <a:t>0.013</a:t>
                      </a:r>
                      <a:endParaRPr lang="fr-FR" sz="1000" b="0" dirty="0">
                        <a:latin typeface="Comic Sans MS" pitchFamily="66" charset="0"/>
                      </a:endParaRPr>
                    </a:p>
                  </a:txBody>
                  <a:tcPr marL="91455" marR="91455" marT="45719" marB="45719"/>
                </a:tc>
              </a:tr>
              <a:tr h="243838">
                <a:tc>
                  <a:txBody>
                    <a:bodyPr/>
                    <a:lstStyle/>
                    <a:p>
                      <a:pPr algn="l" fontAlgn="ctr"/>
                      <a:r>
                        <a:rPr lang="fr-FR" sz="1000" b="0" i="0" u="none" strike="noStrike" dirty="0">
                          <a:effectLst/>
                          <a:latin typeface="Comic Sans MS" pitchFamily="66" charset="0"/>
                        </a:rPr>
                        <a:t>Final </a:t>
                      </a:r>
                      <a:r>
                        <a:rPr lang="fr-FR" sz="1000" b="0" i="0" u="none" strike="noStrike" dirty="0" err="1">
                          <a:effectLst/>
                          <a:latin typeface="Comic Sans MS" pitchFamily="66" charset="0"/>
                        </a:rPr>
                        <a:t>Energy</a:t>
                      </a:r>
                      <a:r>
                        <a:rPr lang="fr-FR" sz="1000" b="0" i="0" u="none" strike="noStrike" dirty="0">
                          <a:effectLst/>
                          <a:latin typeface="Comic Sans MS" pitchFamily="66" charset="0"/>
                        </a:rPr>
                        <a:t> </a:t>
                      </a:r>
                      <a:r>
                        <a:rPr lang="fr-FR" sz="1000" b="0" i="0" u="none" strike="noStrike" dirty="0" err="1">
                          <a:effectLst/>
                          <a:latin typeface="Comic Sans MS" pitchFamily="66" charset="0"/>
                        </a:rPr>
                        <a:t>spread</a:t>
                      </a:r>
                      <a:r>
                        <a:rPr lang="fr-FR" sz="1000" b="0" i="0" u="none" strike="noStrike" dirty="0">
                          <a:effectLst/>
                          <a:latin typeface="Comic Sans MS" pitchFamily="66" charset="0"/>
                        </a:rPr>
                        <a:t> </a:t>
                      </a:r>
                    </a:p>
                  </a:txBody>
                  <a:tcPr marL="9527" marR="9527" marT="9525" marB="0" anchor="ctr"/>
                </a:tc>
                <a:tc>
                  <a:txBody>
                    <a:bodyPr/>
                    <a:lstStyle/>
                    <a:p>
                      <a:r>
                        <a:rPr lang="en-US" sz="1000" b="0" dirty="0" smtClean="0">
                          <a:latin typeface="Comic Sans MS" pitchFamily="66" charset="0"/>
                        </a:rPr>
                        <a:t>0.6</a:t>
                      </a:r>
                      <a:r>
                        <a:rPr lang="en-US" sz="1000" b="0" baseline="0" dirty="0" smtClean="0">
                          <a:latin typeface="Comic Sans MS" pitchFamily="66" charset="0"/>
                        </a:rPr>
                        <a:t> %</a:t>
                      </a:r>
                      <a:endParaRPr lang="fr-FR" sz="1000" b="0" dirty="0">
                        <a:latin typeface="Comic Sans MS" pitchFamily="66" charset="0"/>
                      </a:endParaRPr>
                    </a:p>
                  </a:txBody>
                  <a:tcPr marL="91455" marR="91455" marT="45719" marB="45719"/>
                </a:tc>
              </a:tr>
            </a:tbl>
          </a:graphicData>
        </a:graphic>
      </p:graphicFrame>
      <p:graphicFrame>
        <p:nvGraphicFramePr>
          <p:cNvPr id="6" name="Tableau 5"/>
          <p:cNvGraphicFramePr>
            <a:graphicFrameLocks noGrp="1"/>
          </p:cNvGraphicFramePr>
          <p:nvPr/>
        </p:nvGraphicFramePr>
        <p:xfrm>
          <a:off x="71438" y="3424238"/>
          <a:ext cx="4645025" cy="1517652"/>
        </p:xfrm>
        <a:graphic>
          <a:graphicData uri="http://schemas.openxmlformats.org/drawingml/2006/table">
            <a:tbl>
              <a:tblPr firstRow="1" bandRow="1">
                <a:tableStyleId>{5C22544A-7EE6-4342-B048-85BDC9FD1C3A}</a:tableStyleId>
              </a:tblPr>
              <a:tblGrid>
                <a:gridCol w="2737247"/>
                <a:gridCol w="1907778"/>
              </a:tblGrid>
              <a:tr h="288132">
                <a:tc>
                  <a:txBody>
                    <a:bodyPr/>
                    <a:lstStyle/>
                    <a:p>
                      <a:r>
                        <a:rPr lang="en-US" sz="1000" dirty="0" smtClean="0">
                          <a:latin typeface="Comic Sans MS" pitchFamily="66" charset="0"/>
                        </a:rPr>
                        <a:t>Laser and FP cavity</a:t>
                      </a:r>
                      <a:endParaRPr lang="fr-FR" sz="1000" dirty="0">
                        <a:latin typeface="Comic Sans MS" pitchFamily="66" charset="0"/>
                      </a:endParaRPr>
                    </a:p>
                  </a:txBody>
                  <a:tcPr marL="91460" marR="91460" marT="45736" marB="45736"/>
                </a:tc>
                <a:tc>
                  <a:txBody>
                    <a:bodyPr/>
                    <a:lstStyle/>
                    <a:p>
                      <a:endParaRPr lang="fr-FR" sz="1000" dirty="0">
                        <a:latin typeface="Comic Sans MS" pitchFamily="66" charset="0"/>
                      </a:endParaRPr>
                    </a:p>
                  </a:txBody>
                  <a:tcPr marL="91460" marR="91460" marT="45736" marB="45736"/>
                </a:tc>
              </a:tr>
              <a:tr h="243925">
                <a:tc>
                  <a:txBody>
                    <a:bodyPr/>
                    <a:lstStyle/>
                    <a:p>
                      <a:r>
                        <a:rPr lang="en-US" sz="1000" dirty="0" smtClean="0">
                          <a:latin typeface="Comic Sans MS" pitchFamily="66" charset="0"/>
                        </a:rPr>
                        <a:t>Laser wavelength</a:t>
                      </a:r>
                      <a:endParaRPr lang="fr-FR" sz="1000" dirty="0">
                        <a:latin typeface="Comic Sans MS" pitchFamily="66" charset="0"/>
                      </a:endParaRPr>
                    </a:p>
                  </a:txBody>
                  <a:tcPr marL="91460" marR="91460" marT="45736" marB="45736"/>
                </a:tc>
                <a:tc>
                  <a:txBody>
                    <a:bodyPr/>
                    <a:lstStyle/>
                    <a:p>
                      <a:r>
                        <a:rPr lang="en-US" sz="1000" dirty="0" smtClean="0">
                          <a:latin typeface="Comic Sans MS" pitchFamily="66" charset="0"/>
                        </a:rPr>
                        <a:t>1030 nm</a:t>
                      </a:r>
                      <a:endParaRPr lang="fr-FR" sz="1000" dirty="0">
                        <a:latin typeface="Comic Sans MS" pitchFamily="66" charset="0"/>
                      </a:endParaRPr>
                    </a:p>
                  </a:txBody>
                  <a:tcPr marL="91460" marR="91460" marT="45736" marB="45736"/>
                </a:tc>
              </a:tr>
              <a:tr h="243925">
                <a:tc>
                  <a:txBody>
                    <a:bodyPr/>
                    <a:lstStyle/>
                    <a:p>
                      <a:r>
                        <a:rPr lang="en-US" sz="1000" dirty="0" smtClean="0">
                          <a:latin typeface="Comic Sans MS" pitchFamily="66" charset="0"/>
                        </a:rPr>
                        <a:t>Laser</a:t>
                      </a:r>
                      <a:r>
                        <a:rPr lang="en-US" sz="1000" baseline="0" dirty="0" smtClean="0">
                          <a:latin typeface="Comic Sans MS" pitchFamily="66" charset="0"/>
                        </a:rPr>
                        <a:t> and FP cavity </a:t>
                      </a:r>
                      <a:r>
                        <a:rPr lang="en-US" sz="1000" baseline="0" dirty="0" err="1" smtClean="0">
                          <a:latin typeface="Comic Sans MS" pitchFamily="66" charset="0"/>
                        </a:rPr>
                        <a:t>Frep</a:t>
                      </a:r>
                      <a:endParaRPr lang="fr-FR" sz="1000" dirty="0">
                        <a:latin typeface="Comic Sans MS" pitchFamily="66" charset="0"/>
                      </a:endParaRPr>
                    </a:p>
                  </a:txBody>
                  <a:tcPr marL="91460" marR="91460" marT="45736" marB="45736"/>
                </a:tc>
                <a:tc>
                  <a:txBody>
                    <a:bodyPr/>
                    <a:lstStyle/>
                    <a:p>
                      <a:r>
                        <a:rPr lang="en-US" sz="1000" dirty="0" smtClean="0">
                          <a:latin typeface="Comic Sans MS" pitchFamily="66" charset="0"/>
                        </a:rPr>
                        <a:t>36</a:t>
                      </a:r>
                      <a:r>
                        <a:rPr lang="en-US" sz="1000" baseline="0" dirty="0" smtClean="0">
                          <a:latin typeface="Comic Sans MS" pitchFamily="66" charset="0"/>
                        </a:rPr>
                        <a:t> MHz</a:t>
                      </a:r>
                      <a:endParaRPr lang="fr-FR" sz="1000" dirty="0">
                        <a:latin typeface="Comic Sans MS" pitchFamily="66" charset="0"/>
                      </a:endParaRPr>
                    </a:p>
                  </a:txBody>
                  <a:tcPr marL="91460" marR="91460" marT="45736" marB="45736"/>
                </a:tc>
              </a:tr>
              <a:tr h="243925">
                <a:tc>
                  <a:txBody>
                    <a:bodyPr/>
                    <a:lstStyle/>
                    <a:p>
                      <a:r>
                        <a:rPr lang="en-US" sz="1000" dirty="0" smtClean="0">
                          <a:latin typeface="Comic Sans MS" pitchFamily="66" charset="0"/>
                        </a:rPr>
                        <a:t>Laser Power</a:t>
                      </a:r>
                      <a:endParaRPr lang="fr-FR" sz="1000" dirty="0">
                        <a:latin typeface="Comic Sans MS" pitchFamily="66" charset="0"/>
                      </a:endParaRPr>
                    </a:p>
                  </a:txBody>
                  <a:tcPr marL="91460" marR="91460" marT="45736" marB="45736"/>
                </a:tc>
                <a:tc>
                  <a:txBody>
                    <a:bodyPr/>
                    <a:lstStyle/>
                    <a:p>
                      <a:r>
                        <a:rPr lang="en-US" sz="1000" dirty="0" smtClean="0">
                          <a:latin typeface="Comic Sans MS" pitchFamily="66" charset="0"/>
                        </a:rPr>
                        <a:t>50 – 100 W</a:t>
                      </a:r>
                      <a:endParaRPr lang="fr-FR" sz="1000" dirty="0">
                        <a:latin typeface="Comic Sans MS" pitchFamily="66" charset="0"/>
                      </a:endParaRPr>
                    </a:p>
                  </a:txBody>
                  <a:tcPr marL="91460" marR="91460" marT="45736" marB="45736"/>
                </a:tc>
              </a:tr>
              <a:tr h="253820">
                <a:tc>
                  <a:txBody>
                    <a:bodyPr/>
                    <a:lstStyle/>
                    <a:p>
                      <a:r>
                        <a:rPr lang="en-US" sz="1000" dirty="0" smtClean="0">
                          <a:latin typeface="Comic Sans MS" pitchFamily="66" charset="0"/>
                        </a:rPr>
                        <a:t>FP cavity finesse / gain</a:t>
                      </a:r>
                      <a:endParaRPr lang="fr-FR" sz="1000" dirty="0">
                        <a:latin typeface="Comic Sans MS" pitchFamily="66" charset="0"/>
                      </a:endParaRPr>
                    </a:p>
                  </a:txBody>
                  <a:tcPr marL="91460" marR="91460" marT="45736" marB="45736"/>
                </a:tc>
                <a:tc>
                  <a:txBody>
                    <a:bodyPr/>
                    <a:lstStyle/>
                    <a:p>
                      <a:r>
                        <a:rPr lang="en-US" sz="1000" dirty="0" smtClean="0">
                          <a:latin typeface="Comic Sans MS" pitchFamily="66" charset="0"/>
                        </a:rPr>
                        <a:t>30000 / 10000</a:t>
                      </a:r>
                      <a:endParaRPr lang="fr-FR" sz="1000" dirty="0">
                        <a:latin typeface="Comic Sans MS" pitchFamily="66" charset="0"/>
                      </a:endParaRPr>
                    </a:p>
                  </a:txBody>
                  <a:tcPr marL="91460" marR="91460" marT="45736" marB="45736"/>
                </a:tc>
              </a:tr>
              <a:tr h="243925">
                <a:tc>
                  <a:txBody>
                    <a:bodyPr/>
                    <a:lstStyle/>
                    <a:p>
                      <a:r>
                        <a:rPr lang="en-US" sz="1000" dirty="0" smtClean="0">
                          <a:latin typeface="Comic Sans MS" pitchFamily="66" charset="0"/>
                        </a:rPr>
                        <a:t>FP waist</a:t>
                      </a:r>
                      <a:endParaRPr lang="fr-FR" sz="1000" dirty="0">
                        <a:latin typeface="Comic Sans MS" pitchFamily="66" charset="0"/>
                      </a:endParaRPr>
                    </a:p>
                  </a:txBody>
                  <a:tcPr marL="91460" marR="91460" marT="45736" marB="45736"/>
                </a:tc>
                <a:tc>
                  <a:txBody>
                    <a:bodyPr/>
                    <a:lstStyle/>
                    <a:p>
                      <a:r>
                        <a:rPr lang="en-US" sz="1000" dirty="0" smtClean="0">
                          <a:latin typeface="Comic Sans MS" pitchFamily="66" charset="0"/>
                        </a:rPr>
                        <a:t>70 </a:t>
                      </a:r>
                      <a:r>
                        <a:rPr lang="en-US" sz="1000" dirty="0" smtClean="0">
                          <a:latin typeface="Symbol" pitchFamily="18" charset="2"/>
                        </a:rPr>
                        <a:t>m</a:t>
                      </a:r>
                      <a:r>
                        <a:rPr lang="en-US" sz="1000" dirty="0" smtClean="0">
                          <a:latin typeface="Comic Sans MS" pitchFamily="66" charset="0"/>
                        </a:rPr>
                        <a:t>m</a:t>
                      </a:r>
                      <a:endParaRPr lang="fr-FR" sz="1000" dirty="0">
                        <a:latin typeface="Comic Sans MS" pitchFamily="66" charset="0"/>
                      </a:endParaRPr>
                    </a:p>
                  </a:txBody>
                  <a:tcPr marL="91460" marR="91460" marT="45736" marB="45736"/>
                </a:tc>
              </a:tr>
            </a:tbl>
          </a:graphicData>
        </a:graphic>
      </p:graphicFrame>
      <p:graphicFrame>
        <p:nvGraphicFramePr>
          <p:cNvPr id="7" name="Tableau 6"/>
          <p:cNvGraphicFramePr>
            <a:graphicFrameLocks noGrp="1"/>
          </p:cNvGraphicFramePr>
          <p:nvPr/>
        </p:nvGraphicFramePr>
        <p:xfrm>
          <a:off x="468313" y="5013325"/>
          <a:ext cx="6983412" cy="1219200"/>
        </p:xfrm>
        <a:graphic>
          <a:graphicData uri="http://schemas.openxmlformats.org/drawingml/2006/table">
            <a:tbl>
              <a:tblPr firstRow="1" bandRow="1">
                <a:tableStyleId>{5C22544A-7EE6-4342-B048-85BDC9FD1C3A}</a:tableStyleId>
              </a:tblPr>
              <a:tblGrid>
                <a:gridCol w="2375800"/>
                <a:gridCol w="4607612"/>
              </a:tblGrid>
              <a:tr h="148972">
                <a:tc>
                  <a:txBody>
                    <a:bodyPr/>
                    <a:lstStyle/>
                    <a:p>
                      <a:r>
                        <a:rPr lang="en-US" sz="1000" dirty="0" smtClean="0">
                          <a:latin typeface="Comic Sans MS" pitchFamily="66" charset="0"/>
                        </a:rPr>
                        <a:t>Source</a:t>
                      </a:r>
                      <a:endParaRPr lang="fr-FR" sz="1000" dirty="0">
                        <a:latin typeface="Comic Sans MS" pitchFamily="66" charset="0"/>
                      </a:endParaRPr>
                    </a:p>
                  </a:txBody>
                  <a:tcPr marL="91422" marR="91422"/>
                </a:tc>
                <a:tc>
                  <a:txBody>
                    <a:bodyPr/>
                    <a:lstStyle/>
                    <a:p>
                      <a:endParaRPr lang="fr-FR" sz="1000" dirty="0">
                        <a:latin typeface="Comic Sans MS" pitchFamily="66" charset="0"/>
                      </a:endParaRPr>
                    </a:p>
                  </a:txBody>
                  <a:tcPr marL="91422" marR="91422"/>
                </a:tc>
              </a:tr>
              <a:tr h="193164">
                <a:tc>
                  <a:txBody>
                    <a:bodyPr/>
                    <a:lstStyle/>
                    <a:p>
                      <a:r>
                        <a:rPr lang="en-US" sz="1000" dirty="0" smtClean="0">
                          <a:latin typeface="Comic Sans MS" pitchFamily="66" charset="0"/>
                        </a:rPr>
                        <a:t>Photon energy cut off</a:t>
                      </a:r>
                      <a:endParaRPr lang="fr-FR" sz="1000" dirty="0">
                        <a:latin typeface="Comic Sans MS" pitchFamily="66" charset="0"/>
                      </a:endParaRPr>
                    </a:p>
                  </a:txBody>
                  <a:tcPr marL="91422" marR="91422"/>
                </a:tc>
                <a:tc>
                  <a:txBody>
                    <a:bodyPr/>
                    <a:lstStyle/>
                    <a:p>
                      <a:r>
                        <a:rPr lang="en-US" sz="1000" dirty="0" smtClean="0">
                          <a:latin typeface="Comic Sans MS" pitchFamily="66" charset="0"/>
                        </a:rPr>
                        <a:t>46 </a:t>
                      </a:r>
                      <a:r>
                        <a:rPr lang="en-US" sz="1000" dirty="0" err="1" smtClean="0">
                          <a:latin typeface="Comic Sans MS" pitchFamily="66" charset="0"/>
                        </a:rPr>
                        <a:t>keV</a:t>
                      </a:r>
                      <a:r>
                        <a:rPr lang="en-US" sz="1000" dirty="0" smtClean="0">
                          <a:latin typeface="Comic Sans MS" pitchFamily="66" charset="0"/>
                        </a:rPr>
                        <a:t> (@50</a:t>
                      </a:r>
                      <a:r>
                        <a:rPr lang="en-US" sz="1000" baseline="0" dirty="0" smtClean="0">
                          <a:latin typeface="Comic Sans MS" pitchFamily="66" charset="0"/>
                        </a:rPr>
                        <a:t> MeV), 90 </a:t>
                      </a:r>
                      <a:r>
                        <a:rPr lang="en-US" sz="1000" baseline="0" dirty="0" err="1" smtClean="0">
                          <a:latin typeface="Comic Sans MS" pitchFamily="66" charset="0"/>
                        </a:rPr>
                        <a:t>keV</a:t>
                      </a:r>
                      <a:r>
                        <a:rPr lang="en-US" sz="1000" baseline="0" dirty="0" smtClean="0">
                          <a:latin typeface="Comic Sans MS" pitchFamily="66" charset="0"/>
                        </a:rPr>
                        <a:t> (@ 70 MeV)</a:t>
                      </a:r>
                      <a:endParaRPr lang="fr-FR" sz="1000" dirty="0">
                        <a:latin typeface="Comic Sans MS" pitchFamily="66" charset="0"/>
                      </a:endParaRPr>
                    </a:p>
                  </a:txBody>
                  <a:tcPr marL="91422" marR="91422"/>
                </a:tc>
              </a:tr>
              <a:tr h="237356">
                <a:tc>
                  <a:txBody>
                    <a:bodyPr/>
                    <a:lstStyle/>
                    <a:p>
                      <a:r>
                        <a:rPr lang="en-US" sz="1000" dirty="0" smtClean="0">
                          <a:latin typeface="Comic Sans MS" pitchFamily="66" charset="0"/>
                        </a:rPr>
                        <a:t>Total Flux</a:t>
                      </a:r>
                      <a:endParaRPr lang="fr-FR" sz="1000" dirty="0">
                        <a:latin typeface="Comic Sans MS" pitchFamily="66" charset="0"/>
                      </a:endParaRPr>
                    </a:p>
                  </a:txBody>
                  <a:tcPr marL="91422" marR="91422"/>
                </a:tc>
                <a:tc>
                  <a:txBody>
                    <a:bodyPr/>
                    <a:lstStyle/>
                    <a:p>
                      <a:r>
                        <a:rPr lang="en-US" sz="1000" dirty="0" smtClean="0">
                          <a:latin typeface="Comic Sans MS" pitchFamily="66" charset="0"/>
                        </a:rPr>
                        <a:t>10</a:t>
                      </a:r>
                      <a:r>
                        <a:rPr lang="en-US" sz="1000" baseline="30000" dirty="0" smtClean="0">
                          <a:latin typeface="Comic Sans MS" pitchFamily="66" charset="0"/>
                        </a:rPr>
                        <a:t>11</a:t>
                      </a:r>
                      <a:r>
                        <a:rPr lang="en-US" sz="1000" dirty="0" smtClean="0">
                          <a:latin typeface="Comic Sans MS" pitchFamily="66" charset="0"/>
                        </a:rPr>
                        <a:t>-10</a:t>
                      </a:r>
                      <a:r>
                        <a:rPr lang="en-US" sz="1000" kern="1200" baseline="30000" dirty="0" smtClean="0">
                          <a:solidFill>
                            <a:schemeClr val="dk1"/>
                          </a:solidFill>
                          <a:latin typeface="Comic Sans MS" pitchFamily="66" charset="0"/>
                          <a:ea typeface="+mn-ea"/>
                          <a:cs typeface="+mn-cs"/>
                        </a:rPr>
                        <a:t>13</a:t>
                      </a:r>
                      <a:r>
                        <a:rPr lang="en-US" sz="1000" baseline="0" dirty="0" smtClean="0">
                          <a:latin typeface="Comic Sans MS" pitchFamily="66" charset="0"/>
                        </a:rPr>
                        <a:t> </a:t>
                      </a:r>
                      <a:r>
                        <a:rPr lang="en-US" sz="1000" baseline="0" dirty="0" err="1" smtClean="0">
                          <a:latin typeface="Comic Sans MS" pitchFamily="66" charset="0"/>
                        </a:rPr>
                        <a:t>ph</a:t>
                      </a:r>
                      <a:r>
                        <a:rPr lang="en-US" sz="1000" baseline="0" dirty="0" smtClean="0">
                          <a:latin typeface="Comic Sans MS" pitchFamily="66" charset="0"/>
                        </a:rPr>
                        <a:t>/sec</a:t>
                      </a:r>
                      <a:endParaRPr lang="fr-FR" sz="1000" dirty="0">
                        <a:latin typeface="Comic Sans MS" pitchFamily="66" charset="0"/>
                      </a:endParaRPr>
                    </a:p>
                  </a:txBody>
                  <a:tcPr marL="91422" marR="91422"/>
                </a:tc>
              </a:tr>
              <a:tr h="209540">
                <a:tc>
                  <a:txBody>
                    <a:bodyPr/>
                    <a:lstStyle/>
                    <a:p>
                      <a:r>
                        <a:rPr lang="en-US" sz="1000" dirty="0" smtClean="0">
                          <a:latin typeface="Comic Sans MS" pitchFamily="66" charset="0"/>
                        </a:rPr>
                        <a:t>Bandwidth (with diaphragm)</a:t>
                      </a:r>
                      <a:endParaRPr lang="fr-FR" sz="1000" dirty="0">
                        <a:latin typeface="Comic Sans MS" pitchFamily="66" charset="0"/>
                      </a:endParaRPr>
                    </a:p>
                  </a:txBody>
                  <a:tcPr marL="91422" marR="91422"/>
                </a:tc>
                <a:tc>
                  <a:txBody>
                    <a:bodyPr/>
                    <a:lstStyle/>
                    <a:p>
                      <a:r>
                        <a:rPr lang="en-US" sz="1000" dirty="0" smtClean="0">
                          <a:latin typeface="Comic Sans MS" pitchFamily="66" charset="0"/>
                        </a:rPr>
                        <a:t>1</a:t>
                      </a:r>
                      <a:r>
                        <a:rPr lang="en-US" sz="1000" baseline="0" dirty="0" smtClean="0">
                          <a:latin typeface="Comic Sans MS" pitchFamily="66" charset="0"/>
                        </a:rPr>
                        <a:t> % - 10%</a:t>
                      </a:r>
                      <a:endParaRPr lang="fr-FR" sz="1000" dirty="0">
                        <a:latin typeface="Comic Sans MS" pitchFamily="66" charset="0"/>
                      </a:endParaRPr>
                    </a:p>
                  </a:txBody>
                  <a:tcPr marL="91422" marR="91422"/>
                </a:tc>
              </a:tr>
              <a:tr h="181724">
                <a:tc>
                  <a:txBody>
                    <a:bodyPr/>
                    <a:lstStyle/>
                    <a:p>
                      <a:r>
                        <a:rPr lang="en-US" sz="1000" dirty="0" smtClean="0">
                          <a:latin typeface="Comic Sans MS" pitchFamily="66" charset="0"/>
                        </a:rPr>
                        <a:t>Divergence</a:t>
                      </a:r>
                      <a:endParaRPr lang="fr-FR" sz="1000" dirty="0">
                        <a:latin typeface="Comic Sans MS" pitchFamily="66" charset="0"/>
                      </a:endParaRPr>
                    </a:p>
                  </a:txBody>
                  <a:tcPr marL="91422" marR="91422"/>
                </a:tc>
                <a:tc>
                  <a:txBody>
                    <a:bodyPr/>
                    <a:lstStyle/>
                    <a:p>
                      <a:r>
                        <a:rPr lang="en-US" sz="1000" dirty="0" smtClean="0">
                          <a:latin typeface="Comic Sans MS" pitchFamily="66" charset="0"/>
                        </a:rPr>
                        <a:t>1/</a:t>
                      </a:r>
                      <a:r>
                        <a:rPr lang="en-US" sz="1000" dirty="0" smtClean="0">
                          <a:latin typeface="Symbol" pitchFamily="18" charset="2"/>
                        </a:rPr>
                        <a:t>g</a:t>
                      </a:r>
                      <a:r>
                        <a:rPr lang="en-US" sz="1000" dirty="0" smtClean="0">
                          <a:latin typeface="Comic Sans MS" pitchFamily="66" charset="0"/>
                        </a:rPr>
                        <a:t> ~ 10 </a:t>
                      </a:r>
                      <a:r>
                        <a:rPr lang="en-US" sz="1000" dirty="0" err="1" smtClean="0">
                          <a:latin typeface="Comic Sans MS" pitchFamily="66" charset="0"/>
                        </a:rPr>
                        <a:t>mrad</a:t>
                      </a:r>
                      <a:r>
                        <a:rPr lang="en-US" sz="1000" dirty="0" smtClean="0">
                          <a:latin typeface="Comic Sans MS" pitchFamily="66" charset="0"/>
                        </a:rPr>
                        <a:t> without</a:t>
                      </a:r>
                      <a:r>
                        <a:rPr lang="en-US" sz="1000" baseline="0" dirty="0" smtClean="0">
                          <a:latin typeface="Comic Sans MS" pitchFamily="66" charset="0"/>
                        </a:rPr>
                        <a:t> diaphragm @ 50 MeV</a:t>
                      </a:r>
                      <a:endParaRPr lang="fr-FR" sz="1000" dirty="0">
                        <a:latin typeface="Comic Sans MS" pitchFamily="66" charset="0"/>
                      </a:endParaRPr>
                    </a:p>
                  </a:txBody>
                  <a:tcPr marL="91422" marR="91422"/>
                </a:tc>
              </a:tr>
            </a:tbl>
          </a:graphicData>
        </a:graphic>
      </p:graphicFrame>
    </p:spTree>
    <p:extLst>
      <p:ext uri="{BB962C8B-B14F-4D97-AF65-F5344CB8AC3E}">
        <p14:creationId xmlns:p14="http://schemas.microsoft.com/office/powerpoint/2010/main" val="37123696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304800"/>
            <a:ext cx="8229600" cy="1143000"/>
          </a:xfrm>
        </p:spPr>
        <p:txBody>
          <a:bodyPr/>
          <a:lstStyle/>
          <a:p>
            <a:r>
              <a:rPr lang="fr-FR" dirty="0" smtClean="0"/>
              <a:t> Cavité Fabry-</a:t>
            </a:r>
            <a:r>
              <a:rPr lang="fr-FR" dirty="0" err="1" smtClean="0"/>
              <a:t>Perot</a:t>
            </a:r>
            <a:endParaRPr lang="fr-FR" dirty="0" smtClean="0"/>
          </a:p>
        </p:txBody>
      </p:sp>
      <p:pic>
        <p:nvPicPr>
          <p:cNvPr id="20483" name="Picture 4" descr="rgdrgdfgdf"/>
          <p:cNvPicPr>
            <a:picLocks noChangeAspect="1" noChangeArrowheads="1"/>
          </p:cNvPicPr>
          <p:nvPr/>
        </p:nvPicPr>
        <p:blipFill>
          <a:blip r:embed="rId2">
            <a:extLst>
              <a:ext uri="{28A0092B-C50C-407E-A947-70E740481C1C}">
                <a14:useLocalDpi xmlns:a14="http://schemas.microsoft.com/office/drawing/2010/main" val="0"/>
              </a:ext>
            </a:extLst>
          </a:blip>
          <a:srcRect l="12379" r="17435"/>
          <a:stretch>
            <a:fillRect/>
          </a:stretch>
        </p:blipFill>
        <p:spPr bwMode="auto">
          <a:xfrm>
            <a:off x="323850" y="1700213"/>
            <a:ext cx="4549775"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41" descr="C:\Users\lacroix\Documents\Projets en cours\ThomX\ThomX TDR\Revue ThomXméca\chariot avec Z.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525" y="1246188"/>
            <a:ext cx="140335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3" descr="C:\Users\lacroix\Documents\Projets en cours\ThomX\ThomX TDR\Revue ThomXméca\coupe chariot.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6830" r="13963"/>
          <a:stretch>
            <a:fillRect/>
          </a:stretch>
        </p:blipFill>
        <p:spPr bwMode="auto">
          <a:xfrm>
            <a:off x="7308850" y="1260475"/>
            <a:ext cx="158432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486" name="Connecteur droit avec flèche 26"/>
          <p:cNvCxnSpPr>
            <a:cxnSpLocks noChangeShapeType="1"/>
          </p:cNvCxnSpPr>
          <p:nvPr/>
        </p:nvCxnSpPr>
        <p:spPr bwMode="auto">
          <a:xfrm flipH="1">
            <a:off x="4067175" y="1611313"/>
            <a:ext cx="1584325" cy="889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0487" name="ZoneTexte 29"/>
          <p:cNvSpPr txBox="1">
            <a:spLocks noChangeArrowheads="1"/>
          </p:cNvSpPr>
          <p:nvPr/>
        </p:nvSpPr>
        <p:spPr bwMode="auto">
          <a:xfrm>
            <a:off x="5291138" y="3213100"/>
            <a:ext cx="3217547"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20000"/>
              </a:spcBef>
              <a:spcAft>
                <a:spcPct val="0"/>
              </a:spcAft>
              <a:buChar char="•"/>
              <a:defRPr>
                <a:solidFill>
                  <a:schemeClr val="tx1"/>
                </a:solidFill>
                <a:latin typeface="Comic Sans MS" pitchFamily="66" charset="0"/>
              </a:defRPr>
            </a:lvl6pPr>
            <a:lvl7pPr marL="2971800" indent="-228600" eaLnBrk="0" fontAlgn="base" hangingPunct="0">
              <a:spcBef>
                <a:spcPct val="20000"/>
              </a:spcBef>
              <a:spcAft>
                <a:spcPct val="0"/>
              </a:spcAft>
              <a:buChar char="•"/>
              <a:defRPr>
                <a:solidFill>
                  <a:schemeClr val="tx1"/>
                </a:solidFill>
                <a:latin typeface="Comic Sans MS" pitchFamily="66" charset="0"/>
              </a:defRPr>
            </a:lvl7pPr>
            <a:lvl8pPr marL="3429000" indent="-228600" eaLnBrk="0" fontAlgn="base" hangingPunct="0">
              <a:spcBef>
                <a:spcPct val="20000"/>
              </a:spcBef>
              <a:spcAft>
                <a:spcPct val="0"/>
              </a:spcAft>
              <a:buChar char="•"/>
              <a:defRPr>
                <a:solidFill>
                  <a:schemeClr val="tx1"/>
                </a:solidFill>
                <a:latin typeface="Comic Sans MS" pitchFamily="66" charset="0"/>
              </a:defRPr>
            </a:lvl8pPr>
            <a:lvl9pPr marL="3886200" indent="-228600" eaLnBrk="0" fontAlgn="base" hangingPunct="0">
              <a:spcBef>
                <a:spcPct val="20000"/>
              </a:spcBef>
              <a:spcAft>
                <a:spcPct val="0"/>
              </a:spcAft>
              <a:buChar char="•"/>
              <a:defRPr>
                <a:solidFill>
                  <a:schemeClr val="tx1"/>
                </a:solidFill>
                <a:latin typeface="Comic Sans MS" pitchFamily="66" charset="0"/>
              </a:defRPr>
            </a:lvl9pPr>
          </a:lstStyle>
          <a:p>
            <a:r>
              <a:rPr lang="fr-FR" sz="1400" dirty="0" smtClean="0"/>
              <a:t>Deux blocs</a:t>
            </a:r>
          </a:p>
          <a:p>
            <a:r>
              <a:rPr lang="fr-FR" sz="1400" dirty="0" smtClean="0"/>
              <a:t>Intégration des dipôles</a:t>
            </a:r>
          </a:p>
          <a:p>
            <a:r>
              <a:rPr lang="fr-FR" sz="1400" dirty="0" smtClean="0"/>
              <a:t>BPM Dédiés</a:t>
            </a:r>
          </a:p>
          <a:p>
            <a:r>
              <a:rPr lang="fr-FR" sz="1400" dirty="0" err="1" smtClean="0"/>
              <a:t>Etuvable</a:t>
            </a:r>
            <a:endParaRPr lang="fr-FR" sz="1400" dirty="0" smtClean="0"/>
          </a:p>
          <a:p>
            <a:r>
              <a:rPr lang="fr-FR" sz="1400" dirty="0" smtClean="0"/>
              <a:t>Accès et montage faciles</a:t>
            </a:r>
          </a:p>
          <a:p>
            <a:r>
              <a:rPr lang="fr-FR" sz="1400" dirty="0" smtClean="0"/>
              <a:t>Collision a 2 dégrées</a:t>
            </a:r>
          </a:p>
          <a:p>
            <a:r>
              <a:rPr lang="fr-FR" sz="1400" dirty="0" err="1" smtClean="0"/>
              <a:t>MightyLaser</a:t>
            </a:r>
            <a:r>
              <a:rPr lang="fr-FR" sz="1400" dirty="0" smtClean="0"/>
              <a:t> : stabilisation, réglages</a:t>
            </a:r>
          </a:p>
          <a:p>
            <a:pPr>
              <a:buFontTx/>
              <a:buNone/>
            </a:pPr>
            <a:endParaRPr lang="fr-FR" sz="1400" dirty="0"/>
          </a:p>
        </p:txBody>
      </p:sp>
      <p:sp>
        <p:nvSpPr>
          <p:cNvPr id="20489" name="ZoneTexte 21"/>
          <p:cNvSpPr txBox="1">
            <a:spLocks noChangeArrowheads="1"/>
          </p:cNvSpPr>
          <p:nvPr/>
        </p:nvSpPr>
        <p:spPr bwMode="auto">
          <a:xfrm>
            <a:off x="47625" y="6224588"/>
            <a:ext cx="23082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20000"/>
              </a:spcBef>
              <a:spcAft>
                <a:spcPct val="0"/>
              </a:spcAft>
              <a:buChar char="•"/>
              <a:defRPr>
                <a:solidFill>
                  <a:schemeClr val="tx1"/>
                </a:solidFill>
                <a:latin typeface="Comic Sans MS" pitchFamily="66" charset="0"/>
              </a:defRPr>
            </a:lvl6pPr>
            <a:lvl7pPr marL="2971800" indent="-228600" eaLnBrk="0" fontAlgn="base" hangingPunct="0">
              <a:spcBef>
                <a:spcPct val="20000"/>
              </a:spcBef>
              <a:spcAft>
                <a:spcPct val="0"/>
              </a:spcAft>
              <a:buChar char="•"/>
              <a:defRPr>
                <a:solidFill>
                  <a:schemeClr val="tx1"/>
                </a:solidFill>
                <a:latin typeface="Comic Sans MS" pitchFamily="66" charset="0"/>
              </a:defRPr>
            </a:lvl7pPr>
            <a:lvl8pPr marL="3429000" indent="-228600" eaLnBrk="0" fontAlgn="base" hangingPunct="0">
              <a:spcBef>
                <a:spcPct val="20000"/>
              </a:spcBef>
              <a:spcAft>
                <a:spcPct val="0"/>
              </a:spcAft>
              <a:buChar char="•"/>
              <a:defRPr>
                <a:solidFill>
                  <a:schemeClr val="tx1"/>
                </a:solidFill>
                <a:latin typeface="Comic Sans MS" pitchFamily="66" charset="0"/>
              </a:defRPr>
            </a:lvl8pPr>
            <a:lvl9pPr marL="3886200" indent="-228600" eaLnBrk="0" fontAlgn="base" hangingPunct="0">
              <a:spcBef>
                <a:spcPct val="20000"/>
              </a:spcBef>
              <a:spcAft>
                <a:spcPct val="0"/>
              </a:spcAft>
              <a:buChar char="•"/>
              <a:defRPr>
                <a:solidFill>
                  <a:schemeClr val="tx1"/>
                </a:solidFill>
                <a:latin typeface="Comic Sans MS" pitchFamily="66" charset="0"/>
              </a:defRPr>
            </a:lvl9pPr>
          </a:lstStyle>
          <a:p>
            <a:r>
              <a:rPr lang="en-US" sz="800"/>
              <a:t> Acknowledgments to M.Lacroix, Y.Peinnaud</a:t>
            </a:r>
            <a:endParaRPr lang="fr-FR" sz="800"/>
          </a:p>
        </p:txBody>
      </p:sp>
    </p:spTree>
    <p:extLst>
      <p:ext uri="{BB962C8B-B14F-4D97-AF65-F5344CB8AC3E}">
        <p14:creationId xmlns:p14="http://schemas.microsoft.com/office/powerpoint/2010/main" val="26505738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39738" y="41275"/>
            <a:ext cx="7866062" cy="1025525"/>
          </a:xfrm>
        </p:spPr>
        <p:txBody>
          <a:bodyPr>
            <a:normAutofit/>
          </a:bodyPr>
          <a:lstStyle/>
          <a:p>
            <a:r>
              <a:rPr lang="fr-FR" sz="2800" dirty="0" smtClean="0"/>
              <a:t>Dynamique du faisceau</a:t>
            </a:r>
          </a:p>
        </p:txBody>
      </p:sp>
      <p:sp>
        <p:nvSpPr>
          <p:cNvPr id="13315" name="Rectangle 3"/>
          <p:cNvSpPr>
            <a:spLocks noGrp="1" noChangeArrowheads="1"/>
          </p:cNvSpPr>
          <p:nvPr>
            <p:ph type="body" idx="1"/>
          </p:nvPr>
        </p:nvSpPr>
        <p:spPr>
          <a:xfrm>
            <a:off x="-49213" y="879475"/>
            <a:ext cx="4356101" cy="1643063"/>
          </a:xfrm>
        </p:spPr>
        <p:txBody>
          <a:bodyPr/>
          <a:lstStyle/>
          <a:p>
            <a:endParaRPr lang="fr-FR" sz="1400" dirty="0" smtClean="0"/>
          </a:p>
          <a:p>
            <a:r>
              <a:rPr lang="fr-FR" sz="1400" dirty="0" smtClean="0"/>
              <a:t>Pas d'état d’équilibre</a:t>
            </a:r>
          </a:p>
          <a:p>
            <a:r>
              <a:rPr lang="fr-FR" sz="1400" dirty="0" smtClean="0"/>
              <a:t>Recul Compton</a:t>
            </a:r>
          </a:p>
          <a:p>
            <a:r>
              <a:rPr lang="fr-FR" sz="1400" dirty="0" smtClean="0"/>
              <a:t>Instabilités collectives :</a:t>
            </a:r>
          </a:p>
          <a:p>
            <a:r>
              <a:rPr lang="fr-FR" sz="1400" dirty="0" smtClean="0"/>
              <a:t>CSR, Ions, Vacuum </a:t>
            </a:r>
            <a:r>
              <a:rPr lang="fr-FR" sz="1400" dirty="0" err="1" smtClean="0"/>
              <a:t>scattering</a:t>
            </a:r>
            <a:r>
              <a:rPr lang="fr-FR" sz="1400" dirty="0" smtClean="0"/>
              <a:t>, IBS…..</a:t>
            </a:r>
          </a:p>
          <a:p>
            <a:r>
              <a:rPr lang="fr-FR" sz="1400" dirty="0" err="1" smtClean="0"/>
              <a:t>Mismatching</a:t>
            </a:r>
            <a:r>
              <a:rPr lang="fr-FR" sz="1400" dirty="0" smtClean="0"/>
              <a:t> a l’injection</a:t>
            </a:r>
          </a:p>
        </p:txBody>
      </p:sp>
      <p:sp>
        <p:nvSpPr>
          <p:cNvPr id="13316" name="Accolade fermante 3"/>
          <p:cNvSpPr>
            <a:spLocks/>
          </p:cNvSpPr>
          <p:nvPr/>
        </p:nvSpPr>
        <p:spPr bwMode="auto">
          <a:xfrm>
            <a:off x="3502025" y="1163638"/>
            <a:ext cx="266700" cy="1317625"/>
          </a:xfrm>
          <a:prstGeom prst="rightBrace">
            <a:avLst>
              <a:gd name="adj1" fmla="val 8371"/>
              <a:gd name="adj2" fmla="val 50000"/>
            </a:avLst>
          </a:prstGeom>
          <a:noFill/>
          <a:ln w="9525" algn="ctr">
            <a:solidFill>
              <a:schemeClr val="tx1">
                <a:alpha val="69019"/>
              </a:schemeClr>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eaLnBrk="1" hangingPunct="1">
              <a:spcBef>
                <a:spcPct val="50000"/>
              </a:spcBef>
              <a:buFontTx/>
              <a:buNone/>
            </a:pPr>
            <a:endParaRPr lang="en-US">
              <a:latin typeface="Arial Narrow" pitchFamily="34" charset="0"/>
            </a:endParaRPr>
          </a:p>
        </p:txBody>
      </p:sp>
      <p:sp>
        <p:nvSpPr>
          <p:cNvPr id="13317" name="ZoneTexte 4"/>
          <p:cNvSpPr txBox="1">
            <a:spLocks noChangeArrowheads="1"/>
          </p:cNvSpPr>
          <p:nvPr/>
        </p:nvSpPr>
        <p:spPr bwMode="auto">
          <a:xfrm>
            <a:off x="3875367" y="1403906"/>
            <a:ext cx="17908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20000"/>
              </a:spcBef>
              <a:spcAft>
                <a:spcPct val="0"/>
              </a:spcAft>
              <a:buChar char="•"/>
              <a:defRPr>
                <a:solidFill>
                  <a:schemeClr val="tx1"/>
                </a:solidFill>
                <a:latin typeface="Comic Sans MS" pitchFamily="66" charset="0"/>
              </a:defRPr>
            </a:lvl6pPr>
            <a:lvl7pPr marL="2971800" indent="-228600" eaLnBrk="0" fontAlgn="base" hangingPunct="0">
              <a:spcBef>
                <a:spcPct val="20000"/>
              </a:spcBef>
              <a:spcAft>
                <a:spcPct val="0"/>
              </a:spcAft>
              <a:buChar char="•"/>
              <a:defRPr>
                <a:solidFill>
                  <a:schemeClr val="tx1"/>
                </a:solidFill>
                <a:latin typeface="Comic Sans MS" pitchFamily="66" charset="0"/>
              </a:defRPr>
            </a:lvl7pPr>
            <a:lvl8pPr marL="3429000" indent="-228600" eaLnBrk="0" fontAlgn="base" hangingPunct="0">
              <a:spcBef>
                <a:spcPct val="20000"/>
              </a:spcBef>
              <a:spcAft>
                <a:spcPct val="0"/>
              </a:spcAft>
              <a:buChar char="•"/>
              <a:defRPr>
                <a:solidFill>
                  <a:schemeClr val="tx1"/>
                </a:solidFill>
                <a:latin typeface="Comic Sans MS" pitchFamily="66" charset="0"/>
              </a:defRPr>
            </a:lvl8pPr>
            <a:lvl9pPr marL="3886200" indent="-228600" eaLnBrk="0" fontAlgn="base" hangingPunct="0">
              <a:spcBef>
                <a:spcPct val="20000"/>
              </a:spcBef>
              <a:spcAft>
                <a:spcPct val="0"/>
              </a:spcAft>
              <a:buChar char="•"/>
              <a:defRPr>
                <a:solidFill>
                  <a:schemeClr val="tx1"/>
                </a:solidFill>
                <a:latin typeface="Comic Sans MS" pitchFamily="66" charset="0"/>
              </a:defRPr>
            </a:lvl9pPr>
          </a:lstStyle>
          <a:p>
            <a:r>
              <a:rPr lang="fr-FR" sz="1400" dirty="0" smtClean="0"/>
              <a:t>Feedbacks!!!!</a:t>
            </a:r>
          </a:p>
          <a:p>
            <a:r>
              <a:rPr lang="fr-FR" sz="1400" dirty="0" smtClean="0"/>
              <a:t>Nettoyage des ions</a:t>
            </a:r>
          </a:p>
          <a:p>
            <a:r>
              <a:rPr lang="fr-FR" sz="1400" dirty="0" smtClean="0"/>
              <a:t>Simulations</a:t>
            </a:r>
            <a:endParaRPr lang="fr-FR" sz="1400" dirty="0"/>
          </a:p>
        </p:txBody>
      </p:sp>
      <p:sp>
        <p:nvSpPr>
          <p:cNvPr id="13319" name="ZoneTexte 9"/>
          <p:cNvSpPr txBox="1">
            <a:spLocks noChangeArrowheads="1"/>
          </p:cNvSpPr>
          <p:nvPr/>
        </p:nvSpPr>
        <p:spPr bwMode="auto">
          <a:xfrm>
            <a:off x="6156325" y="1184275"/>
            <a:ext cx="2496196"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20000"/>
              </a:spcBef>
              <a:spcAft>
                <a:spcPct val="0"/>
              </a:spcAft>
              <a:buChar char="•"/>
              <a:defRPr>
                <a:solidFill>
                  <a:schemeClr val="tx1"/>
                </a:solidFill>
                <a:latin typeface="Comic Sans MS" pitchFamily="66" charset="0"/>
              </a:defRPr>
            </a:lvl6pPr>
            <a:lvl7pPr marL="2971800" indent="-228600" eaLnBrk="0" fontAlgn="base" hangingPunct="0">
              <a:spcBef>
                <a:spcPct val="20000"/>
              </a:spcBef>
              <a:spcAft>
                <a:spcPct val="0"/>
              </a:spcAft>
              <a:buChar char="•"/>
              <a:defRPr>
                <a:solidFill>
                  <a:schemeClr val="tx1"/>
                </a:solidFill>
                <a:latin typeface="Comic Sans MS" pitchFamily="66" charset="0"/>
              </a:defRPr>
            </a:lvl7pPr>
            <a:lvl8pPr marL="3429000" indent="-228600" eaLnBrk="0" fontAlgn="base" hangingPunct="0">
              <a:spcBef>
                <a:spcPct val="20000"/>
              </a:spcBef>
              <a:spcAft>
                <a:spcPct val="0"/>
              </a:spcAft>
              <a:buChar char="•"/>
              <a:defRPr>
                <a:solidFill>
                  <a:schemeClr val="tx1"/>
                </a:solidFill>
                <a:latin typeface="Comic Sans MS" pitchFamily="66" charset="0"/>
              </a:defRPr>
            </a:lvl8pPr>
            <a:lvl9pPr marL="3886200" indent="-228600" eaLnBrk="0" fontAlgn="base" hangingPunct="0">
              <a:spcBef>
                <a:spcPct val="20000"/>
              </a:spcBef>
              <a:spcAft>
                <a:spcPct val="0"/>
              </a:spcAft>
              <a:buChar char="•"/>
              <a:defRPr>
                <a:solidFill>
                  <a:schemeClr val="tx1"/>
                </a:solidFill>
                <a:latin typeface="Comic Sans MS" pitchFamily="66" charset="0"/>
              </a:defRPr>
            </a:lvl9pPr>
          </a:lstStyle>
          <a:p>
            <a:r>
              <a:rPr lang="fr-FR" sz="1400" dirty="0" smtClean="0"/>
              <a:t>3 Phases</a:t>
            </a:r>
          </a:p>
          <a:p>
            <a:r>
              <a:rPr lang="fr-FR" sz="1400" dirty="0" smtClean="0"/>
              <a:t>Injection</a:t>
            </a:r>
          </a:p>
          <a:p>
            <a:r>
              <a:rPr lang="fr-FR" sz="1400" dirty="0" smtClean="0"/>
              <a:t>Régime turbulent</a:t>
            </a:r>
          </a:p>
          <a:p>
            <a:r>
              <a:rPr lang="fr-FR" sz="1400" dirty="0" smtClean="0"/>
              <a:t>Stabilisation (~ 1000 tours)</a:t>
            </a:r>
          </a:p>
          <a:p>
            <a:endParaRPr lang="fr-FR" sz="1400" dirty="0" smtClean="0"/>
          </a:p>
        </p:txBody>
      </p:sp>
      <p:pic>
        <p:nvPicPr>
          <p:cNvPr id="13320"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475" y="3154363"/>
            <a:ext cx="2381250" cy="131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321" name="Groupe 12"/>
          <p:cNvGrpSpPr>
            <a:grpSpLocks/>
          </p:cNvGrpSpPr>
          <p:nvPr/>
        </p:nvGrpSpPr>
        <p:grpSpPr bwMode="auto">
          <a:xfrm>
            <a:off x="133350" y="4605338"/>
            <a:ext cx="3462338" cy="1535112"/>
            <a:chOff x="291227" y="1179513"/>
            <a:chExt cx="3842623" cy="2375058"/>
          </a:xfrm>
        </p:grpSpPr>
        <p:pic>
          <p:nvPicPr>
            <p:cNvPr id="1333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63" y="1308100"/>
              <a:ext cx="3062287" cy="213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34" name="Text Box 7"/>
            <p:cNvSpPr txBox="1">
              <a:spLocks noChangeArrowheads="1"/>
            </p:cNvSpPr>
            <p:nvPr/>
          </p:nvSpPr>
          <p:spPr bwMode="auto">
            <a:xfrm>
              <a:off x="1681163" y="3308350"/>
              <a:ext cx="115252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20000"/>
                </a:spcBef>
                <a:spcAft>
                  <a:spcPct val="0"/>
                </a:spcAft>
                <a:buChar char="•"/>
                <a:defRPr>
                  <a:solidFill>
                    <a:schemeClr val="tx1"/>
                  </a:solidFill>
                  <a:latin typeface="Comic Sans MS" pitchFamily="66" charset="0"/>
                </a:defRPr>
              </a:lvl6pPr>
              <a:lvl7pPr marL="2971800" indent="-228600" eaLnBrk="0" fontAlgn="base" hangingPunct="0">
                <a:spcBef>
                  <a:spcPct val="20000"/>
                </a:spcBef>
                <a:spcAft>
                  <a:spcPct val="0"/>
                </a:spcAft>
                <a:buChar char="•"/>
                <a:defRPr>
                  <a:solidFill>
                    <a:schemeClr val="tx1"/>
                  </a:solidFill>
                  <a:latin typeface="Comic Sans MS" pitchFamily="66" charset="0"/>
                </a:defRPr>
              </a:lvl7pPr>
              <a:lvl8pPr marL="3429000" indent="-228600" eaLnBrk="0" fontAlgn="base" hangingPunct="0">
                <a:spcBef>
                  <a:spcPct val="20000"/>
                </a:spcBef>
                <a:spcAft>
                  <a:spcPct val="0"/>
                </a:spcAft>
                <a:buChar char="•"/>
                <a:defRPr>
                  <a:solidFill>
                    <a:schemeClr val="tx1"/>
                  </a:solidFill>
                  <a:latin typeface="Comic Sans MS" pitchFamily="66" charset="0"/>
                </a:defRPr>
              </a:lvl8pPr>
              <a:lvl9pPr marL="3886200" indent="-228600" eaLnBrk="0" fontAlgn="base" hangingPunct="0">
                <a:spcBef>
                  <a:spcPct val="20000"/>
                </a:spcBef>
                <a:spcAft>
                  <a:spcPct val="0"/>
                </a:spcAft>
                <a:buChar char="•"/>
                <a:defRPr>
                  <a:solidFill>
                    <a:schemeClr val="tx1"/>
                  </a:solidFill>
                  <a:latin typeface="Comic Sans MS" pitchFamily="66" charset="0"/>
                </a:defRPr>
              </a:lvl9pPr>
            </a:lstStyle>
            <a:p>
              <a:pPr>
                <a:spcBef>
                  <a:spcPct val="0"/>
                </a:spcBef>
              </a:pPr>
              <a:r>
                <a:rPr lang="en-US" sz="1000"/>
                <a:t>Time (ms)</a:t>
              </a:r>
            </a:p>
          </p:txBody>
        </p:sp>
        <p:sp>
          <p:nvSpPr>
            <p:cNvPr id="13335" name="Text Box 10"/>
            <p:cNvSpPr txBox="1">
              <a:spLocks noChangeArrowheads="1"/>
            </p:cNvSpPr>
            <p:nvPr/>
          </p:nvSpPr>
          <p:spPr bwMode="auto">
            <a:xfrm>
              <a:off x="2916238" y="1341438"/>
              <a:ext cx="8636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20000"/>
                </a:spcBef>
                <a:spcAft>
                  <a:spcPct val="0"/>
                </a:spcAft>
                <a:buChar char="•"/>
                <a:defRPr>
                  <a:solidFill>
                    <a:schemeClr val="tx1"/>
                  </a:solidFill>
                  <a:latin typeface="Comic Sans MS" pitchFamily="66" charset="0"/>
                </a:defRPr>
              </a:lvl6pPr>
              <a:lvl7pPr marL="2971800" indent="-228600" eaLnBrk="0" fontAlgn="base" hangingPunct="0">
                <a:spcBef>
                  <a:spcPct val="20000"/>
                </a:spcBef>
                <a:spcAft>
                  <a:spcPct val="0"/>
                </a:spcAft>
                <a:buChar char="•"/>
                <a:defRPr>
                  <a:solidFill>
                    <a:schemeClr val="tx1"/>
                  </a:solidFill>
                  <a:latin typeface="Comic Sans MS" pitchFamily="66" charset="0"/>
                </a:defRPr>
              </a:lvl7pPr>
              <a:lvl8pPr marL="3429000" indent="-228600" eaLnBrk="0" fontAlgn="base" hangingPunct="0">
                <a:spcBef>
                  <a:spcPct val="20000"/>
                </a:spcBef>
                <a:spcAft>
                  <a:spcPct val="0"/>
                </a:spcAft>
                <a:buChar char="•"/>
                <a:defRPr>
                  <a:solidFill>
                    <a:schemeClr val="tx1"/>
                  </a:solidFill>
                  <a:latin typeface="Comic Sans MS" pitchFamily="66" charset="0"/>
                </a:defRPr>
              </a:lvl8pPr>
              <a:lvl9pPr marL="3886200" indent="-228600" eaLnBrk="0" fontAlgn="base" hangingPunct="0">
                <a:spcBef>
                  <a:spcPct val="20000"/>
                </a:spcBef>
                <a:spcAft>
                  <a:spcPct val="0"/>
                </a:spcAft>
                <a:buChar char="•"/>
                <a:defRPr>
                  <a:solidFill>
                    <a:schemeClr val="tx1"/>
                  </a:solidFill>
                  <a:latin typeface="Comic Sans MS" pitchFamily="66" charset="0"/>
                </a:defRPr>
              </a:lvl9pPr>
            </a:lstStyle>
            <a:p>
              <a:r>
                <a:rPr lang="en-US" sz="1000"/>
                <a:t>25 MeV</a:t>
              </a:r>
            </a:p>
          </p:txBody>
        </p:sp>
        <p:sp>
          <p:nvSpPr>
            <p:cNvPr id="13336" name="Text Box 11"/>
            <p:cNvSpPr txBox="1">
              <a:spLocks noChangeArrowheads="1"/>
            </p:cNvSpPr>
            <p:nvPr/>
          </p:nvSpPr>
          <p:spPr bwMode="auto">
            <a:xfrm>
              <a:off x="2732088" y="2155825"/>
              <a:ext cx="8636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20000"/>
                </a:spcBef>
                <a:spcAft>
                  <a:spcPct val="0"/>
                </a:spcAft>
                <a:buChar char="•"/>
                <a:defRPr>
                  <a:solidFill>
                    <a:schemeClr val="tx1"/>
                  </a:solidFill>
                  <a:latin typeface="Comic Sans MS" pitchFamily="66" charset="0"/>
                </a:defRPr>
              </a:lvl6pPr>
              <a:lvl7pPr marL="2971800" indent="-228600" eaLnBrk="0" fontAlgn="base" hangingPunct="0">
                <a:spcBef>
                  <a:spcPct val="20000"/>
                </a:spcBef>
                <a:spcAft>
                  <a:spcPct val="0"/>
                </a:spcAft>
                <a:buChar char="•"/>
                <a:defRPr>
                  <a:solidFill>
                    <a:schemeClr val="tx1"/>
                  </a:solidFill>
                  <a:latin typeface="Comic Sans MS" pitchFamily="66" charset="0"/>
                </a:defRPr>
              </a:lvl7pPr>
              <a:lvl8pPr marL="3429000" indent="-228600" eaLnBrk="0" fontAlgn="base" hangingPunct="0">
                <a:spcBef>
                  <a:spcPct val="20000"/>
                </a:spcBef>
                <a:spcAft>
                  <a:spcPct val="0"/>
                </a:spcAft>
                <a:buChar char="•"/>
                <a:defRPr>
                  <a:solidFill>
                    <a:schemeClr val="tx1"/>
                  </a:solidFill>
                  <a:latin typeface="Comic Sans MS" pitchFamily="66" charset="0"/>
                </a:defRPr>
              </a:lvl8pPr>
              <a:lvl9pPr marL="3886200" indent="-228600" eaLnBrk="0" fontAlgn="base" hangingPunct="0">
                <a:spcBef>
                  <a:spcPct val="20000"/>
                </a:spcBef>
                <a:spcAft>
                  <a:spcPct val="0"/>
                </a:spcAft>
                <a:buChar char="•"/>
                <a:defRPr>
                  <a:solidFill>
                    <a:schemeClr val="tx1"/>
                  </a:solidFill>
                  <a:latin typeface="Comic Sans MS" pitchFamily="66" charset="0"/>
                </a:defRPr>
              </a:lvl9pPr>
            </a:lstStyle>
            <a:p>
              <a:r>
                <a:rPr lang="en-US" sz="1000"/>
                <a:t>50 MeV</a:t>
              </a:r>
            </a:p>
          </p:txBody>
        </p:sp>
        <p:sp>
          <p:nvSpPr>
            <p:cNvPr id="13337" name="Text Box 12"/>
            <p:cNvSpPr txBox="1">
              <a:spLocks noChangeArrowheads="1"/>
            </p:cNvSpPr>
            <p:nvPr/>
          </p:nvSpPr>
          <p:spPr bwMode="auto">
            <a:xfrm>
              <a:off x="3270250" y="2476500"/>
              <a:ext cx="8636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20000"/>
                </a:spcBef>
                <a:spcAft>
                  <a:spcPct val="0"/>
                </a:spcAft>
                <a:buChar char="•"/>
                <a:defRPr>
                  <a:solidFill>
                    <a:schemeClr val="tx1"/>
                  </a:solidFill>
                  <a:latin typeface="Comic Sans MS" pitchFamily="66" charset="0"/>
                </a:defRPr>
              </a:lvl6pPr>
              <a:lvl7pPr marL="2971800" indent="-228600" eaLnBrk="0" fontAlgn="base" hangingPunct="0">
                <a:spcBef>
                  <a:spcPct val="20000"/>
                </a:spcBef>
                <a:spcAft>
                  <a:spcPct val="0"/>
                </a:spcAft>
                <a:buChar char="•"/>
                <a:defRPr>
                  <a:solidFill>
                    <a:schemeClr val="tx1"/>
                  </a:solidFill>
                  <a:latin typeface="Comic Sans MS" pitchFamily="66" charset="0"/>
                </a:defRPr>
              </a:lvl7pPr>
              <a:lvl8pPr marL="3429000" indent="-228600" eaLnBrk="0" fontAlgn="base" hangingPunct="0">
                <a:spcBef>
                  <a:spcPct val="20000"/>
                </a:spcBef>
                <a:spcAft>
                  <a:spcPct val="0"/>
                </a:spcAft>
                <a:buChar char="•"/>
                <a:defRPr>
                  <a:solidFill>
                    <a:schemeClr val="tx1"/>
                  </a:solidFill>
                  <a:latin typeface="Comic Sans MS" pitchFamily="66" charset="0"/>
                </a:defRPr>
              </a:lvl8pPr>
              <a:lvl9pPr marL="3886200" indent="-228600" eaLnBrk="0" fontAlgn="base" hangingPunct="0">
                <a:spcBef>
                  <a:spcPct val="20000"/>
                </a:spcBef>
                <a:spcAft>
                  <a:spcPct val="0"/>
                </a:spcAft>
                <a:buChar char="•"/>
                <a:defRPr>
                  <a:solidFill>
                    <a:schemeClr val="tx1"/>
                  </a:solidFill>
                  <a:latin typeface="Comic Sans MS" pitchFamily="66" charset="0"/>
                </a:defRPr>
              </a:lvl9pPr>
            </a:lstStyle>
            <a:p>
              <a:r>
                <a:rPr lang="en-US" sz="1000"/>
                <a:t>75 MeV</a:t>
              </a:r>
            </a:p>
          </p:txBody>
        </p:sp>
        <p:sp>
          <p:nvSpPr>
            <p:cNvPr id="13338" name="Text Box 23"/>
            <p:cNvSpPr txBox="1">
              <a:spLocks noChangeArrowheads="1"/>
            </p:cNvSpPr>
            <p:nvPr/>
          </p:nvSpPr>
          <p:spPr bwMode="auto">
            <a:xfrm rot="-5400000">
              <a:off x="-595312" y="2066052"/>
              <a:ext cx="20193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20000"/>
                </a:spcBef>
                <a:spcAft>
                  <a:spcPct val="0"/>
                </a:spcAft>
                <a:buChar char="•"/>
                <a:defRPr>
                  <a:solidFill>
                    <a:schemeClr val="tx1"/>
                  </a:solidFill>
                  <a:latin typeface="Comic Sans MS" pitchFamily="66" charset="0"/>
                </a:defRPr>
              </a:lvl6pPr>
              <a:lvl7pPr marL="2971800" indent="-228600" eaLnBrk="0" fontAlgn="base" hangingPunct="0">
                <a:spcBef>
                  <a:spcPct val="20000"/>
                </a:spcBef>
                <a:spcAft>
                  <a:spcPct val="0"/>
                </a:spcAft>
                <a:buChar char="•"/>
                <a:defRPr>
                  <a:solidFill>
                    <a:schemeClr val="tx1"/>
                  </a:solidFill>
                  <a:latin typeface="Comic Sans MS" pitchFamily="66" charset="0"/>
                </a:defRPr>
              </a:lvl7pPr>
              <a:lvl8pPr marL="3429000" indent="-228600" eaLnBrk="0" fontAlgn="base" hangingPunct="0">
                <a:spcBef>
                  <a:spcPct val="20000"/>
                </a:spcBef>
                <a:spcAft>
                  <a:spcPct val="0"/>
                </a:spcAft>
                <a:buChar char="•"/>
                <a:defRPr>
                  <a:solidFill>
                    <a:schemeClr val="tx1"/>
                  </a:solidFill>
                  <a:latin typeface="Comic Sans MS" pitchFamily="66" charset="0"/>
                </a:defRPr>
              </a:lvl8pPr>
              <a:lvl9pPr marL="3886200" indent="-228600" eaLnBrk="0" fontAlgn="base" hangingPunct="0">
                <a:spcBef>
                  <a:spcPct val="20000"/>
                </a:spcBef>
                <a:spcAft>
                  <a:spcPct val="0"/>
                </a:spcAft>
                <a:buChar char="•"/>
                <a:defRPr>
                  <a:solidFill>
                    <a:schemeClr val="tx1"/>
                  </a:solidFill>
                  <a:latin typeface="Comic Sans MS" pitchFamily="66" charset="0"/>
                </a:defRPr>
              </a:lvl9pPr>
            </a:lstStyle>
            <a:p>
              <a:r>
                <a:rPr lang="en-US" sz="1000"/>
                <a:t>Emittance (*10</a:t>
              </a:r>
              <a:r>
                <a:rPr lang="en-US" sz="1000" baseline="30000"/>
                <a:t>-8</a:t>
              </a:r>
              <a:r>
                <a:rPr lang="en-US" sz="1000"/>
                <a:t>)</a:t>
              </a:r>
            </a:p>
          </p:txBody>
        </p:sp>
      </p:grpSp>
      <p:sp>
        <p:nvSpPr>
          <p:cNvPr id="13322" name="Text Box 12"/>
          <p:cNvSpPr txBox="1">
            <a:spLocks noChangeArrowheads="1"/>
          </p:cNvSpPr>
          <p:nvPr/>
        </p:nvSpPr>
        <p:spPr bwMode="auto">
          <a:xfrm>
            <a:off x="2908300" y="5649913"/>
            <a:ext cx="8509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20000"/>
              </a:spcBef>
              <a:spcAft>
                <a:spcPct val="0"/>
              </a:spcAft>
              <a:buChar char="•"/>
              <a:defRPr>
                <a:solidFill>
                  <a:schemeClr val="tx1"/>
                </a:solidFill>
                <a:latin typeface="Comic Sans MS" pitchFamily="66" charset="0"/>
              </a:defRPr>
            </a:lvl6pPr>
            <a:lvl7pPr marL="2971800" indent="-228600" eaLnBrk="0" fontAlgn="base" hangingPunct="0">
              <a:spcBef>
                <a:spcPct val="20000"/>
              </a:spcBef>
              <a:spcAft>
                <a:spcPct val="0"/>
              </a:spcAft>
              <a:buChar char="•"/>
              <a:defRPr>
                <a:solidFill>
                  <a:schemeClr val="tx1"/>
                </a:solidFill>
                <a:latin typeface="Comic Sans MS" pitchFamily="66" charset="0"/>
              </a:defRPr>
            </a:lvl7pPr>
            <a:lvl8pPr marL="3429000" indent="-228600" eaLnBrk="0" fontAlgn="base" hangingPunct="0">
              <a:spcBef>
                <a:spcPct val="20000"/>
              </a:spcBef>
              <a:spcAft>
                <a:spcPct val="0"/>
              </a:spcAft>
              <a:buChar char="•"/>
              <a:defRPr>
                <a:solidFill>
                  <a:schemeClr val="tx1"/>
                </a:solidFill>
                <a:latin typeface="Comic Sans MS" pitchFamily="66" charset="0"/>
              </a:defRPr>
            </a:lvl8pPr>
            <a:lvl9pPr marL="3886200" indent="-228600" eaLnBrk="0" fontAlgn="base" hangingPunct="0">
              <a:spcBef>
                <a:spcPct val="20000"/>
              </a:spcBef>
              <a:spcAft>
                <a:spcPct val="0"/>
              </a:spcAft>
              <a:buChar char="•"/>
              <a:defRPr>
                <a:solidFill>
                  <a:schemeClr val="tx1"/>
                </a:solidFill>
                <a:latin typeface="Comic Sans MS" pitchFamily="66" charset="0"/>
              </a:defRPr>
            </a:lvl9pPr>
          </a:lstStyle>
          <a:p>
            <a:r>
              <a:rPr lang="en-US" sz="1000"/>
              <a:t>100 MeV</a:t>
            </a:r>
          </a:p>
        </p:txBody>
      </p:sp>
      <p:pic>
        <p:nvPicPr>
          <p:cNvPr id="1332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4313" y="4641850"/>
            <a:ext cx="2878137"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24" name="Text Box 14"/>
          <p:cNvSpPr txBox="1">
            <a:spLocks noChangeArrowheads="1"/>
          </p:cNvSpPr>
          <p:nvPr/>
        </p:nvSpPr>
        <p:spPr bwMode="auto">
          <a:xfrm>
            <a:off x="7956550" y="4926013"/>
            <a:ext cx="1008063"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20000"/>
              </a:spcBef>
              <a:spcAft>
                <a:spcPct val="0"/>
              </a:spcAft>
              <a:buChar char="•"/>
              <a:defRPr>
                <a:solidFill>
                  <a:schemeClr val="tx1"/>
                </a:solidFill>
                <a:latin typeface="Comic Sans MS" pitchFamily="66" charset="0"/>
              </a:defRPr>
            </a:lvl6pPr>
            <a:lvl7pPr marL="2971800" indent="-228600" eaLnBrk="0" fontAlgn="base" hangingPunct="0">
              <a:spcBef>
                <a:spcPct val="20000"/>
              </a:spcBef>
              <a:spcAft>
                <a:spcPct val="0"/>
              </a:spcAft>
              <a:buChar char="•"/>
              <a:defRPr>
                <a:solidFill>
                  <a:schemeClr val="tx1"/>
                </a:solidFill>
                <a:latin typeface="Comic Sans MS" pitchFamily="66" charset="0"/>
              </a:defRPr>
            </a:lvl7pPr>
            <a:lvl8pPr marL="3429000" indent="-228600" eaLnBrk="0" fontAlgn="base" hangingPunct="0">
              <a:spcBef>
                <a:spcPct val="20000"/>
              </a:spcBef>
              <a:spcAft>
                <a:spcPct val="0"/>
              </a:spcAft>
              <a:buChar char="•"/>
              <a:defRPr>
                <a:solidFill>
                  <a:schemeClr val="tx1"/>
                </a:solidFill>
                <a:latin typeface="Comic Sans MS" pitchFamily="66" charset="0"/>
              </a:defRPr>
            </a:lvl8pPr>
            <a:lvl9pPr marL="3886200" indent="-228600" eaLnBrk="0" fontAlgn="base" hangingPunct="0">
              <a:spcBef>
                <a:spcPct val="20000"/>
              </a:spcBef>
              <a:spcAft>
                <a:spcPct val="0"/>
              </a:spcAft>
              <a:buChar char="•"/>
              <a:defRPr>
                <a:solidFill>
                  <a:schemeClr val="tx1"/>
                </a:solidFill>
                <a:latin typeface="Comic Sans MS" pitchFamily="66" charset="0"/>
              </a:defRPr>
            </a:lvl9pPr>
          </a:lstStyle>
          <a:p>
            <a:r>
              <a:rPr lang="en-US" sz="1000"/>
              <a:t>100 MeV</a:t>
            </a:r>
          </a:p>
        </p:txBody>
      </p:sp>
      <p:sp>
        <p:nvSpPr>
          <p:cNvPr id="13325" name="Text Box 15"/>
          <p:cNvSpPr txBox="1">
            <a:spLocks noChangeArrowheads="1"/>
          </p:cNvSpPr>
          <p:nvPr/>
        </p:nvSpPr>
        <p:spPr bwMode="auto">
          <a:xfrm>
            <a:off x="7956550" y="5084763"/>
            <a:ext cx="8636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20000"/>
              </a:spcBef>
              <a:spcAft>
                <a:spcPct val="0"/>
              </a:spcAft>
              <a:buChar char="•"/>
              <a:defRPr>
                <a:solidFill>
                  <a:schemeClr val="tx1"/>
                </a:solidFill>
                <a:latin typeface="Comic Sans MS" pitchFamily="66" charset="0"/>
              </a:defRPr>
            </a:lvl6pPr>
            <a:lvl7pPr marL="2971800" indent="-228600" eaLnBrk="0" fontAlgn="base" hangingPunct="0">
              <a:spcBef>
                <a:spcPct val="20000"/>
              </a:spcBef>
              <a:spcAft>
                <a:spcPct val="0"/>
              </a:spcAft>
              <a:buChar char="•"/>
              <a:defRPr>
                <a:solidFill>
                  <a:schemeClr val="tx1"/>
                </a:solidFill>
                <a:latin typeface="Comic Sans MS" pitchFamily="66" charset="0"/>
              </a:defRPr>
            </a:lvl7pPr>
            <a:lvl8pPr marL="3429000" indent="-228600" eaLnBrk="0" fontAlgn="base" hangingPunct="0">
              <a:spcBef>
                <a:spcPct val="20000"/>
              </a:spcBef>
              <a:spcAft>
                <a:spcPct val="0"/>
              </a:spcAft>
              <a:buChar char="•"/>
              <a:defRPr>
                <a:solidFill>
                  <a:schemeClr val="tx1"/>
                </a:solidFill>
                <a:latin typeface="Comic Sans MS" pitchFamily="66" charset="0"/>
              </a:defRPr>
            </a:lvl8pPr>
            <a:lvl9pPr marL="3886200" indent="-228600" eaLnBrk="0" fontAlgn="base" hangingPunct="0">
              <a:spcBef>
                <a:spcPct val="20000"/>
              </a:spcBef>
              <a:spcAft>
                <a:spcPct val="0"/>
              </a:spcAft>
              <a:buChar char="•"/>
              <a:defRPr>
                <a:solidFill>
                  <a:schemeClr val="tx1"/>
                </a:solidFill>
                <a:latin typeface="Comic Sans MS" pitchFamily="66" charset="0"/>
              </a:defRPr>
            </a:lvl9pPr>
          </a:lstStyle>
          <a:p>
            <a:r>
              <a:rPr lang="en-US" sz="1000"/>
              <a:t>75 MeV</a:t>
            </a:r>
          </a:p>
        </p:txBody>
      </p:sp>
      <p:sp>
        <p:nvSpPr>
          <p:cNvPr id="13326" name="Text Box 16"/>
          <p:cNvSpPr txBox="1">
            <a:spLocks noChangeArrowheads="1"/>
          </p:cNvSpPr>
          <p:nvPr/>
        </p:nvSpPr>
        <p:spPr bwMode="auto">
          <a:xfrm>
            <a:off x="7956550" y="5300663"/>
            <a:ext cx="8636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20000"/>
              </a:spcBef>
              <a:spcAft>
                <a:spcPct val="0"/>
              </a:spcAft>
              <a:buChar char="•"/>
              <a:defRPr>
                <a:solidFill>
                  <a:schemeClr val="tx1"/>
                </a:solidFill>
                <a:latin typeface="Comic Sans MS" pitchFamily="66" charset="0"/>
              </a:defRPr>
            </a:lvl6pPr>
            <a:lvl7pPr marL="2971800" indent="-228600" eaLnBrk="0" fontAlgn="base" hangingPunct="0">
              <a:spcBef>
                <a:spcPct val="20000"/>
              </a:spcBef>
              <a:spcAft>
                <a:spcPct val="0"/>
              </a:spcAft>
              <a:buChar char="•"/>
              <a:defRPr>
                <a:solidFill>
                  <a:schemeClr val="tx1"/>
                </a:solidFill>
                <a:latin typeface="Comic Sans MS" pitchFamily="66" charset="0"/>
              </a:defRPr>
            </a:lvl7pPr>
            <a:lvl8pPr marL="3429000" indent="-228600" eaLnBrk="0" fontAlgn="base" hangingPunct="0">
              <a:spcBef>
                <a:spcPct val="20000"/>
              </a:spcBef>
              <a:spcAft>
                <a:spcPct val="0"/>
              </a:spcAft>
              <a:buChar char="•"/>
              <a:defRPr>
                <a:solidFill>
                  <a:schemeClr val="tx1"/>
                </a:solidFill>
                <a:latin typeface="Comic Sans MS" pitchFamily="66" charset="0"/>
              </a:defRPr>
            </a:lvl8pPr>
            <a:lvl9pPr marL="3886200" indent="-228600" eaLnBrk="0" fontAlgn="base" hangingPunct="0">
              <a:spcBef>
                <a:spcPct val="20000"/>
              </a:spcBef>
              <a:spcAft>
                <a:spcPct val="0"/>
              </a:spcAft>
              <a:buChar char="•"/>
              <a:defRPr>
                <a:solidFill>
                  <a:schemeClr val="tx1"/>
                </a:solidFill>
                <a:latin typeface="Comic Sans MS" pitchFamily="66" charset="0"/>
              </a:defRPr>
            </a:lvl9pPr>
          </a:lstStyle>
          <a:p>
            <a:r>
              <a:rPr lang="en-US" sz="1000"/>
              <a:t>50 MeV</a:t>
            </a:r>
          </a:p>
        </p:txBody>
      </p:sp>
      <p:sp>
        <p:nvSpPr>
          <p:cNvPr id="13327" name="Text Box 17"/>
          <p:cNvSpPr txBox="1">
            <a:spLocks noChangeArrowheads="1"/>
          </p:cNvSpPr>
          <p:nvPr/>
        </p:nvSpPr>
        <p:spPr bwMode="auto">
          <a:xfrm>
            <a:off x="7956550" y="5516563"/>
            <a:ext cx="8636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20000"/>
              </a:spcBef>
              <a:spcAft>
                <a:spcPct val="0"/>
              </a:spcAft>
              <a:buChar char="•"/>
              <a:defRPr>
                <a:solidFill>
                  <a:schemeClr val="tx1"/>
                </a:solidFill>
                <a:latin typeface="Comic Sans MS" pitchFamily="66" charset="0"/>
              </a:defRPr>
            </a:lvl6pPr>
            <a:lvl7pPr marL="2971800" indent="-228600" eaLnBrk="0" fontAlgn="base" hangingPunct="0">
              <a:spcBef>
                <a:spcPct val="20000"/>
              </a:spcBef>
              <a:spcAft>
                <a:spcPct val="0"/>
              </a:spcAft>
              <a:buChar char="•"/>
              <a:defRPr>
                <a:solidFill>
                  <a:schemeClr val="tx1"/>
                </a:solidFill>
                <a:latin typeface="Comic Sans MS" pitchFamily="66" charset="0"/>
              </a:defRPr>
            </a:lvl7pPr>
            <a:lvl8pPr marL="3429000" indent="-228600" eaLnBrk="0" fontAlgn="base" hangingPunct="0">
              <a:spcBef>
                <a:spcPct val="20000"/>
              </a:spcBef>
              <a:spcAft>
                <a:spcPct val="0"/>
              </a:spcAft>
              <a:buChar char="•"/>
              <a:defRPr>
                <a:solidFill>
                  <a:schemeClr val="tx1"/>
                </a:solidFill>
                <a:latin typeface="Comic Sans MS" pitchFamily="66" charset="0"/>
              </a:defRPr>
            </a:lvl8pPr>
            <a:lvl9pPr marL="3886200" indent="-228600" eaLnBrk="0" fontAlgn="base" hangingPunct="0">
              <a:spcBef>
                <a:spcPct val="20000"/>
              </a:spcBef>
              <a:spcAft>
                <a:spcPct val="0"/>
              </a:spcAft>
              <a:buChar char="•"/>
              <a:defRPr>
                <a:solidFill>
                  <a:schemeClr val="tx1"/>
                </a:solidFill>
                <a:latin typeface="Comic Sans MS" pitchFamily="66" charset="0"/>
              </a:defRPr>
            </a:lvl9pPr>
          </a:lstStyle>
          <a:p>
            <a:r>
              <a:rPr lang="en-US" sz="1000"/>
              <a:t>25 MeV</a:t>
            </a:r>
          </a:p>
        </p:txBody>
      </p:sp>
      <p:pic>
        <p:nvPicPr>
          <p:cNvPr id="1332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27763" y="2781300"/>
            <a:ext cx="2441575" cy="165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29" name="ZoneTexte 10"/>
          <p:cNvSpPr txBox="1">
            <a:spLocks noChangeArrowheads="1"/>
          </p:cNvSpPr>
          <p:nvPr/>
        </p:nvSpPr>
        <p:spPr bwMode="auto">
          <a:xfrm>
            <a:off x="6734175" y="2536825"/>
            <a:ext cx="16930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20000"/>
              </a:spcBef>
              <a:spcAft>
                <a:spcPct val="0"/>
              </a:spcAft>
              <a:buChar char="•"/>
              <a:defRPr>
                <a:solidFill>
                  <a:schemeClr val="tx1"/>
                </a:solidFill>
                <a:latin typeface="Comic Sans MS" pitchFamily="66" charset="0"/>
              </a:defRPr>
            </a:lvl6pPr>
            <a:lvl7pPr marL="2971800" indent="-228600" eaLnBrk="0" fontAlgn="base" hangingPunct="0">
              <a:spcBef>
                <a:spcPct val="20000"/>
              </a:spcBef>
              <a:spcAft>
                <a:spcPct val="0"/>
              </a:spcAft>
              <a:buChar char="•"/>
              <a:defRPr>
                <a:solidFill>
                  <a:schemeClr val="tx1"/>
                </a:solidFill>
                <a:latin typeface="Comic Sans MS" pitchFamily="66" charset="0"/>
              </a:defRPr>
            </a:lvl7pPr>
            <a:lvl8pPr marL="3429000" indent="-228600" eaLnBrk="0" fontAlgn="base" hangingPunct="0">
              <a:spcBef>
                <a:spcPct val="20000"/>
              </a:spcBef>
              <a:spcAft>
                <a:spcPct val="0"/>
              </a:spcAft>
              <a:buChar char="•"/>
              <a:defRPr>
                <a:solidFill>
                  <a:schemeClr val="tx1"/>
                </a:solidFill>
                <a:latin typeface="Comic Sans MS" pitchFamily="66" charset="0"/>
              </a:defRPr>
            </a:lvl8pPr>
            <a:lvl9pPr marL="3886200" indent="-228600" eaLnBrk="0" fontAlgn="base" hangingPunct="0">
              <a:spcBef>
                <a:spcPct val="20000"/>
              </a:spcBef>
              <a:spcAft>
                <a:spcPct val="0"/>
              </a:spcAft>
              <a:buChar char="•"/>
              <a:defRPr>
                <a:solidFill>
                  <a:schemeClr val="tx1"/>
                </a:solidFill>
                <a:latin typeface="Comic Sans MS" pitchFamily="66" charset="0"/>
              </a:defRPr>
            </a:lvl9pPr>
          </a:lstStyle>
          <a:p>
            <a:r>
              <a:rPr lang="en-US" sz="1000" dirty="0" smtClean="0"/>
              <a:t>Attention a la </a:t>
            </a:r>
            <a:r>
              <a:rPr lang="en-US" sz="1000" dirty="0" err="1" smtClean="0"/>
              <a:t>brillance</a:t>
            </a:r>
            <a:r>
              <a:rPr lang="en-US" sz="1000" dirty="0" smtClean="0"/>
              <a:t> </a:t>
            </a:r>
            <a:r>
              <a:rPr lang="en-US" sz="1000" dirty="0"/>
              <a:t>!!!</a:t>
            </a:r>
            <a:endParaRPr lang="fr-FR" sz="1000" dirty="0"/>
          </a:p>
        </p:txBody>
      </p:sp>
      <p:pic>
        <p:nvPicPr>
          <p:cNvPr id="29" name="WEOAA01m1.avi">
            <a:hlinkClick r:id="" action="ppaction://media"/>
          </p:cNvPr>
          <p:cNvPicPr>
            <a:picLocks noRot="1" noChangeAspect="1"/>
          </p:cNvPicPr>
          <p:nvPr>
            <a:videoFile r:link="rId1"/>
          </p:nvPr>
        </p:nvPicPr>
        <p:blipFill>
          <a:blip r:embed="rId7">
            <a:extLst>
              <a:ext uri="{28A0092B-C50C-407E-A947-70E740481C1C}">
                <a14:useLocalDpi xmlns:a14="http://schemas.microsoft.com/office/drawing/2010/main" val="0"/>
              </a:ext>
            </a:extLst>
          </a:blip>
          <a:srcRect/>
          <a:stretch>
            <a:fillRect/>
          </a:stretch>
        </p:blipFill>
        <p:spPr bwMode="auto">
          <a:xfrm>
            <a:off x="3308350" y="2536825"/>
            <a:ext cx="2379663" cy="238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1" name="ZoneTexte 21"/>
          <p:cNvSpPr txBox="1">
            <a:spLocks noChangeArrowheads="1"/>
          </p:cNvSpPr>
          <p:nvPr/>
        </p:nvSpPr>
        <p:spPr bwMode="auto">
          <a:xfrm>
            <a:off x="47625" y="6224588"/>
            <a:ext cx="22320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20000"/>
              </a:spcBef>
              <a:spcAft>
                <a:spcPct val="0"/>
              </a:spcAft>
              <a:buChar char="•"/>
              <a:defRPr>
                <a:solidFill>
                  <a:schemeClr val="tx1"/>
                </a:solidFill>
                <a:latin typeface="Comic Sans MS" pitchFamily="66" charset="0"/>
              </a:defRPr>
            </a:lvl6pPr>
            <a:lvl7pPr marL="2971800" indent="-228600" eaLnBrk="0" fontAlgn="base" hangingPunct="0">
              <a:spcBef>
                <a:spcPct val="20000"/>
              </a:spcBef>
              <a:spcAft>
                <a:spcPct val="0"/>
              </a:spcAft>
              <a:buChar char="•"/>
              <a:defRPr>
                <a:solidFill>
                  <a:schemeClr val="tx1"/>
                </a:solidFill>
                <a:latin typeface="Comic Sans MS" pitchFamily="66" charset="0"/>
              </a:defRPr>
            </a:lvl7pPr>
            <a:lvl8pPr marL="3429000" indent="-228600" eaLnBrk="0" fontAlgn="base" hangingPunct="0">
              <a:spcBef>
                <a:spcPct val="20000"/>
              </a:spcBef>
              <a:spcAft>
                <a:spcPct val="0"/>
              </a:spcAft>
              <a:buChar char="•"/>
              <a:defRPr>
                <a:solidFill>
                  <a:schemeClr val="tx1"/>
                </a:solidFill>
                <a:latin typeface="Comic Sans MS" pitchFamily="66" charset="0"/>
              </a:defRPr>
            </a:lvl8pPr>
            <a:lvl9pPr marL="3886200" indent="-228600" eaLnBrk="0" fontAlgn="base" hangingPunct="0">
              <a:spcBef>
                <a:spcPct val="20000"/>
              </a:spcBef>
              <a:spcAft>
                <a:spcPct val="0"/>
              </a:spcAft>
              <a:buChar char="•"/>
              <a:defRPr>
                <a:solidFill>
                  <a:schemeClr val="tx1"/>
                </a:solidFill>
                <a:latin typeface="Comic Sans MS" pitchFamily="66" charset="0"/>
              </a:defRPr>
            </a:lvl9pPr>
          </a:lstStyle>
          <a:p>
            <a:r>
              <a:rPr lang="en-US" sz="800"/>
              <a:t> Acknowledgments to A.Loulergue, C.Bruni</a:t>
            </a:r>
            <a:endParaRPr lang="fr-FR" sz="800"/>
          </a:p>
        </p:txBody>
      </p:sp>
    </p:spTree>
    <p:extLst>
      <p:ext uri="{BB962C8B-B14F-4D97-AF65-F5344CB8AC3E}">
        <p14:creationId xmlns:p14="http://schemas.microsoft.com/office/powerpoint/2010/main" val="1600189847"/>
      </p:ext>
    </p:extLst>
  </p:cSld>
  <p:clrMapOvr>
    <a:masterClrMapping/>
  </p:clrMapOvr>
  <p:transition spd="slow">
    <p:checker/>
  </p:transition>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9"/>
                                        </p:tgtEl>
                                      </p:cBhvr>
                                    </p:cmd>
                                  </p:childTnLst>
                                </p:cTn>
                              </p:par>
                            </p:childTnLst>
                          </p:cTn>
                        </p:par>
                      </p:childTnLst>
                    </p:cTn>
                  </p:par>
                </p:childTnLst>
              </p:cTn>
              <p:nextCondLst>
                <p:cond evt="onClick" delay="0">
                  <p:tgtEl>
                    <p:spTgt spid="29"/>
                  </p:tgtEl>
                </p:cond>
              </p:nextCondLst>
            </p:seq>
            <p:video>
              <p:cMediaNode vol="80000">
                <p:cTn id="7" fill="hold" display="0">
                  <p:stCondLst>
                    <p:cond delay="indefinite"/>
                  </p:stCondLst>
                </p:cTn>
                <p:tgtEl>
                  <p:spTgt spid="29"/>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smtClean="0"/>
              <a:t>Jacques </a:t>
            </a:r>
            <a:r>
              <a:rPr lang="fr-FR" dirty="0" err="1" smtClean="0"/>
              <a:t>Haissinski</a:t>
            </a:r>
            <a:r>
              <a:rPr lang="fr-FR" dirty="0" smtClean="0"/>
              <a:t> et </a:t>
            </a:r>
            <a:r>
              <a:rPr lang="fr-FR" dirty="0" err="1" smtClean="0"/>
              <a:t>ThomX</a:t>
            </a:r>
            <a:endParaRPr lang="fr-FR" dirty="0" smtClean="0"/>
          </a:p>
          <a:p>
            <a:r>
              <a:rPr lang="fr-FR" dirty="0" smtClean="0"/>
              <a:t>Si on parle avec Jacques de </a:t>
            </a:r>
            <a:r>
              <a:rPr lang="fr-FR" dirty="0" err="1" smtClean="0"/>
              <a:t>ThomX</a:t>
            </a:r>
            <a:r>
              <a:rPr lang="fr-FR" dirty="0" smtClean="0"/>
              <a:t> il vous dira que lui il a fait très peu…..</a:t>
            </a:r>
          </a:p>
          <a:p>
            <a:r>
              <a:rPr lang="fr-FR" dirty="0" smtClean="0"/>
              <a:t>Je vais a vous démontrer qu’il se trompe (pour une fois….)</a:t>
            </a:r>
            <a:endParaRPr lang="fr-FR" dirty="0"/>
          </a:p>
        </p:txBody>
      </p:sp>
      <p:pic>
        <p:nvPicPr>
          <p:cNvPr id="7170" name="Picture 2" descr="C:\Users\variola\AppData\Local\Microsoft\Windows\Temporary Internet Files\Content.IE5\13NDAL76\MC90043440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29600" y="2514600"/>
            <a:ext cx="681038" cy="954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2689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04800" y="2362200"/>
            <a:ext cx="8229600" cy="3429000"/>
          </a:xfrm>
        </p:spPr>
        <p:txBody>
          <a:bodyPr>
            <a:normAutofit fontScale="25000" lnSpcReduction="20000"/>
          </a:bodyPr>
          <a:lstStyle/>
          <a:p>
            <a:r>
              <a:rPr lang="fr-FR" sz="5600" dirty="0" err="1" smtClean="0"/>
              <a:t>Received</a:t>
            </a:r>
            <a:r>
              <a:rPr lang="fr-FR" sz="5600" dirty="0" smtClean="0"/>
              <a:t>:; </a:t>
            </a:r>
            <a:r>
              <a:rPr lang="fr-FR" sz="5600" dirty="0" err="1" smtClean="0"/>
              <a:t>Fri</a:t>
            </a:r>
            <a:r>
              <a:rPr lang="fr-FR" sz="5600" dirty="0" smtClean="0"/>
              <a:t>, 07 </a:t>
            </a:r>
            <a:r>
              <a:rPr lang="fr-FR" sz="5600" dirty="0" err="1" smtClean="0"/>
              <a:t>Dec</a:t>
            </a:r>
            <a:r>
              <a:rPr lang="fr-FR" sz="5600" dirty="0" smtClean="0"/>
              <a:t> 2007 17:08:37 +0100 Return-</a:t>
            </a:r>
            <a:r>
              <a:rPr lang="fr-FR" sz="5600" dirty="0" err="1" smtClean="0"/>
              <a:t>Path</a:t>
            </a:r>
            <a:r>
              <a:rPr lang="fr-FR" sz="5600" dirty="0" smtClean="0"/>
              <a:t>: </a:t>
            </a:r>
            <a:r>
              <a:rPr lang="fr-FR" sz="5600" dirty="0" smtClean="0">
                <a:hlinkClick r:id="rId2"/>
              </a:rPr>
              <a:t>jhaiss@lal.in2p3.fr</a:t>
            </a:r>
            <a:endParaRPr lang="fr-FR" sz="5600" dirty="0" smtClean="0"/>
          </a:p>
          <a:p>
            <a:endParaRPr lang="fr-FR" sz="5600" dirty="0" smtClean="0"/>
          </a:p>
          <a:p>
            <a:r>
              <a:rPr lang="fr-FR" sz="3600" dirty="0" smtClean="0"/>
              <a:t>en fait, avec une cavité 3D tu entres horizontalement avec un faisceau circulaire en 1ere approximation. avec la cavité 2D tu entres verticalement </a:t>
            </a:r>
            <a:br>
              <a:rPr lang="fr-FR" sz="3600" dirty="0" smtClean="0"/>
            </a:br>
            <a:r>
              <a:rPr lang="fr-FR" sz="3600" dirty="0" smtClean="0"/>
              <a:t/>
            </a:r>
            <a:br>
              <a:rPr lang="fr-FR" sz="3600" dirty="0" smtClean="0"/>
            </a:br>
            <a:r>
              <a:rPr lang="fr-FR" sz="3600" b="1" dirty="0" smtClean="0">
                <a:solidFill>
                  <a:srgbClr val="FF0000"/>
                </a:solidFill>
              </a:rPr>
              <a:t>Evidemment, ça change tout</a:t>
            </a:r>
            <a:r>
              <a:rPr lang="fr-FR" sz="3600" dirty="0" smtClean="0"/>
              <a:t>! Personnellement, j'aime bien voir les choses d'abord géométriquement, puis avec les formules. Pour ça, je remplace le paquet d'électrons </a:t>
            </a:r>
            <a:r>
              <a:rPr lang="fr-FR" sz="3600" dirty="0" err="1" smtClean="0"/>
              <a:t>trigaussien</a:t>
            </a:r>
            <a:r>
              <a:rPr lang="fr-FR" sz="3600" dirty="0" smtClean="0"/>
              <a:t> par une plaquette (genre </a:t>
            </a:r>
            <a:r>
              <a:rPr lang="fr-FR" sz="3600" dirty="0" err="1" smtClean="0"/>
              <a:t>shewing-gum</a:t>
            </a:r>
            <a:r>
              <a:rPr lang="fr-FR" sz="3600" dirty="0" smtClean="0"/>
              <a:t> de l'ancien temps) qui fait 6 mm de long, 320 µm de large et 16 µm de haut. Le 1ère question que je me pose est : vu la longueur finie de cette cible, est-ce que tous les photons vont traverser toute cette cible d'électrons? </a:t>
            </a:r>
            <a:br>
              <a:rPr lang="fr-FR" sz="3600" dirty="0" smtClean="0"/>
            </a:br>
            <a:r>
              <a:rPr lang="fr-FR" sz="3600" dirty="0" smtClean="0"/>
              <a:t>Autrement dit : les photons entrent dans la plaquette à travers l'une de ses faces latérales : est-ce qu'ils ressortent tous par la face latérale </a:t>
            </a:r>
            <a:br>
              <a:rPr lang="fr-FR" sz="3600" dirty="0" smtClean="0"/>
            </a:br>
            <a:r>
              <a:rPr lang="fr-FR" sz="3600" dirty="0" smtClean="0"/>
              <a:t>opposée, ou par la face arrière de la plaquette ? (ce dernier cas est celui où la plaquette est si courte qu'elle a quitté la région d'interaction </a:t>
            </a:r>
            <a:br>
              <a:rPr lang="fr-FR" sz="3600" dirty="0" smtClean="0"/>
            </a:br>
            <a:r>
              <a:rPr lang="fr-FR" sz="3600" dirty="0" smtClean="0"/>
              <a:t>avant que les photons l'aient traversée sur toute sa largeur (cas 3D) ou sur toute son épaisseur (cas 2D)). </a:t>
            </a:r>
            <a:br>
              <a:rPr lang="fr-FR" sz="3600" dirty="0" smtClean="0"/>
            </a:br>
            <a:r>
              <a:rPr lang="fr-FR" sz="3600" dirty="0" smtClean="0"/>
              <a:t>Commençons par la configuration 3D. Je suppose que le photon situé en tête de son paquet traverse la plaquette d'électrons à la tête (ce qui </a:t>
            </a:r>
            <a:br>
              <a:rPr lang="fr-FR" sz="3600" dirty="0" smtClean="0"/>
            </a:br>
            <a:r>
              <a:rPr lang="fr-FR" sz="3600" dirty="0" smtClean="0"/>
              <a:t>demande une excellente synchronisation!). Il doit traverser 320 µm en abordant cette épaisseur avec un angle de 10° (soit 0.170 rad), </a:t>
            </a:r>
            <a:br>
              <a:rPr lang="fr-FR" sz="3600" dirty="0" smtClean="0"/>
            </a:br>
            <a:r>
              <a:rPr lang="fr-FR" sz="3600" dirty="0" smtClean="0"/>
              <a:t>ce qui fait qu'il doit parcourir à peu près 320/0.170 = 1882 µm, soit 2 mm, et pendant ce temps le paquet d'électrons a, lui même, avancé </a:t>
            </a:r>
            <a:br>
              <a:rPr lang="fr-FR" sz="3600" dirty="0" smtClean="0"/>
            </a:br>
            <a:r>
              <a:rPr lang="fr-FR" sz="3600" dirty="0" smtClean="0"/>
              <a:t>de 2 mm (en sens inverse du photon). Comme ce paquet fait 6 mm de long, il y a une marge de 6 - 2 = 4 mm sur l'arrière de la plaquette, et </a:t>
            </a:r>
            <a:br>
              <a:rPr lang="fr-FR" sz="3600" dirty="0" smtClean="0"/>
            </a:br>
            <a:r>
              <a:rPr lang="fr-FR" sz="3600" dirty="0" smtClean="0"/>
              <a:t>ce 1er photon traverse la plaquette sur toute sa largeur (et ne sort pas par la facette arrière de la plaquette). Si on passe au dernier photon du paquet </a:t>
            </a:r>
            <a:br>
              <a:rPr lang="fr-FR" sz="3600" dirty="0" smtClean="0"/>
            </a:br>
            <a:r>
              <a:rPr lang="fr-FR" sz="3600" dirty="0" smtClean="0"/>
              <a:t>de photons. Il est à peu près à 1.2 mm de celui qui est en tête : donc il pénètre dans le paquet d'électrons lorsque celui-ci a avancé de 1.2 mm </a:t>
            </a:r>
            <a:br>
              <a:rPr lang="fr-FR" sz="3600" dirty="0" smtClean="0"/>
            </a:br>
            <a:r>
              <a:rPr lang="fr-FR" sz="3600" dirty="0" smtClean="0"/>
              <a:t>par rapport à l'endroit où il était lorsque le premier photon 'lui est rentré dedans'. Vu la marge de 4 mm trouvée + haut, lui aussi traverse la plaquette </a:t>
            </a:r>
            <a:br>
              <a:rPr lang="fr-FR" sz="3600" dirty="0" smtClean="0"/>
            </a:br>
            <a:r>
              <a:rPr lang="fr-FR" sz="3600" dirty="0" smtClean="0"/>
              <a:t>sur toute sa largeur (et ne sort pas par le 'fond'). La situation est encore + confortable dans la configuration 2D car, à même angle </a:t>
            </a:r>
            <a:br>
              <a:rPr lang="fr-FR" sz="3600" dirty="0" smtClean="0"/>
            </a:br>
            <a:r>
              <a:rPr lang="fr-FR" sz="3600" dirty="0" smtClean="0"/>
              <a:t>de croisement, les photons vont traverser la plaquette selon son (très faible) épaisseur et donc plus vite que dans le cas 3D. </a:t>
            </a:r>
            <a:br>
              <a:rPr lang="fr-FR" sz="3600" dirty="0" smtClean="0"/>
            </a:br>
            <a:r>
              <a:rPr lang="fr-FR" sz="3600" dirty="0" smtClean="0"/>
              <a:t>Comme il n'y a pas de </a:t>
            </a:r>
            <a:r>
              <a:rPr lang="fr-FR" sz="3600" dirty="0" err="1" smtClean="0"/>
              <a:t>pb</a:t>
            </a:r>
            <a:r>
              <a:rPr lang="fr-FR" sz="3600" dirty="0" smtClean="0"/>
              <a:t> de ce côté-là, on peut considérer que les électrons constituent une cible sous la forme d'un ruban infini, de 320 µm de large et </a:t>
            </a:r>
            <a:br>
              <a:rPr lang="fr-FR" sz="3600" dirty="0" smtClean="0"/>
            </a:br>
            <a:r>
              <a:rPr lang="fr-FR" sz="3600" dirty="0" smtClean="0"/>
              <a:t>de 16 µm de haut. Dans le cas 3D, le paquet (rond) de photons fait ~ 110 µm de haut, et donc </a:t>
            </a:r>
            <a:br>
              <a:rPr lang="fr-FR" sz="3600" dirty="0" smtClean="0"/>
            </a:br>
            <a:r>
              <a:rPr lang="fr-FR" sz="3600" dirty="0" smtClean="0"/>
              <a:t>de l'ordre de 8 photon sur 10 passent au dessus ou au dessous de la cible d'électrons. Par contre, le 1/5 </a:t>
            </a:r>
            <a:r>
              <a:rPr lang="fr-FR" sz="3600" dirty="0" err="1" smtClean="0"/>
              <a:t>ème</a:t>
            </a:r>
            <a:r>
              <a:rPr lang="fr-FR" sz="3600" dirty="0" smtClean="0"/>
              <a:t> des photons qui la traversent </a:t>
            </a:r>
            <a:br>
              <a:rPr lang="fr-FR" sz="3600" dirty="0" smtClean="0"/>
            </a:br>
            <a:r>
              <a:rPr lang="fr-FR" sz="3600" dirty="0" smtClean="0"/>
              <a:t>passent 2 mm/c au sein de cette cible (c = vitesse de la lumière). Dans le cas 2D, l tous les photons traversent la cible, mais ils ne restent </a:t>
            </a:r>
            <a:br>
              <a:rPr lang="fr-FR" sz="3600" dirty="0" smtClean="0"/>
            </a:br>
            <a:r>
              <a:rPr lang="fr-FR" sz="3600" dirty="0" smtClean="0"/>
              <a:t>dans cette cible que (2mm /c) *(</a:t>
            </a:r>
            <a:r>
              <a:rPr lang="fr-FR" sz="3600" dirty="0" err="1" smtClean="0"/>
              <a:t>sigma_vertical</a:t>
            </a:r>
            <a:r>
              <a:rPr lang="fr-FR" sz="3600" dirty="0" smtClean="0"/>
              <a:t>/</a:t>
            </a:r>
            <a:r>
              <a:rPr lang="fr-FR" sz="3600" dirty="0" err="1" smtClean="0"/>
              <a:t>sigma_horizontal</a:t>
            </a:r>
            <a:r>
              <a:rPr lang="fr-FR" sz="3600" dirty="0" smtClean="0"/>
              <a:t>) soit 16/320 fois moins, i.e. 20 fois moins. Au total, il y a un facteur 4 en faveur </a:t>
            </a:r>
            <a:br>
              <a:rPr lang="fr-FR" sz="3600" dirty="0" smtClean="0"/>
            </a:br>
            <a:r>
              <a:rPr lang="fr-FR" sz="3600" dirty="0" smtClean="0"/>
              <a:t>de 3D. </a:t>
            </a:r>
          </a:p>
          <a:p>
            <a:r>
              <a:rPr lang="fr-FR" sz="3600" dirty="0" smtClean="0"/>
              <a:t/>
            </a:r>
            <a:br>
              <a:rPr lang="fr-FR" sz="3600" dirty="0" smtClean="0"/>
            </a:br>
            <a:r>
              <a:rPr lang="fr-FR" sz="3600" dirty="0" smtClean="0"/>
              <a:t>J'espère t'avoir convaincu de voter pour 3D (comme tu l'as vu toi-même d'abord)!!! Jacques H </a:t>
            </a:r>
            <a:br>
              <a:rPr lang="fr-FR" sz="3600" dirty="0" smtClean="0"/>
            </a:br>
            <a:r>
              <a:rPr lang="fr-FR" sz="3600" dirty="0" smtClean="0"/>
              <a:t/>
            </a:r>
            <a:br>
              <a:rPr lang="fr-FR" sz="3600" dirty="0" smtClean="0"/>
            </a:br>
            <a:endParaRPr lang="fr-FR" sz="3600" dirty="0"/>
          </a:p>
        </p:txBody>
      </p:sp>
      <p:sp>
        <p:nvSpPr>
          <p:cNvPr id="4" name="Espace réservé de la date 3"/>
          <p:cNvSpPr>
            <a:spLocks noGrp="1"/>
          </p:cNvSpPr>
          <p:nvPr>
            <p:ph type="dt" sz="half" idx="10"/>
          </p:nvPr>
        </p:nvSpPr>
        <p:spPr>
          <a:xfrm>
            <a:off x="457200" y="6356350"/>
            <a:ext cx="2133600" cy="365125"/>
          </a:xfrm>
        </p:spPr>
        <p:txBody>
          <a:bodyPr/>
          <a:lstStyle/>
          <a:p>
            <a:fld id="{B353749D-7BD6-42AA-99AA-CE920759B634}" type="datetime1">
              <a:rPr lang="fr-FR" smtClean="0"/>
              <a:t>12/09/2013</a:t>
            </a:fld>
            <a:endParaRPr lang="fr-FR"/>
          </a:p>
        </p:txBody>
      </p:sp>
      <p:sp>
        <p:nvSpPr>
          <p:cNvPr id="6" name="Espace réservé du numéro de diapositive 5"/>
          <p:cNvSpPr>
            <a:spLocks noGrp="1"/>
          </p:cNvSpPr>
          <p:nvPr>
            <p:ph type="sldNum" sz="quarter" idx="12"/>
          </p:nvPr>
        </p:nvSpPr>
        <p:spPr>
          <a:xfrm>
            <a:off x="6553200" y="6356350"/>
            <a:ext cx="2133600" cy="365125"/>
          </a:xfrm>
        </p:spPr>
        <p:txBody>
          <a:bodyPr/>
          <a:lstStyle/>
          <a:p>
            <a:fld id="{385B71F5-BA82-42CC-83B3-B4127CEF3355}" type="slidenum">
              <a:rPr lang="fr-FR" smtClean="0"/>
              <a:t>16</a:t>
            </a:fld>
            <a:endParaRPr lang="fr-FR" dirty="0"/>
          </a:p>
        </p:txBody>
      </p:sp>
      <p:sp>
        <p:nvSpPr>
          <p:cNvPr id="7" name="Espace réservé du pied de page 6"/>
          <p:cNvSpPr>
            <a:spLocks noGrp="1"/>
          </p:cNvSpPr>
          <p:nvPr>
            <p:ph type="ftr" sz="quarter" idx="11"/>
          </p:nvPr>
        </p:nvSpPr>
        <p:spPr/>
        <p:txBody>
          <a:bodyPr/>
          <a:lstStyle/>
          <a:p>
            <a:r>
              <a:rPr lang="it-IT" dirty="0" smtClean="0"/>
              <a:t>Alessandro Variola                                                     Prix Lagarrigue                                                     Orsay 12/09/2013</a:t>
            </a:r>
            <a:endParaRPr lang="fr-FR" dirty="0"/>
          </a:p>
        </p:txBody>
      </p:sp>
      <p:sp>
        <p:nvSpPr>
          <p:cNvPr id="8" name="ZoneTexte 7"/>
          <p:cNvSpPr txBox="1"/>
          <p:nvPr/>
        </p:nvSpPr>
        <p:spPr>
          <a:xfrm>
            <a:off x="1544783" y="723568"/>
            <a:ext cx="5981125" cy="1323439"/>
          </a:xfrm>
          <a:prstGeom prst="rect">
            <a:avLst/>
          </a:prstGeom>
          <a:noFill/>
        </p:spPr>
        <p:txBody>
          <a:bodyPr wrap="none" rtlCol="0">
            <a:spAutoFit/>
          </a:bodyPr>
          <a:lstStyle/>
          <a:p>
            <a:r>
              <a:rPr lang="fr-FR" sz="1600" dirty="0" smtClean="0"/>
              <a:t>1) </a:t>
            </a:r>
            <a:r>
              <a:rPr lang="fr-FR" sz="1600" dirty="0" err="1" smtClean="0"/>
              <a:t>J.Haissinski</a:t>
            </a:r>
            <a:r>
              <a:rPr lang="fr-FR" sz="1600" dirty="0" smtClean="0"/>
              <a:t> a été un des premiers a croire dans ce projet.</a:t>
            </a:r>
          </a:p>
          <a:p>
            <a:r>
              <a:rPr lang="fr-FR" sz="1600" dirty="0" smtClean="0"/>
              <a:t>bien avant les succès ‘financier’ SESAME et EQUIPEX…..</a:t>
            </a:r>
          </a:p>
          <a:p>
            <a:r>
              <a:rPr lang="fr-FR" sz="1600" dirty="0" smtClean="0"/>
              <a:t>Cela a été une forte motivation pour tout l’équipe</a:t>
            </a:r>
          </a:p>
          <a:p>
            <a:r>
              <a:rPr lang="fr-FR" sz="1600" dirty="0" smtClean="0"/>
              <a:t>2) Son support a toujours été actif</a:t>
            </a:r>
          </a:p>
          <a:p>
            <a:r>
              <a:rPr lang="fr-FR" sz="1600" dirty="0" smtClean="0"/>
              <a:t>3) A l’époque je n’étais pas prévenu des mails de Jacques…..</a:t>
            </a:r>
            <a:endParaRPr lang="fr-FR" sz="1600" dirty="0"/>
          </a:p>
        </p:txBody>
      </p:sp>
      <p:pic>
        <p:nvPicPr>
          <p:cNvPr id="6146" name="Picture 2" descr="C:\Users\variola\AppData\Local\Microsoft\Windows\Temporary Internet Files\Content.IE5\NY3J8QAG\MC90043756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5908" y="1693337"/>
            <a:ext cx="588962" cy="36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4951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3400" y="1524000"/>
            <a:ext cx="8077200" cy="1143000"/>
          </a:xfrm>
        </p:spPr>
        <p:txBody>
          <a:bodyPr>
            <a:normAutofit/>
          </a:bodyPr>
          <a:lstStyle/>
          <a:p>
            <a:r>
              <a:rPr lang="fr-FR" sz="2800" b="1" dirty="0">
                <a:solidFill>
                  <a:srgbClr val="FF9004"/>
                </a:solidFill>
              </a:rPr>
              <a:t>GÉNÉRATEUR de RAYONS X ‘MONOCHROMATIQUES’</a:t>
            </a:r>
            <a:endParaRPr lang="fr-FR" sz="2800" dirty="0"/>
          </a:p>
        </p:txBody>
      </p:sp>
      <p:sp>
        <p:nvSpPr>
          <p:cNvPr id="2051" name="Rectangle 3"/>
          <p:cNvSpPr>
            <a:spLocks noGrp="1" noChangeArrowheads="1"/>
          </p:cNvSpPr>
          <p:nvPr>
            <p:ph type="subTitle" idx="1"/>
          </p:nvPr>
        </p:nvSpPr>
        <p:spPr>
          <a:xfrm>
            <a:off x="1447800" y="2529612"/>
            <a:ext cx="6400800" cy="876300"/>
          </a:xfrm>
        </p:spPr>
        <p:txBody>
          <a:bodyPr>
            <a:normAutofit/>
          </a:bodyPr>
          <a:lstStyle/>
          <a:p>
            <a:r>
              <a:rPr lang="fr-FR" sz="2400" b="1" dirty="0">
                <a:solidFill>
                  <a:srgbClr val="0DFF69"/>
                </a:solidFill>
              </a:rPr>
              <a:t>Version : anneau de </a:t>
            </a:r>
            <a:r>
              <a:rPr lang="fr-FR" sz="2400" b="1" dirty="0" smtClean="0">
                <a:solidFill>
                  <a:srgbClr val="0DFF69"/>
                </a:solidFill>
              </a:rPr>
              <a:t>stockage (a l’époque on savait même pas quelle machine…)</a:t>
            </a:r>
          </a:p>
          <a:p>
            <a:endParaRPr lang="fr-FR" sz="2400" b="1" dirty="0"/>
          </a:p>
        </p:txBody>
      </p:sp>
      <p:sp>
        <p:nvSpPr>
          <p:cNvPr id="2052" name="Rectangle 4"/>
          <p:cNvSpPr>
            <a:spLocks noChangeArrowheads="1"/>
          </p:cNvSpPr>
          <p:nvPr/>
        </p:nvSpPr>
        <p:spPr bwMode="auto">
          <a:xfrm>
            <a:off x="381000" y="3555459"/>
            <a:ext cx="8077200" cy="3170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pPr algn="ctr"/>
            <a:r>
              <a:rPr lang="fr-FR" sz="1600" dirty="0" smtClean="0"/>
              <a:t>1) Ordres </a:t>
            </a:r>
            <a:r>
              <a:rPr lang="fr-FR" sz="1600" dirty="0"/>
              <a:t>de grandeur </a:t>
            </a:r>
          </a:p>
          <a:p>
            <a:pPr algn="ctr"/>
            <a:r>
              <a:rPr lang="fr-FR" sz="1600" dirty="0"/>
              <a:t>de quelques paramètres intervenant </a:t>
            </a:r>
          </a:p>
          <a:p>
            <a:pPr algn="ctr"/>
            <a:r>
              <a:rPr lang="fr-FR" sz="1600" dirty="0"/>
              <a:t>dans les oscillations </a:t>
            </a:r>
            <a:r>
              <a:rPr lang="fr-FR" sz="1600" dirty="0" err="1" smtClean="0"/>
              <a:t>betatron</a:t>
            </a:r>
            <a:endParaRPr lang="fr-FR" sz="1600" dirty="0" smtClean="0"/>
          </a:p>
          <a:p>
            <a:pPr algn="ctr"/>
            <a:r>
              <a:rPr lang="fr-FR" sz="1600" dirty="0" smtClean="0"/>
              <a:t>2) Ordres </a:t>
            </a:r>
            <a:r>
              <a:rPr lang="fr-FR" sz="1600" dirty="0"/>
              <a:t>de grandeur </a:t>
            </a:r>
          </a:p>
          <a:p>
            <a:pPr algn="ctr"/>
            <a:r>
              <a:rPr lang="fr-FR" sz="1600" dirty="0"/>
              <a:t>de quelques paramètres intervenant </a:t>
            </a:r>
          </a:p>
          <a:p>
            <a:pPr algn="ctr"/>
            <a:r>
              <a:rPr lang="fr-FR" sz="1600" dirty="0"/>
              <a:t>dans les oscillations </a:t>
            </a:r>
            <a:r>
              <a:rPr lang="fr-FR" sz="1600" dirty="0" smtClean="0"/>
              <a:t>synchrotron</a:t>
            </a:r>
          </a:p>
          <a:p>
            <a:pPr algn="just"/>
            <a:r>
              <a:rPr lang="en-GB" sz="1200" dirty="0" smtClean="0">
                <a:solidFill>
                  <a:srgbClr val="FF0000"/>
                </a:solidFill>
              </a:rPr>
              <a:t>Slide de Jacques : ……..</a:t>
            </a:r>
          </a:p>
          <a:p>
            <a:pPr algn="just"/>
            <a:r>
              <a:rPr lang="en-GB" sz="1200" dirty="0" err="1" smtClean="0"/>
              <a:t>Cas</a:t>
            </a:r>
            <a:r>
              <a:rPr lang="en-GB" sz="1200" dirty="0" smtClean="0"/>
              <a:t> </a:t>
            </a:r>
            <a:r>
              <a:rPr lang="en-GB" sz="1200" dirty="0" err="1"/>
              <a:t>où</a:t>
            </a:r>
            <a:r>
              <a:rPr lang="en-GB" sz="1200" dirty="0"/>
              <a:t> </a:t>
            </a:r>
            <a:r>
              <a:rPr lang="en-GB" sz="1200" dirty="0">
                <a:latin typeface="Symbol" pitchFamily="18" charset="2"/>
              </a:rPr>
              <a:t>h</a:t>
            </a:r>
            <a:r>
              <a:rPr lang="en-GB" sz="1200" dirty="0"/>
              <a:t>* </a:t>
            </a:r>
            <a:r>
              <a:rPr lang="en-GB" sz="1200" dirty="0">
                <a:latin typeface="Symbol" pitchFamily="18" charset="2"/>
              </a:rPr>
              <a:t>≠</a:t>
            </a:r>
            <a:r>
              <a:rPr lang="en-GB" sz="1200" dirty="0"/>
              <a:t> 0 et </a:t>
            </a:r>
            <a:r>
              <a:rPr lang="en-GB" sz="1200" dirty="0">
                <a:latin typeface="Symbol" pitchFamily="18" charset="2"/>
              </a:rPr>
              <a:t>h</a:t>
            </a:r>
            <a:r>
              <a:rPr lang="en-GB" sz="1200" dirty="0"/>
              <a:t>’* = 0</a:t>
            </a:r>
          </a:p>
          <a:p>
            <a:pPr algn="just"/>
            <a:r>
              <a:rPr lang="en-GB" sz="1200" dirty="0"/>
              <a:t>   Il </a:t>
            </a:r>
            <a:r>
              <a:rPr lang="en-GB" sz="1200" dirty="0" err="1"/>
              <a:t>faut</a:t>
            </a:r>
            <a:r>
              <a:rPr lang="en-GB" sz="1200" dirty="0"/>
              <a:t> combiner </a:t>
            </a:r>
            <a:r>
              <a:rPr lang="en-GB" sz="1200" dirty="0" err="1"/>
              <a:t>quadratiquement</a:t>
            </a:r>
            <a:r>
              <a:rPr lang="en-GB" sz="1200" dirty="0"/>
              <a:t> la </a:t>
            </a:r>
            <a:r>
              <a:rPr lang="en-GB" sz="1200" dirty="0" err="1"/>
              <a:t>croissance</a:t>
            </a:r>
            <a:r>
              <a:rPr lang="en-GB" sz="1200" dirty="0"/>
              <a:t> de </a:t>
            </a:r>
            <a:r>
              <a:rPr lang="en-GB" sz="1200" dirty="0" err="1"/>
              <a:t>l’espace</a:t>
            </a:r>
            <a:r>
              <a:rPr lang="en-GB" sz="1200" dirty="0"/>
              <a:t> de phase [x, x’] </a:t>
            </a:r>
            <a:r>
              <a:rPr lang="en-GB" sz="1200" dirty="0" err="1"/>
              <a:t>que</a:t>
            </a:r>
            <a:r>
              <a:rPr lang="en-GB" sz="1200" dirty="0"/>
              <a:t> </a:t>
            </a:r>
            <a:r>
              <a:rPr lang="en-GB" sz="1200" dirty="0" err="1"/>
              <a:t>l’on</a:t>
            </a:r>
            <a:r>
              <a:rPr lang="en-GB" sz="1200" dirty="0"/>
              <a:t> </a:t>
            </a:r>
            <a:r>
              <a:rPr lang="en-GB" sz="1200" dirty="0" err="1"/>
              <a:t>vient</a:t>
            </a:r>
            <a:r>
              <a:rPr lang="en-GB" sz="1200" dirty="0"/>
              <a:t> de </a:t>
            </a:r>
            <a:r>
              <a:rPr lang="en-GB" sz="1200" dirty="0" err="1"/>
              <a:t>calculer</a:t>
            </a:r>
            <a:r>
              <a:rPr lang="en-GB" sz="1200" dirty="0"/>
              <a:t> avec </a:t>
            </a:r>
            <a:r>
              <a:rPr lang="en-GB" sz="1200" dirty="0" err="1"/>
              <a:t>celle</a:t>
            </a:r>
            <a:r>
              <a:rPr lang="en-GB" sz="1200" dirty="0"/>
              <a:t> qui </a:t>
            </a:r>
            <a:r>
              <a:rPr lang="en-GB" sz="1200" dirty="0" err="1"/>
              <a:t>résulte</a:t>
            </a:r>
            <a:r>
              <a:rPr lang="en-GB" sz="1200" dirty="0"/>
              <a:t> </a:t>
            </a:r>
            <a:r>
              <a:rPr lang="en-GB" sz="1200" dirty="0" smtClean="0"/>
              <a:t>de </a:t>
            </a:r>
            <a:r>
              <a:rPr lang="fr-FR" altLang="ja-JP" sz="1200" dirty="0" smtClean="0">
                <a:latin typeface="Symbol" pitchFamily="18" charset="2"/>
                <a:sym typeface="Symbol" pitchFamily="18" charset="2"/>
              </a:rPr>
              <a:t></a:t>
            </a:r>
            <a:r>
              <a:rPr lang="fr-FR" sz="1200" dirty="0"/>
              <a:t>(</a:t>
            </a:r>
            <a:r>
              <a:rPr lang="fr-FR" sz="1200" dirty="0">
                <a:latin typeface="Apple Chancery" charset="0"/>
              </a:rPr>
              <a:t>a</a:t>
            </a:r>
            <a:r>
              <a:rPr lang="fr-FR" sz="1200" baseline="30000" dirty="0"/>
              <a:t>2</a:t>
            </a:r>
            <a:r>
              <a:rPr lang="fr-FR" sz="1200" dirty="0"/>
              <a:t>)=(u/E</a:t>
            </a:r>
            <a:r>
              <a:rPr lang="fr-FR" sz="1200" baseline="-25000" dirty="0"/>
              <a:t>0</a:t>
            </a:r>
            <a:r>
              <a:rPr lang="fr-FR" sz="1200" dirty="0"/>
              <a:t>)</a:t>
            </a:r>
            <a:r>
              <a:rPr lang="fr-FR" sz="1200" baseline="30000" dirty="0"/>
              <a:t>2</a:t>
            </a:r>
            <a:r>
              <a:rPr lang="fr-FR" sz="1200" dirty="0"/>
              <a:t>(1/</a:t>
            </a:r>
            <a:r>
              <a:rPr lang="fr-FR" sz="1200" dirty="0">
                <a:latin typeface="Symbol" pitchFamily="18" charset="2"/>
                <a:sym typeface="Symbol" pitchFamily="18" charset="2"/>
              </a:rPr>
              <a:t></a:t>
            </a:r>
            <a:r>
              <a:rPr lang="fr-FR" sz="1200" dirty="0"/>
              <a:t>){</a:t>
            </a:r>
            <a:r>
              <a:rPr lang="fr-FR" sz="1200" dirty="0">
                <a:latin typeface="Symbol" pitchFamily="18" charset="2"/>
                <a:sym typeface="Symbol" pitchFamily="18" charset="2"/>
              </a:rPr>
              <a:t></a:t>
            </a:r>
            <a:r>
              <a:rPr lang="fr-FR" sz="1200" baseline="30000" dirty="0"/>
              <a:t>2</a:t>
            </a:r>
            <a:r>
              <a:rPr lang="fr-FR" sz="1200" dirty="0"/>
              <a:t>*+</a:t>
            </a:r>
            <a:r>
              <a:rPr lang="fr-FR" altLang="ja-JP" sz="1200" dirty="0">
                <a:latin typeface="Symbol" pitchFamily="18" charset="2"/>
                <a:sym typeface="Symbol" pitchFamily="18" charset="2"/>
              </a:rPr>
              <a:t></a:t>
            </a:r>
            <a:r>
              <a:rPr lang="fr-FR" altLang="ja-JP" sz="1200" dirty="0"/>
              <a:t>'</a:t>
            </a:r>
            <a:r>
              <a:rPr lang="fr-FR" altLang="ja-JP" sz="1200" dirty="0">
                <a:latin typeface="Symbol" pitchFamily="18" charset="2"/>
                <a:sym typeface="Symbol" pitchFamily="18" charset="2"/>
              </a:rPr>
              <a:t></a:t>
            </a:r>
            <a:r>
              <a:rPr lang="fr-FR" altLang="ja-JP" sz="1200" dirty="0"/>
              <a:t>1/2</a:t>
            </a:r>
            <a:r>
              <a:rPr lang="fr-FR" altLang="ja-JP" sz="1200" dirty="0">
                <a:latin typeface="Symbol" pitchFamily="18" charset="2"/>
                <a:sym typeface="Symbol" pitchFamily="18" charset="2"/>
              </a:rPr>
              <a:t></a:t>
            </a:r>
            <a:r>
              <a:rPr lang="fr-FR" altLang="ja-JP" sz="1200" dirty="0"/>
              <a:t>'</a:t>
            </a:r>
            <a:r>
              <a:rPr lang="fr-FR" altLang="ja-JP" sz="1200" dirty="0">
                <a:latin typeface="Symbol" pitchFamily="18" charset="2"/>
                <a:sym typeface="Symbol" pitchFamily="18" charset="2"/>
              </a:rPr>
              <a:t></a:t>
            </a:r>
            <a:r>
              <a:rPr lang="fr-FR" sz="1200" baseline="30000" dirty="0">
                <a:latin typeface="Symbol" pitchFamily="18" charset="2"/>
                <a:sym typeface="Symbol" pitchFamily="18" charset="2"/>
              </a:rPr>
              <a:t>2</a:t>
            </a:r>
            <a:r>
              <a:rPr lang="fr-FR" altLang="ja-JP" sz="1200" dirty="0" smtClean="0"/>
              <a:t>}</a:t>
            </a:r>
            <a:endParaRPr lang="fr-FR" altLang="ja-JP" sz="1200" dirty="0" smtClean="0">
              <a:latin typeface="Symbol" pitchFamily="18" charset="2"/>
              <a:sym typeface="Symbol" pitchFamily="18" charset="2"/>
            </a:endParaRPr>
          </a:p>
          <a:p>
            <a:pPr algn="just">
              <a:buFont typeface="Symbol" pitchFamily="18" charset="2"/>
              <a:buChar char=" "/>
            </a:pPr>
            <a:r>
              <a:rPr lang="en-GB" sz="1200" dirty="0" smtClean="0"/>
              <a:t>avec  &lt;(</a:t>
            </a:r>
            <a:r>
              <a:rPr lang="en-GB" sz="1200" dirty="0"/>
              <a:t>u/ </a:t>
            </a:r>
            <a:r>
              <a:rPr lang="fr-FR" sz="1200" dirty="0"/>
              <a:t>E</a:t>
            </a:r>
            <a:r>
              <a:rPr lang="fr-FR" sz="1200" baseline="-25000" dirty="0"/>
              <a:t>0</a:t>
            </a:r>
            <a:r>
              <a:rPr lang="fr-FR" sz="1200" dirty="0"/>
              <a:t>)</a:t>
            </a:r>
            <a:r>
              <a:rPr lang="fr-FR" sz="1200" baseline="30000" dirty="0"/>
              <a:t>2</a:t>
            </a:r>
            <a:r>
              <a:rPr lang="fr-FR" sz="1200" dirty="0"/>
              <a:t>&gt; = 3.2  10</a:t>
            </a:r>
            <a:r>
              <a:rPr lang="fr-FR" sz="1200" baseline="30000" dirty="0">
                <a:latin typeface="Symbol" pitchFamily="18" charset="2"/>
              </a:rPr>
              <a:t>-</a:t>
            </a:r>
            <a:r>
              <a:rPr lang="fr-FR" sz="1200" baseline="30000" dirty="0"/>
              <a:t>7</a:t>
            </a:r>
            <a:r>
              <a:rPr lang="fr-FR" sz="1200" dirty="0"/>
              <a:t>, 1/</a:t>
            </a:r>
            <a:r>
              <a:rPr lang="fr-FR" sz="1200" dirty="0" err="1">
                <a:latin typeface="Symbol" pitchFamily="18" charset="2"/>
              </a:rPr>
              <a:t>b</a:t>
            </a:r>
            <a:r>
              <a:rPr lang="fr-FR" sz="1200" baseline="-25000" dirty="0" err="1"/>
              <a:t>x</a:t>
            </a:r>
            <a:r>
              <a:rPr lang="fr-FR" sz="1200" baseline="30000" dirty="0"/>
              <a:t>*</a:t>
            </a:r>
            <a:r>
              <a:rPr lang="fr-FR" sz="1200" dirty="0"/>
              <a:t>= 5 m</a:t>
            </a:r>
            <a:r>
              <a:rPr lang="fr-FR" sz="1200" baseline="30000" dirty="0">
                <a:latin typeface="Symbol" pitchFamily="18" charset="2"/>
              </a:rPr>
              <a:t>-</a:t>
            </a:r>
            <a:r>
              <a:rPr lang="fr-FR" sz="1200" baseline="30000" dirty="0"/>
              <a:t>1</a:t>
            </a:r>
            <a:r>
              <a:rPr lang="fr-FR" sz="1200" dirty="0"/>
              <a:t>, </a:t>
            </a:r>
            <a:r>
              <a:rPr lang="fr-FR" sz="1200" dirty="0">
                <a:latin typeface="Symbol" pitchFamily="18" charset="2"/>
              </a:rPr>
              <a:t>h</a:t>
            </a:r>
            <a:r>
              <a:rPr lang="fr-FR" sz="1200" baseline="-25000" dirty="0"/>
              <a:t> </a:t>
            </a:r>
            <a:r>
              <a:rPr lang="fr-FR" sz="1200" dirty="0"/>
              <a:t>= </a:t>
            </a:r>
            <a:r>
              <a:rPr lang="fr-FR" sz="1200" dirty="0">
                <a:latin typeface="Symbol" pitchFamily="18" charset="2"/>
              </a:rPr>
              <a:t>h</a:t>
            </a:r>
            <a:r>
              <a:rPr lang="fr-FR" sz="1200" dirty="0"/>
              <a:t>*, </a:t>
            </a:r>
            <a:r>
              <a:rPr lang="fr-FR" sz="1200" dirty="0">
                <a:latin typeface="Symbol" pitchFamily="18" charset="2"/>
              </a:rPr>
              <a:t>h</a:t>
            </a:r>
            <a:r>
              <a:rPr lang="fr-FR" sz="1200" dirty="0"/>
              <a:t>’=</a:t>
            </a:r>
            <a:r>
              <a:rPr lang="fr-FR" sz="1200" dirty="0">
                <a:latin typeface="Symbol" pitchFamily="18" charset="2"/>
              </a:rPr>
              <a:t>h</a:t>
            </a:r>
            <a:r>
              <a:rPr lang="fr-FR" sz="1200" dirty="0"/>
              <a:t>’*= </a:t>
            </a:r>
            <a:r>
              <a:rPr lang="fr-FR" sz="1200" dirty="0" smtClean="0"/>
              <a:t>0. </a:t>
            </a:r>
            <a:r>
              <a:rPr lang="fr-FR" sz="1200" dirty="0" smtClean="0">
                <a:latin typeface="Symbol" pitchFamily="18" charset="2"/>
              </a:rPr>
              <a:t>D</a:t>
            </a:r>
            <a:r>
              <a:rPr lang="fr-FR" sz="1200" dirty="0" smtClean="0"/>
              <a:t>(</a:t>
            </a:r>
            <a:r>
              <a:rPr lang="fr-FR" sz="1200" dirty="0" smtClean="0">
                <a:latin typeface="Apple Chancery" charset="0"/>
              </a:rPr>
              <a:t>a</a:t>
            </a:r>
            <a:r>
              <a:rPr lang="fr-FR" sz="1200" baseline="30000" dirty="0" smtClean="0"/>
              <a:t>2</a:t>
            </a:r>
            <a:r>
              <a:rPr lang="fr-FR" sz="1200" dirty="0"/>
              <a:t>) = 1.6 10</a:t>
            </a:r>
            <a:r>
              <a:rPr lang="fr-FR" sz="1200" baseline="30000" dirty="0">
                <a:latin typeface="Symbol" pitchFamily="18" charset="2"/>
              </a:rPr>
              <a:t>-</a:t>
            </a:r>
            <a:r>
              <a:rPr lang="fr-FR" sz="1200" baseline="30000" dirty="0"/>
              <a:t>6</a:t>
            </a:r>
            <a:r>
              <a:rPr lang="fr-FR" sz="1200" dirty="0"/>
              <a:t> </a:t>
            </a:r>
            <a:r>
              <a:rPr lang="fr-FR" sz="1200" dirty="0">
                <a:latin typeface="Symbol" pitchFamily="18" charset="2"/>
              </a:rPr>
              <a:t>h</a:t>
            </a:r>
            <a:r>
              <a:rPr lang="fr-FR" sz="1200" baseline="30000" dirty="0"/>
              <a:t>2</a:t>
            </a:r>
            <a:r>
              <a:rPr lang="fr-FR" sz="1200" dirty="0">
                <a:latin typeface="Symbol" pitchFamily="18" charset="2"/>
                <a:sym typeface="Symbol" pitchFamily="18" charset="2"/>
              </a:rPr>
              <a:t>D{</a:t>
            </a:r>
            <a:r>
              <a:rPr lang="fr-FR" sz="1200" dirty="0">
                <a:sym typeface="Symbol" pitchFamily="18" charset="2"/>
              </a:rPr>
              <a:t>1700 t(s)} = 0.7 </a:t>
            </a:r>
            <a:r>
              <a:rPr lang="fr-FR" sz="1200" dirty="0"/>
              <a:t>10</a:t>
            </a:r>
            <a:r>
              <a:rPr lang="fr-FR" sz="1200" baseline="30000" dirty="0">
                <a:latin typeface="Symbol" pitchFamily="18" charset="2"/>
              </a:rPr>
              <a:t>-4</a:t>
            </a:r>
            <a:r>
              <a:rPr lang="fr-FR" sz="1200" dirty="0"/>
              <a:t> </a:t>
            </a:r>
            <a:r>
              <a:rPr lang="fr-FR" sz="1200" dirty="0">
                <a:latin typeface="Symbol" pitchFamily="18" charset="2"/>
              </a:rPr>
              <a:t>h</a:t>
            </a:r>
            <a:r>
              <a:rPr lang="fr-FR" sz="1200" baseline="30000" dirty="0"/>
              <a:t>2</a:t>
            </a:r>
            <a:r>
              <a:rPr lang="fr-FR" sz="1200" dirty="0">
                <a:sym typeface="Symbol" pitchFamily="18" charset="2"/>
              </a:rPr>
              <a:t> </a:t>
            </a:r>
            <a:r>
              <a:rPr lang="fr-FR" sz="1200" dirty="0" err="1" smtClean="0">
                <a:latin typeface="Symbol" pitchFamily="18" charset="2"/>
                <a:sym typeface="Symbol" pitchFamily="18" charset="2"/>
              </a:rPr>
              <a:t>D</a:t>
            </a:r>
            <a:r>
              <a:rPr lang="fr-FR" sz="1200" dirty="0" err="1" smtClean="0">
                <a:sym typeface="Symbol" pitchFamily="18" charset="2"/>
              </a:rPr>
              <a:t>t</a:t>
            </a:r>
            <a:r>
              <a:rPr lang="fr-FR" sz="1200" dirty="0" smtClean="0">
                <a:sym typeface="Symbol" pitchFamily="18" charset="2"/>
              </a:rPr>
              <a:t>(s) et  </a:t>
            </a:r>
            <a:r>
              <a:rPr lang="fr-FR" sz="1200" dirty="0">
                <a:latin typeface="Symbol" pitchFamily="18" charset="2"/>
                <a:sym typeface="Symbol" pitchFamily="18" charset="2"/>
              </a:rPr>
              <a:t>D</a:t>
            </a:r>
            <a:r>
              <a:rPr lang="fr-FR" sz="1200" dirty="0">
                <a:sym typeface="Symbol" pitchFamily="18" charset="2"/>
              </a:rPr>
              <a:t> </a:t>
            </a:r>
            <a:r>
              <a:rPr lang="fr-FR" sz="1200" dirty="0" err="1">
                <a:latin typeface="Symbol" pitchFamily="18" charset="2"/>
                <a:sym typeface="Symbol" pitchFamily="18" charset="2"/>
              </a:rPr>
              <a:t>s</a:t>
            </a:r>
            <a:r>
              <a:rPr lang="fr-FR" sz="1200" baseline="-25000" dirty="0" err="1">
                <a:sym typeface="Symbol" pitchFamily="18" charset="2"/>
              </a:rPr>
              <a:t>x</a:t>
            </a:r>
            <a:r>
              <a:rPr lang="fr-FR" sz="1200" baseline="30000" dirty="0">
                <a:sym typeface="Symbol" pitchFamily="18" charset="2"/>
              </a:rPr>
              <a:t>*2</a:t>
            </a:r>
            <a:r>
              <a:rPr lang="fr-FR" sz="1200" dirty="0">
                <a:sym typeface="Symbol" pitchFamily="18" charset="2"/>
              </a:rPr>
              <a:t> = (1/2) </a:t>
            </a:r>
            <a:r>
              <a:rPr lang="fr-FR" sz="1200" dirty="0" err="1">
                <a:latin typeface="Symbol" pitchFamily="18" charset="2"/>
              </a:rPr>
              <a:t>b</a:t>
            </a:r>
            <a:r>
              <a:rPr lang="fr-FR" sz="1200" baseline="-25000" dirty="0" err="1"/>
              <a:t>x</a:t>
            </a:r>
            <a:r>
              <a:rPr lang="fr-FR" sz="1200" baseline="30000" dirty="0"/>
              <a:t>*</a:t>
            </a:r>
            <a:r>
              <a:rPr lang="fr-FR" sz="1200" dirty="0"/>
              <a:t> </a:t>
            </a:r>
            <a:r>
              <a:rPr lang="fr-FR" sz="1200" dirty="0">
                <a:latin typeface="Symbol" pitchFamily="18" charset="2"/>
              </a:rPr>
              <a:t>D</a:t>
            </a:r>
            <a:r>
              <a:rPr lang="fr-FR" sz="1200" dirty="0"/>
              <a:t>(</a:t>
            </a:r>
            <a:r>
              <a:rPr lang="fr-FR" sz="1200" dirty="0">
                <a:latin typeface="Apple Chancery" charset="0"/>
              </a:rPr>
              <a:t>a</a:t>
            </a:r>
            <a:r>
              <a:rPr lang="fr-FR" sz="1200" baseline="30000" dirty="0"/>
              <a:t>2</a:t>
            </a:r>
            <a:r>
              <a:rPr lang="fr-FR" sz="1200" dirty="0"/>
              <a:t>) = 6.7 10</a:t>
            </a:r>
            <a:r>
              <a:rPr lang="fr-FR" sz="1200" baseline="30000" dirty="0">
                <a:latin typeface="Symbol" pitchFamily="18" charset="2"/>
              </a:rPr>
              <a:t>-</a:t>
            </a:r>
            <a:r>
              <a:rPr lang="fr-FR" sz="1200" baseline="30000" dirty="0"/>
              <a:t>6</a:t>
            </a:r>
            <a:r>
              <a:rPr lang="fr-FR" sz="1200" dirty="0"/>
              <a:t> </a:t>
            </a:r>
            <a:r>
              <a:rPr lang="fr-FR" sz="1200" dirty="0">
                <a:latin typeface="Symbol" pitchFamily="18" charset="2"/>
              </a:rPr>
              <a:t>h</a:t>
            </a:r>
            <a:r>
              <a:rPr lang="fr-FR" sz="1200" baseline="30000" dirty="0"/>
              <a:t>2</a:t>
            </a:r>
            <a:r>
              <a:rPr lang="fr-FR" sz="1200" dirty="0">
                <a:sym typeface="Symbol" pitchFamily="18" charset="2"/>
              </a:rPr>
              <a:t> </a:t>
            </a:r>
            <a:r>
              <a:rPr lang="fr-FR" sz="1200" dirty="0" err="1">
                <a:latin typeface="Symbol" pitchFamily="18" charset="2"/>
                <a:sym typeface="Symbol" pitchFamily="18" charset="2"/>
              </a:rPr>
              <a:t>D</a:t>
            </a:r>
            <a:r>
              <a:rPr lang="fr-FR" sz="1200" dirty="0" err="1">
                <a:sym typeface="Symbol" pitchFamily="18" charset="2"/>
              </a:rPr>
              <a:t>t</a:t>
            </a:r>
            <a:r>
              <a:rPr lang="fr-FR" sz="1200" dirty="0">
                <a:sym typeface="Symbol" pitchFamily="18" charset="2"/>
              </a:rPr>
              <a:t>(s)   (m</a:t>
            </a:r>
            <a:r>
              <a:rPr lang="fr-FR" sz="1200" baseline="30000" dirty="0"/>
              <a:t>2</a:t>
            </a:r>
            <a:r>
              <a:rPr lang="fr-FR" sz="1200" dirty="0"/>
              <a:t>)</a:t>
            </a:r>
            <a:endParaRPr lang="en-GB" sz="1200" dirty="0"/>
          </a:p>
          <a:p>
            <a:pPr algn="just"/>
            <a:endParaRPr lang="fr-FR" sz="1600" dirty="0"/>
          </a:p>
          <a:p>
            <a:pPr algn="ctr"/>
            <a:endParaRPr lang="fr-FR" sz="1600" dirty="0"/>
          </a:p>
        </p:txBody>
      </p:sp>
      <p:sp>
        <p:nvSpPr>
          <p:cNvPr id="5" name="ZoneTexte 4"/>
          <p:cNvSpPr txBox="1"/>
          <p:nvPr/>
        </p:nvSpPr>
        <p:spPr>
          <a:xfrm>
            <a:off x="1600200" y="533400"/>
            <a:ext cx="6348213" cy="923330"/>
          </a:xfrm>
          <a:prstGeom prst="rect">
            <a:avLst/>
          </a:prstGeom>
          <a:noFill/>
        </p:spPr>
        <p:txBody>
          <a:bodyPr wrap="none" rtlCol="0">
            <a:spAutoFit/>
          </a:bodyPr>
          <a:lstStyle/>
          <a:p>
            <a:r>
              <a:rPr lang="fr-FR" dirty="0" smtClean="0"/>
              <a:t>Apres Jacques a donné les premières évaluations</a:t>
            </a:r>
          </a:p>
          <a:p>
            <a:r>
              <a:rPr lang="fr-FR" dirty="0" smtClean="0"/>
              <a:t>de toutes les grandeurs caractéristiques de la dynamique</a:t>
            </a:r>
          </a:p>
          <a:p>
            <a:r>
              <a:rPr lang="fr-FR" dirty="0" smtClean="0"/>
              <a:t>du faisceau:</a:t>
            </a:r>
            <a:endParaRPr lang="fr-FR" dirty="0"/>
          </a:p>
        </p:txBody>
      </p:sp>
    </p:spTree>
    <p:extLst>
      <p:ext uri="{BB962C8B-B14F-4D97-AF65-F5344CB8AC3E}">
        <p14:creationId xmlns:p14="http://schemas.microsoft.com/office/powerpoint/2010/main" val="20775738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85800"/>
            <a:ext cx="8229600" cy="1143000"/>
          </a:xfrm>
        </p:spPr>
        <p:txBody>
          <a:bodyPr>
            <a:normAutofit/>
          </a:bodyPr>
          <a:lstStyle/>
          <a:p>
            <a:r>
              <a:rPr lang="fr-FR" sz="2400" dirty="0" smtClean="0"/>
              <a:t>Et après il a attaque toutes les instabilités les plus importantes : IBS, </a:t>
            </a:r>
            <a:r>
              <a:rPr lang="fr-FR" sz="2400" dirty="0" err="1" smtClean="0"/>
              <a:t>Touschek</a:t>
            </a:r>
            <a:endParaRPr lang="fr-FR" sz="2400" dirty="0"/>
          </a:p>
        </p:txBody>
      </p:sp>
      <p:sp>
        <p:nvSpPr>
          <p:cNvPr id="3" name="Espace réservé du contenu 2"/>
          <p:cNvSpPr>
            <a:spLocks noGrp="1"/>
          </p:cNvSpPr>
          <p:nvPr>
            <p:ph idx="1"/>
          </p:nvPr>
        </p:nvSpPr>
        <p:spPr>
          <a:xfrm>
            <a:off x="457200" y="1828800"/>
            <a:ext cx="8229600" cy="4525963"/>
          </a:xfrm>
        </p:spPr>
        <p:txBody>
          <a:bodyPr>
            <a:normAutofit/>
          </a:bodyPr>
          <a:lstStyle/>
          <a:p>
            <a:r>
              <a:rPr lang="fr-FR" sz="1600" dirty="0" err="1" smtClean="0"/>
              <a:t>Received</a:t>
            </a:r>
            <a:r>
              <a:rPr lang="fr-FR" sz="1600" dirty="0" smtClean="0"/>
              <a:t>:; </a:t>
            </a:r>
            <a:r>
              <a:rPr lang="fr-FR" sz="1600" dirty="0" err="1" smtClean="0"/>
              <a:t>Fri</a:t>
            </a:r>
            <a:r>
              <a:rPr lang="fr-FR" sz="1600" dirty="0" smtClean="0"/>
              <a:t>, 16 May 2008 10:26:14 +0200</a:t>
            </a:r>
          </a:p>
          <a:p>
            <a:r>
              <a:rPr lang="fr-FR" sz="1600" dirty="0" smtClean="0"/>
              <a:t>Bonjour! </a:t>
            </a:r>
            <a:br>
              <a:rPr lang="fr-FR" sz="1600" dirty="0" smtClean="0"/>
            </a:br>
            <a:r>
              <a:rPr lang="fr-FR" sz="1600" dirty="0" smtClean="0"/>
              <a:t/>
            </a:r>
            <a:br>
              <a:rPr lang="fr-FR" sz="1600" dirty="0" smtClean="0"/>
            </a:br>
            <a:r>
              <a:rPr lang="fr-FR" sz="1600" dirty="0" smtClean="0"/>
              <a:t>Je viens de terminer (j'espère!) la mise au point d'un programme </a:t>
            </a:r>
            <a:br>
              <a:rPr lang="fr-FR" sz="1600" dirty="0" smtClean="0"/>
            </a:br>
            <a:r>
              <a:rPr lang="fr-FR" sz="1600" dirty="0" smtClean="0"/>
              <a:t>(FORTRAN) du calcul de l'effet </a:t>
            </a:r>
            <a:r>
              <a:rPr lang="fr-FR" sz="1600" dirty="0" err="1" smtClean="0"/>
              <a:t>Touschek</a:t>
            </a:r>
            <a:r>
              <a:rPr lang="fr-FR" sz="1600" dirty="0" smtClean="0"/>
              <a:t> à partir d'un fichier des </a:t>
            </a:r>
            <a:br>
              <a:rPr lang="fr-FR" sz="1600" dirty="0" smtClean="0"/>
            </a:br>
            <a:r>
              <a:rPr lang="fr-FR" sz="1600" dirty="0" smtClean="0"/>
              <a:t>valeurs de </a:t>
            </a:r>
            <a:r>
              <a:rPr lang="fr-FR" sz="1600" dirty="0" err="1" smtClean="0"/>
              <a:t>beta_x</a:t>
            </a:r>
            <a:r>
              <a:rPr lang="fr-FR" sz="1600" dirty="0" smtClean="0"/>
              <a:t>, </a:t>
            </a:r>
            <a:r>
              <a:rPr lang="fr-FR" sz="1600" dirty="0" err="1" smtClean="0"/>
              <a:t>beta_y</a:t>
            </a:r>
            <a:r>
              <a:rPr lang="fr-FR" sz="1600" dirty="0" smtClean="0"/>
              <a:t> et </a:t>
            </a:r>
            <a:r>
              <a:rPr lang="fr-FR" sz="1600" dirty="0" err="1" smtClean="0"/>
              <a:t>eta</a:t>
            </a:r>
            <a:r>
              <a:rPr lang="fr-FR" sz="1600" dirty="0" smtClean="0"/>
              <a:t> en fonction de s. Bien entendu ce </a:t>
            </a:r>
            <a:br>
              <a:rPr lang="fr-FR" sz="1600" dirty="0" smtClean="0"/>
            </a:br>
            <a:r>
              <a:rPr lang="fr-FR" sz="1600" dirty="0" smtClean="0"/>
              <a:t>programme est à la </a:t>
            </a:r>
            <a:r>
              <a:rPr lang="fr-FR" sz="1600" dirty="0" err="1" smtClean="0"/>
              <a:t>dispostion</a:t>
            </a:r>
            <a:r>
              <a:rPr lang="fr-FR" sz="1600" dirty="0" smtClean="0"/>
              <a:t> de qui le souhaite. Sa mise en </a:t>
            </a:r>
            <a:r>
              <a:rPr lang="fr-FR" sz="1600" dirty="0" err="1" smtClean="0"/>
              <a:t>oeuvre</a:t>
            </a:r>
            <a:r>
              <a:rPr lang="fr-FR" sz="1600" dirty="0" smtClean="0"/>
              <a:t> </a:t>
            </a:r>
            <a:br>
              <a:rPr lang="fr-FR" sz="1600" dirty="0" smtClean="0"/>
            </a:br>
            <a:r>
              <a:rPr lang="fr-FR" sz="1600" dirty="0" smtClean="0"/>
              <a:t>est facile (~1/4 d'heure d'explications des paramètres). </a:t>
            </a:r>
            <a:br>
              <a:rPr lang="fr-FR" sz="1600" dirty="0" smtClean="0"/>
            </a:br>
            <a:r>
              <a:rPr lang="fr-FR" sz="1600" dirty="0" smtClean="0">
                <a:solidFill>
                  <a:srgbClr val="FF0000"/>
                </a:solidFill>
              </a:rPr>
              <a:t>Mais attention! les effets de '</a:t>
            </a:r>
            <a:r>
              <a:rPr lang="fr-FR" sz="1600" dirty="0" err="1" smtClean="0">
                <a:solidFill>
                  <a:srgbClr val="FF0000"/>
                </a:solidFill>
              </a:rPr>
              <a:t>beam</a:t>
            </a:r>
            <a:r>
              <a:rPr lang="fr-FR" sz="1600" dirty="0" smtClean="0">
                <a:solidFill>
                  <a:srgbClr val="FF0000"/>
                </a:solidFill>
              </a:rPr>
              <a:t> intra-</a:t>
            </a:r>
            <a:r>
              <a:rPr lang="fr-FR" sz="1600" dirty="0" err="1" smtClean="0">
                <a:solidFill>
                  <a:srgbClr val="FF0000"/>
                </a:solidFill>
              </a:rPr>
              <a:t>scattering</a:t>
            </a:r>
            <a:r>
              <a:rPr lang="fr-FR" sz="1600" dirty="0" smtClean="0">
                <a:solidFill>
                  <a:srgbClr val="FF0000"/>
                </a:solidFill>
              </a:rPr>
              <a:t>' ne sont pas encore </a:t>
            </a:r>
            <a:br>
              <a:rPr lang="fr-FR" sz="1600" dirty="0" smtClean="0">
                <a:solidFill>
                  <a:srgbClr val="FF0000"/>
                </a:solidFill>
              </a:rPr>
            </a:br>
            <a:r>
              <a:rPr lang="fr-FR" sz="1600" dirty="0" smtClean="0">
                <a:solidFill>
                  <a:srgbClr val="FF0000"/>
                </a:solidFill>
              </a:rPr>
              <a:t>pris en compte... </a:t>
            </a:r>
            <a:r>
              <a:rPr lang="fr-FR" sz="1600" dirty="0" smtClean="0"/>
              <a:t/>
            </a:r>
            <a:br>
              <a:rPr lang="fr-FR" sz="1600" dirty="0" smtClean="0"/>
            </a:br>
            <a:r>
              <a:rPr lang="fr-FR" sz="1600" dirty="0" smtClean="0"/>
              <a:t>Jacques H </a:t>
            </a:r>
            <a:endParaRPr lang="fr-FR" sz="1600" dirty="0"/>
          </a:p>
        </p:txBody>
      </p:sp>
      <p:sp>
        <p:nvSpPr>
          <p:cNvPr id="4" name="Espace réservé de la date 3"/>
          <p:cNvSpPr>
            <a:spLocks noGrp="1"/>
          </p:cNvSpPr>
          <p:nvPr>
            <p:ph type="dt" sz="half" idx="10"/>
          </p:nvPr>
        </p:nvSpPr>
        <p:spPr>
          <a:xfrm>
            <a:off x="457200" y="6356350"/>
            <a:ext cx="2133600" cy="365125"/>
          </a:xfrm>
        </p:spPr>
        <p:txBody>
          <a:bodyPr/>
          <a:lstStyle/>
          <a:p>
            <a:fld id="{0D2F22D2-A994-444C-8BFC-8806ADF2BB44}" type="datetime1">
              <a:rPr lang="fr-FR" smtClean="0"/>
              <a:t>12/09/2013</a:t>
            </a:fld>
            <a:endParaRPr lang="fr-FR"/>
          </a:p>
        </p:txBody>
      </p:sp>
      <p:sp>
        <p:nvSpPr>
          <p:cNvPr id="6" name="Espace réservé du numéro de diapositive 5"/>
          <p:cNvSpPr>
            <a:spLocks noGrp="1"/>
          </p:cNvSpPr>
          <p:nvPr>
            <p:ph type="sldNum" sz="quarter" idx="12"/>
          </p:nvPr>
        </p:nvSpPr>
        <p:spPr>
          <a:xfrm>
            <a:off x="6553200" y="6356350"/>
            <a:ext cx="2133600" cy="365125"/>
          </a:xfrm>
        </p:spPr>
        <p:txBody>
          <a:bodyPr/>
          <a:lstStyle/>
          <a:p>
            <a:fld id="{385B71F5-BA82-42CC-83B3-B4127CEF3355}" type="slidenum">
              <a:rPr lang="fr-FR" smtClean="0"/>
              <a:t>18</a:t>
            </a:fld>
            <a:endParaRPr lang="fr-FR"/>
          </a:p>
        </p:txBody>
      </p:sp>
      <p:sp>
        <p:nvSpPr>
          <p:cNvPr id="7" name="Espace réservé du pied de page 6"/>
          <p:cNvSpPr>
            <a:spLocks noGrp="1"/>
          </p:cNvSpPr>
          <p:nvPr>
            <p:ph type="ftr" sz="quarter" idx="11"/>
          </p:nvPr>
        </p:nvSpPr>
        <p:spPr/>
        <p:txBody>
          <a:bodyPr/>
          <a:lstStyle/>
          <a:p>
            <a:r>
              <a:rPr lang="it-IT" smtClean="0"/>
              <a:t>Alessandro Variola                                                     Prix Lagarrigue                                                     Orsay 12/09/2013</a:t>
            </a:r>
            <a:endParaRPr lang="fr-FR" dirty="0"/>
          </a:p>
        </p:txBody>
      </p:sp>
    </p:spTree>
    <p:extLst>
      <p:ext uri="{BB962C8B-B14F-4D97-AF65-F5344CB8AC3E}">
        <p14:creationId xmlns:p14="http://schemas.microsoft.com/office/powerpoint/2010/main" val="42268434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3400" y="1219200"/>
            <a:ext cx="8077200" cy="1143000"/>
          </a:xfrm>
        </p:spPr>
        <p:txBody>
          <a:bodyPr>
            <a:normAutofit fontScale="90000"/>
          </a:bodyPr>
          <a:lstStyle/>
          <a:p>
            <a:r>
              <a:rPr lang="fr-FR" b="1" dirty="0">
                <a:solidFill>
                  <a:srgbClr val="FF9004"/>
                </a:solidFill>
              </a:rPr>
              <a:t>GÉNÉRATEUR de RAYONS X ‘MONOCHROMATIQUES’</a:t>
            </a:r>
            <a:endParaRPr lang="fr-FR" dirty="0"/>
          </a:p>
        </p:txBody>
      </p:sp>
      <p:sp>
        <p:nvSpPr>
          <p:cNvPr id="2051" name="Rectangle 3"/>
          <p:cNvSpPr>
            <a:spLocks noGrp="1" noChangeArrowheads="1"/>
          </p:cNvSpPr>
          <p:nvPr>
            <p:ph type="subTitle" idx="1"/>
          </p:nvPr>
        </p:nvSpPr>
        <p:spPr>
          <a:xfrm>
            <a:off x="1371600" y="2478055"/>
            <a:ext cx="6400800" cy="876300"/>
          </a:xfrm>
        </p:spPr>
        <p:txBody>
          <a:bodyPr/>
          <a:lstStyle/>
          <a:p>
            <a:r>
              <a:rPr lang="fr-FR" b="1" dirty="0">
                <a:solidFill>
                  <a:srgbClr val="0DFF69"/>
                </a:solidFill>
              </a:rPr>
              <a:t>Version : anneau de stockage</a:t>
            </a:r>
            <a:endParaRPr lang="fr-FR" b="1" dirty="0"/>
          </a:p>
        </p:txBody>
      </p:sp>
      <p:sp>
        <p:nvSpPr>
          <p:cNvPr id="2052" name="Rectangle 4"/>
          <p:cNvSpPr>
            <a:spLocks noChangeArrowheads="1"/>
          </p:cNvSpPr>
          <p:nvPr/>
        </p:nvSpPr>
        <p:spPr bwMode="auto">
          <a:xfrm>
            <a:off x="381000" y="3352800"/>
            <a:ext cx="8077200" cy="173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pPr algn="ctr"/>
            <a:r>
              <a:rPr lang="fr-FR" sz="3600" b="1"/>
              <a:t>Effet Touschek simple </a:t>
            </a:r>
          </a:p>
          <a:p>
            <a:pPr algn="ctr"/>
            <a:r>
              <a:rPr lang="fr-FR" sz="3600" b="1"/>
              <a:t>et </a:t>
            </a:r>
          </a:p>
          <a:p>
            <a:pPr algn="ctr"/>
            <a:r>
              <a:rPr lang="fr-FR" sz="3600" b="1"/>
              <a:t>multiple (Intra-Beam-Scattering)</a:t>
            </a:r>
            <a:endParaRPr lang="fr-FR" sz="3200" b="1"/>
          </a:p>
        </p:txBody>
      </p:sp>
    </p:spTree>
    <p:extLst>
      <p:ext uri="{BB962C8B-B14F-4D97-AF65-F5344CB8AC3E}">
        <p14:creationId xmlns:p14="http://schemas.microsoft.com/office/powerpoint/2010/main" val="6998450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7"/>
          <p:cNvSpPr txBox="1">
            <a:spLocks noChangeArrowheads="1"/>
          </p:cNvSpPr>
          <p:nvPr/>
        </p:nvSpPr>
        <p:spPr bwMode="auto">
          <a:xfrm>
            <a:off x="379412" y="1828800"/>
            <a:ext cx="831850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50000"/>
              </a:spcBef>
              <a:spcAft>
                <a:spcPct val="0"/>
              </a:spcAft>
              <a:defRPr>
                <a:solidFill>
                  <a:schemeClr val="tx1"/>
                </a:solidFill>
                <a:latin typeface="Comic Sans MS" pitchFamily="66" charset="0"/>
              </a:defRPr>
            </a:lvl6pPr>
            <a:lvl7pPr marL="2971800" indent="-228600" eaLnBrk="0" fontAlgn="base" hangingPunct="0">
              <a:spcBef>
                <a:spcPct val="50000"/>
              </a:spcBef>
              <a:spcAft>
                <a:spcPct val="0"/>
              </a:spcAft>
              <a:defRPr>
                <a:solidFill>
                  <a:schemeClr val="tx1"/>
                </a:solidFill>
                <a:latin typeface="Comic Sans MS" pitchFamily="66" charset="0"/>
              </a:defRPr>
            </a:lvl7pPr>
            <a:lvl8pPr marL="3429000" indent="-228600" eaLnBrk="0" fontAlgn="base" hangingPunct="0">
              <a:spcBef>
                <a:spcPct val="50000"/>
              </a:spcBef>
              <a:spcAft>
                <a:spcPct val="0"/>
              </a:spcAft>
              <a:defRPr>
                <a:solidFill>
                  <a:schemeClr val="tx1"/>
                </a:solidFill>
                <a:latin typeface="Comic Sans MS" pitchFamily="66" charset="0"/>
              </a:defRPr>
            </a:lvl8pPr>
            <a:lvl9pPr marL="3886200" indent="-228600" eaLnBrk="0" fontAlgn="base" hangingPunct="0">
              <a:spcBef>
                <a:spcPct val="50000"/>
              </a:spcBef>
              <a:spcAft>
                <a:spcPct val="0"/>
              </a:spcAft>
              <a:defRPr>
                <a:solidFill>
                  <a:schemeClr val="tx1"/>
                </a:solidFill>
                <a:latin typeface="Comic Sans MS" pitchFamily="66" charset="0"/>
              </a:defRPr>
            </a:lvl9pPr>
          </a:lstStyle>
          <a:p>
            <a:pPr eaLnBrk="1" hangingPunct="1"/>
            <a:r>
              <a:rPr lang="fr-FR" sz="1200" b="1" dirty="0" err="1"/>
              <a:t>ThomX</a:t>
            </a:r>
            <a:r>
              <a:rPr lang="fr-FR" sz="1200" b="1" dirty="0"/>
              <a:t> est une source de lumière basée sur l’effet Compton</a:t>
            </a:r>
          </a:p>
          <a:p>
            <a:pPr eaLnBrk="1" hangingPunct="1">
              <a:buFontTx/>
              <a:buChar char="-"/>
            </a:pPr>
            <a:r>
              <a:rPr lang="fr-FR" sz="1200" dirty="0"/>
              <a:t>La </a:t>
            </a:r>
            <a:r>
              <a:rPr lang="fr-FR" sz="1200" dirty="0" err="1"/>
              <a:t>retro-diffusion</a:t>
            </a:r>
            <a:r>
              <a:rPr lang="fr-FR" sz="1200" dirty="0"/>
              <a:t> Compton est, de </a:t>
            </a:r>
            <a:r>
              <a:rPr lang="fr-FR" sz="1200" dirty="0" err="1"/>
              <a:t>loin,l’amplificateur</a:t>
            </a:r>
            <a:r>
              <a:rPr lang="fr-FR" sz="1200" dirty="0"/>
              <a:t> de fréquence le plus efficace</a:t>
            </a:r>
          </a:p>
          <a:p>
            <a:pPr eaLnBrk="1" hangingPunct="1"/>
            <a:endParaRPr lang="fr-FR" sz="1200" dirty="0"/>
          </a:p>
          <a:p>
            <a:pPr eaLnBrk="1" hangingPunct="1">
              <a:buFontTx/>
              <a:buChar char="-"/>
            </a:pPr>
            <a:r>
              <a:rPr lang="fr-FR" sz="1200" b="1" i="1" dirty="0"/>
              <a:t>On as : </a:t>
            </a:r>
            <a:r>
              <a:rPr lang="fr-FR" sz="1200" b="1" i="1" dirty="0" smtClean="0">
                <a:latin typeface="Symbol" pitchFamily="18" charset="2"/>
              </a:rPr>
              <a:t>w</a:t>
            </a:r>
            <a:r>
              <a:rPr lang="fr-FR" sz="1200" b="1" baseline="-25000" dirty="0" smtClean="0"/>
              <a:t>diff</a:t>
            </a:r>
            <a:r>
              <a:rPr lang="fr-FR" sz="1200" b="1" dirty="0" smtClean="0"/>
              <a:t>~4</a:t>
            </a:r>
            <a:r>
              <a:rPr lang="fr-FR" sz="1200" b="1" dirty="0" smtClean="0">
                <a:latin typeface="Symbol" pitchFamily="18" charset="2"/>
              </a:rPr>
              <a:t>g</a:t>
            </a:r>
            <a:r>
              <a:rPr lang="fr-FR" sz="1200" b="1" baseline="30000" dirty="0" smtClean="0"/>
              <a:t>2</a:t>
            </a:r>
            <a:r>
              <a:rPr lang="fr-FR" sz="1200" b="1" dirty="0" smtClean="0"/>
              <a:t> </a:t>
            </a:r>
            <a:r>
              <a:rPr lang="fr-FR" sz="1200" b="1" i="1" dirty="0" err="1">
                <a:latin typeface="Symbol" pitchFamily="18" charset="2"/>
              </a:rPr>
              <a:t>w</a:t>
            </a:r>
            <a:r>
              <a:rPr lang="fr-FR" sz="1200" b="1" baseline="-25000" dirty="0" err="1"/>
              <a:t>laser</a:t>
            </a:r>
            <a:r>
              <a:rPr lang="fr-FR" sz="1200" dirty="0"/>
              <a:t>,  </a:t>
            </a:r>
            <a:r>
              <a:rPr lang="fr-FR" sz="1200" dirty="0" err="1"/>
              <a:t>ThomX</a:t>
            </a:r>
            <a:r>
              <a:rPr lang="fr-FR" sz="1200" dirty="0"/>
              <a:t> =&gt; </a:t>
            </a:r>
            <a:r>
              <a:rPr lang="fr-FR" sz="1200" b="1" dirty="0">
                <a:latin typeface="Symbol" pitchFamily="18" charset="2"/>
              </a:rPr>
              <a:t>g</a:t>
            </a:r>
            <a:r>
              <a:rPr lang="fr-FR" sz="1200" b="1" dirty="0"/>
              <a:t>~100 =&gt; On peut avoir des photons très énergétiques avec un accélérateur de ‘faible’ énergie, donc compact et ‘pas cher’</a:t>
            </a:r>
          </a:p>
          <a:p>
            <a:pPr eaLnBrk="1" hangingPunct="1">
              <a:buFontTx/>
              <a:buChar char="-"/>
            </a:pPr>
            <a:endParaRPr lang="fr-FR" sz="1200" dirty="0"/>
          </a:p>
          <a:p>
            <a:pPr eaLnBrk="1" hangingPunct="1">
              <a:buFontTx/>
              <a:buChar char="-"/>
            </a:pPr>
            <a:r>
              <a:rPr lang="fr-FR" sz="1200" dirty="0">
                <a:solidFill>
                  <a:srgbClr val="FF0000"/>
                </a:solidFill>
              </a:rPr>
              <a:t>Mais pour une source de lumière</a:t>
            </a:r>
            <a:r>
              <a:rPr lang="fr-FR" sz="1200" dirty="0">
                <a:solidFill>
                  <a:srgbClr val="CC3300"/>
                </a:solidFill>
              </a:rPr>
              <a:t> </a:t>
            </a:r>
            <a:r>
              <a:rPr lang="fr-FR" sz="1200" dirty="0"/>
              <a:t>: la section </a:t>
            </a:r>
            <a:r>
              <a:rPr lang="fr-FR" sz="1200" dirty="0" smtClean="0"/>
              <a:t>d’impact </a:t>
            </a:r>
            <a:r>
              <a:rPr lang="fr-FR" sz="1200" dirty="0"/>
              <a:t>Thomson est très faible: 6.6524 10</a:t>
            </a:r>
            <a:r>
              <a:rPr lang="fr-FR" sz="1200" baseline="30000" dirty="0"/>
              <a:t>-25</a:t>
            </a:r>
            <a:r>
              <a:rPr lang="fr-FR" sz="1200" dirty="0"/>
              <a:t> cm</a:t>
            </a:r>
            <a:r>
              <a:rPr lang="fr-FR" sz="1200" baseline="30000" dirty="0"/>
              <a:t>2</a:t>
            </a:r>
          </a:p>
          <a:p>
            <a:pPr eaLnBrk="1" hangingPunct="1">
              <a:buFontTx/>
              <a:buChar char="-"/>
            </a:pPr>
            <a:endParaRPr lang="fr-FR" sz="1200" baseline="30000" dirty="0"/>
          </a:p>
          <a:p>
            <a:pPr eaLnBrk="1" hangingPunct="1">
              <a:buFontTx/>
              <a:buChar char="-"/>
            </a:pPr>
            <a:r>
              <a:rPr lang="fr-FR" sz="1200" dirty="0"/>
              <a:t>Pour avoir </a:t>
            </a:r>
            <a:r>
              <a:rPr lang="fr-FR" sz="1200" dirty="0" smtClean="0"/>
              <a:t>un </a:t>
            </a:r>
            <a:r>
              <a:rPr lang="fr-FR" sz="1200" b="1" u="sng" dirty="0"/>
              <a:t>flux moyen</a:t>
            </a:r>
            <a:r>
              <a:rPr lang="fr-FR" sz="1200" dirty="0" smtClean="0"/>
              <a:t> </a:t>
            </a:r>
            <a:r>
              <a:rPr lang="fr-FR" sz="1200" dirty="0"/>
              <a:t>important </a:t>
            </a:r>
            <a:r>
              <a:rPr lang="fr-FR" sz="1200" dirty="0" smtClean="0"/>
              <a:t>on </a:t>
            </a:r>
            <a:r>
              <a:rPr lang="fr-FR" sz="1200" dirty="0"/>
              <a:t>a besoin de: beaucoup d’électrons qui collisionnent avec beaucoup de photons dans un volume très petit avec une grande fréquence de répétition. =&gt; CHOIX : Anneau de stockage et laser fibré amplifié dans une cavité optique</a:t>
            </a:r>
          </a:p>
          <a:p>
            <a:pPr eaLnBrk="1" hangingPunct="1"/>
            <a:endParaRPr lang="fr-FR" sz="1200" dirty="0"/>
          </a:p>
          <a:p>
            <a:pPr eaLnBrk="1" hangingPunct="1">
              <a:buFontTx/>
              <a:buChar char="-"/>
            </a:pPr>
            <a:r>
              <a:rPr lang="fr-FR" sz="1200" dirty="0" smtClean="0"/>
              <a:t>Donc </a:t>
            </a:r>
            <a:r>
              <a:rPr lang="fr-FR" sz="1200" dirty="0"/>
              <a:t>en prenant l’excellence de la technologie française pour ce qui concerne les accélérateurs, les lasers et les cavités optiques (</a:t>
            </a:r>
            <a:r>
              <a:rPr lang="fr-FR" sz="1200" dirty="0" err="1"/>
              <a:t>Mightylaser</a:t>
            </a:r>
            <a:r>
              <a:rPr lang="fr-FR" sz="1200" dirty="0"/>
              <a:t>) =&gt; </a:t>
            </a:r>
            <a:r>
              <a:rPr lang="fr-FR" sz="1200" dirty="0" err="1" smtClean="0"/>
              <a:t>ThomX</a:t>
            </a:r>
            <a:endParaRPr lang="fr-FR" sz="1200" dirty="0" smtClean="0"/>
          </a:p>
          <a:p>
            <a:pPr marL="0" indent="0" eaLnBrk="1" hangingPunct="1"/>
            <a:endParaRPr lang="fr-FR" sz="1200" dirty="0"/>
          </a:p>
          <a:p>
            <a:pPr eaLnBrk="1" hangingPunct="1"/>
            <a:r>
              <a:rPr lang="fr-FR" sz="1200" dirty="0"/>
              <a:t>En plus :</a:t>
            </a:r>
          </a:p>
          <a:p>
            <a:pPr eaLnBrk="1" hangingPunct="1"/>
            <a:r>
              <a:rPr lang="fr-FR" sz="1200" dirty="0"/>
              <a:t>1) Directivité = &gt; f= 1</a:t>
            </a:r>
            <a:r>
              <a:rPr lang="fr-FR" sz="1200" dirty="0">
                <a:latin typeface="Symbol" pitchFamily="18" charset="2"/>
              </a:rPr>
              <a:t>/g</a:t>
            </a:r>
            <a:r>
              <a:rPr lang="fr-FR" sz="1200" dirty="0"/>
              <a:t>  autour de la direction de l’électron</a:t>
            </a:r>
          </a:p>
          <a:p>
            <a:pPr eaLnBrk="1" hangingPunct="1"/>
            <a:r>
              <a:rPr lang="fr-FR" sz="1200" dirty="0"/>
              <a:t>2) Dépendance énergie / angle =&gt; </a:t>
            </a:r>
            <a:r>
              <a:rPr lang="fr-FR" sz="1200" dirty="0" err="1"/>
              <a:t>monochromaticité</a:t>
            </a:r>
            <a:r>
              <a:rPr lang="fr-FR" sz="1200" dirty="0"/>
              <a:t> par diaphragme</a:t>
            </a:r>
          </a:p>
          <a:p>
            <a:pPr eaLnBrk="1" hangingPunct="1"/>
            <a:r>
              <a:rPr lang="fr-FR" sz="1200" dirty="0"/>
              <a:t>3) Si nécessaire polarisation</a:t>
            </a:r>
          </a:p>
          <a:p>
            <a:pPr eaLnBrk="1" hangingPunct="1"/>
            <a:r>
              <a:rPr lang="fr-FR" sz="1200" dirty="0"/>
              <a:t>4) Photon </a:t>
            </a:r>
            <a:r>
              <a:rPr lang="fr-FR" sz="1200" dirty="0" err="1"/>
              <a:t>retrodiffusé</a:t>
            </a:r>
            <a:r>
              <a:rPr lang="fr-FR" sz="1200" dirty="0"/>
              <a:t> =&gt; énergie dépendante de l’angle de collision</a:t>
            </a:r>
          </a:p>
          <a:p>
            <a:pPr eaLnBrk="1" hangingPunct="1"/>
            <a:endParaRPr lang="fr-FR" sz="1200" dirty="0"/>
          </a:p>
          <a:p>
            <a:pPr eaLnBrk="1" hangingPunct="1"/>
            <a:endParaRPr lang="fr-FR" sz="1200" dirty="0"/>
          </a:p>
        </p:txBody>
      </p:sp>
      <p:sp>
        <p:nvSpPr>
          <p:cNvPr id="3075" name="Text Box 8"/>
          <p:cNvSpPr txBox="1">
            <a:spLocks noChangeArrowheads="1"/>
          </p:cNvSpPr>
          <p:nvPr/>
        </p:nvSpPr>
        <p:spPr bwMode="auto">
          <a:xfrm>
            <a:off x="-75072" y="914400"/>
            <a:ext cx="9077325"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8000" tIns="0" bIns="0" anchor="ctr"/>
          <a:lstStyle>
            <a:lvl1pPr marL="342900" indent="-342900"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50000"/>
              </a:spcBef>
              <a:spcAft>
                <a:spcPct val="0"/>
              </a:spcAft>
              <a:defRPr>
                <a:solidFill>
                  <a:schemeClr val="tx1"/>
                </a:solidFill>
                <a:latin typeface="Comic Sans MS" pitchFamily="66" charset="0"/>
              </a:defRPr>
            </a:lvl6pPr>
            <a:lvl7pPr marL="2971800" indent="-228600" eaLnBrk="0" fontAlgn="base" hangingPunct="0">
              <a:spcBef>
                <a:spcPct val="50000"/>
              </a:spcBef>
              <a:spcAft>
                <a:spcPct val="0"/>
              </a:spcAft>
              <a:defRPr>
                <a:solidFill>
                  <a:schemeClr val="tx1"/>
                </a:solidFill>
                <a:latin typeface="Comic Sans MS" pitchFamily="66" charset="0"/>
              </a:defRPr>
            </a:lvl7pPr>
            <a:lvl8pPr marL="3429000" indent="-228600" eaLnBrk="0" fontAlgn="base" hangingPunct="0">
              <a:spcBef>
                <a:spcPct val="50000"/>
              </a:spcBef>
              <a:spcAft>
                <a:spcPct val="0"/>
              </a:spcAft>
              <a:defRPr>
                <a:solidFill>
                  <a:schemeClr val="tx1"/>
                </a:solidFill>
                <a:latin typeface="Comic Sans MS" pitchFamily="66" charset="0"/>
              </a:defRPr>
            </a:lvl8pPr>
            <a:lvl9pPr marL="3886200" indent="-228600" eaLnBrk="0" fontAlgn="base" hangingPunct="0">
              <a:spcBef>
                <a:spcPct val="50000"/>
              </a:spcBef>
              <a:spcAft>
                <a:spcPct val="0"/>
              </a:spcAft>
              <a:defRPr>
                <a:solidFill>
                  <a:schemeClr val="tx1"/>
                </a:solidFill>
                <a:latin typeface="Comic Sans MS" pitchFamily="66" charset="0"/>
              </a:defRPr>
            </a:lvl9pPr>
          </a:lstStyle>
          <a:p>
            <a:pPr eaLnBrk="1" hangingPunct="1"/>
            <a:r>
              <a:rPr lang="fr-FR" sz="2000" b="1" dirty="0"/>
              <a:t>Que est ce que c’ est </a:t>
            </a:r>
            <a:r>
              <a:rPr lang="fr-FR" sz="2000" b="1" dirty="0" err="1" smtClean="0"/>
              <a:t>ThomX</a:t>
            </a:r>
            <a:r>
              <a:rPr lang="fr-FR" sz="2000" b="1" dirty="0" smtClean="0"/>
              <a:t> ?</a:t>
            </a:r>
            <a:endParaRPr lang="fr-FR" sz="2000" b="1" dirty="0"/>
          </a:p>
        </p:txBody>
      </p:sp>
      <p:sp>
        <p:nvSpPr>
          <p:cNvPr id="3076" name="Rectangle 130"/>
          <p:cNvSpPr>
            <a:spLocks noChangeArrowheads="1"/>
          </p:cNvSpPr>
          <p:nvPr/>
        </p:nvSpPr>
        <p:spPr bwMode="auto">
          <a:xfrm>
            <a:off x="34925" y="617538"/>
            <a:ext cx="899795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86000" tIns="0" bIns="0" anchor="ctr"/>
          <a:lstStyle/>
          <a:p>
            <a:pPr marL="342900" indent="-342900"/>
            <a:r>
              <a:rPr lang="en-GB" sz="1600" b="1">
                <a:solidFill>
                  <a:schemeClr val="bg1"/>
                </a:solidFill>
                <a:latin typeface="Arial Narrow" pitchFamily="34" charset="0"/>
              </a:rPr>
              <a:t>Le projet</a:t>
            </a:r>
          </a:p>
        </p:txBody>
      </p:sp>
    </p:spTree>
    <p:extLst>
      <p:ext uri="{BB962C8B-B14F-4D97-AF65-F5344CB8AC3E}">
        <p14:creationId xmlns:p14="http://schemas.microsoft.com/office/powerpoint/2010/main" val="14560536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62000"/>
            <a:ext cx="8229600" cy="1143000"/>
          </a:xfrm>
        </p:spPr>
        <p:txBody>
          <a:bodyPr>
            <a:normAutofit/>
          </a:bodyPr>
          <a:lstStyle/>
          <a:p>
            <a:r>
              <a:rPr lang="fr-FR" sz="2400" dirty="0" smtClean="0"/>
              <a:t>Apres, en passage, il a contribue au design de la cavité optique et a l’intégration et a la synchronisation</a:t>
            </a:r>
            <a:endParaRPr lang="fr-FR" sz="2400" dirty="0"/>
          </a:p>
        </p:txBody>
      </p:sp>
      <p:sp>
        <p:nvSpPr>
          <p:cNvPr id="3" name="Espace réservé du contenu 2"/>
          <p:cNvSpPr>
            <a:spLocks noGrp="1"/>
          </p:cNvSpPr>
          <p:nvPr>
            <p:ph idx="1"/>
          </p:nvPr>
        </p:nvSpPr>
        <p:spPr>
          <a:xfrm>
            <a:off x="381000" y="2057400"/>
            <a:ext cx="8229600" cy="4525963"/>
          </a:xfrm>
        </p:spPr>
        <p:txBody>
          <a:bodyPr>
            <a:normAutofit fontScale="25000" lnSpcReduction="20000"/>
          </a:bodyPr>
          <a:lstStyle/>
          <a:p>
            <a:r>
              <a:rPr lang="fr-FR" dirty="0" smtClean="0"/>
              <a:t>Bonjour Christelle, </a:t>
            </a:r>
            <a:br>
              <a:rPr lang="fr-FR" dirty="0" smtClean="0"/>
            </a:br>
            <a:r>
              <a:rPr lang="fr-FR" dirty="0" smtClean="0"/>
              <a:t/>
            </a:r>
            <a:br>
              <a:rPr lang="fr-FR" dirty="0" smtClean="0"/>
            </a:br>
            <a:r>
              <a:rPr lang="fr-FR" dirty="0" smtClean="0"/>
              <a:t>J'espère que tu as eu un grand succès à l'EPAC. </a:t>
            </a:r>
            <a:r>
              <a:rPr lang="fr-FR" b="1" dirty="0" smtClean="0">
                <a:solidFill>
                  <a:srgbClr val="FF0000"/>
                </a:solidFill>
              </a:rPr>
              <a:t>Avec Fabian et Richard, on explore la possibilité d'utiliser une cavité optique </a:t>
            </a:r>
            <a:br>
              <a:rPr lang="fr-FR" b="1" dirty="0" smtClean="0">
                <a:solidFill>
                  <a:srgbClr val="FF0000"/>
                </a:solidFill>
              </a:rPr>
            </a:br>
            <a:r>
              <a:rPr lang="fr-FR" b="1" dirty="0" smtClean="0">
                <a:solidFill>
                  <a:srgbClr val="FF0000"/>
                </a:solidFill>
              </a:rPr>
              <a:t>à 4 ou 6 miroirs dont la longueur hors-tout serait de 800 mm environ, et qui serait insérée dans l'anneau de façon telle que les premiers </a:t>
            </a:r>
            <a:br>
              <a:rPr lang="fr-FR" b="1" dirty="0" smtClean="0">
                <a:solidFill>
                  <a:srgbClr val="FF0000"/>
                </a:solidFill>
              </a:rPr>
            </a:br>
            <a:r>
              <a:rPr lang="fr-FR" b="1" dirty="0" err="1" smtClean="0">
                <a:solidFill>
                  <a:srgbClr val="FF0000"/>
                </a:solidFill>
              </a:rPr>
              <a:t>quadrupôles</a:t>
            </a:r>
            <a:r>
              <a:rPr lang="fr-FR" b="1" dirty="0" smtClean="0">
                <a:solidFill>
                  <a:srgbClr val="FF0000"/>
                </a:solidFill>
              </a:rPr>
              <a:t> seraient juste au delà, c'est-à-dire avec leur face la plus proche du point de collision à ~ 400 mm de ce point. </a:t>
            </a:r>
            <a:r>
              <a:rPr lang="fr-FR" dirty="0" smtClean="0"/>
              <a:t>Il s'agirait sans doute </a:t>
            </a:r>
            <a:br>
              <a:rPr lang="fr-FR" dirty="0" smtClean="0"/>
            </a:br>
            <a:r>
              <a:rPr lang="fr-FR" dirty="0" smtClean="0"/>
              <a:t>de quads en matériau magnétique permanent, les autres quads des deux doublets </a:t>
            </a:r>
            <a:r>
              <a:rPr lang="fr-FR" dirty="0"/>
              <a:t>(ceux plus éloignés du point de croisement) </a:t>
            </a:r>
            <a:br>
              <a:rPr lang="fr-FR" dirty="0"/>
            </a:br>
            <a:r>
              <a:rPr lang="fr-FR" dirty="0" smtClean="0"/>
              <a:t>étant des électro-aimants pour conserver de la souplesse dans le réglage de l'optique. Le faisceau d'électrons (comme celui de photons) serait plat (très peu haut verticalement) au point de croisement, ce qui veut dit qu'on viserait </a:t>
            </a:r>
            <a:r>
              <a:rPr lang="fr-FR" dirty="0" err="1" smtClean="0"/>
              <a:t>sigma_y</a:t>
            </a:r>
            <a:r>
              <a:rPr lang="fr-FR" dirty="0" smtClean="0"/>
              <a:t>* de 30 à 50 microns et </a:t>
            </a:r>
            <a:r>
              <a:rPr lang="fr-FR" dirty="0" err="1" smtClean="0"/>
              <a:t>sigma_x</a:t>
            </a:r>
            <a:r>
              <a:rPr lang="fr-FR" dirty="0" smtClean="0"/>
              <a:t>* de 5 à 10 fois plus. </a:t>
            </a:r>
            <a:br>
              <a:rPr lang="fr-FR" dirty="0" smtClean="0"/>
            </a:br>
            <a:r>
              <a:rPr lang="fr-FR" dirty="0" smtClean="0"/>
              <a:t>Est-ce que tu pourrais dire quelle devrait être (très approximativement) la force de ces </a:t>
            </a:r>
            <a:r>
              <a:rPr lang="fr-FR" dirty="0" err="1" smtClean="0"/>
              <a:t>quadrupôles</a:t>
            </a:r>
            <a:r>
              <a:rPr lang="fr-FR" dirty="0" smtClean="0"/>
              <a:t> (permanents) chargés d'assurer le faible </a:t>
            </a:r>
            <a:br>
              <a:rPr lang="fr-FR" dirty="0" smtClean="0"/>
            </a:br>
            <a:r>
              <a:rPr lang="fr-FR" dirty="0" smtClean="0"/>
              <a:t>beta dans le plan vertical? On peut envisager soit une structure en race-</a:t>
            </a:r>
            <a:r>
              <a:rPr lang="fr-FR" dirty="0" err="1" smtClean="0"/>
              <a:t>track</a:t>
            </a:r>
            <a:r>
              <a:rPr lang="fr-FR" dirty="0" smtClean="0"/>
              <a:t>, soit en octogone, la 1ère (race-</a:t>
            </a:r>
            <a:r>
              <a:rPr lang="fr-FR" dirty="0" err="1" smtClean="0"/>
              <a:t>track</a:t>
            </a:r>
            <a:r>
              <a:rPr lang="fr-FR" dirty="0" smtClean="0"/>
              <a:t>) étant peut-être plus </a:t>
            </a:r>
            <a:br>
              <a:rPr lang="fr-FR" dirty="0" smtClean="0"/>
            </a:br>
            <a:r>
              <a:rPr lang="fr-FR" dirty="0" smtClean="0"/>
              <a:t>appropriée à cause de la faible longueur du trajet de photons dans la cavité Fabry Pérot considérée. Il ne s'agit pas de faire une étude détaillée, mais seulement de dégager des premiers ordres de grandeur de cette force de focalisation. </a:t>
            </a:r>
            <a:br>
              <a:rPr lang="fr-FR" dirty="0" smtClean="0"/>
            </a:br>
            <a:r>
              <a:rPr lang="fr-FR" dirty="0" smtClean="0"/>
              <a:t>Bien cordialement, </a:t>
            </a:r>
            <a:br>
              <a:rPr lang="fr-FR" dirty="0" smtClean="0"/>
            </a:br>
            <a:r>
              <a:rPr lang="fr-FR" dirty="0" smtClean="0"/>
              <a:t/>
            </a:r>
            <a:br>
              <a:rPr lang="fr-FR" dirty="0" smtClean="0"/>
            </a:br>
            <a:r>
              <a:rPr lang="fr-FR" dirty="0" smtClean="0"/>
              <a:t>Jacques H </a:t>
            </a:r>
          </a:p>
          <a:p>
            <a:r>
              <a:rPr lang="fr-FR" dirty="0"/>
              <a:t>-On mardi 10 mars 2009 16:28 +0100 </a:t>
            </a:r>
            <a:r>
              <a:rPr lang="fr-FR" dirty="0" err="1"/>
              <a:t>wrote</a:t>
            </a:r>
            <a:r>
              <a:rPr lang="fr-FR" dirty="0"/>
              <a:t>: </a:t>
            </a:r>
            <a:br>
              <a:rPr lang="fr-FR" dirty="0"/>
            </a:br>
            <a:r>
              <a:rPr lang="fr-FR" dirty="0"/>
              <a:t/>
            </a:r>
            <a:br>
              <a:rPr lang="fr-FR" dirty="0"/>
            </a:br>
            <a:r>
              <a:rPr lang="fr-FR" b="1" dirty="0">
                <a:solidFill>
                  <a:srgbClr val="FF0000"/>
                </a:solidFill>
              </a:rPr>
              <a:t>S'il y a une réunion sur la synchro., je serais intéressé à y participer si </a:t>
            </a:r>
            <a:r>
              <a:rPr lang="fr-FR" b="1" dirty="0" smtClean="0">
                <a:solidFill>
                  <a:srgbClr val="FF0000"/>
                </a:solidFill>
              </a:rPr>
              <a:t>c'est </a:t>
            </a:r>
            <a:r>
              <a:rPr lang="fr-FR" b="1" dirty="0">
                <a:solidFill>
                  <a:srgbClr val="FF0000"/>
                </a:solidFill>
              </a:rPr>
              <a:t>possible </a:t>
            </a:r>
            <a:r>
              <a:rPr lang="fr-FR" dirty="0"/>
              <a:t>: plus précisément, je suis intéressé par les tolérances </a:t>
            </a:r>
            <a:br>
              <a:rPr lang="fr-FR" dirty="0"/>
            </a:br>
            <a:r>
              <a:rPr lang="fr-FR" dirty="0"/>
              <a:t>mises dans ce domaine de la synchro. </a:t>
            </a:r>
            <a:r>
              <a:rPr lang="fr-FR" dirty="0" smtClean="0"/>
              <a:t>De </a:t>
            </a:r>
            <a:r>
              <a:rPr lang="fr-FR" dirty="0"/>
              <a:t>mon côté, une première estimation me conduit à (approximativement) </a:t>
            </a:r>
            <a:r>
              <a:rPr lang="fr-FR" dirty="0" smtClean="0"/>
              <a:t>+ </a:t>
            </a:r>
            <a:r>
              <a:rPr lang="fr-FR" dirty="0"/>
              <a:t>ou - 10 </a:t>
            </a:r>
            <a:r>
              <a:rPr lang="fr-FR" dirty="0" err="1"/>
              <a:t>ps</a:t>
            </a:r>
            <a:r>
              <a:rPr lang="fr-FR" dirty="0"/>
              <a:t> entre le moment où le paquet d'électrons passe par le </a:t>
            </a:r>
            <a:r>
              <a:rPr lang="fr-FR" dirty="0" smtClean="0"/>
              <a:t>point </a:t>
            </a:r>
            <a:r>
              <a:rPr lang="fr-FR" dirty="0"/>
              <a:t>milieu de la section d'interaction et celui où le paquet de photons </a:t>
            </a:r>
            <a:r>
              <a:rPr lang="fr-FR" dirty="0" smtClean="0"/>
              <a:t>passe </a:t>
            </a:r>
            <a:r>
              <a:rPr lang="fr-FR" dirty="0"/>
              <a:t>par ce même point (pour un angle de croisement de 2,5°), </a:t>
            </a:r>
            <a:br>
              <a:rPr lang="fr-FR" dirty="0"/>
            </a:br>
            <a:r>
              <a:rPr lang="fr-FR" dirty="0"/>
              <a:t>-et + ou - 20 </a:t>
            </a:r>
            <a:r>
              <a:rPr lang="fr-FR" dirty="0" err="1"/>
              <a:t>ps</a:t>
            </a:r>
            <a:r>
              <a:rPr lang="fr-FR" dirty="0"/>
              <a:t>, soit + ou - 3,7° de la phase RF, sur la précision du </a:t>
            </a:r>
            <a:r>
              <a:rPr lang="fr-FR" dirty="0" smtClean="0"/>
              <a:t>temps </a:t>
            </a:r>
            <a:r>
              <a:rPr lang="fr-FR" dirty="0"/>
              <a:t>d'injection du paquet d'e- provenant du </a:t>
            </a:r>
            <a:r>
              <a:rPr lang="fr-FR" dirty="0" err="1"/>
              <a:t>linac</a:t>
            </a:r>
            <a:r>
              <a:rPr lang="fr-FR" dirty="0"/>
              <a:t> et la phase idéale </a:t>
            </a:r>
            <a:r>
              <a:rPr lang="fr-FR" dirty="0" smtClean="0"/>
              <a:t>RF </a:t>
            </a:r>
            <a:r>
              <a:rPr lang="fr-FR" dirty="0"/>
              <a:t>correspondant à la puissance moyenne perdue par les e- du fait </a:t>
            </a:r>
            <a:r>
              <a:rPr lang="fr-FR" dirty="0" smtClean="0"/>
              <a:t>du </a:t>
            </a:r>
            <a:r>
              <a:rPr lang="fr-FR" dirty="0"/>
              <a:t>rayonnement synchrotron et des </a:t>
            </a:r>
            <a:r>
              <a:rPr lang="fr-FR" dirty="0" err="1"/>
              <a:t>retro-diffusions</a:t>
            </a:r>
            <a:r>
              <a:rPr lang="fr-FR" dirty="0"/>
              <a:t> des photons. </a:t>
            </a:r>
          </a:p>
          <a:p>
            <a:endParaRPr lang="fr-FR" dirty="0"/>
          </a:p>
          <a:p>
            <a:r>
              <a:rPr lang="fr-FR" dirty="0"/>
              <a:t>Il me semble qu'il faut </a:t>
            </a:r>
            <a:br>
              <a:rPr lang="fr-FR" dirty="0"/>
            </a:br>
            <a:r>
              <a:rPr lang="fr-FR" dirty="0"/>
              <a:t>- choisir l'horloge "maître" : est-ce la cavité F-P ou le laser qui </a:t>
            </a:r>
            <a:br>
              <a:rPr lang="fr-FR" dirty="0"/>
            </a:br>
            <a:r>
              <a:rPr lang="fr-FR" dirty="0"/>
              <a:t>l'alimente ou un autre </a:t>
            </a:r>
            <a:r>
              <a:rPr lang="fr-FR" dirty="0" err="1"/>
              <a:t>osciallateur</a:t>
            </a:r>
            <a:r>
              <a:rPr lang="fr-FR" dirty="0"/>
              <a:t> (?), </a:t>
            </a:r>
            <a:br>
              <a:rPr lang="fr-FR" dirty="0"/>
            </a:br>
            <a:r>
              <a:rPr lang="fr-FR" dirty="0"/>
              <a:t>- générer (sans doute) des sous-multiples de cette horloge pour contrôler </a:t>
            </a:r>
            <a:br>
              <a:rPr lang="fr-FR" dirty="0"/>
            </a:br>
            <a:r>
              <a:rPr lang="fr-FR" dirty="0"/>
              <a:t>l'oscillateur qui alimente la cavité RF à 500 MHz, </a:t>
            </a:r>
            <a:br>
              <a:rPr lang="fr-FR" dirty="0"/>
            </a:br>
            <a:r>
              <a:rPr lang="fr-FR" dirty="0"/>
              <a:t>- générer d'autres sous-multiples pour contrôler le laser qui </a:t>
            </a:r>
            <a:br>
              <a:rPr lang="fr-FR" dirty="0"/>
            </a:br>
            <a:r>
              <a:rPr lang="fr-FR" dirty="0"/>
              <a:t>éclaire à 10 Hz la photocathode du </a:t>
            </a:r>
            <a:r>
              <a:rPr lang="fr-FR" dirty="0" err="1"/>
              <a:t>linac</a:t>
            </a:r>
            <a:r>
              <a:rPr lang="fr-FR" dirty="0"/>
              <a:t>, et voir si on peut régler l'arrivée </a:t>
            </a:r>
            <a:br>
              <a:rPr lang="fr-FR" dirty="0"/>
            </a:br>
            <a:r>
              <a:rPr lang="fr-FR" dirty="0"/>
              <a:t>du paquet de e- dans l'anneau à 10 </a:t>
            </a:r>
            <a:r>
              <a:rPr lang="fr-FR" dirty="0" err="1"/>
              <a:t>ps</a:t>
            </a:r>
            <a:r>
              <a:rPr lang="fr-FR" dirty="0"/>
              <a:t> près! </a:t>
            </a:r>
            <a:br>
              <a:rPr lang="fr-FR" dirty="0"/>
            </a:br>
            <a:r>
              <a:rPr lang="fr-FR" dirty="0"/>
              <a:t>JH </a:t>
            </a:r>
            <a:br>
              <a:rPr lang="fr-FR" dirty="0"/>
            </a:br>
            <a:r>
              <a:rPr lang="fr-FR" dirty="0"/>
              <a:t/>
            </a:r>
            <a:br>
              <a:rPr lang="fr-FR" dirty="0"/>
            </a:br>
            <a:r>
              <a:rPr lang="fr-FR" dirty="0"/>
              <a:t/>
            </a:r>
            <a:br>
              <a:rPr lang="fr-FR" dirty="0"/>
            </a:br>
            <a:r>
              <a:rPr lang="fr-FR" dirty="0"/>
              <a:t>Jacques H </a:t>
            </a:r>
            <a:br>
              <a:rPr lang="fr-FR" dirty="0"/>
            </a:br>
            <a:endParaRPr lang="fr-FR" dirty="0"/>
          </a:p>
          <a:p>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endParaRPr lang="fr-FR" dirty="0"/>
          </a:p>
        </p:txBody>
      </p:sp>
      <p:sp>
        <p:nvSpPr>
          <p:cNvPr id="4" name="Espace réservé de la date 3"/>
          <p:cNvSpPr>
            <a:spLocks noGrp="1"/>
          </p:cNvSpPr>
          <p:nvPr>
            <p:ph type="dt" sz="half" idx="10"/>
          </p:nvPr>
        </p:nvSpPr>
        <p:spPr>
          <a:xfrm>
            <a:off x="457200" y="6356350"/>
            <a:ext cx="2133600" cy="365125"/>
          </a:xfrm>
        </p:spPr>
        <p:txBody>
          <a:bodyPr/>
          <a:lstStyle/>
          <a:p>
            <a:fld id="{FAB0C95F-A110-4835-A59F-3F504C48CC78}" type="datetime1">
              <a:rPr lang="fr-FR" smtClean="0"/>
              <a:t>12/09/2013</a:t>
            </a:fld>
            <a:endParaRPr lang="fr-FR"/>
          </a:p>
        </p:txBody>
      </p:sp>
      <p:sp>
        <p:nvSpPr>
          <p:cNvPr id="6" name="Espace réservé du numéro de diapositive 5"/>
          <p:cNvSpPr>
            <a:spLocks noGrp="1"/>
          </p:cNvSpPr>
          <p:nvPr>
            <p:ph type="sldNum" sz="quarter" idx="12"/>
          </p:nvPr>
        </p:nvSpPr>
        <p:spPr>
          <a:xfrm>
            <a:off x="6553200" y="6356350"/>
            <a:ext cx="2133600" cy="365125"/>
          </a:xfrm>
        </p:spPr>
        <p:txBody>
          <a:bodyPr/>
          <a:lstStyle/>
          <a:p>
            <a:fld id="{385B71F5-BA82-42CC-83B3-B4127CEF3355}" type="slidenum">
              <a:rPr lang="fr-FR" smtClean="0"/>
              <a:t>20</a:t>
            </a:fld>
            <a:endParaRPr lang="fr-FR"/>
          </a:p>
        </p:txBody>
      </p:sp>
      <p:sp>
        <p:nvSpPr>
          <p:cNvPr id="7" name="Espace réservé du pied de page 6"/>
          <p:cNvSpPr>
            <a:spLocks noGrp="1"/>
          </p:cNvSpPr>
          <p:nvPr>
            <p:ph type="ftr" sz="quarter" idx="11"/>
          </p:nvPr>
        </p:nvSpPr>
        <p:spPr/>
        <p:txBody>
          <a:bodyPr/>
          <a:lstStyle/>
          <a:p>
            <a:r>
              <a:rPr lang="it-IT" smtClean="0"/>
              <a:t>Alessandro Variola                                                     Prix Lagarrigue                                                     Orsay 12/09/2013</a:t>
            </a:r>
            <a:endParaRPr lang="fr-FR" dirty="0"/>
          </a:p>
        </p:txBody>
      </p:sp>
    </p:spTree>
    <p:extLst>
      <p:ext uri="{BB962C8B-B14F-4D97-AF65-F5344CB8AC3E}">
        <p14:creationId xmlns:p14="http://schemas.microsoft.com/office/powerpoint/2010/main" val="312285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normAutofit/>
          </a:bodyPr>
          <a:lstStyle/>
          <a:p>
            <a:r>
              <a:rPr lang="fr-FR" sz="2800" dirty="0" smtClean="0"/>
              <a:t>Perte de luminosité par la </a:t>
            </a:r>
            <a:r>
              <a:rPr lang="fr-FR" sz="2800" dirty="0" err="1" smtClean="0"/>
              <a:t>Syncro</a:t>
            </a:r>
            <a:endParaRPr lang="fr-FR" sz="2800" dirty="0"/>
          </a:p>
        </p:txBody>
      </p:sp>
      <p:sp>
        <p:nvSpPr>
          <p:cNvPr id="3" name="Espace réservé du contenu 2"/>
          <p:cNvSpPr>
            <a:spLocks noGrp="1"/>
          </p:cNvSpPr>
          <p:nvPr>
            <p:ph idx="1"/>
          </p:nvPr>
        </p:nvSpPr>
        <p:spPr/>
        <p:txBody>
          <a:bodyPr/>
          <a:lstStyle/>
          <a:p>
            <a:endParaRPr lang="fr-F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341497" y="186710"/>
            <a:ext cx="4699132" cy="679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space réservé de la date 3"/>
          <p:cNvSpPr>
            <a:spLocks noGrp="1"/>
          </p:cNvSpPr>
          <p:nvPr>
            <p:ph type="dt" sz="half" idx="10"/>
          </p:nvPr>
        </p:nvSpPr>
        <p:spPr>
          <a:xfrm>
            <a:off x="457200" y="6356350"/>
            <a:ext cx="2133600" cy="365125"/>
          </a:xfrm>
        </p:spPr>
        <p:txBody>
          <a:bodyPr/>
          <a:lstStyle/>
          <a:p>
            <a:fld id="{649D8949-06FD-42D6-A5DC-57133F0686DB}" type="datetime1">
              <a:rPr lang="fr-FR" smtClean="0"/>
              <a:t>12/09/2013</a:t>
            </a:fld>
            <a:endParaRPr lang="fr-FR"/>
          </a:p>
        </p:txBody>
      </p:sp>
      <p:sp>
        <p:nvSpPr>
          <p:cNvPr id="6" name="Espace réservé du numéro de diapositive 5"/>
          <p:cNvSpPr>
            <a:spLocks noGrp="1"/>
          </p:cNvSpPr>
          <p:nvPr>
            <p:ph type="sldNum" sz="quarter" idx="12"/>
          </p:nvPr>
        </p:nvSpPr>
        <p:spPr>
          <a:xfrm>
            <a:off x="6553200" y="6356350"/>
            <a:ext cx="2133600" cy="365125"/>
          </a:xfrm>
        </p:spPr>
        <p:txBody>
          <a:bodyPr/>
          <a:lstStyle/>
          <a:p>
            <a:fld id="{385B71F5-BA82-42CC-83B3-B4127CEF3355}" type="slidenum">
              <a:rPr lang="fr-FR" smtClean="0"/>
              <a:t>21</a:t>
            </a:fld>
            <a:endParaRPr lang="fr-FR"/>
          </a:p>
        </p:txBody>
      </p:sp>
      <p:sp>
        <p:nvSpPr>
          <p:cNvPr id="7" name="Espace réservé du pied de page 6"/>
          <p:cNvSpPr>
            <a:spLocks noGrp="1"/>
          </p:cNvSpPr>
          <p:nvPr>
            <p:ph type="ftr" sz="quarter" idx="11"/>
          </p:nvPr>
        </p:nvSpPr>
        <p:spPr/>
        <p:txBody>
          <a:bodyPr/>
          <a:lstStyle/>
          <a:p>
            <a:r>
              <a:rPr lang="it-IT" smtClean="0"/>
              <a:t>Alessandro Variola                                                     Prix Lagarrigue                                                     Orsay 12/09/2013</a:t>
            </a:r>
            <a:endParaRPr lang="fr-FR" dirty="0"/>
          </a:p>
        </p:txBody>
      </p:sp>
    </p:spTree>
    <p:extLst>
      <p:ext uri="{BB962C8B-B14F-4D97-AF65-F5344CB8AC3E}">
        <p14:creationId xmlns:p14="http://schemas.microsoft.com/office/powerpoint/2010/main" val="29627816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3400" y="457200"/>
            <a:ext cx="8229600" cy="1143000"/>
          </a:xfrm>
        </p:spPr>
        <p:txBody>
          <a:bodyPr>
            <a:normAutofit/>
          </a:bodyPr>
          <a:lstStyle/>
          <a:p>
            <a:r>
              <a:rPr lang="fr-FR" sz="3600" dirty="0" smtClean="0"/>
              <a:t>Un jour je lui ai parle des ions….</a:t>
            </a:r>
            <a:endParaRPr lang="fr-FR" sz="3600" dirty="0"/>
          </a:p>
        </p:txBody>
      </p:sp>
      <p:sp>
        <p:nvSpPr>
          <p:cNvPr id="3" name="Espace réservé du contenu 2"/>
          <p:cNvSpPr>
            <a:spLocks noGrp="1"/>
          </p:cNvSpPr>
          <p:nvPr>
            <p:ph idx="1"/>
          </p:nvPr>
        </p:nvSpPr>
        <p:spPr>
          <a:xfrm>
            <a:off x="457200" y="1828800"/>
            <a:ext cx="8229600" cy="4525963"/>
          </a:xfrm>
        </p:spPr>
        <p:txBody>
          <a:bodyPr>
            <a:noAutofit/>
          </a:bodyPr>
          <a:lstStyle/>
          <a:p>
            <a:r>
              <a:rPr lang="fr-FR" sz="1800" dirty="0" smtClean="0"/>
              <a:t>On </a:t>
            </a:r>
            <a:r>
              <a:rPr lang="fr-FR" sz="1800" dirty="0" err="1" smtClean="0"/>
              <a:t>Fri</a:t>
            </a:r>
            <a:r>
              <a:rPr lang="fr-FR" sz="1800" dirty="0" smtClean="0"/>
              <a:t>, 24 </a:t>
            </a:r>
            <a:r>
              <a:rPr lang="fr-FR" sz="1800" dirty="0" err="1" smtClean="0"/>
              <a:t>Apr</a:t>
            </a:r>
            <a:r>
              <a:rPr lang="fr-FR" sz="1800" dirty="0" smtClean="0"/>
              <a:t> 2009, </a:t>
            </a:r>
            <a:r>
              <a:rPr lang="fr-FR" sz="1800" dirty="0" err="1" smtClean="0"/>
              <a:t>variola</a:t>
            </a:r>
            <a:r>
              <a:rPr lang="fr-FR" sz="1800" dirty="0" smtClean="0"/>
              <a:t> </a:t>
            </a:r>
            <a:r>
              <a:rPr lang="fr-FR" sz="1800" dirty="0" err="1" smtClean="0"/>
              <a:t>wrote</a:t>
            </a:r>
            <a:r>
              <a:rPr lang="fr-FR" sz="1800" dirty="0" smtClean="0"/>
              <a:t>: </a:t>
            </a:r>
          </a:p>
          <a:p>
            <a:r>
              <a:rPr lang="fr-FR" sz="1800" dirty="0" smtClean="0"/>
              <a:t>Bonjour J‘ai fait </a:t>
            </a:r>
            <a:r>
              <a:rPr lang="fr-FR" sz="1800" dirty="0" err="1" smtClean="0"/>
              <a:t>qqe</a:t>
            </a:r>
            <a:r>
              <a:rPr lang="fr-FR" sz="1800" dirty="0" smtClean="0"/>
              <a:t> estimation pour l'effet de instabilité par ion </a:t>
            </a:r>
            <a:r>
              <a:rPr lang="fr-FR" sz="1800" dirty="0" err="1" smtClean="0"/>
              <a:t>trapping</a:t>
            </a:r>
            <a:r>
              <a:rPr lang="fr-FR" sz="1800" dirty="0" smtClean="0"/>
              <a:t>. Si je ne me trompe pas on va a </a:t>
            </a:r>
            <a:r>
              <a:rPr lang="fr-FR" sz="1800" dirty="0" err="1" smtClean="0"/>
              <a:t>pieger</a:t>
            </a:r>
            <a:r>
              <a:rPr lang="fr-FR" sz="1800" dirty="0" smtClean="0"/>
              <a:t> toutes les masses ( A&gt;0.03) avec une augmentation de pression de ~ 3 10exp-9 mbar. Le tune shift conséquent est très dépendant du beta moyen.. donc a calculer..... N'est donc pas impossible qu'il faudra penser a insérer des électrodes de nettoyage. A suivre al</a:t>
            </a:r>
          </a:p>
          <a:p>
            <a:r>
              <a:rPr lang="fr-FR" sz="1800" dirty="0">
                <a:solidFill>
                  <a:srgbClr val="FF0000"/>
                </a:solidFill>
              </a:rPr>
              <a:t>Est-ce que, en dehors des instabilités, ces ions peuvent réduire la durée de vie du faisceau stocké? </a:t>
            </a:r>
            <a:r>
              <a:rPr lang="fr-FR" sz="1800" dirty="0"/>
              <a:t>Jacques H </a:t>
            </a:r>
          </a:p>
          <a:p>
            <a:endParaRPr lang="fr-FR" sz="1800" dirty="0"/>
          </a:p>
        </p:txBody>
      </p:sp>
      <p:sp>
        <p:nvSpPr>
          <p:cNvPr id="4" name="Espace réservé de la date 3"/>
          <p:cNvSpPr>
            <a:spLocks noGrp="1"/>
          </p:cNvSpPr>
          <p:nvPr>
            <p:ph type="dt" sz="half" idx="10"/>
          </p:nvPr>
        </p:nvSpPr>
        <p:spPr>
          <a:xfrm>
            <a:off x="457200" y="6356350"/>
            <a:ext cx="2133600" cy="365125"/>
          </a:xfrm>
        </p:spPr>
        <p:txBody>
          <a:bodyPr/>
          <a:lstStyle/>
          <a:p>
            <a:fld id="{37C0BC64-2ACD-44AD-9A10-A8B0EACAF8B7}" type="datetime1">
              <a:rPr lang="fr-FR" smtClean="0"/>
              <a:t>12/09/2013</a:t>
            </a:fld>
            <a:endParaRPr lang="fr-FR"/>
          </a:p>
        </p:txBody>
      </p:sp>
      <p:sp>
        <p:nvSpPr>
          <p:cNvPr id="6" name="Espace réservé du numéro de diapositive 5"/>
          <p:cNvSpPr>
            <a:spLocks noGrp="1"/>
          </p:cNvSpPr>
          <p:nvPr>
            <p:ph type="sldNum" sz="quarter" idx="12"/>
          </p:nvPr>
        </p:nvSpPr>
        <p:spPr>
          <a:xfrm>
            <a:off x="6553200" y="6356350"/>
            <a:ext cx="2133600" cy="365125"/>
          </a:xfrm>
        </p:spPr>
        <p:txBody>
          <a:bodyPr/>
          <a:lstStyle/>
          <a:p>
            <a:fld id="{385B71F5-BA82-42CC-83B3-B4127CEF3355}" type="slidenum">
              <a:rPr lang="fr-FR" smtClean="0"/>
              <a:t>22</a:t>
            </a:fld>
            <a:endParaRPr lang="fr-FR"/>
          </a:p>
        </p:txBody>
      </p:sp>
      <p:sp>
        <p:nvSpPr>
          <p:cNvPr id="7" name="Espace réservé du pied de page 6"/>
          <p:cNvSpPr>
            <a:spLocks noGrp="1"/>
          </p:cNvSpPr>
          <p:nvPr>
            <p:ph type="ftr" sz="quarter" idx="11"/>
          </p:nvPr>
        </p:nvSpPr>
        <p:spPr/>
        <p:txBody>
          <a:bodyPr/>
          <a:lstStyle/>
          <a:p>
            <a:r>
              <a:rPr lang="it-IT" smtClean="0"/>
              <a:t>Alessandro Variola                                                     Prix Lagarrigue                                                     Orsay 12/09/2013</a:t>
            </a:r>
            <a:endParaRPr lang="fr-FR" dirty="0"/>
          </a:p>
        </p:txBody>
      </p:sp>
    </p:spTree>
    <p:extLst>
      <p:ext uri="{BB962C8B-B14F-4D97-AF65-F5344CB8AC3E}">
        <p14:creationId xmlns:p14="http://schemas.microsoft.com/office/powerpoint/2010/main" val="5591803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dirty="0" smtClean="0"/>
              <a:t>Apres </a:t>
            </a:r>
            <a:r>
              <a:rPr lang="fr-FR" dirty="0" err="1" smtClean="0"/>
              <a:t>qqe</a:t>
            </a:r>
            <a:r>
              <a:rPr lang="fr-FR" dirty="0" smtClean="0"/>
              <a:t> jour..</a:t>
            </a:r>
            <a:endParaRPr lang="fr-FR" dirty="0"/>
          </a:p>
        </p:txBody>
      </p:sp>
      <p:sp>
        <p:nvSpPr>
          <p:cNvPr id="3" name="Espace réservé du contenu 2"/>
          <p:cNvSpPr>
            <a:spLocks noGrp="1"/>
          </p:cNvSpPr>
          <p:nvPr>
            <p:ph idx="1"/>
          </p:nvPr>
        </p:nvSpPr>
        <p:spPr>
          <a:xfrm>
            <a:off x="457200" y="1600200"/>
            <a:ext cx="4343400" cy="4525963"/>
          </a:xfrm>
        </p:spPr>
        <p:txBody>
          <a:bodyPr>
            <a:normAutofit fontScale="25000" lnSpcReduction="20000"/>
          </a:bodyPr>
          <a:lstStyle/>
          <a:p>
            <a:r>
              <a:rPr lang="fr-FR" dirty="0" smtClean="0"/>
              <a:t>Bonjour, </a:t>
            </a:r>
            <a:br>
              <a:rPr lang="fr-FR" dirty="0" smtClean="0"/>
            </a:br>
            <a:r>
              <a:rPr lang="fr-FR" dirty="0" smtClean="0"/>
              <a:t/>
            </a:r>
            <a:br>
              <a:rPr lang="fr-FR" dirty="0" smtClean="0"/>
            </a:br>
            <a:r>
              <a:rPr lang="fr-FR" dirty="0" smtClean="0"/>
              <a:t>D'abord je dois rectifier un nombre que j'ai donné hier: </a:t>
            </a:r>
            <a:br>
              <a:rPr lang="fr-FR" dirty="0" smtClean="0"/>
            </a:br>
            <a:r>
              <a:rPr lang="fr-FR" dirty="0" smtClean="0"/>
              <a:t>si l'on passe d'un angle de croisement de 1.9° à 0°, toutes choses </a:t>
            </a:r>
            <a:br>
              <a:rPr lang="fr-FR" dirty="0" smtClean="0"/>
            </a:br>
            <a:r>
              <a:rPr lang="fr-FR" dirty="0" smtClean="0"/>
              <a:t>par ailleurs étant maintenues constantes, le taux de production des </a:t>
            </a:r>
            <a:br>
              <a:rPr lang="fr-FR" dirty="0" smtClean="0"/>
            </a:br>
            <a:r>
              <a:rPr lang="fr-FR" dirty="0" smtClean="0"/>
              <a:t>X est x par 1.58 (et non 2). C'est un gain qui reste significatif, et </a:t>
            </a:r>
            <a:br>
              <a:rPr lang="fr-FR" dirty="0" smtClean="0"/>
            </a:br>
            <a:r>
              <a:rPr lang="fr-FR" dirty="0" smtClean="0"/>
              <a:t>le fonctionnement de l'anneau serait nettement plus facile (ainsi </a:t>
            </a:r>
            <a:br>
              <a:rPr lang="fr-FR" dirty="0" smtClean="0"/>
            </a:br>
            <a:r>
              <a:rPr lang="fr-FR" dirty="0" smtClean="0"/>
              <a:t>que la synchronisation anneau-cavité FP). </a:t>
            </a:r>
            <a:br>
              <a:rPr lang="fr-FR" dirty="0" smtClean="0"/>
            </a:br>
            <a:r>
              <a:rPr lang="fr-FR" dirty="0" smtClean="0"/>
              <a:t>Pour ce qui est des ions, voici quelques ordres de grandeur (SOUS RESERVE </a:t>
            </a:r>
            <a:br>
              <a:rPr lang="fr-FR" dirty="0" smtClean="0"/>
            </a:br>
            <a:r>
              <a:rPr lang="fr-FR" dirty="0" smtClean="0"/>
              <a:t>DE VERIFICATIONS). La pression visée dans l'anneau est &lt;3 10**-7 Pa. </a:t>
            </a:r>
            <a:br>
              <a:rPr lang="fr-FR" dirty="0" smtClean="0"/>
            </a:br>
            <a:r>
              <a:rPr lang="fr-FR" dirty="0" smtClean="0"/>
              <a:t>S'il y avait un seul électron tournant, son parcours serait de 3 10**7 </a:t>
            </a:r>
            <a:br>
              <a:rPr lang="fr-FR" dirty="0" smtClean="0"/>
            </a:br>
            <a:r>
              <a:rPr lang="fr-FR" dirty="0" smtClean="0"/>
              <a:t>cm par MILLISECONDE et, en supposant que le gaz résiduel est de l'air, </a:t>
            </a:r>
            <a:br>
              <a:rPr lang="fr-FR" dirty="0" smtClean="0"/>
            </a:br>
            <a:r>
              <a:rPr lang="fr-FR" dirty="0" smtClean="0"/>
              <a:t>l'épaisseur de gaz traversée pendant ce temps est de </a:t>
            </a:r>
            <a:br>
              <a:rPr lang="fr-FR" dirty="0" smtClean="0"/>
            </a:br>
            <a:r>
              <a:rPr lang="fr-FR" dirty="0" smtClean="0"/>
              <a:t>1.2 10**-3(g/cm3) x (3 10**-7 Pa/10**5 Pa) x 3 10**7 (cm) = 10**-7 g/cm2. </a:t>
            </a:r>
            <a:br>
              <a:rPr lang="fr-FR" dirty="0" smtClean="0"/>
            </a:br>
            <a:r>
              <a:rPr lang="fr-FR" dirty="0" smtClean="0"/>
              <a:t>Un électron d'énergie comprise entre 10 et 100 MeV perd à peu près 2 MeV </a:t>
            </a:r>
            <a:br>
              <a:rPr lang="fr-FR" dirty="0" smtClean="0"/>
            </a:br>
            <a:r>
              <a:rPr lang="fr-FR" dirty="0" smtClean="0"/>
              <a:t>par g/cm2, ce qui fait une perte d'énergie par ionisation de 0,2 eV par ms. </a:t>
            </a:r>
            <a:br>
              <a:rPr lang="fr-FR" dirty="0" smtClean="0"/>
            </a:br>
            <a:r>
              <a:rPr lang="fr-FR" dirty="0" smtClean="0"/>
              <a:t>Dans la plupart des gaz (air y compris), il faut une trentaine d'eV pour </a:t>
            </a:r>
            <a:br>
              <a:rPr lang="fr-FR" dirty="0" smtClean="0"/>
            </a:br>
            <a:r>
              <a:rPr lang="fr-FR" dirty="0" smtClean="0"/>
              <a:t>produire un ion. Il faut donc environ 150 ms pour qu'un électron </a:t>
            </a:r>
            <a:br>
              <a:rPr lang="fr-FR" dirty="0" smtClean="0"/>
            </a:br>
            <a:r>
              <a:rPr lang="fr-FR" dirty="0" smtClean="0"/>
              <a:t>stocké produise un ion, autrement dit pour être 'neutralisé'. Lorsqu'il </a:t>
            </a:r>
            <a:br>
              <a:rPr lang="fr-FR" dirty="0" smtClean="0"/>
            </a:br>
            <a:r>
              <a:rPr lang="fr-FR" dirty="0" smtClean="0"/>
              <a:t>y a de l'ordre de 10**(9 ou 10) e- qui tournent ensemble dans l'anneau, je ne </a:t>
            </a:r>
            <a:br>
              <a:rPr lang="fr-FR" dirty="0" smtClean="0"/>
            </a:br>
            <a:r>
              <a:rPr lang="fr-FR" dirty="0" smtClean="0"/>
              <a:t>suis pas sûr qu'il n'y a pas des corrections à apporter, mais je pense </a:t>
            </a:r>
            <a:br>
              <a:rPr lang="fr-FR" dirty="0" smtClean="0"/>
            </a:br>
            <a:r>
              <a:rPr lang="fr-FR" dirty="0" smtClean="0"/>
              <a:t>qu'il faut s'attendre à ce que les ions soient produits à un taux tel que </a:t>
            </a:r>
            <a:br>
              <a:rPr lang="fr-FR" dirty="0" smtClean="0"/>
            </a:br>
            <a:r>
              <a:rPr lang="fr-FR" dirty="0" smtClean="0"/>
              <a:t>la saturation (neutralisation du faisceau de e- -- après ça, la charge d'espace </a:t>
            </a:r>
            <a:br>
              <a:rPr lang="fr-FR" dirty="0" smtClean="0"/>
            </a:br>
            <a:r>
              <a:rPr lang="fr-FR" dirty="0" smtClean="0"/>
              <a:t>expulse les nouveaux arrivants) en moins d'une seconde de fonctionnement de </a:t>
            </a:r>
            <a:br>
              <a:rPr lang="fr-FR" dirty="0" smtClean="0"/>
            </a:br>
            <a:r>
              <a:rPr lang="fr-FR" dirty="0" smtClean="0"/>
              <a:t>l'anneau. </a:t>
            </a:r>
            <a:br>
              <a:rPr lang="fr-FR" dirty="0" smtClean="0"/>
            </a:br>
            <a:r>
              <a:rPr lang="fr-FR" dirty="0" smtClean="0"/>
              <a:t>Si on 'saute' une (seule) réinjection, les ions vont partir à une vitesse de </a:t>
            </a:r>
            <a:br>
              <a:rPr lang="fr-FR" dirty="0" smtClean="0"/>
            </a:br>
            <a:r>
              <a:rPr lang="fr-FR" dirty="0" smtClean="0"/>
              <a:t>l'ordre de quelques centaines de m/s (~300 m/s) avec une distribution </a:t>
            </a:r>
            <a:br>
              <a:rPr lang="fr-FR" dirty="0" smtClean="0"/>
            </a:br>
            <a:r>
              <a:rPr lang="fr-FR" dirty="0" smtClean="0"/>
              <a:t>maxwellienne,  du fait de leur agitation thermique à 300 K, avec </a:t>
            </a:r>
            <a:br>
              <a:rPr lang="fr-FR" dirty="0" smtClean="0"/>
            </a:br>
            <a:r>
              <a:rPr lang="fr-FR" dirty="0" smtClean="0"/>
              <a:t>en plus l'effet de leur propre charge d'espace (que je n'ai pas pris </a:t>
            </a:r>
            <a:br>
              <a:rPr lang="fr-FR" dirty="0" smtClean="0"/>
            </a:br>
            <a:r>
              <a:rPr lang="fr-FR" dirty="0" smtClean="0"/>
              <a:t>en compte). </a:t>
            </a:r>
            <a:br>
              <a:rPr lang="fr-FR" dirty="0" smtClean="0"/>
            </a:br>
            <a:r>
              <a:rPr lang="fr-FR" dirty="0" smtClean="0"/>
              <a:t>Les ions ne partent pas nécessairement directement vers l'élément de </a:t>
            </a:r>
            <a:br>
              <a:rPr lang="fr-FR" dirty="0" smtClean="0"/>
            </a:br>
            <a:r>
              <a:rPr lang="fr-FR" dirty="0" smtClean="0"/>
              <a:t>paroi de la chambre à vide le plus proche. Si l'on dit qu'ils doivent </a:t>
            </a:r>
            <a:br>
              <a:rPr lang="fr-FR" dirty="0" smtClean="0"/>
            </a:br>
            <a:r>
              <a:rPr lang="fr-FR" dirty="0" smtClean="0"/>
              <a:t>parcourir ~ une quinzaine de cm avant d'atteindre cette chbre à vide, </a:t>
            </a:r>
            <a:br>
              <a:rPr lang="fr-FR" dirty="0" smtClean="0"/>
            </a:br>
            <a:r>
              <a:rPr lang="fr-FR" dirty="0" smtClean="0"/>
              <a:t>tous ceux qui ont une vitesse inférieure à 0.15 m /0.020 s =  7.5 m/s </a:t>
            </a:r>
            <a:br>
              <a:rPr lang="fr-FR" dirty="0" smtClean="0"/>
            </a:br>
            <a:r>
              <a:rPr lang="fr-FR" dirty="0" smtClean="0"/>
              <a:t>atteindront la chbre à vide, ce qui veut dire que pratiquement </a:t>
            </a:r>
            <a:br>
              <a:rPr lang="fr-FR" dirty="0" smtClean="0"/>
            </a:br>
            <a:r>
              <a:rPr lang="fr-FR" dirty="0" smtClean="0"/>
              <a:t>tous les ions seront éliminés (il me semble). </a:t>
            </a:r>
            <a:br>
              <a:rPr lang="fr-FR" dirty="0" smtClean="0"/>
            </a:br>
            <a:r>
              <a:rPr lang="fr-FR" dirty="0" smtClean="0"/>
              <a:t>A noter que le libre parcours moyen d'une molécule </a:t>
            </a:r>
            <a:br>
              <a:rPr lang="fr-FR" dirty="0" smtClean="0"/>
            </a:br>
            <a:r>
              <a:rPr lang="fr-FR" dirty="0" smtClean="0"/>
              <a:t>dans de l'air à 300K et 3 10**-7 Pa est supérieur à 100 m, si je ne me </a:t>
            </a:r>
            <a:br>
              <a:rPr lang="fr-FR" dirty="0" smtClean="0"/>
            </a:br>
            <a:r>
              <a:rPr lang="fr-FR" dirty="0" smtClean="0"/>
              <a:t>suis pas trompé! Les ions très lents (quelques m/s) vont rester plus ou moins </a:t>
            </a:r>
            <a:br>
              <a:rPr lang="fr-FR" dirty="0" smtClean="0"/>
            </a:br>
            <a:r>
              <a:rPr lang="fr-FR" dirty="0" smtClean="0"/>
              <a:t>sur place jusqu'à ce qu'ils récupèrent de la vitesse par collisions </a:t>
            </a:r>
            <a:br>
              <a:rPr lang="fr-FR" dirty="0" smtClean="0"/>
            </a:br>
            <a:r>
              <a:rPr lang="fr-FR" dirty="0" smtClean="0"/>
              <a:t>avec des voisins. Je n'ai pas regardé le temps qu'il faut pour cela. </a:t>
            </a:r>
            <a:br>
              <a:rPr lang="fr-FR" dirty="0" smtClean="0"/>
            </a:br>
            <a:r>
              <a:rPr lang="fr-FR" dirty="0" smtClean="0"/>
              <a:t>Il reste aussi à voir le rôle (positif, pour ce qui est de </a:t>
            </a:r>
            <a:br>
              <a:rPr lang="fr-FR" dirty="0" smtClean="0"/>
            </a:br>
            <a:r>
              <a:rPr lang="fr-FR" dirty="0" smtClean="0"/>
              <a:t>l'élimination des ions lors d'un arrêt de l'injection des e-) de la charge </a:t>
            </a:r>
            <a:br>
              <a:rPr lang="fr-FR" dirty="0" smtClean="0"/>
            </a:br>
            <a:r>
              <a:rPr lang="fr-FR" dirty="0" smtClean="0"/>
              <a:t>d'espace du nuage d'ions. </a:t>
            </a:r>
            <a:br>
              <a:rPr lang="fr-FR" dirty="0" smtClean="0"/>
            </a:br>
            <a:r>
              <a:rPr lang="fr-FR" dirty="0" smtClean="0"/>
              <a:t>En conclusion, il me semble que cette question des ions doit être </a:t>
            </a:r>
            <a:br>
              <a:rPr lang="fr-FR" dirty="0" smtClean="0"/>
            </a:br>
            <a:r>
              <a:rPr lang="fr-FR" dirty="0" smtClean="0"/>
              <a:t>étudiée sérieusement : bon courage Christelle et Alessandro! </a:t>
            </a:r>
            <a:br>
              <a:rPr lang="fr-FR" dirty="0" smtClean="0"/>
            </a:br>
            <a:r>
              <a:rPr lang="fr-FR" dirty="0" smtClean="0"/>
              <a:t/>
            </a:r>
            <a:br>
              <a:rPr lang="fr-FR" dirty="0" smtClean="0"/>
            </a:br>
            <a:r>
              <a:rPr lang="fr-FR" dirty="0" smtClean="0"/>
              <a:t>Jacques H </a:t>
            </a:r>
            <a:endParaRPr lang="fr-FR" dirty="0"/>
          </a:p>
        </p:txBody>
      </p:sp>
      <p:sp>
        <p:nvSpPr>
          <p:cNvPr id="4" name="Espace réservé de la date 3"/>
          <p:cNvSpPr>
            <a:spLocks noGrp="1"/>
          </p:cNvSpPr>
          <p:nvPr>
            <p:ph type="dt" sz="half" idx="10"/>
          </p:nvPr>
        </p:nvSpPr>
        <p:spPr>
          <a:xfrm>
            <a:off x="457200" y="6356350"/>
            <a:ext cx="2133600" cy="365125"/>
          </a:xfrm>
        </p:spPr>
        <p:txBody>
          <a:bodyPr/>
          <a:lstStyle/>
          <a:p>
            <a:fld id="{EE1125A8-6D17-4AD6-9F3F-127DA0EBC4C9}" type="datetime1">
              <a:rPr lang="fr-FR" smtClean="0"/>
              <a:t>12/09/2013</a:t>
            </a:fld>
            <a:endParaRPr lang="fr-FR"/>
          </a:p>
        </p:txBody>
      </p:sp>
      <p:sp>
        <p:nvSpPr>
          <p:cNvPr id="6" name="Espace réservé du numéro de diapositive 5"/>
          <p:cNvSpPr>
            <a:spLocks noGrp="1"/>
          </p:cNvSpPr>
          <p:nvPr>
            <p:ph type="sldNum" sz="quarter" idx="12"/>
          </p:nvPr>
        </p:nvSpPr>
        <p:spPr>
          <a:xfrm>
            <a:off x="6553200" y="6356350"/>
            <a:ext cx="2133600" cy="365125"/>
          </a:xfrm>
        </p:spPr>
        <p:txBody>
          <a:bodyPr/>
          <a:lstStyle/>
          <a:p>
            <a:fld id="{385B71F5-BA82-42CC-83B3-B4127CEF3355}" type="slidenum">
              <a:rPr lang="fr-FR" smtClean="0"/>
              <a:t>23</a:t>
            </a:fld>
            <a:endParaRPr lang="fr-FR"/>
          </a:p>
        </p:txBody>
      </p:sp>
      <p:sp>
        <p:nvSpPr>
          <p:cNvPr id="7" name="Espace réservé du pied de page 6"/>
          <p:cNvSpPr>
            <a:spLocks noGrp="1"/>
          </p:cNvSpPr>
          <p:nvPr>
            <p:ph type="ftr" sz="quarter" idx="11"/>
          </p:nvPr>
        </p:nvSpPr>
        <p:spPr/>
        <p:txBody>
          <a:bodyPr/>
          <a:lstStyle/>
          <a:p>
            <a:r>
              <a:rPr lang="it-IT" smtClean="0"/>
              <a:t>Alessandro Variola                                                     Prix Lagarrigue                                                     Orsay 12/09/2013</a:t>
            </a:r>
            <a:endParaRPr lang="fr-FR" dirty="0"/>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596994"/>
            <a:ext cx="3093244" cy="4538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7302" y="1066800"/>
            <a:ext cx="3294213"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826" y="559672"/>
            <a:ext cx="3176187" cy="4684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1715278"/>
            <a:ext cx="2885625" cy="4333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6214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3400" y="1447800"/>
            <a:ext cx="8229600" cy="4525963"/>
          </a:xfrm>
        </p:spPr>
        <p:txBody>
          <a:bodyPr>
            <a:normAutofit lnSpcReduction="10000"/>
          </a:bodyPr>
          <a:lstStyle/>
          <a:p>
            <a:r>
              <a:rPr lang="fr-FR" dirty="0" smtClean="0"/>
              <a:t>Enfin je ne pourrais être plus reconnaissant a Jacques pour avoir accepté a faire l’Edition du TDR.</a:t>
            </a:r>
          </a:p>
          <a:p>
            <a:r>
              <a:rPr lang="fr-FR" dirty="0" smtClean="0"/>
              <a:t>Son travail a été remarquable, rapide  et méticuleux. Il a permis de recadrer le document et de passer a la phase des </a:t>
            </a:r>
            <a:r>
              <a:rPr lang="fr-FR" dirty="0" smtClean="0"/>
              <a:t>corrections.</a:t>
            </a:r>
          </a:p>
          <a:p>
            <a:r>
              <a:rPr lang="fr-FR" dirty="0" smtClean="0"/>
              <a:t>Le TDR sera le document de référence pour tout le projet </a:t>
            </a:r>
            <a:r>
              <a:rPr lang="fr-FR" dirty="0" err="1" smtClean="0"/>
              <a:t>ThomX</a:t>
            </a:r>
            <a:endParaRPr lang="fr-FR" dirty="0" smtClean="0"/>
          </a:p>
        </p:txBody>
      </p:sp>
      <p:sp>
        <p:nvSpPr>
          <p:cNvPr id="4" name="Espace réservé de la date 3"/>
          <p:cNvSpPr>
            <a:spLocks noGrp="1"/>
          </p:cNvSpPr>
          <p:nvPr>
            <p:ph type="dt" sz="half" idx="10"/>
          </p:nvPr>
        </p:nvSpPr>
        <p:spPr>
          <a:xfrm>
            <a:off x="457200" y="6356350"/>
            <a:ext cx="2133600" cy="365125"/>
          </a:xfrm>
        </p:spPr>
        <p:txBody>
          <a:bodyPr/>
          <a:lstStyle/>
          <a:p>
            <a:fld id="{C9DD8DD3-6C74-47BE-8E19-378356E7B1A1}" type="datetime1">
              <a:rPr lang="fr-FR" smtClean="0"/>
              <a:t>12/09/2013</a:t>
            </a:fld>
            <a:endParaRPr lang="fr-FR"/>
          </a:p>
        </p:txBody>
      </p:sp>
      <p:sp>
        <p:nvSpPr>
          <p:cNvPr id="6" name="Espace réservé du numéro de diapositive 5"/>
          <p:cNvSpPr>
            <a:spLocks noGrp="1"/>
          </p:cNvSpPr>
          <p:nvPr>
            <p:ph type="sldNum" sz="quarter" idx="12"/>
          </p:nvPr>
        </p:nvSpPr>
        <p:spPr>
          <a:xfrm>
            <a:off x="6553200" y="6356350"/>
            <a:ext cx="2133600" cy="365125"/>
          </a:xfrm>
        </p:spPr>
        <p:txBody>
          <a:bodyPr/>
          <a:lstStyle/>
          <a:p>
            <a:fld id="{385B71F5-BA82-42CC-83B3-B4127CEF3355}" type="slidenum">
              <a:rPr lang="fr-FR" smtClean="0"/>
              <a:t>24</a:t>
            </a:fld>
            <a:endParaRPr lang="fr-FR"/>
          </a:p>
        </p:txBody>
      </p:sp>
      <p:sp>
        <p:nvSpPr>
          <p:cNvPr id="7" name="Espace réservé du pied de page 6"/>
          <p:cNvSpPr>
            <a:spLocks noGrp="1"/>
          </p:cNvSpPr>
          <p:nvPr>
            <p:ph type="ftr" sz="quarter" idx="11"/>
          </p:nvPr>
        </p:nvSpPr>
        <p:spPr/>
        <p:txBody>
          <a:bodyPr/>
          <a:lstStyle/>
          <a:p>
            <a:r>
              <a:rPr lang="it-IT" smtClean="0"/>
              <a:t>Alessandro Variola                                                     Prix Lagarrigue                                                     Orsay 12/09/2013</a:t>
            </a:r>
            <a:endParaRPr lang="fr-FR" dirty="0"/>
          </a:p>
        </p:txBody>
      </p:sp>
    </p:spTree>
    <p:extLst>
      <p:ext uri="{BB962C8B-B14F-4D97-AF65-F5344CB8AC3E}">
        <p14:creationId xmlns:p14="http://schemas.microsoft.com/office/powerpoint/2010/main" val="37896415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143000"/>
            <a:ext cx="8229600" cy="4754563"/>
          </a:xfrm>
        </p:spPr>
        <p:txBody>
          <a:bodyPr>
            <a:normAutofit fontScale="92500"/>
          </a:bodyPr>
          <a:lstStyle/>
          <a:p>
            <a:r>
              <a:rPr lang="fr-FR" dirty="0" smtClean="0"/>
              <a:t>Le </a:t>
            </a:r>
            <a:r>
              <a:rPr lang="fr-FR" dirty="0" err="1" smtClean="0"/>
              <a:t>Dpt</a:t>
            </a:r>
            <a:r>
              <a:rPr lang="fr-FR" dirty="0" smtClean="0"/>
              <a:t> et l’équipe </a:t>
            </a:r>
            <a:r>
              <a:rPr lang="fr-FR" dirty="0" err="1" smtClean="0"/>
              <a:t>ThomX</a:t>
            </a:r>
            <a:r>
              <a:rPr lang="fr-FR" dirty="0" smtClean="0"/>
              <a:t> du LAL est composée par des ‘jeunes’ chercheurs, ingénieurs et techniciens. </a:t>
            </a:r>
          </a:p>
          <a:p>
            <a:r>
              <a:rPr lang="fr-FR" dirty="0" smtClean="0"/>
              <a:t>La contribution plus importante de Jacques est l’exemple (au delà de </a:t>
            </a:r>
            <a:r>
              <a:rPr lang="fr-FR" dirty="0" err="1" smtClean="0"/>
              <a:t>ThomX</a:t>
            </a:r>
            <a:r>
              <a:rPr lang="fr-FR" dirty="0" smtClean="0"/>
              <a:t>)</a:t>
            </a:r>
          </a:p>
          <a:p>
            <a:r>
              <a:rPr lang="fr-FR" dirty="0" smtClean="0"/>
              <a:t>Motivations, </a:t>
            </a:r>
            <a:r>
              <a:rPr lang="fr-FR" dirty="0" smtClean="0"/>
              <a:t>passion, rigueur</a:t>
            </a:r>
            <a:r>
              <a:rPr lang="fr-FR" dirty="0" smtClean="0"/>
              <a:t>, capacité analytique et expérimentale….</a:t>
            </a:r>
          </a:p>
          <a:p>
            <a:r>
              <a:rPr lang="fr-FR" dirty="0" smtClean="0"/>
              <a:t>Merci Jacques et FELICITATIONS de la pars de toute l’équipe </a:t>
            </a:r>
            <a:r>
              <a:rPr lang="fr-FR" dirty="0" err="1" smtClean="0"/>
              <a:t>ThomX</a:t>
            </a:r>
            <a:endParaRPr lang="fr-FR" dirty="0"/>
          </a:p>
        </p:txBody>
      </p:sp>
      <p:sp>
        <p:nvSpPr>
          <p:cNvPr id="3" name="Espace réservé de la date 2"/>
          <p:cNvSpPr>
            <a:spLocks noGrp="1"/>
          </p:cNvSpPr>
          <p:nvPr>
            <p:ph type="dt" sz="half" idx="10"/>
          </p:nvPr>
        </p:nvSpPr>
        <p:spPr/>
        <p:txBody>
          <a:bodyPr/>
          <a:lstStyle/>
          <a:p>
            <a:fld id="{C7816B63-1ED7-4FB7-A634-E48A72FB0167}" type="datetime1">
              <a:rPr lang="fr-FR" smtClean="0"/>
              <a:t>12/09/2013</a:t>
            </a:fld>
            <a:endParaRPr lang="fr-FR" dirty="0"/>
          </a:p>
        </p:txBody>
      </p:sp>
      <p:sp>
        <p:nvSpPr>
          <p:cNvPr id="4" name="Espace réservé du pied de page 3"/>
          <p:cNvSpPr>
            <a:spLocks noGrp="1"/>
          </p:cNvSpPr>
          <p:nvPr>
            <p:ph type="ftr" sz="quarter" idx="11"/>
          </p:nvPr>
        </p:nvSpPr>
        <p:spPr/>
        <p:txBody>
          <a:bodyPr/>
          <a:lstStyle/>
          <a:p>
            <a:r>
              <a:rPr lang="it-IT" dirty="0" smtClean="0"/>
              <a:t>Alessandro Variola                                                     Prix Lagarrigue                                                     Orsay 12/09/2013</a:t>
            </a:r>
            <a:endParaRPr lang="fr-FR" dirty="0"/>
          </a:p>
        </p:txBody>
      </p:sp>
      <p:sp>
        <p:nvSpPr>
          <p:cNvPr id="5" name="Espace réservé du numéro de diapositive 4"/>
          <p:cNvSpPr>
            <a:spLocks noGrp="1"/>
          </p:cNvSpPr>
          <p:nvPr>
            <p:ph type="sldNum" sz="quarter" idx="12"/>
          </p:nvPr>
        </p:nvSpPr>
        <p:spPr/>
        <p:txBody>
          <a:bodyPr/>
          <a:lstStyle/>
          <a:p>
            <a:fld id="{385B71F5-BA82-42CC-83B3-B4127CEF3355}" type="slidenum">
              <a:rPr lang="fr-FR" smtClean="0"/>
              <a:pPr/>
              <a:t>25</a:t>
            </a:fld>
            <a:endParaRPr lang="fr-FR"/>
          </a:p>
        </p:txBody>
      </p:sp>
    </p:spTree>
    <p:extLst>
      <p:ext uri="{BB962C8B-B14F-4D97-AF65-F5344CB8AC3E}">
        <p14:creationId xmlns:p14="http://schemas.microsoft.com/office/powerpoint/2010/main" val="41746014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u numéro de diapositive 5"/>
          <p:cNvSpPr>
            <a:spLocks noGrp="1"/>
          </p:cNvSpPr>
          <p:nvPr>
            <p:ph type="sldNum" sz="quarter" idx="12"/>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20000"/>
              </a:spcBef>
              <a:spcAft>
                <a:spcPct val="0"/>
              </a:spcAft>
              <a:buChar char="•"/>
              <a:defRPr>
                <a:solidFill>
                  <a:schemeClr val="tx1"/>
                </a:solidFill>
                <a:latin typeface="Comic Sans MS" pitchFamily="66" charset="0"/>
              </a:defRPr>
            </a:lvl6pPr>
            <a:lvl7pPr marL="2971800" indent="-228600" eaLnBrk="0" fontAlgn="base" hangingPunct="0">
              <a:spcBef>
                <a:spcPct val="20000"/>
              </a:spcBef>
              <a:spcAft>
                <a:spcPct val="0"/>
              </a:spcAft>
              <a:buChar char="•"/>
              <a:defRPr>
                <a:solidFill>
                  <a:schemeClr val="tx1"/>
                </a:solidFill>
                <a:latin typeface="Comic Sans MS" pitchFamily="66" charset="0"/>
              </a:defRPr>
            </a:lvl7pPr>
            <a:lvl8pPr marL="3429000" indent="-228600" eaLnBrk="0" fontAlgn="base" hangingPunct="0">
              <a:spcBef>
                <a:spcPct val="20000"/>
              </a:spcBef>
              <a:spcAft>
                <a:spcPct val="0"/>
              </a:spcAft>
              <a:buChar char="•"/>
              <a:defRPr>
                <a:solidFill>
                  <a:schemeClr val="tx1"/>
                </a:solidFill>
                <a:latin typeface="Comic Sans MS" pitchFamily="66" charset="0"/>
              </a:defRPr>
            </a:lvl8pPr>
            <a:lvl9pPr marL="3886200" indent="-228600" eaLnBrk="0" fontAlgn="base" hangingPunct="0">
              <a:spcBef>
                <a:spcPct val="20000"/>
              </a:spcBef>
              <a:spcAft>
                <a:spcPct val="0"/>
              </a:spcAft>
              <a:buChar char="•"/>
              <a:defRPr>
                <a:solidFill>
                  <a:schemeClr val="tx1"/>
                </a:solidFill>
                <a:latin typeface="Comic Sans MS" pitchFamily="66" charset="0"/>
              </a:defRPr>
            </a:lvl9pPr>
          </a:lstStyle>
          <a:p>
            <a:fld id="{4A77F48F-5955-4371-995B-40086981D6B6}" type="slidenum">
              <a:rPr lang="fr-FR" smtClean="0"/>
              <a:pPr/>
              <a:t>3</a:t>
            </a:fld>
            <a:endParaRPr lang="fr-FR" dirty="0" smtClean="0"/>
          </a:p>
        </p:txBody>
      </p:sp>
      <p:sp>
        <p:nvSpPr>
          <p:cNvPr id="11267" name="Text Box 10"/>
          <p:cNvSpPr txBox="1">
            <a:spLocks noChangeArrowheads="1"/>
          </p:cNvSpPr>
          <p:nvPr/>
        </p:nvSpPr>
        <p:spPr bwMode="auto">
          <a:xfrm>
            <a:off x="1828800" y="228599"/>
            <a:ext cx="5562600" cy="584775"/>
          </a:xfrm>
          <a:prstGeom prst="rect">
            <a:avLst/>
          </a:prstGeom>
          <a:solidFill>
            <a:schemeClr val="accent2">
              <a:lumMod val="75000"/>
            </a:schemeClr>
          </a:solidFill>
          <a:ln>
            <a:headEnd/>
            <a:tailEnd/>
          </a:ln>
        </p:spPr>
        <p:style>
          <a:lnRef idx="0">
            <a:schemeClr val="accent5"/>
          </a:lnRef>
          <a:fillRef idx="3">
            <a:schemeClr val="accent5"/>
          </a:fillRef>
          <a:effectRef idx="3">
            <a:schemeClr val="accent5"/>
          </a:effectRef>
          <a:fontRef idx="minor">
            <a:schemeClr val="lt1"/>
          </a:fontRef>
        </p:style>
        <p:txBody>
          <a:bodyPr wrap="square">
            <a:spAutoFit/>
          </a:bodyPr>
          <a:lstStyle/>
          <a:p>
            <a:pPr algn="ctr">
              <a:defRPr/>
            </a:pPr>
            <a:r>
              <a:rPr lang="fr-FR" sz="1600" b="1" dirty="0">
                <a:solidFill>
                  <a:schemeClr val="bg1"/>
                </a:solidFill>
                <a:latin typeface="Comic Sans MS" pitchFamily="66" charset="0"/>
              </a:rPr>
              <a:t>Applications </a:t>
            </a:r>
            <a:r>
              <a:rPr lang="fr-FR" sz="1600" b="1" dirty="0" smtClean="0">
                <a:solidFill>
                  <a:schemeClr val="bg1"/>
                </a:solidFill>
                <a:latin typeface="Comic Sans MS" pitchFamily="66" charset="0"/>
              </a:rPr>
              <a:t>de la rétrodiffusion </a:t>
            </a:r>
            <a:r>
              <a:rPr lang="fr-FR" sz="1600" b="1" dirty="0">
                <a:solidFill>
                  <a:schemeClr val="bg1"/>
                </a:solidFill>
                <a:latin typeface="Comic Sans MS" pitchFamily="66" charset="0"/>
              </a:rPr>
              <a:t>Compton </a:t>
            </a:r>
            <a:r>
              <a:rPr lang="fr-FR" sz="1600" b="1" dirty="0" smtClean="0">
                <a:solidFill>
                  <a:schemeClr val="bg1"/>
                </a:solidFill>
                <a:latin typeface="Comic Sans MS" pitchFamily="66" charset="0"/>
              </a:rPr>
              <a:t>: </a:t>
            </a:r>
            <a:r>
              <a:rPr lang="fr-FR" sz="1600" b="1" dirty="0">
                <a:solidFill>
                  <a:schemeClr val="bg1"/>
                </a:solidFill>
                <a:latin typeface="Comic Sans MS" pitchFamily="66" charset="0"/>
              </a:rPr>
              <a:t/>
            </a:r>
            <a:br>
              <a:rPr lang="fr-FR" sz="1600" b="1" dirty="0">
                <a:solidFill>
                  <a:schemeClr val="bg1"/>
                </a:solidFill>
                <a:latin typeface="Comic Sans MS" pitchFamily="66" charset="0"/>
              </a:rPr>
            </a:br>
            <a:r>
              <a:rPr lang="fr-FR" sz="1600" b="1" dirty="0">
                <a:solidFill>
                  <a:schemeClr val="bg1"/>
                </a:solidFill>
                <a:latin typeface="Comic Sans MS" pitchFamily="66" charset="0"/>
              </a:rPr>
              <a:t>faisceaux </a:t>
            </a:r>
            <a:r>
              <a:rPr lang="fr-FR" sz="1600" b="1" dirty="0" smtClean="0">
                <a:solidFill>
                  <a:schemeClr val="bg1"/>
                </a:solidFill>
                <a:latin typeface="Comic Sans MS" pitchFamily="66" charset="0"/>
              </a:rPr>
              <a:t>X/</a:t>
            </a:r>
            <a:r>
              <a:rPr lang="fr-FR" sz="1600" b="1" dirty="0" smtClean="0">
                <a:solidFill>
                  <a:schemeClr val="bg1"/>
                </a:solidFill>
                <a:latin typeface="Symbol" pitchFamily="18" charset="2"/>
              </a:rPr>
              <a:t>g </a:t>
            </a:r>
            <a:r>
              <a:rPr lang="fr-FR" sz="1600" b="1" dirty="0" smtClean="0">
                <a:solidFill>
                  <a:schemeClr val="bg1"/>
                </a:solidFill>
                <a:latin typeface="Comic Sans MS" pitchFamily="66" charset="0"/>
              </a:rPr>
              <a:t>quasi monochromatiques</a:t>
            </a:r>
            <a:endParaRPr lang="fr-FR" sz="1600" dirty="0">
              <a:solidFill>
                <a:schemeClr val="bg1"/>
              </a:solidFill>
              <a:latin typeface="Comic Sans MS" pitchFamily="66" charset="0"/>
            </a:endParaRPr>
          </a:p>
        </p:txBody>
      </p:sp>
      <p:pic>
        <p:nvPicPr>
          <p:cNvPr id="11270" name="Picture 2" descr="compton"/>
          <p:cNvPicPr>
            <a:picLocks noChangeAspect="1" noChangeArrowheads="1"/>
          </p:cNvPicPr>
          <p:nvPr/>
        </p:nvPicPr>
        <p:blipFill>
          <a:blip r:embed="rId3" cstate="print">
            <a:extLst>
              <a:ext uri="{28A0092B-C50C-407E-A947-70E740481C1C}">
                <a14:useLocalDpi xmlns:a14="http://schemas.microsoft.com/office/drawing/2010/main" val="0"/>
              </a:ext>
            </a:extLst>
          </a:blip>
          <a:srcRect t="8659" r="7266"/>
          <a:stretch>
            <a:fillRect/>
          </a:stretch>
        </p:blipFill>
        <p:spPr bwMode="auto">
          <a:xfrm>
            <a:off x="2520950" y="1131888"/>
            <a:ext cx="4327525" cy="319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
          <p:cNvGrpSpPr>
            <a:grpSpLocks/>
          </p:cNvGrpSpPr>
          <p:nvPr/>
        </p:nvGrpSpPr>
        <p:grpSpPr bwMode="auto">
          <a:xfrm>
            <a:off x="796925" y="1058863"/>
            <a:ext cx="6402388" cy="3644900"/>
            <a:chOff x="1726" y="667"/>
            <a:chExt cx="4033" cy="2296"/>
          </a:xfrm>
        </p:grpSpPr>
        <p:grpSp>
          <p:nvGrpSpPr>
            <p:cNvPr id="11291" name="Group 4"/>
            <p:cNvGrpSpPr>
              <a:grpSpLocks/>
            </p:cNvGrpSpPr>
            <p:nvPr/>
          </p:nvGrpSpPr>
          <p:grpSpPr bwMode="auto">
            <a:xfrm>
              <a:off x="4648" y="2613"/>
              <a:ext cx="1111" cy="350"/>
              <a:chOff x="4648" y="2613"/>
              <a:chExt cx="1111" cy="350"/>
            </a:xfrm>
          </p:grpSpPr>
          <p:sp>
            <p:nvSpPr>
              <p:cNvPr id="11295" name="Text Box 5"/>
              <p:cNvSpPr txBox="1">
                <a:spLocks noChangeArrowheads="1"/>
              </p:cNvSpPr>
              <p:nvPr/>
            </p:nvSpPr>
            <p:spPr bwMode="auto">
              <a:xfrm>
                <a:off x="4648" y="2750"/>
                <a:ext cx="111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20000"/>
                  </a:spcBef>
                  <a:spcAft>
                    <a:spcPct val="0"/>
                  </a:spcAft>
                  <a:buChar char="•"/>
                  <a:defRPr>
                    <a:solidFill>
                      <a:schemeClr val="tx1"/>
                    </a:solidFill>
                    <a:latin typeface="Comic Sans MS" pitchFamily="66" charset="0"/>
                  </a:defRPr>
                </a:lvl6pPr>
                <a:lvl7pPr marL="2971800" indent="-228600" eaLnBrk="0" fontAlgn="base" hangingPunct="0">
                  <a:spcBef>
                    <a:spcPct val="20000"/>
                  </a:spcBef>
                  <a:spcAft>
                    <a:spcPct val="0"/>
                  </a:spcAft>
                  <a:buChar char="•"/>
                  <a:defRPr>
                    <a:solidFill>
                      <a:schemeClr val="tx1"/>
                    </a:solidFill>
                    <a:latin typeface="Comic Sans MS" pitchFamily="66" charset="0"/>
                  </a:defRPr>
                </a:lvl7pPr>
                <a:lvl8pPr marL="3429000" indent="-228600" eaLnBrk="0" fontAlgn="base" hangingPunct="0">
                  <a:spcBef>
                    <a:spcPct val="20000"/>
                  </a:spcBef>
                  <a:spcAft>
                    <a:spcPct val="0"/>
                  </a:spcAft>
                  <a:buChar char="•"/>
                  <a:defRPr>
                    <a:solidFill>
                      <a:schemeClr val="tx1"/>
                    </a:solidFill>
                    <a:latin typeface="Comic Sans MS" pitchFamily="66" charset="0"/>
                  </a:defRPr>
                </a:lvl8pPr>
                <a:lvl9pPr marL="3886200" indent="-228600" eaLnBrk="0" fontAlgn="base" hangingPunct="0">
                  <a:spcBef>
                    <a:spcPct val="20000"/>
                  </a:spcBef>
                  <a:spcAft>
                    <a:spcPct val="0"/>
                  </a:spcAft>
                  <a:buChar char="•"/>
                  <a:defRPr>
                    <a:solidFill>
                      <a:schemeClr val="tx1"/>
                    </a:solidFill>
                    <a:latin typeface="Comic Sans MS" pitchFamily="66" charset="0"/>
                  </a:defRPr>
                </a:lvl9pPr>
              </a:lstStyle>
              <a:p>
                <a:pPr eaLnBrk="1" hangingPunct="1"/>
                <a:r>
                  <a:rPr lang="en-US" sz="1600" b="1">
                    <a:solidFill>
                      <a:srgbClr val="800080"/>
                    </a:solidFill>
                    <a:latin typeface="Arial" pitchFamily="34" charset="0"/>
                  </a:rPr>
                  <a:t>       </a:t>
                </a:r>
                <a:r>
                  <a:rPr lang="en-US" sz="1600" b="1">
                    <a:solidFill>
                      <a:srgbClr val="800080"/>
                    </a:solidFill>
                  </a:rPr>
                  <a:t>Elec. 1GeV</a:t>
                </a:r>
              </a:p>
            </p:txBody>
          </p:sp>
          <p:sp>
            <p:nvSpPr>
              <p:cNvPr id="11296" name="AutoShape 6"/>
              <p:cNvSpPr>
                <a:spLocks/>
              </p:cNvSpPr>
              <p:nvPr/>
            </p:nvSpPr>
            <p:spPr bwMode="auto">
              <a:xfrm rot="-5400000">
                <a:off x="5147" y="2325"/>
                <a:ext cx="155" cy="732"/>
              </a:xfrm>
              <a:prstGeom prst="leftBrace">
                <a:avLst>
                  <a:gd name="adj1" fmla="val 39355"/>
                  <a:gd name="adj2" fmla="val 50000"/>
                </a:avLst>
              </a:prstGeom>
              <a:noFill/>
              <a:ln w="38100">
                <a:solidFill>
                  <a:srgbClr val="800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11292" name="Group 7"/>
            <p:cNvGrpSpPr>
              <a:grpSpLocks/>
            </p:cNvGrpSpPr>
            <p:nvPr/>
          </p:nvGrpSpPr>
          <p:grpSpPr bwMode="auto">
            <a:xfrm>
              <a:off x="1726" y="667"/>
              <a:ext cx="994" cy="350"/>
              <a:chOff x="1726" y="667"/>
              <a:chExt cx="994" cy="350"/>
            </a:xfrm>
          </p:grpSpPr>
          <p:sp>
            <p:nvSpPr>
              <p:cNvPr id="11293" name="AutoShape 8"/>
              <p:cNvSpPr>
                <a:spLocks/>
              </p:cNvSpPr>
              <p:nvPr/>
            </p:nvSpPr>
            <p:spPr bwMode="auto">
              <a:xfrm>
                <a:off x="2607" y="667"/>
                <a:ext cx="113" cy="350"/>
              </a:xfrm>
              <a:prstGeom prst="leftBrace">
                <a:avLst>
                  <a:gd name="adj1" fmla="val 25754"/>
                  <a:gd name="adj2" fmla="val 50000"/>
                </a:avLst>
              </a:prstGeom>
              <a:noFill/>
              <a:ln w="38100">
                <a:solidFill>
                  <a:srgbClr val="800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94" name="Text Box 9"/>
              <p:cNvSpPr txBox="1">
                <a:spLocks noChangeArrowheads="1"/>
              </p:cNvSpPr>
              <p:nvPr/>
            </p:nvSpPr>
            <p:spPr bwMode="auto">
              <a:xfrm>
                <a:off x="1726" y="713"/>
                <a:ext cx="84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20000"/>
                  </a:spcBef>
                  <a:spcAft>
                    <a:spcPct val="0"/>
                  </a:spcAft>
                  <a:buChar char="•"/>
                  <a:defRPr>
                    <a:solidFill>
                      <a:schemeClr val="tx1"/>
                    </a:solidFill>
                    <a:latin typeface="Comic Sans MS" pitchFamily="66" charset="0"/>
                  </a:defRPr>
                </a:lvl6pPr>
                <a:lvl7pPr marL="2971800" indent="-228600" eaLnBrk="0" fontAlgn="base" hangingPunct="0">
                  <a:spcBef>
                    <a:spcPct val="20000"/>
                  </a:spcBef>
                  <a:spcAft>
                    <a:spcPct val="0"/>
                  </a:spcAft>
                  <a:buChar char="•"/>
                  <a:defRPr>
                    <a:solidFill>
                      <a:schemeClr val="tx1"/>
                    </a:solidFill>
                    <a:latin typeface="Comic Sans MS" pitchFamily="66" charset="0"/>
                  </a:defRPr>
                </a:lvl7pPr>
                <a:lvl8pPr marL="3429000" indent="-228600" eaLnBrk="0" fontAlgn="base" hangingPunct="0">
                  <a:spcBef>
                    <a:spcPct val="20000"/>
                  </a:spcBef>
                  <a:spcAft>
                    <a:spcPct val="0"/>
                  </a:spcAft>
                  <a:buChar char="•"/>
                  <a:defRPr>
                    <a:solidFill>
                      <a:schemeClr val="tx1"/>
                    </a:solidFill>
                    <a:latin typeface="Comic Sans MS" pitchFamily="66" charset="0"/>
                  </a:defRPr>
                </a:lvl8pPr>
                <a:lvl9pPr marL="3886200" indent="-228600" eaLnBrk="0" fontAlgn="base" hangingPunct="0">
                  <a:spcBef>
                    <a:spcPct val="20000"/>
                  </a:spcBef>
                  <a:spcAft>
                    <a:spcPct val="0"/>
                  </a:spcAft>
                  <a:buChar char="•"/>
                  <a:defRPr>
                    <a:solidFill>
                      <a:schemeClr val="tx1"/>
                    </a:solidFill>
                    <a:latin typeface="Comic Sans MS" pitchFamily="66" charset="0"/>
                  </a:defRPr>
                </a:lvl9pPr>
              </a:lstStyle>
              <a:p>
                <a:pPr eaLnBrk="1" hangingPunct="1">
                  <a:buFontTx/>
                  <a:buNone/>
                </a:pPr>
                <a:r>
                  <a:rPr lang="en-US" sz="1600" b="1">
                    <a:solidFill>
                      <a:srgbClr val="800080"/>
                    </a:solidFill>
                    <a:latin typeface="Symbol" pitchFamily="18" charset="2"/>
                  </a:rPr>
                  <a:t>g</a:t>
                </a:r>
                <a:r>
                  <a:rPr lang="en-US" sz="1600" b="1">
                    <a:solidFill>
                      <a:srgbClr val="800080"/>
                    </a:solidFill>
                    <a:latin typeface="Arial" pitchFamily="34" charset="0"/>
                  </a:rPr>
                  <a:t> </a:t>
                </a:r>
                <a:r>
                  <a:rPr lang="en-US" sz="1600" b="1">
                    <a:solidFill>
                      <a:srgbClr val="800080"/>
                    </a:solidFill>
                    <a:latin typeface="Arial" pitchFamily="34" charset="0"/>
                    <a:sym typeface="Euclid Math Two"/>
                  </a:rPr>
                  <a:t>~</a:t>
                </a:r>
                <a:r>
                  <a:rPr lang="en-US" sz="1600" b="1">
                    <a:solidFill>
                      <a:srgbClr val="800080"/>
                    </a:solidFill>
                  </a:rPr>
                  <a:t>100 MeV</a:t>
                </a:r>
              </a:p>
            </p:txBody>
          </p:sp>
        </p:grpSp>
      </p:grpSp>
      <p:sp>
        <p:nvSpPr>
          <p:cNvPr id="104466" name="Text Box 18"/>
          <p:cNvSpPr txBox="1">
            <a:spLocks noChangeArrowheads="1"/>
          </p:cNvSpPr>
          <p:nvPr/>
        </p:nvSpPr>
        <p:spPr bwMode="auto">
          <a:xfrm>
            <a:off x="0" y="4652963"/>
            <a:ext cx="27543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20000"/>
              </a:spcBef>
              <a:spcAft>
                <a:spcPct val="0"/>
              </a:spcAft>
              <a:buChar char="•"/>
              <a:defRPr>
                <a:solidFill>
                  <a:schemeClr val="tx1"/>
                </a:solidFill>
                <a:latin typeface="Comic Sans MS" pitchFamily="66" charset="0"/>
              </a:defRPr>
            </a:lvl6pPr>
            <a:lvl7pPr marL="2971800" indent="-228600" eaLnBrk="0" fontAlgn="base" hangingPunct="0">
              <a:spcBef>
                <a:spcPct val="20000"/>
              </a:spcBef>
              <a:spcAft>
                <a:spcPct val="0"/>
              </a:spcAft>
              <a:buChar char="•"/>
              <a:defRPr>
                <a:solidFill>
                  <a:schemeClr val="tx1"/>
                </a:solidFill>
                <a:latin typeface="Comic Sans MS" pitchFamily="66" charset="0"/>
              </a:defRPr>
            </a:lvl7pPr>
            <a:lvl8pPr marL="3429000" indent="-228600" eaLnBrk="0" fontAlgn="base" hangingPunct="0">
              <a:spcBef>
                <a:spcPct val="20000"/>
              </a:spcBef>
              <a:spcAft>
                <a:spcPct val="0"/>
              </a:spcAft>
              <a:buChar char="•"/>
              <a:defRPr>
                <a:solidFill>
                  <a:schemeClr val="tx1"/>
                </a:solidFill>
                <a:latin typeface="Comic Sans MS" pitchFamily="66" charset="0"/>
              </a:defRPr>
            </a:lvl8pPr>
            <a:lvl9pPr marL="3886200" indent="-228600" eaLnBrk="0" fontAlgn="base" hangingPunct="0">
              <a:spcBef>
                <a:spcPct val="20000"/>
              </a:spcBef>
              <a:spcAft>
                <a:spcPct val="0"/>
              </a:spcAft>
              <a:buChar char="•"/>
              <a:defRPr>
                <a:solidFill>
                  <a:schemeClr val="tx1"/>
                </a:solidFill>
                <a:latin typeface="Comic Sans MS" pitchFamily="66" charset="0"/>
              </a:defRPr>
            </a:lvl9pPr>
          </a:lstStyle>
          <a:p>
            <a:pPr eaLnBrk="1" hangingPunct="1"/>
            <a:r>
              <a:rPr lang="fr-FR" sz="1200" b="1" i="1" u="sng" dirty="0" smtClean="0">
                <a:solidFill>
                  <a:srgbClr val="1A1EC0"/>
                </a:solidFill>
              </a:rPr>
              <a:t>Applications a faible </a:t>
            </a:r>
            <a:r>
              <a:rPr lang="fr-FR" sz="1200" b="1" i="1" u="sng" dirty="0" err="1" smtClean="0">
                <a:solidFill>
                  <a:srgbClr val="1A1EC0"/>
                </a:solidFill>
              </a:rPr>
              <a:t>energie</a:t>
            </a:r>
            <a:endParaRPr lang="fr-FR" sz="1200" b="1" i="1" dirty="0" smtClean="0">
              <a:solidFill>
                <a:srgbClr val="1A1EC0"/>
              </a:solidFill>
            </a:endParaRPr>
          </a:p>
          <a:p>
            <a:pPr eaLnBrk="1" hangingPunct="1"/>
            <a:r>
              <a:rPr lang="fr-FR" sz="1200" b="1" dirty="0" smtClean="0">
                <a:solidFill>
                  <a:srgbClr val="1A1EC0"/>
                </a:solidFill>
              </a:rPr>
              <a:t>Médical: </a:t>
            </a:r>
            <a:br>
              <a:rPr lang="fr-FR" sz="1200" b="1" dirty="0" smtClean="0">
                <a:solidFill>
                  <a:srgbClr val="1A1EC0"/>
                </a:solidFill>
              </a:rPr>
            </a:br>
            <a:r>
              <a:rPr lang="fr-FR" sz="1200" b="1" dirty="0" smtClean="0">
                <a:solidFill>
                  <a:srgbClr val="1A1EC0"/>
                </a:solidFill>
              </a:rPr>
              <a:t>Radiographie &amp; radiothérapie</a:t>
            </a:r>
          </a:p>
          <a:p>
            <a:pPr eaLnBrk="1" hangingPunct="1"/>
            <a:r>
              <a:rPr lang="fr-FR" sz="1200" b="1" dirty="0" smtClean="0">
                <a:solidFill>
                  <a:srgbClr val="1A1EC0"/>
                </a:solidFill>
              </a:rPr>
              <a:t>Historie de l’art</a:t>
            </a:r>
          </a:p>
          <a:p>
            <a:pPr eaLnBrk="1" hangingPunct="1"/>
            <a:r>
              <a:rPr lang="fr-FR" sz="1200" b="1" dirty="0" smtClean="0">
                <a:solidFill>
                  <a:srgbClr val="1A1EC0"/>
                </a:solidFill>
              </a:rPr>
              <a:t>Science des matériaux</a:t>
            </a:r>
          </a:p>
          <a:p>
            <a:pPr eaLnBrk="1" hangingPunct="1"/>
            <a:r>
              <a:rPr lang="fr-FR" sz="1200" b="1" dirty="0" smtClean="0">
                <a:solidFill>
                  <a:srgbClr val="1A1EC0"/>
                </a:solidFill>
              </a:rPr>
              <a:t>Cristallographie</a:t>
            </a:r>
            <a:endParaRPr lang="fr-FR" sz="1200" b="1" dirty="0">
              <a:solidFill>
                <a:srgbClr val="1A1EC0"/>
              </a:solidFill>
            </a:endParaRPr>
          </a:p>
        </p:txBody>
      </p:sp>
      <p:sp>
        <p:nvSpPr>
          <p:cNvPr id="104468" name="Text Box 20"/>
          <p:cNvSpPr txBox="1">
            <a:spLocks noChangeArrowheads="1"/>
          </p:cNvSpPr>
          <p:nvPr/>
        </p:nvSpPr>
        <p:spPr bwMode="auto">
          <a:xfrm>
            <a:off x="6087454" y="5068461"/>
            <a:ext cx="31305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20000"/>
              </a:spcBef>
              <a:spcAft>
                <a:spcPct val="0"/>
              </a:spcAft>
              <a:buChar char="•"/>
              <a:defRPr>
                <a:solidFill>
                  <a:schemeClr val="tx1"/>
                </a:solidFill>
                <a:latin typeface="Comic Sans MS" pitchFamily="66" charset="0"/>
              </a:defRPr>
            </a:lvl6pPr>
            <a:lvl7pPr marL="2971800" indent="-228600" eaLnBrk="0" fontAlgn="base" hangingPunct="0">
              <a:spcBef>
                <a:spcPct val="20000"/>
              </a:spcBef>
              <a:spcAft>
                <a:spcPct val="0"/>
              </a:spcAft>
              <a:buChar char="•"/>
              <a:defRPr>
                <a:solidFill>
                  <a:schemeClr val="tx1"/>
                </a:solidFill>
                <a:latin typeface="Comic Sans MS" pitchFamily="66" charset="0"/>
              </a:defRPr>
            </a:lvl7pPr>
            <a:lvl8pPr marL="3429000" indent="-228600" eaLnBrk="0" fontAlgn="base" hangingPunct="0">
              <a:spcBef>
                <a:spcPct val="20000"/>
              </a:spcBef>
              <a:spcAft>
                <a:spcPct val="0"/>
              </a:spcAft>
              <a:buChar char="•"/>
              <a:defRPr>
                <a:solidFill>
                  <a:schemeClr val="tx1"/>
                </a:solidFill>
                <a:latin typeface="Comic Sans MS" pitchFamily="66" charset="0"/>
              </a:defRPr>
            </a:lvl8pPr>
            <a:lvl9pPr marL="3886200" indent="-228600" eaLnBrk="0" fontAlgn="base" hangingPunct="0">
              <a:spcBef>
                <a:spcPct val="20000"/>
              </a:spcBef>
              <a:spcAft>
                <a:spcPct val="0"/>
              </a:spcAft>
              <a:buChar char="•"/>
              <a:defRPr>
                <a:solidFill>
                  <a:schemeClr val="tx1"/>
                </a:solidFill>
                <a:latin typeface="Comic Sans MS" pitchFamily="66" charset="0"/>
              </a:defRPr>
            </a:lvl9pPr>
          </a:lstStyle>
          <a:p>
            <a:pPr eaLnBrk="1" hangingPunct="1"/>
            <a:r>
              <a:rPr lang="fr-FR" sz="1200" b="1" dirty="0" smtClean="0">
                <a:solidFill>
                  <a:srgbClr val="800080"/>
                </a:solidFill>
              </a:rPr>
              <a:t>  </a:t>
            </a:r>
            <a:r>
              <a:rPr lang="fr-FR" sz="1200" b="1" i="1" u="sng" dirty="0" smtClean="0">
                <a:solidFill>
                  <a:srgbClr val="800080"/>
                </a:solidFill>
              </a:rPr>
              <a:t>Application ‘Hautes Energies’</a:t>
            </a:r>
            <a:endParaRPr lang="fr-FR" sz="1200" b="1" dirty="0" smtClean="0">
              <a:solidFill>
                <a:srgbClr val="800080"/>
              </a:solidFill>
            </a:endParaRPr>
          </a:p>
          <a:p>
            <a:pPr lvl="1" eaLnBrk="1" hangingPunct="1"/>
            <a:r>
              <a:rPr lang="fr-FR" sz="1200" b="1" dirty="0" smtClean="0">
                <a:solidFill>
                  <a:srgbClr val="800080"/>
                </a:solidFill>
              </a:rPr>
              <a:t> Polarimétrie Compton</a:t>
            </a:r>
            <a:br>
              <a:rPr lang="fr-FR" sz="1200" b="1" dirty="0" smtClean="0">
                <a:solidFill>
                  <a:srgbClr val="800080"/>
                </a:solidFill>
              </a:rPr>
            </a:br>
            <a:r>
              <a:rPr lang="fr-FR" sz="1200" b="1" dirty="0" smtClean="0">
                <a:solidFill>
                  <a:srgbClr val="800080"/>
                </a:solidFill>
              </a:rPr>
              <a:t> </a:t>
            </a:r>
            <a:r>
              <a:rPr lang="fr-FR" sz="1200" b="1" dirty="0" smtClean="0">
                <a:solidFill>
                  <a:srgbClr val="800080"/>
                </a:solidFill>
                <a:sym typeface="Wingdings" pitchFamily="2" charset="2"/>
              </a:rPr>
              <a:t>LEP Mesure précise de l’énergie</a:t>
            </a:r>
            <a:endParaRPr lang="fr-FR" sz="1200" b="1" dirty="0" smtClean="0">
              <a:solidFill>
                <a:srgbClr val="800080"/>
              </a:solidFill>
            </a:endParaRPr>
          </a:p>
          <a:p>
            <a:pPr lvl="1" eaLnBrk="1" hangingPunct="1"/>
            <a:r>
              <a:rPr lang="fr-FR" sz="1200" b="1" dirty="0" smtClean="0">
                <a:solidFill>
                  <a:srgbClr val="800080"/>
                </a:solidFill>
              </a:rPr>
              <a:t> Laser </a:t>
            </a:r>
            <a:r>
              <a:rPr lang="fr-FR" sz="1200" b="1" dirty="0" err="1" smtClean="0">
                <a:solidFill>
                  <a:srgbClr val="800080"/>
                </a:solidFill>
              </a:rPr>
              <a:t>wire</a:t>
            </a:r>
            <a:endParaRPr lang="fr-FR" sz="1200" b="1" dirty="0" smtClean="0">
              <a:solidFill>
                <a:srgbClr val="800080"/>
              </a:solidFill>
            </a:endParaRPr>
          </a:p>
          <a:p>
            <a:pPr lvl="1" eaLnBrk="1" hangingPunct="1"/>
            <a:r>
              <a:rPr lang="fr-FR" sz="1200" b="1" dirty="0" smtClean="0">
                <a:solidFill>
                  <a:srgbClr val="800080"/>
                </a:solidFill>
              </a:rPr>
              <a:t>  </a:t>
            </a:r>
            <a:r>
              <a:rPr lang="fr-FR" sz="1200" b="1" dirty="0" err="1" smtClean="0">
                <a:solidFill>
                  <a:srgbClr val="800080"/>
                </a:solidFill>
                <a:latin typeface="Symbol" pitchFamily="18" charset="2"/>
              </a:rPr>
              <a:t>gg</a:t>
            </a:r>
            <a:r>
              <a:rPr lang="fr-FR" sz="1200" b="1" dirty="0" smtClean="0">
                <a:solidFill>
                  <a:srgbClr val="800080"/>
                </a:solidFill>
              </a:rPr>
              <a:t> </a:t>
            </a:r>
            <a:r>
              <a:rPr lang="fr-FR" sz="1200" b="1" dirty="0" err="1" smtClean="0">
                <a:solidFill>
                  <a:srgbClr val="800080"/>
                </a:solidFill>
              </a:rPr>
              <a:t>collider</a:t>
            </a:r>
            <a:endParaRPr lang="fr-FR" sz="1200" b="1" dirty="0" smtClean="0">
              <a:solidFill>
                <a:srgbClr val="800080"/>
              </a:solidFill>
            </a:endParaRPr>
          </a:p>
          <a:p>
            <a:pPr lvl="1" eaLnBrk="1" hangingPunct="1"/>
            <a:r>
              <a:rPr lang="fr-FR" sz="1200" b="1" dirty="0" smtClean="0">
                <a:solidFill>
                  <a:srgbClr val="800080"/>
                </a:solidFill>
              </a:rPr>
              <a:t>Source de positrons polarisée</a:t>
            </a:r>
          </a:p>
          <a:p>
            <a:pPr lvl="1" eaLnBrk="1" hangingPunct="1"/>
            <a:endParaRPr lang="fr-FR" sz="1200" b="1" dirty="0">
              <a:solidFill>
                <a:srgbClr val="800080"/>
              </a:solidFill>
            </a:endParaRPr>
          </a:p>
        </p:txBody>
      </p:sp>
      <p:sp>
        <p:nvSpPr>
          <p:cNvPr id="104469" name="AutoShape 21"/>
          <p:cNvSpPr>
            <a:spLocks noChangeArrowheads="1"/>
          </p:cNvSpPr>
          <p:nvPr/>
        </p:nvSpPr>
        <p:spPr bwMode="auto">
          <a:xfrm rot="-2244989">
            <a:off x="6604298" y="4661299"/>
            <a:ext cx="252627" cy="410837"/>
          </a:xfrm>
          <a:prstGeom prst="downArrow">
            <a:avLst>
              <a:gd name="adj1" fmla="val 50000"/>
              <a:gd name="adj2" fmla="val 37833"/>
            </a:avLst>
          </a:prstGeom>
          <a:solidFill>
            <a:srgbClr val="800080"/>
          </a:solidFill>
          <a:ln w="9525">
            <a:solidFill>
              <a:schemeClr val="tx1"/>
            </a:solidFill>
            <a:miter lim="800000"/>
            <a:headEnd/>
            <a:tailEnd/>
          </a:ln>
        </p:spPr>
        <p:txBody>
          <a:bodyPr wrap="none" anchor="ctr"/>
          <a:lstStyle/>
          <a:p>
            <a:endParaRPr lang="en-US"/>
          </a:p>
        </p:txBody>
      </p:sp>
      <p:sp>
        <p:nvSpPr>
          <p:cNvPr id="104470" name="AutoShape 22"/>
          <p:cNvSpPr>
            <a:spLocks noChangeArrowheads="1"/>
          </p:cNvSpPr>
          <p:nvPr/>
        </p:nvSpPr>
        <p:spPr bwMode="auto">
          <a:xfrm rot="3690176">
            <a:off x="2419849" y="4681055"/>
            <a:ext cx="308888" cy="503237"/>
          </a:xfrm>
          <a:prstGeom prst="downArrow">
            <a:avLst>
              <a:gd name="adj1" fmla="val 50000"/>
              <a:gd name="adj2" fmla="val 26417"/>
            </a:avLst>
          </a:prstGeom>
          <a:solidFill>
            <a:srgbClr val="1A1EC0"/>
          </a:solidFill>
          <a:ln w="9525">
            <a:solidFill>
              <a:schemeClr val="tx1"/>
            </a:solidFill>
            <a:miter lim="800000"/>
            <a:headEnd/>
            <a:tailEnd/>
          </a:ln>
        </p:spPr>
        <p:txBody>
          <a:bodyPr wrap="none" anchor="ctr"/>
          <a:lstStyle/>
          <a:p>
            <a:endParaRPr lang="en-US" sz="1200"/>
          </a:p>
        </p:txBody>
      </p:sp>
      <p:sp>
        <p:nvSpPr>
          <p:cNvPr id="104471" name="Text Box 23"/>
          <p:cNvSpPr txBox="1">
            <a:spLocks noChangeArrowheads="1"/>
          </p:cNvSpPr>
          <p:nvPr/>
        </p:nvSpPr>
        <p:spPr bwMode="auto">
          <a:xfrm>
            <a:off x="370058" y="3060700"/>
            <a:ext cx="24368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20000"/>
              </a:spcBef>
              <a:spcAft>
                <a:spcPct val="0"/>
              </a:spcAft>
              <a:buChar char="•"/>
              <a:defRPr>
                <a:solidFill>
                  <a:schemeClr val="tx1"/>
                </a:solidFill>
                <a:latin typeface="Comic Sans MS" pitchFamily="66" charset="0"/>
              </a:defRPr>
            </a:lvl6pPr>
            <a:lvl7pPr marL="2971800" indent="-228600" eaLnBrk="0" fontAlgn="base" hangingPunct="0">
              <a:spcBef>
                <a:spcPct val="20000"/>
              </a:spcBef>
              <a:spcAft>
                <a:spcPct val="0"/>
              </a:spcAft>
              <a:buChar char="•"/>
              <a:defRPr>
                <a:solidFill>
                  <a:schemeClr val="tx1"/>
                </a:solidFill>
                <a:latin typeface="Comic Sans MS" pitchFamily="66" charset="0"/>
              </a:defRPr>
            </a:lvl7pPr>
            <a:lvl8pPr marL="3429000" indent="-228600" eaLnBrk="0" fontAlgn="base" hangingPunct="0">
              <a:spcBef>
                <a:spcPct val="20000"/>
              </a:spcBef>
              <a:spcAft>
                <a:spcPct val="0"/>
              </a:spcAft>
              <a:buChar char="•"/>
              <a:defRPr>
                <a:solidFill>
                  <a:schemeClr val="tx1"/>
                </a:solidFill>
                <a:latin typeface="Comic Sans MS" pitchFamily="66" charset="0"/>
              </a:defRPr>
            </a:lvl8pPr>
            <a:lvl9pPr marL="3886200" indent="-228600" eaLnBrk="0" fontAlgn="base" hangingPunct="0">
              <a:spcBef>
                <a:spcPct val="20000"/>
              </a:spcBef>
              <a:spcAft>
                <a:spcPct val="0"/>
              </a:spcAft>
              <a:buChar char="•"/>
              <a:defRPr>
                <a:solidFill>
                  <a:schemeClr val="tx1"/>
                </a:solidFill>
                <a:latin typeface="Comic Sans MS" pitchFamily="66" charset="0"/>
              </a:defRPr>
            </a:lvl9pPr>
          </a:lstStyle>
          <a:p>
            <a:pPr eaLnBrk="1" hangingPunct="1"/>
            <a:r>
              <a:rPr lang="en-US" sz="1600" b="1" dirty="0">
                <a:solidFill>
                  <a:srgbClr val="1A1EC0"/>
                </a:solidFill>
              </a:rPr>
              <a:t>X </a:t>
            </a:r>
            <a:r>
              <a:rPr lang="en-US" sz="1600" b="1" dirty="0" smtClean="0">
                <a:solidFill>
                  <a:srgbClr val="1A1EC0"/>
                </a:solidFill>
              </a:rPr>
              <a:t>~</a:t>
            </a:r>
            <a:r>
              <a:rPr lang="en-US" sz="1600" b="1" dirty="0">
                <a:solidFill>
                  <a:srgbClr val="1A1EC0"/>
                </a:solidFill>
              </a:rPr>
              <a:t>10-100keV</a:t>
            </a:r>
            <a:endParaRPr lang="el-GR" sz="1600" b="1" dirty="0">
              <a:solidFill>
                <a:srgbClr val="1A1EC0"/>
              </a:solidFill>
              <a:cs typeface="Times New Roman" pitchFamily="18" charset="0"/>
              <a:sym typeface="Wingdings" pitchFamily="2" charset="2"/>
            </a:endParaRPr>
          </a:p>
        </p:txBody>
      </p:sp>
      <p:sp>
        <p:nvSpPr>
          <p:cNvPr id="11277" name="Rectangle 29"/>
          <p:cNvSpPr>
            <a:spLocks noChangeArrowheads="1"/>
          </p:cNvSpPr>
          <p:nvPr/>
        </p:nvSpPr>
        <p:spPr bwMode="auto">
          <a:xfrm rot="-5400000">
            <a:off x="1839912" y="1858963"/>
            <a:ext cx="1685925"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Tx/>
              <a:buNone/>
            </a:pPr>
            <a:r>
              <a:rPr lang="fr-FR" sz="2000" b="1" i="1">
                <a:latin typeface="Symbol" pitchFamily="18" charset="2"/>
              </a:rPr>
              <a:t>w</a:t>
            </a:r>
            <a:r>
              <a:rPr lang="fr-FR" sz="2000" b="1" i="1"/>
              <a:t> </a:t>
            </a:r>
            <a:r>
              <a:rPr lang="fr-FR" sz="2000" b="1" baseline="-25000"/>
              <a:t>f,max </a:t>
            </a:r>
            <a:r>
              <a:rPr lang="fr-FR" sz="2000" b="1"/>
              <a:t> MeV</a:t>
            </a:r>
          </a:p>
        </p:txBody>
      </p:sp>
      <p:grpSp>
        <p:nvGrpSpPr>
          <p:cNvPr id="5" name="Group 30"/>
          <p:cNvGrpSpPr>
            <a:grpSpLocks/>
          </p:cNvGrpSpPr>
          <p:nvPr/>
        </p:nvGrpSpPr>
        <p:grpSpPr bwMode="auto">
          <a:xfrm>
            <a:off x="2271713" y="2913063"/>
            <a:ext cx="2570162" cy="1760537"/>
            <a:chOff x="2822" y="1842"/>
            <a:chExt cx="1360" cy="1109"/>
          </a:xfrm>
        </p:grpSpPr>
        <p:sp>
          <p:nvSpPr>
            <p:cNvPr id="11288" name="AutoShape 31"/>
            <p:cNvSpPr>
              <a:spLocks/>
            </p:cNvSpPr>
            <p:nvPr/>
          </p:nvSpPr>
          <p:spPr bwMode="auto">
            <a:xfrm rot="-5400000">
              <a:off x="3514" y="2410"/>
              <a:ext cx="155" cy="496"/>
            </a:xfrm>
            <a:prstGeom prst="leftBrace">
              <a:avLst>
                <a:gd name="adj1" fmla="val 26667"/>
                <a:gd name="adj2" fmla="val 50000"/>
              </a:avLst>
            </a:prstGeom>
            <a:noFill/>
            <a:ln w="38100">
              <a:solidFill>
                <a:srgbClr val="1A1EC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89" name="Text Box 32"/>
            <p:cNvSpPr txBox="1">
              <a:spLocks noChangeArrowheads="1"/>
            </p:cNvSpPr>
            <p:nvPr/>
          </p:nvSpPr>
          <p:spPr bwMode="auto">
            <a:xfrm>
              <a:off x="2822" y="2738"/>
              <a:ext cx="136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20000"/>
                </a:spcBef>
                <a:spcAft>
                  <a:spcPct val="0"/>
                </a:spcAft>
                <a:buChar char="•"/>
                <a:defRPr>
                  <a:solidFill>
                    <a:schemeClr val="tx1"/>
                  </a:solidFill>
                  <a:latin typeface="Comic Sans MS" pitchFamily="66" charset="0"/>
                </a:defRPr>
              </a:lvl6pPr>
              <a:lvl7pPr marL="2971800" indent="-228600" eaLnBrk="0" fontAlgn="base" hangingPunct="0">
                <a:spcBef>
                  <a:spcPct val="20000"/>
                </a:spcBef>
                <a:spcAft>
                  <a:spcPct val="0"/>
                </a:spcAft>
                <a:buChar char="•"/>
                <a:defRPr>
                  <a:solidFill>
                    <a:schemeClr val="tx1"/>
                  </a:solidFill>
                  <a:latin typeface="Comic Sans MS" pitchFamily="66" charset="0"/>
                </a:defRPr>
              </a:lvl7pPr>
              <a:lvl8pPr marL="3429000" indent="-228600" eaLnBrk="0" fontAlgn="base" hangingPunct="0">
                <a:spcBef>
                  <a:spcPct val="20000"/>
                </a:spcBef>
                <a:spcAft>
                  <a:spcPct val="0"/>
                </a:spcAft>
                <a:buChar char="•"/>
                <a:defRPr>
                  <a:solidFill>
                    <a:schemeClr val="tx1"/>
                  </a:solidFill>
                  <a:latin typeface="Comic Sans MS" pitchFamily="66" charset="0"/>
                </a:defRPr>
              </a:lvl8pPr>
              <a:lvl9pPr marL="3886200" indent="-228600" eaLnBrk="0" fontAlgn="base" hangingPunct="0">
                <a:spcBef>
                  <a:spcPct val="20000"/>
                </a:spcBef>
                <a:spcAft>
                  <a:spcPct val="0"/>
                </a:spcAft>
                <a:buChar char="•"/>
                <a:defRPr>
                  <a:solidFill>
                    <a:schemeClr val="tx1"/>
                  </a:solidFill>
                  <a:latin typeface="Comic Sans MS" pitchFamily="66" charset="0"/>
                </a:defRPr>
              </a:lvl9pPr>
            </a:lstStyle>
            <a:p>
              <a:pPr eaLnBrk="1" hangingPunct="1"/>
              <a:r>
                <a:rPr lang="en-US" sz="1600" b="1">
                  <a:solidFill>
                    <a:srgbClr val="1A1EC0"/>
                  </a:solidFill>
                </a:rPr>
                <a:t> Elec.~20-100MeV</a:t>
              </a:r>
            </a:p>
          </p:txBody>
        </p:sp>
        <p:sp>
          <p:nvSpPr>
            <p:cNvPr id="11290" name="AutoShape 33"/>
            <p:cNvSpPr>
              <a:spLocks/>
            </p:cNvSpPr>
            <p:nvPr/>
          </p:nvSpPr>
          <p:spPr bwMode="auto">
            <a:xfrm>
              <a:off x="3018" y="1842"/>
              <a:ext cx="143" cy="445"/>
            </a:xfrm>
            <a:prstGeom prst="leftBrace">
              <a:avLst>
                <a:gd name="adj1" fmla="val 25932"/>
                <a:gd name="adj2" fmla="val 50000"/>
              </a:avLst>
            </a:prstGeom>
            <a:noFill/>
            <a:ln w="38100">
              <a:solidFill>
                <a:srgbClr val="1A1EC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6" name="Group 34"/>
          <p:cNvGrpSpPr>
            <a:grpSpLocks/>
          </p:cNvGrpSpPr>
          <p:nvPr/>
        </p:nvGrpSpPr>
        <p:grpSpPr bwMode="auto">
          <a:xfrm>
            <a:off x="4356100" y="4414838"/>
            <a:ext cx="1941513" cy="598487"/>
            <a:chOff x="3878" y="2657"/>
            <a:chExt cx="1223" cy="377"/>
          </a:xfrm>
        </p:grpSpPr>
        <p:sp>
          <p:nvSpPr>
            <p:cNvPr id="11286" name="AutoShape 35"/>
            <p:cNvSpPr>
              <a:spLocks/>
            </p:cNvSpPr>
            <p:nvPr/>
          </p:nvSpPr>
          <p:spPr bwMode="auto">
            <a:xfrm rot="-5400000">
              <a:off x="4104" y="2522"/>
              <a:ext cx="183" cy="454"/>
            </a:xfrm>
            <a:prstGeom prst="leftBrace">
              <a:avLst>
                <a:gd name="adj1" fmla="val 20674"/>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87" name="Text Box 36"/>
            <p:cNvSpPr txBox="1">
              <a:spLocks noChangeArrowheads="1"/>
            </p:cNvSpPr>
            <p:nvPr/>
          </p:nvSpPr>
          <p:spPr bwMode="auto">
            <a:xfrm>
              <a:off x="3878" y="2840"/>
              <a:ext cx="122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20000"/>
                </a:spcBef>
                <a:spcAft>
                  <a:spcPct val="0"/>
                </a:spcAft>
                <a:buChar char="•"/>
                <a:defRPr>
                  <a:solidFill>
                    <a:schemeClr val="tx1"/>
                  </a:solidFill>
                  <a:latin typeface="Comic Sans MS" pitchFamily="66" charset="0"/>
                </a:defRPr>
              </a:lvl6pPr>
              <a:lvl7pPr marL="2971800" indent="-228600" eaLnBrk="0" fontAlgn="base" hangingPunct="0">
                <a:spcBef>
                  <a:spcPct val="20000"/>
                </a:spcBef>
                <a:spcAft>
                  <a:spcPct val="0"/>
                </a:spcAft>
                <a:buChar char="•"/>
                <a:defRPr>
                  <a:solidFill>
                    <a:schemeClr val="tx1"/>
                  </a:solidFill>
                  <a:latin typeface="Comic Sans MS" pitchFamily="66" charset="0"/>
                </a:defRPr>
              </a:lvl7pPr>
              <a:lvl8pPr marL="3429000" indent="-228600" eaLnBrk="0" fontAlgn="base" hangingPunct="0">
                <a:spcBef>
                  <a:spcPct val="20000"/>
                </a:spcBef>
                <a:spcAft>
                  <a:spcPct val="0"/>
                </a:spcAft>
                <a:buChar char="•"/>
                <a:defRPr>
                  <a:solidFill>
                    <a:schemeClr val="tx1"/>
                  </a:solidFill>
                  <a:latin typeface="Comic Sans MS" pitchFamily="66" charset="0"/>
                </a:defRPr>
              </a:lvl8pPr>
              <a:lvl9pPr marL="3886200" indent="-228600" eaLnBrk="0" fontAlgn="base" hangingPunct="0">
                <a:spcBef>
                  <a:spcPct val="20000"/>
                </a:spcBef>
                <a:spcAft>
                  <a:spcPct val="0"/>
                </a:spcAft>
                <a:buChar char="•"/>
                <a:defRPr>
                  <a:solidFill>
                    <a:schemeClr val="tx1"/>
                  </a:solidFill>
                  <a:latin typeface="Comic Sans MS" pitchFamily="66" charset="0"/>
                </a:defRPr>
              </a:lvl9pPr>
            </a:lstStyle>
            <a:p>
              <a:pPr eaLnBrk="1" hangingPunct="1"/>
              <a:r>
                <a:rPr lang="fr-FR" sz="1400" b="1"/>
                <a:t>Elec.~100-500MeV</a:t>
              </a:r>
            </a:p>
          </p:txBody>
        </p:sp>
      </p:grpSp>
      <p:sp>
        <p:nvSpPr>
          <p:cNvPr id="104485" name="Text Box 37"/>
          <p:cNvSpPr txBox="1">
            <a:spLocks noChangeArrowheads="1"/>
          </p:cNvSpPr>
          <p:nvPr/>
        </p:nvSpPr>
        <p:spPr bwMode="auto">
          <a:xfrm>
            <a:off x="2754313" y="5437793"/>
            <a:ext cx="325922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20000"/>
              </a:spcBef>
              <a:spcAft>
                <a:spcPct val="0"/>
              </a:spcAft>
              <a:buChar char="•"/>
              <a:defRPr>
                <a:solidFill>
                  <a:schemeClr val="tx1"/>
                </a:solidFill>
                <a:latin typeface="Comic Sans MS" pitchFamily="66" charset="0"/>
              </a:defRPr>
            </a:lvl6pPr>
            <a:lvl7pPr marL="2971800" indent="-228600" eaLnBrk="0" fontAlgn="base" hangingPunct="0">
              <a:spcBef>
                <a:spcPct val="20000"/>
              </a:spcBef>
              <a:spcAft>
                <a:spcPct val="0"/>
              </a:spcAft>
              <a:buChar char="•"/>
              <a:defRPr>
                <a:solidFill>
                  <a:schemeClr val="tx1"/>
                </a:solidFill>
                <a:latin typeface="Comic Sans MS" pitchFamily="66" charset="0"/>
              </a:defRPr>
            </a:lvl7pPr>
            <a:lvl8pPr marL="3429000" indent="-228600" eaLnBrk="0" fontAlgn="base" hangingPunct="0">
              <a:spcBef>
                <a:spcPct val="20000"/>
              </a:spcBef>
              <a:spcAft>
                <a:spcPct val="0"/>
              </a:spcAft>
              <a:buChar char="•"/>
              <a:defRPr>
                <a:solidFill>
                  <a:schemeClr val="tx1"/>
                </a:solidFill>
                <a:latin typeface="Comic Sans MS" pitchFamily="66" charset="0"/>
              </a:defRPr>
            </a:lvl8pPr>
            <a:lvl9pPr marL="3886200" indent="-228600" eaLnBrk="0" fontAlgn="base" hangingPunct="0">
              <a:spcBef>
                <a:spcPct val="20000"/>
              </a:spcBef>
              <a:spcAft>
                <a:spcPct val="0"/>
              </a:spcAft>
              <a:buChar char="•"/>
              <a:defRPr>
                <a:solidFill>
                  <a:schemeClr val="tx1"/>
                </a:solidFill>
                <a:latin typeface="Comic Sans MS" pitchFamily="66" charset="0"/>
              </a:defRPr>
            </a:lvl9pPr>
          </a:lstStyle>
          <a:p>
            <a:pPr eaLnBrk="1" hangingPunct="1"/>
            <a:r>
              <a:rPr lang="fr-FR" sz="1200" b="1" i="1" u="sng" dirty="0" smtClean="0"/>
              <a:t>Applications de la fluorescence Nucléaire</a:t>
            </a:r>
            <a:endParaRPr lang="fr-FR" sz="1200" b="1" i="1" u="sng" dirty="0"/>
          </a:p>
          <a:p>
            <a:pPr eaLnBrk="1" hangingPunct="1"/>
            <a:r>
              <a:rPr lang="fr-FR" sz="1200" b="1" dirty="0" smtClean="0"/>
              <a:t>Détection (sûreté)</a:t>
            </a:r>
            <a:endParaRPr lang="fr-FR" sz="1200" b="1" dirty="0"/>
          </a:p>
          <a:p>
            <a:pPr eaLnBrk="1" hangingPunct="1"/>
            <a:r>
              <a:rPr lang="fr-FR" sz="1200" b="1" dirty="0" smtClean="0"/>
              <a:t>Analyse et traitement des déchets</a:t>
            </a:r>
            <a:endParaRPr lang="fr-FR" sz="1200" b="1" dirty="0"/>
          </a:p>
          <a:p>
            <a:pPr eaLnBrk="1" hangingPunct="1"/>
            <a:endParaRPr lang="fr-FR" sz="1200" b="1" dirty="0"/>
          </a:p>
        </p:txBody>
      </p:sp>
      <p:grpSp>
        <p:nvGrpSpPr>
          <p:cNvPr id="7" name="Group 38"/>
          <p:cNvGrpSpPr>
            <a:grpSpLocks/>
          </p:cNvGrpSpPr>
          <p:nvPr/>
        </p:nvGrpSpPr>
        <p:grpSpPr bwMode="auto">
          <a:xfrm>
            <a:off x="611188" y="1687513"/>
            <a:ext cx="1728787" cy="576262"/>
            <a:chOff x="1700" y="1026"/>
            <a:chExt cx="1089" cy="363"/>
          </a:xfrm>
        </p:grpSpPr>
        <p:sp>
          <p:nvSpPr>
            <p:cNvPr id="11284" name="AutoShape 39"/>
            <p:cNvSpPr>
              <a:spLocks/>
            </p:cNvSpPr>
            <p:nvPr/>
          </p:nvSpPr>
          <p:spPr bwMode="auto">
            <a:xfrm>
              <a:off x="2653" y="1026"/>
              <a:ext cx="136" cy="363"/>
            </a:xfrm>
            <a:prstGeom prst="leftBrace">
              <a:avLst>
                <a:gd name="adj1" fmla="val 22243"/>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1600"/>
            </a:p>
          </p:txBody>
        </p:sp>
        <p:sp>
          <p:nvSpPr>
            <p:cNvPr id="11285" name="Text Box 40"/>
            <p:cNvSpPr txBox="1">
              <a:spLocks noChangeArrowheads="1"/>
            </p:cNvSpPr>
            <p:nvPr/>
          </p:nvSpPr>
          <p:spPr bwMode="auto">
            <a:xfrm>
              <a:off x="1700" y="1027"/>
              <a:ext cx="667"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20000"/>
                </a:spcBef>
                <a:spcAft>
                  <a:spcPct val="0"/>
                </a:spcAft>
                <a:buChar char="•"/>
                <a:defRPr>
                  <a:solidFill>
                    <a:schemeClr val="tx1"/>
                  </a:solidFill>
                  <a:latin typeface="Comic Sans MS" pitchFamily="66" charset="0"/>
                </a:defRPr>
              </a:lvl6pPr>
              <a:lvl7pPr marL="2971800" indent="-228600" eaLnBrk="0" fontAlgn="base" hangingPunct="0">
                <a:spcBef>
                  <a:spcPct val="20000"/>
                </a:spcBef>
                <a:spcAft>
                  <a:spcPct val="0"/>
                </a:spcAft>
                <a:buChar char="•"/>
                <a:defRPr>
                  <a:solidFill>
                    <a:schemeClr val="tx1"/>
                  </a:solidFill>
                  <a:latin typeface="Comic Sans MS" pitchFamily="66" charset="0"/>
                </a:defRPr>
              </a:lvl7pPr>
              <a:lvl8pPr marL="3429000" indent="-228600" eaLnBrk="0" fontAlgn="base" hangingPunct="0">
                <a:spcBef>
                  <a:spcPct val="20000"/>
                </a:spcBef>
                <a:spcAft>
                  <a:spcPct val="0"/>
                </a:spcAft>
                <a:buChar char="•"/>
                <a:defRPr>
                  <a:solidFill>
                    <a:schemeClr val="tx1"/>
                  </a:solidFill>
                  <a:latin typeface="Comic Sans MS" pitchFamily="66" charset="0"/>
                </a:defRPr>
              </a:lvl8pPr>
              <a:lvl9pPr marL="3886200" indent="-228600" eaLnBrk="0" fontAlgn="base" hangingPunct="0">
                <a:spcBef>
                  <a:spcPct val="20000"/>
                </a:spcBef>
                <a:spcAft>
                  <a:spcPct val="0"/>
                </a:spcAft>
                <a:buChar char="•"/>
                <a:defRPr>
                  <a:solidFill>
                    <a:schemeClr val="tx1"/>
                  </a:solidFill>
                  <a:latin typeface="Comic Sans MS" pitchFamily="66" charset="0"/>
                </a:defRPr>
              </a:lvl9pPr>
            </a:lstStyle>
            <a:p>
              <a:pPr eaLnBrk="1" hangingPunct="1">
                <a:buFontTx/>
                <a:buNone/>
              </a:pPr>
              <a:r>
                <a:rPr lang="fr-FR" sz="1600" b="1">
                  <a:latin typeface="Symbol" pitchFamily="18" charset="2"/>
                </a:rPr>
                <a:t>g </a:t>
              </a:r>
              <a:r>
                <a:rPr lang="en-US" sz="1600" b="1">
                  <a:latin typeface="Arial" pitchFamily="34" charset="0"/>
                  <a:sym typeface="Euclid Math Two"/>
                </a:rPr>
                <a:t>~</a:t>
              </a:r>
              <a:r>
                <a:rPr lang="fr-FR" sz="1600">
                  <a:latin typeface="Arial" pitchFamily="34" charset="0"/>
                </a:rPr>
                <a:t> </a:t>
              </a:r>
              <a:r>
                <a:rPr lang="fr-FR" sz="1600" b="1"/>
                <a:t>1MeV</a:t>
              </a:r>
            </a:p>
          </p:txBody>
        </p:sp>
      </p:grpSp>
      <p:sp>
        <p:nvSpPr>
          <p:cNvPr id="104489" name="AutoShape 41"/>
          <p:cNvSpPr>
            <a:spLocks noChangeArrowheads="1"/>
          </p:cNvSpPr>
          <p:nvPr/>
        </p:nvSpPr>
        <p:spPr bwMode="auto">
          <a:xfrm>
            <a:off x="4356100" y="5109458"/>
            <a:ext cx="431800" cy="287338"/>
          </a:xfrm>
          <a:prstGeom prst="downArrow">
            <a:avLst>
              <a:gd name="adj1" fmla="val 50000"/>
              <a:gd name="adj2" fmla="val 29134"/>
            </a:avLst>
          </a:prstGeom>
          <a:solidFill>
            <a:schemeClr val="tx1"/>
          </a:solidFill>
          <a:ln w="9525">
            <a:solidFill>
              <a:schemeClr val="tx1"/>
            </a:solidFill>
            <a:miter lim="800000"/>
            <a:headEnd/>
            <a:tailEnd/>
          </a:ln>
        </p:spPr>
        <p:txBody>
          <a:bodyPr wrap="none" anchor="ctr"/>
          <a:lstStyle/>
          <a:p>
            <a:pPr algn="ctr"/>
            <a:endParaRPr lang="en-US" sz="1200"/>
          </a:p>
        </p:txBody>
      </p:sp>
      <p:sp>
        <p:nvSpPr>
          <p:cNvPr id="104490" name="Text Box 42"/>
          <p:cNvSpPr txBox="1">
            <a:spLocks noChangeArrowheads="1"/>
          </p:cNvSpPr>
          <p:nvPr/>
        </p:nvSpPr>
        <p:spPr bwMode="auto">
          <a:xfrm>
            <a:off x="6877050" y="1651000"/>
            <a:ext cx="2266950" cy="230832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20000"/>
              </a:spcBef>
              <a:spcAft>
                <a:spcPct val="0"/>
              </a:spcAft>
              <a:buChar char="•"/>
              <a:defRPr>
                <a:solidFill>
                  <a:schemeClr val="tx1"/>
                </a:solidFill>
                <a:latin typeface="Comic Sans MS" pitchFamily="66" charset="0"/>
              </a:defRPr>
            </a:lvl6pPr>
            <a:lvl7pPr marL="2971800" indent="-228600" eaLnBrk="0" fontAlgn="base" hangingPunct="0">
              <a:spcBef>
                <a:spcPct val="20000"/>
              </a:spcBef>
              <a:spcAft>
                <a:spcPct val="0"/>
              </a:spcAft>
              <a:buChar char="•"/>
              <a:defRPr>
                <a:solidFill>
                  <a:schemeClr val="tx1"/>
                </a:solidFill>
                <a:latin typeface="Comic Sans MS" pitchFamily="66" charset="0"/>
              </a:defRPr>
            </a:lvl7pPr>
            <a:lvl8pPr marL="3429000" indent="-228600" eaLnBrk="0" fontAlgn="base" hangingPunct="0">
              <a:spcBef>
                <a:spcPct val="20000"/>
              </a:spcBef>
              <a:spcAft>
                <a:spcPct val="0"/>
              </a:spcAft>
              <a:buChar char="•"/>
              <a:defRPr>
                <a:solidFill>
                  <a:schemeClr val="tx1"/>
                </a:solidFill>
                <a:latin typeface="Comic Sans MS" pitchFamily="66" charset="0"/>
              </a:defRPr>
            </a:lvl8pPr>
            <a:lvl9pPr marL="3886200" indent="-228600" eaLnBrk="0" fontAlgn="base" hangingPunct="0">
              <a:spcBef>
                <a:spcPct val="20000"/>
              </a:spcBef>
              <a:spcAft>
                <a:spcPct val="0"/>
              </a:spcAft>
              <a:buChar char="•"/>
              <a:defRPr>
                <a:solidFill>
                  <a:schemeClr val="tx1"/>
                </a:solidFill>
                <a:latin typeface="Comic Sans MS" pitchFamily="66" charset="0"/>
              </a:defRPr>
            </a:lvl9pPr>
          </a:lstStyle>
          <a:p>
            <a:pPr algn="ctr" eaLnBrk="1" hangingPunct="1"/>
            <a:r>
              <a:rPr lang="fr-FR" dirty="0">
                <a:solidFill>
                  <a:schemeClr val="bg1"/>
                </a:solidFill>
              </a:rPr>
              <a:t>LAL </a:t>
            </a:r>
            <a:br>
              <a:rPr lang="fr-FR" dirty="0">
                <a:solidFill>
                  <a:schemeClr val="bg1"/>
                </a:solidFill>
              </a:rPr>
            </a:br>
            <a:r>
              <a:rPr lang="fr-FR" dirty="0" smtClean="0">
                <a:solidFill>
                  <a:schemeClr val="bg1"/>
                </a:solidFill>
              </a:rPr>
              <a:t>Le Département </a:t>
            </a:r>
            <a:r>
              <a:rPr lang="fr-FR" dirty="0" err="1" smtClean="0">
                <a:solidFill>
                  <a:schemeClr val="bg1"/>
                </a:solidFill>
              </a:rPr>
              <a:t>accelerateurs</a:t>
            </a:r>
            <a:r>
              <a:rPr lang="fr-FR" dirty="0" smtClean="0">
                <a:solidFill>
                  <a:schemeClr val="bg1"/>
                </a:solidFill>
              </a:rPr>
              <a:t> du LAL participe a des projets dans tous les domaines d’ énergie.</a:t>
            </a:r>
          </a:p>
          <a:p>
            <a:pPr algn="ctr" eaLnBrk="1" hangingPunct="1"/>
            <a:endParaRPr lang="fr-FR" dirty="0" smtClean="0">
              <a:solidFill>
                <a:schemeClr val="bg1"/>
              </a:solidFill>
            </a:endParaRPr>
          </a:p>
        </p:txBody>
      </p:sp>
      <p:sp>
        <p:nvSpPr>
          <p:cNvPr id="3" name="Espace réservé de la date 2"/>
          <p:cNvSpPr>
            <a:spLocks noGrp="1"/>
          </p:cNvSpPr>
          <p:nvPr>
            <p:ph type="dt" sz="half" idx="10"/>
          </p:nvPr>
        </p:nvSpPr>
        <p:spPr>
          <a:xfrm>
            <a:off x="457200" y="6356350"/>
            <a:ext cx="2133600" cy="365125"/>
          </a:xfrm>
        </p:spPr>
        <p:txBody>
          <a:bodyPr/>
          <a:lstStyle/>
          <a:p>
            <a:fld id="{88729119-7876-419B-9111-BA0B75468AF7}" type="datetime1">
              <a:rPr lang="fr-FR" smtClean="0"/>
              <a:t>12/09/2013</a:t>
            </a:fld>
            <a:endParaRPr lang="fr-FR"/>
          </a:p>
        </p:txBody>
      </p:sp>
      <p:sp>
        <p:nvSpPr>
          <p:cNvPr id="8" name="Espace réservé du pied de page 7"/>
          <p:cNvSpPr>
            <a:spLocks noGrp="1"/>
          </p:cNvSpPr>
          <p:nvPr>
            <p:ph type="ftr" sz="quarter" idx="11"/>
          </p:nvPr>
        </p:nvSpPr>
        <p:spPr/>
        <p:txBody>
          <a:bodyPr/>
          <a:lstStyle/>
          <a:p>
            <a:r>
              <a:rPr lang="it-IT" smtClean="0"/>
              <a:t>Alessandro Variola                                                     Prix Lagarrigue                                                     Orsay 12/09/2013</a:t>
            </a:r>
            <a:endParaRPr lang="fr-FR" dirty="0"/>
          </a:p>
        </p:txBody>
      </p:sp>
    </p:spTree>
    <p:extLst>
      <p:ext uri="{BB962C8B-B14F-4D97-AF65-F5344CB8AC3E}">
        <p14:creationId xmlns:p14="http://schemas.microsoft.com/office/powerpoint/2010/main" val="22932219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err="1" smtClean="0"/>
              <a:t>Thomx</a:t>
            </a:r>
            <a:r>
              <a:rPr lang="fr-FR" dirty="0" smtClean="0"/>
              <a:t> : source X pour le médical et la préservation de l’héritage culturel.</a:t>
            </a:r>
          </a:p>
          <a:p>
            <a:r>
              <a:rPr lang="fr-FR" dirty="0" smtClean="0"/>
              <a:t>Quelque exemples</a:t>
            </a:r>
            <a:endParaRPr lang="fr-FR" dirty="0"/>
          </a:p>
        </p:txBody>
      </p:sp>
      <p:sp>
        <p:nvSpPr>
          <p:cNvPr id="3" name="Espace réservé de la date 2"/>
          <p:cNvSpPr>
            <a:spLocks noGrp="1"/>
          </p:cNvSpPr>
          <p:nvPr>
            <p:ph type="dt" sz="half" idx="10"/>
          </p:nvPr>
        </p:nvSpPr>
        <p:spPr/>
        <p:txBody>
          <a:bodyPr/>
          <a:lstStyle/>
          <a:p>
            <a:fld id="{C7816B63-1ED7-4FB7-A634-E48A72FB0167}" type="datetime1">
              <a:rPr lang="fr-FR" smtClean="0"/>
              <a:t>12/09/2013</a:t>
            </a:fld>
            <a:endParaRPr lang="fr-FR" dirty="0"/>
          </a:p>
        </p:txBody>
      </p:sp>
      <p:sp>
        <p:nvSpPr>
          <p:cNvPr id="4" name="Espace réservé du pied de page 3"/>
          <p:cNvSpPr>
            <a:spLocks noGrp="1"/>
          </p:cNvSpPr>
          <p:nvPr>
            <p:ph type="ftr" sz="quarter" idx="11"/>
          </p:nvPr>
        </p:nvSpPr>
        <p:spPr/>
        <p:txBody>
          <a:bodyPr/>
          <a:lstStyle/>
          <a:p>
            <a:r>
              <a:rPr lang="it-IT" smtClean="0"/>
              <a:t>Alessandro Variola                                                     Prix Lagarrigue                                                     Orsay 12/09/2013</a:t>
            </a:r>
            <a:endParaRPr lang="fr-FR" dirty="0"/>
          </a:p>
        </p:txBody>
      </p:sp>
      <p:sp>
        <p:nvSpPr>
          <p:cNvPr id="5" name="Espace réservé du numéro de diapositive 4"/>
          <p:cNvSpPr>
            <a:spLocks noGrp="1"/>
          </p:cNvSpPr>
          <p:nvPr>
            <p:ph type="sldNum" sz="quarter" idx="12"/>
          </p:nvPr>
        </p:nvSpPr>
        <p:spPr/>
        <p:txBody>
          <a:bodyPr/>
          <a:lstStyle/>
          <a:p>
            <a:fld id="{385B71F5-BA82-42CC-83B3-B4127CEF3355}" type="slidenum">
              <a:rPr lang="fr-FR" smtClean="0"/>
              <a:pPr/>
              <a:t>4</a:t>
            </a:fld>
            <a:endParaRPr lang="fr-FR"/>
          </a:p>
        </p:txBody>
      </p:sp>
      <p:sp>
        <p:nvSpPr>
          <p:cNvPr id="6" name="Titre 5"/>
          <p:cNvSpPr>
            <a:spLocks noGrp="1"/>
          </p:cNvSpPr>
          <p:nvPr>
            <p:ph type="title"/>
          </p:nvPr>
        </p:nvSpPr>
        <p:spPr/>
        <p:txBody>
          <a:bodyPr/>
          <a:lstStyle/>
          <a:p>
            <a:endParaRPr lang="fr-FR" dirty="0"/>
          </a:p>
        </p:txBody>
      </p:sp>
    </p:spTree>
    <p:extLst>
      <p:ext uri="{BB962C8B-B14F-4D97-AF65-F5344CB8AC3E}">
        <p14:creationId xmlns:p14="http://schemas.microsoft.com/office/powerpoint/2010/main" val="4749677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0" y="1643787"/>
            <a:ext cx="3548063"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0"/>
              </a:spcBef>
              <a:buFontTx/>
              <a:buChar char="•"/>
            </a:pPr>
            <a:r>
              <a:rPr lang="en-US" b="1" dirty="0">
                <a:latin typeface="Comic Sans MS" pitchFamily="66" charset="0"/>
              </a:rPr>
              <a:t>1 Siemens </a:t>
            </a:r>
            <a:r>
              <a:rPr lang="en-US" b="1" dirty="0" err="1">
                <a:latin typeface="Comic Sans MS" pitchFamily="66" charset="0"/>
              </a:rPr>
              <a:t>Mammomat</a:t>
            </a:r>
            <a:endParaRPr lang="en-US" b="1" dirty="0">
              <a:latin typeface="Comic Sans MS" pitchFamily="66" charset="0"/>
            </a:endParaRPr>
          </a:p>
          <a:p>
            <a:pPr eaLnBrk="0" hangingPunct="0">
              <a:spcBef>
                <a:spcPct val="0"/>
              </a:spcBef>
            </a:pPr>
            <a:r>
              <a:rPr lang="en-US" b="1" dirty="0">
                <a:latin typeface="Comic Sans MS" pitchFamily="66" charset="0"/>
              </a:rPr>
              <a:t>23 </a:t>
            </a:r>
            <a:r>
              <a:rPr lang="en-US" b="1" dirty="0" err="1">
                <a:latin typeface="Comic Sans MS" pitchFamily="66" charset="0"/>
              </a:rPr>
              <a:t>kVp</a:t>
            </a:r>
            <a:r>
              <a:rPr lang="en-US" b="1" dirty="0">
                <a:latin typeface="Comic Sans MS" pitchFamily="66" charset="0"/>
              </a:rPr>
              <a:t> - MGD=0.4 </a:t>
            </a:r>
            <a:r>
              <a:rPr lang="en-US" b="1" dirty="0" err="1">
                <a:latin typeface="Comic Sans MS" pitchFamily="66" charset="0"/>
              </a:rPr>
              <a:t>mGy</a:t>
            </a:r>
            <a:endParaRPr lang="en-US" b="1" dirty="0">
              <a:latin typeface="Comic Sans MS" pitchFamily="66" charset="0"/>
            </a:endParaRPr>
          </a:p>
          <a:p>
            <a:pPr eaLnBrk="0" hangingPunct="0">
              <a:spcBef>
                <a:spcPct val="0"/>
              </a:spcBef>
            </a:pPr>
            <a:endParaRPr lang="en-US" b="1" dirty="0">
              <a:latin typeface="Comic Sans MS" pitchFamily="66" charset="0"/>
            </a:endParaRPr>
          </a:p>
          <a:p>
            <a:pPr eaLnBrk="0" hangingPunct="0">
              <a:spcBef>
                <a:spcPct val="0"/>
              </a:spcBef>
              <a:buFontTx/>
              <a:buChar char="•"/>
            </a:pPr>
            <a:r>
              <a:rPr lang="en-US" b="1" dirty="0">
                <a:latin typeface="Comic Sans MS" pitchFamily="66" charset="0"/>
              </a:rPr>
              <a:t> 2 ABI  25 </a:t>
            </a:r>
            <a:r>
              <a:rPr lang="en-US" b="1" dirty="0" err="1">
                <a:latin typeface="Comic Sans MS" pitchFamily="66" charset="0"/>
              </a:rPr>
              <a:t>keV</a:t>
            </a:r>
            <a:endParaRPr lang="en-US" b="1" dirty="0">
              <a:latin typeface="Comic Sans MS" pitchFamily="66" charset="0"/>
            </a:endParaRPr>
          </a:p>
          <a:p>
            <a:pPr eaLnBrk="0" hangingPunct="0">
              <a:spcBef>
                <a:spcPct val="0"/>
              </a:spcBef>
            </a:pPr>
            <a:r>
              <a:rPr lang="en-US" b="1" dirty="0">
                <a:latin typeface="Comic Sans MS" pitchFamily="66" charset="0"/>
              </a:rPr>
              <a:t>MGD= 0.6 </a:t>
            </a:r>
            <a:r>
              <a:rPr lang="en-US" b="1" dirty="0" err="1">
                <a:latin typeface="Comic Sans MS" pitchFamily="66" charset="0"/>
              </a:rPr>
              <a:t>mGy</a:t>
            </a:r>
            <a:r>
              <a:rPr lang="en-US" b="1" dirty="0">
                <a:latin typeface="Comic Sans MS" pitchFamily="66" charset="0"/>
              </a:rPr>
              <a:t>     </a:t>
            </a:r>
          </a:p>
          <a:p>
            <a:pPr eaLnBrk="0" hangingPunct="0">
              <a:spcBef>
                <a:spcPct val="0"/>
              </a:spcBef>
            </a:pPr>
            <a:endParaRPr lang="en-US" b="1" dirty="0">
              <a:latin typeface="Comic Sans MS" pitchFamily="66" charset="0"/>
            </a:endParaRPr>
          </a:p>
          <a:p>
            <a:pPr eaLnBrk="0" hangingPunct="0">
              <a:spcBef>
                <a:spcPct val="0"/>
              </a:spcBef>
              <a:buFontTx/>
              <a:buChar char="•"/>
            </a:pPr>
            <a:r>
              <a:rPr lang="en-US" b="1" dirty="0">
                <a:latin typeface="Comic Sans MS" pitchFamily="66" charset="0"/>
              </a:rPr>
              <a:t> 3 Histology</a:t>
            </a:r>
          </a:p>
        </p:txBody>
      </p:sp>
      <p:grpSp>
        <p:nvGrpSpPr>
          <p:cNvPr id="62467" name="Group 3"/>
          <p:cNvGrpSpPr>
            <a:grpSpLocks/>
          </p:cNvGrpSpPr>
          <p:nvPr/>
        </p:nvGrpSpPr>
        <p:grpSpPr bwMode="auto">
          <a:xfrm>
            <a:off x="3563938" y="1125538"/>
            <a:ext cx="2151062" cy="1884362"/>
            <a:chOff x="1776" y="96"/>
            <a:chExt cx="1824" cy="1800"/>
          </a:xfrm>
        </p:grpSpPr>
        <p:pic>
          <p:nvPicPr>
            <p:cNvPr id="624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6" y="96"/>
              <a:ext cx="1824" cy="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469" name="Rectangle 5"/>
            <p:cNvSpPr>
              <a:spLocks noChangeArrowheads="1"/>
            </p:cNvSpPr>
            <p:nvPr/>
          </p:nvSpPr>
          <p:spPr bwMode="auto">
            <a:xfrm>
              <a:off x="1814" y="135"/>
              <a:ext cx="285" cy="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0"/>
                </a:spcBef>
              </a:pPr>
              <a:r>
                <a:rPr lang="en-US" sz="2400" b="1">
                  <a:solidFill>
                    <a:srgbClr val="A50021"/>
                  </a:solidFill>
                  <a:latin typeface="Times New Roman" pitchFamily="18" charset="0"/>
                </a:rPr>
                <a:t>1</a:t>
              </a:r>
              <a:endParaRPr lang="en-GB" sz="2400" b="1">
                <a:solidFill>
                  <a:srgbClr val="A50021"/>
                </a:solidFill>
                <a:latin typeface="Times New Roman" pitchFamily="18" charset="0"/>
              </a:endParaRPr>
            </a:p>
          </p:txBody>
        </p:sp>
      </p:grpSp>
      <p:sp>
        <p:nvSpPr>
          <p:cNvPr id="62470" name="Rectangle 6"/>
          <p:cNvSpPr>
            <a:spLocks noChangeArrowheads="1"/>
          </p:cNvSpPr>
          <p:nvPr/>
        </p:nvSpPr>
        <p:spPr bwMode="auto">
          <a:xfrm>
            <a:off x="1187450" y="6145213"/>
            <a:ext cx="6592888" cy="307777"/>
          </a:xfrm>
          <a:prstGeom prst="rect">
            <a:avLst/>
          </a:prstGeom>
          <a:noFill/>
          <a:ln w="12700" cap="sq">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pPr>
            <a:r>
              <a:rPr lang="en-GB" sz="1400">
                <a:latin typeface="Comic Sans MS" pitchFamily="66" charset="0"/>
                <a:cs typeface="Times New Roman" pitchFamily="18" charset="0"/>
              </a:rPr>
              <a:t>Keyril</a:t>
            </a:r>
            <a:r>
              <a:rPr lang="en-US" sz="1400">
                <a:latin typeface="Comic Sans MS" pitchFamily="66" charset="0"/>
                <a:cs typeface="Times New Roman" pitchFamily="18" charset="0"/>
              </a:rPr>
              <a:t>ä</a:t>
            </a:r>
            <a:r>
              <a:rPr lang="en-GB" sz="1400">
                <a:latin typeface="Comic Sans MS" pitchFamily="66" charset="0"/>
                <a:cs typeface="Times New Roman" pitchFamily="18" charset="0"/>
              </a:rPr>
              <a:t>inen et al. </a:t>
            </a:r>
            <a:r>
              <a:rPr lang="en-US" sz="1400">
                <a:latin typeface="Comic Sans MS" pitchFamily="66" charset="0"/>
              </a:rPr>
              <a:t>European Journal of Radiology </a:t>
            </a:r>
            <a:r>
              <a:rPr lang="en-GB" sz="1400">
                <a:latin typeface="Comic Sans MS" pitchFamily="66" charset="0"/>
              </a:rPr>
              <a:t>53, 226-237 (2005)</a:t>
            </a:r>
            <a:endParaRPr lang="en-US" sz="1400">
              <a:latin typeface="Comic Sans MS" pitchFamily="66" charset="0"/>
            </a:endParaRPr>
          </a:p>
        </p:txBody>
      </p:sp>
      <p:sp>
        <p:nvSpPr>
          <p:cNvPr id="62471" name="Rectangle 7"/>
          <p:cNvSpPr>
            <a:spLocks noGrp="1" noChangeArrowheads="1"/>
          </p:cNvSpPr>
          <p:nvPr>
            <p:ph type="title" idx="4294967295"/>
          </p:nvPr>
        </p:nvSpPr>
        <p:spPr>
          <a:xfrm>
            <a:off x="395288" y="0"/>
            <a:ext cx="8101012" cy="836613"/>
          </a:xfrm>
        </p:spPr>
        <p:txBody>
          <a:bodyPr>
            <a:normAutofit/>
          </a:bodyPr>
          <a:lstStyle/>
          <a:p>
            <a:r>
              <a:rPr lang="fr-FR" sz="2000" dirty="0" smtClean="0"/>
              <a:t>A qui ça sert? Exemples : Mammographie</a:t>
            </a:r>
          </a:p>
        </p:txBody>
      </p:sp>
      <p:grpSp>
        <p:nvGrpSpPr>
          <p:cNvPr id="62472" name="Group 8"/>
          <p:cNvGrpSpPr>
            <a:grpSpLocks/>
          </p:cNvGrpSpPr>
          <p:nvPr/>
        </p:nvGrpSpPr>
        <p:grpSpPr bwMode="auto">
          <a:xfrm>
            <a:off x="2721462" y="3094037"/>
            <a:ext cx="2962275" cy="2803525"/>
            <a:chOff x="1734" y="1968"/>
            <a:chExt cx="1866" cy="1766"/>
          </a:xfrm>
        </p:grpSpPr>
        <p:grpSp>
          <p:nvGrpSpPr>
            <p:cNvPr id="62473" name="Group 9"/>
            <p:cNvGrpSpPr>
              <a:grpSpLocks/>
            </p:cNvGrpSpPr>
            <p:nvPr/>
          </p:nvGrpSpPr>
          <p:grpSpPr bwMode="auto">
            <a:xfrm>
              <a:off x="1734" y="1968"/>
              <a:ext cx="1866" cy="1766"/>
              <a:chOff x="1734" y="2208"/>
              <a:chExt cx="1866" cy="1766"/>
            </a:xfrm>
          </p:grpSpPr>
          <p:pic>
            <p:nvPicPr>
              <p:cNvPr id="62474" name="Picture 10" descr="sample_E_minus_ok"/>
              <p:cNvPicPr>
                <a:picLocks noChangeAspect="1" noChangeArrowheads="1"/>
              </p:cNvPicPr>
              <p:nvPr/>
            </p:nvPicPr>
            <p:blipFill>
              <a:blip r:embed="rId5" cstate="print">
                <a:lum contrast="6000"/>
                <a:extLst>
                  <a:ext uri="{28A0092B-C50C-407E-A947-70E740481C1C}">
                    <a14:useLocalDpi xmlns:a14="http://schemas.microsoft.com/office/drawing/2010/main" val="0"/>
                  </a:ext>
                </a:extLst>
              </a:blip>
              <a:srcRect l="21535" t="12544" r="15009" b="14728"/>
              <a:stretch>
                <a:fillRect/>
              </a:stretch>
            </p:blipFill>
            <p:spPr bwMode="auto">
              <a:xfrm>
                <a:off x="1777" y="2208"/>
                <a:ext cx="1823" cy="1766"/>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5" name="Rectangle 11"/>
              <p:cNvSpPr>
                <a:spLocks noChangeArrowheads="1"/>
              </p:cNvSpPr>
              <p:nvPr/>
            </p:nvSpPr>
            <p:spPr bwMode="auto">
              <a:xfrm>
                <a:off x="1734" y="2360"/>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0"/>
                  </a:spcBef>
                </a:pPr>
                <a:r>
                  <a:rPr lang="en-US" sz="2400" b="1">
                    <a:solidFill>
                      <a:srgbClr val="A50021"/>
                    </a:solidFill>
                    <a:latin typeface="Times New Roman" pitchFamily="18" charset="0"/>
                  </a:rPr>
                  <a:t>2</a:t>
                </a:r>
                <a:endParaRPr lang="en-GB" sz="2400" b="1">
                  <a:solidFill>
                    <a:srgbClr val="A50021"/>
                  </a:solidFill>
                  <a:latin typeface="Times New Roman" pitchFamily="18" charset="0"/>
                </a:endParaRPr>
              </a:p>
            </p:txBody>
          </p:sp>
        </p:grpSp>
        <p:sp>
          <p:nvSpPr>
            <p:cNvPr id="62476" name="Line 12"/>
            <p:cNvSpPr>
              <a:spLocks noChangeShapeType="1"/>
            </p:cNvSpPr>
            <p:nvPr/>
          </p:nvSpPr>
          <p:spPr bwMode="auto">
            <a:xfrm>
              <a:off x="2564" y="2520"/>
              <a:ext cx="48" cy="24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2477" name="Line 13"/>
            <p:cNvSpPr>
              <a:spLocks noChangeShapeType="1"/>
            </p:cNvSpPr>
            <p:nvPr/>
          </p:nvSpPr>
          <p:spPr bwMode="auto">
            <a:xfrm flipH="1">
              <a:off x="2796" y="3337"/>
              <a:ext cx="96" cy="24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2478" name="Line 14"/>
            <p:cNvSpPr>
              <a:spLocks noChangeShapeType="1"/>
            </p:cNvSpPr>
            <p:nvPr/>
          </p:nvSpPr>
          <p:spPr bwMode="auto">
            <a:xfrm flipH="1">
              <a:off x="2988" y="3103"/>
              <a:ext cx="96" cy="240"/>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62479" name="Group 15"/>
          <p:cNvGrpSpPr>
            <a:grpSpLocks/>
          </p:cNvGrpSpPr>
          <p:nvPr/>
        </p:nvGrpSpPr>
        <p:grpSpPr bwMode="auto">
          <a:xfrm>
            <a:off x="3200297" y="1344999"/>
            <a:ext cx="5460279" cy="4827587"/>
            <a:chOff x="1517" y="0"/>
            <a:chExt cx="4316" cy="3840"/>
          </a:xfrm>
        </p:grpSpPr>
        <p:sp>
          <p:nvSpPr>
            <p:cNvPr id="62480" name="Text Box 16"/>
            <p:cNvSpPr txBox="1">
              <a:spLocks noChangeArrowheads="1"/>
            </p:cNvSpPr>
            <p:nvPr/>
          </p:nvSpPr>
          <p:spPr bwMode="auto">
            <a:xfrm>
              <a:off x="5361" y="1006"/>
              <a:ext cx="472" cy="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n-US" dirty="0">
                  <a:latin typeface="Comic Sans MS" pitchFamily="66" charset="0"/>
                </a:rPr>
                <a:t>10X</a:t>
              </a:r>
              <a:endParaRPr lang="en-GB" dirty="0">
                <a:latin typeface="Comic Sans MS" pitchFamily="66" charset="0"/>
              </a:endParaRPr>
            </a:p>
          </p:txBody>
        </p:sp>
        <p:grpSp>
          <p:nvGrpSpPr>
            <p:cNvPr id="62481" name="Group 17"/>
            <p:cNvGrpSpPr>
              <a:grpSpLocks/>
            </p:cNvGrpSpPr>
            <p:nvPr/>
          </p:nvGrpSpPr>
          <p:grpSpPr bwMode="auto">
            <a:xfrm>
              <a:off x="1517" y="0"/>
              <a:ext cx="4001" cy="3840"/>
              <a:chOff x="1517" y="0"/>
              <a:chExt cx="4001" cy="3840"/>
            </a:xfrm>
          </p:grpSpPr>
          <p:grpSp>
            <p:nvGrpSpPr>
              <p:cNvPr id="62482" name="Group 18"/>
              <p:cNvGrpSpPr>
                <a:grpSpLocks/>
              </p:cNvGrpSpPr>
              <p:nvPr/>
            </p:nvGrpSpPr>
            <p:grpSpPr bwMode="auto">
              <a:xfrm>
                <a:off x="1517" y="2832"/>
                <a:ext cx="1459" cy="816"/>
                <a:chOff x="1517" y="2832"/>
                <a:chExt cx="1459" cy="816"/>
              </a:xfrm>
            </p:grpSpPr>
            <p:sp>
              <p:nvSpPr>
                <p:cNvPr id="62483" name="Line 19"/>
                <p:cNvSpPr>
                  <a:spLocks noChangeShapeType="1"/>
                </p:cNvSpPr>
                <p:nvPr/>
              </p:nvSpPr>
              <p:spPr bwMode="auto">
                <a:xfrm flipH="1">
                  <a:off x="1517" y="2832"/>
                  <a:ext cx="96" cy="288"/>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2484" name="Rectangle 20"/>
                <p:cNvSpPr>
                  <a:spLocks noChangeArrowheads="1"/>
                </p:cNvSpPr>
                <p:nvPr/>
              </p:nvSpPr>
              <p:spPr bwMode="auto">
                <a:xfrm>
                  <a:off x="2688" y="3360"/>
                  <a:ext cx="288" cy="288"/>
                </a:xfrm>
                <a:prstGeom prst="rect">
                  <a:avLst/>
                </a:prstGeom>
                <a:noFill/>
                <a:ln w="285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nvGrpSpPr>
              <p:cNvPr id="62485" name="Group 21"/>
              <p:cNvGrpSpPr>
                <a:grpSpLocks/>
              </p:cNvGrpSpPr>
              <p:nvPr/>
            </p:nvGrpSpPr>
            <p:grpSpPr bwMode="auto">
              <a:xfrm>
                <a:off x="2976" y="0"/>
                <a:ext cx="2542" cy="3840"/>
                <a:chOff x="2976" y="0"/>
                <a:chExt cx="2542" cy="3840"/>
              </a:xfrm>
            </p:grpSpPr>
            <p:grpSp>
              <p:nvGrpSpPr>
                <p:cNvPr id="62486" name="Group 22"/>
                <p:cNvGrpSpPr>
                  <a:grpSpLocks/>
                </p:cNvGrpSpPr>
                <p:nvPr/>
              </p:nvGrpSpPr>
              <p:grpSpPr bwMode="auto">
                <a:xfrm>
                  <a:off x="2976" y="0"/>
                  <a:ext cx="2542" cy="3840"/>
                  <a:chOff x="2976" y="0"/>
                  <a:chExt cx="2542" cy="3840"/>
                </a:xfrm>
              </p:grpSpPr>
              <p:sp>
                <p:nvSpPr>
                  <p:cNvPr id="62487" name="Rectangle 23"/>
                  <p:cNvSpPr>
                    <a:spLocks noChangeArrowheads="1"/>
                  </p:cNvSpPr>
                  <p:nvPr/>
                </p:nvSpPr>
                <p:spPr bwMode="auto">
                  <a:xfrm>
                    <a:off x="4032" y="0"/>
                    <a:ext cx="1344" cy="1920"/>
                  </a:xfrm>
                  <a:prstGeom prst="rect">
                    <a:avLst/>
                  </a:prstGeom>
                  <a:noFill/>
                  <a:ln w="38100" cap="sq">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62488" name="Group 24"/>
                  <p:cNvGrpSpPr>
                    <a:grpSpLocks/>
                  </p:cNvGrpSpPr>
                  <p:nvPr/>
                </p:nvGrpSpPr>
                <p:grpSpPr bwMode="auto">
                  <a:xfrm>
                    <a:off x="2976" y="0"/>
                    <a:ext cx="2542" cy="3840"/>
                    <a:chOff x="2976" y="0"/>
                    <a:chExt cx="2542" cy="3840"/>
                  </a:xfrm>
                </p:grpSpPr>
                <p:grpSp>
                  <p:nvGrpSpPr>
                    <p:cNvPr id="62489" name="Group 25"/>
                    <p:cNvGrpSpPr>
                      <a:grpSpLocks/>
                    </p:cNvGrpSpPr>
                    <p:nvPr/>
                  </p:nvGrpSpPr>
                  <p:grpSpPr bwMode="auto">
                    <a:xfrm>
                      <a:off x="3648" y="2016"/>
                      <a:ext cx="1870" cy="1824"/>
                      <a:chOff x="3648" y="2160"/>
                      <a:chExt cx="1870" cy="1824"/>
                    </a:xfrm>
                  </p:grpSpPr>
                  <p:graphicFrame>
                    <p:nvGraphicFramePr>
                      <p:cNvPr id="62490" name="Object 26"/>
                      <p:cNvGraphicFramePr>
                        <a:graphicFrameLocks noChangeAspect="1"/>
                      </p:cNvGraphicFramePr>
                      <p:nvPr/>
                    </p:nvGraphicFramePr>
                    <p:xfrm>
                      <a:off x="3648" y="2160"/>
                      <a:ext cx="1870" cy="1824"/>
                    </p:xfrm>
                    <a:graphic>
                      <a:graphicData uri="http://schemas.openxmlformats.org/presentationml/2006/ole">
                        <mc:AlternateContent xmlns:mc="http://schemas.openxmlformats.org/markup-compatibility/2006">
                          <mc:Choice xmlns:v="urn:schemas-microsoft-com:vml" Requires="v">
                            <p:oleObj spid="_x0000_s5134" name="Image" r:id="rId6" imgW="3977409" imgH="4015531" progId="Photoshop.Image.5">
                              <p:embed/>
                            </p:oleObj>
                          </mc:Choice>
                          <mc:Fallback>
                            <p:oleObj name="Image" r:id="rId6" imgW="3977409" imgH="4015531" progId="Photoshop.Image.5">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48" y="2160"/>
                                    <a:ext cx="1870" cy="1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491" name="Rectangle 27"/>
                      <p:cNvSpPr>
                        <a:spLocks noChangeArrowheads="1"/>
                      </p:cNvSpPr>
                      <p:nvPr/>
                    </p:nvSpPr>
                    <p:spPr bwMode="auto">
                      <a:xfrm>
                        <a:off x="3694" y="2344"/>
                        <a:ext cx="267" cy="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0"/>
                          </a:spcBef>
                        </a:pPr>
                        <a:r>
                          <a:rPr lang="en-US" sz="2400" b="1">
                            <a:solidFill>
                              <a:srgbClr val="A50021"/>
                            </a:solidFill>
                            <a:latin typeface="Times New Roman" pitchFamily="18" charset="0"/>
                          </a:rPr>
                          <a:t>3</a:t>
                        </a:r>
                        <a:endParaRPr lang="en-GB" sz="2400" b="1">
                          <a:solidFill>
                            <a:srgbClr val="A50021"/>
                          </a:solidFill>
                          <a:latin typeface="Times New Roman" pitchFamily="18" charset="0"/>
                        </a:endParaRPr>
                      </a:p>
                    </p:txBody>
                  </p:sp>
                </p:grpSp>
                <p:pic>
                  <p:nvPicPr>
                    <p:cNvPr id="62492" name="Picture 28" descr="fig5-detail"/>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39" y="0"/>
                      <a:ext cx="1337" cy="1920"/>
                    </a:xfrm>
                    <a:prstGeom prst="rect">
                      <a:avLst/>
                    </a:prstGeom>
                    <a:noFill/>
                    <a:extLst>
                      <a:ext uri="{909E8E84-426E-40DD-AFC4-6F175D3DCCD1}">
                        <a14:hiddenFill xmlns:a14="http://schemas.microsoft.com/office/drawing/2010/main">
                          <a:solidFill>
                            <a:srgbClr val="FFFFFF"/>
                          </a:solidFill>
                        </a14:hiddenFill>
                      </a:ext>
                    </a:extLst>
                  </p:spPr>
                </p:pic>
                <p:sp>
                  <p:nvSpPr>
                    <p:cNvPr id="62493" name="Line 29"/>
                    <p:cNvSpPr>
                      <a:spLocks noChangeShapeType="1"/>
                    </p:cNvSpPr>
                    <p:nvPr/>
                  </p:nvSpPr>
                  <p:spPr bwMode="auto">
                    <a:xfrm>
                      <a:off x="4704" y="1920"/>
                      <a:ext cx="48" cy="1392"/>
                    </a:xfrm>
                    <a:prstGeom prst="line">
                      <a:avLst/>
                    </a:prstGeom>
                    <a:noFill/>
                    <a:ln w="28575" cap="sq">
                      <a:solidFill>
                        <a:schemeClr val="bg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2494" name="Line 30"/>
                    <p:cNvSpPr>
                      <a:spLocks noChangeShapeType="1"/>
                    </p:cNvSpPr>
                    <p:nvPr/>
                  </p:nvSpPr>
                  <p:spPr bwMode="auto">
                    <a:xfrm flipH="1">
                      <a:off x="2976" y="1008"/>
                      <a:ext cx="1008" cy="2352"/>
                    </a:xfrm>
                    <a:prstGeom prst="line">
                      <a:avLst/>
                    </a:prstGeom>
                    <a:noFill/>
                    <a:ln w="28575" cap="sq">
                      <a:solidFill>
                        <a:schemeClr val="bg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sp>
              <p:nvSpPr>
                <p:cNvPr id="62495" name="Rectangle 31"/>
                <p:cNvSpPr>
                  <a:spLocks noChangeArrowheads="1"/>
                </p:cNvSpPr>
                <p:nvPr/>
              </p:nvSpPr>
              <p:spPr bwMode="auto">
                <a:xfrm>
                  <a:off x="4608" y="3312"/>
                  <a:ext cx="288" cy="288"/>
                </a:xfrm>
                <a:prstGeom prst="rect">
                  <a:avLst/>
                </a:prstGeom>
                <a:noFill/>
                <a:ln w="285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grpSp>
      </p:grpSp>
    </p:spTree>
    <p:extLst>
      <p:ext uri="{BB962C8B-B14F-4D97-AF65-F5344CB8AC3E}">
        <p14:creationId xmlns:p14="http://schemas.microsoft.com/office/powerpoint/2010/main" val="165048606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2370138" y="266700"/>
            <a:ext cx="47672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0"/>
              </a:spcBef>
            </a:pPr>
            <a:r>
              <a:rPr lang="fr-FR" sz="2000" b="1" dirty="0" smtClean="0"/>
              <a:t>Structure fine du cerveau ( tumeur)</a:t>
            </a:r>
          </a:p>
          <a:p>
            <a:pPr algn="ctr">
              <a:spcBef>
                <a:spcPct val="0"/>
              </a:spcBef>
            </a:pPr>
            <a:r>
              <a:rPr lang="fr-FR" sz="2000" b="1" dirty="0" smtClean="0"/>
              <a:t>Sensibilité aux tissus mous  !!!!!!!</a:t>
            </a:r>
            <a:endParaRPr lang="fr-FR" sz="2000" b="1" dirty="0"/>
          </a:p>
        </p:txBody>
      </p:sp>
      <p:pic>
        <p:nvPicPr>
          <p:cNvPr id="645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209800"/>
            <a:ext cx="4159250" cy="285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5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3420" y="1125538"/>
            <a:ext cx="3509905"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518" name="Rectangle 6"/>
          <p:cNvSpPr>
            <a:spLocks noChangeArrowheads="1"/>
          </p:cNvSpPr>
          <p:nvPr/>
        </p:nvSpPr>
        <p:spPr bwMode="auto">
          <a:xfrm>
            <a:off x="6400800" y="1125538"/>
            <a:ext cx="2560637" cy="366712"/>
          </a:xfrm>
          <a:prstGeom prst="rect">
            <a:avLst/>
          </a:prstGeom>
          <a:solidFill>
            <a:schemeClr val="bg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0"/>
              </a:spcBef>
            </a:pPr>
            <a:r>
              <a:rPr lang="en-GB" dirty="0" err="1"/>
              <a:t>Contraste</a:t>
            </a:r>
            <a:r>
              <a:rPr lang="en-GB" dirty="0"/>
              <a:t> de phase</a:t>
            </a:r>
            <a:endParaRPr lang="en-US" dirty="0"/>
          </a:p>
        </p:txBody>
      </p:sp>
      <p:sp>
        <p:nvSpPr>
          <p:cNvPr id="64519" name="Rectangle 7"/>
          <p:cNvSpPr>
            <a:spLocks noChangeArrowheads="1"/>
          </p:cNvSpPr>
          <p:nvPr/>
        </p:nvSpPr>
        <p:spPr bwMode="auto">
          <a:xfrm>
            <a:off x="6228556" y="3062287"/>
            <a:ext cx="2560637" cy="366713"/>
          </a:xfrm>
          <a:prstGeom prst="rect">
            <a:avLst/>
          </a:prstGeom>
          <a:solidFill>
            <a:schemeClr val="bg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0"/>
              </a:spcBef>
            </a:pPr>
            <a:r>
              <a:rPr lang="en-GB"/>
              <a:t> Absorption</a:t>
            </a:r>
            <a:endParaRPr lang="en-US"/>
          </a:p>
        </p:txBody>
      </p:sp>
      <p:sp>
        <p:nvSpPr>
          <p:cNvPr id="64520" name="Rectangle 8"/>
          <p:cNvSpPr>
            <a:spLocks noChangeArrowheads="1"/>
          </p:cNvSpPr>
          <p:nvPr/>
        </p:nvSpPr>
        <p:spPr bwMode="auto">
          <a:xfrm>
            <a:off x="7121" y="1187836"/>
            <a:ext cx="221773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0"/>
              </a:spcBef>
            </a:pPr>
            <a:r>
              <a:rPr lang="en-US" sz="1600" dirty="0"/>
              <a:t>SR = 15 </a:t>
            </a:r>
            <a:r>
              <a:rPr lang="en-US" sz="1600" dirty="0" smtClean="0"/>
              <a:t>m</a:t>
            </a:r>
            <a:r>
              <a:rPr lang="en-US" sz="1600" dirty="0" smtClean="0">
                <a:latin typeface="Symbol" pitchFamily="18" charset="2"/>
              </a:rPr>
              <a:t>m</a:t>
            </a:r>
            <a:endParaRPr lang="en-US" sz="1600" dirty="0">
              <a:latin typeface="Symbol" pitchFamily="18" charset="2"/>
            </a:endParaRPr>
          </a:p>
          <a:p>
            <a:pPr algn="ctr">
              <a:spcBef>
                <a:spcPct val="0"/>
              </a:spcBef>
            </a:pPr>
            <a:r>
              <a:rPr lang="en-US" sz="1600" dirty="0" err="1"/>
              <a:t>acq</a:t>
            </a:r>
            <a:r>
              <a:rPr lang="en-US" sz="1600" dirty="0"/>
              <a:t> time : 40 – 10 min</a:t>
            </a:r>
          </a:p>
        </p:txBody>
      </p:sp>
      <p:sp>
        <p:nvSpPr>
          <p:cNvPr id="64521" name="Rectangle 9"/>
          <p:cNvSpPr>
            <a:spLocks noChangeArrowheads="1"/>
          </p:cNvSpPr>
          <p:nvPr/>
        </p:nvSpPr>
        <p:spPr bwMode="auto">
          <a:xfrm>
            <a:off x="5486400" y="5078702"/>
            <a:ext cx="4560887"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defTabSz="762000">
              <a:spcBef>
                <a:spcPct val="0"/>
              </a:spcBef>
              <a:tabLst>
                <a:tab pos="581025" algn="l"/>
                <a:tab pos="1163638" algn="l"/>
                <a:tab pos="1744663" algn="l"/>
                <a:tab pos="2327275" algn="l"/>
                <a:tab pos="2908300" algn="l"/>
                <a:tab pos="3489325" algn="l"/>
                <a:tab pos="4071938" algn="l"/>
                <a:tab pos="4652963" algn="l"/>
                <a:tab pos="5235575" algn="l"/>
                <a:tab pos="5816600" algn="l"/>
                <a:tab pos="6300788" algn="l"/>
                <a:tab pos="6980238" algn="l"/>
                <a:tab pos="7561263" algn="l"/>
                <a:tab pos="8143875" algn="l"/>
                <a:tab pos="8724900" algn="l"/>
                <a:tab pos="9305925" algn="l"/>
              </a:tabLst>
            </a:pPr>
            <a:r>
              <a:rPr lang="en-US" sz="1100" dirty="0" err="1" smtClean="0">
                <a:latin typeface="Comic Sans MS" pitchFamily="66" charset="0"/>
              </a:rPr>
              <a:t>F.Pfeiffer</a:t>
            </a:r>
            <a:r>
              <a:rPr lang="en-US" sz="1100" dirty="0" smtClean="0">
                <a:latin typeface="Comic Sans MS" pitchFamily="66" charset="0"/>
              </a:rPr>
              <a:t>, </a:t>
            </a:r>
            <a:r>
              <a:rPr lang="en-US" sz="1100" dirty="0" err="1" smtClean="0">
                <a:latin typeface="Comic Sans MS" pitchFamily="66" charset="0"/>
              </a:rPr>
              <a:t>Phys</a:t>
            </a:r>
            <a:r>
              <a:rPr lang="en-US" sz="1100" dirty="0" smtClean="0">
                <a:latin typeface="Comic Sans MS" pitchFamily="66" charset="0"/>
              </a:rPr>
              <a:t> </a:t>
            </a:r>
            <a:r>
              <a:rPr lang="en-US" sz="1100" dirty="0">
                <a:latin typeface="Comic Sans MS" pitchFamily="66" charset="0"/>
              </a:rPr>
              <a:t>Rev </a:t>
            </a:r>
            <a:r>
              <a:rPr lang="en-US" sz="1100" dirty="0" err="1">
                <a:latin typeface="Comic Sans MS" pitchFamily="66" charset="0"/>
              </a:rPr>
              <a:t>Lett</a:t>
            </a:r>
            <a:r>
              <a:rPr lang="en-US" sz="1100" dirty="0">
                <a:latin typeface="Comic Sans MS" pitchFamily="66" charset="0"/>
              </a:rPr>
              <a:t>. 2008; 101 (16</a:t>
            </a:r>
            <a:r>
              <a:rPr lang="en-US" sz="1100" dirty="0" smtClean="0">
                <a:latin typeface="Comic Sans MS" pitchFamily="66" charset="0"/>
              </a:rPr>
              <a:t>)</a:t>
            </a:r>
            <a:endParaRPr lang="en-US" sz="1100" dirty="0">
              <a:latin typeface="Comic Sans MS" pitchFamily="66" charset="0"/>
            </a:endParaRPr>
          </a:p>
        </p:txBody>
      </p:sp>
      <p:sp>
        <p:nvSpPr>
          <p:cNvPr id="64522" name="Rectangle 10"/>
          <p:cNvSpPr>
            <a:spLocks noChangeArrowheads="1"/>
          </p:cNvSpPr>
          <p:nvPr/>
        </p:nvSpPr>
        <p:spPr bwMode="auto">
          <a:xfrm>
            <a:off x="7508875" y="5699839"/>
            <a:ext cx="12954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0"/>
              </a:spcBef>
            </a:pPr>
            <a:r>
              <a:rPr lang="en-US" sz="1000" dirty="0" err="1" smtClean="0"/>
              <a:t>F.Pfeiffer</a:t>
            </a:r>
            <a:endParaRPr lang="en-US" sz="1000" dirty="0"/>
          </a:p>
        </p:txBody>
      </p:sp>
    </p:spTree>
    <p:extLst>
      <p:ext uri="{BB962C8B-B14F-4D97-AF65-F5344CB8AC3E}">
        <p14:creationId xmlns:p14="http://schemas.microsoft.com/office/powerpoint/2010/main" val="128918831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4"/>
          <p:cNvSpPr>
            <a:spLocks noChangeArrowheads="1"/>
          </p:cNvSpPr>
          <p:nvPr/>
        </p:nvSpPr>
        <p:spPr bwMode="auto">
          <a:xfrm>
            <a:off x="-431663" y="793796"/>
            <a:ext cx="1028700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spcBef>
                <a:spcPct val="0"/>
              </a:spcBef>
            </a:pPr>
            <a:r>
              <a:rPr lang="en-US" sz="2400" b="1" dirty="0"/>
              <a:t>SSRT  et injection </a:t>
            </a:r>
            <a:r>
              <a:rPr lang="en-US" sz="2400" b="1" dirty="0" err="1"/>
              <a:t>tumorale</a:t>
            </a:r>
            <a:r>
              <a:rPr lang="en-US" sz="2400" b="1" dirty="0"/>
              <a:t> de </a:t>
            </a:r>
            <a:r>
              <a:rPr lang="en-US" sz="2400" b="1" dirty="0" err="1"/>
              <a:t>CisPt</a:t>
            </a:r>
            <a:endParaRPr lang="en-US" sz="2400" b="1" dirty="0"/>
          </a:p>
        </p:txBody>
      </p:sp>
      <p:pic>
        <p:nvPicPr>
          <p:cNvPr id="66565" name="Picture 5"/>
          <p:cNvPicPr>
            <a:picLocks noChangeAspect="1" noChangeArrowheads="1"/>
          </p:cNvPicPr>
          <p:nvPr/>
        </p:nvPicPr>
        <p:blipFill>
          <a:blip r:embed="rId2">
            <a:extLst>
              <a:ext uri="{28A0092B-C50C-407E-A947-70E740481C1C}">
                <a14:useLocalDpi xmlns:a14="http://schemas.microsoft.com/office/drawing/2010/main" val="0"/>
              </a:ext>
            </a:extLst>
          </a:blip>
          <a:srcRect l="10475" b="2887"/>
          <a:stretch>
            <a:fillRect/>
          </a:stretch>
        </p:blipFill>
        <p:spPr bwMode="auto">
          <a:xfrm>
            <a:off x="428625" y="1447800"/>
            <a:ext cx="3887788" cy="232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6" name="Text Box 6"/>
          <p:cNvSpPr txBox="1">
            <a:spLocks noChangeArrowheads="1"/>
          </p:cNvSpPr>
          <p:nvPr/>
        </p:nvSpPr>
        <p:spPr bwMode="auto">
          <a:xfrm>
            <a:off x="4413250" y="2276475"/>
            <a:ext cx="5915025" cy="776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400" b="1">
                <a:latin typeface="Trebuchet MS" pitchFamily="34" charset="0"/>
              </a:rPr>
              <a:t>●</a:t>
            </a:r>
            <a:r>
              <a:rPr lang="en-US" sz="2400" b="1" i="1">
                <a:latin typeface="Trebuchet MS" pitchFamily="34" charset="0"/>
              </a:rPr>
              <a:t> </a:t>
            </a:r>
            <a:r>
              <a:rPr lang="en-US" sz="1400" b="1"/>
              <a:t>Rotation de l’animal during </a:t>
            </a:r>
          </a:p>
          <a:p>
            <a:pPr eaLnBrk="0" hangingPunct="0"/>
            <a:r>
              <a:rPr lang="en-US" sz="1400" b="1"/>
              <a:t>irradiation  (15 Gy, 80 keV)</a:t>
            </a:r>
          </a:p>
        </p:txBody>
      </p:sp>
      <p:pic>
        <p:nvPicPr>
          <p:cNvPr id="66567" name="Picture 7"/>
          <p:cNvPicPr>
            <a:picLocks noChangeAspect="1" noChangeArrowheads="1"/>
          </p:cNvPicPr>
          <p:nvPr/>
        </p:nvPicPr>
        <p:blipFill>
          <a:blip r:embed="rId3">
            <a:extLst>
              <a:ext uri="{28A0092B-C50C-407E-A947-70E740481C1C}">
                <a14:useLocalDpi xmlns:a14="http://schemas.microsoft.com/office/drawing/2010/main" val="0"/>
              </a:ext>
            </a:extLst>
          </a:blip>
          <a:srcRect l="70876" t="17297" b="60558"/>
          <a:stretch>
            <a:fillRect/>
          </a:stretch>
        </p:blipFill>
        <p:spPr bwMode="auto">
          <a:xfrm>
            <a:off x="2743200" y="3886200"/>
            <a:ext cx="1697038" cy="9398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568" name="Picture 8"/>
          <p:cNvPicPr>
            <a:picLocks noChangeAspect="1" noChangeArrowheads="1"/>
          </p:cNvPicPr>
          <p:nvPr/>
        </p:nvPicPr>
        <p:blipFill>
          <a:blip r:embed="rId3">
            <a:extLst>
              <a:ext uri="{28A0092B-C50C-407E-A947-70E740481C1C}">
                <a14:useLocalDpi xmlns:a14="http://schemas.microsoft.com/office/drawing/2010/main" val="0"/>
              </a:ext>
            </a:extLst>
          </a:blip>
          <a:srcRect l="68448" t="46864" b="23837"/>
          <a:stretch>
            <a:fillRect/>
          </a:stretch>
        </p:blipFill>
        <p:spPr bwMode="auto">
          <a:xfrm>
            <a:off x="2743200" y="5029200"/>
            <a:ext cx="1698625" cy="1147763"/>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6569" name="Group 9"/>
          <p:cNvGrpSpPr>
            <a:grpSpLocks/>
          </p:cNvGrpSpPr>
          <p:nvPr/>
        </p:nvGrpSpPr>
        <p:grpSpPr bwMode="auto">
          <a:xfrm>
            <a:off x="428625" y="4038600"/>
            <a:ext cx="1903413" cy="1885950"/>
            <a:chOff x="113" y="3022"/>
            <a:chExt cx="1066" cy="1188"/>
          </a:xfrm>
        </p:grpSpPr>
        <p:pic>
          <p:nvPicPr>
            <p:cNvPr id="66570" name="Picture 10" descr="Picture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3022"/>
              <a:ext cx="949" cy="1188"/>
            </a:xfrm>
            <a:prstGeom prst="rect">
              <a:avLst/>
            </a:prstGeom>
            <a:noFill/>
            <a:extLst>
              <a:ext uri="{909E8E84-426E-40DD-AFC4-6F175D3DCCD1}">
                <a14:hiddenFill xmlns:a14="http://schemas.microsoft.com/office/drawing/2010/main">
                  <a:solidFill>
                    <a:srgbClr val="FFFFFF"/>
                  </a:solidFill>
                </a14:hiddenFill>
              </a:ext>
            </a:extLst>
          </p:spPr>
        </p:pic>
        <p:sp>
          <p:nvSpPr>
            <p:cNvPr id="66571" name="Line 11"/>
            <p:cNvSpPr>
              <a:spLocks noChangeAspect="1" noChangeShapeType="1"/>
            </p:cNvSpPr>
            <p:nvPr/>
          </p:nvSpPr>
          <p:spPr bwMode="auto">
            <a:xfrm rot="600000" flipV="1">
              <a:off x="520" y="3487"/>
              <a:ext cx="58" cy="58"/>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6572" name="Line 12"/>
            <p:cNvSpPr>
              <a:spLocks noChangeAspect="1" noChangeShapeType="1"/>
            </p:cNvSpPr>
            <p:nvPr/>
          </p:nvSpPr>
          <p:spPr bwMode="auto">
            <a:xfrm flipH="1">
              <a:off x="572" y="3500"/>
              <a:ext cx="33" cy="66"/>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6573" name="Line 13"/>
            <p:cNvSpPr>
              <a:spLocks noChangeAspect="1" noChangeShapeType="1"/>
            </p:cNvSpPr>
            <p:nvPr/>
          </p:nvSpPr>
          <p:spPr bwMode="auto">
            <a:xfrm rot="-18242802" flipH="1" flipV="1">
              <a:off x="671" y="3318"/>
              <a:ext cx="32" cy="66"/>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6574" name="Line 14"/>
            <p:cNvSpPr>
              <a:spLocks noChangeAspect="1" noChangeShapeType="1"/>
            </p:cNvSpPr>
            <p:nvPr/>
          </p:nvSpPr>
          <p:spPr bwMode="auto">
            <a:xfrm rot="600000" flipV="1">
              <a:off x="709" y="3359"/>
              <a:ext cx="58" cy="57"/>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6575" name="Text Box 15"/>
            <p:cNvSpPr txBox="1">
              <a:spLocks noChangeAspect="1" noChangeArrowheads="1"/>
            </p:cNvSpPr>
            <p:nvPr/>
          </p:nvSpPr>
          <p:spPr bwMode="auto">
            <a:xfrm>
              <a:off x="525" y="3336"/>
              <a:ext cx="26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FF"/>
                  </a:solidFill>
                  <a:miter lim="800000"/>
                  <a:headEnd/>
                  <a:tailEnd/>
                </a14:hiddenLine>
              </a:ext>
            </a:extLst>
          </p:spPr>
          <p:txBody>
            <a:bodyPr/>
            <a:lstStyle/>
            <a:p>
              <a:pPr>
                <a:spcBef>
                  <a:spcPct val="0"/>
                </a:spcBef>
              </a:pPr>
              <a:r>
                <a:rPr lang="fr-FR" sz="1600" b="1">
                  <a:solidFill>
                    <a:srgbClr val="FF0066"/>
                  </a:solidFill>
                  <a:latin typeface="Garamond" pitchFamily="18" charset="0"/>
                </a:rPr>
                <a:t>Pt</a:t>
              </a:r>
            </a:p>
          </p:txBody>
        </p:sp>
        <p:sp>
          <p:nvSpPr>
            <p:cNvPr id="66576" name="Text Box 16"/>
            <p:cNvSpPr txBox="1">
              <a:spLocks noChangeAspect="1" noChangeArrowheads="1"/>
            </p:cNvSpPr>
            <p:nvPr/>
          </p:nvSpPr>
          <p:spPr bwMode="auto">
            <a:xfrm>
              <a:off x="577" y="3158"/>
              <a:ext cx="417"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FF"/>
                  </a:solidFill>
                  <a:miter lim="800000"/>
                  <a:headEnd/>
                  <a:tailEnd/>
                </a14:hiddenLine>
              </a:ext>
            </a:extLst>
          </p:spPr>
          <p:txBody>
            <a:bodyPr/>
            <a:lstStyle/>
            <a:p>
              <a:pPr>
                <a:spcBef>
                  <a:spcPct val="0"/>
                </a:spcBef>
              </a:pPr>
              <a:r>
                <a:rPr lang="fr-FR" sz="1400" b="1">
                  <a:solidFill>
                    <a:srgbClr val="0000FF"/>
                  </a:solidFill>
                  <a:latin typeface="Garamond" pitchFamily="18" charset="0"/>
                </a:rPr>
                <a:t>NH</a:t>
              </a:r>
              <a:r>
                <a:rPr lang="fr-FR" sz="1400" b="1" baseline="-25000">
                  <a:solidFill>
                    <a:srgbClr val="0000FF"/>
                  </a:solidFill>
                  <a:latin typeface="Garamond" pitchFamily="18" charset="0"/>
                </a:rPr>
                <a:t>3</a:t>
              </a:r>
              <a:endParaRPr lang="fr-FR" sz="1400" b="1">
                <a:solidFill>
                  <a:srgbClr val="0000FF"/>
                </a:solidFill>
                <a:latin typeface="Garamond" pitchFamily="18" charset="0"/>
              </a:endParaRPr>
            </a:p>
          </p:txBody>
        </p:sp>
        <p:sp>
          <p:nvSpPr>
            <p:cNvPr id="66577" name="Text Box 17"/>
            <p:cNvSpPr txBox="1">
              <a:spLocks noChangeAspect="1" noChangeArrowheads="1"/>
            </p:cNvSpPr>
            <p:nvPr/>
          </p:nvSpPr>
          <p:spPr bwMode="auto">
            <a:xfrm>
              <a:off x="809" y="3279"/>
              <a:ext cx="370" cy="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FF"/>
                  </a:solidFill>
                  <a:miter lim="800000"/>
                  <a:headEnd/>
                  <a:tailEnd/>
                </a14:hiddenLine>
              </a:ext>
            </a:extLst>
          </p:spPr>
          <p:txBody>
            <a:bodyPr lIns="0" rIns="0"/>
            <a:lstStyle/>
            <a:p>
              <a:pPr>
                <a:spcBef>
                  <a:spcPct val="0"/>
                </a:spcBef>
              </a:pPr>
              <a:r>
                <a:rPr lang="fr-FR" sz="1400" b="1">
                  <a:solidFill>
                    <a:srgbClr val="0000FF"/>
                  </a:solidFill>
                  <a:latin typeface="Garamond" pitchFamily="18" charset="0"/>
                </a:rPr>
                <a:t>NH</a:t>
              </a:r>
              <a:r>
                <a:rPr lang="fr-FR" sz="1400" b="1" baseline="-25000">
                  <a:solidFill>
                    <a:srgbClr val="0000FF"/>
                  </a:solidFill>
                  <a:latin typeface="Garamond" pitchFamily="18" charset="0"/>
                </a:rPr>
                <a:t>3</a:t>
              </a:r>
              <a:endParaRPr lang="fr-FR" sz="1400" b="1">
                <a:solidFill>
                  <a:srgbClr val="0000FF"/>
                </a:solidFill>
                <a:latin typeface="Garamond" pitchFamily="18" charset="0"/>
              </a:endParaRPr>
            </a:p>
          </p:txBody>
        </p:sp>
      </p:grpSp>
      <p:sp>
        <p:nvSpPr>
          <p:cNvPr id="66578" name="Rectangle 18"/>
          <p:cNvSpPr>
            <a:spLocks noChangeArrowheads="1"/>
          </p:cNvSpPr>
          <p:nvPr/>
        </p:nvSpPr>
        <p:spPr bwMode="auto">
          <a:xfrm>
            <a:off x="3924300" y="1700213"/>
            <a:ext cx="58594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0"/>
              </a:spcBef>
            </a:pPr>
            <a:r>
              <a:rPr lang="en-US" sz="1400" b="1"/>
              <a:t>●</a:t>
            </a:r>
            <a:r>
              <a:rPr lang="en-US" sz="1400" b="1" i="1"/>
              <a:t> </a:t>
            </a:r>
            <a:r>
              <a:rPr lang="en-US" sz="1400" b="1"/>
              <a:t>Injection intracérébrale de Cispt 24h avant irradiation</a:t>
            </a:r>
          </a:p>
        </p:txBody>
      </p:sp>
      <p:sp>
        <p:nvSpPr>
          <p:cNvPr id="66579" name="Text Box 19"/>
          <p:cNvSpPr txBox="1">
            <a:spLocks noChangeArrowheads="1"/>
          </p:cNvSpPr>
          <p:nvPr/>
        </p:nvSpPr>
        <p:spPr bwMode="auto">
          <a:xfrm>
            <a:off x="4859338" y="4149725"/>
            <a:ext cx="4972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1400" b="1"/>
              <a:t>Combinaison de plusieurs effets</a:t>
            </a:r>
          </a:p>
        </p:txBody>
      </p:sp>
      <p:sp>
        <p:nvSpPr>
          <p:cNvPr id="66580" name="Text Box 20"/>
          <p:cNvSpPr txBox="1">
            <a:spLocks noChangeArrowheads="1"/>
          </p:cNvSpPr>
          <p:nvPr/>
        </p:nvSpPr>
        <p:spPr bwMode="auto">
          <a:xfrm>
            <a:off x="4572000" y="4581525"/>
            <a:ext cx="6192838"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buFontTx/>
              <a:buChar char="•"/>
            </a:pPr>
            <a:r>
              <a:rPr lang="en-US" b="1">
                <a:solidFill>
                  <a:schemeClr val="accent2"/>
                </a:solidFill>
                <a:latin typeface="Trebuchet MS" pitchFamily="34" charset="0"/>
              </a:rPr>
              <a:t> </a:t>
            </a:r>
            <a:r>
              <a:rPr lang="en-US" sz="1400" b="1">
                <a:solidFill>
                  <a:schemeClr val="accent2"/>
                </a:solidFill>
              </a:rPr>
              <a:t>Effet du faisceau seul (plusieurs ports)</a:t>
            </a:r>
          </a:p>
          <a:p>
            <a:pPr eaLnBrk="0" hangingPunct="0">
              <a:buFontTx/>
              <a:buChar char="•"/>
            </a:pPr>
            <a:r>
              <a:rPr lang="en-US" sz="1400" b="1">
                <a:solidFill>
                  <a:schemeClr val="accent2"/>
                </a:solidFill>
              </a:rPr>
              <a:t> Chimiotherapy : adduit de Pt sur ADN </a:t>
            </a:r>
          </a:p>
          <a:p>
            <a:pPr eaLnBrk="0" hangingPunct="0">
              <a:buFontTx/>
              <a:buChar char="•"/>
            </a:pPr>
            <a:r>
              <a:rPr lang="en-US" sz="1400" b="1">
                <a:solidFill>
                  <a:schemeClr val="accent2"/>
                </a:solidFill>
              </a:rPr>
              <a:t> Augmentation du dépôt de dose</a:t>
            </a:r>
          </a:p>
        </p:txBody>
      </p:sp>
      <p:pic>
        <p:nvPicPr>
          <p:cNvPr id="20" name="Picture 24" descr="laissue98bi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149" y="843451"/>
            <a:ext cx="8715375" cy="533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258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8"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610685" y="1447800"/>
            <a:ext cx="4356630" cy="3200400"/>
          </a:xfrm>
          <a:noFill/>
          <a:ln/>
          <a:extLs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04800" y="3733800"/>
            <a:ext cx="4158091" cy="2749550"/>
          </a:xfrm>
          <a:prstGeom prst="rect">
            <a:avLst/>
          </a:prstGeom>
          <a:noFill/>
          <a:ln/>
          <a:extLs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304800" y="869336"/>
            <a:ext cx="4307309" cy="3046774"/>
          </a:xfrm>
          <a:prstGeom prst="rect">
            <a:avLst/>
          </a:prstGeo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2" name="ZoneTexte 1"/>
          <p:cNvSpPr txBox="1"/>
          <p:nvPr/>
        </p:nvSpPr>
        <p:spPr>
          <a:xfrm>
            <a:off x="2446347" y="304800"/>
            <a:ext cx="3921266" cy="369332"/>
          </a:xfrm>
          <a:prstGeom prst="rect">
            <a:avLst/>
          </a:prstGeom>
          <a:noFill/>
        </p:spPr>
        <p:txBody>
          <a:bodyPr wrap="none" rtlCol="0">
            <a:spAutoFit/>
          </a:bodyPr>
          <a:lstStyle/>
          <a:p>
            <a:r>
              <a:rPr lang="fr-FR" dirty="0" smtClean="0"/>
              <a:t>Préservation de l’héritage culturel</a:t>
            </a:r>
            <a:endParaRPr lang="fr-FR" dirty="0"/>
          </a:p>
        </p:txBody>
      </p:sp>
      <p:sp>
        <p:nvSpPr>
          <p:cNvPr id="6" name="Text Box 2"/>
          <p:cNvSpPr txBox="1">
            <a:spLocks noChangeArrowheads="1"/>
          </p:cNvSpPr>
          <p:nvPr/>
        </p:nvSpPr>
        <p:spPr bwMode="auto">
          <a:xfrm>
            <a:off x="4953000" y="4785409"/>
            <a:ext cx="380424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itchFamily="34" charset="0"/>
              </a:defRPr>
            </a:lvl1pPr>
            <a:lvl2pPr marL="800100" indent="-34290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FR" sz="1200" b="1" smtClean="0">
                <a:solidFill>
                  <a:srgbClr val="FF0000"/>
                </a:solidFill>
                <a:latin typeface="Comic Sans MS" pitchFamily="66" charset="0"/>
              </a:rPr>
              <a:t>‘K edge imaging’</a:t>
            </a:r>
          </a:p>
          <a:p>
            <a:pPr eaLnBrk="1" hangingPunct="1">
              <a:buFontTx/>
              <a:buChar char="•"/>
            </a:pPr>
            <a:r>
              <a:rPr lang="fr-FR" sz="1200" smtClean="0">
                <a:latin typeface="Comic Sans MS" pitchFamily="66" charset="0"/>
              </a:rPr>
              <a:t>Characterization du chef d’oeuvre</a:t>
            </a:r>
          </a:p>
          <a:p>
            <a:pPr eaLnBrk="1" hangingPunct="1">
              <a:buFontTx/>
              <a:buChar char="•"/>
            </a:pPr>
            <a:r>
              <a:rPr lang="fr-FR" sz="1200" smtClean="0">
                <a:latin typeface="Comic Sans MS" pitchFamily="66" charset="0"/>
              </a:rPr>
              <a:t>Elements chimiques lourdes dans les pigments</a:t>
            </a:r>
            <a:endParaRPr lang="fr-FR" sz="1200">
              <a:latin typeface="Comic Sans MS" pitchFamily="66" charset="0"/>
            </a:endParaRPr>
          </a:p>
        </p:txBody>
      </p:sp>
    </p:spTree>
    <p:extLst>
      <p:ext uri="{BB962C8B-B14F-4D97-AF65-F5344CB8AC3E}">
        <p14:creationId xmlns:p14="http://schemas.microsoft.com/office/powerpoint/2010/main" val="23799271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7"/>
          <p:cNvSpPr txBox="1">
            <a:spLocks noChangeArrowheads="1"/>
          </p:cNvSpPr>
          <p:nvPr/>
        </p:nvSpPr>
        <p:spPr bwMode="auto">
          <a:xfrm>
            <a:off x="379412" y="1905000"/>
            <a:ext cx="831850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50000"/>
              </a:spcBef>
              <a:spcAft>
                <a:spcPct val="0"/>
              </a:spcAft>
              <a:defRPr>
                <a:solidFill>
                  <a:schemeClr val="tx1"/>
                </a:solidFill>
                <a:latin typeface="Comic Sans MS" pitchFamily="66" charset="0"/>
              </a:defRPr>
            </a:lvl6pPr>
            <a:lvl7pPr marL="2971800" indent="-228600" eaLnBrk="0" fontAlgn="base" hangingPunct="0">
              <a:spcBef>
                <a:spcPct val="50000"/>
              </a:spcBef>
              <a:spcAft>
                <a:spcPct val="0"/>
              </a:spcAft>
              <a:defRPr>
                <a:solidFill>
                  <a:schemeClr val="tx1"/>
                </a:solidFill>
                <a:latin typeface="Comic Sans MS" pitchFamily="66" charset="0"/>
              </a:defRPr>
            </a:lvl7pPr>
            <a:lvl8pPr marL="3429000" indent="-228600" eaLnBrk="0" fontAlgn="base" hangingPunct="0">
              <a:spcBef>
                <a:spcPct val="50000"/>
              </a:spcBef>
              <a:spcAft>
                <a:spcPct val="0"/>
              </a:spcAft>
              <a:defRPr>
                <a:solidFill>
                  <a:schemeClr val="tx1"/>
                </a:solidFill>
                <a:latin typeface="Comic Sans MS" pitchFamily="66" charset="0"/>
              </a:defRPr>
            </a:lvl8pPr>
            <a:lvl9pPr marL="3886200" indent="-228600" eaLnBrk="0" fontAlgn="base" hangingPunct="0">
              <a:spcBef>
                <a:spcPct val="50000"/>
              </a:spcBef>
              <a:spcAft>
                <a:spcPct val="0"/>
              </a:spcAft>
              <a:defRPr>
                <a:solidFill>
                  <a:schemeClr val="tx1"/>
                </a:solidFill>
                <a:latin typeface="Comic Sans MS" pitchFamily="66" charset="0"/>
              </a:defRPr>
            </a:lvl9pPr>
          </a:lstStyle>
          <a:p>
            <a:pPr eaLnBrk="1" hangingPunct="1">
              <a:buFontTx/>
              <a:buChar char="-"/>
            </a:pPr>
            <a:r>
              <a:rPr lang="fr-FR" sz="1200" b="1" dirty="0" smtClean="0"/>
              <a:t>RECHERCHE</a:t>
            </a:r>
          </a:p>
          <a:p>
            <a:pPr eaLnBrk="1" hangingPunct="1">
              <a:buFontTx/>
              <a:buChar char="-"/>
            </a:pPr>
            <a:r>
              <a:rPr lang="fr-FR" sz="1200" b="1" dirty="0" err="1" smtClean="0"/>
              <a:t>Medicale</a:t>
            </a:r>
            <a:r>
              <a:rPr lang="fr-FR" sz="1200" b="1" dirty="0" smtClean="0"/>
              <a:t> </a:t>
            </a:r>
            <a:r>
              <a:rPr lang="fr-FR" sz="1200" b="1" dirty="0"/>
              <a:t>: Imagerie et Thérapie. </a:t>
            </a:r>
            <a:r>
              <a:rPr lang="fr-FR" sz="1200" b="1" dirty="0" smtClean="0"/>
              <a:t>Applications des techniques ‘lumière de synchrotron. Possibilité </a:t>
            </a:r>
            <a:r>
              <a:rPr lang="fr-FR" sz="1200" b="1" dirty="0" smtClean="0"/>
              <a:t>d’implantation </a:t>
            </a:r>
            <a:r>
              <a:rPr lang="fr-FR" sz="1200" b="1" dirty="0"/>
              <a:t>dans un complexe hospitalier. Synergie avec les techniques développes au </a:t>
            </a:r>
            <a:r>
              <a:rPr lang="fr-FR" sz="1200" b="1" dirty="0" smtClean="0"/>
              <a:t>ESRF.</a:t>
            </a:r>
            <a:endParaRPr lang="fr-FR" sz="1200" b="1" dirty="0"/>
          </a:p>
          <a:p>
            <a:pPr eaLnBrk="1" hangingPunct="1">
              <a:buFontTx/>
              <a:buChar char="-"/>
            </a:pPr>
            <a:r>
              <a:rPr lang="fr-FR" sz="1200" b="1" dirty="0"/>
              <a:t>Matériaux, synergie avec les techniques </a:t>
            </a:r>
            <a:r>
              <a:rPr lang="fr-FR" sz="1200" b="1" dirty="0" smtClean="0"/>
              <a:t>développées </a:t>
            </a:r>
            <a:r>
              <a:rPr lang="fr-FR" sz="1200" b="1" dirty="0"/>
              <a:t>a SOLEIL et ESRF. Application </a:t>
            </a:r>
            <a:r>
              <a:rPr lang="fr-FR" sz="1200" b="1" dirty="0" smtClean="0"/>
              <a:t>à </a:t>
            </a:r>
            <a:r>
              <a:rPr lang="fr-FR" sz="1200" b="1" dirty="0"/>
              <a:t>la métallurgie, lithographie, LIGA …. </a:t>
            </a:r>
          </a:p>
          <a:p>
            <a:pPr eaLnBrk="1" hangingPunct="1">
              <a:buFontTx/>
              <a:buChar char="-"/>
            </a:pPr>
            <a:r>
              <a:rPr lang="fr-FR" sz="1200" b="1" dirty="0"/>
              <a:t> Héritage culturel : complémentarité avec AGLAE (accélérateurs d’ions). Techniques à développer en collaboration avec les experts du C2RMF. Implantation dans un musée.</a:t>
            </a:r>
          </a:p>
          <a:p>
            <a:pPr eaLnBrk="1" hangingPunct="1">
              <a:buFontTx/>
              <a:buChar char="-"/>
            </a:pPr>
            <a:r>
              <a:rPr lang="fr-FR" sz="1200" b="1" dirty="0"/>
              <a:t>On s’attend à </a:t>
            </a:r>
            <a:r>
              <a:rPr lang="fr-FR" sz="1200" b="1" dirty="0" smtClean="0"/>
              <a:t>de </a:t>
            </a:r>
            <a:r>
              <a:rPr lang="fr-FR" sz="1200" b="1" dirty="0"/>
              <a:t>nouveaux partenaires (déjà contactes avec industriels et autres laboratoires intéresses à ce type de source</a:t>
            </a:r>
            <a:r>
              <a:rPr lang="fr-FR" sz="1200" b="1" dirty="0" smtClean="0"/>
              <a:t>)</a:t>
            </a:r>
          </a:p>
          <a:p>
            <a:pPr eaLnBrk="1" hangingPunct="1">
              <a:buFontTx/>
              <a:buChar char="-"/>
            </a:pPr>
            <a:endParaRPr lang="fr-FR" sz="1200" b="1" dirty="0" smtClean="0"/>
          </a:p>
          <a:p>
            <a:pPr eaLnBrk="1" hangingPunct="1"/>
            <a:r>
              <a:rPr lang="fr-FR" sz="1200" b="1" dirty="0">
                <a:solidFill>
                  <a:srgbClr val="FF0000"/>
                </a:solidFill>
              </a:rPr>
              <a:t>Dissémination, Formation et communication :</a:t>
            </a:r>
          </a:p>
          <a:p>
            <a:pPr eaLnBrk="1" hangingPunct="1"/>
            <a:r>
              <a:rPr lang="fr-FR" sz="1200" b="1" dirty="0"/>
              <a:t>1) Publier les meilleurs résultats</a:t>
            </a:r>
          </a:p>
          <a:p>
            <a:pPr eaLnBrk="1" hangingPunct="1"/>
            <a:r>
              <a:rPr lang="fr-FR" sz="1200" b="1" dirty="0"/>
              <a:t>2) Assurer la </a:t>
            </a:r>
            <a:r>
              <a:rPr lang="fr-FR" sz="1200" b="1" dirty="0" err="1"/>
              <a:t>tracabilite</a:t>
            </a:r>
            <a:r>
              <a:rPr lang="fr-FR" sz="1200" b="1" dirty="0"/>
              <a:t> des études et des R&amp;D technologiques (notes internes)</a:t>
            </a:r>
          </a:p>
          <a:p>
            <a:pPr eaLnBrk="1" hangingPunct="1"/>
            <a:r>
              <a:rPr lang="fr-FR" sz="1200" b="1" dirty="0"/>
              <a:t>3) Thèses (aussi avec les industriels)</a:t>
            </a:r>
          </a:p>
          <a:p>
            <a:pPr eaLnBrk="1" hangingPunct="1"/>
            <a:r>
              <a:rPr lang="fr-FR" sz="1200" b="1" dirty="0"/>
              <a:t>4) Participer à workshops et conférences =&gt; dissémination des résultats</a:t>
            </a:r>
          </a:p>
          <a:p>
            <a:pPr eaLnBrk="1" hangingPunct="1"/>
            <a:r>
              <a:rPr lang="fr-FR" sz="1200" b="1" dirty="0"/>
              <a:t>5) Stimuler une série de rencontres sur la thématique des sources Compton</a:t>
            </a:r>
          </a:p>
          <a:p>
            <a:pPr eaLnBrk="1" hangingPunct="1"/>
            <a:r>
              <a:rPr lang="fr-FR" sz="1200" b="1" dirty="0"/>
              <a:t>6) Publicité dans les cours de </a:t>
            </a:r>
            <a:r>
              <a:rPr lang="fr-FR" sz="1200" b="1" dirty="0" smtClean="0"/>
              <a:t>Master</a:t>
            </a:r>
            <a:endParaRPr lang="fr-FR" sz="1200" b="1" dirty="0" smtClean="0"/>
          </a:p>
          <a:p>
            <a:pPr eaLnBrk="1" hangingPunct="1">
              <a:buFontTx/>
              <a:buChar char="-"/>
            </a:pPr>
            <a:endParaRPr lang="fr-FR" sz="1200" b="1" dirty="0" smtClean="0"/>
          </a:p>
          <a:p>
            <a:pPr eaLnBrk="1" hangingPunct="1">
              <a:buFontTx/>
              <a:buChar char="-"/>
            </a:pPr>
            <a:r>
              <a:rPr lang="fr-FR" sz="1200" b="1" dirty="0" smtClean="0"/>
              <a:t>INTERET ECONOMIQUE</a:t>
            </a:r>
            <a:endParaRPr lang="fr-FR" sz="1200" b="1" dirty="0"/>
          </a:p>
          <a:p>
            <a:pPr eaLnBrk="1" hangingPunct="1"/>
            <a:r>
              <a:rPr lang="fr-FR" sz="1200" b="1" dirty="0"/>
              <a:t>1) La source </a:t>
            </a:r>
            <a:r>
              <a:rPr lang="fr-FR" sz="1200" b="1" dirty="0" err="1"/>
              <a:t>ThomX</a:t>
            </a:r>
            <a:r>
              <a:rPr lang="fr-FR" sz="1200" b="1" dirty="0"/>
              <a:t> peut être </a:t>
            </a:r>
            <a:r>
              <a:rPr lang="fr-FR" sz="1200" b="1" dirty="0" smtClean="0"/>
              <a:t>commercialisée </a:t>
            </a:r>
            <a:r>
              <a:rPr lang="fr-FR" sz="1200" b="1" dirty="0"/>
              <a:t>comme un produit intégré</a:t>
            </a:r>
          </a:p>
          <a:p>
            <a:pPr eaLnBrk="1" hangingPunct="1"/>
            <a:r>
              <a:rPr lang="fr-FR" sz="1200" b="1" dirty="0"/>
              <a:t>2) Brevets peuvent être </a:t>
            </a:r>
            <a:r>
              <a:rPr lang="fr-FR" sz="1200" b="1" dirty="0" smtClean="0"/>
              <a:t>faits </a:t>
            </a:r>
            <a:r>
              <a:rPr lang="fr-FR" sz="1200" b="1" dirty="0"/>
              <a:t>sur des composantes et </a:t>
            </a:r>
            <a:r>
              <a:rPr lang="fr-FR" sz="1200" b="1" dirty="0" smtClean="0"/>
              <a:t>commercialisée</a:t>
            </a:r>
            <a:endParaRPr lang="fr-FR" sz="1200" b="1" dirty="0"/>
          </a:p>
          <a:p>
            <a:pPr eaLnBrk="1" hangingPunct="1"/>
            <a:r>
              <a:rPr lang="fr-FR" sz="1200" b="1" dirty="0"/>
              <a:t>3) Un pool d’industriels peut vendre l’intégration de la </a:t>
            </a:r>
            <a:r>
              <a:rPr lang="fr-FR" sz="1200" b="1" dirty="0" smtClean="0"/>
              <a:t>machine</a:t>
            </a:r>
          </a:p>
          <a:p>
            <a:pPr eaLnBrk="1" hangingPunct="1"/>
            <a:endParaRPr lang="fr-FR" sz="1200" b="1" dirty="0"/>
          </a:p>
          <a:p>
            <a:pPr eaLnBrk="1" hangingPunct="1"/>
            <a:r>
              <a:rPr lang="fr-FR" sz="1200" b="1" dirty="0">
                <a:solidFill>
                  <a:srgbClr val="FF0000"/>
                </a:solidFill>
              </a:rPr>
              <a:t>	</a:t>
            </a:r>
            <a:endParaRPr lang="fr-FR" sz="1200" b="1" dirty="0"/>
          </a:p>
          <a:p>
            <a:pPr eaLnBrk="1" hangingPunct="1"/>
            <a:endParaRPr lang="fr-FR" sz="1600" dirty="0"/>
          </a:p>
        </p:txBody>
      </p:sp>
      <p:sp>
        <p:nvSpPr>
          <p:cNvPr id="4099" name="Text Box 8"/>
          <p:cNvSpPr txBox="1">
            <a:spLocks noChangeArrowheads="1"/>
          </p:cNvSpPr>
          <p:nvPr/>
        </p:nvSpPr>
        <p:spPr bwMode="auto">
          <a:xfrm>
            <a:off x="0" y="1066800"/>
            <a:ext cx="9077325"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8000" tIns="0" bIns="0" anchor="ctr"/>
          <a:lstStyle>
            <a:lvl1pPr marL="342900" indent="-342900"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50000"/>
              </a:spcBef>
              <a:spcAft>
                <a:spcPct val="0"/>
              </a:spcAft>
              <a:defRPr>
                <a:solidFill>
                  <a:schemeClr val="tx1"/>
                </a:solidFill>
                <a:latin typeface="Comic Sans MS" pitchFamily="66" charset="0"/>
              </a:defRPr>
            </a:lvl6pPr>
            <a:lvl7pPr marL="2971800" indent="-228600" eaLnBrk="0" fontAlgn="base" hangingPunct="0">
              <a:spcBef>
                <a:spcPct val="50000"/>
              </a:spcBef>
              <a:spcAft>
                <a:spcPct val="0"/>
              </a:spcAft>
              <a:defRPr>
                <a:solidFill>
                  <a:schemeClr val="tx1"/>
                </a:solidFill>
                <a:latin typeface="Comic Sans MS" pitchFamily="66" charset="0"/>
              </a:defRPr>
            </a:lvl7pPr>
            <a:lvl8pPr marL="3429000" indent="-228600" eaLnBrk="0" fontAlgn="base" hangingPunct="0">
              <a:spcBef>
                <a:spcPct val="50000"/>
              </a:spcBef>
              <a:spcAft>
                <a:spcPct val="0"/>
              </a:spcAft>
              <a:defRPr>
                <a:solidFill>
                  <a:schemeClr val="tx1"/>
                </a:solidFill>
                <a:latin typeface="Comic Sans MS" pitchFamily="66" charset="0"/>
              </a:defRPr>
            </a:lvl8pPr>
            <a:lvl9pPr marL="3886200" indent="-228600" eaLnBrk="0" fontAlgn="base" hangingPunct="0">
              <a:spcBef>
                <a:spcPct val="50000"/>
              </a:spcBef>
              <a:spcAft>
                <a:spcPct val="0"/>
              </a:spcAft>
              <a:defRPr>
                <a:solidFill>
                  <a:schemeClr val="tx1"/>
                </a:solidFill>
                <a:latin typeface="Comic Sans MS" pitchFamily="66" charset="0"/>
              </a:defRPr>
            </a:lvl9pPr>
          </a:lstStyle>
          <a:p>
            <a:pPr eaLnBrk="1" hangingPunct="1"/>
            <a:r>
              <a:rPr lang="fr-FR" sz="2000" b="1" dirty="0"/>
              <a:t>Source compacte : Impact scientifique et </a:t>
            </a:r>
            <a:r>
              <a:rPr lang="fr-FR" sz="2000" b="1" dirty="0" smtClean="0"/>
              <a:t>économique</a:t>
            </a:r>
            <a:endParaRPr lang="fr-FR" sz="2000" b="1" dirty="0"/>
          </a:p>
        </p:txBody>
      </p:sp>
    </p:spTree>
    <p:extLst>
      <p:ext uri="{BB962C8B-B14F-4D97-AF65-F5344CB8AC3E}">
        <p14:creationId xmlns:p14="http://schemas.microsoft.com/office/powerpoint/2010/main" val="347617690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Nuances de gri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omic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746</TotalTime>
  <Words>1792</Words>
  <Application>Microsoft Office PowerPoint</Application>
  <PresentationFormat>Affichage à l'écran (4:3)</PresentationFormat>
  <Paragraphs>303</Paragraphs>
  <Slides>25</Slides>
  <Notes>7</Notes>
  <HiddenSlides>0</HiddenSlides>
  <MMClips>1</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25</vt:i4>
      </vt:variant>
    </vt:vector>
  </HeadingPairs>
  <TitlesOfParts>
    <vt:vector size="27" baseType="lpstr">
      <vt:lpstr>Thème Office</vt:lpstr>
      <vt:lpstr>Image</vt:lpstr>
      <vt:lpstr>Cérémonie en l'honneur de Jacques Haïssinski, lauréat du Prix Lagarrigue 2012</vt:lpstr>
      <vt:lpstr>Présentation PowerPoint</vt:lpstr>
      <vt:lpstr>Présentation PowerPoint</vt:lpstr>
      <vt:lpstr>Présentation PowerPoint</vt:lpstr>
      <vt:lpstr>A qui ça sert? Exemples : Mammographie</vt:lpstr>
      <vt:lpstr>Présentation PowerPoint</vt:lpstr>
      <vt:lpstr>Présentation PowerPoint</vt:lpstr>
      <vt:lpstr>Présentation PowerPoint</vt:lpstr>
      <vt:lpstr>Présentation PowerPoint</vt:lpstr>
      <vt:lpstr>Présentation PowerPoint</vt:lpstr>
      <vt:lpstr>Présentation PowerPoint</vt:lpstr>
      <vt:lpstr>Performances</vt:lpstr>
      <vt:lpstr> Cavité Fabry-Perot</vt:lpstr>
      <vt:lpstr>Dynamique du faisceau</vt:lpstr>
      <vt:lpstr>Présentation PowerPoint</vt:lpstr>
      <vt:lpstr>Présentation PowerPoint</vt:lpstr>
      <vt:lpstr>GÉNÉRATEUR de RAYONS X ‘MONOCHROMATIQUES’</vt:lpstr>
      <vt:lpstr>Et après il a attaque toutes les instabilités les plus importantes : IBS, Touschek</vt:lpstr>
      <vt:lpstr>GÉNÉRATEUR de RAYONS X ‘MONOCHROMATIQUES’</vt:lpstr>
      <vt:lpstr>Apres, en passage, il a contribue au design de la cavité optique et a l’intégration et a la synchronisation</vt:lpstr>
      <vt:lpstr>Perte de luminosité par la Syncro</vt:lpstr>
      <vt:lpstr>Un jour je lui ai parle des ions….</vt:lpstr>
      <vt:lpstr>Apres qqe jour..</vt:lpstr>
      <vt:lpstr>Présentation PowerPoint</vt:lpstr>
      <vt:lpstr>Présentation PowerPoint</vt:lpstr>
    </vt:vector>
  </TitlesOfParts>
  <Company>LAL - CNRS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Haissinski</dc:title>
  <dc:creator>Alessandro Variola</dc:creator>
  <cp:lastModifiedBy>Alessandro Variola</cp:lastModifiedBy>
  <cp:revision>26</cp:revision>
  <dcterms:created xsi:type="dcterms:W3CDTF">2013-09-06T15:16:43Z</dcterms:created>
  <dcterms:modified xsi:type="dcterms:W3CDTF">2013-09-12T08:22:37Z</dcterms:modified>
</cp:coreProperties>
</file>