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handoutMasterIdLst>
    <p:handoutMasterId r:id="rId16"/>
  </p:handoutMasterIdLst>
  <p:sldIdLst>
    <p:sldId id="256" r:id="rId2"/>
    <p:sldId id="296" r:id="rId3"/>
    <p:sldId id="293" r:id="rId4"/>
    <p:sldId id="300" r:id="rId5"/>
    <p:sldId id="295" r:id="rId6"/>
    <p:sldId id="304" r:id="rId7"/>
    <p:sldId id="301" r:id="rId8"/>
    <p:sldId id="305" r:id="rId9"/>
    <p:sldId id="298" r:id="rId10"/>
    <p:sldId id="294" r:id="rId11"/>
    <p:sldId id="297" r:id="rId12"/>
    <p:sldId id="306" r:id="rId13"/>
    <p:sldId id="275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696" y="-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8BF5E-9447-B649-97F0-34E260DB9F00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8BD47-3B80-7343-9322-2D280B94D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61.png"/><Relationship Id="rId6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d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4572000"/>
            <a:ext cx="7772400" cy="78422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132B66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892175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stratuslab_logo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292" y="990600"/>
            <a:ext cx="7775408" cy="2984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276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stratuslab.eu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/>
              <a:t>Copyright © 2013, Members</a:t>
            </a:r>
            <a:r>
              <a:rPr lang="en-US" sz="1400" b="0" baseline="0" dirty="0" smtClean="0"/>
              <a:t> of the </a:t>
            </a:r>
            <a:r>
              <a:rPr lang="en-US" sz="1400" b="0" baseline="0" dirty="0" err="1" smtClean="0"/>
              <a:t>StratusLab</a:t>
            </a:r>
            <a:r>
              <a:rPr lang="en-US" sz="1400" b="0" baseline="0" dirty="0" smtClean="0"/>
              <a:t> collaboration.</a:t>
            </a:r>
            <a:endParaRPr lang="en-US" sz="1400" b="0" dirty="0"/>
          </a:p>
        </p:txBody>
      </p:sp>
      <p:grpSp>
        <p:nvGrpSpPr>
          <p:cNvPr id="2" name="Group 10"/>
          <p:cNvGrpSpPr/>
          <p:nvPr/>
        </p:nvGrpSpPr>
        <p:grpSpPr>
          <a:xfrm>
            <a:off x="1151860" y="5715000"/>
            <a:ext cx="6620540" cy="523220"/>
            <a:chOff x="762000" y="5521980"/>
            <a:chExt cx="6620540" cy="523220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62000" y="5521980"/>
              <a:ext cx="533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0" dirty="0" smtClean="0"/>
                <a:t>This work is licensed under the Creative</a:t>
              </a:r>
              <a:r>
                <a:rPr lang="en-US" sz="1400" b="0" baseline="0" dirty="0" smtClean="0"/>
                <a:t> Commons Attribution 3.0 </a:t>
              </a:r>
              <a:r>
                <a:rPr lang="en-US" sz="1400" b="0" baseline="0" dirty="0" err="1" smtClean="0"/>
                <a:t>Unported</a:t>
              </a:r>
              <a:r>
                <a:rPr lang="en-US" sz="1400" b="0" baseline="0" dirty="0" smtClean="0"/>
                <a:t> License (http://creativecommons.org/licenses/by/3.0/). </a:t>
              </a:r>
              <a:endParaRPr lang="en-US" sz="1400" b="0" dirty="0"/>
            </a:p>
          </p:txBody>
        </p:sp>
        <p:pic>
          <p:nvPicPr>
            <p:cNvPr id="10" name="Picture 9" descr="by.eps"/>
            <p:cNvPicPr>
              <a:picLocks noChangeAspect="1"/>
            </p:cNvPicPr>
            <p:nvPr userDrawn="1"/>
          </p:nvPicPr>
          <mc:AlternateContent xmlns:ma="http://schemas.microsoft.com/office/mac/drawingml/2008/main">
            <mc:Choice Requires="ma">
              <p:blipFill>
                <a:blip r:embed="rId2"/>
                <a:stretch>
                  <a:fillRect/>
                </a:stretch>
              </p:blipFill>
            </mc:Choice>
  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6096000" y="5562600"/>
              <a:ext cx="1286540" cy="457200"/>
            </a:xfrm>
            <a:prstGeom prst="rect">
              <a:avLst/>
            </a:prstGeom>
          </p:spPr>
        </p:pic>
      </p:grpSp>
      <p:pic>
        <p:nvPicPr>
          <p:cNvPr id="11" name="Picture 10" descr="stratuslab_logo_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00513" y="1219199"/>
            <a:ext cx="4909887" cy="1884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914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2514600"/>
            <a:ext cx="9144000" cy="3352800"/>
          </a:xfrm>
        </p:spPr>
        <p:txBody>
          <a:bodyPr/>
          <a:lstStyle>
            <a:lvl1pPr algn="ctr">
              <a:defRPr sz="3200" b="0">
                <a:solidFill>
                  <a:srgbClr val="000000"/>
                </a:solidFill>
              </a:defRPr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724400" y="1143000"/>
            <a:ext cx="4191000" cy="5486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df"/><Relationship Id="rId12" Type="http://schemas.openxmlformats.org/officeDocument/2006/relationships/image" Target="../media/image21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64575" y="809625"/>
            <a:ext cx="2286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229600" y="8382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001000" y="838200"/>
            <a:ext cx="457200" cy="457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763000" y="914400"/>
            <a:ext cx="304800" cy="2286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72475" y="6858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400" y="990600"/>
            <a:ext cx="7924800" cy="1588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stratuslab_logo_1_notex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1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7810500" y="673100"/>
            <a:ext cx="1485900" cy="3302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geant.net/service/eduGAIN/Pages/home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Authentication </a:t>
            </a:r>
            <a:r>
              <a:rPr lang="en-US" smtClean="0"/>
              <a:t>and Authorization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10826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Charles (Cal) Loomis &amp; Mohammed </a:t>
            </a:r>
            <a:r>
              <a:rPr lang="en-US" dirty="0" err="1" smtClean="0"/>
              <a:t>Airaj</a:t>
            </a:r>
            <a:endParaRPr lang="en-US" dirty="0" smtClean="0"/>
          </a:p>
          <a:p>
            <a:r>
              <a:rPr lang="en-US" dirty="0" smtClean="0"/>
              <a:t>LAL, Univ. Paris-</a:t>
            </a:r>
            <a:r>
              <a:rPr lang="en-US" dirty="0" err="1" smtClean="0"/>
              <a:t>Sud</a:t>
            </a:r>
            <a:r>
              <a:rPr lang="en-US" dirty="0" smtClean="0"/>
              <a:t>, CNRS/IN2P3</a:t>
            </a:r>
          </a:p>
          <a:p>
            <a:r>
              <a:rPr lang="en-US" dirty="0" smtClean="0"/>
              <a:t>24-25 October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Using JAAS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Computing: one-proxy</a:t>
            </a:r>
          </a:p>
          <a:p>
            <a:pPr lvl="1"/>
            <a:r>
              <a:rPr lang="en-US" dirty="0" smtClean="0"/>
              <a:t>Proxy service in front of </a:t>
            </a:r>
            <a:r>
              <a:rPr lang="en-US" dirty="0" err="1" smtClean="0"/>
              <a:t>OpenNebula</a:t>
            </a:r>
            <a:endParaRPr lang="en-US" dirty="0" smtClean="0"/>
          </a:p>
          <a:p>
            <a:pPr lvl="1"/>
            <a:r>
              <a:rPr lang="en-US" dirty="0" smtClean="0"/>
              <a:t>Exposes XML-RPC interface of </a:t>
            </a:r>
            <a:r>
              <a:rPr lang="en-US" dirty="0" err="1" smtClean="0"/>
              <a:t>OpenNebula</a:t>
            </a:r>
            <a:endParaRPr lang="en-US" dirty="0" smtClean="0"/>
          </a:p>
          <a:p>
            <a:pPr lvl="1"/>
            <a:r>
              <a:rPr lang="en-US" dirty="0" err="1" smtClean="0"/>
              <a:t>Authn</a:t>
            </a:r>
            <a:r>
              <a:rPr lang="en-US" dirty="0" smtClean="0"/>
              <a:t> information passed to and trusted by </a:t>
            </a:r>
            <a:r>
              <a:rPr lang="en-US" dirty="0" err="1" smtClean="0"/>
              <a:t>OpenNebula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Storage: </a:t>
            </a:r>
            <a:r>
              <a:rPr lang="en-US" dirty="0" err="1" smtClean="0"/>
              <a:t>pdisk</a:t>
            </a:r>
            <a:endParaRPr lang="en-US" dirty="0" smtClean="0"/>
          </a:p>
          <a:p>
            <a:pPr lvl="1"/>
            <a:r>
              <a:rPr lang="en-US" dirty="0" smtClean="0"/>
              <a:t>Same </a:t>
            </a:r>
            <a:r>
              <a:rPr lang="en-US" dirty="0" err="1" smtClean="0"/>
              <a:t>authn</a:t>
            </a:r>
            <a:r>
              <a:rPr lang="en-US" dirty="0" smtClean="0"/>
              <a:t> methods integrated into separate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</a:t>
            </a:r>
            <a:r>
              <a:rPr lang="en-US" dirty="0" err="1" smtClean="0"/>
              <a:t>Authn</a:t>
            </a:r>
            <a:r>
              <a:rPr lang="en-US" dirty="0" smtClean="0"/>
              <a:t>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Friend</a:t>
            </a:r>
          </a:p>
          <a:p>
            <a:pPr lvl="1"/>
            <a:r>
              <a:rPr lang="en-US" dirty="0" err="1" smtClean="0"/>
              <a:t>Authn</a:t>
            </a:r>
            <a:r>
              <a:rPr lang="en-US" dirty="0" smtClean="0"/>
              <a:t> framework for “ring” applications written in </a:t>
            </a:r>
            <a:r>
              <a:rPr lang="en-US" dirty="0" err="1" smtClean="0"/>
              <a:t>Clojure</a:t>
            </a:r>
            <a:endParaRPr lang="en-US" dirty="0" smtClean="0"/>
          </a:p>
          <a:p>
            <a:pPr lvl="1"/>
            <a:r>
              <a:rPr lang="en-US" dirty="0" smtClean="0"/>
              <a:t>Flexible support for large number of </a:t>
            </a:r>
            <a:r>
              <a:rPr lang="en-US" dirty="0" err="1" smtClean="0"/>
              <a:t>authn</a:t>
            </a:r>
            <a:r>
              <a:rPr lang="en-US" dirty="0" smtClean="0"/>
              <a:t> “workflows”</a:t>
            </a:r>
          </a:p>
          <a:p>
            <a:pPr lvl="1"/>
            <a:r>
              <a:rPr lang="en-US" dirty="0" smtClean="0"/>
              <a:t>Includes HTTP basic, certificates, form-based ID, 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Friend in </a:t>
            </a:r>
            <a:r>
              <a:rPr lang="en-US" dirty="0" err="1" smtClean="0"/>
              <a:t>StratusLab</a:t>
            </a:r>
            <a:endParaRPr lang="en-US" dirty="0" smtClean="0"/>
          </a:p>
          <a:p>
            <a:pPr lvl="1"/>
            <a:r>
              <a:rPr lang="en-US" dirty="0" smtClean="0"/>
              <a:t>Friend will be the </a:t>
            </a:r>
            <a:r>
              <a:rPr lang="en-US" dirty="0" err="1" smtClean="0"/>
              <a:t>authn</a:t>
            </a:r>
            <a:r>
              <a:rPr lang="en-US" dirty="0" smtClean="0"/>
              <a:t> framework used in CIMI service</a:t>
            </a:r>
          </a:p>
          <a:p>
            <a:pPr lvl="1"/>
            <a:r>
              <a:rPr lang="en-US" dirty="0" smtClean="0"/>
              <a:t>CIMI will be the only interface to </a:t>
            </a:r>
            <a:r>
              <a:rPr lang="en-US" dirty="0" err="1" smtClean="0"/>
              <a:t>StratusLab</a:t>
            </a:r>
            <a:r>
              <a:rPr lang="en-US" dirty="0" smtClean="0"/>
              <a:t> cloud services</a:t>
            </a:r>
          </a:p>
          <a:p>
            <a:pPr lvl="1"/>
            <a:r>
              <a:rPr lang="en-US" dirty="0" err="1" smtClean="0"/>
              <a:t>Authn</a:t>
            </a:r>
            <a:r>
              <a:rPr lang="en-US" dirty="0" smtClean="0"/>
              <a:t> happens in application rather than in </a:t>
            </a:r>
            <a:r>
              <a:rPr lang="en-US" dirty="0" err="1" smtClean="0"/>
              <a:t>servlet</a:t>
            </a:r>
            <a:r>
              <a:rPr lang="en-US" dirty="0" smtClean="0"/>
              <a:t> container</a:t>
            </a:r>
          </a:p>
          <a:p>
            <a:pPr lvl="1"/>
            <a:r>
              <a:rPr lang="en-US" dirty="0" smtClean="0"/>
              <a:t>Configuration similar to JAAS but</a:t>
            </a:r>
            <a:r>
              <a:rPr lang="en-US" dirty="0" smtClean="0"/>
              <a:t> in </a:t>
            </a:r>
            <a:r>
              <a:rPr lang="en-US" dirty="0" err="1" smtClean="0"/>
              <a:t>Couchbase</a:t>
            </a:r>
            <a:r>
              <a:rPr lang="en-US" dirty="0" smtClean="0"/>
              <a:t> JSON documents</a:t>
            </a:r>
          </a:p>
          <a:p>
            <a:pPr lvl="1"/>
            <a:r>
              <a:rPr lang="en-US" dirty="0" err="1" smtClean="0"/>
              <a:t>OpenID</a:t>
            </a:r>
            <a:r>
              <a:rPr lang="en-US" dirty="0" smtClean="0"/>
              <a:t> and </a:t>
            </a:r>
            <a:r>
              <a:rPr lang="en-US" dirty="0" err="1" smtClean="0"/>
              <a:t>GitHub</a:t>
            </a:r>
            <a:r>
              <a:rPr lang="en-US" dirty="0" smtClean="0"/>
              <a:t> (OAuth2) supported easily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authentication methods will you use?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68400" y="2755900"/>
          <a:ext cx="6845022" cy="2743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73072"/>
                <a:gridCol w="417195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website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http://stratuslab.eu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twitter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@</a:t>
                      </a:r>
                      <a:r>
                        <a:rPr lang="en-US" sz="24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StratusLab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support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support@stratuslab.eu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StratusLab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http://github.com/StratusLab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SlipStream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http://github.com/slipstream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For many reasons, users must be authenticated, but…</a:t>
            </a:r>
          </a:p>
          <a:p>
            <a:pPr lvl="1"/>
            <a:r>
              <a:rPr lang="en-US" dirty="0" smtClean="0"/>
              <a:t>Authentication systems between sites vary greatly depending on a site’s technology choices, the target users for the cloud, etc.</a:t>
            </a:r>
          </a:p>
          <a:p>
            <a:pPr lvl="1"/>
            <a:r>
              <a:rPr lang="en-US" dirty="0" smtClean="0"/>
              <a:t>Sites may need to use several different user databases.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E.g. small private cloud may use simple password file</a:t>
            </a:r>
          </a:p>
          <a:p>
            <a:pPr lvl="1"/>
            <a:r>
              <a:rPr lang="en-US" dirty="0" smtClean="0"/>
              <a:t>E.g. large public cloud may use LDAP or certificates</a:t>
            </a:r>
          </a:p>
          <a:p>
            <a:endParaRPr lang="en-US" dirty="0" smtClean="0"/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Flexibility: support for different systems with simultaneous use</a:t>
            </a:r>
          </a:p>
          <a:p>
            <a:pPr lvl="1"/>
            <a:r>
              <a:rPr lang="en-US" dirty="0" smtClean="0"/>
              <a:t>Integration with existing infrastructures</a:t>
            </a:r>
          </a:p>
          <a:p>
            <a:pPr lvl="1"/>
            <a:r>
              <a:rPr lang="en-US" dirty="0" smtClean="0"/>
              <a:t>Consistency across all cloud services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JAAS-based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JAAS : Java </a:t>
            </a:r>
            <a:r>
              <a:rPr lang="en-US" dirty="0" err="1" smtClean="0"/>
              <a:t>Authn</a:t>
            </a:r>
            <a:r>
              <a:rPr lang="en-US" dirty="0" smtClean="0"/>
              <a:t> and </a:t>
            </a:r>
            <a:r>
              <a:rPr lang="en-US" dirty="0" err="1" smtClean="0"/>
              <a:t>Authz</a:t>
            </a:r>
            <a:r>
              <a:rPr lang="en-US" dirty="0" smtClean="0"/>
              <a:t> Service</a:t>
            </a:r>
          </a:p>
          <a:p>
            <a:pPr lvl="1"/>
            <a:r>
              <a:rPr lang="en-US" dirty="0" smtClean="0"/>
              <a:t>Flexible system for Java </a:t>
            </a:r>
            <a:r>
              <a:rPr lang="en-US" dirty="0" err="1" smtClean="0"/>
              <a:t>servlet</a:t>
            </a:r>
            <a:r>
              <a:rPr lang="en-US" dirty="0" smtClean="0"/>
              <a:t> containers</a:t>
            </a:r>
          </a:p>
          <a:p>
            <a:pPr lvl="1"/>
            <a:r>
              <a:rPr lang="en-US" dirty="0" smtClean="0"/>
              <a:t>Separates authentication mechanisms from application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JAAS in </a:t>
            </a:r>
            <a:r>
              <a:rPr lang="en-US" dirty="0" err="1" smtClean="0"/>
              <a:t>StratusLab</a:t>
            </a:r>
            <a:endParaRPr lang="en-US" dirty="0" smtClean="0"/>
          </a:p>
          <a:p>
            <a:pPr lvl="1"/>
            <a:r>
              <a:rPr lang="en-US" dirty="0" smtClean="0"/>
              <a:t>All user interactions take place via java-based services</a:t>
            </a:r>
            <a:endParaRPr lang="en-US" dirty="0" smtClean="0"/>
          </a:p>
          <a:p>
            <a:pPr lvl="1"/>
            <a:r>
              <a:rPr lang="en-US" dirty="0" smtClean="0"/>
              <a:t>U</a:t>
            </a:r>
            <a:r>
              <a:rPr lang="en-US" dirty="0" smtClean="0"/>
              <a:t>nique </a:t>
            </a:r>
            <a:r>
              <a:rPr lang="en-US" dirty="0" smtClean="0"/>
              <a:t>set of configuration files for all services</a:t>
            </a:r>
          </a:p>
          <a:p>
            <a:pPr lvl="1"/>
            <a:r>
              <a:rPr lang="en-US" dirty="0" smtClean="0"/>
              <a:t>Multiple services implement </a:t>
            </a:r>
            <a:r>
              <a:rPr lang="en-US" dirty="0" err="1" smtClean="0"/>
              <a:t>authn</a:t>
            </a:r>
            <a:r>
              <a:rPr lang="en-US" dirty="0" smtClean="0"/>
              <a:t> consistently</a:t>
            </a:r>
          </a:p>
          <a:p>
            <a:pPr lvl="1"/>
            <a:r>
              <a:rPr lang="en-US" dirty="0" smtClean="0"/>
              <a:t>Configuration allows for flexible </a:t>
            </a:r>
            <a:r>
              <a:rPr lang="en-US" dirty="0" err="1" smtClean="0"/>
              <a:t>authn</a:t>
            </a:r>
            <a:r>
              <a:rPr lang="en-US" dirty="0" smtClean="0"/>
              <a:t> at runtime</a:t>
            </a:r>
          </a:p>
          <a:p>
            <a:pPr lvl="1"/>
            <a:r>
              <a:rPr lang="en-US" dirty="0" smtClean="0"/>
              <a:t>Multiple different methods can be used simultaneously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Requires different endpoints for certificate and non-certificate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Service-based Authorization</a:t>
            </a:r>
          </a:p>
          <a:p>
            <a:pPr lvl="1"/>
            <a:r>
              <a:rPr lang="en-US" dirty="0" smtClean="0"/>
              <a:t>User capabilities are determined by specific service</a:t>
            </a:r>
          </a:p>
          <a:p>
            <a:pPr lvl="1"/>
            <a:r>
              <a:rPr lang="en-US" dirty="0" smtClean="0"/>
              <a:t>Generally user has full access to her resources, no access to others</a:t>
            </a:r>
          </a:p>
          <a:p>
            <a:pPr lvl="1"/>
            <a:r>
              <a:rPr lang="en-US" dirty="0" smtClean="0"/>
              <a:t>Some</a:t>
            </a:r>
            <a:r>
              <a:rPr lang="en-US" dirty="0" smtClean="0"/>
              <a:t> flexibility </a:t>
            </a:r>
            <a:r>
              <a:rPr lang="en-US" dirty="0" smtClean="0"/>
              <a:t>with</a:t>
            </a:r>
            <a:r>
              <a:rPr lang="en-US" dirty="0" smtClean="0"/>
              <a:t> </a:t>
            </a:r>
            <a:r>
              <a:rPr lang="en-US" dirty="0" smtClean="0"/>
              <a:t>storage, but current</a:t>
            </a:r>
            <a:r>
              <a:rPr lang="en-US" dirty="0" smtClean="0"/>
              <a:t> access control deprecated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Username/Password Properties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Simple list of users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err="1" smtClean="0">
                <a:latin typeface="Courier"/>
                <a:cs typeface="Courier"/>
              </a:rPr>
              <a:t>etc/stratuslab/auth/login-pswd.properties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Lists: username, password, groups</a:t>
            </a:r>
          </a:p>
          <a:p>
            <a:pPr lvl="1"/>
            <a:r>
              <a:rPr lang="en-US" dirty="0" smtClean="0"/>
              <a:t>Required group: ‘cloud-access’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3390900"/>
            <a:ext cx="5181600" cy="2862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# Entries look like the following:</a:t>
            </a:r>
          </a:p>
          <a:p>
            <a:r>
              <a:rPr lang="en-US" dirty="0" smtClean="0">
                <a:latin typeface="Courier"/>
                <a:cs typeface="Courier"/>
              </a:rPr>
              <a:t>#</a:t>
            </a:r>
          </a:p>
          <a:p>
            <a:r>
              <a:rPr lang="en-US" dirty="0" smtClean="0">
                <a:latin typeface="Courier"/>
                <a:cs typeface="Courier"/>
              </a:rPr>
              <a:t># username=</a:t>
            </a:r>
            <a:r>
              <a:rPr lang="en-US" dirty="0" err="1" smtClean="0">
                <a:latin typeface="Courier"/>
                <a:cs typeface="Courier"/>
              </a:rPr>
              <a:t>password,cloud</a:t>
            </a:r>
            <a:r>
              <a:rPr lang="en-US" dirty="0" smtClean="0">
                <a:latin typeface="Courier"/>
                <a:cs typeface="Courier"/>
              </a:rPr>
              <a:t>-access</a:t>
            </a:r>
          </a:p>
          <a:p>
            <a:r>
              <a:rPr lang="en-US" dirty="0" smtClean="0">
                <a:latin typeface="Courier"/>
                <a:cs typeface="Courier"/>
              </a:rPr>
              <a:t>#</a:t>
            </a:r>
          </a:p>
          <a:p>
            <a:r>
              <a:rPr lang="en-US" dirty="0" smtClean="0">
                <a:latin typeface="Courier"/>
                <a:cs typeface="Courier"/>
              </a:rPr>
              <a:t># 'cloud-access' is a required role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oneadmin</a:t>
            </a:r>
            <a:r>
              <a:rPr lang="en-US" dirty="0" smtClean="0">
                <a:latin typeface="Courier"/>
                <a:cs typeface="Courier"/>
              </a:rPr>
              <a:t>=ONE48394,cloud-access</a:t>
            </a:r>
          </a:p>
          <a:p>
            <a:r>
              <a:rPr lang="en-US" dirty="0" err="1" smtClean="0">
                <a:latin typeface="Courier"/>
                <a:cs typeface="Courier"/>
              </a:rPr>
              <a:t>pdisk</a:t>
            </a:r>
            <a:r>
              <a:rPr lang="en-US" dirty="0" smtClean="0">
                <a:latin typeface="Courier"/>
                <a:cs typeface="Courier"/>
              </a:rPr>
              <a:t>=KgpOTgeBC7Jr,cloud-access</a:t>
            </a:r>
          </a:p>
          <a:p>
            <a:r>
              <a:rPr lang="en-US" dirty="0" smtClean="0">
                <a:latin typeface="Courier"/>
                <a:cs typeface="Courier"/>
              </a:rPr>
              <a:t>test=test10348,cloud-access</a:t>
            </a:r>
          </a:p>
          <a:p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Username/Password Certificates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Simple list of certificate </a:t>
            </a:r>
            <a:r>
              <a:rPr lang="en-US" dirty="0" err="1" smtClean="0"/>
              <a:t>DNs</a:t>
            </a:r>
            <a:endParaRPr lang="en-US" dirty="0" smtClean="0"/>
          </a:p>
          <a:p>
            <a:pPr lvl="1"/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err="1" smtClean="0">
                <a:latin typeface="Courier"/>
                <a:cs typeface="Courier"/>
              </a:rPr>
              <a:t>etc/stratuslab/auth/login-cert.properties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Lists: </a:t>
            </a:r>
            <a:r>
              <a:rPr lang="en-US" dirty="0" err="1" smtClean="0"/>
              <a:t>DNs</a:t>
            </a:r>
            <a:r>
              <a:rPr lang="en-US" dirty="0" smtClean="0"/>
              <a:t> and groups</a:t>
            </a:r>
          </a:p>
          <a:p>
            <a:pPr lvl="1"/>
            <a:r>
              <a:rPr lang="en-US" dirty="0" smtClean="0"/>
              <a:t>Required group: ‘cloud-access’</a:t>
            </a:r>
          </a:p>
          <a:p>
            <a:pPr lvl="1"/>
            <a:r>
              <a:rPr lang="en-US" dirty="0" err="1" smtClean="0"/>
              <a:t>DNs</a:t>
            </a:r>
            <a:r>
              <a:rPr lang="en-US" dirty="0" smtClean="0"/>
              <a:t> must be in RFC2253 (not grid!) format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700" y="3708380"/>
            <a:ext cx="91313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# First token on the line is the DN of the user.  This</a:t>
            </a:r>
          </a:p>
          <a:p>
            <a:r>
              <a:rPr lang="en-US" dirty="0" smtClean="0">
                <a:latin typeface="Courier"/>
                <a:cs typeface="Courier"/>
              </a:rPr>
              <a:t># MUST be enclosed in double quotes. </a:t>
            </a:r>
          </a:p>
          <a:p>
            <a:r>
              <a:rPr lang="en-US" dirty="0" smtClean="0">
                <a:latin typeface="Courier"/>
                <a:cs typeface="Courier"/>
              </a:rPr>
              <a:t>#</a:t>
            </a:r>
          </a:p>
          <a:p>
            <a:r>
              <a:rPr lang="en-US" dirty="0" smtClean="0">
                <a:latin typeface="Courier"/>
                <a:cs typeface="Courier"/>
              </a:rPr>
              <a:t># All following tokens are taken as groups.  These may</a:t>
            </a:r>
          </a:p>
          <a:p>
            <a:r>
              <a:rPr lang="en-US" dirty="0" smtClean="0">
                <a:latin typeface="Courier"/>
                <a:cs typeface="Courier"/>
              </a:rPr>
              <a:t># be separated by whitespace and/or commas. </a:t>
            </a:r>
          </a:p>
          <a:p>
            <a:r>
              <a:rPr lang="en-US" dirty="0" smtClean="0">
                <a:latin typeface="Courier"/>
                <a:cs typeface="Courier"/>
              </a:rPr>
              <a:t>#</a:t>
            </a:r>
          </a:p>
          <a:p>
            <a:r>
              <a:rPr lang="en-US" dirty="0" smtClean="0">
                <a:latin typeface="Courier"/>
                <a:cs typeface="Courier"/>
              </a:rPr>
              <a:t># "DN=John Smith, O=Widget Inc." cloud-access</a:t>
            </a:r>
          </a:p>
          <a:p>
            <a:r>
              <a:rPr lang="en-US" dirty="0" smtClean="0">
                <a:latin typeface="Courier"/>
                <a:cs typeface="Courier"/>
              </a:rPr>
              <a:t>#</a:t>
            </a:r>
          </a:p>
          <a:p>
            <a:r>
              <a:rPr lang="en-US" dirty="0" smtClean="0">
                <a:latin typeface="Courier"/>
                <a:cs typeface="Courier"/>
              </a:rPr>
              <a:t>"CN=Charles Loomis, OU=LAL, O=CNRS, C=FR, O=GRID-FR" cloud-access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Centralized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Global </a:t>
            </a:r>
            <a:r>
              <a:rPr lang="en-US" dirty="0" err="1" smtClean="0"/>
              <a:t>Authn</a:t>
            </a:r>
            <a:r>
              <a:rPr lang="en-US" dirty="0" smtClean="0"/>
              <a:t> Configuration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/etc/</a:t>
            </a:r>
            <a:r>
              <a:rPr lang="en-US" dirty="0" err="1" smtClean="0">
                <a:latin typeface="Courier"/>
                <a:cs typeface="Courier"/>
              </a:rPr>
              <a:t>stratuslab/auth/login.conf</a:t>
            </a:r>
            <a:endParaRPr lang="en-US" dirty="0" smtClean="0"/>
          </a:p>
          <a:p>
            <a:pPr lvl="1"/>
            <a:r>
              <a:rPr lang="en-US" dirty="0" smtClean="0"/>
              <a:t>Activates </a:t>
            </a:r>
            <a:r>
              <a:rPr lang="en-US" dirty="0" err="1" smtClean="0"/>
              <a:t>authn</a:t>
            </a:r>
            <a:r>
              <a:rPr lang="en-US" dirty="0" smtClean="0"/>
              <a:t> mechanisms</a:t>
            </a:r>
          </a:p>
          <a:p>
            <a:pPr lvl="1"/>
            <a:r>
              <a:rPr lang="en-US" dirty="0" smtClean="0"/>
              <a:t>By default, previous mechanisms and LDAP</a:t>
            </a:r>
          </a:p>
          <a:p>
            <a:endParaRPr lang="en-US" dirty="0" smtClean="0"/>
          </a:p>
          <a:p>
            <a:r>
              <a:rPr lang="en-US" dirty="0" smtClean="0"/>
              <a:t>LDAP</a:t>
            </a:r>
          </a:p>
          <a:p>
            <a:pPr lvl="1"/>
            <a:r>
              <a:rPr lang="en-US" dirty="0" smtClean="0"/>
              <a:t>Username/password information for users</a:t>
            </a:r>
          </a:p>
          <a:p>
            <a:pPr lvl="1"/>
            <a:r>
              <a:rPr lang="en-US" dirty="0" smtClean="0"/>
              <a:t>Optional certificate (DN) information for users</a:t>
            </a:r>
          </a:p>
          <a:p>
            <a:pPr lvl="1"/>
            <a:r>
              <a:rPr lang="en-US" dirty="0" smtClean="0"/>
              <a:t>Works with both username/password and certificate authentication</a:t>
            </a:r>
          </a:p>
          <a:p>
            <a:pPr lvl="1"/>
            <a:r>
              <a:rPr lang="en-US" dirty="0" smtClean="0"/>
              <a:t>Warning: cert. and username/password are considered different users!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Global/LDAP Configuration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700" y="1168400"/>
            <a:ext cx="9131300" cy="5355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stratuslab</a:t>
            </a:r>
            <a:r>
              <a:rPr lang="en-US" dirty="0" smtClean="0">
                <a:latin typeface="Courier"/>
                <a:cs typeface="Courier"/>
              </a:rPr>
              <a:t>-cert {</a:t>
            </a:r>
          </a:p>
          <a:p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eu.stratuslab.authn.CertLoginModule</a:t>
            </a:r>
            <a:r>
              <a:rPr lang="en-US" dirty="0" smtClean="0">
                <a:latin typeface="Courier"/>
                <a:cs typeface="Courier"/>
              </a:rPr>
              <a:t> sufficient</a:t>
            </a:r>
          </a:p>
          <a:p>
            <a:r>
              <a:rPr lang="en-US" dirty="0" smtClean="0">
                <a:latin typeface="Courier"/>
                <a:cs typeface="Courier"/>
              </a:rPr>
              <a:t>  file="/</a:t>
            </a:r>
            <a:r>
              <a:rPr lang="en-US" dirty="0" err="1" smtClean="0">
                <a:latin typeface="Courier"/>
                <a:cs typeface="Courier"/>
              </a:rPr>
              <a:t>etc/stratuslab/authn/login-cert.properties</a:t>
            </a:r>
            <a:r>
              <a:rPr lang="en-US" dirty="0" smtClean="0">
                <a:latin typeface="Courier"/>
                <a:cs typeface="Courier"/>
              </a:rPr>
              <a:t>";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eu.stratuslab.authn.LdapCertLoginModule</a:t>
            </a:r>
            <a:r>
              <a:rPr lang="en-US" dirty="0" smtClean="0">
                <a:latin typeface="Courier"/>
                <a:cs typeface="Courier"/>
              </a:rPr>
              <a:t> sufficient</a:t>
            </a:r>
          </a:p>
          <a:p>
            <a:r>
              <a:rPr lang="en-US" dirty="0" smtClean="0">
                <a:latin typeface="Courier"/>
                <a:cs typeface="Courier"/>
              </a:rPr>
              <a:t>  debug="false"</a:t>
            </a:r>
          </a:p>
          <a:p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useLdaps</a:t>
            </a:r>
            <a:r>
              <a:rPr lang="en-US" dirty="0" smtClean="0">
                <a:latin typeface="Courier"/>
                <a:cs typeface="Courier"/>
              </a:rPr>
              <a:t>="false"</a:t>
            </a:r>
          </a:p>
          <a:p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contextFactory</a:t>
            </a:r>
            <a:r>
              <a:rPr lang="en-US" dirty="0" smtClean="0">
                <a:latin typeface="Courier"/>
                <a:cs typeface="Courier"/>
              </a:rPr>
              <a:t>="</a:t>
            </a:r>
            <a:r>
              <a:rPr lang="en-US" dirty="0" err="1" smtClean="0">
                <a:latin typeface="Courier"/>
                <a:cs typeface="Courier"/>
              </a:rPr>
              <a:t>com.sun.jndi.ldap.LdapCtxFactory</a:t>
            </a:r>
            <a:r>
              <a:rPr lang="en-US" dirty="0" smtClean="0">
                <a:latin typeface="Courier"/>
                <a:cs typeface="Courier"/>
              </a:rPr>
              <a:t>"</a:t>
            </a:r>
          </a:p>
          <a:p>
            <a:r>
              <a:rPr lang="en-US" dirty="0" smtClean="0">
                <a:latin typeface="Courier"/>
                <a:cs typeface="Courier"/>
              </a:rPr>
              <a:t>  hostname="onehost-5.lal.in2p3.fr"</a:t>
            </a:r>
          </a:p>
          <a:p>
            <a:r>
              <a:rPr lang="en-US" dirty="0" smtClean="0">
                <a:latin typeface="Courier"/>
                <a:cs typeface="Courier"/>
              </a:rPr>
              <a:t>  port="389"</a:t>
            </a:r>
          </a:p>
          <a:p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bindDn</a:t>
            </a:r>
            <a:r>
              <a:rPr lang="en-US" dirty="0" smtClean="0">
                <a:latin typeface="Courier"/>
                <a:cs typeface="Courier"/>
              </a:rPr>
              <a:t>="</a:t>
            </a:r>
            <a:r>
              <a:rPr lang="en-US" dirty="0" err="1" smtClean="0">
                <a:latin typeface="Courier"/>
                <a:cs typeface="Courier"/>
              </a:rPr>
              <a:t>cn</a:t>
            </a:r>
            <a:r>
              <a:rPr lang="en-US" dirty="0" smtClean="0">
                <a:latin typeface="Courier"/>
                <a:cs typeface="Courier"/>
              </a:rPr>
              <a:t>=</a:t>
            </a:r>
            <a:r>
              <a:rPr lang="en-US" dirty="0" err="1" smtClean="0">
                <a:latin typeface="Courier"/>
                <a:cs typeface="Courier"/>
              </a:rPr>
              <a:t>admin,o</a:t>
            </a:r>
            <a:r>
              <a:rPr lang="en-US" dirty="0" smtClean="0">
                <a:latin typeface="Courier"/>
                <a:cs typeface="Courier"/>
              </a:rPr>
              <a:t>=cloud"</a:t>
            </a:r>
          </a:p>
          <a:p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bindPassword</a:t>
            </a:r>
            <a:r>
              <a:rPr lang="en-US" dirty="0" smtClean="0">
                <a:latin typeface="Courier"/>
                <a:cs typeface="Courier"/>
              </a:rPr>
              <a:t>="</a:t>
            </a:r>
            <a:r>
              <a:rPr lang="en-US" dirty="0" err="1" smtClean="0">
                <a:latin typeface="Courier"/>
                <a:cs typeface="Courier"/>
              </a:rPr>
              <a:t>xxxxxx</a:t>
            </a:r>
            <a:r>
              <a:rPr lang="en-US" dirty="0" smtClean="0">
                <a:latin typeface="Courier"/>
                <a:cs typeface="Courier"/>
              </a:rPr>
              <a:t>"</a:t>
            </a:r>
          </a:p>
          <a:p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authenticationMethod</a:t>
            </a:r>
            <a:r>
              <a:rPr lang="en-US" dirty="0" smtClean="0">
                <a:latin typeface="Courier"/>
                <a:cs typeface="Courier"/>
              </a:rPr>
              <a:t>="simple"</a:t>
            </a:r>
          </a:p>
          <a:p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userBaseDn</a:t>
            </a:r>
            <a:r>
              <a:rPr lang="en-US" dirty="0" smtClean="0">
                <a:latin typeface="Courier"/>
                <a:cs typeface="Courier"/>
              </a:rPr>
              <a:t>="</a:t>
            </a:r>
            <a:r>
              <a:rPr lang="en-US" dirty="0" err="1" smtClean="0">
                <a:latin typeface="Courier"/>
                <a:cs typeface="Courier"/>
              </a:rPr>
              <a:t>ou</a:t>
            </a:r>
            <a:r>
              <a:rPr lang="en-US" dirty="0" smtClean="0">
                <a:latin typeface="Courier"/>
                <a:cs typeface="Courier"/>
              </a:rPr>
              <a:t>=</a:t>
            </a:r>
            <a:r>
              <a:rPr lang="en-US" dirty="0" err="1" smtClean="0">
                <a:latin typeface="Courier"/>
                <a:cs typeface="Courier"/>
              </a:rPr>
              <a:t>users,o</a:t>
            </a:r>
            <a:r>
              <a:rPr lang="en-US" dirty="0" smtClean="0">
                <a:latin typeface="Courier"/>
                <a:cs typeface="Courier"/>
              </a:rPr>
              <a:t>=cloud”</a:t>
            </a:r>
          </a:p>
          <a:p>
            <a:r>
              <a:rPr lang="en-US" dirty="0" smtClean="0">
                <a:latin typeface="Courier"/>
                <a:cs typeface="Courier"/>
              </a:rPr>
              <a:t>…</a:t>
            </a:r>
          </a:p>
          <a:p>
            <a:r>
              <a:rPr lang="en-US" dirty="0" smtClean="0">
                <a:latin typeface="Courier"/>
                <a:cs typeface="Courier"/>
              </a:rPr>
              <a:t>};</a:t>
            </a:r>
          </a:p>
          <a:p>
            <a:r>
              <a:rPr lang="en-US" dirty="0" err="1" smtClean="0">
                <a:latin typeface="Courier"/>
                <a:cs typeface="Courier"/>
              </a:rPr>
              <a:t>stratuslab-pswd</a:t>
            </a:r>
            <a:r>
              <a:rPr lang="en-US" dirty="0" smtClean="0">
                <a:latin typeface="Courier"/>
                <a:cs typeface="Courier"/>
              </a:rPr>
              <a:t> {</a:t>
            </a:r>
          </a:p>
          <a:p>
            <a:r>
              <a:rPr lang="en-US" dirty="0" smtClean="0">
                <a:latin typeface="Courier"/>
                <a:cs typeface="Courier"/>
              </a:rPr>
              <a:t>…</a:t>
            </a:r>
          </a:p>
          <a:p>
            <a:r>
              <a:rPr lang="en-US" dirty="0" smtClean="0">
                <a:latin typeface="Courier"/>
                <a:cs typeface="Courier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Shibboleth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Challenging</a:t>
            </a:r>
          </a:p>
          <a:p>
            <a:pPr lvl="1"/>
            <a:r>
              <a:rPr lang="en-US" dirty="0" smtClean="0"/>
              <a:t>For technical reasons, shibboleth is challenging for java web apps.</a:t>
            </a:r>
          </a:p>
          <a:p>
            <a:pPr lvl="1"/>
            <a:r>
              <a:rPr lang="en-US" dirty="0" smtClean="0"/>
              <a:t>Usual </a:t>
            </a:r>
            <a:r>
              <a:rPr lang="en-US" dirty="0" err="1" smtClean="0"/>
              <a:t>impl</a:t>
            </a:r>
            <a:r>
              <a:rPr lang="en-US" dirty="0" smtClean="0"/>
              <a:t>. via Apache proxy is not very satisfying or flexible</a:t>
            </a:r>
          </a:p>
          <a:p>
            <a:endParaRPr lang="en-US" dirty="0" smtClean="0"/>
          </a:p>
          <a:p>
            <a:r>
              <a:rPr lang="en-US" dirty="0" smtClean="0"/>
              <a:t>But…</a:t>
            </a:r>
          </a:p>
          <a:p>
            <a:pPr lvl="1"/>
            <a:r>
              <a:rPr lang="en-US" dirty="0" smtClean="0"/>
              <a:t>Shibboleth federations are becoming more popular</a:t>
            </a:r>
          </a:p>
          <a:p>
            <a:pPr lvl="1"/>
            <a:r>
              <a:rPr lang="en-US" dirty="0" smtClean="0"/>
              <a:t>Have recurrent requests to support this</a:t>
            </a:r>
          </a:p>
          <a:p>
            <a:pPr lvl="1"/>
            <a:r>
              <a:rPr lang="en-US" dirty="0" err="1" smtClean="0"/>
              <a:t>eduGAIN</a:t>
            </a:r>
            <a:r>
              <a:rPr lang="en-US" dirty="0" smtClean="0"/>
              <a:t> will make support more important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http://www.geant.net/service/eduGAIN/Pages/home.aspx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Sites and people willing to work on integration very welcome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template-v4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stratuslab-template-v4.thmx</Template>
  <TotalTime>1402</TotalTime>
  <Words>840</Words>
  <Application>Microsoft Macintosh PowerPoint</Application>
  <PresentationFormat>On-screen Show (4:3)</PresentationFormat>
  <Paragraphs>138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stratuslab-template-v4</vt:lpstr>
      <vt:lpstr>Authentication and Authorization</vt:lpstr>
      <vt:lpstr>Authentication</vt:lpstr>
      <vt:lpstr>JAAS-based Authentication</vt:lpstr>
      <vt:lpstr>Authorization</vt:lpstr>
      <vt:lpstr>Username/Password Properties File</vt:lpstr>
      <vt:lpstr>Username/Password Certificates File</vt:lpstr>
      <vt:lpstr>Centralized Database</vt:lpstr>
      <vt:lpstr>Global/LDAP Configuration</vt:lpstr>
      <vt:lpstr>Shibboleth</vt:lpstr>
      <vt:lpstr>Services Using JAAS</vt:lpstr>
      <vt:lpstr>Future Authn Framework</vt:lpstr>
      <vt:lpstr>Exercises</vt:lpstr>
      <vt:lpstr>Questions and Discussion</vt:lpstr>
      <vt:lpstr>Slide 14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StratusLab Cloud Distribution</dc:title>
  <dc:creator>Charles</dc:creator>
  <cp:lastModifiedBy>Charles</cp:lastModifiedBy>
  <cp:revision>138</cp:revision>
  <cp:lastPrinted>2013-08-21T08:17:29Z</cp:lastPrinted>
  <dcterms:created xsi:type="dcterms:W3CDTF">2013-10-22T08:02:05Z</dcterms:created>
  <dcterms:modified xsi:type="dcterms:W3CDTF">2013-10-22T08:22:10Z</dcterms:modified>
</cp:coreProperties>
</file>