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handoutMasterIdLst>
    <p:handoutMasterId r:id="rId12"/>
  </p:handoutMasterIdLst>
  <p:sldIdLst>
    <p:sldId id="256" r:id="rId2"/>
    <p:sldId id="292" r:id="rId3"/>
    <p:sldId id="296" r:id="rId4"/>
    <p:sldId id="295" r:id="rId5"/>
    <p:sldId id="297" r:id="rId6"/>
    <p:sldId id="299" r:id="rId7"/>
    <p:sldId id="300" r:id="rId8"/>
    <p:sldId id="301" r:id="rId9"/>
    <p:sldId id="275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696" y="-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8BF5E-9447-B649-97F0-34E260DB9F00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8BD47-3B80-7343-9322-2D280B94D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61.png"/><Relationship Id="rId6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d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4572000"/>
            <a:ext cx="7772400" cy="78422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132B66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892175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stratuslab_logo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292" y="990600"/>
            <a:ext cx="7775408" cy="2984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276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stratuslab.eu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/>
              <a:t>Copyright © 2013, Members</a:t>
            </a:r>
            <a:r>
              <a:rPr lang="en-US" sz="1400" b="0" baseline="0" dirty="0" smtClean="0"/>
              <a:t> of the </a:t>
            </a:r>
            <a:r>
              <a:rPr lang="en-US" sz="1400" b="0" baseline="0" dirty="0" err="1" smtClean="0"/>
              <a:t>StratusLab</a:t>
            </a:r>
            <a:r>
              <a:rPr lang="en-US" sz="1400" b="0" baseline="0" dirty="0" smtClean="0"/>
              <a:t> collaboration.</a:t>
            </a:r>
            <a:endParaRPr lang="en-US" sz="1400" b="0" dirty="0"/>
          </a:p>
        </p:txBody>
      </p:sp>
      <p:grpSp>
        <p:nvGrpSpPr>
          <p:cNvPr id="2" name="Group 10"/>
          <p:cNvGrpSpPr/>
          <p:nvPr/>
        </p:nvGrpSpPr>
        <p:grpSpPr>
          <a:xfrm>
            <a:off x="1151860" y="5715000"/>
            <a:ext cx="6620540" cy="523220"/>
            <a:chOff x="762000" y="5521980"/>
            <a:chExt cx="6620540" cy="523220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62000" y="5521980"/>
              <a:ext cx="533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0" dirty="0" smtClean="0"/>
                <a:t>This work is licensed under the Creative</a:t>
              </a:r>
              <a:r>
                <a:rPr lang="en-US" sz="1400" b="0" baseline="0" dirty="0" smtClean="0"/>
                <a:t> Commons Attribution 3.0 </a:t>
              </a:r>
              <a:r>
                <a:rPr lang="en-US" sz="1400" b="0" baseline="0" dirty="0" err="1" smtClean="0"/>
                <a:t>Unported</a:t>
              </a:r>
              <a:r>
                <a:rPr lang="en-US" sz="1400" b="0" baseline="0" dirty="0" smtClean="0"/>
                <a:t> License (http://creativecommons.org/licenses/by/3.0/). </a:t>
              </a:r>
              <a:endParaRPr lang="en-US" sz="1400" b="0" dirty="0"/>
            </a:p>
          </p:txBody>
        </p:sp>
        <p:pic>
          <p:nvPicPr>
            <p:cNvPr id="10" name="Picture 9" descr="by.eps"/>
            <p:cNvPicPr>
              <a:picLocks noChangeAspect="1"/>
            </p:cNvPicPr>
            <p:nvPr userDrawn="1"/>
          </p:nvPicPr>
          <mc:AlternateContent xmlns:ma="http://schemas.microsoft.com/office/mac/drawingml/2008/main">
            <mc:Choice Requires="ma">
              <p:blipFill>
                <a:blip r:embed="rId2"/>
                <a:stretch>
                  <a:fillRect/>
                </a:stretch>
              </p:blipFill>
            </mc:Choice>
  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6096000" y="5562600"/>
              <a:ext cx="1286540" cy="457200"/>
            </a:xfrm>
            <a:prstGeom prst="rect">
              <a:avLst/>
            </a:prstGeom>
          </p:spPr>
        </p:pic>
      </p:grpSp>
      <p:pic>
        <p:nvPicPr>
          <p:cNvPr id="11" name="Picture 10" descr="stratuslab_logo_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00513" y="1219199"/>
            <a:ext cx="4909887" cy="1884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914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2514600"/>
            <a:ext cx="9144000" cy="3352800"/>
          </a:xfrm>
        </p:spPr>
        <p:txBody>
          <a:bodyPr/>
          <a:lstStyle>
            <a:lvl1pPr algn="ctr">
              <a:defRPr sz="3200" b="0">
                <a:solidFill>
                  <a:srgbClr val="000000"/>
                </a:solidFill>
              </a:defRPr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724400" y="1143000"/>
            <a:ext cx="4191000" cy="5486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df"/><Relationship Id="rId12" Type="http://schemas.openxmlformats.org/officeDocument/2006/relationships/image" Target="../media/image21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64575" y="809625"/>
            <a:ext cx="2286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229600" y="8382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001000" y="838200"/>
            <a:ext cx="457200" cy="457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763000" y="914400"/>
            <a:ext cx="304800" cy="2286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72475" y="6858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400" y="990600"/>
            <a:ext cx="7924800" cy="1588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stratuslab_logo_1_notex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1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7810500" y="673100"/>
            <a:ext cx="1485900" cy="3302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Marketplace and Appliance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10826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Charles (Cal) Loomis &amp; Mohammed </a:t>
            </a:r>
            <a:r>
              <a:rPr lang="en-US" dirty="0" err="1" smtClean="0"/>
              <a:t>Airaj</a:t>
            </a:r>
            <a:endParaRPr lang="en-US" dirty="0" smtClean="0"/>
          </a:p>
          <a:p>
            <a:r>
              <a:rPr lang="en-US" dirty="0" smtClean="0"/>
              <a:t>LAL, Univ. Paris-</a:t>
            </a:r>
            <a:r>
              <a:rPr lang="en-US" dirty="0" err="1" smtClean="0"/>
              <a:t>Sud</a:t>
            </a:r>
            <a:r>
              <a:rPr lang="en-US" dirty="0" smtClean="0"/>
              <a:t>, CNRS/IN2P3</a:t>
            </a:r>
          </a:p>
          <a:p>
            <a:r>
              <a:rPr lang="en-US" smtClean="0"/>
              <a:t>24-25 October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Appliances (</a:t>
            </a:r>
            <a:r>
              <a:rPr lang="en-US" dirty="0" err="1" smtClean="0"/>
              <a:t>a.k.a</a:t>
            </a:r>
            <a:r>
              <a:rPr lang="en-US" dirty="0" smtClean="0"/>
              <a:t> Images)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Appliances</a:t>
            </a:r>
          </a:p>
          <a:p>
            <a:pPr lvl="1"/>
            <a:r>
              <a:rPr lang="en-US" dirty="0" smtClean="0"/>
              <a:t>Essentially a snapshot of an installed machines </a:t>
            </a:r>
            <a:r>
              <a:rPr lang="en-US" dirty="0" err="1" smtClean="0"/>
              <a:t>disk(s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Just a large file (~10 GB) containing disk </a:t>
            </a:r>
            <a:r>
              <a:rPr lang="en-US" dirty="0" err="1" smtClean="0"/>
              <a:t>image(s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“Appliance” usually implies a base OS plus customized services</a:t>
            </a:r>
          </a:p>
          <a:p>
            <a:pPr lvl="1"/>
            <a:r>
              <a:rPr lang="en-US" dirty="0" smtClean="0"/>
              <a:t>Appliances are “opaque”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detailed analysis to understand contents</a:t>
            </a:r>
            <a:endParaRPr lang="en-US" dirty="0" smtClean="0"/>
          </a:p>
          <a:p>
            <a:pPr lvl="1"/>
            <a:r>
              <a:rPr lang="en-US" dirty="0" smtClean="0"/>
              <a:t>Can be created by users as well as administrators</a:t>
            </a:r>
          </a:p>
          <a:p>
            <a:endParaRPr lang="en-US" dirty="0" smtClean="0"/>
          </a:p>
          <a:p>
            <a:r>
              <a:rPr lang="en-US" dirty="0" smtClean="0"/>
              <a:t>Security Concerns</a:t>
            </a:r>
          </a:p>
          <a:p>
            <a:pPr lvl="1"/>
            <a:r>
              <a:rPr lang="en-US" dirty="0" smtClean="0"/>
              <a:t>Users will have root access to the virtual machines</a:t>
            </a:r>
          </a:p>
          <a:p>
            <a:pPr lvl="1"/>
            <a:r>
              <a:rPr lang="en-US" dirty="0" smtClean="0"/>
              <a:t>Most users are not competent system administrators</a:t>
            </a:r>
          </a:p>
          <a:p>
            <a:pPr lvl="1"/>
            <a:r>
              <a:rPr lang="en-US" dirty="0" smtClean="0"/>
              <a:t>As usual, must balance security against utility of cloud service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Marketplace &amp; Appliance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Priorities</a:t>
            </a:r>
          </a:p>
          <a:p>
            <a:pPr lvl="1"/>
            <a:r>
              <a:rPr lang="en-US" dirty="0" smtClean="0"/>
              <a:t>Mechanism for sharing and trusting images</a:t>
            </a:r>
          </a:p>
          <a:p>
            <a:pPr lvl="1"/>
            <a:r>
              <a:rPr lang="en-US" dirty="0" smtClean="0"/>
              <a:t>Possible to distribute fixed, read-only data sets as well</a:t>
            </a:r>
          </a:p>
          <a:p>
            <a:pPr lvl="1"/>
            <a:r>
              <a:rPr lang="en-US" dirty="0" smtClean="0"/>
              <a:t>Split the storage of image metadata (~KB) and image contents (~GB)</a:t>
            </a:r>
          </a:p>
          <a:p>
            <a:pPr lvl="1"/>
            <a:r>
              <a:rPr lang="en-US" dirty="0" smtClean="0"/>
              <a:t>Have VM images of common </a:t>
            </a:r>
            <a:r>
              <a:rPr lang="en-US" dirty="0" err="1" smtClean="0"/>
              <a:t>OSes</a:t>
            </a:r>
            <a:r>
              <a:rPr lang="en-US" dirty="0" smtClean="0"/>
              <a:t> available</a:t>
            </a:r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Marketplace API: Proprietary REST API for create, read, search</a:t>
            </a:r>
          </a:p>
          <a:p>
            <a:pPr lvl="1"/>
            <a:r>
              <a:rPr lang="en-US" dirty="0" smtClean="0"/>
              <a:t>Marketplace acts as image registry and handles only metadata</a:t>
            </a:r>
          </a:p>
          <a:p>
            <a:pPr lvl="1"/>
            <a:r>
              <a:rPr lang="en-US" dirty="0" smtClean="0"/>
              <a:t>Image contents can be located on any public (web) server</a:t>
            </a:r>
          </a:p>
          <a:p>
            <a:pPr lvl="1"/>
            <a:r>
              <a:rPr lang="en-US" dirty="0" smtClean="0"/>
              <a:t>‘Private’ images can also be held in cloud storage</a:t>
            </a:r>
          </a:p>
          <a:p>
            <a:pPr lvl="1"/>
            <a:r>
              <a:rPr lang="en-US" dirty="0" err="1" smtClean="0"/>
              <a:t>StratusLab</a:t>
            </a:r>
            <a:r>
              <a:rPr lang="en-US" dirty="0" smtClean="0"/>
              <a:t> images: </a:t>
            </a:r>
            <a:r>
              <a:rPr lang="en-US" dirty="0" err="1" smtClean="0"/>
              <a:t>CentOS</a:t>
            </a:r>
            <a:r>
              <a:rPr lang="en-US" dirty="0" smtClean="0"/>
              <a:t>, </a:t>
            </a:r>
            <a:r>
              <a:rPr lang="en-US" dirty="0" err="1" smtClean="0"/>
              <a:t>Ubuntu</a:t>
            </a:r>
            <a:r>
              <a:rPr lang="en-US" dirty="0" smtClean="0"/>
              <a:t>, </a:t>
            </a:r>
            <a:r>
              <a:rPr lang="en-US" dirty="0" err="1" smtClean="0"/>
              <a:t>OpenSuSE</a:t>
            </a:r>
            <a:r>
              <a:rPr lang="en-US" dirty="0" smtClean="0"/>
              <a:t>, </a:t>
            </a:r>
            <a:r>
              <a:rPr lang="en-US" dirty="0" err="1" smtClean="0"/>
              <a:t>Debian</a:t>
            </a:r>
            <a:r>
              <a:rPr lang="en-US" dirty="0" smtClean="0"/>
              <a:t>, Fedora, </a:t>
            </a:r>
            <a:r>
              <a:rPr lang="en-US" dirty="0" err="1" smtClean="0"/>
              <a:t>ScientificLinux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Appliance Workflows</a:t>
            </a:r>
            <a:endParaRPr lang="en-US" dirty="0"/>
          </a:p>
        </p:txBody>
      </p:sp>
      <p:pic>
        <p:nvPicPr>
          <p:cNvPr id="4" name="Picture 3" descr="marketplace-workfl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788" y="1106488"/>
            <a:ext cx="7693025" cy="5381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Marketplace Details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2006600"/>
          <a:ext cx="7467141" cy="29667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393759"/>
                <a:gridCol w="507338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Marketplace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daemon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marketplace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registry for appliances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java (deployed in Jetty</a:t>
                      </a:r>
                      <a:r>
                        <a:rPr lang="en-US" baseline="0" dirty="0" smtClean="0"/>
                        <a:t> container)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config</a:t>
                      </a:r>
                      <a:r>
                        <a:rPr lang="en-US" dirty="0" smtClean="0"/>
                        <a:t>. files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/etc/</a:t>
                      </a:r>
                      <a:r>
                        <a:rPr lang="en-US" dirty="0" err="1" smtClean="0">
                          <a:latin typeface="Courier"/>
                          <a:cs typeface="Courier"/>
                        </a:rPr>
                        <a:t>stratuslab/marketplace.cfg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/opt/</a:t>
                      </a:r>
                      <a:r>
                        <a:rPr lang="en-US" dirty="0" err="1" smtClean="0">
                          <a:latin typeface="Courier"/>
                          <a:cs typeface="Courier"/>
                        </a:rPr>
                        <a:t>stratuslab</a:t>
                      </a:r>
                      <a:r>
                        <a:rPr lang="en-US" dirty="0" smtClean="0">
                          <a:latin typeface="Courier"/>
                          <a:cs typeface="Courier"/>
                        </a:rPr>
                        <a:t>/marketplace/logs/*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Installation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Configuration</a:t>
            </a:r>
          </a:p>
          <a:p>
            <a:pPr lvl="1"/>
            <a:r>
              <a:rPr lang="en-US" dirty="0" smtClean="0"/>
              <a:t>Default configuration should be fine</a:t>
            </a:r>
          </a:p>
          <a:p>
            <a:r>
              <a:rPr lang="en-US" dirty="0" smtClean="0"/>
              <a:t>Start</a:t>
            </a:r>
          </a:p>
          <a:p>
            <a:endParaRPr lang="en-US" dirty="0" smtClean="0"/>
          </a:p>
          <a:p>
            <a:r>
              <a:rPr lang="en-US" dirty="0" smtClean="0"/>
              <a:t>Check</a:t>
            </a:r>
          </a:p>
          <a:p>
            <a:pPr lvl="1"/>
            <a:r>
              <a:rPr lang="en-US" dirty="0" smtClean="0"/>
              <a:t>Connect to your instance with a </a:t>
            </a:r>
            <a:r>
              <a:rPr lang="en-US" dirty="0" smtClean="0"/>
              <a:t>browser: https://</a:t>
            </a:r>
            <a:r>
              <a:rPr lang="en-US" dirty="0" smtClean="0"/>
              <a:t>mkplace:8443/</a:t>
            </a:r>
            <a:endParaRPr lang="en-US" dirty="0" smtClean="0"/>
          </a:p>
          <a:p>
            <a:pPr lvl="1"/>
            <a:r>
              <a:rPr lang="en-US" dirty="0" smtClean="0"/>
              <a:t>Ensure it functions like the central Marketplace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2095500"/>
            <a:ext cx="8534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yum install -</a:t>
            </a:r>
            <a:r>
              <a:rPr lang="en-US" dirty="0" err="1" smtClean="0">
                <a:latin typeface="Courier"/>
                <a:cs typeface="Courier"/>
              </a:rPr>
              <a:t>y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stratuslab</a:t>
            </a:r>
            <a:r>
              <a:rPr lang="en-US" dirty="0" smtClean="0">
                <a:latin typeface="Courier"/>
                <a:cs typeface="Courier"/>
              </a:rPr>
              <a:t>-marketplace</a:t>
            </a:r>
          </a:p>
          <a:p>
            <a:r>
              <a:rPr lang="en-US" dirty="0" smtClean="0">
                <a:latin typeface="Courier"/>
                <a:cs typeface="Courier"/>
              </a:rPr>
              <a:t>$ service marketplace start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615765"/>
            <a:ext cx="853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service marketplace start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Redundancy</a:t>
            </a:r>
          </a:p>
          <a:p>
            <a:pPr lvl="1"/>
            <a:r>
              <a:rPr lang="en-US" dirty="0" smtClean="0"/>
              <a:t>Coordinated distributed instances with failover</a:t>
            </a:r>
          </a:p>
          <a:p>
            <a:pPr lvl="1"/>
            <a:r>
              <a:rPr lang="en-US" dirty="0" smtClean="0"/>
              <a:t>Likely to share Marketplace entries via </a:t>
            </a:r>
            <a:r>
              <a:rPr lang="en-US" dirty="0" err="1" smtClean="0"/>
              <a:t>git</a:t>
            </a:r>
            <a:endParaRPr lang="en-US" dirty="0" smtClean="0"/>
          </a:p>
          <a:p>
            <a:pPr lvl="1"/>
            <a:r>
              <a:rPr lang="en-US" dirty="0" smtClean="0"/>
              <a:t>Failover with DNS round robin and intelligent clients</a:t>
            </a:r>
          </a:p>
          <a:p>
            <a:endParaRPr lang="en-US" dirty="0" smtClean="0"/>
          </a:p>
          <a:p>
            <a:r>
              <a:rPr lang="en-US" dirty="0" smtClean="0"/>
              <a:t>Federation</a:t>
            </a:r>
          </a:p>
          <a:p>
            <a:pPr lvl="1"/>
            <a:r>
              <a:rPr lang="en-US" dirty="0" smtClean="0"/>
              <a:t>Ability to aggregate information from different instances for a cloud</a:t>
            </a:r>
          </a:p>
          <a:p>
            <a:pPr lvl="1"/>
            <a:r>
              <a:rPr lang="en-US" dirty="0" smtClean="0"/>
              <a:t>Allows deployment and use of public and private Marketplaces</a:t>
            </a:r>
          </a:p>
          <a:p>
            <a:pPr lvl="1"/>
            <a:r>
              <a:rPr lang="en-US" dirty="0" smtClean="0"/>
              <a:t>Likely to be done via “machine image” resources in CIMI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Soon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Browse primary Marketplace to see what appliances exist.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Install your own Marketplace on the frontend.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Connect to your instance and make sure it works correctly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Download some metadata descriptions from central Marketplace and upload into your Marketplace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68400" y="2755900"/>
          <a:ext cx="6845022" cy="2743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73072"/>
                <a:gridCol w="417195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website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http://stratuslab.eu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twitter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@</a:t>
                      </a:r>
                      <a:r>
                        <a:rPr lang="en-US" sz="24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StratusLab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support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support@stratuslab.eu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StratusLab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http://github.com/StratusLab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SlipStream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http://github.com/slipstream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template-v4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stratuslab-template-v4.thmx</Template>
  <TotalTime>1332</TotalTime>
  <Words>449</Words>
  <Application>Microsoft Macintosh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stratuslab-template-v4</vt:lpstr>
      <vt:lpstr>Marketplace and Appliance Management</vt:lpstr>
      <vt:lpstr>Appliances (a.k.a Images)</vt:lpstr>
      <vt:lpstr>Marketplace &amp; Appliance Handling</vt:lpstr>
      <vt:lpstr>Appliance Workflows</vt:lpstr>
      <vt:lpstr>Marketplace Details</vt:lpstr>
      <vt:lpstr>Marketplace</vt:lpstr>
      <vt:lpstr>Coming Soon</vt:lpstr>
      <vt:lpstr>Exercises</vt:lpstr>
      <vt:lpstr>Questions and Discussion</vt:lpstr>
      <vt:lpstr>Slide 10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StratusLab Cloud Distribution</dc:title>
  <dc:creator>Charles</dc:creator>
  <cp:lastModifiedBy>Charles</cp:lastModifiedBy>
  <cp:revision>135</cp:revision>
  <cp:lastPrinted>2013-08-21T08:17:29Z</cp:lastPrinted>
  <dcterms:created xsi:type="dcterms:W3CDTF">2013-10-22T09:33:47Z</dcterms:created>
  <dcterms:modified xsi:type="dcterms:W3CDTF">2013-10-22T09:39:59Z</dcterms:modified>
</cp:coreProperties>
</file>