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21"/>
  </p:handoutMasterIdLst>
  <p:sldIdLst>
    <p:sldId id="256" r:id="rId2"/>
    <p:sldId id="279" r:id="rId3"/>
    <p:sldId id="311" r:id="rId4"/>
    <p:sldId id="312" r:id="rId5"/>
    <p:sldId id="324" r:id="rId6"/>
    <p:sldId id="314" r:id="rId7"/>
    <p:sldId id="315" r:id="rId8"/>
    <p:sldId id="321" r:id="rId9"/>
    <p:sldId id="326" r:id="rId10"/>
    <p:sldId id="323" r:id="rId11"/>
    <p:sldId id="327" r:id="rId12"/>
    <p:sldId id="322" r:id="rId13"/>
    <p:sldId id="317" r:id="rId14"/>
    <p:sldId id="328" r:id="rId15"/>
    <p:sldId id="329" r:id="rId16"/>
    <p:sldId id="330" r:id="rId17"/>
    <p:sldId id="331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your-machine/" TargetMode="External"/><Relationship Id="rId3" Type="http://schemas.openxmlformats.org/officeDocument/2006/relationships/hyperlink" Target="https://your-machin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localhost:2000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 to CIMI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dirty="0" smtClean="0"/>
              <a:t>29 August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Add JSON document to database</a:t>
            </a:r>
          </a:p>
          <a:p>
            <a:pPr lvl="1"/>
            <a:r>
              <a:rPr lang="en-US" dirty="0" smtClean="0"/>
              <a:t>Create document named “</a:t>
            </a:r>
            <a:r>
              <a:rPr lang="en-US" dirty="0" err="1" smtClean="0"/>
              <a:t>ServiceCfg/authn/basic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This is the equivalent of the </a:t>
            </a:r>
            <a:r>
              <a:rPr lang="en-US" dirty="0" smtClean="0">
                <a:latin typeface="Courier"/>
                <a:cs typeface="Courier"/>
              </a:rPr>
              <a:t>login-</a:t>
            </a:r>
            <a:r>
              <a:rPr lang="en-US" dirty="0" err="1" smtClean="0">
                <a:latin typeface="Courier"/>
                <a:cs typeface="Courier"/>
              </a:rPr>
              <a:t>pswd.properties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file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3035300"/>
            <a:ext cx="83439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latin typeface="Courier"/>
                <a:cs typeface="Courier"/>
              </a:rPr>
              <a:t>  "root": {</a:t>
            </a:r>
          </a:p>
          <a:p>
            <a:r>
              <a:rPr lang="en-US" dirty="0" smtClean="0">
                <a:latin typeface="Courier"/>
                <a:cs typeface="Courier"/>
              </a:rPr>
              <a:t>    ”username": "root",</a:t>
            </a:r>
          </a:p>
          <a:p>
            <a:r>
              <a:rPr lang="en-US" dirty="0" smtClean="0">
                <a:latin typeface="Courier"/>
                <a:cs typeface="Courier"/>
              </a:rPr>
              <a:t>    "password": "</a:t>
            </a:r>
            <a:r>
              <a:rPr lang="en-US" dirty="0" err="1" smtClean="0">
                <a:latin typeface="Courier"/>
                <a:cs typeface="Courier"/>
              </a:rPr>
              <a:t>bcrypted</a:t>
            </a:r>
            <a:r>
              <a:rPr lang="en-US" dirty="0" smtClean="0">
                <a:latin typeface="Courier"/>
                <a:cs typeface="Courier"/>
              </a:rPr>
              <a:t> value",</a:t>
            </a:r>
          </a:p>
          <a:p>
            <a:r>
              <a:rPr lang="en-US" dirty="0" smtClean="0">
                <a:latin typeface="Courier"/>
                <a:cs typeface="Courier"/>
              </a:rPr>
              <a:t>    "roles": [</a:t>
            </a:r>
          </a:p>
          <a:p>
            <a:r>
              <a:rPr lang="en-US" dirty="0" smtClean="0">
                <a:latin typeface="Courier"/>
                <a:cs typeface="Courier"/>
              </a:rPr>
              <a:t>      "::ADMIN”</a:t>
            </a:r>
          </a:p>
          <a:p>
            <a:r>
              <a:rPr lang="en-US" dirty="0" smtClean="0">
                <a:latin typeface="Courier"/>
                <a:cs typeface="Courier"/>
              </a:rPr>
              <a:t>    ]</a:t>
            </a:r>
          </a:p>
          <a:p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Crypting</a:t>
            </a:r>
            <a:r>
              <a:rPr lang="en-US" dirty="0" smtClean="0"/>
              <a:t>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Add JSON document to database</a:t>
            </a:r>
          </a:p>
          <a:p>
            <a:pPr lvl="1"/>
            <a:r>
              <a:rPr lang="en-US" dirty="0" smtClean="0"/>
              <a:t>Add package “</a:t>
            </a:r>
            <a:r>
              <a:rPr lang="en-US" dirty="0" err="1" smtClean="0"/>
              <a:t>py-bcrypt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Replace ‘hello’ with your password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Put return value ‘$2a$12…’ in your </a:t>
            </a:r>
            <a:r>
              <a:rPr lang="en-US" dirty="0" err="1" smtClean="0"/>
              <a:t>Couchbase</a:t>
            </a:r>
            <a:r>
              <a:rPr lang="en-US" dirty="0" smtClean="0"/>
              <a:t> file.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2100" y="3035300"/>
            <a:ext cx="85852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python -</a:t>
            </a:r>
            <a:r>
              <a:rPr lang="en-US" dirty="0" err="1" smtClean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 "</a:t>
            </a:r>
          </a:p>
          <a:p>
            <a:r>
              <a:rPr lang="en-US" dirty="0" smtClean="0">
                <a:latin typeface="Courier"/>
                <a:cs typeface="Courier"/>
              </a:rPr>
              <a:t>&gt; import </a:t>
            </a:r>
            <a:r>
              <a:rPr lang="en-US" dirty="0" err="1" smtClean="0">
                <a:latin typeface="Courier"/>
                <a:cs typeface="Courier"/>
              </a:rPr>
              <a:t>bcrypt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&gt; </a:t>
            </a:r>
            <a:r>
              <a:rPr lang="en-US" dirty="0" err="1" smtClean="0">
                <a:latin typeface="Courier"/>
                <a:cs typeface="Courier"/>
              </a:rPr>
              <a:t>h</a:t>
            </a:r>
            <a:r>
              <a:rPr lang="en-US" dirty="0" smtClean="0">
                <a:latin typeface="Courier"/>
                <a:cs typeface="Courier"/>
              </a:rPr>
              <a:t>=</a:t>
            </a:r>
            <a:r>
              <a:rPr lang="en-US" dirty="0" err="1" smtClean="0">
                <a:latin typeface="Courier"/>
                <a:cs typeface="Courier"/>
              </a:rPr>
              <a:t>bcrypt.hashpw('hello</a:t>
            </a:r>
            <a:r>
              <a:rPr lang="en-US" dirty="0" smtClean="0">
                <a:latin typeface="Courier"/>
                <a:cs typeface="Courier"/>
              </a:rPr>
              <a:t>', </a:t>
            </a:r>
            <a:r>
              <a:rPr lang="en-US" dirty="0" err="1" smtClean="0">
                <a:latin typeface="Courier"/>
                <a:cs typeface="Courier"/>
              </a:rPr>
              <a:t>bcrypt.gensalt</a:t>
            </a:r>
            <a:r>
              <a:rPr lang="en-US" dirty="0" smtClean="0">
                <a:latin typeface="Courier"/>
                <a:cs typeface="Courier"/>
              </a:rPr>
              <a:t>())</a:t>
            </a:r>
          </a:p>
          <a:p>
            <a:r>
              <a:rPr lang="en-US" dirty="0" smtClean="0">
                <a:latin typeface="Courier"/>
                <a:cs typeface="Courier"/>
              </a:rPr>
              <a:t>&gt; print </a:t>
            </a:r>
            <a:r>
              <a:rPr lang="en-US" dirty="0" err="1" smtClean="0">
                <a:latin typeface="Courier"/>
                <a:cs typeface="Courier"/>
              </a:rPr>
              <a:t>h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&gt; "</a:t>
            </a:r>
          </a:p>
          <a:p>
            <a:r>
              <a:rPr lang="en-US" dirty="0" smtClean="0">
                <a:latin typeface="Courier"/>
                <a:cs typeface="Courier"/>
              </a:rPr>
              <a:t>$2a$12$zvS7axGrws6/YH2AuIyXpufc174KV5bjBTp.vo400sGZsehP7CpFS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CIMI on Frontend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Install</a:t>
            </a:r>
          </a:p>
          <a:p>
            <a:endParaRPr lang="en-US" dirty="0" smtClean="0"/>
          </a:p>
          <a:p>
            <a:r>
              <a:rPr lang="en-US" dirty="0" smtClean="0"/>
              <a:t>Access service with browser or ‘curl’</a:t>
            </a:r>
          </a:p>
          <a:p>
            <a:pPr lvl="1"/>
            <a:r>
              <a:rPr lang="en-US" dirty="0" smtClean="0"/>
              <a:t>Browser:  </a:t>
            </a:r>
            <a:r>
              <a:rPr lang="en-US" dirty="0" smtClean="0">
                <a:hlinkClick r:id="rId2"/>
              </a:rPr>
              <a:t>https://your-machine/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Curl: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20701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stratus-install --</a:t>
            </a:r>
            <a:r>
              <a:rPr lang="en-US" dirty="0" err="1" smtClean="0">
                <a:latin typeface="Courier"/>
                <a:cs typeface="Courier"/>
              </a:rPr>
              <a:t>cimi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873500"/>
            <a:ext cx="83439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curl -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 --insecure </a:t>
            </a:r>
            <a:r>
              <a:rPr lang="en-US" dirty="0" smtClean="0">
                <a:latin typeface="Courier"/>
                <a:cs typeface="Courier"/>
                <a:hlinkClick r:id="rId3"/>
              </a:rPr>
              <a:t>https://your-machine</a:t>
            </a:r>
            <a:r>
              <a:rPr lang="en-US" dirty="0" smtClean="0">
                <a:latin typeface="Courier"/>
                <a:cs typeface="Courier"/>
              </a:rPr>
              <a:t> | \</a:t>
            </a:r>
          </a:p>
          <a:p>
            <a:r>
              <a:rPr lang="en-US" dirty="0" smtClean="0">
                <a:latin typeface="Courier"/>
                <a:cs typeface="Courier"/>
              </a:rPr>
              <a:t>    python –</a:t>
            </a:r>
            <a:r>
              <a:rPr lang="en-US" dirty="0" err="1" smtClean="0">
                <a:latin typeface="Courier"/>
                <a:cs typeface="Courier"/>
              </a:rPr>
              <a:t>mjson.tool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latin typeface="Courier"/>
                <a:cs typeface="Courier"/>
              </a:rPr>
              <a:t>    "</a:t>
            </a:r>
            <a:r>
              <a:rPr lang="en-US" dirty="0" err="1" smtClean="0">
                <a:latin typeface="Courier"/>
                <a:cs typeface="Courier"/>
              </a:rPr>
              <a:t>acl</a:t>
            </a:r>
            <a:r>
              <a:rPr lang="en-US" dirty="0" smtClean="0">
                <a:latin typeface="Courier"/>
                <a:cs typeface="Courier"/>
              </a:rPr>
              <a:t>": {</a:t>
            </a:r>
          </a:p>
          <a:p>
            <a:r>
              <a:rPr lang="en-US" dirty="0" smtClean="0">
                <a:latin typeface="Courier"/>
                <a:cs typeface="Courier"/>
              </a:rPr>
              <a:t>        "owner": {</a:t>
            </a:r>
          </a:p>
          <a:p>
            <a:r>
              <a:rPr lang="en-US" dirty="0" smtClean="0">
                <a:latin typeface="Courier"/>
                <a:cs typeface="Courier"/>
              </a:rPr>
              <a:t>            "principal": "::ADMIN", </a:t>
            </a:r>
          </a:p>
          <a:p>
            <a:r>
              <a:rPr lang="en-US" dirty="0" smtClean="0">
                <a:latin typeface="Courier"/>
                <a:cs typeface="Courier"/>
              </a:rPr>
              <a:t>            "type": "ROLE"</a:t>
            </a:r>
          </a:p>
          <a:p>
            <a:r>
              <a:rPr lang="en-US" dirty="0" smtClean="0">
                <a:latin typeface="Courier"/>
                <a:cs typeface="Courier"/>
              </a:rPr>
              <a:t>…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Service Messages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user announcements</a:t>
            </a:r>
            <a:endParaRPr lang="en-US" dirty="0" smtClean="0"/>
          </a:p>
          <a:p>
            <a:r>
              <a:rPr lang="en-US" dirty="0" smtClean="0"/>
              <a:t>List existing messages (should be none):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7800" y="2755900"/>
            <a:ext cx="883920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curl -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 --insecure \</a:t>
            </a:r>
          </a:p>
          <a:p>
            <a:r>
              <a:rPr lang="en-US" dirty="0" smtClean="0">
                <a:latin typeface="Courier"/>
                <a:cs typeface="Courier"/>
              </a:rPr>
              <a:t>    https://onevm-73.lal.in2p3.fr/ServiceMessage | \</a:t>
            </a:r>
          </a:p>
          <a:p>
            <a:r>
              <a:rPr lang="en-US" dirty="0" smtClean="0">
                <a:latin typeface="Courier"/>
                <a:cs typeface="Courier"/>
              </a:rPr>
              <a:t>    python -</a:t>
            </a:r>
            <a:r>
              <a:rPr lang="en-US" dirty="0" err="1" smtClean="0">
                <a:latin typeface="Courier"/>
                <a:cs typeface="Courier"/>
              </a:rPr>
              <a:t>mjson.tool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latin typeface="Courier"/>
                <a:cs typeface="Courier"/>
              </a:rPr>
              <a:t>    "count": 0, </a:t>
            </a:r>
          </a:p>
          <a:p>
            <a:r>
              <a:rPr lang="en-US" dirty="0" smtClean="0">
                <a:latin typeface="Courier"/>
                <a:cs typeface="Courier"/>
              </a:rPr>
              <a:t>    "id": "/</a:t>
            </a:r>
            <a:r>
              <a:rPr lang="en-US" dirty="0" err="1" smtClean="0">
                <a:latin typeface="Courier"/>
                <a:cs typeface="Courier"/>
              </a:rPr>
              <a:t>ServiceMessage</a:t>
            </a:r>
            <a:r>
              <a:rPr lang="en-US" dirty="0" smtClean="0">
                <a:latin typeface="Courier"/>
                <a:cs typeface="Courier"/>
              </a:rPr>
              <a:t>", </a:t>
            </a:r>
          </a:p>
          <a:p>
            <a:r>
              <a:rPr lang="en-US" dirty="0" smtClean="0">
                <a:latin typeface="Courier"/>
                <a:cs typeface="Courier"/>
              </a:rPr>
              <a:t>    "</a:t>
            </a:r>
            <a:r>
              <a:rPr lang="en-US" dirty="0" err="1" smtClean="0">
                <a:latin typeface="Courier"/>
                <a:cs typeface="Courier"/>
              </a:rPr>
              <a:t>resourceURI</a:t>
            </a:r>
            <a:r>
              <a:rPr lang="en-US" dirty="0" smtClean="0">
                <a:latin typeface="Courier"/>
                <a:cs typeface="Courier"/>
              </a:rPr>
              <a:t>": "http://stratuslab.eu/cimi/1/ServiceMessageCollection", </a:t>
            </a:r>
          </a:p>
          <a:p>
            <a:r>
              <a:rPr lang="en-US" dirty="0" smtClean="0">
                <a:latin typeface="Courier"/>
                <a:cs typeface="Courier"/>
              </a:rPr>
              <a:t>    "</a:t>
            </a:r>
            <a:r>
              <a:rPr lang="en-US" dirty="0" err="1" smtClean="0">
                <a:latin typeface="Courier"/>
                <a:cs typeface="Courier"/>
              </a:rPr>
              <a:t>serviceMessages</a:t>
            </a:r>
            <a:r>
              <a:rPr lang="en-US" dirty="0" smtClean="0">
                <a:latin typeface="Courier"/>
                <a:cs typeface="Courier"/>
              </a:rPr>
              <a:t>": []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Add new message: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 that it shows up in the listing.</a:t>
            </a:r>
          </a:p>
          <a:p>
            <a:r>
              <a:rPr lang="en-US" dirty="0" smtClean="0"/>
              <a:t>Can also get individual message by visiting direct URL.</a:t>
            </a:r>
          </a:p>
          <a:p>
            <a:r>
              <a:rPr lang="en-US" dirty="0" smtClean="0"/>
              <a:t>Do you see differences if you are anonymous or root?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7800" y="2120900"/>
            <a:ext cx="8839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curl -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 --insecure \</a:t>
            </a:r>
          </a:p>
          <a:p>
            <a:r>
              <a:rPr lang="en-US" dirty="0" smtClean="0">
                <a:latin typeface="Courier"/>
                <a:cs typeface="Courier"/>
              </a:rPr>
              <a:t>    -H "Content-Type: application/</a:t>
            </a:r>
            <a:r>
              <a:rPr lang="en-US" dirty="0" err="1" smtClean="0">
                <a:latin typeface="Courier"/>
                <a:cs typeface="Courier"/>
              </a:rPr>
              <a:t>json</a:t>
            </a:r>
            <a:r>
              <a:rPr lang="en-US" dirty="0" smtClean="0">
                <a:latin typeface="Courier"/>
                <a:cs typeface="Courier"/>
              </a:rPr>
              <a:t>" \</a:t>
            </a:r>
          </a:p>
          <a:p>
            <a:r>
              <a:rPr lang="en-US" dirty="0" smtClean="0">
                <a:latin typeface="Courier"/>
                <a:cs typeface="Courier"/>
              </a:rPr>
              <a:t>    --user </a:t>
            </a:r>
            <a:r>
              <a:rPr lang="en-US" dirty="0" err="1" smtClean="0">
                <a:latin typeface="Courier"/>
                <a:cs typeface="Courier"/>
              </a:rPr>
              <a:t>root:hello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  https://onevm-73.lal.in2p3.fr/ServiceMessage -</a:t>
            </a: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 '</a:t>
            </a:r>
          </a:p>
          <a:p>
            <a:r>
              <a:rPr lang="en-US" dirty="0" smtClean="0">
                <a:latin typeface="Courier"/>
                <a:cs typeface="Courier"/>
              </a:rPr>
              <a:t>{"name": "message title",</a:t>
            </a:r>
          </a:p>
          <a:p>
            <a:r>
              <a:rPr lang="en-US" dirty="0" smtClean="0">
                <a:latin typeface="Courier"/>
                <a:cs typeface="Courier"/>
              </a:rPr>
              <a:t>"description": "some longer text message"}’</a:t>
            </a:r>
          </a:p>
          <a:p>
            <a:endParaRPr lang="en-US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Add new message: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 that it shows up in the listing.</a:t>
            </a:r>
          </a:p>
          <a:p>
            <a:r>
              <a:rPr lang="en-US" dirty="0" smtClean="0"/>
              <a:t>Can also get individual message by visiting direct URL.</a:t>
            </a:r>
          </a:p>
          <a:p>
            <a:r>
              <a:rPr lang="en-US" dirty="0" smtClean="0"/>
              <a:t>Do you see differences if you are anonymous or root?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7800" y="2120900"/>
            <a:ext cx="8839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curl -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 --insecure \</a:t>
            </a:r>
          </a:p>
          <a:p>
            <a:r>
              <a:rPr lang="en-US" dirty="0" smtClean="0">
                <a:latin typeface="Courier"/>
                <a:cs typeface="Courier"/>
              </a:rPr>
              <a:t>    -H "Content-Type: application/</a:t>
            </a:r>
            <a:r>
              <a:rPr lang="en-US" dirty="0" err="1" smtClean="0">
                <a:latin typeface="Courier"/>
                <a:cs typeface="Courier"/>
              </a:rPr>
              <a:t>json</a:t>
            </a:r>
            <a:r>
              <a:rPr lang="en-US" dirty="0" smtClean="0">
                <a:latin typeface="Courier"/>
                <a:cs typeface="Courier"/>
              </a:rPr>
              <a:t>" \</a:t>
            </a:r>
          </a:p>
          <a:p>
            <a:r>
              <a:rPr lang="en-US" dirty="0" smtClean="0">
                <a:latin typeface="Courier"/>
                <a:cs typeface="Courier"/>
              </a:rPr>
              <a:t>    --user </a:t>
            </a:r>
            <a:r>
              <a:rPr lang="en-US" dirty="0" err="1" smtClean="0">
                <a:latin typeface="Courier"/>
                <a:cs typeface="Courier"/>
              </a:rPr>
              <a:t>root:hello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    https://onevm-73.lal.in2p3.fr/ServiceMessage -</a:t>
            </a:r>
            <a:r>
              <a:rPr lang="en-US" dirty="0" err="1" smtClean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 '</a:t>
            </a:r>
          </a:p>
          <a:p>
            <a:r>
              <a:rPr lang="en-US" dirty="0" smtClean="0">
                <a:latin typeface="Courier"/>
                <a:cs typeface="Courier"/>
              </a:rPr>
              <a:t>{"name": "message title",</a:t>
            </a:r>
          </a:p>
          <a:p>
            <a:r>
              <a:rPr lang="en-US" dirty="0" smtClean="0">
                <a:latin typeface="Courier"/>
                <a:cs typeface="Courier"/>
              </a:rPr>
              <a:t>"description": "some longer text message"}’</a:t>
            </a:r>
          </a:p>
          <a:p>
            <a:endParaRPr lang="en-US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Core features of service available:</a:t>
            </a:r>
          </a:p>
          <a:p>
            <a:pPr lvl="1"/>
            <a:r>
              <a:rPr lang="en-US" dirty="0" smtClean="0"/>
              <a:t>Service configuration and authentication</a:t>
            </a:r>
          </a:p>
          <a:p>
            <a:pPr lvl="1"/>
            <a:r>
              <a:rPr lang="en-US" dirty="0" smtClean="0"/>
              <a:t>Access control via simple </a:t>
            </a:r>
            <a:r>
              <a:rPr lang="en-US" dirty="0" err="1" smtClean="0"/>
              <a:t>ACLs</a:t>
            </a:r>
            <a:endParaRPr lang="en-US" dirty="0" smtClean="0"/>
          </a:p>
          <a:p>
            <a:pPr lvl="1"/>
            <a:r>
              <a:rPr lang="en-US" dirty="0" smtClean="0"/>
              <a:t>Standard workflows for CIMI resources</a:t>
            </a:r>
          </a:p>
          <a:p>
            <a:pPr lvl="1"/>
            <a:r>
              <a:rPr lang="en-US" dirty="0" smtClean="0"/>
              <a:t>Ability to bridge CIMI and persistent disk service</a:t>
            </a:r>
          </a:p>
          <a:p>
            <a:r>
              <a:rPr lang="en-US" dirty="0" smtClean="0"/>
              <a:t>Near future</a:t>
            </a:r>
          </a:p>
          <a:p>
            <a:pPr lvl="1"/>
            <a:r>
              <a:rPr lang="en-US" dirty="0" smtClean="0"/>
              <a:t>Integration with standard </a:t>
            </a:r>
            <a:r>
              <a:rPr lang="en-US" dirty="0" err="1" smtClean="0"/>
              <a:t>StratusLab</a:t>
            </a:r>
            <a:r>
              <a:rPr lang="en-US" dirty="0" smtClean="0"/>
              <a:t> CLI</a:t>
            </a:r>
          </a:p>
          <a:p>
            <a:pPr lvl="1"/>
            <a:r>
              <a:rPr lang="en-US" dirty="0" smtClean="0"/>
              <a:t>Replacement of service interfaces with CIMI</a:t>
            </a:r>
          </a:p>
          <a:p>
            <a:r>
              <a:rPr lang="en-US" dirty="0" smtClean="0"/>
              <a:t>Expect version with CIMI interface before end of 2013.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Install </a:t>
            </a:r>
            <a:r>
              <a:rPr lang="en-US" dirty="0" err="1" smtClean="0"/>
              <a:t>Couchbase</a:t>
            </a:r>
            <a:r>
              <a:rPr lang="en-US" dirty="0" smtClean="0"/>
              <a:t> and interact with it via console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Configure authentication and install CIMI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Verify CIMI works by generating and listing service messages</a:t>
            </a:r>
          </a:p>
          <a:p>
            <a:pPr marL="636588" lvl="1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Priorities for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Adopt CIMI as the standard interface to services</a:t>
            </a:r>
          </a:p>
          <a:p>
            <a:pPr lvl="1"/>
            <a:r>
              <a:rPr lang="en-US" dirty="0" smtClean="0"/>
              <a:t>Provide complete browser interface for all services</a:t>
            </a:r>
          </a:p>
          <a:p>
            <a:r>
              <a:rPr lang="en-US" dirty="0" smtClean="0"/>
              <a:t>Simplicity, Scalability, &amp; Robustness</a:t>
            </a:r>
          </a:p>
          <a:p>
            <a:pPr lvl="1"/>
            <a:r>
              <a:rPr lang="en-US" dirty="0" smtClean="0"/>
              <a:t>Direct use of </a:t>
            </a:r>
            <a:r>
              <a:rPr lang="en-US" dirty="0" err="1" smtClean="0"/>
              <a:t>libvirt</a:t>
            </a:r>
            <a:r>
              <a:rPr lang="en-US" dirty="0" smtClean="0"/>
              <a:t> as VM manager</a:t>
            </a:r>
          </a:p>
          <a:p>
            <a:pPr lvl="1"/>
            <a:r>
              <a:rPr lang="en-US" dirty="0" smtClean="0"/>
              <a:t>Distributed database (</a:t>
            </a:r>
            <a:r>
              <a:rPr lang="en-US" dirty="0" err="1" smtClean="0"/>
              <a:t>Couchbase</a:t>
            </a:r>
            <a:r>
              <a:rPr lang="en-US" dirty="0" smtClean="0"/>
              <a:t>) as information ‘bus’</a:t>
            </a:r>
          </a:p>
          <a:p>
            <a:r>
              <a:rPr lang="en-US" dirty="0" smtClean="0"/>
              <a:t>Better services for system administrators</a:t>
            </a:r>
          </a:p>
          <a:p>
            <a:pPr lvl="1"/>
            <a:r>
              <a:rPr lang="en-US" dirty="0" smtClean="0"/>
              <a:t>Improved overview and monitoring of infrastructure</a:t>
            </a:r>
          </a:p>
          <a:p>
            <a:pPr lvl="1"/>
            <a:r>
              <a:rPr lang="en-US" dirty="0" smtClean="0"/>
              <a:t>Fine-grained accounting for all resources</a:t>
            </a:r>
          </a:p>
          <a:p>
            <a:pPr lvl="1"/>
            <a:r>
              <a:rPr lang="en-US" dirty="0" smtClean="0"/>
              <a:t>Migration control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412750"/>
            <a:ext cx="2197100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Architecture</a:t>
            </a:r>
            <a:endParaRPr lang="en-US" dirty="0"/>
          </a:p>
        </p:txBody>
      </p:sp>
      <p:pic>
        <p:nvPicPr>
          <p:cNvPr id="4" name="Picture 3" descr="stratuslab-architecture-skelet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1600200"/>
            <a:ext cx="9144000" cy="444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Couchbase</a:t>
            </a:r>
            <a:r>
              <a:rPr lang="en-US" dirty="0" smtClean="0"/>
              <a:t> Configuration File</a:t>
            </a:r>
          </a:p>
          <a:p>
            <a:pPr lvl="1"/>
            <a:r>
              <a:rPr lang="en-US" dirty="0" smtClean="0"/>
              <a:t>Contact parameters for </a:t>
            </a:r>
            <a:r>
              <a:rPr lang="en-US" dirty="0" err="1" smtClean="0"/>
              <a:t>Couchbase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smtClean="0"/>
              <a:t>Defines document IDs for service configurations</a:t>
            </a:r>
          </a:p>
          <a:p>
            <a:pPr lvl="1"/>
            <a:r>
              <a:rPr lang="en-US" dirty="0" smtClean="0"/>
              <a:t>INI format with sections for individual services:</a:t>
            </a:r>
          </a:p>
          <a:p>
            <a:pPr lvl="2"/>
            <a:r>
              <a:rPr lang="en-US" dirty="0" smtClean="0">
                <a:latin typeface="Courier"/>
                <a:cs typeface="Courier"/>
              </a:rPr>
              <a:t>/etc/</a:t>
            </a:r>
            <a:r>
              <a:rPr lang="en-US" dirty="0" err="1" smtClean="0">
                <a:latin typeface="Courier"/>
                <a:cs typeface="Courier"/>
              </a:rPr>
              <a:t>stratuslab/couchbase.cfg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/>
          </a:p>
          <a:p>
            <a:r>
              <a:rPr lang="en-US" dirty="0" smtClean="0"/>
              <a:t>All Service Configurations in </a:t>
            </a:r>
            <a:r>
              <a:rPr lang="en-US" dirty="0" err="1" smtClean="0"/>
              <a:t>Couchbase</a:t>
            </a:r>
            <a:endParaRPr lang="en-US" dirty="0" smtClean="0"/>
          </a:p>
          <a:p>
            <a:pPr lvl="1"/>
            <a:r>
              <a:rPr lang="en-US" dirty="0" smtClean="0"/>
              <a:t>Documents with identifiers: </a:t>
            </a:r>
            <a:r>
              <a:rPr lang="en-US" dirty="0" err="1" smtClean="0"/>
              <a:t>ServiceCfg</a:t>
            </a:r>
            <a:r>
              <a:rPr lang="en-US" dirty="0" smtClean="0"/>
              <a:t>/name-of-service</a:t>
            </a:r>
          </a:p>
          <a:p>
            <a:pPr lvl="1"/>
            <a:r>
              <a:rPr lang="en-US" dirty="0" smtClean="0"/>
              <a:t>JSON format for all service configurations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err="1" smtClean="0"/>
              <a:t>Couchbase</a:t>
            </a:r>
            <a:r>
              <a:rPr lang="en-US" dirty="0" smtClean="0"/>
              <a:t> will be more scalable than current centralized model</a:t>
            </a:r>
          </a:p>
          <a:p>
            <a:pPr lvl="1"/>
            <a:r>
              <a:rPr lang="en-US" dirty="0" smtClean="0"/>
              <a:t>Services are stateless and can be replicated for high loads</a:t>
            </a:r>
          </a:p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Clean workflows: all interactions happen through “jobs” in CB</a:t>
            </a:r>
          </a:p>
          <a:p>
            <a:pPr lvl="1"/>
            <a:r>
              <a:rPr lang="en-US" dirty="0" smtClean="0"/>
              <a:t>Single user-facing service (CIMI)</a:t>
            </a:r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Support for multiple and varied backend services</a:t>
            </a:r>
          </a:p>
          <a:p>
            <a:pPr lvl="2"/>
            <a:r>
              <a:rPr lang="en-US" dirty="0" smtClean="0"/>
              <a:t>Different types of storage </a:t>
            </a:r>
            <a:r>
              <a:rPr lang="en-US" dirty="0" err="1" smtClean="0"/>
              <a:t>backends</a:t>
            </a:r>
            <a:r>
              <a:rPr lang="en-US" dirty="0" smtClean="0"/>
              <a:t> (backed up, fast, etc.)</a:t>
            </a:r>
          </a:p>
          <a:p>
            <a:pPr lvl="2"/>
            <a:r>
              <a:rPr lang="en-US" dirty="0" smtClean="0"/>
              <a:t>Virtual machines as well as </a:t>
            </a:r>
            <a:r>
              <a:rPr lang="en-US" dirty="0" err="1" smtClean="0"/>
              <a:t>linux</a:t>
            </a:r>
            <a:r>
              <a:rPr lang="en-US" dirty="0" smtClean="0"/>
              <a:t> containers</a:t>
            </a:r>
          </a:p>
          <a:p>
            <a:pPr lvl="2"/>
            <a:r>
              <a:rPr lang="en-US" dirty="0" smtClean="0"/>
              <a:t>Dynamic network configurations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CIMI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Written in </a:t>
            </a:r>
            <a:r>
              <a:rPr lang="en-US" dirty="0" err="1" smtClean="0"/>
              <a:t>Clojure</a:t>
            </a:r>
            <a:r>
              <a:rPr lang="en-US" dirty="0" smtClean="0"/>
              <a:t> (lisp on JVM)</a:t>
            </a:r>
          </a:p>
          <a:p>
            <a:pPr lvl="1"/>
            <a:r>
              <a:rPr lang="en-US" dirty="0" smtClean="0"/>
              <a:t>Uses “ring” web application framework</a:t>
            </a:r>
          </a:p>
          <a:p>
            <a:pPr lvl="1"/>
            <a:r>
              <a:rPr lang="en-US" dirty="0" smtClean="0"/>
              <a:t>Uses “friend” framework for authentication</a:t>
            </a:r>
          </a:p>
          <a:p>
            <a:pPr lvl="1"/>
            <a:r>
              <a:rPr lang="en-US" dirty="0" smtClean="0"/>
              <a:t>As for other services it runs within a Jetty container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External Dependencies</a:t>
            </a:r>
          </a:p>
          <a:p>
            <a:pPr lvl="1"/>
            <a:r>
              <a:rPr lang="en-US" dirty="0" smtClean="0"/>
              <a:t>All state is stored in </a:t>
            </a:r>
            <a:r>
              <a:rPr lang="en-US" dirty="0" err="1" smtClean="0"/>
              <a:t>Couchbase</a:t>
            </a:r>
            <a:endParaRPr lang="en-US" dirty="0" smtClean="0"/>
          </a:p>
          <a:p>
            <a:pPr lvl="1"/>
            <a:r>
              <a:rPr lang="en-US" dirty="0" smtClean="0"/>
              <a:t>Allows HA deployments of both CIMI server and controllers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CIMI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04900" y="2006600"/>
          <a:ext cx="7086600" cy="32359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51306"/>
                <a:gridCol w="433529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CIMI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cimi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CIMI interface to cloud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443 (redirect from port 80)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Clojure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depl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 Jetty</a:t>
                      </a:r>
                      <a:r>
                        <a:rPr lang="en-US" baseline="0" dirty="0" smtClean="0"/>
                        <a:t> container)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Couchbase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config</a:t>
                      </a:r>
                      <a:r>
                        <a:rPr lang="en-US" dirty="0" smtClean="0"/>
                        <a:t>.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/etc/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stratuslab/couchbase.cfg</a:t>
                      </a:r>
                      <a:endParaRPr lang="en-US" dirty="0" smtClean="0">
                        <a:latin typeface="Courier"/>
                        <a:cs typeface="Courier"/>
                      </a:endParaRPr>
                    </a:p>
                    <a:p>
                      <a:r>
                        <a:rPr lang="en-US" dirty="0" smtClean="0"/>
                        <a:t>others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Couchbase</a:t>
                      </a:r>
                      <a:r>
                        <a:rPr lang="en-US" baseline="0" dirty="0" smtClean="0"/>
                        <a:t> database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/opt/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stratuslab/cimi/logs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/*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Couchbase</a:t>
            </a:r>
            <a:r>
              <a:rPr lang="en-US" dirty="0" smtClean="0"/>
              <a:t> on Frontend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Install</a:t>
            </a:r>
          </a:p>
          <a:p>
            <a:endParaRPr lang="en-US" dirty="0" smtClean="0"/>
          </a:p>
          <a:p>
            <a:r>
              <a:rPr lang="en-US" dirty="0" smtClean="0"/>
              <a:t>Access </a:t>
            </a:r>
            <a:r>
              <a:rPr lang="en-US" dirty="0" err="1" smtClean="0"/>
              <a:t>Couchbase</a:t>
            </a:r>
            <a:r>
              <a:rPr lang="en-US" dirty="0" smtClean="0"/>
              <a:t> console</a:t>
            </a:r>
          </a:p>
          <a:p>
            <a:pPr lvl="1"/>
            <a:r>
              <a:rPr lang="en-US" dirty="0" smtClean="0"/>
              <a:t>Administrator username: “admin”</a:t>
            </a:r>
          </a:p>
          <a:p>
            <a:pPr lvl="1"/>
            <a:r>
              <a:rPr lang="en-US" dirty="0" smtClean="0"/>
              <a:t>Generated password: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err="1" smtClean="0">
                <a:latin typeface="Courier"/>
                <a:cs typeface="Courier"/>
              </a:rPr>
              <a:t>opt/couchbase/cluster-password.txt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From separate window tunnel to the machine: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see database and contents view </a:t>
            </a:r>
            <a:r>
              <a:rPr lang="en-US" dirty="0" smtClean="0">
                <a:hlinkClick r:id="rId2"/>
              </a:rPr>
              <a:t>http://localhost:2000/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20701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stratus-install --</a:t>
            </a:r>
            <a:r>
              <a:rPr lang="en-US" dirty="0" err="1" smtClean="0">
                <a:latin typeface="Courier"/>
                <a:cs typeface="Courier"/>
              </a:rPr>
              <a:t>couchbase</a:t>
            </a:r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229100"/>
            <a:ext cx="8343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</a:t>
            </a:r>
            <a:r>
              <a:rPr lang="en-US" dirty="0" err="1" smtClean="0">
                <a:latin typeface="Courier"/>
                <a:cs typeface="Courier"/>
              </a:rPr>
              <a:t>ssh</a:t>
            </a:r>
            <a:r>
              <a:rPr lang="en-US" dirty="0" smtClean="0">
                <a:latin typeface="Courier"/>
                <a:cs typeface="Courier"/>
              </a:rPr>
              <a:t> –L2000:your-machine:8091 </a:t>
            </a:r>
            <a:r>
              <a:rPr lang="en-US" dirty="0" err="1" smtClean="0">
                <a:latin typeface="Courier"/>
                <a:cs typeface="Courier"/>
              </a:rPr>
              <a:t>root@your</a:t>
            </a:r>
            <a:r>
              <a:rPr lang="en-US" dirty="0" smtClean="0">
                <a:latin typeface="Courier"/>
                <a:cs typeface="Courier"/>
              </a:rPr>
              <a:t>-machine -N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Couchbase</a:t>
            </a:r>
            <a:r>
              <a:rPr lang="en-US" dirty="0" smtClean="0"/>
              <a:t> console</a:t>
            </a:r>
            <a:endParaRPr lang="en-US" dirty="0"/>
          </a:p>
        </p:txBody>
      </p:sp>
      <p:pic>
        <p:nvPicPr>
          <p:cNvPr id="5" name="Picture 4" descr="screenshot-couchbas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952500"/>
            <a:ext cx="6286500" cy="60270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1509</TotalTime>
  <Words>1018</Words>
  <Application>Microsoft Macintosh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stratuslab-template-v4</vt:lpstr>
      <vt:lpstr>Evolution to CIMI</vt:lpstr>
      <vt:lpstr>Priorities for Evolution</vt:lpstr>
      <vt:lpstr>New Architecture</vt:lpstr>
      <vt:lpstr>Configuration Changes</vt:lpstr>
      <vt:lpstr>Benefits</vt:lpstr>
      <vt:lpstr>CIMI Details</vt:lpstr>
      <vt:lpstr>CIMI</vt:lpstr>
      <vt:lpstr>Couchbase on Frontend</vt:lpstr>
      <vt:lpstr>Couchbase console</vt:lpstr>
      <vt:lpstr>Configure Authentication</vt:lpstr>
      <vt:lpstr>Crypting Password</vt:lpstr>
      <vt:lpstr>CIMI on Frontend</vt:lpstr>
      <vt:lpstr>Service Messages</vt:lpstr>
      <vt:lpstr>Service Messages</vt:lpstr>
      <vt:lpstr>Service Messages</vt:lpstr>
      <vt:lpstr>Status</vt:lpstr>
      <vt:lpstr>Exercises</vt:lpstr>
      <vt:lpstr>Questions and Discussion</vt:lpstr>
      <vt:lpstr>Slide 19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133</cp:revision>
  <cp:lastPrinted>2013-08-21T08:17:29Z</cp:lastPrinted>
  <dcterms:created xsi:type="dcterms:W3CDTF">2013-10-23T06:21:40Z</dcterms:created>
  <dcterms:modified xsi:type="dcterms:W3CDTF">2013-10-23T06:45:36Z</dcterms:modified>
</cp:coreProperties>
</file>