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handoutMasterIdLst>
    <p:handoutMasterId r:id="rId30"/>
  </p:handoutMasterIdLst>
  <p:sldIdLst>
    <p:sldId id="256" r:id="rId2"/>
    <p:sldId id="274" r:id="rId3"/>
    <p:sldId id="302" r:id="rId4"/>
    <p:sldId id="301" r:id="rId5"/>
    <p:sldId id="263" r:id="rId6"/>
    <p:sldId id="287" r:id="rId7"/>
    <p:sldId id="265" r:id="rId8"/>
    <p:sldId id="304" r:id="rId9"/>
    <p:sldId id="310" r:id="rId10"/>
    <p:sldId id="285" r:id="rId11"/>
    <p:sldId id="289" r:id="rId12"/>
    <p:sldId id="290" r:id="rId13"/>
    <p:sldId id="292" r:id="rId14"/>
    <p:sldId id="295" r:id="rId15"/>
    <p:sldId id="293" r:id="rId16"/>
    <p:sldId id="296" r:id="rId17"/>
    <p:sldId id="279" r:id="rId18"/>
    <p:sldId id="311" r:id="rId19"/>
    <p:sldId id="307" r:id="rId20"/>
    <p:sldId id="299" r:id="rId21"/>
    <p:sldId id="308" r:id="rId22"/>
    <p:sldId id="309" r:id="rId23"/>
    <p:sldId id="306" r:id="rId24"/>
    <p:sldId id="313" r:id="rId25"/>
    <p:sldId id="305" r:id="rId26"/>
    <p:sldId id="284" r:id="rId27"/>
    <p:sldId id="275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8BF5E-9447-B649-97F0-34E260DB9F00}" type="datetimeFigureOut">
              <a:rPr lang="en-US" smtClean="0"/>
              <a:pPr/>
              <a:t>8/23/13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BD47-3B80-7343-9322-2D280B94D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61.png"/><Relationship Id="rId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d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4572000"/>
            <a:ext cx="7772400" cy="784225"/>
          </a:xfrm>
          <a:prstGeom prst="rect">
            <a:avLst/>
          </a:prstGeom>
        </p:spPr>
        <p:txBody>
          <a:bodyPr/>
          <a:lstStyle>
            <a:lvl1pPr algn="ctr">
              <a:defRPr sz="2800" b="1" i="0">
                <a:solidFill>
                  <a:srgbClr val="132B66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5356225"/>
            <a:ext cx="7772400" cy="892175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stratuslab_logo_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292" y="990600"/>
            <a:ext cx="7775408" cy="298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276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stratuslab.eu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Copyright © 2013, Members</a:t>
            </a:r>
            <a:r>
              <a:rPr lang="en-US" sz="1400" b="0" baseline="0" dirty="0" smtClean="0"/>
              <a:t> of the </a:t>
            </a:r>
            <a:r>
              <a:rPr lang="en-US" sz="1400" b="0" baseline="0" dirty="0" err="1" smtClean="0"/>
              <a:t>StratusLab</a:t>
            </a:r>
            <a:r>
              <a:rPr lang="en-US" sz="1400" b="0" baseline="0" dirty="0" smtClean="0"/>
              <a:t> collaboration.</a:t>
            </a:r>
            <a:endParaRPr lang="en-US" sz="1400" b="0" dirty="0"/>
          </a:p>
        </p:txBody>
      </p:sp>
      <p:grpSp>
        <p:nvGrpSpPr>
          <p:cNvPr id="2" name="Group 10"/>
          <p:cNvGrpSpPr/>
          <p:nvPr/>
        </p:nvGrpSpPr>
        <p:grpSpPr>
          <a:xfrm>
            <a:off x="1151860" y="5715000"/>
            <a:ext cx="6620540" cy="523220"/>
            <a:chOff x="762000" y="5521980"/>
            <a:chExt cx="6620540" cy="523220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62000" y="5521980"/>
              <a:ext cx="533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0" dirty="0" smtClean="0"/>
                <a:t>This work is licensed under the Creative</a:t>
              </a:r>
              <a:r>
                <a:rPr lang="en-US" sz="1400" b="0" baseline="0" dirty="0" smtClean="0"/>
                <a:t> Commons Attribution 3.0 </a:t>
              </a:r>
              <a:r>
                <a:rPr lang="en-US" sz="1400" b="0" baseline="0" dirty="0" err="1" smtClean="0"/>
                <a:t>Unported</a:t>
              </a:r>
              <a:r>
                <a:rPr lang="en-US" sz="1400" b="0" baseline="0" dirty="0" smtClean="0"/>
                <a:t> License (http://creativecommons.org/licenses/by/3.0/). </a:t>
              </a:r>
              <a:endParaRPr lang="en-US" sz="1400" b="0" dirty="0"/>
            </a:p>
          </p:txBody>
        </p:sp>
        <p:pic>
          <p:nvPicPr>
            <p:cNvPr id="10" name="Picture 9" descr="by.eps"/>
            <p:cNvPicPr>
              <a:picLocks noChangeAspect="1"/>
            </p:cNvPicPr>
            <p:nvPr userDrawn="1"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096000" y="5562600"/>
              <a:ext cx="1286540" cy="457200"/>
            </a:xfrm>
            <a:prstGeom prst="rect">
              <a:avLst/>
            </a:prstGeom>
          </p:spPr>
        </p:pic>
      </p:grpSp>
      <p:pic>
        <p:nvPicPr>
          <p:cNvPr id="11" name="Picture 10" descr="stratuslab_logo_1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00513" y="1219199"/>
            <a:ext cx="4909887" cy="1884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914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6629400"/>
            <a:ext cx="9144000" cy="241300"/>
          </a:xfrm>
          <a:prstGeom prst="rect">
            <a:avLst/>
          </a:prstGeom>
          <a:solidFill>
            <a:srgbClr val="1432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556625" y="6581001"/>
            <a:ext cx="58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chemeClr val="bg1"/>
                </a:solidFill>
                <a:latin typeface="Arial Narrow"/>
                <a:cs typeface="Arial Narrow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0" y="0"/>
            <a:ext cx="9144000" cy="11112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14600"/>
            <a:ext cx="9144000" cy="3352800"/>
          </a:xfrm>
        </p:spPr>
        <p:txBody>
          <a:bodyPr/>
          <a:lstStyle>
            <a:lvl1pPr algn="ctr">
              <a:defRPr sz="3200" b="0">
                <a:solidFill>
                  <a:srgbClr val="000000"/>
                </a:solidFill>
              </a:defRPr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lumn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24400" y="1143000"/>
            <a:ext cx="4191000" cy="548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df"/><Relationship Id="rId12" Type="http://schemas.openxmlformats.org/officeDocument/2006/relationships/image" Target="../media/image21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664575" y="809625"/>
            <a:ext cx="2286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229600" y="838200"/>
            <a:ext cx="4572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629400"/>
            <a:ext cx="9144000" cy="241300"/>
          </a:xfrm>
          <a:prstGeom prst="rect">
            <a:avLst/>
          </a:prstGeom>
          <a:solidFill>
            <a:srgbClr val="1432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556625" y="6581001"/>
            <a:ext cx="58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chemeClr val="bg1"/>
                </a:solidFill>
                <a:latin typeface="Arial Narrow"/>
                <a:cs typeface="Arial Narrow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001000" y="838200"/>
            <a:ext cx="4572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763000" y="9144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372475" y="685800"/>
            <a:ext cx="4572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5400" y="990600"/>
            <a:ext cx="7924800" cy="1588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stratuslab_logo_1_notext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810500" y="673100"/>
            <a:ext cx="1485900" cy="3302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 flipV="1">
            <a:off x="0" y="0"/>
            <a:ext cx="9144000" cy="11112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 Narrow"/>
          <a:ea typeface="ＭＳ Ｐゴシック" charset="-128"/>
          <a:cs typeface="Arial Narro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1" fontAlgn="base" hangingPunct="1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Arial Narrow"/>
          <a:ea typeface="ＭＳ Ｐゴシック" charset="-128"/>
          <a:cs typeface="Arial Narrow"/>
        </a:defRPr>
      </a:lvl1pPr>
      <a:lvl2pPr marL="360363" indent="-180975" algn="l" rtl="0" eaLnBrk="1" fontAlgn="base" hangingPunct="1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1" fontAlgn="base" hangingPunct="1"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support@stratuslab.e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hyperlink" Target="http://stratuslab.eu" TargetMode="External"/><Relationship Id="rId9" Type="http://schemas.openxmlformats.org/officeDocument/2006/relationships/hyperlink" Target="mailto:support@stratuslab.eu" TargetMode="External"/><Relationship Id="rId10" Type="http://schemas.openxmlformats.org/officeDocument/2006/relationships/hyperlink" Target="http://github.com/StratusLab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: Darn Simple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762000" y="5356225"/>
            <a:ext cx="7772400" cy="1082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Charles (Cal) Loomis &amp; Mohammed </a:t>
            </a:r>
            <a:r>
              <a:rPr lang="en-US" dirty="0" err="1" smtClean="0"/>
              <a:t>Airaj</a:t>
            </a:r>
            <a:endParaRPr lang="en-US" dirty="0" smtClean="0"/>
          </a:p>
          <a:p>
            <a:r>
              <a:rPr lang="en-US" dirty="0" smtClean="0"/>
              <a:t>LAL, Univ. Paris-</a:t>
            </a:r>
            <a:r>
              <a:rPr lang="en-US" dirty="0" err="1" smtClean="0"/>
              <a:t>Sud</a:t>
            </a:r>
            <a:r>
              <a:rPr lang="en-US" dirty="0" smtClean="0"/>
              <a:t>, CNRS/IN2P3</a:t>
            </a:r>
          </a:p>
          <a:p>
            <a:r>
              <a:rPr lang="en-US" dirty="0" smtClean="0"/>
              <a:t>29 August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Fast provisioning of </a:t>
            </a:r>
            <a:r>
              <a:rPr lang="en-US" dirty="0" err="1" smtClean="0"/>
              <a:t>VMs</a:t>
            </a:r>
            <a:r>
              <a:rPr lang="en-US" dirty="0" smtClean="0"/>
              <a:t>, with low latency start-up</a:t>
            </a:r>
          </a:p>
          <a:p>
            <a:endParaRPr lang="en-US" dirty="0" smtClean="0"/>
          </a:p>
          <a:p>
            <a:r>
              <a:rPr lang="en-US" dirty="0" smtClean="0"/>
              <a:t>Contextualization</a:t>
            </a:r>
          </a:p>
          <a:p>
            <a:pPr lvl="1"/>
            <a:r>
              <a:rPr lang="en-US" dirty="0" err="1" smtClean="0"/>
              <a:t>HEPiX</a:t>
            </a:r>
            <a:r>
              <a:rPr lang="en-US" dirty="0" smtClean="0"/>
              <a:t> &amp; </a:t>
            </a:r>
            <a:r>
              <a:rPr lang="en-US" dirty="0" err="1" smtClean="0"/>
              <a:t>OpenNebula</a:t>
            </a:r>
            <a:r>
              <a:rPr lang="en-US" dirty="0" smtClean="0"/>
              <a:t> CDROM contextualization by default</a:t>
            </a:r>
          </a:p>
          <a:p>
            <a:pPr lvl="1"/>
            <a:r>
              <a:rPr lang="en-US" dirty="0" err="1" smtClean="0"/>
              <a:t>CloudInit</a:t>
            </a:r>
            <a:r>
              <a:rPr lang="en-US" dirty="0" smtClean="0"/>
              <a:t> (disk based) also supported</a:t>
            </a:r>
          </a:p>
          <a:p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API: XML-RPC interface of </a:t>
            </a:r>
            <a:r>
              <a:rPr lang="en-US" dirty="0" err="1" smtClean="0"/>
              <a:t>OpenNebula</a:t>
            </a:r>
            <a:endParaRPr lang="en-US" dirty="0" smtClean="0"/>
          </a:p>
          <a:p>
            <a:pPr lvl="1"/>
            <a:r>
              <a:rPr lang="en-US" dirty="0" err="1" smtClean="0"/>
              <a:t>OpenNebula</a:t>
            </a:r>
            <a:r>
              <a:rPr lang="en-US" dirty="0" smtClean="0"/>
              <a:t> (C++, Ruby) with customized hooks </a:t>
            </a:r>
          </a:p>
          <a:p>
            <a:pPr lvl="1"/>
            <a:r>
              <a:rPr lang="en-US" dirty="0" smtClean="0"/>
              <a:t>Hooks primarily for caching, snapshots, and storage access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438150"/>
            <a:ext cx="19050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Volume abstraction for storage service</a:t>
            </a:r>
          </a:p>
          <a:p>
            <a:pPr lvl="1"/>
            <a:r>
              <a:rPr lang="en-US" dirty="0" smtClean="0"/>
              <a:t>Provide users with persistent storage for data</a:t>
            </a:r>
          </a:p>
          <a:p>
            <a:pPr lvl="1"/>
            <a:r>
              <a:rPr lang="en-US" dirty="0" smtClean="0"/>
              <a:t>Serves also as cache of images for VM instances </a:t>
            </a:r>
          </a:p>
          <a:p>
            <a:pPr lvl="1"/>
            <a:r>
              <a:rPr lang="en-US" dirty="0" smtClean="0"/>
              <a:t>(No file-based or object-based storage service)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API: Proprietary REST interface with CRUD actions</a:t>
            </a:r>
          </a:p>
          <a:p>
            <a:pPr lvl="1"/>
            <a:r>
              <a:rPr lang="en-US" dirty="0" smtClean="0"/>
              <a:t>Java-based service using </a:t>
            </a:r>
            <a:r>
              <a:rPr lang="en-US" dirty="0" err="1" smtClean="0"/>
              <a:t>MySQL</a:t>
            </a:r>
            <a:r>
              <a:rPr lang="en-US" dirty="0" smtClean="0"/>
              <a:t> database for state information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err="1" smtClean="0"/>
              <a:t>iSCSI</a:t>
            </a:r>
            <a:r>
              <a:rPr lang="en-US" dirty="0" smtClean="0"/>
              <a:t> or shared file system for physical storage</a:t>
            </a:r>
          </a:p>
          <a:p>
            <a:pPr lvl="1"/>
            <a:r>
              <a:rPr lang="en-US" dirty="0" smtClean="0"/>
              <a:t>Can use simple files or LVM volumes for disk content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501650"/>
            <a:ext cx="20193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Support 3 specific use cases: public service (public), </a:t>
            </a:r>
            <a:br>
              <a:rPr lang="en-US" dirty="0" smtClean="0"/>
            </a:br>
            <a:r>
              <a:rPr lang="en-US" dirty="0" smtClean="0"/>
              <a:t>batch system (local), and BOINC-like worker (private)</a:t>
            </a:r>
          </a:p>
          <a:p>
            <a:pPr lvl="1"/>
            <a:r>
              <a:rPr lang="en-US" dirty="0" smtClean="0"/>
              <a:t>Dynamic configuration of network switches not needed</a:t>
            </a:r>
          </a:p>
          <a:p>
            <a:pPr lvl="1"/>
            <a:r>
              <a:rPr lang="en-US" dirty="0" smtClean="0"/>
              <a:t>Uses usual services for VM network configuration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No API: manual, static configuration of network</a:t>
            </a:r>
          </a:p>
          <a:p>
            <a:pPr lvl="1"/>
            <a:r>
              <a:rPr lang="en-US" dirty="0" smtClean="0"/>
              <a:t>Rec. configuration: VLAN for cloud services separate VLAN for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All classes of IP addresses are optional, can create other classes</a:t>
            </a:r>
          </a:p>
          <a:p>
            <a:pPr lvl="1"/>
            <a:r>
              <a:rPr lang="en-US" dirty="0" smtClean="0"/>
              <a:t>Uses DHCP for VM network configuration</a:t>
            </a:r>
          </a:p>
          <a:p>
            <a:pPr lvl="1"/>
            <a:r>
              <a:rPr lang="en-US" dirty="0" smtClean="0"/>
              <a:t>Users responsible for protecting their machines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25450"/>
            <a:ext cx="20574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&amp; Image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</a:p>
          <a:p>
            <a:pPr lvl="1"/>
            <a:r>
              <a:rPr lang="en-US" dirty="0" smtClean="0"/>
              <a:t>Mechanism for sharing and trusting images</a:t>
            </a:r>
          </a:p>
          <a:p>
            <a:pPr lvl="1"/>
            <a:r>
              <a:rPr lang="en-US" dirty="0" smtClean="0"/>
              <a:t>Possible to distribute fixed, read-only data sets as well</a:t>
            </a:r>
          </a:p>
          <a:p>
            <a:pPr lvl="1"/>
            <a:r>
              <a:rPr lang="en-US" dirty="0" smtClean="0"/>
              <a:t>Split the storage of image metadata and image contents</a:t>
            </a:r>
          </a:p>
          <a:p>
            <a:pPr lvl="1"/>
            <a:r>
              <a:rPr lang="en-US" dirty="0" smtClean="0"/>
              <a:t>Availability of VM images of common operating systems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Marketplace API: Proprietary REST API for create, read, search</a:t>
            </a:r>
          </a:p>
          <a:p>
            <a:pPr lvl="1"/>
            <a:r>
              <a:rPr lang="en-US" dirty="0" smtClean="0"/>
              <a:t>Marketplace acts as image registry and handles only metadata</a:t>
            </a:r>
          </a:p>
          <a:p>
            <a:pPr lvl="1"/>
            <a:r>
              <a:rPr lang="en-US" dirty="0" smtClean="0"/>
              <a:t>Image contents can be located on any public (web) server</a:t>
            </a:r>
          </a:p>
          <a:p>
            <a:pPr lvl="1"/>
            <a:r>
              <a:rPr lang="en-US" dirty="0" smtClean="0"/>
              <a:t>‘Private’ images can also be held in cloud storage</a:t>
            </a:r>
          </a:p>
          <a:p>
            <a:pPr lvl="1"/>
            <a:r>
              <a:rPr lang="en-US" dirty="0" err="1" smtClean="0"/>
              <a:t>CentOS</a:t>
            </a:r>
            <a:r>
              <a:rPr lang="en-US" dirty="0" smtClean="0"/>
              <a:t>, </a:t>
            </a:r>
            <a:r>
              <a:rPr lang="en-US" dirty="0" err="1" smtClean="0"/>
              <a:t>Ubuntu</a:t>
            </a:r>
            <a:r>
              <a:rPr lang="en-US" dirty="0" smtClean="0"/>
              <a:t>, </a:t>
            </a:r>
            <a:r>
              <a:rPr lang="en-US" dirty="0" err="1" smtClean="0"/>
              <a:t>OpenSuSE</a:t>
            </a:r>
            <a:r>
              <a:rPr lang="en-US" dirty="0" smtClean="0"/>
              <a:t>, </a:t>
            </a:r>
            <a:r>
              <a:rPr lang="en-US" dirty="0" err="1" smtClean="0"/>
              <a:t>Debian</a:t>
            </a:r>
            <a:r>
              <a:rPr lang="en-US" dirty="0" smtClean="0"/>
              <a:t>, Fedora, </a:t>
            </a:r>
            <a:r>
              <a:rPr lang="en-US" dirty="0" err="1" smtClean="0"/>
              <a:t>ScientificLinux</a:t>
            </a:r>
            <a:r>
              <a:rPr lang="en-US" dirty="0" smtClean="0"/>
              <a:t> images created and supported by </a:t>
            </a:r>
            <a:r>
              <a:rPr lang="en-US" dirty="0" err="1" smtClean="0"/>
              <a:t>StratusLab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0" y="400050"/>
            <a:ext cx="16510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Handling Workflow</a:t>
            </a:r>
            <a:endParaRPr lang="en-US" dirty="0"/>
          </a:p>
        </p:txBody>
      </p:sp>
      <p:pic>
        <p:nvPicPr>
          <p:cNvPr id="4" name="Picture 3" descr="marketplace-workf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8" y="1106488"/>
            <a:ext cx="7693025" cy="538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Command Line Client</a:t>
            </a:r>
          </a:p>
          <a:p>
            <a:pPr lvl="1"/>
            <a:r>
              <a:rPr lang="en-US" dirty="0" smtClean="0"/>
              <a:t>Administrator: simplifies </a:t>
            </a:r>
            <a:r>
              <a:rPr lang="en-US" dirty="0" err="1" smtClean="0"/>
              <a:t>StratusLab</a:t>
            </a:r>
            <a:r>
              <a:rPr lang="en-US" dirty="0" smtClean="0"/>
              <a:t> installation</a:t>
            </a:r>
          </a:p>
          <a:p>
            <a:pPr lvl="1"/>
            <a:r>
              <a:rPr lang="en-US" dirty="0" smtClean="0"/>
              <a:t>Users: access </a:t>
            </a:r>
            <a:r>
              <a:rPr lang="en-US" dirty="0" err="1" smtClean="0"/>
              <a:t>StratusLab</a:t>
            </a:r>
            <a:r>
              <a:rPr lang="en-US" dirty="0" smtClean="0"/>
              <a:t> cloud from anywhere</a:t>
            </a:r>
          </a:p>
          <a:p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Quarantine for stopped virtual machines</a:t>
            </a:r>
          </a:p>
          <a:p>
            <a:pPr lvl="1"/>
            <a:r>
              <a:rPr lang="en-US" dirty="0" smtClean="0"/>
              <a:t>Monitoring of cloud activity and resources</a:t>
            </a:r>
          </a:p>
          <a:p>
            <a:r>
              <a:rPr lang="en-US" dirty="0" smtClean="0"/>
              <a:t>Authentication and Authorization</a:t>
            </a:r>
          </a:p>
          <a:p>
            <a:pPr lvl="1"/>
            <a:r>
              <a:rPr lang="en-US" dirty="0" smtClean="0"/>
              <a:t>Supports username/password, certificates, cert. proxies</a:t>
            </a:r>
          </a:p>
          <a:p>
            <a:pPr lvl="1"/>
            <a:r>
              <a:rPr lang="en-US" dirty="0" smtClean="0"/>
              <a:t>Specification in local file and/or LDAP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Information</a:t>
            </a:r>
          </a:p>
          <a:p>
            <a:pPr lvl="1"/>
            <a:r>
              <a:rPr lang="en-US" dirty="0" smtClean="0"/>
              <a:t>Web site documentation</a:t>
            </a:r>
          </a:p>
          <a:p>
            <a:pPr lvl="1"/>
            <a:r>
              <a:rPr lang="en-US" dirty="0" smtClean="0"/>
              <a:t>Recorded tutorials</a:t>
            </a:r>
          </a:p>
          <a:p>
            <a:r>
              <a:rPr lang="en-US" dirty="0" smtClean="0"/>
              <a:t>Mailing List</a:t>
            </a:r>
          </a:p>
          <a:p>
            <a:pPr lvl="1"/>
            <a:r>
              <a:rPr lang="en-US" dirty="0" smtClean="0">
                <a:hlinkClick r:id="rId2"/>
              </a:rPr>
              <a:t>support@stratuslab.eu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Live tutorials (usually 2-3 per year)</a:t>
            </a:r>
          </a:p>
          <a:p>
            <a:pPr lvl="1"/>
            <a:r>
              <a:rPr lang="en-US" dirty="0" smtClean="0"/>
              <a:t>Workshops (2+ per year)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Priorities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Adopt CIMI as the standard interface to services</a:t>
            </a:r>
          </a:p>
          <a:p>
            <a:pPr lvl="1"/>
            <a:r>
              <a:rPr lang="en-US" dirty="0" smtClean="0"/>
              <a:t>Provide complete browser interface for all services</a:t>
            </a:r>
          </a:p>
          <a:p>
            <a:r>
              <a:rPr lang="en-US" dirty="0" smtClean="0"/>
              <a:t>Simplicity, Scalability, &amp; Robustness</a:t>
            </a:r>
          </a:p>
          <a:p>
            <a:pPr lvl="1"/>
            <a:r>
              <a:rPr lang="en-US" dirty="0" smtClean="0"/>
              <a:t>Direct use of </a:t>
            </a:r>
            <a:r>
              <a:rPr lang="en-US" dirty="0" err="1" smtClean="0"/>
              <a:t>libvirt</a:t>
            </a:r>
            <a:r>
              <a:rPr lang="en-US" dirty="0" smtClean="0"/>
              <a:t> as VM manager</a:t>
            </a:r>
          </a:p>
          <a:p>
            <a:pPr lvl="1"/>
            <a:r>
              <a:rPr lang="en-US" dirty="0" smtClean="0"/>
              <a:t>Distributed database (</a:t>
            </a:r>
            <a:r>
              <a:rPr lang="en-US" dirty="0" err="1" smtClean="0"/>
              <a:t>Couchbase</a:t>
            </a:r>
            <a:r>
              <a:rPr lang="en-US" dirty="0" smtClean="0"/>
              <a:t>) as information ‘bus’</a:t>
            </a:r>
          </a:p>
          <a:p>
            <a:r>
              <a:rPr lang="en-US" dirty="0" smtClean="0"/>
              <a:t>Better services for system administrators</a:t>
            </a:r>
          </a:p>
          <a:p>
            <a:pPr lvl="1"/>
            <a:r>
              <a:rPr lang="en-US" dirty="0" smtClean="0"/>
              <a:t>Improved overview and monitoring of infrastructure</a:t>
            </a:r>
          </a:p>
          <a:p>
            <a:pPr lvl="1"/>
            <a:r>
              <a:rPr lang="en-US" dirty="0" smtClean="0"/>
              <a:t>Fine-grained accounting for all resources</a:t>
            </a:r>
          </a:p>
          <a:p>
            <a:pPr lvl="1"/>
            <a:r>
              <a:rPr lang="en-US" dirty="0" smtClean="0"/>
              <a:t>Migration control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412750"/>
            <a:ext cx="21971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Architecture</a:t>
            </a:r>
            <a:endParaRPr lang="en-US" dirty="0"/>
          </a:p>
        </p:txBody>
      </p:sp>
      <p:pic>
        <p:nvPicPr>
          <p:cNvPr id="4" name="Picture 3" descr="stratuslab-architecture-skelet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600200"/>
            <a:ext cx="91440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Clouds in 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230687" cy="5473700"/>
          </a:xfrm>
        </p:spPr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Complete</a:t>
            </a:r>
            <a:r>
              <a:rPr lang="en-US" dirty="0" smtClean="0"/>
              <a:t> </a:t>
            </a:r>
            <a:r>
              <a:rPr lang="en-US" dirty="0" err="1" smtClean="0"/>
              <a:t>IaaS</a:t>
            </a:r>
            <a:r>
              <a:rPr lang="en-US" dirty="0" smtClean="0"/>
              <a:t> cloud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Open source (Apache 2 license)</a:t>
            </a:r>
          </a:p>
          <a:p>
            <a:pPr lvl="1"/>
            <a:r>
              <a:rPr lang="en-US" dirty="0" smtClean="0"/>
              <a:t>Works well for production private and public </a:t>
            </a:r>
            <a:r>
              <a:rPr lang="en-US" dirty="0" err="1" smtClean="0"/>
              <a:t>IaaS</a:t>
            </a:r>
            <a:r>
              <a:rPr lang="en-US" dirty="0" smtClean="0"/>
              <a:t> clouds</a:t>
            </a:r>
          </a:p>
          <a:p>
            <a:endParaRPr lang="en-US" dirty="0" smtClean="0"/>
          </a:p>
          <a:p>
            <a:r>
              <a:rPr lang="en-US" dirty="0" smtClean="0"/>
              <a:t>Focus: Darn Simple Cloud</a:t>
            </a:r>
          </a:p>
          <a:p>
            <a:pPr lvl="1"/>
            <a:r>
              <a:rPr lang="en-US" dirty="0" smtClean="0"/>
              <a:t>Simple to install on commodity hardware</a:t>
            </a:r>
          </a:p>
          <a:p>
            <a:pPr lvl="1"/>
            <a:r>
              <a:rPr lang="en-US" dirty="0" smtClean="0"/>
              <a:t>Simple to use, from any client machine</a:t>
            </a:r>
          </a:p>
          <a:p>
            <a:pPr lvl="1"/>
            <a:r>
              <a:rPr lang="en-US" dirty="0" smtClean="0"/>
              <a:t>Scales down as well as up!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155700"/>
            <a:ext cx="4173537" cy="344981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pPr lvl="1">
              <a:buFont typeface="Lucida Grande"/>
              <a:buChar char="+"/>
            </a:pPr>
            <a:r>
              <a:rPr lang="en-US" dirty="0" smtClean="0"/>
              <a:t>Customized environment</a:t>
            </a:r>
          </a:p>
          <a:p>
            <a:pPr lvl="1">
              <a:buFont typeface="Lucida Grande"/>
              <a:buChar char="+"/>
            </a:pPr>
            <a:r>
              <a:rPr lang="en-US" dirty="0" smtClean="0"/>
              <a:t>Dynamic (scalable) provisioning</a:t>
            </a:r>
          </a:p>
          <a:p>
            <a:pPr lvl="1">
              <a:buFont typeface="Lucida Grande"/>
              <a:buChar char="+"/>
            </a:pPr>
            <a:r>
              <a:rPr lang="en-US" dirty="0" smtClean="0"/>
              <a:t>Easy access</a:t>
            </a:r>
          </a:p>
          <a:p>
            <a:pPr lvl="1">
              <a:buFont typeface="Lucida Grande"/>
              <a:buChar char="+"/>
            </a:pPr>
            <a:endParaRPr lang="en-US" dirty="0" smtClean="0"/>
          </a:p>
          <a:p>
            <a:pPr lvl="1">
              <a:buFont typeface="Lucida Grande"/>
              <a:buChar char="−"/>
            </a:pPr>
            <a:r>
              <a:rPr lang="en-US" dirty="0" smtClean="0"/>
              <a:t>Variety of APIs and interfaces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Image creation is tedious</a:t>
            </a:r>
            <a:endParaRPr lang="en-US" dirty="0" smtClean="0"/>
          </a:p>
          <a:p>
            <a:pPr lvl="1">
              <a:buFont typeface="Lucida Grande"/>
              <a:buChar char="−"/>
            </a:pPr>
            <a:r>
              <a:rPr lang="en-US" dirty="0" smtClean="0"/>
              <a:t>Single machine granularity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endParaRPr lang="en-US" dirty="0"/>
          </a:p>
        </p:txBody>
      </p:sp>
      <p:pic>
        <p:nvPicPr>
          <p:cNvPr id="5" name="Picture 39" descr="logo_aw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8562" y="4904746"/>
            <a:ext cx="1178345" cy="43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lasticHost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63" y="6049580"/>
            <a:ext cx="1701800" cy="365887"/>
          </a:xfrm>
          <a:prstGeom prst="rect">
            <a:avLst/>
          </a:prstGeom>
        </p:spPr>
      </p:pic>
      <p:pic>
        <p:nvPicPr>
          <p:cNvPr id="9" name="Picture 8" descr="stratuslab_webs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537" y="4897618"/>
            <a:ext cx="1958975" cy="727284"/>
          </a:xfrm>
          <a:prstGeom prst="rect">
            <a:avLst/>
          </a:prstGeom>
        </p:spPr>
      </p:pic>
      <p:pic>
        <p:nvPicPr>
          <p:cNvPr id="10" name="Picture 9" descr="openstack-logo5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833" y="5483224"/>
            <a:ext cx="749300" cy="749300"/>
          </a:xfrm>
          <a:prstGeom prst="rect">
            <a:avLst/>
          </a:prstGeom>
        </p:spPr>
      </p:pic>
      <p:pic>
        <p:nvPicPr>
          <p:cNvPr id="12" name="Picture 11" descr="cloudstack_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897" y="5975349"/>
            <a:ext cx="1463763" cy="257175"/>
          </a:xfrm>
          <a:prstGeom prst="rect">
            <a:avLst/>
          </a:prstGeom>
        </p:spPr>
      </p:pic>
      <p:pic>
        <p:nvPicPr>
          <p:cNvPr id="13" name="Picture 12" descr="cloudsigm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8563" y="5483224"/>
            <a:ext cx="1234547" cy="423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Reference Cloud Services</a:t>
            </a:r>
          </a:p>
          <a:p>
            <a:pPr lvl="1"/>
            <a:r>
              <a:rPr lang="en-US" dirty="0" smtClean="0"/>
              <a:t>(~)Open infrastructures for using </a:t>
            </a:r>
            <a:r>
              <a:rPr lang="en-US" dirty="0" err="1" smtClean="0"/>
              <a:t>StratusLab</a:t>
            </a:r>
            <a:r>
              <a:rPr lang="en-US" dirty="0" smtClean="0"/>
              <a:t> and providing feedback</a:t>
            </a:r>
          </a:p>
          <a:p>
            <a:pPr lvl="1"/>
            <a:r>
              <a:rPr lang="en-US" dirty="0" smtClean="0"/>
              <a:t>Operated on a first-come, first-serve, best-effort basis</a:t>
            </a:r>
          </a:p>
          <a:p>
            <a:pPr lvl="1"/>
            <a:r>
              <a:rPr lang="en-US" dirty="0" smtClean="0"/>
              <a:t>In production 2+ years, with 250+ registered users</a:t>
            </a:r>
          </a:p>
          <a:p>
            <a:pPr lvl="1"/>
            <a:r>
              <a:rPr lang="en-US" dirty="0" smtClean="0"/>
              <a:t>Two sites: LAL (</a:t>
            </a:r>
            <a:r>
              <a:rPr lang="en-US" dirty="0" err="1" smtClean="0"/>
              <a:t>Orsay</a:t>
            </a:r>
            <a:r>
              <a:rPr lang="en-US" dirty="0" smtClean="0"/>
              <a:t>, France) and GRNET (Athens, Greece)</a:t>
            </a:r>
          </a:p>
          <a:p>
            <a:r>
              <a:rPr lang="en-US" dirty="0" smtClean="0"/>
              <a:t>Other deployments…</a:t>
            </a:r>
          </a:p>
          <a:p>
            <a:pPr lvl="1"/>
            <a:r>
              <a:rPr lang="en-US" dirty="0" smtClean="0"/>
              <a:t>Academic: France, Ireland, UK, Vietnam, South Africa, …</a:t>
            </a:r>
          </a:p>
          <a:p>
            <a:pPr lvl="1"/>
            <a:r>
              <a:rPr lang="en-US" dirty="0" smtClean="0"/>
              <a:t>Commercial: </a:t>
            </a:r>
            <a:r>
              <a:rPr lang="en-US" dirty="0" err="1" smtClean="0"/>
              <a:t>Atos</a:t>
            </a:r>
            <a:r>
              <a:rPr lang="en-US" dirty="0" smtClean="0"/>
              <a:t>, Helix Nebula, …</a:t>
            </a:r>
          </a:p>
          <a:p>
            <a:r>
              <a:rPr lang="en-US" dirty="0" smtClean="0"/>
              <a:t>Building on top…</a:t>
            </a:r>
          </a:p>
          <a:p>
            <a:pPr lvl="1"/>
            <a:r>
              <a:rPr lang="en-US" dirty="0" err="1" smtClean="0"/>
              <a:t>SlipStream</a:t>
            </a:r>
            <a:r>
              <a:rPr lang="en-US" dirty="0" smtClean="0"/>
              <a:t> from SixSq: cloud based systems deployment and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Experience at LAL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cloud for laboratory services</a:t>
            </a:r>
          </a:p>
          <a:p>
            <a:pPr lvl="1"/>
            <a:r>
              <a:rPr lang="en-US" dirty="0" smtClean="0"/>
              <a:t>Works well, plan to migrate all services including grid worker nodes and experiment-specific servers</a:t>
            </a:r>
          </a:p>
          <a:p>
            <a:pPr lvl="1"/>
            <a:r>
              <a:rPr lang="en-US" dirty="0" smtClean="0"/>
              <a:t>Services switched to </a:t>
            </a:r>
            <a:r>
              <a:rPr lang="en-US" dirty="0" err="1" smtClean="0"/>
              <a:t>VMs</a:t>
            </a:r>
            <a:r>
              <a:rPr lang="en-US" dirty="0" smtClean="0"/>
              <a:t> without users being aware of change</a:t>
            </a:r>
          </a:p>
          <a:p>
            <a:pPr lvl="1"/>
            <a:r>
              <a:rPr lang="en-US" dirty="0" smtClean="0"/>
              <a:t>Very different way of working, need to change administrator habits</a:t>
            </a:r>
          </a:p>
          <a:p>
            <a:pPr lvl="1"/>
            <a:r>
              <a:rPr lang="en-US" dirty="0" smtClean="0"/>
              <a:t>Have seen some stability issues related to SL6 kernel/virtualization</a:t>
            </a:r>
          </a:p>
          <a:p>
            <a:r>
              <a:rPr lang="en-US" dirty="0" smtClean="0"/>
              <a:t>Public cloud open to university</a:t>
            </a:r>
          </a:p>
          <a:p>
            <a:pPr lvl="1"/>
            <a:r>
              <a:rPr lang="en-US" dirty="0" smtClean="0"/>
              <a:t>Very positive reaction to cloud; LAL resources nearly 100% used</a:t>
            </a:r>
          </a:p>
          <a:p>
            <a:pPr lvl="1"/>
            <a:r>
              <a:rPr lang="en-US" dirty="0" smtClean="0"/>
              <a:t>Fields: biology, software eng., stats, astrophysics, bioinformatics, …</a:t>
            </a:r>
          </a:p>
          <a:p>
            <a:pPr lvl="1"/>
            <a:r>
              <a:rPr lang="en-US" dirty="0" smtClean="0"/>
              <a:t>After initial introduction, users require only low level of support</a:t>
            </a:r>
          </a:p>
          <a:p>
            <a:pPr lvl="1"/>
            <a:r>
              <a:rPr lang="en-US" dirty="0" smtClean="0"/>
              <a:t>Other labs offering </a:t>
            </a:r>
            <a:r>
              <a:rPr lang="en-US" dirty="0" err="1" smtClean="0"/>
              <a:t>StratusLab</a:t>
            </a:r>
            <a:r>
              <a:rPr lang="en-US" dirty="0" smtClean="0"/>
              <a:t> training without our direct involvement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Majority of problems from machine room &amp; hardware, not software.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Clouds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Transparent Federation</a:t>
            </a:r>
          </a:p>
          <a:p>
            <a:pPr lvl="1"/>
            <a:r>
              <a:rPr lang="en-US" dirty="0" smtClean="0"/>
              <a:t>Site operators “outsource” to other providers</a:t>
            </a:r>
          </a:p>
          <a:p>
            <a:pPr lvl="1"/>
            <a:r>
              <a:rPr lang="en-US" dirty="0" smtClean="0"/>
              <a:t>Completely transparent to end users</a:t>
            </a:r>
          </a:p>
          <a:p>
            <a:pPr lvl="1"/>
            <a:r>
              <a:rPr lang="en-US" dirty="0" smtClean="0"/>
              <a:t>Difficult to achieve in practice because of</a:t>
            </a:r>
            <a:r>
              <a:rPr lang="en-US" dirty="0" smtClean="0"/>
              <a:t> concerns about data protection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network </a:t>
            </a:r>
            <a:r>
              <a:rPr lang="en-US" dirty="0" smtClean="0"/>
              <a:t>access and performance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</a:t>
            </a:r>
            <a:r>
              <a:rPr lang="en-US" dirty="0" smtClean="0"/>
              <a:t>Models (Hybrid Cloud &amp; “Sky” Computing)</a:t>
            </a:r>
            <a:endParaRPr lang="en-US" dirty="0"/>
          </a:p>
        </p:txBody>
      </p:sp>
      <p:pic>
        <p:nvPicPr>
          <p:cNvPr id="9" name="Picture Placeholder 8" descr="cloud-federation-bursting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3563" b="-356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Brokered </a:t>
            </a:r>
            <a:r>
              <a:rPr lang="en-US" dirty="0" smtClean="0"/>
              <a:t>Federation</a:t>
            </a:r>
          </a:p>
          <a:p>
            <a:pPr lvl="1"/>
            <a:r>
              <a:rPr lang="en-US" dirty="0" smtClean="0"/>
              <a:t>Variety of different cloud infrastructures are visible to users</a:t>
            </a:r>
          </a:p>
          <a:p>
            <a:pPr lvl="1"/>
            <a:r>
              <a:rPr lang="en-US" dirty="0" smtClean="0"/>
              <a:t>Users choose to place virtual machines in particular locations</a:t>
            </a:r>
          </a:p>
          <a:p>
            <a:pPr lvl="1"/>
            <a:r>
              <a:rPr lang="en-US" dirty="0" smtClean="0"/>
              <a:t>Simple clients can handle federation if differences are small</a:t>
            </a:r>
          </a:p>
          <a:p>
            <a:pPr lvl="1"/>
            <a:r>
              <a:rPr lang="en-US" dirty="0" smtClean="0"/>
              <a:t>Orchestrators are needed for larger differences between clouds</a:t>
            </a:r>
          </a:p>
          <a:p>
            <a:endParaRPr lang="en-US" dirty="0" smtClean="0"/>
          </a:p>
          <a:p>
            <a:r>
              <a:rPr lang="en-US" dirty="0" smtClean="0"/>
              <a:t>Both Helix Nebula and EGI take the brokered approach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</a:t>
            </a:r>
            <a:r>
              <a:rPr lang="en-US" dirty="0" smtClean="0"/>
              <a:t>Models (Hybrid Cloud &amp; “Sky” Computing)</a:t>
            </a:r>
            <a:endParaRPr lang="en-US" dirty="0"/>
          </a:p>
        </p:txBody>
      </p:sp>
      <p:pic>
        <p:nvPicPr>
          <p:cNvPr id="5" name="Picture Placeholder 4" descr="cloud-federation-brokering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6269" b="-626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SlipStream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 orchestrator and deployment engine</a:t>
            </a:r>
          </a:p>
          <a:p>
            <a:pPr lvl="1"/>
            <a:r>
              <a:rPr lang="en-US" dirty="0" smtClean="0"/>
              <a:t>Facilitates testing, deployment, and maintenance of complex systems</a:t>
            </a:r>
          </a:p>
          <a:p>
            <a:pPr lvl="1"/>
            <a:r>
              <a:rPr lang="en-US" dirty="0" smtClean="0"/>
              <a:t>Transparent access </a:t>
            </a:r>
            <a:br>
              <a:rPr lang="en-US" dirty="0" smtClean="0"/>
            </a:br>
            <a:r>
              <a:rPr lang="en-US" dirty="0" smtClean="0"/>
              <a:t>to multiple cloud </a:t>
            </a:r>
            <a:br>
              <a:rPr lang="en-US" dirty="0" smtClean="0"/>
            </a:br>
            <a:r>
              <a:rPr lang="en-US" dirty="0" smtClean="0"/>
              <a:t>infrastructures</a:t>
            </a:r>
          </a:p>
          <a:p>
            <a:pPr lvl="1"/>
            <a:r>
              <a:rPr lang="en-US" dirty="0" smtClean="0"/>
              <a:t>Allows automated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multi-cloud deployment</a:t>
            </a:r>
            <a:br>
              <a:rPr lang="en-US" dirty="0" smtClean="0"/>
            </a:br>
            <a:r>
              <a:rPr lang="en-US" dirty="0" smtClean="0"/>
              <a:t>of systems</a:t>
            </a:r>
            <a:endParaRPr lang="en-US" dirty="0" smtClean="0"/>
          </a:p>
        </p:txBody>
      </p:sp>
      <p:pic>
        <p:nvPicPr>
          <p:cNvPr id="4" name="Picture 3" descr="Screen Shot 2013-05-22 at 6.08.44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458861"/>
            <a:ext cx="5969000" cy="4145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Supported, stable, and production-quality </a:t>
            </a: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Used for reference cloud service for 2+ years</a:t>
            </a:r>
          </a:p>
          <a:p>
            <a:pPr lvl="1"/>
            <a:r>
              <a:rPr lang="en-US" dirty="0" smtClean="0"/>
              <a:t>Other academic and commercial deployments</a:t>
            </a:r>
          </a:p>
          <a:p>
            <a:pPr lvl="1"/>
            <a:r>
              <a:rPr lang="en-US" dirty="0" smtClean="0"/>
              <a:t>Defined, ambitious roadmap for the its continued evolution</a:t>
            </a:r>
          </a:p>
          <a:p>
            <a:pPr lvl="1"/>
            <a:r>
              <a:rPr lang="en-US" dirty="0" smtClean="0"/>
              <a:t>Frequent administrator and user tutorials and workshops</a:t>
            </a:r>
          </a:p>
          <a:p>
            <a:endParaRPr lang="en-US" dirty="0" smtClean="0"/>
          </a:p>
          <a:p>
            <a:r>
              <a:rPr lang="en-US" dirty="0" err="1" smtClean="0"/>
              <a:t>StratusLab</a:t>
            </a:r>
            <a:r>
              <a:rPr lang="en-US" dirty="0" smtClean="0"/>
              <a:t> Collaboration</a:t>
            </a:r>
          </a:p>
          <a:p>
            <a:pPr lvl="1"/>
            <a:r>
              <a:rPr lang="en-US" dirty="0" smtClean="0"/>
              <a:t>New collaborators </a:t>
            </a:r>
            <a:r>
              <a:rPr lang="en-US" dirty="0" smtClean="0"/>
              <a:t>welcome</a:t>
            </a:r>
            <a:r>
              <a:rPr lang="en-US" dirty="0" smtClean="0"/>
              <a:t>: d</a:t>
            </a:r>
            <a:r>
              <a:rPr lang="en-US" dirty="0" smtClean="0"/>
              <a:t>evelopers </a:t>
            </a:r>
            <a:r>
              <a:rPr lang="en-US" dirty="0" smtClean="0"/>
              <a:t>and documenters!</a:t>
            </a:r>
          </a:p>
          <a:p>
            <a:pPr lvl="1"/>
            <a:r>
              <a:rPr lang="en-US" dirty="0" smtClean="0"/>
              <a:t>Weekly phone conference between developers</a:t>
            </a:r>
          </a:p>
          <a:p>
            <a:pPr lvl="1"/>
            <a:r>
              <a:rPr lang="en-US" dirty="0" smtClean="0"/>
              <a:t>Biannual </a:t>
            </a:r>
            <a:r>
              <a:rPr lang="en-US" dirty="0" err="1" smtClean="0"/>
              <a:t>StratusLab</a:t>
            </a:r>
            <a:r>
              <a:rPr lang="en-US" dirty="0" smtClean="0"/>
              <a:t> workshops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68400" y="2755900"/>
          <a:ext cx="6845022" cy="2743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73072"/>
                <a:gridCol w="417195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website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http://stratuslab.eu</a:t>
                      </a:r>
                      <a:endParaRPr lang="en-US" sz="2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twitter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@</a:t>
                      </a:r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StratusLab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support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support@stratuslab.eu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StratusLab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source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http://github.com/StratusLab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SlipStream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source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http://github.com/slipstream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cloud technologies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Custom environment: no more porting, revalidation of code</a:t>
            </a:r>
          </a:p>
          <a:p>
            <a:pPr lvl="1"/>
            <a:r>
              <a:rPr lang="en-US" dirty="0" smtClean="0"/>
              <a:t>Pre-installed and configured applications</a:t>
            </a:r>
          </a:p>
          <a:p>
            <a:pPr lvl="1"/>
            <a:r>
              <a:rPr lang="en-US" dirty="0" smtClean="0"/>
              <a:t>Rapid, dynamic provisioning of resources</a:t>
            </a:r>
          </a:p>
          <a:p>
            <a:pPr lvl="1"/>
            <a:r>
              <a:rPr lang="en-US" dirty="0" smtClean="0"/>
              <a:t>Complete control over the requested resources</a:t>
            </a:r>
          </a:p>
          <a:p>
            <a:r>
              <a:rPr lang="en-US" dirty="0" smtClean="0"/>
              <a:t>Developers</a:t>
            </a:r>
          </a:p>
          <a:p>
            <a:pPr lvl="1"/>
            <a:r>
              <a:rPr lang="en-US" dirty="0" smtClean="0"/>
              <a:t>Simple access: use of REST and RPC over HTTP(S)</a:t>
            </a:r>
          </a:p>
          <a:p>
            <a:pPr lvl="1"/>
            <a:r>
              <a:rPr lang="en-US" dirty="0" smtClean="0"/>
              <a:t>Elasticity to respond to peaks in demand for applications</a:t>
            </a:r>
          </a:p>
          <a:p>
            <a:r>
              <a:rPr lang="en-US" dirty="0" smtClean="0"/>
              <a:t>Administrators</a:t>
            </a:r>
          </a:p>
          <a:p>
            <a:pPr lvl="1"/>
            <a:r>
              <a:rPr lang="en-US" dirty="0" smtClean="0"/>
              <a:t>Flexible management: separate mgt. of machines and services</a:t>
            </a:r>
          </a:p>
          <a:p>
            <a:pPr lvl="1"/>
            <a:r>
              <a:rPr lang="en-US" dirty="0" smtClean="0"/>
              <a:t>Separation of responsibilities: Hardware / Services / Platforms / Users</a:t>
            </a:r>
          </a:p>
          <a:p>
            <a:r>
              <a:rPr lang="en-US" dirty="0" smtClean="0"/>
              <a:t>Resource Providers</a:t>
            </a:r>
          </a:p>
          <a:p>
            <a:pPr lvl="1"/>
            <a:r>
              <a:rPr lang="en-US" dirty="0" smtClean="0"/>
              <a:t>Better utilization of shared resources</a:t>
            </a:r>
          </a:p>
          <a:p>
            <a:pPr lvl="1"/>
            <a:r>
              <a:rPr lang="en-US" dirty="0" smtClean="0"/>
              <a:t>Federation (outsourcing)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Commercial Provider: Amazon Web Services (AWS)</a:t>
            </a:r>
          </a:p>
          <a:p>
            <a:pPr lvl="1"/>
            <a:r>
              <a:rPr lang="en-US" dirty="0" smtClean="0"/>
              <a:t>Leading and largest </a:t>
            </a:r>
            <a:r>
              <a:rPr lang="en-US" dirty="0" err="1" smtClean="0"/>
              <a:t>IaaS</a:t>
            </a:r>
            <a:r>
              <a:rPr lang="en-US" dirty="0" smtClean="0"/>
              <a:t> service provider</a:t>
            </a:r>
          </a:p>
          <a:p>
            <a:pPr lvl="1"/>
            <a:r>
              <a:rPr lang="en-US" dirty="0" smtClean="0"/>
              <a:t>Improving and adding new services at a phenomenal rate</a:t>
            </a:r>
          </a:p>
          <a:p>
            <a:pPr lvl="1"/>
            <a:r>
              <a:rPr lang="en-US" dirty="0" smtClean="0"/>
              <a:t>Providers differentiate based on price, </a:t>
            </a:r>
            <a:r>
              <a:rPr lang="en-US" dirty="0" err="1" smtClean="0"/>
              <a:t>SLAs</a:t>
            </a:r>
            <a:r>
              <a:rPr lang="en-US" dirty="0" smtClean="0"/>
              <a:t>, location, etc.</a:t>
            </a:r>
          </a:p>
          <a:p>
            <a:r>
              <a:rPr lang="en-US" dirty="0" smtClean="0"/>
              <a:t>Commercial Cloud Distribution: VM-ware</a:t>
            </a:r>
          </a:p>
          <a:p>
            <a:pPr lvl="1"/>
            <a:r>
              <a:rPr lang="en-US" dirty="0" smtClean="0"/>
              <a:t>Extremely good and complete</a:t>
            </a:r>
          </a:p>
          <a:p>
            <a:pPr lvl="1"/>
            <a:r>
              <a:rPr lang="en-US" dirty="0" smtClean="0"/>
              <a:t>Very expensive, except for </a:t>
            </a:r>
            <a:r>
              <a:rPr lang="en-US" dirty="0" err="1" smtClean="0"/>
              <a:t>ESXi</a:t>
            </a:r>
            <a:r>
              <a:rPr lang="en-US" dirty="0" smtClean="0"/>
              <a:t> hypervisor (free)</a:t>
            </a:r>
          </a:p>
          <a:p>
            <a:r>
              <a:rPr lang="en-US" dirty="0" smtClean="0"/>
              <a:t>Open Source Cloud Distributions: Many!</a:t>
            </a:r>
          </a:p>
          <a:p>
            <a:pPr lvl="1"/>
            <a:r>
              <a:rPr lang="en-US" dirty="0" smtClean="0"/>
              <a:t>Essentially none in 2007; now easily a dozen different distributions</a:t>
            </a:r>
          </a:p>
          <a:p>
            <a:pPr lvl="1"/>
            <a:r>
              <a:rPr lang="en-US" dirty="0" err="1" smtClean="0"/>
              <a:t>StratusLab</a:t>
            </a:r>
            <a:r>
              <a:rPr lang="en-US" dirty="0" smtClean="0"/>
              <a:t>, …, </a:t>
            </a:r>
            <a:r>
              <a:rPr lang="en-US" dirty="0" err="1" smtClean="0"/>
              <a:t>OpenStack</a:t>
            </a:r>
            <a:r>
              <a:rPr lang="en-US" dirty="0" smtClean="0"/>
              <a:t>, </a:t>
            </a:r>
            <a:r>
              <a:rPr lang="en-US" dirty="0" err="1" smtClean="0"/>
              <a:t>OpenNebula</a:t>
            </a:r>
            <a:r>
              <a:rPr lang="en-US" dirty="0" smtClean="0"/>
              <a:t>, </a:t>
            </a:r>
            <a:r>
              <a:rPr lang="en-US" dirty="0" err="1" smtClean="0"/>
              <a:t>CloudStack</a:t>
            </a:r>
            <a:endParaRPr lang="en-US" dirty="0" smtClean="0"/>
          </a:p>
          <a:p>
            <a:pPr lvl="1"/>
            <a:r>
              <a:rPr lang="en-US" dirty="0" smtClean="0"/>
              <a:t>Very different levels of maturity, stability, scalability, etc.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IaaS</a:t>
            </a:r>
            <a:r>
              <a:rPr lang="en-US" dirty="0" smtClean="0">
                <a:solidFill>
                  <a:srgbClr val="FF0000"/>
                </a:solidFill>
              </a:rPr>
              <a:t> cloud providers all use similar semantics, but different APIs,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it start?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17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Informal collaboration to investigate running grid services on Amazon EC2 (2007)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108200" y="3193872"/>
            <a:ext cx="321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/>
              <a:t>StratusLab</a:t>
            </a:r>
            <a:r>
              <a:rPr lang="en-US" b="0" dirty="0" smtClean="0"/>
              <a:t> Project (</a:t>
            </a:r>
            <a:r>
              <a:rPr lang="en-US" dirty="0" smtClean="0"/>
              <a:t>6/</a:t>
            </a:r>
            <a:r>
              <a:rPr lang="en-US" b="0" dirty="0" smtClean="0"/>
              <a:t>2010 to</a:t>
            </a:r>
            <a:r>
              <a:rPr lang="en-US" dirty="0" smtClean="0"/>
              <a:t> 5/</a:t>
            </a:r>
            <a:r>
              <a:rPr lang="en-US" b="0" dirty="0" smtClean="0"/>
              <a:t>2012) co-funded by EC with 6 partners from 5 countries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5187772"/>
            <a:ext cx="3316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FF0000"/>
                </a:solidFill>
              </a:rPr>
              <a:t>Open collaboration </a:t>
            </a:r>
            <a:br>
              <a:rPr lang="en-US" b="0" i="1" dirty="0" smtClean="0">
                <a:solidFill>
                  <a:srgbClr val="FF0000"/>
                </a:solidFill>
              </a:rPr>
            </a:br>
            <a:r>
              <a:rPr lang="en-US" b="0" dirty="0" smtClean="0"/>
              <a:t>to continue the </a:t>
            </a:r>
            <a:br>
              <a:rPr lang="en-US" b="0" dirty="0" smtClean="0"/>
            </a:br>
            <a:r>
              <a:rPr lang="en-US" b="0" dirty="0" smtClean="0"/>
              <a:t>development and support of the </a:t>
            </a:r>
            <a:r>
              <a:rPr lang="en-US" b="0" dirty="0" err="1" smtClean="0"/>
              <a:t>StratusLab</a:t>
            </a:r>
            <a:r>
              <a:rPr lang="en-US" b="0" dirty="0" smtClean="0"/>
              <a:t> software</a:t>
            </a:r>
            <a:endParaRPr lang="en-US" b="0" dirty="0"/>
          </a:p>
        </p:txBody>
      </p:sp>
      <p:sp>
        <p:nvSpPr>
          <p:cNvPr id="6" name="Notched Right Arrow 5"/>
          <p:cNvSpPr/>
          <p:nvPr/>
        </p:nvSpPr>
        <p:spPr bwMode="auto">
          <a:xfrm rot="1955401">
            <a:off x="1066262" y="2464085"/>
            <a:ext cx="983539" cy="457200"/>
          </a:xfrm>
          <a:prstGeom prst="notchedRightArrow">
            <a:avLst/>
          </a:prstGeom>
          <a:solidFill>
            <a:srgbClr val="CCFFCC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Notched Right Arrow 6"/>
          <p:cNvSpPr/>
          <p:nvPr/>
        </p:nvSpPr>
        <p:spPr bwMode="auto">
          <a:xfrm rot="1955401">
            <a:off x="3580862" y="4546315"/>
            <a:ext cx="983539" cy="457200"/>
          </a:xfrm>
          <a:prstGeom prst="notchedRightArrow">
            <a:avLst/>
          </a:prstGeom>
          <a:solidFill>
            <a:srgbClr val="CCFFCC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0" y="1574800"/>
            <a:ext cx="2895600" cy="2590800"/>
            <a:chOff x="6096000" y="1143000"/>
            <a:chExt cx="2895600" cy="2590800"/>
          </a:xfrm>
        </p:grpSpPr>
        <p:grpSp>
          <p:nvGrpSpPr>
            <p:cNvPr id="9" name="Group 40"/>
            <p:cNvGrpSpPr/>
            <p:nvPr/>
          </p:nvGrpSpPr>
          <p:grpSpPr>
            <a:xfrm>
              <a:off x="6096000" y="1219200"/>
              <a:ext cx="2816226" cy="2438400"/>
              <a:chOff x="5383212" y="1066800"/>
              <a:chExt cx="2816226" cy="2438400"/>
            </a:xfrm>
          </p:grpSpPr>
          <p:pic>
            <p:nvPicPr>
              <p:cNvPr id="11" name="Picture 10" descr="grnet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83212" y="1858962"/>
                <a:ext cx="1855788" cy="731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sixsq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15200" y="1805781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 descr="cnrs.jpe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562600" y="1066800"/>
                <a:ext cx="1143000" cy="7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 descr="ucm.gi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37388" y="1148557"/>
                <a:ext cx="1162050" cy="547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 descr="TelefonicaID_1_300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6900" y="2679700"/>
                <a:ext cx="825500" cy="825500"/>
              </a:xfrm>
              <a:prstGeom prst="rect">
                <a:avLst/>
              </a:prstGeom>
            </p:spPr>
          </p:pic>
          <p:pic>
            <p:nvPicPr>
              <p:cNvPr id="16" name="Picture 15" descr="545px-Blazon_Trinity_College_Dublin.svg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13450" y="2667000"/>
                <a:ext cx="692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Line Callout 2 (Border and Accent Bar) 9"/>
            <p:cNvSpPr/>
            <p:nvPr/>
          </p:nvSpPr>
          <p:spPr bwMode="auto">
            <a:xfrm>
              <a:off x="6096000" y="1143000"/>
              <a:ext cx="2895600" cy="259080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4951"/>
                <a:gd name="adj6" fmla="val -44913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  <p:sp>
        <p:nvSpPr>
          <p:cNvPr id="17" name="Line Callout 2 (Border and Accent Bar) 16"/>
          <p:cNvSpPr/>
          <p:nvPr/>
        </p:nvSpPr>
        <p:spPr bwMode="auto">
          <a:xfrm>
            <a:off x="241300" y="5384800"/>
            <a:ext cx="3581400" cy="1143000"/>
          </a:xfrm>
          <a:prstGeom prst="accentBorderCallout2">
            <a:avLst>
              <a:gd name="adj1" fmla="val 83194"/>
              <a:gd name="adj2" fmla="val 105622"/>
              <a:gd name="adj3" fmla="val 82972"/>
              <a:gd name="adj4" fmla="val 111069"/>
              <a:gd name="adj5" fmla="val 34943"/>
              <a:gd name="adj6" fmla="val 1204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Website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: 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  <a:hlinkClick r:id="rId8"/>
              </a:rPr>
              <a:t>http://stratuslab.eu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Twitter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@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StratusLab</a:t>
            </a:r>
            <a:endParaRPr kumimoji="0" lang="en-US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Support</a:t>
            </a:r>
            <a:r>
              <a:rPr lang="en-US" sz="1600" b="0" baseline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: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  <a:hlinkClick r:id="rId9"/>
              </a:rPr>
              <a:t>support@stratuslab.eu</a:t>
            </a:r>
            <a:endParaRPr lang="en-US" sz="1600" b="0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Source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  <a:hlinkClick r:id="rId10"/>
              </a:rPr>
              <a:t>http://github.com/StratusLab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9563" y="1937434"/>
            <a:ext cx="25227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 smtClean="0">
                <a:solidFill>
                  <a:schemeClr val="accent2"/>
                </a:solidFill>
              </a:rPr>
              <a:t>Identified need for open source cloud distribution.</a:t>
            </a:r>
            <a:endParaRPr lang="en-US" sz="1600" b="0" i="1" dirty="0">
              <a:solidFill>
                <a:schemeClr val="accent2"/>
              </a:solidFill>
            </a:endParaRPr>
          </a:p>
        </p:txBody>
      </p:sp>
      <p:pic>
        <p:nvPicPr>
          <p:cNvPr id="19" name="Picture 18" descr="stratuslab-logo-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539" y="3319038"/>
            <a:ext cx="1760661" cy="694161"/>
          </a:xfrm>
          <a:prstGeom prst="rect">
            <a:avLst/>
          </a:prstGeom>
        </p:spPr>
      </p:pic>
      <p:pic>
        <p:nvPicPr>
          <p:cNvPr id="21" name="Picture 20" descr="stratuslab_websit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4812" y="4971328"/>
            <a:ext cx="1958975" cy="7272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8340" y="4229100"/>
            <a:ext cx="29971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 smtClean="0">
                <a:solidFill>
                  <a:schemeClr val="accent2"/>
                </a:solidFill>
              </a:rPr>
              <a:t>Production dist. with academic &amp; commercial deployments.</a:t>
            </a:r>
            <a:endParaRPr lang="en-US" sz="1600" b="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Post-Project Releases</a:t>
            </a:r>
          </a:p>
          <a:p>
            <a:pPr lvl="1"/>
            <a:r>
              <a:rPr lang="en-US" dirty="0" smtClean="0"/>
              <a:t>V2.1 (16/10): Streamlined release; improved IO </a:t>
            </a:r>
            <a:r>
              <a:rPr lang="en-US" dirty="0" err="1" smtClean="0"/>
              <a:t>perf</a:t>
            </a:r>
            <a:r>
              <a:rPr lang="en-US" dirty="0" smtClean="0"/>
              <a:t>. with </a:t>
            </a:r>
            <a:r>
              <a:rPr lang="en-US" dirty="0" err="1" smtClean="0"/>
              <a:t>virtio</a:t>
            </a:r>
            <a:r>
              <a:rPr lang="en-US" dirty="0" smtClean="0"/>
              <a:t> drivers </a:t>
            </a:r>
          </a:p>
          <a:p>
            <a:pPr lvl="1"/>
            <a:r>
              <a:rPr lang="en-US" dirty="0" smtClean="0"/>
              <a:t>V2.1.1 (29/11): Bug fixes; storage upload; better Windows support</a:t>
            </a:r>
          </a:p>
          <a:p>
            <a:pPr lvl="1"/>
            <a:r>
              <a:rPr lang="en-US" dirty="0" smtClean="0"/>
              <a:t>V13.02 (31/1): Support for </a:t>
            </a:r>
            <a:r>
              <a:rPr lang="en-US" dirty="0" err="1" smtClean="0"/>
              <a:t>CloudInit</a:t>
            </a:r>
            <a:r>
              <a:rPr lang="en-US" dirty="0" smtClean="0"/>
              <a:t> contextualization and bug fixes</a:t>
            </a:r>
          </a:p>
          <a:p>
            <a:pPr lvl="1"/>
            <a:r>
              <a:rPr lang="en-US" dirty="0" smtClean="0"/>
              <a:t>V13.05 (18/6): Initial steps towards new architecture</a:t>
            </a:r>
          </a:p>
          <a:p>
            <a:pPr lvl="1"/>
            <a:r>
              <a:rPr lang="en-US" dirty="0" smtClean="0"/>
              <a:t>V13.09 (30/9): CIMI and new architecture </a:t>
            </a:r>
          </a:p>
          <a:p>
            <a:r>
              <a:rPr lang="en-US" dirty="0" smtClean="0"/>
              <a:t>Release Policy</a:t>
            </a:r>
          </a:p>
          <a:p>
            <a:pPr lvl="1"/>
            <a:r>
              <a:rPr lang="en-US" dirty="0" smtClean="0"/>
              <a:t>Quarterly timed releases (13.02, 13.05, …)</a:t>
            </a:r>
          </a:p>
          <a:p>
            <a:pPr lvl="1"/>
            <a:r>
              <a:rPr lang="en-US" dirty="0" smtClean="0"/>
              <a:t>Intermediate bug fix releases as needed</a:t>
            </a:r>
          </a:p>
          <a:p>
            <a:pPr lvl="1"/>
            <a:r>
              <a:rPr lang="en-US" dirty="0" smtClean="0"/>
              <a:t>Roadmap (6-month) available describing the </a:t>
            </a:r>
            <a:r>
              <a:rPr lang="en-US" dirty="0" err="1" smtClean="0"/>
              <a:t>StratusLab</a:t>
            </a:r>
            <a:r>
              <a:rPr lang="en-US" dirty="0" smtClean="0"/>
              <a:t> evolution</a:t>
            </a:r>
          </a:p>
          <a:p>
            <a:r>
              <a:rPr lang="en-US" dirty="0" smtClean="0"/>
              <a:t>Support Policy</a:t>
            </a:r>
          </a:p>
          <a:p>
            <a:pPr lvl="1"/>
            <a:r>
              <a:rPr lang="en-US" dirty="0" smtClean="0"/>
              <a:t>Best-effort support for all recent releases, emphasis on latest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Services</a:t>
            </a:r>
            <a:endParaRPr lang="en-US" dirty="0"/>
          </a:p>
        </p:txBody>
      </p:sp>
      <p:pic>
        <p:nvPicPr>
          <p:cNvPr id="5" name="Picture 4" descr="architecture-st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181100"/>
            <a:ext cx="8407400" cy="5359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Services</a:t>
            </a:r>
            <a:endParaRPr lang="en-US" dirty="0" smtClean="0"/>
          </a:p>
          <a:p>
            <a:pPr lvl="1"/>
            <a:r>
              <a:rPr lang="en-US" dirty="0" smtClean="0"/>
              <a:t>Compute: Virtual machine management (currently uses </a:t>
            </a:r>
            <a:r>
              <a:rPr lang="en-US" dirty="0" err="1" smtClean="0"/>
              <a:t>OpenNebula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Storage: Volume-based storage service</a:t>
            </a:r>
          </a:p>
          <a:p>
            <a:pPr lvl="1"/>
            <a:r>
              <a:rPr lang="en-US" dirty="0" smtClean="0"/>
              <a:t>Network: Simple configuration for public, local, and private VM access</a:t>
            </a:r>
          </a:p>
          <a:p>
            <a:pPr lvl="1"/>
            <a:r>
              <a:rPr lang="en-US" dirty="0" smtClean="0"/>
              <a:t>Image mgt.: Complete system for trusted sharing of VM images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Tools</a:t>
            </a:r>
            <a:endParaRPr lang="en-US" dirty="0" smtClean="0"/>
          </a:p>
          <a:p>
            <a:pPr lvl="1"/>
            <a:r>
              <a:rPr lang="en-US" dirty="0" smtClean="0"/>
              <a:t>Python CLI and APIs (</a:t>
            </a:r>
            <a:r>
              <a:rPr lang="en-US" dirty="0" err="1" smtClean="0"/>
              <a:t>Libcloud</a:t>
            </a:r>
            <a:r>
              <a:rPr lang="en-US" dirty="0" smtClean="0"/>
              <a:t>) to facilitate use of cloud</a:t>
            </a:r>
          </a:p>
          <a:p>
            <a:pPr lvl="1"/>
            <a:r>
              <a:rPr lang="en-US" dirty="0" smtClean="0"/>
              <a:t>CLI to facilitate the installation of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Details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template-v4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stratuslab-template-v4.thmx</Template>
  <TotalTime>1266</TotalTime>
  <Words>1518</Words>
  <Application>Microsoft Macintosh PowerPoint</Application>
  <PresentationFormat>On-screen Show (4:3)</PresentationFormat>
  <Paragraphs>231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stratuslab-template-v4</vt:lpstr>
      <vt:lpstr>StratusLab: Darn Simple Cloud</vt:lpstr>
      <vt:lpstr>StratusLab</vt:lpstr>
      <vt:lpstr>Why are cloud technologies useful?</vt:lpstr>
      <vt:lpstr>State of the Art</vt:lpstr>
      <vt:lpstr>Where did it start?</vt:lpstr>
      <vt:lpstr>Releases</vt:lpstr>
      <vt:lpstr>StratusLab Services</vt:lpstr>
      <vt:lpstr>StratusLab</vt:lpstr>
      <vt:lpstr>Service Details</vt:lpstr>
      <vt:lpstr>Compute</vt:lpstr>
      <vt:lpstr>Storage</vt:lpstr>
      <vt:lpstr>Network</vt:lpstr>
      <vt:lpstr>Marketplace &amp; Image Handling</vt:lpstr>
      <vt:lpstr>Image Handling Workflow</vt:lpstr>
      <vt:lpstr>Tools</vt:lpstr>
      <vt:lpstr>Support</vt:lpstr>
      <vt:lpstr>Priorities for Evolution</vt:lpstr>
      <vt:lpstr>New Architecture</vt:lpstr>
      <vt:lpstr>Running Clouds in Production</vt:lpstr>
      <vt:lpstr>StratusLab Deployments</vt:lpstr>
      <vt:lpstr>Cloud Experience at LAL</vt:lpstr>
      <vt:lpstr>Federated Clouds</vt:lpstr>
      <vt:lpstr>Federation Models (Hybrid Cloud &amp; “Sky” Computing)</vt:lpstr>
      <vt:lpstr>Federation Models (Hybrid Cloud &amp; “Sky” Computing)</vt:lpstr>
      <vt:lpstr>SlipStream</vt:lpstr>
      <vt:lpstr>Conclusions</vt:lpstr>
      <vt:lpstr>Questions and Discussion</vt:lpstr>
      <vt:lpstr>Slide 28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StratusLab Cloud Distribution</dc:title>
  <dc:creator>Charles</dc:creator>
  <cp:lastModifiedBy>Charles</cp:lastModifiedBy>
  <cp:revision>117</cp:revision>
  <cp:lastPrinted>2013-08-21T08:17:29Z</cp:lastPrinted>
  <dcterms:created xsi:type="dcterms:W3CDTF">2013-08-23T05:10:38Z</dcterms:created>
  <dcterms:modified xsi:type="dcterms:W3CDTF">2013-08-23T05:35:55Z</dcterms:modified>
</cp:coreProperties>
</file>