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9"/>
  </p:notesMasterIdLst>
  <p:handoutMasterIdLst>
    <p:handoutMasterId r:id="rId80"/>
  </p:handoutMasterIdLst>
  <p:sldIdLst>
    <p:sldId id="590" r:id="rId2"/>
    <p:sldId id="888" r:id="rId3"/>
    <p:sldId id="594" r:id="rId4"/>
    <p:sldId id="578" r:id="rId5"/>
    <p:sldId id="574" r:id="rId6"/>
    <p:sldId id="575" r:id="rId7"/>
    <p:sldId id="576" r:id="rId8"/>
    <p:sldId id="563" r:id="rId9"/>
    <p:sldId id="444" r:id="rId10"/>
    <p:sldId id="445" r:id="rId11"/>
    <p:sldId id="447" r:id="rId12"/>
    <p:sldId id="841" r:id="rId13"/>
    <p:sldId id="893" r:id="rId14"/>
    <p:sldId id="895" r:id="rId15"/>
    <p:sldId id="897" r:id="rId16"/>
    <p:sldId id="902" r:id="rId17"/>
    <p:sldId id="449" r:id="rId18"/>
    <p:sldId id="450" r:id="rId19"/>
    <p:sldId id="572" r:id="rId20"/>
    <p:sldId id="560" r:id="rId21"/>
    <p:sldId id="906" r:id="rId22"/>
    <p:sldId id="591" r:id="rId23"/>
    <p:sldId id="583" r:id="rId24"/>
    <p:sldId id="473" r:id="rId25"/>
    <p:sldId id="909" r:id="rId26"/>
    <p:sldId id="493" r:id="rId27"/>
    <p:sldId id="696" r:id="rId28"/>
    <p:sldId id="695" r:id="rId29"/>
    <p:sldId id="689" r:id="rId30"/>
    <p:sldId id="621" r:id="rId31"/>
    <p:sldId id="730" r:id="rId32"/>
    <p:sldId id="741" r:id="rId33"/>
    <p:sldId id="914" r:id="rId34"/>
    <p:sldId id="752" r:id="rId35"/>
    <p:sldId id="878" r:id="rId36"/>
    <p:sldId id="885" r:id="rId37"/>
    <p:sldId id="889" r:id="rId38"/>
    <p:sldId id="865" r:id="rId39"/>
    <p:sldId id="855" r:id="rId40"/>
    <p:sldId id="763" r:id="rId41"/>
    <p:sldId id="900" r:id="rId42"/>
    <p:sldId id="901" r:id="rId43"/>
    <p:sldId id="890" r:id="rId44"/>
    <p:sldId id="767" r:id="rId45"/>
    <p:sldId id="702" r:id="rId46"/>
    <p:sldId id="703" r:id="rId47"/>
    <p:sldId id="917" r:id="rId48"/>
    <p:sldId id="794" r:id="rId49"/>
    <p:sldId id="758" r:id="rId50"/>
    <p:sldId id="762" r:id="rId51"/>
    <p:sldId id="782" r:id="rId52"/>
    <p:sldId id="843" r:id="rId53"/>
    <p:sldId id="844" r:id="rId54"/>
    <p:sldId id="845" r:id="rId55"/>
    <p:sldId id="846" r:id="rId56"/>
    <p:sldId id="847" r:id="rId57"/>
    <p:sldId id="850" r:id="rId58"/>
    <p:sldId id="851" r:id="rId59"/>
    <p:sldId id="852" r:id="rId60"/>
    <p:sldId id="853" r:id="rId61"/>
    <p:sldId id="854" r:id="rId62"/>
    <p:sldId id="869" r:id="rId63"/>
    <p:sldId id="870" r:id="rId64"/>
    <p:sldId id="874" r:id="rId65"/>
    <p:sldId id="879" r:id="rId66"/>
    <p:sldId id="881" r:id="rId67"/>
    <p:sldId id="882" r:id="rId68"/>
    <p:sldId id="883" r:id="rId69"/>
    <p:sldId id="886" r:id="rId70"/>
    <p:sldId id="887" r:id="rId71"/>
    <p:sldId id="899" r:id="rId72"/>
    <p:sldId id="903" r:id="rId73"/>
    <p:sldId id="904" r:id="rId74"/>
    <p:sldId id="912" r:id="rId75"/>
    <p:sldId id="913" r:id="rId76"/>
    <p:sldId id="915" r:id="rId77"/>
    <p:sldId id="916" r:id="rId78"/>
  </p:sldIdLst>
  <p:sldSz cx="9144000" cy="6858000" type="screen4x3"/>
  <p:notesSz cx="7099300" cy="10234613"/>
  <p:defaultTextStyle>
    <a:defPPr>
      <a:defRPr lang="en-US"/>
    </a:defPPr>
    <a:lvl1pPr algn="l" rtl="0" fontAlgn="base">
      <a:spcBef>
        <a:spcPct val="0"/>
      </a:spcBef>
      <a:spcAft>
        <a:spcPct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sz="1000" kern="1200">
        <a:solidFill>
          <a:schemeClr val="tx1"/>
        </a:solidFill>
        <a:latin typeface="Verdana" pitchFamily="34" charset="0"/>
        <a:ea typeface="+mn-ea"/>
        <a:cs typeface="+mn-cs"/>
      </a:defRPr>
    </a:lvl2pPr>
    <a:lvl3pPr marL="914400" algn="l" rtl="0" fontAlgn="base">
      <a:spcBef>
        <a:spcPct val="0"/>
      </a:spcBef>
      <a:spcAft>
        <a:spcPct val="0"/>
      </a:spcAft>
      <a:defRPr sz="1000" kern="1200">
        <a:solidFill>
          <a:schemeClr val="tx1"/>
        </a:solidFill>
        <a:latin typeface="Verdana" pitchFamily="34" charset="0"/>
        <a:ea typeface="+mn-ea"/>
        <a:cs typeface="+mn-cs"/>
      </a:defRPr>
    </a:lvl3pPr>
    <a:lvl4pPr marL="1371600" algn="l" rtl="0" fontAlgn="base">
      <a:spcBef>
        <a:spcPct val="0"/>
      </a:spcBef>
      <a:spcAft>
        <a:spcPct val="0"/>
      </a:spcAft>
      <a:defRPr sz="1000" kern="1200">
        <a:solidFill>
          <a:schemeClr val="tx1"/>
        </a:solidFill>
        <a:latin typeface="Verdana" pitchFamily="34" charset="0"/>
        <a:ea typeface="+mn-ea"/>
        <a:cs typeface="+mn-cs"/>
      </a:defRPr>
    </a:lvl4pPr>
    <a:lvl5pPr marL="1828800" algn="l" rtl="0" fontAlgn="base">
      <a:spcBef>
        <a:spcPct val="0"/>
      </a:spcBef>
      <a:spcAft>
        <a:spcPct val="0"/>
      </a:spcAft>
      <a:defRPr sz="1000" kern="1200">
        <a:solidFill>
          <a:schemeClr val="tx1"/>
        </a:solidFill>
        <a:latin typeface="Verdana" pitchFamily="34" charset="0"/>
        <a:ea typeface="+mn-ea"/>
        <a:cs typeface="+mn-cs"/>
      </a:defRPr>
    </a:lvl5pPr>
    <a:lvl6pPr marL="2286000" algn="l" defTabSz="914400" rtl="0" eaLnBrk="1" latinLnBrk="0" hangingPunct="1">
      <a:defRPr sz="1000" kern="1200">
        <a:solidFill>
          <a:schemeClr val="tx1"/>
        </a:solidFill>
        <a:latin typeface="Verdana" pitchFamily="34" charset="0"/>
        <a:ea typeface="+mn-ea"/>
        <a:cs typeface="+mn-cs"/>
      </a:defRPr>
    </a:lvl6pPr>
    <a:lvl7pPr marL="2743200" algn="l" defTabSz="914400" rtl="0" eaLnBrk="1" latinLnBrk="0" hangingPunct="1">
      <a:defRPr sz="1000" kern="1200">
        <a:solidFill>
          <a:schemeClr val="tx1"/>
        </a:solidFill>
        <a:latin typeface="Verdana" pitchFamily="34" charset="0"/>
        <a:ea typeface="+mn-ea"/>
        <a:cs typeface="+mn-cs"/>
      </a:defRPr>
    </a:lvl7pPr>
    <a:lvl8pPr marL="3200400" algn="l" defTabSz="914400" rtl="0" eaLnBrk="1" latinLnBrk="0" hangingPunct="1">
      <a:defRPr sz="1000" kern="1200">
        <a:solidFill>
          <a:schemeClr val="tx1"/>
        </a:solidFill>
        <a:latin typeface="Verdana" pitchFamily="34" charset="0"/>
        <a:ea typeface="+mn-ea"/>
        <a:cs typeface="+mn-cs"/>
      </a:defRPr>
    </a:lvl8pPr>
    <a:lvl9pPr marL="3657600" algn="l" defTabSz="914400" rtl="0" eaLnBrk="1" latinLnBrk="0" hangingPunct="1">
      <a:defRPr sz="10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FF"/>
    <a:srgbClr val="FFFF00"/>
    <a:srgbClr val="FF33CC"/>
    <a:srgbClr val="990099"/>
    <a:srgbClr val="00CCFF"/>
    <a:srgbClr val="00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86676" autoAdjust="0"/>
  </p:normalViewPr>
  <p:slideViewPr>
    <p:cSldViewPr snapToGrid="0">
      <p:cViewPr>
        <p:scale>
          <a:sx n="50" d="100"/>
          <a:sy n="50" d="100"/>
        </p:scale>
        <p:origin x="-1483" y="-370"/>
      </p:cViewPr>
      <p:guideLst>
        <p:guide orient="horz" pos="2160"/>
        <p:guide pos="2880"/>
      </p:guideLst>
    </p:cSldViewPr>
  </p:slideViewPr>
  <p:notesTextViewPr>
    <p:cViewPr>
      <p:scale>
        <a:sx n="66" d="100"/>
        <a:sy n="66" d="100"/>
      </p:scale>
      <p:origin x="0" y="0"/>
    </p:cViewPr>
  </p:notesTextViewPr>
  <p:sorterViewPr>
    <p:cViewPr>
      <p:scale>
        <a:sx n="66" d="100"/>
        <a:sy n="66" d="100"/>
      </p:scale>
      <p:origin x="0" y="1794"/>
    </p:cViewPr>
  </p:sorterViewPr>
  <p:notesViewPr>
    <p:cSldViewPr snapToGrid="0">
      <p:cViewPr varScale="1">
        <p:scale>
          <a:sx n="66" d="100"/>
          <a:sy n="66" d="100"/>
        </p:scale>
        <p:origin x="-2304" y="-10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atin typeface="Arial" pitchFamily="34" charset="0"/>
              </a:defRPr>
            </a:lvl1pPr>
          </a:lstStyle>
          <a:p>
            <a:pPr>
              <a:defRPr/>
            </a:pPr>
            <a:endParaRPr lang="fr-FR" altLang="fr-FR"/>
          </a:p>
        </p:txBody>
      </p:sp>
      <p:sp>
        <p:nvSpPr>
          <p:cNvPr id="33795" name="Rectangle 3"/>
          <p:cNvSpPr>
            <a:spLocks noGrp="1" noChangeArrowheads="1"/>
          </p:cNvSpPr>
          <p:nvPr>
            <p:ph type="dt" sz="quarter"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atin typeface="Arial" pitchFamily="34" charset="0"/>
              </a:defRPr>
            </a:lvl1pPr>
          </a:lstStyle>
          <a:p>
            <a:pPr>
              <a:defRPr/>
            </a:pPr>
            <a:endParaRPr lang="fr-FR" altLang="fr-FR"/>
          </a:p>
        </p:txBody>
      </p:sp>
      <p:sp>
        <p:nvSpPr>
          <p:cNvPr id="33796" name="Rectangle 4"/>
          <p:cNvSpPr>
            <a:spLocks noGrp="1" noChangeArrowheads="1"/>
          </p:cNvSpPr>
          <p:nvPr>
            <p:ph type="ftr" sz="quarter" idx="2"/>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atin typeface="Arial" pitchFamily="34" charset="0"/>
              </a:defRPr>
            </a:lvl1pPr>
          </a:lstStyle>
          <a:p>
            <a:pPr>
              <a:defRPr/>
            </a:pPr>
            <a:endParaRPr lang="fr-FR" altLang="fr-FR"/>
          </a:p>
        </p:txBody>
      </p:sp>
      <p:sp>
        <p:nvSpPr>
          <p:cNvPr id="33797" name="Rectangle 5"/>
          <p:cNvSpPr>
            <a:spLocks noGrp="1" noChangeArrowheads="1"/>
          </p:cNvSpPr>
          <p:nvPr>
            <p:ph type="sldNum" sz="quarter" idx="3"/>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atin typeface="Arial" pitchFamily="34" charset="0"/>
              </a:defRPr>
            </a:lvl1pPr>
          </a:lstStyle>
          <a:p>
            <a:pPr>
              <a:defRPr/>
            </a:pPr>
            <a:fld id="{CD0176E3-C0AE-46E8-91A2-C11D54E40DEE}" type="slidenum">
              <a:rPr lang="fr-FR" altLang="fr-FR"/>
              <a:pPr>
                <a:defRPr/>
              </a:pPr>
              <a:t>‹N°›</a:t>
            </a:fld>
            <a:endParaRPr lang="fr-FR" altLang="fr-FR"/>
          </a:p>
        </p:txBody>
      </p:sp>
    </p:spTree>
    <p:extLst>
      <p:ext uri="{BB962C8B-B14F-4D97-AF65-F5344CB8AC3E}">
        <p14:creationId xmlns:p14="http://schemas.microsoft.com/office/powerpoint/2010/main" val="1396541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atin typeface="Arial" pitchFamily="34" charset="0"/>
              </a:defRPr>
            </a:lvl1pPr>
          </a:lstStyle>
          <a:p>
            <a:pPr>
              <a:defRPr/>
            </a:pPr>
            <a:endParaRPr lang="fr-FR" altLang="fr-FR"/>
          </a:p>
        </p:txBody>
      </p:sp>
      <p:sp>
        <p:nvSpPr>
          <p:cNvPr id="34819"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atin typeface="Arial" pitchFamily="34" charset="0"/>
              </a:defRPr>
            </a:lvl1pPr>
          </a:lstStyle>
          <a:p>
            <a:pPr>
              <a:defRPr/>
            </a:pPr>
            <a:endParaRPr lang="fr-FR" altLang="fr-FR"/>
          </a:p>
        </p:txBody>
      </p:sp>
      <p:sp>
        <p:nvSpPr>
          <p:cNvPr id="6758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34822"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atin typeface="Arial" pitchFamily="34" charset="0"/>
              </a:defRPr>
            </a:lvl1pPr>
          </a:lstStyle>
          <a:p>
            <a:pPr>
              <a:defRPr/>
            </a:pPr>
            <a:endParaRPr lang="fr-FR" altLang="fr-FR"/>
          </a:p>
        </p:txBody>
      </p:sp>
      <p:sp>
        <p:nvSpPr>
          <p:cNvPr id="34823"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atin typeface="Arial" pitchFamily="34" charset="0"/>
              </a:defRPr>
            </a:lvl1pPr>
          </a:lstStyle>
          <a:p>
            <a:pPr>
              <a:defRPr/>
            </a:pPr>
            <a:fld id="{5DA5C907-0D2E-4E51-AB91-46718A536994}" type="slidenum">
              <a:rPr lang="fr-FR" altLang="fr-FR"/>
              <a:pPr>
                <a:defRPr/>
              </a:pPr>
              <a:t>‹N°›</a:t>
            </a:fld>
            <a:endParaRPr lang="fr-FR" altLang="fr-FR"/>
          </a:p>
        </p:txBody>
      </p:sp>
    </p:spTree>
    <p:extLst>
      <p:ext uri="{BB962C8B-B14F-4D97-AF65-F5344CB8AC3E}">
        <p14:creationId xmlns:p14="http://schemas.microsoft.com/office/powerpoint/2010/main" val="10759860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8DC90EB2-1C8B-4E70-B24B-3E45C3B0986D}" type="slidenum">
              <a:rPr lang="fr-FR" altLang="fr-FR" smtClean="0"/>
              <a:pPr eaLnBrk="1" hangingPunct="1">
                <a:spcBef>
                  <a:spcPct val="0"/>
                </a:spcBef>
              </a:pPr>
              <a:t>1</a:t>
            </a:fld>
            <a:endParaRPr lang="fr-FR" altLang="fr-F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fr-FR" altLang="fr-FR" smtClean="0"/>
              <a:t>Boson de Higgs = pierre angulaire du Modele Standard de la physique des particules</a:t>
            </a:r>
          </a:p>
          <a:p>
            <a:pPr eaLnBrk="1" hangingPunct="1"/>
            <a:r>
              <a:rPr lang="fr-FR" altLang="fr-FR" smtClean="0"/>
              <a:t>Theorie</a:t>
            </a:r>
          </a:p>
          <a:p>
            <a:pPr eaLnBrk="1" hangingPunct="1"/>
            <a:r>
              <a:rPr lang="fr-FR" altLang="fr-FR" smtClean="0"/>
              <a:t>Symétrie</a:t>
            </a:r>
          </a:p>
          <a:p>
            <a:pPr eaLnBrk="1" hangingPunct="1"/>
            <a:r>
              <a:rPr lang="fr-FR" altLang="fr-FR" smtClean="0"/>
              <a:t>Mise en mvt</a:t>
            </a:r>
          </a:p>
          <a:p>
            <a:pPr eaLnBrk="1" hangingPunct="1"/>
            <a:r>
              <a:rPr lang="fr-FR" altLang="fr-FR" smtClean="0"/>
              <a:t>Anti matiere</a:t>
            </a:r>
          </a:p>
          <a:p>
            <a:pPr eaLnBrk="1" hangingPunct="1"/>
            <a:r>
              <a:rPr lang="fr-FR" altLang="fr-FR" smtClean="0"/>
              <a:t>Supra</a:t>
            </a:r>
          </a:p>
          <a:p>
            <a:pPr eaLnBrk="1" hangingPunct="1"/>
            <a:r>
              <a:rPr lang="fr-FR" altLang="fr-FR" smtClean="0"/>
              <a:t>1984</a:t>
            </a:r>
          </a:p>
          <a:p>
            <a:pPr eaLnBrk="1" hangingPunct="1"/>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11</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90478" eaLnBrk="1" hangingPunct="1">
              <a:defRPr/>
            </a:pPr>
            <a:r>
              <a:rPr lang="en-US" altLang="en-US" sz="1300"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12</a:t>
            </a:fld>
            <a:endParaRPr lang="fr-FR" altLang="fr-FR" smtClean="0"/>
          </a:p>
        </p:txBody>
      </p:sp>
      <p:sp>
        <p:nvSpPr>
          <p:cNvPr id="78851" name="Rectangle 7"/>
          <p:cNvSpPr txBox="1">
            <a:spLocks noGrp="1" noChangeArrowheads="1"/>
          </p:cNvSpPr>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12</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95239" eaLnBrk="1" hangingPunct="1">
              <a:spcBef>
                <a:spcPct val="0"/>
              </a:spcBef>
            </a:pPr>
            <a:r>
              <a:rPr lang="fr-FR" altLang="fr-FR" smtClean="0"/>
              <a:t>où l’hydrogène est converti en hélium</a:t>
            </a:r>
          </a:p>
          <a:p>
            <a:pPr defTabSz="495239"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FEAA230-8E62-4031-AAEE-7177FC540720}" type="slidenum">
              <a:rPr lang="fr-FR" altLang="fr-FR" smtClean="0"/>
              <a:pPr eaLnBrk="1" hangingPunct="1">
                <a:spcBef>
                  <a:spcPct val="0"/>
                </a:spcBef>
              </a:pPr>
              <a:t>17</a:t>
            </a:fld>
            <a:endParaRPr lang="fr-FR" altLang="fr-F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18</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p>
          <a:p>
            <a:pPr eaLnBrk="1" hangingPunct="1"/>
            <a:endParaRPr lang="fr-FR" altLang="fr-FR" dirty="0" smtClean="0"/>
          </a:p>
          <a:p>
            <a:pPr eaLnBrk="1" hangingPunct="1"/>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endParaRPr lang="fr-FR" altLang="fr-FR" dirty="0" smtClean="0"/>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19</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21</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22</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8476466B-89BE-4386-B98C-2487ED96C97D}" type="slidenum">
              <a:rPr lang="fr-FR" altLang="fr-FR" smtClean="0"/>
              <a:pPr eaLnBrk="1" hangingPunct="1">
                <a:spcBef>
                  <a:spcPct val="0"/>
                </a:spcBef>
              </a:pPr>
              <a:t>23</a:t>
            </a:fld>
            <a:endParaRPr lang="fr-FR" altLang="fr-F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a:buFont typeface="Wingdings" pitchFamily="2" charset="2"/>
              <a:buChar char="§"/>
            </a:pPr>
            <a:r>
              <a:rPr lang="en-US" altLang="fr-FR" b="1" smtClean="0">
                <a:latin typeface="Arial Narrow" pitchFamily="34" charset="0"/>
              </a:rPr>
              <a:t>Sonder la matière à petite distance</a:t>
            </a:r>
          </a:p>
          <a:p>
            <a:r>
              <a:rPr lang="en-US" altLang="fr-FR" smtClean="0">
                <a:latin typeface="Arial Narrow" pitchFamily="34" charset="0"/>
              </a:rPr>
              <a:t>En mécanique quantique: une particule d’énergie E est associée </a:t>
            </a:r>
            <a:br>
              <a:rPr lang="en-US" altLang="fr-FR" smtClean="0">
                <a:latin typeface="Arial Narrow" pitchFamily="34" charset="0"/>
              </a:rPr>
            </a:br>
            <a:r>
              <a:rPr lang="en-US" altLang="fr-FR" smtClean="0">
                <a:latin typeface="Arial Narrow" pitchFamily="34" charset="0"/>
              </a:rPr>
              <a:t>à une longueur d’onde </a:t>
            </a:r>
            <a:r>
              <a:rPr lang="en-US" altLang="fr-FR" smtClean="0">
                <a:latin typeface="Arial Narrow" pitchFamily="34" charset="0"/>
                <a:sym typeface="Symbol" pitchFamily="18" charset="2"/>
              </a:rPr>
              <a:t>  1/E</a:t>
            </a:r>
          </a:p>
          <a:p>
            <a:pPr lvl="1"/>
            <a:r>
              <a:rPr lang="en-US" altLang="fr-FR" sz="100">
                <a:latin typeface="Arial Narrow" pitchFamily="34" charset="0"/>
                <a:sym typeface="Symbol" pitchFamily="18" charset="2"/>
              </a:rPr>
              <a:t/>
            </a:r>
            <a:br>
              <a:rPr lang="en-US" altLang="fr-FR" sz="100">
                <a:latin typeface="Arial Narrow" pitchFamily="34" charset="0"/>
                <a:sym typeface="Symbol" pitchFamily="18" charset="2"/>
              </a:rPr>
            </a:br>
            <a:r>
              <a:rPr lang="en-US" altLang="fr-FR" sz="1900">
                <a:latin typeface="Arial Narrow" pitchFamily="34" charset="0"/>
                <a:sym typeface="Symbol" pitchFamily="18" charset="2"/>
              </a:rPr>
              <a:t>microscope optique: ~0.2 microns (10</a:t>
            </a:r>
            <a:r>
              <a:rPr lang="en-US" altLang="fr-FR" sz="1900" baseline="30000">
                <a:latin typeface="Arial Narrow" pitchFamily="34" charset="0"/>
                <a:sym typeface="Symbol" pitchFamily="18" charset="2"/>
              </a:rPr>
              <a:t>-6</a:t>
            </a:r>
            <a:r>
              <a:rPr lang="en-US" altLang="fr-FR" sz="1900">
                <a:latin typeface="Arial Narrow" pitchFamily="34" charset="0"/>
                <a:sym typeface="Symbol" pitchFamily="18" charset="2"/>
              </a:rPr>
              <a:t> m)</a:t>
            </a:r>
          </a:p>
          <a:p>
            <a:pPr lvl="1"/>
            <a:r>
              <a:rPr lang="en-US" altLang="fr-FR" sz="1900">
                <a:latin typeface="Arial Narrow" pitchFamily="34" charset="0"/>
                <a:sym typeface="Symbol" pitchFamily="18" charset="2"/>
              </a:rPr>
              <a:t>LHC : ~10</a:t>
            </a:r>
            <a:r>
              <a:rPr lang="en-US" altLang="fr-FR" sz="1900" baseline="30000">
                <a:latin typeface="Arial Narrow" pitchFamily="34" charset="0"/>
                <a:sym typeface="Symbol" pitchFamily="18" charset="2"/>
              </a:rPr>
              <a:t>-20</a:t>
            </a:r>
            <a:r>
              <a:rPr lang="en-US" altLang="fr-FR" sz="1900">
                <a:latin typeface="Arial Narrow" pitchFamily="34" charset="0"/>
                <a:sym typeface="Symbol" pitchFamily="18" charset="2"/>
              </a:rPr>
              <a:t> m !</a:t>
            </a:r>
            <a:endParaRPr lang="en-US" altLang="fr-FR" sz="1900">
              <a:latin typeface="Arial Narrow"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F91C172D-9E39-4095-ABC1-408194D27F25}" type="slidenum">
              <a:rPr lang="fr-FR" altLang="fr-FR" smtClean="0"/>
              <a:pPr eaLnBrk="1" hangingPunct="1">
                <a:spcBef>
                  <a:spcPct val="0"/>
                </a:spcBef>
              </a:pPr>
              <a:t>24</a:t>
            </a:fld>
            <a:endParaRPr lang="fr-FR" altLang="fr-F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fr-FR" altLang="fr-FR" smtClean="0"/>
              <a:t>Connaître les constituants fondamentaux (primordiaux) de l’univers.</a:t>
            </a:r>
          </a:p>
          <a:p>
            <a:pPr eaLnBrk="1" hangingPunct="1"/>
            <a:r>
              <a:rPr lang="fr-FR" altLang="fr-FR" smtClean="0"/>
              <a:t>→Comprendre les forces et les mécanismes qui gouvernent leurs interactions</a:t>
            </a:r>
          </a:p>
          <a:p>
            <a:pPr eaLnBrk="1" hangingPunct="1"/>
            <a:r>
              <a:rPr lang="fr-FR" altLang="fr-FR" smtClean="0"/>
              <a:t>→Formaliser et décrire les lois fondamentales de l’univers dans un cadre</a:t>
            </a:r>
          </a:p>
          <a:p>
            <a:pPr eaLnBrk="1" hangingPunct="1"/>
            <a:r>
              <a:rPr lang="fr-FR" altLang="fr-FR" smtClean="0"/>
              <a:t>théorique unifié.</a:t>
            </a:r>
          </a:p>
          <a:p>
            <a:pPr eaLnBrk="1" hangingPunct="1"/>
            <a:r>
              <a:rPr lang="fr-FR" altLang="fr-FR" smtClean="0"/>
              <a:t>Sonder la matière à des échelles de plus en plus petites</a:t>
            </a:r>
          </a:p>
          <a:p>
            <a:pPr eaLnBrk="1" hangingPunct="1"/>
            <a:r>
              <a:rPr lang="fr-FR" altLang="fr-FR" smtClean="0"/>
              <a:t>• Les accélérateurs jouent le rôle de super-microscopes</a:t>
            </a:r>
          </a:p>
          <a:p>
            <a:pPr eaLnBrk="1" hangingPunct="1"/>
            <a:r>
              <a:rPr lang="fr-FR" altLang="fr-FR" smtClean="0"/>
              <a:t> Reproduire les conditions des premiers instants de l’Univers</a:t>
            </a:r>
          </a:p>
          <a:p>
            <a:pPr eaLnBrk="1" hangingPunct="1"/>
            <a:r>
              <a:rPr lang="fr-FR" altLang="fr-FR" smtClean="0"/>
              <a:t>• Les accélérateurs jouent le rôle de machines à remonter</a:t>
            </a:r>
          </a:p>
          <a:p>
            <a:pPr eaLnBrk="1" hangingPunct="1"/>
            <a:r>
              <a:rPr lang="fr-FR" altLang="fr-FR" smtClean="0"/>
              <a:t>le temps</a:t>
            </a:r>
          </a:p>
          <a:p>
            <a:pPr eaLnBrk="1" hangingPunct="1"/>
            <a:r>
              <a:rPr lang="fr-FR" altLang="fr-FR" smtClean="0"/>
              <a:t>L’action du boson de higgs est l’equivalent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300" dirty="0"/>
              <a:t>Le Prix Nobel de Physique 2013 a </a:t>
            </a:r>
            <a:r>
              <a:rPr lang="en-US" sz="1300" dirty="0" err="1"/>
              <a:t>été</a:t>
            </a:r>
            <a:r>
              <a:rPr lang="en-US" sz="1300" dirty="0"/>
              <a:t> </a:t>
            </a:r>
            <a:r>
              <a:rPr lang="en-US" sz="1300" dirty="0" err="1"/>
              <a:t>décerné</a:t>
            </a:r>
            <a:r>
              <a:rPr lang="en-US" sz="1300" dirty="0"/>
              <a:t> à</a:t>
            </a:r>
            <a:r>
              <a:rPr lang="en-US" sz="1300" b="1" dirty="0"/>
              <a:t> </a:t>
            </a:r>
            <a:r>
              <a:rPr lang="en-US" sz="1500" b="1" dirty="0">
                <a:solidFill>
                  <a:srgbClr val="FF0000"/>
                </a:solidFill>
              </a:rPr>
              <a:t>François </a:t>
            </a:r>
            <a:r>
              <a:rPr lang="en-US" sz="1500" b="1" dirty="0" err="1">
                <a:solidFill>
                  <a:srgbClr val="FF0000"/>
                </a:solidFill>
              </a:rPr>
              <a:t>Englert</a:t>
            </a:r>
            <a:r>
              <a:rPr lang="en-US" sz="1500" b="1" dirty="0">
                <a:solidFill>
                  <a:srgbClr val="FF0000"/>
                </a:solidFill>
              </a:rPr>
              <a:t> </a:t>
            </a:r>
            <a:r>
              <a:rPr lang="en-US" sz="1300" dirty="0"/>
              <a:t>et</a:t>
            </a:r>
            <a:r>
              <a:rPr lang="en-US" sz="1500" b="1" dirty="0">
                <a:solidFill>
                  <a:srgbClr val="FF0000"/>
                </a:solidFill>
              </a:rPr>
              <a:t> Peter Higgs</a:t>
            </a:r>
            <a:r>
              <a:rPr lang="en-US" sz="1500" dirty="0">
                <a:solidFill>
                  <a:srgbClr val="FF0000"/>
                </a:solidFill>
              </a:rPr>
              <a:t> </a:t>
            </a:r>
            <a:r>
              <a:rPr lang="en-US" sz="1300" dirty="0"/>
              <a:t>"for the theoretical discovery of a mechanism that contributes to our understanding of </a:t>
            </a:r>
            <a:r>
              <a:rPr lang="en-US" sz="1500" b="1" dirty="0">
                <a:solidFill>
                  <a:schemeClr val="tx2">
                    <a:lumMod val="60000"/>
                    <a:lumOff val="40000"/>
                  </a:schemeClr>
                </a:solidFill>
              </a:rPr>
              <a:t>the origin of mass of  subatomic particles</a:t>
            </a:r>
            <a:r>
              <a:rPr lang="en-US" sz="1300" dirty="0"/>
              <a:t>, and which recently was confirmed through</a:t>
            </a:r>
            <a:r>
              <a:rPr lang="en-US" sz="1500" dirty="0"/>
              <a:t>  </a:t>
            </a:r>
            <a:r>
              <a:rPr lang="en-US" sz="1500" b="1" dirty="0">
                <a:solidFill>
                  <a:schemeClr val="tx2">
                    <a:lumMod val="60000"/>
                    <a:lumOff val="40000"/>
                  </a:schemeClr>
                </a:solidFill>
              </a:rPr>
              <a:t>the discovery of the predicted fundamental particle</a:t>
            </a:r>
            <a:r>
              <a:rPr lang="en-US" sz="1500" dirty="0"/>
              <a:t>, </a:t>
            </a:r>
            <a:r>
              <a:rPr lang="en-US" sz="1300" dirty="0"/>
              <a:t>by the  </a:t>
            </a:r>
            <a:r>
              <a:rPr lang="en-US" sz="1500" b="1" dirty="0">
                <a:solidFill>
                  <a:schemeClr val="tx2">
                    <a:lumMod val="60000"/>
                    <a:lumOff val="40000"/>
                  </a:schemeClr>
                </a:solidFill>
              </a:rPr>
              <a:t>ATLAS</a:t>
            </a:r>
            <a:r>
              <a:rPr lang="en-US" sz="1500" dirty="0"/>
              <a:t> </a:t>
            </a:r>
            <a:r>
              <a:rPr lang="en-US" sz="1300" dirty="0"/>
              <a:t>and</a:t>
            </a:r>
            <a:r>
              <a:rPr lang="en-US" sz="1500" dirty="0"/>
              <a:t> </a:t>
            </a:r>
            <a:r>
              <a:rPr lang="en-US" sz="1300" b="1" dirty="0">
                <a:solidFill>
                  <a:schemeClr val="tx2">
                    <a:lumMod val="60000"/>
                    <a:lumOff val="40000"/>
                  </a:schemeClr>
                </a:solidFill>
              </a:rPr>
              <a:t>CMS</a:t>
            </a:r>
            <a:r>
              <a:rPr lang="en-US" sz="1300" b="1" dirty="0"/>
              <a:t> </a:t>
            </a:r>
            <a:r>
              <a:rPr lang="en-US" sz="1300" dirty="0"/>
              <a:t>experiments at </a:t>
            </a:r>
            <a:r>
              <a:rPr lang="en-US" sz="1500" b="1" dirty="0">
                <a:solidFill>
                  <a:schemeClr val="tx2">
                    <a:lumMod val="60000"/>
                    <a:lumOff val="40000"/>
                  </a:schemeClr>
                </a:solidFill>
              </a:rPr>
              <a:t>CERN's Large Hadron Collider </a:t>
            </a:r>
            <a:r>
              <a:rPr lang="en-US" sz="1500" dirty="0"/>
              <a:t>"</a:t>
            </a:r>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2</a:t>
            </a:fld>
            <a:endParaRPr lang="fr-FR" altLang="fr-FR"/>
          </a:p>
        </p:txBody>
      </p:sp>
    </p:spTree>
    <p:extLst>
      <p:ext uri="{BB962C8B-B14F-4D97-AF65-F5344CB8AC3E}">
        <p14:creationId xmlns:p14="http://schemas.microsoft.com/office/powerpoint/2010/main" val="428562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2C4345DC-1295-4EB1-B30E-77892CEDF6B6}" type="slidenum">
              <a:rPr lang="fr-FR" altLang="fr-FR" smtClean="0"/>
              <a:pPr eaLnBrk="1" hangingPunct="1">
                <a:spcBef>
                  <a:spcPct val="0"/>
                </a:spcBef>
              </a:pPr>
              <a:t>26</a:t>
            </a:fld>
            <a:endParaRPr lang="fr-FR" altLang="fr-FR"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fr-FR" altLang="fr-FR" dirty="0" smtClean="0"/>
              <a:t>Analogie avec les fruits</a:t>
            </a:r>
          </a:p>
          <a:p>
            <a:pPr eaLnBrk="1" hangingPunct="1"/>
            <a:endParaRPr lang="fr-FR" altLang="fr-FR" dirty="0" smtClean="0"/>
          </a:p>
          <a:p>
            <a:pPr eaLnBrk="1" hangingPunct="1"/>
            <a:r>
              <a:rPr lang="fr-FR" altLang="fr-FR" dirty="0" smtClean="0"/>
              <a:t>Augmenter </a:t>
            </a:r>
            <a:r>
              <a:rPr lang="fr-FR" altLang="fr-FR" dirty="0"/>
              <a:t>l’énergie des particules en les accélérant. </a:t>
            </a:r>
            <a:br>
              <a:rPr lang="fr-FR" altLang="fr-FR" dirty="0"/>
            </a:br>
            <a:r>
              <a:rPr lang="fr-FR" altLang="fr-FR" dirty="0"/>
              <a:t>Donner beaucoup </a:t>
            </a:r>
            <a:r>
              <a:rPr lang="fr-FR" altLang="fr-FR" b="1" dirty="0"/>
              <a:t>d'énergie cinétique</a:t>
            </a:r>
            <a:r>
              <a:rPr lang="fr-FR" altLang="fr-FR" dirty="0"/>
              <a:t> </a:t>
            </a:r>
          </a:p>
          <a:p>
            <a:pPr lvl="1" eaLnBrk="1" hangingPunct="1"/>
            <a:r>
              <a:rPr kumimoji="1" lang="fr-FR" altLang="fr-FR" sz="1100" dirty="0"/>
              <a:t>Particules chargées accélérées par un champ électrique</a:t>
            </a:r>
          </a:p>
          <a:p>
            <a:pPr lvl="1" eaLnBrk="1" hangingPunct="1"/>
            <a:r>
              <a:rPr kumimoji="1" lang="fr-FR" altLang="fr-FR" sz="1100" dirty="0"/>
              <a:t>Particules chargées courbées par un champ magnétique</a:t>
            </a:r>
          </a:p>
          <a:p>
            <a:pPr lvl="1" eaLnBrk="1" hangingPunct="1"/>
            <a:endParaRPr lang="fr-FR" altLang="fr-FR" sz="1100" dirty="0"/>
          </a:p>
          <a:p>
            <a:pPr eaLnBrk="1" hangingPunct="1">
              <a:lnSpc>
                <a:spcPct val="80000"/>
              </a:lnSpc>
            </a:pPr>
            <a:r>
              <a:rPr lang="fr-FR" altLang="fr-FR" dirty="0"/>
              <a:t>Provoquer des </a:t>
            </a:r>
            <a:r>
              <a:rPr lang="fr-FR" altLang="fr-FR" b="1" dirty="0"/>
              <a:t>collisions</a:t>
            </a:r>
            <a:r>
              <a:rPr lang="fr-FR" altLang="fr-FR" dirty="0"/>
              <a:t/>
            </a:r>
            <a:br>
              <a:rPr lang="fr-FR" altLang="fr-FR" dirty="0"/>
            </a:br>
            <a:endParaRPr lang="fr-FR" altLang="fr-FR" dirty="0"/>
          </a:p>
          <a:p>
            <a:pPr eaLnBrk="1" hangingPunct="1">
              <a:lnSpc>
                <a:spcPct val="80000"/>
              </a:lnSpc>
            </a:pPr>
            <a:endParaRPr lang="fr-FR" altLang="fr-FR" dirty="0"/>
          </a:p>
          <a:p>
            <a:pPr eaLnBrk="1" hangingPunct="1">
              <a:lnSpc>
                <a:spcPct val="80000"/>
              </a:lnSpc>
            </a:pPr>
            <a:endParaRPr lang="fr-FR" altLang="fr-FR" dirty="0"/>
          </a:p>
          <a:p>
            <a:pPr eaLnBrk="1" hangingPunct="1">
              <a:lnSpc>
                <a:spcPct val="80000"/>
              </a:lnSpc>
            </a:pPr>
            <a:endParaRPr lang="fr-FR" altLang="fr-FR" dirty="0"/>
          </a:p>
          <a:p>
            <a:pPr eaLnBrk="1" hangingPunct="1">
              <a:lnSpc>
                <a:spcPct val="80000"/>
              </a:lnSpc>
            </a:pPr>
            <a:r>
              <a:rPr lang="fr-FR" altLang="fr-FR" dirty="0"/>
              <a:t>Durant cette collision, </a:t>
            </a:r>
            <a:r>
              <a:rPr lang="fr-FR" altLang="fr-FR" b="1" dirty="0"/>
              <a:t>l'énergie cinétique</a:t>
            </a:r>
          </a:p>
          <a:p>
            <a:pPr eaLnBrk="1" hangingPunct="1">
              <a:lnSpc>
                <a:spcPct val="80000"/>
              </a:lnSpc>
            </a:pPr>
            <a:r>
              <a:rPr lang="fr-FR" altLang="fr-FR" dirty="0"/>
              <a:t>   des particules est convertie en </a:t>
            </a:r>
          </a:p>
          <a:p>
            <a:pPr eaLnBrk="1" hangingPunct="1">
              <a:lnSpc>
                <a:spcPct val="80000"/>
              </a:lnSpc>
            </a:pPr>
            <a:r>
              <a:rPr lang="fr-FR" altLang="fr-FR" dirty="0"/>
              <a:t>   </a:t>
            </a:r>
            <a:r>
              <a:rPr lang="fr-FR" altLang="fr-FR" b="1" dirty="0"/>
              <a:t>énergie de masse</a:t>
            </a:r>
            <a:r>
              <a:rPr lang="fr-FR" altLang="fr-FR" dirty="0"/>
              <a:t> pour former </a:t>
            </a:r>
          </a:p>
          <a:p>
            <a:pPr eaLnBrk="1" hangingPunct="1">
              <a:lnSpc>
                <a:spcPct val="80000"/>
              </a:lnSpc>
            </a:pPr>
            <a:r>
              <a:rPr lang="fr-FR" altLang="fr-FR" dirty="0"/>
              <a:t>   de nouvelles particules massives</a:t>
            </a:r>
            <a:endParaRPr kumimoji="1" lang="fr-FR" altLang="fr-FR" dirty="0"/>
          </a:p>
          <a:p>
            <a:pPr eaLnBrk="1" hangingPunct="1"/>
            <a:endParaRPr lang="fr-FR" altLang="fr-FR" dirty="0">
              <a:solidFill>
                <a:srgbClr val="000000"/>
              </a:solidFill>
            </a:endParaRPr>
          </a:p>
          <a:p>
            <a:pPr eaLnBrk="1" hangingPunct="1"/>
            <a:r>
              <a:rPr lang="fr-FR" altLang="fr-FR" dirty="0">
                <a:solidFill>
                  <a:srgbClr val="000000"/>
                </a:solidFill>
              </a:rPr>
              <a:t>Ces particules se désintègrent presque aussitôt en particules plus légères : les </a:t>
            </a:r>
            <a:r>
              <a:rPr lang="fr-FR" altLang="fr-FR" b="1" dirty="0">
                <a:solidFill>
                  <a:srgbClr val="000000"/>
                </a:solidFill>
              </a:rPr>
              <a:t>produits de désintégrations</a:t>
            </a:r>
            <a:r>
              <a:rPr lang="fr-FR" altLang="fr-FR" dirty="0">
                <a:solidFill>
                  <a:srgbClr val="000000"/>
                </a:solidFill>
              </a:rPr>
              <a:t> Ces produits de désintégrations (électrons, photons, muons ...) ont une durée de vie suffisamment importante pour pouvoir être détectés.</a:t>
            </a:r>
            <a:endParaRPr lang="en-US" altLang="fr-FR" dirty="0">
              <a:solidFill>
                <a:srgbClr val="000000"/>
              </a:solidFill>
            </a:endParaRPr>
          </a:p>
          <a:p>
            <a:pPr eaLnBrk="1" hangingPunct="1"/>
            <a:endParaRPr lang="en-US" altLang="fr-F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C9B9E668-9E1A-4FBF-AC3E-3467BA0D84AB}" type="slidenum">
              <a:rPr lang="fr-FR" altLang="fr-FR" smtClean="0"/>
              <a:pPr eaLnBrk="1" hangingPunct="1">
                <a:spcBef>
                  <a:spcPct val="0"/>
                </a:spcBef>
              </a:pPr>
              <a:t>27</a:t>
            </a:fld>
            <a:endParaRPr lang="fr-FR" altLang="fr-FR"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fr-FR" altLang="fr-FR" smtClean="0"/>
              <a:t>150 millions de capteurs * 40 millions par seconde</a:t>
            </a:r>
          </a:p>
          <a:p>
            <a:pPr eaLnBrk="1" hangingPunct="1"/>
            <a:r>
              <a:rPr lang="fr-FR" altLang="fr-FR" smtClean="0"/>
              <a:t>~700 Mo/s </a:t>
            </a:r>
            <a:r>
              <a:rPr lang="fr-FR" altLang="fr-FR" smtClean="0">
                <a:sym typeface="Wingdings" pitchFamily="2" charset="2"/>
              </a:rPr>
              <a:t> 15 000 000 Go par an</a:t>
            </a:r>
          </a:p>
          <a:p>
            <a:pPr eaLnBrk="1" hangingPunct="1"/>
            <a:r>
              <a:rPr lang="fr-FR" altLang="fr-FR" smtClean="0">
                <a:sym typeface="Wingdings" pitchFamily="2" charset="2"/>
              </a:rPr>
              <a:t>Atlas 320 Mo/s</a:t>
            </a:r>
          </a:p>
          <a:p>
            <a:pPr eaLnBrk="1" hangingPunct="1"/>
            <a:endParaRPr lang="fr-FR" altLang="fr-FR" smtClean="0">
              <a:sym typeface="Wingdings" pitchFamily="2" charset="2"/>
            </a:endParaRPr>
          </a:p>
          <a:p>
            <a:pPr eaLnBrk="1" hangingPunct="1"/>
            <a:r>
              <a:rPr lang="fr-FR" altLang="fr-FR" smtClean="0">
                <a:sym typeface="Wingdings" pitchFamily="2" charset="2"/>
              </a:rPr>
              <a:t>120 MW ~ equivalent canton de geneve =&gt; 20 millions d’euros par ans</a:t>
            </a:r>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4452480-2E18-40C4-8ECD-863634BCA6B8}" type="slidenum">
              <a:rPr lang="fr-FR" altLang="fr-FR" smtClean="0"/>
              <a:pPr eaLnBrk="1" hangingPunct="1">
                <a:spcBef>
                  <a:spcPct val="0"/>
                </a:spcBef>
              </a:pPr>
              <a:t>28</a:t>
            </a:fld>
            <a:endParaRPr lang="fr-FR" altLang="fr-F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fr-FR" altLang="fr-FR" dirty="0" err="1" smtClean="0"/>
              <a:t>Diameter</a:t>
            </a:r>
            <a:r>
              <a:rPr lang="fr-FR" altLang="fr-FR" dirty="0" smtClean="0"/>
              <a:t>: 25m</a:t>
            </a:r>
          </a:p>
          <a:p>
            <a:pPr eaLnBrk="1" hangingPunct="1"/>
            <a:r>
              <a:rPr lang="fr-FR" altLang="fr-FR" dirty="0" smtClean="0"/>
              <a:t>Longueur: 46m</a:t>
            </a:r>
          </a:p>
          <a:p>
            <a:pPr eaLnBrk="1" hangingPunct="1"/>
            <a:r>
              <a:rPr lang="fr-FR" altLang="fr-FR" dirty="0" smtClean="0"/>
              <a:t>Poids: </a:t>
            </a:r>
            <a:r>
              <a:rPr lang="fr-FR" altLang="fr-FR" dirty="0" smtClean="0"/>
              <a:t>7000 tonnes</a:t>
            </a:r>
          </a:p>
          <a:p>
            <a:pPr eaLnBrk="1" hangingPunct="1"/>
            <a:r>
              <a:rPr lang="fr-FR" altLang="fr-FR" dirty="0" smtClean="0"/>
              <a:t>3000 km de </a:t>
            </a:r>
            <a:r>
              <a:rPr lang="fr-FR" altLang="fr-FR" dirty="0" err="1" smtClean="0"/>
              <a:t>cables</a:t>
            </a:r>
            <a:endParaRPr lang="fr-FR" altLang="fr-FR" dirty="0" smtClean="0"/>
          </a:p>
          <a:p>
            <a:pPr eaLnBrk="1" hangingPunct="1"/>
            <a:r>
              <a:rPr lang="fr-FR" altLang="fr-FR" dirty="0" smtClean="0"/>
              <a:t>100 millions de canaux électroniques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FB3EAD2-587E-494A-81E5-ED23614AB5D1}" type="slidenum">
              <a:rPr lang="fr-FR" altLang="fr-FR" smtClean="0"/>
              <a:pPr eaLnBrk="1" hangingPunct="1">
                <a:spcBef>
                  <a:spcPct val="0"/>
                </a:spcBef>
              </a:pPr>
              <a:t>30</a:t>
            </a:fld>
            <a:endParaRPr lang="fr-FR" altLang="fr-FR"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spcBef>
                <a:spcPct val="0"/>
              </a:spcBef>
            </a:pPr>
            <a:r>
              <a:rPr lang="fr-FR" altLang="fr-FR" dirty="0" smtClean="0"/>
              <a:t>Le détecteur ATLAS~100 millions de pixel</a:t>
            </a:r>
          </a:p>
          <a:p>
            <a:pPr eaLnBrk="1" hangingPunct="1"/>
            <a:endParaRPr lang="fr-FR" altLang="fr-FR" dirty="0" smtClean="0"/>
          </a:p>
          <a:p>
            <a:r>
              <a:rPr lang="fr-FR" altLang="fr-FR" sz="1300" dirty="0"/>
              <a:t>On ne voit pas les particules…</a:t>
            </a:r>
          </a:p>
          <a:p>
            <a:r>
              <a:rPr lang="fr-FR" altLang="fr-FR" sz="1300" dirty="0"/>
              <a:t>On détecte le résultat de leurs interactions avec la matière qu’elles </a:t>
            </a:r>
            <a:r>
              <a:rPr lang="en-US" altLang="fr-FR" sz="1300" dirty="0" err="1"/>
              <a:t>traversent</a:t>
            </a:r>
            <a:endParaRPr lang="en-US" altLang="fr-FR" sz="1300" dirty="0"/>
          </a:p>
          <a:p>
            <a:r>
              <a:rPr lang="fr-FR" altLang="fr-FR" sz="1300" dirty="0"/>
              <a:t>En traversant la matière elles perdent un peu (ou tout) de leur énergie que le détecteur doit récupérer et transformer en signal </a:t>
            </a:r>
            <a:r>
              <a:rPr lang="en-US" altLang="fr-FR" sz="1300" dirty="0"/>
              <a:t>« visible » (un signal </a:t>
            </a:r>
            <a:r>
              <a:rPr lang="en-US" altLang="fr-FR" sz="1300" dirty="0" err="1"/>
              <a:t>électronique</a:t>
            </a:r>
            <a:r>
              <a:rPr lang="en-US" altLang="fr-FR" sz="1300" dirty="0"/>
              <a:t>).</a:t>
            </a:r>
          </a:p>
          <a:p>
            <a:r>
              <a:rPr lang="fr-FR" altLang="fr-FR" sz="1300" dirty="0"/>
              <a:t>Le détecteur doit donc mesurer cette perte d’énergie, localiser l’endroit et le moment où cela a eu lieu …. Et tout numériser pour en faire un « événement » qui sera analysé par le physicien.</a:t>
            </a:r>
          </a:p>
          <a:p>
            <a:r>
              <a:rPr lang="fr-FR" altLang="fr-FR" sz="1300" dirty="0"/>
              <a:t>On veut mesurer la trajectoire, la charge, l’énergie initiale… de toutes les particules produites dans une collision</a:t>
            </a:r>
          </a:p>
          <a:p>
            <a:pPr eaLnBrk="1" hangingPunct="1"/>
            <a:endParaRPr lang="fr-FR" altLang="fr-F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(19.5+1.58+0.7+0.39+0.13)*20000+(15.3+1.22+0.57+0.32+0.09)*5000</a:t>
            </a:r>
          </a:p>
          <a:p>
            <a:pPr defTabSz="990478">
              <a:defRPr/>
            </a:pPr>
            <a:r>
              <a:rPr lang="en-US" altLang="fr-FR" sz="1300" dirty="0" err="1"/>
              <a:t>Durée</a:t>
            </a:r>
            <a:r>
              <a:rPr lang="en-US" altLang="fr-FR" sz="1300" dirty="0"/>
              <a:t> de vie 10 -22 sec</a:t>
            </a:r>
          </a:p>
          <a:p>
            <a:endParaRPr lang="en-US" dirty="0"/>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34</a:t>
            </a:fld>
            <a:endParaRPr lang="fr-FR" altLang="fr-FR"/>
          </a:p>
        </p:txBody>
      </p:sp>
    </p:spTree>
    <p:extLst>
      <p:ext uri="{BB962C8B-B14F-4D97-AF65-F5344CB8AC3E}">
        <p14:creationId xmlns:p14="http://schemas.microsoft.com/office/powerpoint/2010/main" val="63563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11A4F71-12D1-4C86-BD6D-1086235B0E24}" type="slidenum">
              <a:rPr lang="fr-FR" altLang="fr-FR" smtClean="0"/>
              <a:pPr eaLnBrk="1" hangingPunct="1">
                <a:spcBef>
                  <a:spcPct val="0"/>
                </a:spcBef>
              </a:pPr>
              <a:t>37</a:t>
            </a:fld>
            <a:endParaRPr lang="fr-FR" altLang="fr-FR"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fr-FR" altLang="fr-FR" smtClean="0"/>
              <a:t>CERN à la pointe de la technologie informatique</a:t>
            </a:r>
          </a:p>
          <a:p>
            <a:pPr eaLnBrk="1" hangingPunct="1"/>
            <a:r>
              <a:rPr lang="fr-FR" altLang="fr-FR" smtClean="0">
                <a:sym typeface="Symbol" pitchFamily="18" charset="2"/>
              </a:rPr>
              <a:t>	 </a:t>
            </a:r>
            <a:r>
              <a:rPr lang="fr-FR" altLang="fr-FR" b="1" smtClean="0">
                <a:sym typeface="Symbol" pitchFamily="18" charset="2"/>
              </a:rPr>
              <a:t>Invention du web</a:t>
            </a:r>
            <a:r>
              <a:rPr lang="fr-FR" altLang="fr-FR" smtClean="0">
                <a:sym typeface="Symbol" pitchFamily="18" charset="2"/>
              </a:rPr>
              <a:t> en 1990</a:t>
            </a:r>
            <a:endParaRPr lang="fr-FR" altLang="fr-FR" smtClean="0"/>
          </a:p>
          <a:p>
            <a:pPr eaLnBrk="1" hangingPunct="1"/>
            <a:endParaRPr lang="en-US" altLang="fr-FR" b="1" smtClean="0"/>
          </a:p>
          <a:p>
            <a:pPr eaLnBrk="1" hangingPunct="1"/>
            <a:endParaRPr lang="en-US" altLang="fr-FR" b="1" smtClean="0"/>
          </a:p>
          <a:p>
            <a:pPr eaLnBrk="1" hangingPunct="1"/>
            <a:endParaRPr lang="en-US" altLang="fr-FR" b="1" smtClean="0"/>
          </a:p>
          <a:p>
            <a:pPr eaLnBrk="1" hangingPunct="1"/>
            <a:r>
              <a:rPr lang="en-US" altLang="fr-FR" b="1" smtClean="0"/>
              <a:t>20GO</a:t>
            </a:r>
          </a:p>
          <a:p>
            <a:pPr eaLnBrk="1" hangingPunct="1"/>
            <a:endParaRPr lang="en-US" altLang="fr-FR" b="1" smtClean="0"/>
          </a:p>
          <a:p>
            <a:pPr eaLnBrk="1" hangingPunct="1"/>
            <a:r>
              <a:rPr lang="en-US" altLang="fr-FR" b="1" smtClean="0"/>
              <a:t>Inelastic cross-section:74mb = 74000nb= 74000000pb=74e6  ===&gt; 400 milliard collisions</a:t>
            </a:r>
          </a:p>
          <a:p>
            <a:pPr eaLnBrk="1" hangingPunct="1"/>
            <a:endParaRPr lang="en-US" altLang="fr-FR" b="1" smtClean="0"/>
          </a:p>
          <a:p>
            <a:pPr eaLnBrk="1" hangingPunct="1"/>
            <a:r>
              <a:rPr lang="fr-FR" altLang="fr-FR" b="1" smtClean="0"/>
              <a:t>Déclenchement:</a:t>
            </a:r>
          </a:p>
          <a:p>
            <a:pPr eaLnBrk="1" hangingPunct="1"/>
            <a:r>
              <a:rPr lang="fr-FR" altLang="fr-FR" smtClean="0"/>
              <a:t>Taux de croisement: 40Mhz</a:t>
            </a:r>
          </a:p>
          <a:p>
            <a:pPr eaLnBrk="1" hangingPunct="1"/>
            <a:r>
              <a:rPr lang="fr-FR" altLang="fr-FR" smtClean="0">
                <a:sym typeface="Symbol" pitchFamily="18" charset="2"/>
              </a:rPr>
              <a:t> </a:t>
            </a:r>
            <a:r>
              <a:rPr lang="fr-FR" altLang="fr-FR" smtClean="0"/>
              <a:t>~100000CD par seconde</a:t>
            </a:r>
          </a:p>
          <a:p>
            <a:pPr eaLnBrk="1" hangingPunct="1"/>
            <a:r>
              <a:rPr lang="fr-FR" altLang="fr-FR" smtClean="0"/>
              <a:t> besoin de faire une sélection en ligne</a:t>
            </a:r>
          </a:p>
          <a:p>
            <a:pPr eaLnBrk="1" hangingPunct="1"/>
            <a:r>
              <a:rPr lang="fr-FR" altLang="fr-FR" smtClean="0"/>
              <a:t> 40Mhz </a:t>
            </a:r>
            <a:r>
              <a:rPr lang="fr-FR" altLang="fr-FR" smtClean="0">
                <a:sym typeface="Symbol" pitchFamily="18" charset="2"/>
              </a:rPr>
              <a:t> 100Khz  200Hz</a:t>
            </a:r>
          </a:p>
          <a:p>
            <a:pPr eaLnBrk="1" hangingPunct="1"/>
            <a:r>
              <a:rPr lang="fr-FR" altLang="fr-FR" smtClean="0">
                <a:sym typeface="Symbol" pitchFamily="18" charset="2"/>
              </a:rPr>
              <a:t> </a:t>
            </a:r>
            <a:r>
              <a:rPr lang="fr-FR" altLang="fr-FR" smtClean="0"/>
              <a:t>0.5 CD par seconde</a:t>
            </a:r>
          </a:p>
          <a:p>
            <a:pPr eaLnBrk="1" hangingPunct="1"/>
            <a:r>
              <a:rPr lang="fr-FR" altLang="fr-FR" smtClean="0">
                <a:sym typeface="Symbol" pitchFamily="18" charset="2"/>
              </a:rPr>
              <a:t> Pile de 7km de CD par an</a:t>
            </a:r>
          </a:p>
          <a:p>
            <a:pPr eaLnBrk="1" hangingPunct="1"/>
            <a:endParaRPr lang="fr-FR" alt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38</a:t>
            </a:fld>
            <a:endParaRPr lang="fr-FR" altLang="fr-FR"/>
          </a:p>
        </p:txBody>
      </p:sp>
    </p:spTree>
    <p:extLst>
      <p:ext uri="{BB962C8B-B14F-4D97-AF65-F5344CB8AC3E}">
        <p14:creationId xmlns:p14="http://schemas.microsoft.com/office/powerpoint/2010/main" val="3524842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D39B625-6AF1-4EEC-8B11-45CA96CE7D63}" type="slidenum">
              <a:rPr lang="fr-FR" altLang="fr-FR" smtClean="0"/>
              <a:pPr eaLnBrk="1" hangingPunct="1">
                <a:spcBef>
                  <a:spcPct val="0"/>
                </a:spcBef>
              </a:pPr>
              <a:t>45</a:t>
            </a:fld>
            <a:endParaRPr lang="fr-FR" altLang="fr-F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defTabSz="990478" eaLnBrk="1" hangingPunct="1">
              <a:defRPr/>
            </a:pPr>
            <a:r>
              <a:rPr lang="fr-FR" sz="1300" dirty="0"/>
              <a:t>Une partie du matériel présenté a été emprunté: Nicolas Arnault, </a:t>
            </a:r>
            <a:r>
              <a:rPr lang="en-US" dirty="0" err="1" smtClean="0"/>
              <a:t>Yann</a:t>
            </a:r>
            <a:r>
              <a:rPr lang="en-US" dirty="0" smtClean="0"/>
              <a:t> </a:t>
            </a:r>
            <a:r>
              <a:rPr lang="en-US" dirty="0" err="1" smtClean="0"/>
              <a:t>Coadou</a:t>
            </a:r>
            <a:r>
              <a:rPr lang="en-US" dirty="0" smtClean="0"/>
              <a:t>, Christophe </a:t>
            </a:r>
            <a:r>
              <a:rPr lang="en-US" dirty="0" err="1" smtClean="0"/>
              <a:t>Ochando</a:t>
            </a:r>
            <a:r>
              <a:rPr lang="en-US" dirty="0" smtClean="0"/>
              <a:t>, Gauthier Hamel de </a:t>
            </a:r>
            <a:r>
              <a:rPr lang="en-US" dirty="0" err="1" smtClean="0"/>
              <a:t>Monchenault</a:t>
            </a:r>
            <a:r>
              <a:rPr lang="en-US" dirty="0" smtClean="0"/>
              <a:t>, Laurent </a:t>
            </a:r>
            <a:r>
              <a:rPr lang="en-US" dirty="0" err="1" smtClean="0"/>
              <a:t>Serin</a:t>
            </a:r>
            <a:r>
              <a:rPr lang="en-US" dirty="0" smtClean="0"/>
              <a:t>, David Rousseau, Francois </a:t>
            </a:r>
            <a:r>
              <a:rPr lang="en-US" dirty="0" err="1" smtClean="0"/>
              <a:t>Vazeille</a:t>
            </a:r>
            <a:endParaRPr lang="en-US" dirty="0" smtClean="0"/>
          </a:p>
          <a:p>
            <a:pPr eaLnBrk="1" hangingPunct="1"/>
            <a:endParaRPr lang="fr-FR" alt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584F2-9AD1-4285-B306-BCCFEBC3154F}" type="slidenum">
              <a:rPr lang="fr-FR" altLang="fr-FR"/>
              <a:pPr/>
              <a:t>47</a:t>
            </a:fld>
            <a:endParaRPr lang="fr-FR" altLang="fr-FR"/>
          </a:p>
        </p:txBody>
      </p:sp>
      <p:sp>
        <p:nvSpPr>
          <p:cNvPr id="567298" name="Rectangle 2"/>
          <p:cNvSpPr>
            <a:spLocks noRot="1" noChangeArrowheads="1" noTextEdit="1"/>
          </p:cNvSpPr>
          <p:nvPr>
            <p:ph type="sldImg"/>
          </p:nvPr>
        </p:nvSpPr>
        <p:spPr>
          <a:ln/>
        </p:spPr>
      </p:sp>
      <p:sp>
        <p:nvSpPr>
          <p:cNvPr id="567299" name="Rectangle 3"/>
          <p:cNvSpPr>
            <a:spLocks noGrp="1" noChangeArrowheads="1"/>
          </p:cNvSpPr>
          <p:nvPr>
            <p:ph type="body" idx="1"/>
          </p:nvPr>
        </p:nvSpPr>
        <p:spPr/>
        <p:txBody>
          <a:bodyP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181EAF1-E879-460E-A2A1-1E6E9B80D025}" type="slidenum">
              <a:rPr lang="fr-FR" altLang="fr-FR" smtClean="0"/>
              <a:pPr eaLnBrk="1" hangingPunct="1">
                <a:spcBef>
                  <a:spcPct val="0"/>
                </a:spcBef>
              </a:pPr>
              <a:t>49</a:t>
            </a:fld>
            <a:endParaRPr lang="fr-FR" altLang="fr-FR"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4</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9A1487D-AF0B-41A6-B6FA-7905B0C3C13C}" type="slidenum">
              <a:rPr lang="fr-FR" altLang="fr-FR" smtClean="0"/>
              <a:pPr eaLnBrk="1" hangingPunct="1">
                <a:spcBef>
                  <a:spcPct val="0"/>
                </a:spcBef>
              </a:pPr>
              <a:t>51</a:t>
            </a:fld>
            <a:endParaRPr lang="fr-FR" altLang="fr-FR" smtClean="0"/>
          </a:p>
        </p:txBody>
      </p:sp>
      <p:sp>
        <p:nvSpPr>
          <p:cNvPr id="7" name="Rectangle 7"/>
          <p:cNvSpPr txBox="1">
            <a:spLocks noGrp="1" noChangeArrowheads="1"/>
          </p:cNvSpPr>
          <p:nvPr/>
        </p:nvSpPr>
        <p:spPr bwMode="auto">
          <a:xfrm>
            <a:off x="4021294" y="9721106"/>
            <a:ext cx="3076363" cy="5117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99048" tIns="49524" rIns="99048" bIns="495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defRPr/>
            </a:pPr>
            <a:fld id="{523AF8DC-E6DB-43C1-AA13-2AA08FA9AD59}" type="slidenum">
              <a:rPr lang="fr-FR" altLang="fr-FR" sz="1300">
                <a:ea typeface="ＭＳ Ｐゴシック" pitchFamily="34" charset="-128"/>
              </a:rPr>
              <a:pPr algn="r">
                <a:defRPr/>
              </a:pPr>
              <a:t>51</a:t>
            </a:fld>
            <a:endParaRPr lang="fr-FR" altLang="fr-FR" sz="1300">
              <a:ea typeface="ＭＳ Ｐゴシック" pitchFamily="34" charset="-128"/>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xfrm>
            <a:off x="946574" y="4863219"/>
            <a:ext cx="5206153" cy="4603798"/>
          </a:xfrm>
          <a:noFill/>
        </p:spPr>
        <p:txBody>
          <a:bodyPr/>
          <a:lstStyle/>
          <a:p>
            <a:pPr eaLnBrk="1" hangingPunct="1"/>
            <a:r>
              <a:rPr lang="fr-FR" altLang="fr-FR" smtClean="0"/>
              <a:t>•énergiede chaquefaisceau</a:t>
            </a:r>
          </a:p>
          <a:p>
            <a:pPr eaLnBrk="1" hangingPunct="1"/>
            <a:r>
              <a:rPr lang="fr-FR" altLang="fr-FR" smtClean="0"/>
              <a:t>300 MJ(unerameTGV à200 km/h!)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676A6874-5C88-45AE-8EAE-F8F8DD2E4DB2}" type="slidenum">
              <a:rPr lang="fr-FR" altLang="fr-FR" smtClean="0"/>
              <a:pPr eaLnBrk="1" hangingPunct="1">
                <a:spcBef>
                  <a:spcPct val="0"/>
                </a:spcBef>
              </a:pPr>
              <a:t>52</a:t>
            </a:fld>
            <a:endParaRPr lang="fr-FR" altLang="fr-FR"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fr-CH" altLang="fr-FR" smtClean="0"/>
              <a:t>1232 dipole magnets.</a:t>
            </a:r>
          </a:p>
          <a:p>
            <a:pPr eaLnBrk="1" hangingPunct="1"/>
            <a:r>
              <a:rPr lang="fr-CH" altLang="fr-FR" smtClean="0">
                <a:solidFill>
                  <a:srgbClr val="000000"/>
                </a:solidFill>
              </a:rPr>
              <a:t>B field 8.3 T (11.8 kA) @ 1.9 K (super-fluid Helium)</a:t>
            </a:r>
          </a:p>
          <a:p>
            <a:pPr algn="ctr" eaLnBrk="1">
              <a:spcBef>
                <a:spcPct val="0"/>
              </a:spcBef>
              <a:buClr>
                <a:srgbClr val="000000"/>
              </a:buClr>
              <a:buFont typeface="Times New Roman" pitchFamily="18" charset="0"/>
              <a:buNone/>
            </a:pPr>
            <a:r>
              <a:rPr lang="en-US" altLang="fr-FR" smtClean="0">
                <a:solidFill>
                  <a:srgbClr val="000000"/>
                </a:solidFill>
              </a:rPr>
              <a:t>Consommation électrique: 120 MW</a:t>
            </a:r>
            <a:br>
              <a:rPr lang="en-US" altLang="fr-FR" smtClean="0">
                <a:solidFill>
                  <a:srgbClr val="000000"/>
                </a:solidFill>
              </a:rPr>
            </a:br>
            <a:r>
              <a:rPr lang="en-US" altLang="fr-FR" smtClean="0">
                <a:solidFill>
                  <a:srgbClr val="000000"/>
                </a:solidFill>
              </a:rPr>
              <a:t>(équivalente à celle d’une ville de 150 000 hab.)   </a:t>
            </a:r>
          </a:p>
          <a:p>
            <a:pPr eaLnBrk="1" hangingPunct="1"/>
            <a:endParaRPr lang="en-US" altLang="fr-FR" smtClean="0">
              <a:solidFill>
                <a:srgbClr val="000000"/>
              </a:solidFill>
            </a:endParaRPr>
          </a:p>
          <a:p>
            <a:pPr eaLnBrk="1" hangingPunct="1"/>
            <a:endParaRPr lang="en-US" altLang="fr-FR" smtClean="0"/>
          </a:p>
          <a:p>
            <a:pPr eaLnBrk="1" hangingPunct="1"/>
            <a:endParaRPr lang="en-US" altLang="fr-FR" smtClean="0"/>
          </a:p>
          <a:p>
            <a:pPr eaLnBrk="1" hangingPunct="1"/>
            <a:endParaRPr lang="en-US" alt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651F971-198B-40B5-BD2E-66C981A82BEA}" type="slidenum">
              <a:rPr lang="fr-FR" altLang="fr-FR" smtClean="0"/>
              <a:pPr eaLnBrk="1" hangingPunct="1">
                <a:spcBef>
                  <a:spcPct val="0"/>
                </a:spcBef>
              </a:pPr>
              <a:t>53</a:t>
            </a:fld>
            <a:endParaRPr lang="fr-FR" altLang="fr-FR"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1E8FBCF-FBD6-4CD0-94BD-1F09EBA94B9D}" type="slidenum">
              <a:rPr lang="fr-FR" altLang="fr-FR" smtClean="0"/>
              <a:pPr eaLnBrk="1" hangingPunct="1">
                <a:spcBef>
                  <a:spcPct val="0"/>
                </a:spcBef>
              </a:pPr>
              <a:t>54</a:t>
            </a:fld>
            <a:endParaRPr lang="fr-FR" altLang="fr-FR"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8717222-7B6A-4B7A-A39B-20E94D630836}" type="slidenum">
              <a:rPr lang="fr-FR" altLang="fr-FR" smtClean="0"/>
              <a:pPr eaLnBrk="1" hangingPunct="1">
                <a:spcBef>
                  <a:spcPct val="0"/>
                </a:spcBef>
              </a:pPr>
              <a:t>55</a:t>
            </a:fld>
            <a:endParaRPr lang="fr-FR" altLang="fr-FR"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B890340-712F-430D-85D3-8D67E6E3E07B}" type="slidenum">
              <a:rPr lang="fr-FR" altLang="fr-FR" smtClean="0"/>
              <a:pPr eaLnBrk="1" hangingPunct="1">
                <a:spcBef>
                  <a:spcPct val="0"/>
                </a:spcBef>
              </a:pPr>
              <a:t>56</a:t>
            </a:fld>
            <a:endParaRPr lang="fr-FR" altLang="fr-F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7"/>
          <p:cNvSpPr>
            <a:spLocks noGrp="1" noChangeArrowheads="1"/>
          </p:cNvSpPr>
          <p:nvPr>
            <p:ph type="sldNum" sz="quarter" idx="5"/>
          </p:nvPr>
        </p:nvSpPr>
        <p:spPr>
          <a:noFill/>
        </p:spPr>
        <p:txBody>
          <a:bodyPr/>
          <a:lstStyle>
            <a:lvl1pPr defTabSz="992198" eaLnBrk="0" hangingPunct="0">
              <a:spcBef>
                <a:spcPct val="30000"/>
              </a:spcBef>
              <a:defRPr sz="1300">
                <a:solidFill>
                  <a:schemeClr val="tx1"/>
                </a:solidFill>
                <a:latin typeface="Arial" pitchFamily="34" charset="0"/>
              </a:defRPr>
            </a:lvl1pPr>
            <a:lvl2pPr marL="41087645" indent="-40592405" defTabSz="992198" eaLnBrk="0" hangingPunct="0">
              <a:spcBef>
                <a:spcPct val="30000"/>
              </a:spcBef>
              <a:defRPr sz="1300">
                <a:solidFill>
                  <a:schemeClr val="tx1"/>
                </a:solidFill>
                <a:latin typeface="Arial" pitchFamily="34" charset="0"/>
              </a:defRPr>
            </a:lvl2pPr>
            <a:lvl3pPr marL="1238098" indent="-247620" defTabSz="992198" eaLnBrk="0" hangingPunct="0">
              <a:spcBef>
                <a:spcPct val="30000"/>
              </a:spcBef>
              <a:defRPr sz="1300">
                <a:solidFill>
                  <a:schemeClr val="tx1"/>
                </a:solidFill>
                <a:latin typeface="Arial" pitchFamily="34" charset="0"/>
              </a:defRPr>
            </a:lvl3pPr>
            <a:lvl4pPr marL="1733337" indent="-247620" defTabSz="992198" eaLnBrk="0" hangingPunct="0">
              <a:spcBef>
                <a:spcPct val="30000"/>
              </a:spcBef>
              <a:defRPr sz="1300">
                <a:solidFill>
                  <a:schemeClr val="tx1"/>
                </a:solidFill>
                <a:latin typeface="Arial" pitchFamily="34" charset="0"/>
              </a:defRPr>
            </a:lvl4pPr>
            <a:lvl5pPr marL="2228576" indent="-247620" defTabSz="992198" eaLnBrk="0" hangingPunct="0">
              <a:spcBef>
                <a:spcPct val="30000"/>
              </a:spcBef>
              <a:defRPr sz="1300">
                <a:solidFill>
                  <a:schemeClr val="tx1"/>
                </a:solidFill>
                <a:latin typeface="Arial" pitchFamily="34" charset="0"/>
              </a:defRPr>
            </a:lvl5pPr>
            <a:lvl6pPr marL="2723815" indent="-247620" defTabSz="992198" eaLnBrk="0" fontAlgn="base" hangingPunct="0">
              <a:spcBef>
                <a:spcPct val="30000"/>
              </a:spcBef>
              <a:spcAft>
                <a:spcPct val="0"/>
              </a:spcAft>
              <a:defRPr sz="1300">
                <a:solidFill>
                  <a:schemeClr val="tx1"/>
                </a:solidFill>
                <a:latin typeface="Arial" pitchFamily="34" charset="0"/>
              </a:defRPr>
            </a:lvl6pPr>
            <a:lvl7pPr marL="3219054" indent="-247620" defTabSz="992198" eaLnBrk="0" fontAlgn="base" hangingPunct="0">
              <a:spcBef>
                <a:spcPct val="30000"/>
              </a:spcBef>
              <a:spcAft>
                <a:spcPct val="0"/>
              </a:spcAft>
              <a:defRPr sz="1300">
                <a:solidFill>
                  <a:schemeClr val="tx1"/>
                </a:solidFill>
                <a:latin typeface="Arial" pitchFamily="34" charset="0"/>
              </a:defRPr>
            </a:lvl7pPr>
            <a:lvl8pPr marL="3714293" indent="-247620" defTabSz="992198" eaLnBrk="0" fontAlgn="base" hangingPunct="0">
              <a:spcBef>
                <a:spcPct val="30000"/>
              </a:spcBef>
              <a:spcAft>
                <a:spcPct val="0"/>
              </a:spcAft>
              <a:defRPr sz="1300">
                <a:solidFill>
                  <a:schemeClr val="tx1"/>
                </a:solidFill>
                <a:latin typeface="Arial" pitchFamily="34" charset="0"/>
              </a:defRPr>
            </a:lvl8pPr>
            <a:lvl9pPr marL="4209532" indent="-247620" defTabSz="992198"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9447FFA-A401-42D5-9958-2BE9B6D33DE1}" type="slidenum">
              <a:rPr lang="en-US" altLang="fr-FR" sz="1400">
                <a:latin typeface="Times New Roman" pitchFamily="18" charset="0"/>
                <a:ea typeface="ＭＳ Ｐゴシック" pitchFamily="34" charset="-128"/>
              </a:rPr>
              <a:pPr eaLnBrk="1" hangingPunct="1">
                <a:spcBef>
                  <a:spcPct val="0"/>
                </a:spcBef>
              </a:pPr>
              <a:t>67</a:t>
            </a:fld>
            <a:endParaRPr lang="en-US" altLang="fr-FR" sz="1400">
              <a:latin typeface="Times New Roman" pitchFamily="18" charset="0"/>
              <a:ea typeface="ＭＳ Ｐゴシック" pitchFamily="34" charset="-128"/>
            </a:endParaRPr>
          </a:p>
        </p:txBody>
      </p:sp>
      <p:sp>
        <p:nvSpPr>
          <p:cNvPr id="26627" name="Rectangle 7"/>
          <p:cNvSpPr txBox="1">
            <a:spLocks noGrp="1" noChangeArrowheads="1"/>
          </p:cNvSpPr>
          <p:nvPr/>
        </p:nvSpPr>
        <p:spPr bwMode="auto">
          <a:xfrm>
            <a:off x="4022937" y="9719329"/>
            <a:ext cx="3074720" cy="513508"/>
          </a:xfrm>
          <a:prstGeom prst="rect">
            <a:avLst/>
          </a:prstGeom>
          <a:noFill/>
          <a:ln w="9525">
            <a:noFill/>
            <a:miter lim="800000"/>
            <a:headEnd/>
            <a:tailEnd/>
          </a:ln>
        </p:spPr>
        <p:txBody>
          <a:bodyPr lIns="99481" tIns="49741" rIns="99481" bIns="49741" anchor="b"/>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r">
              <a:defRPr/>
            </a:pPr>
            <a:fld id="{B105D459-44A4-4BC7-8683-529C49C31278}" type="slidenum">
              <a:rPr lang="en-US" sz="1300">
                <a:effectLst>
                  <a:outerShdw blurRad="38100" dist="38100" dir="2700000" algn="tl">
                    <a:srgbClr val="DDDDDD"/>
                  </a:outerShdw>
                </a:effectLst>
                <a:latin typeface="Arial" charset="0"/>
              </a:rPr>
              <a:pPr algn="r">
                <a:defRPr/>
              </a:pPr>
              <a:t>67</a:t>
            </a:fld>
            <a:endParaRPr lang="en-US" sz="1300">
              <a:effectLst>
                <a:outerShdw blurRad="38100" dist="38100" dir="2700000" algn="tl">
                  <a:srgbClr val="DDDDDD"/>
                </a:outerShdw>
              </a:effectLst>
              <a:latin typeface="Arial" charset="0"/>
            </a:endParaRPr>
          </a:p>
        </p:txBody>
      </p:sp>
      <p:sp>
        <p:nvSpPr>
          <p:cNvPr id="137220" name="Rectangle 2"/>
          <p:cNvSpPr>
            <a:spLocks noGrp="1" noRot="1" noChangeAspect="1" noChangeArrowheads="1" noTextEdit="1"/>
          </p:cNvSpPr>
          <p:nvPr>
            <p:ph type="sldImg"/>
          </p:nvPr>
        </p:nvSpPr>
        <p:spPr>
          <a:xfrm>
            <a:off x="995363" y="769938"/>
            <a:ext cx="5113337" cy="3835400"/>
          </a:xfrm>
          <a:ln/>
        </p:spPr>
      </p:sp>
      <p:sp>
        <p:nvSpPr>
          <p:cNvPr id="137221" name="Rectangle 3"/>
          <p:cNvSpPr>
            <a:spLocks noGrp="1" noChangeArrowheads="1"/>
          </p:cNvSpPr>
          <p:nvPr>
            <p:ph type="body" idx="1"/>
          </p:nvPr>
        </p:nvSpPr>
        <p:spPr>
          <a:xfrm>
            <a:off x="944931" y="4859665"/>
            <a:ext cx="5209440" cy="4605576"/>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9481" tIns="49741" rIns="99481" bIns="49741"/>
          <a:lstStyle/>
          <a:p>
            <a:pPr eaLnBrk="1" hangingPunct="1"/>
            <a:endParaRPr lang="fr-FR" altLang="fr-FR"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20CC5B5C-6448-4062-8133-F890BC59B564}" type="slidenum">
              <a:rPr lang="fr-FR" altLang="fr-FR" smtClean="0"/>
              <a:pPr eaLnBrk="1" hangingPunct="1">
                <a:spcBef>
                  <a:spcPct val="0"/>
                </a:spcBef>
              </a:pPr>
              <a:t>71</a:t>
            </a:fld>
            <a:endParaRPr lang="fr-FR" alt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fr-FR" altLang="fr-FR" dirty="0" err="1" smtClean="0"/>
              <a:t>Meme</a:t>
            </a:r>
            <a:r>
              <a:rPr lang="fr-FR" altLang="fr-FR" dirty="0" smtClean="0"/>
              <a:t> </a:t>
            </a:r>
            <a:r>
              <a:rPr lang="fr-FR" altLang="fr-FR" dirty="0" err="1" smtClean="0"/>
              <a:t>charche</a:t>
            </a:r>
            <a:r>
              <a:rPr lang="fr-FR" altLang="fr-FR" dirty="0" smtClean="0"/>
              <a:t> </a:t>
            </a:r>
            <a:r>
              <a:rPr lang="fr-FR" altLang="fr-FR" dirty="0" err="1" smtClean="0"/>
              <a:t>electrique</a:t>
            </a:r>
            <a:r>
              <a:rPr lang="fr-FR" altLang="fr-FR" dirty="0" smtClean="0"/>
              <a:t> par colonne</a:t>
            </a:r>
          </a:p>
          <a:p>
            <a:pPr eaLnBrk="1" hangingPunct="1"/>
            <a:r>
              <a:rPr lang="fr-FR" altLang="fr-FR" dirty="0" smtClean="0"/>
              <a:t>Neutrino difficile a </a:t>
            </a:r>
            <a:r>
              <a:rPr lang="fr-FR" altLang="fr-FR" dirty="0" err="1" smtClean="0"/>
              <a:t>detecter</a:t>
            </a:r>
            <a:endParaRPr lang="fr-FR" altLang="fr-FR" dirty="0" smtClean="0"/>
          </a:p>
          <a:p>
            <a:pPr eaLnBrk="1" hangingPunct="1"/>
            <a:endParaRPr lang="fr-FR" altLang="fr-FR" dirty="0" smtClean="0"/>
          </a:p>
          <a:p>
            <a:pPr eaLnBrk="1" hangingPunct="1"/>
            <a:r>
              <a:rPr lang="fr-FR" altLang="fr-FR" dirty="0" err="1" smtClean="0"/>
              <a:t>Matiere</a:t>
            </a:r>
            <a:r>
              <a:rPr lang="fr-FR" altLang="fr-FR" dirty="0" smtClean="0"/>
              <a:t> instable produit par rayons cosmiques et dans les </a:t>
            </a:r>
            <a:r>
              <a:rPr lang="fr-FR" altLang="fr-FR" dirty="0" err="1" smtClean="0"/>
              <a:t>accelerateurs</a:t>
            </a:r>
            <a:r>
              <a:rPr lang="fr-FR" altLang="fr-FR" dirty="0" smtClean="0"/>
              <a:t> </a:t>
            </a:r>
          </a:p>
          <a:p>
            <a:pPr eaLnBrk="1" hangingPunct="1"/>
            <a:r>
              <a:rPr lang="fr-FR" altLang="fr-FR" dirty="0" err="1" smtClean="0"/>
              <a:t>Present</a:t>
            </a:r>
            <a:r>
              <a:rPr lang="fr-FR" altLang="fr-FR" dirty="0" smtClean="0"/>
              <a:t> au </a:t>
            </a:r>
            <a:r>
              <a:rPr lang="fr-FR" altLang="fr-FR" dirty="0" err="1" smtClean="0"/>
              <a:t>debut</a:t>
            </a:r>
            <a:r>
              <a:rPr lang="fr-FR" altLang="fr-FR" dirty="0" smtClean="0"/>
              <a:t> de l’univers</a:t>
            </a:r>
          </a:p>
          <a:p>
            <a:pPr eaLnBrk="1" hangingPunct="1"/>
            <a:r>
              <a:rPr lang="fr-FR" altLang="fr-FR" dirty="0" err="1" smtClean="0"/>
              <a:t>mtop</a:t>
            </a:r>
            <a:r>
              <a:rPr lang="fr-FR" altLang="fr-FR" dirty="0" smtClean="0"/>
              <a:t>=100000m_u</a:t>
            </a:r>
          </a:p>
          <a:p>
            <a:pPr eaLnBrk="1" hangingPunct="1"/>
            <a:r>
              <a:rPr lang="fr-FR" altLang="fr-FR" dirty="0" smtClean="0"/>
              <a:t>Neutrino fut introduit pour assurer </a:t>
            </a:r>
            <a:r>
              <a:rPr lang="fr-FR" altLang="fr-FR" dirty="0" err="1" smtClean="0"/>
              <a:t>laconservation</a:t>
            </a:r>
            <a:r>
              <a:rPr lang="fr-FR" altLang="fr-FR" dirty="0" smtClean="0"/>
              <a:t> de l’énergie dans les processus de </a:t>
            </a:r>
            <a:r>
              <a:rPr lang="fr-FR" altLang="fr-FR" dirty="0" err="1" smtClean="0"/>
              <a:t>desintegration</a:t>
            </a:r>
            <a:r>
              <a:rPr lang="fr-FR" altLang="fr-FR" dirty="0" smtClean="0"/>
              <a:t> beta</a:t>
            </a:r>
          </a:p>
          <a:p>
            <a:pPr eaLnBrk="1" hangingPunct="1"/>
            <a:endParaRPr lang="fr-FR" altLang="fr-FR" dirty="0" smtClean="0"/>
          </a:p>
          <a:p>
            <a:pPr eaLnBrk="1" hangingPunct="1"/>
            <a:r>
              <a:rPr lang="fr-FR" altLang="fr-FR" dirty="0" smtClean="0"/>
              <a:t>65 milliards par centimètre carrés et par seconde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776C002-91E7-4ABD-ADEF-B2E511E543F7}" type="slidenum">
              <a:rPr lang="fr-FR" altLang="fr-FR" smtClean="0"/>
              <a:pPr eaLnBrk="1" hangingPunct="1">
                <a:spcBef>
                  <a:spcPct val="0"/>
                </a:spcBef>
              </a:pPr>
              <a:t>72</a:t>
            </a:fld>
            <a:endParaRPr lang="fr-FR" altLang="fr-F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fr-FR" smtClean="0"/>
              <a:t>Univers d’une grande compléxité et diversité</a:t>
            </a:r>
          </a:p>
          <a:p>
            <a:pPr eaLnBrk="1" hangingPunct="1"/>
            <a:r>
              <a:rPr lang="en-US" altLang="fr-FR" smtClean="0"/>
              <a:t>Pt commun entre ces objects qiu ont des comportements differents</a:t>
            </a:r>
          </a:p>
          <a:p>
            <a:pPr eaLnBrk="1" hangingPunct="1"/>
            <a:r>
              <a:rPr lang="en-US" altLang="fr-FR" smtClean="0"/>
              <a:t>La science a prouvé que ces objets sont constitués des memes briques fondamentales </a:t>
            </a:r>
          </a:p>
          <a:p>
            <a:pPr eaLnBrk="1" hangingPunct="1"/>
            <a:endParaRPr lang="en-US" alt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CFF3AA5-007C-47FC-BFB9-FB531BB06E2D}" type="slidenum">
              <a:rPr lang="fr-FR" altLang="fr-FR" smtClean="0"/>
              <a:pPr eaLnBrk="1" hangingPunct="1">
                <a:spcBef>
                  <a:spcPct val="0"/>
                </a:spcBef>
              </a:pPr>
              <a:t>74</a:t>
            </a:fld>
            <a:endParaRPr lang="fr-FR" altLang="fr-FR"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fr-FR" altLang="fr-FR"/>
              <a:t>Augmenter l’énergie des particules en les accélérant. </a:t>
            </a:r>
            <a:br>
              <a:rPr lang="fr-FR" altLang="fr-FR"/>
            </a:br>
            <a:r>
              <a:rPr lang="fr-FR" altLang="fr-FR"/>
              <a:t>Donner beaucoup </a:t>
            </a:r>
            <a:r>
              <a:rPr lang="fr-FR" altLang="fr-FR" b="1"/>
              <a:t>d'énergie cinétique</a:t>
            </a:r>
            <a:r>
              <a:rPr lang="fr-FR" altLang="fr-FR"/>
              <a:t> </a:t>
            </a:r>
          </a:p>
          <a:p>
            <a:pPr lvl="1" eaLnBrk="1" hangingPunct="1"/>
            <a:r>
              <a:rPr kumimoji="1" lang="fr-FR" altLang="fr-FR" sz="1100"/>
              <a:t>Particules chargées accélérées par un champ électrique</a:t>
            </a:r>
          </a:p>
          <a:p>
            <a:pPr lvl="1" eaLnBrk="1" hangingPunct="1"/>
            <a:r>
              <a:rPr kumimoji="1" lang="fr-FR" altLang="fr-FR" sz="1100"/>
              <a:t>Particules chargées courbées par un champ magnétique</a:t>
            </a:r>
          </a:p>
          <a:p>
            <a:pPr lvl="1" eaLnBrk="1" hangingPunct="1"/>
            <a:endParaRPr lang="fr-FR" altLang="fr-FR" sz="1100"/>
          </a:p>
          <a:p>
            <a:pPr eaLnBrk="1" hangingPunct="1">
              <a:lnSpc>
                <a:spcPct val="80000"/>
              </a:lnSpc>
            </a:pPr>
            <a:r>
              <a:rPr lang="fr-FR" altLang="fr-FR"/>
              <a:t>Provoquer des </a:t>
            </a:r>
            <a:r>
              <a:rPr lang="fr-FR" altLang="fr-FR" b="1"/>
              <a:t>collisions</a:t>
            </a:r>
            <a:r>
              <a:rPr lang="fr-FR" altLang="fr-FR"/>
              <a:t/>
            </a:r>
            <a:br>
              <a:rPr lang="fr-FR" altLang="fr-FR"/>
            </a:br>
            <a:endParaRPr lang="fr-FR" altLang="fr-FR"/>
          </a:p>
          <a:p>
            <a:pPr eaLnBrk="1" hangingPunct="1">
              <a:lnSpc>
                <a:spcPct val="80000"/>
              </a:lnSpc>
            </a:pPr>
            <a:endParaRPr lang="fr-FR" altLang="fr-FR"/>
          </a:p>
          <a:p>
            <a:pPr eaLnBrk="1" hangingPunct="1">
              <a:lnSpc>
                <a:spcPct val="80000"/>
              </a:lnSpc>
            </a:pPr>
            <a:endParaRPr lang="fr-FR" altLang="fr-FR"/>
          </a:p>
          <a:p>
            <a:pPr eaLnBrk="1" hangingPunct="1">
              <a:lnSpc>
                <a:spcPct val="80000"/>
              </a:lnSpc>
            </a:pPr>
            <a:endParaRPr lang="fr-FR" altLang="fr-FR"/>
          </a:p>
          <a:p>
            <a:pPr eaLnBrk="1" hangingPunct="1">
              <a:lnSpc>
                <a:spcPct val="80000"/>
              </a:lnSpc>
            </a:pPr>
            <a:r>
              <a:rPr lang="fr-FR" altLang="fr-FR"/>
              <a:t>Durant cette collision, </a:t>
            </a:r>
            <a:r>
              <a:rPr lang="fr-FR" altLang="fr-FR" b="1"/>
              <a:t>l'énergie cinétique</a:t>
            </a:r>
          </a:p>
          <a:p>
            <a:pPr eaLnBrk="1" hangingPunct="1">
              <a:lnSpc>
                <a:spcPct val="80000"/>
              </a:lnSpc>
            </a:pPr>
            <a:r>
              <a:rPr lang="fr-FR" altLang="fr-FR"/>
              <a:t>   des particules est convertie en </a:t>
            </a:r>
          </a:p>
          <a:p>
            <a:pPr eaLnBrk="1" hangingPunct="1">
              <a:lnSpc>
                <a:spcPct val="80000"/>
              </a:lnSpc>
            </a:pPr>
            <a:r>
              <a:rPr lang="fr-FR" altLang="fr-FR"/>
              <a:t>   </a:t>
            </a:r>
            <a:r>
              <a:rPr lang="fr-FR" altLang="fr-FR" b="1"/>
              <a:t>énergie de masse</a:t>
            </a:r>
            <a:r>
              <a:rPr lang="fr-FR" altLang="fr-FR"/>
              <a:t> pour former </a:t>
            </a:r>
          </a:p>
          <a:p>
            <a:pPr eaLnBrk="1" hangingPunct="1">
              <a:lnSpc>
                <a:spcPct val="80000"/>
              </a:lnSpc>
            </a:pPr>
            <a:r>
              <a:rPr lang="fr-FR" altLang="fr-FR"/>
              <a:t>   de nouvelles particules massives</a:t>
            </a:r>
            <a:endParaRPr kumimoji="1" lang="fr-FR" altLang="fr-FR"/>
          </a:p>
          <a:p>
            <a:pPr eaLnBrk="1" hangingPunct="1"/>
            <a:endParaRPr lang="fr-FR" altLang="fr-FR">
              <a:solidFill>
                <a:srgbClr val="000000"/>
              </a:solidFill>
            </a:endParaRPr>
          </a:p>
          <a:p>
            <a:pPr eaLnBrk="1" hangingPunct="1"/>
            <a:r>
              <a:rPr lang="fr-FR" altLang="fr-FR">
                <a:solidFill>
                  <a:srgbClr val="000000"/>
                </a:solidFill>
              </a:rPr>
              <a:t>Ces particules se désintègrent presque aussitôt en particules plus légères : les </a:t>
            </a:r>
            <a:r>
              <a:rPr lang="fr-FR" altLang="fr-FR" b="1">
                <a:solidFill>
                  <a:srgbClr val="000000"/>
                </a:solidFill>
              </a:rPr>
              <a:t>produits de désintégrations</a:t>
            </a:r>
            <a:r>
              <a:rPr lang="fr-FR" altLang="fr-FR">
                <a:solidFill>
                  <a:srgbClr val="000000"/>
                </a:solidFill>
              </a:rPr>
              <a:t> Ces produits de désintégrations (électrons, photons, muons ...) ont une durée de vie suffisamment importante pour pouvoir être détectés.</a:t>
            </a:r>
            <a:endParaRPr lang="en-US" altLang="fr-FR">
              <a:solidFill>
                <a:srgbClr val="000000"/>
              </a:solidFill>
            </a:endParaRPr>
          </a:p>
          <a:p>
            <a:pPr eaLnBrk="1" hangingPunct="1"/>
            <a:endParaRPr lang="en-US"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5</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C91BDD3-DB55-4C26-B1B1-5A05FDE9FDF7}" type="slidenum">
              <a:rPr lang="fr-FR" altLang="fr-FR" smtClean="0"/>
              <a:pPr eaLnBrk="1" hangingPunct="1">
                <a:spcBef>
                  <a:spcPct val="0"/>
                </a:spcBef>
              </a:pPr>
              <a:t>77</a:t>
            </a:fld>
            <a:endParaRPr lang="fr-FR" altLang="fr-FR"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fr-FR" altLang="fr-FR" smtClean="0"/>
              <a:t>Il y a toujours qqn qui travaille!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6</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7</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8</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9</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10</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6806"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10360002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082DA2E-3AE8-4E7A-B82B-AB56F0450C4D}"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6082490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CB474FD-157F-49A1-BA40-9A6C092921AB}"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27306777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8958F12-14B8-410B-BABB-2B624AAF6573}"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26992031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F6ABD9A1-47A4-4091-BB5B-731BF675AA30}"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38289437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B3FC3BC0-6FB4-4AB2-A8F0-DD8552777CF1}"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7199596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97FAD212-3677-49C6-8A0B-A44C0665BF77}"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9701489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4ECF340-B7F2-4E07-A4C7-E3E60343D70C}"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3080555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BC49BAC-A4D6-463A-A50D-F5D2A75D859A}"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6164438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24BC091B-6153-4E2F-BF74-CF840068103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0568507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6892EAAF-1F11-4ECF-A648-E714DB8BDE8D}"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8652880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0"/>
            <a:ext cx="9144000" cy="533400"/>
          </a:xfrm>
          <a:prstGeom prst="rect">
            <a:avLst/>
          </a:prstGeom>
          <a:solidFill>
            <a:srgbClr val="00CC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defRPr/>
            </a:pPr>
            <a:endParaRPr lang="fr-FR" altLang="fr-FR" smtClean="0"/>
          </a:p>
        </p:txBody>
      </p:sp>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655320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3943FDE9-79F2-4C4C-B1CD-230723E82903}" type="slidenum">
              <a:rPr lang="fr-FR" altLang="en-US"/>
              <a:pPr>
                <a:defRPr/>
              </a:pPr>
              <a:t>‹N°›</a:t>
            </a:fld>
            <a:endParaRPr lang="fr-FR" altLang="en-US"/>
          </a:p>
        </p:txBody>
      </p:sp>
      <p:sp>
        <p:nvSpPr>
          <p:cNvPr id="1029"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a:p>
            <a:pPr lvl="4"/>
            <a:endParaRPr lang="en-US" altLang="fr-FR"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fr-FR"/>
          </a:p>
        </p:txBody>
      </p:sp>
    </p:spTree>
  </p:cSld>
  <p:clrMap bg1="lt1" tx1="dk1" bg2="lt2" tx2="dk2" accent1="accent1" accent2="accent2" accent3="accent3" accent4="accent4" accent5="accent5" accent6="accent6" hlink="hlink" folHlink="folHlink"/>
  <p:sldLayoutIdLst>
    <p:sldLayoutId id="2147483824"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6.emf"/><Relationship Id="rId5" Type="http://schemas.openxmlformats.org/officeDocument/2006/relationships/oleObject" Target="../embeddings/oleObject2.bin"/><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4.png"/><Relationship Id="rId5" Type="http://schemas.openxmlformats.org/officeDocument/2006/relationships/image" Target="../media/image72.emf"/><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5.png"/><Relationship Id="rId5" Type="http://schemas.openxmlformats.org/officeDocument/2006/relationships/image" Target="../media/image46.e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914400" y="0"/>
            <a:ext cx="8229600" cy="1446213"/>
          </a:xfrm>
        </p:spPr>
        <p:txBody>
          <a:bodyPr/>
          <a:lstStyle/>
          <a:p>
            <a:pPr algn="r" eaLnBrk="1" hangingPunct="1"/>
            <a:r>
              <a:rPr lang="en-US" altLang="fr-FR" sz="4400" smtClean="0"/>
              <a:t>La découverte du boson de Higgs au LHC</a:t>
            </a:r>
          </a:p>
        </p:txBody>
      </p:sp>
      <p:pic>
        <p:nvPicPr>
          <p:cNvPr id="3078" name="Picture 20" descr="l-coul-50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703" y="6023610"/>
            <a:ext cx="12588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logo_PSUD_new"/>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425" y="6023610"/>
            <a:ext cx="12461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6" name="Group 13"/>
          <p:cNvGrpSpPr>
            <a:grpSpLocks/>
          </p:cNvGrpSpPr>
          <p:nvPr/>
        </p:nvGrpSpPr>
        <p:grpSpPr bwMode="auto">
          <a:xfrm>
            <a:off x="-838200" y="2281990"/>
            <a:ext cx="6021388" cy="4864099"/>
            <a:chOff x="-596" y="1256"/>
            <a:chExt cx="3793" cy="3064"/>
          </a:xfrm>
        </p:grpSpPr>
        <p:pic>
          <p:nvPicPr>
            <p:cNvPr id="3087" name="Picture 9" descr="atlas_collisionjuillet_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 y="1279"/>
              <a:ext cx="3781" cy="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10"/>
            <p:cNvSpPr>
              <a:spLocks noChangeArrowheads="1"/>
            </p:cNvSpPr>
            <p:nvPr/>
          </p:nvSpPr>
          <p:spPr bwMode="auto">
            <a:xfrm>
              <a:off x="-596" y="125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grpSp>
      <p:grpSp>
        <p:nvGrpSpPr>
          <p:cNvPr id="3083" name="Group 15"/>
          <p:cNvGrpSpPr>
            <a:grpSpLocks/>
          </p:cNvGrpSpPr>
          <p:nvPr/>
        </p:nvGrpSpPr>
        <p:grpSpPr bwMode="auto">
          <a:xfrm>
            <a:off x="3837711" y="1889760"/>
            <a:ext cx="5473929" cy="3623168"/>
            <a:chOff x="3211" y="1726"/>
            <a:chExt cx="2549" cy="1636"/>
          </a:xfrm>
        </p:grpSpPr>
        <p:pic>
          <p:nvPicPr>
            <p:cNvPr id="3085" name="Picture 12" descr="cms_collisionjuillet_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1" y="1726"/>
              <a:ext cx="254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3075" name="Rectangle 5"/>
          <p:cNvSpPr>
            <a:spLocks noGrp="1" noChangeArrowheads="1"/>
          </p:cNvSpPr>
          <p:nvPr>
            <p:ph type="subTitle" idx="1"/>
          </p:nvPr>
        </p:nvSpPr>
        <p:spPr>
          <a:xfrm>
            <a:off x="5486400" y="1498600"/>
            <a:ext cx="3657600" cy="1303338"/>
          </a:xfrm>
        </p:spPr>
        <p:txBody>
          <a:bodyPr/>
          <a:lstStyle/>
          <a:p>
            <a:pPr algn="r" eaLnBrk="1" hangingPunct="1"/>
            <a:r>
              <a:rPr lang="en-US" altLang="fr-FR" b="1" dirty="0" smtClean="0">
                <a:solidFill>
                  <a:srgbClr val="00CCFF"/>
                </a:solidFill>
              </a:rPr>
              <a:t>Nikola </a:t>
            </a:r>
            <a:r>
              <a:rPr lang="en-US" altLang="fr-FR" b="1" dirty="0" err="1" smtClean="0">
                <a:solidFill>
                  <a:srgbClr val="00CCFF"/>
                </a:solidFill>
              </a:rPr>
              <a:t>Makovec</a:t>
            </a:r>
            <a:endParaRPr lang="en-US" altLang="fr-FR" b="1" dirty="0" smtClean="0">
              <a:solidFill>
                <a:srgbClr val="00CCFF"/>
              </a:solidFill>
            </a:endParaRPr>
          </a:p>
        </p:txBody>
      </p:sp>
      <p:grpSp>
        <p:nvGrpSpPr>
          <p:cNvPr id="3079" name="Group 27"/>
          <p:cNvGrpSpPr>
            <a:grpSpLocks/>
          </p:cNvGrpSpPr>
          <p:nvPr/>
        </p:nvGrpSpPr>
        <p:grpSpPr bwMode="auto">
          <a:xfrm>
            <a:off x="8023860" y="5393373"/>
            <a:ext cx="1028700" cy="1373187"/>
            <a:chOff x="6356" y="1975"/>
            <a:chExt cx="705" cy="928"/>
          </a:xfrm>
        </p:grpSpPr>
        <p:sp>
          <p:nvSpPr>
            <p:cNvPr id="3081" name="Rectangle 2"/>
            <p:cNvSpPr>
              <a:spLocks noChangeArrowheads="1"/>
            </p:cNvSpPr>
            <p:nvPr/>
          </p:nvSpPr>
          <p:spPr bwMode="auto">
            <a:xfrm>
              <a:off x="6356" y="1975"/>
              <a:ext cx="705" cy="92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3082" name="Picture 6" descr="logo_cnrs"/>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 y="1994"/>
              <a:ext cx="649"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10</a:t>
            </a:r>
            <a:r>
              <a:rPr lang="en-US" altLang="fr-FR" sz="1800" baseline="30000"/>
              <a:t>-15</a:t>
            </a:r>
            <a:r>
              <a:rPr lang="en-US" altLang="fr-FR" sz="1800"/>
              <a:t>m</a:t>
            </a:r>
            <a:endParaRPr lang="fr-FR" altLang="fr-FR"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dirty="0" smtClean="0"/>
              <a:t>10,000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dirty="0" smtClean="0"/>
              <a:t>: 10</a:t>
            </a:r>
            <a:r>
              <a:rPr lang="en-US" altLang="fr-FR" sz="2200" baseline="30000" dirty="0" smtClean="0"/>
              <a:t>-18</a:t>
            </a:r>
            <a:r>
              <a:rPr lang="en-US" altLang="fr-FR" sz="2200" dirty="0" smtClean="0"/>
              <a:t>m</a:t>
            </a:r>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répulsive</a:t>
            </a:r>
          </a:p>
          <a:p>
            <a:pPr marL="344487" lvl="1" indent="0" eaLnBrk="1" hangingPunct="1">
              <a:buFont typeface="Wingdings" pitchFamily="2" charset="2"/>
              <a:buNone/>
              <a:defRPr/>
            </a:pPr>
            <a:r>
              <a:rPr lang="fr-FR" altLang="fr-FR" sz="2000" dirty="0">
                <a:latin typeface="+mj-lt"/>
              </a:rPr>
              <a:t> </a:t>
            </a:r>
            <a:r>
              <a:rPr lang="fr-FR" altLang="fr-FR" sz="2000" dirty="0" smtClean="0">
                <a:latin typeface="+mj-lt"/>
              </a:rPr>
              <a:t>   </a:t>
            </a:r>
            <a:r>
              <a:rPr lang="fr-FR" altLang="fr-FR" sz="2000" dirty="0" smtClean="0">
                <a:latin typeface="+mj-lt"/>
                <a:sym typeface="Symbol"/>
              </a:rPr>
              <a:t></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45685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78962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725922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16</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223650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FC85D95-EFDC-4DBC-8ABA-91E801F6068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7411" name="Rectangle 2"/>
          <p:cNvSpPr>
            <a:spLocks noGrp="1" noChangeArrowheads="1"/>
          </p:cNvSpPr>
          <p:nvPr>
            <p:ph type="title"/>
          </p:nvPr>
        </p:nvSpPr>
        <p:spPr>
          <a:xfrm>
            <a:off x="1654175" y="0"/>
            <a:ext cx="5872163" cy="519113"/>
          </a:xfrm>
        </p:spPr>
        <p:txBody>
          <a:bodyPr/>
          <a:lstStyle/>
          <a:p>
            <a:pPr eaLnBrk="1" hangingPunct="1"/>
            <a:endParaRPr lang="fr-FR" altLang="fr-FR" smtClean="0"/>
          </a:p>
        </p:txBody>
      </p:sp>
      <p:pic>
        <p:nvPicPr>
          <p:cNvPr id="17412"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679450"/>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5400000">
              <a:off x="1767" y="3287"/>
              <a:ext cx="625"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Relativé</a:t>
              </a:r>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663" y="609600"/>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19</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23825" y="5943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977" y="13890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2" descr="D:\Boulot\Outreach\Materiel\Images\be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3680" y="5261768"/>
            <a:ext cx="2118360" cy="1489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1687" y="0"/>
            <a:ext cx="5995551" cy="523220"/>
          </a:xfrm>
        </p:spPr>
        <p:txBody>
          <a:bodyPr/>
          <a:lstStyle/>
          <a:p>
            <a:r>
              <a:rPr lang="fr-FR" altLang="fr-FR" dirty="0"/>
              <a:t>Prix Nobel de Physique 2013</a:t>
            </a:r>
            <a:endParaRPr lang="en-US" dirty="0"/>
          </a:p>
        </p:txBody>
      </p:sp>
      <p:sp>
        <p:nvSpPr>
          <p:cNvPr id="3" name="Espace réservé du contenu 2"/>
          <p:cNvSpPr>
            <a:spLocks noGrp="1"/>
          </p:cNvSpPr>
          <p:nvPr>
            <p:ph idx="1"/>
          </p:nvPr>
        </p:nvSpPr>
        <p:spPr>
          <a:xfrm>
            <a:off x="174625" y="658178"/>
            <a:ext cx="8843963" cy="2100262"/>
          </a:xfrm>
        </p:spPr>
        <p:txBody>
          <a:bodyPr/>
          <a:lstStyle/>
          <a:p>
            <a:r>
              <a:rPr lang="en-US" sz="1600" dirty="0"/>
              <a:t>Le Prix Nobel de Physique 2013 a </a:t>
            </a:r>
            <a:r>
              <a:rPr lang="en-US" sz="1600" dirty="0" err="1"/>
              <a:t>été</a:t>
            </a:r>
            <a:r>
              <a:rPr lang="en-US" sz="1600" dirty="0"/>
              <a:t> </a:t>
            </a:r>
            <a:r>
              <a:rPr lang="en-US" sz="1600" dirty="0" err="1"/>
              <a:t>décerné</a:t>
            </a:r>
            <a:r>
              <a:rPr lang="en-US" sz="1600" dirty="0"/>
              <a:t> à</a:t>
            </a:r>
            <a:r>
              <a:rPr lang="en-US" sz="1600" b="1" dirty="0"/>
              <a:t> </a:t>
            </a:r>
            <a:r>
              <a:rPr lang="en-US" sz="1800" b="1" dirty="0">
                <a:solidFill>
                  <a:srgbClr val="FF0000"/>
                </a:solidFill>
              </a:rPr>
              <a:t>François </a:t>
            </a:r>
            <a:r>
              <a:rPr lang="en-US" sz="1800" b="1" dirty="0" err="1">
                <a:solidFill>
                  <a:srgbClr val="FF0000"/>
                </a:solidFill>
              </a:rPr>
              <a:t>Englert</a:t>
            </a:r>
            <a:r>
              <a:rPr lang="en-US" sz="1800" b="1" dirty="0">
                <a:solidFill>
                  <a:srgbClr val="FF0000"/>
                </a:solidFill>
              </a:rPr>
              <a:t> </a:t>
            </a:r>
            <a:r>
              <a:rPr lang="en-US" sz="1600" dirty="0"/>
              <a:t>et</a:t>
            </a:r>
            <a:r>
              <a:rPr lang="en-US" sz="1800" b="1" dirty="0">
                <a:solidFill>
                  <a:srgbClr val="FF0000"/>
                </a:solidFill>
              </a:rPr>
              <a:t> Peter Higgs</a:t>
            </a:r>
            <a:r>
              <a:rPr lang="en-US" sz="1800" dirty="0">
                <a:solidFill>
                  <a:srgbClr val="FF0000"/>
                </a:solidFill>
              </a:rPr>
              <a:t> </a:t>
            </a:r>
            <a:r>
              <a:rPr lang="en-US" sz="1600" dirty="0" smtClean="0"/>
              <a:t>“pour la </a:t>
            </a:r>
            <a:r>
              <a:rPr lang="en-US" sz="1600" dirty="0" err="1" smtClean="0"/>
              <a:t>découverte</a:t>
            </a:r>
            <a:r>
              <a:rPr lang="en-US" sz="1600" dirty="0" smtClean="0"/>
              <a:t> </a:t>
            </a:r>
            <a:r>
              <a:rPr lang="en-US" sz="1600" dirty="0" err="1" smtClean="0"/>
              <a:t>théorique</a:t>
            </a:r>
            <a:r>
              <a:rPr lang="en-US" sz="1600" dirty="0" smtClean="0"/>
              <a:t> du </a:t>
            </a:r>
            <a:r>
              <a:rPr lang="en-US" sz="1600" dirty="0" err="1" smtClean="0"/>
              <a:t>mécanisme</a:t>
            </a:r>
            <a:r>
              <a:rPr lang="en-US" sz="1600" dirty="0" smtClean="0"/>
              <a:t> qui </a:t>
            </a:r>
            <a:r>
              <a:rPr lang="en-US" sz="1600" dirty="0" err="1" smtClean="0"/>
              <a:t>contribue</a:t>
            </a:r>
            <a:r>
              <a:rPr lang="en-US" sz="1600" dirty="0" smtClean="0"/>
              <a:t> à </a:t>
            </a:r>
            <a:r>
              <a:rPr lang="en-US" sz="1600" dirty="0" err="1" smtClean="0"/>
              <a:t>notre</a:t>
            </a:r>
            <a:r>
              <a:rPr lang="en-US" sz="1600" dirty="0" smtClean="0"/>
              <a:t> </a:t>
            </a:r>
            <a:r>
              <a:rPr lang="en-US" sz="1600" dirty="0" err="1" smtClean="0"/>
              <a:t>compréhension</a:t>
            </a:r>
            <a:r>
              <a:rPr lang="en-US" sz="1600" dirty="0" smtClean="0"/>
              <a:t> de </a:t>
            </a:r>
            <a:r>
              <a:rPr lang="en-US" sz="1800" b="1" dirty="0" err="1" smtClean="0">
                <a:solidFill>
                  <a:schemeClr val="tx2">
                    <a:lumMod val="60000"/>
                    <a:lumOff val="40000"/>
                  </a:schemeClr>
                </a:solidFill>
              </a:rPr>
              <a:t>l’origine</a:t>
            </a:r>
            <a:r>
              <a:rPr lang="en-US" sz="1800" b="1" dirty="0" smtClean="0">
                <a:solidFill>
                  <a:schemeClr val="tx2">
                    <a:lumMod val="60000"/>
                    <a:lumOff val="40000"/>
                  </a:schemeClr>
                </a:solidFill>
              </a:rPr>
              <a:t> de la masse des </a:t>
            </a:r>
            <a:r>
              <a:rPr lang="en-US" sz="1800" b="1" dirty="0" err="1" smtClean="0">
                <a:solidFill>
                  <a:schemeClr val="tx2">
                    <a:lumMod val="60000"/>
                    <a:lumOff val="40000"/>
                  </a:schemeClr>
                </a:solidFill>
              </a:rPr>
              <a:t>particules</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subatomiques</a:t>
            </a:r>
            <a:r>
              <a:rPr lang="en-US" sz="1600" dirty="0" smtClean="0"/>
              <a:t>, et qui a </a:t>
            </a:r>
            <a:r>
              <a:rPr lang="en-US" sz="1600" dirty="0" err="1" smtClean="0"/>
              <a:t>été</a:t>
            </a:r>
            <a:r>
              <a:rPr lang="en-US" sz="1600" dirty="0" smtClean="0"/>
              <a:t> </a:t>
            </a:r>
            <a:r>
              <a:rPr lang="en-US" sz="1600" dirty="0" err="1" smtClean="0"/>
              <a:t>récemment</a:t>
            </a:r>
            <a:r>
              <a:rPr lang="en-US" sz="1600" dirty="0" smtClean="0"/>
              <a:t> </a:t>
            </a:r>
            <a:r>
              <a:rPr lang="en-US" sz="1600" dirty="0" err="1" smtClean="0"/>
              <a:t>confirmée</a:t>
            </a:r>
            <a:r>
              <a:rPr lang="en-US" sz="1600" dirty="0" smtClean="0"/>
              <a:t> par la </a:t>
            </a:r>
            <a:r>
              <a:rPr lang="en-US" sz="1800" b="1" dirty="0" err="1" smtClean="0">
                <a:solidFill>
                  <a:schemeClr val="tx2">
                    <a:lumMod val="60000"/>
                    <a:lumOff val="40000"/>
                  </a:schemeClr>
                </a:solidFill>
              </a:rPr>
              <a:t>découverte</a:t>
            </a:r>
            <a:r>
              <a:rPr lang="en-US" sz="1800" b="1" dirty="0" smtClean="0">
                <a:solidFill>
                  <a:schemeClr val="tx2">
                    <a:lumMod val="60000"/>
                    <a:lumOff val="40000"/>
                  </a:schemeClr>
                </a:solidFill>
              </a:rPr>
              <a:t> de la </a:t>
            </a:r>
            <a:r>
              <a:rPr lang="en-US" sz="1800" b="1" dirty="0" err="1" smtClean="0">
                <a:solidFill>
                  <a:schemeClr val="tx2">
                    <a:lumMod val="60000"/>
                    <a:lumOff val="40000"/>
                  </a:schemeClr>
                </a:solidFill>
              </a:rPr>
              <a:t>particule</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fondamentale</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prédite</a:t>
            </a:r>
            <a:r>
              <a:rPr lang="en-US" sz="1800" dirty="0" smtClean="0"/>
              <a:t>, </a:t>
            </a:r>
            <a:r>
              <a:rPr lang="en-US" sz="1600" dirty="0" smtClean="0"/>
              <a:t>par les </a:t>
            </a:r>
            <a:r>
              <a:rPr lang="en-US" sz="1600" dirty="0" err="1" smtClean="0"/>
              <a:t>expériences</a:t>
            </a:r>
            <a:r>
              <a:rPr lang="en-US" sz="1600" dirty="0" smtClean="0"/>
              <a:t> </a:t>
            </a:r>
            <a:r>
              <a:rPr lang="en-US" sz="1800" b="1" dirty="0" smtClean="0">
                <a:solidFill>
                  <a:schemeClr val="tx2">
                    <a:lumMod val="60000"/>
                    <a:lumOff val="40000"/>
                  </a:schemeClr>
                </a:solidFill>
              </a:rPr>
              <a:t>ATLAS</a:t>
            </a:r>
            <a:r>
              <a:rPr lang="en-US" sz="1800" dirty="0" smtClean="0"/>
              <a:t> </a:t>
            </a:r>
            <a:r>
              <a:rPr lang="en-US" sz="1600" dirty="0" smtClean="0"/>
              <a:t>et</a:t>
            </a:r>
            <a:r>
              <a:rPr lang="en-US" sz="1800" dirty="0" smtClean="0"/>
              <a:t> </a:t>
            </a:r>
            <a:r>
              <a:rPr lang="en-US" sz="1600" b="1" dirty="0">
                <a:solidFill>
                  <a:schemeClr val="tx2">
                    <a:lumMod val="60000"/>
                    <a:lumOff val="40000"/>
                  </a:schemeClr>
                </a:solidFill>
              </a:rPr>
              <a:t>CMS</a:t>
            </a:r>
            <a:r>
              <a:rPr lang="en-US" sz="1600" b="1" dirty="0"/>
              <a:t> </a:t>
            </a:r>
            <a:r>
              <a:rPr lang="en-US" sz="1600" dirty="0" err="1" smtClean="0"/>
              <a:t>auprès</a:t>
            </a:r>
            <a:r>
              <a:rPr lang="en-US" sz="1600" dirty="0" smtClean="0"/>
              <a:t> du </a:t>
            </a:r>
            <a:r>
              <a:rPr lang="en-US" sz="1800" b="1" dirty="0" smtClean="0">
                <a:solidFill>
                  <a:schemeClr val="tx2">
                    <a:lumMod val="60000"/>
                    <a:lumOff val="40000"/>
                  </a:schemeClr>
                </a:solidFill>
              </a:rPr>
              <a:t>grand </a:t>
            </a:r>
            <a:r>
              <a:rPr lang="en-US" sz="1800" b="1" dirty="0" err="1" smtClean="0">
                <a:solidFill>
                  <a:schemeClr val="tx2">
                    <a:lumMod val="60000"/>
                    <a:lumOff val="40000"/>
                  </a:schemeClr>
                </a:solidFill>
              </a:rPr>
              <a:t>accélérateur</a:t>
            </a:r>
            <a:r>
              <a:rPr lang="en-US" sz="1800" b="1" dirty="0" smtClean="0">
                <a:solidFill>
                  <a:schemeClr val="tx2">
                    <a:lumMod val="60000"/>
                    <a:lumOff val="40000"/>
                  </a:schemeClr>
                </a:solidFill>
              </a:rPr>
              <a:t> de hadrons (LHC) du CERN</a:t>
            </a:r>
            <a:endParaRPr lang="en-US" sz="2000" b="1" dirty="0">
              <a:solidFill>
                <a:schemeClr val="tx2">
                  <a:lumMod val="60000"/>
                  <a:lumOff val="40000"/>
                </a:schemeClr>
              </a:solidFill>
            </a:endParaRPr>
          </a:p>
          <a:p>
            <a:endParaRPr lang="en-US" dirty="0"/>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2</a:t>
            </a:fld>
            <a:endParaRPr lang="fr-FR" altLang="en-US"/>
          </a:p>
        </p:txBody>
      </p:sp>
      <p:pic>
        <p:nvPicPr>
          <p:cNvPr id="5" name="Picture 2" descr="http://www.lefigaro.fr/medias/2012/07/04/a823a448-c5ee-11e1-9899-1cfb5bcafdb3-493x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566" y="2520565"/>
            <a:ext cx="5999394" cy="399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37659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3891553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D722A76-998D-4011-B8BD-B8E2CEC31BE1}"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24579" name="Rectangle 2"/>
          <p:cNvSpPr>
            <a:spLocks noGrp="1" noChangeArrowheads="1"/>
          </p:cNvSpPr>
          <p:nvPr>
            <p:ph type="title"/>
          </p:nvPr>
        </p:nvSpPr>
        <p:spPr>
          <a:xfrm>
            <a:off x="1654175" y="0"/>
            <a:ext cx="5872163" cy="519113"/>
          </a:xfrm>
        </p:spPr>
        <p:txBody>
          <a:bodyPr/>
          <a:lstStyle/>
          <a:p>
            <a:pPr eaLnBrk="1" hangingPunct="1"/>
            <a:endParaRPr lang="fr-FR" altLang="fr-FR" smtClean="0"/>
          </a:p>
        </p:txBody>
      </p:sp>
      <p:sp>
        <p:nvSpPr>
          <p:cNvPr id="24580" name="Rectangle 3"/>
          <p:cNvSpPr>
            <a:spLocks noGrp="1" noChangeArrowheads="1"/>
          </p:cNvSpPr>
          <p:nvPr>
            <p:ph type="body" idx="1"/>
          </p:nvPr>
        </p:nvSpPr>
        <p:spPr/>
        <p:txBody>
          <a:bodyPr/>
          <a:lstStyle/>
          <a:p>
            <a:pPr eaLnBrk="1" hangingPunct="1"/>
            <a:endParaRPr lang="fr-FR" altLang="fr-FR" smtClean="0"/>
          </a:p>
        </p:txBody>
      </p:sp>
      <p:sp>
        <p:nvSpPr>
          <p:cNvPr id="24581" name="Rectangle 4"/>
          <p:cNvSpPr>
            <a:spLocks noChangeArrowheads="1"/>
          </p:cNvSpPr>
          <p:nvPr/>
        </p:nvSpPr>
        <p:spPr bwMode="auto">
          <a:xfrm>
            <a:off x="0" y="0"/>
            <a:ext cx="9144000" cy="6858000"/>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245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7010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E2A4D6F-36A1-4CBC-AB33-87D753D94F71}" type="slidenum">
              <a:rPr lang="fr-FR" altLang="en-US" sz="1200" smtClean="0">
                <a:solidFill>
                  <a:schemeClr val="tx2"/>
                </a:solidFill>
              </a:rPr>
              <a:pPr eaLnBrk="1" hangingPunct="1">
                <a:spcBef>
                  <a:spcPct val="0"/>
                </a:spcBef>
                <a:buClrTx/>
                <a:buSzTx/>
                <a:buFontTx/>
                <a:buNone/>
              </a:pPr>
              <a:t>24</a:t>
            </a:fld>
            <a:endParaRPr lang="fr-FR" altLang="en-US" sz="1200" smtClean="0">
              <a:solidFill>
                <a:schemeClr val="tx2"/>
              </a:solidFill>
            </a:endParaRPr>
          </a:p>
        </p:txBody>
      </p:sp>
      <p:sp>
        <p:nvSpPr>
          <p:cNvPr id="25603" name="Rectangle 6"/>
          <p:cNvSpPr>
            <a:spLocks noChangeArrowheads="1"/>
          </p:cNvSpPr>
          <p:nvPr/>
        </p:nvSpPr>
        <p:spPr bwMode="auto">
          <a:xfrm>
            <a:off x="0" y="0"/>
            <a:ext cx="9144000" cy="798513"/>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25604" name="Picture 3"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70612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0" y="0"/>
            <a:ext cx="6442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L</a:t>
            </a:r>
            <a:r>
              <a:rPr lang="fr-FR" altLang="fr-FR" sz="1400" dirty="0">
                <a:latin typeface="Comic Sans MS" pitchFamily="66" charset="0"/>
              </a:rPr>
              <a:t> (</a:t>
            </a:r>
            <a:r>
              <a:rPr lang="fr-FR" altLang="fr-FR" sz="1400" dirty="0">
                <a:latin typeface="Comic Sans MS" pitchFamily="66" charset="0"/>
                <a:sym typeface="Symbol" pitchFamily="18" charset="2"/>
              </a:rPr>
              <a:t></a:t>
            </a:r>
            <a:r>
              <a:rPr lang="fr-FR" altLang="fr-FR" sz="1400" dirty="0">
                <a:latin typeface="Comic Sans MS" pitchFamily="66" charset="0"/>
              </a:rPr>
              <a:t>Large</a:t>
            </a:r>
            <a:r>
              <a:rPr lang="fr-FR" altLang="fr-FR" sz="1400" dirty="0">
                <a:latin typeface="Comic Sans MS" pitchFamily="66" charset="0"/>
                <a:sym typeface="Symbol" pitchFamily="18" charset="2"/>
              </a:rPr>
              <a:t></a:t>
            </a:r>
            <a:r>
              <a:rPr lang="fr-FR" altLang="fr-FR" sz="1400" dirty="0">
                <a:latin typeface="Comic Sans MS" pitchFamily="66" charset="0"/>
              </a:rPr>
              <a:t> en anglais) signifie grand: un anneau de 27 km de circonférence</a:t>
            </a:r>
            <a:r>
              <a:rPr lang="fr-FR" altLang="fr-FR" sz="2000" dirty="0">
                <a:latin typeface="Comic Sans MS" pitchFamily="66" charset="0"/>
              </a:rPr>
              <a:t>.</a:t>
            </a:r>
          </a:p>
        </p:txBody>
      </p:sp>
      <p:sp>
        <p:nvSpPr>
          <p:cNvPr id="25606" name="Text Box 6"/>
          <p:cNvSpPr txBox="1">
            <a:spLocks noChangeArrowheads="1"/>
          </p:cNvSpPr>
          <p:nvPr/>
        </p:nvSpPr>
        <p:spPr bwMode="auto">
          <a:xfrm>
            <a:off x="0" y="354013"/>
            <a:ext cx="5507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H</a:t>
            </a:r>
            <a:r>
              <a:rPr lang="fr-FR" altLang="fr-FR" sz="1400" dirty="0">
                <a:latin typeface="Comic Sans MS" pitchFamily="66" charset="0"/>
              </a:rPr>
              <a:t> (</a:t>
            </a:r>
            <a:r>
              <a:rPr lang="fr-FR" altLang="fr-FR" sz="1400" dirty="0">
                <a:latin typeface="Comic Sans MS" pitchFamily="66" charset="0"/>
                <a:sym typeface="Symbol" pitchFamily="18" charset="2"/>
              </a:rPr>
              <a:t></a:t>
            </a:r>
            <a:r>
              <a:rPr lang="fr-FR" altLang="fr-FR" sz="1400" dirty="0">
                <a:latin typeface="Comic Sans MS" pitchFamily="66" charset="0"/>
              </a:rPr>
              <a:t>Hadron</a:t>
            </a:r>
            <a:r>
              <a:rPr lang="fr-FR" altLang="fr-FR" sz="1400" dirty="0">
                <a:latin typeface="Comic Sans MS" pitchFamily="66" charset="0"/>
                <a:sym typeface="Symbol" pitchFamily="18" charset="2"/>
              </a:rPr>
              <a:t></a:t>
            </a:r>
            <a:r>
              <a:rPr lang="fr-FR" altLang="fr-FR" sz="1400" dirty="0">
                <a:latin typeface="Comic Sans MS" pitchFamily="66" charset="0"/>
              </a:rPr>
              <a:t>) implique l’accélération de protons et ions (Plomb).</a:t>
            </a:r>
          </a:p>
        </p:txBody>
      </p:sp>
      <p:sp>
        <p:nvSpPr>
          <p:cNvPr id="25607" name="Text Box 7"/>
          <p:cNvSpPr txBox="1">
            <a:spLocks noChangeArrowheads="1"/>
          </p:cNvSpPr>
          <p:nvPr/>
        </p:nvSpPr>
        <p:spPr bwMode="auto">
          <a:xfrm>
            <a:off x="0" y="725488"/>
            <a:ext cx="6864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C</a:t>
            </a:r>
            <a:r>
              <a:rPr lang="fr-FR" altLang="fr-FR" sz="1400" b="1" dirty="0">
                <a:solidFill>
                  <a:schemeClr val="tx2">
                    <a:lumMod val="60000"/>
                    <a:lumOff val="40000"/>
                  </a:schemeClr>
                </a:solidFill>
                <a:latin typeface="Comic Sans MS" pitchFamily="66" charset="0"/>
              </a:rPr>
              <a:t> </a:t>
            </a:r>
            <a:r>
              <a:rPr lang="fr-FR" altLang="fr-FR" sz="1400" dirty="0">
                <a:latin typeface="Comic Sans MS" pitchFamily="66" charset="0"/>
              </a:rPr>
              <a:t>(</a:t>
            </a:r>
            <a:r>
              <a:rPr lang="fr-FR" altLang="fr-FR" sz="1400" dirty="0">
                <a:latin typeface="Comic Sans MS" pitchFamily="66" charset="0"/>
                <a:sym typeface="Symbol" pitchFamily="18" charset="2"/>
              </a:rPr>
              <a:t></a:t>
            </a:r>
            <a:r>
              <a:rPr lang="fr-FR" altLang="fr-FR" sz="1400" dirty="0" err="1">
                <a:latin typeface="Comic Sans MS" pitchFamily="66" charset="0"/>
              </a:rPr>
              <a:t>Collider</a:t>
            </a:r>
            <a:r>
              <a:rPr lang="fr-FR" altLang="fr-FR" sz="1400" dirty="0">
                <a:latin typeface="Comic Sans MS" pitchFamily="66" charset="0"/>
                <a:sym typeface="Symbol" pitchFamily="18" charset="2"/>
              </a:rPr>
              <a:t></a:t>
            </a:r>
            <a:r>
              <a:rPr lang="fr-FR" altLang="fr-FR" sz="1400" dirty="0">
                <a:latin typeface="Comic Sans MS" pitchFamily="66" charset="0"/>
              </a:rPr>
              <a:t> en anglais) indique que les hadrons entrent en collisions frontales.</a:t>
            </a:r>
          </a:p>
        </p:txBody>
      </p:sp>
      <p:sp>
        <p:nvSpPr>
          <p:cNvPr id="9" name="Rectangle 8"/>
          <p:cNvSpPr/>
          <p:nvPr/>
        </p:nvSpPr>
        <p:spPr>
          <a:xfrm>
            <a:off x="3855720" y="5725027"/>
            <a:ext cx="5262880" cy="978729"/>
          </a:xfrm>
          <a:prstGeom prst="rect">
            <a:avLst/>
          </a:prstGeom>
          <a:solidFill>
            <a:schemeClr val="bg1"/>
          </a:solidFill>
          <a:ln w="25400">
            <a:solidFill>
              <a:schemeClr val="tx1"/>
            </a:solidFill>
          </a:ln>
        </p:spPr>
        <p:txBody>
          <a:bodyPr wrap="square">
            <a:spAutoFit/>
          </a:bodyPr>
          <a:lstStyle/>
          <a:p>
            <a:pPr>
              <a:lnSpc>
                <a:spcPct val="80000"/>
              </a:lnSpc>
            </a:pPr>
            <a:r>
              <a:rPr lang="en-US" sz="1800" b="1" dirty="0" smtClean="0">
                <a:latin typeface="+mj-lt"/>
              </a:rPr>
              <a:t>Le LHC: un quart de siècle de </a:t>
            </a:r>
            <a:r>
              <a:rPr lang="en-US" sz="1800" b="1" dirty="0" err="1" smtClean="0">
                <a:latin typeface="+mj-lt"/>
              </a:rPr>
              <a:t>travaux</a:t>
            </a:r>
            <a:endParaRPr lang="en-US" sz="1800" b="1" dirty="0">
              <a:latin typeface="+mj-lt"/>
            </a:endParaRPr>
          </a:p>
          <a:p>
            <a:pPr>
              <a:lnSpc>
                <a:spcPct val="80000"/>
              </a:lnSpc>
            </a:pPr>
            <a:r>
              <a:rPr lang="fr-FR" sz="1800" b="1" dirty="0" smtClean="0">
                <a:latin typeface="+mj-lt"/>
              </a:rPr>
              <a:t>1984	</a:t>
            </a:r>
            <a:r>
              <a:rPr lang="fr-FR" sz="1800" dirty="0" smtClean="0">
                <a:latin typeface="+mj-lt"/>
              </a:rPr>
              <a:t>Etude préliminaire 	</a:t>
            </a:r>
          </a:p>
          <a:p>
            <a:pPr>
              <a:lnSpc>
                <a:spcPct val="80000"/>
              </a:lnSpc>
            </a:pPr>
            <a:r>
              <a:rPr lang="fr-FR" sz="1800" b="1" dirty="0" smtClean="0">
                <a:latin typeface="+mj-lt"/>
              </a:rPr>
              <a:t>1994	</a:t>
            </a:r>
            <a:r>
              <a:rPr lang="fr-FR" sz="1800" dirty="0" smtClean="0">
                <a:latin typeface="+mj-lt"/>
              </a:rPr>
              <a:t>Approbation par le conseil du CERN</a:t>
            </a:r>
          </a:p>
          <a:p>
            <a:pPr>
              <a:lnSpc>
                <a:spcPct val="80000"/>
              </a:lnSpc>
            </a:pPr>
            <a:r>
              <a:rPr lang="fr-FR" sz="1800" b="1" dirty="0" smtClean="0">
                <a:latin typeface="+mj-lt"/>
                <a:sym typeface="Wingdings" pitchFamily="2" charset="2"/>
              </a:rPr>
              <a:t>30 mars 2010 </a:t>
            </a:r>
            <a:r>
              <a:rPr lang="fr-FR" sz="1800" dirty="0" smtClean="0">
                <a:latin typeface="+mj-lt"/>
                <a:sym typeface="Wingdings" pitchFamily="2" charset="2"/>
              </a:rPr>
              <a:t>premières collisions à 7 </a:t>
            </a:r>
            <a:r>
              <a:rPr lang="fr-FR" sz="1800" dirty="0" err="1" smtClean="0">
                <a:latin typeface="+mj-lt"/>
                <a:sym typeface="Wingdings" pitchFamily="2" charset="2"/>
              </a:rPr>
              <a:t>TeV</a:t>
            </a:r>
            <a:endParaRPr lang="fr-FR" sz="1800" dirty="0">
              <a:latin typeface="+mj-lt"/>
              <a:sym typeface="Wingdings" pitchFamily="2" charset="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4087" y="0"/>
            <a:ext cx="8130752" cy="523220"/>
          </a:xfrm>
        </p:spPr>
        <p:txBody>
          <a:bodyPr/>
          <a:lstStyle/>
          <a:p>
            <a:r>
              <a:rPr lang="fr-FR" altLang="fr-FR" dirty="0"/>
              <a:t>Le LHC: la machine de tous les records!</a:t>
            </a:r>
            <a:endParaRPr lang="en-US" dirty="0"/>
          </a:p>
        </p:txBody>
      </p:sp>
      <p:sp>
        <p:nvSpPr>
          <p:cNvPr id="4" name="Espace réservé du numéro de diapositive 3"/>
          <p:cNvSpPr>
            <a:spLocks noGrp="1"/>
          </p:cNvSpPr>
          <p:nvPr>
            <p:ph type="sldNum" sz="quarter" idx="4294967295"/>
          </p:nvPr>
        </p:nvSpPr>
        <p:spPr>
          <a:xfrm>
            <a:off x="8610600" y="6597352"/>
            <a:ext cx="533400" cy="216198"/>
          </a:xfrm>
          <a:prstGeom prst="rect">
            <a:avLst/>
          </a:prstGeom>
        </p:spPr>
        <p:txBody>
          <a:bodyPr/>
          <a:lstStyle/>
          <a:p>
            <a:pPr>
              <a:defRPr/>
            </a:pPr>
            <a:fld id="{E54FE26C-46A2-4C98-AC9D-1590F5C08311}" type="slidenum">
              <a:rPr lang="fr-FR" smtClean="0"/>
              <a:pPr>
                <a:defRPr/>
              </a:pPr>
              <a:t>25</a:t>
            </a:fld>
            <a:endParaRPr lang="fr-FR"/>
          </a:p>
        </p:txBody>
      </p:sp>
      <p:sp>
        <p:nvSpPr>
          <p:cNvPr id="5" name="ZoneTexte 4"/>
          <p:cNvSpPr txBox="1"/>
          <p:nvPr/>
        </p:nvSpPr>
        <p:spPr>
          <a:xfrm>
            <a:off x="192212" y="712128"/>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La </a:t>
            </a:r>
            <a:r>
              <a:rPr lang="fr-FR" sz="2400" b="1" dirty="0">
                <a:latin typeface="+mj-lt"/>
              </a:rPr>
              <a:t>plus grande "machine" du </a:t>
            </a:r>
            <a:r>
              <a:rPr lang="fr-FR" sz="2400" b="1" dirty="0" smtClean="0">
                <a:latin typeface="+mj-lt"/>
              </a:rPr>
              <a:t>monde</a:t>
            </a:r>
            <a:endParaRPr lang="fr-FR" b="1" dirty="0" smtClean="0">
              <a:latin typeface="+mj-lt"/>
            </a:endParaRPr>
          </a:p>
          <a:p>
            <a:pPr marL="800100" lvl="1" indent="-342900">
              <a:buFont typeface="Wingdings" pitchFamily="2" charset="2"/>
              <a:buChar char="§"/>
            </a:pPr>
            <a:r>
              <a:rPr lang="fr-FR" sz="1600" dirty="0" smtClean="0">
                <a:latin typeface="+mj-lt"/>
              </a:rPr>
              <a:t>27 </a:t>
            </a:r>
            <a:r>
              <a:rPr lang="fr-FR" sz="1600" dirty="0">
                <a:latin typeface="+mj-lt"/>
              </a:rPr>
              <a:t>km de </a:t>
            </a:r>
            <a:r>
              <a:rPr lang="fr-FR" sz="1600" dirty="0" smtClean="0">
                <a:latin typeface="+mj-lt"/>
              </a:rPr>
              <a:t>circonférence; </a:t>
            </a:r>
            <a:r>
              <a:rPr lang="fr-FR" sz="1600" dirty="0">
                <a:latin typeface="+mj-lt"/>
              </a:rPr>
              <a:t> </a:t>
            </a:r>
            <a:endParaRPr lang="fr-FR" sz="1600" dirty="0" smtClean="0">
              <a:latin typeface="+mj-lt"/>
            </a:endParaRPr>
          </a:p>
          <a:p>
            <a:pPr marL="800100" lvl="1" indent="-342900">
              <a:buFont typeface="Wingdings" pitchFamily="2" charset="2"/>
              <a:buChar char="§"/>
            </a:pPr>
            <a:r>
              <a:rPr lang="fr-FR" sz="1600" dirty="0" smtClean="0">
                <a:latin typeface="+mj-lt"/>
              </a:rPr>
              <a:t>&gt; 9000</a:t>
            </a:r>
            <a:r>
              <a:rPr lang="fr-FR" sz="1600" dirty="0">
                <a:latin typeface="+mj-lt"/>
              </a:rPr>
              <a:t> </a:t>
            </a:r>
            <a:r>
              <a:rPr lang="fr-FR" sz="1600" dirty="0" smtClean="0">
                <a:latin typeface="+mj-lt"/>
              </a:rPr>
              <a:t>aimants</a:t>
            </a:r>
            <a:r>
              <a:rPr lang="fr-FR" sz="1600" dirty="0" smtClean="0">
                <a:latin typeface="+mj-lt"/>
              </a:rPr>
              <a:t> </a:t>
            </a:r>
            <a:r>
              <a:rPr lang="fr-FR" sz="1600" dirty="0" smtClean="0">
                <a:latin typeface="+mj-lt"/>
              </a:rPr>
              <a:t>supraconducteurs.</a:t>
            </a:r>
          </a:p>
          <a:p>
            <a:pPr marL="800100" lvl="1" indent="-342900">
              <a:buFont typeface="Wingdings" pitchFamily="2" charset="2"/>
              <a:buChar char="§"/>
            </a:pPr>
            <a:r>
              <a:rPr lang="fr-FR" sz="1600" dirty="0" smtClean="0">
                <a:latin typeface="+mj-lt"/>
              </a:rPr>
              <a:t>Champ </a:t>
            </a:r>
            <a:r>
              <a:rPr lang="fr-FR" sz="1600" dirty="0" smtClean="0">
                <a:latin typeface="+mj-lt"/>
              </a:rPr>
              <a:t>magnétique: </a:t>
            </a:r>
            <a:r>
              <a:rPr lang="fr-FR" sz="1600" dirty="0" smtClean="0">
                <a:latin typeface="+mj-lt"/>
              </a:rPr>
              <a:t>8.3 </a:t>
            </a:r>
            <a:r>
              <a:rPr lang="fr-FR" sz="1600" dirty="0" smtClean="0">
                <a:latin typeface="+mj-lt"/>
              </a:rPr>
              <a:t>T </a:t>
            </a:r>
            <a:r>
              <a:rPr lang="fr-FR" sz="1600" dirty="0" smtClean="0">
                <a:latin typeface="+mj-lt"/>
              </a:rPr>
              <a:t>(200000 fois le champ magnétique terrestre !)</a:t>
            </a:r>
            <a:endParaRPr lang="fr-FR" sz="1600" dirty="0">
              <a:latin typeface="+mj-lt"/>
            </a:endParaRPr>
          </a:p>
        </p:txBody>
      </p:sp>
      <p:sp>
        <p:nvSpPr>
          <p:cNvPr id="6" name="ZoneTexte 5"/>
          <p:cNvSpPr txBox="1"/>
          <p:nvPr/>
        </p:nvSpPr>
        <p:spPr>
          <a:xfrm>
            <a:off x="179512" y="2012464"/>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Le </a:t>
            </a:r>
            <a:r>
              <a:rPr lang="fr-FR" sz="2400" b="1" dirty="0">
                <a:latin typeface="+mj-lt"/>
              </a:rPr>
              <a:t>plus grand "réfrigérateur" </a:t>
            </a:r>
            <a:r>
              <a:rPr lang="fr-FR" sz="2400" b="1" dirty="0" smtClean="0">
                <a:latin typeface="+mj-lt"/>
              </a:rPr>
              <a:t>connu</a:t>
            </a:r>
          </a:p>
          <a:p>
            <a:pPr marL="800100" lvl="1" indent="-342900">
              <a:buFont typeface="Wingdings" pitchFamily="2" charset="2"/>
              <a:buChar char="§"/>
            </a:pPr>
            <a:r>
              <a:rPr lang="fr-FR" sz="1600" dirty="0" smtClean="0">
                <a:latin typeface="+mj-lt"/>
              </a:rPr>
              <a:t>Refroidissement </a:t>
            </a:r>
            <a:r>
              <a:rPr lang="fr-FR" sz="1600" dirty="0">
                <a:latin typeface="+mj-lt"/>
              </a:rPr>
              <a:t>du système d'aimants </a:t>
            </a:r>
            <a:r>
              <a:rPr lang="fr-FR" sz="1600" dirty="0" smtClean="0">
                <a:latin typeface="+mj-lt"/>
              </a:rPr>
              <a:t>supraconducteurs à l'hélium superfluide à -271°C (1.9 K )</a:t>
            </a:r>
          </a:p>
          <a:p>
            <a:pPr marL="800100" lvl="1" indent="-342900">
              <a:buFont typeface="Wingdings" pitchFamily="2" charset="2"/>
              <a:buChar char="§"/>
            </a:pPr>
            <a:r>
              <a:rPr lang="fr-FR" sz="1600" dirty="0" smtClean="0">
                <a:latin typeface="+mj-lt"/>
              </a:rPr>
              <a:t>Plus </a:t>
            </a:r>
            <a:r>
              <a:rPr lang="fr-FR" sz="1600" dirty="0">
                <a:latin typeface="+mj-lt"/>
              </a:rPr>
              <a:t>froid </a:t>
            </a:r>
            <a:r>
              <a:rPr lang="fr-FR" sz="1600" dirty="0" smtClean="0">
                <a:latin typeface="+mj-lt"/>
              </a:rPr>
              <a:t>que l'espace intersidéral !</a:t>
            </a:r>
          </a:p>
        </p:txBody>
      </p:sp>
      <p:sp>
        <p:nvSpPr>
          <p:cNvPr id="8" name="ZoneTexte 7"/>
          <p:cNvSpPr txBox="1"/>
          <p:nvPr/>
        </p:nvSpPr>
        <p:spPr>
          <a:xfrm>
            <a:off x="205408" y="4058438"/>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Un </a:t>
            </a:r>
            <a:r>
              <a:rPr lang="fr-FR" sz="2400" b="1" dirty="0">
                <a:latin typeface="+mj-lt"/>
              </a:rPr>
              <a:t>circuit </a:t>
            </a:r>
            <a:r>
              <a:rPr lang="fr-FR" sz="2400" b="1" dirty="0" smtClean="0">
                <a:latin typeface="+mj-lt"/>
              </a:rPr>
              <a:t>ultra-rapide</a:t>
            </a:r>
          </a:p>
          <a:p>
            <a:pPr marL="800100" lvl="1" indent="-342900">
              <a:buFont typeface="Wingdings" pitchFamily="2" charset="2"/>
              <a:buChar char="§"/>
            </a:pPr>
            <a:r>
              <a:rPr lang="fr-FR" sz="1600" dirty="0" smtClean="0">
                <a:latin typeface="+mj-lt"/>
              </a:rPr>
              <a:t>Les protons circulent à 99.9999993% de la vitesse de la lumière. </a:t>
            </a:r>
          </a:p>
          <a:p>
            <a:pPr marL="800100" lvl="1" indent="-342900">
              <a:buFont typeface="Wingdings" pitchFamily="2" charset="2"/>
              <a:buChar char="§"/>
            </a:pPr>
            <a:r>
              <a:rPr lang="fr-FR" sz="1600" dirty="0" smtClean="0">
                <a:latin typeface="+mj-lt"/>
              </a:rPr>
              <a:t>Faisceaux de protons de 4 </a:t>
            </a:r>
            <a:r>
              <a:rPr lang="fr-FR" sz="1600" dirty="0" err="1" smtClean="0">
                <a:latin typeface="+mj-lt"/>
              </a:rPr>
              <a:t>TeV</a:t>
            </a:r>
            <a:r>
              <a:rPr lang="fr-FR" sz="1600" dirty="0" smtClean="0">
                <a:latin typeface="+mj-lt"/>
              </a:rPr>
              <a:t> </a:t>
            </a:r>
            <a:endParaRPr lang="fr-FR" sz="1600" dirty="0">
              <a:latin typeface="+mj-lt"/>
            </a:endParaRPr>
          </a:p>
          <a:p>
            <a:pPr marL="800100" lvl="1" indent="-342900">
              <a:buFont typeface="Wingdings" pitchFamily="2" charset="2"/>
              <a:buChar char="§"/>
            </a:pPr>
            <a:r>
              <a:rPr lang="fr-FR" sz="1600" dirty="0" smtClean="0">
                <a:latin typeface="+mj-lt"/>
              </a:rPr>
              <a:t>362 </a:t>
            </a:r>
            <a:r>
              <a:rPr lang="fr-FR" sz="1600" dirty="0">
                <a:latin typeface="+mj-lt"/>
              </a:rPr>
              <a:t>MJ de stocké par </a:t>
            </a:r>
            <a:r>
              <a:rPr lang="fr-FR" sz="1600" dirty="0" smtClean="0">
                <a:latin typeface="+mj-lt"/>
              </a:rPr>
              <a:t>faisceau</a:t>
            </a:r>
            <a:r>
              <a:rPr lang="fr-FR" sz="1600" dirty="0">
                <a:solidFill>
                  <a:srgbClr val="FF0000"/>
                </a:solidFill>
                <a:latin typeface="+mj-lt"/>
              </a:rPr>
              <a:t> </a:t>
            </a:r>
            <a:r>
              <a:rPr lang="fr-FR" sz="1600" dirty="0" smtClean="0">
                <a:latin typeface="+mj-lt"/>
              </a:rPr>
              <a:t> (Airbus </a:t>
            </a:r>
            <a:r>
              <a:rPr lang="fr-FR" sz="1600" dirty="0">
                <a:latin typeface="+mj-lt"/>
              </a:rPr>
              <a:t>A320 à </a:t>
            </a:r>
            <a:r>
              <a:rPr lang="fr-FR" sz="1600" dirty="0" smtClean="0">
                <a:latin typeface="+mj-lt"/>
              </a:rPr>
              <a:t>l'atterrissage) </a:t>
            </a:r>
          </a:p>
        </p:txBody>
      </p:sp>
      <p:sp>
        <p:nvSpPr>
          <p:cNvPr id="10" name="ZoneTexte 9"/>
          <p:cNvSpPr txBox="1"/>
          <p:nvPr/>
        </p:nvSpPr>
        <p:spPr>
          <a:xfrm>
            <a:off x="183704" y="5398214"/>
            <a:ext cx="8892480" cy="954107"/>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Une </a:t>
            </a:r>
            <a:r>
              <a:rPr lang="fr-FR" sz="2400" b="1" dirty="0">
                <a:latin typeface="+mj-lt"/>
              </a:rPr>
              <a:t>machine de </a:t>
            </a:r>
            <a:r>
              <a:rPr lang="fr-FR" sz="2400" b="1" dirty="0" smtClean="0">
                <a:latin typeface="+mj-lt"/>
              </a:rPr>
              <a:t>précision</a:t>
            </a:r>
          </a:p>
          <a:p>
            <a:pPr marL="800100" lvl="1" indent="-342900">
              <a:buFont typeface="Wingdings" pitchFamily="2" charset="2"/>
              <a:buChar char="§"/>
            </a:pPr>
            <a:r>
              <a:rPr lang="fr-FR" sz="1600" dirty="0" smtClean="0">
                <a:latin typeface="+mj-lt"/>
              </a:rPr>
              <a:t>Croisement </a:t>
            </a:r>
            <a:r>
              <a:rPr lang="fr-FR" sz="1600" dirty="0">
                <a:latin typeface="+mj-lt"/>
              </a:rPr>
              <a:t>de paquets de protons toutes les </a:t>
            </a:r>
            <a:r>
              <a:rPr lang="fr-FR" sz="1600" dirty="0" smtClean="0">
                <a:latin typeface="+mj-lt"/>
              </a:rPr>
              <a:t>50 </a:t>
            </a:r>
            <a:r>
              <a:rPr lang="fr-FR" sz="1600" dirty="0" err="1" smtClean="0">
                <a:latin typeface="+mj-lt"/>
              </a:rPr>
              <a:t>nano-secondes</a:t>
            </a:r>
            <a:endParaRPr lang="fr-FR" sz="1600" dirty="0">
              <a:latin typeface="+mj-lt"/>
            </a:endParaRPr>
          </a:p>
          <a:p>
            <a:pPr marL="800100" lvl="1" indent="-342900">
              <a:buFont typeface="Wingdings" pitchFamily="2" charset="2"/>
              <a:buChar char="§"/>
            </a:pPr>
            <a:r>
              <a:rPr lang="fr-FR" sz="1600" dirty="0" smtClean="0">
                <a:latin typeface="+mj-lt"/>
              </a:rPr>
              <a:t>Des </a:t>
            </a:r>
            <a:r>
              <a:rPr lang="fr-FR" sz="1600" dirty="0">
                <a:latin typeface="+mj-lt"/>
              </a:rPr>
              <a:t>faisceaux de 10 </a:t>
            </a:r>
            <a:r>
              <a:rPr lang="fr-FR" sz="1600" dirty="0" smtClean="0">
                <a:latin typeface="+mj-lt"/>
              </a:rPr>
              <a:t>microns (10</a:t>
            </a:r>
            <a:r>
              <a:rPr lang="fr-FR" sz="1600" baseline="30000" dirty="0" smtClean="0">
                <a:latin typeface="+mj-lt"/>
              </a:rPr>
              <a:t>-6</a:t>
            </a:r>
            <a:r>
              <a:rPr lang="fr-FR" sz="1600" dirty="0" smtClean="0">
                <a:latin typeface="+mj-lt"/>
              </a:rPr>
              <a:t> m) </a:t>
            </a:r>
            <a:r>
              <a:rPr lang="fr-FR" sz="1600" dirty="0">
                <a:latin typeface="+mj-lt"/>
              </a:rPr>
              <a:t>aux points de croisement </a:t>
            </a:r>
            <a:r>
              <a:rPr lang="fr-FR" sz="1600" dirty="0" smtClean="0">
                <a:latin typeface="+mj-lt"/>
              </a:rPr>
              <a:t>! </a:t>
            </a:r>
            <a:endParaRPr lang="fr-FR" sz="1600" dirty="0">
              <a:latin typeface="+mj-lt"/>
            </a:endParaRPr>
          </a:p>
        </p:txBody>
      </p:sp>
      <p:sp>
        <p:nvSpPr>
          <p:cNvPr id="11" name="ZoneTexte 10"/>
          <p:cNvSpPr txBox="1"/>
          <p:nvPr/>
        </p:nvSpPr>
        <p:spPr>
          <a:xfrm>
            <a:off x="179512" y="3271272"/>
            <a:ext cx="8892480" cy="707886"/>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L’espace le plus vide du Système Solaire</a:t>
            </a:r>
            <a:endParaRPr lang="fr-FR" sz="2400" b="1" dirty="0">
              <a:latin typeface="+mj-lt"/>
            </a:endParaRPr>
          </a:p>
          <a:p>
            <a:pPr marL="800100" lvl="1" indent="-342900">
              <a:buFont typeface="Wingdings" pitchFamily="2" charset="2"/>
              <a:buChar char="§"/>
            </a:pPr>
            <a:r>
              <a:rPr lang="fr-FR" sz="1600" dirty="0" smtClean="0">
                <a:latin typeface="+mj-lt"/>
              </a:rPr>
              <a:t>Une pression </a:t>
            </a:r>
            <a:r>
              <a:rPr lang="fr-FR" sz="1600" dirty="0">
                <a:latin typeface="+mj-lt"/>
              </a:rPr>
              <a:t>10 x plus faible que l'atmosphère </a:t>
            </a:r>
            <a:r>
              <a:rPr lang="fr-FR" sz="1600" dirty="0" smtClean="0">
                <a:latin typeface="+mj-lt"/>
              </a:rPr>
              <a:t>lunaire</a:t>
            </a:r>
            <a:endParaRPr lang="fr-FR" sz="1600" dirty="0">
              <a:latin typeface="+mj-lt"/>
            </a:endParaRPr>
          </a:p>
        </p:txBody>
      </p:sp>
    </p:spTree>
    <p:extLst>
      <p:ext uri="{BB962C8B-B14F-4D97-AF65-F5344CB8AC3E}">
        <p14:creationId xmlns:p14="http://schemas.microsoft.com/office/powerpoint/2010/main" val="2584357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C6062E71-4C2B-4AB1-89EB-0A8481A91307}" type="slidenum">
              <a:rPr lang="fr-FR" altLang="en-US" sz="1200" smtClean="0">
                <a:solidFill>
                  <a:schemeClr val="tx2"/>
                </a:solidFill>
              </a:rPr>
              <a:pPr eaLnBrk="1" hangingPunct="1">
                <a:spcBef>
                  <a:spcPct val="0"/>
                </a:spcBef>
                <a:buClrTx/>
                <a:buSzTx/>
                <a:buFontTx/>
                <a:buNone/>
              </a:pPr>
              <a:t>26</a:t>
            </a:fld>
            <a:endParaRPr lang="fr-FR" altLang="en-US" sz="1200" smtClean="0">
              <a:solidFill>
                <a:schemeClr val="tx2"/>
              </a:solidFill>
            </a:endParaRPr>
          </a:p>
        </p:txBody>
      </p:sp>
      <p:sp>
        <p:nvSpPr>
          <p:cNvPr id="634884" name="Oval 4"/>
          <p:cNvSpPr>
            <a:spLocks noChangeArrowheads="1"/>
          </p:cNvSpPr>
          <p:nvPr/>
        </p:nvSpPr>
        <p:spPr bwMode="auto">
          <a:xfrm>
            <a:off x="212725" y="3352800"/>
            <a:ext cx="212725" cy="203200"/>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890" name="Oval 10"/>
          <p:cNvSpPr>
            <a:spLocks noChangeArrowheads="1"/>
          </p:cNvSpPr>
          <p:nvPr/>
        </p:nvSpPr>
        <p:spPr bwMode="auto">
          <a:xfrm>
            <a:off x="8559800" y="3352800"/>
            <a:ext cx="228600" cy="20002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0" name="AutoShape 30"/>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1" name="Oval 31"/>
          <p:cNvSpPr>
            <a:spLocks noChangeArrowheads="1"/>
          </p:cNvSpPr>
          <p:nvPr/>
        </p:nvSpPr>
        <p:spPr bwMode="auto">
          <a:xfrm>
            <a:off x="4237038" y="2560638"/>
            <a:ext cx="871537" cy="827087"/>
          </a:xfrm>
          <a:prstGeom prst="ellipse">
            <a:avLst/>
          </a:prstGeom>
          <a:gradFill rotWithShape="1">
            <a:gsLst>
              <a:gs pos="0">
                <a:srgbClr val="FF0000"/>
              </a:gs>
              <a:gs pos="100000">
                <a:srgbClr val="7600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2" name="Oval 32"/>
          <p:cNvSpPr>
            <a:spLocks noChangeArrowheads="1"/>
          </p:cNvSpPr>
          <p:nvPr/>
        </p:nvSpPr>
        <p:spPr bwMode="auto">
          <a:xfrm>
            <a:off x="4229100" y="3597275"/>
            <a:ext cx="871538" cy="827088"/>
          </a:xfrm>
          <a:prstGeom prst="ellipse">
            <a:avLst/>
          </a:prstGeom>
          <a:gradFill rotWithShape="1">
            <a:gsLst>
              <a:gs pos="0">
                <a:srgbClr val="FF0000"/>
              </a:gs>
              <a:gs pos="100000">
                <a:srgbClr val="7600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634931" name="Group 51"/>
          <p:cNvGrpSpPr>
            <a:grpSpLocks/>
          </p:cNvGrpSpPr>
          <p:nvPr/>
        </p:nvGrpSpPr>
        <p:grpSpPr bwMode="auto">
          <a:xfrm>
            <a:off x="3927475" y="4432300"/>
            <a:ext cx="1909763" cy="2208213"/>
            <a:chOff x="2474" y="2792"/>
            <a:chExt cx="1203" cy="1391"/>
          </a:xfrm>
        </p:grpSpPr>
        <p:sp>
          <p:nvSpPr>
            <p:cNvPr id="28720" name="Oval 52"/>
            <p:cNvSpPr>
              <a:spLocks noChangeArrowheads="1"/>
            </p:cNvSpPr>
            <p:nvPr/>
          </p:nvSpPr>
          <p:spPr bwMode="auto">
            <a:xfrm>
              <a:off x="3072" y="3082"/>
              <a:ext cx="403" cy="375"/>
            </a:xfrm>
            <a:prstGeom prst="ellipse">
              <a:avLst/>
            </a:prstGeom>
            <a:gradFill rotWithShape="1">
              <a:gsLst>
                <a:gs pos="0">
                  <a:srgbClr val="009900">
                    <a:alpha val="89998"/>
                  </a:srgbClr>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21" name="Oval 53"/>
            <p:cNvSpPr>
              <a:spLocks noChangeArrowheads="1"/>
            </p:cNvSpPr>
            <p:nvPr/>
          </p:nvSpPr>
          <p:spPr bwMode="auto">
            <a:xfrm>
              <a:off x="2474" y="3088"/>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34" name="Oval 54"/>
            <p:cNvSpPr>
              <a:spLocks noChangeArrowheads="1"/>
            </p:cNvSpPr>
            <p:nvPr/>
          </p:nvSpPr>
          <p:spPr bwMode="auto">
            <a:xfrm>
              <a:off x="3420" y="3954"/>
              <a:ext cx="257" cy="229"/>
            </a:xfrm>
            <a:prstGeom prst="ellipse">
              <a:avLst/>
            </a:prstGeom>
            <a:gradFill rotWithShape="1">
              <a:gsLst>
                <a:gs pos="0">
                  <a:schemeClr val="folHlink">
                    <a:alpha val="89999"/>
                  </a:schemeClr>
                </a:gs>
                <a:gs pos="100000">
                  <a:schemeClr val="folHlink">
                    <a:gamma/>
                    <a:shade val="46275"/>
                    <a:invGamma/>
                  </a:schemeClr>
                </a:gs>
              </a:gsLst>
              <a:lin ang="27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US"/>
            </a:p>
          </p:txBody>
        </p:sp>
        <p:sp>
          <p:nvSpPr>
            <p:cNvPr id="634935" name="Oval 55"/>
            <p:cNvSpPr>
              <a:spLocks noChangeArrowheads="1"/>
            </p:cNvSpPr>
            <p:nvPr/>
          </p:nvSpPr>
          <p:spPr bwMode="auto">
            <a:xfrm>
              <a:off x="2931" y="3948"/>
              <a:ext cx="257" cy="229"/>
            </a:xfrm>
            <a:prstGeom prst="ellipse">
              <a:avLst/>
            </a:prstGeom>
            <a:gradFill rotWithShape="1">
              <a:gsLst>
                <a:gs pos="0">
                  <a:schemeClr val="hlink">
                    <a:alpha val="89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US"/>
            </a:p>
          </p:txBody>
        </p:sp>
        <p:grpSp>
          <p:nvGrpSpPr>
            <p:cNvPr id="28724" name="Group 56"/>
            <p:cNvGrpSpPr>
              <a:grpSpLocks/>
            </p:cNvGrpSpPr>
            <p:nvPr/>
          </p:nvGrpSpPr>
          <p:grpSpPr bwMode="auto">
            <a:xfrm rot="-10517861">
              <a:off x="3013" y="2864"/>
              <a:ext cx="503" cy="942"/>
              <a:chOff x="2322" y="658"/>
              <a:chExt cx="503" cy="942"/>
            </a:xfrm>
          </p:grpSpPr>
          <p:sp>
            <p:nvSpPr>
              <p:cNvPr id="28726" name="Line 57"/>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27" name="Line 58"/>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28" name="Line 59"/>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28725" name="Line 60"/>
            <p:cNvSpPr>
              <a:spLocks noChangeShapeType="1"/>
            </p:cNvSpPr>
            <p:nvPr/>
          </p:nvSpPr>
          <p:spPr bwMode="auto">
            <a:xfrm flipH="1">
              <a:off x="2674" y="2792"/>
              <a:ext cx="137" cy="255"/>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28681" name="Line 63"/>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682" name="Line 64"/>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634957" name="Group 77"/>
          <p:cNvGrpSpPr>
            <a:grpSpLocks/>
          </p:cNvGrpSpPr>
          <p:nvPr/>
        </p:nvGrpSpPr>
        <p:grpSpPr bwMode="auto">
          <a:xfrm>
            <a:off x="3389313" y="690563"/>
            <a:ext cx="2100262" cy="2279650"/>
            <a:chOff x="2135" y="435"/>
            <a:chExt cx="1323" cy="1436"/>
          </a:xfrm>
        </p:grpSpPr>
        <p:grpSp>
          <p:nvGrpSpPr>
            <p:cNvPr id="28709" name="Group 61"/>
            <p:cNvGrpSpPr>
              <a:grpSpLocks/>
            </p:cNvGrpSpPr>
            <p:nvPr/>
          </p:nvGrpSpPr>
          <p:grpSpPr bwMode="auto">
            <a:xfrm>
              <a:off x="2135" y="435"/>
              <a:ext cx="1304" cy="1174"/>
              <a:chOff x="2135" y="435"/>
              <a:chExt cx="1304" cy="1174"/>
            </a:xfrm>
          </p:grpSpPr>
          <p:sp>
            <p:nvSpPr>
              <p:cNvPr id="28711" name="Oval 33"/>
              <p:cNvSpPr>
                <a:spLocks noChangeArrowheads="1"/>
              </p:cNvSpPr>
              <p:nvPr/>
            </p:nvSpPr>
            <p:spPr bwMode="auto">
              <a:xfrm>
                <a:off x="2427" y="973"/>
                <a:ext cx="403" cy="375"/>
              </a:xfrm>
              <a:prstGeom prst="ellipse">
                <a:avLst/>
              </a:prstGeom>
              <a:gradFill rotWithShape="1">
                <a:gsLst>
                  <a:gs pos="0">
                    <a:srgbClr val="009900">
                      <a:alpha val="89998"/>
                    </a:srgbClr>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2" name="Oval 34"/>
              <p:cNvSpPr>
                <a:spLocks noChangeArrowheads="1"/>
              </p:cNvSpPr>
              <p:nvPr/>
            </p:nvSpPr>
            <p:spPr bwMode="auto">
              <a:xfrm>
                <a:off x="3182" y="1041"/>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3" name="Oval 35"/>
              <p:cNvSpPr>
                <a:spLocks noChangeArrowheads="1"/>
              </p:cNvSpPr>
              <p:nvPr/>
            </p:nvSpPr>
            <p:spPr bwMode="auto">
              <a:xfrm>
                <a:off x="2135" y="435"/>
                <a:ext cx="257" cy="229"/>
              </a:xfrm>
              <a:prstGeom prst="ellipse">
                <a:avLst/>
              </a:prstGeom>
              <a:gradFill rotWithShape="1">
                <a:gsLst>
                  <a:gs pos="0">
                    <a:srgbClr val="FF00FF">
                      <a:alpha val="89998"/>
                    </a:srgbClr>
                  </a:gs>
                  <a:gs pos="100000">
                    <a:srgbClr val="760076"/>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4" name="Oval 36"/>
              <p:cNvSpPr>
                <a:spLocks noChangeArrowheads="1"/>
              </p:cNvSpPr>
              <p:nvPr/>
            </p:nvSpPr>
            <p:spPr bwMode="auto">
              <a:xfrm>
                <a:off x="2606" y="438"/>
                <a:ext cx="257" cy="229"/>
              </a:xfrm>
              <a:prstGeom prst="ellipse">
                <a:avLst/>
              </a:prstGeom>
              <a:gradFill rotWithShape="1">
                <a:gsLst>
                  <a:gs pos="0">
                    <a:srgbClr val="FF00FF">
                      <a:alpha val="89998"/>
                    </a:srgbClr>
                  </a:gs>
                  <a:gs pos="100000">
                    <a:srgbClr val="760076"/>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5" name="Line 37"/>
              <p:cNvSpPr>
                <a:spLocks noChangeShapeType="1"/>
              </p:cNvSpPr>
              <p:nvPr/>
            </p:nvSpPr>
            <p:spPr bwMode="auto">
              <a:xfrm flipV="1">
                <a:off x="3099" y="1307"/>
                <a:ext cx="138" cy="30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28716" name="Group 38"/>
              <p:cNvGrpSpPr>
                <a:grpSpLocks/>
              </p:cNvGrpSpPr>
              <p:nvPr/>
            </p:nvGrpSpPr>
            <p:grpSpPr bwMode="auto">
              <a:xfrm>
                <a:off x="2322" y="658"/>
                <a:ext cx="503" cy="942"/>
                <a:chOff x="2322" y="658"/>
                <a:chExt cx="503" cy="942"/>
              </a:xfrm>
            </p:grpSpPr>
            <p:sp>
              <p:nvSpPr>
                <p:cNvPr id="28717" name="Line 39"/>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18" name="Line 40"/>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19" name="Line 41"/>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grpSp>
        <p:sp>
          <p:nvSpPr>
            <p:cNvPr id="28710" name="Text Box 66"/>
            <p:cNvSpPr txBox="1">
              <a:spLocks noChangeArrowheads="1"/>
            </p:cNvSpPr>
            <p:nvPr/>
          </p:nvSpPr>
          <p:spPr bwMode="auto">
            <a:xfrm>
              <a:off x="3344" y="1679"/>
              <a:ext cx="11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grpSp>
      <p:sp>
        <p:nvSpPr>
          <p:cNvPr id="28684" name="Rectangle 68"/>
          <p:cNvSpPr>
            <a:spLocks noGrp="1" noChangeArrowheads="1"/>
          </p:cNvSpPr>
          <p:nvPr>
            <p:ph type="title"/>
          </p:nvPr>
        </p:nvSpPr>
        <p:spPr>
          <a:xfrm>
            <a:off x="2303463" y="0"/>
            <a:ext cx="4595812" cy="519113"/>
          </a:xfrm>
        </p:spPr>
        <p:txBody>
          <a:bodyPr/>
          <a:lstStyle/>
          <a:p>
            <a:pPr eaLnBrk="1" hangingPunct="1"/>
            <a:r>
              <a:rPr lang="fr-FR" altLang="fr-FR" smtClean="0"/>
              <a:t>Collision</a:t>
            </a:r>
            <a:r>
              <a:rPr lang="en-US" altLang="fr-FR" smtClean="0"/>
              <a:t> de </a:t>
            </a:r>
            <a:r>
              <a:rPr lang="fr-FR" altLang="fr-FR" smtClean="0"/>
              <a:t>particules</a:t>
            </a:r>
          </a:p>
        </p:txBody>
      </p:sp>
      <p:sp>
        <p:nvSpPr>
          <p:cNvPr id="634954" name="Rectangle 74"/>
          <p:cNvSpPr>
            <a:spLocks noChangeArrowheads="1"/>
          </p:cNvSpPr>
          <p:nvPr/>
        </p:nvSpPr>
        <p:spPr bwMode="auto">
          <a:xfrm>
            <a:off x="0" y="5064125"/>
            <a:ext cx="6146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solidFill>
                <a:srgbClr val="000000"/>
              </a:solidFill>
            </a:endParaRPr>
          </a:p>
        </p:txBody>
      </p:sp>
      <p:pic>
        <p:nvPicPr>
          <p:cNvPr id="634956" name="Picture 76" descr="einstein-e-m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09600"/>
            <a:ext cx="1604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62" name="Group 82"/>
          <p:cNvGrpSpPr>
            <a:grpSpLocks/>
          </p:cNvGrpSpPr>
          <p:nvPr/>
        </p:nvGrpSpPr>
        <p:grpSpPr bwMode="auto">
          <a:xfrm>
            <a:off x="3124200" y="584200"/>
            <a:ext cx="3048000" cy="6196013"/>
            <a:chOff x="1968" y="368"/>
            <a:chExt cx="1920" cy="3903"/>
          </a:xfrm>
        </p:grpSpPr>
        <p:sp>
          <p:nvSpPr>
            <p:cNvPr id="28707" name="Freeform 80"/>
            <p:cNvSpPr>
              <a:spLocks/>
            </p:cNvSpPr>
            <p:nvPr/>
          </p:nvSpPr>
          <p:spPr bwMode="auto">
            <a:xfrm>
              <a:off x="1968" y="368"/>
              <a:ext cx="1536" cy="1000"/>
            </a:xfrm>
            <a:custGeom>
              <a:avLst/>
              <a:gdLst>
                <a:gd name="T0" fmla="*/ 144 w 1536"/>
                <a:gd name="T1" fmla="*/ 16 h 1000"/>
                <a:gd name="T2" fmla="*/ 912 w 1536"/>
                <a:gd name="T3" fmla="*/ 16 h 1000"/>
                <a:gd name="T4" fmla="*/ 1104 w 1536"/>
                <a:gd name="T5" fmla="*/ 112 h 1000"/>
                <a:gd name="T6" fmla="*/ 1440 w 1536"/>
                <a:gd name="T7" fmla="*/ 592 h 1000"/>
                <a:gd name="T8" fmla="*/ 1536 w 1536"/>
                <a:gd name="T9" fmla="*/ 832 h 1000"/>
                <a:gd name="T10" fmla="*/ 1440 w 1536"/>
                <a:gd name="T11" fmla="*/ 976 h 1000"/>
                <a:gd name="T12" fmla="*/ 1200 w 1536"/>
                <a:gd name="T13" fmla="*/ 928 h 1000"/>
                <a:gd name="T14" fmla="*/ 960 w 1536"/>
                <a:gd name="T15" fmla="*/ 544 h 1000"/>
                <a:gd name="T16" fmla="*/ 720 w 1536"/>
                <a:gd name="T17" fmla="*/ 400 h 1000"/>
                <a:gd name="T18" fmla="*/ 288 w 1536"/>
                <a:gd name="T19" fmla="*/ 400 h 1000"/>
                <a:gd name="T20" fmla="*/ 48 w 1536"/>
                <a:gd name="T21" fmla="*/ 352 h 1000"/>
                <a:gd name="T22" fmla="*/ 0 w 1536"/>
                <a:gd name="T23" fmla="*/ 208 h 1000"/>
                <a:gd name="T24" fmla="*/ 48 w 1536"/>
                <a:gd name="T25" fmla="*/ 64 h 1000"/>
                <a:gd name="T26" fmla="*/ 192 w 1536"/>
                <a:gd name="T27" fmla="*/ 16 h 1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708" name="Freeform 81"/>
            <p:cNvSpPr>
              <a:spLocks/>
            </p:cNvSpPr>
            <p:nvPr/>
          </p:nvSpPr>
          <p:spPr bwMode="auto">
            <a:xfrm rot="-10615815">
              <a:off x="2352" y="3023"/>
              <a:ext cx="1536" cy="1248"/>
            </a:xfrm>
            <a:custGeom>
              <a:avLst/>
              <a:gdLst>
                <a:gd name="T0" fmla="*/ 144 w 1536"/>
                <a:gd name="T1" fmla="*/ 290 h 1000"/>
                <a:gd name="T2" fmla="*/ 912 w 1536"/>
                <a:gd name="T3" fmla="*/ 290 h 1000"/>
                <a:gd name="T4" fmla="*/ 1104 w 1536"/>
                <a:gd name="T5" fmla="*/ 1993 h 1000"/>
                <a:gd name="T6" fmla="*/ 1440 w 1536"/>
                <a:gd name="T7" fmla="*/ 10544 h 1000"/>
                <a:gd name="T8" fmla="*/ 1536 w 1536"/>
                <a:gd name="T9" fmla="*/ 14810 h 1000"/>
                <a:gd name="T10" fmla="*/ 1440 w 1536"/>
                <a:gd name="T11" fmla="*/ 17383 h 1000"/>
                <a:gd name="T12" fmla="*/ 1200 w 1536"/>
                <a:gd name="T13" fmla="*/ 16524 h 1000"/>
                <a:gd name="T14" fmla="*/ 960 w 1536"/>
                <a:gd name="T15" fmla="*/ 9684 h 1000"/>
                <a:gd name="T16" fmla="*/ 720 w 1536"/>
                <a:gd name="T17" fmla="*/ 7132 h 1000"/>
                <a:gd name="T18" fmla="*/ 288 w 1536"/>
                <a:gd name="T19" fmla="*/ 7132 h 1000"/>
                <a:gd name="T20" fmla="*/ 48 w 1536"/>
                <a:gd name="T21" fmla="*/ 6272 h 1000"/>
                <a:gd name="T22" fmla="*/ 0 w 1536"/>
                <a:gd name="T23" fmla="*/ 3700 h 1000"/>
                <a:gd name="T24" fmla="*/ 48 w 1536"/>
                <a:gd name="T25" fmla="*/ 1144 h 1000"/>
                <a:gd name="T26" fmla="*/ 192 w 1536"/>
                <a:gd name="T27" fmla="*/ 290 h 1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8688" name="Line 107"/>
          <p:cNvSpPr>
            <a:spLocks noChangeShapeType="1"/>
          </p:cNvSpPr>
          <p:nvPr/>
        </p:nvSpPr>
        <p:spPr bwMode="auto">
          <a:xfrm>
            <a:off x="5549900" y="6362700"/>
            <a:ext cx="1651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34992" name="Group 112"/>
          <p:cNvGrpSpPr>
            <a:grpSpLocks/>
          </p:cNvGrpSpPr>
          <p:nvPr/>
        </p:nvGrpSpPr>
        <p:grpSpPr bwMode="auto">
          <a:xfrm>
            <a:off x="3416300" y="682625"/>
            <a:ext cx="2433638" cy="5934075"/>
            <a:chOff x="2152" y="430"/>
            <a:chExt cx="1533" cy="3738"/>
          </a:xfrm>
        </p:grpSpPr>
        <p:sp>
          <p:nvSpPr>
            <p:cNvPr id="28690" name="Line 113"/>
            <p:cNvSpPr>
              <a:spLocks noChangeShapeType="1"/>
            </p:cNvSpPr>
            <p:nvPr/>
          </p:nvSpPr>
          <p:spPr bwMode="auto">
            <a:xfrm>
              <a:off x="2578" y="3128"/>
              <a:ext cx="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8691" name="Group 114"/>
            <p:cNvGrpSpPr>
              <a:grpSpLocks/>
            </p:cNvGrpSpPr>
            <p:nvPr/>
          </p:nvGrpSpPr>
          <p:grpSpPr bwMode="auto">
            <a:xfrm>
              <a:off x="2152" y="430"/>
              <a:ext cx="1533" cy="3738"/>
              <a:chOff x="2150" y="428"/>
              <a:chExt cx="1533" cy="3738"/>
            </a:xfrm>
          </p:grpSpPr>
          <p:sp>
            <p:nvSpPr>
              <p:cNvPr id="28695" name="Text Box 115"/>
              <p:cNvSpPr txBox="1">
                <a:spLocks noChangeArrowheads="1"/>
              </p:cNvSpPr>
              <p:nvPr/>
            </p:nvSpPr>
            <p:spPr bwMode="auto">
              <a:xfrm>
                <a:off x="2848" y="1728"/>
                <a:ext cx="19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t</a:t>
                </a:r>
              </a:p>
            </p:txBody>
          </p:sp>
          <p:grpSp>
            <p:nvGrpSpPr>
              <p:cNvPr id="28696" name="Group 116"/>
              <p:cNvGrpSpPr>
                <a:grpSpLocks/>
              </p:cNvGrpSpPr>
              <p:nvPr/>
            </p:nvGrpSpPr>
            <p:grpSpPr bwMode="auto">
              <a:xfrm>
                <a:off x="2832" y="2376"/>
                <a:ext cx="192" cy="288"/>
                <a:chOff x="2832" y="2376"/>
                <a:chExt cx="192" cy="288"/>
              </a:xfrm>
            </p:grpSpPr>
            <p:sp>
              <p:nvSpPr>
                <p:cNvPr id="28705" name="Text Box 117"/>
                <p:cNvSpPr txBox="1">
                  <a:spLocks noChangeArrowheads="1"/>
                </p:cNvSpPr>
                <p:nvPr/>
              </p:nvSpPr>
              <p:spPr bwMode="auto">
                <a:xfrm>
                  <a:off x="2832" y="2376"/>
                  <a:ext cx="19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t</a:t>
                  </a:r>
                </a:p>
              </p:txBody>
            </p:sp>
            <p:sp>
              <p:nvSpPr>
                <p:cNvPr id="28706" name="Line 118"/>
                <p:cNvSpPr>
                  <a:spLocks noChangeShapeType="1"/>
                </p:cNvSpPr>
                <p:nvPr/>
              </p:nvSpPr>
              <p:spPr bwMode="auto">
                <a:xfrm>
                  <a:off x="2888" y="2424"/>
                  <a:ext cx="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8697" name="Text Box 119"/>
              <p:cNvSpPr txBox="1">
                <a:spLocks noChangeArrowheads="1"/>
              </p:cNvSpPr>
              <p:nvPr/>
            </p:nvSpPr>
            <p:spPr bwMode="auto">
              <a:xfrm>
                <a:off x="2512" y="3096"/>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a:t>
                </a:r>
              </a:p>
            </p:txBody>
          </p:sp>
          <p:sp>
            <p:nvSpPr>
              <p:cNvPr id="28698" name="Text Box 120"/>
              <p:cNvSpPr txBox="1">
                <a:spLocks noChangeArrowheads="1"/>
              </p:cNvSpPr>
              <p:nvPr/>
            </p:nvSpPr>
            <p:spPr bwMode="auto">
              <a:xfrm>
                <a:off x="3150" y="3148"/>
                <a:ext cx="28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w</a:t>
                </a:r>
                <a:r>
                  <a:rPr lang="fr-FR" altLang="fr-FR" sz="1600" baseline="30000"/>
                  <a:t>-</a:t>
                </a:r>
              </a:p>
            </p:txBody>
          </p:sp>
          <p:sp>
            <p:nvSpPr>
              <p:cNvPr id="28699" name="Text Box 121"/>
              <p:cNvSpPr txBox="1">
                <a:spLocks noChangeArrowheads="1"/>
              </p:cNvSpPr>
              <p:nvPr/>
            </p:nvSpPr>
            <p:spPr bwMode="auto">
              <a:xfrm>
                <a:off x="2942" y="3916"/>
                <a:ext cx="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e</a:t>
                </a:r>
                <a:r>
                  <a:rPr lang="fr-FR" altLang="fr-FR" sz="2000" baseline="30000"/>
                  <a:t>-</a:t>
                </a:r>
              </a:p>
            </p:txBody>
          </p:sp>
          <p:sp>
            <p:nvSpPr>
              <p:cNvPr id="28700" name="Text Box 122"/>
              <p:cNvSpPr txBox="1">
                <a:spLocks noChangeArrowheads="1"/>
              </p:cNvSpPr>
              <p:nvPr/>
            </p:nvSpPr>
            <p:spPr bwMode="auto">
              <a:xfrm>
                <a:off x="3422" y="3909"/>
                <a:ext cx="26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ym typeface="Symbol" pitchFamily="18" charset="2"/>
                  </a:rPr>
                  <a:t></a:t>
                </a:r>
                <a:r>
                  <a:rPr lang="fr-FR" altLang="fr-FR" sz="2000" baseline="-25000">
                    <a:sym typeface="Symbol" pitchFamily="18" charset="2"/>
                  </a:rPr>
                  <a:t>e</a:t>
                </a:r>
              </a:p>
            </p:txBody>
          </p:sp>
          <p:sp>
            <p:nvSpPr>
              <p:cNvPr id="28701" name="Text Box 123"/>
              <p:cNvSpPr txBox="1">
                <a:spLocks noChangeArrowheads="1"/>
              </p:cNvSpPr>
              <p:nvPr/>
            </p:nvSpPr>
            <p:spPr bwMode="auto">
              <a:xfrm>
                <a:off x="3208" y="1048"/>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a:t>
                </a:r>
              </a:p>
            </p:txBody>
          </p:sp>
          <p:sp>
            <p:nvSpPr>
              <p:cNvPr id="28702" name="Text Box 124"/>
              <p:cNvSpPr txBox="1">
                <a:spLocks noChangeArrowheads="1"/>
              </p:cNvSpPr>
              <p:nvPr/>
            </p:nvSpPr>
            <p:spPr bwMode="auto">
              <a:xfrm>
                <a:off x="2502" y="1020"/>
                <a:ext cx="319"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w</a:t>
                </a:r>
                <a:r>
                  <a:rPr lang="fr-FR" altLang="fr-FR" sz="1600" baseline="30000"/>
                  <a:t>+</a:t>
                </a:r>
              </a:p>
            </p:txBody>
          </p:sp>
          <p:sp>
            <p:nvSpPr>
              <p:cNvPr id="28703" name="Text Box 125"/>
              <p:cNvSpPr txBox="1">
                <a:spLocks noChangeArrowheads="1"/>
              </p:cNvSpPr>
              <p:nvPr/>
            </p:nvSpPr>
            <p:spPr bwMode="auto">
              <a:xfrm>
                <a:off x="2150" y="436"/>
                <a:ext cx="21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u</a:t>
                </a:r>
                <a:endParaRPr lang="fr-FR" altLang="fr-FR" sz="2000" baseline="30000"/>
              </a:p>
            </p:txBody>
          </p:sp>
          <p:sp>
            <p:nvSpPr>
              <p:cNvPr id="28704" name="Text Box 126"/>
              <p:cNvSpPr txBox="1">
                <a:spLocks noChangeArrowheads="1"/>
              </p:cNvSpPr>
              <p:nvPr/>
            </p:nvSpPr>
            <p:spPr bwMode="auto">
              <a:xfrm>
                <a:off x="2630" y="428"/>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ym typeface="Symbol" pitchFamily="18" charset="2"/>
                  </a:rPr>
                  <a:t>d</a:t>
                </a:r>
                <a:endParaRPr lang="fr-FR" altLang="fr-FR" sz="2000" baseline="-25000">
                  <a:sym typeface="Symbol" pitchFamily="18" charset="2"/>
                </a:endParaRPr>
              </a:p>
            </p:txBody>
          </p:sp>
        </p:grpSp>
        <p:grpSp>
          <p:nvGrpSpPr>
            <p:cNvPr id="28692" name="Group 127"/>
            <p:cNvGrpSpPr>
              <a:grpSpLocks/>
            </p:cNvGrpSpPr>
            <p:nvPr/>
          </p:nvGrpSpPr>
          <p:grpSpPr bwMode="auto">
            <a:xfrm>
              <a:off x="2688" y="472"/>
              <a:ext cx="888" cy="3520"/>
              <a:chOff x="536" y="456"/>
              <a:chExt cx="888" cy="3520"/>
            </a:xfrm>
          </p:grpSpPr>
          <p:sp>
            <p:nvSpPr>
              <p:cNvPr id="28693" name="Line 128"/>
              <p:cNvSpPr>
                <a:spLocks noChangeShapeType="1"/>
              </p:cNvSpPr>
              <p:nvPr/>
            </p:nvSpPr>
            <p:spPr bwMode="auto">
              <a:xfrm>
                <a:off x="1328" y="397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94" name="Line 129"/>
              <p:cNvSpPr>
                <a:spLocks noChangeShapeType="1"/>
              </p:cNvSpPr>
              <p:nvPr/>
            </p:nvSpPr>
            <p:spPr bwMode="auto">
              <a:xfrm>
                <a:off x="536" y="45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634884"/>
                                        </p:tgtEl>
                                        <p:attrNameLst>
                                          <p:attrName>ppt_x</p:attrName>
                                          <p:attrName>ppt_y</p:attrName>
                                        </p:attrNameLst>
                                      </p:cBhvr>
                                      <p:rCtr x="23299" y="0"/>
                                    </p:animMotion>
                                  </p:childTnLst>
                                </p:cTn>
                              </p:par>
                              <p:par>
                                <p:cTn id="7" presetID="35" presetClass="path" presetSubtype="0" accel="50000" fill="hold" grpId="0" nodeType="withEffect">
                                  <p:stCondLst>
                                    <p:cond delay="0"/>
                                  </p:stCondLst>
                                  <p:childTnLst>
                                    <p:animMotion origin="layout" path="M 0.00556 -2.22222E-6 L -0.45555 -2.22222E-6 " pathEditMode="relative" rAng="0" ptsTypes="AA">
                                      <p:cBhvr>
                                        <p:cTn id="8" dur="1000" fill="hold"/>
                                        <p:tgtEl>
                                          <p:spTgt spid="634890"/>
                                        </p:tgtEl>
                                        <p:attrNameLst>
                                          <p:attrName>ppt_x</p:attrName>
                                          <p:attrName>ppt_y</p:attrName>
                                        </p:attrNameLst>
                                      </p:cBhvr>
                                      <p:rCtr x="-23056" y="0"/>
                                    </p:animMotion>
                                  </p:childTnLst>
                                </p:cTn>
                              </p:par>
                            </p:childTnLst>
                          </p:cTn>
                        </p:par>
                        <p:par>
                          <p:cTn id="9" fill="hold" nodeType="afterGroup">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63489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634884"/>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634910"/>
                                        </p:tgtEl>
                                        <p:attrNameLst>
                                          <p:attrName>style.visibility</p:attrName>
                                        </p:attrNameLst>
                                      </p:cBhvr>
                                      <p:to>
                                        <p:strVal val="visible"/>
                                      </p:to>
                                    </p:set>
                                  </p:childTnLst>
                                </p:cTn>
                              </p:par>
                              <p:par>
                                <p:cTn id="17" presetID="26" presetClass="entr" presetSubtype="0" fill="hold" nodeType="withEffect">
                                  <p:stCondLst>
                                    <p:cond delay="0"/>
                                  </p:stCondLst>
                                  <p:childTnLst>
                                    <p:set>
                                      <p:cBhvr>
                                        <p:cTn id="18" dur="1" fill="hold">
                                          <p:stCondLst>
                                            <p:cond delay="0"/>
                                          </p:stCondLst>
                                        </p:cTn>
                                        <p:tgtEl>
                                          <p:spTgt spid="634956"/>
                                        </p:tgtEl>
                                        <p:attrNameLst>
                                          <p:attrName>style.visibility</p:attrName>
                                        </p:attrNameLst>
                                      </p:cBhvr>
                                      <p:to>
                                        <p:strVal val="visible"/>
                                      </p:to>
                                    </p:set>
                                    <p:animEffect transition="in" filter="wipe(down)">
                                      <p:cBhvr>
                                        <p:cTn id="19" dur="580">
                                          <p:stCondLst>
                                            <p:cond delay="0"/>
                                          </p:stCondLst>
                                        </p:cTn>
                                        <p:tgtEl>
                                          <p:spTgt spid="634956"/>
                                        </p:tgtEl>
                                      </p:cBhvr>
                                    </p:animEffect>
                                    <p:anim calcmode="lin" valueType="num">
                                      <p:cBhvr>
                                        <p:cTn id="20" dur="1822" tmFilter="0,0; 0.14,0.36; 0.43,0.73; 0.71,0.91; 1.0,1.0">
                                          <p:stCondLst>
                                            <p:cond delay="0"/>
                                          </p:stCondLst>
                                        </p:cTn>
                                        <p:tgtEl>
                                          <p:spTgt spid="63495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3495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3495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3495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34956"/>
                                        </p:tgtEl>
                                        <p:attrNameLst>
                                          <p:attrName>ppt_y</p:attrName>
                                        </p:attrNameLst>
                                      </p:cBhvr>
                                      <p:tavLst>
                                        <p:tav tm="0" fmla="#ppt_y-sin(pi*$)/81">
                                          <p:val>
                                            <p:fltVal val="0"/>
                                          </p:val>
                                        </p:tav>
                                        <p:tav tm="100000">
                                          <p:val>
                                            <p:fltVal val="1"/>
                                          </p:val>
                                        </p:tav>
                                      </p:tavLst>
                                    </p:anim>
                                    <p:animScale>
                                      <p:cBhvr>
                                        <p:cTn id="25" dur="26">
                                          <p:stCondLst>
                                            <p:cond delay="650"/>
                                          </p:stCondLst>
                                        </p:cTn>
                                        <p:tgtEl>
                                          <p:spTgt spid="634956"/>
                                        </p:tgtEl>
                                      </p:cBhvr>
                                      <p:to x="100000" y="60000"/>
                                    </p:animScale>
                                    <p:animScale>
                                      <p:cBhvr>
                                        <p:cTn id="26" dur="166" decel="50000">
                                          <p:stCondLst>
                                            <p:cond delay="676"/>
                                          </p:stCondLst>
                                        </p:cTn>
                                        <p:tgtEl>
                                          <p:spTgt spid="634956"/>
                                        </p:tgtEl>
                                      </p:cBhvr>
                                      <p:to x="100000" y="100000"/>
                                    </p:animScale>
                                    <p:animScale>
                                      <p:cBhvr>
                                        <p:cTn id="27" dur="26">
                                          <p:stCondLst>
                                            <p:cond delay="1312"/>
                                          </p:stCondLst>
                                        </p:cTn>
                                        <p:tgtEl>
                                          <p:spTgt spid="634956"/>
                                        </p:tgtEl>
                                      </p:cBhvr>
                                      <p:to x="100000" y="80000"/>
                                    </p:animScale>
                                    <p:animScale>
                                      <p:cBhvr>
                                        <p:cTn id="28" dur="166" decel="50000">
                                          <p:stCondLst>
                                            <p:cond delay="1338"/>
                                          </p:stCondLst>
                                        </p:cTn>
                                        <p:tgtEl>
                                          <p:spTgt spid="634956"/>
                                        </p:tgtEl>
                                      </p:cBhvr>
                                      <p:to x="100000" y="100000"/>
                                    </p:animScale>
                                    <p:animScale>
                                      <p:cBhvr>
                                        <p:cTn id="29" dur="26">
                                          <p:stCondLst>
                                            <p:cond delay="1642"/>
                                          </p:stCondLst>
                                        </p:cTn>
                                        <p:tgtEl>
                                          <p:spTgt spid="634956"/>
                                        </p:tgtEl>
                                      </p:cBhvr>
                                      <p:to x="100000" y="90000"/>
                                    </p:animScale>
                                    <p:animScale>
                                      <p:cBhvr>
                                        <p:cTn id="30" dur="166" decel="50000">
                                          <p:stCondLst>
                                            <p:cond delay="1668"/>
                                          </p:stCondLst>
                                        </p:cTn>
                                        <p:tgtEl>
                                          <p:spTgt spid="634956"/>
                                        </p:tgtEl>
                                      </p:cBhvr>
                                      <p:to x="100000" y="100000"/>
                                    </p:animScale>
                                    <p:animScale>
                                      <p:cBhvr>
                                        <p:cTn id="31" dur="26">
                                          <p:stCondLst>
                                            <p:cond delay="1808"/>
                                          </p:stCondLst>
                                        </p:cTn>
                                        <p:tgtEl>
                                          <p:spTgt spid="634956"/>
                                        </p:tgtEl>
                                      </p:cBhvr>
                                      <p:to x="100000" y="95000"/>
                                    </p:animScale>
                                    <p:animScale>
                                      <p:cBhvr>
                                        <p:cTn id="32" dur="166" decel="50000">
                                          <p:stCondLst>
                                            <p:cond delay="1834"/>
                                          </p:stCondLst>
                                        </p:cTn>
                                        <p:tgtEl>
                                          <p:spTgt spid="634956"/>
                                        </p:tgtEl>
                                      </p:cBhvr>
                                      <p:to x="100000" y="100000"/>
                                    </p:animScale>
                                  </p:childTnLst>
                                </p:cTn>
                              </p:par>
                            </p:childTnLst>
                          </p:cTn>
                        </p:par>
                        <p:par>
                          <p:cTn id="33" fill="hold" nodeType="afterGroup">
                            <p:stCondLst>
                              <p:cond delay="3000"/>
                            </p:stCondLst>
                            <p:childTnLst>
                              <p:par>
                                <p:cTn id="34" presetID="9" presetClass="entr" presetSubtype="0" fill="hold" grpId="0" nodeType="afterEffect" nodePh="1">
                                  <p:stCondLst>
                                    <p:cond delay="0"/>
                                  </p:stCondLst>
                                  <p:endCondLst>
                                    <p:cond evt="begin" delay="0">
                                      <p:tn val="34"/>
                                    </p:cond>
                                  </p:endCondLst>
                                  <p:childTnLst>
                                    <p:set>
                                      <p:cBhvr>
                                        <p:cTn id="35" dur="1" fill="hold">
                                          <p:stCondLst>
                                            <p:cond delay="0"/>
                                          </p:stCondLst>
                                        </p:cTn>
                                        <p:tgtEl>
                                          <p:spTgt spid="634954"/>
                                        </p:tgtEl>
                                        <p:attrNameLst>
                                          <p:attrName>style.visibility</p:attrName>
                                        </p:attrNameLst>
                                      </p:cBhvr>
                                      <p:to>
                                        <p:strVal val="visible"/>
                                      </p:to>
                                    </p:set>
                                    <p:animEffect transition="in" filter="dissolve">
                                      <p:cBhvr>
                                        <p:cTn id="36" dur="500"/>
                                        <p:tgtEl>
                                          <p:spTgt spid="63495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2000"/>
                                        <p:tgtEl>
                                          <p:spTgt spid="634956"/>
                                        </p:tgtEl>
                                      </p:cBhvr>
                                    </p:animEffect>
                                    <p:set>
                                      <p:cBhvr>
                                        <p:cTn id="41" dur="1" fill="hold">
                                          <p:stCondLst>
                                            <p:cond delay="1999"/>
                                          </p:stCondLst>
                                        </p:cTn>
                                        <p:tgtEl>
                                          <p:spTgt spid="634956"/>
                                        </p:tgtEl>
                                        <p:attrNameLst>
                                          <p:attrName>style.visibility</p:attrName>
                                        </p:attrNameLst>
                                      </p:cBhvr>
                                      <p:to>
                                        <p:strVal val="hidden"/>
                                      </p:to>
                                    </p:set>
                                  </p:childTnLst>
                                </p:cTn>
                              </p:par>
                              <p:par>
                                <p:cTn id="42" presetID="10" presetClass="exit" presetSubtype="0" fill="hold" grpId="1" nodeType="withEffect" nodePh="1">
                                  <p:stCondLst>
                                    <p:cond delay="0"/>
                                  </p:stCondLst>
                                  <p:endCondLst>
                                    <p:cond evt="begin" delay="0">
                                      <p:tn val="42"/>
                                    </p:cond>
                                  </p:endCondLst>
                                  <p:childTnLst>
                                    <p:animEffect transition="out" filter="fade">
                                      <p:cBhvr>
                                        <p:cTn id="43" dur="2000"/>
                                        <p:tgtEl>
                                          <p:spTgt spid="634954"/>
                                        </p:tgtEl>
                                      </p:cBhvr>
                                    </p:animEffect>
                                    <p:set>
                                      <p:cBhvr>
                                        <p:cTn id="44" dur="1" fill="hold">
                                          <p:stCondLst>
                                            <p:cond delay="1999"/>
                                          </p:stCondLst>
                                        </p:cTn>
                                        <p:tgtEl>
                                          <p:spTgt spid="63495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634910"/>
                                        </p:tgtEl>
                                      </p:cBhvr>
                                    </p:animEffect>
                                    <p:set>
                                      <p:cBhvr>
                                        <p:cTn id="47" dur="1" fill="hold">
                                          <p:stCondLst>
                                            <p:cond delay="1999"/>
                                          </p:stCondLst>
                                        </p:cTn>
                                        <p:tgtEl>
                                          <p:spTgt spid="634910"/>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634911"/>
                                        </p:tgtEl>
                                        <p:attrNameLst>
                                          <p:attrName>style.visibility</p:attrName>
                                        </p:attrNameLst>
                                      </p:cBhvr>
                                      <p:to>
                                        <p:strVal val="visible"/>
                                      </p:to>
                                    </p:set>
                                    <p:animEffect transition="in" filter="dissolve">
                                      <p:cBhvr>
                                        <p:cTn id="50" dur="500"/>
                                        <p:tgtEl>
                                          <p:spTgt spid="63491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34912"/>
                                        </p:tgtEl>
                                        <p:attrNameLst>
                                          <p:attrName>style.visibility</p:attrName>
                                        </p:attrNameLst>
                                      </p:cBhvr>
                                      <p:to>
                                        <p:strVal val="visible"/>
                                      </p:to>
                                    </p:set>
                                    <p:animEffect transition="in" filter="dissolve">
                                      <p:cBhvr>
                                        <p:cTn id="53" dur="500"/>
                                        <p:tgtEl>
                                          <p:spTgt spid="63491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34931"/>
                                        </p:tgtEl>
                                        <p:attrNameLst>
                                          <p:attrName>style.visibility</p:attrName>
                                        </p:attrNameLst>
                                      </p:cBhvr>
                                      <p:to>
                                        <p:strVal val="visible"/>
                                      </p:to>
                                    </p:set>
                                    <p:animEffect transition="in" filter="wipe(up)">
                                      <p:cBhvr>
                                        <p:cTn id="58" dur="2000"/>
                                        <p:tgtEl>
                                          <p:spTgt spid="634931"/>
                                        </p:tgtEl>
                                      </p:cBhvr>
                                    </p:animEffect>
                                  </p:childTnLst>
                                </p:cTn>
                              </p:par>
                              <p:par>
                                <p:cTn id="59" presetID="22" presetClass="entr" presetSubtype="4" fill="hold" nodeType="withEffect">
                                  <p:stCondLst>
                                    <p:cond delay="0"/>
                                  </p:stCondLst>
                                  <p:childTnLst>
                                    <p:set>
                                      <p:cBhvr>
                                        <p:cTn id="60" dur="1" fill="hold">
                                          <p:stCondLst>
                                            <p:cond delay="0"/>
                                          </p:stCondLst>
                                        </p:cTn>
                                        <p:tgtEl>
                                          <p:spTgt spid="634957"/>
                                        </p:tgtEl>
                                        <p:attrNameLst>
                                          <p:attrName>style.visibility</p:attrName>
                                        </p:attrNameLst>
                                      </p:cBhvr>
                                      <p:to>
                                        <p:strVal val="visible"/>
                                      </p:to>
                                    </p:set>
                                    <p:animEffect transition="in" filter="wipe(down)">
                                      <p:cBhvr>
                                        <p:cTn id="61" dur="2000"/>
                                        <p:tgtEl>
                                          <p:spTgt spid="63495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634992"/>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634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P spid="634884" grpId="1" animBg="1"/>
      <p:bldP spid="634890" grpId="0" animBg="1"/>
      <p:bldP spid="634890" grpId="1" animBg="1"/>
      <p:bldP spid="634910" grpId="0" animBg="1"/>
      <p:bldP spid="634910" grpId="1" animBg="1"/>
      <p:bldP spid="634911" grpId="0" animBg="1"/>
      <p:bldP spid="634912" grpId="0" animBg="1"/>
      <p:bldP spid="634954" grpId="0"/>
      <p:bldP spid="63495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E00D5C2-2958-4125-95D7-6432FC0837B7}" type="slidenum">
              <a:rPr lang="fr-FR" altLang="en-US" sz="1200" smtClean="0">
                <a:solidFill>
                  <a:schemeClr val="tx2"/>
                </a:solidFill>
              </a:rPr>
              <a:pPr eaLnBrk="1" hangingPunct="1">
                <a:spcBef>
                  <a:spcPct val="0"/>
                </a:spcBef>
                <a:buClrTx/>
                <a:buSzTx/>
                <a:buFontTx/>
                <a:buNone/>
              </a:pPr>
              <a:t>27</a:t>
            </a:fld>
            <a:endParaRPr lang="fr-FR" altLang="en-US" sz="1200" smtClean="0">
              <a:solidFill>
                <a:schemeClr val="tx2"/>
              </a:solidFill>
            </a:endParaRPr>
          </a:p>
        </p:txBody>
      </p:sp>
      <p:sp>
        <p:nvSpPr>
          <p:cNvPr id="29699" name="Rectangle 2"/>
          <p:cNvSpPr>
            <a:spLocks noGrp="1" noChangeArrowheads="1"/>
          </p:cNvSpPr>
          <p:nvPr>
            <p:ph type="title"/>
          </p:nvPr>
        </p:nvSpPr>
        <p:spPr>
          <a:xfrm>
            <a:off x="323850" y="0"/>
            <a:ext cx="8531225" cy="519113"/>
          </a:xfrm>
        </p:spPr>
        <p:txBody>
          <a:bodyPr/>
          <a:lstStyle/>
          <a:p>
            <a:pPr eaLnBrk="1" hangingPunct="1"/>
            <a:r>
              <a:rPr lang="en-US" altLang="fr-FR" smtClean="0"/>
              <a:t>Des géants pour traquer l’infiniment petit</a:t>
            </a:r>
            <a:endParaRPr lang="fr-FR" altLang="fr-FR" smtClean="0"/>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3811588"/>
            <a:ext cx="41973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715963"/>
            <a:ext cx="4538663"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738" y="715963"/>
            <a:ext cx="3856037"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25" y="3784600"/>
            <a:ext cx="3259138"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 Box 7"/>
          <p:cNvSpPr txBox="1">
            <a:spLocks noChangeArrowheads="1"/>
          </p:cNvSpPr>
          <p:nvPr/>
        </p:nvSpPr>
        <p:spPr bwMode="auto">
          <a:xfrm>
            <a:off x="3871913" y="666750"/>
            <a:ext cx="808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Atlas</a:t>
            </a:r>
          </a:p>
        </p:txBody>
      </p:sp>
      <p:sp>
        <p:nvSpPr>
          <p:cNvPr id="29705" name="Text Box 8"/>
          <p:cNvSpPr txBox="1">
            <a:spLocks noChangeArrowheads="1"/>
          </p:cNvSpPr>
          <p:nvPr/>
        </p:nvSpPr>
        <p:spPr bwMode="auto">
          <a:xfrm>
            <a:off x="7885113" y="666750"/>
            <a:ext cx="74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CMS</a:t>
            </a:r>
          </a:p>
        </p:txBody>
      </p:sp>
      <p:sp>
        <p:nvSpPr>
          <p:cNvPr id="29706" name="Text Box 9"/>
          <p:cNvSpPr txBox="1">
            <a:spLocks noChangeArrowheads="1"/>
          </p:cNvSpPr>
          <p:nvPr/>
        </p:nvSpPr>
        <p:spPr bwMode="auto">
          <a:xfrm>
            <a:off x="925513" y="3803650"/>
            <a:ext cx="849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LHCb</a:t>
            </a:r>
          </a:p>
        </p:txBody>
      </p:sp>
      <p:sp>
        <p:nvSpPr>
          <p:cNvPr id="29707" name="Text Box 10"/>
          <p:cNvSpPr txBox="1">
            <a:spLocks noChangeArrowheads="1"/>
          </p:cNvSpPr>
          <p:nvPr/>
        </p:nvSpPr>
        <p:spPr bwMode="auto">
          <a:xfrm>
            <a:off x="4646613" y="3790950"/>
            <a:ext cx="776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Alice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839D014-0B1D-4CA4-A8D3-B9E7024D09DF}" type="slidenum">
              <a:rPr lang="fr-FR" altLang="en-US" sz="1200" smtClean="0">
                <a:solidFill>
                  <a:schemeClr val="tx2"/>
                </a:solidFill>
              </a:rPr>
              <a:pPr eaLnBrk="1" hangingPunct="1">
                <a:spcBef>
                  <a:spcPct val="0"/>
                </a:spcBef>
                <a:buClrTx/>
                <a:buSzTx/>
                <a:buFontTx/>
                <a:buNone/>
              </a:pPr>
              <a:t>28</a:t>
            </a:fld>
            <a:endParaRPr lang="fr-FR" altLang="en-US" sz="1200" smtClean="0">
              <a:solidFill>
                <a:schemeClr val="tx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 y="15240"/>
            <a:ext cx="9372600" cy="660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3"/>
          <p:cNvSpPr>
            <a:spLocks noGrp="1" noChangeArrowheads="1"/>
          </p:cNvSpPr>
          <p:nvPr>
            <p:ph type="title"/>
          </p:nvPr>
        </p:nvSpPr>
        <p:spPr>
          <a:xfrm>
            <a:off x="163513" y="0"/>
            <a:ext cx="3824287" cy="519113"/>
          </a:xfrm>
        </p:spPr>
        <p:txBody>
          <a:bodyPr/>
          <a:lstStyle/>
          <a:p>
            <a:pPr eaLnBrk="1" hangingPunct="1"/>
            <a:r>
              <a:rPr lang="en-US" altLang="fr-FR" smtClean="0"/>
              <a:t>Le détecteur Atlas</a:t>
            </a:r>
          </a:p>
        </p:txBody>
      </p:sp>
      <p:sp>
        <p:nvSpPr>
          <p:cNvPr id="31752" name="Text Box 7"/>
          <p:cNvSpPr txBox="1">
            <a:spLocks noChangeArrowheads="1"/>
          </p:cNvSpPr>
          <p:nvPr/>
        </p:nvSpPr>
        <p:spPr bwMode="auto">
          <a:xfrm>
            <a:off x="167640" y="6035040"/>
            <a:ext cx="1919862"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dirty="0" err="1"/>
              <a:t>Diameter</a:t>
            </a:r>
            <a:r>
              <a:rPr lang="fr-FR" altLang="fr-FR" sz="1400" dirty="0"/>
              <a:t>: 25m</a:t>
            </a:r>
          </a:p>
          <a:p>
            <a:pPr eaLnBrk="1" hangingPunct="1">
              <a:spcBef>
                <a:spcPct val="0"/>
              </a:spcBef>
              <a:buClrTx/>
              <a:buSzTx/>
              <a:buFontTx/>
              <a:buNone/>
            </a:pPr>
            <a:r>
              <a:rPr lang="fr-FR" altLang="fr-FR" sz="1400" dirty="0"/>
              <a:t>Longueur: 46m</a:t>
            </a:r>
          </a:p>
          <a:p>
            <a:pPr eaLnBrk="1" hangingPunct="1">
              <a:spcBef>
                <a:spcPct val="0"/>
              </a:spcBef>
              <a:buClrTx/>
              <a:buSzTx/>
              <a:buFontTx/>
              <a:buNone/>
            </a:pPr>
            <a:r>
              <a:rPr lang="fr-FR" altLang="fr-FR" sz="1400" dirty="0" smtClean="0"/>
              <a:t>Poids: </a:t>
            </a:r>
            <a:r>
              <a:rPr lang="fr-FR" altLang="fr-FR" sz="1400" dirty="0"/>
              <a:t>7000 tonnes</a:t>
            </a:r>
          </a:p>
          <a:p>
            <a:pPr eaLnBrk="1" hangingPunct="1">
              <a:spcBef>
                <a:spcPct val="0"/>
              </a:spcBef>
              <a:buClrTx/>
              <a:buSzTx/>
              <a:buFontTx/>
              <a:buNone/>
            </a:pPr>
            <a:endParaRPr lang="fr-FR" altLang="fr-FR" sz="1400" dirty="0"/>
          </a:p>
        </p:txBody>
      </p:sp>
      <p:sp>
        <p:nvSpPr>
          <p:cNvPr id="31753" name="Text Box 8"/>
          <p:cNvSpPr txBox="1">
            <a:spLocks noChangeArrowheads="1"/>
          </p:cNvSpPr>
          <p:nvPr/>
        </p:nvSpPr>
        <p:spPr bwMode="auto">
          <a:xfrm>
            <a:off x="2065338" y="6233160"/>
            <a:ext cx="22399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dirty="0"/>
              <a:t>3000 km de </a:t>
            </a:r>
            <a:r>
              <a:rPr lang="fr-FR" altLang="fr-FR" sz="1400" dirty="0" err="1"/>
              <a:t>cables</a:t>
            </a:r>
            <a:endParaRPr lang="fr-FR" altLang="fr-FR" sz="1400" dirty="0"/>
          </a:p>
          <a:p>
            <a:pPr eaLnBrk="1" hangingPunct="1">
              <a:spcBef>
                <a:spcPct val="0"/>
              </a:spcBef>
              <a:buClrTx/>
              <a:buSzTx/>
              <a:buFontTx/>
              <a:buNone/>
            </a:pPr>
            <a:r>
              <a:rPr lang="fr-FR" altLang="fr-FR" sz="1400" dirty="0"/>
              <a:t>100 millions de canaux</a:t>
            </a:r>
          </a:p>
        </p:txBody>
      </p:sp>
      <p:sp>
        <p:nvSpPr>
          <p:cNvPr id="2" name="Rectangle 1"/>
          <p:cNvSpPr/>
          <p:nvPr/>
        </p:nvSpPr>
        <p:spPr>
          <a:xfrm>
            <a:off x="4592320" y="6244917"/>
            <a:ext cx="1630680" cy="523220"/>
          </a:xfrm>
          <a:prstGeom prst="rect">
            <a:avLst/>
          </a:prstGeom>
        </p:spPr>
        <p:txBody>
          <a:bodyPr wrap="square">
            <a:spAutoFit/>
          </a:bodyPr>
          <a:lstStyle/>
          <a:p>
            <a:r>
              <a:rPr lang="fr-FR" altLang="fr-FR" sz="1400" dirty="0"/>
              <a:t>38 pays</a:t>
            </a:r>
          </a:p>
          <a:p>
            <a:r>
              <a:rPr lang="fr-FR" altLang="fr-FR" sz="1400" dirty="0" smtClean="0"/>
              <a:t>3000 </a:t>
            </a:r>
            <a:r>
              <a:rPr lang="fr-FR" altLang="fr-FR" sz="1400" dirty="0"/>
              <a:t>auteurs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0C09CC7-0610-4A1E-A6B7-FE8717D225EB}" type="slidenum">
              <a:rPr lang="fr-FR" altLang="en-US" sz="1200" smtClean="0">
                <a:solidFill>
                  <a:schemeClr val="tx2"/>
                </a:solidFill>
              </a:rPr>
              <a:pPr eaLnBrk="1" hangingPunct="1">
                <a:spcBef>
                  <a:spcPct val="0"/>
                </a:spcBef>
                <a:buClrTx/>
                <a:buSzTx/>
                <a:buFontTx/>
                <a:buNone/>
              </a:pPr>
              <a:t>29</a:t>
            </a:fld>
            <a:endParaRPr lang="fr-FR" altLang="en-US" sz="1200" smtClean="0">
              <a:solidFill>
                <a:schemeClr val="tx2"/>
              </a:solidFill>
            </a:endParaRPr>
          </a:p>
        </p:txBody>
      </p:sp>
      <p:sp>
        <p:nvSpPr>
          <p:cNvPr id="33795" name="Rectangle 2"/>
          <p:cNvSpPr>
            <a:spLocks noGrp="1" noChangeArrowheads="1"/>
          </p:cNvSpPr>
          <p:nvPr>
            <p:ph type="title"/>
          </p:nvPr>
        </p:nvSpPr>
        <p:spPr>
          <a:xfrm>
            <a:off x="2679700" y="0"/>
            <a:ext cx="3824288" cy="519113"/>
          </a:xfrm>
        </p:spPr>
        <p:txBody>
          <a:bodyPr/>
          <a:lstStyle/>
          <a:p>
            <a:pPr eaLnBrk="1" hangingPunct="1"/>
            <a:r>
              <a:rPr lang="en-US" altLang="fr-FR" smtClean="0"/>
              <a:t>Le détecteur </a:t>
            </a:r>
            <a:r>
              <a:rPr lang="fr-FR" altLang="fr-FR" smtClean="0"/>
              <a:t>Atlas</a:t>
            </a:r>
          </a:p>
        </p:txBody>
      </p:sp>
      <p:pic>
        <p:nvPicPr>
          <p:cNvPr id="33796"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6" y="8255"/>
            <a:ext cx="10521047" cy="684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8948" name="Oval 4"/>
          <p:cNvSpPr>
            <a:spLocks noChangeArrowheads="1"/>
          </p:cNvSpPr>
          <p:nvPr/>
        </p:nvSpPr>
        <p:spPr bwMode="auto">
          <a:xfrm>
            <a:off x="4375150" y="4973320"/>
            <a:ext cx="546100" cy="9779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8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3973216-12DD-4A55-9BB1-031A40290461}"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5123" name="Rectangle 9"/>
          <p:cNvSpPr>
            <a:spLocks noChangeArrowheads="1"/>
          </p:cNvSpPr>
          <p:nvPr/>
        </p:nvSpPr>
        <p:spPr bwMode="auto">
          <a:xfrm>
            <a:off x="0" y="0"/>
            <a:ext cx="9144000" cy="68580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124" name="Rectangle 8"/>
          <p:cNvSpPr>
            <a:spLocks noChangeArrowheads="1"/>
          </p:cNvSpPr>
          <p:nvPr/>
        </p:nvSpPr>
        <p:spPr bwMode="auto">
          <a:xfrm>
            <a:off x="152400" y="15240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125" name="Rectangle 4"/>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5126" name="Group 5"/>
          <p:cNvGrpSpPr>
            <a:grpSpLocks/>
          </p:cNvGrpSpPr>
          <p:nvPr/>
        </p:nvGrpSpPr>
        <p:grpSpPr bwMode="auto">
          <a:xfrm>
            <a:off x="6324600" y="-76200"/>
            <a:ext cx="3730625" cy="2971800"/>
            <a:chOff x="-584" y="1409"/>
            <a:chExt cx="3619" cy="2911"/>
          </a:xfrm>
        </p:grpSpPr>
        <p:pic>
          <p:nvPicPr>
            <p:cNvPr id="5134" name="Picture 6" descr="atla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Rectangle 7"/>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grpSp>
      <p:sp>
        <p:nvSpPr>
          <p:cNvPr id="5127" name="Rectangle 2"/>
          <p:cNvSpPr>
            <a:spLocks noGrp="1" noChangeArrowheads="1"/>
          </p:cNvSpPr>
          <p:nvPr>
            <p:ph type="title"/>
          </p:nvPr>
        </p:nvSpPr>
        <p:spPr>
          <a:xfrm>
            <a:off x="-14288" y="228600"/>
            <a:ext cx="4591051" cy="579438"/>
          </a:xfrm>
        </p:spPr>
        <p:txBody>
          <a:bodyPr wrap="square"/>
          <a:lstStyle/>
          <a:p>
            <a:pPr eaLnBrk="1" hangingPunct="1"/>
            <a:r>
              <a:rPr lang="fr-FR" altLang="fr-FR" sz="3200" smtClean="0"/>
              <a:t>Plan de l’exposé</a:t>
            </a:r>
          </a:p>
        </p:txBody>
      </p:sp>
      <p:sp>
        <p:nvSpPr>
          <p:cNvPr id="868355" name="Rectangle 3"/>
          <p:cNvSpPr>
            <a:spLocks noGrp="1" noChangeArrowheads="1"/>
          </p:cNvSpPr>
          <p:nvPr>
            <p:ph type="body" idx="1"/>
          </p:nvPr>
        </p:nvSpPr>
        <p:spPr>
          <a:xfrm>
            <a:off x="300038" y="1066800"/>
            <a:ext cx="8843962" cy="5791200"/>
          </a:xfrm>
        </p:spPr>
        <p:txBody>
          <a:bodyPr/>
          <a:lstStyle/>
          <a:p>
            <a:pPr eaLnBrk="1" hangingPunct="1">
              <a:defRPr/>
            </a:pPr>
            <a:r>
              <a:rPr lang="fr-FR" altLang="fr-FR" b="1" dirty="0" smtClean="0">
                <a:solidFill>
                  <a:srgbClr val="00CCFF"/>
                </a:solidFill>
                <a:effectLst>
                  <a:outerShdw blurRad="38100" dist="38100" dir="2700000" algn="tl">
                    <a:srgbClr val="FFFFFF"/>
                  </a:outerShdw>
                </a:effectLst>
              </a:rPr>
              <a:t>Le Modèle Standard</a:t>
            </a:r>
          </a:p>
          <a:p>
            <a:pPr lvl="1" eaLnBrk="1" hangingPunct="1">
              <a:defRPr/>
            </a:pPr>
            <a:r>
              <a:rPr lang="fr-FR" altLang="fr-FR" b="1" dirty="0" smtClean="0">
                <a:solidFill>
                  <a:schemeClr val="folHlink"/>
                </a:solidFill>
                <a:effectLst>
                  <a:outerShdw blurRad="38100" dist="38100" dir="2700000" algn="tl">
                    <a:srgbClr val="FFFFFF"/>
                  </a:outerShdw>
                </a:effectLst>
              </a:rPr>
              <a:t>Particules et interactions</a:t>
            </a:r>
          </a:p>
          <a:p>
            <a:pPr lvl="1" eaLnBrk="1" hangingPunct="1">
              <a:defRPr/>
            </a:pPr>
            <a:r>
              <a:rPr lang="fr-FR" altLang="fr-FR" b="1" dirty="0" smtClean="0">
                <a:solidFill>
                  <a:schemeClr val="folHlink"/>
                </a:solidFill>
                <a:effectLst>
                  <a:outerShdw blurRad="38100" dist="38100" dir="2700000" algn="tl">
                    <a:srgbClr val="FFFFFF"/>
                  </a:outerShdw>
                </a:effectLst>
              </a:rPr>
              <a:t>Le mécanisme de Brout-</a:t>
            </a:r>
            <a:r>
              <a:rPr lang="fr-FR" altLang="fr-FR" b="1" dirty="0" err="1" smtClean="0">
                <a:solidFill>
                  <a:schemeClr val="folHlink"/>
                </a:solidFill>
                <a:effectLst>
                  <a:outerShdw blurRad="38100" dist="38100" dir="2700000" algn="tl">
                    <a:srgbClr val="FFFFFF"/>
                  </a:outerShdw>
                </a:effectLst>
              </a:rPr>
              <a:t>Englert</a:t>
            </a:r>
            <a:r>
              <a:rPr lang="fr-FR" altLang="fr-FR" b="1" dirty="0" smtClean="0">
                <a:solidFill>
                  <a:schemeClr val="folHlink"/>
                </a:solidFill>
                <a:effectLst>
                  <a:outerShdw blurRad="38100" dist="38100" dir="2700000" algn="tl">
                    <a:srgbClr val="FFFFFF"/>
                  </a:outerShdw>
                </a:effectLst>
              </a:rPr>
              <a:t>-Higgs</a:t>
            </a:r>
          </a:p>
          <a:p>
            <a:pPr lvl="1" eaLnBrk="1" hangingPunct="1">
              <a:defRPr/>
            </a:pPr>
            <a:endParaRPr lang="fr-FR" altLang="fr-FR" b="1" dirty="0" smtClean="0">
              <a:solidFill>
                <a:schemeClr val="folHlink"/>
              </a:solidFill>
              <a:effectLst>
                <a:outerShdw blurRad="38100" dist="38100" dir="2700000" algn="tl">
                  <a:srgbClr val="FFFFFF"/>
                </a:outerShdw>
              </a:effectLst>
            </a:endParaRPr>
          </a:p>
          <a:p>
            <a:pPr eaLnBrk="1" hangingPunct="1">
              <a:defRPr/>
            </a:pPr>
            <a:r>
              <a:rPr lang="fr-FR" altLang="fr-FR" b="1" dirty="0" smtClean="0">
                <a:solidFill>
                  <a:srgbClr val="00CCFF"/>
                </a:solidFill>
                <a:effectLst>
                  <a:outerShdw blurRad="38100" dist="38100" dir="2700000" algn="tl">
                    <a:srgbClr val="FFFFFF"/>
                  </a:outerShdw>
                </a:effectLst>
              </a:rPr>
              <a:t>Le défi expérimental</a:t>
            </a:r>
          </a:p>
          <a:p>
            <a:pPr lvl="1" eaLnBrk="1" hangingPunct="1">
              <a:defRPr/>
            </a:pPr>
            <a:r>
              <a:rPr lang="fr-FR" altLang="fr-FR" b="1" dirty="0" smtClean="0">
                <a:solidFill>
                  <a:schemeClr val="folHlink"/>
                </a:solidFill>
                <a:effectLst>
                  <a:outerShdw blurRad="38100" dist="38100" dir="2700000" algn="tl">
                    <a:srgbClr val="FFFFFF"/>
                  </a:outerShdw>
                </a:effectLst>
              </a:rPr>
              <a:t>Le LHC</a:t>
            </a:r>
          </a:p>
          <a:p>
            <a:pPr lvl="1" eaLnBrk="1" hangingPunct="1">
              <a:defRPr/>
            </a:pPr>
            <a:r>
              <a:rPr lang="fr-FR" altLang="fr-FR" b="1" dirty="0" smtClean="0">
                <a:solidFill>
                  <a:schemeClr val="folHlink"/>
                </a:solidFill>
                <a:effectLst>
                  <a:outerShdw blurRad="38100" dist="38100" dir="2700000" algn="tl">
                    <a:srgbClr val="FFFFFF"/>
                  </a:outerShdw>
                </a:effectLst>
              </a:rPr>
              <a:t>Les détecteurs</a:t>
            </a:r>
          </a:p>
          <a:p>
            <a:pPr lvl="1" eaLnBrk="1" hangingPunct="1">
              <a:defRPr/>
            </a:pPr>
            <a:endParaRPr lang="fr-FR" altLang="fr-FR" b="1" dirty="0" smtClean="0">
              <a:solidFill>
                <a:srgbClr val="00CCFF"/>
              </a:solidFill>
              <a:effectLst>
                <a:outerShdw blurRad="38100" dist="38100" dir="2700000" algn="tl">
                  <a:srgbClr val="FFFFFF"/>
                </a:outerShdw>
              </a:effectLst>
            </a:endParaRPr>
          </a:p>
          <a:p>
            <a:pPr eaLnBrk="1" hangingPunct="1">
              <a:defRPr/>
            </a:pPr>
            <a:r>
              <a:rPr lang="fr-FR" altLang="fr-FR" b="1" dirty="0" smtClean="0">
                <a:solidFill>
                  <a:srgbClr val="00CCFF"/>
                </a:solidFill>
                <a:effectLst>
                  <a:outerShdw blurRad="38100" dist="38100" dir="2700000" algn="tl">
                    <a:srgbClr val="FFFFFF"/>
                  </a:outerShdw>
                </a:effectLst>
              </a:rPr>
              <a:t>La découverte du boson de Higgs</a:t>
            </a:r>
          </a:p>
          <a:p>
            <a:pPr lvl="1" eaLnBrk="1" hangingPunct="1">
              <a:defRPr/>
            </a:pPr>
            <a:r>
              <a:rPr lang="fr-FR" altLang="fr-FR" b="1" dirty="0" smtClean="0">
                <a:solidFill>
                  <a:schemeClr val="folHlink"/>
                </a:solidFill>
                <a:effectLst>
                  <a:outerShdw blurRad="38100" dist="38100" dir="2700000" algn="tl">
                    <a:srgbClr val="FFFFFF"/>
                  </a:outerShdw>
                </a:effectLst>
              </a:rPr>
              <a:t>Stratégie de recherche</a:t>
            </a:r>
          </a:p>
          <a:p>
            <a:pPr lvl="1" eaLnBrk="1" hangingPunct="1">
              <a:defRPr/>
            </a:pPr>
            <a:r>
              <a:rPr lang="fr-FR" altLang="fr-FR" b="1" dirty="0" smtClean="0">
                <a:solidFill>
                  <a:schemeClr val="folHlink"/>
                </a:solidFill>
                <a:effectLst>
                  <a:outerShdw blurRad="38100" dist="38100" dir="2700000" algn="tl">
                    <a:srgbClr val="FFFFFF"/>
                  </a:outerShdw>
                </a:effectLst>
              </a:rPr>
              <a:t>Résultats</a:t>
            </a:r>
          </a:p>
        </p:txBody>
      </p:sp>
      <p:grpSp>
        <p:nvGrpSpPr>
          <p:cNvPr id="5129" name="Group 17"/>
          <p:cNvGrpSpPr>
            <a:grpSpLocks/>
          </p:cNvGrpSpPr>
          <p:nvPr/>
        </p:nvGrpSpPr>
        <p:grpSpPr bwMode="auto">
          <a:xfrm>
            <a:off x="4892675" y="2749550"/>
            <a:ext cx="3003550" cy="1943100"/>
            <a:chOff x="3128" y="1726"/>
            <a:chExt cx="2632" cy="1698"/>
          </a:xfrm>
        </p:grpSpPr>
        <p:grpSp>
          <p:nvGrpSpPr>
            <p:cNvPr id="5130" name="Group 15"/>
            <p:cNvGrpSpPr>
              <a:grpSpLocks/>
            </p:cNvGrpSpPr>
            <p:nvPr/>
          </p:nvGrpSpPr>
          <p:grpSpPr bwMode="auto">
            <a:xfrm>
              <a:off x="3211" y="1726"/>
              <a:ext cx="2549" cy="1636"/>
              <a:chOff x="3211" y="1726"/>
              <a:chExt cx="2549" cy="1636"/>
            </a:xfrm>
          </p:grpSpPr>
          <p:pic>
            <p:nvPicPr>
              <p:cNvPr id="5132" name="Picture 12" descr="cm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 y="1726"/>
                <a:ext cx="254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5131"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2"/>
          <p:cNvSpPr>
            <a:spLocks noGrp="1"/>
          </p:cNvSpPr>
          <p:nvPr>
            <p:ph type="sldNum" sz="quarter" idx="10"/>
          </p:nvPr>
        </p:nvSpPr>
        <p:spPr>
          <a:xfrm>
            <a:off x="8412480" y="6827520"/>
            <a:ext cx="838200" cy="304800"/>
          </a:xfrm>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7B51880-E53A-47D9-8002-83DEC64D239D}" type="slidenum">
              <a:rPr lang="fr-FR" altLang="en-US" sz="1200" smtClean="0">
                <a:solidFill>
                  <a:schemeClr val="tx2"/>
                </a:solidFill>
              </a:rPr>
              <a:pPr eaLnBrk="1" hangingPunct="1">
                <a:spcBef>
                  <a:spcPct val="0"/>
                </a:spcBef>
                <a:buClrTx/>
                <a:buSzTx/>
                <a:buFontTx/>
                <a:buNone/>
              </a:pPr>
              <a:t>30</a:t>
            </a:fld>
            <a:endParaRPr lang="fr-FR" altLang="en-US" sz="1200" smtClean="0">
              <a:solidFill>
                <a:schemeClr val="tx2"/>
              </a:solidFill>
            </a:endParaRPr>
          </a:p>
        </p:txBody>
      </p:sp>
      <p:sp>
        <p:nvSpPr>
          <p:cNvPr id="34819" name="Rectangle 2"/>
          <p:cNvSpPr>
            <a:spLocks noGrp="1" noChangeArrowheads="1"/>
          </p:cNvSpPr>
          <p:nvPr>
            <p:ph type="title"/>
          </p:nvPr>
        </p:nvSpPr>
        <p:spPr>
          <a:xfrm>
            <a:off x="2035175" y="0"/>
            <a:ext cx="5108575" cy="519113"/>
          </a:xfrm>
        </p:spPr>
        <p:txBody>
          <a:bodyPr/>
          <a:lstStyle/>
          <a:p>
            <a:pPr eaLnBrk="1" hangingPunct="1"/>
            <a:r>
              <a:rPr lang="en-US" altLang="fr-FR" smtClean="0"/>
              <a:t>Structure d’un détecteur</a:t>
            </a:r>
          </a:p>
        </p:txBody>
      </p:sp>
      <p:sp>
        <p:nvSpPr>
          <p:cNvPr id="34820" name="Rectangle 3"/>
          <p:cNvSpPr>
            <a:spLocks noGrp="1" noChangeArrowheads="1"/>
          </p:cNvSpPr>
          <p:nvPr>
            <p:ph type="body" idx="4294967295"/>
          </p:nvPr>
        </p:nvSpPr>
        <p:spPr>
          <a:xfrm>
            <a:off x="0" y="631508"/>
            <a:ext cx="8610600" cy="5586412"/>
          </a:xfrm>
        </p:spPr>
        <p:txBody>
          <a:bodyPr/>
          <a:lstStyle/>
          <a:p>
            <a:pPr eaLnBrk="1" hangingPunct="1">
              <a:lnSpc>
                <a:spcPct val="90000"/>
              </a:lnSpc>
            </a:pPr>
            <a:r>
              <a:rPr lang="fr-FR" altLang="fr-FR" sz="2800" dirty="0" smtClean="0">
                <a:solidFill>
                  <a:srgbClr val="FF0000"/>
                </a:solidFill>
                <a:sym typeface="Wingdings" pitchFamily="2" charset="2"/>
              </a:rPr>
              <a:t>Comment voit-on les particules?</a:t>
            </a:r>
          </a:p>
          <a:p>
            <a:pPr lvl="1" eaLnBrk="1" hangingPunct="1">
              <a:lnSpc>
                <a:spcPct val="90000"/>
              </a:lnSpc>
            </a:pPr>
            <a:r>
              <a:rPr lang="fr-FR" altLang="fr-FR" sz="2000" dirty="0" smtClean="0"/>
              <a:t>On ne les voit pas!</a:t>
            </a:r>
          </a:p>
          <a:p>
            <a:pPr lvl="1" eaLnBrk="1" hangingPunct="1">
              <a:lnSpc>
                <a:spcPct val="90000"/>
              </a:lnSpc>
            </a:pPr>
            <a:r>
              <a:rPr lang="fr-FR" altLang="fr-FR" sz="2000" dirty="0" smtClean="0"/>
              <a:t>On </a:t>
            </a:r>
            <a:r>
              <a:rPr lang="fr-FR" altLang="fr-FR" sz="2000" dirty="0"/>
              <a:t>détecte le résultat de leurs interactions avec la matière qu’elles </a:t>
            </a:r>
            <a:r>
              <a:rPr lang="en-US" altLang="fr-FR" sz="2000" dirty="0" err="1" smtClean="0"/>
              <a:t>traversent</a:t>
            </a:r>
            <a:endParaRPr lang="en-US" altLang="fr-FR" sz="2000" dirty="0" smtClean="0"/>
          </a:p>
          <a:p>
            <a:pPr lvl="1" eaLnBrk="1" hangingPunct="1">
              <a:lnSpc>
                <a:spcPct val="90000"/>
              </a:lnSpc>
            </a:pPr>
            <a:endParaRPr lang="fr-FR" altLang="fr-FR" sz="800" dirty="0" smtClean="0">
              <a:sym typeface="Wingdings" pitchFamily="2" charset="2"/>
            </a:endParaRPr>
          </a:p>
          <a:p>
            <a:pPr eaLnBrk="1" hangingPunct="1">
              <a:lnSpc>
                <a:spcPct val="90000"/>
              </a:lnSpc>
            </a:pPr>
            <a:r>
              <a:rPr lang="fr-FR" altLang="fr-FR" sz="2800" dirty="0" smtClean="0">
                <a:solidFill>
                  <a:srgbClr val="FF0000"/>
                </a:solidFill>
                <a:sym typeface="Wingdings" pitchFamily="2" charset="2"/>
              </a:rPr>
              <a:t>Structure des détecteurs en poupée russe</a:t>
            </a:r>
          </a:p>
          <a:p>
            <a:pPr eaLnBrk="1" hangingPunct="1">
              <a:lnSpc>
                <a:spcPct val="90000"/>
              </a:lnSpc>
            </a:pPr>
            <a:endParaRPr lang="fr-FR" altLang="fr-FR" sz="800" dirty="0" smtClean="0">
              <a:solidFill>
                <a:srgbClr val="FF0000"/>
              </a:solidFill>
              <a:sym typeface="Wingdings" pitchFamily="2" charset="2"/>
            </a:endParaRPr>
          </a:p>
          <a:p>
            <a:pPr lvl="1" eaLnBrk="1" hangingPunct="1">
              <a:lnSpc>
                <a:spcPct val="90000"/>
              </a:lnSpc>
            </a:pPr>
            <a:r>
              <a:rPr lang="fr-FR" altLang="fr-FR" dirty="0" err="1" smtClean="0">
                <a:solidFill>
                  <a:srgbClr val="0000CC"/>
                </a:solidFill>
                <a:sym typeface="Wingdings" pitchFamily="2" charset="2"/>
              </a:rPr>
              <a:t>Trajectographes</a:t>
            </a:r>
            <a:endParaRPr lang="fr-FR" altLang="fr-FR" dirty="0" smtClean="0">
              <a:solidFill>
                <a:srgbClr val="0000CC"/>
              </a:solidFill>
              <a:sym typeface="Wingdings" pitchFamily="2" charset="2"/>
            </a:endParaRPr>
          </a:p>
          <a:p>
            <a:pPr lvl="2" eaLnBrk="1" hangingPunct="1">
              <a:lnSpc>
                <a:spcPct val="90000"/>
              </a:lnSpc>
            </a:pPr>
            <a:r>
              <a:rPr lang="fr-FR" altLang="fr-FR" dirty="0" smtClean="0">
                <a:sym typeface="Symbol" pitchFamily="18" charset="2"/>
              </a:rPr>
              <a:t>Suivent les particules</a:t>
            </a:r>
          </a:p>
          <a:p>
            <a:pPr lvl="2" eaLnBrk="1" hangingPunct="1">
              <a:lnSpc>
                <a:spcPct val="90000"/>
              </a:lnSpc>
              <a:buFont typeface="Wingdings" pitchFamily="2" charset="2"/>
              <a:buNone/>
            </a:pPr>
            <a:r>
              <a:rPr lang="fr-FR" altLang="fr-FR" dirty="0" smtClean="0">
                <a:sym typeface="Symbol" pitchFamily="18" charset="2"/>
              </a:rPr>
              <a:t>   chargées</a:t>
            </a:r>
          </a:p>
          <a:p>
            <a:pPr lvl="2" eaLnBrk="1" hangingPunct="1">
              <a:lnSpc>
                <a:spcPct val="90000"/>
              </a:lnSpc>
            </a:pPr>
            <a:endParaRPr lang="fr-FR" altLang="fr-FR" dirty="0" smtClean="0">
              <a:sym typeface="Wingdings" pitchFamily="2" charset="2"/>
            </a:endParaRPr>
          </a:p>
          <a:p>
            <a:pPr lvl="1" eaLnBrk="1" hangingPunct="1">
              <a:lnSpc>
                <a:spcPct val="90000"/>
              </a:lnSpc>
            </a:pPr>
            <a:r>
              <a:rPr lang="fr-FR" altLang="fr-FR" dirty="0" smtClean="0">
                <a:solidFill>
                  <a:srgbClr val="0000CC"/>
                </a:solidFill>
                <a:sym typeface="Wingdings" pitchFamily="2" charset="2"/>
              </a:rPr>
              <a:t>Calorimètre(s)</a:t>
            </a:r>
          </a:p>
          <a:p>
            <a:pPr lvl="2" eaLnBrk="1" hangingPunct="1">
              <a:lnSpc>
                <a:spcPct val="90000"/>
              </a:lnSpc>
            </a:pPr>
            <a:r>
              <a:rPr lang="fr-FR" altLang="fr-FR" dirty="0" smtClean="0">
                <a:sym typeface="Symbol" pitchFamily="18" charset="2"/>
              </a:rPr>
              <a:t>Mesurent les énergies </a:t>
            </a:r>
          </a:p>
          <a:p>
            <a:pPr lvl="2" eaLnBrk="1" hangingPunct="1">
              <a:lnSpc>
                <a:spcPct val="90000"/>
              </a:lnSpc>
              <a:buFont typeface="Wingdings" pitchFamily="2" charset="2"/>
              <a:buNone/>
            </a:pPr>
            <a:r>
              <a:rPr lang="fr-FR" altLang="fr-FR" dirty="0" smtClean="0">
                <a:sym typeface="Symbol" pitchFamily="18" charset="2"/>
              </a:rPr>
              <a:t>   des particules </a:t>
            </a:r>
          </a:p>
          <a:p>
            <a:pPr lvl="2" eaLnBrk="1" hangingPunct="1">
              <a:lnSpc>
                <a:spcPct val="90000"/>
              </a:lnSpc>
              <a:buFont typeface="Wingdings" pitchFamily="2" charset="2"/>
              <a:buNone/>
            </a:pPr>
            <a:r>
              <a:rPr lang="fr-FR" altLang="fr-FR" dirty="0" smtClean="0">
                <a:sym typeface="Symbol" pitchFamily="18" charset="2"/>
              </a:rPr>
              <a:t>  (sauf muons et neutrinos)</a:t>
            </a:r>
          </a:p>
          <a:p>
            <a:pPr lvl="2" eaLnBrk="1" hangingPunct="1">
              <a:lnSpc>
                <a:spcPct val="90000"/>
              </a:lnSpc>
            </a:pPr>
            <a:endParaRPr lang="fr-FR" altLang="fr-FR" dirty="0" smtClean="0">
              <a:sym typeface="Wingdings" pitchFamily="2" charset="2"/>
            </a:endParaRPr>
          </a:p>
          <a:p>
            <a:pPr lvl="1" eaLnBrk="1" hangingPunct="1">
              <a:lnSpc>
                <a:spcPct val="90000"/>
              </a:lnSpc>
            </a:pPr>
            <a:r>
              <a:rPr lang="fr-FR" altLang="fr-FR" dirty="0" smtClean="0">
                <a:solidFill>
                  <a:srgbClr val="0000CC"/>
                </a:solidFill>
                <a:sym typeface="Wingdings" pitchFamily="2" charset="2"/>
              </a:rPr>
              <a:t>Détecteurs de muons</a:t>
            </a:r>
          </a:p>
          <a:p>
            <a:pPr eaLnBrk="1" hangingPunct="1">
              <a:lnSpc>
                <a:spcPct val="90000"/>
              </a:lnSpc>
            </a:pPr>
            <a:endParaRPr lang="en-US" altLang="fr-FR" sz="2800" dirty="0" smtClean="0"/>
          </a:p>
        </p:txBody>
      </p:sp>
      <p:grpSp>
        <p:nvGrpSpPr>
          <p:cNvPr id="34821" name="Group 4"/>
          <p:cNvGrpSpPr>
            <a:grpSpLocks/>
          </p:cNvGrpSpPr>
          <p:nvPr/>
        </p:nvGrpSpPr>
        <p:grpSpPr bwMode="auto">
          <a:xfrm>
            <a:off x="4823143" y="2747328"/>
            <a:ext cx="3962400" cy="3886200"/>
            <a:chOff x="750" y="609"/>
            <a:chExt cx="3174" cy="3174"/>
          </a:xfrm>
        </p:grpSpPr>
        <p:sp>
          <p:nvSpPr>
            <p:cNvPr id="34828" name="Oval 5"/>
            <p:cNvSpPr>
              <a:spLocks noChangeArrowheads="1"/>
            </p:cNvSpPr>
            <p:nvPr/>
          </p:nvSpPr>
          <p:spPr bwMode="auto">
            <a:xfrm>
              <a:off x="750" y="609"/>
              <a:ext cx="3174" cy="3174"/>
            </a:xfrm>
            <a:prstGeom prst="ellipse">
              <a:avLst/>
            </a:prstGeom>
            <a:solidFill>
              <a:schemeClr val="tx2"/>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29" name="Oval 6"/>
            <p:cNvSpPr>
              <a:spLocks noChangeAspect="1" noChangeArrowheads="1"/>
            </p:cNvSpPr>
            <p:nvPr/>
          </p:nvSpPr>
          <p:spPr bwMode="auto">
            <a:xfrm>
              <a:off x="1454" y="1277"/>
              <a:ext cx="1814" cy="1814"/>
            </a:xfrm>
            <a:prstGeom prst="ellipse">
              <a:avLst/>
            </a:prstGeom>
            <a:solidFill>
              <a:srgbClr val="FF0000"/>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30" name="Oval 7"/>
            <p:cNvSpPr>
              <a:spLocks noChangeAspect="1" noChangeArrowheads="1"/>
            </p:cNvSpPr>
            <p:nvPr/>
          </p:nvSpPr>
          <p:spPr bwMode="auto">
            <a:xfrm>
              <a:off x="1791" y="1605"/>
              <a:ext cx="1134" cy="1134"/>
            </a:xfrm>
            <a:prstGeom prst="ellipse">
              <a:avLst/>
            </a:prstGeom>
            <a:solidFill>
              <a:srgbClr val="33CC33"/>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31" name="Oval 8"/>
            <p:cNvSpPr>
              <a:spLocks noChangeAspect="1" noChangeArrowheads="1"/>
            </p:cNvSpPr>
            <p:nvPr/>
          </p:nvSpPr>
          <p:spPr bwMode="auto">
            <a:xfrm>
              <a:off x="2016" y="1813"/>
              <a:ext cx="680" cy="680"/>
            </a:xfrm>
            <a:prstGeom prst="ellipse">
              <a:avLst/>
            </a:prstGeom>
            <a:solidFill>
              <a:schemeClr val="tx1"/>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34822" name="Espace réservé du contenu 2"/>
          <p:cNvSpPr>
            <a:spLocks/>
          </p:cNvSpPr>
          <p:nvPr/>
        </p:nvSpPr>
        <p:spPr bwMode="auto">
          <a:xfrm>
            <a:off x="335915" y="750888"/>
            <a:ext cx="784066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5125" indent="-282575"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611188" indent="-282575"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Font typeface="Wingdings" pitchFamily="2" charset="2"/>
              <a:buNone/>
            </a:pPr>
            <a:endParaRPr lang="fr-FR" altLang="fr-FR" sz="2200"/>
          </a:p>
        </p:txBody>
      </p:sp>
      <p:sp>
        <p:nvSpPr>
          <p:cNvPr id="34823" name="Text Box 10"/>
          <p:cNvSpPr txBox="1">
            <a:spLocks noChangeArrowheads="1"/>
          </p:cNvSpPr>
          <p:nvPr/>
        </p:nvSpPr>
        <p:spPr bwMode="auto">
          <a:xfrm>
            <a:off x="0" y="56578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000"/>
          </a:p>
        </p:txBody>
      </p:sp>
      <p:sp>
        <p:nvSpPr>
          <p:cNvPr id="34824" name="Line 11"/>
          <p:cNvSpPr>
            <a:spLocks noChangeShapeType="1"/>
          </p:cNvSpPr>
          <p:nvPr/>
        </p:nvSpPr>
        <p:spPr bwMode="auto">
          <a:xfrm>
            <a:off x="3505200" y="3032760"/>
            <a:ext cx="2898410" cy="13868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5" name="Line 12"/>
          <p:cNvSpPr>
            <a:spLocks noChangeShapeType="1"/>
          </p:cNvSpPr>
          <p:nvPr/>
        </p:nvSpPr>
        <p:spPr bwMode="auto">
          <a:xfrm>
            <a:off x="3124200" y="4419600"/>
            <a:ext cx="299852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6" name="Line 13"/>
          <p:cNvSpPr>
            <a:spLocks noChangeShapeType="1"/>
          </p:cNvSpPr>
          <p:nvPr/>
        </p:nvSpPr>
        <p:spPr bwMode="auto">
          <a:xfrm>
            <a:off x="3124200" y="4419600"/>
            <a:ext cx="2514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7" name="Line 14"/>
          <p:cNvSpPr>
            <a:spLocks noChangeShapeType="1"/>
          </p:cNvSpPr>
          <p:nvPr/>
        </p:nvSpPr>
        <p:spPr bwMode="auto">
          <a:xfrm flipV="1">
            <a:off x="4038600" y="57150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854" y="610132"/>
            <a:ext cx="1177403" cy="84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33F137E-2655-4774-B62B-AB1FEEBA5C9C}"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35843" name="Rectangle 2"/>
          <p:cNvSpPr>
            <a:spLocks noGrp="1" noChangeArrowheads="1"/>
          </p:cNvSpPr>
          <p:nvPr>
            <p:ph type="title"/>
          </p:nvPr>
        </p:nvSpPr>
        <p:spPr>
          <a:xfrm>
            <a:off x="2085975" y="0"/>
            <a:ext cx="5029200" cy="519113"/>
          </a:xfrm>
        </p:spPr>
        <p:txBody>
          <a:bodyPr/>
          <a:lstStyle/>
          <a:p>
            <a:pPr eaLnBrk="1" hangingPunct="1"/>
            <a:r>
              <a:rPr lang="fr-FR" altLang="fr-FR" smtClean="0"/>
              <a:t>Détection des particules</a:t>
            </a:r>
          </a:p>
        </p:txBody>
      </p:sp>
      <p:sp>
        <p:nvSpPr>
          <p:cNvPr id="35844" name="Rectangle 3"/>
          <p:cNvSpPr>
            <a:spLocks noGrp="1" noChangeArrowheads="1"/>
          </p:cNvSpPr>
          <p:nvPr>
            <p:ph type="body" idx="1"/>
          </p:nvPr>
        </p:nvSpPr>
        <p:spPr/>
        <p:txBody>
          <a:bodyPr/>
          <a:lstStyle/>
          <a:p>
            <a:pPr eaLnBrk="1" hangingPunct="1"/>
            <a:endParaRPr lang="fr-FR" altLang="fr-FR" smtClean="0"/>
          </a:p>
        </p:txBody>
      </p:sp>
      <p:sp>
        <p:nvSpPr>
          <p:cNvPr id="35845" name="Oval 5"/>
          <p:cNvSpPr>
            <a:spLocks noChangeArrowheads="1"/>
          </p:cNvSpPr>
          <p:nvPr/>
        </p:nvSpPr>
        <p:spPr bwMode="auto">
          <a:xfrm>
            <a:off x="0" y="952500"/>
            <a:ext cx="9144000" cy="8928100"/>
          </a:xfrm>
          <a:prstGeom prst="ellipse">
            <a:avLst/>
          </a:prstGeom>
          <a:solidFill>
            <a:schemeClr val="tx2"/>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46" name="Oval 6"/>
          <p:cNvSpPr>
            <a:spLocks noChangeAspect="1" noChangeArrowheads="1"/>
          </p:cNvSpPr>
          <p:nvPr/>
        </p:nvSpPr>
        <p:spPr bwMode="auto">
          <a:xfrm>
            <a:off x="2028825" y="2832100"/>
            <a:ext cx="5226050" cy="5102225"/>
          </a:xfrm>
          <a:prstGeom prst="ellipse">
            <a:avLst/>
          </a:prstGeom>
          <a:solidFill>
            <a:srgbClr val="FF0000"/>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sp>
        <p:nvSpPr>
          <p:cNvPr id="35847" name="Oval 7"/>
          <p:cNvSpPr>
            <a:spLocks noChangeAspect="1" noChangeArrowheads="1"/>
          </p:cNvSpPr>
          <p:nvPr/>
        </p:nvSpPr>
        <p:spPr bwMode="auto">
          <a:xfrm>
            <a:off x="3024188" y="3668713"/>
            <a:ext cx="3267075" cy="3189287"/>
          </a:xfrm>
          <a:prstGeom prst="ellipse">
            <a:avLst/>
          </a:prstGeom>
          <a:solidFill>
            <a:srgbClr val="33CC33"/>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48" name="Oval 8"/>
          <p:cNvSpPr>
            <a:spLocks noChangeAspect="1" noChangeArrowheads="1"/>
          </p:cNvSpPr>
          <p:nvPr/>
        </p:nvSpPr>
        <p:spPr bwMode="auto">
          <a:xfrm>
            <a:off x="3646488" y="4338638"/>
            <a:ext cx="1958975" cy="1912937"/>
          </a:xfrm>
          <a:prstGeom prst="ellipse">
            <a:avLst/>
          </a:prstGeom>
          <a:solidFill>
            <a:schemeClr val="tx1"/>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35849" name="Group 18"/>
          <p:cNvGrpSpPr>
            <a:grpSpLocks/>
          </p:cNvGrpSpPr>
          <p:nvPr/>
        </p:nvGrpSpPr>
        <p:grpSpPr bwMode="auto">
          <a:xfrm>
            <a:off x="3611563" y="4313238"/>
            <a:ext cx="2022475" cy="1957387"/>
            <a:chOff x="685" y="602"/>
            <a:chExt cx="1376" cy="1350"/>
          </a:xfrm>
        </p:grpSpPr>
        <p:sp>
          <p:nvSpPr>
            <p:cNvPr id="35891" name="AutoShape 19"/>
            <p:cNvSpPr>
              <a:spLocks noChangeArrowheads="1"/>
            </p:cNvSpPr>
            <p:nvPr/>
          </p:nvSpPr>
          <p:spPr bwMode="auto">
            <a:xfrm>
              <a:off x="1285" y="1191"/>
              <a:ext cx="164" cy="150"/>
            </a:xfrm>
            <a:prstGeom prst="irregularSeal2">
              <a:avLst/>
            </a:prstGeom>
            <a:solidFill>
              <a:srgbClr val="FFFF00"/>
            </a:solidFill>
            <a:ln w="31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2" name="Oval 20"/>
            <p:cNvSpPr>
              <a:spLocks noChangeArrowheads="1"/>
            </p:cNvSpPr>
            <p:nvPr/>
          </p:nvSpPr>
          <p:spPr bwMode="auto">
            <a:xfrm>
              <a:off x="1167" y="1088"/>
              <a:ext cx="402" cy="378"/>
            </a:xfrm>
            <a:prstGeom prst="ellipse">
              <a:avLst/>
            </a:prstGeom>
            <a:noFill/>
            <a:ln w="317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3" name="Oval 21"/>
            <p:cNvSpPr>
              <a:spLocks noChangeArrowheads="1"/>
            </p:cNvSpPr>
            <p:nvPr/>
          </p:nvSpPr>
          <p:spPr bwMode="auto">
            <a:xfrm>
              <a:off x="996" y="926"/>
              <a:ext cx="745" cy="702"/>
            </a:xfrm>
            <a:prstGeom prst="ellipse">
              <a:avLst/>
            </a:prstGeom>
            <a:noFill/>
            <a:ln w="3175"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4" name="Oval 22"/>
            <p:cNvSpPr>
              <a:spLocks noChangeArrowheads="1"/>
            </p:cNvSpPr>
            <p:nvPr/>
          </p:nvSpPr>
          <p:spPr bwMode="auto">
            <a:xfrm>
              <a:off x="826" y="764"/>
              <a:ext cx="1068" cy="1026"/>
            </a:xfrm>
            <a:prstGeom prst="ellipse">
              <a:avLst/>
            </a:prstGeom>
            <a:noFill/>
            <a:ln w="317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5" name="Oval 23"/>
            <p:cNvSpPr>
              <a:spLocks noChangeArrowheads="1"/>
            </p:cNvSpPr>
            <p:nvPr/>
          </p:nvSpPr>
          <p:spPr bwMode="auto">
            <a:xfrm>
              <a:off x="685" y="602"/>
              <a:ext cx="1376" cy="1350"/>
            </a:xfrm>
            <a:prstGeom prst="ellipse">
              <a:avLst/>
            </a:prstGeom>
            <a:solidFill>
              <a:schemeClr val="bg1"/>
            </a:solidFill>
            <a:ln w="3175" algn="ctr">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35850" name="Group 24"/>
          <p:cNvGrpSpPr>
            <a:grpSpLocks/>
          </p:cNvGrpSpPr>
          <p:nvPr/>
        </p:nvGrpSpPr>
        <p:grpSpPr bwMode="auto">
          <a:xfrm>
            <a:off x="3814763" y="4491038"/>
            <a:ext cx="1654175" cy="1589087"/>
            <a:chOff x="685" y="602"/>
            <a:chExt cx="1376" cy="1350"/>
          </a:xfrm>
        </p:grpSpPr>
        <p:sp>
          <p:nvSpPr>
            <p:cNvPr id="35886" name="AutoShape 25"/>
            <p:cNvSpPr>
              <a:spLocks noChangeArrowheads="1"/>
            </p:cNvSpPr>
            <p:nvPr/>
          </p:nvSpPr>
          <p:spPr bwMode="auto">
            <a:xfrm>
              <a:off x="1285" y="1191"/>
              <a:ext cx="164" cy="150"/>
            </a:xfrm>
            <a:prstGeom prst="irregularSeal2">
              <a:avLst/>
            </a:prstGeom>
            <a:solidFill>
              <a:srgbClr val="FFFF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7" name="Oval 26"/>
            <p:cNvSpPr>
              <a:spLocks noChangeArrowheads="1"/>
            </p:cNvSpPr>
            <p:nvPr/>
          </p:nvSpPr>
          <p:spPr bwMode="auto">
            <a:xfrm>
              <a:off x="1167" y="1088"/>
              <a:ext cx="402" cy="378"/>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8" name="Oval 27"/>
            <p:cNvSpPr>
              <a:spLocks noChangeArrowheads="1"/>
            </p:cNvSpPr>
            <p:nvPr/>
          </p:nvSpPr>
          <p:spPr bwMode="auto">
            <a:xfrm>
              <a:off x="996" y="926"/>
              <a:ext cx="745" cy="702"/>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9" name="Oval 28"/>
            <p:cNvSpPr>
              <a:spLocks noChangeArrowheads="1"/>
            </p:cNvSpPr>
            <p:nvPr/>
          </p:nvSpPr>
          <p:spPr bwMode="auto">
            <a:xfrm>
              <a:off x="826" y="764"/>
              <a:ext cx="1068" cy="1026"/>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0" name="Oval 29"/>
            <p:cNvSpPr>
              <a:spLocks noChangeArrowheads="1"/>
            </p:cNvSpPr>
            <p:nvPr/>
          </p:nvSpPr>
          <p:spPr bwMode="auto">
            <a:xfrm>
              <a:off x="685" y="602"/>
              <a:ext cx="1376" cy="1350"/>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31199" name="Oval 31"/>
          <p:cNvSpPr>
            <a:spLocks noChangeArrowheads="1"/>
          </p:cNvSpPr>
          <p:nvPr/>
        </p:nvSpPr>
        <p:spPr bwMode="auto">
          <a:xfrm rot="-135630">
            <a:off x="5651500" y="5194300"/>
            <a:ext cx="584200" cy="241300"/>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031247" name="Group 79"/>
          <p:cNvGrpSpPr>
            <a:grpSpLocks/>
          </p:cNvGrpSpPr>
          <p:nvPr/>
        </p:nvGrpSpPr>
        <p:grpSpPr bwMode="auto">
          <a:xfrm>
            <a:off x="4610100" y="5270500"/>
            <a:ext cx="1028700" cy="127000"/>
            <a:chOff x="2904" y="3320"/>
            <a:chExt cx="648" cy="80"/>
          </a:xfrm>
        </p:grpSpPr>
        <p:sp>
          <p:nvSpPr>
            <p:cNvPr id="35880" name="Freeform 30"/>
            <p:cNvSpPr>
              <a:spLocks/>
            </p:cNvSpPr>
            <p:nvPr/>
          </p:nvSpPr>
          <p:spPr bwMode="auto">
            <a:xfrm>
              <a:off x="2904" y="3320"/>
              <a:ext cx="648" cy="65"/>
            </a:xfrm>
            <a:custGeom>
              <a:avLst/>
              <a:gdLst>
                <a:gd name="T0" fmla="*/ 0 w 648"/>
                <a:gd name="T1" fmla="*/ 0 h 65"/>
                <a:gd name="T2" fmla="*/ 200 w 648"/>
                <a:gd name="T3" fmla="*/ 48 h 65"/>
                <a:gd name="T4" fmla="*/ 384 w 648"/>
                <a:gd name="T5" fmla="*/ 64 h 65"/>
                <a:gd name="T6" fmla="*/ 648 w 648"/>
                <a:gd name="T7" fmla="*/ 4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65">
                  <a:moveTo>
                    <a:pt x="0" y="0"/>
                  </a:moveTo>
                  <a:cubicBezTo>
                    <a:pt x="68" y="18"/>
                    <a:pt x="136" y="37"/>
                    <a:pt x="200" y="48"/>
                  </a:cubicBezTo>
                  <a:cubicBezTo>
                    <a:pt x="264" y="59"/>
                    <a:pt x="309" y="65"/>
                    <a:pt x="384" y="64"/>
                  </a:cubicBezTo>
                  <a:cubicBezTo>
                    <a:pt x="459" y="63"/>
                    <a:pt x="553" y="51"/>
                    <a:pt x="648" y="4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5881" name="Group 45"/>
            <p:cNvGrpSpPr>
              <a:grpSpLocks/>
            </p:cNvGrpSpPr>
            <p:nvPr/>
          </p:nvGrpSpPr>
          <p:grpSpPr bwMode="auto">
            <a:xfrm>
              <a:off x="3042" y="3340"/>
              <a:ext cx="419" cy="60"/>
              <a:chOff x="3042" y="3340"/>
              <a:chExt cx="419" cy="60"/>
            </a:xfrm>
          </p:grpSpPr>
          <p:sp>
            <p:nvSpPr>
              <p:cNvPr id="35882" name="Oval 40"/>
              <p:cNvSpPr>
                <a:spLocks noChangeArrowheads="1"/>
              </p:cNvSpPr>
              <p:nvPr/>
            </p:nvSpPr>
            <p:spPr bwMode="auto">
              <a:xfrm>
                <a:off x="3042" y="3340"/>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3" name="Oval 41"/>
              <p:cNvSpPr>
                <a:spLocks noChangeArrowheads="1"/>
              </p:cNvSpPr>
              <p:nvPr/>
            </p:nvSpPr>
            <p:spPr bwMode="auto">
              <a:xfrm>
                <a:off x="3174" y="3364"/>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4" name="Oval 42"/>
              <p:cNvSpPr>
                <a:spLocks noChangeArrowheads="1"/>
              </p:cNvSpPr>
              <p:nvPr/>
            </p:nvSpPr>
            <p:spPr bwMode="auto">
              <a:xfrm>
                <a:off x="3294" y="3363"/>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5" name="Oval 43"/>
              <p:cNvSpPr>
                <a:spLocks noChangeArrowheads="1"/>
              </p:cNvSpPr>
              <p:nvPr/>
            </p:nvSpPr>
            <p:spPr bwMode="auto">
              <a:xfrm>
                <a:off x="3417" y="3352"/>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sp>
        <p:nvSpPr>
          <p:cNvPr id="1031228" name="Text Box 60"/>
          <p:cNvSpPr txBox="1">
            <a:spLocks noChangeArrowheads="1"/>
          </p:cNvSpPr>
          <p:nvPr/>
        </p:nvSpPr>
        <p:spPr bwMode="auto">
          <a:xfrm>
            <a:off x="6410325" y="5111750"/>
            <a:ext cx="1127125" cy="37623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dirty="0"/>
              <a:t>Electron</a:t>
            </a:r>
          </a:p>
        </p:txBody>
      </p:sp>
      <p:grpSp>
        <p:nvGrpSpPr>
          <p:cNvPr id="1031235" name="Group 67"/>
          <p:cNvGrpSpPr>
            <a:grpSpLocks/>
          </p:cNvGrpSpPr>
          <p:nvPr/>
        </p:nvGrpSpPr>
        <p:grpSpPr bwMode="auto">
          <a:xfrm>
            <a:off x="5353050" y="3600450"/>
            <a:ext cx="1384300" cy="933450"/>
            <a:chOff x="3372" y="2268"/>
            <a:chExt cx="872" cy="588"/>
          </a:xfrm>
        </p:grpSpPr>
        <p:sp>
          <p:nvSpPr>
            <p:cNvPr id="35878" name="Oval 38"/>
            <p:cNvSpPr>
              <a:spLocks noChangeArrowheads="1"/>
            </p:cNvSpPr>
            <p:nvPr/>
          </p:nvSpPr>
          <p:spPr bwMode="auto">
            <a:xfrm rot="-2803084">
              <a:off x="3264" y="2596"/>
              <a:ext cx="368" cy="152"/>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9" name="Text Box 63"/>
            <p:cNvSpPr txBox="1">
              <a:spLocks noChangeArrowheads="1"/>
            </p:cNvSpPr>
            <p:nvPr/>
          </p:nvSpPr>
          <p:spPr bwMode="auto">
            <a:xfrm>
              <a:off x="3622" y="2268"/>
              <a:ext cx="622"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Photon</a:t>
              </a:r>
            </a:p>
          </p:txBody>
        </p:sp>
      </p:grpSp>
      <p:grpSp>
        <p:nvGrpSpPr>
          <p:cNvPr id="1031236" name="Group 68"/>
          <p:cNvGrpSpPr>
            <a:grpSpLocks/>
          </p:cNvGrpSpPr>
          <p:nvPr/>
        </p:nvGrpSpPr>
        <p:grpSpPr bwMode="auto">
          <a:xfrm>
            <a:off x="4060825" y="2292350"/>
            <a:ext cx="1116013" cy="1601788"/>
            <a:chOff x="2558" y="1444"/>
            <a:chExt cx="703" cy="1009"/>
          </a:xfrm>
        </p:grpSpPr>
        <p:sp>
          <p:nvSpPr>
            <p:cNvPr id="35876" name="Oval 39"/>
            <p:cNvSpPr>
              <a:spLocks noChangeArrowheads="1"/>
            </p:cNvSpPr>
            <p:nvPr/>
          </p:nvSpPr>
          <p:spPr bwMode="auto">
            <a:xfrm rot="-5400000">
              <a:off x="2653" y="2046"/>
              <a:ext cx="551" cy="264"/>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7" name="Text Box 64"/>
            <p:cNvSpPr txBox="1">
              <a:spLocks noChangeArrowheads="1"/>
            </p:cNvSpPr>
            <p:nvPr/>
          </p:nvSpPr>
          <p:spPr bwMode="auto">
            <a:xfrm>
              <a:off x="2558" y="1444"/>
              <a:ext cx="703"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Neutron</a:t>
              </a:r>
            </a:p>
          </p:txBody>
        </p:sp>
      </p:grpSp>
      <p:grpSp>
        <p:nvGrpSpPr>
          <p:cNvPr id="1031239" name="Group 71"/>
          <p:cNvGrpSpPr>
            <a:grpSpLocks/>
          </p:cNvGrpSpPr>
          <p:nvPr/>
        </p:nvGrpSpPr>
        <p:grpSpPr bwMode="auto">
          <a:xfrm>
            <a:off x="890588" y="2857500"/>
            <a:ext cx="3965575" cy="2259013"/>
            <a:chOff x="529" y="1800"/>
            <a:chExt cx="2498" cy="1423"/>
          </a:xfrm>
        </p:grpSpPr>
        <p:sp>
          <p:nvSpPr>
            <p:cNvPr id="35868" name="Freeform 51"/>
            <p:cNvSpPr>
              <a:spLocks/>
            </p:cNvSpPr>
            <p:nvPr/>
          </p:nvSpPr>
          <p:spPr bwMode="auto">
            <a:xfrm rot="-8225960">
              <a:off x="2349" y="3064"/>
              <a:ext cx="678" cy="56"/>
            </a:xfrm>
            <a:custGeom>
              <a:avLst/>
              <a:gdLst>
                <a:gd name="T0" fmla="*/ 0 w 648"/>
                <a:gd name="T1" fmla="*/ 0 h 65"/>
                <a:gd name="T2" fmla="*/ 361 w 648"/>
                <a:gd name="T3" fmla="*/ 7 h 65"/>
                <a:gd name="T4" fmla="*/ 690 w 648"/>
                <a:gd name="T5" fmla="*/ 9 h 65"/>
                <a:gd name="T6" fmla="*/ 1166 w 648"/>
                <a:gd name="T7" fmla="*/ 6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65">
                  <a:moveTo>
                    <a:pt x="0" y="0"/>
                  </a:moveTo>
                  <a:cubicBezTo>
                    <a:pt x="68" y="18"/>
                    <a:pt x="136" y="37"/>
                    <a:pt x="200" y="48"/>
                  </a:cubicBezTo>
                  <a:cubicBezTo>
                    <a:pt x="264" y="59"/>
                    <a:pt x="309" y="65"/>
                    <a:pt x="384" y="64"/>
                  </a:cubicBezTo>
                  <a:cubicBezTo>
                    <a:pt x="459" y="63"/>
                    <a:pt x="553" y="51"/>
                    <a:pt x="648" y="4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9" name="Oval 47"/>
            <p:cNvSpPr>
              <a:spLocks noChangeArrowheads="1"/>
            </p:cNvSpPr>
            <p:nvPr/>
          </p:nvSpPr>
          <p:spPr bwMode="auto">
            <a:xfrm rot="-8086893">
              <a:off x="2809" y="3184"/>
              <a:ext cx="47"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0" name="Oval 48"/>
            <p:cNvSpPr>
              <a:spLocks noChangeArrowheads="1"/>
            </p:cNvSpPr>
            <p:nvPr/>
          </p:nvSpPr>
          <p:spPr bwMode="auto">
            <a:xfrm rot="-8086893">
              <a:off x="2722" y="3091"/>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1" name="Oval 49"/>
            <p:cNvSpPr>
              <a:spLocks noChangeArrowheads="1"/>
            </p:cNvSpPr>
            <p:nvPr/>
          </p:nvSpPr>
          <p:spPr bwMode="auto">
            <a:xfrm rot="-8086893">
              <a:off x="2623" y="3008"/>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2" name="Oval 50"/>
            <p:cNvSpPr>
              <a:spLocks noChangeArrowheads="1"/>
            </p:cNvSpPr>
            <p:nvPr/>
          </p:nvSpPr>
          <p:spPr bwMode="auto">
            <a:xfrm rot="-8086893">
              <a:off x="2522" y="2941"/>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3" name="Line 53"/>
            <p:cNvSpPr>
              <a:spLocks noChangeShapeType="1"/>
            </p:cNvSpPr>
            <p:nvPr/>
          </p:nvSpPr>
          <p:spPr bwMode="auto">
            <a:xfrm rot="894258">
              <a:off x="1599" y="2459"/>
              <a:ext cx="960" cy="319"/>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74" name="Line 54"/>
            <p:cNvSpPr>
              <a:spLocks noChangeShapeType="1"/>
            </p:cNvSpPr>
            <p:nvPr/>
          </p:nvSpPr>
          <p:spPr bwMode="auto">
            <a:xfrm rot="894258" flipH="1" flipV="1">
              <a:off x="529" y="1800"/>
              <a:ext cx="1193" cy="387"/>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75" name="Text Box 65"/>
            <p:cNvSpPr txBox="1">
              <a:spLocks noChangeArrowheads="1"/>
            </p:cNvSpPr>
            <p:nvPr/>
          </p:nvSpPr>
          <p:spPr bwMode="auto">
            <a:xfrm>
              <a:off x="1338" y="1838"/>
              <a:ext cx="512"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Muon</a:t>
              </a:r>
            </a:p>
          </p:txBody>
        </p:sp>
      </p:grpSp>
      <p:grpSp>
        <p:nvGrpSpPr>
          <p:cNvPr id="1031238" name="Group 70"/>
          <p:cNvGrpSpPr>
            <a:grpSpLocks/>
          </p:cNvGrpSpPr>
          <p:nvPr/>
        </p:nvGrpSpPr>
        <p:grpSpPr bwMode="auto">
          <a:xfrm>
            <a:off x="0" y="5073650"/>
            <a:ext cx="4676775" cy="574675"/>
            <a:chOff x="0" y="3196"/>
            <a:chExt cx="2946" cy="362"/>
          </a:xfrm>
        </p:grpSpPr>
        <p:sp>
          <p:nvSpPr>
            <p:cNvPr id="35865" name="Line 55"/>
            <p:cNvSpPr>
              <a:spLocks noChangeShapeType="1"/>
            </p:cNvSpPr>
            <p:nvPr/>
          </p:nvSpPr>
          <p:spPr bwMode="auto">
            <a:xfrm flipH="1">
              <a:off x="0" y="3330"/>
              <a:ext cx="2934" cy="22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6" name="Line 57"/>
            <p:cNvSpPr>
              <a:spLocks noChangeShapeType="1"/>
            </p:cNvSpPr>
            <p:nvPr/>
          </p:nvSpPr>
          <p:spPr bwMode="auto">
            <a:xfrm flipH="1">
              <a:off x="12" y="3324"/>
              <a:ext cx="2934" cy="228"/>
            </a:xfrm>
            <a:prstGeom prst="line">
              <a:avLst/>
            </a:prstGeom>
            <a:noFill/>
            <a:ln w="381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7" name="Text Box 66"/>
            <p:cNvSpPr txBox="1">
              <a:spLocks noChangeArrowheads="1"/>
            </p:cNvSpPr>
            <p:nvPr/>
          </p:nvSpPr>
          <p:spPr bwMode="auto">
            <a:xfrm>
              <a:off x="176" y="3196"/>
              <a:ext cx="743"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Neutrino</a:t>
              </a:r>
            </a:p>
          </p:txBody>
        </p:sp>
      </p:grpSp>
      <p:grpSp>
        <p:nvGrpSpPr>
          <p:cNvPr id="35858" name="Group 72"/>
          <p:cNvGrpSpPr>
            <a:grpSpLocks/>
          </p:cNvGrpSpPr>
          <p:nvPr/>
        </p:nvGrpSpPr>
        <p:grpSpPr bwMode="auto">
          <a:xfrm>
            <a:off x="4264025" y="5873750"/>
            <a:ext cx="485775" cy="366713"/>
            <a:chOff x="2686" y="3700"/>
            <a:chExt cx="306" cy="231"/>
          </a:xfrm>
        </p:grpSpPr>
        <p:sp>
          <p:nvSpPr>
            <p:cNvPr id="35859" name="Text Box 73"/>
            <p:cNvSpPr txBox="1">
              <a:spLocks noChangeArrowheads="1"/>
            </p:cNvSpPr>
            <p:nvPr/>
          </p:nvSpPr>
          <p:spPr bwMode="auto">
            <a:xfrm>
              <a:off x="2686" y="3700"/>
              <a:ext cx="22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b="1"/>
                <a:t>B</a:t>
              </a:r>
            </a:p>
          </p:txBody>
        </p:sp>
        <p:sp>
          <p:nvSpPr>
            <p:cNvPr id="35860" name="Line 74"/>
            <p:cNvSpPr>
              <a:spLocks noChangeShapeType="1"/>
            </p:cNvSpPr>
            <p:nvPr/>
          </p:nvSpPr>
          <p:spPr bwMode="auto">
            <a:xfrm>
              <a:off x="2712" y="3784"/>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1" name="Line 75"/>
            <p:cNvSpPr>
              <a:spLocks noChangeShapeType="1"/>
            </p:cNvSpPr>
            <p:nvPr/>
          </p:nvSpPr>
          <p:spPr bwMode="auto">
            <a:xfrm>
              <a:off x="2752" y="3736"/>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5862" name="Group 76"/>
            <p:cNvGrpSpPr>
              <a:grpSpLocks/>
            </p:cNvGrpSpPr>
            <p:nvPr/>
          </p:nvGrpSpPr>
          <p:grpSpPr bwMode="auto">
            <a:xfrm>
              <a:off x="2886" y="3769"/>
              <a:ext cx="106" cy="102"/>
              <a:chOff x="2888" y="3760"/>
              <a:chExt cx="144" cy="144"/>
            </a:xfrm>
          </p:grpSpPr>
          <p:sp>
            <p:nvSpPr>
              <p:cNvPr id="35863" name="Oval 77"/>
              <p:cNvSpPr>
                <a:spLocks noChangeArrowheads="1"/>
              </p:cNvSpPr>
              <p:nvPr/>
            </p:nvSpPr>
            <p:spPr bwMode="auto">
              <a:xfrm>
                <a:off x="2888" y="3760"/>
                <a:ext cx="144" cy="144"/>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64" name="Oval 78"/>
              <p:cNvSpPr>
                <a:spLocks noChangeArrowheads="1"/>
              </p:cNvSpPr>
              <p:nvPr/>
            </p:nvSpPr>
            <p:spPr bwMode="auto">
              <a:xfrm>
                <a:off x="2945" y="3819"/>
                <a:ext cx="27" cy="27"/>
              </a:xfrm>
              <a:prstGeom prst="ellipse">
                <a:avLst/>
              </a:prstGeom>
              <a:solidFill>
                <a:schemeClr val="tx1"/>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1247"/>
                                        </p:tgtEl>
                                        <p:attrNameLst>
                                          <p:attrName>style.visibility</p:attrName>
                                        </p:attrNameLst>
                                      </p:cBhvr>
                                      <p:to>
                                        <p:strVal val="visible"/>
                                      </p:to>
                                    </p:set>
                                    <p:animEffect transition="in" filter="wipe(left)">
                                      <p:cBhvr>
                                        <p:cTn id="7" dur="500"/>
                                        <p:tgtEl>
                                          <p:spTgt spid="1031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1199"/>
                                        </p:tgtEl>
                                        <p:attrNameLst>
                                          <p:attrName>style.visibility</p:attrName>
                                        </p:attrNameLst>
                                      </p:cBhvr>
                                      <p:to>
                                        <p:strVal val="visible"/>
                                      </p:to>
                                    </p:set>
                                    <p:animEffect transition="in" filter="wipe(left)">
                                      <p:cBhvr>
                                        <p:cTn id="12" dur="500"/>
                                        <p:tgtEl>
                                          <p:spTgt spid="103119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312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12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12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12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31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99" grpId="0" animBg="1"/>
      <p:bldP spid="10312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78E5DFE-761C-44AB-BC8A-64B1B3A70386}" type="slidenum">
              <a:rPr lang="fr-FR" altLang="en-US" sz="1200" smtClean="0">
                <a:solidFill>
                  <a:schemeClr val="tx2"/>
                </a:solidFill>
              </a:rPr>
              <a:pPr eaLnBrk="1" hangingPunct="1">
                <a:spcBef>
                  <a:spcPct val="0"/>
                </a:spcBef>
                <a:buClrTx/>
                <a:buSzTx/>
                <a:buFontTx/>
                <a:buNone/>
              </a:pPr>
              <a:t>32</a:t>
            </a:fld>
            <a:endParaRPr lang="fr-FR" altLang="en-US" sz="1200" smtClean="0">
              <a:solidFill>
                <a:schemeClr val="tx2"/>
              </a:solidFill>
            </a:endParaRPr>
          </a:p>
        </p:txBody>
      </p:sp>
      <p:sp>
        <p:nvSpPr>
          <p:cNvPr id="36867" name="Rectangle 6"/>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6868" name="Rectangle 2"/>
          <p:cNvSpPr>
            <a:spLocks noGrp="1" noChangeArrowheads="1"/>
          </p:cNvSpPr>
          <p:nvPr>
            <p:ph type="title"/>
          </p:nvPr>
        </p:nvSpPr>
        <p:spPr/>
        <p:txBody>
          <a:bodyPr/>
          <a:lstStyle/>
          <a:p>
            <a:pPr eaLnBrk="1" hangingPunct="1"/>
            <a:endParaRPr lang="fr-FR" altLang="fr-FR" smtClean="0"/>
          </a:p>
        </p:txBody>
      </p:sp>
      <p:sp>
        <p:nvSpPr>
          <p:cNvPr id="36869" name="Rectangle 3"/>
          <p:cNvSpPr>
            <a:spLocks noGrp="1" noChangeArrowheads="1"/>
          </p:cNvSpPr>
          <p:nvPr>
            <p:ph type="body" idx="1"/>
          </p:nvPr>
        </p:nvSpPr>
        <p:spPr/>
        <p:txBody>
          <a:bodyPr/>
          <a:lstStyle/>
          <a:p>
            <a:pPr eaLnBrk="1" hangingPunct="1"/>
            <a:endParaRPr lang="fr-FR" altLang="fr-FR" smtClean="0"/>
          </a:p>
        </p:txBody>
      </p:sp>
      <p:pic>
        <p:nvPicPr>
          <p:cNvPr id="36870" name="Picture 5" descr="http://www.atlas.ch/photos/atlas_photos/selected-photos/events/Zeegamma-candidate-Atlantis-r167607-e2879760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1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3FE4A0CC-0D79-49F7-8260-A86B5597E326}" type="slidenum">
              <a:rPr lang="fr-FR" altLang="en-US"/>
              <a:pPr/>
              <a:t>33</a:t>
            </a:fld>
            <a:endParaRPr lang="fr-FR" altLang="en-US"/>
          </a:p>
        </p:txBody>
      </p:sp>
      <p:sp>
        <p:nvSpPr>
          <p:cNvPr id="1173506" name="Rectangle 2"/>
          <p:cNvSpPr>
            <a:spLocks noGrp="1" noChangeArrowheads="1"/>
          </p:cNvSpPr>
          <p:nvPr>
            <p:ph type="title"/>
          </p:nvPr>
        </p:nvSpPr>
        <p:spPr>
          <a:xfrm>
            <a:off x="3938588" y="0"/>
            <a:ext cx="1308100" cy="519113"/>
          </a:xfrm>
        </p:spPr>
        <p:txBody>
          <a:bodyPr/>
          <a:lstStyle/>
          <a:p>
            <a:r>
              <a:rPr lang="fr-FR" altLang="fr-FR"/>
              <a:t>Vidéo</a:t>
            </a:r>
          </a:p>
        </p:txBody>
      </p:sp>
      <p:sp>
        <p:nvSpPr>
          <p:cNvPr id="1173507" name="Rectangle 3"/>
          <p:cNvSpPr>
            <a:spLocks noGrp="1" noChangeArrowheads="1"/>
          </p:cNvSpPr>
          <p:nvPr>
            <p:ph type="body" idx="1"/>
          </p:nvPr>
        </p:nvSpPr>
        <p:spPr/>
        <p:txBody>
          <a:bodyPr/>
          <a:lstStyle/>
          <a:p>
            <a:r>
              <a:rPr lang="fr-FR" altLang="fr-FR" b="1" dirty="0"/>
              <a:t>Collision de protons avec 2 photons dans l’état final </a:t>
            </a:r>
            <a:endParaRPr lang="fr-FR" altLang="fr-FR" dirty="0"/>
          </a:p>
          <a:p>
            <a:pPr lvl="1"/>
            <a:r>
              <a:rPr lang="fr-FR" altLang="fr-FR" dirty="0"/>
              <a:t>http://www.atlas.ch/multimedia/2-photon-event.html</a:t>
            </a:r>
          </a:p>
        </p:txBody>
      </p:sp>
    </p:spTree>
    <p:extLst>
      <p:ext uri="{BB962C8B-B14F-4D97-AF65-F5344CB8AC3E}">
        <p14:creationId xmlns:p14="http://schemas.microsoft.com/office/powerpoint/2010/main" val="306767224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668645" y="3733800"/>
            <a:ext cx="3367087" cy="277368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89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680B185-1493-4275-BE43-2AC133E76979}" type="slidenum">
              <a:rPr lang="fr-FR" altLang="en-US" sz="1200" smtClean="0">
                <a:solidFill>
                  <a:schemeClr val="tx2"/>
                </a:solidFill>
              </a:rPr>
              <a:pPr eaLnBrk="1" hangingPunct="1">
                <a:spcBef>
                  <a:spcPct val="0"/>
                </a:spcBef>
                <a:buClrTx/>
                <a:buSzTx/>
                <a:buFontTx/>
                <a:buNone/>
              </a:pPr>
              <a:t>34</a:t>
            </a:fld>
            <a:endParaRPr lang="fr-FR" altLang="en-US" sz="1200" smtClean="0">
              <a:solidFill>
                <a:schemeClr val="tx2"/>
              </a:solidFill>
            </a:endParaRPr>
          </a:p>
        </p:txBody>
      </p:sp>
      <p:sp>
        <p:nvSpPr>
          <p:cNvPr id="38915" name="Rectangle 2"/>
          <p:cNvSpPr>
            <a:spLocks noGrp="1" noChangeArrowheads="1"/>
          </p:cNvSpPr>
          <p:nvPr>
            <p:ph type="title"/>
          </p:nvPr>
        </p:nvSpPr>
        <p:spPr>
          <a:xfrm>
            <a:off x="1925638" y="0"/>
            <a:ext cx="5353050" cy="519113"/>
          </a:xfrm>
        </p:spPr>
        <p:txBody>
          <a:bodyPr/>
          <a:lstStyle/>
          <a:p>
            <a:pPr eaLnBrk="1" hangingPunct="1"/>
            <a:r>
              <a:rPr lang="fr-FR" altLang="fr-FR" smtClean="0"/>
              <a:t>Le boson de Higgs au LHC</a:t>
            </a:r>
          </a:p>
        </p:txBody>
      </p:sp>
      <p:sp>
        <p:nvSpPr>
          <p:cNvPr id="38916" name="Rectangle 3"/>
          <p:cNvSpPr>
            <a:spLocks noGrp="1" noChangeArrowheads="1"/>
          </p:cNvSpPr>
          <p:nvPr>
            <p:ph type="body" idx="1"/>
          </p:nvPr>
        </p:nvSpPr>
        <p:spPr>
          <a:xfrm>
            <a:off x="174625" y="719138"/>
            <a:ext cx="5464175" cy="5791200"/>
          </a:xfrm>
        </p:spPr>
        <p:txBody>
          <a:bodyPr/>
          <a:lstStyle/>
          <a:p>
            <a:pPr eaLnBrk="1" hangingPunct="1"/>
            <a:r>
              <a:rPr lang="fr-FR" altLang="fr-FR" dirty="0" smtClean="0">
                <a:sym typeface="Symbol" pitchFamily="18" charset="2"/>
              </a:rPr>
              <a:t>1 boson de Higgs (m=125GeV) produit pour 5 milliards de collisions</a:t>
            </a:r>
          </a:p>
          <a:p>
            <a:pPr eaLnBrk="1" hangingPunct="1"/>
            <a:endParaRPr lang="fr-FR" altLang="fr-FR" dirty="0" smtClean="0">
              <a:sym typeface="Symbol" pitchFamily="18" charset="2"/>
            </a:endParaRPr>
          </a:p>
          <a:p>
            <a:pPr eaLnBrk="1" hangingPunct="1"/>
            <a:r>
              <a:rPr lang="fr-FR" altLang="fr-FR" dirty="0" smtClean="0">
                <a:sym typeface="Symbol" pitchFamily="18" charset="2"/>
              </a:rPr>
              <a:t> 500 000 bosons Higgs attendus au LHC</a:t>
            </a:r>
          </a:p>
          <a:p>
            <a:pPr eaLnBrk="1" hangingPunct="1"/>
            <a:endParaRPr lang="fr-FR" altLang="fr-FR" dirty="0" smtClean="0">
              <a:sym typeface="Symbol" pitchFamily="18" charset="2"/>
            </a:endParaRPr>
          </a:p>
          <a:p>
            <a:pPr eaLnBrk="1" hangingPunct="1"/>
            <a:r>
              <a:rPr lang="fr-FR" altLang="fr-FR" dirty="0" smtClean="0">
                <a:sym typeface="Symbol" pitchFamily="18" charset="2"/>
              </a:rPr>
              <a:t>Le boson de Higgs est instable et se désintègre en particules stables</a:t>
            </a:r>
          </a:p>
          <a:p>
            <a:pPr lvl="1" eaLnBrk="1" hangingPunct="1"/>
            <a:r>
              <a:rPr lang="fr-FR" altLang="fr-FR" dirty="0" smtClean="0"/>
              <a:t>Ex: H </a:t>
            </a:r>
            <a:r>
              <a:rPr lang="fr-FR" altLang="fr-FR" dirty="0" smtClean="0">
                <a:sym typeface="Symbol" pitchFamily="18" charset="2"/>
              </a:rPr>
              <a:t> </a:t>
            </a:r>
            <a:r>
              <a:rPr lang="fr-FR" altLang="fr-FR" b="1" dirty="0" smtClean="0">
                <a:sym typeface="Symbol" pitchFamily="18" charset="2"/>
              </a:rPr>
              <a:t> </a:t>
            </a:r>
          </a:p>
          <a:p>
            <a:pPr lvl="2" eaLnBrk="1" hangingPunct="1"/>
            <a:r>
              <a:rPr lang="fr-FR" altLang="fr-FR" dirty="0" smtClean="0">
                <a:sym typeface="Symbol" pitchFamily="18" charset="2"/>
              </a:rPr>
              <a:t>BR:2/1000</a:t>
            </a:r>
          </a:p>
          <a:p>
            <a:pPr lvl="2" eaLnBrk="1" hangingPunct="1"/>
            <a:r>
              <a:rPr lang="fr-FR" altLang="fr-FR" dirty="0" smtClean="0">
                <a:sym typeface="Symbol" pitchFamily="18" charset="2"/>
              </a:rPr>
              <a:t>1000 événements attendus</a:t>
            </a:r>
          </a:p>
          <a:p>
            <a:pPr eaLnBrk="1" hangingPunct="1"/>
            <a:endParaRPr lang="fr-FR" altLang="fr-FR" dirty="0" smtClean="0">
              <a:sym typeface="Symbol" pitchFamily="18" charset="2"/>
            </a:endParaRPr>
          </a:p>
          <a:p>
            <a:pPr eaLnBrk="1" hangingPunct="1"/>
            <a:endParaRPr lang="fr-FR" altLang="fr-FR" dirty="0" smtClean="0"/>
          </a:p>
        </p:txBody>
      </p:sp>
      <p:pic>
        <p:nvPicPr>
          <p:cNvPr id="38919" name="Picture 14"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673100"/>
            <a:ext cx="36734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
          <p:cNvSpPr txBox="1">
            <a:spLocks noChangeArrowheads="1"/>
          </p:cNvSpPr>
          <p:nvPr/>
        </p:nvSpPr>
        <p:spPr bwMode="auto">
          <a:xfrm>
            <a:off x="5792153" y="3824075"/>
            <a:ext cx="3367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b="1" dirty="0">
                <a:solidFill>
                  <a:srgbClr val="7030A0"/>
                </a:solidFill>
                <a:latin typeface="Arial" pitchFamily="34" charset="0"/>
                <a:ea typeface="ＭＳ Ｐゴシック" pitchFamily="34" charset="-128"/>
              </a:rPr>
              <a:t>Probabilités de désintégration</a:t>
            </a:r>
            <a:br>
              <a:rPr lang="fr-FR" altLang="fr-FR" sz="1400" b="1" dirty="0">
                <a:solidFill>
                  <a:srgbClr val="7030A0"/>
                </a:solidFill>
                <a:latin typeface="Arial" pitchFamily="34" charset="0"/>
                <a:ea typeface="ＭＳ Ｐゴシック" pitchFamily="34" charset="-128"/>
              </a:rPr>
            </a:br>
            <a:r>
              <a:rPr lang="fr-FR" altLang="fr-FR" sz="1400" b="1" dirty="0">
                <a:solidFill>
                  <a:srgbClr val="7030A0"/>
                </a:solidFill>
                <a:latin typeface="Arial" pitchFamily="34" charset="0"/>
                <a:ea typeface="ＭＳ Ｐゴシック" pitchFamily="34" charset="-128"/>
              </a:rPr>
              <a:t>prédites pour une masse de 125 </a:t>
            </a:r>
            <a:r>
              <a:rPr lang="fr-FR" altLang="fr-FR" sz="1400" b="1" dirty="0" err="1">
                <a:solidFill>
                  <a:srgbClr val="7030A0"/>
                </a:solidFill>
                <a:latin typeface="Arial" pitchFamily="34" charset="0"/>
                <a:ea typeface="ＭＳ Ｐゴシック" pitchFamily="34" charset="-128"/>
              </a:rPr>
              <a:t>GeV</a:t>
            </a:r>
            <a:r>
              <a:rPr lang="fr-FR" altLang="fr-FR" sz="1400" b="1" dirty="0">
                <a:solidFill>
                  <a:srgbClr val="7030A0"/>
                </a:solidFill>
                <a:latin typeface="Arial" pitchFamily="34" charset="0"/>
                <a:ea typeface="ＭＳ Ｐゴシック" pitchFamily="34" charset="-128"/>
              </a:rPr>
              <a:t> </a:t>
            </a:r>
          </a:p>
        </p:txBody>
      </p:sp>
      <p:graphicFrame>
        <p:nvGraphicFramePr>
          <p:cNvPr id="19" name="Tableau 18"/>
          <p:cNvGraphicFramePr>
            <a:graphicFrameLocks noGrp="1"/>
          </p:cNvGraphicFramePr>
          <p:nvPr>
            <p:extLst>
              <p:ext uri="{D42A27DB-BD31-4B8C-83A1-F6EECF244321}">
                <p14:modId xmlns:p14="http://schemas.microsoft.com/office/powerpoint/2010/main" val="3385864093"/>
              </p:ext>
            </p:extLst>
          </p:nvPr>
        </p:nvGraphicFramePr>
        <p:xfrm>
          <a:off x="6238875" y="4451033"/>
          <a:ext cx="2303462" cy="1854200"/>
        </p:xfrm>
        <a:graphic>
          <a:graphicData uri="http://schemas.openxmlformats.org/drawingml/2006/table">
            <a:tbl>
              <a:tblPr firstRow="1" bandRow="1">
                <a:tableStyleId>{5C22544A-7EE6-4342-B048-85BDC9FD1C3A}</a:tableStyleId>
              </a:tblPr>
              <a:tblGrid>
                <a:gridCol w="1499929"/>
                <a:gridCol w="803533"/>
              </a:tblGrid>
              <a:tr h="370840">
                <a:tc>
                  <a:txBody>
                    <a:bodyPr/>
                    <a:lstStyle/>
                    <a:p>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fr-FR" sz="1800" b="1" dirty="0" err="1" smtClean="0">
                          <a:solidFill>
                            <a:schemeClr val="tx1"/>
                          </a:solidFill>
                          <a:latin typeface="Trebuchet MS" pitchFamily="34" charset="0"/>
                          <a:cs typeface="Times New Roman"/>
                        </a:rPr>
                        <a:t>bb</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58%</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WW*</a:t>
                      </a:r>
                      <a:endParaRPr lang="fr-FR" sz="1800" b="1" dirty="0" smtClean="0">
                        <a:solidFill>
                          <a:schemeClr val="tx1"/>
                        </a:solidFill>
                        <a:latin typeface="Trebuchet MS" pitchFamily="34" charset="0"/>
                      </a:endParaRPr>
                    </a:p>
                  </a:txBody>
                  <a:tcPr marL="91409" marR="9140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21%</a:t>
                      </a:r>
                      <a:endParaRPr lang="fr-FR" sz="1800" b="1" dirty="0">
                        <a:solidFill>
                          <a:schemeClr val="tx1"/>
                        </a:solidFill>
                        <a:latin typeface="Trebuchet MS" pitchFamily="34" charset="0"/>
                      </a:endParaRPr>
                    </a:p>
                  </a:txBody>
                  <a:tcPr marL="91409" marR="91409">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el-GR" sz="1800" b="1" dirty="0" smtClean="0">
                          <a:solidFill>
                            <a:schemeClr val="tx1"/>
                          </a:solidFill>
                          <a:latin typeface="Trebuchet MS"/>
                          <a:cs typeface="Times New Roman"/>
                        </a:rPr>
                        <a:t>τ</a:t>
                      </a:r>
                      <a:r>
                        <a:rPr lang="en-US" sz="1800" b="1" dirty="0" smtClean="0">
                          <a:solidFill>
                            <a:schemeClr val="tx1"/>
                          </a:solidFill>
                          <a:latin typeface="Trebuchet MS"/>
                          <a:cs typeface="Times New Roman"/>
                        </a:rPr>
                        <a:t>+</a:t>
                      </a:r>
                      <a:r>
                        <a:rPr lang="el-GR" sz="1800" b="1" dirty="0" smtClean="0">
                          <a:solidFill>
                            <a:schemeClr val="tx1"/>
                          </a:solidFill>
                          <a:latin typeface="Trebuchet MS"/>
                          <a:cs typeface="Times New Roman"/>
                        </a:rPr>
                        <a:t>τ</a:t>
                      </a:r>
                      <a:r>
                        <a:rPr lang="en-US" sz="1800" b="1" dirty="0" smtClean="0">
                          <a:solidFill>
                            <a:schemeClr val="tx1"/>
                          </a:solidFill>
                          <a:latin typeface="Trebuchet MS"/>
                          <a:cs typeface="Times New Roman"/>
                        </a:rPr>
                        <a:t>-</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6.4%</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ZZ</a:t>
                      </a:r>
                      <a:r>
                        <a:rPr lang="en-US" sz="1800" b="1" dirty="0" smtClean="0">
                          <a:solidFill>
                            <a:schemeClr val="tx1"/>
                          </a:solidFill>
                          <a:latin typeface="Trebuchet MS" pitchFamily="34" charset="0"/>
                          <a:cs typeface="Times New Roman"/>
                        </a:rPr>
                        <a:t>*</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2.7%</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el-GR" sz="1800" b="1" dirty="0" smtClean="0">
                          <a:solidFill>
                            <a:schemeClr val="tx1"/>
                          </a:solidFill>
                          <a:latin typeface="Trebuchet MS" pitchFamily="34" charset="0"/>
                          <a:cs typeface="Times New Roman"/>
                        </a:rPr>
                        <a:t>γγ</a:t>
                      </a:r>
                      <a:r>
                        <a:rPr lang="fr-FR" sz="1800" b="1" dirty="0" smtClean="0">
                          <a:solidFill>
                            <a:schemeClr val="tx1"/>
                          </a:solidFill>
                          <a:latin typeface="Trebuchet MS" pitchFamily="34" charset="0"/>
                          <a:cs typeface="Times New Roman"/>
                        </a:rPr>
                        <a:t> </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0.2%</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7622" y="0"/>
            <a:ext cx="4783681" cy="523220"/>
          </a:xfrm>
        </p:spPr>
        <p:txBody>
          <a:bodyPr/>
          <a:lstStyle/>
          <a:p>
            <a:r>
              <a:rPr lang="fr-FR" altLang="fr-FR" dirty="0"/>
              <a:t>Stratégie de recherche</a:t>
            </a:r>
            <a:endParaRPr lang="en-US" dirty="0"/>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35</a:t>
            </a:fld>
            <a:endParaRPr lang="fr-FR" altLang="en-US"/>
          </a:p>
        </p:txBody>
      </p:sp>
      <p:pic>
        <p:nvPicPr>
          <p:cNvPr id="118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2163128"/>
            <a:ext cx="3855720" cy="33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838172" y="1674763"/>
            <a:ext cx="819455" cy="338554"/>
          </a:xfrm>
          <a:prstGeom prst="rect">
            <a:avLst/>
          </a:prstGeom>
          <a:noFill/>
        </p:spPr>
        <p:txBody>
          <a:bodyPr wrap="none" rtlCol="0">
            <a:spAutoFit/>
          </a:bodyPr>
          <a:lstStyle/>
          <a:p>
            <a:r>
              <a:rPr lang="en-US" sz="1600" dirty="0" smtClean="0"/>
              <a:t>Signal</a:t>
            </a:r>
            <a:endParaRPr lang="en-US" sz="1600" dirty="0"/>
          </a:p>
        </p:txBody>
      </p:sp>
      <p:grpSp>
        <p:nvGrpSpPr>
          <p:cNvPr id="7" name="Groupe 6"/>
          <p:cNvGrpSpPr/>
          <p:nvPr/>
        </p:nvGrpSpPr>
        <p:grpSpPr>
          <a:xfrm>
            <a:off x="1038273" y="1674763"/>
            <a:ext cx="7866931" cy="4850041"/>
            <a:chOff x="1038273" y="1293763"/>
            <a:chExt cx="7866931" cy="4850041"/>
          </a:xfrm>
        </p:grpSpPr>
        <p:grpSp>
          <p:nvGrpSpPr>
            <p:cNvPr id="6" name="Groupe 5"/>
            <p:cNvGrpSpPr/>
            <p:nvPr/>
          </p:nvGrpSpPr>
          <p:grpSpPr>
            <a:xfrm>
              <a:off x="1038273" y="1782129"/>
              <a:ext cx="7866931" cy="4361675"/>
              <a:chOff x="1038273" y="1782129"/>
              <a:chExt cx="7866931" cy="4361675"/>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455" y="1782129"/>
                <a:ext cx="4502749" cy="33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38273" y="5805250"/>
                <a:ext cx="7226658" cy="338554"/>
              </a:xfrm>
              <a:prstGeom prst="rect">
                <a:avLst/>
              </a:prstGeom>
            </p:spPr>
            <p:txBody>
              <a:bodyPr wrap="none">
                <a:spAutoFit/>
              </a:bodyPr>
              <a:lstStyle/>
              <a:p>
                <a:pPr eaLnBrk="1" hangingPunct="1"/>
                <a:r>
                  <a:rPr lang="fr-FR" altLang="fr-FR" sz="1600" dirty="0">
                    <a:sym typeface="Symbol" pitchFamily="18" charset="2"/>
                  </a:rPr>
                  <a:t>1 boson de Higgs (m=125GeV) produit pour 5 milliards de collisions</a:t>
                </a:r>
              </a:p>
            </p:txBody>
          </p:sp>
        </p:grpSp>
        <p:sp>
          <p:nvSpPr>
            <p:cNvPr id="9" name="ZoneTexte 8"/>
            <p:cNvSpPr txBox="1"/>
            <p:nvPr/>
          </p:nvSpPr>
          <p:spPr>
            <a:xfrm>
              <a:off x="5831052" y="1293763"/>
              <a:ext cx="1529586" cy="338554"/>
            </a:xfrm>
            <a:prstGeom prst="rect">
              <a:avLst/>
            </a:prstGeom>
            <a:noFill/>
          </p:spPr>
          <p:txBody>
            <a:bodyPr wrap="none" rtlCol="0">
              <a:spAutoFit/>
            </a:bodyPr>
            <a:lstStyle/>
            <a:p>
              <a:r>
                <a:rPr lang="en-US" sz="1600" dirty="0" smtClean="0"/>
                <a:t>Bruit </a:t>
              </a:r>
              <a:r>
                <a:rPr lang="en-US" sz="1600" dirty="0" smtClean="0"/>
                <a:t>de fond</a:t>
              </a:r>
              <a:endParaRPr lang="en-US" sz="1600" dirty="0"/>
            </a:p>
          </p:txBody>
        </p:sp>
      </p:grpSp>
      <p:sp>
        <p:nvSpPr>
          <p:cNvPr id="12" name="Espace réservé du contenu 2"/>
          <p:cNvSpPr>
            <a:spLocks noGrp="1"/>
          </p:cNvSpPr>
          <p:nvPr>
            <p:ph idx="1"/>
          </p:nvPr>
        </p:nvSpPr>
        <p:spPr>
          <a:xfrm>
            <a:off x="174625" y="719138"/>
            <a:ext cx="8843963" cy="5791200"/>
          </a:xfrm>
        </p:spPr>
        <p:txBody>
          <a:bodyPr/>
          <a:lstStyle/>
          <a:p>
            <a:pPr marL="0" indent="0">
              <a:buNone/>
            </a:pPr>
            <a:r>
              <a:rPr lang="fr-FR" altLang="fr-FR" sz="2400" b="1" dirty="0" smtClean="0">
                <a:solidFill>
                  <a:schemeClr val="tx2">
                    <a:lumMod val="60000"/>
                    <a:lumOff val="40000"/>
                  </a:schemeClr>
                </a:solidFill>
              </a:rPr>
              <a:t>1</a:t>
            </a:r>
            <a:r>
              <a:rPr lang="fr-FR" altLang="fr-FR" sz="2400" dirty="0" smtClean="0"/>
              <a:t> - </a:t>
            </a:r>
            <a:r>
              <a:rPr lang="fr-FR" altLang="fr-FR" sz="2400" dirty="0"/>
              <a:t>S</a:t>
            </a:r>
            <a:r>
              <a:rPr lang="fr-FR" altLang="fr-FR" sz="2400" dirty="0" smtClean="0"/>
              <a:t>électionner </a:t>
            </a:r>
            <a:r>
              <a:rPr lang="fr-FR" altLang="fr-FR" sz="2400" dirty="0" smtClean="0"/>
              <a:t>toutes les collisions avec 2 photons</a:t>
            </a:r>
          </a:p>
          <a:p>
            <a:pPr marL="0" indent="0">
              <a:buNone/>
            </a:pPr>
            <a:endParaRPr lang="fr-FR" altLang="fr-FR" sz="2400" dirty="0" smtClean="0"/>
          </a:p>
        </p:txBody>
      </p:sp>
    </p:spTree>
    <p:extLst>
      <p:ext uri="{BB962C8B-B14F-4D97-AF65-F5344CB8AC3E}">
        <p14:creationId xmlns:p14="http://schemas.microsoft.com/office/powerpoint/2010/main" val="2042822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36</a:t>
            </a:fld>
            <a:endParaRPr lang="fr-FR" altLang="en-US"/>
          </a:p>
        </p:txBody>
      </p:sp>
      <p:pic>
        <p:nvPicPr>
          <p:cNvPr id="117762" name="Picture 2" descr="C:\Users\makovec\Pictures\Picasa\Montages\higg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5880" y="0"/>
            <a:ext cx="9245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bwMode="auto">
          <a:xfrm>
            <a:off x="1112520" y="6187440"/>
            <a:ext cx="670560" cy="670560"/>
          </a:xfrm>
          <a:prstGeom prst="ellipse">
            <a:avLst/>
          </a:prstGeom>
          <a:noFill/>
          <a:ln w="5715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2825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B33E19D0-E4D1-4D0C-B01E-53BF634FB655}" type="slidenum">
              <a:rPr lang="fr-FR" altLang="en-US" sz="1200" smtClean="0">
                <a:solidFill>
                  <a:schemeClr val="tx2"/>
                </a:solidFill>
              </a:rPr>
              <a:pPr eaLnBrk="1" hangingPunct="1">
                <a:spcBef>
                  <a:spcPct val="0"/>
                </a:spcBef>
                <a:buClrTx/>
                <a:buSzTx/>
                <a:buFontTx/>
                <a:buNone/>
              </a:pPr>
              <a:t>37</a:t>
            </a:fld>
            <a:endParaRPr lang="fr-FR" altLang="en-US" sz="1200" smtClean="0">
              <a:solidFill>
                <a:schemeClr val="tx2"/>
              </a:solidFill>
            </a:endParaRPr>
          </a:p>
        </p:txBody>
      </p:sp>
      <p:pic>
        <p:nvPicPr>
          <p:cNvPr id="378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5800"/>
            <a:ext cx="3810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2"/>
          <p:cNvSpPr>
            <a:spLocks noGrp="1" noChangeArrowheads="1"/>
          </p:cNvSpPr>
          <p:nvPr>
            <p:ph type="title"/>
          </p:nvPr>
        </p:nvSpPr>
        <p:spPr>
          <a:xfrm>
            <a:off x="2471738" y="0"/>
            <a:ext cx="4237037" cy="519113"/>
          </a:xfrm>
        </p:spPr>
        <p:txBody>
          <a:bodyPr/>
          <a:lstStyle/>
          <a:p>
            <a:pPr eaLnBrk="1" hangingPunct="1"/>
            <a:r>
              <a:rPr lang="fr-FR" altLang="fr-FR" smtClean="0"/>
              <a:t>Le défi informatique</a:t>
            </a:r>
          </a:p>
        </p:txBody>
      </p:sp>
      <p:sp>
        <p:nvSpPr>
          <p:cNvPr id="37893" name="Rectangle 3"/>
          <p:cNvSpPr>
            <a:spLocks noGrp="1" noChangeArrowheads="1"/>
          </p:cNvSpPr>
          <p:nvPr>
            <p:ph type="body" idx="1"/>
          </p:nvPr>
        </p:nvSpPr>
        <p:spPr>
          <a:xfrm>
            <a:off x="76200" y="685800"/>
            <a:ext cx="8843963" cy="6138863"/>
          </a:xfrm>
        </p:spPr>
        <p:txBody>
          <a:bodyPr/>
          <a:lstStyle/>
          <a:p>
            <a:pPr eaLnBrk="1" hangingPunct="1">
              <a:lnSpc>
                <a:spcPct val="80000"/>
              </a:lnSpc>
            </a:pPr>
            <a:r>
              <a:rPr lang="fr-FR" altLang="fr-FR" sz="2000" dirty="0" smtClean="0"/>
              <a:t>Quelques chiffres:</a:t>
            </a:r>
          </a:p>
          <a:p>
            <a:pPr lvl="1" eaLnBrk="1" hangingPunct="1">
              <a:lnSpc>
                <a:spcPct val="80000"/>
              </a:lnSpc>
            </a:pPr>
            <a:r>
              <a:rPr lang="fr-FR" altLang="fr-FR" sz="1800" dirty="0" smtClean="0"/>
              <a:t>Taux de croisement: 20Mhz</a:t>
            </a:r>
          </a:p>
          <a:p>
            <a:pPr lvl="2" eaLnBrk="1" hangingPunct="1">
              <a:lnSpc>
                <a:spcPct val="80000"/>
              </a:lnSpc>
            </a:pPr>
            <a:r>
              <a:rPr lang="fr-FR" altLang="fr-FR" sz="1600" dirty="0" smtClean="0"/>
              <a:t>20 TO/s</a:t>
            </a:r>
          </a:p>
          <a:p>
            <a:pPr lvl="2" eaLnBrk="1" hangingPunct="1">
              <a:lnSpc>
                <a:spcPct val="80000"/>
              </a:lnSpc>
            </a:pPr>
            <a:r>
              <a:rPr lang="fr-FR" altLang="fr-FR" sz="1600" dirty="0" smtClean="0"/>
              <a:t>Impossible de tout enregistrer</a:t>
            </a:r>
          </a:p>
          <a:p>
            <a:pPr lvl="1" eaLnBrk="1" hangingPunct="1">
              <a:lnSpc>
                <a:spcPct val="80000"/>
              </a:lnSpc>
            </a:pPr>
            <a:r>
              <a:rPr lang="fr-FR" altLang="fr-FR" sz="1800" dirty="0" smtClean="0"/>
              <a:t>Besoin de faire une sélection en ligne</a:t>
            </a:r>
          </a:p>
          <a:p>
            <a:pPr lvl="2" eaLnBrk="1" hangingPunct="1">
              <a:lnSpc>
                <a:spcPct val="80000"/>
              </a:lnSpc>
            </a:pPr>
            <a:r>
              <a:rPr lang="fr-FR" altLang="fr-FR" sz="1600" dirty="0" smtClean="0"/>
              <a:t>~200 enregistrés/s </a:t>
            </a:r>
            <a:r>
              <a:rPr lang="fr-FR" altLang="fr-FR" sz="1600" dirty="0" smtClean="0">
                <a:sym typeface="Symbol"/>
              </a:rPr>
              <a:t> </a:t>
            </a:r>
            <a:r>
              <a:rPr lang="fr-FR" altLang="fr-FR" sz="1600" dirty="0" smtClean="0"/>
              <a:t>200MO/s  </a:t>
            </a:r>
          </a:p>
          <a:p>
            <a:pPr lvl="2" eaLnBrk="1" hangingPunct="1">
              <a:lnSpc>
                <a:spcPct val="80000"/>
              </a:lnSpc>
            </a:pPr>
            <a:r>
              <a:rPr lang="fr-FR" altLang="fr-FR" sz="1600" dirty="0" smtClean="0"/>
              <a:t>7TO/jour</a:t>
            </a:r>
          </a:p>
          <a:p>
            <a:pPr lvl="1" eaLnBrk="1" hangingPunct="1">
              <a:lnSpc>
                <a:spcPct val="80000"/>
              </a:lnSpc>
            </a:pPr>
            <a:r>
              <a:rPr lang="fr-FR" altLang="fr-FR" sz="1800" dirty="0" smtClean="0"/>
              <a:t>Par exemple, en 2011:</a:t>
            </a:r>
          </a:p>
          <a:p>
            <a:pPr lvl="2" eaLnBrk="1" hangingPunct="1">
              <a:lnSpc>
                <a:spcPct val="80000"/>
              </a:lnSpc>
            </a:pPr>
            <a:r>
              <a:rPr lang="fr-FR" altLang="fr-FR" sz="1600" dirty="0" smtClean="0"/>
              <a:t>1.3 milliard de collisions d’enregistrés </a:t>
            </a:r>
          </a:p>
          <a:p>
            <a:pPr lvl="2" eaLnBrk="1" hangingPunct="1">
              <a:lnSpc>
                <a:spcPct val="80000"/>
              </a:lnSpc>
            </a:pPr>
            <a:r>
              <a:rPr lang="fr-FR" altLang="fr-FR" sz="1600" dirty="0" smtClean="0"/>
              <a:t>1.3 PO (200 000 DVD)</a:t>
            </a:r>
          </a:p>
          <a:p>
            <a:pPr lvl="1" eaLnBrk="1" hangingPunct="1">
              <a:lnSpc>
                <a:spcPct val="80000"/>
              </a:lnSpc>
              <a:buFont typeface="Wingdings" pitchFamily="2" charset="2"/>
              <a:buNone/>
            </a:pPr>
            <a:endParaRPr lang="fr-FR" altLang="fr-FR" sz="1800" dirty="0" smtClean="0"/>
          </a:p>
          <a:p>
            <a:pPr eaLnBrk="1" hangingPunct="1">
              <a:lnSpc>
                <a:spcPct val="80000"/>
              </a:lnSpc>
            </a:pPr>
            <a:endParaRPr lang="fr-FR" altLang="fr-FR" sz="2000" dirty="0" smtClean="0"/>
          </a:p>
          <a:p>
            <a:pPr eaLnBrk="1" hangingPunct="1">
              <a:lnSpc>
                <a:spcPct val="80000"/>
              </a:lnSpc>
            </a:pPr>
            <a:r>
              <a:rPr lang="fr-FR" altLang="fr-FR" sz="2000" dirty="0" smtClean="0"/>
              <a:t>Le logiciel d’ATLAS est à la hauteur de la complexité du détecteur ATLAS   (</a:t>
            </a:r>
            <a:r>
              <a:rPr lang="fr-FR" altLang="fr-FR" sz="2000" dirty="0" smtClean="0">
                <a:solidFill>
                  <a:srgbClr val="990099"/>
                </a:solidFill>
              </a:rPr>
              <a:t>4 millions de lignes de code</a:t>
            </a:r>
            <a:r>
              <a:rPr lang="fr-FR" altLang="fr-FR" sz="2000" dirty="0" smtClean="0"/>
              <a:t>). Il permet à partir des signaux électriques enregistrés d’identifier les particules produites lors des collisions et de mesurer leurs propriétés </a:t>
            </a:r>
          </a:p>
          <a:p>
            <a:pPr eaLnBrk="1" hangingPunct="1">
              <a:lnSpc>
                <a:spcPct val="80000"/>
              </a:lnSpc>
            </a:pPr>
            <a:endParaRPr lang="fr-FR" altLang="fr-FR" sz="2000" dirty="0" smtClean="0"/>
          </a:p>
          <a:p>
            <a:pPr eaLnBrk="1" hangingPunct="1">
              <a:lnSpc>
                <a:spcPct val="80000"/>
              </a:lnSpc>
            </a:pPr>
            <a:r>
              <a:rPr lang="fr-FR" altLang="fr-FR" sz="2000" dirty="0" smtClean="0"/>
              <a:t>Une </a:t>
            </a:r>
            <a:r>
              <a:rPr lang="fr-FR" altLang="fr-FR" sz="2000" b="1" dirty="0" smtClean="0"/>
              <a:t>grille de calcul</a:t>
            </a:r>
            <a:r>
              <a:rPr lang="fr-FR" altLang="fr-FR" sz="2000" dirty="0" smtClean="0"/>
              <a:t> exploite la puissance de calcul (processeurs, mémoires, ...) d’environ </a:t>
            </a:r>
            <a:r>
              <a:rPr lang="fr-FR" altLang="fr-FR" sz="2000" dirty="0" smtClean="0">
                <a:solidFill>
                  <a:srgbClr val="990099"/>
                </a:solidFill>
              </a:rPr>
              <a:t>100000 ordinateurs</a:t>
            </a:r>
            <a:r>
              <a:rPr lang="fr-FR" altLang="fr-FR" sz="2000" dirty="0" smtClean="0"/>
              <a:t> mis en réseau afin de donner l'illusion d'un ordinateur virtuel très puissant.</a:t>
            </a:r>
          </a:p>
          <a:p>
            <a:pPr eaLnBrk="1" hangingPunct="1">
              <a:lnSpc>
                <a:spcPct val="80000"/>
              </a:lnSpc>
            </a:pPr>
            <a:endParaRPr lang="fr-FR" altLang="fr-FR" sz="2000" dirty="0" smtClean="0"/>
          </a:p>
          <a:p>
            <a:pPr eaLnBrk="1" hangingPunct="1">
              <a:lnSpc>
                <a:spcPct val="80000"/>
              </a:lnSpc>
            </a:pPr>
            <a:endParaRPr lang="en-US" altLang="fr-FR" sz="2000" b="1" i="1" dirty="0" smtClean="0"/>
          </a:p>
          <a:p>
            <a:pPr eaLnBrk="1" hangingPunct="1">
              <a:lnSpc>
                <a:spcPct val="80000"/>
              </a:lnSpc>
            </a:pPr>
            <a:endParaRPr lang="fr-FR" altLang="fr-FR" sz="2000" dirty="0" smtClean="0"/>
          </a:p>
        </p:txBody>
      </p:sp>
      <p:sp>
        <p:nvSpPr>
          <p:cNvPr id="37894" name="AutoShape 9" descr="28F33C7F-0110-F604-A785D4308D3AD234_1"/>
          <p:cNvSpPr>
            <a:spLocks noChangeAspect="1" noChangeArrowheads="1"/>
          </p:cNvSpPr>
          <p:nvPr/>
        </p:nvSpPr>
        <p:spPr bwMode="auto">
          <a:xfrm>
            <a:off x="3048000" y="1905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383809671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p:cNvSpPr>
            <a:spLocks noGrp="1"/>
          </p:cNvSpPr>
          <p:nvPr>
            <p:ph type="title"/>
          </p:nvPr>
        </p:nvSpPr>
        <p:spPr>
          <a:xfrm>
            <a:off x="2197627" y="0"/>
            <a:ext cx="4783682" cy="523220"/>
          </a:xfrm>
        </p:spPr>
        <p:txBody>
          <a:bodyPr/>
          <a:lstStyle/>
          <a:p>
            <a:r>
              <a:rPr lang="fr-FR" altLang="fr-FR" dirty="0" smtClean="0"/>
              <a:t>Stratégie de recherche</a:t>
            </a:r>
          </a:p>
        </p:txBody>
      </p:sp>
      <p:sp>
        <p:nvSpPr>
          <p:cNvPr id="62467" name="Espace réservé du contenu 2"/>
          <p:cNvSpPr>
            <a:spLocks noGrp="1"/>
          </p:cNvSpPr>
          <p:nvPr>
            <p:ph idx="1"/>
          </p:nvPr>
        </p:nvSpPr>
        <p:spPr/>
        <p:txBody>
          <a:bodyPr/>
          <a:lstStyle/>
          <a:p>
            <a:pPr marL="0" indent="0">
              <a:buNone/>
            </a:pPr>
            <a:r>
              <a:rPr lang="fr-FR" altLang="fr-FR" sz="2400" b="1" dirty="0" smtClean="0">
                <a:solidFill>
                  <a:schemeClr val="tx2">
                    <a:lumMod val="60000"/>
                    <a:lumOff val="40000"/>
                  </a:schemeClr>
                </a:solidFill>
              </a:rPr>
              <a:t>1</a:t>
            </a:r>
            <a:r>
              <a:rPr lang="fr-FR" altLang="fr-FR" sz="2400" dirty="0" smtClean="0"/>
              <a:t> - </a:t>
            </a:r>
            <a:r>
              <a:rPr lang="fr-FR" altLang="fr-FR" sz="2400" dirty="0"/>
              <a:t>S</a:t>
            </a:r>
            <a:r>
              <a:rPr lang="fr-FR" altLang="fr-FR" sz="2400" dirty="0" smtClean="0"/>
              <a:t>électionner </a:t>
            </a:r>
            <a:r>
              <a:rPr lang="fr-FR" altLang="fr-FR" sz="2400" dirty="0" smtClean="0"/>
              <a:t>toutes les collisions avec 2 photons</a:t>
            </a:r>
          </a:p>
          <a:p>
            <a:pPr marL="0" indent="0">
              <a:buNone/>
            </a:pPr>
            <a:r>
              <a:rPr lang="fr-FR" altLang="fr-FR" sz="2400" b="1" dirty="0" smtClean="0">
                <a:solidFill>
                  <a:schemeClr val="tx2">
                    <a:lumMod val="60000"/>
                    <a:lumOff val="40000"/>
                  </a:schemeClr>
                </a:solidFill>
              </a:rPr>
              <a:t>2</a:t>
            </a:r>
            <a:r>
              <a:rPr lang="fr-FR" altLang="fr-FR" sz="2400" dirty="0" smtClean="0"/>
              <a:t> - Faire la distribution de la masse invariante des 2 photons</a:t>
            </a:r>
          </a:p>
          <a:p>
            <a:pPr marL="514350" indent="-514350">
              <a:buFont typeface="+mj-lt"/>
              <a:buAutoNum type="arabicPeriod"/>
            </a:pPr>
            <a:endParaRPr lang="fr-FR" altLang="fr-FR" sz="800" dirty="0" smtClean="0"/>
          </a:p>
          <a:p>
            <a:pPr marL="0" indent="0">
              <a:buNone/>
            </a:pPr>
            <a:r>
              <a:rPr lang="fr-FR" altLang="fr-FR" sz="2400" b="1" dirty="0" smtClean="0">
                <a:solidFill>
                  <a:schemeClr val="tx2">
                    <a:lumMod val="60000"/>
                    <a:lumOff val="40000"/>
                  </a:schemeClr>
                </a:solidFill>
              </a:rPr>
              <a:t>3</a:t>
            </a:r>
            <a:r>
              <a:rPr lang="fr-FR" altLang="fr-FR" sz="2400" dirty="0" smtClean="0"/>
              <a:t> – Rechercher une bosse</a:t>
            </a:r>
          </a:p>
        </p:txBody>
      </p:sp>
      <p:sp>
        <p:nvSpPr>
          <p:cNvPr id="62468" name="Espace réservé du numéro de diapositive 3"/>
          <p:cNvSpPr>
            <a:spLocks noGrp="1"/>
          </p:cNvSpPr>
          <p:nvPr>
            <p:ph type="sldNum" sz="quarter" idx="10"/>
          </p:nvPr>
        </p:nvSpPr>
        <p:spPr>
          <a:xfrm>
            <a:off x="8305800" y="5974080"/>
            <a:ext cx="838200" cy="304800"/>
          </a:xfrm>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C68A1B4-FCDB-4C4B-A352-CB69FF1E3F9B}" type="slidenum">
              <a:rPr lang="fr-FR" altLang="en-US" sz="1200" smtClean="0">
                <a:solidFill>
                  <a:schemeClr val="tx2"/>
                </a:solidFill>
              </a:rPr>
              <a:pPr eaLnBrk="1" hangingPunct="1">
                <a:spcBef>
                  <a:spcPct val="0"/>
                </a:spcBef>
                <a:buClrTx/>
                <a:buSzTx/>
                <a:buFontTx/>
                <a:buNone/>
              </a:pPr>
              <a:t>38</a:t>
            </a:fld>
            <a:endParaRPr lang="fr-FR" altLang="en-US" sz="1200" smtClean="0">
              <a:solidFill>
                <a:schemeClr val="tx2"/>
              </a:solidFill>
            </a:endParaRPr>
          </a:p>
        </p:txBody>
      </p:sp>
      <p:pic>
        <p:nvPicPr>
          <p:cNvPr id="62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7958"/>
            <a:ext cx="9036496" cy="308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3478554264"/>
              </p:ext>
            </p:extLst>
          </p:nvPr>
        </p:nvGraphicFramePr>
        <p:xfrm>
          <a:off x="2885353" y="1691640"/>
          <a:ext cx="3265789" cy="510280"/>
        </p:xfrm>
        <a:graphic>
          <a:graphicData uri="http://schemas.openxmlformats.org/presentationml/2006/ole">
            <mc:AlternateContent xmlns:mc="http://schemas.openxmlformats.org/markup-compatibility/2006">
              <mc:Choice xmlns:v="urn:schemas-microsoft-com:vml" Requires="v">
                <p:oleObj spid="_x0000_s120859" name="Equation" r:id="rId5" imgW="1760220" imgH="182880" progId="Equation.3">
                  <p:embed/>
                </p:oleObj>
              </mc:Choice>
              <mc:Fallback>
                <p:oleObj name="Equation" r:id="rId5" imgW="1760220" imgH="182880" progId="Equation.3">
                  <p:embed/>
                  <p:pic>
                    <p:nvPicPr>
                      <p:cNvPr id="0"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353" y="1691640"/>
                        <a:ext cx="3265789" cy="5102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8733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a:xfrm>
            <a:off x="3657158" y="0"/>
            <a:ext cx="1864613" cy="523220"/>
          </a:xfrm>
        </p:spPr>
        <p:txBody>
          <a:bodyPr/>
          <a:lstStyle/>
          <a:p>
            <a:r>
              <a:rPr lang="fr-FR" altLang="fr-FR" dirty="0" smtClean="0"/>
              <a:t>Résultat</a:t>
            </a:r>
            <a:endParaRPr lang="fr-FR" altLang="fr-FR" dirty="0" smtClean="0"/>
          </a:p>
        </p:txBody>
      </p:sp>
      <p:sp>
        <p:nvSpPr>
          <p:cNvPr id="43011" name="Espace réservé du contenu 2"/>
          <p:cNvSpPr>
            <a:spLocks noGrp="1"/>
          </p:cNvSpPr>
          <p:nvPr>
            <p:ph idx="1"/>
          </p:nvPr>
        </p:nvSpPr>
        <p:spPr/>
        <p:txBody>
          <a:bodyPr/>
          <a:lstStyle/>
          <a:p>
            <a:endParaRPr lang="fr-FR" altLang="fr-FR" smtClean="0"/>
          </a:p>
        </p:txBody>
      </p:sp>
      <p:sp>
        <p:nvSpPr>
          <p:cNvPr id="4301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C70BB966-63D0-4BD7-A750-39B35DAF3479}" type="slidenum">
              <a:rPr lang="fr-FR" altLang="en-US" sz="1200" smtClean="0">
                <a:solidFill>
                  <a:schemeClr val="tx2"/>
                </a:solidFill>
              </a:rPr>
              <a:pPr eaLnBrk="1" hangingPunct="1">
                <a:spcBef>
                  <a:spcPct val="0"/>
                </a:spcBef>
                <a:buClrTx/>
                <a:buSzTx/>
                <a:buFontTx/>
                <a:buNone/>
              </a:pPr>
              <a:t>39</a:t>
            </a:fld>
            <a:endParaRPr lang="fr-FR" altLang="en-US" sz="1200" smtClean="0">
              <a:solidFill>
                <a:schemeClr val="tx2"/>
              </a:solidFill>
            </a:endParaRPr>
          </a:p>
        </p:txBody>
      </p:sp>
      <p:pic>
        <p:nvPicPr>
          <p:cNvPr id="43013" name="Picture 2" descr="C:\Users\makovec\Desktop\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0780" y="535939"/>
            <a:ext cx="6504940" cy="630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505453"/>
            <a:ext cx="5059398" cy="338554"/>
          </a:xfrm>
          <a:prstGeom prst="rect">
            <a:avLst/>
          </a:prstGeom>
        </p:spPr>
        <p:txBody>
          <a:bodyPr wrap="none">
            <a:spAutoFit/>
          </a:bodyPr>
          <a:lstStyle/>
          <a:p>
            <a:r>
              <a:rPr lang="en-US" altLang="fr-FR" sz="1600" dirty="0">
                <a:latin typeface="+mj-lt"/>
              </a:rPr>
              <a:t>1 Giga </a:t>
            </a:r>
            <a:r>
              <a:rPr lang="en-US" altLang="fr-FR" sz="1600" dirty="0" err="1">
                <a:latin typeface="+mj-lt"/>
              </a:rPr>
              <a:t>eV</a:t>
            </a:r>
            <a:r>
              <a:rPr lang="en-US" altLang="fr-FR" sz="1600" dirty="0">
                <a:latin typeface="+mj-lt"/>
              </a:rPr>
              <a:t> = 1.8x10 </a:t>
            </a:r>
            <a:r>
              <a:rPr lang="en-US" altLang="fr-FR" sz="1600" baseline="30000" dirty="0">
                <a:latin typeface="+mj-lt"/>
              </a:rPr>
              <a:t>-27 </a:t>
            </a:r>
            <a:r>
              <a:rPr lang="en-US" altLang="fr-FR" sz="1600" dirty="0">
                <a:latin typeface="+mj-lt"/>
              </a:rPr>
              <a:t>kg ~ masse d’un proton</a:t>
            </a:r>
            <a:endParaRPr lang="en-US" altLang="fr-FR" sz="1600" baseline="-25000" dirty="0">
              <a:latin typeface="+mj-l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590800" y="6385560"/>
            <a:ext cx="411480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dirty="0" smtClean="0">
                <a:solidFill>
                  <a:schemeClr val="bg1"/>
                </a:solidFill>
              </a:rPr>
              <a:t>10 milles fois plus petite 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67DCD87-EB27-442D-9F60-E19CDB51E543}" type="slidenum">
              <a:rPr lang="fr-FR" altLang="en-US" sz="1200" smtClean="0">
                <a:solidFill>
                  <a:schemeClr val="tx2"/>
                </a:solidFill>
              </a:rPr>
              <a:pPr eaLnBrk="1" hangingPunct="1">
                <a:spcBef>
                  <a:spcPct val="0"/>
                </a:spcBef>
                <a:buClrTx/>
                <a:buSzTx/>
                <a:buFontTx/>
                <a:buNone/>
              </a:pPr>
              <a:t>40</a:t>
            </a:fld>
            <a:endParaRPr lang="fr-FR" altLang="en-US" sz="1200" smtClean="0">
              <a:solidFill>
                <a:schemeClr val="tx2"/>
              </a:solidFill>
            </a:endParaRPr>
          </a:p>
        </p:txBody>
      </p:sp>
      <p:sp>
        <p:nvSpPr>
          <p:cNvPr id="47107" name="Rectangle 2"/>
          <p:cNvSpPr>
            <a:spLocks noGrp="1" noChangeArrowheads="1"/>
          </p:cNvSpPr>
          <p:nvPr>
            <p:ph type="title"/>
          </p:nvPr>
        </p:nvSpPr>
        <p:spPr>
          <a:xfrm>
            <a:off x="1285875" y="0"/>
            <a:ext cx="6624638" cy="519113"/>
          </a:xfrm>
        </p:spPr>
        <p:txBody>
          <a:bodyPr/>
          <a:lstStyle/>
          <a:p>
            <a:pPr eaLnBrk="1" hangingPunct="1"/>
            <a:r>
              <a:rPr lang="fr-FR" altLang="fr-FR" smtClean="0"/>
              <a:t>Découverte d’un nouveau boson</a:t>
            </a:r>
          </a:p>
        </p:txBody>
      </p:sp>
      <p:sp>
        <p:nvSpPr>
          <p:cNvPr id="47108" name="Rectangle 3"/>
          <p:cNvSpPr>
            <a:spLocks noGrp="1" noChangeArrowheads="1"/>
          </p:cNvSpPr>
          <p:nvPr>
            <p:ph type="body" idx="1"/>
          </p:nvPr>
        </p:nvSpPr>
        <p:spPr>
          <a:xfrm>
            <a:off x="174625" y="719138"/>
            <a:ext cx="5872163" cy="5791200"/>
          </a:xfrm>
        </p:spPr>
        <p:txBody>
          <a:bodyPr/>
          <a:lstStyle/>
          <a:p>
            <a:pPr eaLnBrk="1" hangingPunct="1">
              <a:lnSpc>
                <a:spcPct val="90000"/>
              </a:lnSpc>
            </a:pPr>
            <a:r>
              <a:rPr lang="fr-FR" altLang="fr-FR" sz="2000" dirty="0" smtClean="0"/>
              <a:t>D’autres canaux de recherche pointent vers le même résultat	</a:t>
            </a:r>
          </a:p>
          <a:p>
            <a:pPr lvl="1" eaLnBrk="1" hangingPunct="1">
              <a:lnSpc>
                <a:spcPct val="90000"/>
              </a:lnSpc>
            </a:pPr>
            <a:r>
              <a:rPr lang="fr-FR" altLang="fr-FR" sz="1800" dirty="0" smtClean="0"/>
              <a:t>H </a:t>
            </a:r>
            <a:r>
              <a:rPr lang="fr-FR" altLang="fr-FR" sz="1800" dirty="0" smtClean="0">
                <a:sym typeface="Symbol" pitchFamily="18" charset="2"/>
              </a:rPr>
              <a:t> Z </a:t>
            </a:r>
            <a:r>
              <a:rPr lang="fr-FR" altLang="fr-FR" sz="1800" dirty="0" err="1" smtClean="0">
                <a:sym typeface="Symbol" pitchFamily="18" charset="2"/>
              </a:rPr>
              <a:t>Z</a:t>
            </a:r>
            <a:r>
              <a:rPr lang="fr-FR" altLang="fr-FR" sz="1800" dirty="0" smtClean="0">
                <a:sym typeface="Symbol" pitchFamily="18" charset="2"/>
              </a:rPr>
              <a:t>*  4 leptons</a:t>
            </a:r>
          </a:p>
          <a:p>
            <a:pPr lvl="1" eaLnBrk="1" hangingPunct="1">
              <a:lnSpc>
                <a:spcPct val="90000"/>
              </a:lnSpc>
            </a:pPr>
            <a:r>
              <a:rPr lang="fr-FR" altLang="fr-FR" sz="1800" dirty="0" smtClean="0"/>
              <a:t>H </a:t>
            </a:r>
            <a:r>
              <a:rPr lang="fr-FR" altLang="fr-FR" sz="1800" dirty="0" smtClean="0">
                <a:sym typeface="Symbol" pitchFamily="18" charset="2"/>
              </a:rPr>
              <a:t> W </a:t>
            </a:r>
            <a:r>
              <a:rPr lang="fr-FR" altLang="fr-FR" sz="1800" dirty="0" err="1" smtClean="0">
                <a:sym typeface="Symbol" pitchFamily="18" charset="2"/>
              </a:rPr>
              <a:t>W</a:t>
            </a:r>
            <a:r>
              <a:rPr lang="fr-FR" altLang="fr-FR" sz="1800" dirty="0" smtClean="0">
                <a:sym typeface="Symbol" pitchFamily="18" charset="2"/>
              </a:rPr>
              <a:t>  l l</a:t>
            </a:r>
          </a:p>
          <a:p>
            <a:pPr lvl="1" eaLnBrk="1" hangingPunct="1">
              <a:lnSpc>
                <a:spcPct val="90000"/>
              </a:lnSpc>
            </a:pPr>
            <a:r>
              <a:rPr lang="fr-FR" altLang="fr-FR" sz="1800" dirty="0" smtClean="0"/>
              <a:t>…</a:t>
            </a:r>
          </a:p>
          <a:p>
            <a:pPr lvl="1" eaLnBrk="1" hangingPunct="1">
              <a:lnSpc>
                <a:spcPct val="90000"/>
              </a:lnSpc>
            </a:pPr>
            <a:endParaRPr lang="fr-FR" altLang="fr-FR" sz="1800" dirty="0" smtClean="0"/>
          </a:p>
          <a:p>
            <a:pPr eaLnBrk="1" hangingPunct="1">
              <a:lnSpc>
                <a:spcPct val="90000"/>
              </a:lnSpc>
              <a:buFont typeface="Wingdings" pitchFamily="2" charset="2"/>
              <a:buNone/>
            </a:pPr>
            <a:r>
              <a:rPr lang="fr-FR" altLang="fr-FR" sz="2000" dirty="0" smtClean="0">
                <a:sym typeface="Symbol" pitchFamily="18" charset="2"/>
              </a:rPr>
              <a:t> </a:t>
            </a:r>
            <a:r>
              <a:rPr lang="fr-FR" altLang="fr-FR" sz="2000" dirty="0" smtClean="0"/>
              <a:t>Les expériences ATLAS et CMS ont </a:t>
            </a:r>
            <a:r>
              <a:rPr lang="fr-FR" altLang="fr-FR" sz="2000" b="1" dirty="0" smtClean="0">
                <a:solidFill>
                  <a:schemeClr val="tx2">
                    <a:lumMod val="60000"/>
                    <a:lumOff val="40000"/>
                  </a:schemeClr>
                </a:solidFill>
              </a:rPr>
              <a:t>découvert une nouvelle particule </a:t>
            </a:r>
            <a:r>
              <a:rPr lang="fr-FR" altLang="fr-FR" sz="2000" dirty="0" smtClean="0"/>
              <a:t>ayant une masse de 125-126GeV</a:t>
            </a:r>
          </a:p>
          <a:p>
            <a:pPr eaLnBrk="1" hangingPunct="1">
              <a:lnSpc>
                <a:spcPct val="90000"/>
              </a:lnSpc>
            </a:pPr>
            <a:endParaRPr lang="fr-FR" altLang="fr-FR" sz="2000" dirty="0" smtClean="0"/>
          </a:p>
          <a:p>
            <a:pPr eaLnBrk="1" hangingPunct="1">
              <a:lnSpc>
                <a:spcPct val="90000"/>
              </a:lnSpc>
            </a:pPr>
            <a:r>
              <a:rPr lang="fr-FR" altLang="fr-FR" sz="2000" dirty="0" smtClean="0"/>
              <a:t>C’est </a:t>
            </a:r>
            <a:r>
              <a:rPr lang="fr-FR" altLang="fr-FR" sz="2000" b="1" dirty="0" smtClean="0"/>
              <a:t>un boson</a:t>
            </a:r>
            <a:r>
              <a:rPr lang="fr-FR" altLang="fr-FR" sz="2000" dirty="0" smtClean="0"/>
              <a:t> car un signal est observé dans le canal à deux photons</a:t>
            </a:r>
            <a:r>
              <a:rPr lang="fr-FR" altLang="fr-FR" sz="2000" dirty="0">
                <a:latin typeface="Trebuchet MS" pitchFamily="34" charset="0"/>
              </a:rPr>
              <a:t/>
            </a:r>
            <a:br>
              <a:rPr lang="fr-FR" altLang="fr-FR" sz="2000" dirty="0">
                <a:latin typeface="Trebuchet MS" pitchFamily="34" charset="0"/>
              </a:rPr>
            </a:br>
            <a:r>
              <a:rPr lang="fr-FR" altLang="fr-FR" sz="2000" dirty="0">
                <a:latin typeface="Trebuchet MS" pitchFamily="34" charset="0"/>
              </a:rPr>
              <a:t>     </a:t>
            </a:r>
            <a:endParaRPr lang="fr-FR" altLang="fr-FR" sz="2000" dirty="0" smtClean="0"/>
          </a:p>
          <a:p>
            <a:pPr eaLnBrk="1" hangingPunct="1">
              <a:lnSpc>
                <a:spcPct val="90000"/>
              </a:lnSpc>
            </a:pPr>
            <a:r>
              <a:rPr lang="fr-FR" altLang="fr-FR" sz="2000" b="1" dirty="0" smtClean="0">
                <a:solidFill>
                  <a:schemeClr val="tx2">
                    <a:lumMod val="60000"/>
                    <a:lumOff val="40000"/>
                  </a:schemeClr>
                </a:solidFill>
                <a:sym typeface="Symbol" pitchFamily="18" charset="2"/>
              </a:rPr>
              <a:t>S’agit-il bien du boson de Higgs?</a:t>
            </a:r>
          </a:p>
          <a:p>
            <a:pPr lvl="1" eaLnBrk="1" hangingPunct="1"/>
            <a:r>
              <a:rPr lang="fr-FR" altLang="fr-FR" sz="1800" dirty="0" smtClean="0">
                <a:latin typeface="+mj-lt"/>
              </a:rPr>
              <a:t>C’est </a:t>
            </a:r>
            <a:r>
              <a:rPr lang="fr-FR" altLang="fr-FR" sz="1800" dirty="0">
                <a:solidFill>
                  <a:srgbClr val="FF0000"/>
                </a:solidFill>
                <a:latin typeface="+mj-lt"/>
              </a:rPr>
              <a:t>UN</a:t>
            </a:r>
            <a:r>
              <a:rPr lang="fr-FR" altLang="fr-FR" sz="1800" dirty="0">
                <a:latin typeface="+mj-lt"/>
              </a:rPr>
              <a:t> boson de </a:t>
            </a:r>
            <a:r>
              <a:rPr lang="fr-FR" altLang="fr-FR" sz="1800" dirty="0" smtClean="0">
                <a:latin typeface="+mj-lt"/>
              </a:rPr>
              <a:t>Higgs.</a:t>
            </a:r>
          </a:p>
          <a:p>
            <a:pPr lvl="1" eaLnBrk="1" hangingPunct="1"/>
            <a:r>
              <a:rPr lang="fr-FR" altLang="fr-FR" sz="1800" dirty="0" smtClean="0">
                <a:latin typeface="+mj-lt"/>
              </a:rPr>
              <a:t>On </a:t>
            </a:r>
            <a:r>
              <a:rPr lang="fr-FR" altLang="fr-FR" sz="1800" dirty="0">
                <a:latin typeface="+mj-lt"/>
              </a:rPr>
              <a:t>ne peut pas </a:t>
            </a:r>
            <a:r>
              <a:rPr lang="fr-FR" altLang="fr-FR" sz="1800" dirty="0" smtClean="0">
                <a:latin typeface="+mj-lt"/>
              </a:rPr>
              <a:t>affirmer avec </a:t>
            </a:r>
            <a:r>
              <a:rPr lang="fr-FR" altLang="fr-FR" sz="1800" dirty="0">
                <a:latin typeface="+mj-lt"/>
              </a:rPr>
              <a:t>certitude qu’il </a:t>
            </a:r>
            <a:r>
              <a:rPr lang="fr-FR" altLang="fr-FR" sz="1800" dirty="0" smtClean="0">
                <a:latin typeface="+mj-lt"/>
              </a:rPr>
              <a:t>s’agit </a:t>
            </a:r>
            <a:r>
              <a:rPr lang="fr-FR" altLang="fr-FR" sz="1800" dirty="0" smtClean="0">
                <a:solidFill>
                  <a:srgbClr val="FF0000"/>
                </a:solidFill>
                <a:latin typeface="+mj-lt"/>
              </a:rPr>
              <a:t>DU</a:t>
            </a:r>
            <a:r>
              <a:rPr lang="fr-FR" altLang="fr-FR" sz="1800" dirty="0" smtClean="0">
                <a:latin typeface="+mj-lt"/>
              </a:rPr>
              <a:t> </a:t>
            </a:r>
            <a:r>
              <a:rPr lang="fr-FR" altLang="fr-FR" sz="1800" dirty="0">
                <a:latin typeface="+mj-lt"/>
              </a:rPr>
              <a:t>boson de Higgs du MS</a:t>
            </a:r>
          </a:p>
          <a:p>
            <a:pPr marL="0" indent="0" eaLnBrk="1" hangingPunct="1">
              <a:lnSpc>
                <a:spcPct val="90000"/>
              </a:lnSpc>
              <a:buNone/>
            </a:pPr>
            <a:endParaRPr lang="fr-FR" altLang="fr-FR" sz="2000" dirty="0" smtClean="0"/>
          </a:p>
        </p:txBody>
      </p:sp>
      <p:pic>
        <p:nvPicPr>
          <p:cNvPr id="4710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727075"/>
            <a:ext cx="23876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352" y="4099560"/>
            <a:ext cx="3292641"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045183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526674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446166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BD07856-82C4-44AD-8A5F-341C314801B3}" type="slidenum">
              <a:rPr lang="fr-FR" altLang="en-US" sz="1200" smtClean="0">
                <a:solidFill>
                  <a:schemeClr val="tx2"/>
                </a:solidFill>
              </a:rPr>
              <a:pPr eaLnBrk="1" hangingPunct="1">
                <a:spcBef>
                  <a:spcPct val="0"/>
                </a:spcBef>
                <a:buClrTx/>
                <a:buSzTx/>
                <a:buFontTx/>
                <a:buNone/>
              </a:pPr>
              <a:t>44</a:t>
            </a:fld>
            <a:endParaRPr lang="fr-FR" altLang="en-US" sz="1200" smtClean="0">
              <a:solidFill>
                <a:schemeClr val="tx2"/>
              </a:solidFill>
            </a:endParaRPr>
          </a:p>
        </p:txBody>
      </p:sp>
      <p:sp>
        <p:nvSpPr>
          <p:cNvPr id="50179"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0180" name="Rectangle 3"/>
          <p:cNvSpPr>
            <a:spLocks noGrp="1" noChangeArrowheads="1"/>
          </p:cNvSpPr>
          <p:nvPr>
            <p:ph type="title"/>
          </p:nvPr>
        </p:nvSpPr>
        <p:spPr/>
        <p:txBody>
          <a:bodyPr/>
          <a:lstStyle/>
          <a:p>
            <a:pPr eaLnBrk="1" hangingPunct="1"/>
            <a:endParaRPr lang="fr-FR" altLang="fr-FR" smtClean="0"/>
          </a:p>
        </p:txBody>
      </p:sp>
      <p:sp>
        <p:nvSpPr>
          <p:cNvPr id="50181" name="Rectangle 4"/>
          <p:cNvSpPr>
            <a:spLocks noGrp="1" noChangeArrowheads="1"/>
          </p:cNvSpPr>
          <p:nvPr>
            <p:ph type="body" idx="1"/>
          </p:nvPr>
        </p:nvSpPr>
        <p:spPr/>
        <p:txBody>
          <a:bodyPr/>
          <a:lstStyle/>
          <a:p>
            <a:pPr eaLnBrk="1" hangingPunct="1"/>
            <a:endParaRPr lang="fr-FR" altLang="fr-FR" smtClean="0"/>
          </a:p>
        </p:txBody>
      </p:sp>
      <p:pic>
        <p:nvPicPr>
          <p:cNvPr id="50182" name="Picture 5" descr="iceberg-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5243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01613"/>
            <a:ext cx="944563"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0185" name="Text Box 8"/>
          <p:cNvSpPr txBox="1">
            <a:spLocks noChangeArrowheads="1"/>
          </p:cNvSpPr>
          <p:nvPr/>
        </p:nvSpPr>
        <p:spPr bwMode="auto">
          <a:xfrm>
            <a:off x="3794125" y="1352550"/>
            <a:ext cx="1619250"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4% matière visible</a:t>
            </a:r>
          </a:p>
        </p:txBody>
      </p:sp>
      <p:sp>
        <p:nvSpPr>
          <p:cNvPr id="50186" name="Text Box 9"/>
          <p:cNvSpPr txBox="1">
            <a:spLocks noChangeArrowheads="1"/>
          </p:cNvSpPr>
          <p:nvPr/>
        </p:nvSpPr>
        <p:spPr bwMode="auto">
          <a:xfrm>
            <a:off x="3743325" y="2317750"/>
            <a:ext cx="1622425"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23% matière noire</a:t>
            </a:r>
          </a:p>
        </p:txBody>
      </p:sp>
      <p:sp>
        <p:nvSpPr>
          <p:cNvPr id="50187" name="Text Box 10"/>
          <p:cNvSpPr txBox="1">
            <a:spLocks noChangeArrowheads="1"/>
          </p:cNvSpPr>
          <p:nvPr/>
        </p:nvSpPr>
        <p:spPr bwMode="auto">
          <a:xfrm>
            <a:off x="3819525" y="3486150"/>
            <a:ext cx="1604963"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73% énergie noire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61D61FE-5650-4469-91D8-20B9E1E37E67}" type="slidenum">
              <a:rPr lang="fr-FR" altLang="en-US" sz="1200" smtClean="0">
                <a:solidFill>
                  <a:schemeClr val="tx2"/>
                </a:solidFill>
              </a:rPr>
              <a:pPr eaLnBrk="1" hangingPunct="1">
                <a:spcBef>
                  <a:spcPct val="0"/>
                </a:spcBef>
                <a:buClrTx/>
                <a:buSzTx/>
                <a:buFontTx/>
                <a:buNone/>
              </a:pPr>
              <a:t>45</a:t>
            </a:fld>
            <a:endParaRPr lang="fr-FR" altLang="en-US" sz="1200" smtClean="0">
              <a:solidFill>
                <a:schemeClr val="tx2"/>
              </a:solidFill>
            </a:endParaRPr>
          </a:p>
        </p:txBody>
      </p:sp>
      <p:pic>
        <p:nvPicPr>
          <p:cNvPr id="51203" name="Picture 2"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533400"/>
            <a:ext cx="2654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3"/>
          <p:cNvSpPr>
            <a:spLocks noGrp="1" noChangeArrowheads="1"/>
          </p:cNvSpPr>
          <p:nvPr>
            <p:ph type="title"/>
          </p:nvPr>
        </p:nvSpPr>
        <p:spPr>
          <a:xfrm>
            <a:off x="3419475" y="0"/>
            <a:ext cx="2357438" cy="519113"/>
          </a:xfrm>
        </p:spPr>
        <p:txBody>
          <a:bodyPr/>
          <a:lstStyle/>
          <a:p>
            <a:pPr eaLnBrk="1" hangingPunct="1"/>
            <a:r>
              <a:rPr lang="en-US" altLang="fr-FR" smtClean="0"/>
              <a:t>Conclusion</a:t>
            </a:r>
          </a:p>
        </p:txBody>
      </p:sp>
      <p:sp>
        <p:nvSpPr>
          <p:cNvPr id="53253" name="Rectangle 4"/>
          <p:cNvSpPr>
            <a:spLocks noGrp="1" noChangeArrowheads="1"/>
          </p:cNvSpPr>
          <p:nvPr>
            <p:ph type="body" idx="1"/>
          </p:nvPr>
        </p:nvSpPr>
        <p:spPr>
          <a:xfrm>
            <a:off x="174625" y="719138"/>
            <a:ext cx="7369175" cy="5791200"/>
          </a:xfrm>
        </p:spPr>
        <p:txBody>
          <a:bodyPr/>
          <a:lstStyle/>
          <a:p>
            <a:pPr eaLnBrk="1" hangingPunct="1">
              <a:lnSpc>
                <a:spcPct val="90000"/>
              </a:lnSpc>
              <a:defRPr/>
            </a:pPr>
            <a:r>
              <a:rPr lang="fr-FR" altLang="fr-FR" sz="2400" b="1" dirty="0" smtClean="0"/>
              <a:t>Le LHC est une fantastique </a:t>
            </a:r>
          </a:p>
          <a:p>
            <a:pPr eaLnBrk="1" hangingPunct="1">
              <a:lnSpc>
                <a:spcPct val="90000"/>
              </a:lnSpc>
              <a:buFont typeface="Wingdings" pitchFamily="2" charset="2"/>
              <a:buNone/>
              <a:defRPr/>
            </a:pPr>
            <a:r>
              <a:rPr lang="fr-FR" altLang="fr-FR" sz="2400" b="1" dirty="0" smtClean="0"/>
              <a:t>   machine pour étudier les secrets </a:t>
            </a:r>
          </a:p>
          <a:p>
            <a:pPr eaLnBrk="1" hangingPunct="1">
              <a:lnSpc>
                <a:spcPct val="90000"/>
              </a:lnSpc>
              <a:buFont typeface="Wingdings" pitchFamily="2" charset="2"/>
              <a:buNone/>
              <a:defRPr/>
            </a:pPr>
            <a:r>
              <a:rPr lang="fr-FR" altLang="fr-FR" sz="2400" b="1" dirty="0" smtClean="0"/>
              <a:t>   de la matière</a:t>
            </a:r>
          </a:p>
          <a:p>
            <a:pPr lvl="1" eaLnBrk="1" hangingPunct="1">
              <a:lnSpc>
                <a:spcPct val="90000"/>
              </a:lnSpc>
              <a:buFont typeface="Wingdings" pitchFamily="2" charset="2"/>
              <a:buNone/>
              <a:defRPr/>
            </a:pPr>
            <a:endParaRPr lang="fr-FR" altLang="fr-FR" b="1" dirty="0" smtClean="0"/>
          </a:p>
          <a:p>
            <a:pPr eaLnBrk="1" hangingPunct="1">
              <a:lnSpc>
                <a:spcPct val="90000"/>
              </a:lnSpc>
              <a:defRPr/>
            </a:pPr>
            <a:r>
              <a:rPr lang="fr-FR" altLang="fr-FR" sz="2400" b="1" dirty="0" smtClean="0">
                <a:solidFill>
                  <a:schemeClr val="tx2"/>
                </a:solidFill>
              </a:rPr>
              <a:t>Découverte d’une nouvelle particule compatible avec le tant attendu boson de Higgs</a:t>
            </a:r>
          </a:p>
          <a:p>
            <a:pPr marL="0" indent="0" eaLnBrk="1" hangingPunct="1">
              <a:lnSpc>
                <a:spcPct val="90000"/>
              </a:lnSpc>
              <a:buFont typeface="Wingdings" pitchFamily="2" charset="2"/>
              <a:buNone/>
              <a:defRPr/>
            </a:pPr>
            <a:endParaRPr lang="fr-FR" altLang="fr-FR" sz="2400" b="1" dirty="0" smtClean="0">
              <a:solidFill>
                <a:srgbClr val="FF0000"/>
              </a:solidFill>
              <a:sym typeface="Symbol" pitchFamily="18" charset="2"/>
            </a:endParaRPr>
          </a:p>
          <a:p>
            <a:pPr eaLnBrk="1" hangingPunct="1">
              <a:lnSpc>
                <a:spcPct val="90000"/>
              </a:lnSpc>
              <a:defRPr/>
            </a:pPr>
            <a:r>
              <a:rPr lang="fr-FR" altLang="fr-FR" sz="2400" b="1" dirty="0" smtClean="0">
                <a:solidFill>
                  <a:srgbClr val="009900"/>
                </a:solidFill>
                <a:sym typeface="Symbol" pitchFamily="18" charset="2"/>
              </a:rPr>
              <a:t>Signaux de nouvelle physique au LHC?</a:t>
            </a:r>
          </a:p>
          <a:p>
            <a:pPr lvl="1" eaLnBrk="1" hangingPunct="1">
              <a:lnSpc>
                <a:spcPct val="90000"/>
              </a:lnSpc>
              <a:defRPr/>
            </a:pPr>
            <a:r>
              <a:rPr lang="fr-FR" altLang="fr-FR" sz="2000" b="1" dirty="0" smtClean="0">
                <a:solidFill>
                  <a:srgbClr val="009900"/>
                </a:solidFill>
                <a:sym typeface="Symbol" pitchFamily="18" charset="2"/>
              </a:rPr>
              <a:t>Redémarrage prévu en 2015 à pleine puissance (14TeV)</a:t>
            </a:r>
            <a:endParaRPr lang="fr-FR" altLang="fr-FR" sz="2000" b="1" dirty="0" smtClean="0">
              <a:solidFill>
                <a:srgbClr val="009900"/>
              </a:solidFill>
            </a:endParaRPr>
          </a:p>
          <a:p>
            <a:pPr eaLnBrk="1" hangingPunct="1">
              <a:lnSpc>
                <a:spcPct val="90000"/>
              </a:lnSpc>
              <a:defRPr/>
            </a:pPr>
            <a:endParaRPr lang="fr-FR" altLang="fr-FR" sz="2400" b="1" dirty="0" smtClean="0">
              <a:solidFill>
                <a:srgbClr val="009900"/>
              </a:solidFill>
            </a:endParaRPr>
          </a:p>
          <a:p>
            <a:pPr eaLnBrk="1" hangingPunct="1">
              <a:lnSpc>
                <a:spcPct val="90000"/>
              </a:lnSpc>
              <a:defRPr/>
            </a:pPr>
            <a:r>
              <a:rPr lang="fr-FR" altLang="fr-FR" sz="2400" b="1" dirty="0" smtClean="0">
                <a:solidFill>
                  <a:srgbClr val="990099"/>
                </a:solidFill>
              </a:rPr>
              <a:t>Plus d’information sur le LHC à:</a:t>
            </a:r>
          </a:p>
          <a:p>
            <a:pPr lvl="1" eaLnBrk="1" hangingPunct="1">
              <a:lnSpc>
                <a:spcPct val="90000"/>
              </a:lnSpc>
              <a:defRPr/>
            </a:pPr>
            <a:r>
              <a:rPr lang="fr-FR" altLang="fr-FR" b="1" dirty="0" smtClean="0">
                <a:solidFill>
                  <a:srgbClr val="990099"/>
                </a:solidFill>
              </a:rPr>
              <a:t>www.lhc-france.fr/  </a:t>
            </a:r>
          </a:p>
          <a:p>
            <a:pPr eaLnBrk="1" hangingPunct="1">
              <a:lnSpc>
                <a:spcPct val="90000"/>
              </a:lnSpc>
              <a:defRPr/>
            </a:pPr>
            <a:endParaRPr lang="fr-FR" altLang="fr-FR" sz="2400" b="1" dirty="0" smtClean="0">
              <a:solidFill>
                <a:srgbClr val="990099"/>
              </a:solidFill>
            </a:endParaRPr>
          </a:p>
          <a:p>
            <a:pPr eaLnBrk="1" hangingPunct="1">
              <a:lnSpc>
                <a:spcPct val="90000"/>
              </a:lnSpc>
              <a:defRPr/>
            </a:pPr>
            <a:endParaRPr lang="fr-FR" altLang="fr-FR" sz="2400" b="1" dirty="0" smtClean="0"/>
          </a:p>
          <a:p>
            <a:pPr eaLnBrk="1" hangingPunct="1">
              <a:lnSpc>
                <a:spcPct val="90000"/>
              </a:lnSpc>
              <a:defRPr/>
            </a:pPr>
            <a:endParaRPr lang="fr-FR" altLang="fr-FR" sz="2400" dirty="0" smtClean="0"/>
          </a:p>
          <a:p>
            <a:pPr eaLnBrk="1" hangingPunct="1">
              <a:lnSpc>
                <a:spcPct val="90000"/>
              </a:lnSpc>
              <a:defRPr/>
            </a:pPr>
            <a:endParaRPr lang="fr-FR" altLang="fr-FR" sz="2400" dirty="0" smtClean="0"/>
          </a:p>
        </p:txBody>
      </p:sp>
      <p:pic>
        <p:nvPicPr>
          <p:cNvPr id="512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813" y="28956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CECA113-6299-4F2B-875A-427244B7DB7E}" type="slidenum">
              <a:rPr lang="fr-FR" altLang="en-US" sz="1200" smtClean="0">
                <a:solidFill>
                  <a:schemeClr val="tx2"/>
                </a:solidFill>
              </a:rPr>
              <a:pPr eaLnBrk="1" hangingPunct="1">
                <a:spcBef>
                  <a:spcPct val="0"/>
                </a:spcBef>
                <a:buClrTx/>
                <a:buSzTx/>
                <a:buFontTx/>
                <a:buNone/>
              </a:pPr>
              <a:t>46</a:t>
            </a:fld>
            <a:endParaRPr lang="fr-FR" altLang="en-US" sz="1200" smtClean="0">
              <a:solidFill>
                <a:schemeClr val="tx2"/>
              </a:solidFill>
            </a:endParaRPr>
          </a:p>
        </p:txBody>
      </p:sp>
      <p:sp>
        <p:nvSpPr>
          <p:cNvPr id="52227" name="Rectangle 2"/>
          <p:cNvSpPr>
            <a:spLocks noGrp="1" noChangeArrowheads="1"/>
          </p:cNvSpPr>
          <p:nvPr>
            <p:ph type="title"/>
          </p:nvPr>
        </p:nvSpPr>
        <p:spPr>
          <a:xfrm>
            <a:off x="3687763" y="0"/>
            <a:ext cx="1801812" cy="519113"/>
          </a:xfrm>
        </p:spPr>
        <p:txBody>
          <a:bodyPr/>
          <a:lstStyle/>
          <a:p>
            <a:pPr eaLnBrk="1" hangingPunct="1"/>
            <a:r>
              <a:rPr lang="en-US" altLang="fr-FR" smtClean="0"/>
              <a:t>Back Up</a:t>
            </a:r>
          </a:p>
        </p:txBody>
      </p:sp>
      <p:pic>
        <p:nvPicPr>
          <p:cNvPr id="522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 y="5864721"/>
            <a:ext cx="8839200" cy="923330"/>
          </a:xfrm>
          <a:prstGeom prst="rect">
            <a:avLst/>
          </a:prstGeom>
        </p:spPr>
        <p:txBody>
          <a:bodyPr wrap="square">
            <a:spAutoFit/>
          </a:bodyPr>
          <a:lstStyle/>
          <a:p>
            <a:pPr>
              <a:spcBef>
                <a:spcPct val="30000"/>
              </a:spcBef>
              <a:defRPr/>
            </a:pPr>
            <a:r>
              <a:rPr lang="fr-FR" sz="1800" dirty="0">
                <a:solidFill>
                  <a:schemeClr val="bg1"/>
                </a:solidFill>
              </a:rPr>
              <a:t>Une partie du matériel présenté a été </a:t>
            </a:r>
            <a:r>
              <a:rPr lang="fr-FR" sz="1800" dirty="0" smtClean="0">
                <a:solidFill>
                  <a:schemeClr val="bg1"/>
                </a:solidFill>
              </a:rPr>
              <a:t>empruntée à: </a:t>
            </a:r>
            <a:r>
              <a:rPr lang="fr-FR" sz="1800" dirty="0">
                <a:solidFill>
                  <a:schemeClr val="bg1"/>
                </a:solidFill>
              </a:rPr>
              <a:t>Nicolas Arnault, </a:t>
            </a:r>
            <a:r>
              <a:rPr lang="en-US" sz="1800" dirty="0" err="1">
                <a:solidFill>
                  <a:schemeClr val="bg1"/>
                </a:solidFill>
              </a:rPr>
              <a:t>Yann</a:t>
            </a:r>
            <a:r>
              <a:rPr lang="en-US" sz="1800" dirty="0">
                <a:solidFill>
                  <a:schemeClr val="bg1"/>
                </a:solidFill>
              </a:rPr>
              <a:t> </a:t>
            </a:r>
            <a:r>
              <a:rPr lang="en-US" sz="1800" dirty="0" err="1">
                <a:solidFill>
                  <a:schemeClr val="bg1"/>
                </a:solidFill>
              </a:rPr>
              <a:t>Coadou</a:t>
            </a:r>
            <a:r>
              <a:rPr lang="en-US" sz="1800" dirty="0">
                <a:solidFill>
                  <a:schemeClr val="bg1"/>
                </a:solidFill>
              </a:rPr>
              <a:t>, Christophe </a:t>
            </a:r>
            <a:r>
              <a:rPr lang="en-US" sz="1800" dirty="0" err="1">
                <a:solidFill>
                  <a:schemeClr val="bg1"/>
                </a:solidFill>
              </a:rPr>
              <a:t>Ochando</a:t>
            </a:r>
            <a:r>
              <a:rPr lang="en-US" sz="1800" dirty="0">
                <a:solidFill>
                  <a:schemeClr val="bg1"/>
                </a:solidFill>
              </a:rPr>
              <a:t>, Gauthier Hamel de </a:t>
            </a:r>
            <a:r>
              <a:rPr lang="en-US" sz="1800" dirty="0" err="1" smtClean="0">
                <a:solidFill>
                  <a:schemeClr val="bg1"/>
                </a:solidFill>
              </a:rPr>
              <a:t>Monchenault</a:t>
            </a:r>
            <a:r>
              <a:rPr lang="en-US" sz="1800" dirty="0" smtClean="0">
                <a:solidFill>
                  <a:schemeClr val="bg1"/>
                </a:solidFill>
              </a:rPr>
              <a:t>, </a:t>
            </a:r>
            <a:r>
              <a:rPr lang="en-US" sz="1800" dirty="0">
                <a:solidFill>
                  <a:schemeClr val="bg1"/>
                </a:solidFill>
              </a:rPr>
              <a:t>David Rousseau, Francois </a:t>
            </a:r>
            <a:r>
              <a:rPr lang="en-US" sz="1800" dirty="0" err="1" smtClean="0">
                <a:solidFill>
                  <a:schemeClr val="bg1"/>
                </a:solidFill>
              </a:rPr>
              <a:t>Vazeille</a:t>
            </a:r>
            <a:r>
              <a:rPr lang="en-US" sz="1800" dirty="0" smtClean="0">
                <a:solidFill>
                  <a:schemeClr val="bg1"/>
                </a:solidFill>
              </a:rPr>
              <a:t>,…</a:t>
            </a:r>
            <a:endParaRPr lang="en-US" sz="1800" dirty="0">
              <a:solidFill>
                <a:schemeClr val="bg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E48EA61D-D904-4B96-9156-BE9008833700}" type="slidenum">
              <a:rPr lang="fr-FR" altLang="en-US"/>
              <a:pPr/>
              <a:t>47</a:t>
            </a:fld>
            <a:endParaRPr lang="fr-FR" altLang="en-US"/>
          </a:p>
        </p:txBody>
      </p:sp>
      <p:sp>
        <p:nvSpPr>
          <p:cNvPr id="566274" name="Rectangle 2"/>
          <p:cNvSpPr>
            <a:spLocks noGrp="1" noChangeArrowheads="1"/>
          </p:cNvSpPr>
          <p:nvPr>
            <p:ph type="title"/>
          </p:nvPr>
        </p:nvSpPr>
        <p:spPr>
          <a:xfrm>
            <a:off x="2568575" y="0"/>
            <a:ext cx="4056063" cy="519113"/>
          </a:xfrm>
        </p:spPr>
        <p:txBody>
          <a:bodyPr/>
          <a:lstStyle/>
          <a:p>
            <a:r>
              <a:rPr lang="fr-FR" altLang="fr-FR"/>
              <a:t>Questions ouvertes</a:t>
            </a:r>
          </a:p>
        </p:txBody>
      </p:sp>
      <p:sp>
        <p:nvSpPr>
          <p:cNvPr id="566275" name="Rectangle 3"/>
          <p:cNvSpPr>
            <a:spLocks noGrp="1" noChangeArrowheads="1"/>
          </p:cNvSpPr>
          <p:nvPr>
            <p:ph type="body" idx="1"/>
          </p:nvPr>
        </p:nvSpPr>
        <p:spPr>
          <a:xfrm>
            <a:off x="149225" y="719138"/>
            <a:ext cx="7002463" cy="6138862"/>
          </a:xfrm>
        </p:spPr>
        <p:txBody>
          <a:bodyPr/>
          <a:lstStyle/>
          <a:p>
            <a:pPr>
              <a:lnSpc>
                <a:spcPct val="90000"/>
              </a:lnSpc>
            </a:pPr>
            <a:r>
              <a:rPr lang="fr-FR" altLang="fr-FR" sz="2200" dirty="0" smtClean="0"/>
              <a:t>Les </a:t>
            </a:r>
            <a:r>
              <a:rPr lang="fr-FR" altLang="fr-FR" sz="2200" dirty="0"/>
              <a:t>forces de la nature ont-elles une origine commune</a:t>
            </a:r>
            <a:r>
              <a:rPr lang="fr-FR" altLang="fr-FR" sz="2200" dirty="0" smtClean="0"/>
              <a:t>?</a:t>
            </a:r>
          </a:p>
          <a:p>
            <a:pPr>
              <a:lnSpc>
                <a:spcPct val="90000"/>
              </a:lnSpc>
            </a:pPr>
            <a:endParaRPr lang="fr-FR" altLang="fr-FR" sz="2200" dirty="0" smtClean="0"/>
          </a:p>
          <a:p>
            <a:pPr>
              <a:lnSpc>
                <a:spcPct val="90000"/>
              </a:lnSpc>
            </a:pPr>
            <a:r>
              <a:rPr lang="fr-FR" altLang="fr-FR" sz="2200" dirty="0" smtClean="0"/>
              <a:t>Comment décrire introduire la gravité dans le Modèle Standard?</a:t>
            </a:r>
          </a:p>
          <a:p>
            <a:pPr>
              <a:lnSpc>
                <a:spcPct val="90000"/>
              </a:lnSpc>
            </a:pPr>
            <a:endParaRPr lang="fr-FR" altLang="fr-FR" sz="2200" dirty="0"/>
          </a:p>
          <a:p>
            <a:pPr>
              <a:lnSpc>
                <a:spcPct val="90000"/>
              </a:lnSpc>
            </a:pPr>
            <a:endParaRPr lang="fr-FR" altLang="fr-FR" sz="1000" dirty="0"/>
          </a:p>
          <a:p>
            <a:pPr>
              <a:lnSpc>
                <a:spcPct val="90000"/>
              </a:lnSpc>
            </a:pPr>
            <a:r>
              <a:rPr lang="fr-FR" altLang="fr-FR" sz="2200" dirty="0"/>
              <a:t>Pourquoi l’antimatière est-elle si rare ?</a:t>
            </a:r>
          </a:p>
          <a:p>
            <a:pPr>
              <a:lnSpc>
                <a:spcPct val="90000"/>
              </a:lnSpc>
            </a:pPr>
            <a:endParaRPr lang="fr-FR" altLang="fr-FR" sz="2200" dirty="0"/>
          </a:p>
          <a:p>
            <a:pPr>
              <a:lnSpc>
                <a:spcPct val="90000"/>
              </a:lnSpc>
            </a:pPr>
            <a:r>
              <a:rPr lang="fr-FR" altLang="fr-FR" sz="2200" dirty="0"/>
              <a:t>Quelle est la composition de l’univers?</a:t>
            </a:r>
          </a:p>
          <a:p>
            <a:pPr lvl="1">
              <a:lnSpc>
                <a:spcPct val="90000"/>
              </a:lnSpc>
            </a:pPr>
            <a:r>
              <a:rPr lang="fr-FR" altLang="fr-FR" sz="2000" dirty="0"/>
              <a:t>On ne comprend que 4% du contenu énergétique de l’univers</a:t>
            </a:r>
          </a:p>
          <a:p>
            <a:pPr>
              <a:lnSpc>
                <a:spcPct val="90000"/>
              </a:lnSpc>
              <a:buFont typeface="Wingdings" pitchFamily="2" charset="2"/>
              <a:buNone/>
            </a:pPr>
            <a:endParaRPr lang="fr-FR" altLang="fr-FR" sz="2200" dirty="0"/>
          </a:p>
          <a:p>
            <a:pPr>
              <a:lnSpc>
                <a:spcPct val="90000"/>
              </a:lnSpc>
            </a:pPr>
            <a:endParaRPr lang="fr-FR" altLang="fr-FR" sz="1000" dirty="0"/>
          </a:p>
          <a:p>
            <a:pPr>
              <a:lnSpc>
                <a:spcPct val="90000"/>
              </a:lnSpc>
            </a:pPr>
            <a:endParaRPr lang="fr-FR" altLang="fr-FR" sz="1000" dirty="0"/>
          </a:p>
          <a:p>
            <a:pPr>
              <a:lnSpc>
                <a:spcPct val="90000"/>
              </a:lnSpc>
            </a:pPr>
            <a:r>
              <a:rPr lang="fr-FR" altLang="fr-FR" sz="2200" dirty="0" smtClean="0"/>
              <a:t>D’où vient la masse des neutrinos?</a:t>
            </a:r>
          </a:p>
          <a:p>
            <a:pPr>
              <a:lnSpc>
                <a:spcPct val="90000"/>
              </a:lnSpc>
            </a:pPr>
            <a:r>
              <a:rPr lang="fr-FR" altLang="fr-FR" sz="2200" dirty="0" smtClean="0"/>
              <a:t>…</a:t>
            </a:r>
            <a:endParaRPr lang="fr-FR" altLang="fr-FR" sz="2200" dirty="0"/>
          </a:p>
        </p:txBody>
      </p:sp>
      <p:pic>
        <p:nvPicPr>
          <p:cNvPr id="566276" name="Picture 4" descr="hp-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082675"/>
            <a:ext cx="1835150" cy="1597025"/>
          </a:xfrm>
          <a:prstGeom prst="rect">
            <a:avLst/>
          </a:prstGeom>
          <a:noFill/>
          <a:extLst>
            <a:ext uri="{909E8E84-426E-40DD-AFC4-6F175D3DCCD1}">
              <a14:hiddenFill xmlns:a14="http://schemas.microsoft.com/office/drawing/2010/main">
                <a:solidFill>
                  <a:srgbClr val="FFFFFF"/>
                </a:solidFill>
              </a14:hiddenFill>
            </a:ext>
          </a:extLst>
        </p:spPr>
      </p:pic>
      <p:pic>
        <p:nvPicPr>
          <p:cNvPr id="566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451225"/>
            <a:ext cx="2730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5418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A3BD20F-5A51-44CA-BCA6-91040CE2698F}" type="slidenum">
              <a:rPr lang="fr-FR" altLang="en-US" sz="1200" smtClean="0">
                <a:solidFill>
                  <a:schemeClr val="tx2"/>
                </a:solidFill>
              </a:rPr>
              <a:pPr eaLnBrk="1" hangingPunct="1">
                <a:spcBef>
                  <a:spcPct val="0"/>
                </a:spcBef>
                <a:buClrTx/>
                <a:buSzTx/>
                <a:buFontTx/>
                <a:buNone/>
              </a:pPr>
              <a:t>48</a:t>
            </a:fld>
            <a:endParaRPr lang="fr-FR" altLang="en-US" sz="1200" smtClean="0">
              <a:solidFill>
                <a:schemeClr val="tx2"/>
              </a:solidFill>
            </a:endParaRPr>
          </a:p>
        </p:txBody>
      </p:sp>
      <p:sp>
        <p:nvSpPr>
          <p:cNvPr id="53251" name="Rectangle 4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cxnSp>
        <p:nvCxnSpPr>
          <p:cNvPr id="3" name="Connecteur droit avec flèche 2"/>
          <p:cNvCxnSpPr/>
          <p:nvPr/>
        </p:nvCxnSpPr>
        <p:spPr>
          <a:xfrm>
            <a:off x="5516563" y="4005263"/>
            <a:ext cx="2008187"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563" y="3284538"/>
            <a:ext cx="2008187"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588" y="3644900"/>
            <a:ext cx="144462" cy="6477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6" name="Ellipse 5"/>
          <p:cNvSpPr/>
          <p:nvPr/>
        </p:nvSpPr>
        <p:spPr>
          <a:xfrm>
            <a:off x="4210050" y="3644900"/>
            <a:ext cx="144463" cy="6477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cxnSp>
        <p:nvCxnSpPr>
          <p:cNvPr id="10" name="Connecteur droit 9"/>
          <p:cNvCxnSpPr/>
          <p:nvPr/>
        </p:nvCxnSpPr>
        <p:spPr>
          <a:xfrm flipH="1">
            <a:off x="468313" y="3284538"/>
            <a:ext cx="489585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138" y="4005263"/>
            <a:ext cx="48974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92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16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788"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3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9225"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1625"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388"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788"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050" y="2924175"/>
            <a:ext cx="144463" cy="6492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25" name="Ellipse 24"/>
          <p:cNvSpPr/>
          <p:nvPr/>
        </p:nvSpPr>
        <p:spPr>
          <a:xfrm>
            <a:off x="763588" y="2924175"/>
            <a:ext cx="144462" cy="649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3268" name="ZoneTexte 25"/>
          <p:cNvSpPr txBox="1">
            <a:spLocks noChangeArrowheads="1"/>
          </p:cNvSpPr>
          <p:nvPr/>
        </p:nvSpPr>
        <p:spPr bwMode="auto">
          <a:xfrm>
            <a:off x="7381875" y="2924175"/>
            <a:ext cx="1582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a:solidFill>
                  <a:schemeClr val="bg1"/>
                </a:solidFill>
                <a:latin typeface="Comic Sans MS" pitchFamily="66" charset="0"/>
              </a:rPr>
              <a:t>Temps</a:t>
            </a:r>
          </a:p>
        </p:txBody>
      </p:sp>
      <p:sp>
        <p:nvSpPr>
          <p:cNvPr id="53269" name="ZoneTexte 26"/>
          <p:cNvSpPr txBox="1">
            <a:spLocks noChangeArrowheads="1"/>
          </p:cNvSpPr>
          <p:nvPr/>
        </p:nvSpPr>
        <p:spPr bwMode="auto">
          <a:xfrm>
            <a:off x="7418388" y="3719513"/>
            <a:ext cx="1474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a:solidFill>
                  <a:schemeClr val="bg1"/>
                </a:solidFill>
                <a:latin typeface="Comic Sans MS" pitchFamily="66" charset="0"/>
              </a:rPr>
              <a:t>Temp.</a:t>
            </a:r>
          </a:p>
        </p:txBody>
      </p:sp>
      <p:sp>
        <p:nvSpPr>
          <p:cNvPr id="53270" name="ZoneTexte 27"/>
          <p:cNvSpPr txBox="1">
            <a:spLocks noChangeArrowheads="1"/>
          </p:cNvSpPr>
          <p:nvPr/>
        </p:nvSpPr>
        <p:spPr bwMode="auto">
          <a:xfrm>
            <a:off x="465138" y="2492375"/>
            <a:ext cx="108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0000"/>
                </a:solidFill>
                <a:latin typeface="Comic Sans MS" pitchFamily="66" charset="0"/>
              </a:rPr>
              <a:t>10</a:t>
            </a:r>
            <a:r>
              <a:rPr lang="fr-FR" altLang="fr-FR" sz="2400" baseline="30000">
                <a:solidFill>
                  <a:srgbClr val="FF0000"/>
                </a:solidFill>
                <a:latin typeface="Comic Sans MS" pitchFamily="66" charset="0"/>
              </a:rPr>
              <a:t>-43</a:t>
            </a:r>
            <a:r>
              <a:rPr lang="fr-FR" altLang="fr-FR" sz="2400">
                <a:solidFill>
                  <a:srgbClr val="FF0000"/>
                </a:solidFill>
                <a:latin typeface="Comic Sans MS" pitchFamily="66" charset="0"/>
              </a:rPr>
              <a:t> s</a:t>
            </a:r>
          </a:p>
        </p:txBody>
      </p:sp>
      <p:sp>
        <p:nvSpPr>
          <p:cNvPr id="53271" name="ZoneTexte 28"/>
          <p:cNvSpPr txBox="1">
            <a:spLocks noChangeArrowheads="1"/>
          </p:cNvSpPr>
          <p:nvPr/>
        </p:nvSpPr>
        <p:spPr bwMode="auto">
          <a:xfrm>
            <a:off x="134938" y="4902200"/>
            <a:ext cx="1557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FF0000"/>
                </a:solidFill>
                <a:latin typeface="Comic Sans MS" pitchFamily="66" charset="0"/>
              </a:rPr>
              <a:t>Temps de</a:t>
            </a:r>
          </a:p>
          <a:p>
            <a:pPr algn="ctr" eaLnBrk="1" hangingPunct="1">
              <a:spcBef>
                <a:spcPct val="0"/>
              </a:spcBef>
              <a:buClrTx/>
              <a:buSzTx/>
              <a:buFontTx/>
              <a:buNone/>
            </a:pPr>
            <a:r>
              <a:rPr lang="fr-FR" altLang="fr-FR" sz="2400">
                <a:solidFill>
                  <a:srgbClr val="FF0000"/>
                </a:solidFill>
                <a:latin typeface="Comic Sans MS" pitchFamily="66" charset="0"/>
              </a:rPr>
              <a:t>Planck</a:t>
            </a:r>
          </a:p>
        </p:txBody>
      </p:sp>
      <p:cxnSp>
        <p:nvCxnSpPr>
          <p:cNvPr id="33" name="Connecteur droit 32"/>
          <p:cNvCxnSpPr>
            <a:stCxn id="48" idx="1"/>
          </p:cNvCxnSpPr>
          <p:nvPr/>
        </p:nvCxnSpPr>
        <p:spPr>
          <a:xfrm flipH="1" flipV="1">
            <a:off x="4281488" y="1989138"/>
            <a:ext cx="2090737" cy="14287"/>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1488" y="1341438"/>
            <a:ext cx="0" cy="64770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1488" y="1341438"/>
            <a:ext cx="2090737"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550" y="1628775"/>
            <a:ext cx="115093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a:spLocks noChangeArrowheads="1"/>
          </p:cNvSpPr>
          <p:nvPr/>
        </p:nvSpPr>
        <p:spPr bwMode="auto">
          <a:xfrm>
            <a:off x="2051050" y="404813"/>
            <a:ext cx="222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FF66FF"/>
                </a:solidFill>
                <a:latin typeface="Comic Sans MS" pitchFamily="66" charset="0"/>
              </a:rPr>
              <a:t>Brisure</a:t>
            </a:r>
          </a:p>
          <a:p>
            <a:pPr algn="ctr" eaLnBrk="1" hangingPunct="1">
              <a:spcBef>
                <a:spcPct val="0"/>
              </a:spcBef>
              <a:buClrTx/>
              <a:buSzTx/>
              <a:buFontTx/>
              <a:buNone/>
            </a:pPr>
            <a:r>
              <a:rPr lang="fr-FR" altLang="fr-FR" sz="2400">
                <a:solidFill>
                  <a:srgbClr val="FF66FF"/>
                </a:solidFill>
                <a:latin typeface="Comic Sans MS" pitchFamily="66" charset="0"/>
              </a:rPr>
              <a:t>de la symétrie</a:t>
            </a:r>
          </a:p>
          <a:p>
            <a:pPr algn="ctr" eaLnBrk="1" hangingPunct="1">
              <a:spcBef>
                <a:spcPct val="0"/>
              </a:spcBef>
              <a:buClrTx/>
              <a:buSzTx/>
              <a:buFontTx/>
              <a:buNone/>
            </a:pPr>
            <a:r>
              <a:rPr lang="fr-FR" altLang="fr-FR" sz="2400">
                <a:solidFill>
                  <a:srgbClr val="FF66FF"/>
                </a:solidFill>
                <a:latin typeface="Comic Sans MS" pitchFamily="66" charset="0"/>
              </a:rPr>
              <a:t>électrofaible</a:t>
            </a:r>
          </a:p>
        </p:txBody>
      </p:sp>
      <p:sp>
        <p:nvSpPr>
          <p:cNvPr id="48" name="ZoneTexte 47"/>
          <p:cNvSpPr txBox="1">
            <a:spLocks noChangeArrowheads="1"/>
          </p:cNvSpPr>
          <p:nvPr/>
        </p:nvSpPr>
        <p:spPr bwMode="auto">
          <a:xfrm>
            <a:off x="6372225" y="1773238"/>
            <a:ext cx="285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CCFF"/>
                </a:solidFill>
                <a:latin typeface="Comic Sans MS" pitchFamily="66" charset="0"/>
              </a:rPr>
              <a:t>Electromagnétique</a:t>
            </a:r>
          </a:p>
        </p:txBody>
      </p:sp>
      <p:sp>
        <p:nvSpPr>
          <p:cNvPr id="49" name="ZoneTexte 48"/>
          <p:cNvSpPr txBox="1">
            <a:spLocks noChangeArrowheads="1"/>
          </p:cNvSpPr>
          <p:nvPr/>
        </p:nvSpPr>
        <p:spPr bwMode="auto">
          <a:xfrm>
            <a:off x="6588125" y="1125538"/>
            <a:ext cx="248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CCFFFF"/>
                </a:solidFill>
                <a:latin typeface="Comic Sans MS" pitchFamily="66" charset="0"/>
              </a:rPr>
              <a:t>Nucléaire faible</a:t>
            </a:r>
          </a:p>
        </p:txBody>
      </p:sp>
      <p:sp>
        <p:nvSpPr>
          <p:cNvPr id="53" name="Ellipse 52"/>
          <p:cNvSpPr/>
          <p:nvPr/>
        </p:nvSpPr>
        <p:spPr>
          <a:xfrm>
            <a:off x="6516688" y="3716338"/>
            <a:ext cx="142875" cy="649287"/>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4" name="Ellipse 53"/>
          <p:cNvSpPr/>
          <p:nvPr/>
        </p:nvSpPr>
        <p:spPr>
          <a:xfrm>
            <a:off x="6516688" y="2924175"/>
            <a:ext cx="142875" cy="649288"/>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3281" name="ZoneTexte 54"/>
          <p:cNvSpPr txBox="1">
            <a:spLocks noChangeArrowheads="1"/>
          </p:cNvSpPr>
          <p:nvPr/>
        </p:nvSpPr>
        <p:spPr bwMode="auto">
          <a:xfrm>
            <a:off x="5724525" y="2452688"/>
            <a:ext cx="318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99FF66"/>
                </a:solidFill>
                <a:latin typeface="Comic Sans MS" pitchFamily="66" charset="0"/>
              </a:rPr>
              <a:t>13,7 Milliards années</a:t>
            </a:r>
          </a:p>
        </p:txBody>
      </p:sp>
      <p:sp>
        <p:nvSpPr>
          <p:cNvPr id="53282" name="ZoneTexte 55"/>
          <p:cNvSpPr txBox="1">
            <a:spLocks noChangeArrowheads="1"/>
          </p:cNvSpPr>
          <p:nvPr/>
        </p:nvSpPr>
        <p:spPr bwMode="auto">
          <a:xfrm>
            <a:off x="5651500" y="4365625"/>
            <a:ext cx="2055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99FF66"/>
                </a:solidFill>
                <a:latin typeface="Comic Sans MS" pitchFamily="66" charset="0"/>
              </a:rPr>
              <a:t>2,7 K</a:t>
            </a:r>
          </a:p>
          <a:p>
            <a:pPr algn="ctr" eaLnBrk="1" hangingPunct="1">
              <a:spcBef>
                <a:spcPct val="0"/>
              </a:spcBef>
              <a:buClrTx/>
              <a:buSzTx/>
              <a:buFontTx/>
              <a:buNone/>
            </a:pPr>
            <a:r>
              <a:rPr lang="fr-FR" altLang="fr-FR" sz="2400">
                <a:solidFill>
                  <a:srgbClr val="99FF66"/>
                </a:solidFill>
                <a:latin typeface="Comic Sans MS" pitchFamily="66" charset="0"/>
              </a:rPr>
              <a:t>(- 270,45 °C)</a:t>
            </a:r>
          </a:p>
        </p:txBody>
      </p:sp>
      <p:sp>
        <p:nvSpPr>
          <p:cNvPr id="57" name="ZoneTexte 56"/>
          <p:cNvSpPr txBox="1">
            <a:spLocks noChangeArrowheads="1"/>
          </p:cNvSpPr>
          <p:nvPr/>
        </p:nvSpPr>
        <p:spPr bwMode="auto">
          <a:xfrm>
            <a:off x="3924300" y="42926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10</a:t>
            </a:r>
            <a:r>
              <a:rPr lang="fr-FR" altLang="fr-FR" sz="2400" baseline="30000">
                <a:solidFill>
                  <a:srgbClr val="FFFF00"/>
                </a:solidFill>
                <a:latin typeface="Comic Sans MS" pitchFamily="66" charset="0"/>
              </a:rPr>
              <a:t>15</a:t>
            </a:r>
            <a:r>
              <a:rPr lang="fr-FR" altLang="fr-FR" sz="2400">
                <a:solidFill>
                  <a:srgbClr val="FFFF00"/>
                </a:solidFill>
                <a:latin typeface="Comic Sans MS" pitchFamily="66" charset="0"/>
              </a:rPr>
              <a:t> K</a:t>
            </a:r>
          </a:p>
        </p:txBody>
      </p:sp>
      <p:sp>
        <p:nvSpPr>
          <p:cNvPr id="53284" name="ZoneTexte 57"/>
          <p:cNvSpPr txBox="1">
            <a:spLocks noChangeArrowheads="1"/>
          </p:cNvSpPr>
          <p:nvPr/>
        </p:nvSpPr>
        <p:spPr bwMode="auto">
          <a:xfrm>
            <a:off x="468313" y="4292600"/>
            <a:ext cx="103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0000"/>
                </a:solidFill>
                <a:latin typeface="Comic Sans MS" pitchFamily="66" charset="0"/>
              </a:rPr>
              <a:t>10</a:t>
            </a:r>
            <a:r>
              <a:rPr lang="fr-FR" altLang="fr-FR" sz="2400" baseline="30000">
                <a:solidFill>
                  <a:srgbClr val="FF0000"/>
                </a:solidFill>
                <a:latin typeface="Comic Sans MS" pitchFamily="66" charset="0"/>
              </a:rPr>
              <a:t>32</a:t>
            </a:r>
            <a:r>
              <a:rPr lang="fr-FR" altLang="fr-FR" sz="2400">
                <a:solidFill>
                  <a:srgbClr val="FF0000"/>
                </a:solidFill>
                <a:latin typeface="Comic Sans MS" pitchFamily="66" charset="0"/>
              </a:rPr>
              <a:t> K</a:t>
            </a:r>
          </a:p>
        </p:txBody>
      </p:sp>
      <p:sp>
        <p:nvSpPr>
          <p:cNvPr id="59" name="ZoneTexte 58"/>
          <p:cNvSpPr txBox="1">
            <a:spLocks noChangeArrowheads="1"/>
          </p:cNvSpPr>
          <p:nvPr/>
        </p:nvSpPr>
        <p:spPr bwMode="auto">
          <a:xfrm>
            <a:off x="3849688" y="2492375"/>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10</a:t>
            </a:r>
            <a:r>
              <a:rPr lang="fr-FR" altLang="fr-FR" sz="2400" baseline="30000">
                <a:solidFill>
                  <a:srgbClr val="FFFF00"/>
                </a:solidFill>
                <a:latin typeface="Comic Sans MS" pitchFamily="66" charset="0"/>
              </a:rPr>
              <a:t>-11</a:t>
            </a:r>
            <a:r>
              <a:rPr lang="fr-FR" altLang="fr-FR" sz="2400">
                <a:solidFill>
                  <a:srgbClr val="FFFF00"/>
                </a:solidFill>
                <a:latin typeface="Comic Sans MS" pitchFamily="66" charset="0"/>
              </a:rPr>
              <a:t> s</a:t>
            </a:r>
          </a:p>
        </p:txBody>
      </p:sp>
      <p:sp>
        <p:nvSpPr>
          <p:cNvPr id="60" name="Flèche vers le bas 59"/>
          <p:cNvSpPr/>
          <p:nvPr/>
        </p:nvSpPr>
        <p:spPr>
          <a:xfrm>
            <a:off x="4211638" y="188913"/>
            <a:ext cx="215900" cy="9779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400" dirty="0"/>
          </a:p>
        </p:txBody>
      </p:sp>
      <p:sp>
        <p:nvSpPr>
          <p:cNvPr id="61" name="ZoneTexte 60"/>
          <p:cNvSpPr txBox="1">
            <a:spLocks noChangeArrowheads="1"/>
          </p:cNvSpPr>
          <p:nvPr/>
        </p:nvSpPr>
        <p:spPr bwMode="auto">
          <a:xfrm>
            <a:off x="4356100" y="44450"/>
            <a:ext cx="4464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Apparition du Champ de Higgs</a:t>
            </a:r>
          </a:p>
          <a:p>
            <a:pPr eaLnBrk="1" hangingPunct="1">
              <a:spcBef>
                <a:spcPct val="0"/>
              </a:spcBef>
              <a:buClrTx/>
              <a:buSzTx/>
              <a:buFontTx/>
              <a:buNone/>
            </a:pPr>
            <a:r>
              <a:rPr lang="fr-FR" altLang="fr-FR" sz="2400">
                <a:solidFill>
                  <a:srgbClr val="FFFF00"/>
                </a:solidFill>
                <a:latin typeface="Comic Sans MS" pitchFamily="66" charset="0"/>
              </a:rPr>
              <a:t> … et donc de la masse</a:t>
            </a:r>
          </a:p>
        </p:txBody>
      </p:sp>
      <p:sp>
        <p:nvSpPr>
          <p:cNvPr id="53288" name="ZoneTexte 61"/>
          <p:cNvSpPr txBox="1">
            <a:spLocks noChangeArrowheads="1"/>
          </p:cNvSpPr>
          <p:nvPr/>
        </p:nvSpPr>
        <p:spPr bwMode="auto">
          <a:xfrm>
            <a:off x="5757863" y="5157788"/>
            <a:ext cx="1824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99FF66"/>
                </a:solidFill>
                <a:latin typeface="Comic Sans MS" pitchFamily="66" charset="0"/>
              </a:rPr>
              <a:t>Aujourd’hui</a:t>
            </a:r>
          </a:p>
        </p:txBody>
      </p:sp>
      <p:cxnSp>
        <p:nvCxnSpPr>
          <p:cNvPr id="44" name="Connecteur droit 43"/>
          <p:cNvCxnSpPr/>
          <p:nvPr/>
        </p:nvCxnSpPr>
        <p:spPr>
          <a:xfrm>
            <a:off x="2700338" y="1628775"/>
            <a:ext cx="503237"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a:spLocks noChangeArrowheads="1"/>
          </p:cNvSpPr>
          <p:nvPr/>
        </p:nvSpPr>
        <p:spPr bwMode="auto">
          <a:xfrm>
            <a:off x="5364163" y="5732463"/>
            <a:ext cx="25225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800">
                <a:solidFill>
                  <a:srgbClr val="99FF66"/>
                </a:solidFill>
                <a:latin typeface="Comic Sans MS" pitchFamily="66" charset="0"/>
              </a:rPr>
              <a:t>Les particules</a:t>
            </a:r>
          </a:p>
          <a:p>
            <a:pPr algn="ctr" eaLnBrk="1" hangingPunct="1">
              <a:spcBef>
                <a:spcPct val="0"/>
              </a:spcBef>
              <a:buClrTx/>
              <a:buSzTx/>
              <a:buFontTx/>
              <a:buNone/>
            </a:pPr>
            <a:r>
              <a:rPr lang="fr-FR" altLang="fr-FR" sz="2800">
                <a:solidFill>
                  <a:srgbClr val="99FF66"/>
                </a:solidFill>
                <a:latin typeface="Comic Sans MS" pitchFamily="66" charset="0"/>
              </a:rPr>
              <a:t>sont massives</a:t>
            </a:r>
            <a:endParaRPr lang="fr-FR" altLang="fr-FR" sz="2800">
              <a:solidFill>
                <a:srgbClr val="99FF66"/>
              </a:solidFill>
              <a:latin typeface="Calibri" pitchFamily="34" charset="0"/>
            </a:endParaRPr>
          </a:p>
        </p:txBody>
      </p:sp>
      <p:sp>
        <p:nvSpPr>
          <p:cNvPr id="43" name="ZoneTexte 42"/>
          <p:cNvSpPr txBox="1">
            <a:spLocks noChangeArrowheads="1"/>
          </p:cNvSpPr>
          <p:nvPr/>
        </p:nvSpPr>
        <p:spPr bwMode="auto">
          <a:xfrm>
            <a:off x="395288" y="5715000"/>
            <a:ext cx="3275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800">
                <a:solidFill>
                  <a:srgbClr val="FF66FF"/>
                </a:solidFill>
                <a:latin typeface="Comic Sans MS" pitchFamily="66" charset="0"/>
              </a:rPr>
              <a:t>Les particules</a:t>
            </a:r>
          </a:p>
          <a:p>
            <a:pPr algn="ctr" eaLnBrk="1" hangingPunct="1">
              <a:spcBef>
                <a:spcPct val="0"/>
              </a:spcBef>
              <a:buClrTx/>
              <a:buSzTx/>
              <a:buFontTx/>
              <a:buNone/>
            </a:pPr>
            <a:r>
              <a:rPr lang="fr-FR" altLang="fr-FR" sz="2800">
                <a:solidFill>
                  <a:srgbClr val="FF66FF"/>
                </a:solidFill>
                <a:latin typeface="Comic Sans MS" pitchFamily="66" charset="0"/>
              </a:rPr>
              <a:t>n‘ont pas de masse</a:t>
            </a:r>
            <a:endParaRPr lang="fr-FR" altLang="fr-FR" sz="2800">
              <a:solidFill>
                <a:srgbClr val="FF66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C88B3B3-B4BE-4DB4-A4D3-D235905CEA28}" type="slidenum">
              <a:rPr lang="fr-FR" altLang="en-US" sz="1200" smtClean="0">
                <a:solidFill>
                  <a:schemeClr val="tx2"/>
                </a:solidFill>
              </a:rPr>
              <a:pPr eaLnBrk="1" hangingPunct="1">
                <a:spcBef>
                  <a:spcPct val="0"/>
                </a:spcBef>
                <a:buClrTx/>
                <a:buSzTx/>
                <a:buFontTx/>
                <a:buNone/>
              </a:pPr>
              <a:t>49</a:t>
            </a:fld>
            <a:endParaRPr lang="fr-FR" altLang="en-US" sz="1200" smtClean="0">
              <a:solidFill>
                <a:schemeClr val="tx2"/>
              </a:solidFill>
            </a:endParaRPr>
          </a:p>
        </p:txBody>
      </p:sp>
      <p:sp>
        <p:nvSpPr>
          <p:cNvPr id="54275" name="Rectangle 2"/>
          <p:cNvSpPr>
            <a:spLocks noGrp="1" noChangeArrowheads="1"/>
          </p:cNvSpPr>
          <p:nvPr>
            <p:ph type="title"/>
          </p:nvPr>
        </p:nvSpPr>
        <p:spPr>
          <a:xfrm>
            <a:off x="2338388" y="0"/>
            <a:ext cx="4522787" cy="519113"/>
          </a:xfrm>
        </p:spPr>
        <p:txBody>
          <a:bodyPr/>
          <a:lstStyle/>
          <a:p>
            <a:pPr eaLnBrk="1" hangingPunct="1"/>
            <a:r>
              <a:rPr lang="fr-FR" altLang="fr-FR" smtClean="0"/>
              <a:t>Unification des forces</a:t>
            </a:r>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l="18286" t="39619" r="21715" b="9334"/>
          <a:stretch>
            <a:fillRect/>
          </a:stretch>
        </p:blipFill>
        <p:spPr bwMode="auto">
          <a:xfrm>
            <a:off x="533400" y="2428875"/>
            <a:ext cx="7924800"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l="9143" t="30476" r="12001" b="48314"/>
          <a:stretch>
            <a:fillRect/>
          </a:stretch>
        </p:blipFill>
        <p:spPr bwMode="auto">
          <a:xfrm>
            <a:off x="533400" y="727075"/>
            <a:ext cx="7924800"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l="9143" t="54453" r="12001" b="42857"/>
          <a:stretch>
            <a:fillRect/>
          </a:stretch>
        </p:blipFill>
        <p:spPr bwMode="auto">
          <a:xfrm>
            <a:off x="533400" y="2251075"/>
            <a:ext cx="79248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9" name="Line 6"/>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0" name="Text Box 7"/>
          <p:cNvSpPr txBox="1">
            <a:spLocks noChangeArrowheads="1"/>
          </p:cNvSpPr>
          <p:nvPr/>
        </p:nvSpPr>
        <p:spPr bwMode="auto">
          <a:xfrm>
            <a:off x="1427163" y="247967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r>
              <a:rPr lang="en-US" altLang="fr-FR" sz="2000" b="1">
                <a:solidFill>
                  <a:srgbClr val="FF0000"/>
                </a:solidFill>
                <a:latin typeface="Arial Narrow" pitchFamily="34" charset="0"/>
              </a:rPr>
              <a:t>Limite </a:t>
            </a:r>
          </a:p>
          <a:p>
            <a:pPr algn="ctr">
              <a:spcBef>
                <a:spcPct val="0"/>
              </a:spcBef>
              <a:buClrTx/>
              <a:buSzTx/>
              <a:buFontTx/>
              <a:buNone/>
            </a:pPr>
            <a:r>
              <a:rPr lang="en-US" altLang="fr-FR" sz="2000" b="1">
                <a:solidFill>
                  <a:srgbClr val="FF0000"/>
                </a:solidFill>
                <a:latin typeface="Arial Narrow" pitchFamily="34" charset="0"/>
              </a:rPr>
              <a:t>experimentale</a:t>
            </a:r>
          </a:p>
        </p:txBody>
      </p:sp>
      <p:sp>
        <p:nvSpPr>
          <p:cNvPr id="54281" name="Rectangle 8"/>
          <p:cNvSpPr>
            <a:spLocks noChangeArrowheads="1"/>
          </p:cNvSpPr>
          <p:nvPr/>
        </p:nvSpPr>
        <p:spPr bwMode="auto">
          <a:xfrm>
            <a:off x="6019800" y="3317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2" name="Rectangle 9"/>
          <p:cNvSpPr>
            <a:spLocks noChangeArrowheads="1"/>
          </p:cNvSpPr>
          <p:nvPr/>
        </p:nvSpPr>
        <p:spPr bwMode="auto">
          <a:xfrm>
            <a:off x="7239000" y="2936875"/>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3" name="Rectangle 10"/>
          <p:cNvSpPr>
            <a:spLocks noChangeArrowheads="1"/>
          </p:cNvSpPr>
          <p:nvPr/>
        </p:nvSpPr>
        <p:spPr bwMode="auto">
          <a:xfrm>
            <a:off x="7543800" y="36226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4" name="Rectangle 11"/>
          <p:cNvSpPr>
            <a:spLocks noChangeArrowheads="1"/>
          </p:cNvSpPr>
          <p:nvPr/>
        </p:nvSpPr>
        <p:spPr bwMode="auto">
          <a:xfrm>
            <a:off x="4953000" y="4156075"/>
            <a:ext cx="3505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5" name="Rectangle 12"/>
          <p:cNvSpPr>
            <a:spLocks noChangeArrowheads="1"/>
          </p:cNvSpPr>
          <p:nvPr/>
        </p:nvSpPr>
        <p:spPr bwMode="auto">
          <a:xfrm>
            <a:off x="6553200" y="52990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6" name="Rectangle 13"/>
          <p:cNvSpPr>
            <a:spLocks noChangeArrowheads="1"/>
          </p:cNvSpPr>
          <p:nvPr/>
        </p:nvSpPr>
        <p:spPr bwMode="auto">
          <a:xfrm>
            <a:off x="6629400" y="6365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7" name="Rectangle 14"/>
          <p:cNvSpPr>
            <a:spLocks noChangeArrowheads="1"/>
          </p:cNvSpPr>
          <p:nvPr/>
        </p:nvSpPr>
        <p:spPr bwMode="auto">
          <a:xfrm>
            <a:off x="5181600" y="6213475"/>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8" name="Rectangle 15"/>
          <p:cNvSpPr>
            <a:spLocks noChangeArrowheads="1"/>
          </p:cNvSpPr>
          <p:nvPr/>
        </p:nvSpPr>
        <p:spPr bwMode="auto">
          <a:xfrm>
            <a:off x="3276600" y="4918075"/>
            <a:ext cx="5105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9" name="Rectangle 16"/>
          <p:cNvSpPr>
            <a:spLocks noChangeArrowheads="1"/>
          </p:cNvSpPr>
          <p:nvPr/>
        </p:nvSpPr>
        <p:spPr bwMode="auto">
          <a:xfrm>
            <a:off x="6172200" y="3470275"/>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90" name="Rectangle 17"/>
          <p:cNvSpPr>
            <a:spLocks noChangeArrowheads="1"/>
          </p:cNvSpPr>
          <p:nvPr/>
        </p:nvSpPr>
        <p:spPr bwMode="auto">
          <a:xfrm>
            <a:off x="7239000" y="5832475"/>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91" name="Line 18"/>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a:latin typeface="Times New Roman" pitchFamily="18" charset="0"/>
              </a:rPr>
              <a:t>m=0.0000000001m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49F3624-D5C7-419B-9E09-37E6445FC247}" type="slidenum">
              <a:rPr lang="fr-FR" altLang="en-US" sz="1200" smtClean="0">
                <a:solidFill>
                  <a:schemeClr val="tx2"/>
                </a:solidFill>
              </a:rPr>
              <a:pPr eaLnBrk="1" hangingPunct="1">
                <a:spcBef>
                  <a:spcPct val="0"/>
                </a:spcBef>
                <a:buClrTx/>
                <a:buSzTx/>
                <a:buFontTx/>
                <a:buNone/>
              </a:pPr>
              <a:t>50</a:t>
            </a:fld>
            <a:endParaRPr lang="fr-FR" altLang="en-US" sz="1200" smtClean="0">
              <a:solidFill>
                <a:schemeClr val="tx2"/>
              </a:solidFill>
            </a:endParaRPr>
          </a:p>
        </p:txBody>
      </p:sp>
      <p:sp>
        <p:nvSpPr>
          <p:cNvPr id="55299" name="Rectangle 11"/>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Text Box 36"/>
          <p:cNvSpPr txBox="1">
            <a:spLocks noChangeArrowheads="1"/>
          </p:cNvSpPr>
          <p:nvPr/>
        </p:nvSpPr>
        <p:spPr bwMode="auto">
          <a:xfrm>
            <a:off x="120650" y="107950"/>
            <a:ext cx="6732588" cy="584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3200" b="1" dirty="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p>
        </p:txBody>
      </p:sp>
      <p:sp>
        <p:nvSpPr>
          <p:cNvPr id="6" name="ZoneTexte 5"/>
          <p:cNvSpPr txBox="1">
            <a:spLocks noChangeArrowheads="1"/>
          </p:cNvSpPr>
          <p:nvPr/>
        </p:nvSpPr>
        <p:spPr bwMode="auto">
          <a:xfrm>
            <a:off x="250825" y="777875"/>
            <a:ext cx="777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Les particules élémentaires sont très légères:</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les unités courantes (le kilogramme, etc. ) ne conviennent pas </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 choix adapté à la discipline.</a:t>
            </a:r>
          </a:p>
        </p:txBody>
      </p:sp>
      <p:sp>
        <p:nvSpPr>
          <p:cNvPr id="7" name="ZoneTexte 6"/>
          <p:cNvSpPr txBox="1">
            <a:spLocks noChangeArrowheads="1"/>
          </p:cNvSpPr>
          <p:nvPr/>
        </p:nvSpPr>
        <p:spPr bwMode="auto">
          <a:xfrm>
            <a:off x="250825" y="1916113"/>
            <a:ext cx="4681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Tirer partie de la relation  célèbre  </a:t>
            </a:r>
            <a:endParaRPr lang="fr-FR" altLang="fr-FR" sz="2000">
              <a:solidFill>
                <a:schemeClr val="bg1"/>
              </a:solidFill>
              <a:latin typeface="Comic Sans MS" pitchFamily="66" charset="0"/>
            </a:endParaRPr>
          </a:p>
        </p:txBody>
      </p:sp>
      <p:sp>
        <p:nvSpPr>
          <p:cNvPr id="8" name="ZoneTexte 7"/>
          <p:cNvSpPr txBox="1">
            <a:spLocks noChangeArrowheads="1"/>
          </p:cNvSpPr>
          <p:nvPr/>
        </p:nvSpPr>
        <p:spPr bwMode="auto">
          <a:xfrm>
            <a:off x="5080000" y="1844675"/>
            <a:ext cx="136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E = M c</a:t>
            </a:r>
            <a:r>
              <a:rPr lang="fr-FR" altLang="fr-FR" sz="2400" baseline="30000">
                <a:solidFill>
                  <a:srgbClr val="FFFF00"/>
                </a:solidFill>
                <a:latin typeface="Comic Sans MS" pitchFamily="66" charset="0"/>
              </a:rPr>
              <a:t>2</a:t>
            </a:r>
            <a:endParaRPr lang="fr-FR" altLang="fr-FR" sz="2400">
              <a:solidFill>
                <a:srgbClr val="FFFF00"/>
              </a:solidFill>
              <a:latin typeface="Comic Sans MS" pitchFamily="66" charset="0"/>
            </a:endParaRPr>
          </a:p>
        </p:txBody>
      </p:sp>
      <p:sp>
        <p:nvSpPr>
          <p:cNvPr id="9" name="ZoneTexte 8"/>
          <p:cNvSpPr txBox="1">
            <a:spLocks noChangeArrowheads="1"/>
          </p:cNvSpPr>
          <p:nvPr/>
        </p:nvSpPr>
        <p:spPr bwMode="auto">
          <a:xfrm>
            <a:off x="2700338" y="2420938"/>
            <a:ext cx="6497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solidFill>
                  <a:schemeClr val="bg1"/>
                </a:solidFill>
                <a:latin typeface="Comic Sans MS" pitchFamily="66" charset="0"/>
              </a:rPr>
              <a:t>Particule de masse M et d’énergie E,</a:t>
            </a:r>
          </a:p>
          <a:p>
            <a:pPr eaLnBrk="1" hangingPunct="1">
              <a:spcBef>
                <a:spcPct val="0"/>
              </a:spcBef>
              <a:buClrTx/>
              <a:buSzTx/>
              <a:buFontTx/>
              <a:buNone/>
            </a:pPr>
            <a:r>
              <a:rPr lang="fr-FR" altLang="fr-FR" sz="1800">
                <a:solidFill>
                  <a:schemeClr val="bg1"/>
                </a:solidFill>
                <a:latin typeface="Comic Sans MS" pitchFamily="66" charset="0"/>
              </a:rPr>
              <a:t>avec c = vitesse de la lumière dans le vide ≈ 300 000 km/s</a:t>
            </a:r>
          </a:p>
        </p:txBody>
      </p:sp>
      <p:sp>
        <p:nvSpPr>
          <p:cNvPr id="10" name="ZoneTexte 9"/>
          <p:cNvSpPr txBox="1">
            <a:spLocks noChangeArrowheads="1"/>
          </p:cNvSpPr>
          <p:nvPr/>
        </p:nvSpPr>
        <p:spPr bwMode="auto">
          <a:xfrm>
            <a:off x="250825" y="2859088"/>
            <a:ext cx="1792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a:t>
            </a:r>
            <a:r>
              <a:rPr lang="fr-FR" altLang="fr-FR" sz="2000">
                <a:solidFill>
                  <a:srgbClr val="FFFF00"/>
                </a:solidFill>
                <a:latin typeface="Comic Sans MS" pitchFamily="66" charset="0"/>
                <a:sym typeface="Symbol" pitchFamily="18" charset="2"/>
              </a:rPr>
              <a:t> Conventions</a:t>
            </a:r>
            <a:endParaRPr lang="fr-FR" altLang="fr-FR" sz="2000">
              <a:solidFill>
                <a:srgbClr val="FFFF00"/>
              </a:solidFill>
              <a:latin typeface="Comic Sans MS" pitchFamily="66" charset="0"/>
            </a:endParaRPr>
          </a:p>
        </p:txBody>
      </p:sp>
      <p:sp>
        <p:nvSpPr>
          <p:cNvPr id="11" name="ZoneTexte 10"/>
          <p:cNvSpPr txBox="1">
            <a:spLocks noChangeArrowheads="1"/>
          </p:cNvSpPr>
          <p:nvPr/>
        </p:nvSpPr>
        <p:spPr bwMode="auto">
          <a:xfrm>
            <a:off x="468313" y="3357563"/>
            <a:ext cx="6964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Nous posons   c = 1     E = M        </a:t>
            </a:r>
            <a:r>
              <a:rPr lang="fr-FR" altLang="fr-FR" sz="2400">
                <a:solidFill>
                  <a:srgbClr val="FFFF00"/>
                </a:solidFill>
                <a:latin typeface="Comic Sans MS" pitchFamily="66" charset="0"/>
                <a:sym typeface="Symbol" pitchFamily="18" charset="2"/>
              </a:rPr>
              <a:t>masse  = énergie</a:t>
            </a:r>
            <a:r>
              <a:rPr lang="fr-FR" altLang="fr-FR" sz="2000">
                <a:solidFill>
                  <a:schemeClr val="bg1"/>
                </a:solidFill>
                <a:latin typeface="Comic Sans MS" pitchFamily="66" charset="0"/>
                <a:sym typeface="Symbol" pitchFamily="18" charset="2"/>
              </a:rPr>
              <a:t>.</a:t>
            </a:r>
            <a:endParaRPr lang="fr-FR" altLang="fr-FR" sz="2000">
              <a:solidFill>
                <a:schemeClr val="bg1"/>
              </a:solidFill>
              <a:latin typeface="Comic Sans MS" pitchFamily="66" charset="0"/>
            </a:endParaRPr>
          </a:p>
        </p:txBody>
      </p:sp>
      <p:sp>
        <p:nvSpPr>
          <p:cNvPr id="13" name="Rectangle 12"/>
          <p:cNvSpPr>
            <a:spLocks noChangeArrowheads="1"/>
          </p:cNvSpPr>
          <p:nvPr/>
        </p:nvSpPr>
        <p:spPr bwMode="auto">
          <a:xfrm>
            <a:off x="468313" y="3851275"/>
            <a:ext cx="8496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 typeface="Symbol" pitchFamily="18" charset="2"/>
              <a:buChar char="à"/>
            </a:pPr>
            <a:r>
              <a:rPr lang="fr-FR" altLang="fr-FR" sz="2000">
                <a:solidFill>
                  <a:schemeClr val="bg1"/>
                </a:solidFill>
                <a:latin typeface="Comic Sans MS" pitchFamily="66" charset="0"/>
                <a:sym typeface="Symbol" pitchFamily="18" charset="2"/>
              </a:rPr>
              <a:t> </a:t>
            </a:r>
            <a:r>
              <a:rPr lang="fr-FR" altLang="fr-FR" sz="2000">
                <a:solidFill>
                  <a:srgbClr val="FFFF00"/>
                </a:solidFill>
                <a:latin typeface="Comic Sans MS" pitchFamily="66" charset="0"/>
                <a:sym typeface="Symbol" pitchFamily="18" charset="2"/>
              </a:rPr>
              <a:t>Unité d’énergie</a:t>
            </a:r>
            <a:r>
              <a:rPr lang="fr-FR" altLang="fr-FR" sz="2000">
                <a:solidFill>
                  <a:schemeClr val="bg1"/>
                </a:solidFill>
                <a:latin typeface="Comic Sans MS" pitchFamily="66" charset="0"/>
                <a:sym typeface="Symbol" pitchFamily="18" charset="2"/>
              </a:rPr>
              <a:t>: celle acquise par un électron accéléré par une</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tension de 1 Volt = 1 électron-volt ou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 Multiples: KeV  = 10</a:t>
            </a:r>
            <a:r>
              <a:rPr lang="fr-FR" altLang="fr-FR" sz="2000" baseline="30000">
                <a:solidFill>
                  <a:schemeClr val="bg1"/>
                </a:solidFill>
                <a:latin typeface="Comic Sans MS" pitchFamily="66" charset="0"/>
                <a:sym typeface="Symbol" pitchFamily="18" charset="2"/>
              </a:rPr>
              <a:t>3</a:t>
            </a:r>
            <a:r>
              <a:rPr lang="fr-FR" altLang="fr-FR" sz="2000">
                <a:solidFill>
                  <a:schemeClr val="bg1"/>
                </a:solidFill>
                <a:latin typeface="Comic Sans MS" pitchFamily="66" charset="0"/>
                <a:sym typeface="Symbol" pitchFamily="18" charset="2"/>
              </a:rPr>
              <a:t> eV   soit 1 millier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MeV = 10</a:t>
            </a:r>
            <a:r>
              <a:rPr lang="fr-FR" altLang="fr-FR" sz="2000" baseline="30000">
                <a:solidFill>
                  <a:schemeClr val="bg1"/>
                </a:solidFill>
                <a:latin typeface="Comic Sans MS" pitchFamily="66" charset="0"/>
                <a:sym typeface="Symbol" pitchFamily="18" charset="2"/>
              </a:rPr>
              <a:t>6</a:t>
            </a:r>
            <a:r>
              <a:rPr lang="fr-FR" altLang="fr-FR" sz="2000">
                <a:solidFill>
                  <a:schemeClr val="bg1"/>
                </a:solidFill>
                <a:latin typeface="Comic Sans MS" pitchFamily="66" charset="0"/>
                <a:sym typeface="Symbol" pitchFamily="18" charset="2"/>
              </a:rPr>
              <a:t> eV  soit  1 million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GeV  = 10</a:t>
            </a:r>
            <a:r>
              <a:rPr lang="fr-FR" altLang="fr-FR" sz="2000" baseline="30000">
                <a:solidFill>
                  <a:schemeClr val="bg1"/>
                </a:solidFill>
                <a:latin typeface="Comic Sans MS" pitchFamily="66" charset="0"/>
                <a:sym typeface="Symbol" pitchFamily="18" charset="2"/>
              </a:rPr>
              <a:t>9</a:t>
            </a:r>
            <a:r>
              <a:rPr lang="fr-FR" altLang="fr-FR" sz="2000">
                <a:solidFill>
                  <a:schemeClr val="bg1"/>
                </a:solidFill>
                <a:latin typeface="Comic Sans MS" pitchFamily="66" charset="0"/>
                <a:sym typeface="Symbol" pitchFamily="18" charset="2"/>
              </a:rPr>
              <a:t> eV  soit  1 milliard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TeV  = 10</a:t>
            </a:r>
            <a:r>
              <a:rPr lang="fr-FR" altLang="fr-FR" sz="2000" baseline="30000">
                <a:solidFill>
                  <a:schemeClr val="bg1"/>
                </a:solidFill>
                <a:latin typeface="Comic Sans MS" pitchFamily="66" charset="0"/>
                <a:sym typeface="Symbol" pitchFamily="18" charset="2"/>
              </a:rPr>
              <a:t>12</a:t>
            </a:r>
            <a:r>
              <a:rPr lang="fr-FR" altLang="fr-FR" sz="2000">
                <a:solidFill>
                  <a:schemeClr val="bg1"/>
                </a:solidFill>
                <a:latin typeface="Comic Sans MS" pitchFamily="66" charset="0"/>
                <a:sym typeface="Symbol" pitchFamily="18" charset="2"/>
              </a:rPr>
              <a:t> eV soit  1000 milliards eV</a:t>
            </a:r>
          </a:p>
          <a:p>
            <a:pPr eaLnBrk="1" hangingPunct="1">
              <a:spcBef>
                <a:spcPct val="0"/>
              </a:spcBef>
              <a:buClrTx/>
              <a:buSzTx/>
              <a:buFontTx/>
              <a:buNone/>
            </a:pPr>
            <a:endParaRPr lang="fr-FR" altLang="fr-FR" sz="2000">
              <a:solidFill>
                <a:schemeClr val="bg1"/>
              </a:solidFill>
              <a:latin typeface="Comic Sans MS" pitchFamily="66" charset="0"/>
              <a:sym typeface="Symbol" pitchFamily="18" charset="2"/>
            </a:endParaRPr>
          </a:p>
          <a:p>
            <a:pPr eaLnBrk="1" hangingPunct="1">
              <a:spcBef>
                <a:spcPct val="0"/>
              </a:spcBef>
              <a:buClrTx/>
              <a:buSzTx/>
              <a:buFont typeface="Symbol" pitchFamily="18" charset="2"/>
              <a:buChar char="à"/>
            </a:pPr>
            <a:r>
              <a:rPr lang="fr-FR" altLang="fr-FR" sz="2000" i="1">
                <a:solidFill>
                  <a:srgbClr val="FF66FF"/>
                </a:solidFill>
                <a:latin typeface="Comic Sans MS" pitchFamily="66" charset="0"/>
                <a:sym typeface="Symbol" pitchFamily="18" charset="2"/>
              </a:rPr>
              <a:t> Exemples: - Un électron a une masse de 511 KeV.</a:t>
            </a:r>
          </a:p>
          <a:p>
            <a:pPr eaLnBrk="1" hangingPunct="1">
              <a:spcBef>
                <a:spcPct val="0"/>
              </a:spcBef>
              <a:buClrTx/>
              <a:buSzTx/>
              <a:buFontTx/>
              <a:buNone/>
            </a:pPr>
            <a:r>
              <a:rPr lang="fr-FR" altLang="fr-FR" sz="2000" i="1">
                <a:solidFill>
                  <a:srgbClr val="FF66FF"/>
                </a:solidFill>
                <a:latin typeface="Comic Sans MS" pitchFamily="66" charset="0"/>
                <a:sym typeface="Symbol" pitchFamily="18" charset="2"/>
              </a:rPr>
              <a:t>                   - Un proton a une masse de 938 MeV soit presque 1 GeV.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EC2D831-0D7C-4418-BB1E-293B4477CD68}" type="slidenum">
              <a:rPr lang="fr-FR" altLang="en-US" sz="1200" smtClean="0">
                <a:solidFill>
                  <a:schemeClr val="tx2"/>
                </a:solidFill>
              </a:rPr>
              <a:pPr eaLnBrk="1" hangingPunct="1">
                <a:spcBef>
                  <a:spcPct val="0"/>
                </a:spcBef>
                <a:buClrTx/>
                <a:buSzTx/>
                <a:buFontTx/>
                <a:buNone/>
              </a:pPr>
              <a:t>51</a:t>
            </a:fld>
            <a:endParaRPr lang="fr-FR" altLang="en-US" sz="1200" smtClean="0">
              <a:solidFill>
                <a:schemeClr val="tx2"/>
              </a:solidFill>
            </a:endParaRP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908050"/>
            <a:ext cx="36941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4159250"/>
            <a:ext cx="33385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 y="3052763"/>
            <a:ext cx="3709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7"/>
          <p:cNvSpPr>
            <a:spLocks noChangeArrowheads="1"/>
          </p:cNvSpPr>
          <p:nvPr/>
        </p:nvSpPr>
        <p:spPr bwMode="auto">
          <a:xfrm>
            <a:off x="3606800" y="1590675"/>
            <a:ext cx="31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7" name="Oval 8"/>
          <p:cNvSpPr>
            <a:spLocks noChangeArrowheads="1"/>
          </p:cNvSpPr>
          <p:nvPr/>
        </p:nvSpPr>
        <p:spPr bwMode="auto">
          <a:xfrm>
            <a:off x="3609975" y="1758950"/>
            <a:ext cx="252413" cy="2286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8" name="Oval 9"/>
          <p:cNvSpPr>
            <a:spLocks noChangeArrowheads="1"/>
          </p:cNvSpPr>
          <p:nvPr/>
        </p:nvSpPr>
        <p:spPr bwMode="auto">
          <a:xfrm>
            <a:off x="3613150" y="1758950"/>
            <a:ext cx="247650" cy="228600"/>
          </a:xfrm>
          <a:prstGeom prst="ellipse">
            <a:avLst/>
          </a:prstGeom>
          <a:noFill/>
          <a:ln w="15875">
            <a:solidFill>
              <a:srgbClr val="FFBD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9" name="Oval 10"/>
          <p:cNvSpPr>
            <a:spLocks noChangeArrowheads="1"/>
          </p:cNvSpPr>
          <p:nvPr/>
        </p:nvSpPr>
        <p:spPr bwMode="auto">
          <a:xfrm>
            <a:off x="3616325" y="1762125"/>
            <a:ext cx="241300" cy="222250"/>
          </a:xfrm>
          <a:prstGeom prst="ellipse">
            <a:avLst/>
          </a:prstGeom>
          <a:noFill/>
          <a:ln w="15875">
            <a:solidFill>
              <a:srgbClr val="FFBE0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0" name="Oval 11"/>
          <p:cNvSpPr>
            <a:spLocks noChangeArrowheads="1"/>
          </p:cNvSpPr>
          <p:nvPr/>
        </p:nvSpPr>
        <p:spPr bwMode="auto">
          <a:xfrm>
            <a:off x="3619500" y="1765300"/>
            <a:ext cx="234950" cy="215900"/>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1" name="Oval 12"/>
          <p:cNvSpPr>
            <a:spLocks noChangeArrowheads="1"/>
          </p:cNvSpPr>
          <p:nvPr/>
        </p:nvSpPr>
        <p:spPr bwMode="auto">
          <a:xfrm>
            <a:off x="3622675" y="1766888"/>
            <a:ext cx="228600" cy="211137"/>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2" name="Oval 13"/>
          <p:cNvSpPr>
            <a:spLocks noChangeArrowheads="1"/>
          </p:cNvSpPr>
          <p:nvPr/>
        </p:nvSpPr>
        <p:spPr bwMode="auto">
          <a:xfrm>
            <a:off x="3625850" y="1770063"/>
            <a:ext cx="222250" cy="204787"/>
          </a:xfrm>
          <a:prstGeom prst="ellipse">
            <a:avLst/>
          </a:prstGeom>
          <a:noFill/>
          <a:ln w="15875">
            <a:solidFill>
              <a:srgbClr val="FFC4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3" name="Oval 14"/>
          <p:cNvSpPr>
            <a:spLocks noChangeArrowheads="1"/>
          </p:cNvSpPr>
          <p:nvPr/>
        </p:nvSpPr>
        <p:spPr bwMode="auto">
          <a:xfrm>
            <a:off x="3629025" y="1773238"/>
            <a:ext cx="215900" cy="198437"/>
          </a:xfrm>
          <a:prstGeom prst="ellipse">
            <a:avLst/>
          </a:prstGeom>
          <a:noFill/>
          <a:ln w="15875">
            <a:solidFill>
              <a:srgbClr val="FFC52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4" name="Oval 15"/>
          <p:cNvSpPr>
            <a:spLocks noChangeArrowheads="1"/>
          </p:cNvSpPr>
          <p:nvPr/>
        </p:nvSpPr>
        <p:spPr bwMode="auto">
          <a:xfrm>
            <a:off x="3632200" y="1776413"/>
            <a:ext cx="209550" cy="192087"/>
          </a:xfrm>
          <a:prstGeom prst="ellipse">
            <a:avLst/>
          </a:prstGeom>
          <a:noFill/>
          <a:ln w="15875">
            <a:solidFill>
              <a:srgbClr val="FFC7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5" name="Oval 16"/>
          <p:cNvSpPr>
            <a:spLocks noChangeArrowheads="1"/>
          </p:cNvSpPr>
          <p:nvPr/>
        </p:nvSpPr>
        <p:spPr bwMode="auto">
          <a:xfrm>
            <a:off x="3633788" y="1779588"/>
            <a:ext cx="204787" cy="185737"/>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6" name="Oval 17"/>
          <p:cNvSpPr>
            <a:spLocks noChangeArrowheads="1"/>
          </p:cNvSpPr>
          <p:nvPr/>
        </p:nvSpPr>
        <p:spPr bwMode="auto">
          <a:xfrm>
            <a:off x="3636963" y="1782763"/>
            <a:ext cx="198437" cy="179387"/>
          </a:xfrm>
          <a:prstGeom prst="ellipse">
            <a:avLst/>
          </a:prstGeom>
          <a:noFill/>
          <a:ln w="15875">
            <a:solidFill>
              <a:srgbClr val="FFCA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7" name="Oval 18"/>
          <p:cNvSpPr>
            <a:spLocks noChangeArrowheads="1"/>
          </p:cNvSpPr>
          <p:nvPr/>
        </p:nvSpPr>
        <p:spPr bwMode="auto">
          <a:xfrm>
            <a:off x="3640138" y="1785938"/>
            <a:ext cx="192087" cy="173037"/>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8" name="Oval 19"/>
          <p:cNvSpPr>
            <a:spLocks noChangeArrowheads="1"/>
          </p:cNvSpPr>
          <p:nvPr/>
        </p:nvSpPr>
        <p:spPr bwMode="auto">
          <a:xfrm>
            <a:off x="3643313" y="1785938"/>
            <a:ext cx="185737" cy="169862"/>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9" name="Oval 20"/>
          <p:cNvSpPr>
            <a:spLocks noChangeArrowheads="1"/>
          </p:cNvSpPr>
          <p:nvPr/>
        </p:nvSpPr>
        <p:spPr bwMode="auto">
          <a:xfrm>
            <a:off x="3646488" y="1789113"/>
            <a:ext cx="179387" cy="165100"/>
          </a:xfrm>
          <a:prstGeom prst="ellipse">
            <a:avLst/>
          </a:prstGeom>
          <a:noFill/>
          <a:ln w="15875">
            <a:solidFill>
              <a:srgbClr val="FFD04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0" name="Oval 21"/>
          <p:cNvSpPr>
            <a:spLocks noChangeArrowheads="1"/>
          </p:cNvSpPr>
          <p:nvPr/>
        </p:nvSpPr>
        <p:spPr bwMode="auto">
          <a:xfrm>
            <a:off x="3649663" y="1792288"/>
            <a:ext cx="173037" cy="158750"/>
          </a:xfrm>
          <a:prstGeom prst="ellipse">
            <a:avLst/>
          </a:prstGeom>
          <a:noFill/>
          <a:ln w="15875">
            <a:solidFill>
              <a:srgbClr val="FFD15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1" name="Oval 22"/>
          <p:cNvSpPr>
            <a:spLocks noChangeArrowheads="1"/>
          </p:cNvSpPr>
          <p:nvPr/>
        </p:nvSpPr>
        <p:spPr bwMode="auto">
          <a:xfrm>
            <a:off x="3652838" y="1795463"/>
            <a:ext cx="168275" cy="155575"/>
          </a:xfrm>
          <a:prstGeom prst="ellipse">
            <a:avLst/>
          </a:prstGeom>
          <a:noFill/>
          <a:ln w="15875">
            <a:solidFill>
              <a:srgbClr val="FFD35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2" name="Oval 23"/>
          <p:cNvSpPr>
            <a:spLocks noChangeArrowheads="1"/>
          </p:cNvSpPr>
          <p:nvPr/>
        </p:nvSpPr>
        <p:spPr bwMode="auto">
          <a:xfrm>
            <a:off x="3656013" y="1798638"/>
            <a:ext cx="161925" cy="149225"/>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3" name="Oval 24"/>
          <p:cNvSpPr>
            <a:spLocks noChangeArrowheads="1"/>
          </p:cNvSpPr>
          <p:nvPr/>
        </p:nvSpPr>
        <p:spPr bwMode="auto">
          <a:xfrm>
            <a:off x="3659188" y="1801813"/>
            <a:ext cx="155575" cy="142875"/>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4" name="Oval 25"/>
          <p:cNvSpPr>
            <a:spLocks noChangeArrowheads="1"/>
          </p:cNvSpPr>
          <p:nvPr/>
        </p:nvSpPr>
        <p:spPr bwMode="auto">
          <a:xfrm>
            <a:off x="3662363" y="1803400"/>
            <a:ext cx="149225" cy="138113"/>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5" name="Oval 26"/>
          <p:cNvSpPr>
            <a:spLocks noChangeArrowheads="1"/>
          </p:cNvSpPr>
          <p:nvPr/>
        </p:nvSpPr>
        <p:spPr bwMode="auto">
          <a:xfrm>
            <a:off x="3665538" y="1806575"/>
            <a:ext cx="142875" cy="131763"/>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6" name="Oval 27"/>
          <p:cNvSpPr>
            <a:spLocks noChangeArrowheads="1"/>
          </p:cNvSpPr>
          <p:nvPr/>
        </p:nvSpPr>
        <p:spPr bwMode="auto">
          <a:xfrm>
            <a:off x="3668713" y="1809750"/>
            <a:ext cx="136525" cy="125413"/>
          </a:xfrm>
          <a:prstGeom prst="ellipse">
            <a:avLst/>
          </a:prstGeom>
          <a:noFill/>
          <a:ln w="15875">
            <a:solidFill>
              <a:srgbClr val="FFDC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7" name="Oval 28"/>
          <p:cNvSpPr>
            <a:spLocks noChangeArrowheads="1"/>
          </p:cNvSpPr>
          <p:nvPr/>
        </p:nvSpPr>
        <p:spPr bwMode="auto">
          <a:xfrm>
            <a:off x="3670300" y="1812925"/>
            <a:ext cx="131763" cy="119063"/>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8" name="Oval 29"/>
          <p:cNvSpPr>
            <a:spLocks noChangeArrowheads="1"/>
          </p:cNvSpPr>
          <p:nvPr/>
        </p:nvSpPr>
        <p:spPr bwMode="auto">
          <a:xfrm>
            <a:off x="3673475" y="1812925"/>
            <a:ext cx="125413" cy="115888"/>
          </a:xfrm>
          <a:prstGeom prst="ellipse">
            <a:avLst/>
          </a:prstGeom>
          <a:noFill/>
          <a:ln w="15875">
            <a:solidFill>
              <a:srgbClr val="FFDF8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9" name="Oval 30"/>
          <p:cNvSpPr>
            <a:spLocks noChangeArrowheads="1"/>
          </p:cNvSpPr>
          <p:nvPr/>
        </p:nvSpPr>
        <p:spPr bwMode="auto">
          <a:xfrm>
            <a:off x="3676650" y="1816100"/>
            <a:ext cx="119063" cy="109538"/>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0" name="Oval 31"/>
          <p:cNvSpPr>
            <a:spLocks noChangeArrowheads="1"/>
          </p:cNvSpPr>
          <p:nvPr/>
        </p:nvSpPr>
        <p:spPr bwMode="auto">
          <a:xfrm>
            <a:off x="3679825" y="1819275"/>
            <a:ext cx="112713" cy="103188"/>
          </a:xfrm>
          <a:prstGeom prst="ellipse">
            <a:avLst/>
          </a:prstGeom>
          <a:noFill/>
          <a:ln w="15875">
            <a:solidFill>
              <a:srgbClr val="FFE2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1" name="Oval 32"/>
          <p:cNvSpPr>
            <a:spLocks noChangeArrowheads="1"/>
          </p:cNvSpPr>
          <p:nvPr/>
        </p:nvSpPr>
        <p:spPr bwMode="auto">
          <a:xfrm>
            <a:off x="3683000" y="1822450"/>
            <a:ext cx="106363" cy="96838"/>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2" name="Oval 33"/>
          <p:cNvSpPr>
            <a:spLocks noChangeArrowheads="1"/>
          </p:cNvSpPr>
          <p:nvPr/>
        </p:nvSpPr>
        <p:spPr bwMode="auto">
          <a:xfrm>
            <a:off x="3686175" y="1825625"/>
            <a:ext cx="100013" cy="9207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3" name="Oval 34"/>
          <p:cNvSpPr>
            <a:spLocks noChangeArrowheads="1"/>
          </p:cNvSpPr>
          <p:nvPr/>
        </p:nvSpPr>
        <p:spPr bwMode="auto">
          <a:xfrm>
            <a:off x="3689350" y="1828800"/>
            <a:ext cx="95250" cy="85725"/>
          </a:xfrm>
          <a:prstGeom prst="ellipse">
            <a:avLst/>
          </a:prstGeom>
          <a:noFill/>
          <a:ln w="15875">
            <a:solidFill>
              <a:srgbClr val="FFE8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4" name="Oval 35"/>
          <p:cNvSpPr>
            <a:spLocks noChangeArrowheads="1"/>
          </p:cNvSpPr>
          <p:nvPr/>
        </p:nvSpPr>
        <p:spPr bwMode="auto">
          <a:xfrm>
            <a:off x="3692525" y="1831975"/>
            <a:ext cx="88900" cy="79375"/>
          </a:xfrm>
          <a:prstGeom prst="ellipse">
            <a:avLst/>
          </a:prstGeom>
          <a:noFill/>
          <a:ln w="15875">
            <a:solidFill>
              <a:srgbClr val="FFE9A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5" name="Oval 36"/>
          <p:cNvSpPr>
            <a:spLocks noChangeArrowheads="1"/>
          </p:cNvSpPr>
          <p:nvPr/>
        </p:nvSpPr>
        <p:spPr bwMode="auto">
          <a:xfrm>
            <a:off x="3695700" y="1835150"/>
            <a:ext cx="82550" cy="76200"/>
          </a:xfrm>
          <a:prstGeom prst="ellipse">
            <a:avLst/>
          </a:prstGeom>
          <a:noFill/>
          <a:ln w="15875">
            <a:solidFill>
              <a:srgbClr val="FFEBB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6" name="Oval 37"/>
          <p:cNvSpPr>
            <a:spLocks noChangeArrowheads="1"/>
          </p:cNvSpPr>
          <p:nvPr/>
        </p:nvSpPr>
        <p:spPr bwMode="auto">
          <a:xfrm>
            <a:off x="3698875" y="1838325"/>
            <a:ext cx="76200" cy="69850"/>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7" name="Oval 38"/>
          <p:cNvSpPr>
            <a:spLocks noChangeArrowheads="1"/>
          </p:cNvSpPr>
          <p:nvPr/>
        </p:nvSpPr>
        <p:spPr bwMode="auto">
          <a:xfrm>
            <a:off x="3702050" y="1841500"/>
            <a:ext cx="69850" cy="63500"/>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8" name="Oval 39"/>
          <p:cNvSpPr>
            <a:spLocks noChangeArrowheads="1"/>
          </p:cNvSpPr>
          <p:nvPr/>
        </p:nvSpPr>
        <p:spPr bwMode="auto">
          <a:xfrm>
            <a:off x="3705225" y="1841500"/>
            <a:ext cx="63500" cy="60325"/>
          </a:xfrm>
          <a:prstGeom prst="ellipse">
            <a:avLst/>
          </a:prstGeom>
          <a:noFill/>
          <a:ln w="15875">
            <a:solidFill>
              <a:srgbClr val="FFF0C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9" name="Oval 40"/>
          <p:cNvSpPr>
            <a:spLocks noChangeArrowheads="1"/>
          </p:cNvSpPr>
          <p:nvPr/>
        </p:nvSpPr>
        <p:spPr bwMode="auto">
          <a:xfrm>
            <a:off x="3708400" y="1843088"/>
            <a:ext cx="57150" cy="55562"/>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0" name="Oval 41"/>
          <p:cNvSpPr>
            <a:spLocks noChangeArrowheads="1"/>
          </p:cNvSpPr>
          <p:nvPr/>
        </p:nvSpPr>
        <p:spPr bwMode="auto">
          <a:xfrm>
            <a:off x="3709988" y="1846263"/>
            <a:ext cx="52387" cy="49212"/>
          </a:xfrm>
          <a:prstGeom prst="ellipse">
            <a:avLst/>
          </a:prstGeom>
          <a:noFill/>
          <a:ln w="15875">
            <a:solidFill>
              <a:srgbClr val="FFF4D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1" name="Oval 42"/>
          <p:cNvSpPr>
            <a:spLocks noChangeArrowheads="1"/>
          </p:cNvSpPr>
          <p:nvPr/>
        </p:nvSpPr>
        <p:spPr bwMode="auto">
          <a:xfrm>
            <a:off x="3713163" y="1849438"/>
            <a:ext cx="46037" cy="42862"/>
          </a:xfrm>
          <a:prstGeom prst="ellipse">
            <a:avLst/>
          </a:prstGeom>
          <a:noFill/>
          <a:ln w="15875">
            <a:solidFill>
              <a:srgbClr val="FFF5D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2" name="Oval 43"/>
          <p:cNvSpPr>
            <a:spLocks noChangeArrowheads="1"/>
          </p:cNvSpPr>
          <p:nvPr/>
        </p:nvSpPr>
        <p:spPr bwMode="auto">
          <a:xfrm>
            <a:off x="3716338" y="1852613"/>
            <a:ext cx="39687" cy="36512"/>
          </a:xfrm>
          <a:prstGeom prst="ellipse">
            <a:avLst/>
          </a:prstGeom>
          <a:noFill/>
          <a:ln w="15875">
            <a:solidFill>
              <a:srgbClr val="FFF7D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3" name="Oval 44"/>
          <p:cNvSpPr>
            <a:spLocks noChangeArrowheads="1"/>
          </p:cNvSpPr>
          <p:nvPr/>
        </p:nvSpPr>
        <p:spPr bwMode="auto">
          <a:xfrm>
            <a:off x="3719513" y="1855788"/>
            <a:ext cx="33337" cy="30162"/>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4" name="Oval 45"/>
          <p:cNvSpPr>
            <a:spLocks noChangeArrowheads="1"/>
          </p:cNvSpPr>
          <p:nvPr/>
        </p:nvSpPr>
        <p:spPr bwMode="auto">
          <a:xfrm>
            <a:off x="3722688" y="1858963"/>
            <a:ext cx="26987" cy="23812"/>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5" name="Oval 46"/>
          <p:cNvSpPr>
            <a:spLocks noChangeArrowheads="1"/>
          </p:cNvSpPr>
          <p:nvPr/>
        </p:nvSpPr>
        <p:spPr bwMode="auto">
          <a:xfrm>
            <a:off x="3725863" y="1862138"/>
            <a:ext cx="20637" cy="17462"/>
          </a:xfrm>
          <a:prstGeom prst="ellipse">
            <a:avLst/>
          </a:prstGeom>
          <a:noFill/>
          <a:ln w="15875">
            <a:solidFill>
              <a:srgbClr val="FFFC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6" name="Oval 47"/>
          <p:cNvSpPr>
            <a:spLocks noChangeArrowheads="1"/>
          </p:cNvSpPr>
          <p:nvPr/>
        </p:nvSpPr>
        <p:spPr bwMode="auto">
          <a:xfrm>
            <a:off x="3729038" y="1865313"/>
            <a:ext cx="15875" cy="12700"/>
          </a:xfrm>
          <a:prstGeom prst="ellipse">
            <a:avLst/>
          </a:prstGeom>
          <a:noFill/>
          <a:ln w="15875">
            <a:solidFill>
              <a:srgbClr val="FFFEF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7" name="Oval 48"/>
          <p:cNvSpPr>
            <a:spLocks noChangeArrowheads="1"/>
          </p:cNvSpPr>
          <p:nvPr/>
        </p:nvSpPr>
        <p:spPr bwMode="auto">
          <a:xfrm>
            <a:off x="3732213" y="1868488"/>
            <a:ext cx="9525"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8" name="Oval 49"/>
          <p:cNvSpPr>
            <a:spLocks noChangeArrowheads="1"/>
          </p:cNvSpPr>
          <p:nvPr/>
        </p:nvSpPr>
        <p:spPr bwMode="auto">
          <a:xfrm>
            <a:off x="3609975" y="1758950"/>
            <a:ext cx="252413" cy="2286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9" name="Rectangle 50"/>
          <p:cNvSpPr>
            <a:spLocks noChangeArrowheads="1"/>
          </p:cNvSpPr>
          <p:nvPr/>
        </p:nvSpPr>
        <p:spPr bwMode="auto">
          <a:xfrm>
            <a:off x="4051300" y="1449388"/>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0" name="Oval 51"/>
          <p:cNvSpPr>
            <a:spLocks noChangeArrowheads="1"/>
          </p:cNvSpPr>
          <p:nvPr/>
        </p:nvSpPr>
        <p:spPr bwMode="auto">
          <a:xfrm>
            <a:off x="4054475" y="1617663"/>
            <a:ext cx="254000" cy="1778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1" name="Oval 52"/>
          <p:cNvSpPr>
            <a:spLocks noChangeArrowheads="1"/>
          </p:cNvSpPr>
          <p:nvPr/>
        </p:nvSpPr>
        <p:spPr bwMode="auto">
          <a:xfrm>
            <a:off x="4057650" y="1617663"/>
            <a:ext cx="247650" cy="177800"/>
          </a:xfrm>
          <a:prstGeom prst="ellipse">
            <a:avLst/>
          </a:prstGeom>
          <a:noFill/>
          <a:ln w="15875">
            <a:solidFill>
              <a:srgbClr val="FFBD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2" name="Oval 53"/>
          <p:cNvSpPr>
            <a:spLocks noChangeArrowheads="1"/>
          </p:cNvSpPr>
          <p:nvPr/>
        </p:nvSpPr>
        <p:spPr bwMode="auto">
          <a:xfrm>
            <a:off x="4060825" y="1620838"/>
            <a:ext cx="241300" cy="171450"/>
          </a:xfrm>
          <a:prstGeom prst="ellipse">
            <a:avLst/>
          </a:prstGeom>
          <a:noFill/>
          <a:ln w="15875">
            <a:solidFill>
              <a:srgbClr val="FFBE0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3" name="Oval 54"/>
          <p:cNvSpPr>
            <a:spLocks noChangeArrowheads="1"/>
          </p:cNvSpPr>
          <p:nvPr/>
        </p:nvSpPr>
        <p:spPr bwMode="auto">
          <a:xfrm>
            <a:off x="4064000" y="1624013"/>
            <a:ext cx="234950" cy="165100"/>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4" name="Oval 55"/>
          <p:cNvSpPr>
            <a:spLocks noChangeArrowheads="1"/>
          </p:cNvSpPr>
          <p:nvPr/>
        </p:nvSpPr>
        <p:spPr bwMode="auto">
          <a:xfrm>
            <a:off x="4067175" y="1624013"/>
            <a:ext cx="228600" cy="165100"/>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5" name="Oval 56"/>
          <p:cNvSpPr>
            <a:spLocks noChangeArrowheads="1"/>
          </p:cNvSpPr>
          <p:nvPr/>
        </p:nvSpPr>
        <p:spPr bwMode="auto">
          <a:xfrm>
            <a:off x="4070350" y="1627188"/>
            <a:ext cx="222250" cy="158750"/>
          </a:xfrm>
          <a:prstGeom prst="ellipse">
            <a:avLst/>
          </a:prstGeom>
          <a:noFill/>
          <a:ln w="15875">
            <a:solidFill>
              <a:srgbClr val="FFC4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6" name="Oval 57"/>
          <p:cNvSpPr>
            <a:spLocks noChangeArrowheads="1"/>
          </p:cNvSpPr>
          <p:nvPr/>
        </p:nvSpPr>
        <p:spPr bwMode="auto">
          <a:xfrm>
            <a:off x="4073525" y="1630363"/>
            <a:ext cx="215900" cy="152400"/>
          </a:xfrm>
          <a:prstGeom prst="ellipse">
            <a:avLst/>
          </a:prstGeom>
          <a:noFill/>
          <a:ln w="15875">
            <a:solidFill>
              <a:srgbClr val="FFC52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7" name="Oval 58"/>
          <p:cNvSpPr>
            <a:spLocks noChangeArrowheads="1"/>
          </p:cNvSpPr>
          <p:nvPr/>
        </p:nvSpPr>
        <p:spPr bwMode="auto">
          <a:xfrm>
            <a:off x="4076700" y="1630363"/>
            <a:ext cx="209550" cy="152400"/>
          </a:xfrm>
          <a:prstGeom prst="ellipse">
            <a:avLst/>
          </a:prstGeom>
          <a:noFill/>
          <a:ln w="15875">
            <a:solidFill>
              <a:srgbClr val="FFC7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8" name="Oval 59"/>
          <p:cNvSpPr>
            <a:spLocks noChangeArrowheads="1"/>
          </p:cNvSpPr>
          <p:nvPr/>
        </p:nvSpPr>
        <p:spPr bwMode="auto">
          <a:xfrm>
            <a:off x="4079875" y="1633538"/>
            <a:ext cx="203200" cy="146050"/>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9" name="Oval 60"/>
          <p:cNvSpPr>
            <a:spLocks noChangeArrowheads="1"/>
          </p:cNvSpPr>
          <p:nvPr/>
        </p:nvSpPr>
        <p:spPr bwMode="auto">
          <a:xfrm>
            <a:off x="4083050" y="1636713"/>
            <a:ext cx="198438" cy="139700"/>
          </a:xfrm>
          <a:prstGeom prst="ellipse">
            <a:avLst/>
          </a:prstGeom>
          <a:noFill/>
          <a:ln w="15875">
            <a:solidFill>
              <a:srgbClr val="FFCA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0" name="Oval 61"/>
          <p:cNvSpPr>
            <a:spLocks noChangeArrowheads="1"/>
          </p:cNvSpPr>
          <p:nvPr/>
        </p:nvSpPr>
        <p:spPr bwMode="auto">
          <a:xfrm>
            <a:off x="4086225" y="1639888"/>
            <a:ext cx="192088" cy="133350"/>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1" name="Oval 62"/>
          <p:cNvSpPr>
            <a:spLocks noChangeArrowheads="1"/>
          </p:cNvSpPr>
          <p:nvPr/>
        </p:nvSpPr>
        <p:spPr bwMode="auto">
          <a:xfrm>
            <a:off x="4089400" y="1639888"/>
            <a:ext cx="185738" cy="13335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2" name="Oval 63"/>
          <p:cNvSpPr>
            <a:spLocks noChangeArrowheads="1"/>
          </p:cNvSpPr>
          <p:nvPr/>
        </p:nvSpPr>
        <p:spPr bwMode="auto">
          <a:xfrm>
            <a:off x="4090988" y="1643063"/>
            <a:ext cx="180975" cy="127000"/>
          </a:xfrm>
          <a:prstGeom prst="ellipse">
            <a:avLst/>
          </a:prstGeom>
          <a:noFill/>
          <a:ln w="15875">
            <a:solidFill>
              <a:srgbClr val="FFD04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3" name="Oval 64"/>
          <p:cNvSpPr>
            <a:spLocks noChangeArrowheads="1"/>
          </p:cNvSpPr>
          <p:nvPr/>
        </p:nvSpPr>
        <p:spPr bwMode="auto">
          <a:xfrm>
            <a:off x="4094163" y="1646238"/>
            <a:ext cx="174625" cy="120650"/>
          </a:xfrm>
          <a:prstGeom prst="ellipse">
            <a:avLst/>
          </a:prstGeom>
          <a:noFill/>
          <a:ln w="15875">
            <a:solidFill>
              <a:srgbClr val="FFD15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4" name="Oval 65"/>
          <p:cNvSpPr>
            <a:spLocks noChangeArrowheads="1"/>
          </p:cNvSpPr>
          <p:nvPr/>
        </p:nvSpPr>
        <p:spPr bwMode="auto">
          <a:xfrm>
            <a:off x="4097338" y="1646238"/>
            <a:ext cx="168275" cy="120650"/>
          </a:xfrm>
          <a:prstGeom prst="ellipse">
            <a:avLst/>
          </a:prstGeom>
          <a:noFill/>
          <a:ln w="15875">
            <a:solidFill>
              <a:srgbClr val="FFD35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5" name="Oval 66"/>
          <p:cNvSpPr>
            <a:spLocks noChangeArrowheads="1"/>
          </p:cNvSpPr>
          <p:nvPr/>
        </p:nvSpPr>
        <p:spPr bwMode="auto">
          <a:xfrm>
            <a:off x="4100513" y="1649413"/>
            <a:ext cx="161925" cy="115887"/>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6" name="Oval 67"/>
          <p:cNvSpPr>
            <a:spLocks noChangeArrowheads="1"/>
          </p:cNvSpPr>
          <p:nvPr/>
        </p:nvSpPr>
        <p:spPr bwMode="auto">
          <a:xfrm>
            <a:off x="4103688" y="1651000"/>
            <a:ext cx="155575" cy="111125"/>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7" name="Oval 68"/>
          <p:cNvSpPr>
            <a:spLocks noChangeArrowheads="1"/>
          </p:cNvSpPr>
          <p:nvPr/>
        </p:nvSpPr>
        <p:spPr bwMode="auto">
          <a:xfrm>
            <a:off x="4106863" y="1654175"/>
            <a:ext cx="149225" cy="104775"/>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8" name="Oval 69"/>
          <p:cNvSpPr>
            <a:spLocks noChangeArrowheads="1"/>
          </p:cNvSpPr>
          <p:nvPr/>
        </p:nvSpPr>
        <p:spPr bwMode="auto">
          <a:xfrm>
            <a:off x="4110038" y="1654175"/>
            <a:ext cx="142875" cy="104775"/>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9" name="Oval 70"/>
          <p:cNvSpPr>
            <a:spLocks noChangeArrowheads="1"/>
          </p:cNvSpPr>
          <p:nvPr/>
        </p:nvSpPr>
        <p:spPr bwMode="auto">
          <a:xfrm>
            <a:off x="4113213" y="1657350"/>
            <a:ext cx="136525" cy="98425"/>
          </a:xfrm>
          <a:prstGeom prst="ellipse">
            <a:avLst/>
          </a:prstGeom>
          <a:noFill/>
          <a:ln w="15875">
            <a:solidFill>
              <a:srgbClr val="FFDC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0" name="Oval 71"/>
          <p:cNvSpPr>
            <a:spLocks noChangeArrowheads="1"/>
          </p:cNvSpPr>
          <p:nvPr/>
        </p:nvSpPr>
        <p:spPr bwMode="auto">
          <a:xfrm>
            <a:off x="4116388" y="1660525"/>
            <a:ext cx="130175" cy="9207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1" name="Oval 72"/>
          <p:cNvSpPr>
            <a:spLocks noChangeArrowheads="1"/>
          </p:cNvSpPr>
          <p:nvPr/>
        </p:nvSpPr>
        <p:spPr bwMode="auto">
          <a:xfrm>
            <a:off x="4119563" y="1660525"/>
            <a:ext cx="123825" cy="92075"/>
          </a:xfrm>
          <a:prstGeom prst="ellipse">
            <a:avLst/>
          </a:prstGeom>
          <a:noFill/>
          <a:ln w="15875">
            <a:solidFill>
              <a:srgbClr val="FFDF8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2" name="Oval 73"/>
          <p:cNvSpPr>
            <a:spLocks noChangeArrowheads="1"/>
          </p:cNvSpPr>
          <p:nvPr/>
        </p:nvSpPr>
        <p:spPr bwMode="auto">
          <a:xfrm>
            <a:off x="4122738" y="1663700"/>
            <a:ext cx="119062" cy="85725"/>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3" name="Oval 74"/>
          <p:cNvSpPr>
            <a:spLocks noChangeArrowheads="1"/>
          </p:cNvSpPr>
          <p:nvPr/>
        </p:nvSpPr>
        <p:spPr bwMode="auto">
          <a:xfrm>
            <a:off x="4125913" y="1666875"/>
            <a:ext cx="112712" cy="79375"/>
          </a:xfrm>
          <a:prstGeom prst="ellipse">
            <a:avLst/>
          </a:prstGeom>
          <a:noFill/>
          <a:ln w="15875">
            <a:solidFill>
              <a:srgbClr val="FFE2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4" name="Oval 75"/>
          <p:cNvSpPr>
            <a:spLocks noChangeArrowheads="1"/>
          </p:cNvSpPr>
          <p:nvPr/>
        </p:nvSpPr>
        <p:spPr bwMode="auto">
          <a:xfrm>
            <a:off x="4127500" y="1666875"/>
            <a:ext cx="107950" cy="79375"/>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5" name="Oval 76"/>
          <p:cNvSpPr>
            <a:spLocks noChangeArrowheads="1"/>
          </p:cNvSpPr>
          <p:nvPr/>
        </p:nvSpPr>
        <p:spPr bwMode="auto">
          <a:xfrm>
            <a:off x="4130675" y="1670050"/>
            <a:ext cx="101600" cy="7302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6" name="Oval 77"/>
          <p:cNvSpPr>
            <a:spLocks noChangeArrowheads="1"/>
          </p:cNvSpPr>
          <p:nvPr/>
        </p:nvSpPr>
        <p:spPr bwMode="auto">
          <a:xfrm>
            <a:off x="4133850" y="1673225"/>
            <a:ext cx="95250" cy="66675"/>
          </a:xfrm>
          <a:prstGeom prst="ellipse">
            <a:avLst/>
          </a:prstGeom>
          <a:noFill/>
          <a:ln w="15875">
            <a:solidFill>
              <a:srgbClr val="FFE8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7" name="Oval 78"/>
          <p:cNvSpPr>
            <a:spLocks noChangeArrowheads="1"/>
          </p:cNvSpPr>
          <p:nvPr/>
        </p:nvSpPr>
        <p:spPr bwMode="auto">
          <a:xfrm>
            <a:off x="4137025" y="1676400"/>
            <a:ext cx="88900" cy="60325"/>
          </a:xfrm>
          <a:prstGeom prst="ellipse">
            <a:avLst/>
          </a:prstGeom>
          <a:noFill/>
          <a:ln w="15875">
            <a:solidFill>
              <a:srgbClr val="FFE9A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8" name="Oval 79"/>
          <p:cNvSpPr>
            <a:spLocks noChangeArrowheads="1"/>
          </p:cNvSpPr>
          <p:nvPr/>
        </p:nvSpPr>
        <p:spPr bwMode="auto">
          <a:xfrm>
            <a:off x="4140200" y="1676400"/>
            <a:ext cx="82550" cy="60325"/>
          </a:xfrm>
          <a:prstGeom prst="ellipse">
            <a:avLst/>
          </a:prstGeom>
          <a:noFill/>
          <a:ln w="15875">
            <a:solidFill>
              <a:srgbClr val="FFEBB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9" name="Oval 80"/>
          <p:cNvSpPr>
            <a:spLocks noChangeArrowheads="1"/>
          </p:cNvSpPr>
          <p:nvPr/>
        </p:nvSpPr>
        <p:spPr bwMode="auto">
          <a:xfrm>
            <a:off x="4143375" y="1679575"/>
            <a:ext cx="76200" cy="53975"/>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0" name="Oval 81"/>
          <p:cNvSpPr>
            <a:spLocks noChangeArrowheads="1"/>
          </p:cNvSpPr>
          <p:nvPr/>
        </p:nvSpPr>
        <p:spPr bwMode="auto">
          <a:xfrm>
            <a:off x="4146550" y="1682750"/>
            <a:ext cx="69850" cy="47625"/>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1" name="Oval 82"/>
          <p:cNvSpPr>
            <a:spLocks noChangeArrowheads="1"/>
          </p:cNvSpPr>
          <p:nvPr/>
        </p:nvSpPr>
        <p:spPr bwMode="auto">
          <a:xfrm>
            <a:off x="4149725" y="1682750"/>
            <a:ext cx="63500" cy="47625"/>
          </a:xfrm>
          <a:prstGeom prst="ellipse">
            <a:avLst/>
          </a:prstGeom>
          <a:noFill/>
          <a:ln w="15875">
            <a:solidFill>
              <a:srgbClr val="FFF0C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2" name="Oval 83"/>
          <p:cNvSpPr>
            <a:spLocks noChangeArrowheads="1"/>
          </p:cNvSpPr>
          <p:nvPr/>
        </p:nvSpPr>
        <p:spPr bwMode="auto">
          <a:xfrm>
            <a:off x="4152900" y="1685925"/>
            <a:ext cx="57150" cy="41275"/>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3" name="Oval 84"/>
          <p:cNvSpPr>
            <a:spLocks noChangeArrowheads="1"/>
          </p:cNvSpPr>
          <p:nvPr/>
        </p:nvSpPr>
        <p:spPr bwMode="auto">
          <a:xfrm>
            <a:off x="4156075" y="1689100"/>
            <a:ext cx="50800" cy="36513"/>
          </a:xfrm>
          <a:prstGeom prst="ellipse">
            <a:avLst/>
          </a:prstGeom>
          <a:noFill/>
          <a:ln w="15875">
            <a:solidFill>
              <a:srgbClr val="FFF4D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4" name="Oval 85"/>
          <p:cNvSpPr>
            <a:spLocks noChangeArrowheads="1"/>
          </p:cNvSpPr>
          <p:nvPr/>
        </p:nvSpPr>
        <p:spPr bwMode="auto">
          <a:xfrm>
            <a:off x="4159250" y="1690688"/>
            <a:ext cx="44450" cy="31750"/>
          </a:xfrm>
          <a:prstGeom prst="ellipse">
            <a:avLst/>
          </a:prstGeom>
          <a:noFill/>
          <a:ln w="15875">
            <a:solidFill>
              <a:srgbClr val="FFF5D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5" name="Oval 86"/>
          <p:cNvSpPr>
            <a:spLocks noChangeArrowheads="1"/>
          </p:cNvSpPr>
          <p:nvPr/>
        </p:nvSpPr>
        <p:spPr bwMode="auto">
          <a:xfrm>
            <a:off x="4162425" y="1690688"/>
            <a:ext cx="39688" cy="31750"/>
          </a:xfrm>
          <a:prstGeom prst="ellipse">
            <a:avLst/>
          </a:prstGeom>
          <a:noFill/>
          <a:ln w="15875">
            <a:solidFill>
              <a:srgbClr val="FFF7D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6" name="Oval 87"/>
          <p:cNvSpPr>
            <a:spLocks noChangeArrowheads="1"/>
          </p:cNvSpPr>
          <p:nvPr/>
        </p:nvSpPr>
        <p:spPr bwMode="auto">
          <a:xfrm>
            <a:off x="4165600" y="1693863"/>
            <a:ext cx="33338" cy="25400"/>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7" name="Oval 88"/>
          <p:cNvSpPr>
            <a:spLocks noChangeArrowheads="1"/>
          </p:cNvSpPr>
          <p:nvPr/>
        </p:nvSpPr>
        <p:spPr bwMode="auto">
          <a:xfrm>
            <a:off x="4167188" y="1697038"/>
            <a:ext cx="28575" cy="19050"/>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8" name="Oval 89"/>
          <p:cNvSpPr>
            <a:spLocks noChangeArrowheads="1"/>
          </p:cNvSpPr>
          <p:nvPr/>
        </p:nvSpPr>
        <p:spPr bwMode="auto">
          <a:xfrm>
            <a:off x="4170363" y="1697038"/>
            <a:ext cx="22225" cy="19050"/>
          </a:xfrm>
          <a:prstGeom prst="ellipse">
            <a:avLst/>
          </a:prstGeom>
          <a:noFill/>
          <a:ln w="15875">
            <a:solidFill>
              <a:srgbClr val="FFFC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9" name="Oval 90"/>
          <p:cNvSpPr>
            <a:spLocks noChangeArrowheads="1"/>
          </p:cNvSpPr>
          <p:nvPr/>
        </p:nvSpPr>
        <p:spPr bwMode="auto">
          <a:xfrm>
            <a:off x="4173538" y="1700213"/>
            <a:ext cx="15875" cy="12700"/>
          </a:xfrm>
          <a:prstGeom prst="ellipse">
            <a:avLst/>
          </a:prstGeom>
          <a:noFill/>
          <a:ln w="15875">
            <a:solidFill>
              <a:srgbClr val="FFFEF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0" name="Oval 91"/>
          <p:cNvSpPr>
            <a:spLocks noChangeArrowheads="1"/>
          </p:cNvSpPr>
          <p:nvPr/>
        </p:nvSpPr>
        <p:spPr bwMode="auto">
          <a:xfrm>
            <a:off x="4176713" y="1703388"/>
            <a:ext cx="9525"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1" name="Oval 92"/>
          <p:cNvSpPr>
            <a:spLocks noChangeArrowheads="1"/>
          </p:cNvSpPr>
          <p:nvPr/>
        </p:nvSpPr>
        <p:spPr bwMode="auto">
          <a:xfrm>
            <a:off x="4054475" y="1617663"/>
            <a:ext cx="254000" cy="1778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2" name="Rectangle 93"/>
          <p:cNvSpPr>
            <a:spLocks noChangeArrowheads="1"/>
          </p:cNvSpPr>
          <p:nvPr/>
        </p:nvSpPr>
        <p:spPr bwMode="auto">
          <a:xfrm>
            <a:off x="4241800" y="1273175"/>
            <a:ext cx="1588"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3" name="Oval 94"/>
          <p:cNvSpPr>
            <a:spLocks noChangeArrowheads="1"/>
          </p:cNvSpPr>
          <p:nvPr/>
        </p:nvSpPr>
        <p:spPr bwMode="auto">
          <a:xfrm>
            <a:off x="4243388" y="1441450"/>
            <a:ext cx="141287" cy="136525"/>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4" name="Oval 95"/>
          <p:cNvSpPr>
            <a:spLocks noChangeArrowheads="1"/>
          </p:cNvSpPr>
          <p:nvPr/>
        </p:nvSpPr>
        <p:spPr bwMode="auto">
          <a:xfrm>
            <a:off x="4246563" y="1441450"/>
            <a:ext cx="134937" cy="133350"/>
          </a:xfrm>
          <a:prstGeom prst="ellipse">
            <a:avLst/>
          </a:prstGeom>
          <a:noFill/>
          <a:ln w="15875">
            <a:solidFill>
              <a:srgbClr val="FFB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5" name="Oval 96"/>
          <p:cNvSpPr>
            <a:spLocks noChangeArrowheads="1"/>
          </p:cNvSpPr>
          <p:nvPr/>
        </p:nvSpPr>
        <p:spPr bwMode="auto">
          <a:xfrm>
            <a:off x="4249738" y="1444625"/>
            <a:ext cx="128587" cy="128588"/>
          </a:xfrm>
          <a:prstGeom prst="ellipse">
            <a:avLst/>
          </a:prstGeom>
          <a:noFill/>
          <a:ln w="15875">
            <a:solidFill>
              <a:srgbClr val="FFC11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6" name="Oval 97"/>
          <p:cNvSpPr>
            <a:spLocks noChangeArrowheads="1"/>
          </p:cNvSpPr>
          <p:nvPr/>
        </p:nvSpPr>
        <p:spPr bwMode="auto">
          <a:xfrm>
            <a:off x="4252913" y="1447800"/>
            <a:ext cx="122237" cy="122238"/>
          </a:xfrm>
          <a:prstGeom prst="ellipse">
            <a:avLst/>
          </a:prstGeom>
          <a:noFill/>
          <a:ln w="15875">
            <a:solidFill>
              <a:srgbClr val="FFC4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7" name="Oval 98"/>
          <p:cNvSpPr>
            <a:spLocks noChangeArrowheads="1"/>
          </p:cNvSpPr>
          <p:nvPr/>
        </p:nvSpPr>
        <p:spPr bwMode="auto">
          <a:xfrm>
            <a:off x="4256088" y="1450975"/>
            <a:ext cx="115887" cy="115888"/>
          </a:xfrm>
          <a:prstGeom prst="ellipse">
            <a:avLst/>
          </a:prstGeom>
          <a:noFill/>
          <a:ln w="15875">
            <a:solidFill>
              <a:srgbClr val="FFC72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8" name="Oval 99"/>
          <p:cNvSpPr>
            <a:spLocks noChangeArrowheads="1"/>
          </p:cNvSpPr>
          <p:nvPr/>
        </p:nvSpPr>
        <p:spPr bwMode="auto">
          <a:xfrm>
            <a:off x="4259263" y="1454150"/>
            <a:ext cx="109537" cy="109538"/>
          </a:xfrm>
          <a:prstGeom prst="ellipse">
            <a:avLst/>
          </a:prstGeom>
          <a:noFill/>
          <a:ln w="15875">
            <a:solidFill>
              <a:srgbClr val="FFCB3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9" name="Oval 100"/>
          <p:cNvSpPr>
            <a:spLocks noChangeArrowheads="1"/>
          </p:cNvSpPr>
          <p:nvPr/>
        </p:nvSpPr>
        <p:spPr bwMode="auto">
          <a:xfrm>
            <a:off x="4262438" y="1457325"/>
            <a:ext cx="103187" cy="103188"/>
          </a:xfrm>
          <a:prstGeom prst="ellipse">
            <a:avLst/>
          </a:prstGeom>
          <a:noFill/>
          <a:ln w="15875">
            <a:solidFill>
              <a:srgbClr val="FFCE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0" name="Oval 101"/>
          <p:cNvSpPr>
            <a:spLocks noChangeArrowheads="1"/>
          </p:cNvSpPr>
          <p:nvPr/>
        </p:nvSpPr>
        <p:spPr bwMode="auto">
          <a:xfrm>
            <a:off x="4265613" y="1460500"/>
            <a:ext cx="96837" cy="96838"/>
          </a:xfrm>
          <a:prstGeom prst="ellipse">
            <a:avLst/>
          </a:prstGeom>
          <a:noFill/>
          <a:ln w="15875">
            <a:solidFill>
              <a:srgbClr val="FFD15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1" name="Oval 102"/>
          <p:cNvSpPr>
            <a:spLocks noChangeArrowheads="1"/>
          </p:cNvSpPr>
          <p:nvPr/>
        </p:nvSpPr>
        <p:spPr bwMode="auto">
          <a:xfrm>
            <a:off x="4268788" y="1462088"/>
            <a:ext cx="90487" cy="92075"/>
          </a:xfrm>
          <a:prstGeom prst="ellipse">
            <a:avLst/>
          </a:prstGeom>
          <a:noFill/>
          <a:ln w="15875">
            <a:solidFill>
              <a:srgbClr val="FFD45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2" name="Oval 103"/>
          <p:cNvSpPr>
            <a:spLocks noChangeArrowheads="1"/>
          </p:cNvSpPr>
          <p:nvPr/>
        </p:nvSpPr>
        <p:spPr bwMode="auto">
          <a:xfrm>
            <a:off x="4271963" y="1465263"/>
            <a:ext cx="85725" cy="85725"/>
          </a:xfrm>
          <a:prstGeom prst="ellipse">
            <a:avLst/>
          </a:prstGeom>
          <a:noFill/>
          <a:ln w="15875">
            <a:solidFill>
              <a:srgbClr val="FFD76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3" name="Oval 104"/>
          <p:cNvSpPr>
            <a:spLocks noChangeArrowheads="1"/>
          </p:cNvSpPr>
          <p:nvPr/>
        </p:nvSpPr>
        <p:spPr bwMode="auto">
          <a:xfrm>
            <a:off x="4275138" y="1468438"/>
            <a:ext cx="79375" cy="79375"/>
          </a:xfrm>
          <a:prstGeom prst="ellipse">
            <a:avLst/>
          </a:prstGeom>
          <a:noFill/>
          <a:ln w="15875">
            <a:solidFill>
              <a:srgbClr val="FFDA7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4" name="Oval 105"/>
          <p:cNvSpPr>
            <a:spLocks noChangeArrowheads="1"/>
          </p:cNvSpPr>
          <p:nvPr/>
        </p:nvSpPr>
        <p:spPr bwMode="auto">
          <a:xfrm>
            <a:off x="4278313" y="1471613"/>
            <a:ext cx="73025" cy="7302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5" name="Oval 106"/>
          <p:cNvSpPr>
            <a:spLocks noChangeArrowheads="1"/>
          </p:cNvSpPr>
          <p:nvPr/>
        </p:nvSpPr>
        <p:spPr bwMode="auto">
          <a:xfrm>
            <a:off x="4281488" y="1474788"/>
            <a:ext cx="66675" cy="66675"/>
          </a:xfrm>
          <a:prstGeom prst="ellipse">
            <a:avLst/>
          </a:prstGeom>
          <a:noFill/>
          <a:ln w="15875">
            <a:solidFill>
              <a:srgbClr val="FFE08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6" name="Oval 107"/>
          <p:cNvSpPr>
            <a:spLocks noChangeArrowheads="1"/>
          </p:cNvSpPr>
          <p:nvPr/>
        </p:nvSpPr>
        <p:spPr bwMode="auto">
          <a:xfrm>
            <a:off x="4283075" y="1477963"/>
            <a:ext cx="61913" cy="60325"/>
          </a:xfrm>
          <a:prstGeom prst="ellipse">
            <a:avLst/>
          </a:prstGeom>
          <a:noFill/>
          <a:ln w="15875">
            <a:solidFill>
              <a:srgbClr val="FFE39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7" name="Oval 108"/>
          <p:cNvSpPr>
            <a:spLocks noChangeArrowheads="1"/>
          </p:cNvSpPr>
          <p:nvPr/>
        </p:nvSpPr>
        <p:spPr bwMode="auto">
          <a:xfrm>
            <a:off x="4286250" y="1481138"/>
            <a:ext cx="55563" cy="55562"/>
          </a:xfrm>
          <a:prstGeom prst="ellipse">
            <a:avLst/>
          </a:prstGeom>
          <a:noFill/>
          <a:ln w="15875">
            <a:solidFill>
              <a:srgbClr val="FFE7A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8" name="Oval 109"/>
          <p:cNvSpPr>
            <a:spLocks noChangeArrowheads="1"/>
          </p:cNvSpPr>
          <p:nvPr/>
        </p:nvSpPr>
        <p:spPr bwMode="auto">
          <a:xfrm>
            <a:off x="4289425" y="1484313"/>
            <a:ext cx="49213" cy="49212"/>
          </a:xfrm>
          <a:prstGeom prst="ellipse">
            <a:avLst/>
          </a:prstGeom>
          <a:noFill/>
          <a:ln w="15875">
            <a:solidFill>
              <a:srgbClr val="FFEAA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9" name="Oval 110"/>
          <p:cNvSpPr>
            <a:spLocks noChangeArrowheads="1"/>
          </p:cNvSpPr>
          <p:nvPr/>
        </p:nvSpPr>
        <p:spPr bwMode="auto">
          <a:xfrm>
            <a:off x="4292600" y="1487488"/>
            <a:ext cx="42863" cy="42862"/>
          </a:xfrm>
          <a:prstGeom prst="ellipse">
            <a:avLst/>
          </a:prstGeom>
          <a:noFill/>
          <a:ln w="15875">
            <a:solidFill>
              <a:srgbClr val="FFEDB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0" name="Oval 111"/>
          <p:cNvSpPr>
            <a:spLocks noChangeArrowheads="1"/>
          </p:cNvSpPr>
          <p:nvPr/>
        </p:nvSpPr>
        <p:spPr bwMode="auto">
          <a:xfrm>
            <a:off x="4295775" y="1490663"/>
            <a:ext cx="36513" cy="36512"/>
          </a:xfrm>
          <a:prstGeom prst="ellipse">
            <a:avLst/>
          </a:prstGeom>
          <a:noFill/>
          <a:ln w="15875">
            <a:solidFill>
              <a:srgbClr val="FFF0C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1" name="Oval 112"/>
          <p:cNvSpPr>
            <a:spLocks noChangeArrowheads="1"/>
          </p:cNvSpPr>
          <p:nvPr/>
        </p:nvSpPr>
        <p:spPr bwMode="auto">
          <a:xfrm>
            <a:off x="4298950" y="1493838"/>
            <a:ext cx="30163" cy="30162"/>
          </a:xfrm>
          <a:prstGeom prst="ellipse">
            <a:avLst/>
          </a:prstGeom>
          <a:noFill/>
          <a:ln w="15875">
            <a:solidFill>
              <a:srgbClr val="FFF3D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2" name="Oval 113"/>
          <p:cNvSpPr>
            <a:spLocks noChangeArrowheads="1"/>
          </p:cNvSpPr>
          <p:nvPr/>
        </p:nvSpPr>
        <p:spPr bwMode="auto">
          <a:xfrm>
            <a:off x="4302125" y="1497013"/>
            <a:ext cx="23813" cy="23812"/>
          </a:xfrm>
          <a:prstGeom prst="ellipse">
            <a:avLst/>
          </a:prstGeom>
          <a:noFill/>
          <a:ln w="15875">
            <a:solidFill>
              <a:srgbClr val="FFF6D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3" name="Oval 114"/>
          <p:cNvSpPr>
            <a:spLocks noChangeArrowheads="1"/>
          </p:cNvSpPr>
          <p:nvPr/>
        </p:nvSpPr>
        <p:spPr bwMode="auto">
          <a:xfrm>
            <a:off x="4305300" y="1498600"/>
            <a:ext cx="17463" cy="19050"/>
          </a:xfrm>
          <a:prstGeom prst="ellipse">
            <a:avLst/>
          </a:prstGeom>
          <a:noFill/>
          <a:ln w="15875">
            <a:solidFill>
              <a:srgbClr val="FFF9E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4" name="Oval 115"/>
          <p:cNvSpPr>
            <a:spLocks noChangeArrowheads="1"/>
          </p:cNvSpPr>
          <p:nvPr/>
        </p:nvSpPr>
        <p:spPr bwMode="auto">
          <a:xfrm>
            <a:off x="4308475" y="1501775"/>
            <a:ext cx="11113" cy="12700"/>
          </a:xfrm>
          <a:prstGeom prst="ellipse">
            <a:avLst/>
          </a:prstGeom>
          <a:noFill/>
          <a:ln w="15875">
            <a:solidFill>
              <a:srgbClr val="FFFCF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5" name="Oval 116"/>
          <p:cNvSpPr>
            <a:spLocks noChangeArrowheads="1"/>
          </p:cNvSpPr>
          <p:nvPr/>
        </p:nvSpPr>
        <p:spPr bwMode="auto">
          <a:xfrm>
            <a:off x="4311650" y="150495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6" name="Oval 117"/>
          <p:cNvSpPr>
            <a:spLocks noChangeArrowheads="1"/>
          </p:cNvSpPr>
          <p:nvPr/>
        </p:nvSpPr>
        <p:spPr bwMode="auto">
          <a:xfrm>
            <a:off x="4243388" y="1441450"/>
            <a:ext cx="141287" cy="136525"/>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7" name="Rectangle 118"/>
          <p:cNvSpPr>
            <a:spLocks noChangeArrowheads="1"/>
          </p:cNvSpPr>
          <p:nvPr/>
        </p:nvSpPr>
        <p:spPr bwMode="auto">
          <a:xfrm>
            <a:off x="1293813" y="1260475"/>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8" name="Oval 119"/>
          <p:cNvSpPr>
            <a:spLocks noChangeArrowheads="1"/>
          </p:cNvSpPr>
          <p:nvPr/>
        </p:nvSpPr>
        <p:spPr bwMode="auto">
          <a:xfrm>
            <a:off x="1296988" y="1428750"/>
            <a:ext cx="279400" cy="188913"/>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9" name="Oval 120"/>
          <p:cNvSpPr>
            <a:spLocks noChangeArrowheads="1"/>
          </p:cNvSpPr>
          <p:nvPr/>
        </p:nvSpPr>
        <p:spPr bwMode="auto">
          <a:xfrm>
            <a:off x="1300163" y="1428750"/>
            <a:ext cx="273050" cy="188913"/>
          </a:xfrm>
          <a:prstGeom prst="ellipse">
            <a:avLst/>
          </a:prstGeom>
          <a:noFill/>
          <a:ln w="15875">
            <a:solidFill>
              <a:srgbClr val="FFBD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0" name="Oval 121"/>
          <p:cNvSpPr>
            <a:spLocks noChangeArrowheads="1"/>
          </p:cNvSpPr>
          <p:nvPr/>
        </p:nvSpPr>
        <p:spPr bwMode="auto">
          <a:xfrm>
            <a:off x="1303338" y="1431925"/>
            <a:ext cx="268287" cy="182563"/>
          </a:xfrm>
          <a:prstGeom prst="ellipse">
            <a:avLst/>
          </a:prstGeom>
          <a:noFill/>
          <a:ln w="15875">
            <a:solidFill>
              <a:srgbClr val="FFB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1" name="Oval 122"/>
          <p:cNvSpPr>
            <a:spLocks noChangeArrowheads="1"/>
          </p:cNvSpPr>
          <p:nvPr/>
        </p:nvSpPr>
        <p:spPr bwMode="auto">
          <a:xfrm>
            <a:off x="1304925" y="1435100"/>
            <a:ext cx="263525" cy="177800"/>
          </a:xfrm>
          <a:prstGeom prst="ellipse">
            <a:avLst/>
          </a:prstGeom>
          <a:noFill/>
          <a:ln w="15875">
            <a:solidFill>
              <a:srgbClr val="FFC01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2" name="Oval 123"/>
          <p:cNvSpPr>
            <a:spLocks noChangeArrowheads="1"/>
          </p:cNvSpPr>
          <p:nvPr/>
        </p:nvSpPr>
        <p:spPr bwMode="auto">
          <a:xfrm>
            <a:off x="1308100" y="1435100"/>
            <a:ext cx="257175" cy="177800"/>
          </a:xfrm>
          <a:prstGeom prst="ellipse">
            <a:avLst/>
          </a:prstGeom>
          <a:noFill/>
          <a:ln w="15875">
            <a:solidFill>
              <a:srgbClr val="FFC11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3" name="Oval 124"/>
          <p:cNvSpPr>
            <a:spLocks noChangeArrowheads="1"/>
          </p:cNvSpPr>
          <p:nvPr/>
        </p:nvSpPr>
        <p:spPr bwMode="auto">
          <a:xfrm>
            <a:off x="1311275" y="1438275"/>
            <a:ext cx="250825" cy="171450"/>
          </a:xfrm>
          <a:prstGeom prst="ellipse">
            <a:avLst/>
          </a:prstGeom>
          <a:noFill/>
          <a:ln w="15875">
            <a:solidFill>
              <a:srgbClr val="FFC31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4" name="Oval 125"/>
          <p:cNvSpPr>
            <a:spLocks noChangeArrowheads="1"/>
          </p:cNvSpPr>
          <p:nvPr/>
        </p:nvSpPr>
        <p:spPr bwMode="auto">
          <a:xfrm>
            <a:off x="1314450" y="1441450"/>
            <a:ext cx="244475" cy="165100"/>
          </a:xfrm>
          <a:prstGeom prst="ellipse">
            <a:avLst/>
          </a:prstGeom>
          <a:noFill/>
          <a:ln w="15875">
            <a:solidFill>
              <a:srgbClr val="FFC4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5" name="Oval 126"/>
          <p:cNvSpPr>
            <a:spLocks noChangeArrowheads="1"/>
          </p:cNvSpPr>
          <p:nvPr/>
        </p:nvSpPr>
        <p:spPr bwMode="auto">
          <a:xfrm>
            <a:off x="1317625" y="1441450"/>
            <a:ext cx="238125" cy="165100"/>
          </a:xfrm>
          <a:prstGeom prst="ellipse">
            <a:avLst/>
          </a:prstGeom>
          <a:noFill/>
          <a:ln w="15875">
            <a:solidFill>
              <a:srgbClr val="FFC6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6" name="Oval 127"/>
          <p:cNvSpPr>
            <a:spLocks noChangeArrowheads="1"/>
          </p:cNvSpPr>
          <p:nvPr/>
        </p:nvSpPr>
        <p:spPr bwMode="auto">
          <a:xfrm>
            <a:off x="1320800" y="1444625"/>
            <a:ext cx="231775" cy="158750"/>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7" name="Oval 128"/>
          <p:cNvSpPr>
            <a:spLocks noChangeArrowheads="1"/>
          </p:cNvSpPr>
          <p:nvPr/>
        </p:nvSpPr>
        <p:spPr bwMode="auto">
          <a:xfrm>
            <a:off x="1323975" y="1447800"/>
            <a:ext cx="225425" cy="152400"/>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8" name="Oval 129"/>
          <p:cNvSpPr>
            <a:spLocks noChangeArrowheads="1"/>
          </p:cNvSpPr>
          <p:nvPr/>
        </p:nvSpPr>
        <p:spPr bwMode="auto">
          <a:xfrm>
            <a:off x="1327150" y="1447800"/>
            <a:ext cx="219075" cy="152400"/>
          </a:xfrm>
          <a:prstGeom prst="ellipse">
            <a:avLst/>
          </a:prstGeom>
          <a:noFill/>
          <a:ln w="15875">
            <a:solidFill>
              <a:srgbClr val="FFCA3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9" name="Oval 130"/>
          <p:cNvSpPr>
            <a:spLocks noChangeArrowheads="1"/>
          </p:cNvSpPr>
          <p:nvPr/>
        </p:nvSpPr>
        <p:spPr bwMode="auto">
          <a:xfrm>
            <a:off x="1330325" y="1450975"/>
            <a:ext cx="212725" cy="146050"/>
          </a:xfrm>
          <a:prstGeom prst="ellipse">
            <a:avLst/>
          </a:prstGeom>
          <a:noFill/>
          <a:ln w="15875">
            <a:solidFill>
              <a:srgbClr val="FFCC3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0" name="Oval 131"/>
          <p:cNvSpPr>
            <a:spLocks noChangeArrowheads="1"/>
          </p:cNvSpPr>
          <p:nvPr/>
        </p:nvSpPr>
        <p:spPr bwMode="auto">
          <a:xfrm>
            <a:off x="1333500" y="1454150"/>
            <a:ext cx="206375" cy="139700"/>
          </a:xfrm>
          <a:prstGeom prst="ellipse">
            <a:avLst/>
          </a:prstGeom>
          <a:noFill/>
          <a:ln w="15875">
            <a:solidFill>
              <a:srgbClr val="FFCD4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1" name="Oval 132"/>
          <p:cNvSpPr>
            <a:spLocks noChangeArrowheads="1"/>
          </p:cNvSpPr>
          <p:nvPr/>
        </p:nvSpPr>
        <p:spPr bwMode="auto">
          <a:xfrm>
            <a:off x="1336675" y="1454150"/>
            <a:ext cx="200025" cy="139700"/>
          </a:xfrm>
          <a:prstGeom prst="ellipse">
            <a:avLst/>
          </a:prstGeom>
          <a:noFill/>
          <a:ln w="15875">
            <a:solidFill>
              <a:srgbClr val="FFCF4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2" name="Oval 133"/>
          <p:cNvSpPr>
            <a:spLocks noChangeArrowheads="1"/>
          </p:cNvSpPr>
          <p:nvPr/>
        </p:nvSpPr>
        <p:spPr bwMode="auto">
          <a:xfrm>
            <a:off x="1339850" y="1457325"/>
            <a:ext cx="193675" cy="133350"/>
          </a:xfrm>
          <a:prstGeom prst="ellipse">
            <a:avLst/>
          </a:prstGeom>
          <a:noFill/>
          <a:ln w="15875">
            <a:solidFill>
              <a:srgbClr val="FFD04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3" name="Oval 134"/>
          <p:cNvSpPr>
            <a:spLocks noChangeArrowheads="1"/>
          </p:cNvSpPr>
          <p:nvPr/>
        </p:nvSpPr>
        <p:spPr bwMode="auto">
          <a:xfrm>
            <a:off x="1343025" y="1460500"/>
            <a:ext cx="188913" cy="127000"/>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4" name="Oval 135"/>
          <p:cNvSpPr>
            <a:spLocks noChangeArrowheads="1"/>
          </p:cNvSpPr>
          <p:nvPr/>
        </p:nvSpPr>
        <p:spPr bwMode="auto">
          <a:xfrm>
            <a:off x="1344613" y="1460500"/>
            <a:ext cx="184150" cy="127000"/>
          </a:xfrm>
          <a:prstGeom prst="ellipse">
            <a:avLst/>
          </a:prstGeom>
          <a:noFill/>
          <a:ln w="15875">
            <a:solidFill>
              <a:srgbClr val="FFD35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5" name="Oval 136"/>
          <p:cNvSpPr>
            <a:spLocks noChangeArrowheads="1"/>
          </p:cNvSpPr>
          <p:nvPr/>
        </p:nvSpPr>
        <p:spPr bwMode="auto">
          <a:xfrm>
            <a:off x="1347788" y="1462088"/>
            <a:ext cx="177800" cy="122237"/>
          </a:xfrm>
          <a:prstGeom prst="ellipse">
            <a:avLst/>
          </a:prstGeom>
          <a:noFill/>
          <a:ln w="15875">
            <a:solidFill>
              <a:srgbClr val="FFD56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6" name="Oval 137"/>
          <p:cNvSpPr>
            <a:spLocks noChangeArrowheads="1"/>
          </p:cNvSpPr>
          <p:nvPr/>
        </p:nvSpPr>
        <p:spPr bwMode="auto">
          <a:xfrm>
            <a:off x="1350963" y="1465263"/>
            <a:ext cx="171450" cy="115887"/>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7" name="Oval 138"/>
          <p:cNvSpPr>
            <a:spLocks noChangeArrowheads="1"/>
          </p:cNvSpPr>
          <p:nvPr/>
        </p:nvSpPr>
        <p:spPr bwMode="auto">
          <a:xfrm>
            <a:off x="1354138" y="1465263"/>
            <a:ext cx="165100" cy="115887"/>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8" name="Oval 139"/>
          <p:cNvSpPr>
            <a:spLocks noChangeArrowheads="1"/>
          </p:cNvSpPr>
          <p:nvPr/>
        </p:nvSpPr>
        <p:spPr bwMode="auto">
          <a:xfrm>
            <a:off x="1357313" y="1468438"/>
            <a:ext cx="158750" cy="109537"/>
          </a:xfrm>
          <a:prstGeom prst="ellipse">
            <a:avLst/>
          </a:prstGeom>
          <a:noFill/>
          <a:ln w="15875">
            <a:solidFill>
              <a:srgbClr val="FFD97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9" name="Oval 140"/>
          <p:cNvSpPr>
            <a:spLocks noChangeArrowheads="1"/>
          </p:cNvSpPr>
          <p:nvPr/>
        </p:nvSpPr>
        <p:spPr bwMode="auto">
          <a:xfrm>
            <a:off x="1360488" y="1471613"/>
            <a:ext cx="152400" cy="103187"/>
          </a:xfrm>
          <a:prstGeom prst="ellipse">
            <a:avLst/>
          </a:prstGeom>
          <a:noFill/>
          <a:ln w="15875">
            <a:solidFill>
              <a:srgbClr val="FFDB7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0" name="Oval 141"/>
          <p:cNvSpPr>
            <a:spLocks noChangeArrowheads="1"/>
          </p:cNvSpPr>
          <p:nvPr/>
        </p:nvSpPr>
        <p:spPr bwMode="auto">
          <a:xfrm>
            <a:off x="1363663" y="1471613"/>
            <a:ext cx="146050" cy="103187"/>
          </a:xfrm>
          <a:prstGeom prst="ellipse">
            <a:avLst/>
          </a:prstGeom>
          <a:noFill/>
          <a:ln w="15875">
            <a:solidFill>
              <a:srgbClr val="FFDC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1" name="Oval 142"/>
          <p:cNvSpPr>
            <a:spLocks noChangeArrowheads="1"/>
          </p:cNvSpPr>
          <p:nvPr/>
        </p:nvSpPr>
        <p:spPr bwMode="auto">
          <a:xfrm>
            <a:off x="1366838" y="1474788"/>
            <a:ext cx="139700" cy="98425"/>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2" name="Oval 143"/>
          <p:cNvSpPr>
            <a:spLocks noChangeArrowheads="1"/>
          </p:cNvSpPr>
          <p:nvPr/>
        </p:nvSpPr>
        <p:spPr bwMode="auto">
          <a:xfrm>
            <a:off x="1370013" y="1477963"/>
            <a:ext cx="133350" cy="92075"/>
          </a:xfrm>
          <a:prstGeom prst="ellipse">
            <a:avLst/>
          </a:prstGeom>
          <a:noFill/>
          <a:ln w="15875">
            <a:solidFill>
              <a:srgbClr val="FFE08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3" name="Oval 144"/>
          <p:cNvSpPr>
            <a:spLocks noChangeArrowheads="1"/>
          </p:cNvSpPr>
          <p:nvPr/>
        </p:nvSpPr>
        <p:spPr bwMode="auto">
          <a:xfrm>
            <a:off x="1373188" y="1477963"/>
            <a:ext cx="127000" cy="92075"/>
          </a:xfrm>
          <a:prstGeom prst="ellipse">
            <a:avLst/>
          </a:prstGeom>
          <a:noFill/>
          <a:ln w="15875">
            <a:solidFill>
              <a:srgbClr val="FFE18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4" name="Oval 145"/>
          <p:cNvSpPr>
            <a:spLocks noChangeArrowheads="1"/>
          </p:cNvSpPr>
          <p:nvPr/>
        </p:nvSpPr>
        <p:spPr bwMode="auto">
          <a:xfrm>
            <a:off x="1376363" y="1481138"/>
            <a:ext cx="120650" cy="85725"/>
          </a:xfrm>
          <a:prstGeom prst="ellipse">
            <a:avLst/>
          </a:prstGeom>
          <a:noFill/>
          <a:ln w="15875">
            <a:solidFill>
              <a:srgbClr val="FFE3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5" name="Oval 146"/>
          <p:cNvSpPr>
            <a:spLocks noChangeArrowheads="1"/>
          </p:cNvSpPr>
          <p:nvPr/>
        </p:nvSpPr>
        <p:spPr bwMode="auto">
          <a:xfrm>
            <a:off x="1379538" y="1484313"/>
            <a:ext cx="115887" cy="79375"/>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6" name="Oval 147"/>
          <p:cNvSpPr>
            <a:spLocks noChangeArrowheads="1"/>
          </p:cNvSpPr>
          <p:nvPr/>
        </p:nvSpPr>
        <p:spPr bwMode="auto">
          <a:xfrm>
            <a:off x="1381125" y="1484313"/>
            <a:ext cx="111125" cy="7937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7" name="Oval 148"/>
          <p:cNvSpPr>
            <a:spLocks noChangeArrowheads="1"/>
          </p:cNvSpPr>
          <p:nvPr/>
        </p:nvSpPr>
        <p:spPr bwMode="auto">
          <a:xfrm>
            <a:off x="1384300" y="1487488"/>
            <a:ext cx="104775" cy="73025"/>
          </a:xfrm>
          <a:prstGeom prst="ellipse">
            <a:avLst/>
          </a:prstGeom>
          <a:noFill/>
          <a:ln w="15875">
            <a:solidFill>
              <a:srgbClr val="FFE7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8" name="Oval 149"/>
          <p:cNvSpPr>
            <a:spLocks noChangeArrowheads="1"/>
          </p:cNvSpPr>
          <p:nvPr/>
        </p:nvSpPr>
        <p:spPr bwMode="auto">
          <a:xfrm>
            <a:off x="1387475" y="1490663"/>
            <a:ext cx="98425" cy="6667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9" name="Oval 150"/>
          <p:cNvSpPr>
            <a:spLocks noChangeArrowheads="1"/>
          </p:cNvSpPr>
          <p:nvPr/>
        </p:nvSpPr>
        <p:spPr bwMode="auto">
          <a:xfrm>
            <a:off x="1390650" y="1490663"/>
            <a:ext cx="92075" cy="66675"/>
          </a:xfrm>
          <a:prstGeom prst="ellipse">
            <a:avLst/>
          </a:prstGeom>
          <a:noFill/>
          <a:ln w="15875">
            <a:solidFill>
              <a:srgbClr val="FFEAB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0" name="Oval 151"/>
          <p:cNvSpPr>
            <a:spLocks noChangeArrowheads="1"/>
          </p:cNvSpPr>
          <p:nvPr/>
        </p:nvSpPr>
        <p:spPr bwMode="auto">
          <a:xfrm>
            <a:off x="1393825" y="1493838"/>
            <a:ext cx="85725" cy="60325"/>
          </a:xfrm>
          <a:prstGeom prst="ellipse">
            <a:avLst/>
          </a:prstGeom>
          <a:noFill/>
          <a:ln w="15875">
            <a:solidFill>
              <a:srgbClr val="FFECB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1" name="Oval 152"/>
          <p:cNvSpPr>
            <a:spLocks noChangeArrowheads="1"/>
          </p:cNvSpPr>
          <p:nvPr/>
        </p:nvSpPr>
        <p:spPr bwMode="auto">
          <a:xfrm>
            <a:off x="1397000" y="1497013"/>
            <a:ext cx="79375" cy="53975"/>
          </a:xfrm>
          <a:prstGeom prst="ellipse">
            <a:avLst/>
          </a:prstGeom>
          <a:noFill/>
          <a:ln w="15875">
            <a:solidFill>
              <a:srgbClr val="FFEDB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2" name="Oval 153"/>
          <p:cNvSpPr>
            <a:spLocks noChangeArrowheads="1"/>
          </p:cNvSpPr>
          <p:nvPr/>
        </p:nvSpPr>
        <p:spPr bwMode="auto">
          <a:xfrm>
            <a:off x="1400175" y="1497013"/>
            <a:ext cx="73025" cy="53975"/>
          </a:xfrm>
          <a:prstGeom prst="ellipse">
            <a:avLst/>
          </a:prstGeom>
          <a:noFill/>
          <a:ln w="15875">
            <a:solidFill>
              <a:srgbClr val="FFEFC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3" name="Oval 154"/>
          <p:cNvSpPr>
            <a:spLocks noChangeArrowheads="1"/>
          </p:cNvSpPr>
          <p:nvPr/>
        </p:nvSpPr>
        <p:spPr bwMode="auto">
          <a:xfrm>
            <a:off x="1403350" y="1498600"/>
            <a:ext cx="66675" cy="49213"/>
          </a:xfrm>
          <a:prstGeom prst="ellipse">
            <a:avLst/>
          </a:prstGeom>
          <a:noFill/>
          <a:ln w="15875">
            <a:solidFill>
              <a:srgbClr val="FFF0C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4" name="Oval 155"/>
          <p:cNvSpPr>
            <a:spLocks noChangeArrowheads="1"/>
          </p:cNvSpPr>
          <p:nvPr/>
        </p:nvSpPr>
        <p:spPr bwMode="auto">
          <a:xfrm>
            <a:off x="1406525" y="1501775"/>
            <a:ext cx="60325" cy="42863"/>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5" name="Oval 156"/>
          <p:cNvSpPr>
            <a:spLocks noChangeArrowheads="1"/>
          </p:cNvSpPr>
          <p:nvPr/>
        </p:nvSpPr>
        <p:spPr bwMode="auto">
          <a:xfrm>
            <a:off x="1409700" y="1501775"/>
            <a:ext cx="53975" cy="42863"/>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6" name="Oval 157"/>
          <p:cNvSpPr>
            <a:spLocks noChangeArrowheads="1"/>
          </p:cNvSpPr>
          <p:nvPr/>
        </p:nvSpPr>
        <p:spPr bwMode="auto">
          <a:xfrm>
            <a:off x="1412875" y="1504950"/>
            <a:ext cx="47625" cy="36513"/>
          </a:xfrm>
          <a:prstGeom prst="ellipse">
            <a:avLst/>
          </a:prstGeom>
          <a:noFill/>
          <a:ln w="15875">
            <a:solidFill>
              <a:srgbClr val="FFF5D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7" name="Oval 158"/>
          <p:cNvSpPr>
            <a:spLocks noChangeArrowheads="1"/>
          </p:cNvSpPr>
          <p:nvPr/>
        </p:nvSpPr>
        <p:spPr bwMode="auto">
          <a:xfrm>
            <a:off x="1416050" y="1508125"/>
            <a:ext cx="41275" cy="30163"/>
          </a:xfrm>
          <a:prstGeom prst="ellipse">
            <a:avLst/>
          </a:prstGeom>
          <a:noFill/>
          <a:ln w="15875">
            <a:solidFill>
              <a:srgbClr val="FFF6D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8" name="Oval 159"/>
          <p:cNvSpPr>
            <a:spLocks noChangeArrowheads="1"/>
          </p:cNvSpPr>
          <p:nvPr/>
        </p:nvSpPr>
        <p:spPr bwMode="auto">
          <a:xfrm>
            <a:off x="1419225" y="1508125"/>
            <a:ext cx="36513" cy="30163"/>
          </a:xfrm>
          <a:prstGeom prst="ellipse">
            <a:avLst/>
          </a:prstGeom>
          <a:noFill/>
          <a:ln w="15875">
            <a:solidFill>
              <a:srgbClr val="FFF8E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9" name="Oval 160"/>
          <p:cNvSpPr>
            <a:spLocks noChangeArrowheads="1"/>
          </p:cNvSpPr>
          <p:nvPr/>
        </p:nvSpPr>
        <p:spPr bwMode="auto">
          <a:xfrm>
            <a:off x="1420813" y="1511300"/>
            <a:ext cx="31750" cy="25400"/>
          </a:xfrm>
          <a:prstGeom prst="ellipse">
            <a:avLst/>
          </a:prstGeom>
          <a:noFill/>
          <a:ln w="15875">
            <a:solidFill>
              <a:srgbClr val="FFF9E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0" name="Oval 161"/>
          <p:cNvSpPr>
            <a:spLocks noChangeArrowheads="1"/>
          </p:cNvSpPr>
          <p:nvPr/>
        </p:nvSpPr>
        <p:spPr bwMode="auto">
          <a:xfrm>
            <a:off x="1423988" y="1514475"/>
            <a:ext cx="25400" cy="19050"/>
          </a:xfrm>
          <a:prstGeom prst="ellipse">
            <a:avLst/>
          </a:prstGeom>
          <a:noFill/>
          <a:ln w="15875">
            <a:solidFill>
              <a:srgbClr val="FFFBE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1" name="Oval 162"/>
          <p:cNvSpPr>
            <a:spLocks noChangeArrowheads="1"/>
          </p:cNvSpPr>
          <p:nvPr/>
        </p:nvSpPr>
        <p:spPr bwMode="auto">
          <a:xfrm>
            <a:off x="1427163" y="1514475"/>
            <a:ext cx="19050" cy="19050"/>
          </a:xfrm>
          <a:prstGeom prst="ellipse">
            <a:avLst/>
          </a:prstGeom>
          <a:noFill/>
          <a:ln w="15875">
            <a:solidFill>
              <a:srgbClr val="FFFCF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2" name="Oval 163"/>
          <p:cNvSpPr>
            <a:spLocks noChangeArrowheads="1"/>
          </p:cNvSpPr>
          <p:nvPr/>
        </p:nvSpPr>
        <p:spPr bwMode="auto">
          <a:xfrm>
            <a:off x="1430338" y="1517650"/>
            <a:ext cx="12700" cy="12700"/>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3" name="Oval 164"/>
          <p:cNvSpPr>
            <a:spLocks noChangeArrowheads="1"/>
          </p:cNvSpPr>
          <p:nvPr/>
        </p:nvSpPr>
        <p:spPr bwMode="auto">
          <a:xfrm>
            <a:off x="1433513" y="1520825"/>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4" name="Oval 165"/>
          <p:cNvSpPr>
            <a:spLocks noChangeArrowheads="1"/>
          </p:cNvSpPr>
          <p:nvPr/>
        </p:nvSpPr>
        <p:spPr bwMode="auto">
          <a:xfrm>
            <a:off x="1296988" y="1428750"/>
            <a:ext cx="279400" cy="188913"/>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5" name="Rectangle 166"/>
          <p:cNvSpPr>
            <a:spLocks noChangeArrowheads="1"/>
          </p:cNvSpPr>
          <p:nvPr/>
        </p:nvSpPr>
        <p:spPr bwMode="auto">
          <a:xfrm>
            <a:off x="989013" y="1120775"/>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6" name="Oval 167"/>
          <p:cNvSpPr>
            <a:spLocks noChangeArrowheads="1"/>
          </p:cNvSpPr>
          <p:nvPr/>
        </p:nvSpPr>
        <p:spPr bwMode="auto">
          <a:xfrm>
            <a:off x="992188" y="1289050"/>
            <a:ext cx="228600" cy="188913"/>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7" name="Oval 168"/>
          <p:cNvSpPr>
            <a:spLocks noChangeArrowheads="1"/>
          </p:cNvSpPr>
          <p:nvPr/>
        </p:nvSpPr>
        <p:spPr bwMode="auto">
          <a:xfrm>
            <a:off x="995363" y="1289050"/>
            <a:ext cx="222250" cy="188913"/>
          </a:xfrm>
          <a:prstGeom prst="ellipse">
            <a:avLst/>
          </a:prstGeom>
          <a:noFill/>
          <a:ln w="15875">
            <a:solidFill>
              <a:srgbClr val="FFBD0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8" name="Oval 169"/>
          <p:cNvSpPr>
            <a:spLocks noChangeArrowheads="1"/>
          </p:cNvSpPr>
          <p:nvPr/>
        </p:nvSpPr>
        <p:spPr bwMode="auto">
          <a:xfrm>
            <a:off x="998538" y="1292225"/>
            <a:ext cx="215900" cy="182563"/>
          </a:xfrm>
          <a:prstGeom prst="ellipse">
            <a:avLst/>
          </a:prstGeom>
          <a:noFill/>
          <a:ln w="15875">
            <a:solidFill>
              <a:srgbClr val="FFBF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9" name="Oval 170"/>
          <p:cNvSpPr>
            <a:spLocks noChangeArrowheads="1"/>
          </p:cNvSpPr>
          <p:nvPr/>
        </p:nvSpPr>
        <p:spPr bwMode="auto">
          <a:xfrm>
            <a:off x="1000125" y="1295400"/>
            <a:ext cx="211138" cy="176213"/>
          </a:xfrm>
          <a:prstGeom prst="ellipse">
            <a:avLst/>
          </a:prstGeom>
          <a:noFill/>
          <a:ln w="15875">
            <a:solidFill>
              <a:srgbClr val="FFC1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0" name="Oval 171"/>
          <p:cNvSpPr>
            <a:spLocks noChangeArrowheads="1"/>
          </p:cNvSpPr>
          <p:nvPr/>
        </p:nvSpPr>
        <p:spPr bwMode="auto">
          <a:xfrm>
            <a:off x="1003300" y="1298575"/>
            <a:ext cx="204788" cy="169863"/>
          </a:xfrm>
          <a:prstGeom prst="ellipse">
            <a:avLst/>
          </a:prstGeom>
          <a:noFill/>
          <a:ln w="15875">
            <a:solidFill>
              <a:srgbClr val="FFC31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1" name="Oval 172"/>
          <p:cNvSpPr>
            <a:spLocks noChangeArrowheads="1"/>
          </p:cNvSpPr>
          <p:nvPr/>
        </p:nvSpPr>
        <p:spPr bwMode="auto">
          <a:xfrm>
            <a:off x="1006475" y="1301750"/>
            <a:ext cx="198438" cy="163513"/>
          </a:xfrm>
          <a:prstGeom prst="ellipse">
            <a:avLst/>
          </a:prstGeom>
          <a:noFill/>
          <a:ln w="15875">
            <a:solidFill>
              <a:srgbClr val="FFC5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2" name="Oval 173"/>
          <p:cNvSpPr>
            <a:spLocks noChangeArrowheads="1"/>
          </p:cNvSpPr>
          <p:nvPr/>
        </p:nvSpPr>
        <p:spPr bwMode="auto">
          <a:xfrm>
            <a:off x="1009650" y="1304925"/>
            <a:ext cx="192088" cy="157163"/>
          </a:xfrm>
          <a:prstGeom prst="ellipse">
            <a:avLst/>
          </a:prstGeom>
          <a:noFill/>
          <a:ln w="15875">
            <a:solidFill>
              <a:srgbClr val="FFC62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3" name="Oval 174"/>
          <p:cNvSpPr>
            <a:spLocks noChangeArrowheads="1"/>
          </p:cNvSpPr>
          <p:nvPr/>
        </p:nvSpPr>
        <p:spPr bwMode="auto">
          <a:xfrm>
            <a:off x="1012825" y="1304925"/>
            <a:ext cx="185738" cy="157163"/>
          </a:xfrm>
          <a:prstGeom prst="ellipse">
            <a:avLst/>
          </a:prstGeom>
          <a:noFill/>
          <a:ln w="15875">
            <a:solidFill>
              <a:srgbClr val="FFC83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4" name="Oval 175"/>
          <p:cNvSpPr>
            <a:spLocks noChangeArrowheads="1"/>
          </p:cNvSpPr>
          <p:nvPr/>
        </p:nvSpPr>
        <p:spPr bwMode="auto">
          <a:xfrm>
            <a:off x="1016000" y="1308100"/>
            <a:ext cx="179388" cy="152400"/>
          </a:xfrm>
          <a:prstGeom prst="ellipse">
            <a:avLst/>
          </a:prstGeom>
          <a:noFill/>
          <a:ln w="15875">
            <a:solidFill>
              <a:srgbClr val="FFCA3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5" name="Oval 176"/>
          <p:cNvSpPr>
            <a:spLocks noChangeArrowheads="1"/>
          </p:cNvSpPr>
          <p:nvPr/>
        </p:nvSpPr>
        <p:spPr bwMode="auto">
          <a:xfrm>
            <a:off x="1019175" y="1309688"/>
            <a:ext cx="173038" cy="147637"/>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6" name="Oval 177"/>
          <p:cNvSpPr>
            <a:spLocks noChangeArrowheads="1"/>
          </p:cNvSpPr>
          <p:nvPr/>
        </p:nvSpPr>
        <p:spPr bwMode="auto">
          <a:xfrm>
            <a:off x="1022350" y="1312863"/>
            <a:ext cx="166688" cy="141287"/>
          </a:xfrm>
          <a:prstGeom prst="ellipse">
            <a:avLst/>
          </a:prstGeom>
          <a:noFill/>
          <a:ln w="15875">
            <a:solidFill>
              <a:srgbClr val="FFCE4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7" name="Oval 178"/>
          <p:cNvSpPr>
            <a:spLocks noChangeArrowheads="1"/>
          </p:cNvSpPr>
          <p:nvPr/>
        </p:nvSpPr>
        <p:spPr bwMode="auto">
          <a:xfrm>
            <a:off x="1025525" y="1316038"/>
            <a:ext cx="161925" cy="134937"/>
          </a:xfrm>
          <a:prstGeom prst="ellipse">
            <a:avLst/>
          </a:prstGeom>
          <a:noFill/>
          <a:ln w="15875">
            <a:solidFill>
              <a:srgbClr val="FFD04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8" name="Oval 179"/>
          <p:cNvSpPr>
            <a:spLocks noChangeArrowheads="1"/>
          </p:cNvSpPr>
          <p:nvPr/>
        </p:nvSpPr>
        <p:spPr bwMode="auto">
          <a:xfrm>
            <a:off x="1028700" y="1319213"/>
            <a:ext cx="155575" cy="128587"/>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9" name="Oval 180"/>
          <p:cNvSpPr>
            <a:spLocks noChangeArrowheads="1"/>
          </p:cNvSpPr>
          <p:nvPr/>
        </p:nvSpPr>
        <p:spPr bwMode="auto">
          <a:xfrm>
            <a:off x="1031875" y="1319213"/>
            <a:ext cx="149225" cy="128587"/>
          </a:xfrm>
          <a:prstGeom prst="ellipse">
            <a:avLst/>
          </a:prstGeom>
          <a:noFill/>
          <a:ln w="15875">
            <a:solidFill>
              <a:srgbClr val="FFD45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0" name="Oval 181"/>
          <p:cNvSpPr>
            <a:spLocks noChangeArrowheads="1"/>
          </p:cNvSpPr>
          <p:nvPr/>
        </p:nvSpPr>
        <p:spPr bwMode="auto">
          <a:xfrm>
            <a:off x="1035050" y="1322388"/>
            <a:ext cx="142875" cy="122237"/>
          </a:xfrm>
          <a:prstGeom prst="ellipse">
            <a:avLst/>
          </a:prstGeom>
          <a:noFill/>
          <a:ln w="15875">
            <a:solidFill>
              <a:srgbClr val="FFD66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1" name="Oval 182"/>
          <p:cNvSpPr>
            <a:spLocks noChangeArrowheads="1"/>
          </p:cNvSpPr>
          <p:nvPr/>
        </p:nvSpPr>
        <p:spPr bwMode="auto">
          <a:xfrm>
            <a:off x="1036638" y="1325563"/>
            <a:ext cx="138112" cy="115887"/>
          </a:xfrm>
          <a:prstGeom prst="ellipse">
            <a:avLst/>
          </a:prstGeom>
          <a:noFill/>
          <a:ln w="15875">
            <a:solidFill>
              <a:srgbClr val="FFD86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2" name="Oval 183"/>
          <p:cNvSpPr>
            <a:spLocks noChangeArrowheads="1"/>
          </p:cNvSpPr>
          <p:nvPr/>
        </p:nvSpPr>
        <p:spPr bwMode="auto">
          <a:xfrm>
            <a:off x="1039813" y="1328738"/>
            <a:ext cx="131762" cy="109537"/>
          </a:xfrm>
          <a:prstGeom prst="ellipse">
            <a:avLst/>
          </a:prstGeom>
          <a:noFill/>
          <a:ln w="15875">
            <a:solidFill>
              <a:srgbClr val="FFD97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3" name="Oval 184"/>
          <p:cNvSpPr>
            <a:spLocks noChangeArrowheads="1"/>
          </p:cNvSpPr>
          <p:nvPr/>
        </p:nvSpPr>
        <p:spPr bwMode="auto">
          <a:xfrm>
            <a:off x="1042988" y="1331913"/>
            <a:ext cx="125412" cy="103187"/>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4" name="Oval 185"/>
          <p:cNvSpPr>
            <a:spLocks noChangeArrowheads="1"/>
          </p:cNvSpPr>
          <p:nvPr/>
        </p:nvSpPr>
        <p:spPr bwMode="auto">
          <a:xfrm>
            <a:off x="1046163" y="1335088"/>
            <a:ext cx="119062" cy="96837"/>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5" name="Oval 186"/>
          <p:cNvSpPr>
            <a:spLocks noChangeArrowheads="1"/>
          </p:cNvSpPr>
          <p:nvPr/>
        </p:nvSpPr>
        <p:spPr bwMode="auto">
          <a:xfrm>
            <a:off x="1049338" y="1335088"/>
            <a:ext cx="112712" cy="96837"/>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6" name="Oval 187"/>
          <p:cNvSpPr>
            <a:spLocks noChangeArrowheads="1"/>
          </p:cNvSpPr>
          <p:nvPr/>
        </p:nvSpPr>
        <p:spPr bwMode="auto">
          <a:xfrm>
            <a:off x="1052513" y="1338263"/>
            <a:ext cx="106362" cy="90487"/>
          </a:xfrm>
          <a:prstGeom prst="ellipse">
            <a:avLst/>
          </a:prstGeom>
          <a:noFill/>
          <a:ln w="15875">
            <a:solidFill>
              <a:srgbClr val="FFE18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7" name="Oval 188"/>
          <p:cNvSpPr>
            <a:spLocks noChangeArrowheads="1"/>
          </p:cNvSpPr>
          <p:nvPr/>
        </p:nvSpPr>
        <p:spPr bwMode="auto">
          <a:xfrm>
            <a:off x="1055688" y="1341438"/>
            <a:ext cx="100012" cy="84137"/>
          </a:xfrm>
          <a:prstGeom prst="ellipse">
            <a:avLst/>
          </a:prstGeom>
          <a:noFill/>
          <a:ln w="15875">
            <a:solidFill>
              <a:srgbClr val="FFE39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8" name="Oval 189"/>
          <p:cNvSpPr>
            <a:spLocks noChangeArrowheads="1"/>
          </p:cNvSpPr>
          <p:nvPr/>
        </p:nvSpPr>
        <p:spPr bwMode="auto">
          <a:xfrm>
            <a:off x="1058863" y="1344613"/>
            <a:ext cx="93662" cy="77787"/>
          </a:xfrm>
          <a:prstGeom prst="ellipse">
            <a:avLst/>
          </a:prstGeom>
          <a:noFill/>
          <a:ln w="15875">
            <a:solidFill>
              <a:srgbClr val="FFE5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9" name="Oval 190"/>
          <p:cNvSpPr>
            <a:spLocks noChangeArrowheads="1"/>
          </p:cNvSpPr>
          <p:nvPr/>
        </p:nvSpPr>
        <p:spPr bwMode="auto">
          <a:xfrm>
            <a:off x="1062038" y="1346200"/>
            <a:ext cx="88900" cy="74613"/>
          </a:xfrm>
          <a:prstGeom prst="ellipse">
            <a:avLst/>
          </a:prstGeom>
          <a:noFill/>
          <a:ln w="15875">
            <a:solidFill>
              <a:srgbClr val="FFE7A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0" name="Oval 191"/>
          <p:cNvSpPr>
            <a:spLocks noChangeArrowheads="1"/>
          </p:cNvSpPr>
          <p:nvPr/>
        </p:nvSpPr>
        <p:spPr bwMode="auto">
          <a:xfrm>
            <a:off x="1065213" y="1349375"/>
            <a:ext cx="82550" cy="68263"/>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1" name="Oval 192"/>
          <p:cNvSpPr>
            <a:spLocks noChangeArrowheads="1"/>
          </p:cNvSpPr>
          <p:nvPr/>
        </p:nvSpPr>
        <p:spPr bwMode="auto">
          <a:xfrm>
            <a:off x="1068388" y="1349375"/>
            <a:ext cx="76200" cy="68263"/>
          </a:xfrm>
          <a:prstGeom prst="ellipse">
            <a:avLst/>
          </a:prstGeom>
          <a:noFill/>
          <a:ln w="15875">
            <a:solidFill>
              <a:srgbClr val="FFEBB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2" name="Oval 193"/>
          <p:cNvSpPr>
            <a:spLocks noChangeArrowheads="1"/>
          </p:cNvSpPr>
          <p:nvPr/>
        </p:nvSpPr>
        <p:spPr bwMode="auto">
          <a:xfrm>
            <a:off x="1071563" y="1352550"/>
            <a:ext cx="69850" cy="61913"/>
          </a:xfrm>
          <a:prstGeom prst="ellipse">
            <a:avLst/>
          </a:prstGeom>
          <a:noFill/>
          <a:ln w="15875">
            <a:solidFill>
              <a:srgbClr val="FFECB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3" name="Oval 194"/>
          <p:cNvSpPr>
            <a:spLocks noChangeArrowheads="1"/>
          </p:cNvSpPr>
          <p:nvPr/>
        </p:nvSpPr>
        <p:spPr bwMode="auto">
          <a:xfrm>
            <a:off x="1074738" y="1355725"/>
            <a:ext cx="63500" cy="55563"/>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4" name="Oval 195"/>
          <p:cNvSpPr>
            <a:spLocks noChangeArrowheads="1"/>
          </p:cNvSpPr>
          <p:nvPr/>
        </p:nvSpPr>
        <p:spPr bwMode="auto">
          <a:xfrm>
            <a:off x="1076325" y="1358900"/>
            <a:ext cx="58738" cy="49213"/>
          </a:xfrm>
          <a:prstGeom prst="ellipse">
            <a:avLst/>
          </a:prstGeom>
          <a:noFill/>
          <a:ln w="15875">
            <a:solidFill>
              <a:srgbClr val="FFF0C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5" name="Oval 196"/>
          <p:cNvSpPr>
            <a:spLocks noChangeArrowheads="1"/>
          </p:cNvSpPr>
          <p:nvPr/>
        </p:nvSpPr>
        <p:spPr bwMode="auto">
          <a:xfrm>
            <a:off x="1079500" y="1362075"/>
            <a:ext cx="52388" cy="42863"/>
          </a:xfrm>
          <a:prstGeom prst="ellipse">
            <a:avLst/>
          </a:prstGeom>
          <a:noFill/>
          <a:ln w="15875">
            <a:solidFill>
              <a:srgbClr val="FFF2C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6" name="Oval 197"/>
          <p:cNvSpPr>
            <a:spLocks noChangeArrowheads="1"/>
          </p:cNvSpPr>
          <p:nvPr/>
        </p:nvSpPr>
        <p:spPr bwMode="auto">
          <a:xfrm>
            <a:off x="1082675" y="1365250"/>
            <a:ext cx="46038" cy="36513"/>
          </a:xfrm>
          <a:prstGeom prst="ellipse">
            <a:avLst/>
          </a:prstGeom>
          <a:noFill/>
          <a:ln w="15875">
            <a:solidFill>
              <a:srgbClr val="FFF4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7" name="Oval 198"/>
          <p:cNvSpPr>
            <a:spLocks noChangeArrowheads="1"/>
          </p:cNvSpPr>
          <p:nvPr/>
        </p:nvSpPr>
        <p:spPr bwMode="auto">
          <a:xfrm>
            <a:off x="1085850" y="1365250"/>
            <a:ext cx="39688" cy="36513"/>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8" name="Oval 199"/>
          <p:cNvSpPr>
            <a:spLocks noChangeArrowheads="1"/>
          </p:cNvSpPr>
          <p:nvPr/>
        </p:nvSpPr>
        <p:spPr bwMode="auto">
          <a:xfrm>
            <a:off x="1089025" y="1368425"/>
            <a:ext cx="33338" cy="30163"/>
          </a:xfrm>
          <a:prstGeom prst="ellipse">
            <a:avLst/>
          </a:prstGeom>
          <a:noFill/>
          <a:ln w="15875">
            <a:solidFill>
              <a:srgbClr val="FFF8E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9" name="Oval 200"/>
          <p:cNvSpPr>
            <a:spLocks noChangeArrowheads="1"/>
          </p:cNvSpPr>
          <p:nvPr/>
        </p:nvSpPr>
        <p:spPr bwMode="auto">
          <a:xfrm>
            <a:off x="1092200" y="1371600"/>
            <a:ext cx="26988" cy="23813"/>
          </a:xfrm>
          <a:prstGeom prst="ellipse">
            <a:avLst/>
          </a:prstGeom>
          <a:noFill/>
          <a:ln w="15875">
            <a:solidFill>
              <a:srgbClr val="FFFAE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0" name="Oval 201"/>
          <p:cNvSpPr>
            <a:spLocks noChangeArrowheads="1"/>
          </p:cNvSpPr>
          <p:nvPr/>
        </p:nvSpPr>
        <p:spPr bwMode="auto">
          <a:xfrm>
            <a:off x="1095375" y="1374775"/>
            <a:ext cx="20638" cy="17463"/>
          </a:xfrm>
          <a:prstGeom prst="ellipse">
            <a:avLst/>
          </a:prstGeom>
          <a:noFill/>
          <a:ln w="15875">
            <a:solidFill>
              <a:srgbClr val="FFFCF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1" name="Oval 202"/>
          <p:cNvSpPr>
            <a:spLocks noChangeArrowheads="1"/>
          </p:cNvSpPr>
          <p:nvPr/>
        </p:nvSpPr>
        <p:spPr bwMode="auto">
          <a:xfrm>
            <a:off x="1098550" y="1377950"/>
            <a:ext cx="14288" cy="11113"/>
          </a:xfrm>
          <a:prstGeom prst="ellipse">
            <a:avLst/>
          </a:prstGeom>
          <a:noFill/>
          <a:ln w="15875">
            <a:solidFill>
              <a:srgbClr val="FFFEF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2" name="Oval 203"/>
          <p:cNvSpPr>
            <a:spLocks noChangeArrowheads="1"/>
          </p:cNvSpPr>
          <p:nvPr/>
        </p:nvSpPr>
        <p:spPr bwMode="auto">
          <a:xfrm>
            <a:off x="1101725" y="1381125"/>
            <a:ext cx="9525" cy="4763"/>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3" name="Oval 204"/>
          <p:cNvSpPr>
            <a:spLocks noChangeArrowheads="1"/>
          </p:cNvSpPr>
          <p:nvPr/>
        </p:nvSpPr>
        <p:spPr bwMode="auto">
          <a:xfrm>
            <a:off x="992188" y="1289050"/>
            <a:ext cx="228600" cy="188913"/>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4" name="Rectangle 205"/>
          <p:cNvSpPr>
            <a:spLocks noChangeArrowheads="1"/>
          </p:cNvSpPr>
          <p:nvPr/>
        </p:nvSpPr>
        <p:spPr bwMode="auto">
          <a:xfrm>
            <a:off x="1000125" y="952500"/>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5" name="Oval 206"/>
          <p:cNvSpPr>
            <a:spLocks noChangeArrowheads="1"/>
          </p:cNvSpPr>
          <p:nvPr/>
        </p:nvSpPr>
        <p:spPr bwMode="auto">
          <a:xfrm>
            <a:off x="1003300" y="1120775"/>
            <a:ext cx="165100" cy="104775"/>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6" name="Oval 207"/>
          <p:cNvSpPr>
            <a:spLocks noChangeArrowheads="1"/>
          </p:cNvSpPr>
          <p:nvPr/>
        </p:nvSpPr>
        <p:spPr bwMode="auto">
          <a:xfrm>
            <a:off x="1006475" y="1120775"/>
            <a:ext cx="158750" cy="104775"/>
          </a:xfrm>
          <a:prstGeom prst="ellipse">
            <a:avLst/>
          </a:prstGeom>
          <a:noFill/>
          <a:ln w="15875">
            <a:solidFill>
              <a:srgbClr val="FFBE0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7" name="Oval 208"/>
          <p:cNvSpPr>
            <a:spLocks noChangeArrowheads="1"/>
          </p:cNvSpPr>
          <p:nvPr/>
        </p:nvSpPr>
        <p:spPr bwMode="auto">
          <a:xfrm>
            <a:off x="1009650" y="1123950"/>
            <a:ext cx="152400" cy="98425"/>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8" name="Oval 209"/>
          <p:cNvSpPr>
            <a:spLocks noChangeArrowheads="1"/>
          </p:cNvSpPr>
          <p:nvPr/>
        </p:nvSpPr>
        <p:spPr bwMode="auto">
          <a:xfrm>
            <a:off x="1012825" y="1123950"/>
            <a:ext cx="146050" cy="98425"/>
          </a:xfrm>
          <a:prstGeom prst="ellipse">
            <a:avLst/>
          </a:prstGeom>
          <a:noFill/>
          <a:ln w="15875">
            <a:solidFill>
              <a:srgbClr val="FFC3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9" name="Oval 210"/>
          <p:cNvSpPr>
            <a:spLocks noChangeArrowheads="1"/>
          </p:cNvSpPr>
          <p:nvPr/>
        </p:nvSpPr>
        <p:spPr bwMode="auto">
          <a:xfrm>
            <a:off x="1016000" y="1127125"/>
            <a:ext cx="139700" cy="92075"/>
          </a:xfrm>
          <a:prstGeom prst="ellipse">
            <a:avLst/>
          </a:prstGeom>
          <a:noFill/>
          <a:ln w="15875">
            <a:solidFill>
              <a:srgbClr val="FFC6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0" name="Oval 211"/>
          <p:cNvSpPr>
            <a:spLocks noChangeArrowheads="1"/>
          </p:cNvSpPr>
          <p:nvPr/>
        </p:nvSpPr>
        <p:spPr bwMode="auto">
          <a:xfrm>
            <a:off x="1019175" y="1130300"/>
            <a:ext cx="133350" cy="85725"/>
          </a:xfrm>
          <a:prstGeom prst="ellipse">
            <a:avLst/>
          </a:prstGeom>
          <a:noFill/>
          <a:ln w="15875">
            <a:solidFill>
              <a:srgbClr val="FFC83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1" name="Oval 212"/>
          <p:cNvSpPr>
            <a:spLocks noChangeArrowheads="1"/>
          </p:cNvSpPr>
          <p:nvPr/>
        </p:nvSpPr>
        <p:spPr bwMode="auto">
          <a:xfrm>
            <a:off x="1022350" y="1130300"/>
            <a:ext cx="128588" cy="85725"/>
          </a:xfrm>
          <a:prstGeom prst="ellipse">
            <a:avLst/>
          </a:prstGeom>
          <a:noFill/>
          <a:ln w="15875">
            <a:solidFill>
              <a:srgbClr val="FFCB3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2" name="Oval 213"/>
          <p:cNvSpPr>
            <a:spLocks noChangeArrowheads="1"/>
          </p:cNvSpPr>
          <p:nvPr/>
        </p:nvSpPr>
        <p:spPr bwMode="auto">
          <a:xfrm>
            <a:off x="1025525" y="1133475"/>
            <a:ext cx="122238" cy="79375"/>
          </a:xfrm>
          <a:prstGeom prst="ellipse">
            <a:avLst/>
          </a:prstGeom>
          <a:noFill/>
          <a:ln w="15875">
            <a:solidFill>
              <a:srgbClr val="FFCD4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3" name="Oval 214"/>
          <p:cNvSpPr>
            <a:spLocks noChangeArrowheads="1"/>
          </p:cNvSpPr>
          <p:nvPr/>
        </p:nvSpPr>
        <p:spPr bwMode="auto">
          <a:xfrm>
            <a:off x="1028700" y="1136650"/>
            <a:ext cx="115888" cy="73025"/>
          </a:xfrm>
          <a:prstGeom prst="ellipse">
            <a:avLst/>
          </a:prstGeom>
          <a:noFill/>
          <a:ln w="15875">
            <a:solidFill>
              <a:srgbClr val="FFD04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4" name="Oval 215"/>
          <p:cNvSpPr>
            <a:spLocks noChangeArrowheads="1"/>
          </p:cNvSpPr>
          <p:nvPr/>
        </p:nvSpPr>
        <p:spPr bwMode="auto">
          <a:xfrm>
            <a:off x="1031875" y="1136650"/>
            <a:ext cx="109538" cy="73025"/>
          </a:xfrm>
          <a:prstGeom prst="ellipse">
            <a:avLst/>
          </a:prstGeom>
          <a:noFill/>
          <a:ln w="15875">
            <a:solidFill>
              <a:srgbClr val="FFD35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5" name="Oval 216"/>
          <p:cNvSpPr>
            <a:spLocks noChangeArrowheads="1"/>
          </p:cNvSpPr>
          <p:nvPr/>
        </p:nvSpPr>
        <p:spPr bwMode="auto">
          <a:xfrm>
            <a:off x="1035050" y="1139825"/>
            <a:ext cx="103188" cy="66675"/>
          </a:xfrm>
          <a:prstGeom prst="ellipse">
            <a:avLst/>
          </a:prstGeom>
          <a:noFill/>
          <a:ln w="15875">
            <a:solidFill>
              <a:srgbClr val="FFD56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6" name="Oval 217"/>
          <p:cNvSpPr>
            <a:spLocks noChangeArrowheads="1"/>
          </p:cNvSpPr>
          <p:nvPr/>
        </p:nvSpPr>
        <p:spPr bwMode="auto">
          <a:xfrm>
            <a:off x="1036638" y="1139825"/>
            <a:ext cx="98425" cy="66675"/>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7" name="Oval 218"/>
          <p:cNvSpPr>
            <a:spLocks noChangeArrowheads="1"/>
          </p:cNvSpPr>
          <p:nvPr/>
        </p:nvSpPr>
        <p:spPr bwMode="auto">
          <a:xfrm>
            <a:off x="1039813" y="1143000"/>
            <a:ext cx="92075" cy="60325"/>
          </a:xfrm>
          <a:prstGeom prst="ellipse">
            <a:avLst/>
          </a:prstGeom>
          <a:noFill/>
          <a:ln w="15875">
            <a:solidFill>
              <a:srgbClr val="FFDB7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8" name="Oval 219"/>
          <p:cNvSpPr>
            <a:spLocks noChangeArrowheads="1"/>
          </p:cNvSpPr>
          <p:nvPr/>
        </p:nvSpPr>
        <p:spPr bwMode="auto">
          <a:xfrm>
            <a:off x="1042988" y="1146175"/>
            <a:ext cx="85725" cy="5397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9" name="Oval 220"/>
          <p:cNvSpPr>
            <a:spLocks noChangeArrowheads="1"/>
          </p:cNvSpPr>
          <p:nvPr/>
        </p:nvSpPr>
        <p:spPr bwMode="auto">
          <a:xfrm>
            <a:off x="1046163" y="1146175"/>
            <a:ext cx="79375" cy="53975"/>
          </a:xfrm>
          <a:prstGeom prst="ellipse">
            <a:avLst/>
          </a:prstGeom>
          <a:noFill/>
          <a:ln w="15875">
            <a:solidFill>
              <a:srgbClr val="FFE08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0" name="Oval 221"/>
          <p:cNvSpPr>
            <a:spLocks noChangeArrowheads="1"/>
          </p:cNvSpPr>
          <p:nvPr/>
        </p:nvSpPr>
        <p:spPr bwMode="auto">
          <a:xfrm>
            <a:off x="1049338" y="1149350"/>
            <a:ext cx="73025" cy="47625"/>
          </a:xfrm>
          <a:prstGeom prst="ellipse">
            <a:avLst/>
          </a:prstGeom>
          <a:noFill/>
          <a:ln w="15875">
            <a:solidFill>
              <a:srgbClr val="FFE3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1" name="Oval 222"/>
          <p:cNvSpPr>
            <a:spLocks noChangeArrowheads="1"/>
          </p:cNvSpPr>
          <p:nvPr/>
        </p:nvSpPr>
        <p:spPr bwMode="auto">
          <a:xfrm>
            <a:off x="1052513" y="1152525"/>
            <a:ext cx="66675" cy="41275"/>
          </a:xfrm>
          <a:prstGeom prst="ellipse">
            <a:avLst/>
          </a:prstGeom>
          <a:noFill/>
          <a:ln w="15875">
            <a:solidFill>
              <a:srgbClr val="FFE59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2" name="Oval 223"/>
          <p:cNvSpPr>
            <a:spLocks noChangeArrowheads="1"/>
          </p:cNvSpPr>
          <p:nvPr/>
        </p:nvSpPr>
        <p:spPr bwMode="auto">
          <a:xfrm>
            <a:off x="1055688" y="1152525"/>
            <a:ext cx="60325" cy="41275"/>
          </a:xfrm>
          <a:prstGeom prst="ellipse">
            <a:avLst/>
          </a:prstGeom>
          <a:noFill/>
          <a:ln w="15875">
            <a:solidFill>
              <a:srgbClr val="FFE8A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3" name="Oval 224"/>
          <p:cNvSpPr>
            <a:spLocks noChangeArrowheads="1"/>
          </p:cNvSpPr>
          <p:nvPr/>
        </p:nvSpPr>
        <p:spPr bwMode="auto">
          <a:xfrm>
            <a:off x="1058863" y="1154113"/>
            <a:ext cx="53975" cy="38100"/>
          </a:xfrm>
          <a:prstGeom prst="ellipse">
            <a:avLst/>
          </a:prstGeom>
          <a:noFill/>
          <a:ln w="15875">
            <a:solidFill>
              <a:srgbClr val="FFEAB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4" name="Oval 225"/>
          <p:cNvSpPr>
            <a:spLocks noChangeArrowheads="1"/>
          </p:cNvSpPr>
          <p:nvPr/>
        </p:nvSpPr>
        <p:spPr bwMode="auto">
          <a:xfrm>
            <a:off x="1062038" y="1154113"/>
            <a:ext cx="49212" cy="38100"/>
          </a:xfrm>
          <a:prstGeom prst="ellipse">
            <a:avLst/>
          </a:prstGeom>
          <a:noFill/>
          <a:ln w="15875">
            <a:solidFill>
              <a:srgbClr val="FFEDB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5" name="Oval 226"/>
          <p:cNvSpPr>
            <a:spLocks noChangeArrowheads="1"/>
          </p:cNvSpPr>
          <p:nvPr/>
        </p:nvSpPr>
        <p:spPr bwMode="auto">
          <a:xfrm>
            <a:off x="1065213" y="1157288"/>
            <a:ext cx="42862" cy="31750"/>
          </a:xfrm>
          <a:prstGeom prst="ellipse">
            <a:avLst/>
          </a:prstGeom>
          <a:noFill/>
          <a:ln w="15875">
            <a:solidFill>
              <a:srgbClr val="FFF0C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6" name="Oval 227"/>
          <p:cNvSpPr>
            <a:spLocks noChangeArrowheads="1"/>
          </p:cNvSpPr>
          <p:nvPr/>
        </p:nvSpPr>
        <p:spPr bwMode="auto">
          <a:xfrm>
            <a:off x="1068388" y="1160463"/>
            <a:ext cx="36512" cy="25400"/>
          </a:xfrm>
          <a:prstGeom prst="ellipse">
            <a:avLst/>
          </a:prstGeom>
          <a:noFill/>
          <a:ln w="15875">
            <a:solidFill>
              <a:srgbClr val="FFF2C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7" name="Oval 228"/>
          <p:cNvSpPr>
            <a:spLocks noChangeArrowheads="1"/>
          </p:cNvSpPr>
          <p:nvPr/>
        </p:nvSpPr>
        <p:spPr bwMode="auto">
          <a:xfrm>
            <a:off x="1071563" y="1160463"/>
            <a:ext cx="30162" cy="25400"/>
          </a:xfrm>
          <a:prstGeom prst="ellipse">
            <a:avLst/>
          </a:prstGeom>
          <a:noFill/>
          <a:ln w="15875">
            <a:solidFill>
              <a:srgbClr val="FFF5D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8" name="Oval 229"/>
          <p:cNvSpPr>
            <a:spLocks noChangeArrowheads="1"/>
          </p:cNvSpPr>
          <p:nvPr/>
        </p:nvSpPr>
        <p:spPr bwMode="auto">
          <a:xfrm>
            <a:off x="1074738" y="1163638"/>
            <a:ext cx="23812" cy="19050"/>
          </a:xfrm>
          <a:prstGeom prst="ellipse">
            <a:avLst/>
          </a:prstGeom>
          <a:noFill/>
          <a:ln w="15875">
            <a:solidFill>
              <a:srgbClr val="FFF8E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9" name="Oval 230"/>
          <p:cNvSpPr>
            <a:spLocks noChangeArrowheads="1"/>
          </p:cNvSpPr>
          <p:nvPr/>
        </p:nvSpPr>
        <p:spPr bwMode="auto">
          <a:xfrm>
            <a:off x="1076325" y="1166813"/>
            <a:ext cx="19050" cy="12700"/>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0" name="Oval 231"/>
          <p:cNvSpPr>
            <a:spLocks noChangeArrowheads="1"/>
          </p:cNvSpPr>
          <p:nvPr/>
        </p:nvSpPr>
        <p:spPr bwMode="auto">
          <a:xfrm>
            <a:off x="1079500" y="1166813"/>
            <a:ext cx="12700" cy="12700"/>
          </a:xfrm>
          <a:prstGeom prst="ellipse">
            <a:avLst/>
          </a:prstGeom>
          <a:noFill/>
          <a:ln w="15875">
            <a:solidFill>
              <a:srgbClr val="FFFDF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1" name="Oval 232"/>
          <p:cNvSpPr>
            <a:spLocks noChangeArrowheads="1"/>
          </p:cNvSpPr>
          <p:nvPr/>
        </p:nvSpPr>
        <p:spPr bwMode="auto">
          <a:xfrm>
            <a:off x="1082675" y="1169988"/>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2" name="Oval 233"/>
          <p:cNvSpPr>
            <a:spLocks noChangeArrowheads="1"/>
          </p:cNvSpPr>
          <p:nvPr/>
        </p:nvSpPr>
        <p:spPr bwMode="auto">
          <a:xfrm>
            <a:off x="1003300" y="1120775"/>
            <a:ext cx="165100" cy="104775"/>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3" name="Rectangle 268"/>
          <p:cNvSpPr>
            <a:spLocks noChangeArrowheads="1"/>
          </p:cNvSpPr>
          <p:nvPr/>
        </p:nvSpPr>
        <p:spPr bwMode="auto">
          <a:xfrm>
            <a:off x="4699000" y="728663"/>
            <a:ext cx="411956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ea typeface="ＭＳ Ｐゴシック" pitchFamily="34" charset="-128"/>
              </a:rPr>
              <a:t>3000 paquets de protons</a:t>
            </a:r>
          </a:p>
          <a:p>
            <a:pPr>
              <a:spcBef>
                <a:spcPct val="0"/>
              </a:spcBef>
              <a:buClrTx/>
              <a:buSzTx/>
              <a:buFontTx/>
              <a:buNone/>
            </a:pPr>
            <a:r>
              <a:rPr lang="en-US" altLang="fr-FR" sz="1800">
                <a:solidFill>
                  <a:srgbClr val="000000"/>
                </a:solidFill>
                <a:ea typeface="ＭＳ Ｐゴシック" pitchFamily="34" charset="-128"/>
              </a:rPr>
              <a:t>100 milliard de protons par paquet</a:t>
            </a:r>
          </a:p>
          <a:p>
            <a:pPr eaLnBrk="1" hangingPunct="1">
              <a:spcBef>
                <a:spcPct val="0"/>
              </a:spcBef>
              <a:buClrTx/>
              <a:buSzTx/>
              <a:buFontTx/>
              <a:buNone/>
            </a:pPr>
            <a:r>
              <a:rPr lang="en-US" altLang="fr-FR" sz="1800"/>
              <a:t>Croisements de faisceaux: </a:t>
            </a:r>
            <a:r>
              <a:rPr lang="en-US" altLang="fr-FR" sz="1800">
                <a:solidFill>
                  <a:srgbClr val="000000"/>
                </a:solidFill>
              </a:rPr>
              <a:t>20 MHz </a:t>
            </a:r>
          </a:p>
          <a:p>
            <a:pPr eaLnBrk="1" hangingPunct="1">
              <a:spcBef>
                <a:spcPct val="0"/>
              </a:spcBef>
              <a:buClrTx/>
              <a:buSzTx/>
              <a:buFontTx/>
              <a:buNone/>
            </a:pPr>
            <a:endParaRPr lang="en-US" altLang="fr-FR" sz="1800"/>
          </a:p>
          <a:p>
            <a:pPr>
              <a:spcBef>
                <a:spcPct val="0"/>
              </a:spcBef>
              <a:buClrTx/>
              <a:buSzTx/>
              <a:buFontTx/>
              <a:buNone/>
            </a:pPr>
            <a:r>
              <a:rPr lang="en-US" altLang="fr-FR" sz="1800">
                <a:solidFill>
                  <a:srgbClr val="000000"/>
                </a:solidFill>
              </a:rPr>
              <a:t>~ </a:t>
            </a:r>
            <a:r>
              <a:rPr lang="en-US" altLang="fr-FR" sz="1800">
                <a:solidFill>
                  <a:srgbClr val="FF0000"/>
                </a:solidFill>
              </a:rPr>
              <a:t>20 collisions de protons</a:t>
            </a:r>
          </a:p>
          <a:p>
            <a:pPr>
              <a:spcBef>
                <a:spcPct val="0"/>
              </a:spcBef>
              <a:buClrTx/>
              <a:buSzTx/>
              <a:buFontTx/>
              <a:buNone/>
            </a:pPr>
            <a:r>
              <a:rPr lang="en-US" altLang="fr-FR" sz="1800">
                <a:solidFill>
                  <a:srgbClr val="FF0000"/>
                </a:solidFill>
              </a:rPr>
              <a:t> </a:t>
            </a:r>
            <a:r>
              <a:rPr lang="en-US" altLang="fr-FR" sz="1800">
                <a:solidFill>
                  <a:srgbClr val="000000"/>
                </a:solidFill>
              </a:rPr>
              <a:t>par croisement des faisceaux</a:t>
            </a:r>
            <a:endParaRPr lang="en-US" altLang="fr-FR" sz="1800"/>
          </a:p>
          <a:p>
            <a:pPr>
              <a:spcBef>
                <a:spcPct val="0"/>
              </a:spcBef>
              <a:buClrTx/>
              <a:buSzTx/>
              <a:buFontTx/>
              <a:buNone/>
            </a:pPr>
            <a:endParaRPr lang="en-US" altLang="fr-FR" sz="1600">
              <a:ea typeface="ＭＳ Ｐゴシック" pitchFamily="34" charset="-128"/>
            </a:endParaRPr>
          </a:p>
        </p:txBody>
      </p:sp>
      <p:sp>
        <p:nvSpPr>
          <p:cNvPr id="56554" name="Rectangle 269"/>
          <p:cNvSpPr>
            <a:spLocks noChangeArrowheads="1"/>
          </p:cNvSpPr>
          <p:nvPr/>
        </p:nvSpPr>
        <p:spPr bwMode="auto">
          <a:xfrm>
            <a:off x="9043988" y="920750"/>
            <a:ext cx="6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 </a:t>
            </a:r>
            <a:endParaRPr lang="en-US" altLang="fr-FR" sz="2800">
              <a:latin typeface="Times" pitchFamily="1" charset="0"/>
              <a:ea typeface="ＭＳ Ｐゴシック" pitchFamily="34" charset="-128"/>
            </a:endParaRPr>
          </a:p>
        </p:txBody>
      </p:sp>
      <p:sp>
        <p:nvSpPr>
          <p:cNvPr id="56555" name="Rectangle 272"/>
          <p:cNvSpPr>
            <a:spLocks noChangeArrowheads="1"/>
          </p:cNvSpPr>
          <p:nvPr/>
        </p:nvSpPr>
        <p:spPr bwMode="auto">
          <a:xfrm>
            <a:off x="7164388" y="1320800"/>
            <a:ext cx="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endParaRPr lang="en-GB" altLang="fr-FR" sz="2800">
              <a:latin typeface="Times" pitchFamily="1" charset="0"/>
              <a:ea typeface="ＭＳ Ｐゴシック" pitchFamily="34" charset="-128"/>
            </a:endParaRPr>
          </a:p>
        </p:txBody>
      </p:sp>
      <p:sp>
        <p:nvSpPr>
          <p:cNvPr id="56556" name="Rectangle 289"/>
          <p:cNvSpPr>
            <a:spLocks noChangeArrowheads="1"/>
          </p:cNvSpPr>
          <p:nvPr/>
        </p:nvSpPr>
        <p:spPr bwMode="auto">
          <a:xfrm>
            <a:off x="323850" y="4289425"/>
            <a:ext cx="79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Partons</a:t>
            </a:r>
            <a:endParaRPr lang="en-US" altLang="fr-FR" sz="2800">
              <a:latin typeface="Times" pitchFamily="1" charset="0"/>
              <a:ea typeface="ＭＳ Ｐゴシック" pitchFamily="34" charset="-128"/>
            </a:endParaRPr>
          </a:p>
        </p:txBody>
      </p:sp>
      <p:sp>
        <p:nvSpPr>
          <p:cNvPr id="56557" name="Rectangle 290"/>
          <p:cNvSpPr>
            <a:spLocks noChangeArrowheads="1"/>
          </p:cNvSpPr>
          <p:nvPr/>
        </p:nvSpPr>
        <p:spPr bwMode="auto">
          <a:xfrm>
            <a:off x="703263" y="4289425"/>
            <a:ext cx="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endParaRPr lang="en-GB" altLang="fr-FR" sz="2800">
              <a:latin typeface="Times" pitchFamily="1" charset="0"/>
              <a:ea typeface="ＭＳ Ｐゴシック" pitchFamily="34" charset="-128"/>
            </a:endParaRPr>
          </a:p>
        </p:txBody>
      </p:sp>
      <p:sp>
        <p:nvSpPr>
          <p:cNvPr id="56558" name="Rectangle 291"/>
          <p:cNvSpPr>
            <a:spLocks noChangeArrowheads="1"/>
          </p:cNvSpPr>
          <p:nvPr/>
        </p:nvSpPr>
        <p:spPr bwMode="auto">
          <a:xfrm>
            <a:off x="323850" y="4557713"/>
            <a:ext cx="1287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400">
                <a:solidFill>
                  <a:srgbClr val="000000"/>
                </a:solidFill>
                <a:latin typeface="Helvetica" pitchFamily="34" charset="0"/>
                <a:ea typeface="ＭＳ Ｐゴシック" pitchFamily="34" charset="-128"/>
              </a:rPr>
              <a:t>(quarks, gluons)</a:t>
            </a:r>
            <a:endParaRPr lang="en-US" altLang="fr-FR" sz="2800">
              <a:latin typeface="Times" pitchFamily="1" charset="0"/>
              <a:ea typeface="ＭＳ Ｐゴシック" pitchFamily="34" charset="-128"/>
            </a:endParaRPr>
          </a:p>
        </p:txBody>
      </p:sp>
      <p:sp>
        <p:nvSpPr>
          <p:cNvPr id="56559" name="Rectangle 292"/>
          <p:cNvSpPr>
            <a:spLocks noChangeArrowheads="1"/>
          </p:cNvSpPr>
          <p:nvPr/>
        </p:nvSpPr>
        <p:spPr bwMode="auto">
          <a:xfrm>
            <a:off x="334963" y="3362325"/>
            <a:ext cx="79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Protons</a:t>
            </a:r>
            <a:endParaRPr lang="en-US" altLang="fr-FR" sz="2800">
              <a:latin typeface="Times" pitchFamily="1" charset="0"/>
              <a:ea typeface="ＭＳ Ｐゴシック" pitchFamily="34" charset="-128"/>
            </a:endParaRPr>
          </a:p>
        </p:txBody>
      </p:sp>
      <p:sp>
        <p:nvSpPr>
          <p:cNvPr id="56560" name="Rectangle 294"/>
          <p:cNvSpPr>
            <a:spLocks noChangeArrowheads="1"/>
          </p:cNvSpPr>
          <p:nvPr/>
        </p:nvSpPr>
        <p:spPr bwMode="auto">
          <a:xfrm>
            <a:off x="8472488" y="4906963"/>
            <a:ext cx="9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a:solidFill>
                  <a:srgbClr val="AA0008"/>
                </a:solidFill>
                <a:latin typeface="Helvetica" pitchFamily="34" charset="0"/>
                <a:ea typeface="ＭＳ Ｐゴシック" pitchFamily="34" charset="-128"/>
              </a:rPr>
              <a:t> </a:t>
            </a:r>
            <a:endParaRPr lang="en-US" altLang="fr-FR" sz="2800">
              <a:latin typeface="Times" pitchFamily="1" charset="0"/>
              <a:ea typeface="ＭＳ Ｐゴシック" pitchFamily="34" charset="-128"/>
            </a:endParaRPr>
          </a:p>
        </p:txBody>
      </p:sp>
      <p:pic>
        <p:nvPicPr>
          <p:cNvPr id="56561" name="Picture 2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2178050"/>
            <a:ext cx="1612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62" name="Picture 2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2875" y="2203450"/>
            <a:ext cx="162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63" name="Line 297"/>
          <p:cNvSpPr>
            <a:spLocks noChangeShapeType="1"/>
          </p:cNvSpPr>
          <p:nvPr/>
        </p:nvSpPr>
        <p:spPr bwMode="auto">
          <a:xfrm flipH="1">
            <a:off x="1870075" y="2559050"/>
            <a:ext cx="139700" cy="8636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4" name="Line 298"/>
          <p:cNvSpPr>
            <a:spLocks noChangeShapeType="1"/>
          </p:cNvSpPr>
          <p:nvPr/>
        </p:nvSpPr>
        <p:spPr bwMode="auto">
          <a:xfrm>
            <a:off x="2058988" y="2559050"/>
            <a:ext cx="407987" cy="7223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5" name="Line 299"/>
          <p:cNvSpPr>
            <a:spLocks noChangeShapeType="1"/>
          </p:cNvSpPr>
          <p:nvPr/>
        </p:nvSpPr>
        <p:spPr bwMode="auto">
          <a:xfrm flipH="1">
            <a:off x="2744788" y="2559050"/>
            <a:ext cx="319087" cy="7366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6" name="Line 300"/>
          <p:cNvSpPr>
            <a:spLocks noChangeShapeType="1"/>
          </p:cNvSpPr>
          <p:nvPr/>
        </p:nvSpPr>
        <p:spPr bwMode="auto">
          <a:xfrm>
            <a:off x="3100388" y="2559050"/>
            <a:ext cx="192087" cy="7508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7" name="Line 396"/>
          <p:cNvSpPr>
            <a:spLocks noChangeShapeType="1"/>
          </p:cNvSpPr>
          <p:nvPr/>
        </p:nvSpPr>
        <p:spPr bwMode="auto">
          <a:xfrm>
            <a:off x="2287588" y="3538538"/>
            <a:ext cx="127000" cy="107791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8" name="Line 397"/>
          <p:cNvSpPr>
            <a:spLocks noChangeShapeType="1"/>
          </p:cNvSpPr>
          <p:nvPr/>
        </p:nvSpPr>
        <p:spPr bwMode="auto">
          <a:xfrm>
            <a:off x="2298700" y="3549650"/>
            <a:ext cx="257175" cy="903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9" name="Line 398"/>
          <p:cNvSpPr>
            <a:spLocks noChangeShapeType="1"/>
          </p:cNvSpPr>
          <p:nvPr/>
        </p:nvSpPr>
        <p:spPr bwMode="auto">
          <a:xfrm flipH="1">
            <a:off x="2490788" y="3473450"/>
            <a:ext cx="393700" cy="10160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0" name="Line 399"/>
          <p:cNvSpPr>
            <a:spLocks noChangeShapeType="1"/>
          </p:cNvSpPr>
          <p:nvPr/>
        </p:nvSpPr>
        <p:spPr bwMode="auto">
          <a:xfrm flipH="1">
            <a:off x="2668588" y="3473450"/>
            <a:ext cx="215900" cy="10922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1" name="Rectangle 401"/>
          <p:cNvSpPr>
            <a:spLocks noChangeArrowheads="1"/>
          </p:cNvSpPr>
          <p:nvPr/>
        </p:nvSpPr>
        <p:spPr bwMode="auto">
          <a:xfrm>
            <a:off x="1814513" y="1309688"/>
            <a:ext cx="3175" cy="3175"/>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2" name="Oval 402"/>
          <p:cNvSpPr>
            <a:spLocks noChangeArrowheads="1"/>
          </p:cNvSpPr>
          <p:nvPr/>
        </p:nvSpPr>
        <p:spPr bwMode="auto">
          <a:xfrm>
            <a:off x="1817688" y="1477963"/>
            <a:ext cx="317500" cy="204787"/>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3" name="Oval 403"/>
          <p:cNvSpPr>
            <a:spLocks noChangeArrowheads="1"/>
          </p:cNvSpPr>
          <p:nvPr/>
        </p:nvSpPr>
        <p:spPr bwMode="auto">
          <a:xfrm>
            <a:off x="1820863" y="1477963"/>
            <a:ext cx="311150" cy="204787"/>
          </a:xfrm>
          <a:prstGeom prst="ellipse">
            <a:avLst/>
          </a:prstGeom>
          <a:noFill/>
          <a:ln w="15875">
            <a:solidFill>
              <a:srgbClr val="FFBC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4" name="Oval 404"/>
          <p:cNvSpPr>
            <a:spLocks noChangeArrowheads="1"/>
          </p:cNvSpPr>
          <p:nvPr/>
        </p:nvSpPr>
        <p:spPr bwMode="auto">
          <a:xfrm>
            <a:off x="1824038" y="1481138"/>
            <a:ext cx="304800" cy="198437"/>
          </a:xfrm>
          <a:prstGeom prst="ellipse">
            <a:avLst/>
          </a:prstGeom>
          <a:noFill/>
          <a:ln w="15875">
            <a:solidFill>
              <a:srgbClr val="FFBE0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5" name="Oval 405"/>
          <p:cNvSpPr>
            <a:spLocks noChangeArrowheads="1"/>
          </p:cNvSpPr>
          <p:nvPr/>
        </p:nvSpPr>
        <p:spPr bwMode="auto">
          <a:xfrm>
            <a:off x="1827213" y="1481138"/>
            <a:ext cx="298450" cy="198437"/>
          </a:xfrm>
          <a:prstGeom prst="ellipse">
            <a:avLst/>
          </a:prstGeom>
          <a:noFill/>
          <a:ln w="15875">
            <a:solidFill>
              <a:srgbClr val="FFBF0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6" name="Oval 406"/>
          <p:cNvSpPr>
            <a:spLocks noChangeArrowheads="1"/>
          </p:cNvSpPr>
          <p:nvPr/>
        </p:nvSpPr>
        <p:spPr bwMode="auto">
          <a:xfrm>
            <a:off x="1830388" y="1484313"/>
            <a:ext cx="292100" cy="192087"/>
          </a:xfrm>
          <a:prstGeom prst="ellipse">
            <a:avLst/>
          </a:prstGeom>
          <a:noFill/>
          <a:ln w="15875">
            <a:solidFill>
              <a:srgbClr val="FFC01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7" name="Oval 407"/>
          <p:cNvSpPr>
            <a:spLocks noChangeArrowheads="1"/>
          </p:cNvSpPr>
          <p:nvPr/>
        </p:nvSpPr>
        <p:spPr bwMode="auto">
          <a:xfrm>
            <a:off x="1833563" y="1487488"/>
            <a:ext cx="285750" cy="185737"/>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8" name="Oval 408"/>
          <p:cNvSpPr>
            <a:spLocks noChangeArrowheads="1"/>
          </p:cNvSpPr>
          <p:nvPr/>
        </p:nvSpPr>
        <p:spPr bwMode="auto">
          <a:xfrm>
            <a:off x="1836738" y="1487488"/>
            <a:ext cx="279400" cy="185737"/>
          </a:xfrm>
          <a:prstGeom prst="ellipse">
            <a:avLst/>
          </a:prstGeom>
          <a:noFill/>
          <a:ln w="15875">
            <a:solidFill>
              <a:srgbClr val="FFC31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9" name="Oval 409"/>
          <p:cNvSpPr>
            <a:spLocks noChangeArrowheads="1"/>
          </p:cNvSpPr>
          <p:nvPr/>
        </p:nvSpPr>
        <p:spPr bwMode="auto">
          <a:xfrm>
            <a:off x="1838325" y="1490663"/>
            <a:ext cx="274638" cy="179387"/>
          </a:xfrm>
          <a:prstGeom prst="ellipse">
            <a:avLst/>
          </a:prstGeom>
          <a:noFill/>
          <a:ln w="15875">
            <a:solidFill>
              <a:srgbClr val="FFC4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0" name="Oval 410"/>
          <p:cNvSpPr>
            <a:spLocks noChangeArrowheads="1"/>
          </p:cNvSpPr>
          <p:nvPr/>
        </p:nvSpPr>
        <p:spPr bwMode="auto">
          <a:xfrm>
            <a:off x="1841500" y="1493838"/>
            <a:ext cx="268288" cy="173037"/>
          </a:xfrm>
          <a:prstGeom prst="ellipse">
            <a:avLst/>
          </a:prstGeom>
          <a:noFill/>
          <a:ln w="15875">
            <a:solidFill>
              <a:srgbClr val="FFC62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1" name="Oval 411"/>
          <p:cNvSpPr>
            <a:spLocks noChangeArrowheads="1"/>
          </p:cNvSpPr>
          <p:nvPr/>
        </p:nvSpPr>
        <p:spPr bwMode="auto">
          <a:xfrm>
            <a:off x="1844675" y="1493838"/>
            <a:ext cx="261938" cy="173037"/>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2" name="Oval 412"/>
          <p:cNvSpPr>
            <a:spLocks noChangeArrowheads="1"/>
          </p:cNvSpPr>
          <p:nvPr/>
        </p:nvSpPr>
        <p:spPr bwMode="auto">
          <a:xfrm>
            <a:off x="1847850" y="1497013"/>
            <a:ext cx="257175" cy="166687"/>
          </a:xfrm>
          <a:prstGeom prst="ellipse">
            <a:avLst/>
          </a:prstGeom>
          <a:noFill/>
          <a:ln w="15875">
            <a:solidFill>
              <a:srgbClr val="FFC83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3" name="Oval 413"/>
          <p:cNvSpPr>
            <a:spLocks noChangeArrowheads="1"/>
          </p:cNvSpPr>
          <p:nvPr/>
        </p:nvSpPr>
        <p:spPr bwMode="auto">
          <a:xfrm>
            <a:off x="1851025" y="1497013"/>
            <a:ext cx="250825" cy="163512"/>
          </a:xfrm>
          <a:prstGeom prst="ellipse">
            <a:avLst/>
          </a:prstGeom>
          <a:noFill/>
          <a:ln w="15875">
            <a:solidFill>
              <a:srgbClr val="FFCA3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4" name="Oval 414"/>
          <p:cNvSpPr>
            <a:spLocks noChangeArrowheads="1"/>
          </p:cNvSpPr>
          <p:nvPr/>
        </p:nvSpPr>
        <p:spPr bwMode="auto">
          <a:xfrm>
            <a:off x="1854200" y="1498600"/>
            <a:ext cx="244475" cy="161925"/>
          </a:xfrm>
          <a:prstGeom prst="ellipse">
            <a:avLst/>
          </a:prstGeom>
          <a:noFill/>
          <a:ln w="15875">
            <a:solidFill>
              <a:srgbClr val="FFCB3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5" name="Oval 415"/>
          <p:cNvSpPr>
            <a:spLocks noChangeArrowheads="1"/>
          </p:cNvSpPr>
          <p:nvPr/>
        </p:nvSpPr>
        <p:spPr bwMode="auto">
          <a:xfrm>
            <a:off x="1857375" y="1501775"/>
            <a:ext cx="238125" cy="155575"/>
          </a:xfrm>
          <a:prstGeom prst="ellipse">
            <a:avLst/>
          </a:prstGeom>
          <a:noFill/>
          <a:ln w="15875">
            <a:solidFill>
              <a:srgbClr val="FFCC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6" name="Oval 416"/>
          <p:cNvSpPr>
            <a:spLocks noChangeArrowheads="1"/>
          </p:cNvSpPr>
          <p:nvPr/>
        </p:nvSpPr>
        <p:spPr bwMode="auto">
          <a:xfrm>
            <a:off x="1860550" y="1501775"/>
            <a:ext cx="231775" cy="15240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7" name="Oval 417"/>
          <p:cNvSpPr>
            <a:spLocks noChangeArrowheads="1"/>
          </p:cNvSpPr>
          <p:nvPr/>
        </p:nvSpPr>
        <p:spPr bwMode="auto">
          <a:xfrm>
            <a:off x="1863725" y="1504950"/>
            <a:ext cx="225425" cy="149225"/>
          </a:xfrm>
          <a:prstGeom prst="ellipse">
            <a:avLst/>
          </a:prstGeom>
          <a:noFill/>
          <a:ln w="15875">
            <a:solidFill>
              <a:srgbClr val="FFCF4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8" name="Oval 418"/>
          <p:cNvSpPr>
            <a:spLocks noChangeArrowheads="1"/>
          </p:cNvSpPr>
          <p:nvPr/>
        </p:nvSpPr>
        <p:spPr bwMode="auto">
          <a:xfrm>
            <a:off x="1866900" y="1508125"/>
            <a:ext cx="219075" cy="142875"/>
          </a:xfrm>
          <a:prstGeom prst="ellipse">
            <a:avLst/>
          </a:prstGeom>
          <a:noFill/>
          <a:ln w="15875">
            <a:solidFill>
              <a:srgbClr val="FFD05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9" name="Oval 419"/>
          <p:cNvSpPr>
            <a:spLocks noChangeArrowheads="1"/>
          </p:cNvSpPr>
          <p:nvPr/>
        </p:nvSpPr>
        <p:spPr bwMode="auto">
          <a:xfrm>
            <a:off x="1870075" y="1508125"/>
            <a:ext cx="212725" cy="141288"/>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0" name="Oval 420"/>
          <p:cNvSpPr>
            <a:spLocks noChangeArrowheads="1"/>
          </p:cNvSpPr>
          <p:nvPr/>
        </p:nvSpPr>
        <p:spPr bwMode="auto">
          <a:xfrm>
            <a:off x="1873250" y="1511300"/>
            <a:ext cx="206375" cy="138113"/>
          </a:xfrm>
          <a:prstGeom prst="ellipse">
            <a:avLst/>
          </a:prstGeom>
          <a:noFill/>
          <a:ln w="15875">
            <a:solidFill>
              <a:srgbClr val="FFD3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1" name="Oval 421"/>
          <p:cNvSpPr>
            <a:spLocks noChangeArrowheads="1"/>
          </p:cNvSpPr>
          <p:nvPr/>
        </p:nvSpPr>
        <p:spPr bwMode="auto">
          <a:xfrm>
            <a:off x="1876425" y="1514475"/>
            <a:ext cx="200025" cy="131763"/>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2" name="Oval 422"/>
          <p:cNvSpPr>
            <a:spLocks noChangeArrowheads="1"/>
          </p:cNvSpPr>
          <p:nvPr/>
        </p:nvSpPr>
        <p:spPr bwMode="auto">
          <a:xfrm>
            <a:off x="1878013" y="1514475"/>
            <a:ext cx="195262" cy="128588"/>
          </a:xfrm>
          <a:prstGeom prst="ellipse">
            <a:avLst/>
          </a:prstGeom>
          <a:noFill/>
          <a:ln w="15875">
            <a:solidFill>
              <a:srgbClr val="FFD66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3" name="Oval 423"/>
          <p:cNvSpPr>
            <a:spLocks noChangeArrowheads="1"/>
          </p:cNvSpPr>
          <p:nvPr/>
        </p:nvSpPr>
        <p:spPr bwMode="auto">
          <a:xfrm>
            <a:off x="1881188" y="1517650"/>
            <a:ext cx="188912" cy="125413"/>
          </a:xfrm>
          <a:prstGeom prst="ellipse">
            <a:avLst/>
          </a:prstGeom>
          <a:noFill/>
          <a:ln w="15875">
            <a:solidFill>
              <a:srgbClr val="FFD76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4" name="Oval 424"/>
          <p:cNvSpPr>
            <a:spLocks noChangeArrowheads="1"/>
          </p:cNvSpPr>
          <p:nvPr/>
        </p:nvSpPr>
        <p:spPr bwMode="auto">
          <a:xfrm>
            <a:off x="1884363" y="1517650"/>
            <a:ext cx="182562" cy="122238"/>
          </a:xfrm>
          <a:prstGeom prst="ellipse">
            <a:avLst/>
          </a:prstGeom>
          <a:noFill/>
          <a:ln w="15875">
            <a:solidFill>
              <a:srgbClr val="FFD96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5" name="Oval 425"/>
          <p:cNvSpPr>
            <a:spLocks noChangeArrowheads="1"/>
          </p:cNvSpPr>
          <p:nvPr/>
        </p:nvSpPr>
        <p:spPr bwMode="auto">
          <a:xfrm>
            <a:off x="1887538" y="1520825"/>
            <a:ext cx="177800" cy="115888"/>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6" name="Oval 426"/>
          <p:cNvSpPr>
            <a:spLocks noChangeArrowheads="1"/>
          </p:cNvSpPr>
          <p:nvPr/>
        </p:nvSpPr>
        <p:spPr bwMode="auto">
          <a:xfrm>
            <a:off x="1890713" y="1524000"/>
            <a:ext cx="171450" cy="112713"/>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7" name="Oval 427"/>
          <p:cNvSpPr>
            <a:spLocks noChangeArrowheads="1"/>
          </p:cNvSpPr>
          <p:nvPr/>
        </p:nvSpPr>
        <p:spPr bwMode="auto">
          <a:xfrm>
            <a:off x="1893888" y="1524000"/>
            <a:ext cx="165100" cy="109538"/>
          </a:xfrm>
          <a:prstGeom prst="ellipse">
            <a:avLst/>
          </a:prstGeom>
          <a:noFill/>
          <a:ln w="15875">
            <a:solidFill>
              <a:srgbClr val="FFDD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8" name="Oval 428"/>
          <p:cNvSpPr>
            <a:spLocks noChangeArrowheads="1"/>
          </p:cNvSpPr>
          <p:nvPr/>
        </p:nvSpPr>
        <p:spPr bwMode="auto">
          <a:xfrm>
            <a:off x="1897063" y="1527175"/>
            <a:ext cx="158750" cy="103188"/>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9" name="Oval 429"/>
          <p:cNvSpPr>
            <a:spLocks noChangeArrowheads="1"/>
          </p:cNvSpPr>
          <p:nvPr/>
        </p:nvSpPr>
        <p:spPr bwMode="auto">
          <a:xfrm>
            <a:off x="1900238" y="1530350"/>
            <a:ext cx="152400" cy="100013"/>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0" name="Oval 430"/>
          <p:cNvSpPr>
            <a:spLocks noChangeArrowheads="1"/>
          </p:cNvSpPr>
          <p:nvPr/>
        </p:nvSpPr>
        <p:spPr bwMode="auto">
          <a:xfrm>
            <a:off x="1903413" y="1530350"/>
            <a:ext cx="146050" cy="96838"/>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1" name="Oval 431"/>
          <p:cNvSpPr>
            <a:spLocks noChangeArrowheads="1"/>
          </p:cNvSpPr>
          <p:nvPr/>
        </p:nvSpPr>
        <p:spPr bwMode="auto">
          <a:xfrm>
            <a:off x="1906588" y="1533525"/>
            <a:ext cx="139700" cy="93663"/>
          </a:xfrm>
          <a:prstGeom prst="ellipse">
            <a:avLst/>
          </a:prstGeom>
          <a:noFill/>
          <a:ln w="15875">
            <a:solidFill>
              <a:srgbClr val="FFE29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2" name="Oval 432"/>
          <p:cNvSpPr>
            <a:spLocks noChangeArrowheads="1"/>
          </p:cNvSpPr>
          <p:nvPr/>
        </p:nvSpPr>
        <p:spPr bwMode="auto">
          <a:xfrm>
            <a:off x="1909763" y="1536700"/>
            <a:ext cx="133350" cy="87313"/>
          </a:xfrm>
          <a:prstGeom prst="ellipse">
            <a:avLst/>
          </a:prstGeom>
          <a:noFill/>
          <a:ln w="15875">
            <a:solidFill>
              <a:srgbClr val="FFE39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3" name="Oval 433"/>
          <p:cNvSpPr>
            <a:spLocks noChangeArrowheads="1"/>
          </p:cNvSpPr>
          <p:nvPr/>
        </p:nvSpPr>
        <p:spPr bwMode="auto">
          <a:xfrm>
            <a:off x="1912938" y="1536700"/>
            <a:ext cx="127000" cy="84138"/>
          </a:xfrm>
          <a:prstGeom prst="ellipse">
            <a:avLst/>
          </a:prstGeom>
          <a:noFill/>
          <a:ln w="15875">
            <a:solidFill>
              <a:srgbClr val="FFE59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4" name="Oval 434"/>
          <p:cNvSpPr>
            <a:spLocks noChangeArrowheads="1"/>
          </p:cNvSpPr>
          <p:nvPr/>
        </p:nvSpPr>
        <p:spPr bwMode="auto">
          <a:xfrm>
            <a:off x="1914525" y="1538288"/>
            <a:ext cx="122238" cy="82550"/>
          </a:xfrm>
          <a:prstGeom prst="ellipse">
            <a:avLst/>
          </a:prstGeom>
          <a:noFill/>
          <a:ln w="15875">
            <a:solidFill>
              <a:srgbClr val="FFE6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5" name="Oval 435"/>
          <p:cNvSpPr>
            <a:spLocks noChangeArrowheads="1"/>
          </p:cNvSpPr>
          <p:nvPr/>
        </p:nvSpPr>
        <p:spPr bwMode="auto">
          <a:xfrm>
            <a:off x="1917700" y="1538288"/>
            <a:ext cx="115888" cy="79375"/>
          </a:xfrm>
          <a:prstGeom prst="ellipse">
            <a:avLst/>
          </a:prstGeom>
          <a:noFill/>
          <a:ln w="15875">
            <a:solidFill>
              <a:srgbClr val="FFE7A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6" name="Oval 436"/>
          <p:cNvSpPr>
            <a:spLocks noChangeArrowheads="1"/>
          </p:cNvSpPr>
          <p:nvPr/>
        </p:nvSpPr>
        <p:spPr bwMode="auto">
          <a:xfrm>
            <a:off x="1920875" y="1541463"/>
            <a:ext cx="109538" cy="7302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7" name="Oval 437"/>
          <p:cNvSpPr>
            <a:spLocks noChangeArrowheads="1"/>
          </p:cNvSpPr>
          <p:nvPr/>
        </p:nvSpPr>
        <p:spPr bwMode="auto">
          <a:xfrm>
            <a:off x="1924050" y="1544638"/>
            <a:ext cx="104775" cy="69850"/>
          </a:xfrm>
          <a:prstGeom prst="ellipse">
            <a:avLst/>
          </a:prstGeom>
          <a:noFill/>
          <a:ln w="15875">
            <a:solidFill>
              <a:srgbClr val="FFEA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8" name="Oval 438"/>
          <p:cNvSpPr>
            <a:spLocks noChangeArrowheads="1"/>
          </p:cNvSpPr>
          <p:nvPr/>
        </p:nvSpPr>
        <p:spPr bwMode="auto">
          <a:xfrm>
            <a:off x="1927225" y="1544638"/>
            <a:ext cx="98425" cy="68262"/>
          </a:xfrm>
          <a:prstGeom prst="ellipse">
            <a:avLst/>
          </a:prstGeom>
          <a:noFill/>
          <a:ln w="15875">
            <a:solidFill>
              <a:srgbClr val="FFEBB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9" name="Oval 439"/>
          <p:cNvSpPr>
            <a:spLocks noChangeArrowheads="1"/>
          </p:cNvSpPr>
          <p:nvPr/>
        </p:nvSpPr>
        <p:spPr bwMode="auto">
          <a:xfrm>
            <a:off x="1930400" y="1547813"/>
            <a:ext cx="92075" cy="61912"/>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0" name="Oval 440"/>
          <p:cNvSpPr>
            <a:spLocks noChangeArrowheads="1"/>
          </p:cNvSpPr>
          <p:nvPr/>
        </p:nvSpPr>
        <p:spPr bwMode="auto">
          <a:xfrm>
            <a:off x="1933575" y="1550988"/>
            <a:ext cx="85725" cy="58737"/>
          </a:xfrm>
          <a:prstGeom prst="ellipse">
            <a:avLst/>
          </a:prstGeom>
          <a:noFill/>
          <a:ln w="15875">
            <a:solidFill>
              <a:srgbClr val="FFEEB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1" name="Oval 441"/>
          <p:cNvSpPr>
            <a:spLocks noChangeArrowheads="1"/>
          </p:cNvSpPr>
          <p:nvPr/>
        </p:nvSpPr>
        <p:spPr bwMode="auto">
          <a:xfrm>
            <a:off x="1936750" y="1550988"/>
            <a:ext cx="79375" cy="55562"/>
          </a:xfrm>
          <a:prstGeom prst="ellipse">
            <a:avLst/>
          </a:prstGeom>
          <a:noFill/>
          <a:ln w="15875">
            <a:solidFill>
              <a:srgbClr val="FFEFC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2" name="Oval 442"/>
          <p:cNvSpPr>
            <a:spLocks noChangeArrowheads="1"/>
          </p:cNvSpPr>
          <p:nvPr/>
        </p:nvSpPr>
        <p:spPr bwMode="auto">
          <a:xfrm>
            <a:off x="1939925" y="1554163"/>
            <a:ext cx="73025" cy="49212"/>
          </a:xfrm>
          <a:prstGeom prst="ellipse">
            <a:avLst/>
          </a:prstGeom>
          <a:noFill/>
          <a:ln w="15875">
            <a:solidFill>
              <a:srgbClr val="FFF1C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3" name="Oval 443"/>
          <p:cNvSpPr>
            <a:spLocks noChangeArrowheads="1"/>
          </p:cNvSpPr>
          <p:nvPr/>
        </p:nvSpPr>
        <p:spPr bwMode="auto">
          <a:xfrm>
            <a:off x="1943100" y="1557338"/>
            <a:ext cx="66675" cy="46037"/>
          </a:xfrm>
          <a:prstGeom prst="ellipse">
            <a:avLst/>
          </a:prstGeom>
          <a:noFill/>
          <a:ln w="15875">
            <a:solidFill>
              <a:srgbClr val="FFF2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4" name="Oval 444"/>
          <p:cNvSpPr>
            <a:spLocks noChangeArrowheads="1"/>
          </p:cNvSpPr>
          <p:nvPr/>
        </p:nvSpPr>
        <p:spPr bwMode="auto">
          <a:xfrm>
            <a:off x="1946275" y="1557338"/>
            <a:ext cx="60325" cy="42862"/>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5" name="Oval 445"/>
          <p:cNvSpPr>
            <a:spLocks noChangeArrowheads="1"/>
          </p:cNvSpPr>
          <p:nvPr/>
        </p:nvSpPr>
        <p:spPr bwMode="auto">
          <a:xfrm>
            <a:off x="1949450" y="1560513"/>
            <a:ext cx="53975" cy="36512"/>
          </a:xfrm>
          <a:prstGeom prst="ellipse">
            <a:avLst/>
          </a:prstGeom>
          <a:noFill/>
          <a:ln w="15875">
            <a:solidFill>
              <a:srgbClr val="FFF5D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6" name="Oval 446"/>
          <p:cNvSpPr>
            <a:spLocks noChangeArrowheads="1"/>
          </p:cNvSpPr>
          <p:nvPr/>
        </p:nvSpPr>
        <p:spPr bwMode="auto">
          <a:xfrm>
            <a:off x="1952625" y="1560513"/>
            <a:ext cx="47625" cy="36512"/>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7" name="Oval 447"/>
          <p:cNvSpPr>
            <a:spLocks noChangeArrowheads="1"/>
          </p:cNvSpPr>
          <p:nvPr/>
        </p:nvSpPr>
        <p:spPr bwMode="auto">
          <a:xfrm>
            <a:off x="1954213" y="1563688"/>
            <a:ext cx="42862" cy="30162"/>
          </a:xfrm>
          <a:prstGeom prst="ellipse">
            <a:avLst/>
          </a:prstGeom>
          <a:noFill/>
          <a:ln w="15875">
            <a:solidFill>
              <a:srgbClr val="FFF7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8" name="Oval 448"/>
          <p:cNvSpPr>
            <a:spLocks noChangeArrowheads="1"/>
          </p:cNvSpPr>
          <p:nvPr/>
        </p:nvSpPr>
        <p:spPr bwMode="auto">
          <a:xfrm>
            <a:off x="1957388" y="1566863"/>
            <a:ext cx="36512" cy="23812"/>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9" name="Oval 449"/>
          <p:cNvSpPr>
            <a:spLocks noChangeArrowheads="1"/>
          </p:cNvSpPr>
          <p:nvPr/>
        </p:nvSpPr>
        <p:spPr bwMode="auto">
          <a:xfrm>
            <a:off x="1960563" y="1566863"/>
            <a:ext cx="30162" cy="23812"/>
          </a:xfrm>
          <a:prstGeom prst="ellipse">
            <a:avLst/>
          </a:prstGeom>
          <a:noFill/>
          <a:ln w="15875">
            <a:solidFill>
              <a:srgbClr val="FFFAE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0" name="Oval 450"/>
          <p:cNvSpPr>
            <a:spLocks noChangeArrowheads="1"/>
          </p:cNvSpPr>
          <p:nvPr/>
        </p:nvSpPr>
        <p:spPr bwMode="auto">
          <a:xfrm>
            <a:off x="1963738" y="1570038"/>
            <a:ext cx="25400" cy="17462"/>
          </a:xfrm>
          <a:prstGeom prst="ellipse">
            <a:avLst/>
          </a:prstGeom>
          <a:noFill/>
          <a:ln w="15875">
            <a:solidFill>
              <a:srgbClr val="FFFB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1" name="Oval 451"/>
          <p:cNvSpPr>
            <a:spLocks noChangeArrowheads="1"/>
          </p:cNvSpPr>
          <p:nvPr/>
        </p:nvSpPr>
        <p:spPr bwMode="auto">
          <a:xfrm>
            <a:off x="1966913" y="1573213"/>
            <a:ext cx="19050" cy="11112"/>
          </a:xfrm>
          <a:prstGeom prst="ellipse">
            <a:avLst/>
          </a:prstGeom>
          <a:noFill/>
          <a:ln w="15875">
            <a:solidFill>
              <a:srgbClr val="FFFDF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2" name="Oval 452"/>
          <p:cNvSpPr>
            <a:spLocks noChangeArrowheads="1"/>
          </p:cNvSpPr>
          <p:nvPr/>
        </p:nvSpPr>
        <p:spPr bwMode="auto">
          <a:xfrm>
            <a:off x="1970088" y="1573213"/>
            <a:ext cx="12700" cy="11112"/>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3" name="Oval 453"/>
          <p:cNvSpPr>
            <a:spLocks noChangeArrowheads="1"/>
          </p:cNvSpPr>
          <p:nvPr/>
        </p:nvSpPr>
        <p:spPr bwMode="auto">
          <a:xfrm>
            <a:off x="1973263" y="157480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4" name="Oval 454"/>
          <p:cNvSpPr>
            <a:spLocks noChangeArrowheads="1"/>
          </p:cNvSpPr>
          <p:nvPr/>
        </p:nvSpPr>
        <p:spPr bwMode="auto">
          <a:xfrm>
            <a:off x="1817688" y="1477963"/>
            <a:ext cx="317500" cy="204787"/>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5" name="Rectangle 456"/>
          <p:cNvSpPr>
            <a:spLocks noChangeArrowheads="1"/>
          </p:cNvSpPr>
          <p:nvPr/>
        </p:nvSpPr>
        <p:spPr bwMode="auto">
          <a:xfrm>
            <a:off x="2970213" y="1703388"/>
            <a:ext cx="3175" cy="317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6" name="Oval 457"/>
          <p:cNvSpPr>
            <a:spLocks noChangeArrowheads="1"/>
          </p:cNvSpPr>
          <p:nvPr/>
        </p:nvSpPr>
        <p:spPr bwMode="auto">
          <a:xfrm>
            <a:off x="2973388" y="1871663"/>
            <a:ext cx="315912" cy="2032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7" name="Oval 458"/>
          <p:cNvSpPr>
            <a:spLocks noChangeArrowheads="1"/>
          </p:cNvSpPr>
          <p:nvPr/>
        </p:nvSpPr>
        <p:spPr bwMode="auto">
          <a:xfrm>
            <a:off x="2976563" y="1871663"/>
            <a:ext cx="311150" cy="203200"/>
          </a:xfrm>
          <a:prstGeom prst="ellipse">
            <a:avLst/>
          </a:prstGeom>
          <a:noFill/>
          <a:ln w="15875">
            <a:solidFill>
              <a:srgbClr val="FFBC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8" name="Oval 459"/>
          <p:cNvSpPr>
            <a:spLocks noChangeArrowheads="1"/>
          </p:cNvSpPr>
          <p:nvPr/>
        </p:nvSpPr>
        <p:spPr bwMode="auto">
          <a:xfrm>
            <a:off x="2979738" y="1874838"/>
            <a:ext cx="304800" cy="196850"/>
          </a:xfrm>
          <a:prstGeom prst="ellipse">
            <a:avLst/>
          </a:prstGeom>
          <a:noFill/>
          <a:ln w="15875">
            <a:solidFill>
              <a:srgbClr val="FFBE0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9" name="Oval 460"/>
          <p:cNvSpPr>
            <a:spLocks noChangeArrowheads="1"/>
          </p:cNvSpPr>
          <p:nvPr/>
        </p:nvSpPr>
        <p:spPr bwMode="auto">
          <a:xfrm>
            <a:off x="2982913" y="1874838"/>
            <a:ext cx="298450" cy="196850"/>
          </a:xfrm>
          <a:prstGeom prst="ellipse">
            <a:avLst/>
          </a:prstGeom>
          <a:noFill/>
          <a:ln w="15875">
            <a:solidFill>
              <a:srgbClr val="FFBF0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0" name="Oval 461"/>
          <p:cNvSpPr>
            <a:spLocks noChangeArrowheads="1"/>
          </p:cNvSpPr>
          <p:nvPr/>
        </p:nvSpPr>
        <p:spPr bwMode="auto">
          <a:xfrm>
            <a:off x="2984500" y="1878013"/>
            <a:ext cx="293688" cy="192087"/>
          </a:xfrm>
          <a:prstGeom prst="ellipse">
            <a:avLst/>
          </a:prstGeom>
          <a:noFill/>
          <a:ln w="15875">
            <a:solidFill>
              <a:srgbClr val="FFC01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1" name="Oval 462"/>
          <p:cNvSpPr>
            <a:spLocks noChangeArrowheads="1"/>
          </p:cNvSpPr>
          <p:nvPr/>
        </p:nvSpPr>
        <p:spPr bwMode="auto">
          <a:xfrm>
            <a:off x="2987675" y="1879600"/>
            <a:ext cx="287338" cy="187325"/>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2" name="Oval 463"/>
          <p:cNvSpPr>
            <a:spLocks noChangeArrowheads="1"/>
          </p:cNvSpPr>
          <p:nvPr/>
        </p:nvSpPr>
        <p:spPr bwMode="auto">
          <a:xfrm>
            <a:off x="2990850" y="1879600"/>
            <a:ext cx="280988" cy="187325"/>
          </a:xfrm>
          <a:prstGeom prst="ellipse">
            <a:avLst/>
          </a:prstGeom>
          <a:noFill/>
          <a:ln w="15875">
            <a:solidFill>
              <a:srgbClr val="FFC31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3" name="Oval 464"/>
          <p:cNvSpPr>
            <a:spLocks noChangeArrowheads="1"/>
          </p:cNvSpPr>
          <p:nvPr/>
        </p:nvSpPr>
        <p:spPr bwMode="auto">
          <a:xfrm>
            <a:off x="2994025" y="1882775"/>
            <a:ext cx="274638" cy="180975"/>
          </a:xfrm>
          <a:prstGeom prst="ellipse">
            <a:avLst/>
          </a:prstGeom>
          <a:noFill/>
          <a:ln w="15875">
            <a:solidFill>
              <a:srgbClr val="FFC4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4" name="Oval 465"/>
          <p:cNvSpPr>
            <a:spLocks noChangeArrowheads="1"/>
          </p:cNvSpPr>
          <p:nvPr/>
        </p:nvSpPr>
        <p:spPr bwMode="auto">
          <a:xfrm>
            <a:off x="2997200" y="1885950"/>
            <a:ext cx="268288" cy="174625"/>
          </a:xfrm>
          <a:prstGeom prst="ellipse">
            <a:avLst/>
          </a:prstGeom>
          <a:noFill/>
          <a:ln w="15875">
            <a:solidFill>
              <a:srgbClr val="FFC62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5" name="Oval 466"/>
          <p:cNvSpPr>
            <a:spLocks noChangeArrowheads="1"/>
          </p:cNvSpPr>
          <p:nvPr/>
        </p:nvSpPr>
        <p:spPr bwMode="auto">
          <a:xfrm>
            <a:off x="3000375" y="1885950"/>
            <a:ext cx="261938" cy="174625"/>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6" name="Oval 467"/>
          <p:cNvSpPr>
            <a:spLocks noChangeArrowheads="1"/>
          </p:cNvSpPr>
          <p:nvPr/>
        </p:nvSpPr>
        <p:spPr bwMode="auto">
          <a:xfrm>
            <a:off x="3003550" y="1889125"/>
            <a:ext cx="255588" cy="168275"/>
          </a:xfrm>
          <a:prstGeom prst="ellipse">
            <a:avLst/>
          </a:prstGeom>
          <a:noFill/>
          <a:ln w="15875">
            <a:solidFill>
              <a:srgbClr val="FFC83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7" name="Oval 468"/>
          <p:cNvSpPr>
            <a:spLocks noChangeArrowheads="1"/>
          </p:cNvSpPr>
          <p:nvPr/>
        </p:nvSpPr>
        <p:spPr bwMode="auto">
          <a:xfrm>
            <a:off x="3006725" y="1889125"/>
            <a:ext cx="249238" cy="165100"/>
          </a:xfrm>
          <a:prstGeom prst="ellipse">
            <a:avLst/>
          </a:prstGeom>
          <a:noFill/>
          <a:ln w="15875">
            <a:solidFill>
              <a:srgbClr val="FFCA3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8" name="Oval 469"/>
          <p:cNvSpPr>
            <a:spLocks noChangeArrowheads="1"/>
          </p:cNvSpPr>
          <p:nvPr/>
        </p:nvSpPr>
        <p:spPr bwMode="auto">
          <a:xfrm>
            <a:off x="3009900" y="1892300"/>
            <a:ext cx="242888" cy="161925"/>
          </a:xfrm>
          <a:prstGeom prst="ellipse">
            <a:avLst/>
          </a:prstGeom>
          <a:noFill/>
          <a:ln w="15875">
            <a:solidFill>
              <a:srgbClr val="FFCB3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9" name="Oval 470"/>
          <p:cNvSpPr>
            <a:spLocks noChangeArrowheads="1"/>
          </p:cNvSpPr>
          <p:nvPr/>
        </p:nvSpPr>
        <p:spPr bwMode="auto">
          <a:xfrm>
            <a:off x="3013075" y="1895475"/>
            <a:ext cx="236538" cy="155575"/>
          </a:xfrm>
          <a:prstGeom prst="ellipse">
            <a:avLst/>
          </a:prstGeom>
          <a:noFill/>
          <a:ln w="15875">
            <a:solidFill>
              <a:srgbClr val="FFCC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0" name="Oval 471"/>
          <p:cNvSpPr>
            <a:spLocks noChangeArrowheads="1"/>
          </p:cNvSpPr>
          <p:nvPr/>
        </p:nvSpPr>
        <p:spPr bwMode="auto">
          <a:xfrm>
            <a:off x="3016250" y="1895475"/>
            <a:ext cx="231775" cy="15240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1" name="Oval 472"/>
          <p:cNvSpPr>
            <a:spLocks noChangeArrowheads="1"/>
          </p:cNvSpPr>
          <p:nvPr/>
        </p:nvSpPr>
        <p:spPr bwMode="auto">
          <a:xfrm>
            <a:off x="3019425" y="1898650"/>
            <a:ext cx="225425" cy="149225"/>
          </a:xfrm>
          <a:prstGeom prst="ellipse">
            <a:avLst/>
          </a:prstGeom>
          <a:noFill/>
          <a:ln w="15875">
            <a:solidFill>
              <a:srgbClr val="FFCF4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2" name="Oval 473"/>
          <p:cNvSpPr>
            <a:spLocks noChangeArrowheads="1"/>
          </p:cNvSpPr>
          <p:nvPr/>
        </p:nvSpPr>
        <p:spPr bwMode="auto">
          <a:xfrm>
            <a:off x="3021013" y="1901825"/>
            <a:ext cx="220662" cy="142875"/>
          </a:xfrm>
          <a:prstGeom prst="ellipse">
            <a:avLst/>
          </a:prstGeom>
          <a:noFill/>
          <a:ln w="15875">
            <a:solidFill>
              <a:srgbClr val="FFD05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3" name="Oval 474"/>
          <p:cNvSpPr>
            <a:spLocks noChangeArrowheads="1"/>
          </p:cNvSpPr>
          <p:nvPr/>
        </p:nvSpPr>
        <p:spPr bwMode="auto">
          <a:xfrm>
            <a:off x="3024188" y="1901825"/>
            <a:ext cx="214312" cy="139700"/>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4" name="Oval 475"/>
          <p:cNvSpPr>
            <a:spLocks noChangeArrowheads="1"/>
          </p:cNvSpPr>
          <p:nvPr/>
        </p:nvSpPr>
        <p:spPr bwMode="auto">
          <a:xfrm>
            <a:off x="3027363" y="1905000"/>
            <a:ext cx="207962" cy="136525"/>
          </a:xfrm>
          <a:prstGeom prst="ellipse">
            <a:avLst/>
          </a:prstGeom>
          <a:noFill/>
          <a:ln w="15875">
            <a:solidFill>
              <a:srgbClr val="FFD3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5" name="Oval 476"/>
          <p:cNvSpPr>
            <a:spLocks noChangeArrowheads="1"/>
          </p:cNvSpPr>
          <p:nvPr/>
        </p:nvSpPr>
        <p:spPr bwMode="auto">
          <a:xfrm>
            <a:off x="3030538" y="1908175"/>
            <a:ext cx="201612" cy="130175"/>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6" name="Oval 477"/>
          <p:cNvSpPr>
            <a:spLocks noChangeArrowheads="1"/>
          </p:cNvSpPr>
          <p:nvPr/>
        </p:nvSpPr>
        <p:spPr bwMode="auto">
          <a:xfrm>
            <a:off x="3033713" y="1908175"/>
            <a:ext cx="195262" cy="127000"/>
          </a:xfrm>
          <a:prstGeom prst="ellipse">
            <a:avLst/>
          </a:prstGeom>
          <a:noFill/>
          <a:ln w="15875">
            <a:solidFill>
              <a:srgbClr val="FFD66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7" name="Oval 478"/>
          <p:cNvSpPr>
            <a:spLocks noChangeArrowheads="1"/>
          </p:cNvSpPr>
          <p:nvPr/>
        </p:nvSpPr>
        <p:spPr bwMode="auto">
          <a:xfrm>
            <a:off x="3036888" y="1911350"/>
            <a:ext cx="188912" cy="123825"/>
          </a:xfrm>
          <a:prstGeom prst="ellipse">
            <a:avLst/>
          </a:prstGeom>
          <a:noFill/>
          <a:ln w="15875">
            <a:solidFill>
              <a:srgbClr val="FFD76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8" name="Oval 479"/>
          <p:cNvSpPr>
            <a:spLocks noChangeArrowheads="1"/>
          </p:cNvSpPr>
          <p:nvPr/>
        </p:nvSpPr>
        <p:spPr bwMode="auto">
          <a:xfrm>
            <a:off x="3040063" y="1911350"/>
            <a:ext cx="182562" cy="122238"/>
          </a:xfrm>
          <a:prstGeom prst="ellipse">
            <a:avLst/>
          </a:prstGeom>
          <a:noFill/>
          <a:ln w="15875">
            <a:solidFill>
              <a:srgbClr val="FFD96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9" name="Oval 480"/>
          <p:cNvSpPr>
            <a:spLocks noChangeArrowheads="1"/>
          </p:cNvSpPr>
          <p:nvPr/>
        </p:nvSpPr>
        <p:spPr bwMode="auto">
          <a:xfrm>
            <a:off x="3043238" y="1914525"/>
            <a:ext cx="176212" cy="115888"/>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0" name="Oval 481"/>
          <p:cNvSpPr>
            <a:spLocks noChangeArrowheads="1"/>
          </p:cNvSpPr>
          <p:nvPr/>
        </p:nvSpPr>
        <p:spPr bwMode="auto">
          <a:xfrm>
            <a:off x="3046413" y="1917700"/>
            <a:ext cx="169862" cy="112713"/>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1" name="Oval 482"/>
          <p:cNvSpPr>
            <a:spLocks noChangeArrowheads="1"/>
          </p:cNvSpPr>
          <p:nvPr/>
        </p:nvSpPr>
        <p:spPr bwMode="auto">
          <a:xfrm>
            <a:off x="3049588" y="1917700"/>
            <a:ext cx="163512" cy="109538"/>
          </a:xfrm>
          <a:prstGeom prst="ellipse">
            <a:avLst/>
          </a:prstGeom>
          <a:noFill/>
          <a:ln w="15875">
            <a:solidFill>
              <a:srgbClr val="FFDD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2" name="Oval 483"/>
          <p:cNvSpPr>
            <a:spLocks noChangeArrowheads="1"/>
          </p:cNvSpPr>
          <p:nvPr/>
        </p:nvSpPr>
        <p:spPr bwMode="auto">
          <a:xfrm>
            <a:off x="3052763" y="1919288"/>
            <a:ext cx="158750" cy="104775"/>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3" name="Oval 484"/>
          <p:cNvSpPr>
            <a:spLocks noChangeArrowheads="1"/>
          </p:cNvSpPr>
          <p:nvPr/>
        </p:nvSpPr>
        <p:spPr bwMode="auto">
          <a:xfrm>
            <a:off x="3055938" y="1922463"/>
            <a:ext cx="152400" cy="101600"/>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4" name="Oval 485"/>
          <p:cNvSpPr>
            <a:spLocks noChangeArrowheads="1"/>
          </p:cNvSpPr>
          <p:nvPr/>
        </p:nvSpPr>
        <p:spPr bwMode="auto">
          <a:xfrm>
            <a:off x="3059113" y="1922463"/>
            <a:ext cx="146050" cy="98425"/>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5" name="Oval 486"/>
          <p:cNvSpPr>
            <a:spLocks noChangeArrowheads="1"/>
          </p:cNvSpPr>
          <p:nvPr/>
        </p:nvSpPr>
        <p:spPr bwMode="auto">
          <a:xfrm>
            <a:off x="3060700" y="1925638"/>
            <a:ext cx="141288" cy="95250"/>
          </a:xfrm>
          <a:prstGeom prst="ellipse">
            <a:avLst/>
          </a:prstGeom>
          <a:noFill/>
          <a:ln w="15875">
            <a:solidFill>
              <a:srgbClr val="FFE29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6" name="Oval 487"/>
          <p:cNvSpPr>
            <a:spLocks noChangeArrowheads="1"/>
          </p:cNvSpPr>
          <p:nvPr/>
        </p:nvSpPr>
        <p:spPr bwMode="auto">
          <a:xfrm>
            <a:off x="3063875" y="1928813"/>
            <a:ext cx="134938" cy="88900"/>
          </a:xfrm>
          <a:prstGeom prst="ellipse">
            <a:avLst/>
          </a:prstGeom>
          <a:noFill/>
          <a:ln w="15875">
            <a:solidFill>
              <a:srgbClr val="FFE39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7" name="Oval 488"/>
          <p:cNvSpPr>
            <a:spLocks noChangeArrowheads="1"/>
          </p:cNvSpPr>
          <p:nvPr/>
        </p:nvSpPr>
        <p:spPr bwMode="auto">
          <a:xfrm>
            <a:off x="3067050" y="1928813"/>
            <a:ext cx="128588" cy="85725"/>
          </a:xfrm>
          <a:prstGeom prst="ellipse">
            <a:avLst/>
          </a:prstGeom>
          <a:noFill/>
          <a:ln w="15875">
            <a:solidFill>
              <a:srgbClr val="FFE59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8" name="Oval 489"/>
          <p:cNvSpPr>
            <a:spLocks noChangeArrowheads="1"/>
          </p:cNvSpPr>
          <p:nvPr/>
        </p:nvSpPr>
        <p:spPr bwMode="auto">
          <a:xfrm>
            <a:off x="3070225" y="1931988"/>
            <a:ext cx="122238" cy="82550"/>
          </a:xfrm>
          <a:prstGeom prst="ellipse">
            <a:avLst/>
          </a:prstGeom>
          <a:noFill/>
          <a:ln w="15875">
            <a:solidFill>
              <a:srgbClr val="FFE6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9" name="Oval 490"/>
          <p:cNvSpPr>
            <a:spLocks noChangeArrowheads="1"/>
          </p:cNvSpPr>
          <p:nvPr/>
        </p:nvSpPr>
        <p:spPr bwMode="auto">
          <a:xfrm>
            <a:off x="3073400" y="1931988"/>
            <a:ext cx="115888" cy="79375"/>
          </a:xfrm>
          <a:prstGeom prst="ellipse">
            <a:avLst/>
          </a:prstGeom>
          <a:noFill/>
          <a:ln w="15875">
            <a:solidFill>
              <a:srgbClr val="FFE7A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0" name="Oval 491"/>
          <p:cNvSpPr>
            <a:spLocks noChangeArrowheads="1"/>
          </p:cNvSpPr>
          <p:nvPr/>
        </p:nvSpPr>
        <p:spPr bwMode="auto">
          <a:xfrm>
            <a:off x="3076575" y="1935163"/>
            <a:ext cx="109538" cy="7302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1" name="Oval 492"/>
          <p:cNvSpPr>
            <a:spLocks noChangeArrowheads="1"/>
          </p:cNvSpPr>
          <p:nvPr/>
        </p:nvSpPr>
        <p:spPr bwMode="auto">
          <a:xfrm>
            <a:off x="3079750" y="1938338"/>
            <a:ext cx="103188" cy="69850"/>
          </a:xfrm>
          <a:prstGeom prst="ellipse">
            <a:avLst/>
          </a:prstGeom>
          <a:noFill/>
          <a:ln w="15875">
            <a:solidFill>
              <a:srgbClr val="FFEA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2" name="Oval 493"/>
          <p:cNvSpPr>
            <a:spLocks noChangeArrowheads="1"/>
          </p:cNvSpPr>
          <p:nvPr/>
        </p:nvSpPr>
        <p:spPr bwMode="auto">
          <a:xfrm>
            <a:off x="3082925" y="1938338"/>
            <a:ext cx="96838" cy="66675"/>
          </a:xfrm>
          <a:prstGeom prst="ellipse">
            <a:avLst/>
          </a:prstGeom>
          <a:noFill/>
          <a:ln w="15875">
            <a:solidFill>
              <a:srgbClr val="FFEBB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3" name="Oval 494"/>
          <p:cNvSpPr>
            <a:spLocks noChangeArrowheads="1"/>
          </p:cNvSpPr>
          <p:nvPr/>
        </p:nvSpPr>
        <p:spPr bwMode="auto">
          <a:xfrm>
            <a:off x="3086100" y="1941513"/>
            <a:ext cx="90488" cy="60325"/>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4" name="Oval 495"/>
          <p:cNvSpPr>
            <a:spLocks noChangeArrowheads="1"/>
          </p:cNvSpPr>
          <p:nvPr/>
        </p:nvSpPr>
        <p:spPr bwMode="auto">
          <a:xfrm>
            <a:off x="3089275" y="1944688"/>
            <a:ext cx="84138" cy="57150"/>
          </a:xfrm>
          <a:prstGeom prst="ellipse">
            <a:avLst/>
          </a:prstGeom>
          <a:noFill/>
          <a:ln w="15875">
            <a:solidFill>
              <a:srgbClr val="FFEEB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5" name="Oval 496"/>
          <p:cNvSpPr>
            <a:spLocks noChangeArrowheads="1"/>
          </p:cNvSpPr>
          <p:nvPr/>
        </p:nvSpPr>
        <p:spPr bwMode="auto">
          <a:xfrm>
            <a:off x="3092450" y="1944688"/>
            <a:ext cx="79375" cy="53975"/>
          </a:xfrm>
          <a:prstGeom prst="ellipse">
            <a:avLst/>
          </a:prstGeom>
          <a:noFill/>
          <a:ln w="15875">
            <a:solidFill>
              <a:srgbClr val="FFEFC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6" name="Oval 497"/>
          <p:cNvSpPr>
            <a:spLocks noChangeArrowheads="1"/>
          </p:cNvSpPr>
          <p:nvPr/>
        </p:nvSpPr>
        <p:spPr bwMode="auto">
          <a:xfrm>
            <a:off x="3095625" y="1947863"/>
            <a:ext cx="73025" cy="47625"/>
          </a:xfrm>
          <a:prstGeom prst="ellipse">
            <a:avLst/>
          </a:prstGeom>
          <a:noFill/>
          <a:ln w="15875">
            <a:solidFill>
              <a:srgbClr val="FFF1C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7" name="Oval 498"/>
          <p:cNvSpPr>
            <a:spLocks noChangeArrowheads="1"/>
          </p:cNvSpPr>
          <p:nvPr/>
        </p:nvSpPr>
        <p:spPr bwMode="auto">
          <a:xfrm>
            <a:off x="3097213" y="1951038"/>
            <a:ext cx="68262" cy="44450"/>
          </a:xfrm>
          <a:prstGeom prst="ellipse">
            <a:avLst/>
          </a:prstGeom>
          <a:noFill/>
          <a:ln w="15875">
            <a:solidFill>
              <a:srgbClr val="FFF2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8" name="Oval 499"/>
          <p:cNvSpPr>
            <a:spLocks noChangeArrowheads="1"/>
          </p:cNvSpPr>
          <p:nvPr/>
        </p:nvSpPr>
        <p:spPr bwMode="auto">
          <a:xfrm>
            <a:off x="3100388" y="1951038"/>
            <a:ext cx="61912" cy="42862"/>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9" name="Oval 500"/>
          <p:cNvSpPr>
            <a:spLocks noChangeArrowheads="1"/>
          </p:cNvSpPr>
          <p:nvPr/>
        </p:nvSpPr>
        <p:spPr bwMode="auto">
          <a:xfrm>
            <a:off x="3103563" y="1954213"/>
            <a:ext cx="55562" cy="36512"/>
          </a:xfrm>
          <a:prstGeom prst="ellipse">
            <a:avLst/>
          </a:prstGeom>
          <a:noFill/>
          <a:ln w="15875">
            <a:solidFill>
              <a:srgbClr val="FFF5D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0" name="Oval 501"/>
          <p:cNvSpPr>
            <a:spLocks noChangeArrowheads="1"/>
          </p:cNvSpPr>
          <p:nvPr/>
        </p:nvSpPr>
        <p:spPr bwMode="auto">
          <a:xfrm>
            <a:off x="3106738" y="1954213"/>
            <a:ext cx="49212" cy="36512"/>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1" name="Oval 502"/>
          <p:cNvSpPr>
            <a:spLocks noChangeArrowheads="1"/>
          </p:cNvSpPr>
          <p:nvPr/>
        </p:nvSpPr>
        <p:spPr bwMode="auto">
          <a:xfrm>
            <a:off x="3109913" y="1955800"/>
            <a:ext cx="42862" cy="31750"/>
          </a:xfrm>
          <a:prstGeom prst="ellipse">
            <a:avLst/>
          </a:prstGeom>
          <a:noFill/>
          <a:ln w="15875">
            <a:solidFill>
              <a:srgbClr val="FFF7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2" name="Oval 503"/>
          <p:cNvSpPr>
            <a:spLocks noChangeArrowheads="1"/>
          </p:cNvSpPr>
          <p:nvPr/>
        </p:nvSpPr>
        <p:spPr bwMode="auto">
          <a:xfrm>
            <a:off x="3113088" y="1958975"/>
            <a:ext cx="36512" cy="25400"/>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3" name="Oval 504"/>
          <p:cNvSpPr>
            <a:spLocks noChangeArrowheads="1"/>
          </p:cNvSpPr>
          <p:nvPr/>
        </p:nvSpPr>
        <p:spPr bwMode="auto">
          <a:xfrm>
            <a:off x="3116263" y="1958975"/>
            <a:ext cx="30162" cy="25400"/>
          </a:xfrm>
          <a:prstGeom prst="ellipse">
            <a:avLst/>
          </a:prstGeom>
          <a:noFill/>
          <a:ln w="15875">
            <a:solidFill>
              <a:srgbClr val="FFFAE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4" name="Oval 505"/>
          <p:cNvSpPr>
            <a:spLocks noChangeArrowheads="1"/>
          </p:cNvSpPr>
          <p:nvPr/>
        </p:nvSpPr>
        <p:spPr bwMode="auto">
          <a:xfrm>
            <a:off x="3119438" y="1962150"/>
            <a:ext cx="23812" cy="19050"/>
          </a:xfrm>
          <a:prstGeom prst="ellipse">
            <a:avLst/>
          </a:prstGeom>
          <a:noFill/>
          <a:ln w="15875">
            <a:solidFill>
              <a:srgbClr val="FFFB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5" name="Oval 506"/>
          <p:cNvSpPr>
            <a:spLocks noChangeArrowheads="1"/>
          </p:cNvSpPr>
          <p:nvPr/>
        </p:nvSpPr>
        <p:spPr bwMode="auto">
          <a:xfrm>
            <a:off x="3122613" y="1965325"/>
            <a:ext cx="17462" cy="12700"/>
          </a:xfrm>
          <a:prstGeom prst="ellipse">
            <a:avLst/>
          </a:prstGeom>
          <a:noFill/>
          <a:ln w="15875">
            <a:solidFill>
              <a:srgbClr val="FFFDF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6" name="Oval 507"/>
          <p:cNvSpPr>
            <a:spLocks noChangeArrowheads="1"/>
          </p:cNvSpPr>
          <p:nvPr/>
        </p:nvSpPr>
        <p:spPr bwMode="auto">
          <a:xfrm>
            <a:off x="3125788" y="1965325"/>
            <a:ext cx="11112" cy="12700"/>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7" name="Oval 508"/>
          <p:cNvSpPr>
            <a:spLocks noChangeArrowheads="1"/>
          </p:cNvSpPr>
          <p:nvPr/>
        </p:nvSpPr>
        <p:spPr bwMode="auto">
          <a:xfrm>
            <a:off x="3128963" y="196850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8" name="Oval 509"/>
          <p:cNvSpPr>
            <a:spLocks noChangeArrowheads="1"/>
          </p:cNvSpPr>
          <p:nvPr/>
        </p:nvSpPr>
        <p:spPr bwMode="auto">
          <a:xfrm>
            <a:off x="2973388" y="1871663"/>
            <a:ext cx="315912" cy="2032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9" name="Rectangle 510"/>
          <p:cNvSpPr>
            <a:spLocks noChangeArrowheads="1"/>
          </p:cNvSpPr>
          <p:nvPr/>
        </p:nvSpPr>
        <p:spPr bwMode="auto">
          <a:xfrm>
            <a:off x="347663" y="2449513"/>
            <a:ext cx="846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Paquets</a:t>
            </a:r>
            <a:endParaRPr lang="en-US" altLang="fr-FR" sz="2800">
              <a:latin typeface="Times" pitchFamily="1" charset="0"/>
              <a:ea typeface="ＭＳ Ｐゴシック" pitchFamily="34" charset="-128"/>
            </a:endParaRPr>
          </a:p>
        </p:txBody>
      </p:sp>
      <p:sp>
        <p:nvSpPr>
          <p:cNvPr id="56680" name="Line 511"/>
          <p:cNvSpPr>
            <a:spLocks noChangeShapeType="1"/>
          </p:cNvSpPr>
          <p:nvPr/>
        </p:nvSpPr>
        <p:spPr bwMode="auto">
          <a:xfrm>
            <a:off x="1857375" y="1414463"/>
            <a:ext cx="277813"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81" name="Freeform 512"/>
          <p:cNvSpPr>
            <a:spLocks/>
          </p:cNvSpPr>
          <p:nvPr/>
        </p:nvSpPr>
        <p:spPr bwMode="auto">
          <a:xfrm>
            <a:off x="2132013" y="1377950"/>
            <a:ext cx="96837" cy="84138"/>
          </a:xfrm>
          <a:custGeom>
            <a:avLst/>
            <a:gdLst>
              <a:gd name="T0" fmla="*/ 0 w 61"/>
              <a:gd name="T1" fmla="*/ 2147483647 h 53"/>
              <a:gd name="T2" fmla="*/ 2147483647 w 61"/>
              <a:gd name="T3" fmla="*/ 2147483647 h 53"/>
              <a:gd name="T4" fmla="*/ 2147483647 w 61"/>
              <a:gd name="T5" fmla="*/ 2147483647 h 53"/>
              <a:gd name="T6" fmla="*/ 2147483647 w 61"/>
              <a:gd name="T7" fmla="*/ 0 h 53"/>
              <a:gd name="T8" fmla="*/ 0 w 61"/>
              <a:gd name="T9" fmla="*/ 214748364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3">
                <a:moveTo>
                  <a:pt x="0" y="27"/>
                </a:moveTo>
                <a:lnTo>
                  <a:pt x="6" y="53"/>
                </a:lnTo>
                <a:lnTo>
                  <a:pt x="61" y="27"/>
                </a:lnTo>
                <a:lnTo>
                  <a:pt x="6"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82" name="Freeform 513"/>
          <p:cNvSpPr>
            <a:spLocks/>
          </p:cNvSpPr>
          <p:nvPr/>
        </p:nvSpPr>
        <p:spPr bwMode="auto">
          <a:xfrm>
            <a:off x="2930525" y="1773238"/>
            <a:ext cx="96838" cy="85725"/>
          </a:xfrm>
          <a:custGeom>
            <a:avLst/>
            <a:gdLst>
              <a:gd name="T0" fmla="*/ 2147483647 w 61"/>
              <a:gd name="T1" fmla="*/ 2147483647 h 54"/>
              <a:gd name="T2" fmla="*/ 2147483647 w 61"/>
              <a:gd name="T3" fmla="*/ 0 h 54"/>
              <a:gd name="T4" fmla="*/ 0 w 61"/>
              <a:gd name="T5" fmla="*/ 2147483647 h 54"/>
              <a:gd name="T6" fmla="*/ 2147483647 w 61"/>
              <a:gd name="T7" fmla="*/ 2147483647 h 54"/>
              <a:gd name="T8" fmla="*/ 2147483647 w 61"/>
              <a:gd name="T9" fmla="*/ 214748364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4">
                <a:moveTo>
                  <a:pt x="61" y="27"/>
                </a:moveTo>
                <a:lnTo>
                  <a:pt x="56" y="0"/>
                </a:lnTo>
                <a:lnTo>
                  <a:pt x="0" y="27"/>
                </a:lnTo>
                <a:lnTo>
                  <a:pt x="56" y="54"/>
                </a:lnTo>
                <a:lnTo>
                  <a:pt x="6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83" name="Line 514"/>
          <p:cNvSpPr>
            <a:spLocks noChangeShapeType="1"/>
          </p:cNvSpPr>
          <p:nvPr/>
        </p:nvSpPr>
        <p:spPr bwMode="auto">
          <a:xfrm flipH="1">
            <a:off x="3013075" y="1809750"/>
            <a:ext cx="2921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84" name="Title 2"/>
          <p:cNvSpPr>
            <a:spLocks noGrp="1"/>
          </p:cNvSpPr>
          <p:nvPr>
            <p:ph type="title" idx="4294967295"/>
          </p:nvPr>
        </p:nvSpPr>
        <p:spPr>
          <a:xfrm>
            <a:off x="1246188" y="0"/>
            <a:ext cx="6686550" cy="523875"/>
          </a:xfrm>
        </p:spPr>
        <p:txBody>
          <a:bodyPr/>
          <a:lstStyle/>
          <a:p>
            <a:pPr eaLnBrk="1" hangingPunct="1"/>
            <a:r>
              <a:rPr lang="en-US" altLang="fr-FR" smtClean="0"/>
              <a:t>Les collisions de protons au LHC</a:t>
            </a:r>
          </a:p>
        </p:txBody>
      </p:sp>
      <p:pic>
        <p:nvPicPr>
          <p:cNvPr id="11226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700" y="2933700"/>
            <a:ext cx="84359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2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22EAAAF-27D5-4B15-A332-32826FB6B201}" type="slidenum">
              <a:rPr lang="fr-FR" altLang="en-US" sz="1200" smtClean="0">
                <a:solidFill>
                  <a:schemeClr val="tx2"/>
                </a:solidFill>
              </a:rPr>
              <a:pPr eaLnBrk="1" hangingPunct="1">
                <a:spcBef>
                  <a:spcPct val="0"/>
                </a:spcBef>
                <a:buClrTx/>
                <a:buSzTx/>
                <a:buFontTx/>
                <a:buNone/>
              </a:pPr>
              <a:t>52</a:t>
            </a:fld>
            <a:endParaRPr lang="fr-FR" altLang="en-US" sz="1200" smtClean="0">
              <a:solidFill>
                <a:schemeClr val="tx2"/>
              </a:solidFill>
            </a:endParaRPr>
          </a:p>
        </p:txBody>
      </p:sp>
      <p:pic>
        <p:nvPicPr>
          <p:cNvPr id="573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914400"/>
            <a:ext cx="3124200" cy="180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2"/>
          <p:cNvSpPr>
            <a:spLocks noGrp="1" noChangeArrowheads="1"/>
          </p:cNvSpPr>
          <p:nvPr>
            <p:ph type="title"/>
          </p:nvPr>
        </p:nvSpPr>
        <p:spPr>
          <a:xfrm>
            <a:off x="2541588" y="0"/>
            <a:ext cx="4113212" cy="519113"/>
          </a:xfrm>
        </p:spPr>
        <p:txBody>
          <a:bodyPr/>
          <a:lstStyle/>
          <a:p>
            <a:pPr eaLnBrk="1" hangingPunct="1"/>
            <a:r>
              <a:rPr lang="en-US" altLang="fr-FR" smtClean="0"/>
              <a:t>Les aimants du LHC</a:t>
            </a:r>
          </a:p>
        </p:txBody>
      </p:sp>
      <p:sp>
        <p:nvSpPr>
          <p:cNvPr id="57349" name="Rectangle 3"/>
          <p:cNvSpPr>
            <a:spLocks noGrp="1" noChangeArrowheads="1"/>
          </p:cNvSpPr>
          <p:nvPr>
            <p:ph type="body" idx="1"/>
          </p:nvPr>
        </p:nvSpPr>
        <p:spPr>
          <a:xfrm>
            <a:off x="101600" y="762000"/>
            <a:ext cx="6756400" cy="5791200"/>
          </a:xfrm>
        </p:spPr>
        <p:txBody>
          <a:bodyPr/>
          <a:lstStyle/>
          <a:p>
            <a:pPr eaLnBrk="1" hangingPunct="1"/>
            <a:r>
              <a:rPr lang="fr-FR" altLang="fr-FR" sz="1800" smtClean="0"/>
              <a:t>Champ magnétique pour courber les faisceaux de protons</a:t>
            </a:r>
          </a:p>
          <a:p>
            <a:pPr lvl="1" eaLnBrk="1" hangingPunct="1"/>
            <a:r>
              <a:rPr lang="fr-FR" altLang="fr-FR" sz="1400" smtClean="0"/>
              <a:t>8.3 Tesla: ~200 000 fois plus grand que le champ magnétique terrestre</a:t>
            </a:r>
          </a:p>
          <a:p>
            <a:pPr lvl="1" eaLnBrk="1" hangingPunct="1"/>
            <a:endParaRPr lang="fr-FR" altLang="fr-FR" sz="1600" smtClean="0"/>
          </a:p>
          <a:p>
            <a:pPr eaLnBrk="1" hangingPunct="1"/>
            <a:r>
              <a:rPr lang="fr-FR" altLang="fr-FR" sz="1800" smtClean="0"/>
              <a:t>Aimants supraconducteurs refroidis à -271°C (1.9K)</a:t>
            </a:r>
          </a:p>
          <a:p>
            <a:pPr lvl="1" eaLnBrk="1" hangingPunct="1"/>
            <a:r>
              <a:rPr lang="fr-FR" altLang="fr-FR" sz="1400" smtClean="0"/>
              <a:t>Supraconductivité: propriété de certains matériaux de présenter une résistivité nulle en dessous d’une certaine température critique</a:t>
            </a:r>
          </a:p>
        </p:txBody>
      </p:sp>
      <p:pic>
        <p:nvPicPr>
          <p:cNvPr id="57350" name="Picture 7" descr="8-prof-heuer-625x4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3403600"/>
            <a:ext cx="4873625" cy="3314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51" name="Picture 9" descr="LHC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3" y="3387725"/>
            <a:ext cx="3781425" cy="3330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52" name="Picture 10" descr="bob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6858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06D165EE-DC31-4CF8-B037-D3CF83B01875}" type="slidenum">
              <a:rPr lang="fr-FR" altLang="en-US" sz="1200" smtClean="0">
                <a:solidFill>
                  <a:schemeClr val="tx2"/>
                </a:solidFill>
              </a:rPr>
              <a:pPr eaLnBrk="1" hangingPunct="1">
                <a:spcBef>
                  <a:spcPct val="0"/>
                </a:spcBef>
                <a:buClrTx/>
                <a:buSzTx/>
                <a:buFontTx/>
                <a:buNone/>
              </a:pPr>
              <a:t>53</a:t>
            </a:fld>
            <a:endParaRPr lang="fr-FR" altLang="en-US" sz="1200" smtClean="0">
              <a:solidFill>
                <a:schemeClr val="tx2"/>
              </a:solidFill>
            </a:endParaRPr>
          </a:p>
        </p:txBody>
      </p:sp>
      <p:sp>
        <p:nvSpPr>
          <p:cNvPr id="58371" name="Line 17"/>
          <p:cNvSpPr>
            <a:spLocks noChangeShapeType="1"/>
          </p:cNvSpPr>
          <p:nvPr/>
        </p:nvSpPr>
        <p:spPr bwMode="auto">
          <a:xfrm>
            <a:off x="0" y="3429000"/>
            <a:ext cx="9144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2" name="Line 18"/>
          <p:cNvSpPr>
            <a:spLocks noChangeShapeType="1"/>
          </p:cNvSpPr>
          <p:nvPr/>
        </p:nvSpPr>
        <p:spPr bwMode="auto">
          <a:xfrm>
            <a:off x="90805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3" name="Line 19"/>
          <p:cNvSpPr>
            <a:spLocks noChangeShapeType="1"/>
          </p:cNvSpPr>
          <p:nvPr/>
        </p:nvSpPr>
        <p:spPr bwMode="auto">
          <a:xfrm>
            <a:off x="1757363"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4" name="Line 20"/>
          <p:cNvSpPr>
            <a:spLocks noChangeShapeType="1"/>
          </p:cNvSpPr>
          <p:nvPr/>
        </p:nvSpPr>
        <p:spPr bwMode="auto">
          <a:xfrm>
            <a:off x="2605088"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5" name="Line 21"/>
          <p:cNvSpPr>
            <a:spLocks noChangeShapeType="1"/>
          </p:cNvSpPr>
          <p:nvPr/>
        </p:nvSpPr>
        <p:spPr bwMode="auto">
          <a:xfrm>
            <a:off x="345440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6" name="Line 22"/>
          <p:cNvSpPr>
            <a:spLocks noChangeShapeType="1"/>
          </p:cNvSpPr>
          <p:nvPr/>
        </p:nvSpPr>
        <p:spPr bwMode="auto">
          <a:xfrm>
            <a:off x="4302125"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7" name="Line 23"/>
          <p:cNvSpPr>
            <a:spLocks noChangeShapeType="1"/>
          </p:cNvSpPr>
          <p:nvPr/>
        </p:nvSpPr>
        <p:spPr bwMode="auto">
          <a:xfrm>
            <a:off x="514985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8" name="Line 24"/>
          <p:cNvSpPr>
            <a:spLocks noChangeShapeType="1"/>
          </p:cNvSpPr>
          <p:nvPr/>
        </p:nvSpPr>
        <p:spPr bwMode="auto">
          <a:xfrm>
            <a:off x="5999163"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9" name="Line 25"/>
          <p:cNvSpPr>
            <a:spLocks noChangeShapeType="1"/>
          </p:cNvSpPr>
          <p:nvPr/>
        </p:nvSpPr>
        <p:spPr bwMode="auto">
          <a:xfrm>
            <a:off x="6846888"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0" name="Line 26"/>
          <p:cNvSpPr>
            <a:spLocks noChangeShapeType="1"/>
          </p:cNvSpPr>
          <p:nvPr/>
        </p:nvSpPr>
        <p:spPr bwMode="auto">
          <a:xfrm>
            <a:off x="769620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1" name="Line 27"/>
          <p:cNvSpPr>
            <a:spLocks noChangeShapeType="1"/>
          </p:cNvSpPr>
          <p:nvPr/>
        </p:nvSpPr>
        <p:spPr bwMode="auto">
          <a:xfrm>
            <a:off x="8543925"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2" name="Rectangle 28"/>
          <p:cNvSpPr>
            <a:spLocks noChangeArrowheads="1"/>
          </p:cNvSpPr>
          <p:nvPr/>
        </p:nvSpPr>
        <p:spPr bwMode="auto">
          <a:xfrm>
            <a:off x="0" y="2438400"/>
            <a:ext cx="9144000" cy="838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8383" name="Text Box 30"/>
          <p:cNvSpPr txBox="1">
            <a:spLocks noChangeArrowheads="1"/>
          </p:cNvSpPr>
          <p:nvPr/>
        </p:nvSpPr>
        <p:spPr bwMode="auto">
          <a:xfrm>
            <a:off x="-76200" y="3505200"/>
            <a:ext cx="90138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0         100        200        300        400        500        600       700        800        900       1000</a:t>
            </a:r>
          </a:p>
        </p:txBody>
      </p:sp>
      <p:sp>
        <p:nvSpPr>
          <p:cNvPr id="58384" name="Text Box 31"/>
          <p:cNvSpPr txBox="1">
            <a:spLocks noChangeArrowheads="1"/>
          </p:cNvSpPr>
          <p:nvPr/>
        </p:nvSpPr>
        <p:spPr bwMode="auto">
          <a:xfrm>
            <a:off x="6781800" y="3810000"/>
            <a:ext cx="2438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Masse [GeV/c</a:t>
            </a:r>
            <a:r>
              <a:rPr lang="fr-FR" altLang="fr-FR" sz="2000" b="1" baseline="30000"/>
              <a:t>2</a:t>
            </a:r>
            <a:r>
              <a:rPr lang="fr-FR" altLang="fr-FR" sz="2000" b="1"/>
              <a:t>]</a:t>
            </a:r>
          </a:p>
        </p:txBody>
      </p:sp>
      <p:sp>
        <p:nvSpPr>
          <p:cNvPr id="58385" name="Rectangle 2"/>
          <p:cNvSpPr>
            <a:spLocks noGrp="1" noChangeArrowheads="1"/>
          </p:cNvSpPr>
          <p:nvPr>
            <p:ph type="title"/>
          </p:nvPr>
        </p:nvSpPr>
        <p:spPr>
          <a:xfrm>
            <a:off x="1622425" y="0"/>
            <a:ext cx="5932488" cy="519113"/>
          </a:xfrm>
        </p:spPr>
        <p:txBody>
          <a:bodyPr/>
          <a:lstStyle/>
          <a:p>
            <a:pPr eaLnBrk="1" hangingPunct="1"/>
            <a:r>
              <a:rPr lang="en-US" altLang="fr-FR" smtClean="0"/>
              <a:t>La chasse au boson de Higgs</a:t>
            </a:r>
          </a:p>
        </p:txBody>
      </p:sp>
      <p:sp>
        <p:nvSpPr>
          <p:cNvPr id="58386" name="Text Box 3"/>
          <p:cNvSpPr txBox="1">
            <a:spLocks noChangeArrowheads="1"/>
          </p:cNvSpPr>
          <p:nvPr/>
        </p:nvSpPr>
        <p:spPr bwMode="auto">
          <a:xfrm>
            <a:off x="0" y="6461125"/>
            <a:ext cx="3417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1Giga eV/c</a:t>
            </a:r>
            <a:r>
              <a:rPr lang="en-US" altLang="fr-FR" sz="2000" baseline="30000"/>
              <a:t>2</a:t>
            </a:r>
            <a:r>
              <a:rPr lang="en-US" altLang="fr-FR" sz="2000"/>
              <a:t>=1.8x10 </a:t>
            </a:r>
            <a:r>
              <a:rPr lang="en-US" altLang="fr-FR" sz="2000" baseline="30000"/>
              <a:t>-27 </a:t>
            </a:r>
            <a:r>
              <a:rPr lang="en-US" altLang="fr-FR" sz="2000" baseline="-25000"/>
              <a:t>kg</a:t>
            </a:r>
          </a:p>
        </p:txBody>
      </p:sp>
      <p:sp>
        <p:nvSpPr>
          <p:cNvPr id="58387" name="Text Box 4"/>
          <p:cNvSpPr txBox="1">
            <a:spLocks noChangeArrowheads="1"/>
          </p:cNvSpPr>
          <p:nvPr/>
        </p:nvSpPr>
        <p:spPr bwMode="auto">
          <a:xfrm>
            <a:off x="4276725" y="1168400"/>
            <a:ext cx="9159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0600"/>
              <a:t>?</a:t>
            </a:r>
          </a:p>
        </p:txBody>
      </p:sp>
      <p:sp>
        <p:nvSpPr>
          <p:cNvPr id="58388" name="Rectangle 5"/>
          <p:cNvSpPr>
            <a:spLocks noGrp="1" noChangeArrowheads="1"/>
          </p:cNvSpPr>
          <p:nvPr>
            <p:ph type="body" idx="1"/>
          </p:nvPr>
        </p:nvSpPr>
        <p:spPr>
          <a:xfrm>
            <a:off x="0" y="4637088"/>
            <a:ext cx="8843963" cy="1204912"/>
          </a:xfrm>
        </p:spPr>
        <p:txBody>
          <a:bodyPr/>
          <a:lstStyle/>
          <a:p>
            <a:pPr eaLnBrk="1" hangingPunct="1"/>
            <a:r>
              <a:rPr lang="en-GB" altLang="fr-FR" sz="2200" smtClean="0"/>
              <a:t>Toutes les propriétés du boson de Higgs sont prédites par le Modèle Standard sauf sa masse</a:t>
            </a:r>
          </a:p>
          <a:p>
            <a:pPr eaLnBrk="1" hangingPunct="1"/>
            <a:r>
              <a:rPr lang="en-GB" altLang="fr-FR" sz="2200" smtClean="0"/>
              <a:t> Seule contrainte:</a:t>
            </a:r>
            <a:r>
              <a:rPr lang="en-GB" altLang="fr-FR" sz="2200" smtClean="0">
                <a:sym typeface="Symbol" pitchFamily="18" charset="2"/>
              </a:rPr>
              <a:t> m</a:t>
            </a:r>
            <a:r>
              <a:rPr lang="en-GB" altLang="fr-FR" sz="2200" baseline="-25000" smtClean="0">
                <a:sym typeface="Symbol" pitchFamily="18" charset="2"/>
              </a:rPr>
              <a:t>H</a:t>
            </a:r>
            <a:r>
              <a:rPr lang="en-GB" altLang="fr-FR" sz="2200" smtClean="0">
                <a:sym typeface="Symbol" pitchFamily="18" charset="2"/>
              </a:rPr>
              <a:t>&lt;1000GeV/c</a:t>
            </a:r>
            <a:r>
              <a:rPr lang="en-GB" altLang="fr-FR" sz="2200" baseline="30000" smtClean="0">
                <a:sym typeface="Symbol" pitchFamily="18" charset="2"/>
              </a:rPr>
              <a:t>2</a:t>
            </a:r>
          </a:p>
        </p:txBody>
      </p:sp>
      <p:sp>
        <p:nvSpPr>
          <p:cNvPr id="58389" name="Line 32"/>
          <p:cNvSpPr>
            <a:spLocks noChangeShapeType="1"/>
          </p:cNvSpPr>
          <p:nvPr/>
        </p:nvSpPr>
        <p:spPr bwMode="auto">
          <a:xfrm>
            <a:off x="0" y="3352800"/>
            <a:ext cx="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0" name="Line 33"/>
          <p:cNvSpPr>
            <a:spLocks noChangeShapeType="1"/>
          </p:cNvSpPr>
          <p:nvPr/>
        </p:nvSpPr>
        <p:spPr bwMode="auto">
          <a:xfrm>
            <a:off x="76200" y="32766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51C538C-7D39-4B59-8164-A7ECCEAD4D6F}" type="slidenum">
              <a:rPr lang="fr-FR" altLang="en-US" sz="1200" smtClean="0">
                <a:solidFill>
                  <a:schemeClr val="tx2"/>
                </a:solidFill>
              </a:rPr>
              <a:pPr eaLnBrk="1" hangingPunct="1">
                <a:spcBef>
                  <a:spcPct val="0"/>
                </a:spcBef>
                <a:buClrTx/>
                <a:buSzTx/>
                <a:buFontTx/>
                <a:buNone/>
              </a:pPr>
              <a:t>54</a:t>
            </a:fld>
            <a:endParaRPr lang="fr-FR" altLang="en-US" sz="1200" smtClean="0">
              <a:solidFill>
                <a:schemeClr val="tx2"/>
              </a:solidFill>
            </a:endParaRPr>
          </a:p>
        </p:txBody>
      </p:sp>
      <p:sp>
        <p:nvSpPr>
          <p:cNvPr id="59395" name="Text Box 36"/>
          <p:cNvSpPr txBox="1">
            <a:spLocks noChangeArrowheads="1"/>
          </p:cNvSpPr>
          <p:nvPr/>
        </p:nvSpPr>
        <p:spPr bwMode="auto">
          <a:xfrm>
            <a:off x="7146925" y="3794125"/>
            <a:ext cx="19970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Masse [GeV]</a:t>
            </a:r>
          </a:p>
        </p:txBody>
      </p:sp>
      <p:sp>
        <p:nvSpPr>
          <p:cNvPr id="59396" name="Rectangle 11"/>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grpSp>
        <p:nvGrpSpPr>
          <p:cNvPr id="59397" name="Group 38"/>
          <p:cNvGrpSpPr>
            <a:grpSpLocks/>
          </p:cNvGrpSpPr>
          <p:nvPr/>
        </p:nvGrpSpPr>
        <p:grpSpPr bwMode="auto">
          <a:xfrm>
            <a:off x="-533400" y="2209800"/>
            <a:ext cx="21183600" cy="1600200"/>
            <a:chOff x="-336" y="1392"/>
            <a:chExt cx="13344" cy="1008"/>
          </a:xfrm>
        </p:grpSpPr>
        <p:grpSp>
          <p:nvGrpSpPr>
            <p:cNvPr id="59402" name="Group 21"/>
            <p:cNvGrpSpPr>
              <a:grpSpLocks/>
            </p:cNvGrpSpPr>
            <p:nvPr/>
          </p:nvGrpSpPr>
          <p:grpSpPr bwMode="auto">
            <a:xfrm>
              <a:off x="0" y="1670"/>
              <a:ext cx="13008" cy="538"/>
              <a:chOff x="0" y="1728"/>
              <a:chExt cx="4656" cy="432"/>
            </a:xfrm>
          </p:grpSpPr>
          <p:sp>
            <p:nvSpPr>
              <p:cNvPr id="59407" name="Line 22"/>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8" name="Line 23"/>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9" name="Line 24"/>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0" name="Line 25"/>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1" name="Line 26"/>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2" name="Line 27"/>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3" name="Line 28"/>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4" name="Line 29"/>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5" name="Line 30"/>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6" name="Line 31"/>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7" name="Line 32"/>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9403" name="Rectangle 33"/>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9404" name="Text Box 35"/>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59405" name="Rectangle 12"/>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9406" name="Rectangle 14"/>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59398" name="Rectangle 16"/>
          <p:cNvSpPr>
            <a:spLocks noChangeArrowheads="1"/>
          </p:cNvSpPr>
          <p:nvPr/>
        </p:nvSpPr>
        <p:spPr bwMode="auto">
          <a:xfrm>
            <a:off x="0" y="1447800"/>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800"/>
              <a:t>LEP</a:t>
            </a:r>
          </a:p>
          <a:p>
            <a:pPr eaLnBrk="1" hangingPunct="1">
              <a:spcBef>
                <a:spcPct val="0"/>
              </a:spcBef>
              <a:buClrTx/>
              <a:buSzTx/>
              <a:buFontTx/>
              <a:buNone/>
            </a:pPr>
            <a:r>
              <a:rPr lang="en-US" altLang="fr-FR" sz="1800"/>
              <a:t>1989-2000</a:t>
            </a:r>
            <a:r>
              <a:rPr lang="en-US" altLang="fr-FR" sz="1400"/>
              <a:t> </a:t>
            </a:r>
          </a:p>
        </p:txBody>
      </p:sp>
      <p:pic>
        <p:nvPicPr>
          <p:cNvPr id="5939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0" name="Text Box 18"/>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400"/>
              <a:t>Le LEP au cern</a:t>
            </a:r>
          </a:p>
          <a:p>
            <a:pPr algn="ctr" eaLnBrk="1" hangingPunct="1">
              <a:spcBef>
                <a:spcPct val="0"/>
              </a:spcBef>
              <a:buClrTx/>
              <a:buSzTx/>
              <a:buFontTx/>
              <a:buNone/>
            </a:pPr>
            <a:r>
              <a:rPr lang="en-US" altLang="fr-FR" sz="1400"/>
              <a:t>(pres de Genève)</a:t>
            </a:r>
          </a:p>
        </p:txBody>
      </p:sp>
      <p:sp>
        <p:nvSpPr>
          <p:cNvPr id="59401" name="Line 39"/>
          <p:cNvSpPr>
            <a:spLocks noChangeShapeType="1"/>
          </p:cNvSpPr>
          <p:nvPr/>
        </p:nvSpPr>
        <p:spPr bwMode="auto">
          <a:xfrm>
            <a:off x="1143000" y="32766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B09481C7-7800-4F24-A3D9-5D021A5DEED7}" type="slidenum">
              <a:rPr lang="fr-FR" altLang="en-US" sz="1200" smtClean="0">
                <a:solidFill>
                  <a:schemeClr val="tx2"/>
                </a:solidFill>
              </a:rPr>
              <a:pPr eaLnBrk="1" hangingPunct="1">
                <a:spcBef>
                  <a:spcPct val="0"/>
                </a:spcBef>
                <a:buClrTx/>
                <a:buSzTx/>
                <a:buFontTx/>
                <a:buNone/>
              </a:pPr>
              <a:t>55</a:t>
            </a:fld>
            <a:endParaRPr lang="fr-FR" altLang="en-US" sz="1200" smtClean="0">
              <a:solidFill>
                <a:schemeClr val="tx2"/>
              </a:solidFill>
            </a:endParaRPr>
          </a:p>
        </p:txBody>
      </p:sp>
      <p:sp>
        <p:nvSpPr>
          <p:cNvPr id="60419" name="Rectangle 2"/>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664075"/>
            <a:ext cx="33670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Text Box 6"/>
          <p:cNvSpPr txBox="1">
            <a:spLocks noChangeArrowheads="1"/>
          </p:cNvSpPr>
          <p:nvPr/>
        </p:nvSpPr>
        <p:spPr bwMode="auto">
          <a:xfrm>
            <a:off x="1060450" y="4668838"/>
            <a:ext cx="226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400"/>
              <a:t>Le TeVatron à Fermilab</a:t>
            </a:r>
          </a:p>
          <a:p>
            <a:pPr algn="ctr" eaLnBrk="1" hangingPunct="1">
              <a:spcBef>
                <a:spcPct val="0"/>
              </a:spcBef>
              <a:buClrTx/>
              <a:buSzTx/>
              <a:buFontTx/>
              <a:buNone/>
            </a:pPr>
            <a:r>
              <a:rPr lang="en-US" altLang="fr-FR" sz="1400"/>
              <a:t>(pres de Chicago)</a:t>
            </a:r>
          </a:p>
        </p:txBody>
      </p:sp>
      <p:grpSp>
        <p:nvGrpSpPr>
          <p:cNvPr id="60422" name="Group 8"/>
          <p:cNvGrpSpPr>
            <a:grpSpLocks/>
          </p:cNvGrpSpPr>
          <p:nvPr/>
        </p:nvGrpSpPr>
        <p:grpSpPr bwMode="auto">
          <a:xfrm>
            <a:off x="-533400" y="2209800"/>
            <a:ext cx="21183600" cy="1600200"/>
            <a:chOff x="-336" y="1392"/>
            <a:chExt cx="13344" cy="1008"/>
          </a:xfrm>
        </p:grpSpPr>
        <p:grpSp>
          <p:nvGrpSpPr>
            <p:cNvPr id="60426" name="Group 9"/>
            <p:cNvGrpSpPr>
              <a:grpSpLocks/>
            </p:cNvGrpSpPr>
            <p:nvPr/>
          </p:nvGrpSpPr>
          <p:grpSpPr bwMode="auto">
            <a:xfrm>
              <a:off x="0" y="1670"/>
              <a:ext cx="13008" cy="538"/>
              <a:chOff x="0" y="1728"/>
              <a:chExt cx="4656" cy="432"/>
            </a:xfrm>
          </p:grpSpPr>
          <p:sp>
            <p:nvSpPr>
              <p:cNvPr id="60431" name="Line 10"/>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2" name="Line 11"/>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3" name="Line 12"/>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4" name="Line 13"/>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5" name="Line 14"/>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6" name="Line 15"/>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7" name="Line 16"/>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8" name="Line 17"/>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9" name="Line 18"/>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0" name="Line 19"/>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1" name="Line 20"/>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0427" name="Rectangle 21"/>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28" name="Text Box 22"/>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60429" name="Rectangle 23"/>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30" name="Rectangle 24"/>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60423" name="Rectangle 25"/>
          <p:cNvSpPr>
            <a:spLocks noChangeArrowheads="1"/>
          </p:cNvSpPr>
          <p:nvPr/>
        </p:nvSpPr>
        <p:spPr bwMode="auto">
          <a:xfrm>
            <a:off x="1600200" y="12954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TeVatron</a:t>
            </a:r>
          </a:p>
          <a:p>
            <a:pPr algn="ctr" eaLnBrk="1" hangingPunct="1">
              <a:spcBef>
                <a:spcPct val="0"/>
              </a:spcBef>
              <a:buClrTx/>
              <a:buSzTx/>
              <a:buFontTx/>
              <a:buNone/>
            </a:pPr>
            <a:r>
              <a:rPr lang="en-US" altLang="fr-FR" sz="1800"/>
              <a:t>1983-2011</a:t>
            </a:r>
            <a:r>
              <a:rPr lang="en-US" altLang="fr-FR" sz="1400"/>
              <a:t> </a:t>
            </a:r>
          </a:p>
        </p:txBody>
      </p:sp>
      <p:sp>
        <p:nvSpPr>
          <p:cNvPr id="60424" name="Rectangle 26"/>
          <p:cNvSpPr>
            <a:spLocks noChangeArrowheads="1"/>
          </p:cNvSpPr>
          <p:nvPr/>
        </p:nvSpPr>
        <p:spPr bwMode="auto">
          <a:xfrm>
            <a:off x="2133600" y="2209800"/>
            <a:ext cx="609600" cy="1277938"/>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25" name="Line 27"/>
          <p:cNvSpPr>
            <a:spLocks noChangeShapeType="1"/>
          </p:cNvSpPr>
          <p:nvPr/>
        </p:nvSpPr>
        <p:spPr bwMode="auto">
          <a:xfrm>
            <a:off x="1143000" y="32766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2DE845E-6E92-493B-B5B7-7B7E22D0D786}" type="slidenum">
              <a:rPr lang="fr-FR" altLang="en-US" sz="1200" smtClean="0">
                <a:solidFill>
                  <a:schemeClr val="tx2"/>
                </a:solidFill>
              </a:rPr>
              <a:pPr eaLnBrk="1" hangingPunct="1">
                <a:spcBef>
                  <a:spcPct val="0"/>
                </a:spcBef>
                <a:buClrTx/>
                <a:buSzTx/>
                <a:buFontTx/>
                <a:buNone/>
              </a:pPr>
              <a:t>56</a:t>
            </a:fld>
            <a:endParaRPr lang="fr-FR" altLang="en-US" sz="1200" smtClean="0">
              <a:solidFill>
                <a:schemeClr val="tx2"/>
              </a:solidFill>
            </a:endParaRPr>
          </a:p>
        </p:txBody>
      </p:sp>
      <p:sp>
        <p:nvSpPr>
          <p:cNvPr id="61443" name="Rectangle 2"/>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grpSp>
        <p:nvGrpSpPr>
          <p:cNvPr id="61444" name="Group 5"/>
          <p:cNvGrpSpPr>
            <a:grpSpLocks/>
          </p:cNvGrpSpPr>
          <p:nvPr/>
        </p:nvGrpSpPr>
        <p:grpSpPr bwMode="auto">
          <a:xfrm>
            <a:off x="-533400" y="2209800"/>
            <a:ext cx="21183600" cy="1600200"/>
            <a:chOff x="-336" y="1392"/>
            <a:chExt cx="13344" cy="1008"/>
          </a:xfrm>
        </p:grpSpPr>
        <p:grpSp>
          <p:nvGrpSpPr>
            <p:cNvPr id="61448" name="Group 6"/>
            <p:cNvGrpSpPr>
              <a:grpSpLocks/>
            </p:cNvGrpSpPr>
            <p:nvPr/>
          </p:nvGrpSpPr>
          <p:grpSpPr bwMode="auto">
            <a:xfrm>
              <a:off x="0" y="1670"/>
              <a:ext cx="13008" cy="538"/>
              <a:chOff x="0" y="1728"/>
              <a:chExt cx="4656" cy="432"/>
            </a:xfrm>
          </p:grpSpPr>
          <p:sp>
            <p:nvSpPr>
              <p:cNvPr id="61453" name="Line 7"/>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4" name="Line 8"/>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5" name="Line 9"/>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6" name="Line 10"/>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7" name="Line 11"/>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8" name="Line 12"/>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9" name="Line 13"/>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0" name="Line 14"/>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1" name="Line 15"/>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2" name="Line 16"/>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3" name="Line 17"/>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1449" name="Rectangle 18"/>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1450" name="Text Box 19"/>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61451" name="Rectangle 20"/>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1452" name="Rectangle 21"/>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61445" name="Line 24"/>
          <p:cNvSpPr>
            <a:spLocks noChangeShapeType="1"/>
          </p:cNvSpPr>
          <p:nvPr/>
        </p:nvSpPr>
        <p:spPr bwMode="auto">
          <a:xfrm flipH="1">
            <a:off x="1676400" y="13716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46" name="Text Box 25"/>
          <p:cNvSpPr txBox="1">
            <a:spLocks noChangeArrowheads="1"/>
          </p:cNvSpPr>
          <p:nvPr/>
        </p:nvSpPr>
        <p:spPr bwMode="auto">
          <a:xfrm>
            <a:off x="1873250" y="990600"/>
            <a:ext cx="7270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Région préférée pour des raisons de consistance du Modele Standard</a:t>
            </a:r>
          </a:p>
        </p:txBody>
      </p:sp>
      <p:sp>
        <p:nvSpPr>
          <p:cNvPr id="61447" name="Rectangle 26"/>
          <p:cNvSpPr>
            <a:spLocks noChangeArrowheads="1"/>
          </p:cNvSpPr>
          <p:nvPr/>
        </p:nvSpPr>
        <p:spPr bwMode="auto">
          <a:xfrm>
            <a:off x="2133600" y="2209800"/>
            <a:ext cx="609600" cy="1277938"/>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C9228F6-82B6-472C-B9B6-E8E6A2EDA86D}" type="slidenum">
              <a:rPr lang="fr-FR" altLang="en-US" sz="1200" smtClean="0">
                <a:solidFill>
                  <a:schemeClr val="tx2"/>
                </a:solidFill>
              </a:rPr>
              <a:pPr eaLnBrk="1" hangingPunct="1">
                <a:spcBef>
                  <a:spcPct val="0"/>
                </a:spcBef>
                <a:buClrTx/>
                <a:buSzTx/>
                <a:buFontTx/>
                <a:buNone/>
              </a:pPr>
              <a:t>57</a:t>
            </a:fld>
            <a:endParaRPr lang="fr-FR" altLang="en-US" sz="1200" smtClean="0">
              <a:solidFill>
                <a:schemeClr val="tx2"/>
              </a:solidFill>
            </a:endParaRPr>
          </a:p>
        </p:txBody>
      </p:sp>
      <p:sp>
        <p:nvSpPr>
          <p:cNvPr id="62467" name="Rectangle 2"/>
          <p:cNvSpPr>
            <a:spLocks noGrp="1" noChangeArrowheads="1"/>
          </p:cNvSpPr>
          <p:nvPr>
            <p:ph type="title"/>
          </p:nvPr>
        </p:nvSpPr>
        <p:spPr>
          <a:xfrm>
            <a:off x="3160713" y="0"/>
            <a:ext cx="2895600" cy="946150"/>
          </a:xfrm>
        </p:spPr>
        <p:txBody>
          <a:bodyPr/>
          <a:lstStyle/>
          <a:p>
            <a:pPr eaLnBrk="1" hangingPunct="1"/>
            <a:r>
              <a:rPr lang="fr-FR" altLang="fr-FR" smtClean="0"/>
              <a:t>Le canal H</a:t>
            </a:r>
            <a:r>
              <a:rPr lang="fr-FR" altLang="fr-FR" smtClean="0">
                <a:sym typeface="Symbol" pitchFamily="18" charset="2"/>
              </a:rPr>
              <a:t></a:t>
            </a:r>
            <a:r>
              <a:rPr lang="fr-FR" altLang="fr-FR" smtClean="0"/>
              <a:t/>
            </a:r>
            <a:br>
              <a:rPr lang="fr-FR" altLang="fr-FR" smtClean="0"/>
            </a:br>
            <a:endParaRPr lang="fr-FR" altLang="fr-FR" smtClean="0"/>
          </a:p>
        </p:txBody>
      </p:sp>
      <p:pic>
        <p:nvPicPr>
          <p:cNvPr id="62468"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9" name="Object 2"/>
          <p:cNvGraphicFramePr>
            <a:graphicFrameLocks noGrp="1" noChangeAspect="1"/>
          </p:cNvGraphicFramePr>
          <p:nvPr>
            <p:ph idx="1"/>
          </p:nvPr>
        </p:nvGraphicFramePr>
        <p:xfrm>
          <a:off x="2971800" y="685800"/>
          <a:ext cx="3505200" cy="547688"/>
        </p:xfrm>
        <a:graphic>
          <a:graphicData uri="http://schemas.openxmlformats.org/presentationml/2006/ole">
            <mc:AlternateContent xmlns:mc="http://schemas.openxmlformats.org/markup-compatibility/2006">
              <mc:Choice xmlns:v="urn:schemas-microsoft-com:vml" Requires="v">
                <p:oleObj spid="_x0000_s62541" name="Equation" r:id="rId4" imgW="1767840" imgH="190595" progId="Equation.3">
                  <p:embed/>
                </p:oleObj>
              </mc:Choice>
              <mc:Fallback>
                <p:oleObj name="Equation" r:id="rId4" imgW="1767840" imgH="1905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85800"/>
                        <a:ext cx="350520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2470"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472" name="Text Box 8"/>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 (m</a:t>
            </a:r>
            <a:r>
              <a:rPr lang="fr-FR" altLang="fr-FR" sz="2000" baseline="-25000"/>
              <a:t>H</a:t>
            </a:r>
            <a:r>
              <a:rPr lang="fr-FR" altLang="fr-FR" sz="2000"/>
              <a:t>=125GeV)</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0D7CCE7-1B80-4BDB-BDB4-A8C90EDA90C4}" type="slidenum">
              <a:rPr lang="fr-FR" altLang="en-US" sz="1200" smtClean="0">
                <a:solidFill>
                  <a:schemeClr val="tx2"/>
                </a:solidFill>
              </a:rPr>
              <a:pPr eaLnBrk="1" hangingPunct="1">
                <a:spcBef>
                  <a:spcPct val="0"/>
                </a:spcBef>
                <a:buClrTx/>
                <a:buSzTx/>
                <a:buFontTx/>
                <a:buNone/>
              </a:pPr>
              <a:t>58</a:t>
            </a:fld>
            <a:endParaRPr lang="fr-FR" altLang="en-US" sz="1200" smtClean="0">
              <a:solidFill>
                <a:schemeClr val="tx2"/>
              </a:solidFill>
            </a:endParaRPr>
          </a:p>
        </p:txBody>
      </p:sp>
      <p:sp>
        <p:nvSpPr>
          <p:cNvPr id="63491" name="Rectangle 2"/>
          <p:cNvSpPr>
            <a:spLocks noGrp="1" noChangeArrowheads="1"/>
          </p:cNvSpPr>
          <p:nvPr>
            <p:ph type="title"/>
          </p:nvPr>
        </p:nvSpPr>
        <p:spPr>
          <a:xfrm>
            <a:off x="3160713" y="0"/>
            <a:ext cx="2895600" cy="946150"/>
          </a:xfrm>
        </p:spPr>
        <p:txBody>
          <a:bodyPr/>
          <a:lstStyle/>
          <a:p>
            <a:pPr eaLnBrk="1" hangingPunct="1"/>
            <a:r>
              <a:rPr lang="fr-FR" altLang="fr-FR" smtClean="0"/>
              <a:t>Le canal H</a:t>
            </a:r>
            <a:r>
              <a:rPr lang="fr-FR" altLang="fr-FR" smtClean="0">
                <a:sym typeface="Symbol" pitchFamily="18" charset="2"/>
              </a:rPr>
              <a:t></a:t>
            </a:r>
            <a:r>
              <a:rPr lang="fr-FR" altLang="fr-FR" smtClean="0"/>
              <a:t/>
            </a:r>
            <a:br>
              <a:rPr lang="fr-FR" altLang="fr-FR" smtClean="0"/>
            </a:br>
            <a:endParaRPr lang="fr-FR" altLang="fr-FR" smtClean="0"/>
          </a:p>
        </p:txBody>
      </p:sp>
      <p:pic>
        <p:nvPicPr>
          <p:cNvPr id="63492"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493" name="Object 2"/>
          <p:cNvGraphicFramePr>
            <a:graphicFrameLocks noGrp="1" noChangeAspect="1"/>
          </p:cNvGraphicFramePr>
          <p:nvPr>
            <p:ph idx="1"/>
          </p:nvPr>
        </p:nvGraphicFramePr>
        <p:xfrm>
          <a:off x="2971800" y="685800"/>
          <a:ext cx="3505200" cy="547688"/>
        </p:xfrm>
        <a:graphic>
          <a:graphicData uri="http://schemas.openxmlformats.org/presentationml/2006/ole">
            <mc:AlternateContent xmlns:mc="http://schemas.openxmlformats.org/markup-compatibility/2006">
              <mc:Choice xmlns:v="urn:schemas-microsoft-com:vml" Requires="v">
                <p:oleObj spid="_x0000_s63569" name="Equation" r:id="rId4" imgW="1767840" imgH="190595" progId="Equation.3">
                  <p:embed/>
                </p:oleObj>
              </mc:Choice>
              <mc:Fallback>
                <p:oleObj name="Equation" r:id="rId4" imgW="1767840" imgH="1905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85800"/>
                        <a:ext cx="350520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4" name="Text Box 13"/>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 (m</a:t>
            </a:r>
            <a:r>
              <a:rPr lang="fr-FR" altLang="fr-FR" sz="2000" baseline="-25000"/>
              <a:t>H</a:t>
            </a:r>
            <a:r>
              <a:rPr lang="fr-FR" altLang="fr-FR" sz="2000"/>
              <a:t>=125GeV)</a:t>
            </a:r>
          </a:p>
        </p:txBody>
      </p:sp>
      <p:grpSp>
        <p:nvGrpSpPr>
          <p:cNvPr id="1143823" name="Group 15"/>
          <p:cNvGrpSpPr>
            <a:grpSpLocks/>
          </p:cNvGrpSpPr>
          <p:nvPr/>
        </p:nvGrpSpPr>
        <p:grpSpPr bwMode="auto">
          <a:xfrm>
            <a:off x="4427538" y="1917700"/>
            <a:ext cx="4457700" cy="4738688"/>
            <a:chOff x="2789" y="1208"/>
            <a:chExt cx="2808" cy="2985"/>
          </a:xfrm>
        </p:grpSpPr>
        <p:pic>
          <p:nvPicPr>
            <p:cNvPr id="63496" name="Picture 16" descr="b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8"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Bruit de fond</a:t>
              </a:r>
            </a:p>
          </p:txBody>
        </p:sp>
        <p:sp>
          <p:nvSpPr>
            <p:cNvPr id="63499"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Exemple: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3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68D7594-FD21-442F-84C5-8D6D02EFD1D2}" type="slidenum">
              <a:rPr lang="fr-FR" altLang="en-US" sz="1200" smtClean="0">
                <a:solidFill>
                  <a:schemeClr val="tx2"/>
                </a:solidFill>
              </a:rPr>
              <a:pPr eaLnBrk="1" hangingPunct="1">
                <a:spcBef>
                  <a:spcPct val="0"/>
                </a:spcBef>
                <a:buClrTx/>
                <a:buSzTx/>
                <a:buFontTx/>
                <a:buNone/>
              </a:pPr>
              <a:t>59</a:t>
            </a:fld>
            <a:endParaRPr lang="fr-FR" altLang="en-US" sz="1200" smtClean="0">
              <a:solidFill>
                <a:schemeClr val="tx2"/>
              </a:solidFill>
            </a:endParaRPr>
          </a:p>
        </p:txBody>
      </p:sp>
      <p:sp>
        <p:nvSpPr>
          <p:cNvPr id="64515" name="Rectangle 2"/>
          <p:cNvSpPr>
            <a:spLocks noGrp="1" noChangeArrowheads="1"/>
          </p:cNvSpPr>
          <p:nvPr>
            <p:ph type="title"/>
          </p:nvPr>
        </p:nvSpPr>
        <p:spPr>
          <a:xfrm>
            <a:off x="1895475" y="0"/>
            <a:ext cx="5389563" cy="519113"/>
          </a:xfrm>
        </p:spPr>
        <p:txBody>
          <a:bodyPr/>
          <a:lstStyle/>
          <a:p>
            <a:pPr eaLnBrk="1" hangingPunct="1"/>
            <a:r>
              <a:rPr lang="fr-FR" altLang="fr-FR" smtClean="0"/>
              <a:t>Le canal H</a:t>
            </a:r>
            <a:r>
              <a:rPr lang="fr-FR" altLang="fr-FR" smtClean="0">
                <a:sym typeface="Symbol" pitchFamily="18" charset="2"/>
              </a:rPr>
              <a:t> : simulation</a:t>
            </a:r>
          </a:p>
        </p:txBody>
      </p:sp>
      <p:pic>
        <p:nvPicPr>
          <p:cNvPr id="6451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a:t>
            </a:r>
          </a:p>
        </p:txBody>
      </p:sp>
      <p:sp>
        <p:nvSpPr>
          <p:cNvPr id="64518"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4519" name="Text Box 18"/>
          <p:cNvSpPr txBox="1">
            <a:spLocks noChangeArrowheads="1"/>
          </p:cNvSpPr>
          <p:nvPr/>
        </p:nvSpPr>
        <p:spPr bwMode="auto">
          <a:xfrm>
            <a:off x="2914650" y="5943600"/>
            <a:ext cx="3897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Bosse = boson de Higgs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752600" y="531876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dirty="0">
                <a:latin typeface="Times New Roman" pitchFamily="18" charset="0"/>
              </a:rPr>
              <a:t>10</a:t>
            </a:r>
            <a:r>
              <a:rPr lang="en-GB" altLang="fr-FR" sz="2400" baseline="72000" dirty="0">
                <a:latin typeface="Times New Roman" pitchFamily="18" charset="0"/>
              </a:rPr>
              <a:t>-14</a:t>
            </a:r>
            <a:r>
              <a:rPr lang="en-GB" altLang="fr-FR" sz="2400" dirty="0">
                <a:latin typeface="Times New Roman" pitchFamily="18" charset="0"/>
              </a:rPr>
              <a:t> </a:t>
            </a:r>
            <a:r>
              <a:rPr lang="en-GB" altLang="fr-FR" sz="2800" dirty="0">
                <a:latin typeface="Times New Roman" pitchFamily="18" charset="0"/>
              </a:rPr>
              <a:t>m=0.00000000000001m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440092" cy="307777"/>
          </a:xfrm>
          <a:prstGeom prst="rect">
            <a:avLst/>
          </a:prstGeom>
        </p:spPr>
        <p:txBody>
          <a:bodyPr wrap="none">
            <a:spAutoFit/>
          </a:bodyPr>
          <a:lstStyle/>
          <a:p>
            <a:r>
              <a:rPr lang="en-US" sz="1400" dirty="0"/>
              <a:t>m</a:t>
            </a:r>
            <a:r>
              <a:rPr lang="en-US" sz="1400" dirty="0" smtClean="0"/>
              <a:t>~2x10 </a:t>
            </a:r>
            <a:r>
              <a:rPr lang="en-US" sz="1400" baseline="30000" dirty="0"/>
              <a:t>-27 </a:t>
            </a:r>
            <a:r>
              <a:rPr lang="en-US" sz="1400" dirty="0" smtClean="0"/>
              <a:t>kg~1GeV/c</a:t>
            </a:r>
            <a:r>
              <a:rPr lang="en-US" sz="1400" baseline="30000" dirty="0" smtClean="0"/>
              <a:t>2</a:t>
            </a:r>
            <a:endParaRPr lang="en-US" sz="1400"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BF4881E-46FE-4671-B2F7-3D83104CAE31}" type="slidenum">
              <a:rPr lang="fr-FR" altLang="en-US" sz="1200" smtClean="0">
                <a:solidFill>
                  <a:schemeClr val="tx2"/>
                </a:solidFill>
              </a:rPr>
              <a:pPr eaLnBrk="1" hangingPunct="1">
                <a:spcBef>
                  <a:spcPct val="0"/>
                </a:spcBef>
                <a:buClrTx/>
                <a:buSzTx/>
                <a:buFontTx/>
                <a:buNone/>
              </a:pPr>
              <a:t>60</a:t>
            </a:fld>
            <a:endParaRPr lang="fr-FR" altLang="en-US" sz="1200" smtClean="0">
              <a:solidFill>
                <a:schemeClr val="tx2"/>
              </a:solidFill>
            </a:endParaRPr>
          </a:p>
        </p:txBody>
      </p:sp>
      <p:sp>
        <p:nvSpPr>
          <p:cNvPr id="65539" name="Rectangle 2"/>
          <p:cNvSpPr>
            <a:spLocks noGrp="1" noChangeArrowheads="1"/>
          </p:cNvSpPr>
          <p:nvPr>
            <p:ph type="title"/>
          </p:nvPr>
        </p:nvSpPr>
        <p:spPr>
          <a:xfrm>
            <a:off x="1895475" y="0"/>
            <a:ext cx="5389563" cy="519113"/>
          </a:xfrm>
        </p:spPr>
        <p:txBody>
          <a:bodyPr/>
          <a:lstStyle/>
          <a:p>
            <a:pPr eaLnBrk="1" hangingPunct="1"/>
            <a:r>
              <a:rPr lang="fr-FR" altLang="fr-FR" smtClean="0"/>
              <a:t>Le canal H</a:t>
            </a:r>
            <a:r>
              <a:rPr lang="fr-FR" altLang="fr-FR" smtClean="0">
                <a:sym typeface="Symbol" pitchFamily="18" charset="2"/>
              </a:rPr>
              <a:t> : simulation</a:t>
            </a:r>
          </a:p>
        </p:txBody>
      </p:sp>
      <p:pic>
        <p:nvPicPr>
          <p:cNvPr id="65540"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31845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signalb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2133600"/>
            <a:ext cx="31845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signal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133600"/>
            <a:ext cx="31829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7"/>
          <p:cNvSpPr>
            <a:spLocks noChangeArrowheads="1"/>
          </p:cNvSpPr>
          <p:nvPr/>
        </p:nvSpPr>
        <p:spPr bwMode="auto">
          <a:xfrm>
            <a:off x="952500" y="5289550"/>
            <a:ext cx="71691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GB" altLang="fr-FR" sz="2400">
                <a:solidFill>
                  <a:schemeClr val="tx2"/>
                </a:solidFill>
                <a:sym typeface="Symbol" pitchFamily="18" charset="2"/>
              </a:rPr>
              <a:t>Une très bonne résolution en énergie du</a:t>
            </a:r>
          </a:p>
          <a:p>
            <a:pPr algn="ctr" eaLnBrk="1" hangingPunct="1">
              <a:spcBef>
                <a:spcPct val="0"/>
              </a:spcBef>
              <a:buClrTx/>
              <a:buSzTx/>
              <a:buFontTx/>
              <a:buNone/>
            </a:pPr>
            <a:r>
              <a:rPr lang="en-GB" altLang="fr-FR" sz="2400">
                <a:solidFill>
                  <a:schemeClr val="tx2"/>
                </a:solidFill>
                <a:sym typeface="Symbol" pitchFamily="18" charset="2"/>
              </a:rPr>
              <a:t>calorimètre électromagnétique est nécessaire</a:t>
            </a:r>
          </a:p>
          <a:p>
            <a:pPr algn="ctr" eaLnBrk="1" hangingPunct="1">
              <a:spcBef>
                <a:spcPct val="0"/>
              </a:spcBef>
              <a:buClrTx/>
              <a:buSzTx/>
              <a:buFontTx/>
              <a:buNone/>
            </a:pPr>
            <a:r>
              <a:rPr lang="en-GB" altLang="fr-FR" sz="2400" b="1">
                <a:solidFill>
                  <a:srgbClr val="CC0000"/>
                </a:solidFill>
                <a:sym typeface="Symbol" pitchFamily="18" charset="2"/>
              </a:rPr>
              <a:t>Il faut des détecteurs très précis!!!</a:t>
            </a:r>
            <a:endParaRPr lang="fr-FR" altLang="fr-FR" sz="2400" b="1">
              <a:solidFill>
                <a:srgbClr val="CC0000"/>
              </a:solidFill>
              <a:sym typeface="Symbol" pitchFamily="18" charset="2"/>
            </a:endParaRPr>
          </a:p>
        </p:txBody>
      </p:sp>
      <p:sp>
        <p:nvSpPr>
          <p:cNvPr id="65544" name="Line 8"/>
          <p:cNvSpPr>
            <a:spLocks noChangeShapeType="1"/>
          </p:cNvSpPr>
          <p:nvPr/>
        </p:nvSpPr>
        <p:spPr bwMode="auto">
          <a:xfrm>
            <a:off x="228600" y="1828800"/>
            <a:ext cx="883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5" name="Text Box 9"/>
          <p:cNvSpPr txBox="1">
            <a:spLocks noChangeArrowheads="1"/>
          </p:cNvSpPr>
          <p:nvPr/>
        </p:nvSpPr>
        <p:spPr bwMode="auto">
          <a:xfrm>
            <a:off x="5408613" y="1428750"/>
            <a:ext cx="34464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Dégradation de la résolution</a:t>
            </a:r>
          </a:p>
        </p:txBody>
      </p:sp>
      <p:sp>
        <p:nvSpPr>
          <p:cNvPr id="65546" name="Text Box 10"/>
          <p:cNvSpPr txBox="1">
            <a:spLocks noChangeArrowheads="1"/>
          </p:cNvSpPr>
          <p:nvPr/>
        </p:nvSpPr>
        <p:spPr bwMode="auto">
          <a:xfrm>
            <a:off x="6629400" y="4343400"/>
            <a:ext cx="23098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Impossible de voir</a:t>
            </a:r>
          </a:p>
          <a:p>
            <a:pPr algn="ctr" eaLnBrk="1" hangingPunct="1">
              <a:spcBef>
                <a:spcPct val="0"/>
              </a:spcBef>
              <a:buClrTx/>
              <a:buSzTx/>
              <a:buFontTx/>
              <a:buNone/>
            </a:pPr>
            <a:r>
              <a:rPr lang="fr-FR" altLang="fr-FR" sz="1800"/>
              <a:t> le boson de Higgs</a:t>
            </a:r>
          </a:p>
        </p:txBody>
      </p:sp>
      <p:sp>
        <p:nvSpPr>
          <p:cNvPr id="65547" name="Text Box 12"/>
          <p:cNvSpPr txBox="1">
            <a:spLocks noChangeArrowheads="1"/>
          </p:cNvSpPr>
          <p:nvPr/>
        </p:nvSpPr>
        <p:spPr bwMode="auto">
          <a:xfrm>
            <a:off x="1774825" y="2260600"/>
            <a:ext cx="71913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 rêve »                            « réel »              « Cauchemar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BF3C5FD-9C80-442E-AEB2-DCD1F7C02A85}" type="slidenum">
              <a:rPr lang="fr-FR" altLang="en-US" sz="1200" smtClean="0">
                <a:solidFill>
                  <a:schemeClr val="tx2"/>
                </a:solidFill>
              </a:rPr>
              <a:pPr eaLnBrk="1" hangingPunct="1">
                <a:spcBef>
                  <a:spcPct val="0"/>
                </a:spcBef>
                <a:buClrTx/>
                <a:buSzTx/>
                <a:buFontTx/>
                <a:buNone/>
              </a:pPr>
              <a:t>61</a:t>
            </a:fld>
            <a:endParaRPr lang="fr-FR" altLang="en-US" sz="1200" smtClean="0">
              <a:solidFill>
                <a:schemeClr val="tx2"/>
              </a:solidFill>
            </a:endParaRPr>
          </a:p>
        </p:txBody>
      </p:sp>
      <p:sp>
        <p:nvSpPr>
          <p:cNvPr id="66563" name="Rectangle 2"/>
          <p:cNvSpPr>
            <a:spLocks noGrp="1" noChangeArrowheads="1"/>
          </p:cNvSpPr>
          <p:nvPr>
            <p:ph type="title"/>
          </p:nvPr>
        </p:nvSpPr>
        <p:spPr>
          <a:xfrm>
            <a:off x="1279525" y="0"/>
            <a:ext cx="6640513" cy="519113"/>
          </a:xfrm>
        </p:spPr>
        <p:txBody>
          <a:bodyPr/>
          <a:lstStyle/>
          <a:p>
            <a:pPr eaLnBrk="1" hangingPunct="1"/>
            <a:r>
              <a:rPr lang="fr-FR" altLang="fr-FR" smtClean="0"/>
              <a:t>Le canal H</a:t>
            </a:r>
            <a:r>
              <a:rPr lang="fr-FR" altLang="fr-FR" smtClean="0">
                <a:sym typeface="Symbol" pitchFamily="18" charset="2"/>
              </a:rPr>
              <a:t>: les vrais données</a:t>
            </a:r>
          </a:p>
        </p:txBody>
      </p:sp>
      <p:pic>
        <p:nvPicPr>
          <p:cNvPr id="66564" name="Picture 8" descr="mg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993775"/>
            <a:ext cx="75311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0541" name="Group 29"/>
          <p:cNvGrpSpPr>
            <a:grpSpLocks/>
          </p:cNvGrpSpPr>
          <p:nvPr/>
        </p:nvGrpSpPr>
        <p:grpSpPr bwMode="auto">
          <a:xfrm>
            <a:off x="3911600" y="2070100"/>
            <a:ext cx="1955800" cy="4483100"/>
            <a:chOff x="2464" y="1304"/>
            <a:chExt cx="1232" cy="2824"/>
          </a:xfrm>
        </p:grpSpPr>
        <p:sp>
          <p:nvSpPr>
            <p:cNvPr id="66567" name="Oval 27"/>
            <p:cNvSpPr>
              <a:spLocks noChangeArrowheads="1"/>
            </p:cNvSpPr>
            <p:nvPr/>
          </p:nvSpPr>
          <p:spPr bwMode="auto">
            <a:xfrm>
              <a:off x="2464" y="1304"/>
              <a:ext cx="768" cy="2472"/>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6568" name="Text Box 28"/>
            <p:cNvSpPr txBox="1">
              <a:spLocks noChangeArrowheads="1"/>
            </p:cNvSpPr>
            <p:nvPr/>
          </p:nvSpPr>
          <p:spPr bwMode="auto">
            <a:xfrm>
              <a:off x="2774" y="3916"/>
              <a:ext cx="922"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solidFill>
                    <a:schemeClr val="tx2"/>
                  </a:solidFill>
                </a:rPr>
                <a:t>m~126GeV</a:t>
              </a:r>
            </a:p>
          </p:txBody>
        </p:sp>
      </p:grpSp>
      <p:sp>
        <p:nvSpPr>
          <p:cNvPr id="66566" name="Text Box 31"/>
          <p:cNvSpPr txBox="1">
            <a:spLocks noChangeArrowheads="1"/>
          </p:cNvSpPr>
          <p:nvPr/>
        </p:nvSpPr>
        <p:spPr bwMode="auto">
          <a:xfrm>
            <a:off x="3124200" y="623888"/>
            <a:ext cx="33623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~1000 milliard de collisions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60541"/>
                                        </p:tgtEl>
                                        <p:attrNameLst>
                                          <p:attrName>style.visibility</p:attrName>
                                        </p:attrNameLst>
                                      </p:cBhvr>
                                      <p:to>
                                        <p:strVal val="visible"/>
                                      </p:to>
                                    </p:set>
                                    <p:animEffect transition="in" filter="fade">
                                      <p:cBhvr>
                                        <p:cTn id="7" dur="1000"/>
                                        <p:tgtEl>
                                          <p:spTgt spid="960541"/>
                                        </p:tgtEl>
                                      </p:cBhvr>
                                    </p:animEffect>
                                    <p:anim calcmode="lin" valueType="num">
                                      <p:cBhvr>
                                        <p:cTn id="8" dur="1000" fill="hold"/>
                                        <p:tgtEl>
                                          <p:spTgt spid="960541"/>
                                        </p:tgtEl>
                                        <p:attrNameLst>
                                          <p:attrName>ppt_x</p:attrName>
                                        </p:attrNameLst>
                                      </p:cBhvr>
                                      <p:tavLst>
                                        <p:tav tm="0">
                                          <p:val>
                                            <p:strVal val="#ppt_x"/>
                                          </p:val>
                                        </p:tav>
                                        <p:tav tm="100000">
                                          <p:val>
                                            <p:strVal val="#ppt_x"/>
                                          </p:val>
                                        </p:tav>
                                      </p:tavLst>
                                    </p:anim>
                                    <p:anim calcmode="lin" valueType="num">
                                      <p:cBhvr>
                                        <p:cTn id="9" dur="1000" fill="hold"/>
                                        <p:tgtEl>
                                          <p:spTgt spid="9605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endParaRPr lang="fr-FR" altLang="fr-FR" smtClean="0"/>
          </a:p>
        </p:txBody>
      </p:sp>
      <p:sp>
        <p:nvSpPr>
          <p:cNvPr id="5123" name="Espace réservé du numéro de diapositive 5"/>
          <p:cNvSpPr>
            <a:spLocks noGrp="1"/>
          </p:cNvSpPr>
          <p:nvPr>
            <p:ph type="sldNum" sz="quarter" idx="10"/>
          </p:nvPr>
        </p:nvSpPr>
        <p:spPr>
          <a:xfrm>
            <a:off x="8610600" y="6597650"/>
            <a:ext cx="533400" cy="215900"/>
          </a:xfrm>
          <a:noFill/>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fld id="{02C804FC-F2F1-4378-89FF-7FC595C3845C}" type="slidenum">
              <a:rPr lang="fr-FR" altLang="fr-FR" sz="1200" smtClean="0">
                <a:solidFill>
                  <a:schemeClr val="tx2"/>
                </a:solidFill>
              </a:rPr>
              <a:pPr eaLnBrk="1" hangingPunct="1"/>
              <a:t>62</a:t>
            </a:fld>
            <a:endParaRPr lang="fr-FR" altLang="fr-FR" sz="1200" smtClean="0">
              <a:solidFill>
                <a:schemeClr val="tx2"/>
              </a:solidFill>
            </a:endParaRPr>
          </a:p>
        </p:txBody>
      </p:sp>
      <p:grpSp>
        <p:nvGrpSpPr>
          <p:cNvPr id="5124" name="Groupe 28"/>
          <p:cNvGrpSpPr>
            <a:grpSpLocks/>
          </p:cNvGrpSpPr>
          <p:nvPr/>
        </p:nvGrpSpPr>
        <p:grpSpPr bwMode="auto">
          <a:xfrm>
            <a:off x="0" y="-3175"/>
            <a:ext cx="9144000" cy="6861175"/>
            <a:chOff x="0" y="-3187"/>
            <a:chExt cx="9144000" cy="6861187"/>
          </a:xfrm>
        </p:grpSpPr>
        <p:pic>
          <p:nvPicPr>
            <p:cNvPr id="5125" name="Image 6" descr="BigBang_Image11.jpg"/>
            <p:cNvPicPr>
              <a:picLocks noChangeAspect="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0" y="-3187"/>
              <a:ext cx="9144000" cy="686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ZoneTexte 7"/>
            <p:cNvSpPr txBox="1">
              <a:spLocks noChangeArrowheads="1"/>
            </p:cNvSpPr>
            <p:nvPr/>
          </p:nvSpPr>
          <p:spPr bwMode="auto">
            <a:xfrm>
              <a:off x="520700" y="1308100"/>
              <a:ext cx="160020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a:solidFill>
                    <a:schemeClr val="bg1"/>
                  </a:solidFill>
                </a:rPr>
                <a:t>   ~ 10</a:t>
              </a:r>
              <a:r>
                <a:rPr lang="en-GB" altLang="fr-FR" baseline="30000">
                  <a:solidFill>
                    <a:schemeClr val="bg1"/>
                  </a:solidFill>
                </a:rPr>
                <a:t>-12 </a:t>
              </a:r>
              <a:r>
                <a:rPr lang="en-GB" altLang="fr-FR">
                  <a:solidFill>
                    <a:schemeClr val="bg1"/>
                  </a:solidFill>
                </a:rPr>
                <a:t>s</a:t>
              </a:r>
            </a:p>
          </p:txBody>
        </p:sp>
        <p:sp>
          <p:nvSpPr>
            <p:cNvPr id="5127" name="ZoneTexte 8"/>
            <p:cNvSpPr txBox="1">
              <a:spLocks noChangeArrowheads="1"/>
            </p:cNvSpPr>
            <p:nvPr/>
          </p:nvSpPr>
          <p:spPr bwMode="auto">
            <a:xfrm>
              <a:off x="1955800" y="1143000"/>
              <a:ext cx="96778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chemeClr val="bg1"/>
                  </a:solidFill>
                </a:rPr>
                <a:t>~ 10</a:t>
              </a:r>
              <a:r>
                <a:rPr lang="en-GB" altLang="fr-FR" sz="1800" baseline="30000">
                  <a:solidFill>
                    <a:schemeClr val="bg1"/>
                  </a:solidFill>
                </a:rPr>
                <a:t>-6 </a:t>
              </a:r>
              <a:r>
                <a:rPr lang="en-GB" altLang="fr-FR" sz="1800">
                  <a:solidFill>
                    <a:schemeClr val="bg1"/>
                  </a:solidFill>
                </a:rPr>
                <a:t>s</a:t>
              </a:r>
            </a:p>
          </p:txBody>
        </p:sp>
        <p:sp>
          <p:nvSpPr>
            <p:cNvPr id="5128" name="Rectangle 9"/>
            <p:cNvSpPr>
              <a:spLocks noChangeArrowheads="1"/>
            </p:cNvSpPr>
            <p:nvPr/>
          </p:nvSpPr>
          <p:spPr bwMode="auto">
            <a:xfrm>
              <a:off x="2209800" y="1600200"/>
              <a:ext cx="457200" cy="228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cxnSp>
          <p:nvCxnSpPr>
            <p:cNvPr id="5129" name="Connecteur droit avec flèche 10"/>
            <p:cNvCxnSpPr>
              <a:cxnSpLocks noChangeShapeType="1"/>
            </p:cNvCxnSpPr>
            <p:nvPr/>
          </p:nvCxnSpPr>
          <p:spPr bwMode="auto">
            <a:xfrm rot="5400000">
              <a:off x="2159794" y="1751806"/>
              <a:ext cx="457200" cy="1588"/>
            </a:xfrm>
            <a:prstGeom prst="straightConnector1">
              <a:avLst/>
            </a:prstGeom>
            <a:noFill/>
            <a:ln w="19050" algn="ctr">
              <a:solidFill>
                <a:schemeClr val="bg1"/>
              </a:solidFill>
              <a:round/>
              <a:headEnd/>
              <a:tailEnd type="triangle" w="med" len="med"/>
            </a:ln>
          </p:spPr>
        </p:cxnSp>
        <p:sp>
          <p:nvSpPr>
            <p:cNvPr id="5130" name="ZoneTexte 11"/>
            <p:cNvSpPr txBox="1">
              <a:spLocks noChangeArrowheads="1"/>
            </p:cNvSpPr>
            <p:nvPr/>
          </p:nvSpPr>
          <p:spPr bwMode="auto">
            <a:xfrm>
              <a:off x="3670300" y="482600"/>
              <a:ext cx="1012867" cy="4676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lnSpc>
                  <a:spcPts val="1363"/>
                </a:lnSpc>
              </a:pPr>
              <a:r>
                <a:rPr lang="en-GB" altLang="fr-FR" sz="1800">
                  <a:solidFill>
                    <a:schemeClr val="bg1"/>
                  </a:solidFill>
                </a:rPr>
                <a:t>380 000</a:t>
              </a:r>
            </a:p>
            <a:p>
              <a:pPr eaLnBrk="1" hangingPunct="1">
                <a:lnSpc>
                  <a:spcPts val="1363"/>
                </a:lnSpc>
              </a:pPr>
              <a:r>
                <a:rPr lang="en-GB" altLang="fr-FR" sz="1800">
                  <a:solidFill>
                    <a:schemeClr val="bg1"/>
                  </a:solidFill>
                </a:rPr>
                <a:t>   ans</a:t>
              </a:r>
            </a:p>
          </p:txBody>
        </p:sp>
        <p:sp>
          <p:nvSpPr>
            <p:cNvPr id="5131" name="Rectangle 12"/>
            <p:cNvSpPr>
              <a:spLocks noChangeArrowheads="1"/>
            </p:cNvSpPr>
            <p:nvPr/>
          </p:nvSpPr>
          <p:spPr bwMode="auto">
            <a:xfrm>
              <a:off x="3810000" y="1219200"/>
              <a:ext cx="685800" cy="3048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cxnSp>
          <p:nvCxnSpPr>
            <p:cNvPr id="5132" name="Connecteur droit avec flèche 13"/>
            <p:cNvCxnSpPr>
              <a:cxnSpLocks noChangeShapeType="1"/>
            </p:cNvCxnSpPr>
            <p:nvPr/>
          </p:nvCxnSpPr>
          <p:spPr bwMode="auto">
            <a:xfrm rot="5400000">
              <a:off x="3886994" y="1294606"/>
              <a:ext cx="457200" cy="1588"/>
            </a:xfrm>
            <a:prstGeom prst="straightConnector1">
              <a:avLst/>
            </a:prstGeom>
            <a:noFill/>
            <a:ln w="19050" algn="ctr">
              <a:solidFill>
                <a:schemeClr val="bg1"/>
              </a:solidFill>
              <a:round/>
              <a:headEnd/>
              <a:tailEnd type="triangle" w="med" len="med"/>
            </a:ln>
          </p:spPr>
        </p:cxnSp>
        <p:sp>
          <p:nvSpPr>
            <p:cNvPr id="5133" name="ZoneTexte 14"/>
            <p:cNvSpPr txBox="1">
              <a:spLocks noChangeArrowheads="1"/>
            </p:cNvSpPr>
            <p:nvPr/>
          </p:nvSpPr>
          <p:spPr bwMode="auto">
            <a:xfrm>
              <a:off x="695511" y="660400"/>
              <a:ext cx="11713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a:solidFill>
                    <a:schemeClr val="bg1"/>
                  </a:solidFill>
                </a:rPr>
                <a:t>Champ </a:t>
              </a:r>
            </a:p>
            <a:p>
              <a:pPr eaLnBrk="1" hangingPunct="1"/>
              <a:r>
                <a:rPr lang="en-GB" altLang="fr-FR">
                  <a:solidFill>
                    <a:schemeClr val="bg1"/>
                  </a:solidFill>
                </a:rPr>
                <a:t>de Higgs</a:t>
              </a:r>
            </a:p>
          </p:txBody>
        </p:sp>
        <p:sp>
          <p:nvSpPr>
            <p:cNvPr id="5134" name="Rectangle 15"/>
            <p:cNvSpPr>
              <a:spLocks noChangeArrowheads="1"/>
            </p:cNvSpPr>
            <p:nvPr/>
          </p:nvSpPr>
          <p:spPr bwMode="auto">
            <a:xfrm>
              <a:off x="1231900" y="5257800"/>
              <a:ext cx="914400" cy="15494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5" name="ZoneTexte 16"/>
            <p:cNvSpPr txBox="1">
              <a:spLocks noChangeArrowheads="1"/>
            </p:cNvSpPr>
            <p:nvPr/>
          </p:nvSpPr>
          <p:spPr bwMode="auto">
            <a:xfrm>
              <a:off x="1257300" y="5270500"/>
              <a:ext cx="9038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rgbClr val="FFFFFF"/>
                  </a:solidFill>
                </a:rPr>
                <a:t>Plasma </a:t>
              </a:r>
            </a:p>
            <a:p>
              <a:pPr eaLnBrk="1" hangingPunct="1"/>
              <a:r>
                <a:rPr lang="en-GB" altLang="fr-FR" sz="1800">
                  <a:solidFill>
                    <a:srgbClr val="FFFFFF"/>
                  </a:solidFill>
                </a:rPr>
                <a:t>de</a:t>
              </a:r>
            </a:p>
            <a:p>
              <a:pPr eaLnBrk="1" hangingPunct="1"/>
              <a:r>
                <a:rPr lang="en-GB" altLang="fr-FR" sz="1800">
                  <a:solidFill>
                    <a:srgbClr val="FFFFFF"/>
                  </a:solidFill>
                </a:rPr>
                <a:t>Quark-</a:t>
              </a:r>
            </a:p>
            <a:p>
              <a:pPr eaLnBrk="1" hangingPunct="1"/>
              <a:r>
                <a:rPr lang="en-GB" altLang="fr-FR" sz="1800">
                  <a:solidFill>
                    <a:srgbClr val="FFFFFF"/>
                  </a:solidFill>
                </a:rPr>
                <a:t>Gluon</a:t>
              </a:r>
            </a:p>
          </p:txBody>
        </p:sp>
        <p:sp>
          <p:nvSpPr>
            <p:cNvPr id="5136" name="Flèche vers le bas 17"/>
            <p:cNvSpPr>
              <a:spLocks noChangeArrowheads="1"/>
            </p:cNvSpPr>
            <p:nvPr/>
          </p:nvSpPr>
          <p:spPr bwMode="auto">
            <a:xfrm>
              <a:off x="1028700" y="1701800"/>
              <a:ext cx="266700" cy="673100"/>
            </a:xfrm>
            <a:prstGeom prst="downArrow">
              <a:avLst>
                <a:gd name="adj1" fmla="val 50000"/>
                <a:gd name="adj2" fmla="val 4999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7" name="Flèche vers le haut 18"/>
            <p:cNvSpPr>
              <a:spLocks noChangeArrowheads="1"/>
            </p:cNvSpPr>
            <p:nvPr/>
          </p:nvSpPr>
          <p:spPr bwMode="auto">
            <a:xfrm>
              <a:off x="1612900" y="4445000"/>
              <a:ext cx="304800" cy="800100"/>
            </a:xfrm>
            <a:prstGeom prst="upArrow">
              <a:avLst>
                <a:gd name="adj1" fmla="val 50000"/>
                <a:gd name="adj2" fmla="val 4999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8" name="Rectangle 19"/>
            <p:cNvSpPr>
              <a:spLocks noChangeArrowheads="1"/>
            </p:cNvSpPr>
            <p:nvPr/>
          </p:nvSpPr>
          <p:spPr bwMode="auto">
            <a:xfrm>
              <a:off x="1295400" y="1752600"/>
              <a:ext cx="457200" cy="4191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9" name="ZoneTexte 20"/>
            <p:cNvSpPr txBox="1">
              <a:spLocks noChangeArrowheads="1"/>
            </p:cNvSpPr>
            <p:nvPr/>
          </p:nvSpPr>
          <p:spPr bwMode="auto">
            <a:xfrm>
              <a:off x="2971800" y="1041400"/>
              <a:ext cx="5334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chemeClr val="bg1"/>
                  </a:solidFill>
                </a:rPr>
                <a:t>1</a:t>
              </a:r>
              <a:r>
                <a:rPr lang="en-GB" altLang="fr-FR" sz="1800" baseline="30000">
                  <a:solidFill>
                    <a:schemeClr val="bg1"/>
                  </a:solidFill>
                </a:rPr>
                <a:t> </a:t>
              </a:r>
              <a:r>
                <a:rPr lang="en-GB" altLang="fr-FR" sz="1800">
                  <a:solidFill>
                    <a:schemeClr val="bg1"/>
                  </a:solidFill>
                </a:rPr>
                <a:t>s</a:t>
              </a:r>
            </a:p>
          </p:txBody>
        </p:sp>
        <p:cxnSp>
          <p:nvCxnSpPr>
            <p:cNvPr id="5140" name="Connecteur droit avec flèche 21"/>
            <p:cNvCxnSpPr>
              <a:cxnSpLocks noChangeShapeType="1"/>
            </p:cNvCxnSpPr>
            <p:nvPr/>
          </p:nvCxnSpPr>
          <p:spPr bwMode="auto">
            <a:xfrm rot="5400000">
              <a:off x="2947194" y="1637506"/>
              <a:ext cx="457200" cy="1588"/>
            </a:xfrm>
            <a:prstGeom prst="straightConnector1">
              <a:avLst/>
            </a:prstGeom>
            <a:noFill/>
            <a:ln w="19050" algn="ctr">
              <a:solidFill>
                <a:schemeClr val="bg1"/>
              </a:solidFill>
              <a:round/>
              <a:headEnd/>
              <a:tailEnd type="triangle" w="med" len="med"/>
            </a:ln>
          </p:spPr>
        </p:cxnSp>
        <p:sp>
          <p:nvSpPr>
            <p:cNvPr id="5141" name="Rectangle 22"/>
            <p:cNvSpPr>
              <a:spLocks noChangeArrowheads="1"/>
            </p:cNvSpPr>
            <p:nvPr/>
          </p:nvSpPr>
          <p:spPr bwMode="auto">
            <a:xfrm>
              <a:off x="3200400" y="5257800"/>
              <a:ext cx="952500" cy="15621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42" name="Rectangle 23"/>
            <p:cNvSpPr>
              <a:spLocks noChangeArrowheads="1"/>
            </p:cNvSpPr>
            <p:nvPr/>
          </p:nvSpPr>
          <p:spPr bwMode="auto">
            <a:xfrm>
              <a:off x="2895600" y="4724400"/>
              <a:ext cx="609600" cy="6858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43" name="ZoneTexte 24"/>
            <p:cNvSpPr txBox="1">
              <a:spLocks noChangeArrowheads="1"/>
            </p:cNvSpPr>
            <p:nvPr/>
          </p:nvSpPr>
          <p:spPr bwMode="auto">
            <a:xfrm>
              <a:off x="2667000" y="4826000"/>
              <a:ext cx="13716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rgbClr val="FFFFFF"/>
                  </a:solidFill>
                </a:rPr>
                <a:t>Asymétrie </a:t>
              </a:r>
            </a:p>
            <a:p>
              <a:pPr eaLnBrk="1" hangingPunct="1"/>
              <a:r>
                <a:rPr lang="en-GB" altLang="fr-FR" sz="1800">
                  <a:solidFill>
                    <a:srgbClr val="FFFFFF"/>
                  </a:solidFill>
                </a:rPr>
                <a:t>matière-</a:t>
              </a:r>
            </a:p>
            <a:p>
              <a:pPr eaLnBrk="1" hangingPunct="1"/>
              <a:r>
                <a:rPr lang="en-GB" altLang="fr-FR" sz="1800">
                  <a:solidFill>
                    <a:srgbClr val="FFFFFF"/>
                  </a:solidFill>
                </a:rPr>
                <a:t>antimatière</a:t>
              </a:r>
            </a:p>
          </p:txBody>
        </p:sp>
        <p:sp>
          <p:nvSpPr>
            <p:cNvPr id="5144" name="Flèche vers le haut 25"/>
            <p:cNvSpPr>
              <a:spLocks noChangeArrowheads="1"/>
            </p:cNvSpPr>
            <p:nvPr/>
          </p:nvSpPr>
          <p:spPr bwMode="auto">
            <a:xfrm>
              <a:off x="3086100" y="4635500"/>
              <a:ext cx="228600" cy="279400"/>
            </a:xfrm>
            <a:prstGeom prst="upArrow">
              <a:avLst>
                <a:gd name="adj1" fmla="val 50000"/>
                <a:gd name="adj2" fmla="val 49998"/>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27" name="Espace réservé du numéro de diapositive 23"/>
            <p:cNvSpPr txBox="1">
              <a:spLocks/>
            </p:cNvSpPr>
            <p:nvPr/>
          </p:nvSpPr>
          <p:spPr bwMode="auto">
            <a:xfrm>
              <a:off x="6997700" y="6281737"/>
              <a:ext cx="1917700" cy="542926"/>
            </a:xfrm>
            <a:prstGeom prst="rect">
              <a:avLst/>
            </a:prstGeom>
            <a:noFill/>
            <a:ln w="9525">
              <a:noFill/>
              <a:miter lim="800000"/>
              <a:headEnd/>
              <a:tailEnd/>
            </a:ln>
            <a:effectLst/>
          </p:spPr>
          <p:txBody>
            <a:bodyPr/>
            <a:lstStyle/>
            <a:p>
              <a:pPr algn="r">
                <a:defRPr/>
              </a:pPr>
              <a:fld id="{61E725E0-77DE-450A-9117-A79292DE03D6}" type="slidenum">
                <a:rPr lang="en-US" sz="1050" b="1">
                  <a:solidFill>
                    <a:schemeClr val="accent2"/>
                  </a:solidFill>
                  <a:latin typeface="Arial Narrow" pitchFamily="34" charset="0"/>
                </a:rPr>
                <a:pPr algn="r">
                  <a:defRPr/>
                </a:pPr>
                <a:t>62</a:t>
              </a:fld>
              <a:endParaRPr lang="en-US" sz="1050" b="1">
                <a:solidFill>
                  <a:schemeClr val="accent2"/>
                </a:solidFill>
                <a:latin typeface="Arial Narrow" pitchFamily="34" charset="0"/>
              </a:endParaRPr>
            </a:p>
          </p:txBody>
        </p:sp>
        <p:sp>
          <p:nvSpPr>
            <p:cNvPr id="28" name="Espace réservé du pied de page 1"/>
            <p:cNvSpPr txBox="1">
              <a:spLocks/>
            </p:cNvSpPr>
            <p:nvPr/>
          </p:nvSpPr>
          <p:spPr bwMode="auto">
            <a:xfrm>
              <a:off x="3028950" y="6324599"/>
              <a:ext cx="2914650" cy="271463"/>
            </a:xfrm>
            <a:prstGeom prst="rect">
              <a:avLst/>
            </a:prstGeom>
            <a:noFill/>
            <a:ln w="9525">
              <a:noFill/>
              <a:miter lim="800000"/>
              <a:headEnd/>
              <a:tailEnd/>
            </a:ln>
            <a:effectLst/>
          </p:spPr>
          <p:txBody>
            <a:bodyPr/>
            <a:lstStyle/>
            <a:p>
              <a:pPr algn="ctr">
                <a:defRPr/>
              </a:pPr>
              <a:r>
                <a:rPr lang="en-US" sz="1050" b="1">
                  <a:solidFill>
                    <a:schemeClr val="accent2"/>
                  </a:solidFill>
                  <a:latin typeface="Arial Narrow" pitchFamily="34" charset="0"/>
                </a:rPr>
                <a:t>Y. Sirois - Ecole Polytechnique</a:t>
              </a:r>
            </a:p>
          </p:txBody>
        </p:sp>
      </p:grpSp>
    </p:spTree>
    <p:extLst>
      <p:ext uri="{BB962C8B-B14F-4D97-AF65-F5344CB8AC3E}">
        <p14:creationId xmlns:p14="http://schemas.microsoft.com/office/powerpoint/2010/main" val="254954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endParaRPr lang="fr-FR" altLang="fr-FR" smtClean="0"/>
          </a:p>
        </p:txBody>
      </p:sp>
      <p:sp>
        <p:nvSpPr>
          <p:cNvPr id="14339" name="Espace réservé du contenu 2"/>
          <p:cNvSpPr>
            <a:spLocks noGrp="1"/>
          </p:cNvSpPr>
          <p:nvPr>
            <p:ph idx="1"/>
          </p:nvPr>
        </p:nvSpPr>
        <p:spPr/>
        <p:txBody>
          <a:bodyPr/>
          <a:lstStyle/>
          <a:p>
            <a:endParaRPr lang="fr-FR" altLang="fr-FR" smtClean="0"/>
          </a:p>
        </p:txBody>
      </p:sp>
      <p:sp>
        <p:nvSpPr>
          <p:cNvPr id="14340" name="Espace réservé du numéro de diapositive 3"/>
          <p:cNvSpPr>
            <a:spLocks noGrp="1"/>
          </p:cNvSpPr>
          <p:nvPr>
            <p:ph type="sldNum" sz="quarter" idx="10"/>
          </p:nvPr>
        </p:nvSpPr>
        <p:spPr>
          <a:noFill/>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fld id="{8F1EF272-EC43-4D27-B53A-39B54902465D}" type="slidenum">
              <a:rPr lang="fr-FR" altLang="en-US" sz="1200" smtClean="0">
                <a:solidFill>
                  <a:schemeClr val="tx2"/>
                </a:solidFill>
              </a:rPr>
              <a:pPr eaLnBrk="1" hangingPunct="1"/>
              <a:t>63</a:t>
            </a:fld>
            <a:endParaRPr lang="fr-FR" altLang="en-US" sz="1200" smtClean="0">
              <a:solidFill>
                <a:schemeClr val="tx2"/>
              </a:solidFill>
            </a:endParaRPr>
          </a:p>
        </p:txBody>
      </p:sp>
      <p:pic>
        <p:nvPicPr>
          <p:cNvPr id="5" name="Picture 4" descr="universe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8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64</a:t>
            </a:fld>
            <a:endParaRPr lang="fr-FR" altLang="en-US"/>
          </a:p>
        </p:txBody>
      </p:sp>
      <p:pic>
        <p:nvPicPr>
          <p:cNvPr id="117762" name="Picture 2" descr="https://mediastream.cern.ch/MediaArchive/Photo/Public/2007/0708008/0708008_08/0708008_08-A4-at-144-d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620" y="1656794"/>
            <a:ext cx="5172075" cy="3462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6016" y="5911930"/>
            <a:ext cx="2459328" cy="246221"/>
          </a:xfrm>
          <a:prstGeom prst="rect">
            <a:avLst/>
          </a:prstGeom>
        </p:spPr>
        <p:txBody>
          <a:bodyPr wrap="none">
            <a:spAutoFit/>
          </a:bodyPr>
          <a:lstStyle/>
          <a:p>
            <a:r>
              <a:rPr lang="en-US" dirty="0"/>
              <a:t>http://cds.cern.ch/record/1053676</a:t>
            </a:r>
          </a:p>
        </p:txBody>
      </p:sp>
    </p:spTree>
    <p:extLst>
      <p:ext uri="{BB962C8B-B14F-4D97-AF65-F5344CB8AC3E}">
        <p14:creationId xmlns:p14="http://schemas.microsoft.com/office/powerpoint/2010/main" val="126361244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endParaRPr lang="fr-FR" altLang="fr-FR" smtClean="0"/>
          </a:p>
        </p:txBody>
      </p:sp>
      <p:sp>
        <p:nvSpPr>
          <p:cNvPr id="44035" name="Espace réservé du contenu 2"/>
          <p:cNvSpPr>
            <a:spLocks noGrp="1"/>
          </p:cNvSpPr>
          <p:nvPr>
            <p:ph idx="1"/>
          </p:nvPr>
        </p:nvSpPr>
        <p:spPr/>
        <p:txBody>
          <a:bodyPr/>
          <a:lstStyle/>
          <a:p>
            <a:endParaRPr lang="fr-FR" altLang="fr-FR" smtClean="0"/>
          </a:p>
        </p:txBody>
      </p:sp>
      <p:sp>
        <p:nvSpPr>
          <p:cNvPr id="4403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9A86D4A0-7DEA-416C-BA59-0A4A652BC239}" type="slidenum">
              <a:rPr lang="fr-FR" altLang="en-US" sz="1200" smtClean="0">
                <a:solidFill>
                  <a:schemeClr val="tx2"/>
                </a:solidFill>
              </a:rPr>
              <a:pPr eaLnBrk="1" hangingPunct="1">
                <a:spcBef>
                  <a:spcPct val="0"/>
                </a:spcBef>
                <a:buClrTx/>
                <a:buSzTx/>
                <a:buFontTx/>
                <a:buNone/>
              </a:pPr>
              <a:t>65</a:t>
            </a:fld>
            <a:endParaRPr lang="fr-FR" altLang="en-US" sz="1200" smtClean="0">
              <a:solidFill>
                <a:schemeClr val="tx2"/>
              </a:solidFill>
            </a:endParaRPr>
          </a:p>
        </p:txBody>
      </p:sp>
      <p:pic>
        <p:nvPicPr>
          <p:cNvPr id="44037" name="Picture 2" descr="C:\Users\makovec\Desktop\4l-FixedScale-NoMuProf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977900"/>
            <a:ext cx="50546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13223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66</a:t>
            </a:fld>
            <a:endParaRPr lang="fr-FR" altLang="en-US"/>
          </a:p>
        </p:txBody>
      </p:sp>
      <p:pic>
        <p:nvPicPr>
          <p:cNvPr id="5" name="Picture 2" descr="ATLA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892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4451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xfrm>
            <a:off x="152400" y="6553200"/>
            <a:ext cx="6934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l" eaLnBrk="1" hangingPunct="1">
              <a:spcBef>
                <a:spcPct val="0"/>
              </a:spcBef>
              <a:buClrTx/>
              <a:buSzTx/>
              <a:buFontTx/>
              <a:buNone/>
            </a:pPr>
            <a:fld id="{AB0EDB65-C1CA-4475-BD56-E55B6FA1F37A}" type="slidenum">
              <a:rPr lang="en-US" altLang="fr-FR" sz="1600" smtClean="0">
                <a:latin typeface="Comic Sans MS" pitchFamily="66" charset="0"/>
                <a:ea typeface="ＭＳ Ｐゴシック" pitchFamily="34" charset="-128"/>
              </a:rPr>
              <a:pPr algn="l" eaLnBrk="1" hangingPunct="1">
                <a:spcBef>
                  <a:spcPct val="0"/>
                </a:spcBef>
                <a:buClrTx/>
                <a:buSzTx/>
                <a:buFontTx/>
                <a:buNone/>
              </a:pPr>
              <a:t>67</a:t>
            </a:fld>
            <a:endParaRPr lang="en-US" altLang="fr-FR" sz="1600" smtClean="0">
              <a:latin typeface="Comic Sans MS" pitchFamily="66" charset="0"/>
              <a:ea typeface="ＭＳ Ｐゴシック" pitchFamily="34" charset="-128"/>
            </a:endParaRPr>
          </a:p>
        </p:txBody>
      </p:sp>
      <p:sp>
        <p:nvSpPr>
          <p:cNvPr id="15363" name="Rectangle 11"/>
          <p:cNvSpPr>
            <a:spLocks noGrp="1" noChangeArrowheads="1"/>
          </p:cNvSpPr>
          <p:nvPr>
            <p:ph type="title" idx="4294967295"/>
          </p:nvPr>
        </p:nvSpPr>
        <p:spPr>
          <a:xfrm>
            <a:off x="762000" y="76200"/>
            <a:ext cx="7773988" cy="990600"/>
          </a:xfrm>
        </p:spPr>
        <p:txBody>
          <a:bodyPr>
            <a:normAutofit/>
          </a:bodyPr>
          <a:lstStyle/>
          <a:p>
            <a:r>
              <a:rPr lang="en-US" altLang="fr-FR" smtClean="0">
                <a:latin typeface="Comic Sans MS" pitchFamily="66" charset="0"/>
                <a:ea typeface="ＭＳ Ｐゴシック" pitchFamily="34" charset="-128"/>
              </a:rPr>
              <a:t>ATLAS: Installation of Barrel Toroid</a:t>
            </a:r>
            <a:endParaRPr lang="en-GB" altLang="fr-FR" smtClean="0">
              <a:latin typeface="Comic Sans MS" pitchFamily="66" charset="0"/>
              <a:ea typeface="ＭＳ Ｐゴシック" pitchFamily="34" charset="-128"/>
            </a:endParaRPr>
          </a:p>
        </p:txBody>
      </p:sp>
      <p:sp>
        <p:nvSpPr>
          <p:cNvPr id="25604"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r">
              <a:defRPr/>
            </a:pPr>
            <a:fld id="{7B8C0D14-D1E9-4499-A6F0-E7CE8CF21C60}" type="slidenum">
              <a:rPr lang="en-US" sz="1200" smtClean="0">
                <a:solidFill>
                  <a:srgbClr val="898989"/>
                </a:solidFill>
                <a:effectLst>
                  <a:outerShdw blurRad="38100" dist="38100" dir="2700000" algn="tl">
                    <a:srgbClr val="000000"/>
                  </a:outerShdw>
                </a:effectLst>
                <a:latin typeface="Calibri" charset="0"/>
              </a:rPr>
              <a:pPr algn="r">
                <a:defRPr/>
              </a:pPr>
              <a:t>67</a:t>
            </a:fld>
            <a:endParaRPr lang="en-US" sz="1200" smtClean="0">
              <a:solidFill>
                <a:srgbClr val="898989"/>
              </a:solidFill>
              <a:effectLst>
                <a:outerShdw blurRad="38100" dist="38100" dir="2700000" algn="tl">
                  <a:srgbClr val="000000"/>
                </a:outerShdw>
              </a:effectLst>
              <a:latin typeface="Calibri" charset="0"/>
            </a:endParaRPr>
          </a:p>
        </p:txBody>
      </p:sp>
      <p:pic>
        <p:nvPicPr>
          <p:cNvPr id="15365" name="Picture 2" descr="ATLA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92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ATLAScav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3338"/>
            <a:ext cx="9118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ATLA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44450"/>
            <a:ext cx="9144001"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ATLAScave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6988"/>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TLAScavern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ATLAScavern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46785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ATLAScavern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4678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ATLAScavern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6988"/>
            <a:ext cx="9469438"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947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1000"/>
                                        <p:tgtEl>
                                          <p:spTgt spid="4198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fade">
                                      <p:cBhvr>
                                        <p:cTn id="11" dur="1000"/>
                                        <p:tgtEl>
                                          <p:spTgt spid="4198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9"/>
                                        </p:tgtEl>
                                        <p:attrNameLst>
                                          <p:attrName>style.visibility</p:attrName>
                                        </p:attrNameLst>
                                      </p:cBhvr>
                                      <p:to>
                                        <p:strVal val="visible"/>
                                      </p:to>
                                    </p:set>
                                    <p:animEffect transition="in" filter="fade">
                                      <p:cBhvr>
                                        <p:cTn id="15" dur="1000"/>
                                        <p:tgtEl>
                                          <p:spTgt spid="4198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90"/>
                                        </p:tgtEl>
                                        <p:attrNameLst>
                                          <p:attrName>style.visibility</p:attrName>
                                        </p:attrNameLst>
                                      </p:cBhvr>
                                      <p:to>
                                        <p:strVal val="visible"/>
                                      </p:to>
                                    </p:set>
                                    <p:animEffect transition="in" filter="fade">
                                      <p:cBhvr>
                                        <p:cTn id="19" dur="1000"/>
                                        <p:tgtEl>
                                          <p:spTgt spid="41990"/>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91"/>
                                        </p:tgtEl>
                                        <p:attrNameLst>
                                          <p:attrName>style.visibility</p:attrName>
                                        </p:attrNameLst>
                                      </p:cBhvr>
                                      <p:to>
                                        <p:strVal val="visible"/>
                                      </p:to>
                                    </p:set>
                                    <p:animEffect transition="in" filter="fade">
                                      <p:cBhvr>
                                        <p:cTn id="23" dur="1000"/>
                                        <p:tgtEl>
                                          <p:spTgt spid="41991"/>
                                        </p:tgtEl>
                                      </p:cBhvr>
                                    </p:animEffect>
                                  </p:childTnLst>
                                </p:cTn>
                              </p:par>
                            </p:childTnLst>
                          </p:cTn>
                        </p:par>
                        <p:par>
                          <p:cTn id="24" fill="hold" nodeType="afterGroup">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92"/>
                                        </p:tgtEl>
                                        <p:attrNameLst>
                                          <p:attrName>style.visibility</p:attrName>
                                        </p:attrNameLst>
                                      </p:cBhvr>
                                      <p:to>
                                        <p:strVal val="visible"/>
                                      </p:to>
                                    </p:set>
                                    <p:animEffect transition="in" filter="fade">
                                      <p:cBhvr>
                                        <p:cTn id="27" dur="1000"/>
                                        <p:tgtEl>
                                          <p:spTgt spid="41992"/>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993"/>
                                        </p:tgtEl>
                                        <p:attrNameLst>
                                          <p:attrName>style.visibility</p:attrName>
                                        </p:attrNameLst>
                                      </p:cBhvr>
                                      <p:to>
                                        <p:strVal val="visible"/>
                                      </p:to>
                                    </p:set>
                                    <p:animEffect transition="in" filter="fade">
                                      <p:cBhvr>
                                        <p:cTn id="32" dur="10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endParaRPr lang="fr-FR" altLang="fr-FR" smtClean="0"/>
          </a:p>
        </p:txBody>
      </p:sp>
      <p:sp>
        <p:nvSpPr>
          <p:cNvPr id="41987" name="Espace réservé du contenu 2"/>
          <p:cNvSpPr>
            <a:spLocks noGrp="1"/>
          </p:cNvSpPr>
          <p:nvPr>
            <p:ph idx="1"/>
          </p:nvPr>
        </p:nvSpPr>
        <p:spPr/>
        <p:txBody>
          <a:bodyPr/>
          <a:lstStyle/>
          <a:p>
            <a:r>
              <a:rPr lang="en-US" altLang="fr-FR" smtClean="0"/>
              <a:t>Mettre un vrai evt display!</a:t>
            </a:r>
          </a:p>
        </p:txBody>
      </p:sp>
      <p:sp>
        <p:nvSpPr>
          <p:cNvPr id="4198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2A6B18D-8534-47D6-92BF-14BA473574B5}" type="slidenum">
              <a:rPr lang="fr-FR" altLang="en-US" sz="1200" smtClean="0">
                <a:solidFill>
                  <a:schemeClr val="tx2"/>
                </a:solidFill>
              </a:rPr>
              <a:pPr eaLnBrk="1" hangingPunct="1">
                <a:spcBef>
                  <a:spcPct val="0"/>
                </a:spcBef>
                <a:buClrTx/>
                <a:buSzTx/>
                <a:buFontTx/>
                <a:buNone/>
              </a:pPr>
              <a:t>68</a:t>
            </a:fld>
            <a:endParaRPr lang="fr-FR" altLang="en-US" sz="1200" smtClean="0">
              <a:solidFill>
                <a:schemeClr val="tx2"/>
              </a:solidFill>
            </a:endParaRPr>
          </a:p>
        </p:txBody>
      </p:sp>
      <p:pic>
        <p:nvPicPr>
          <p:cNvPr id="41989" name="Picture 5" descr="C:\Users\makovec\Desktop\vp1_Hgg_run191426_evt86694500_hi-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966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9605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en-US"/>
          </a:p>
        </p:txBody>
      </p:sp>
      <p:sp>
        <p:nvSpPr>
          <p:cNvPr id="6147" name="Espace réservé du contenu 2"/>
          <p:cNvSpPr>
            <a:spLocks noGrp="1"/>
          </p:cNvSpPr>
          <p:nvPr>
            <p:ph idx="1"/>
          </p:nvPr>
        </p:nvSpPr>
        <p:spPr/>
        <p:txBody>
          <a:bodyPr/>
          <a:lstStyle/>
          <a:p>
            <a:endParaRPr lang="fr-FR" altLang="fr-FR" smtClean="0"/>
          </a:p>
        </p:txBody>
      </p:sp>
      <p:sp>
        <p:nvSpPr>
          <p:cNvPr id="6148" name="Espace réservé du numéro de diapositive 3"/>
          <p:cNvSpPr>
            <a:spLocks noGrp="1"/>
          </p:cNvSpPr>
          <p:nvPr>
            <p:ph type="sldNum" sz="quarter" idx="10"/>
          </p:nvPr>
        </p:nvSpPr>
        <p:spPr>
          <a:noFill/>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fld id="{80CB71B6-FF28-4F93-8A5D-CAE261B0EEF0}" type="slidenum">
              <a:rPr lang="fr-FR" altLang="en-US" sz="1600" smtClean="0"/>
              <a:pPr eaLnBrk="1" hangingPunct="1"/>
              <a:t>69</a:t>
            </a:fld>
            <a:endParaRPr lang="fr-FR" altLang="en-US" sz="1600" smtClean="0"/>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157288"/>
            <a:ext cx="91344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9582545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-15</a:t>
            </a:r>
            <a:r>
              <a:rPr lang="en-GB" altLang="fr-FR" sz="2400">
                <a:latin typeface="Times New Roman" pitchFamily="18" charset="0"/>
              </a:rPr>
              <a:t> </a:t>
            </a:r>
            <a:r>
              <a:rPr lang="en-GB" altLang="fr-FR" sz="2800">
                <a:latin typeface="Times New Roman" pitchFamily="18" charset="0"/>
              </a:rPr>
              <a:t>m=0.000000000000001m</a:t>
            </a:r>
            <a:endParaRPr lang="en-GB" altLang="fr-FR"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en-US"/>
          </a:p>
        </p:txBody>
      </p:sp>
      <p:sp>
        <p:nvSpPr>
          <p:cNvPr id="8195" name="Espace réservé du contenu 2"/>
          <p:cNvSpPr>
            <a:spLocks noGrp="1"/>
          </p:cNvSpPr>
          <p:nvPr>
            <p:ph idx="1"/>
          </p:nvPr>
        </p:nvSpPr>
        <p:spPr/>
        <p:txBody>
          <a:bodyPr/>
          <a:lstStyle/>
          <a:p>
            <a:endParaRPr lang="fr-FR" altLang="fr-FR" smtClean="0"/>
          </a:p>
        </p:txBody>
      </p:sp>
      <p:sp>
        <p:nvSpPr>
          <p:cNvPr id="8196" name="Espace réservé du numéro de diapositive 3"/>
          <p:cNvSpPr>
            <a:spLocks noGrp="1"/>
          </p:cNvSpPr>
          <p:nvPr>
            <p:ph type="sldNum" sz="quarter" idx="10"/>
          </p:nvPr>
        </p:nvSpPr>
        <p:spPr>
          <a:noFill/>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fld id="{08BD3680-59FA-4D88-9778-50F08AC46A50}" type="slidenum">
              <a:rPr lang="fr-FR" altLang="en-US" sz="1600" smtClean="0"/>
              <a:pPr eaLnBrk="1" hangingPunct="1"/>
              <a:t>70</a:t>
            </a:fld>
            <a:endParaRPr lang="fr-FR" altLang="en-US" sz="1600" smtClean="0"/>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3038"/>
            <a:ext cx="86106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8307199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6C0EF4B-8230-4166-9FCA-E5CC5C081E58}" type="slidenum">
              <a:rPr lang="fr-FR" altLang="en-US" sz="1200" smtClean="0">
                <a:solidFill>
                  <a:schemeClr val="tx2"/>
                </a:solidFill>
              </a:rPr>
              <a:pPr eaLnBrk="1" hangingPunct="1">
                <a:spcBef>
                  <a:spcPct val="0"/>
                </a:spcBef>
                <a:buClrTx/>
                <a:buSzTx/>
                <a:buFontTx/>
                <a:buNone/>
              </a:pPr>
              <a:t>71</a:t>
            </a:fld>
            <a:endParaRPr lang="fr-FR" altLang="en-US" sz="1200" smtClean="0">
              <a:solidFill>
                <a:schemeClr val="tx2"/>
              </a:solidFill>
            </a:endParaRPr>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a:spLocks noGrp="1" noChangeArrowheads="1"/>
          </p:cNvSpPr>
          <p:nvPr>
            <p:ph type="title"/>
          </p:nvPr>
        </p:nvSpPr>
        <p:spPr>
          <a:xfrm>
            <a:off x="2527585" y="0"/>
            <a:ext cx="4176143" cy="523220"/>
          </a:xfrm>
        </p:spPr>
        <p:txBody>
          <a:bodyPr/>
          <a:lstStyle/>
          <a:p>
            <a:pPr eaLnBrk="1" hangingPunct="1"/>
            <a:r>
              <a:rPr lang="fr-FR" altLang="fr-FR" dirty="0" smtClean="0"/>
              <a:t>Le Modèle Standard</a:t>
            </a: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quarks               Les leptons</a:t>
            </a:r>
          </a:p>
        </p:txBody>
      </p:sp>
      <p:sp>
        <p:nvSpPr>
          <p:cNvPr id="16392" name="Text Box 7"/>
          <p:cNvSpPr txBox="1">
            <a:spLocks noChangeArrowheads="1"/>
          </p:cNvSpPr>
          <p:nvPr/>
        </p:nvSpPr>
        <p:spPr bwMode="auto">
          <a:xfrm rot="-54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t>Matière stable</a:t>
            </a:r>
          </a:p>
        </p:txBody>
      </p:sp>
      <p:sp>
        <p:nvSpPr>
          <p:cNvPr id="16393" name="Text Box 8"/>
          <p:cNvSpPr txBox="1">
            <a:spLocks noChangeArrowheads="1"/>
          </p:cNvSpPr>
          <p:nvPr/>
        </p:nvSpPr>
        <p:spPr bwMode="auto">
          <a:xfrm rot="-54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t>Matière instable</a:t>
            </a:r>
          </a:p>
        </p:txBody>
      </p:sp>
      <p:sp>
        <p:nvSpPr>
          <p:cNvPr id="16394"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6395" name="AutoShape 10"/>
          <p:cNvSpPr>
            <a:spLocks/>
          </p:cNvSpPr>
          <p:nvPr/>
        </p:nvSpPr>
        <p:spPr bwMode="auto">
          <a:xfrm rot="-54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58091" name="AutoShape 11"/>
          <p:cNvSpPr>
            <a:spLocks/>
          </p:cNvSpPr>
          <p:nvPr/>
        </p:nvSpPr>
        <p:spPr bwMode="auto">
          <a:xfrm rot="-54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6397"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fermions</a:t>
            </a:r>
          </a:p>
        </p:txBody>
      </p:sp>
      <p:sp>
        <p:nvSpPr>
          <p:cNvPr id="16398"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96" name="Rectangle 16"/>
          <p:cNvSpPr>
            <a:spLocks noChangeArrowheads="1"/>
          </p:cNvSpPr>
          <p:nvPr/>
        </p:nvSpPr>
        <p:spPr bwMode="auto">
          <a:xfrm>
            <a:off x="7081838" y="61722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bosons</a:t>
            </a:r>
          </a:p>
        </p:txBody>
      </p:sp>
      <p:sp>
        <p:nvSpPr>
          <p:cNvPr id="16401"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sp>
        <p:nvSpPr>
          <p:cNvPr id="16402"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06423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5E66DF1-9680-40D6-9AF4-0ADDB0E60775}" type="slidenum">
              <a:rPr lang="fr-FR" altLang="en-US" sz="1200" smtClean="0">
                <a:solidFill>
                  <a:schemeClr val="tx2"/>
                </a:solidFill>
              </a:rPr>
              <a:pPr eaLnBrk="1" hangingPunct="1">
                <a:spcBef>
                  <a:spcPct val="0"/>
                </a:spcBef>
                <a:buClrTx/>
                <a:buSzTx/>
                <a:buFontTx/>
                <a:buNone/>
              </a:pPr>
              <a:t>72</a:t>
            </a:fld>
            <a:endParaRPr lang="fr-FR" altLang="en-US" sz="1200" smtClean="0">
              <a:solidFill>
                <a:schemeClr val="tx2"/>
              </a:solidFill>
            </a:endParaRPr>
          </a:p>
        </p:txBody>
      </p:sp>
      <p:pic>
        <p:nvPicPr>
          <p:cNvPr id="6147"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6149" name="Picture 17" descr="no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400" b="1" dirty="0" err="1">
                <a:solidFill>
                  <a:srgbClr val="FF0000"/>
                </a:solidFill>
              </a:rPr>
              <a:t>Particules</a:t>
            </a:r>
            <a:r>
              <a:rPr lang="en-US" altLang="fr-FR" sz="2400" b="1" dirty="0">
                <a:solidFill>
                  <a:srgbClr val="FF0000"/>
                </a:solidFill>
              </a:rPr>
              <a:t> </a:t>
            </a:r>
            <a:r>
              <a:rPr lang="en-US" altLang="fr-FR" sz="2400" b="1" dirty="0" err="1">
                <a:solidFill>
                  <a:srgbClr val="FF0000"/>
                </a:solidFill>
              </a:rPr>
              <a:t>élémentaires</a:t>
            </a:r>
            <a:r>
              <a:rPr lang="en-US" altLang="fr-FR" sz="2400" b="1" dirty="0">
                <a:solidFill>
                  <a:srgbClr val="FF0000"/>
                </a:solidFill>
              </a:rPr>
              <a:t> : blocs </a:t>
            </a:r>
            <a:r>
              <a:rPr lang="en-US" altLang="fr-FR" sz="2400" b="1" dirty="0" err="1" smtClean="0">
                <a:solidFill>
                  <a:srgbClr val="FF0000"/>
                </a:solidFill>
              </a:rPr>
              <a:t>fondamentaux</a:t>
            </a:r>
            <a:r>
              <a:rPr lang="en-US" altLang="fr-FR" sz="2400" b="1" dirty="0" smtClean="0">
                <a:solidFill>
                  <a:srgbClr val="FF0000"/>
                </a:solidFill>
              </a:rPr>
              <a:t> </a:t>
            </a:r>
            <a:r>
              <a:rPr lang="en-US" altLang="fr-FR" sz="2400" b="1" dirty="0">
                <a:solidFill>
                  <a:srgbClr val="FF0000"/>
                </a:solidFill>
              </a:rPr>
              <a:t>sans structure </a:t>
            </a:r>
            <a:r>
              <a:rPr lang="en-US" altLang="fr-FR" sz="2400" b="1" dirty="0" smtClean="0">
                <a:solidFill>
                  <a:srgbClr val="FF0000"/>
                </a:solidFill>
              </a:rPr>
              <a:t>interne qui constituent </a:t>
            </a:r>
            <a:r>
              <a:rPr lang="en-US" altLang="fr-FR" sz="2400" b="1" dirty="0" err="1" smtClean="0">
                <a:solidFill>
                  <a:srgbClr val="FF0000"/>
                </a:solidFill>
              </a:rPr>
              <a:t>l'ensemble</a:t>
            </a:r>
            <a:r>
              <a:rPr lang="en-US" altLang="fr-FR" sz="2400" b="1" dirty="0" smtClean="0">
                <a:solidFill>
                  <a:srgbClr val="FF0000"/>
                </a:solidFill>
              </a:rPr>
              <a:t> de la </a:t>
            </a:r>
            <a:r>
              <a:rPr lang="en-US" altLang="fr-FR" sz="2400" b="1" dirty="0" err="1" smtClean="0">
                <a:solidFill>
                  <a:srgbClr val="FF0000"/>
                </a:solidFill>
              </a:rPr>
              <a:t>matière</a:t>
            </a:r>
            <a:r>
              <a:rPr lang="en-US" altLang="fr-FR" sz="2400" b="1" dirty="0" smtClean="0">
                <a:solidFill>
                  <a:srgbClr val="FF0000"/>
                </a:solidFill>
              </a:rPr>
              <a:t> </a:t>
            </a:r>
            <a:endParaRPr lang="en-US" altLang="fr-FR" sz="2400" b="1" dirty="0">
              <a:solidFill>
                <a:srgbClr val="FF0000"/>
              </a:solidFill>
            </a:endParaRPr>
          </a:p>
        </p:txBody>
      </p:sp>
      <p:pic>
        <p:nvPicPr>
          <p:cNvPr id="6152"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1" descr="10857065-homme-de-vitruve-sous-les-rayons-x-isole-sur-fond-no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3" descr="5900015-plumes-de-cygne-blanc-sur-fond-no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135939301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73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141663" y="292099"/>
            <a:ext cx="5499416"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6466398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1ADD2D3-0FD1-4F71-8229-DC2A781B80B3}" type="slidenum">
              <a:rPr lang="fr-FR" altLang="en-US" sz="1200" smtClean="0">
                <a:solidFill>
                  <a:schemeClr val="tx2"/>
                </a:solidFill>
              </a:rPr>
              <a:pPr eaLnBrk="1" hangingPunct="1">
                <a:spcBef>
                  <a:spcPct val="0"/>
                </a:spcBef>
                <a:buClrTx/>
                <a:buSzTx/>
                <a:buFontTx/>
                <a:buNone/>
              </a:pPr>
              <a:t>74</a:t>
            </a:fld>
            <a:endParaRPr lang="fr-FR" altLang="en-US" sz="1200" smtClean="0">
              <a:solidFill>
                <a:schemeClr val="tx2"/>
              </a:solidFill>
            </a:endParaRPr>
          </a:p>
        </p:txBody>
      </p:sp>
      <p:sp>
        <p:nvSpPr>
          <p:cNvPr id="1136642" name="Oval 2"/>
          <p:cNvSpPr>
            <a:spLocks noChangeArrowheads="1"/>
          </p:cNvSpPr>
          <p:nvPr/>
        </p:nvSpPr>
        <p:spPr bwMode="auto">
          <a:xfrm>
            <a:off x="0" y="3151188"/>
            <a:ext cx="654050" cy="63817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3" name="Oval 3"/>
          <p:cNvSpPr>
            <a:spLocks noChangeArrowheads="1"/>
          </p:cNvSpPr>
          <p:nvPr/>
        </p:nvSpPr>
        <p:spPr bwMode="auto">
          <a:xfrm>
            <a:off x="8489950" y="3143250"/>
            <a:ext cx="654050" cy="63817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4" name="AutoShape 4"/>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5" name="Oval 5"/>
          <p:cNvSpPr>
            <a:spLocks noChangeArrowheads="1"/>
          </p:cNvSpPr>
          <p:nvPr/>
        </p:nvSpPr>
        <p:spPr bwMode="auto">
          <a:xfrm>
            <a:off x="3937000" y="2860675"/>
            <a:ext cx="1290638" cy="1220788"/>
          </a:xfrm>
          <a:prstGeom prst="ellipse">
            <a:avLst/>
          </a:prstGeom>
          <a:gradFill rotWithShape="1">
            <a:gsLst>
              <a:gs pos="0">
                <a:srgbClr val="009900"/>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sp>
        <p:nvSpPr>
          <p:cNvPr id="39943" name="Line 6"/>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9944" name="Line 7"/>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9945" name="Text Box 8"/>
          <p:cNvSpPr txBox="1">
            <a:spLocks noChangeArrowheads="1"/>
          </p:cNvSpPr>
          <p:nvPr/>
        </p:nvSpPr>
        <p:spPr bwMode="auto">
          <a:xfrm>
            <a:off x="2870200" y="3071813"/>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sp>
        <p:nvSpPr>
          <p:cNvPr id="39946" name="Rectangle 9"/>
          <p:cNvSpPr>
            <a:spLocks noGrp="1" noChangeArrowheads="1"/>
          </p:cNvSpPr>
          <p:nvPr>
            <p:ph type="title"/>
          </p:nvPr>
        </p:nvSpPr>
        <p:spPr>
          <a:xfrm>
            <a:off x="2303463" y="0"/>
            <a:ext cx="4595812" cy="519113"/>
          </a:xfrm>
        </p:spPr>
        <p:txBody>
          <a:bodyPr/>
          <a:lstStyle/>
          <a:p>
            <a:pPr eaLnBrk="1" hangingPunct="1"/>
            <a:r>
              <a:rPr lang="fr-FR" altLang="fr-FR" smtClean="0"/>
              <a:t>Collision</a:t>
            </a:r>
            <a:r>
              <a:rPr lang="en-US" altLang="fr-FR" smtClean="0"/>
              <a:t> de </a:t>
            </a:r>
            <a:r>
              <a:rPr lang="fr-FR" altLang="fr-FR" smtClean="0"/>
              <a:t>particules</a:t>
            </a:r>
          </a:p>
        </p:txBody>
      </p:sp>
      <p:grpSp>
        <p:nvGrpSpPr>
          <p:cNvPr id="1136650" name="Group 10"/>
          <p:cNvGrpSpPr>
            <a:grpSpLocks/>
          </p:cNvGrpSpPr>
          <p:nvPr/>
        </p:nvGrpSpPr>
        <p:grpSpPr bwMode="auto">
          <a:xfrm>
            <a:off x="4352925" y="1525588"/>
            <a:ext cx="407988" cy="1192212"/>
            <a:chOff x="2742" y="961"/>
            <a:chExt cx="257" cy="751"/>
          </a:xfrm>
        </p:grpSpPr>
        <p:sp>
          <p:nvSpPr>
            <p:cNvPr id="39955" name="Oval 11"/>
            <p:cNvSpPr>
              <a:spLocks noChangeArrowheads="1"/>
            </p:cNvSpPr>
            <p:nvPr/>
          </p:nvSpPr>
          <p:spPr bwMode="auto">
            <a:xfrm>
              <a:off x="2742" y="961"/>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9956" name="Line 12"/>
            <p:cNvSpPr>
              <a:spLocks noChangeShapeType="1"/>
            </p:cNvSpPr>
            <p:nvPr/>
          </p:nvSpPr>
          <p:spPr bwMode="auto">
            <a:xfrm flipV="1">
              <a:off x="2880" y="1280"/>
              <a:ext cx="0" cy="43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36653" name="Group 13"/>
          <p:cNvGrpSpPr>
            <a:grpSpLocks/>
          </p:cNvGrpSpPr>
          <p:nvPr/>
        </p:nvGrpSpPr>
        <p:grpSpPr bwMode="auto">
          <a:xfrm>
            <a:off x="4352925" y="4305300"/>
            <a:ext cx="407988" cy="1127125"/>
            <a:chOff x="2742" y="2712"/>
            <a:chExt cx="257" cy="710"/>
          </a:xfrm>
        </p:grpSpPr>
        <p:sp>
          <p:nvSpPr>
            <p:cNvPr id="39953" name="Oval 14"/>
            <p:cNvSpPr>
              <a:spLocks noChangeArrowheads="1"/>
            </p:cNvSpPr>
            <p:nvPr/>
          </p:nvSpPr>
          <p:spPr bwMode="auto">
            <a:xfrm>
              <a:off x="2742" y="3193"/>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9954" name="Line 15"/>
            <p:cNvSpPr>
              <a:spLocks noChangeShapeType="1"/>
            </p:cNvSpPr>
            <p:nvPr/>
          </p:nvSpPr>
          <p:spPr bwMode="auto">
            <a:xfrm>
              <a:off x="2872" y="2712"/>
              <a:ext cx="0" cy="39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36660" name="Group 20"/>
          <p:cNvGrpSpPr>
            <a:grpSpLocks/>
          </p:cNvGrpSpPr>
          <p:nvPr/>
        </p:nvGrpSpPr>
        <p:grpSpPr bwMode="auto">
          <a:xfrm>
            <a:off x="4800600" y="1473200"/>
            <a:ext cx="2384425" cy="3978275"/>
            <a:chOff x="3024" y="928"/>
            <a:chExt cx="1502" cy="2506"/>
          </a:xfrm>
        </p:grpSpPr>
        <p:sp>
          <p:nvSpPr>
            <p:cNvPr id="39950" name="Text Box 17"/>
            <p:cNvSpPr txBox="1">
              <a:spLocks noChangeArrowheads="1"/>
            </p:cNvSpPr>
            <p:nvPr/>
          </p:nvSpPr>
          <p:spPr bwMode="auto">
            <a:xfrm>
              <a:off x="3168" y="1760"/>
              <a:ext cx="13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Boson de Higgs</a:t>
              </a:r>
            </a:p>
          </p:txBody>
        </p:sp>
        <p:sp>
          <p:nvSpPr>
            <p:cNvPr id="39951" name="Text Box 18"/>
            <p:cNvSpPr txBox="1">
              <a:spLocks noChangeArrowheads="1"/>
            </p:cNvSpPr>
            <p:nvPr/>
          </p:nvSpPr>
          <p:spPr bwMode="auto">
            <a:xfrm>
              <a:off x="3024" y="928"/>
              <a:ext cx="67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photon</a:t>
              </a:r>
            </a:p>
          </p:txBody>
        </p:sp>
        <p:sp>
          <p:nvSpPr>
            <p:cNvPr id="39952" name="Text Box 19"/>
            <p:cNvSpPr txBox="1">
              <a:spLocks noChangeArrowheads="1"/>
            </p:cNvSpPr>
            <p:nvPr/>
          </p:nvSpPr>
          <p:spPr bwMode="auto">
            <a:xfrm>
              <a:off x="3072" y="3184"/>
              <a:ext cx="67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photon</a:t>
              </a:r>
            </a:p>
          </p:txBody>
        </p:sp>
      </p:grpSp>
    </p:spTree>
    <p:extLst>
      <p:ext uri="{BB962C8B-B14F-4D97-AF65-F5344CB8AC3E}">
        <p14:creationId xmlns:p14="http://schemas.microsoft.com/office/powerpoint/2010/main" val="137202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1136642"/>
                                        </p:tgtEl>
                                        <p:attrNameLst>
                                          <p:attrName>ppt_x</p:attrName>
                                          <p:attrName>ppt_y</p:attrName>
                                        </p:attrNameLst>
                                      </p:cBhvr>
                                      <p:rCtr x="23299" y="0"/>
                                    </p:animMotion>
                                  </p:childTnLst>
                                </p:cTn>
                              </p:par>
                              <p:par>
                                <p:cTn id="7" presetID="35" presetClass="path" presetSubtype="0" accel="50000" fill="hold" grpId="0" nodeType="withEffect">
                                  <p:stCondLst>
                                    <p:cond delay="0"/>
                                  </p:stCondLst>
                                  <p:childTnLst>
                                    <p:animMotion origin="layout" path="M 3.88889E-6 -4.68208E-6 L -0.46111 -4.68208E-6 " pathEditMode="relative" rAng="0" ptsTypes="AA">
                                      <p:cBhvr>
                                        <p:cTn id="8" dur="1000" fill="hold"/>
                                        <p:tgtEl>
                                          <p:spTgt spid="1136643"/>
                                        </p:tgtEl>
                                        <p:attrNameLst>
                                          <p:attrName>ppt_x</p:attrName>
                                          <p:attrName>ppt_y</p:attrName>
                                        </p:attrNameLst>
                                      </p:cBhvr>
                                      <p:rCtr x="-23056" y="0"/>
                                    </p:animMotion>
                                  </p:childTnLst>
                                </p:cTn>
                              </p:par>
                            </p:childTnLst>
                          </p:cTn>
                        </p:par>
                        <p:par>
                          <p:cTn id="9" fill="hold" nodeType="afterGroup">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113664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136642"/>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136644"/>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2000"/>
                                        <p:tgtEl>
                                          <p:spTgt spid="1136644"/>
                                        </p:tgtEl>
                                      </p:cBhvr>
                                    </p:animEffect>
                                    <p:set>
                                      <p:cBhvr>
                                        <p:cTn id="19" dur="1" fill="hold">
                                          <p:stCondLst>
                                            <p:cond delay="1999"/>
                                          </p:stCondLst>
                                        </p:cTn>
                                        <p:tgtEl>
                                          <p:spTgt spid="1136644"/>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136645"/>
                                        </p:tgtEl>
                                        <p:attrNameLst>
                                          <p:attrName>style.visibility</p:attrName>
                                        </p:attrNameLst>
                                      </p:cBhvr>
                                      <p:to>
                                        <p:strVal val="visible"/>
                                      </p:to>
                                    </p:set>
                                    <p:animEffect transition="in" filter="dissolve">
                                      <p:cBhvr>
                                        <p:cTn id="22" dur="500"/>
                                        <p:tgtEl>
                                          <p:spTgt spid="11366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136650"/>
                                        </p:tgtEl>
                                        <p:attrNameLst>
                                          <p:attrName>style.visibility</p:attrName>
                                        </p:attrNameLst>
                                      </p:cBhvr>
                                      <p:to>
                                        <p:strVal val="visible"/>
                                      </p:to>
                                    </p:set>
                                    <p:animEffect transition="in" filter="wipe(down)">
                                      <p:cBhvr>
                                        <p:cTn id="27" dur="500"/>
                                        <p:tgtEl>
                                          <p:spTgt spid="1136650"/>
                                        </p:tgtEl>
                                      </p:cBhvr>
                                    </p:animEffect>
                                  </p:childTnLst>
                                </p:cTn>
                              </p:par>
                              <p:par>
                                <p:cTn id="28" presetID="22" presetClass="entr" presetSubtype="1" fill="hold" nodeType="withEffect">
                                  <p:stCondLst>
                                    <p:cond delay="0"/>
                                  </p:stCondLst>
                                  <p:childTnLst>
                                    <p:set>
                                      <p:cBhvr>
                                        <p:cTn id="29" dur="1" fill="hold">
                                          <p:stCondLst>
                                            <p:cond delay="0"/>
                                          </p:stCondLst>
                                        </p:cTn>
                                        <p:tgtEl>
                                          <p:spTgt spid="1136653"/>
                                        </p:tgtEl>
                                        <p:attrNameLst>
                                          <p:attrName>style.visibility</p:attrName>
                                        </p:attrNameLst>
                                      </p:cBhvr>
                                      <p:to>
                                        <p:strVal val="visible"/>
                                      </p:to>
                                    </p:set>
                                    <p:animEffect transition="in" filter="wipe(up)">
                                      <p:cBhvr>
                                        <p:cTn id="30" dur="500"/>
                                        <p:tgtEl>
                                          <p:spTgt spid="1136653"/>
                                        </p:tgtEl>
                                      </p:cBhvr>
                                    </p:animEffect>
                                  </p:childTnLst>
                                </p:cTn>
                              </p:par>
                              <p:par>
                                <p:cTn id="31" presetID="1" presetClass="entr" presetSubtype="0" fill="hold" nodeType="withEffect">
                                  <p:stCondLst>
                                    <p:cond delay="0"/>
                                  </p:stCondLst>
                                  <p:childTnLst>
                                    <p:set>
                                      <p:cBhvr>
                                        <p:cTn id="32" dur="1" fill="hold">
                                          <p:stCondLst>
                                            <p:cond delay="0"/>
                                          </p:stCondLst>
                                        </p:cTn>
                                        <p:tgtEl>
                                          <p:spTgt spid="1136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2" grpId="0" animBg="1"/>
      <p:bldP spid="1136642" grpId="1" animBg="1"/>
      <p:bldP spid="1136643" grpId="0" animBg="1"/>
      <p:bldP spid="1136643" grpId="1" animBg="1"/>
      <p:bldP spid="1136644" grpId="0" animBg="1"/>
      <p:bldP spid="113664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43DF0FE-7FF7-4249-9501-9C5EBFA0ED8F}" type="slidenum">
              <a:rPr lang="fr-FR" altLang="en-US" sz="1200" smtClean="0">
                <a:solidFill>
                  <a:schemeClr val="tx2"/>
                </a:solidFill>
              </a:rPr>
              <a:pPr eaLnBrk="1" hangingPunct="1">
                <a:spcBef>
                  <a:spcPct val="0"/>
                </a:spcBef>
                <a:buClrTx/>
                <a:buSzTx/>
                <a:buFontTx/>
                <a:buNone/>
              </a:pPr>
              <a:t>75</a:t>
            </a:fld>
            <a:endParaRPr lang="fr-FR" altLang="en-US" sz="1200" smtClean="0">
              <a:solidFill>
                <a:schemeClr val="tx2"/>
              </a:solidFill>
            </a:endParaRPr>
          </a:p>
        </p:txBody>
      </p:sp>
      <p:sp>
        <p:nvSpPr>
          <p:cNvPr id="40963" name="Rectangle 9"/>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40964" name="Group 22"/>
          <p:cNvGrpSpPr>
            <a:grpSpLocks/>
          </p:cNvGrpSpPr>
          <p:nvPr/>
        </p:nvGrpSpPr>
        <p:grpSpPr bwMode="auto">
          <a:xfrm rot="4253452">
            <a:off x="1295400" y="76200"/>
            <a:ext cx="6553200" cy="6781800"/>
            <a:chOff x="816" y="48"/>
            <a:chExt cx="4128" cy="4272"/>
          </a:xfrm>
        </p:grpSpPr>
        <p:sp>
          <p:nvSpPr>
            <p:cNvPr id="40972" name="Oval 19"/>
            <p:cNvSpPr>
              <a:spLocks noChangeArrowheads="1"/>
            </p:cNvSpPr>
            <p:nvPr/>
          </p:nvSpPr>
          <p:spPr bwMode="auto">
            <a:xfrm>
              <a:off x="816" y="48"/>
              <a:ext cx="4128" cy="4272"/>
            </a:xfrm>
            <a:prstGeom prst="ellipse">
              <a:avLst/>
            </a:prstGeom>
            <a:solidFill>
              <a:srgbClr val="CC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40973" name="Picture 20"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 y="430"/>
              <a:ext cx="3476" cy="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5" name="Rectangle 2"/>
          <p:cNvSpPr>
            <a:spLocks noGrp="1" noChangeArrowheads="1"/>
          </p:cNvSpPr>
          <p:nvPr>
            <p:ph type="title"/>
          </p:nvPr>
        </p:nvSpPr>
        <p:spPr/>
        <p:txBody>
          <a:bodyPr/>
          <a:lstStyle/>
          <a:p>
            <a:pPr eaLnBrk="1" hangingPunct="1"/>
            <a:endParaRPr lang="fr-FR" altLang="fr-FR" smtClean="0"/>
          </a:p>
        </p:txBody>
      </p:sp>
      <p:sp>
        <p:nvSpPr>
          <p:cNvPr id="40966" name="Rectangle 3"/>
          <p:cNvSpPr>
            <a:spLocks noGrp="1" noChangeArrowheads="1"/>
          </p:cNvSpPr>
          <p:nvPr>
            <p:ph type="body" idx="1"/>
          </p:nvPr>
        </p:nvSpPr>
        <p:spPr/>
        <p:txBody>
          <a:bodyPr/>
          <a:lstStyle/>
          <a:p>
            <a:pPr eaLnBrk="1" hangingPunct="1"/>
            <a:endParaRPr lang="fr-FR" altLang="fr-FR" smtClean="0"/>
          </a:p>
        </p:txBody>
      </p:sp>
      <p:sp>
        <p:nvSpPr>
          <p:cNvPr id="40967" name="AutoShape 5" descr="https://atlas.web.cern.ch/Atlas/GROUPS/PHYSICS/CONFNOTES/ATLAS-CONF-2012-091/fig_32.png"/>
          <p:cNvSpPr>
            <a:spLocks noChangeAspect="1" noChangeArrowheads="1"/>
          </p:cNvSpPr>
          <p:nvPr/>
        </p:nvSpPr>
        <p:spPr bwMode="auto">
          <a:xfrm>
            <a:off x="1590675" y="447675"/>
            <a:ext cx="5962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0968" name="AutoShape 7" descr="https://atlas.web.cern.ch/Atlas/GROUPS/PHYSICS/CONFNOTES/ATLAS-CONF-2011-161/fig_14.png"/>
          <p:cNvSpPr>
            <a:spLocks noChangeAspect="1" noChangeArrowheads="1"/>
          </p:cNvSpPr>
          <p:nvPr/>
        </p:nvSpPr>
        <p:spPr bwMode="auto">
          <a:xfrm>
            <a:off x="1590675" y="447675"/>
            <a:ext cx="5962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047575" name="Group 23"/>
          <p:cNvGrpSpPr>
            <a:grpSpLocks/>
          </p:cNvGrpSpPr>
          <p:nvPr/>
        </p:nvGrpSpPr>
        <p:grpSpPr bwMode="auto">
          <a:xfrm>
            <a:off x="4419600" y="1447800"/>
            <a:ext cx="484188" cy="4021138"/>
            <a:chOff x="2784" y="912"/>
            <a:chExt cx="305" cy="2533"/>
          </a:xfrm>
        </p:grpSpPr>
        <p:sp>
          <p:nvSpPr>
            <p:cNvPr id="40970" name="Oval 11"/>
            <p:cNvSpPr>
              <a:spLocks noChangeArrowheads="1"/>
            </p:cNvSpPr>
            <p:nvPr/>
          </p:nvSpPr>
          <p:spPr bwMode="auto">
            <a:xfrm>
              <a:off x="2784" y="912"/>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0971" name="Oval 14"/>
            <p:cNvSpPr>
              <a:spLocks noChangeArrowheads="1"/>
            </p:cNvSpPr>
            <p:nvPr/>
          </p:nvSpPr>
          <p:spPr bwMode="auto">
            <a:xfrm>
              <a:off x="2832" y="3216"/>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cxnSp>
        <p:nvCxnSpPr>
          <p:cNvPr id="3" name="Connecteur droit avec flèche 2"/>
          <p:cNvCxnSpPr/>
          <p:nvPr/>
        </p:nvCxnSpPr>
        <p:spPr bwMode="auto">
          <a:xfrm flipH="1">
            <a:off x="5471160" y="975360"/>
            <a:ext cx="1600200" cy="1996440"/>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 name="Connecteur droit avec flèche 4"/>
          <p:cNvCxnSpPr/>
          <p:nvPr/>
        </p:nvCxnSpPr>
        <p:spPr bwMode="auto">
          <a:xfrm flipH="1">
            <a:off x="6858000" y="975360"/>
            <a:ext cx="381000" cy="472440"/>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572989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47575"/>
                                        </p:tgtEl>
                                      </p:cBhvr>
                                    </p:animEffect>
                                    <p:set>
                                      <p:cBhvr>
                                        <p:cTn id="7" dur="1" fill="hold">
                                          <p:stCondLst>
                                            <p:cond delay="1999"/>
                                          </p:stCondLst>
                                        </p:cTn>
                                        <p:tgtEl>
                                          <p:spTgt spid="10475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p:txBody>
          <a:bodyPr/>
          <a:lstStyle/>
          <a:p>
            <a:endParaRPr lang="fr-FR" altLang="fr-FR" smtClean="0"/>
          </a:p>
        </p:txBody>
      </p:sp>
      <p:sp>
        <p:nvSpPr>
          <p:cNvPr id="49155" name="Espace réservé du contenu 2"/>
          <p:cNvSpPr>
            <a:spLocks noGrp="1"/>
          </p:cNvSpPr>
          <p:nvPr>
            <p:ph idx="1"/>
          </p:nvPr>
        </p:nvSpPr>
        <p:spPr/>
        <p:txBody>
          <a:bodyPr/>
          <a:lstStyle/>
          <a:p>
            <a:endParaRPr lang="fr-FR" altLang="fr-FR" smtClean="0"/>
          </a:p>
        </p:txBody>
      </p:sp>
      <p:sp>
        <p:nvSpPr>
          <p:cNvPr id="4915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63FCD70-5180-471F-8F0C-C24F5BF97D34}" type="slidenum">
              <a:rPr lang="fr-FR" altLang="en-US" sz="1200" smtClean="0">
                <a:solidFill>
                  <a:schemeClr val="tx2"/>
                </a:solidFill>
              </a:rPr>
              <a:pPr eaLnBrk="1" hangingPunct="1">
                <a:spcBef>
                  <a:spcPct val="0"/>
                </a:spcBef>
                <a:buClrTx/>
                <a:buSzTx/>
                <a:buFontTx/>
                <a:buNone/>
              </a:pPr>
              <a:t>76</a:t>
            </a:fld>
            <a:endParaRPr lang="fr-FR" altLang="en-US" sz="1200" smtClean="0">
              <a:solidFill>
                <a:schemeClr val="tx2"/>
              </a:solidFill>
            </a:endParaRPr>
          </a:p>
        </p:txBody>
      </p:sp>
      <p:pic>
        <p:nvPicPr>
          <p:cNvPr id="491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5438"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8" name="ZoneTexte 4"/>
          <p:cNvSpPr txBox="1">
            <a:spLocks noChangeArrowheads="1"/>
          </p:cNvSpPr>
          <p:nvPr/>
        </p:nvSpPr>
        <p:spPr bwMode="auto">
          <a:xfrm>
            <a:off x="7569200" y="6542088"/>
            <a:ext cx="15271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Yann Coadou</a:t>
            </a:r>
          </a:p>
        </p:txBody>
      </p:sp>
    </p:spTree>
    <p:extLst>
      <p:ext uri="{BB962C8B-B14F-4D97-AF65-F5344CB8AC3E}">
        <p14:creationId xmlns:p14="http://schemas.microsoft.com/office/powerpoint/2010/main" val="284872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FF1118D-37B4-4682-B4A3-78A7E251AEDB}" type="slidenum">
              <a:rPr lang="fr-FR" altLang="en-US" sz="1200" smtClean="0">
                <a:solidFill>
                  <a:schemeClr val="tx2"/>
                </a:solidFill>
              </a:rPr>
              <a:pPr eaLnBrk="1" hangingPunct="1">
                <a:spcBef>
                  <a:spcPct val="0"/>
                </a:spcBef>
                <a:buClrTx/>
                <a:buSzTx/>
                <a:buFontTx/>
                <a:buNone/>
              </a:pPr>
              <a:t>77</a:t>
            </a:fld>
            <a:endParaRPr lang="fr-FR" altLang="en-US" sz="1200" smtClean="0">
              <a:solidFill>
                <a:schemeClr val="tx2"/>
              </a:solidFill>
            </a:endParaRPr>
          </a:p>
        </p:txBody>
      </p:sp>
      <p:sp>
        <p:nvSpPr>
          <p:cNvPr id="30723" name="Rectangle 2"/>
          <p:cNvSpPr>
            <a:spLocks noGrp="1" noChangeArrowheads="1"/>
          </p:cNvSpPr>
          <p:nvPr>
            <p:ph type="title"/>
          </p:nvPr>
        </p:nvSpPr>
        <p:spPr>
          <a:xfrm>
            <a:off x="2332038" y="0"/>
            <a:ext cx="4530725" cy="519113"/>
          </a:xfrm>
        </p:spPr>
        <p:txBody>
          <a:bodyPr/>
          <a:lstStyle/>
          <a:p>
            <a:pPr eaLnBrk="1" hangingPunct="1"/>
            <a:r>
              <a:rPr lang="fr-FR" altLang="fr-FR" smtClean="0"/>
              <a:t>La collaboration Atlas</a:t>
            </a:r>
          </a:p>
        </p:txBody>
      </p:sp>
      <p:pic>
        <p:nvPicPr>
          <p:cNvPr id="30724" name="Picture 3" descr="col_gen_0306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4988"/>
            <a:ext cx="9144000" cy="637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4"/>
          <p:cNvSpPr txBox="1">
            <a:spLocks noChangeArrowheads="1"/>
          </p:cNvSpPr>
          <p:nvPr/>
        </p:nvSpPr>
        <p:spPr bwMode="auto">
          <a:xfrm>
            <a:off x="6781800" y="5546725"/>
            <a:ext cx="2163763" cy="10064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dirty="0"/>
              <a:t>38 pays</a:t>
            </a:r>
          </a:p>
          <a:p>
            <a:pPr eaLnBrk="1" hangingPunct="1">
              <a:spcBef>
                <a:spcPct val="0"/>
              </a:spcBef>
              <a:buClrTx/>
              <a:buSzTx/>
              <a:buFontTx/>
              <a:buNone/>
            </a:pPr>
            <a:r>
              <a:rPr lang="fr-FR" altLang="fr-FR" sz="2000" dirty="0"/>
              <a:t>174 institutions</a:t>
            </a:r>
          </a:p>
          <a:p>
            <a:pPr eaLnBrk="1" hangingPunct="1">
              <a:spcBef>
                <a:spcPct val="0"/>
              </a:spcBef>
              <a:buClrTx/>
              <a:buSzTx/>
              <a:buFontTx/>
              <a:buNone/>
            </a:pPr>
            <a:r>
              <a:rPr lang="fr-FR" altLang="fr-FR" sz="2000" dirty="0"/>
              <a:t>3000 auteurs</a:t>
            </a:r>
          </a:p>
        </p:txBody>
      </p:sp>
    </p:spTree>
    <p:extLst>
      <p:ext uri="{BB962C8B-B14F-4D97-AF65-F5344CB8AC3E}">
        <p14:creationId xmlns:p14="http://schemas.microsoft.com/office/powerpoint/2010/main" val="6640351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r-FR" sz="1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r-FR" sz="1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Miro</Template>
  <TotalTime>17728</TotalTime>
  <Words>3041</Words>
  <Application>Microsoft Office PowerPoint</Application>
  <PresentationFormat>Affichage à l'écran (4:3)</PresentationFormat>
  <Paragraphs>767</Paragraphs>
  <Slides>77</Slides>
  <Notes>40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77</vt:i4>
      </vt:variant>
    </vt:vector>
  </HeadingPairs>
  <TitlesOfParts>
    <vt:vector size="79" baseType="lpstr">
      <vt:lpstr>1_NikolaLAL</vt:lpstr>
      <vt:lpstr>Equation</vt:lpstr>
      <vt:lpstr>La découverte du boson de Higgs au LHC</vt:lpstr>
      <vt:lpstr>Prix Nobel de Physique 2013</vt:lpstr>
      <vt:lpstr>Plan de l’exposé</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Le LHC: la machine de tous les records!</vt:lpstr>
      <vt:lpstr>Collision de particules</vt:lpstr>
      <vt:lpstr>Des géants pour traquer l’infiniment petit</vt:lpstr>
      <vt:lpstr>Le détecteur Atlas</vt:lpstr>
      <vt:lpstr>Le détecteur Atlas</vt:lpstr>
      <vt:lpstr>Structure d’un détecteur</vt:lpstr>
      <vt:lpstr>Détection des particules</vt:lpstr>
      <vt:lpstr>Présentation PowerPoint</vt:lpstr>
      <vt:lpstr>Vidéo</vt:lpstr>
      <vt:lpstr>Le boson de Higgs au LHC</vt:lpstr>
      <vt:lpstr>Stratégie de recherche</vt:lpstr>
      <vt:lpstr>Présentation PowerPoint</vt:lpstr>
      <vt:lpstr>Le défi informatique</vt:lpstr>
      <vt:lpstr>Stratégie de recherche</vt:lpstr>
      <vt:lpstr>Résultat</vt:lpstr>
      <vt:lpstr>Découverte d’un nouveau boson</vt:lpstr>
      <vt:lpstr>Présentation PowerPoint</vt:lpstr>
      <vt:lpstr>Présentation PowerPoint</vt:lpstr>
      <vt:lpstr>Présentation PowerPoint</vt:lpstr>
      <vt:lpstr>Présentation PowerPoint</vt:lpstr>
      <vt:lpstr>Conclusion</vt:lpstr>
      <vt:lpstr>Back Up</vt:lpstr>
      <vt:lpstr>Questions ouvertes</vt:lpstr>
      <vt:lpstr>Présentation PowerPoint</vt:lpstr>
      <vt:lpstr>Unification des forces</vt:lpstr>
      <vt:lpstr>Présentation PowerPoint</vt:lpstr>
      <vt:lpstr>Les collisions de protons au LHC</vt:lpstr>
      <vt:lpstr>Les aimants du LHC</vt:lpstr>
      <vt:lpstr>La chasse au boson de Higgs</vt:lpstr>
      <vt:lpstr>La chasse au boson de Higgs</vt:lpstr>
      <vt:lpstr>La chasse au boson de Higgs</vt:lpstr>
      <vt:lpstr>La chasse au boson de Higgs</vt:lpstr>
      <vt:lpstr>Le canal H </vt:lpstr>
      <vt:lpstr>Le canal H </vt:lpstr>
      <vt:lpstr>Le canal H : simulation</vt:lpstr>
      <vt:lpstr>Le canal H : simulation</vt:lpstr>
      <vt:lpstr>Le canal H: les vrais données</vt:lpstr>
      <vt:lpstr>Présentation PowerPoint</vt:lpstr>
      <vt:lpstr>Présentation PowerPoint</vt:lpstr>
      <vt:lpstr>Présentation PowerPoint</vt:lpstr>
      <vt:lpstr>Présentation PowerPoint</vt:lpstr>
      <vt:lpstr>Présentation PowerPoint</vt:lpstr>
      <vt:lpstr>ATLAS: Installation of Barrel Toroid</vt:lpstr>
      <vt:lpstr>Présentation PowerPoint</vt:lpstr>
      <vt:lpstr>Présentation PowerPoint</vt:lpstr>
      <vt:lpstr>Présentation PowerPoint</vt:lpstr>
      <vt:lpstr>Le Modèle Standard</vt:lpstr>
      <vt:lpstr>Présentation PowerPoint</vt:lpstr>
      <vt:lpstr>Présentation PowerPoint</vt:lpstr>
      <vt:lpstr>Collision de particules</vt:lpstr>
      <vt:lpstr>Présentation PowerPoint</vt:lpstr>
      <vt:lpstr>Présentation PowerPoint</vt:lpstr>
      <vt:lpstr>La collaboration Atlas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947</cp:revision>
  <cp:lastPrinted>2013-10-12T14:53:41Z</cp:lastPrinted>
  <dcterms:created xsi:type="dcterms:W3CDTF">1601-01-01T00:00:00Z</dcterms:created>
  <dcterms:modified xsi:type="dcterms:W3CDTF">2013-10-13T09:47:24Z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