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5" r:id="rId1"/>
  </p:sldMasterIdLst>
  <p:notesMasterIdLst>
    <p:notesMasterId r:id="rId42"/>
  </p:notesMasterIdLst>
  <p:handoutMasterIdLst>
    <p:handoutMasterId r:id="rId43"/>
  </p:handoutMasterIdLst>
  <p:sldIdLst>
    <p:sldId id="587" r:id="rId2"/>
    <p:sldId id="517" r:id="rId3"/>
    <p:sldId id="615" r:id="rId4"/>
    <p:sldId id="521" r:id="rId5"/>
    <p:sldId id="522" r:id="rId6"/>
    <p:sldId id="531" r:id="rId7"/>
    <p:sldId id="637" r:id="rId8"/>
    <p:sldId id="560" r:id="rId9"/>
    <p:sldId id="664" r:id="rId10"/>
    <p:sldId id="656" r:id="rId11"/>
    <p:sldId id="658" r:id="rId12"/>
    <p:sldId id="532" r:id="rId13"/>
    <p:sldId id="597" r:id="rId14"/>
    <p:sldId id="534" r:id="rId15"/>
    <p:sldId id="594" r:id="rId16"/>
    <p:sldId id="651" r:id="rId17"/>
    <p:sldId id="652" r:id="rId18"/>
    <p:sldId id="653" r:id="rId19"/>
    <p:sldId id="654" r:id="rId20"/>
    <p:sldId id="630" r:id="rId21"/>
    <p:sldId id="663" r:id="rId22"/>
    <p:sldId id="639" r:id="rId23"/>
    <p:sldId id="578" r:id="rId24"/>
    <p:sldId id="585" r:id="rId25"/>
    <p:sldId id="577" r:id="rId26"/>
    <p:sldId id="661" r:id="rId27"/>
    <p:sldId id="662" r:id="rId28"/>
    <p:sldId id="646" r:id="rId29"/>
    <p:sldId id="660" r:id="rId30"/>
    <p:sldId id="659" r:id="rId31"/>
    <p:sldId id="655" r:id="rId32"/>
    <p:sldId id="644" r:id="rId33"/>
    <p:sldId id="548" r:id="rId34"/>
    <p:sldId id="580" r:id="rId35"/>
    <p:sldId id="581" r:id="rId36"/>
    <p:sldId id="582" r:id="rId37"/>
    <p:sldId id="583" r:id="rId38"/>
    <p:sldId id="635" r:id="rId39"/>
    <p:sldId id="647" r:id="rId40"/>
    <p:sldId id="648" r:id="rId4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nem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1C80"/>
    <a:srgbClr val="00A900"/>
    <a:srgbClr val="CC0000"/>
    <a:srgbClr val="008000"/>
    <a:srgbClr val="000000"/>
    <a:srgbClr val="C0C0C0"/>
    <a:srgbClr val="FF0066"/>
    <a:srgbClr val="0033C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2540" autoAdjust="0"/>
  </p:normalViewPr>
  <p:slideViewPr>
    <p:cSldViewPr>
      <p:cViewPr varScale="1">
        <p:scale>
          <a:sx n="79" d="100"/>
          <a:sy n="79" d="100"/>
        </p:scale>
        <p:origin x="-10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25.emf"/><Relationship Id="rId3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10BA0-050A-4997-B1AC-FD3BCC455418}" type="datetimeFigureOut">
              <a:rPr lang="en-GB" smtClean="0"/>
              <a:pPr/>
              <a:t>22/07/14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9761C-D337-4915-A6DD-157470CC09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7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2A1A-D26E-42D0-A2DF-B39D9B2C3CCA}" type="datetimeFigureOut">
              <a:rPr lang="en-GB" smtClean="0"/>
              <a:pPr/>
              <a:t>22/07/14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4DCD-C511-4B12-9DBB-AC80DD19A4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0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FCC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602631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6F63A-A351-074A-A6F4-011FB7D24ECF}" type="datetime1">
              <a:rPr lang="en-US" smtClean="0"/>
              <a:pPr/>
              <a:t>22/07/14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B8B-370A-984D-84B6-8C05B821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3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summer student lectures,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1" y="635682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1680" y="6165304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FCC-</a:t>
            </a:r>
            <a:r>
              <a:rPr lang="en-GB" sz="1000" b="1" dirty="0" err="1" smtClean="0">
                <a:solidFill>
                  <a:schemeClr val="bg1"/>
                </a:solidFill>
              </a:rPr>
              <a:t>hh</a:t>
            </a:r>
            <a:r>
              <a:rPr lang="en-GB" sz="1000" b="1" dirty="0" smtClean="0">
                <a:solidFill>
                  <a:schemeClr val="bg1"/>
                </a:solidFill>
              </a:rPr>
              <a:t/>
            </a:r>
            <a:br>
              <a:rPr lang="en-GB" sz="1000" b="1" dirty="0" smtClean="0">
                <a:solidFill>
                  <a:schemeClr val="bg1"/>
                </a:solidFill>
              </a:rPr>
            </a:br>
            <a:r>
              <a:rPr lang="en-US" sz="1000" b="0" dirty="0" smtClean="0">
                <a:solidFill>
                  <a:schemeClr val="bg1"/>
                </a:solidFill>
              </a:rPr>
              <a:t>Daniel</a:t>
            </a:r>
            <a:r>
              <a:rPr lang="en-US" sz="1000" b="0" baseline="0" dirty="0" smtClean="0">
                <a:solidFill>
                  <a:schemeClr val="bg1"/>
                </a:solidFill>
              </a:rPr>
              <a:t> Schulte</a:t>
            </a:r>
          </a:p>
          <a:p>
            <a:r>
              <a:rPr lang="en-US" sz="1000" b="0" baseline="0" dirty="0" smtClean="0">
                <a:solidFill>
                  <a:schemeClr val="bg1"/>
                </a:solidFill>
              </a:rPr>
              <a:t>Higgs Hunting, Paris July 2014</a:t>
            </a:r>
            <a:endParaRPr lang="en-US" sz="1000" b="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logo-FCC-04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1598960" cy="668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9" r:id="rId3"/>
    <p:sldLayoutId id="2147483690" r:id="rId4"/>
    <p:sldLayoutId id="2147483691" r:id="rId5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event/282344/material/3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383" y="921489"/>
            <a:ext cx="81594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600" dirty="0" smtClean="0"/>
          </a:p>
          <a:p>
            <a:pPr algn="ctr"/>
            <a:endParaRPr lang="en-GB" sz="2600" dirty="0" smtClean="0"/>
          </a:p>
          <a:p>
            <a:pPr algn="ctr"/>
            <a:r>
              <a:rPr lang="en-GB" sz="4000" dirty="0" smtClean="0"/>
              <a:t>FCC – </a:t>
            </a:r>
            <a:r>
              <a:rPr lang="en-GB" sz="4000" dirty="0" err="1" smtClean="0"/>
              <a:t>hh</a:t>
            </a:r>
            <a:endParaRPr lang="en-GB" sz="40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/>
              <a:t>Daniel Schulte</a:t>
            </a:r>
            <a:endParaRPr lang="en-US" sz="2400" b="0" dirty="0" smtClean="0"/>
          </a:p>
          <a:p>
            <a:r>
              <a:rPr lang="en-GB" smtClean="0"/>
              <a:t>Higgs hunting </a:t>
            </a:r>
            <a:r>
              <a:rPr lang="en-US" dirty="0" smtClean="0"/>
              <a:t>– July</a:t>
            </a:r>
            <a:r>
              <a:rPr lang="en-US" b="0" baseline="0" dirty="0" smtClean="0"/>
              <a:t> 2014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1117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986" y="6356849"/>
            <a:ext cx="500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Coil sketch of a 15 T magnet with grading, E. Todesco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4158" y="710824"/>
            <a:ext cx="4903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 is much more costly than </a:t>
            </a:r>
            <a:r>
              <a:rPr lang="en-US" sz="2400" dirty="0" err="1" smtClean="0"/>
              <a:t>Nb</a:t>
            </a:r>
            <a:r>
              <a:rPr lang="en-US" sz="2400" dirty="0" smtClean="0"/>
              <a:t>-Ti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2400" dirty="0" smtClean="0"/>
              <a:t>Use both materials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6" y="1794210"/>
            <a:ext cx="9114014" cy="422558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1D6AF9-1F0E-2547-B7C2-EBD1501318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Cost Effective Magnet Design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9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141-1547-4E22-9593-D94868C4E68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20450"/>
            <a:ext cx="6768752" cy="42601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92280" y="755987"/>
            <a:ext cx="205172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err="1" smtClean="0"/>
              <a:t>Looking</a:t>
            </a:r>
            <a:r>
              <a:rPr lang="fr-CH" sz="2000" dirty="0" smtClean="0"/>
              <a:t> </a:t>
            </a:r>
            <a:r>
              <a:rPr lang="fr-CH" sz="2000" dirty="0" err="1" smtClean="0"/>
              <a:t>at</a:t>
            </a:r>
            <a:r>
              <a:rPr lang="fr-CH" sz="2000" dirty="0" smtClean="0"/>
              <a:t> performance </a:t>
            </a:r>
            <a:r>
              <a:rPr lang="fr-CH" sz="2000" dirty="0" err="1" smtClean="0"/>
              <a:t>offered</a:t>
            </a:r>
            <a:r>
              <a:rPr lang="fr-CH" sz="2000" dirty="0" smtClean="0"/>
              <a:t> by </a:t>
            </a:r>
            <a:r>
              <a:rPr lang="fr-CH" sz="2000" dirty="0" err="1" smtClean="0"/>
              <a:t>practical</a:t>
            </a:r>
            <a:r>
              <a:rPr lang="fr-CH" sz="2000" dirty="0" smtClean="0"/>
              <a:t> SC, </a:t>
            </a:r>
            <a:r>
              <a:rPr lang="fr-CH" sz="2000" dirty="0" err="1" smtClean="0"/>
              <a:t>considering</a:t>
            </a:r>
            <a:r>
              <a:rPr lang="fr-CH" sz="2000" dirty="0" smtClean="0"/>
              <a:t> tunnel size and basic engineering (forces, stresses, </a:t>
            </a:r>
            <a:r>
              <a:rPr lang="fr-CH" sz="2000" dirty="0" err="1" smtClean="0"/>
              <a:t>energy</a:t>
            </a:r>
            <a:r>
              <a:rPr lang="fr-CH" sz="2000" dirty="0" smtClean="0"/>
              <a:t>) </a:t>
            </a:r>
            <a:r>
              <a:rPr lang="fr-CH" sz="2000" b="1" dirty="0" smtClean="0"/>
              <a:t>the </a:t>
            </a:r>
            <a:r>
              <a:rPr lang="fr-CH" sz="2000" b="1" dirty="0" err="1" smtClean="0"/>
              <a:t>practical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limits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is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around</a:t>
            </a:r>
            <a:r>
              <a:rPr lang="fr-CH" sz="2000" b="1" dirty="0" smtClean="0"/>
              <a:t> 20 T. </a:t>
            </a:r>
            <a:r>
              <a:rPr lang="fr-CH" sz="2000" dirty="0" err="1" smtClean="0"/>
              <a:t>Such</a:t>
            </a:r>
            <a:r>
              <a:rPr lang="fr-CH" sz="2000" dirty="0" smtClean="0"/>
              <a:t> a challenge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similar</a:t>
            </a:r>
            <a:r>
              <a:rPr lang="fr-CH" sz="2000" dirty="0" smtClean="0"/>
              <a:t> to a 40 T </a:t>
            </a:r>
            <a:r>
              <a:rPr lang="fr-CH" sz="2000" dirty="0" err="1" smtClean="0"/>
              <a:t>solenoid</a:t>
            </a:r>
            <a:r>
              <a:rPr lang="fr-CH" sz="2000" dirty="0" smtClean="0"/>
              <a:t> (</a:t>
            </a:r>
            <a:r>
              <a:rPr lang="fr-CH" sz="2000" dirty="0" smtClean="0">
                <a:sym typeface="Symbol"/>
              </a:rPr>
              <a:t>-C)</a:t>
            </a:r>
            <a:endParaRPr lang="en-GB" sz="20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670583" y="3833497"/>
            <a:ext cx="62179" cy="621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59832" y="3683484"/>
            <a:ext cx="62179" cy="621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275856" y="3403659"/>
            <a:ext cx="62179" cy="621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22"/>
          <p:cNvGrpSpPr/>
          <p:nvPr/>
        </p:nvGrpSpPr>
        <p:grpSpPr>
          <a:xfrm>
            <a:off x="251520" y="5007233"/>
            <a:ext cx="2351199" cy="338554"/>
            <a:chOff x="251520" y="5888907"/>
            <a:chExt cx="2351199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251520" y="5888907"/>
              <a:ext cx="2351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b="1" dirty="0" smtClean="0"/>
                <a:t>  Nb-Ti operating </a:t>
              </a:r>
              <a:r>
                <a:rPr lang="fr-CH" sz="1600" b="1" dirty="0" err="1" smtClean="0"/>
                <a:t>dipoles</a:t>
              </a:r>
              <a:r>
                <a:rPr lang="fr-CH" sz="1600" b="1" dirty="0" smtClean="0"/>
                <a:t>;  </a:t>
              </a:r>
              <a:endParaRPr lang="en-GB" sz="1600" b="1" dirty="0"/>
            </a:p>
          </p:txBody>
        </p:sp>
        <p:sp>
          <p:nvSpPr>
            <p:cNvPr id="19" name="Flowchart: Decision 18"/>
            <p:cNvSpPr>
              <a:spLocks noChangeAspect="1"/>
            </p:cNvSpPr>
            <p:nvPr/>
          </p:nvSpPr>
          <p:spPr>
            <a:xfrm>
              <a:off x="277305" y="6014936"/>
              <a:ext cx="99852" cy="8649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26"/>
          <p:cNvGrpSpPr/>
          <p:nvPr/>
        </p:nvGrpSpPr>
        <p:grpSpPr>
          <a:xfrm>
            <a:off x="3732315" y="2132856"/>
            <a:ext cx="3636312" cy="3218126"/>
            <a:chOff x="3732315" y="3014530"/>
            <a:chExt cx="3636312" cy="3218126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732315" y="3014530"/>
              <a:ext cx="60350" cy="603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4204466" y="3306756"/>
              <a:ext cx="60350" cy="603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4985872" y="5894102"/>
              <a:ext cx="2382755" cy="338554"/>
              <a:chOff x="4985872" y="5894102"/>
              <a:chExt cx="2382755" cy="338554"/>
            </a:xfrm>
          </p:grpSpPr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4985872" y="6028009"/>
                <a:ext cx="60350" cy="6035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16047" y="5894102"/>
                <a:ext cx="23525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600" b="1" dirty="0" smtClean="0">
                    <a:sym typeface="Symbol"/>
                  </a:rPr>
                  <a:t>Nb3Sn block test </a:t>
                </a:r>
                <a:r>
                  <a:rPr lang="fr-CH" sz="1600" b="1" dirty="0" err="1" smtClean="0">
                    <a:sym typeface="Symbol"/>
                  </a:rPr>
                  <a:t>dipoles</a:t>
                </a:r>
                <a:r>
                  <a:rPr lang="fr-CH" sz="1600" b="1" dirty="0" smtClean="0"/>
                  <a:t> </a:t>
                </a:r>
                <a:endParaRPr lang="en-GB" sz="1600" b="1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2635377" y="5007233"/>
            <a:ext cx="2337125" cy="338554"/>
            <a:chOff x="2635377" y="5888907"/>
            <a:chExt cx="2337125" cy="338554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635377" y="6041607"/>
              <a:ext cx="62179" cy="621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97556" y="5888907"/>
              <a:ext cx="227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b="1" dirty="0" smtClean="0"/>
                <a:t>Nb3Sn cos</a:t>
              </a:r>
              <a:r>
                <a:rPr lang="fr-CH" sz="1600" b="1" dirty="0" smtClean="0">
                  <a:sym typeface="Symbol"/>
                </a:rPr>
                <a:t> test </a:t>
              </a:r>
              <a:r>
                <a:rPr lang="fr-CH" sz="1600" b="1" dirty="0" err="1" smtClean="0">
                  <a:sym typeface="Symbol"/>
                </a:rPr>
                <a:t>dipoles</a:t>
              </a:r>
              <a:endParaRPr lang="en-GB" sz="1600" b="1" dirty="0"/>
            </a:p>
          </p:txBody>
        </p:sp>
      </p:grpSp>
      <p:sp>
        <p:nvSpPr>
          <p:cNvPr id="26" name="Rectangle 25"/>
          <p:cNvSpPr>
            <a:spLocks noChangeAspect="1"/>
          </p:cNvSpPr>
          <p:nvPr/>
        </p:nvSpPr>
        <p:spPr>
          <a:xfrm>
            <a:off x="4430635" y="3303410"/>
            <a:ext cx="60350" cy="60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08150" y="1382874"/>
            <a:ext cx="18086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LBNL, </a:t>
            </a:r>
            <a:r>
              <a:rPr lang="fr-CH" sz="1400" dirty="0" err="1" smtClean="0"/>
              <a:t>with</a:t>
            </a:r>
            <a:r>
              <a:rPr lang="fr-CH" sz="1400" dirty="0" smtClean="0"/>
              <a:t> large bore</a:t>
            </a:r>
          </a:p>
          <a:p>
            <a:r>
              <a:rPr lang="fr-CH" sz="1400" dirty="0" err="1" smtClean="0"/>
              <a:t>Spring</a:t>
            </a:r>
            <a:r>
              <a:rPr lang="fr-CH" sz="1400" dirty="0" smtClean="0"/>
              <a:t> 2013</a:t>
            </a:r>
            <a:endParaRPr lang="en-GB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18281" y="1878798"/>
            <a:ext cx="481517" cy="5889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318357" y="100370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Development of Dipole Fields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3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LHC-Type </a:t>
            </a:r>
            <a:r>
              <a:rPr lang="en-US" sz="3200" i="1" dirty="0" smtClean="0">
                <a:solidFill>
                  <a:schemeClr val="bg1"/>
                </a:solidFill>
              </a:rPr>
              <a:t>Beam Pipe Design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775319"/>
            <a:ext cx="3203848" cy="5029945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000" dirty="0" smtClean="0"/>
              <a:t>Current goal</a:t>
            </a:r>
          </a:p>
          <a:p>
            <a:r>
              <a:rPr lang="en-US" sz="2000" dirty="0" smtClean="0"/>
              <a:t>beam aperture: 2x13mm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High impedance</a:t>
            </a:r>
          </a:p>
          <a:p>
            <a:r>
              <a:rPr lang="en-US" sz="2000" dirty="0" smtClean="0"/>
              <a:t>magnet aperture: 2x20mm</a:t>
            </a:r>
          </a:p>
          <a:p>
            <a:r>
              <a:rPr lang="en-US" sz="2000" dirty="0" smtClean="0"/>
              <a:t>Space for shielding: only 7mm</a:t>
            </a:r>
          </a:p>
          <a:p>
            <a:pPr lvl="1"/>
            <a:endParaRPr lang="en-US" dirty="0" smtClean="0"/>
          </a:p>
          <a:p>
            <a:pPr marL="36576" indent="0">
              <a:buNone/>
            </a:pPr>
            <a:r>
              <a:rPr lang="en-US" sz="2000" dirty="0"/>
              <a:t>S</a:t>
            </a:r>
            <a:r>
              <a:rPr lang="en-US" sz="2000" dirty="0" smtClean="0"/>
              <a:t>ynchrotron radiation in arcs</a:t>
            </a:r>
          </a:p>
          <a:p>
            <a:r>
              <a:rPr lang="en-US" sz="2000" dirty="0" smtClean="0"/>
              <a:t>28 W/m/beam for 16T</a:t>
            </a:r>
          </a:p>
          <a:p>
            <a:r>
              <a:rPr lang="en-US" sz="2000" dirty="0" smtClean="0"/>
              <a:t>44 W/m/beam for 20T</a:t>
            </a:r>
          </a:p>
          <a:p>
            <a:r>
              <a:rPr lang="en-US" sz="2000" dirty="0" smtClean="0"/>
              <a:t>Total 4.8-5.8MW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  <a:p>
            <a:pPr marL="0" indent="0">
              <a:buFont typeface="Arial"/>
              <a:buNone/>
            </a:pP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75856" y="4365104"/>
            <a:ext cx="58505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of the power will be cooled at the beam screen, i.e. at its temperature</a:t>
            </a:r>
          </a:p>
          <a:p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p</a:t>
            </a:r>
            <a:r>
              <a:rPr lang="en-US" sz="2000" dirty="0" smtClean="0"/>
              <a:t>art is going into the magnets, i.e. cooled at 2-4K</a:t>
            </a:r>
          </a:p>
        </p:txBody>
      </p:sp>
      <p:pic>
        <p:nvPicPr>
          <p:cNvPr id="3" name="Picture 2" descr="beam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11" y="908720"/>
            <a:ext cx="596600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Power for Cooling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80920" cy="541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43335" y="796063"/>
            <a:ext cx="119185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Ph. Lebrun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2757" y="764704"/>
            <a:ext cx="707481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Can only use some temperatures in order to maintain good vacuum</a:t>
            </a:r>
          </a:p>
          <a:p>
            <a:r>
              <a:rPr lang="en-US" dirty="0"/>
              <a:t>&lt;20,   </a:t>
            </a:r>
            <a:r>
              <a:rPr lang="en-US" dirty="0">
                <a:solidFill>
                  <a:srgbClr val="FF0000"/>
                </a:solidFill>
              </a:rPr>
              <a:t>40K-60K</a:t>
            </a:r>
            <a:r>
              <a:rPr lang="en-US" dirty="0"/>
              <a:t>,  </a:t>
            </a:r>
            <a:r>
              <a:rPr lang="en-US" dirty="0">
                <a:solidFill>
                  <a:srgbClr val="FF0000"/>
                </a:solidFill>
              </a:rPr>
              <a:t>100K-120K</a:t>
            </a:r>
            <a:r>
              <a:rPr lang="en-US" dirty="0"/>
              <a:t>,  &gt;</a:t>
            </a:r>
            <a:r>
              <a:rPr lang="en-US" dirty="0" smtClean="0"/>
              <a:t>190K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71800" y="1412776"/>
            <a:ext cx="1584176" cy="28083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55976" y="1412776"/>
            <a:ext cx="0" cy="28803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36096" y="4149080"/>
            <a:ext cx="3240360" cy="14773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at 100K the </a:t>
            </a:r>
            <a:r>
              <a:rPr lang="en-US" dirty="0" err="1" smtClean="0"/>
              <a:t>impdance</a:t>
            </a:r>
            <a:r>
              <a:rPr lang="en-US" dirty="0" smtClean="0"/>
              <a:t> is about twice as </a:t>
            </a:r>
            <a:r>
              <a:rPr lang="en-US" dirty="0" err="1" smtClean="0"/>
              <a:t>hight</a:t>
            </a:r>
            <a:r>
              <a:rPr lang="en-US" dirty="0" smtClean="0"/>
              <a:t> as at 50K</a:t>
            </a:r>
          </a:p>
          <a:p>
            <a:endParaRPr lang="en-US" dirty="0" smtClean="0"/>
          </a:p>
          <a:p>
            <a:r>
              <a:rPr lang="en-US" dirty="0" smtClean="0"/>
              <a:t>Choose 50K</a:t>
            </a:r>
            <a:endParaRPr lang="en-US" dirty="0"/>
          </a:p>
          <a:p>
            <a:r>
              <a:rPr lang="en-US" dirty="0" smtClean="0"/>
              <a:t>Need 100MW for cooling</a:t>
            </a:r>
            <a:endParaRPr lang="en-US" dirty="0"/>
          </a:p>
        </p:txBody>
      </p:sp>
      <p:sp>
        <p:nvSpPr>
          <p:cNvPr id="13" name="Donut 12"/>
          <p:cNvSpPr/>
          <p:nvPr/>
        </p:nvSpPr>
        <p:spPr>
          <a:xfrm>
            <a:off x="2339752" y="3789040"/>
            <a:ext cx="792088" cy="720080"/>
          </a:xfrm>
          <a:prstGeom prst="donut">
            <a:avLst>
              <a:gd name="adj" fmla="val 1219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First Estimates of Impedance Effects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8" y="692696"/>
            <a:ext cx="6011412" cy="4767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25" y="687900"/>
            <a:ext cx="25557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Mounet</a:t>
            </a:r>
            <a:r>
              <a:rPr lang="en-US" dirty="0" smtClean="0"/>
              <a:t>, G. </a:t>
            </a:r>
            <a:r>
              <a:rPr lang="en-US" dirty="0" err="1" smtClean="0"/>
              <a:t>Rumolo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5302949"/>
            <a:ext cx="2915816" cy="646331"/>
          </a:xfrm>
          <a:prstGeom prst="rect">
            <a:avLst/>
          </a:prstGeom>
          <a:solidFill>
            <a:srgbClr val="BBD3F8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Many more impedance studies required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1556792"/>
            <a:ext cx="2915816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feedback within 10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Challenge for RF and instrumentation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increase the beam screen radius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decrease beam current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TMCI is less important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48505" y="5455759"/>
            <a:ext cx="899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Multi-bunch effect at 50K and injection (worst case)</a:t>
            </a:r>
          </a:p>
          <a:p>
            <a:r>
              <a:rPr lang="en-US" dirty="0" smtClean="0"/>
              <a:t>Only resistive wall (infinite copper layer assumed)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51720" y="764704"/>
            <a:ext cx="72008" cy="4392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592" y="2420888"/>
            <a:ext cx="52565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9592" y="3140968"/>
            <a:ext cx="5256584" cy="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592" y="3429000"/>
            <a:ext cx="5256584" cy="0"/>
          </a:xfrm>
          <a:prstGeom prst="line">
            <a:avLst/>
          </a:prstGeom>
          <a:ln w="28575" cmpd="sng">
            <a:solidFill>
              <a:srgbClr val="7F1C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15816" y="1988840"/>
            <a:ext cx="10187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10 turns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2780928"/>
            <a:ext cx="1018728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rgbClr val="008000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0 turns</a:t>
            </a:r>
            <a:endParaRPr lang="en-US" dirty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3429000"/>
            <a:ext cx="1018728" cy="369332"/>
          </a:xfrm>
          <a:prstGeom prst="rect">
            <a:avLst/>
          </a:prstGeom>
          <a:noFill/>
          <a:ln>
            <a:solidFill>
              <a:srgbClr val="7F1C8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rgbClr val="7F1C80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rgbClr val="7F1C80"/>
                  </a:solidFill>
                </a:ln>
              </a:rPr>
              <a:t>0 turns</a:t>
            </a:r>
            <a:endParaRPr lang="en-US" dirty="0">
              <a:ln>
                <a:solidFill>
                  <a:srgbClr val="7F1C80"/>
                </a:solidFill>
              </a:ln>
            </a:endParaRPr>
          </a:p>
        </p:txBody>
      </p:sp>
      <p:sp>
        <p:nvSpPr>
          <p:cNvPr id="23" name="Donut 22"/>
          <p:cNvSpPr/>
          <p:nvPr/>
        </p:nvSpPr>
        <p:spPr>
          <a:xfrm>
            <a:off x="1713384" y="2586608"/>
            <a:ext cx="770384" cy="770384"/>
          </a:xfrm>
          <a:prstGeom prst="donut">
            <a:avLst>
              <a:gd name="adj" fmla="val 7402"/>
            </a:avLst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23" y="486916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C377B"/>
                </a:solidFill>
              </a:rPr>
              <a:t>Need hardware studies, simulation studies and beam experiments</a:t>
            </a:r>
          </a:p>
          <a:p>
            <a:pPr algn="ctr"/>
            <a:endParaRPr lang="en-GB" sz="2000" dirty="0" smtClean="0">
              <a:solidFill>
                <a:srgbClr val="0C377B"/>
              </a:solidFill>
            </a:endParaRPr>
          </a:p>
          <a:p>
            <a:pPr algn="ctr"/>
            <a:r>
              <a:rPr lang="en-GB" sz="2000" dirty="0" smtClean="0">
                <a:solidFill>
                  <a:srgbClr val="0C377B"/>
                </a:solidFill>
              </a:rPr>
              <a:t>Will have an impact on range of possible bunch spacing</a:t>
            </a:r>
            <a:endParaRPr lang="en-GB" sz="2000" dirty="0">
              <a:solidFill>
                <a:srgbClr val="0C377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Electron Cloud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VHELHC_HeatLoad_eff99.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27889"/>
            <a:ext cx="5076056" cy="35532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4052226"/>
            <a:ext cx="34755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82709" y="4042934"/>
            <a:ext cx="5612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574192" y="2313731"/>
            <a:ext cx="164487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W/m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1099898"/>
            <a:ext cx="44142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3851756"/>
            <a:ext cx="8463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0.001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811866"/>
            <a:ext cx="364054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O. Dominguez Sanchez De La Blanca </a:t>
            </a:r>
            <a:endParaRPr lang="en-US" sz="16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84934"/>
              </p:ext>
            </p:extLst>
          </p:nvPr>
        </p:nvGraphicFramePr>
        <p:xfrm>
          <a:off x="4376316" y="3980217"/>
          <a:ext cx="627732" cy="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6" name="Equation" r:id="rId4" imgW="266700" imgH="215900" progId="Equation.3">
                  <p:embed/>
                </p:oleObj>
              </mc:Choice>
              <mc:Fallback>
                <p:oleObj name="Equation" r:id="rId4" imgW="266700" imgH="215900" progId="Equation.3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316" y="3980217"/>
                        <a:ext cx="627732" cy="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892604"/>
              </p:ext>
            </p:extLst>
          </p:nvPr>
        </p:nvGraphicFramePr>
        <p:xfrm>
          <a:off x="6660232" y="4103250"/>
          <a:ext cx="559627" cy="45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7" name="Equation" r:id="rId6" imgW="266700" imgH="215900" progId="Equation.3">
                  <p:embed/>
                </p:oleObj>
              </mc:Choice>
              <mc:Fallback>
                <p:oleObj name="Equation" r:id="rId6" imgW="266700" imgH="215900" progId="Equation.3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103250"/>
                        <a:ext cx="559627" cy="45303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2400" y="976660"/>
            <a:ext cx="4203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C377B"/>
                </a:solidFill>
              </a:rPr>
              <a:t>Potential show stopper</a:t>
            </a:r>
          </a:p>
          <a:p>
            <a:endParaRPr lang="en-GB" sz="2000" dirty="0" smtClean="0">
              <a:solidFill>
                <a:srgbClr val="0C377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Critical energy 4.3keV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similar to KEKB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i.e</a:t>
            </a:r>
            <a:r>
              <a:rPr lang="en-GB" sz="2000" dirty="0">
                <a:solidFill>
                  <a:srgbClr val="0C377B"/>
                </a:solidFill>
              </a:rPr>
              <a:t>. 100 times </a:t>
            </a:r>
            <a:r>
              <a:rPr lang="en-GB" sz="2000" dirty="0" smtClean="0">
                <a:solidFill>
                  <a:srgbClr val="0C377B"/>
                </a:solidFill>
              </a:rPr>
              <a:t>LHC</a:t>
            </a:r>
          </a:p>
          <a:p>
            <a:pPr marL="342900" indent="-342900">
              <a:buFont typeface="Arial"/>
              <a:buChar char="•"/>
            </a:pPr>
            <a:endParaRPr lang="en-GB" sz="2000" dirty="0" smtClean="0">
              <a:solidFill>
                <a:srgbClr val="0C377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Photon capture efficiency?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rgbClr val="0C377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Beam stability</a:t>
            </a:r>
            <a:r>
              <a:rPr lang="en-GB" sz="2000" dirty="0">
                <a:solidFill>
                  <a:srgbClr val="0C377B"/>
                </a:solidFill>
              </a:rPr>
              <a:t>?</a:t>
            </a:r>
            <a:endParaRPr lang="en-GB" sz="2000" dirty="0" smtClean="0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50634" r="1"/>
          <a:stretch/>
        </p:blipFill>
        <p:spPr>
          <a:xfrm>
            <a:off x="3593669" y="692696"/>
            <a:ext cx="5778931" cy="2691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8344" y="1340768"/>
            <a:ext cx="10438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.</a:t>
            </a:r>
            <a:r>
              <a:rPr lang="en-US" dirty="0" smtClean="0"/>
              <a:t> Tomas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Interaction Region and Final Focus Design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38200"/>
            <a:ext cx="3600400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C377B"/>
                </a:solidFill>
              </a:rPr>
              <a:t>Proof of principle: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C377B"/>
                </a:solidFill>
              </a:rPr>
              <a:t>L</a:t>
            </a:r>
            <a:r>
              <a:rPr lang="en-US" sz="2000" baseline="30000" dirty="0">
                <a:solidFill>
                  <a:srgbClr val="0C377B"/>
                </a:solidFill>
              </a:rPr>
              <a:t>*</a:t>
            </a:r>
            <a:r>
              <a:rPr lang="en-US" sz="2000" dirty="0">
                <a:solidFill>
                  <a:srgbClr val="0C377B"/>
                </a:solidFill>
              </a:rPr>
              <a:t> = </a:t>
            </a:r>
            <a:r>
              <a:rPr lang="en-US" sz="2000" dirty="0" smtClean="0">
                <a:solidFill>
                  <a:srgbClr val="0C377B"/>
                </a:solidFill>
              </a:rPr>
              <a:t>46m (maybe shorter?)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C377B"/>
                </a:solidFill>
                <a:latin typeface="Symbol" charset="2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0C377B"/>
                </a:solidFill>
                <a:latin typeface="Symbol" charset="2"/>
                <a:cs typeface="Symbol" charset="2"/>
              </a:rPr>
              <a:t>*</a:t>
            </a:r>
            <a:r>
              <a:rPr lang="en-US" sz="2000" dirty="0">
                <a:solidFill>
                  <a:srgbClr val="0C377B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0C377B"/>
                </a:solidFill>
                <a:cs typeface="Symbol" charset="2"/>
              </a:rPr>
              <a:t>= </a:t>
            </a:r>
            <a:r>
              <a:rPr lang="en-US" sz="2000" dirty="0" smtClean="0">
                <a:solidFill>
                  <a:srgbClr val="0C377B"/>
                </a:solidFill>
                <a:cs typeface="Symbol" charset="2"/>
              </a:rPr>
              <a:t>0.8m (goal &lt;1.1m)</a:t>
            </a:r>
            <a:endParaRPr lang="en-US" sz="2000" dirty="0">
              <a:solidFill>
                <a:srgbClr val="0C377B"/>
              </a:solidFill>
              <a:cs typeface="Symbol" charset="2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C377B"/>
                </a:solidFill>
                <a:cs typeface="Symbol" charset="2"/>
              </a:rPr>
              <a:t>1100m long (</a:t>
            </a:r>
            <a:r>
              <a:rPr lang="en-US" sz="2000" dirty="0" smtClean="0">
                <a:solidFill>
                  <a:srgbClr val="0C377B"/>
                </a:solidFill>
              </a:rPr>
              <a:t>goal &lt;1400m)</a:t>
            </a:r>
          </a:p>
        </p:txBody>
      </p:sp>
      <p:pic>
        <p:nvPicPr>
          <p:cNvPr id="4" name="Picture 3" descr="fccbeta0.8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01" y="2109952"/>
            <a:ext cx="4635301" cy="4519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104" y="3789040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Consistent with current baseline and a bit of margin</a:t>
            </a:r>
          </a:p>
          <a:p>
            <a:endParaRPr lang="en-US" sz="2000" dirty="0"/>
          </a:p>
          <a:p>
            <a:r>
              <a:rPr lang="en-US" sz="2000" dirty="0" smtClean="0"/>
              <a:t>But other designs being studied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20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4008" y="836712"/>
            <a:ext cx="10438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.</a:t>
            </a:r>
            <a:r>
              <a:rPr lang="en-US" dirty="0" smtClean="0"/>
              <a:t> Tomas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Interaction Region and Final Focus Design II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fccbeta0.3m.e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94" y="-716916"/>
            <a:ext cx="4688818" cy="60678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80728"/>
            <a:ext cx="36004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C377B"/>
                </a:solidFill>
              </a:rPr>
              <a:t>Alternative improved design: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C377B"/>
                </a:solidFill>
              </a:rPr>
              <a:t>L</a:t>
            </a:r>
            <a:r>
              <a:rPr lang="en-US" sz="2000" baseline="30000" dirty="0">
                <a:solidFill>
                  <a:srgbClr val="0C377B"/>
                </a:solidFill>
              </a:rPr>
              <a:t>*</a:t>
            </a:r>
            <a:r>
              <a:rPr lang="en-US" sz="2000" dirty="0">
                <a:solidFill>
                  <a:srgbClr val="0C377B"/>
                </a:solidFill>
              </a:rPr>
              <a:t> = </a:t>
            </a:r>
            <a:r>
              <a:rPr lang="en-US" sz="2000" dirty="0" smtClean="0">
                <a:solidFill>
                  <a:srgbClr val="0C377B"/>
                </a:solidFill>
              </a:rPr>
              <a:t>38m (goal &gt;25m)</a:t>
            </a:r>
            <a:endParaRPr lang="en-US" sz="2000" dirty="0">
              <a:solidFill>
                <a:srgbClr val="0C377B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C377B"/>
                </a:solidFill>
                <a:latin typeface="Symbol" charset="2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0C377B"/>
                </a:solidFill>
                <a:latin typeface="Symbol" charset="2"/>
                <a:cs typeface="Symbol" charset="2"/>
              </a:rPr>
              <a:t>*</a:t>
            </a:r>
            <a:r>
              <a:rPr lang="en-US" sz="2000" dirty="0">
                <a:solidFill>
                  <a:srgbClr val="0C377B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0C377B"/>
                </a:solidFill>
                <a:cs typeface="Symbol" charset="2"/>
              </a:rPr>
              <a:t>= </a:t>
            </a:r>
            <a:r>
              <a:rPr lang="en-US" sz="2000" dirty="0" smtClean="0">
                <a:solidFill>
                  <a:srgbClr val="0C377B"/>
                </a:solidFill>
                <a:cs typeface="Symbol" charset="2"/>
              </a:rPr>
              <a:t>0.3m (goal &lt;1.1m)</a:t>
            </a:r>
            <a:endParaRPr lang="en-US" sz="2000" dirty="0">
              <a:solidFill>
                <a:srgbClr val="0C377B"/>
              </a:solidFill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42942"/>
            <a:ext cx="3779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is easier to obtain small beta-functions with shorter L*</a:t>
            </a:r>
          </a:p>
          <a:p>
            <a:endParaRPr lang="en-US" sz="2000" dirty="0"/>
          </a:p>
          <a:p>
            <a:r>
              <a:rPr lang="en-US" sz="2000" dirty="0" smtClean="0"/>
              <a:t>Will have a tendency to reduce L*</a:t>
            </a:r>
          </a:p>
          <a:p>
            <a:endParaRPr lang="en-US" sz="2000" dirty="0"/>
          </a:p>
          <a:p>
            <a:r>
              <a:rPr lang="en-US" sz="2000" dirty="0" smtClean="0"/>
              <a:t>Need to understand requirements as soon as possible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5448" y="4221088"/>
            <a:ext cx="4968552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issues need to be addressed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Magnet performance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Radiation effects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Space constraints from experiments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Beam-beam effects and mitigation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49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40" y="3682767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The longitudinal and transverse </a:t>
            </a:r>
            <a:r>
              <a:rPr lang="en-GB" sz="2000" dirty="0" err="1" smtClean="0"/>
              <a:t>emittances</a:t>
            </a:r>
            <a:r>
              <a:rPr lang="en-GB" sz="2000" dirty="0" smtClean="0"/>
              <a:t> are damped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Heat the longitudinal plan to keep bunch length constant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Heat transverse to keep beam-beam </a:t>
            </a:r>
            <a:r>
              <a:rPr lang="en-GB" sz="2000" dirty="0" err="1" smtClean="0"/>
              <a:t>tuneshift</a:t>
            </a:r>
            <a:r>
              <a:rPr lang="en-GB" sz="2000" dirty="0" smtClean="0"/>
              <a:t> constant (i.e.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proportional to charge)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Maybe can decrease IP beta-function with reduced </a:t>
            </a:r>
            <a:r>
              <a:rPr lang="en-GB" sz="2000" dirty="0" err="1" smtClean="0"/>
              <a:t>emittance</a:t>
            </a: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Need to develop operation scenario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Luminosity During the Run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r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8" y="476672"/>
            <a:ext cx="8665254" cy="33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04" y="836712"/>
            <a:ext cx="8991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Many technology and beam dynamics issues are also important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Beam-beam effects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Head-on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/>
              <a:t>P</a:t>
            </a:r>
            <a:r>
              <a:rPr lang="en-GB" sz="2000" dirty="0" smtClean="0"/>
              <a:t>arasitic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Beam current limitations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E.g. arc impedance, collimator impedance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/>
              <a:t>F</a:t>
            </a:r>
            <a:r>
              <a:rPr lang="en-GB" sz="2000" dirty="0" smtClean="0"/>
              <a:t>eedback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Magnet imperfections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err="1" smtClean="0"/>
              <a:t>Emittance</a:t>
            </a:r>
            <a:r>
              <a:rPr lang="en-GB" sz="2000" dirty="0" smtClean="0"/>
              <a:t> measurement/control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Losses, radiation, machine protection, …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…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Some Performance Issues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0872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Put together something that is reasonable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Somewhat conservative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With some aggressive choices to avoid excessive cost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To criticise and improve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To guide the design work and identify challenges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Seed of the baseline</a:t>
            </a:r>
          </a:p>
          <a:p>
            <a:pPr lvl="1"/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More aggressive choices will be considered as alternatives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/>
              <a:t>W</a:t>
            </a:r>
            <a:r>
              <a:rPr lang="en-GB" sz="2000" dirty="0" smtClean="0"/>
              <a:t>hen more R&amp;D is required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When they involve a performance/cost trade-off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/>
              <a:t> </a:t>
            </a:r>
            <a:r>
              <a:rPr lang="en-US" sz="2000" u="sng" dirty="0">
                <a:hlinkClick r:id="rId2"/>
              </a:rPr>
              <a:t>http://indico.cern.ch/event/282344/material/3/</a:t>
            </a:r>
            <a:endParaRPr lang="en-GB" sz="2000" dirty="0"/>
          </a:p>
          <a:p>
            <a:r>
              <a:rPr lang="en-GB" sz="2000" dirty="0" smtClean="0"/>
              <a:t>Authors:</a:t>
            </a:r>
          </a:p>
          <a:p>
            <a:r>
              <a:rPr lang="en-GB" sz="2000" dirty="0"/>
              <a:t>A. Ball, M. </a:t>
            </a:r>
            <a:r>
              <a:rPr lang="en-GB" sz="2000" dirty="0" err="1"/>
              <a:t>Benedikt</a:t>
            </a:r>
            <a:r>
              <a:rPr lang="en-GB" sz="2000" dirty="0" smtClean="0"/>
              <a:t>,</a:t>
            </a:r>
            <a:r>
              <a:rPr lang="en-US" sz="2000" dirty="0"/>
              <a:t> </a:t>
            </a:r>
            <a:r>
              <a:rPr lang="en-GB" sz="2000" dirty="0" smtClean="0"/>
              <a:t>L</a:t>
            </a:r>
            <a:r>
              <a:rPr lang="en-GB" sz="2000" dirty="0"/>
              <a:t>. </a:t>
            </a:r>
            <a:r>
              <a:rPr lang="en-GB" sz="2000" dirty="0" err="1"/>
              <a:t>Bottura</a:t>
            </a:r>
            <a:r>
              <a:rPr lang="en-GB" sz="2000" dirty="0"/>
              <a:t>, O. Dominguez</a:t>
            </a:r>
            <a:r>
              <a:rPr lang="en-GB" sz="2000" dirty="0" smtClean="0"/>
              <a:t>,</a:t>
            </a:r>
            <a:r>
              <a:rPr lang="en-US" sz="2000" dirty="0"/>
              <a:t> </a:t>
            </a:r>
            <a:r>
              <a:rPr lang="en-GB" sz="2000" dirty="0" smtClean="0"/>
              <a:t>F</a:t>
            </a:r>
            <a:r>
              <a:rPr lang="en-GB" sz="2000" dirty="0"/>
              <a:t>. </a:t>
            </a:r>
            <a:r>
              <a:rPr lang="en-GB" sz="2000" dirty="0" err="1"/>
              <a:t>Gianotti</a:t>
            </a:r>
            <a:r>
              <a:rPr lang="en-GB" sz="2000" dirty="0"/>
              <a:t>, B. Goddard,</a:t>
            </a:r>
            <a:endParaRPr lang="en-US" sz="2000" dirty="0"/>
          </a:p>
          <a:p>
            <a:r>
              <a:rPr lang="en-GB" sz="2000" dirty="0"/>
              <a:t>P. Lebrun, M. </a:t>
            </a:r>
            <a:r>
              <a:rPr lang="en-GB" sz="2000" dirty="0" err="1"/>
              <a:t>Mangano</a:t>
            </a:r>
            <a:r>
              <a:rPr lang="en-GB" sz="2000" dirty="0" smtClean="0"/>
              <a:t>,</a:t>
            </a:r>
            <a:r>
              <a:rPr lang="en-US" sz="2000" dirty="0"/>
              <a:t> </a:t>
            </a:r>
            <a:r>
              <a:rPr lang="de-DE" sz="2000" dirty="0" smtClean="0"/>
              <a:t>D</a:t>
            </a:r>
            <a:r>
              <a:rPr lang="de-DE" sz="2000" dirty="0"/>
              <a:t>. Schulte, </a:t>
            </a:r>
            <a:r>
              <a:rPr lang="de-AT" sz="2000" dirty="0"/>
              <a:t>E. </a:t>
            </a:r>
            <a:r>
              <a:rPr lang="de-AT" sz="2000" dirty="0" err="1"/>
              <a:t>Shaposhnikova</a:t>
            </a:r>
            <a:r>
              <a:rPr lang="de-AT" sz="2000" dirty="0" smtClean="0"/>
              <a:t>,</a:t>
            </a:r>
            <a:r>
              <a:rPr lang="en-US" sz="2000" dirty="0"/>
              <a:t> </a:t>
            </a:r>
            <a:r>
              <a:rPr lang="de-AT" sz="2000" dirty="0" smtClean="0"/>
              <a:t>R</a:t>
            </a:r>
            <a:r>
              <a:rPr lang="de-AT" sz="2000" dirty="0"/>
              <a:t>. Tomas, </a:t>
            </a:r>
            <a:r>
              <a:rPr lang="de-DE" sz="2000" dirty="0"/>
              <a:t>F. Zimmermann</a:t>
            </a:r>
            <a:r>
              <a:rPr lang="en-US" sz="2000" dirty="0"/>
              <a:t> </a:t>
            </a:r>
            <a:endParaRPr lang="en-GB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Rational for Parameter Choice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9923"/>
            <a:ext cx="8991600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Energy of each circulating </a:t>
            </a:r>
            <a:r>
              <a:rPr lang="en-GB" sz="2000" dirty="0">
                <a:solidFill>
                  <a:srgbClr val="0C377B"/>
                </a:solidFill>
              </a:rPr>
              <a:t>beam </a:t>
            </a:r>
            <a:r>
              <a:rPr lang="en-GB" sz="2000" dirty="0" smtClean="0">
                <a:solidFill>
                  <a:srgbClr val="0C377B"/>
                </a:solidFill>
              </a:rPr>
              <a:t>above 8GJ</a:t>
            </a:r>
            <a:r>
              <a:rPr lang="en-GB" sz="2000" dirty="0">
                <a:solidFill>
                  <a:srgbClr val="0C377B"/>
                </a:solidFill>
              </a:rPr>
              <a:t> </a:t>
            </a:r>
            <a:r>
              <a:rPr lang="en-GB" sz="2000" dirty="0" smtClean="0">
                <a:solidFill>
                  <a:srgbClr val="0C377B"/>
                </a:solidFill>
              </a:rPr>
              <a:t>(= 1 Airbus 380 at </a:t>
            </a:r>
            <a:r>
              <a:rPr lang="en-GB" sz="2000" dirty="0" smtClean="0">
                <a:solidFill>
                  <a:srgbClr val="0C377B"/>
                </a:solidFill>
              </a:rPr>
              <a:t>720km/h</a:t>
            </a:r>
            <a:r>
              <a:rPr lang="en-GB" sz="2000" dirty="0" smtClean="0">
                <a:solidFill>
                  <a:srgbClr val="0C377B"/>
                </a:solidFill>
              </a:rPr>
              <a:t>)</a:t>
            </a:r>
            <a:endParaRPr lang="en-GB" sz="2000" dirty="0">
              <a:solidFill>
                <a:srgbClr val="0C377B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0C377B"/>
                </a:solidFill>
              </a:rPr>
              <a:t>Hydrodynamic </a:t>
            </a:r>
            <a:r>
              <a:rPr lang="en-GB" sz="2000" dirty="0" smtClean="0">
                <a:solidFill>
                  <a:srgbClr val="0C377B"/>
                </a:solidFill>
              </a:rPr>
              <a:t>tunnelling</a:t>
            </a:r>
            <a:endParaRPr lang="en-GB" sz="2000" dirty="0">
              <a:solidFill>
                <a:srgbClr val="0C377B"/>
              </a:solidFill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0C377B"/>
                </a:solidFill>
              </a:rPr>
              <a:t>Probably 300m penetration in matter </a:t>
            </a:r>
            <a:r>
              <a:rPr lang="en-GB" sz="2000" dirty="0" smtClean="0">
                <a:solidFill>
                  <a:srgbClr val="0C377B"/>
                </a:solidFill>
              </a:rPr>
              <a:t>(guestimate R</a:t>
            </a:r>
            <a:r>
              <a:rPr lang="en-GB" sz="2000" dirty="0">
                <a:solidFill>
                  <a:srgbClr val="0C377B"/>
                </a:solidFill>
              </a:rPr>
              <a:t>. Schmidt</a:t>
            </a:r>
            <a:r>
              <a:rPr lang="en-GB" sz="2000" dirty="0" smtClean="0">
                <a:solidFill>
                  <a:srgbClr val="0C377B"/>
                </a:solidFill>
              </a:rPr>
              <a:t>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Huge machine protection issue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C377B"/>
                </a:solidFill>
              </a:rPr>
              <a:t>Collimation to protect the experiments and machine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C377B"/>
                </a:solidFill>
              </a:rPr>
              <a:t>Background/quench in the arcs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C377B"/>
                </a:solidFill>
              </a:rPr>
              <a:t>Protection of magnets and beam against quenches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0C377B"/>
                </a:solidFill>
              </a:rPr>
              <a:t>High energy stored in each magnet and in the whole sector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0C377B"/>
                </a:solidFill>
              </a:rPr>
              <a:t>Higher beam energy could lead to higher losses to the magnets</a:t>
            </a:r>
            <a:endParaRPr lang="en-US" sz="20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Beam </a:t>
            </a:r>
            <a:r>
              <a:rPr lang="en-GB" sz="2000" dirty="0">
                <a:solidFill>
                  <a:srgbClr val="0C377B"/>
                </a:solidFill>
              </a:rPr>
              <a:t>loss at injection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Beam dump(s)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High radiation at IP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Machine Protection and Friends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69160"/>
            <a:ext cx="8733656" cy="12961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Total power of background events 100kW per experiment</a:t>
            </a:r>
          </a:p>
          <a:p>
            <a:r>
              <a:rPr lang="en-US" sz="2000" dirty="0" smtClean="0"/>
              <a:t>Already </a:t>
            </a:r>
            <a:r>
              <a:rPr lang="en-US" sz="2000" dirty="0" smtClean="0"/>
              <a:t>a problem in LHC and HL-</a:t>
            </a:r>
            <a:r>
              <a:rPr lang="en-US" sz="2000" dirty="0" smtClean="0"/>
              <a:t>LHC</a:t>
            </a:r>
          </a:p>
          <a:p>
            <a:r>
              <a:rPr lang="en-US" sz="2000" dirty="0" smtClean="0"/>
              <a:t>Very much improved shielding is required</a:t>
            </a:r>
            <a:endParaRPr lang="en-US" sz="2000" dirty="0" smtClean="0"/>
          </a:p>
        </p:txBody>
      </p:sp>
      <p:pic>
        <p:nvPicPr>
          <p:cNvPr id="4" name="Picture 3" descr="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800100"/>
            <a:ext cx="7338060" cy="4076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1300" y="3506788"/>
            <a:ext cx="2438400" cy="252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1300" y="3087688"/>
            <a:ext cx="2438400" cy="252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1300" y="3506788"/>
            <a:ext cx="8610600" cy="657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300" y="800100"/>
            <a:ext cx="128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 (TAS)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20360" y="20701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11500" y="2070100"/>
            <a:ext cx="6032500" cy="369332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2507734"/>
            <a:ext cx="268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need to open aperture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1D6AF9-1F0E-2547-B7C2-EBD1501318D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Radiation in Interaction Region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04" y="656105"/>
            <a:ext cx="5463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/>
              <a:t>Consider using an injector in the tunnel of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/>
              <a:t>SPS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/>
              <a:t>LHC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/>
              <a:t>FCC collider </a:t>
            </a:r>
            <a:r>
              <a:rPr lang="en-GB" sz="2200" dirty="0" smtClean="0"/>
              <a:t>ring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/>
              <a:t>Need geometric matching at the site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/>
              <a:t>Want a fast turn-around time to maximise physics/risk</a:t>
            </a:r>
            <a:endParaRPr lang="en-GB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Injection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12" y="4646746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/>
              <a:t>Important challenge to fill the FCC circumference with bunches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/>
              <a:t>Beam is lost at injection from time to time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/>
              <a:t>Limits the amount of beam injected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/>
              <a:t>Need to have gap between injected batches</a:t>
            </a:r>
            <a:endParaRPr lang="en-GB" sz="2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-173"/>
          <a:stretch/>
        </p:blipFill>
        <p:spPr>
          <a:xfrm>
            <a:off x="5553735" y="764704"/>
            <a:ext cx="3590265" cy="38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Very First Ion Considerations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67290"/>
              </p:ext>
            </p:extLst>
          </p:nvPr>
        </p:nvGraphicFramePr>
        <p:xfrm>
          <a:off x="251520" y="836712"/>
          <a:ext cx="8742345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0320"/>
                <a:gridCol w="1800200"/>
                <a:gridCol w="1512168"/>
                <a:gridCol w="1008112"/>
                <a:gridCol w="1541545"/>
              </a:tblGrid>
              <a:tr h="428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Unit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LHC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FCC-</a:t>
                      </a:r>
                      <a:r>
                        <a:rPr lang="en-GB" sz="2000" dirty="0" err="1" smtClean="0"/>
                        <a:t>hh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FCC-</a:t>
                      </a:r>
                      <a:r>
                        <a:rPr lang="en-GB" sz="2000" dirty="0" err="1" smtClean="0"/>
                        <a:t>hh</a:t>
                      </a:r>
                      <a:endParaRPr lang="en-GB" sz="2000" dirty="0" smtClean="0"/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Operation mode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Pb-Pb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0" dirty="0" err="1" smtClean="0">
                          <a:solidFill>
                            <a:schemeClr val="tx1"/>
                          </a:solidFill>
                        </a:rPr>
                        <a:t>Pb-Pb</a:t>
                      </a:r>
                      <a:endParaRPr lang="en-GB" sz="20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0" dirty="0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en-GB" sz="2000" i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000" i="0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en-GB" sz="20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Number of bunches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592	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Part. P. bunch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[10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rgbClr val="008000"/>
                          </a:solidFill>
                        </a:rPr>
                        <a:t>115(1.4)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/1.4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function at the IP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RMS beam size at IP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0" dirty="0" smtClean="0"/>
                        <a:t>[um</a:t>
                      </a:r>
                      <a:r>
                        <a:rPr lang="en-GB" sz="2000" dirty="0" smtClean="0"/>
                        <a:t>]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15.9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8.8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8.8 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Initial luminosity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[10</a:t>
                      </a:r>
                      <a:r>
                        <a:rPr lang="en-GB" sz="2000" baseline="30000" dirty="0" smtClean="0"/>
                        <a:t>27</a:t>
                      </a:r>
                      <a:r>
                        <a:rPr lang="en-GB" sz="2000" baseline="0" dirty="0" smtClean="0"/>
                        <a:t>cm</a:t>
                      </a:r>
                      <a:r>
                        <a:rPr lang="en-GB" sz="2000" baseline="30000" dirty="0" smtClean="0"/>
                        <a:t>-2</a:t>
                      </a:r>
                      <a:r>
                        <a:rPr lang="en-GB" sz="2000" baseline="0" dirty="0" smtClean="0"/>
                        <a:t>s</a:t>
                      </a:r>
                      <a:r>
                        <a:rPr lang="en-GB" sz="2000" baseline="30000" dirty="0" smtClean="0"/>
                        <a:t>-1</a:t>
                      </a:r>
                      <a:r>
                        <a:rPr lang="en-GB" sz="2000" dirty="0" smtClean="0"/>
                        <a:t>]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3.2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267</a:t>
                      </a:r>
                      <a:r>
                        <a:rPr lang="en-GB" sz="2000" dirty="0" smtClean="0">
                          <a:solidFill>
                            <a:srgbClr val="0427BC"/>
                          </a:solidFill>
                        </a:rPr>
                        <a:t>(3.2)</a:t>
                      </a:r>
                      <a:endParaRPr lang="en-GB" sz="2000" dirty="0">
                        <a:solidFill>
                          <a:srgbClr val="0427BC"/>
                        </a:solidFill>
                      </a:endParaRPr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Peak luminosity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[10</a:t>
                      </a:r>
                      <a:r>
                        <a:rPr lang="en-GB" sz="2000" baseline="30000" dirty="0" smtClean="0"/>
                        <a:t>27</a:t>
                      </a:r>
                      <a:r>
                        <a:rPr lang="en-GB" sz="2000" baseline="0" dirty="0" smtClean="0"/>
                        <a:t>cm</a:t>
                      </a:r>
                      <a:r>
                        <a:rPr lang="en-GB" sz="2000" baseline="30000" dirty="0" smtClean="0"/>
                        <a:t>-2</a:t>
                      </a:r>
                      <a:r>
                        <a:rPr lang="en-GB" sz="2000" baseline="0" dirty="0" smtClean="0"/>
                        <a:t>s</a:t>
                      </a:r>
                      <a:r>
                        <a:rPr lang="en-GB" sz="2000" baseline="30000" dirty="0" smtClean="0"/>
                        <a:t>-1</a:t>
                      </a:r>
                      <a:r>
                        <a:rPr lang="en-GB" sz="20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12.7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C377B"/>
                          </a:solidFill>
                        </a:rPr>
                        <a:t>5477(3356)</a:t>
                      </a:r>
                      <a:endParaRPr lang="en-GB" sz="2000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err="1" smtClean="0"/>
                        <a:t>Integr</a:t>
                      </a:r>
                      <a:r>
                        <a:rPr lang="en-GB" sz="2000" dirty="0" smtClean="0"/>
                        <a:t>. </a:t>
                      </a:r>
                      <a:r>
                        <a:rPr lang="en-GB" sz="2000" dirty="0" err="1" smtClean="0"/>
                        <a:t>lumi</a:t>
                      </a:r>
                      <a:r>
                        <a:rPr lang="en-GB" sz="2000" dirty="0" smtClean="0"/>
                        <a:t>.</a:t>
                      </a:r>
                      <a:r>
                        <a:rPr lang="en-GB" sz="2000" baseline="0" dirty="0" smtClean="0"/>
                        <a:t> per fill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0" dirty="0" smtClean="0"/>
                        <a:t>[</a:t>
                      </a:r>
                      <a:r>
                        <a:rPr lang="en-GB" sz="2000" i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2000" i="0" dirty="0" smtClean="0">
                          <a:latin typeface="+mn-lt"/>
                          <a:cs typeface="Symbol" charset="2"/>
                        </a:rPr>
                        <a:t>b</a:t>
                      </a:r>
                      <a:r>
                        <a:rPr lang="en-GB" sz="2000" i="0" baseline="30000" dirty="0" smtClean="0">
                          <a:latin typeface="+mn-lt"/>
                          <a:cs typeface="Symbol" charset="2"/>
                        </a:rPr>
                        <a:t>-1</a:t>
                      </a:r>
                      <a:r>
                        <a:rPr lang="en-GB" sz="20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&lt;15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83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C377B"/>
                          </a:solidFill>
                        </a:rPr>
                        <a:t>30240</a:t>
                      </a:r>
                      <a:endParaRPr lang="en-GB" sz="2000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Total cross-section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[b]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515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597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C377B"/>
                          </a:solidFill>
                        </a:rPr>
                        <a:t>2</a:t>
                      </a:r>
                      <a:endParaRPr lang="en-GB" sz="2000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</a:tr>
              <a:tr h="252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/>
                        <a:t>Initial</a:t>
                      </a:r>
                      <a:r>
                        <a:rPr lang="en-GB" sz="2000" baseline="0" dirty="0" smtClean="0"/>
                        <a:t> l</a:t>
                      </a:r>
                      <a:r>
                        <a:rPr lang="en-GB" sz="2000" dirty="0" smtClean="0"/>
                        <a:t>uminosity</a:t>
                      </a:r>
                      <a:r>
                        <a:rPr lang="en-GB" sz="2000" baseline="0" dirty="0" smtClean="0"/>
                        <a:t> lifetime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[h]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&lt;5.6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C377B"/>
                          </a:solidFill>
                        </a:rPr>
                        <a:t>3.2 (10.6)</a:t>
                      </a:r>
                      <a:endParaRPr lang="en-GB" sz="2000" dirty="0">
                        <a:solidFill>
                          <a:srgbClr val="0C377B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369" y="5651956"/>
            <a:ext cx="885812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Much more work to be done: Improved injectors, integration into interaction region, 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2523535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See M. </a:t>
            </a:r>
            <a:r>
              <a:rPr lang="en-US" dirty="0" err="1" smtClean="0"/>
              <a:t>Schaumann</a:t>
            </a:r>
            <a:r>
              <a:rPr lang="en-US" dirty="0" smtClean="0"/>
              <a:t> in breakout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04" y="730803"/>
            <a:ext cx="8991600" cy="576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Have a first baseline parameter list</a:t>
            </a:r>
          </a:p>
          <a:p>
            <a:pPr marL="914400" lvl="1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Technological challenges need to be addressed to prove its feasibility</a:t>
            </a:r>
          </a:p>
          <a:p>
            <a:pPr marL="914400" lvl="1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But currently consider it reasonable risk</a:t>
            </a:r>
          </a:p>
          <a:p>
            <a:pPr marL="914400" lvl="1" indent="-457200">
              <a:lnSpc>
                <a:spcPct val="120000"/>
              </a:lnSpc>
              <a:buFont typeface="Arial" pitchFamily="34" charset="0"/>
              <a:buChar char="•"/>
            </a:pPr>
            <a:endParaRPr lang="en-US" sz="22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Many issues need to be addressed</a:t>
            </a:r>
          </a:p>
          <a:p>
            <a:pPr marL="914400" lvl="1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Work is starting, forming g</a:t>
            </a:r>
            <a:r>
              <a:rPr lang="en-US" sz="2200" dirty="0" smtClean="0"/>
              <a:t>lobal collaboration</a:t>
            </a:r>
          </a:p>
          <a:p>
            <a:pPr marL="914400" lvl="1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Cost is critical -&gt; everything will be pushed to the limit</a:t>
            </a:r>
          </a:p>
          <a:p>
            <a:pPr marL="914400" lvl="1" indent="-457200">
              <a:lnSpc>
                <a:spcPct val="120000"/>
              </a:lnSpc>
              <a:buFont typeface="Arial" pitchFamily="34" charset="0"/>
              <a:buChar char="•"/>
            </a:pPr>
            <a:endParaRPr lang="en-US" sz="22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Need to start to think more about machine detector interface</a:t>
            </a:r>
          </a:p>
          <a:p>
            <a:pPr marL="914400" lvl="1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L*</a:t>
            </a:r>
          </a:p>
          <a:p>
            <a:pPr marL="914400" lvl="1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Radiation</a:t>
            </a:r>
          </a:p>
          <a:p>
            <a:pPr marL="914400" lvl="1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dirty="0" smtClean="0"/>
              <a:t>Time structure, …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Conclusion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Reserve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General Luminosity Considerations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Luminosity </a:t>
            </a:r>
            <a:r>
              <a:rPr lang="en-GB" sz="2400" dirty="0" smtClean="0">
                <a:solidFill>
                  <a:srgbClr val="0C377B"/>
                </a:solidFill>
              </a:rPr>
              <a:t>scales as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151495"/>
              </p:ext>
            </p:extLst>
          </p:nvPr>
        </p:nvGraphicFramePr>
        <p:xfrm>
          <a:off x="1475656" y="1124744"/>
          <a:ext cx="614521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3" imgW="1485900" imgH="241300" progId="Equation.3">
                  <p:embed/>
                </p:oleObj>
              </mc:Choice>
              <mc:Fallback>
                <p:oleObj name="Equation" r:id="rId3" imgW="1485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24744"/>
                        <a:ext cx="6145213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2060848"/>
            <a:ext cx="8991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Cannot increase the beam current very much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For the machine would like to reduce it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Should be able to reduce the beta-function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Might be able to accept a somewhat higher beam-beam </a:t>
            </a:r>
            <a:r>
              <a:rPr lang="en-GB" sz="2400" dirty="0" err="1" smtClean="0">
                <a:solidFill>
                  <a:srgbClr val="0C377B"/>
                </a:solidFill>
              </a:rPr>
              <a:t>tuneshift</a:t>
            </a:r>
            <a:endParaRPr lang="en-GB" sz="2400" dirty="0" smtClean="0">
              <a:solidFill>
                <a:srgbClr val="0C377B"/>
              </a:solidFill>
            </a:endParaRPr>
          </a:p>
          <a:p>
            <a:pPr marL="800100" lvl="1" indent="-342900">
              <a:buFont typeface="Symbol" charset="0"/>
              <a:buChar char=""/>
            </a:pPr>
            <a:r>
              <a:rPr lang="en-GB" sz="2400" dirty="0" smtClean="0">
                <a:solidFill>
                  <a:srgbClr val="0C377B"/>
                </a:solidFill>
              </a:rPr>
              <a:t> Could be used to increase luminosity</a:t>
            </a:r>
          </a:p>
          <a:p>
            <a:pPr marL="800100" lvl="1" indent="-342900">
              <a:buFont typeface="Symbol" charset="0"/>
              <a:buChar char=""/>
            </a:pPr>
            <a:r>
              <a:rPr lang="en-GB" sz="2400" dirty="0">
                <a:solidFill>
                  <a:srgbClr val="0C377B"/>
                </a:solidFill>
              </a:rPr>
              <a:t> </a:t>
            </a:r>
            <a:r>
              <a:rPr lang="en-GB" sz="2400" dirty="0" smtClean="0">
                <a:solidFill>
                  <a:srgbClr val="0C377B"/>
                </a:solidFill>
              </a:rPr>
              <a:t>Or/and to reduce beam current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4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Larger luminosity leads to more radiation in the IPs and more background</a:t>
            </a:r>
          </a:p>
        </p:txBody>
      </p:sp>
    </p:spTree>
    <p:extLst>
      <p:ext uri="{BB962C8B-B14F-4D97-AF65-F5344CB8AC3E}">
        <p14:creationId xmlns:p14="http://schemas.microsoft.com/office/powerpoint/2010/main" val="36676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General Luminosity Considerations II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904" y="836712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Many machine issues depend on the beam current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Machine protection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Arc and magnet design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Cooling and power consumption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Collective effects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Fraction of the ring that can be filled with bunches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…</a:t>
            </a:r>
            <a:endParaRPr lang="en-GB" sz="2400" dirty="0">
              <a:solidFill>
                <a:srgbClr val="0C377B"/>
              </a:solidFill>
            </a:endParaRPr>
          </a:p>
          <a:p>
            <a:pPr marL="800100" lvl="1" indent="-342900">
              <a:buFont typeface="Symbol" charset="0"/>
              <a:buChar char=""/>
            </a:pPr>
            <a:r>
              <a:rPr lang="en-GB" sz="2400" dirty="0" smtClean="0">
                <a:solidFill>
                  <a:srgbClr val="0C377B"/>
                </a:solidFill>
              </a:rPr>
              <a:t> Need to study where the limits are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4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In the end there will be a cost associated with luminosity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E.g. magnet aperture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4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For the moment the luminosity goal appears realistic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More might be possible but would keep this for alternative</a:t>
            </a:r>
          </a:p>
        </p:txBody>
      </p:sp>
    </p:spTree>
    <p:extLst>
      <p:ext uri="{BB962C8B-B14F-4D97-AF65-F5344CB8AC3E}">
        <p14:creationId xmlns:p14="http://schemas.microsoft.com/office/powerpoint/2010/main" val="37263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Average Luminosity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5167213"/>
            <a:ext cx="8712968" cy="9260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Symbol" charset="2"/>
              <a:cs typeface="Symbol" charset="2"/>
            </a:endParaRPr>
          </a:p>
        </p:txBody>
      </p:sp>
      <p:pic>
        <p:nvPicPr>
          <p:cNvPr id="5" name="Picture 4" descr="res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2" y="836712"/>
            <a:ext cx="883734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63" y="768761"/>
            <a:ext cx="899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 smtClean="0"/>
              <a:t>Dipoles are critical for FCC-</a:t>
            </a:r>
            <a:r>
              <a:rPr lang="en-US" sz="2000" dirty="0" err="1" smtClean="0"/>
              <a:t>hh</a:t>
            </a:r>
            <a:r>
              <a:rPr lang="en-US" sz="2000" dirty="0" smtClean="0"/>
              <a:t> design and cost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Achievable </a:t>
            </a:r>
            <a:r>
              <a:rPr lang="en-US" sz="2000" dirty="0"/>
              <a:t>d</a:t>
            </a:r>
            <a:r>
              <a:rPr lang="en-US" sz="2000" dirty="0" smtClean="0"/>
              <a:t>ipole field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Cost as a function of aperture (and field)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Strong cost increase with increasing aperture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Practical minimum aperture is likely 40mm (L. </a:t>
            </a:r>
            <a:r>
              <a:rPr lang="en-US" sz="2000" dirty="0" err="1" smtClean="0"/>
              <a:t>Bottura</a:t>
            </a:r>
            <a:r>
              <a:rPr lang="en-US" sz="2000" dirty="0" smtClean="0"/>
              <a:t>)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Use this as an ambitious target</a:t>
            </a: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Tolerances and field quality important for the beam and cost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In particular field </a:t>
            </a:r>
            <a:r>
              <a:rPr lang="en-US" sz="2000" dirty="0"/>
              <a:t>quality at injection energy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Dynamic aperture, alignment, …</a:t>
            </a:r>
          </a:p>
          <a:p>
            <a:pPr marL="1200150" lvl="2" indent="-28575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Currently consider four beam pipe design approaches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LHC-type copper coated beam screen </a:t>
            </a:r>
            <a:r>
              <a:rPr lang="en-US" sz="2000" dirty="0" smtClean="0"/>
              <a:t>(baseline)</a:t>
            </a: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LHC-type beam screen coated with high temperature </a:t>
            </a:r>
            <a:r>
              <a:rPr lang="en-US" sz="2000" dirty="0" smtClean="0"/>
              <a:t>superconductor</a:t>
            </a: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Use of photon stops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Open </a:t>
            </a:r>
            <a:r>
              <a:rPr lang="en-US" sz="2000" dirty="0" err="1"/>
              <a:t>midplane</a:t>
            </a:r>
            <a:r>
              <a:rPr lang="en-US" sz="2000" dirty="0"/>
              <a:t> </a:t>
            </a:r>
            <a:r>
              <a:rPr lang="en-US" sz="2000" dirty="0" smtClean="0"/>
              <a:t>magnets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Arcs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30974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Two main experiments sharing the beam-beam </a:t>
            </a:r>
            <a:r>
              <a:rPr lang="en-GB" sz="2000" dirty="0" err="1" smtClean="0">
                <a:solidFill>
                  <a:srgbClr val="0C377B"/>
                </a:solidFill>
              </a:rPr>
              <a:t>tuneshift</a:t>
            </a:r>
            <a:endParaRPr lang="en-GB" sz="2000" dirty="0">
              <a:solidFill>
                <a:srgbClr val="0C377B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Two reserve experimental areas not contributing to </a:t>
            </a:r>
            <a:r>
              <a:rPr lang="en-GB" sz="2000" dirty="0" err="1" smtClean="0">
                <a:solidFill>
                  <a:srgbClr val="0C377B"/>
                </a:solidFill>
              </a:rPr>
              <a:t>tuneshift</a:t>
            </a:r>
            <a:endParaRPr lang="en-GB" sz="20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0C377B"/>
                </a:solidFill>
              </a:rPr>
              <a:t>C</a:t>
            </a:r>
            <a:r>
              <a:rPr lang="en-GB" sz="2000" dirty="0" smtClean="0">
                <a:solidFill>
                  <a:srgbClr val="0C377B"/>
                </a:solidFill>
              </a:rPr>
              <a:t>urrently assume 25ns as baseline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May be able to reduce bunch spacing and background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srgbClr val="0C377B"/>
                </a:solidFill>
              </a:rPr>
              <a:t>Might be able to increase bunch </a:t>
            </a:r>
            <a:r>
              <a:rPr lang="en-GB" sz="2000" dirty="0" smtClean="0">
                <a:solidFill>
                  <a:srgbClr val="0C377B"/>
                </a:solidFill>
              </a:rPr>
              <a:t>length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Will explore this if experiments find it useful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80% of circumference filled with bunches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Physics Parameters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10882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Cms</a:t>
                      </a:r>
                      <a:r>
                        <a:rPr lang="en-US" baseline="0" dirty="0" smtClean="0"/>
                        <a:t>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64713"/>
              </p:ext>
            </p:extLst>
          </p:nvPr>
        </p:nvGraphicFramePr>
        <p:xfrm>
          <a:off x="251520" y="764704"/>
          <a:ext cx="85324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934"/>
                <a:gridCol w="1447468"/>
                <a:gridCol w="1371285"/>
                <a:gridCol w="1371285"/>
                <a:gridCol w="1447468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HL-LHC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HE-LHC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FCC-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hh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Cms</a:t>
                      </a:r>
                      <a:r>
                        <a:rPr lang="en-US" sz="2000" dirty="0" smtClean="0"/>
                        <a:t> energy [</a:t>
                      </a:r>
                      <a:r>
                        <a:rPr lang="en-US" sz="2000" dirty="0" err="1" smtClean="0"/>
                        <a:t>TeV</a:t>
                      </a:r>
                      <a:r>
                        <a:rPr lang="en-US" sz="2000" dirty="0" smtClean="0"/>
                        <a:t>]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Luminosity [10</a:t>
                      </a:r>
                      <a:r>
                        <a:rPr lang="en-US" sz="2000" baseline="30000" dirty="0" smtClean="0"/>
                        <a:t>34</a:t>
                      </a:r>
                      <a:r>
                        <a:rPr lang="en-US" sz="2000" baseline="0" dirty="0" smtClean="0"/>
                        <a:t>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distance</a:t>
                      </a:r>
                      <a:r>
                        <a:rPr lang="en-US" sz="2000" baseline="0" dirty="0" smtClean="0"/>
                        <a:t> [ns]</a:t>
                      </a:r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 (5)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Background</a:t>
                      </a:r>
                      <a:r>
                        <a:rPr lang="en-US" sz="2000" baseline="0" dirty="0" smtClean="0"/>
                        <a:t> events/</a:t>
                      </a:r>
                      <a:r>
                        <a:rPr lang="en-US" sz="2000" baseline="0" dirty="0" err="1" smtClean="0"/>
                        <a:t>bx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</a:t>
                      </a:r>
                      <a:r>
                        <a:rPr lang="en-US" sz="2000" baseline="0" dirty="0" smtClean="0"/>
                        <a:t> (34)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length [cm]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63" y="1207780"/>
            <a:ext cx="899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Need to understand how to operate in the 40-60K temperature window, if heat load changes</a:t>
            </a:r>
          </a:p>
          <a:p>
            <a:endParaRPr lang="en-GB" sz="2000" dirty="0">
              <a:solidFill>
                <a:srgbClr val="0C377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Transparency of beam screen is important for vacuum quality and impedance</a:t>
            </a:r>
          </a:p>
          <a:p>
            <a:endParaRPr lang="en-GB" sz="2000" dirty="0">
              <a:solidFill>
                <a:srgbClr val="0C377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Shielding of magnets from synchrotron radiation load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Try to use less space than in LHC but with higher load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This appears very challenging</a:t>
            </a:r>
          </a:p>
          <a:p>
            <a:endParaRPr lang="en-GB" sz="2000" dirty="0" smtClean="0">
              <a:solidFill>
                <a:srgbClr val="0C377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High temperature superconductor (HTS) coating?</a:t>
            </a:r>
          </a:p>
          <a:p>
            <a:endParaRPr lang="en-GB" sz="2000" dirty="0">
              <a:solidFill>
                <a:srgbClr val="0C377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Electron cloud (photon absorption, secondary emission yield of HTS, …)</a:t>
            </a:r>
          </a:p>
          <a:p>
            <a:endParaRPr lang="en-GB" sz="2000" dirty="0">
              <a:solidFill>
                <a:srgbClr val="0C377B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Potentially photon stops, 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Beam Pipe, Vacuum, Cryogenics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1"/>
            <a:ext cx="4320480" cy="3744416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en-US" dirty="0" smtClean="0"/>
              <a:t>400.8 MHz seems a good baseline</a:t>
            </a:r>
          </a:p>
          <a:p>
            <a:r>
              <a:rPr lang="en-US" dirty="0" smtClean="0"/>
              <a:t>16MV minimum with no margin</a:t>
            </a:r>
          </a:p>
          <a:p>
            <a:r>
              <a:rPr lang="en-US" dirty="0" smtClean="0"/>
              <a:t>32MV seems fine</a:t>
            </a:r>
          </a:p>
          <a:p>
            <a:endParaRPr lang="en-US" dirty="0" smtClean="0"/>
          </a:p>
          <a:p>
            <a:pPr marL="36576" indent="0">
              <a:buNone/>
            </a:pPr>
            <a:r>
              <a:rPr lang="en-US" dirty="0"/>
              <a:t>200MHz appear somewhat </a:t>
            </a:r>
            <a:r>
              <a:rPr lang="en-US" dirty="0" smtClean="0"/>
              <a:t>low</a:t>
            </a:r>
          </a:p>
          <a:p>
            <a:r>
              <a:rPr lang="en-US" dirty="0"/>
              <a:t>N</a:t>
            </a:r>
            <a:r>
              <a:rPr lang="en-US" dirty="0" smtClean="0"/>
              <a:t>eeds higher voltage (&gt;100MV)</a:t>
            </a:r>
          </a:p>
          <a:p>
            <a:r>
              <a:rPr lang="en-US" dirty="0" smtClean="0"/>
              <a:t>Or longer bunches (12cm)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dirty="0" smtClean="0"/>
              <a:t>800MHz appears too high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dirty="0" smtClean="0"/>
              <a:t>Combination of 200 and 400MHz?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RF Design Considerations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59"/>
            <a:ext cx="4465960" cy="430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7380312" y="1268760"/>
            <a:ext cx="0" cy="345638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5167213"/>
            <a:ext cx="8712968" cy="9260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23488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impedance (x2)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80112" y="2996952"/>
            <a:ext cx="0" cy="576064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91030" y="908720"/>
            <a:ext cx="21237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44998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length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32240" y="3923764"/>
            <a:ext cx="576064" cy="576064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8344" y="3637473"/>
            <a:ext cx="931687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A900"/>
                </a:solidFill>
              </a:rPr>
              <a:t>32MV</a:t>
            </a:r>
          </a:p>
          <a:p>
            <a:r>
              <a:rPr lang="en-US" sz="2000" dirty="0" smtClean="0">
                <a:solidFill>
                  <a:srgbClr val="FF0066"/>
                </a:solidFill>
              </a:rPr>
              <a:t>24MV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16MV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5229200"/>
            <a:ext cx="3192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Feedback design is critical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Emittance</a:t>
            </a:r>
            <a:r>
              <a:rPr lang="en-US" sz="2000" dirty="0" smtClean="0">
                <a:solidFill>
                  <a:srgbClr val="FF0000"/>
                </a:solidFill>
              </a:rPr>
              <a:t> control also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6712"/>
            <a:ext cx="8991600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200" dirty="0">
                <a:solidFill>
                  <a:srgbClr val="0C377B"/>
                </a:solidFill>
              </a:rPr>
              <a:t>Arc design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>
                <a:solidFill>
                  <a:srgbClr val="0C377B"/>
                </a:solidFill>
              </a:rPr>
              <a:t>Magnet performance dependent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>
                <a:solidFill>
                  <a:srgbClr val="0C377B"/>
                </a:solidFill>
              </a:rPr>
              <a:t>One of the main parameter </a:t>
            </a:r>
            <a:r>
              <a:rPr lang="en-GB" sz="2200" dirty="0" smtClean="0">
                <a:solidFill>
                  <a:srgbClr val="0C377B"/>
                </a:solidFill>
              </a:rPr>
              <a:t>drivers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2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C377B"/>
                </a:solidFill>
              </a:rPr>
              <a:t>Layout of insertion lines</a:t>
            </a:r>
            <a:endParaRPr lang="en-GB" sz="2200" dirty="0">
              <a:solidFill>
                <a:srgbClr val="0C377B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C377B"/>
                </a:solidFill>
              </a:rPr>
              <a:t>Experiment insertions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C377B"/>
                </a:solidFill>
              </a:rPr>
              <a:t>Collimation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C377B"/>
                </a:solidFill>
              </a:rPr>
              <a:t>Injection and extraction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C377B"/>
                </a:solidFill>
              </a:rPr>
              <a:t>Others (RF, additional experiments)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2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C377B"/>
                </a:solidFill>
              </a:rPr>
              <a:t>Geometry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C377B"/>
                </a:solidFill>
              </a:rPr>
              <a:t>Racetrack vs. LHC-type layout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2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C377B"/>
                </a:solidFill>
              </a:rPr>
              <a:t>In the first stage, need to determine required lengths for beam lines and identify and address the main issues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Overall Layout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04" y="779796"/>
            <a:ext cx="8991600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Using the same components and transverse dimensions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This allows to stay with the same </a:t>
            </a:r>
            <a:r>
              <a:rPr lang="en-US" sz="2400" dirty="0" err="1" smtClean="0"/>
              <a:t>quadrupole</a:t>
            </a:r>
            <a:r>
              <a:rPr lang="en-US" sz="2400" dirty="0" smtClean="0"/>
              <a:t> gradient and dipole strength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Change of technology modifies this, e.g. for FODO cell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Lattice Scaling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44469"/>
              </p:ext>
            </p:extLst>
          </p:nvPr>
        </p:nvGraphicFramePr>
        <p:xfrm>
          <a:off x="2339752" y="4725144"/>
          <a:ext cx="4625210" cy="110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2" name="Equation" r:id="rId3" imgW="2019300" imgH="469900" progId="Equation.3">
                  <p:embed/>
                </p:oleObj>
              </mc:Choice>
              <mc:Fallback>
                <p:oleObj name="Equation" r:id="rId3" imgW="2019300" imgH="4699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725144"/>
                        <a:ext cx="4625210" cy="110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01288"/>
              </p:ext>
            </p:extLst>
          </p:nvPr>
        </p:nvGraphicFramePr>
        <p:xfrm>
          <a:off x="2987824" y="1484784"/>
          <a:ext cx="3001895" cy="69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3" name="Equation" r:id="rId5" imgW="1092200" imgH="241300" progId="Equation.3">
                  <p:embed/>
                </p:oleObj>
              </mc:Choice>
              <mc:Fallback>
                <p:oleObj name="Equation" r:id="rId5" imgW="1092200" imgH="241300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484784"/>
                        <a:ext cx="3001895" cy="699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9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601"/>
            <a:ext cx="8229600" cy="1800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Goal:</a:t>
            </a:r>
          </a:p>
          <a:p>
            <a:r>
              <a:rPr lang="en-US" dirty="0" smtClean="0"/>
              <a:t>L</a:t>
            </a:r>
            <a:r>
              <a:rPr lang="en-US" baseline="30000" dirty="0" smtClean="0"/>
              <a:t>* </a:t>
            </a:r>
            <a:r>
              <a:rPr lang="en-US" dirty="0" smtClean="0"/>
              <a:t>&gt;= 25m, need to iterate with the experiment</a:t>
            </a:r>
          </a:p>
          <a:p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cs typeface="Symbol" charset="2"/>
              </a:rPr>
              <a:t>* </a:t>
            </a:r>
            <a:r>
              <a:rPr lang="en-US" dirty="0" smtClean="0">
                <a:cs typeface="Symbol" charset="2"/>
              </a:rPr>
              <a:t>= 1.1m</a:t>
            </a:r>
          </a:p>
          <a:p>
            <a:r>
              <a:rPr lang="en-US" dirty="0" smtClean="0">
                <a:cs typeface="Symbol" charset="2"/>
              </a:rPr>
              <a:t>Total length &lt; 1400m</a:t>
            </a:r>
            <a:endParaRPr lang="en-US" dirty="0">
              <a:cs typeface="Symbol" charset="2"/>
            </a:endParaRPr>
          </a:p>
          <a:p>
            <a:pPr lvl="1"/>
            <a:endParaRPr lang="en-US" dirty="0" smtClean="0">
              <a:latin typeface="Symbol" charset="2"/>
              <a:cs typeface="Symbol" charset="2"/>
            </a:endParaRPr>
          </a:p>
        </p:txBody>
      </p:sp>
      <p:pic>
        <p:nvPicPr>
          <p:cNvPr id="6" name="Picture 5" descr="p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15" y="2708920"/>
            <a:ext cx="5409285" cy="3406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395" y="3205060"/>
            <a:ext cx="3156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Symbol" charset="2"/>
              </a:rPr>
              <a:t>Rogelio’s approach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Based </a:t>
            </a:r>
            <a:r>
              <a:rPr lang="en-US" sz="2400" dirty="0"/>
              <a:t>on LHC IR </a:t>
            </a:r>
            <a:r>
              <a:rPr lang="en-US" sz="2400" dirty="0" smtClean="0"/>
              <a:t>design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Scaled </a:t>
            </a:r>
            <a:r>
              <a:rPr lang="en-US" sz="2400" dirty="0"/>
              <a:t>according to energy and length</a:t>
            </a:r>
          </a:p>
          <a:p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Interaction Region and Final Focus Design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956376" cy="5404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8604" y="755412"/>
            <a:ext cx="10438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.</a:t>
            </a:r>
            <a:r>
              <a:rPr lang="en-US" dirty="0" smtClean="0"/>
              <a:t> Tomas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Interaction Region and Final Focus Design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/>
          <a:stretch/>
        </p:blipFill>
        <p:spPr>
          <a:xfrm>
            <a:off x="0" y="717008"/>
            <a:ext cx="5778931" cy="5451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764704"/>
            <a:ext cx="312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baseline="30000" dirty="0" smtClean="0">
                <a:solidFill>
                  <a:srgbClr val="0000FF"/>
                </a:solidFill>
              </a:rPr>
              <a:t>*</a:t>
            </a:r>
            <a:r>
              <a:rPr lang="en-US" sz="2000" dirty="0" smtClean="0">
                <a:solidFill>
                  <a:srgbClr val="0000FF"/>
                </a:solidFill>
              </a:rPr>
              <a:t> = 46m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Achieves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20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*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cs typeface="Symbol" charset="2"/>
              </a:rPr>
              <a:t>= 0.8m</a:t>
            </a:r>
          </a:p>
          <a:p>
            <a:endParaRPr lang="en-US" sz="2000" dirty="0">
              <a:solidFill>
                <a:srgbClr val="0000FF"/>
              </a:solidFill>
              <a:cs typeface="Symbol" charset="2"/>
            </a:endParaRPr>
          </a:p>
          <a:p>
            <a:r>
              <a:rPr lang="en-US" sz="2000" dirty="0" smtClean="0">
                <a:solidFill>
                  <a:srgbClr val="0000FF"/>
                </a:solidFill>
                <a:cs typeface="Symbol" charset="2"/>
              </a:rPr>
              <a:t>About 1100m long</a:t>
            </a:r>
          </a:p>
          <a:p>
            <a:endParaRPr lang="en-US" sz="2000" dirty="0" smtClean="0"/>
          </a:p>
          <a:p>
            <a:r>
              <a:rPr lang="en-US" sz="2000" dirty="0" smtClean="0"/>
              <a:t>Need to verify separation</a:t>
            </a:r>
          </a:p>
          <a:p>
            <a:endParaRPr lang="en-US" sz="2000" dirty="0"/>
          </a:p>
          <a:p>
            <a:r>
              <a:rPr lang="en-US" sz="2000" dirty="0" smtClean="0"/>
              <a:t>Some iterations useful</a:t>
            </a:r>
          </a:p>
          <a:p>
            <a:endParaRPr lang="en-US" sz="2000" dirty="0" smtClean="0"/>
          </a:p>
          <a:p>
            <a:r>
              <a:rPr lang="en-US" sz="2000" dirty="0" smtClean="0"/>
              <a:t>Improvements possible</a:t>
            </a:r>
          </a:p>
          <a:p>
            <a:endParaRPr lang="en-US" sz="2000" dirty="0"/>
          </a:p>
          <a:p>
            <a:r>
              <a:rPr lang="en-US" sz="2000" dirty="0"/>
              <a:t>E</a:t>
            </a:r>
            <a:r>
              <a:rPr lang="en-US" sz="2000" dirty="0" smtClean="0"/>
              <a:t>xcellent start</a:t>
            </a:r>
          </a:p>
          <a:p>
            <a:r>
              <a:rPr lang="en-US" sz="2000" dirty="0" smtClean="0"/>
              <a:t>Baseline appears possible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2924" y="666036"/>
            <a:ext cx="10438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.</a:t>
            </a:r>
            <a:r>
              <a:rPr lang="en-US" dirty="0" smtClean="0"/>
              <a:t> Tomas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517232"/>
            <a:ext cx="35638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small beta-function can reduce synchrotron radiation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Interaction Region and Final Focus Design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479447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4040188" cy="639762"/>
          </a:xfrm>
        </p:spPr>
        <p:txBody>
          <a:bodyPr/>
          <a:lstStyle/>
          <a:p>
            <a:r>
              <a:rPr lang="en-US" dirty="0" smtClean="0"/>
              <a:t>Loss of Landau damping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76672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Filling factor in momentum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2647" y="5310561"/>
            <a:ext cx="4312378" cy="93308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Need enough voltage to keep beam stable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2" y="1161541"/>
            <a:ext cx="396190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150612"/>
            <a:ext cx="3895641" cy="38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059832" y="1449573"/>
            <a:ext cx="0" cy="30963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164288" y="1881621"/>
            <a:ext cx="0" cy="266429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Content Placeholder 5"/>
          <p:cNvSpPr txBox="1">
            <a:spLocks/>
          </p:cNvSpPr>
          <p:nvPr/>
        </p:nvSpPr>
        <p:spPr>
          <a:xfrm>
            <a:off x="4645025" y="5310561"/>
            <a:ext cx="4312378" cy="100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Filling factor should not exceed 0.8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5805264"/>
            <a:ext cx="21237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400MHz Option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050937"/>
            <a:ext cx="899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Need to quantitatively asses physics parameters</a:t>
            </a:r>
          </a:p>
          <a:p>
            <a:pPr marL="342900" indent="-342900">
              <a:buFont typeface="Arial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Flux of photons increases with B, 1.3x10</a:t>
            </a:r>
            <a:r>
              <a:rPr lang="en-GB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GB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GB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i.e. twice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LHC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Critical energy 4.3keV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i.e. 100 times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LHC, similar to KEKB, photoemission yield?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Photon capture efficiency?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Likely need mitigation techniques</a:t>
            </a:r>
          </a:p>
          <a:p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Need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hardware studies, simulation studies and beam experiments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Electron Cloud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VHELHC_HeatLoad_eff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" y="764704"/>
            <a:ext cx="4572000" cy="3200400"/>
          </a:xfrm>
          <a:prstGeom prst="rect">
            <a:avLst/>
          </a:prstGeom>
        </p:spPr>
      </p:pic>
      <p:pic>
        <p:nvPicPr>
          <p:cNvPr id="7" name="Picture 6" descr="VHELHC_HeatLoad_eff99.9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5720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548" y="3501008"/>
            <a:ext cx="31304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3501008"/>
            <a:ext cx="5055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2.8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3501008"/>
            <a:ext cx="31304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38445" y="3501008"/>
            <a:ext cx="5055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764704"/>
            <a:ext cx="44142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212976"/>
            <a:ext cx="31304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4001" y="2061643"/>
            <a:ext cx="15230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W/m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057857" y="1917627"/>
            <a:ext cx="15230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W/m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94674" y="827420"/>
            <a:ext cx="44142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73785" y="3212976"/>
            <a:ext cx="7623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0.001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548680"/>
            <a:ext cx="364054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O. </a:t>
            </a:r>
            <a:r>
              <a:rPr lang="en-US" sz="1600" dirty="0" err="1" smtClean="0"/>
              <a:t>Domingues</a:t>
            </a:r>
            <a:r>
              <a:rPr lang="en-US" sz="1600" dirty="0" smtClean="0"/>
              <a:t> </a:t>
            </a:r>
            <a:r>
              <a:rPr lang="en-US" sz="1600" dirty="0" err="1" smtClean="0"/>
              <a:t>Sanches</a:t>
            </a:r>
            <a:r>
              <a:rPr lang="en-US" sz="1600" dirty="0" smtClean="0"/>
              <a:t> De La Blanca </a:t>
            </a:r>
            <a:endParaRPr lang="en-US" sz="16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79950"/>
              </p:ext>
            </p:extLst>
          </p:nvPr>
        </p:nvGraphicFramePr>
        <p:xfrm>
          <a:off x="4438650" y="3717032"/>
          <a:ext cx="565398" cy="6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" name="Equation" r:id="rId5" imgW="266700" imgH="215900" progId="Equation.3">
                  <p:embed/>
                </p:oleObj>
              </mc:Choice>
              <mc:Fallback>
                <p:oleObj name="Equation" r:id="rId5" imgW="266700" imgH="215900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3717032"/>
                        <a:ext cx="565398" cy="61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604612"/>
              </p:ext>
            </p:extLst>
          </p:nvPr>
        </p:nvGraphicFramePr>
        <p:xfrm>
          <a:off x="2267744" y="3669026"/>
          <a:ext cx="504056" cy="40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0" name="Equation" r:id="rId7" imgW="266700" imgH="215900" progId="Equation.3">
                  <p:embed/>
                </p:oleObj>
              </mc:Choice>
              <mc:Fallback>
                <p:oleObj name="Equation" r:id="rId7" imgW="266700" imgH="215900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669026"/>
                        <a:ext cx="504056" cy="4080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93811"/>
              </p:ext>
            </p:extLst>
          </p:nvPr>
        </p:nvGraphicFramePr>
        <p:xfrm>
          <a:off x="6948264" y="3645024"/>
          <a:ext cx="504056" cy="40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1" name="Equation" r:id="rId9" imgW="266700" imgH="215900" progId="Equation.3">
                  <p:embed/>
                </p:oleObj>
              </mc:Choice>
              <mc:Fallback>
                <p:oleObj name="Equation" r:id="rId9" imgW="266700" imgH="215900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645024"/>
                        <a:ext cx="504056" cy="4080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04" y="836712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Have chosen total </a:t>
            </a:r>
            <a:r>
              <a:rPr lang="en-GB" sz="2000" dirty="0" err="1" smtClean="0"/>
              <a:t>tuneshift</a:t>
            </a:r>
            <a:r>
              <a:rPr lang="en-GB" sz="2000" dirty="0" smtClean="0"/>
              <a:t> of 0.01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Should be conservative value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Damping will decrease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and increase </a:t>
            </a:r>
            <a:r>
              <a:rPr lang="en-GB" sz="2000" dirty="0" err="1" smtClean="0"/>
              <a:t>tuneshift</a:t>
            </a: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Need to explore how we can control the luminosity and </a:t>
            </a:r>
            <a:r>
              <a:rPr lang="en-GB" sz="2000" dirty="0" err="1" smtClean="0"/>
              <a:t>emittance</a:t>
            </a:r>
            <a:endParaRPr lang="en-GB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Noise into feedback, kickers, small beam-beam offsets, …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/>
          </a:p>
          <a:p>
            <a:pPr lvl="1" indent="-457200">
              <a:buFont typeface="Arial" pitchFamily="34" charset="0"/>
              <a:buChar char="•"/>
            </a:pPr>
            <a:r>
              <a:rPr lang="en-GB" sz="2000" dirty="0"/>
              <a:t>Need to measure </a:t>
            </a:r>
            <a:r>
              <a:rPr lang="en-GB" sz="2000" dirty="0" err="1"/>
              <a:t>emittance</a:t>
            </a:r>
            <a:r>
              <a:rPr lang="en-GB" sz="2000" dirty="0"/>
              <a:t> </a:t>
            </a:r>
            <a:r>
              <a:rPr lang="en-GB" sz="2000" dirty="0" smtClean="0"/>
              <a:t>in collision</a:t>
            </a: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Can we live with larger </a:t>
            </a:r>
            <a:r>
              <a:rPr lang="en-GB" sz="2000" dirty="0" err="1" smtClean="0"/>
              <a:t>tuneshift</a:t>
            </a:r>
            <a:r>
              <a:rPr lang="en-GB" sz="2000" dirty="0" smtClean="0"/>
              <a:t> like in a lepton ring?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Can we just wait for an equilibrium?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Can the luminosity be controlled, i.e. not too high?</a:t>
            </a:r>
            <a:endParaRPr lang="en-GB" sz="2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The beams will probably tend to become flat. What are the consequences?</a:t>
            </a:r>
            <a:endParaRPr lang="en-GB" sz="2000" dirty="0"/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Which experiments do we need?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Operation and Head-on Beam-beam Effects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501008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Need to determine overall layout</a:t>
            </a:r>
            <a:endParaRPr lang="en-GB" sz="2000" dirty="0">
              <a:solidFill>
                <a:srgbClr val="0C377B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LHC-type with 12 insertions (1.4km average, pairwise same length)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Racetrack-type with two almost straight sections (each 8.4km)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Fill factors include dispersion suppressors (80.5% in the cell)</a:t>
            </a:r>
            <a:endParaRPr lang="en-GB" sz="20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Ambitious </a:t>
            </a:r>
            <a:r>
              <a:rPr lang="en-GB" sz="2000" dirty="0">
                <a:solidFill>
                  <a:srgbClr val="FF0000"/>
                </a:solidFill>
              </a:rPr>
              <a:t>m</a:t>
            </a:r>
            <a:r>
              <a:rPr lang="en-GB" sz="2000" dirty="0" smtClean="0">
                <a:solidFill>
                  <a:srgbClr val="FF0000"/>
                </a:solidFill>
              </a:rPr>
              <a:t>agnet strength goal 16T (Ni</a:t>
            </a:r>
            <a:r>
              <a:rPr lang="en-GB" sz="2000" baseline="-25000" dirty="0" smtClean="0">
                <a:solidFill>
                  <a:srgbClr val="FF0000"/>
                </a:solidFill>
              </a:rPr>
              <a:t>3</a:t>
            </a:r>
            <a:r>
              <a:rPr lang="en-GB" sz="2000" dirty="0">
                <a:solidFill>
                  <a:srgbClr val="FF0000"/>
                </a:solidFill>
              </a:rPr>
              <a:t>S</a:t>
            </a:r>
            <a:r>
              <a:rPr lang="en-GB" sz="2000" dirty="0" smtClean="0">
                <a:solidFill>
                  <a:srgbClr val="FF0000"/>
                </a:solidFill>
              </a:rPr>
              <a:t>n) or 20T (with high temperature superconductor)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Basic Machine Parameters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624103"/>
              </p:ext>
            </p:extLst>
          </p:nvPr>
        </p:nvGraphicFramePr>
        <p:xfrm>
          <a:off x="467544" y="908720"/>
          <a:ext cx="835292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028"/>
                <a:gridCol w="1417015"/>
                <a:gridCol w="1342435"/>
                <a:gridCol w="1342435"/>
                <a:gridCol w="1417015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HL-LHC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HE-LHC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FCC-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hh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Dipole</a:t>
                      </a:r>
                      <a:r>
                        <a:rPr lang="en-US" sz="2000" baseline="0" dirty="0" smtClean="0"/>
                        <a:t> field </a:t>
                      </a:r>
                      <a:r>
                        <a:rPr lang="en-US" sz="2000" dirty="0" smtClean="0"/>
                        <a:t> [T]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8.33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r>
                        <a:rPr lang="en-US" sz="2000" baseline="0" dirty="0" smtClean="0"/>
                        <a:t> (20)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Magn</a:t>
                      </a:r>
                      <a:r>
                        <a:rPr lang="en-US" sz="2000" dirty="0" smtClean="0"/>
                        <a:t>. Aperture [mm]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Arc</a:t>
                      </a:r>
                      <a:r>
                        <a:rPr lang="en-US" sz="2000" baseline="0" dirty="0" smtClean="0"/>
                        <a:t> fill factor [%]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79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Straight</a:t>
                      </a:r>
                      <a:r>
                        <a:rPr lang="en-US" sz="2000" baseline="0" dirty="0" smtClean="0"/>
                        <a:t> section</a:t>
                      </a:r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8x0.5km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16.8km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length</a:t>
                      </a:r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26.7km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100(83)km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64704"/>
            <a:ext cx="8991600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Likely will have more parasitic crossings than in LHC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Longer L*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Potentially shorter bunch spacing (down to 5ns)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Study impact and mitigation techniques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Choice of beam parameters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Crab cavity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Wires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/>
              <a:t>Electron lenses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Impedances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Collimators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/>
              <a:t>…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Feedback</a:t>
            </a:r>
            <a:endParaRPr lang="en-GB" sz="20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Tolerances and single particle effects</a:t>
            </a:r>
            <a:endParaRPr lang="en-GB" sz="20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Much to be learned from the LHC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Collective Effects and Mitigation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04" y="3302982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Values in brackets for 5ns spacing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Same values for 16T and 20T design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Beam-beam </a:t>
            </a:r>
            <a:r>
              <a:rPr lang="en-GB" sz="2000" dirty="0" err="1" smtClean="0">
                <a:solidFill>
                  <a:srgbClr val="0C377B"/>
                </a:solidFill>
              </a:rPr>
              <a:t>tuneshift</a:t>
            </a:r>
            <a:r>
              <a:rPr lang="en-GB" sz="2000" dirty="0" smtClean="0">
                <a:solidFill>
                  <a:srgbClr val="0C377B"/>
                </a:solidFill>
              </a:rPr>
              <a:t> for two IP 0.01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Beta-function at IP scaled with </a:t>
            </a:r>
            <a:r>
              <a:rPr lang="en-GB" sz="2000" dirty="0" err="1" smtClean="0">
                <a:solidFill>
                  <a:srgbClr val="0C377B"/>
                </a:solidFill>
              </a:rPr>
              <a:t>sqrt</a:t>
            </a:r>
            <a:r>
              <a:rPr lang="en-GB" sz="2000" dirty="0" smtClean="0">
                <a:solidFill>
                  <a:srgbClr val="0C377B"/>
                </a:solidFill>
              </a:rPr>
              <a:t>(E) from one LHC insertion line design with 0.4m (some safety margin)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GB" sz="2000" dirty="0" smtClean="0">
                <a:solidFill>
                  <a:srgbClr val="0C377B"/>
                </a:solidFill>
              </a:rPr>
              <a:t>Beam current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GB" sz="2000" dirty="0">
                <a:solidFill>
                  <a:srgbClr val="0C377B"/>
                </a:solidFill>
              </a:rPr>
              <a:t>B</a:t>
            </a:r>
            <a:r>
              <a:rPr lang="en-GB" sz="2000" dirty="0" smtClean="0">
                <a:solidFill>
                  <a:srgbClr val="0C377B"/>
                </a:solidFill>
              </a:rPr>
              <a:t>unch charge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GB" sz="2000" dirty="0" err="1">
                <a:solidFill>
                  <a:srgbClr val="0C377B"/>
                </a:solidFill>
              </a:rPr>
              <a:t>E</a:t>
            </a:r>
            <a:r>
              <a:rPr lang="en-GB" sz="2000" dirty="0" err="1" smtClean="0">
                <a:solidFill>
                  <a:srgbClr val="0C377B"/>
                </a:solidFill>
              </a:rPr>
              <a:t>mittance</a:t>
            </a:r>
            <a:r>
              <a:rPr lang="en-GB" sz="2000" dirty="0" smtClean="0">
                <a:solidFill>
                  <a:srgbClr val="0C377B"/>
                </a:solidFill>
              </a:rPr>
              <a:t> as function of bunch charge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Beam Parameters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74441"/>
              </p:ext>
            </p:extLst>
          </p:nvPr>
        </p:nvGraphicFramePr>
        <p:xfrm>
          <a:off x="251520" y="835536"/>
          <a:ext cx="85689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322"/>
                <a:gridCol w="1453662"/>
                <a:gridCol w="1377153"/>
                <a:gridCol w="1377153"/>
                <a:gridCol w="1453662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HL-LHC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HE-LHC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FCC-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hh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Bunch</a:t>
                      </a:r>
                      <a:r>
                        <a:rPr lang="en-US" sz="2000" dirty="0" smtClean="0"/>
                        <a:t> charge [10</a:t>
                      </a:r>
                      <a:r>
                        <a:rPr lang="en-US" sz="2000" baseline="30000" dirty="0" smtClean="0"/>
                        <a:t>11</a:t>
                      </a:r>
                      <a:r>
                        <a:rPr lang="en-US" sz="2000" dirty="0" smtClean="0"/>
                        <a:t>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 (0.2)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Norm. </a:t>
                      </a:r>
                      <a:r>
                        <a:rPr lang="en-US" sz="2000" baseline="0" dirty="0" err="1" smtClean="0"/>
                        <a:t>emitt</a:t>
                      </a:r>
                      <a:r>
                        <a:rPr lang="en-US" sz="2000" baseline="0" dirty="0" smtClean="0"/>
                        <a:t>. [</a:t>
                      </a:r>
                      <a:r>
                        <a:rPr lang="en-US" sz="20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2000" baseline="0" dirty="0" smtClean="0"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2000" baseline="0" dirty="0" smtClean="0"/>
                        <a:t>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2.2(0.44)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IP beta-function [m]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IP beam size [</a:t>
                      </a:r>
                      <a:r>
                        <a:rPr lang="en-US" sz="20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2000" baseline="0" dirty="0" smtClean="0"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2000" baseline="0" dirty="0" smtClean="0"/>
                        <a:t>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6.8</a:t>
                      </a:r>
                      <a:r>
                        <a:rPr lang="en-US" sz="2000" baseline="0" dirty="0" smtClean="0"/>
                        <a:t> (3)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RMS bunch length [cm]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8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04" y="4437112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Values in brackets for 20T magnet field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Radiation given by beam energy and dipole field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Leads to damping of the longitudinal and transverse </a:t>
            </a:r>
            <a:r>
              <a:rPr lang="en-GB" sz="2000" dirty="0" err="1" smtClean="0"/>
              <a:t>emittance</a:t>
            </a: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Leads to significant power load on the beam screen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Synchrotron Radiation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67756"/>
              </p:ext>
            </p:extLst>
          </p:nvPr>
        </p:nvGraphicFramePr>
        <p:xfrm>
          <a:off x="395536" y="764704"/>
          <a:ext cx="842493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459"/>
                <a:gridCol w="1429230"/>
                <a:gridCol w="1354008"/>
                <a:gridCol w="1354008"/>
                <a:gridCol w="142923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HL-LHC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HE-LHC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FCC-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hh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Dipole</a:t>
                      </a:r>
                      <a:r>
                        <a:rPr lang="en-US" sz="2000" baseline="0" dirty="0" smtClean="0"/>
                        <a:t> field </a:t>
                      </a:r>
                      <a:r>
                        <a:rPr lang="en-US" sz="2000" dirty="0" smtClean="0"/>
                        <a:t> [T]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r>
                        <a:rPr lang="en-US" sz="2000" baseline="0" dirty="0" smtClean="0"/>
                        <a:t> (20)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err="1" smtClean="0"/>
                        <a:t>Synchr</a:t>
                      </a:r>
                      <a:r>
                        <a:rPr lang="en-US" sz="2000" baseline="0" dirty="0" smtClean="0"/>
                        <a:t>. Rad. in arcs</a:t>
                      </a:r>
                    </a:p>
                    <a:p>
                      <a:r>
                        <a:rPr lang="en-US" sz="2000" baseline="0" dirty="0" smtClean="0"/>
                        <a:t>[W/m/aperture]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 (44)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Eng.</a:t>
                      </a:r>
                      <a:r>
                        <a:rPr lang="en-US" sz="2000" baseline="0" dirty="0" smtClean="0"/>
                        <a:t> Loss p. turn [MeV]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0.007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 (5.9)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Crit. </a:t>
                      </a:r>
                      <a:r>
                        <a:rPr lang="en-US" sz="2000" baseline="0" dirty="0" err="1" smtClean="0"/>
                        <a:t>eng.</a:t>
                      </a:r>
                      <a:r>
                        <a:rPr lang="en-US" sz="2000" baseline="0" dirty="0" smtClean="0"/>
                        <a:t> [</a:t>
                      </a:r>
                      <a:r>
                        <a:rPr lang="en-US" sz="2000" baseline="0" dirty="0" err="1" smtClean="0"/>
                        <a:t>keV</a:t>
                      </a:r>
                      <a:r>
                        <a:rPr lang="en-US" sz="2000" baseline="0" dirty="0" smtClean="0"/>
                        <a:t>]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0.044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4.3 (5.5)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</a:t>
                      </a:r>
                      <a:r>
                        <a:rPr lang="en-US" sz="2000" dirty="0" err="1" smtClean="0"/>
                        <a:t>synr</a:t>
                      </a:r>
                      <a:r>
                        <a:rPr lang="en-US" sz="2000" dirty="0" smtClean="0"/>
                        <a:t>. Power [MW]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0.0072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0.0146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4.8 (5.8)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Long.</a:t>
                      </a:r>
                      <a:r>
                        <a:rPr lang="en-US" sz="2000" baseline="0" dirty="0" smtClean="0"/>
                        <a:t> Damp. Time [h]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12.9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9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0.54 (0.32)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Transv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2000" baseline="0" dirty="0" smtClean="0"/>
                        <a:t> Damp. Time [h]</a:t>
                      </a:r>
                      <a:endParaRPr lang="en-US" sz="2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25.8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endParaRPr lang="en-US" sz="9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1.08 (0.64)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40" y="3717032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Values in brackets for 20T magnet field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Beam lifetime due to burn-off considered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Assume to keep transverse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proportional to charge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Assume longitudinal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is </a:t>
            </a:r>
            <a:r>
              <a:rPr lang="en-GB" sz="2000" smtClean="0"/>
              <a:t>kept constant</a:t>
            </a:r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Average luminosity is about 50% of maximum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Operation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58423"/>
              </p:ext>
            </p:extLst>
          </p:nvPr>
        </p:nvGraphicFramePr>
        <p:xfrm>
          <a:off x="2627784" y="921896"/>
          <a:ext cx="428768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459"/>
                <a:gridCol w="142923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FCC-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hh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Luminosity</a:t>
                      </a:r>
                      <a:r>
                        <a:rPr lang="en-US" sz="2000" baseline="0" dirty="0" smtClean="0"/>
                        <a:t> lifetime [h]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0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19.1 (15.9)</a:t>
                      </a:r>
                      <a:endParaRPr lang="en-US" sz="2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Turn-around time [h]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Optimum</a:t>
                      </a:r>
                      <a:r>
                        <a:rPr lang="en-US" sz="2000" baseline="0" dirty="0" smtClean="0"/>
                        <a:t> run time [h]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 (10.7)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Int. </a:t>
                      </a:r>
                      <a:r>
                        <a:rPr lang="en-US" sz="2000" baseline="0" dirty="0" err="1" smtClean="0"/>
                        <a:t>lumi</a:t>
                      </a:r>
                      <a:r>
                        <a:rPr lang="en-US" sz="2000" baseline="0" dirty="0" smtClean="0"/>
                        <a:t> / day [fb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baseline="0" dirty="0" smtClean="0"/>
                        <a:t>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(2.1)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6712"/>
            <a:ext cx="3627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Overall layout remains to be determined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Racetrack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LHC-type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Need to design all </a:t>
            </a:r>
            <a:r>
              <a:rPr lang="en-GB" sz="2000" dirty="0" err="1" smtClean="0">
                <a:solidFill>
                  <a:srgbClr val="0C377B"/>
                </a:solidFill>
              </a:rPr>
              <a:t>su</a:t>
            </a:r>
            <a:r>
              <a:rPr lang="en-GB" sz="2000" dirty="0" smtClean="0">
                <a:solidFill>
                  <a:srgbClr val="0C377B"/>
                </a:solidFill>
              </a:rPr>
              <a:t>-systems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E.g. </a:t>
            </a:r>
            <a:r>
              <a:rPr lang="en-GB" sz="2000" smtClean="0">
                <a:solidFill>
                  <a:srgbClr val="0C377B"/>
                </a:solidFill>
              </a:rPr>
              <a:t>arcs, …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Fit into landscape and geology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Match injectors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Impact on lepton collider design</a:t>
            </a:r>
            <a:endParaRPr lang="en-GB" sz="2000" dirty="0" smtClean="0">
              <a:solidFill>
                <a:srgbClr val="0C377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Layout and Design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-173"/>
          <a:stretch/>
        </p:blipFill>
        <p:spPr>
          <a:xfrm>
            <a:off x="3995936" y="836296"/>
            <a:ext cx="4896000" cy="51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92696"/>
            <a:ext cx="8991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Cost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Main direct cost driver are the arcs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Main part of the circumference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Dipoles are the single most expensive component</a:t>
            </a:r>
            <a:endParaRPr lang="en-GB" sz="2000" dirty="0">
              <a:solidFill>
                <a:srgbClr val="0C377B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Luminosity performance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Experimental insertion design</a:t>
            </a:r>
            <a:endParaRPr lang="en-GB" sz="2000" dirty="0">
              <a:solidFill>
                <a:srgbClr val="0C377B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Beam-beam effects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Current limitations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…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Robustness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Clean conditions for the experiments and stable machine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Collimation, machine protection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…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0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C377B"/>
                </a:solidFill>
              </a:rPr>
              <a:t>Cost optimisation will put stress on performance and robustness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357" y="116632"/>
            <a:ext cx="8507288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Parameter Drivers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FC5643-CERN3027 - Scale of contributions</Template>
  <TotalTime>56126</TotalTime>
  <Words>2616</Words>
  <Application>Microsoft Macintosh PowerPoint</Application>
  <PresentationFormat>On-screen Show (4:3)</PresentationFormat>
  <Paragraphs>631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FC5643-CERN3027 - Scale of contributions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presentation at 6th TLEP WS</dc:title>
  <dc:creator>Michael Benedikt</dc:creator>
  <cp:lastModifiedBy>Daniel Schulte</cp:lastModifiedBy>
  <cp:revision>590</cp:revision>
  <cp:lastPrinted>2013-11-22T22:07:38Z</cp:lastPrinted>
  <dcterms:created xsi:type="dcterms:W3CDTF">2014-07-18T10:19:31Z</dcterms:created>
  <dcterms:modified xsi:type="dcterms:W3CDTF">2014-07-23T10:49:59Z</dcterms:modified>
</cp:coreProperties>
</file>