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  <p:sldMasterId id="2147483675" r:id="rId3"/>
    <p:sldMasterId id="2147483686" r:id="rId4"/>
  </p:sldMasterIdLst>
  <p:notesMasterIdLst>
    <p:notesMasterId r:id="rId24"/>
  </p:notesMasterIdLst>
  <p:handoutMasterIdLst>
    <p:handoutMasterId r:id="rId25"/>
  </p:handoutMasterIdLst>
  <p:sldIdLst>
    <p:sldId id="1565" r:id="rId5"/>
    <p:sldId id="1566" r:id="rId6"/>
    <p:sldId id="1529" r:id="rId7"/>
    <p:sldId id="1543" r:id="rId8"/>
    <p:sldId id="1545" r:id="rId9"/>
    <p:sldId id="1546" r:id="rId10"/>
    <p:sldId id="1549" r:id="rId11"/>
    <p:sldId id="1554" r:id="rId12"/>
    <p:sldId id="1530" r:id="rId13"/>
    <p:sldId id="1563" r:id="rId14"/>
    <p:sldId id="1567" r:id="rId15"/>
    <p:sldId id="1568" r:id="rId16"/>
    <p:sldId id="1570" r:id="rId17"/>
    <p:sldId id="1569" r:id="rId18"/>
    <p:sldId id="1571" r:id="rId19"/>
    <p:sldId id="1572" r:id="rId20"/>
    <p:sldId id="1575" r:id="rId21"/>
    <p:sldId id="1573" r:id="rId22"/>
    <p:sldId id="1574" r:id="rId23"/>
  </p:sldIdLst>
  <p:sldSz cx="9144000" cy="6858000" type="screen4x3"/>
  <p:notesSz cx="6746875" cy="99139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FF"/>
    <a:srgbClr val="FFFFCC"/>
    <a:srgbClr val="333300"/>
    <a:srgbClr val="CC6666"/>
    <a:srgbClr val="CC99FF"/>
    <a:srgbClr val="9966CC"/>
    <a:srgbClr val="CCFF66"/>
    <a:srgbClr val="FFCCFF"/>
    <a:srgbClr val="CC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1" autoAdjust="0"/>
    <p:restoredTop sz="99802" autoAdjust="0"/>
  </p:normalViewPr>
  <p:slideViewPr>
    <p:cSldViewPr>
      <p:cViewPr varScale="1">
        <p:scale>
          <a:sx n="72" d="100"/>
          <a:sy n="72" d="100"/>
        </p:scale>
        <p:origin x="-9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818" y="-96"/>
      </p:cViewPr>
      <p:guideLst>
        <p:guide orient="horz" pos="3123"/>
        <p:guide pos="2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t" anchorCtr="0" compatLnSpc="1">
            <a:prstTxWarp prst="textNoShape">
              <a:avLst/>
            </a:prstTxWarp>
          </a:bodyPr>
          <a:lstStyle>
            <a:lvl1pPr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8956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b" anchorCtr="0" compatLnSpc="1">
            <a:prstTxWarp prst="textNoShape">
              <a:avLst/>
            </a:prstTxWarp>
          </a:bodyPr>
          <a:lstStyle>
            <a:lvl1pPr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47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fld id="{8B33D962-2CC8-7A49-9989-21E4BDA7B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73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7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t" anchorCtr="0" compatLnSpc="1">
            <a:prstTxWarp prst="textNoShape">
              <a:avLst/>
            </a:prstTxWarp>
          </a:bodyPr>
          <a:lstStyle>
            <a:lvl1pPr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0950" y="0"/>
            <a:ext cx="2957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4688" y="685800"/>
            <a:ext cx="5588000" cy="419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725988"/>
            <a:ext cx="4929187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1975"/>
            <a:ext cx="295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b" anchorCtr="0" compatLnSpc="1">
            <a:prstTxWarp prst="textNoShape">
              <a:avLst/>
            </a:prstTxWarp>
          </a:bodyPr>
          <a:lstStyle>
            <a:lvl1pPr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0950" y="9451975"/>
            <a:ext cx="295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fld id="{FFD5723E-3624-E040-B4C2-A5844EFF9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</a:t>
            </a:r>
            <a:r>
              <a:rPr lang="en-GB" smtClean="0"/>
              <a:t>no funding!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0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Relationship Id="rId3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Relationship Id="rId3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Relationship Id="rId3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3AE2-1023-2243-BBDE-C44D82F11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5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E1FC-CAE1-F24D-924C-F640B777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1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2"/>
            <a:ext cx="2057400" cy="60499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2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260AB-C6CC-D648-B1DF-A4058410C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0BE1-CE36-8D49-89F4-2D0D4EC13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15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A320-B2B8-B846-BFFB-F0BCC1CFB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8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 July,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induction ,  T. Camporesi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477B5-0828-804F-896C-86BF24BD63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1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it-IT" noProof="0" dirty="0" smtClean="0"/>
              <a:t>Click to </a:t>
            </a:r>
            <a:r>
              <a:rPr lang="it-IT" noProof="0" dirty="0" err="1" smtClean="0"/>
              <a:t>edit</a:t>
            </a:r>
            <a:r>
              <a:rPr lang="it-IT" noProof="0" dirty="0" smtClean="0"/>
              <a:t> Master </a:t>
            </a:r>
            <a:r>
              <a:rPr lang="it-IT" noProof="0" dirty="0" err="1" smtClean="0"/>
              <a:t>title</a:t>
            </a:r>
            <a:r>
              <a:rPr lang="it-IT" noProof="0" dirty="0" smtClean="0"/>
              <a:t> style</a:t>
            </a: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 July,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induction ,  T. Camporesi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F329-7A06-F249-AF00-A5FC8A1C1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6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 July,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induction ,  T. Camporesi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789E-BFD3-444B-8DDA-03D501E26F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29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 July,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induction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06BFC-CAD8-A44E-8CF3-87DFAD785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1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 July,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induction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75BEE-D4CC-764D-A087-D80279108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12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 July,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induction ,  T. Camporesi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A9A04-13B5-D445-8626-E4C6B8D963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1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691D3-1268-BC46-A466-4FE7F8FFD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96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 July,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induction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2C0E-D589-B047-A3FA-657B2E5DB4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3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 July,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induction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C834B-5313-4A43-8094-4B728BDDF0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89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 July,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induction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E2291-3A8B-BB4D-96F9-98C86D893D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97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 July,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induction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4A91B-B9C1-A44D-B4E1-02F8EA8577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96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 July,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induction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FD3AA-B695-824E-A9C2-AA0435BF5F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69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FF582-18F9-4FBC-B2DF-FBD4F0781B4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4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130" y="41868"/>
            <a:ext cx="828675" cy="828675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4" name="Pictur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157163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0" lang="en-US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" rotWithShape="0">
                    <a:prstClr val="black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aseline="0">
                <a:solidFill>
                  <a:srgbClr val="003399"/>
                </a:solidFill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en-US"/>
              <a:t>Lyn </a:t>
            </a:r>
            <a:r>
              <a:rPr lang="en-US" smtClean="0"/>
              <a:t>Evans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3EFF-D6E9-254C-9A7A-6CB59265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6557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130" y="41868"/>
            <a:ext cx="828675" cy="828675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4" name="Pictur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157163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0" lang="en-US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" rotWithShape="0">
                    <a:prstClr val="black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aseline="0">
                <a:solidFill>
                  <a:srgbClr val="003399"/>
                </a:solidFill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en-US"/>
              <a:t>Lyn </a:t>
            </a:r>
            <a:r>
              <a:rPr lang="en-US" smtClean="0"/>
              <a:t>Evans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DC73-2816-1D4C-94EA-FCA1E474F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0425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Lyn </a:t>
            </a:r>
            <a:r>
              <a:rPr lang="en-US" smtClean="0"/>
              <a:t>Evans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1661-D2D7-244A-B0D0-22A6919A0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0995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s Hou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157163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06656"/>
            <a:ext cx="8229600" cy="58541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0" lang="en-US" sz="32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" rotWithShape="0">
                    <a:prstClr val="black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 algn="ctr">
              <a:defRPr sz="1000" b="0" baseline="0">
                <a:solidFill>
                  <a:srgbClr val="003FBC"/>
                </a:solidFill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en-US"/>
              <a:t>Lyn Evans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0" y="6248400"/>
            <a:ext cx="609600" cy="457200"/>
          </a:xfrm>
        </p:spPr>
        <p:txBody>
          <a:bodyPr/>
          <a:lstStyle>
            <a:lvl1pPr>
              <a:defRPr>
                <a:solidFill>
                  <a:srgbClr val="003FBC"/>
                </a:solidFill>
              </a:defRPr>
            </a:lvl1pPr>
          </a:lstStyle>
          <a:p>
            <a:pPr>
              <a:defRPr/>
            </a:pPr>
            <a:fld id="{5D65BCB4-EF2E-D143-805F-B997DFDA4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826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1E8D-E12B-2A44-92F8-8DFA49472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95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152400"/>
            <a:ext cx="8020050" cy="60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kumimoji="0" lang="en-US" sz="32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" rotWithShape="0">
                    <a:prstClr val="black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 Rounded MT Bold" pitchFamily="34" charset="0"/>
              </a:defRPr>
            </a:lvl1pPr>
            <a:lvl2pPr>
              <a:defRPr>
                <a:latin typeface="Arial Rounded MT Bold" pitchFamily="34" charset="0"/>
              </a:defRPr>
            </a:lvl2pPr>
            <a:lvl3pPr>
              <a:defRPr>
                <a:latin typeface="Arial Rounded MT Bold" pitchFamily="34" charset="0"/>
              </a:defRPr>
            </a:lvl3pPr>
            <a:lvl4pPr>
              <a:defRPr>
                <a:latin typeface="Arial Rounded MT Bold" pitchFamily="34" charset="0"/>
              </a:defRPr>
            </a:lvl4pPr>
            <a:lvl5pPr>
              <a:defRPr>
                <a:latin typeface="Arial Rounded MT Bold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Lyn Evans</a:t>
            </a:r>
          </a:p>
        </p:txBody>
      </p:sp>
      <p:sp>
        <p:nvSpPr>
          <p:cNvPr id="5" name="Text Box 19"/>
          <p:cNvSpPr txBox="1"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>
                <a:solidFill>
                  <a:srgbClr val="003399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07F5938-E55C-5246-B7A4-6E03DA72A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8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fld id="{EA269980-0ADE-8C4C-ABB2-4415E31AD560}" type="datetimeFigureOut">
              <a:rPr lang="en-US" sz="1800">
                <a:solidFill>
                  <a:prstClr val="black"/>
                </a:solidFill>
                <a:effectLst/>
                <a:latin typeface="Arial" charset="0"/>
              </a:rPr>
              <a:pPr eaLnBrk="1" hangingPunct="1">
                <a:defRPr/>
              </a:pPr>
              <a:t>21/7/2014</a:t>
            </a:fld>
            <a:endParaRPr lang="en-US" sz="1800">
              <a:solidFill>
                <a:prstClr val="black"/>
              </a:solidFill>
              <a:effectLst/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47E16-18E6-5A43-ACCA-975F7153A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17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>
              <a:defRPr/>
            </a:pPr>
            <a:fld id="{ED929093-D259-EE43-98FE-A0A224EDA164}" type="datetimeFigureOut">
              <a:rPr lang="en-US" sz="1800">
                <a:solidFill>
                  <a:prstClr val="black"/>
                </a:solidFill>
                <a:effectLst/>
                <a:latin typeface="Arial" charset="0"/>
              </a:rPr>
              <a:pPr eaLnBrk="1" hangingPunct="1">
                <a:defRPr/>
              </a:pPr>
              <a:t>21/7/2014</a:t>
            </a:fld>
            <a:endParaRPr lang="en-US" sz="1800">
              <a:solidFill>
                <a:prstClr val="black"/>
              </a:solidFill>
              <a:effectLst/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EDB09-4275-9E43-AD0F-D1F9AA534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49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7"/>
            <a:ext cx="9144000" cy="9318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46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rn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9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344168" y="1295400"/>
            <a:ext cx="6400800" cy="487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 Rounded MT Bol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Lyn Evans – EDMS 993926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E2891-A846-9E43-BA13-A25DCB8D2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65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581" y="67437"/>
            <a:ext cx="828675" cy="828675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6134100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3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04800" y="6351588"/>
            <a:ext cx="2133600" cy="36512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pPr>
              <a:defRPr/>
            </a:pPr>
            <a:fld id="{0556442C-1383-0145-9A53-BEB03D403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76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4 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LHCC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477B5-0828-804F-896C-86BF24BD63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4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it-IT" noProof="0" dirty="0" smtClean="0"/>
              <a:t>Click to </a:t>
            </a:r>
            <a:r>
              <a:rPr lang="it-IT" noProof="0" dirty="0" err="1" smtClean="0"/>
              <a:t>edit</a:t>
            </a:r>
            <a:r>
              <a:rPr lang="it-IT" noProof="0" dirty="0" smtClean="0"/>
              <a:t> Master </a:t>
            </a:r>
            <a:r>
              <a:rPr lang="it-IT" noProof="0" dirty="0" err="1" smtClean="0"/>
              <a:t>title</a:t>
            </a:r>
            <a:r>
              <a:rPr lang="it-IT" noProof="0" dirty="0" smtClean="0"/>
              <a:t> style</a:t>
            </a: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4 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LHCC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F329-7A06-F249-AF00-A5FC8A1C1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5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4 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LHCC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789E-BFD3-444B-8DDA-03D501E26F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01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4 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LHCC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06BFC-CAD8-A44E-8CF3-87DFAD785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7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8EC9-7216-6B46-83CB-A6CDF7A82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46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4 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LHCC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75BEE-D4CC-764D-A087-D80279108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20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4 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LHCC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A9A04-13B5-D445-8626-E4C6B8D963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4 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LHCC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2C0E-D589-B047-A3FA-657B2E5DB4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66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4 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LHCC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C834B-5313-4A43-8094-4B728BDDF0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80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4 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LHCC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E2291-3A8B-BB4D-96F9-98C86D893D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38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4 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LHCC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4A91B-B9C1-A44D-B4E1-02F8EA8577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265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4 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LHCC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FD3AA-B695-824E-A9C2-AA0435BF5F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502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250032" y="178594"/>
            <a:ext cx="8643938" cy="741676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 dirty="0">
                <a:solidFill>
                  <a:srgbClr val="535353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7572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3A9A-FF2C-1446-99F7-1135B9843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5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99594-7E91-4E44-8A81-F9D0986C3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E681F-4B57-FF4A-8AA2-B91E69C12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7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1B877-E7A5-DF4D-B6A5-2DE411863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1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79BC-66E3-3447-9B56-FB20A2D10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3.gif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effectLst/>
              </a:defRPr>
            </a:lvl1pPr>
          </a:lstStyle>
          <a:p>
            <a:pPr>
              <a:defRPr/>
            </a:pPr>
            <a:fld id="{29B1099E-627F-6F44-8F3D-F0C101596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107504" y="6536377"/>
            <a:ext cx="258488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effectLst/>
              </a:rPr>
              <a:t>F. Gianotti, LHCP</a:t>
            </a:r>
            <a:r>
              <a:rPr lang="en-US" sz="1200" baseline="0" dirty="0" smtClean="0">
                <a:effectLst/>
              </a:rPr>
              <a:t> 2014</a:t>
            </a:r>
            <a:r>
              <a:rPr lang="en-US" sz="1200" dirty="0" smtClean="0">
                <a:effectLst/>
              </a:rPr>
              <a:t>,</a:t>
            </a:r>
            <a:r>
              <a:rPr lang="en-US" sz="1200" baseline="0" dirty="0" smtClean="0">
                <a:effectLst/>
              </a:rPr>
              <a:t> 6</a:t>
            </a:r>
            <a:r>
              <a:rPr lang="en-US" sz="1200" dirty="0" smtClean="0">
                <a:effectLst/>
              </a:rPr>
              <a:t>/6/2014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179512" y="6453336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60970" y="562"/>
            <a:ext cx="7901174" cy="11725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970" y="125760"/>
            <a:ext cx="74258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dirty="0" smtClean="0"/>
              <a:t>Click to </a:t>
            </a:r>
            <a:r>
              <a:rPr lang="it-IT" noProof="0" dirty="0" err="1" smtClean="0"/>
              <a:t>edit</a:t>
            </a:r>
            <a:r>
              <a:rPr lang="it-IT" noProof="0" dirty="0" smtClean="0"/>
              <a:t> Master text </a:t>
            </a:r>
            <a:r>
              <a:rPr lang="it-IT" noProof="0" dirty="0" err="1" smtClean="0"/>
              <a:t>styles</a:t>
            </a:r>
            <a:endParaRPr lang="it-IT" noProof="0" dirty="0" smtClean="0"/>
          </a:p>
          <a:p>
            <a:pPr lvl="1"/>
            <a:r>
              <a:rPr lang="it-IT" noProof="0" dirty="0" smtClean="0"/>
              <a:t>Second </a:t>
            </a:r>
            <a:r>
              <a:rPr lang="it-IT" noProof="0" dirty="0" err="1" smtClean="0"/>
              <a:t>level</a:t>
            </a:r>
            <a:endParaRPr lang="it-IT" noProof="0" dirty="0" smtClean="0"/>
          </a:p>
          <a:p>
            <a:pPr lvl="2"/>
            <a:r>
              <a:rPr lang="it-IT" noProof="0" dirty="0" smtClean="0"/>
              <a:t>Third </a:t>
            </a:r>
            <a:r>
              <a:rPr lang="it-IT" noProof="0" dirty="0" err="1" smtClean="0"/>
              <a:t>level</a:t>
            </a:r>
            <a:endParaRPr lang="it-IT" noProof="0" dirty="0" smtClean="0"/>
          </a:p>
          <a:p>
            <a:pPr lvl="3"/>
            <a:r>
              <a:rPr lang="it-IT" noProof="0" dirty="0" err="1" smtClean="0"/>
              <a:t>Fourth</a:t>
            </a:r>
            <a:r>
              <a:rPr lang="it-IT" noProof="0" dirty="0" smtClean="0"/>
              <a:t> </a:t>
            </a:r>
            <a:r>
              <a:rPr lang="it-IT" noProof="0" dirty="0" err="1" smtClean="0"/>
              <a:t>level</a:t>
            </a:r>
            <a:endParaRPr lang="it-IT" noProof="0" dirty="0" smtClean="0"/>
          </a:p>
          <a:p>
            <a:pPr lvl="4"/>
            <a:r>
              <a:rPr lang="it-IT" noProof="0" dirty="0" err="1" smtClean="0"/>
              <a:t>Fifth</a:t>
            </a:r>
            <a:r>
              <a:rPr lang="it-IT" noProof="0" dirty="0" smtClean="0"/>
              <a:t> </a:t>
            </a:r>
            <a:r>
              <a:rPr lang="it-IT" noProof="0" dirty="0" err="1" smtClean="0"/>
              <a:t>level</a:t>
            </a:r>
            <a:endParaRPr lang="it-IT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17 July, 2014</a:t>
            </a:r>
            <a:endParaRPr lang="en-US" dirty="0">
              <a:solidFill>
                <a:prstClr val="black">
                  <a:tint val="75000"/>
                </a:prstClr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CMS induction ,  T. Camporesi</a:t>
            </a:r>
            <a:endParaRPr lang="en-US" dirty="0">
              <a:solidFill>
                <a:prstClr val="black">
                  <a:tint val="75000"/>
                </a:prstClr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>
              <a:defRPr/>
            </a:pPr>
            <a:fld id="{0A4C69EB-484B-B145-96F5-4A6B52733FE8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pPr defTabSz="457200"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266" y="-46434"/>
            <a:ext cx="1228366" cy="12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5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32000">
                <a:srgbClr val="F4860C"/>
              </a:gs>
              <a:gs pos="63000">
                <a:srgbClr val="FFC00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>
            <a:lvl1pPr>
              <a:defRPr sz="3800" baseline="0">
                <a:solidFill>
                  <a:srgbClr val="003399"/>
                </a:solidFill>
                <a:latin typeface="Arial Rounded MT Bold" pitchFamily="34" charset="0"/>
              </a:defRPr>
            </a:lvl1pPr>
          </a:lstStyle>
          <a:p>
            <a:pPr algn="ctr">
              <a:defRPr/>
            </a:pPr>
            <a:endParaRPr lang="en-US" sz="3600" b="1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" rotWithShape="0">
                  <a:prstClr val="black"/>
                </a:outerShdw>
              </a:effectLst>
            </a:endParaRPr>
          </a:p>
        </p:txBody>
      </p:sp>
      <p:pic>
        <p:nvPicPr>
          <p:cNvPr id="8" name="Picture 7" descr="newlhc logo1.gif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1130" y="41868"/>
            <a:ext cx="828675" cy="828675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030" name="Picture 1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179388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rgbClr val="003399"/>
                </a:solidFill>
                <a:latin typeface="Arial Rounded MT Bold" pitchFamily="34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r>
              <a:rPr lang="en-US">
                <a:effectLst/>
              </a:rPr>
              <a:t>Lyn </a:t>
            </a:r>
            <a:r>
              <a:rPr lang="en-US" smtClean="0">
                <a:effectLst/>
              </a:rPr>
              <a:t>Evans</a:t>
            </a:r>
            <a:endParaRPr lang="en-US">
              <a:effectLst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3399"/>
                </a:solidFill>
                <a:latin typeface="Arial Rounded MT Bold" charset="0"/>
              </a:defRPr>
            </a:lvl1pPr>
          </a:lstStyle>
          <a:p>
            <a:pPr eaLnBrk="1" hangingPunct="1">
              <a:defRPr/>
            </a:pPr>
            <a:fld id="{B9E6C172-7773-EF4C-836E-D4760AF85EA1}" type="slidenum">
              <a:rPr lang="en-US">
                <a:effectLst/>
              </a:rPr>
              <a:pPr eaLnBrk="1" hangingPunct="1">
                <a:defRPr/>
              </a:p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529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ransition xmlns:p14="http://schemas.microsoft.com/office/powerpoint/2010/main"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970" y="125760"/>
            <a:ext cx="74258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March 4  2014</a:t>
            </a:r>
            <a:endParaRPr lang="en-US">
              <a:solidFill>
                <a:prstClr val="black">
                  <a:tint val="75000"/>
                </a:prstClr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CMS LHCC ,  T. Camporesi</a:t>
            </a:r>
            <a:endParaRPr lang="en-US">
              <a:solidFill>
                <a:prstClr val="black">
                  <a:tint val="75000"/>
                </a:prstClr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hangingPunct="1">
              <a:defRPr/>
            </a:pPr>
            <a:fld id="{0A4C69EB-484B-B145-96F5-4A6B52733FE8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pPr defTabSz="457200"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screen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-6198"/>
            <a:ext cx="7886700" cy="1189958"/>
          </a:xfrm>
          <a:prstGeom prst="rect">
            <a:avLst/>
          </a:prstGeom>
        </p:spPr>
      </p:pic>
      <p:pic>
        <p:nvPicPr>
          <p:cNvPr id="1025" name="Picture 1" descr="CERN9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6772" cy="127677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8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arxiv.org/pdf/1308.6176v3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lhc.org/vlhc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366035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 July,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induction ,  T. Camporesi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A9A04-13B5-D445-8626-E4C6B8D963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3356992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Discussion on future accelerator facilities</a:t>
            </a:r>
            <a:endParaRPr lang="en-US" sz="5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64997" y="4938345"/>
            <a:ext cx="6400800" cy="1752600"/>
          </a:xfrm>
        </p:spPr>
        <p:txBody>
          <a:bodyPr/>
          <a:lstStyle/>
          <a:p>
            <a:r>
              <a:rPr lang="en-US" dirty="0" err="1" smtClean="0"/>
              <a:t>Fabiola’s</a:t>
            </a:r>
            <a:r>
              <a:rPr lang="en-US" dirty="0" smtClean="0"/>
              <a:t> slides ( apologies from her) </a:t>
            </a:r>
          </a:p>
          <a:p>
            <a:r>
              <a:rPr lang="en-US" dirty="0" smtClean="0"/>
              <a:t>A few questions to stimulate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6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251356"/>
            <a:ext cx="8640960" cy="384721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effectLst/>
              </a:rPr>
              <a:t>There is challenging work for everybody to make the “impossible” possible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96" y="962432"/>
            <a:ext cx="9036496" cy="2985433"/>
          </a:xfrm>
          <a:prstGeom prst="rect">
            <a:avLst/>
          </a:prstGeom>
          <a:solidFill>
            <a:srgbClr val="CCFF9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Accelerator R&amp;D </a:t>
            </a:r>
            <a:r>
              <a:rPr lang="en-US" sz="1400" dirty="0" smtClean="0">
                <a:effectLst/>
              </a:rPr>
              <a:t>(few examples …)</a:t>
            </a:r>
            <a:r>
              <a:rPr lang="en-US" dirty="0" smtClean="0">
                <a:effectLst/>
              </a:rPr>
              <a:t>: 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>
                <a:effectLst/>
              </a:rPr>
              <a:t>High-field </a:t>
            </a:r>
            <a:r>
              <a:rPr lang="en-US" dirty="0" smtClean="0">
                <a:effectLst/>
              </a:rPr>
              <a:t>accelerator-quality </a:t>
            </a:r>
            <a:r>
              <a:rPr lang="en-US" dirty="0">
                <a:effectLst/>
              </a:rPr>
              <a:t>Nb</a:t>
            </a:r>
            <a:r>
              <a:rPr lang="en-US" baseline="-25000" dirty="0">
                <a:effectLst/>
              </a:rPr>
              <a:t>3</a:t>
            </a:r>
            <a:r>
              <a:rPr lang="en-US" dirty="0">
                <a:effectLst/>
              </a:rPr>
              <a:t>Sn superconducting magnets ready for massive industrial </a:t>
            </a:r>
            <a:r>
              <a:rPr lang="en-US" dirty="0" smtClean="0">
                <a:effectLst/>
              </a:rPr>
              <a:t>production </a:t>
            </a:r>
            <a:r>
              <a:rPr lang="en-US" dirty="0">
                <a:effectLst/>
              </a:rPr>
              <a:t>starting mid-end next decade. Continue to push HTS (still in dreamland …) </a:t>
            </a:r>
            <a:r>
              <a:rPr lang="en-US" dirty="0" smtClean="0">
                <a:effectLst/>
              </a:rPr>
              <a:t>for </a:t>
            </a:r>
            <a:r>
              <a:rPr lang="en-US" dirty="0">
                <a:effectLst/>
              </a:rPr>
              <a:t>farther-term future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</a:rPr>
              <a:t>Normal- and super-conducting high-Q RF cavities reaching higher field at lower cost</a:t>
            </a:r>
          </a:p>
          <a:p>
            <a:r>
              <a:rPr lang="en-US" dirty="0" smtClean="0">
                <a:effectLst/>
              </a:rPr>
              <a:t>     </a:t>
            </a:r>
            <a:r>
              <a:rPr lang="en-US" sz="1500" dirty="0" smtClean="0">
                <a:effectLst/>
              </a:rPr>
              <a:t>(e.g. Nb</a:t>
            </a:r>
            <a:r>
              <a:rPr lang="en-US" sz="1500" baseline="-25000" dirty="0" smtClean="0">
                <a:effectLst/>
              </a:rPr>
              <a:t>3</a:t>
            </a:r>
            <a:r>
              <a:rPr lang="en-US" sz="1500" dirty="0" smtClean="0">
                <a:effectLst/>
              </a:rPr>
              <a:t>Sn coating for SCRF; lower breakdown rates for NCRF)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</a:rPr>
              <a:t>Higher-efficiency RF sources 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</a:rPr>
              <a:t>Novel ideas to reach GV/m acceleration gradients, allowing factor </a:t>
            </a:r>
            <a:r>
              <a:rPr lang="en-US" dirty="0">
                <a:effectLst/>
              </a:rPr>
              <a:t>~</a:t>
            </a:r>
            <a:r>
              <a:rPr lang="en-US" dirty="0" smtClean="0">
                <a:effectLst/>
              </a:rPr>
              <a:t>10 shorter </a:t>
            </a:r>
            <a:r>
              <a:rPr lang="en-US" dirty="0" err="1" smtClean="0">
                <a:effectLst/>
              </a:rPr>
              <a:t>Linacs</a:t>
            </a:r>
            <a:r>
              <a:rPr lang="en-US" dirty="0" smtClean="0">
                <a:effectLst/>
              </a:rPr>
              <a:t>: </a:t>
            </a:r>
          </a:p>
          <a:p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   e.g. laser- and beam-driven plasma </a:t>
            </a:r>
            <a:r>
              <a:rPr lang="en-US" dirty="0" err="1" smtClean="0">
                <a:effectLst/>
              </a:rPr>
              <a:t>wakefield</a:t>
            </a:r>
            <a:r>
              <a:rPr lang="en-US" dirty="0" smtClean="0">
                <a:effectLst/>
              </a:rPr>
              <a:t> acceleration </a:t>
            </a:r>
            <a:r>
              <a:rPr lang="en-US" sz="1400" dirty="0" smtClean="0">
                <a:effectLst/>
              </a:rPr>
              <a:t>(FACET@SLAC, BELLA@LBNL, </a:t>
            </a:r>
          </a:p>
          <a:p>
            <a:r>
              <a:rPr lang="en-US" sz="1400" dirty="0">
                <a:effectLst/>
              </a:rPr>
              <a:t> </a:t>
            </a:r>
            <a:r>
              <a:rPr lang="en-US" sz="1400" dirty="0" smtClean="0">
                <a:effectLst/>
              </a:rPr>
              <a:t>    AWAKE@CERN, LAOLA@DESY, FLAME@LNF)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500" dirty="0" smtClean="0">
                <a:effectLst/>
              </a:rPr>
              <a:t>MW-class proton sources and high-power targets for longer-term opportunities </a:t>
            </a:r>
          </a:p>
          <a:p>
            <a:r>
              <a:rPr lang="en-US" sz="1500" dirty="0">
                <a:effectLst/>
              </a:rPr>
              <a:t> </a:t>
            </a:r>
            <a:r>
              <a:rPr lang="en-US" sz="1500" dirty="0" smtClean="0">
                <a:effectLst/>
              </a:rPr>
              <a:t>    (</a:t>
            </a:r>
            <a:r>
              <a:rPr lang="en-US" sz="1500" dirty="0" err="1" smtClean="0">
                <a:effectLst/>
              </a:rPr>
              <a:t>muon</a:t>
            </a:r>
            <a:r>
              <a:rPr lang="en-US" sz="1500" dirty="0" smtClean="0">
                <a:effectLst/>
              </a:rPr>
              <a:t> colliders ?)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077" y="4121785"/>
            <a:ext cx="8519379" cy="1323439"/>
          </a:xfrm>
          <a:prstGeom prst="rect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Detectors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(few examples …):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</a:rPr>
              <a:t>ultra-light, ultra-fast, ultra-granular, rad-hard, low-power Si trackers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</a:rPr>
              <a:t>10</a:t>
            </a:r>
            <a:r>
              <a:rPr lang="en-US" baseline="30000" dirty="0" smtClean="0">
                <a:solidFill>
                  <a:schemeClr val="bg1"/>
                </a:solidFill>
                <a:effectLst/>
              </a:rPr>
              <a:t>8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channel imaging calorimeters 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(power consumption and cooling at high-rate machines,..)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</a:rPr>
              <a:t>big-volume 5-6 T magnets (~2 x magnetic length and bore of ATLAS and CMS, 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~50 GJ stored energy) to reach momentum resolutions of </a:t>
            </a:r>
            <a:r>
              <a:rPr lang="en-US" dirty="0">
                <a:solidFill>
                  <a:schemeClr val="bg1"/>
                </a:solidFill>
                <a:effectLst/>
              </a:rPr>
              <a:t>~10</a:t>
            </a:r>
            <a:r>
              <a:rPr lang="en-US" dirty="0" smtClean="0">
                <a:solidFill>
                  <a:schemeClr val="bg1"/>
                </a:solidFill>
                <a:effectLst/>
              </a:rPr>
              <a:t>% for p~20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TeV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muons</a:t>
            </a:r>
            <a:endParaRPr lang="en-US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661248"/>
            <a:ext cx="8821345" cy="1077218"/>
          </a:xfrm>
          <a:prstGeom prst="rect">
            <a:avLst/>
          </a:prstGeom>
          <a:solidFill>
            <a:srgbClr val="FFCC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Theory: improved theoretical calculations </a:t>
            </a:r>
            <a:r>
              <a:rPr lang="en-US" dirty="0">
                <a:effectLst/>
              </a:rPr>
              <a:t>(higher-order EW and </a:t>
            </a:r>
            <a:r>
              <a:rPr lang="en-US" dirty="0" smtClean="0">
                <a:effectLst/>
              </a:rPr>
              <a:t>QCD </a:t>
            </a:r>
            <a:r>
              <a:rPr lang="en-US" dirty="0">
                <a:effectLst/>
              </a:rPr>
              <a:t>corrections) </a:t>
            </a:r>
            <a:r>
              <a:rPr lang="en-US" dirty="0" smtClean="0">
                <a:effectLst/>
              </a:rPr>
              <a:t>needed </a:t>
            </a:r>
          </a:p>
          <a:p>
            <a:r>
              <a:rPr lang="en-US" dirty="0" smtClean="0">
                <a:effectLst/>
              </a:rPr>
              <a:t>to match present and future experimental precision on EW observables, Higgs mass and </a:t>
            </a:r>
          </a:p>
          <a:p>
            <a:r>
              <a:rPr lang="en-US" dirty="0" smtClean="0">
                <a:effectLst/>
              </a:rPr>
              <a:t>branching ratios. Work together with experiments on model-independent analyses </a:t>
            </a:r>
          </a:p>
          <a:p>
            <a:r>
              <a:rPr lang="en-US" dirty="0" smtClean="0">
                <a:effectLst/>
              </a:rPr>
              <a:t>in framework of Effective Field Theory </a:t>
            </a:r>
            <a:r>
              <a:rPr lang="en-US" sz="1400" dirty="0" smtClean="0">
                <a:effectLst/>
              </a:rPr>
              <a:t>(see </a:t>
            </a:r>
            <a:r>
              <a:rPr lang="en-US" sz="1400" dirty="0" err="1" smtClean="0">
                <a:effectLst/>
              </a:rPr>
              <a:t>S.Dittmaier’s</a:t>
            </a:r>
            <a:r>
              <a:rPr lang="en-US" sz="1400" dirty="0" smtClean="0">
                <a:effectLst/>
              </a:rPr>
              <a:t> talk)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905" y="654683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5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Lyn Evans presentation at ICHEP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Arial Rounded MT Bold" charset="0"/>
              </a:rPr>
              <a:t>At the beginning of the1960’s a debate was raging about the next step for CERN. Opinions were sharply divided between a “large PS”, a proton machine of 300 GeV energy or a much more ambitious colliding beam machine.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 Rounded MT Bold" charset="0"/>
              </a:rPr>
              <a:t>In February 1964, 50 physicists from among Europe’s best met at CERN. They decided to transform themselves into the European Committee for Future Accelerators (ECFA) under the chairmanship of Eduardo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Arial Rounded MT Bold" charset="0"/>
              </a:rPr>
              <a:t>Amaldi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 Rounded MT Bold" charset="0"/>
              </a:rPr>
              <a:t>.</a:t>
            </a:r>
          </a:p>
          <a:p>
            <a:r>
              <a:rPr lang="en-US" sz="2400" dirty="0">
                <a:latin typeface="Arial Rounded MT Bold" charset="0"/>
              </a:rPr>
              <a:t>It took another 2 years before a consensus was formed. In December 1965 the CERN Council approved the construction of the ISR.</a:t>
            </a:r>
            <a:endParaRPr lang="en-GB" sz="2400" dirty="0">
              <a:latin typeface="Arial Rounded MT Bold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Lyn Evans</a:t>
            </a:r>
            <a:endParaRPr lang="en-US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42F143-01B4-324C-B371-93FFA9879C1B}" type="slidenum">
              <a:rPr lang="en-US" sz="1000">
                <a:solidFill>
                  <a:srgbClr val="003399"/>
                </a:solidFill>
                <a:latin typeface="Arial Rounded MT Bold" charset="0"/>
              </a:rPr>
              <a:pPr eaLnBrk="1" hangingPunct="1"/>
              <a:t>11</a:t>
            </a:fld>
            <a:endParaRPr lang="en-US" sz="1000">
              <a:solidFill>
                <a:srgbClr val="003399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4003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Nothing new under the HEP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part of our tradition to have (sometimes very heated) debates about which way to go whenever we had to decide which new facilities to built</a:t>
            </a:r>
          </a:p>
          <a:p>
            <a:r>
              <a:rPr lang="en-US" dirty="0"/>
              <a:t>However: in the past, the discussion was mostly limited to a single laboratory, e.g. CERN or FNAL.  [CERN was always unique in being the only place where several community/funding agencies aggregated]. The major new element: nowadays the debate is global, involving the major HEP laboratories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t>July 23   2014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t>Higgs Hunting,  T. Camporesi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F329-7A06-F249-AF00-A5FC8A1C1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7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ston plot 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10" y="1054832"/>
            <a:ext cx="6822422" cy="5363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9487" y="4710709"/>
            <a:ext cx="2267907" cy="9954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5" tIns="35715" rIns="35715" bIns="35715" numCol="1" spcCol="26787" rtlCol="0" anchor="t">
            <a:spAutoFit/>
          </a:bodyPr>
          <a:lstStyle/>
          <a:p>
            <a:pPr defTabSz="410730" latinLnBrk="1"/>
            <a:r>
              <a:rPr lang="en-GB" sz="2000" dirty="0" err="1">
                <a:solidFill>
                  <a:srgbClr val="A61702"/>
                </a:solidFill>
                <a:latin typeface="Calibri"/>
                <a:cs typeface="Calibri"/>
              </a:rPr>
              <a:t>e</a:t>
            </a:r>
            <a:r>
              <a:rPr lang="en-GB" sz="2000" baseline="30000" dirty="0" err="1">
                <a:solidFill>
                  <a:srgbClr val="A61702"/>
                </a:solidFill>
                <a:latin typeface="Calibri"/>
                <a:cs typeface="Calibri"/>
              </a:rPr>
              <a:t>+</a:t>
            </a:r>
            <a:r>
              <a:rPr lang="en-GB" sz="2000" dirty="0" err="1">
                <a:solidFill>
                  <a:srgbClr val="A61702"/>
                </a:solidFill>
                <a:latin typeface="Calibri"/>
                <a:cs typeface="Calibri"/>
              </a:rPr>
              <a:t>e</a:t>
            </a:r>
            <a:r>
              <a:rPr lang="en-GB" sz="2000" baseline="30000" dirty="0">
                <a:solidFill>
                  <a:srgbClr val="A61702"/>
                </a:solidFill>
                <a:latin typeface="Calibri"/>
                <a:cs typeface="Calibri"/>
              </a:rPr>
              <a:t>‑</a:t>
            </a:r>
            <a:r>
              <a:rPr lang="en-GB" sz="2000" dirty="0">
                <a:solidFill>
                  <a:srgbClr val="A61702"/>
                </a:solidFill>
                <a:latin typeface="Calibri"/>
                <a:cs typeface="Calibri"/>
              </a:rPr>
              <a:t> Linear Colliders</a:t>
            </a:r>
          </a:p>
          <a:p>
            <a:pPr defTabSz="410730" latinLnBrk="1"/>
            <a:r>
              <a:rPr lang="en-GB" sz="2000" dirty="0">
                <a:solidFill>
                  <a:srgbClr val="A61702"/>
                </a:solidFill>
                <a:latin typeface="Calibri"/>
                <a:cs typeface="Calibri"/>
              </a:rPr>
              <a:t>HE </a:t>
            </a:r>
            <a:r>
              <a:rPr lang="en-GB" sz="2000" dirty="0" err="1">
                <a:solidFill>
                  <a:srgbClr val="A61702"/>
                </a:solidFill>
                <a:latin typeface="Calibri"/>
                <a:cs typeface="Calibri"/>
              </a:rPr>
              <a:t>e</a:t>
            </a:r>
            <a:r>
              <a:rPr lang="en-GB" sz="2000" baseline="30000" dirty="0" err="1">
                <a:solidFill>
                  <a:srgbClr val="A61702"/>
                </a:solidFill>
                <a:latin typeface="Calibri"/>
                <a:cs typeface="Calibri"/>
              </a:rPr>
              <a:t>+</a:t>
            </a:r>
            <a:r>
              <a:rPr lang="en-GB" sz="2000" dirty="0" err="1">
                <a:solidFill>
                  <a:srgbClr val="A61702"/>
                </a:solidFill>
                <a:latin typeface="Calibri"/>
                <a:cs typeface="Calibri"/>
              </a:rPr>
              <a:t>e</a:t>
            </a:r>
            <a:r>
              <a:rPr lang="en-GB" sz="2000" baseline="30000" dirty="0">
                <a:solidFill>
                  <a:srgbClr val="A61702"/>
                </a:solidFill>
                <a:latin typeface="Calibri"/>
                <a:cs typeface="Calibri"/>
              </a:rPr>
              <a:t>‑</a:t>
            </a:r>
            <a:r>
              <a:rPr lang="en-GB" sz="2000" dirty="0">
                <a:solidFill>
                  <a:srgbClr val="A61702"/>
                </a:solidFill>
                <a:latin typeface="Calibri"/>
                <a:cs typeface="Calibri"/>
              </a:rPr>
              <a:t> Storage Rings</a:t>
            </a:r>
          </a:p>
          <a:p>
            <a:pPr defTabSz="410730" latinLnBrk="1"/>
            <a:r>
              <a:rPr lang="en-GB" sz="2000" dirty="0">
                <a:solidFill>
                  <a:srgbClr val="A61702"/>
                </a:solidFill>
                <a:latin typeface="Calibri"/>
                <a:cs typeface="Calibri"/>
              </a:rPr>
              <a:t>HE </a:t>
            </a:r>
            <a:r>
              <a:rPr lang="en-GB" sz="2000" dirty="0" err="1">
                <a:solidFill>
                  <a:srgbClr val="A61702"/>
                </a:solidFill>
                <a:latin typeface="Calibri"/>
                <a:cs typeface="Calibri"/>
              </a:rPr>
              <a:t>pp</a:t>
            </a:r>
            <a:r>
              <a:rPr lang="en-GB" sz="2000" dirty="0">
                <a:solidFill>
                  <a:srgbClr val="A61702"/>
                </a:solidFill>
                <a:latin typeface="Calibri"/>
                <a:cs typeface="Calibri"/>
              </a:rPr>
              <a:t> Colliders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facilities being discussed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626657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Borrowed </a:t>
            </a:r>
            <a:r>
              <a:rPr lang="en-US" dirty="0" err="1" smtClean="0">
                <a:latin typeface="Calibri"/>
                <a:cs typeface="Calibri"/>
              </a:rPr>
              <a:t>fron</a:t>
            </a:r>
            <a:r>
              <a:rPr lang="en-US" dirty="0" smtClean="0">
                <a:latin typeface="Calibri"/>
                <a:cs typeface="Calibri"/>
              </a:rPr>
              <a:t> Nick Walker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62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Question:HL</a:t>
            </a:r>
            <a:r>
              <a:rPr lang="en-US" dirty="0" smtClean="0"/>
              <a:t> HLC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HL LHC has got the formal priority flag from both Europe and US and, at least in words, is agreed by all other players as being the thing to do. </a:t>
            </a:r>
            <a:r>
              <a:rPr lang="en-US" dirty="0" smtClean="0">
                <a:latin typeface="Calibri"/>
                <a:cs typeface="Calibri"/>
              </a:rPr>
              <a:t>It is the ‘</a:t>
            </a:r>
            <a:r>
              <a:rPr lang="en-US" dirty="0">
                <a:solidFill>
                  <a:srgbClr val="A61702"/>
                </a:solidFill>
                <a:latin typeface="Calibri"/>
                <a:cs typeface="Calibri"/>
              </a:rPr>
              <a:t>highest-priority near-term large </a:t>
            </a:r>
            <a:r>
              <a:rPr lang="en-US" dirty="0" smtClean="0">
                <a:solidFill>
                  <a:srgbClr val="A61702"/>
                </a:solidFill>
                <a:latin typeface="Calibri"/>
                <a:cs typeface="Calibri"/>
              </a:rPr>
              <a:t>project’</a:t>
            </a:r>
          </a:p>
          <a:p>
            <a:pPr lvl="0"/>
            <a:r>
              <a:rPr lang="en-US" dirty="0" smtClean="0">
                <a:latin typeface="Calibri"/>
                <a:cs typeface="Calibri"/>
              </a:rPr>
              <a:t>Are we defining correctly its scope ?</a:t>
            </a:r>
          </a:p>
          <a:p>
            <a:pPr lvl="1"/>
            <a:r>
              <a:rPr lang="en-US" dirty="0">
                <a:cs typeface="Calibri"/>
              </a:rPr>
              <a:t>We have been </a:t>
            </a:r>
            <a:r>
              <a:rPr lang="en-US" i="1" dirty="0">
                <a:cs typeface="Calibri"/>
              </a:rPr>
              <a:t>cornered</a:t>
            </a:r>
            <a:r>
              <a:rPr lang="en-US" dirty="0">
                <a:cs typeface="Calibri"/>
              </a:rPr>
              <a:t> in using </a:t>
            </a:r>
            <a:r>
              <a:rPr lang="en-US" dirty="0" smtClean="0">
                <a:cs typeface="Calibri"/>
              </a:rPr>
              <a:t>Higgs coupling as THE future objective …or ‘promising’ dark matter</a:t>
            </a:r>
            <a:endParaRPr lang="en-US" dirty="0"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Do we agree that </a:t>
            </a:r>
            <a:r>
              <a:rPr lang="en-US" dirty="0">
                <a:latin typeface="Calibri"/>
                <a:cs typeface="Calibri"/>
              </a:rPr>
              <a:t>HL-LHC is not only about decreasing the </a:t>
            </a:r>
            <a:r>
              <a:rPr lang="en-US" dirty="0" smtClean="0">
                <a:latin typeface="Calibri"/>
                <a:cs typeface="Calibri"/>
              </a:rPr>
              <a:t>Higgs coupling error </a:t>
            </a:r>
            <a:r>
              <a:rPr lang="en-US" dirty="0">
                <a:latin typeface="Calibri"/>
                <a:cs typeface="Calibri"/>
              </a:rPr>
              <a:t>bars by a factor two</a:t>
            </a:r>
            <a:r>
              <a:rPr lang="en-US" dirty="0" smtClean="0">
                <a:latin typeface="Calibri"/>
                <a:cs typeface="Calibri"/>
              </a:rPr>
              <a:t>?  And that we can do more than Nobel prize level discovery?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23 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Higgs Hunting,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F329-7A06-F249-AF00-A5FC8A1C1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8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ILC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ILC is a mature concept : recent production of SC cavities for XFEL is proof that major technological hurdle is  OK</a:t>
            </a:r>
          </a:p>
          <a:p>
            <a:r>
              <a:rPr lang="en-US" sz="2400" dirty="0"/>
              <a:t>We are dealing for the first time with justifications where ‘political’ opportunity </a:t>
            </a:r>
            <a:r>
              <a:rPr lang="en-US" sz="2400" dirty="0" smtClean="0"/>
              <a:t>seems at times  </a:t>
            </a:r>
            <a:r>
              <a:rPr lang="en-US" sz="2400" dirty="0"/>
              <a:t>to take prevalence over scientific </a:t>
            </a:r>
            <a:r>
              <a:rPr lang="en-US" sz="2400" dirty="0" smtClean="0"/>
              <a:t>issues</a:t>
            </a:r>
          </a:p>
          <a:p>
            <a:r>
              <a:rPr lang="en-US" sz="2400" dirty="0" smtClean="0"/>
              <a:t>The Japanese review of the ILC has given the community ~ 2 years to reach a consensus about ( personal wording) 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Consensus in the scientific community that the ILC is the thing to do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Consensus in the (local) constituencies that the </a:t>
            </a:r>
            <a:r>
              <a:rPr lang="en-US" sz="2400" dirty="0" err="1" smtClean="0">
                <a:solidFill>
                  <a:srgbClr val="0000FF"/>
                </a:solidFill>
              </a:rPr>
              <a:t>iLC</a:t>
            </a:r>
            <a:r>
              <a:rPr lang="en-US" sz="2400" dirty="0" smtClean="0">
                <a:solidFill>
                  <a:srgbClr val="0000FF"/>
                </a:solidFill>
              </a:rPr>
              <a:t> is the best way to invest the resources in view of promoting growth 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</a:rPr>
              <a:t>Consensus in the world community to commit to contribute</a:t>
            </a:r>
          </a:p>
          <a:p>
            <a:r>
              <a:rPr lang="en-US" sz="2400" dirty="0" smtClean="0"/>
              <a:t>Do we believe that such level of ‘global’ consensus is achievable ?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/>
          <a:p>
            <a:pPr algn="ctr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t>July 23 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t>Higgs Hunting,  T. Camporesi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F329-7A06-F249-AF00-A5FC8A1C1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05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cavities quality for XFEL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/>
          <a:p>
            <a:pPr algn="ctr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t>July 23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t>Higgs Hunting,  T. Camporesi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F329-7A06-F249-AF00-A5FC8A1C1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xfel RI histogr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4458628" cy="3090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triped Right Arrow 8"/>
          <p:cNvSpPr/>
          <p:nvPr/>
        </p:nvSpPr>
        <p:spPr>
          <a:xfrm rot="2270641">
            <a:off x="4247833" y="2098909"/>
            <a:ext cx="1964388" cy="1259828"/>
          </a:xfrm>
          <a:prstGeom prst="stripedRightArrow">
            <a:avLst>
              <a:gd name="adj1" fmla="val 51807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defTabSz="584170" rtl="0" latinLnBrk="1" hangingPunct="0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0" name="Picture 2" descr="C:\Users\Weise\Desktop\2012_04_17 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2701"/>
            <a:ext cx="3602903" cy="168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34" y="2326309"/>
            <a:ext cx="2593397" cy="18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S:\user\groups\mdi\dnoelle\public\20130222_XTL_XS1_XTD2\images\large\20130222-IMG_65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71" y="3219588"/>
            <a:ext cx="1934815" cy="128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xfel-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617" y="1660189"/>
            <a:ext cx="1580667" cy="889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382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what next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hould we decide </a:t>
            </a:r>
            <a:r>
              <a:rPr lang="en-US" dirty="0"/>
              <a:t>the “next steps” in a piece-meal fashion, i.e. one project at a time [ILC, neutrinos in the US, FCC, </a:t>
            </a:r>
            <a:r>
              <a:rPr lang="en-US" dirty="0" err="1"/>
              <a:t>etc</a:t>
            </a:r>
            <a:r>
              <a:rPr lang="en-US" dirty="0"/>
              <a:t>] </a:t>
            </a:r>
            <a:r>
              <a:rPr lang="en-US" dirty="0" smtClean="0"/>
              <a:t>? Or should we push as community to have one </a:t>
            </a:r>
            <a:r>
              <a:rPr lang="en-US" dirty="0"/>
              <a:t>big package </a:t>
            </a:r>
            <a:r>
              <a:rPr lang="en-US" dirty="0" smtClean="0"/>
              <a:t>deal?</a:t>
            </a:r>
            <a:br>
              <a:rPr lang="en-US" dirty="0" smtClean="0"/>
            </a:br>
            <a:r>
              <a:rPr lang="en-US" dirty="0" smtClean="0"/>
              <a:t>It is </a:t>
            </a:r>
            <a:r>
              <a:rPr lang="en-US" dirty="0"/>
              <a:t>more difficult because of the timescales, but avoids making decisions that then “mortgage” the other future </a:t>
            </a:r>
            <a:r>
              <a:rPr lang="en-US" dirty="0" smtClean="0"/>
              <a:t>projects.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4 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LHCC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F329-7A06-F249-AF00-A5FC8A1C1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the human factor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ome of the new challenging projects are ‘green field’ projects.</a:t>
            </a:r>
            <a:br>
              <a:rPr lang="en-US" dirty="0" smtClean="0"/>
            </a:br>
            <a:r>
              <a:rPr lang="en-US" dirty="0" smtClean="0"/>
              <a:t>Integration of international community into the new ‘sites’ will be different from the ‘traditional’ migration into historical labs which have grown ‘progressively’ over many years like FNAL , CERN…</a:t>
            </a:r>
          </a:p>
          <a:p>
            <a:r>
              <a:rPr lang="en-US" dirty="0" smtClean="0"/>
              <a:t>As the international participation is a must for any of the future projects and that will imply massive migration of </a:t>
            </a:r>
            <a:r>
              <a:rPr lang="en-US" dirty="0"/>
              <a:t>‘human resource’ </a:t>
            </a:r>
            <a:r>
              <a:rPr lang="en-US" dirty="0" smtClean="0"/>
              <a:t>: is it correct to take this for granted?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/>
          <a:p>
            <a:pPr algn="ctr"/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t>july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t> 23 2014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t>Higgs Hunting,  T. Camporesi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F329-7A06-F249-AF00-A5FC8A1C1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1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r>
              <a:rPr lang="en-US" smtClean="0"/>
              <a:t>: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focus of all discussions is about VERY large projects ( FCC,ILC, LBNF, </a:t>
            </a:r>
            <a:r>
              <a:rPr lang="en-US" dirty="0" err="1" smtClean="0"/>
              <a:t>CepC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the background Japan and China have a very rich complementary program ( </a:t>
            </a:r>
            <a:r>
              <a:rPr lang="en-US" dirty="0" err="1" smtClean="0"/>
              <a:t>superB</a:t>
            </a:r>
            <a:r>
              <a:rPr lang="en-US" dirty="0" smtClean="0"/>
              <a:t>, Neutrino programs..) </a:t>
            </a:r>
          </a:p>
          <a:p>
            <a:r>
              <a:rPr lang="en-US" dirty="0" smtClean="0"/>
              <a:t>Should Europe/CERN also consider (cheaper !) diverse programs ? ( beyond NA62… SHIP is an example 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March 4 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LHCC ,  T. Camporesi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F329-7A06-F249-AF00-A5FC8A1C1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7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 from </a:t>
            </a:r>
            <a:r>
              <a:rPr lang="en-US" dirty="0" err="1" smtClean="0"/>
              <a:t>Fabiola</a:t>
            </a:r>
            <a:r>
              <a:rPr lang="en-US" dirty="0" smtClean="0"/>
              <a:t>: A compendium of future colliders parameters, challenges and physics objectives. I have them posted for reference and as possible background material for the discussion</a:t>
            </a:r>
          </a:p>
          <a:p>
            <a:r>
              <a:rPr lang="en-US" dirty="0" smtClean="0"/>
              <a:t>I have compiled a set of questions ( not always asked )… will try to dedicate ~10 minutes discussion each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17 July,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CMS induction ,  T. Camporesi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F329-7A06-F249-AF00-A5FC8A1C1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7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00392" y="6532028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91951"/>
            <a:ext cx="2452725" cy="384721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900" dirty="0" smtClean="0">
                <a:effectLst/>
              </a:rPr>
              <a:t>Future </a:t>
            </a:r>
            <a:r>
              <a:rPr lang="en-US" sz="1900" dirty="0" err="1" smtClean="0">
                <a:effectLst/>
              </a:rPr>
              <a:t>e</a:t>
            </a:r>
            <a:r>
              <a:rPr lang="en-US" sz="1900" baseline="30000" dirty="0" err="1" smtClean="0">
                <a:effectLst/>
              </a:rPr>
              <a:t>+</a:t>
            </a:r>
            <a:r>
              <a:rPr lang="en-US" sz="1900" dirty="0" err="1" smtClean="0">
                <a:effectLst/>
              </a:rPr>
              <a:t>e</a:t>
            </a:r>
            <a:r>
              <a:rPr lang="en-US" sz="1900" baseline="30000" dirty="0" smtClean="0">
                <a:effectLst/>
              </a:rPr>
              <a:t>- </a:t>
            </a:r>
            <a:r>
              <a:rPr lang="en-US" sz="1900" dirty="0" smtClean="0">
                <a:effectLst/>
              </a:rPr>
              <a:t>colliders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3736" y="116632"/>
            <a:ext cx="2041710" cy="33855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L~ 10</a:t>
            </a:r>
            <a:r>
              <a:rPr lang="en-US" baseline="30000" dirty="0" smtClean="0">
                <a:solidFill>
                  <a:srgbClr val="000000"/>
                </a:solidFill>
                <a:effectLst/>
              </a:rPr>
              <a:t>34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-10</a:t>
            </a:r>
            <a:r>
              <a:rPr lang="en-US" baseline="30000" dirty="0" smtClean="0">
                <a:solidFill>
                  <a:srgbClr val="000000"/>
                </a:solidFill>
                <a:effectLst/>
              </a:rPr>
              <a:t>35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cm</a:t>
            </a:r>
            <a:r>
              <a:rPr lang="en-US" baseline="30000" dirty="0" smtClean="0">
                <a:solidFill>
                  <a:srgbClr val="000000"/>
                </a:solidFill>
                <a:effectLst/>
              </a:rPr>
              <a:t>-2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s</a:t>
            </a:r>
            <a:r>
              <a:rPr lang="en-US" baseline="30000" dirty="0" smtClean="0">
                <a:solidFill>
                  <a:srgbClr val="000000"/>
                </a:solidFill>
                <a:effectLst/>
              </a:rPr>
              <a:t>-1</a:t>
            </a:r>
            <a:endParaRPr lang="en-US" baseline="30000" dirty="0" smtClean="0">
              <a:effectLst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9512" y="548680"/>
            <a:ext cx="8892480" cy="1569660"/>
            <a:chOff x="251520" y="620688"/>
            <a:chExt cx="8892480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251520" y="620688"/>
              <a:ext cx="8771451" cy="1569660"/>
            </a:xfrm>
            <a:prstGeom prst="rect">
              <a:avLst/>
            </a:prstGeom>
            <a:solidFill>
              <a:srgbClr val="330066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/>
                </a:rPr>
                <a:t>√</a:t>
              </a:r>
              <a:r>
                <a:rPr lang="en-US" dirty="0" smtClean="0">
                  <a:solidFill>
                    <a:schemeClr val="bg1"/>
                  </a:solidFill>
                  <a:effectLst/>
                </a:rPr>
                <a:t>s (</a:t>
              </a:r>
              <a:r>
                <a:rPr lang="en-US" dirty="0" err="1" smtClean="0">
                  <a:solidFill>
                    <a:schemeClr val="bg1"/>
                  </a:solidFill>
                  <a:effectLst/>
                </a:rPr>
                <a:t>GeV</a:t>
              </a:r>
              <a:r>
                <a:rPr lang="en-US" dirty="0" smtClean="0">
                  <a:solidFill>
                    <a:schemeClr val="bg1"/>
                  </a:solidFill>
                  <a:effectLst/>
                </a:rPr>
                <a:t>)                        Main physics goals</a:t>
              </a:r>
            </a:p>
            <a:p>
              <a:r>
                <a:rPr lang="en-US" dirty="0">
                  <a:solidFill>
                    <a:schemeClr val="bg1"/>
                  </a:solidFill>
                  <a:effectLst/>
                  <a:sym typeface="Wingdings"/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  <a:effectLst/>
                  <a:sym typeface="Wingdings"/>
                </a:rPr>
                <a:t>90                Z-pole precision EW measurements beyond LEP, SLC </a:t>
              </a:r>
            </a:p>
            <a:p>
              <a:r>
                <a:rPr lang="en-US" dirty="0" smtClean="0">
                  <a:solidFill>
                    <a:schemeClr val="bg1"/>
                  </a:solidFill>
                  <a:effectLst/>
                </a:rPr>
                <a:t>180   </a:t>
              </a:r>
              <a:r>
                <a:rPr lang="en-US" dirty="0">
                  <a:solidFill>
                    <a:schemeClr val="bg1"/>
                  </a:solidFill>
                  <a:effectLst/>
                  <a:sym typeface="Wingdings"/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  <a:effectLst/>
                  <a:sym typeface="Wingdings"/>
                </a:rPr>
                <a:t>           WW precision physics (mass at threshold) </a:t>
              </a:r>
            </a:p>
            <a:p>
              <a:r>
                <a:rPr lang="en-US" dirty="0" smtClean="0">
                  <a:solidFill>
                    <a:schemeClr val="bg1"/>
                  </a:solidFill>
                  <a:effectLst/>
                </a:rPr>
                <a:t>250  </a:t>
              </a:r>
              <a:r>
                <a:rPr lang="en-US" dirty="0" smtClean="0">
                  <a:solidFill>
                    <a:schemeClr val="bg1"/>
                  </a:solidFill>
                  <a:effectLst/>
                  <a:sym typeface="Wingdings"/>
                </a:rPr>
                <a:t>             Higgs precision physics (HZ)</a:t>
              </a:r>
            </a:p>
            <a:p>
              <a:r>
                <a:rPr lang="en-US" dirty="0" smtClean="0">
                  <a:solidFill>
                    <a:schemeClr val="bg1"/>
                  </a:solidFill>
                  <a:effectLst/>
                </a:rPr>
                <a:t>350  </a:t>
              </a:r>
              <a:r>
                <a:rPr lang="en-US" dirty="0" smtClean="0">
                  <a:solidFill>
                    <a:schemeClr val="bg1"/>
                  </a:solidFill>
                  <a:effectLst/>
                  <a:sym typeface="Wingdings"/>
                </a:rPr>
                <a:t>             Higgs precision physics (HZ, </a:t>
              </a:r>
              <a:r>
                <a:rPr lang="en-US" dirty="0" err="1" smtClean="0">
                  <a:solidFill>
                    <a:schemeClr val="bg1"/>
                  </a:solidFill>
                  <a:effectLst/>
                  <a:sym typeface="Wingdings"/>
                </a:rPr>
                <a:t>Hνν</a:t>
              </a:r>
              <a:r>
                <a:rPr lang="en-US" dirty="0">
                  <a:solidFill>
                    <a:schemeClr val="bg1"/>
                  </a:solidFill>
                  <a:effectLst/>
                  <a:sym typeface="Wingdings"/>
                </a:rPr>
                <a:t>), top precision physics (mass at threshold</a:t>
              </a:r>
              <a:r>
                <a:rPr lang="en-US" dirty="0" smtClean="0">
                  <a:solidFill>
                    <a:schemeClr val="bg1"/>
                  </a:solidFill>
                  <a:effectLst/>
                  <a:sym typeface="Wingdings"/>
                </a:rPr>
                <a:t>)</a:t>
              </a:r>
            </a:p>
            <a:p>
              <a:r>
                <a:rPr lang="en-US" dirty="0" smtClean="0">
                  <a:solidFill>
                    <a:schemeClr val="bg1"/>
                  </a:solidFill>
                  <a:effectLst/>
                </a:rPr>
                <a:t>500-3000</a:t>
              </a:r>
              <a:r>
                <a:rPr lang="en-US" dirty="0" smtClean="0">
                  <a:solidFill>
                    <a:schemeClr val="bg1"/>
                  </a:solidFill>
                  <a:effectLst/>
                  <a:sym typeface="Wingdings"/>
                </a:rPr>
                <a:t>     </a:t>
              </a:r>
              <a:r>
                <a:rPr lang="en-US" dirty="0" err="1" smtClean="0">
                  <a:solidFill>
                    <a:schemeClr val="bg1"/>
                  </a:solidFill>
                  <a:effectLst/>
                  <a:sym typeface="Wingdings"/>
                </a:rPr>
                <a:t>ttH</a:t>
              </a:r>
              <a:r>
                <a:rPr lang="en-US" dirty="0" smtClean="0">
                  <a:solidFill>
                    <a:schemeClr val="bg1"/>
                  </a:solidFill>
                  <a:effectLst/>
                  <a:sym typeface="Wingdings"/>
                </a:rPr>
                <a:t>, HH (including self-couplings), direct searches for new physics </a:t>
              </a:r>
              <a:endParaRPr lang="en-US" dirty="0" smtClean="0"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1403648" y="620688"/>
              <a:ext cx="0" cy="154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51520" y="908720"/>
              <a:ext cx="88924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37015" y="2276872"/>
            <a:ext cx="9143497" cy="4525200"/>
            <a:chOff x="72007" y="2276872"/>
            <a:chExt cx="9143497" cy="4525200"/>
          </a:xfrm>
        </p:grpSpPr>
        <p:sp>
          <p:nvSpPr>
            <p:cNvPr id="9" name="TextBox 8"/>
            <p:cNvSpPr txBox="1"/>
            <p:nvPr/>
          </p:nvSpPr>
          <p:spPr>
            <a:xfrm>
              <a:off x="72008" y="2276872"/>
              <a:ext cx="9108504" cy="45243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6666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/>
                </a:rPr>
                <a:t>          </a:t>
              </a:r>
              <a:r>
                <a:rPr lang="en-US" dirty="0">
                  <a:effectLst/>
                </a:rPr>
                <a:t> </a:t>
              </a:r>
              <a:r>
                <a:rPr lang="en-US" dirty="0" smtClean="0">
                  <a:effectLst/>
                </a:rPr>
                <a:t>                        Linear colliders                            Circular colliders</a:t>
              </a:r>
            </a:p>
            <a:p>
              <a:endParaRPr lang="en-US" dirty="0">
                <a:effectLst/>
              </a:endParaRPr>
            </a:p>
            <a:p>
              <a:r>
                <a:rPr lang="en-US" dirty="0">
                  <a:effectLst/>
                </a:rPr>
                <a:t>√s </a:t>
              </a:r>
              <a:r>
                <a:rPr lang="en-US" dirty="0" smtClean="0">
                  <a:effectLst/>
                </a:rPr>
                <a:t>reach                        multi-</a:t>
              </a:r>
              <a:r>
                <a:rPr lang="en-US" dirty="0" err="1" smtClean="0">
                  <a:effectLst/>
                </a:rPr>
                <a:t>TeV</a:t>
              </a:r>
              <a:r>
                <a:rPr lang="en-US" dirty="0">
                  <a:effectLst/>
                </a:rPr>
                <a:t>   </a:t>
              </a:r>
              <a:r>
                <a:rPr lang="en-US" dirty="0" smtClean="0">
                  <a:effectLst/>
                </a:rPr>
                <a:t>                                limited to &lt; 500 </a:t>
              </a:r>
              <a:r>
                <a:rPr lang="en-US" dirty="0" err="1" smtClean="0">
                  <a:effectLst/>
                </a:rPr>
                <a:t>GeV</a:t>
              </a:r>
              <a:r>
                <a:rPr lang="en-US" dirty="0" smtClean="0">
                  <a:effectLst/>
                </a:rPr>
                <a:t> </a:t>
              </a:r>
              <a:r>
                <a:rPr lang="en-US" sz="1400" dirty="0" smtClean="0">
                  <a:effectLst/>
                </a:rPr>
                <a:t> </a:t>
              </a:r>
              <a:endParaRPr lang="en-US" sz="1400" dirty="0">
                <a:effectLst/>
              </a:endParaRPr>
            </a:p>
            <a:p>
              <a:r>
                <a:rPr lang="en-US" dirty="0" smtClean="0">
                  <a:effectLst/>
                </a:rPr>
                <a:t> </a:t>
              </a:r>
              <a:r>
                <a:rPr lang="en-US" dirty="0">
                  <a:effectLst/>
                </a:rPr>
                <a:t>                                                                            </a:t>
              </a:r>
              <a:r>
                <a:rPr lang="en-US" dirty="0" smtClean="0">
                  <a:effectLst/>
                </a:rPr>
                <a:t>      </a:t>
              </a:r>
              <a:r>
                <a:rPr lang="en-US" sz="1400" dirty="0" smtClean="0">
                  <a:effectLst/>
                </a:rPr>
                <a:t>by </a:t>
              </a:r>
              <a:r>
                <a:rPr lang="en-US" sz="1400" dirty="0">
                  <a:effectLst/>
                </a:rPr>
                <a:t>synchrotron </a:t>
              </a:r>
              <a:r>
                <a:rPr lang="en-US" sz="1400" dirty="0" smtClean="0">
                  <a:effectLst/>
                </a:rPr>
                <a:t>radiation SR </a:t>
              </a:r>
              <a:r>
                <a:rPr lang="en-US" sz="1400" dirty="0" smtClean="0">
                  <a:solidFill>
                    <a:srgbClr val="000000"/>
                  </a:solidFill>
                  <a:effectLst/>
                </a:rPr>
                <a:t>~ </a:t>
              </a:r>
              <a:r>
                <a:rPr lang="en-US" sz="1400" dirty="0">
                  <a:solidFill>
                    <a:srgbClr val="000000"/>
                  </a:solidFill>
                  <a:effectLst/>
                </a:rPr>
                <a:t>E</a:t>
              </a:r>
              <a:r>
                <a:rPr lang="en-US" sz="1400" baseline="30000" dirty="0">
                  <a:solidFill>
                    <a:srgbClr val="000000"/>
                  </a:solidFill>
                  <a:effectLst/>
                </a:rPr>
                <a:t>4</a:t>
              </a:r>
              <a:r>
                <a:rPr lang="en-US" sz="1400" baseline="-25000" dirty="0">
                  <a:solidFill>
                    <a:srgbClr val="000000"/>
                  </a:solidFill>
                  <a:effectLst/>
                </a:rPr>
                <a:t>beam</a:t>
              </a:r>
              <a:r>
                <a:rPr lang="en-US" sz="1400" dirty="0">
                  <a:solidFill>
                    <a:srgbClr val="000000"/>
                  </a:solidFill>
                  <a:effectLst/>
                </a:rPr>
                <a:t>/</a:t>
              </a:r>
              <a:r>
                <a:rPr lang="en-US" sz="1400" dirty="0" smtClean="0">
                  <a:solidFill>
                    <a:srgbClr val="000000"/>
                  </a:solidFill>
                  <a:effectLst/>
                </a:rPr>
                <a:t>R</a:t>
              </a:r>
              <a:endParaRPr lang="en-US" sz="1400" dirty="0" smtClean="0">
                <a:effectLst/>
              </a:endParaRPr>
            </a:p>
            <a:p>
              <a:endParaRPr lang="en-US" dirty="0">
                <a:solidFill>
                  <a:srgbClr val="000000"/>
                </a:solidFill>
                <a:effectLst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effectLst/>
                </a:rPr>
                <a:t>Luminosity                   low repetition rate                 </a:t>
              </a:r>
              <a:r>
                <a:rPr lang="en-US" dirty="0" smtClean="0">
                  <a:effectLst/>
                </a:rPr>
                <a:t>large </a:t>
              </a:r>
              <a:r>
                <a:rPr lang="en-US" dirty="0">
                  <a:effectLst/>
                </a:rPr>
                <a:t>number of </a:t>
              </a:r>
              <a:r>
                <a:rPr lang="en-US" dirty="0" smtClean="0">
                  <a:effectLst/>
                </a:rPr>
                <a:t>continuously</a:t>
              </a:r>
              <a:endParaRPr lang="en-US" dirty="0" smtClean="0">
                <a:solidFill>
                  <a:srgbClr val="000000"/>
                </a:solidFill>
                <a:effectLst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effectLst/>
                </a:rPr>
                <a:t>                                  </a:t>
              </a:r>
              <a:r>
                <a:rPr lang="en-US" dirty="0" smtClean="0">
                  <a:solidFill>
                    <a:srgbClr val="000000"/>
                  </a:solidFill>
                  <a:effectLst/>
                  <a:sym typeface="Wingdings"/>
                </a:rPr>
                <a:t> L </a:t>
              </a:r>
              <a:r>
                <a:rPr lang="en-US" dirty="0" smtClean="0">
                  <a:effectLst/>
                  <a:sym typeface="Wingdings"/>
                </a:rPr>
                <a:t>from squeezing                 </a:t>
              </a:r>
              <a:r>
                <a:rPr lang="en-US" dirty="0" smtClean="0">
                  <a:effectLst/>
                </a:rPr>
                <a:t>circulating bunches </a:t>
              </a:r>
              <a:r>
                <a:rPr lang="en-US" dirty="0" smtClean="0">
                  <a:effectLst/>
                  <a:sym typeface="Wingdings"/>
                </a:rPr>
                <a:t> larger beam size</a:t>
              </a:r>
            </a:p>
            <a:p>
              <a:r>
                <a:rPr lang="en-US" dirty="0" smtClean="0">
                  <a:effectLst/>
                  <a:sym typeface="Wingdings"/>
                </a:rPr>
                <a:t>                                      beams to </a:t>
              </a:r>
              <a:r>
                <a:rPr lang="en-US" dirty="0" smtClean="0">
                  <a:solidFill>
                    <a:srgbClr val="000000"/>
                  </a:solidFill>
                  <a:effectLst/>
                </a:rPr>
                <a:t>~ </a:t>
              </a:r>
              <a:r>
                <a:rPr lang="en-US" dirty="0">
                  <a:solidFill>
                    <a:srgbClr val="000000"/>
                  </a:solidFill>
                  <a:effectLst/>
                </a:rPr>
                <a:t>nm size </a:t>
              </a:r>
              <a:r>
                <a:rPr lang="en-US" dirty="0" smtClean="0">
                  <a:solidFill>
                    <a:srgbClr val="000000"/>
                  </a:solidFill>
                  <a:effectLst/>
                </a:rPr>
                <a:t>             </a:t>
              </a:r>
              <a:r>
                <a:rPr lang="en-US" dirty="0" smtClean="0">
                  <a:solidFill>
                    <a:srgbClr val="000000"/>
                  </a:solidFill>
                  <a:effectLst/>
                  <a:sym typeface="Wingdings"/>
                </a:rPr>
                <a:t> smaller </a:t>
              </a:r>
              <a:r>
                <a:rPr lang="en-US" dirty="0" err="1" smtClean="0">
                  <a:solidFill>
                    <a:srgbClr val="000000"/>
                  </a:solidFill>
                  <a:effectLst/>
                  <a:sym typeface="Wingdings"/>
                </a:rPr>
                <a:t>beamstrahlung</a:t>
              </a:r>
              <a:r>
                <a:rPr lang="en-US" dirty="0" smtClean="0">
                  <a:solidFill>
                    <a:srgbClr val="000000"/>
                  </a:solidFill>
                  <a:effectLst/>
                  <a:sym typeface="Wingdings"/>
                </a:rPr>
                <a:t>  </a:t>
              </a:r>
            </a:p>
            <a:p>
              <a:r>
                <a:rPr lang="en-US" dirty="0" smtClean="0">
                  <a:solidFill>
                    <a:srgbClr val="000000"/>
                  </a:solidFill>
                  <a:effectLst/>
                  <a:sym typeface="Wingdings"/>
                </a:rPr>
                <a:t>                                   large </a:t>
              </a:r>
              <a:r>
                <a:rPr lang="en-US" dirty="0" err="1" smtClean="0">
                  <a:solidFill>
                    <a:srgbClr val="000000"/>
                  </a:solidFill>
                  <a:effectLst/>
                  <a:sym typeface="Wingdings"/>
                </a:rPr>
                <a:t>beamstrahlung</a:t>
              </a:r>
              <a:r>
                <a:rPr lang="en-US" dirty="0" smtClean="0">
                  <a:solidFill>
                    <a:srgbClr val="000000"/>
                  </a:solidFill>
                  <a:effectLst/>
                  <a:sym typeface="Wingdings"/>
                </a:rPr>
                <a:t>             cleaner environment, smaller E spread</a:t>
              </a:r>
              <a:endParaRPr lang="en-US" dirty="0" smtClean="0">
                <a:solidFill>
                  <a:srgbClr val="000000"/>
                </a:solidFill>
                <a:effectLst/>
              </a:endParaRPr>
            </a:p>
            <a:p>
              <a:endParaRPr lang="en-US" dirty="0">
                <a:solidFill>
                  <a:srgbClr val="000000"/>
                </a:solidFill>
                <a:effectLst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effectLst/>
                </a:rPr>
                <a:t>Injection                   fresh </a:t>
              </a:r>
              <a:r>
                <a:rPr lang="en-US" dirty="0">
                  <a:solidFill>
                    <a:srgbClr val="000000"/>
                  </a:solidFill>
                  <a:effectLst/>
                </a:rPr>
                <a:t>bunches need to            </a:t>
              </a:r>
              <a:r>
                <a:rPr lang="en-US" dirty="0" smtClean="0">
                  <a:solidFill>
                    <a:srgbClr val="000000"/>
                  </a:solidFill>
                  <a:effectLst/>
                </a:rPr>
                <a:t> short L lifetime </a:t>
              </a:r>
              <a:r>
                <a:rPr lang="en-US" sz="1400" dirty="0" smtClean="0">
                  <a:solidFill>
                    <a:srgbClr val="000000"/>
                  </a:solidFill>
                  <a:effectLst/>
                </a:rPr>
                <a:t>(</a:t>
              </a:r>
              <a:r>
                <a:rPr lang="en-US" sz="1400" dirty="0">
                  <a:solidFill>
                    <a:srgbClr val="000000"/>
                  </a:solidFill>
                  <a:effectLst/>
                </a:rPr>
                <a:t>~ 3</a:t>
              </a:r>
              <a:r>
                <a:rPr lang="en-US" sz="1400" dirty="0" smtClean="0">
                  <a:solidFill>
                    <a:srgbClr val="000000"/>
                  </a:solidFill>
                  <a:effectLst/>
                </a:rPr>
                <a:t>0</a:t>
              </a:r>
              <a:r>
                <a:rPr lang="en-US" sz="1400" dirty="0">
                  <a:solidFill>
                    <a:srgbClr val="000000"/>
                  </a:solidFill>
                  <a:effectLst/>
                </a:rPr>
                <a:t>’) </a:t>
              </a:r>
              <a:r>
                <a:rPr lang="en-US" dirty="0">
                  <a:effectLst/>
                </a:rPr>
                <a:t>due to burn-off</a:t>
              </a:r>
              <a:endParaRPr lang="en-US" dirty="0">
                <a:solidFill>
                  <a:srgbClr val="000000"/>
                </a:solidFill>
                <a:effectLst/>
              </a:endParaRPr>
            </a:p>
            <a:p>
              <a:r>
                <a:rPr lang="en-US" dirty="0">
                  <a:solidFill>
                    <a:srgbClr val="000000"/>
                  </a:solidFill>
                  <a:effectLst/>
                </a:rPr>
                <a:t>                                  be injected at each cycle        </a:t>
              </a:r>
              <a:r>
                <a:rPr lang="en-US" dirty="0" smtClean="0">
                  <a:solidFill>
                    <a:srgbClr val="000000"/>
                  </a:solidFill>
                  <a:effectLst/>
                  <a:sym typeface="Wingdings"/>
                </a:rPr>
                <a:t> </a:t>
              </a:r>
              <a:r>
                <a:rPr lang="en-US" dirty="0" smtClean="0">
                  <a:effectLst/>
                </a:rPr>
                <a:t>continuous top-up </a:t>
              </a:r>
              <a:r>
                <a:rPr lang="en-US" dirty="0">
                  <a:effectLst/>
                </a:rPr>
                <a:t>e</a:t>
              </a:r>
              <a:r>
                <a:rPr lang="en-US" baseline="30000" dirty="0">
                  <a:effectLst/>
                </a:rPr>
                <a:t>±</a:t>
              </a:r>
              <a:r>
                <a:rPr lang="en-US" dirty="0">
                  <a:effectLst/>
                </a:rPr>
                <a:t> </a:t>
              </a:r>
              <a:r>
                <a:rPr lang="en-US" dirty="0" smtClean="0">
                  <a:effectLst/>
                </a:rPr>
                <a:t>injection</a:t>
              </a:r>
            </a:p>
            <a:p>
              <a:endParaRPr lang="en-US" dirty="0" smtClean="0">
                <a:solidFill>
                  <a:srgbClr val="000000"/>
                </a:solidFill>
                <a:effectLst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effectLst/>
                </a:rPr>
                <a:t>L </a:t>
              </a:r>
              <a:r>
                <a:rPr lang="en-US" dirty="0" err="1">
                  <a:solidFill>
                    <a:srgbClr val="000000"/>
                  </a:solidFill>
                  <a:effectLst/>
                </a:rPr>
                <a:t>vs</a:t>
              </a:r>
              <a:r>
                <a:rPr lang="en-US" dirty="0">
                  <a:solidFill>
                    <a:srgbClr val="000000"/>
                  </a:solidFill>
                  <a:effectLst/>
                </a:rPr>
                <a:t>  </a:t>
              </a:r>
              <a:r>
                <a:rPr lang="en-US" dirty="0">
                  <a:effectLst/>
                </a:rPr>
                <a:t>√s </a:t>
              </a:r>
              <a:r>
                <a:rPr lang="en-US" dirty="0">
                  <a:solidFill>
                    <a:srgbClr val="000000"/>
                  </a:solidFill>
                  <a:effectLst/>
                </a:rPr>
                <a:t>                </a:t>
              </a:r>
              <a:r>
                <a:rPr lang="en-US" dirty="0" smtClean="0">
                  <a:solidFill>
                    <a:srgbClr val="000000"/>
                  </a:solidFill>
                  <a:effectLst/>
                </a:rPr>
                <a:t>     increases at high E</a:t>
              </a:r>
              <a:r>
                <a:rPr lang="en-US" sz="1400" dirty="0" smtClean="0">
                  <a:solidFill>
                    <a:srgbClr val="000000"/>
                  </a:solidFill>
                  <a:effectLst/>
                </a:rPr>
                <a:t>            </a:t>
              </a:r>
              <a:r>
                <a:rPr lang="en-US" dirty="0" smtClean="0">
                  <a:solidFill>
                    <a:srgbClr val="000000"/>
                  </a:solidFill>
                  <a:effectLst/>
                </a:rPr>
                <a:t>                  increases at </a:t>
              </a:r>
              <a:r>
                <a:rPr lang="en-US" dirty="0">
                  <a:solidFill>
                    <a:srgbClr val="000000"/>
                  </a:solidFill>
                  <a:effectLst/>
                </a:rPr>
                <a:t>low </a:t>
              </a:r>
              <a:r>
                <a:rPr lang="en-US" dirty="0" smtClean="0">
                  <a:solidFill>
                    <a:srgbClr val="000000"/>
                  </a:solidFill>
                  <a:effectLst/>
                </a:rPr>
                <a:t>E </a:t>
              </a:r>
              <a:r>
                <a:rPr lang="en-US" sz="1400" dirty="0" smtClean="0">
                  <a:solidFill>
                    <a:srgbClr val="000000"/>
                  </a:solidFill>
                  <a:effectLst/>
                </a:rPr>
                <a:t>         </a:t>
              </a:r>
              <a:endParaRPr lang="en-US" sz="1400" dirty="0">
                <a:solidFill>
                  <a:srgbClr val="000000"/>
                </a:solidFill>
                <a:effectLst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effectLst/>
                </a:rPr>
                <a:t>                                 </a:t>
              </a:r>
              <a:r>
                <a:rPr lang="en-US" sz="1400" dirty="0" smtClean="0">
                  <a:solidFill>
                    <a:srgbClr val="000000"/>
                  </a:solidFill>
                  <a:effectLst/>
                </a:rPr>
                <a:t>(beam </a:t>
              </a:r>
              <a:r>
                <a:rPr lang="en-US" sz="1400" dirty="0" err="1" smtClean="0">
                  <a:solidFill>
                    <a:srgbClr val="000000"/>
                  </a:solidFill>
                  <a:effectLst/>
                </a:rPr>
                <a:t>emittance</a:t>
              </a:r>
              <a:r>
                <a:rPr lang="en-US" sz="1400" dirty="0" smtClean="0">
                  <a:solidFill>
                    <a:srgbClr val="000000"/>
                  </a:solidFill>
                  <a:effectLst/>
                </a:rPr>
                <a:t> decreases)           (less SR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sym typeface="Wingdings"/>
                </a:rPr>
                <a:t> RF power accelerates more bunches</a:t>
              </a:r>
              <a:r>
                <a:rPr lang="en-US" sz="1400" dirty="0" smtClean="0">
                  <a:solidFill>
                    <a:srgbClr val="000000"/>
                  </a:solidFill>
                  <a:effectLst/>
                </a:rPr>
                <a:t>)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effectLst/>
                </a:rPr>
                <a:t>  </a:t>
              </a:r>
              <a:endParaRPr lang="en-US" sz="1400" dirty="0">
                <a:solidFill>
                  <a:srgbClr val="000000"/>
                </a:solidFill>
                <a:effectLst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effectLst/>
                </a:rPr>
                <a:t>Number of                            1                                             several </a:t>
              </a:r>
            </a:p>
            <a:p>
              <a:r>
                <a:rPr lang="en-US" dirty="0">
                  <a:solidFill>
                    <a:srgbClr val="000000"/>
                  </a:solidFill>
                  <a:effectLst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effectLst/>
                </a:rPr>
                <a:t>nteraction regions  </a:t>
              </a:r>
              <a:r>
                <a:rPr lang="en-US" sz="1400" dirty="0" smtClean="0">
                  <a:solidFill>
                    <a:srgbClr val="000000"/>
                  </a:solidFill>
                  <a:effectLst/>
                </a:rPr>
                <a:t>(shared by 2 detectors push/pull?)</a:t>
              </a:r>
              <a:endParaRPr lang="en-US" sz="1400" dirty="0">
                <a:solidFill>
                  <a:srgbClr val="000000"/>
                </a:solidFill>
                <a:effectLst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2016223" y="2276872"/>
              <a:ext cx="0" cy="4525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5039040" y="2276872"/>
              <a:ext cx="0" cy="4525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72007" y="2636912"/>
              <a:ext cx="910850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72007" y="3356992"/>
              <a:ext cx="910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666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72007" y="4581128"/>
              <a:ext cx="910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666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72007" y="6165304"/>
              <a:ext cx="910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666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07504" y="5373216"/>
              <a:ext cx="910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666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179512" y="2204864"/>
            <a:ext cx="1646605" cy="338554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Complementary</a:t>
            </a:r>
          </a:p>
        </p:txBody>
      </p:sp>
    </p:spTree>
    <p:extLst>
      <p:ext uri="{BB962C8B-B14F-4D97-AF65-F5344CB8AC3E}">
        <p14:creationId xmlns:p14="http://schemas.microsoft.com/office/powerpoint/2010/main" val="230042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51520" y="116632"/>
            <a:ext cx="8064896" cy="4062651"/>
            <a:chOff x="251520" y="1340768"/>
            <a:chExt cx="8064896" cy="4062651"/>
          </a:xfrm>
        </p:grpSpPr>
        <p:sp>
          <p:nvSpPr>
            <p:cNvPr id="2" name="TextBox 1"/>
            <p:cNvSpPr txBox="1"/>
            <p:nvPr/>
          </p:nvSpPr>
          <p:spPr>
            <a:xfrm>
              <a:off x="251520" y="1340768"/>
              <a:ext cx="8027625" cy="4062651"/>
            </a:xfrm>
            <a:prstGeom prst="rect">
              <a:avLst/>
            </a:prstGeom>
            <a:solidFill>
              <a:srgbClr val="CCCC99"/>
            </a:solidFill>
            <a:ln w="38100" cmpd="sng">
              <a:solidFill>
                <a:srgbClr val="3333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</a:rPr>
                <a:t>                                               </a:t>
              </a:r>
              <a:r>
                <a:rPr lang="en-US" sz="1800" dirty="0" err="1" smtClean="0">
                  <a:effectLst/>
                </a:rPr>
                <a:t>CepC</a:t>
              </a:r>
              <a:r>
                <a:rPr lang="en-US" sz="1800" dirty="0" smtClean="0">
                  <a:effectLst/>
                </a:rPr>
                <a:t>      </a:t>
              </a:r>
              <a:r>
                <a:rPr lang="en-US" dirty="0" smtClean="0">
                  <a:effectLst/>
                </a:rPr>
                <a:t>                               </a:t>
              </a:r>
              <a:r>
                <a:rPr lang="en-US" sz="1800" dirty="0" smtClean="0">
                  <a:effectLst/>
                </a:rPr>
                <a:t>FCC-</a:t>
              </a:r>
              <a:r>
                <a:rPr lang="en-US" sz="1800" dirty="0" err="1" smtClean="0">
                  <a:effectLst/>
                </a:rPr>
                <a:t>ee</a:t>
              </a:r>
              <a:endParaRPr lang="en-US" sz="1800" dirty="0" smtClean="0">
                <a:effectLst/>
              </a:endParaRPr>
            </a:p>
            <a:p>
              <a:endParaRPr lang="en-US" dirty="0" smtClean="0">
                <a:effectLst/>
              </a:endParaRPr>
            </a:p>
            <a:p>
              <a:r>
                <a:rPr lang="en-US" dirty="0" smtClean="0">
                  <a:effectLst/>
                </a:rPr>
                <a:t>Ring (km)                                 53.6                                          100 </a:t>
              </a:r>
            </a:p>
            <a:p>
              <a:endParaRPr lang="en-US" dirty="0" smtClean="0">
                <a:effectLst/>
              </a:endParaRPr>
            </a:p>
            <a:p>
              <a:r>
                <a:rPr lang="en-US" dirty="0" smtClean="0">
                  <a:effectLst/>
                </a:rPr>
                <a:t>√s (</a:t>
              </a:r>
              <a:r>
                <a:rPr lang="en-US" dirty="0" err="1" smtClean="0">
                  <a:effectLst/>
                </a:rPr>
                <a:t>GeV</a:t>
              </a:r>
              <a:r>
                <a:rPr lang="en-US" dirty="0" smtClean="0">
                  <a:effectLst/>
                </a:rPr>
                <a:t>)                                   240                         240            350             90</a:t>
              </a:r>
            </a:p>
            <a:p>
              <a:r>
                <a:rPr lang="en-US" dirty="0" smtClean="0">
                  <a:effectLst/>
                </a:rPr>
                <a:t>E loss per turn (</a:t>
              </a:r>
              <a:r>
                <a:rPr lang="en-US" dirty="0" err="1" smtClean="0">
                  <a:effectLst/>
                </a:rPr>
                <a:t>GeV</a:t>
              </a:r>
              <a:r>
                <a:rPr lang="en-US" dirty="0" smtClean="0">
                  <a:effectLst/>
                </a:rPr>
                <a:t>)                 3                            1.7              7.5             0.03 </a:t>
              </a:r>
            </a:p>
            <a:p>
              <a:r>
                <a:rPr lang="en-US" dirty="0" smtClean="0">
                  <a:effectLst/>
                </a:rPr>
                <a:t>Total RF voltage (GV)               6.9                          </a:t>
              </a:r>
              <a:r>
                <a:rPr lang="en-US" dirty="0">
                  <a:effectLst/>
                </a:rPr>
                <a:t>5</a:t>
              </a:r>
              <a:r>
                <a:rPr lang="en-US" dirty="0" smtClean="0">
                  <a:effectLst/>
                </a:rPr>
                <a:t>.5              11               2.5 </a:t>
              </a:r>
              <a:endParaRPr lang="en-US" sz="1400" dirty="0" smtClean="0">
                <a:effectLst/>
              </a:endParaRPr>
            </a:p>
            <a:p>
              <a:r>
                <a:rPr lang="en-US" dirty="0" smtClean="0">
                  <a:effectLst/>
                </a:rPr>
                <a:t>Beam current (mA)                  16.6                          30              6.6             1450 </a:t>
              </a:r>
            </a:p>
            <a:p>
              <a:r>
                <a:rPr lang="en-US" dirty="0">
                  <a:effectLst/>
                </a:rPr>
                <a:t>N. of bunches                        50 </a:t>
              </a:r>
              <a:r>
                <a:rPr lang="en-US" sz="1400" dirty="0">
                  <a:effectLst/>
                </a:rPr>
                <a:t>(one </a:t>
              </a:r>
              <a:r>
                <a:rPr lang="en-US" sz="1400" dirty="0" smtClean="0">
                  <a:effectLst/>
                </a:rPr>
                <a:t>ring!)                </a:t>
              </a:r>
              <a:r>
                <a:rPr lang="en-US" dirty="0" smtClean="0">
                  <a:effectLst/>
                </a:rPr>
                <a:t>1360            98             </a:t>
              </a:r>
              <a:r>
                <a:rPr lang="en-US" dirty="0">
                  <a:effectLst/>
                </a:rPr>
                <a:t>16700 </a:t>
              </a:r>
              <a:endParaRPr lang="en-US" dirty="0" smtClean="0">
                <a:effectLst/>
              </a:endParaRPr>
            </a:p>
            <a:p>
              <a:r>
                <a:rPr lang="en-US" dirty="0" smtClean="0">
                  <a:effectLst/>
                </a:rPr>
                <a:t>L (10</a:t>
              </a:r>
              <a:r>
                <a:rPr lang="en-US" baseline="30000" dirty="0" smtClean="0">
                  <a:effectLst/>
                </a:rPr>
                <a:t>34</a:t>
              </a:r>
              <a:r>
                <a:rPr lang="en-US" dirty="0" smtClean="0">
                  <a:effectLst/>
                </a:rPr>
                <a:t> cm</a:t>
              </a:r>
              <a:r>
                <a:rPr lang="en-US" baseline="30000" dirty="0" smtClean="0">
                  <a:effectLst/>
                </a:rPr>
                <a:t>-2</a:t>
              </a:r>
              <a:r>
                <a:rPr lang="en-US" dirty="0" smtClean="0">
                  <a:effectLst/>
                </a:rPr>
                <a:t> s</a:t>
              </a:r>
              <a:r>
                <a:rPr lang="en-US" baseline="30000" dirty="0" smtClean="0">
                  <a:effectLst/>
                </a:rPr>
                <a:t>-1</a:t>
              </a:r>
              <a:r>
                <a:rPr lang="en-US" dirty="0" smtClean="0">
                  <a:effectLst/>
                </a:rPr>
                <a:t>)/IP                   1.8                            6               1.8               28 </a:t>
              </a:r>
            </a:p>
            <a:p>
              <a:r>
                <a:rPr lang="en-US" dirty="0" smtClean="0">
                  <a:effectLst/>
                </a:rPr>
                <a:t>e</a:t>
              </a:r>
              <a:r>
                <a:rPr lang="en-US" baseline="30000" dirty="0" smtClean="0">
                  <a:effectLst/>
                </a:rPr>
                <a:t>±</a:t>
              </a:r>
              <a:r>
                <a:rPr lang="en-US" dirty="0" smtClean="0">
                  <a:effectLst/>
                </a:rPr>
                <a:t>/bunch (10</a:t>
              </a:r>
              <a:r>
                <a:rPr lang="en-US" baseline="30000" dirty="0" smtClean="0">
                  <a:effectLst/>
                </a:rPr>
                <a:t>11</a:t>
              </a:r>
              <a:r>
                <a:rPr lang="en-US" dirty="0" smtClean="0">
                  <a:effectLst/>
                </a:rPr>
                <a:t>)                         3.7                          0.46            1.4               1.8</a:t>
              </a:r>
            </a:p>
            <a:p>
              <a:r>
                <a:rPr lang="en-US" dirty="0" err="1" smtClean="0">
                  <a:effectLst/>
                </a:rPr>
                <a:t>σ</a:t>
              </a:r>
              <a:r>
                <a:rPr lang="en-US" baseline="-25000" dirty="0" err="1" smtClean="0">
                  <a:effectLst/>
                </a:rPr>
                <a:t>y</a:t>
              </a:r>
              <a:r>
                <a:rPr lang="en-US" dirty="0" smtClean="0">
                  <a:effectLst/>
                </a:rPr>
                <a:t>/</a:t>
              </a:r>
              <a:r>
                <a:rPr lang="en-US" dirty="0" err="1" smtClean="0">
                  <a:effectLst/>
                </a:rPr>
                <a:t>σ</a:t>
              </a:r>
              <a:r>
                <a:rPr lang="en-US" baseline="-25000" dirty="0" err="1" smtClean="0">
                  <a:effectLst/>
                </a:rPr>
                <a:t>x</a:t>
              </a:r>
              <a:r>
                <a:rPr lang="en-US" dirty="0" smtClean="0">
                  <a:effectLst/>
                </a:rPr>
                <a:t> at IP (</a:t>
              </a:r>
              <a:r>
                <a:rPr lang="en-US" dirty="0" err="1" smtClean="0">
                  <a:effectLst/>
                </a:rPr>
                <a:t>μm</a:t>
              </a:r>
              <a:r>
                <a:rPr lang="en-US" dirty="0" smtClean="0">
                  <a:effectLst/>
                </a:rPr>
                <a:t>)                     0.16/74                  0.045/22     0.045/45    0.25/121</a:t>
              </a:r>
            </a:p>
            <a:p>
              <a:r>
                <a:rPr lang="en-US" dirty="0" smtClean="0">
                  <a:effectLst/>
                </a:rPr>
                <a:t>Interaction Points                     2                             4                4                4 </a:t>
              </a:r>
            </a:p>
            <a:p>
              <a:r>
                <a:rPr lang="en-US" dirty="0" err="1" smtClean="0">
                  <a:effectLst/>
                </a:rPr>
                <a:t>Lumi</a:t>
              </a:r>
              <a:r>
                <a:rPr lang="en-US" dirty="0" smtClean="0">
                  <a:effectLst/>
                </a:rPr>
                <a:t> lifetime (min)                   60                            21              15               213  </a:t>
              </a:r>
            </a:p>
            <a:p>
              <a:endParaRPr lang="en-US" dirty="0" smtClean="0">
                <a:effectLst/>
              </a:endParaRPr>
            </a:p>
            <a:p>
              <a:r>
                <a:rPr lang="en-US" dirty="0">
                  <a:effectLst/>
                </a:rPr>
                <a:t>SR power/beam                       50 MW                                  </a:t>
              </a:r>
              <a:r>
                <a:rPr lang="en-US" dirty="0" smtClean="0">
                  <a:effectLst/>
                </a:rPr>
                <a:t>   50 MW                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2699792" y="1340768"/>
              <a:ext cx="0" cy="40324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644008" y="1340768"/>
              <a:ext cx="0" cy="40324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51520" y="1772816"/>
              <a:ext cx="80648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51520" y="2276872"/>
              <a:ext cx="80648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5868144" y="2276872"/>
              <a:ext cx="0" cy="270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164288" y="2276872"/>
              <a:ext cx="0" cy="270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51520" y="4941168"/>
              <a:ext cx="806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107504" y="4365104"/>
            <a:ext cx="6770203" cy="1815882"/>
          </a:xfrm>
          <a:prstGeom prst="rect">
            <a:avLst/>
          </a:prstGeom>
          <a:solidFill>
            <a:srgbClr val="3333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Main challenges: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FCC ring size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Synchrotron radiation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 100 MW RF system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    with high efficiency  </a:t>
            </a:r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Beam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polarization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for beam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energy calibration at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Z-pole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</a:t>
            </a:r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WW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threshold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&lt;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100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keV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to measure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</a:t>
            </a:r>
            <a:r>
              <a:rPr lang="en-US" baseline="-25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</a:t>
            </a:r>
            <a:r>
              <a:rPr lang="en-US" baseline="-25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to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&lt; MeV at FCC-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ee</a:t>
            </a:r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achine design </a:t>
            </a:r>
            <a:r>
              <a:rPr lang="en-US" dirty="0">
                <a:solidFill>
                  <a:schemeClr val="bg1"/>
                </a:solidFill>
              </a:rPr>
              <a:t>with large energy acceptance over full </a:t>
            </a:r>
            <a:r>
              <a:rPr lang="en-US" dirty="0" smtClean="0">
                <a:solidFill>
                  <a:schemeClr val="bg1"/>
                </a:solidFill>
              </a:rPr>
              <a:t>√s span</a:t>
            </a:r>
          </a:p>
        </p:txBody>
      </p:sp>
      <p:pic>
        <p:nvPicPr>
          <p:cNvPr id="30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14" y="4304873"/>
            <a:ext cx="2825490" cy="1140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2416" y="1412776"/>
            <a:ext cx="6911728" cy="288032"/>
            <a:chOff x="252416" y="1628800"/>
            <a:chExt cx="6911728" cy="288032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52416" y="1664832"/>
              <a:ext cx="2448000" cy="252000"/>
            </a:xfrm>
            <a:prstGeom prst="rect">
              <a:avLst/>
            </a:prstGeom>
            <a:solidFill>
              <a:srgbClr val="800000">
                <a:alpha val="2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868144" y="1628800"/>
              <a:ext cx="1296000" cy="252000"/>
            </a:xfrm>
            <a:prstGeom prst="rect">
              <a:avLst/>
            </a:prstGeom>
            <a:solidFill>
              <a:srgbClr val="800000">
                <a:alpha val="2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1520" y="1664832"/>
            <a:ext cx="8064896" cy="2484248"/>
            <a:chOff x="251520" y="1880856"/>
            <a:chExt cx="8064896" cy="2484248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51520" y="1880856"/>
              <a:ext cx="2448000" cy="252000"/>
            </a:xfrm>
            <a:prstGeom prst="rect">
              <a:avLst/>
            </a:prstGeom>
            <a:solidFill>
              <a:srgbClr val="3366FF">
                <a:alpha val="2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868144" y="1880856"/>
              <a:ext cx="1296000" cy="252000"/>
            </a:xfrm>
            <a:prstGeom prst="rect">
              <a:avLst/>
            </a:prstGeom>
            <a:solidFill>
              <a:srgbClr val="3366FF">
                <a:alpha val="2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644008" y="3933056"/>
              <a:ext cx="3672408" cy="432048"/>
            </a:xfrm>
            <a:prstGeom prst="rect">
              <a:avLst/>
            </a:prstGeom>
            <a:solidFill>
              <a:srgbClr val="3366FF">
                <a:alpha val="2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1520" y="3933056"/>
              <a:ext cx="2448272" cy="432048"/>
            </a:xfrm>
            <a:prstGeom prst="rect">
              <a:avLst/>
            </a:prstGeom>
            <a:solidFill>
              <a:srgbClr val="3366FF">
                <a:alpha val="2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1520" y="2132856"/>
            <a:ext cx="8064896" cy="504056"/>
            <a:chOff x="251520" y="2348880"/>
            <a:chExt cx="8064896" cy="50405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4644008" y="2348880"/>
              <a:ext cx="3672408" cy="504056"/>
            </a:xfrm>
            <a:prstGeom prst="rect">
              <a:avLst/>
            </a:prstGeom>
            <a:solidFill>
              <a:srgbClr val="008000">
                <a:alpha val="2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51520" y="2348880"/>
              <a:ext cx="2448272" cy="504056"/>
            </a:xfrm>
            <a:prstGeom prst="rect">
              <a:avLst/>
            </a:prstGeom>
            <a:solidFill>
              <a:srgbClr val="008000">
                <a:alpha val="2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7504" y="6259378"/>
            <a:ext cx="7736313" cy="553998"/>
          </a:xfrm>
          <a:prstGeom prst="rect">
            <a:avLst/>
          </a:prstGeom>
          <a:solidFill>
            <a:srgbClr val="CCFF66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effectLst/>
              </a:rPr>
              <a:t>Note: Super-KEKB is an excellent “prototype”, with  more stringent requirements on </a:t>
            </a:r>
            <a:endParaRPr lang="en-US" sz="1500" dirty="0">
              <a:effectLst/>
            </a:endParaRPr>
          </a:p>
          <a:p>
            <a:r>
              <a:rPr lang="en-US" sz="1500" dirty="0" smtClean="0">
                <a:effectLst/>
              </a:rPr>
              <a:t>          positron rate, momentum acceptance, lifetime, β</a:t>
            </a:r>
            <a:r>
              <a:rPr lang="en-US" sz="1500" baseline="-25000" dirty="0" smtClean="0">
                <a:effectLst/>
              </a:rPr>
              <a:t>y</a:t>
            </a:r>
            <a:r>
              <a:rPr lang="en-US" sz="1500" baseline="30000" dirty="0" smtClean="0">
                <a:effectLst/>
              </a:rPr>
              <a:t>*</a:t>
            </a:r>
            <a:endParaRPr lang="en-US" sz="1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352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1992" y="4725144"/>
            <a:ext cx="8954504" cy="2088232"/>
            <a:chOff x="235828" y="4365104"/>
            <a:chExt cx="8954504" cy="2088232"/>
          </a:xfrm>
        </p:grpSpPr>
        <p:sp>
          <p:nvSpPr>
            <p:cNvPr id="5" name="TextBox 4"/>
            <p:cNvSpPr txBox="1"/>
            <p:nvPr/>
          </p:nvSpPr>
          <p:spPr>
            <a:xfrm>
              <a:off x="235828" y="4365104"/>
              <a:ext cx="8954504" cy="2062103"/>
            </a:xfrm>
            <a:prstGeom prst="rect">
              <a:avLst/>
            </a:prstGeom>
            <a:solidFill>
              <a:srgbClr val="FFCCFF"/>
            </a:solidFill>
            <a:ln w="19050" cmpd="sng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effectLst/>
                </a:rPr>
                <a:t> </a:t>
              </a:r>
              <a:r>
                <a:rPr lang="en-US" dirty="0" smtClean="0">
                  <a:effectLst/>
                </a:rPr>
                <a:t>             Size     √s       RF     L </a:t>
              </a:r>
              <a:r>
                <a:rPr lang="en-US" sz="1300" dirty="0" smtClean="0">
                  <a:effectLst/>
                </a:rPr>
                <a:t>per IP    </a:t>
              </a:r>
              <a:r>
                <a:rPr lang="en-US" sz="1400" dirty="0" smtClean="0">
                  <a:effectLst/>
                </a:rPr>
                <a:t>Bunch/train       </a:t>
              </a:r>
              <a:r>
                <a:rPr lang="en-US" dirty="0" err="1" smtClean="0">
                  <a:effectLst/>
                </a:rPr>
                <a:t>σ</a:t>
              </a:r>
              <a:r>
                <a:rPr lang="en-US" baseline="-25000" dirty="0" err="1" smtClean="0">
                  <a:effectLst/>
                </a:rPr>
                <a:t>x</a:t>
              </a:r>
              <a:r>
                <a:rPr lang="en-US" baseline="-25000" dirty="0" smtClean="0">
                  <a:effectLst/>
                </a:rPr>
                <a:t>         </a:t>
              </a:r>
              <a:r>
                <a:rPr lang="en-US" dirty="0" err="1" smtClean="0">
                  <a:effectLst/>
                </a:rPr>
                <a:t>σ</a:t>
              </a:r>
              <a:r>
                <a:rPr lang="en-US" baseline="-25000" dirty="0" err="1" smtClean="0">
                  <a:effectLst/>
                </a:rPr>
                <a:t>y</a:t>
              </a:r>
              <a:r>
                <a:rPr lang="en-US" baseline="-25000" dirty="0" smtClean="0">
                  <a:effectLst/>
                </a:rPr>
                <a:t>  </a:t>
              </a:r>
              <a:r>
                <a:rPr lang="en-US" dirty="0" smtClean="0">
                  <a:effectLst/>
                </a:rPr>
                <a:t>   </a:t>
              </a:r>
              <a:r>
                <a:rPr lang="en-US" sz="1500" dirty="0" err="1" smtClean="0">
                  <a:effectLst/>
                </a:rPr>
                <a:t>Lumi</a:t>
              </a:r>
              <a:r>
                <a:rPr lang="en-US" sz="1500" dirty="0" smtClean="0">
                  <a:effectLst/>
                </a:rPr>
                <a:t> within    Long. </a:t>
              </a:r>
              <a:r>
                <a:rPr lang="en-US" sz="1500" dirty="0" err="1">
                  <a:effectLst/>
                </a:rPr>
                <a:t>p</a:t>
              </a:r>
              <a:r>
                <a:rPr lang="en-US" sz="1500" dirty="0" err="1" smtClean="0">
                  <a:effectLst/>
                </a:rPr>
                <a:t>olarisation</a:t>
              </a:r>
              <a:r>
                <a:rPr lang="en-US" sz="1500" dirty="0" smtClean="0">
                  <a:effectLst/>
                </a:rPr>
                <a:t> </a:t>
              </a:r>
            </a:p>
            <a:p>
              <a:r>
                <a:rPr lang="en-US" dirty="0" smtClean="0">
                  <a:effectLst/>
                </a:rPr>
                <a:t>              </a:t>
              </a:r>
              <a:r>
                <a:rPr lang="en-US" dirty="0">
                  <a:effectLst/>
                </a:rPr>
                <a:t> </a:t>
              </a:r>
              <a:r>
                <a:rPr lang="en-US" dirty="0" smtClean="0">
                  <a:effectLst/>
                </a:rPr>
                <a:t>km      </a:t>
              </a:r>
              <a:r>
                <a:rPr lang="en-US" dirty="0" err="1" smtClean="0">
                  <a:effectLst/>
                </a:rPr>
                <a:t>GeV</a:t>
              </a:r>
              <a:r>
                <a:rPr lang="en-US" dirty="0" smtClean="0">
                  <a:effectLst/>
                </a:rPr>
                <a:t>   MV/m    10</a:t>
              </a:r>
              <a:r>
                <a:rPr lang="en-US" baseline="30000" dirty="0" smtClean="0">
                  <a:effectLst/>
                </a:rPr>
                <a:t>34 </a:t>
              </a:r>
              <a:r>
                <a:rPr lang="en-US" dirty="0" smtClean="0">
                  <a:effectLst/>
                </a:rPr>
                <a:t>   </a:t>
              </a:r>
              <a:r>
                <a:rPr lang="en-US" sz="1400" dirty="0" smtClean="0">
                  <a:effectLst/>
                </a:rPr>
                <a:t>x-</a:t>
              </a:r>
              <a:r>
                <a:rPr lang="en-US" sz="1400" dirty="0" err="1" smtClean="0">
                  <a:effectLst/>
                </a:rPr>
                <a:t>ing</a:t>
              </a:r>
              <a:r>
                <a:rPr lang="en-US" sz="1400" dirty="0" smtClean="0">
                  <a:effectLst/>
                </a:rPr>
                <a:t> rate(Hz)     </a:t>
              </a:r>
              <a:r>
                <a:rPr lang="en-US" dirty="0" err="1" smtClean="0">
                  <a:effectLst/>
                </a:rPr>
                <a:t>μm</a:t>
              </a:r>
              <a:r>
                <a:rPr lang="en-US" dirty="0" smtClean="0">
                  <a:effectLst/>
                </a:rPr>
                <a:t>    nm   </a:t>
              </a:r>
              <a:r>
                <a:rPr lang="en-US" sz="1500" dirty="0" smtClean="0">
                  <a:effectLst/>
                </a:rPr>
                <a:t>1% of </a:t>
              </a:r>
              <a:r>
                <a:rPr lang="en-US" sz="1500" dirty="0">
                  <a:effectLst/>
                </a:rPr>
                <a:t>√s </a:t>
              </a:r>
              <a:r>
                <a:rPr lang="en-US" sz="1500" dirty="0" smtClean="0">
                  <a:effectLst/>
                </a:rPr>
                <a:t>         e</a:t>
              </a:r>
              <a:r>
                <a:rPr lang="en-US" sz="1500" baseline="30000" dirty="0" smtClean="0">
                  <a:effectLst/>
                </a:rPr>
                <a:t>-</a:t>
              </a:r>
              <a:r>
                <a:rPr lang="en-US" sz="1500" dirty="0" smtClean="0">
                  <a:effectLst/>
                </a:rPr>
                <a:t>/e</a:t>
              </a:r>
              <a:r>
                <a:rPr lang="en-US" sz="1500" baseline="30000" dirty="0" smtClean="0">
                  <a:effectLst/>
                </a:rPr>
                <a:t>+</a:t>
              </a:r>
              <a:endParaRPr lang="en-US" sz="1500" baseline="30000" dirty="0">
                <a:effectLst/>
              </a:endParaRPr>
            </a:p>
            <a:p>
              <a:r>
                <a:rPr lang="en-US" dirty="0" smtClean="0">
                  <a:effectLst/>
                </a:rPr>
                <a:t>                                   </a:t>
              </a:r>
            </a:p>
            <a:p>
              <a:r>
                <a:rPr lang="en-US" dirty="0" smtClean="0">
                  <a:effectLst/>
                </a:rPr>
                <a:t>CEPC       54     240     20        1.8       4x10</a:t>
              </a:r>
              <a:r>
                <a:rPr lang="en-US" baseline="30000" dirty="0" smtClean="0">
                  <a:effectLst/>
                </a:rPr>
                <a:t>5</a:t>
              </a:r>
              <a:r>
                <a:rPr lang="en-US" dirty="0" smtClean="0">
                  <a:effectLst/>
                </a:rPr>
                <a:t>            74     160     &gt;99%           considered</a:t>
              </a:r>
            </a:p>
            <a:p>
              <a:r>
                <a:rPr lang="en-US" dirty="0" smtClean="0">
                  <a:effectLst/>
                </a:rPr>
                <a:t>FCC-</a:t>
              </a:r>
              <a:r>
                <a:rPr lang="en-US" dirty="0" err="1" smtClean="0">
                  <a:effectLst/>
                </a:rPr>
                <a:t>ee</a:t>
              </a:r>
              <a:r>
                <a:rPr lang="en-US" dirty="0" smtClean="0">
                  <a:effectLst/>
                </a:rPr>
                <a:t>   100    240     20         6         2x10</a:t>
              </a:r>
              <a:r>
                <a:rPr lang="en-US" baseline="30000" dirty="0" smtClean="0">
                  <a:effectLst/>
                </a:rPr>
                <a:t>7</a:t>
              </a:r>
              <a:r>
                <a:rPr lang="en-US" dirty="0" smtClean="0">
                  <a:effectLst/>
                </a:rPr>
                <a:t>            22      45     &gt;99%           considered</a:t>
              </a:r>
            </a:p>
            <a:p>
              <a:r>
                <a:rPr lang="en-US" dirty="0" smtClean="0">
                  <a:effectLst/>
                </a:rPr>
                <a:t>ILC         31      250    14.7      0.75       5                0.7     7.7      87%              80%/30% </a:t>
              </a:r>
            </a:p>
            <a:p>
              <a:r>
                <a:rPr lang="en-US" dirty="0">
                  <a:effectLst/>
                </a:rPr>
                <a:t>ILC         </a:t>
              </a:r>
              <a:r>
                <a:rPr lang="en-US" dirty="0" smtClean="0">
                  <a:effectLst/>
                </a:rPr>
                <a:t>31      500    31.5      1.8          5                0.5     5.9      58%             80%/30%   </a:t>
              </a:r>
            </a:p>
            <a:p>
              <a:r>
                <a:rPr lang="en-US" dirty="0" smtClean="0">
                  <a:effectLst/>
                </a:rPr>
                <a:t>CLIC       48     3000   100        6          50               0.04     1       33%           80%/considered                        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251520" y="5013176"/>
              <a:ext cx="89388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043608" y="4365104"/>
              <a:ext cx="0" cy="205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675988" y="4401336"/>
              <a:ext cx="0" cy="205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324060" y="4365104"/>
              <a:ext cx="0" cy="205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069652" y="4365104"/>
              <a:ext cx="0" cy="205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789732" y="4365104"/>
              <a:ext cx="0" cy="205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060364" y="4365104"/>
              <a:ext cx="0" cy="205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652120" y="4365104"/>
              <a:ext cx="0" cy="205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6156176" y="4365104"/>
              <a:ext cx="0" cy="205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7390132" y="4365104"/>
              <a:ext cx="0" cy="205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251520" y="4437112"/>
            <a:ext cx="3198311" cy="338554"/>
          </a:xfrm>
          <a:prstGeom prst="rect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/>
              </a:rPr>
              <a:t>S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ome typical energy points only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7604" y="116632"/>
            <a:ext cx="5012545" cy="38472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900" dirty="0" smtClean="0">
                <a:effectLst/>
              </a:rPr>
              <a:t>Summary of </a:t>
            </a:r>
            <a:r>
              <a:rPr lang="en-US" sz="1900" dirty="0" err="1" smtClean="0">
                <a:effectLst/>
              </a:rPr>
              <a:t>e</a:t>
            </a:r>
            <a:r>
              <a:rPr lang="en-US" sz="1900" baseline="30000" dirty="0" err="1" smtClean="0">
                <a:effectLst/>
              </a:rPr>
              <a:t>+</a:t>
            </a:r>
            <a:r>
              <a:rPr lang="en-US" sz="1900" dirty="0" err="1" smtClean="0">
                <a:effectLst/>
              </a:rPr>
              <a:t>e</a:t>
            </a:r>
            <a:r>
              <a:rPr lang="en-US" sz="1900" baseline="30000" dirty="0" smtClean="0">
                <a:effectLst/>
              </a:rPr>
              <a:t>- </a:t>
            </a:r>
            <a:r>
              <a:rPr lang="en-US" sz="1900" dirty="0" smtClean="0">
                <a:effectLst/>
              </a:rPr>
              <a:t>colliders main parameters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27584" y="584414"/>
            <a:ext cx="6404016" cy="3636674"/>
            <a:chOff x="827584" y="584414"/>
            <a:chExt cx="6404016" cy="3636674"/>
          </a:xfrm>
        </p:grpSpPr>
        <p:pic>
          <p:nvPicPr>
            <p:cNvPr id="2" name="Picture 1" descr="Untitled.png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584414"/>
              <a:ext cx="6332008" cy="3636674"/>
            </a:xfrm>
            <a:prstGeom prst="rect">
              <a:avLst/>
            </a:prstGeom>
            <a:solidFill>
              <a:srgbClr val="666633"/>
            </a:solidFill>
            <a:ln>
              <a:solidFill>
                <a:schemeClr val="tx1"/>
              </a:solidFill>
            </a:ln>
          </p:spPr>
        </p:pic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3779912" y="3068960"/>
              <a:ext cx="864096" cy="2880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H="1" flipV="1">
              <a:off x="4572000" y="2600037"/>
              <a:ext cx="10690" cy="68494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4211960" y="3140968"/>
              <a:ext cx="741459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000FF"/>
                  </a:solidFill>
                  <a:effectLst/>
                </a:rPr>
                <a:t>Linear</a:t>
              </a: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2080800" y="2430000"/>
              <a:ext cx="109728" cy="109728"/>
            </a:xfrm>
            <a:prstGeom prst="ellipse">
              <a:avLst/>
            </a:prstGeom>
            <a:solidFill>
              <a:srgbClr val="66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4878000" y="836713"/>
              <a:ext cx="88880" cy="88880"/>
            </a:xfrm>
            <a:prstGeom prst="ellipse">
              <a:avLst/>
            </a:prstGeom>
            <a:solidFill>
              <a:srgbClr val="66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4048" y="692696"/>
              <a:ext cx="12226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effectLst/>
                </a:rPr>
                <a:t>CepC</a:t>
              </a:r>
              <a:r>
                <a:rPr lang="en-US" sz="1400" dirty="0" smtClean="0">
                  <a:effectLst/>
                </a:rPr>
                <a:t> (2 IPs)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V="1">
              <a:off x="1619672" y="1772816"/>
              <a:ext cx="504056" cy="4320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1691680" y="2331314"/>
              <a:ext cx="379987" cy="11475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63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827584" y="2169731"/>
              <a:ext cx="889298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FF0000"/>
                  </a:solidFill>
                  <a:effectLst/>
                </a:rPr>
                <a:t>Circular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6630" y="2740858"/>
            <a:ext cx="249986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1000" dirty="0" smtClean="0">
                <a:effectLst/>
                <a:hlinkClick r:id="rId3"/>
              </a:rPr>
              <a:t>Modified from original version:</a:t>
            </a:r>
          </a:p>
          <a:p>
            <a:r>
              <a:rPr lang="da-DK" sz="1000" u="sng" dirty="0" smtClean="0">
                <a:effectLst/>
                <a:hlinkClick r:id="rId3"/>
              </a:rPr>
              <a:t>http</a:t>
            </a:r>
            <a:r>
              <a:rPr lang="da-DK" sz="1000" u="sng" dirty="0">
                <a:effectLst/>
                <a:hlinkClick r:id="rId3"/>
              </a:rPr>
              <a:t>://arxiv.org/pdf/1308.6176v3.</a:t>
            </a:r>
            <a:r>
              <a:rPr lang="da-DK" sz="1000" u="sng" dirty="0" smtClean="0">
                <a:effectLst/>
                <a:hlinkClick r:id="rId3"/>
              </a:rPr>
              <a:t>pdf</a:t>
            </a:r>
            <a:endParaRPr lang="da-DK" sz="1000" u="sng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526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68135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02404"/>
            <a:ext cx="2775438" cy="446276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FFFFFF"/>
                </a:solidFill>
                <a:effectLst/>
              </a:rPr>
              <a:t>F</a:t>
            </a:r>
            <a:r>
              <a:rPr lang="en-US" sz="2300" dirty="0" smtClean="0">
                <a:solidFill>
                  <a:srgbClr val="FFFFFF"/>
                </a:solidFill>
                <a:effectLst/>
              </a:rPr>
              <a:t>uture </a:t>
            </a:r>
            <a:r>
              <a:rPr lang="en-US" sz="2300" dirty="0" err="1" smtClean="0">
                <a:solidFill>
                  <a:srgbClr val="FFFFFF"/>
                </a:solidFill>
                <a:effectLst/>
              </a:rPr>
              <a:t>pp</a:t>
            </a:r>
            <a:r>
              <a:rPr lang="en-US" sz="2300" dirty="0" smtClean="0">
                <a:solidFill>
                  <a:srgbClr val="FFFFFF"/>
                </a:solidFill>
                <a:effectLst/>
              </a:rPr>
              <a:t> colliders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117679" y="620688"/>
            <a:ext cx="8846809" cy="2736304"/>
          </a:xfrm>
          <a:prstGeom prst="rect">
            <a:avLst/>
          </a:prstGeom>
          <a:solidFill>
            <a:srgbClr val="66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44453" y="1052736"/>
            <a:ext cx="2126209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660066"/>
                </a:solidFill>
                <a:effectLst/>
              </a:rPr>
              <a:t>Nb</a:t>
            </a:r>
            <a:r>
              <a:rPr lang="en-US" sz="1500" baseline="-25000" dirty="0" smtClean="0">
                <a:solidFill>
                  <a:srgbClr val="660066"/>
                </a:solidFill>
                <a:effectLst/>
              </a:rPr>
              <a:t>3</a:t>
            </a:r>
            <a:r>
              <a:rPr lang="en-US" sz="1500" dirty="0" smtClean="0">
                <a:solidFill>
                  <a:srgbClr val="660066"/>
                </a:solidFill>
                <a:effectLst/>
              </a:rPr>
              <a:t>Sn ok up to 16 T;</a:t>
            </a:r>
          </a:p>
          <a:p>
            <a:r>
              <a:rPr lang="en-US" sz="1500" dirty="0" smtClean="0">
                <a:solidFill>
                  <a:srgbClr val="660066"/>
                </a:solidFill>
                <a:effectLst/>
              </a:rPr>
              <a:t>HTS needed for 20 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2008" y="3356992"/>
            <a:ext cx="9036496" cy="3501008"/>
            <a:chOff x="72008" y="3356992"/>
            <a:chExt cx="9036496" cy="3501008"/>
          </a:xfrm>
        </p:grpSpPr>
        <p:sp>
          <p:nvSpPr>
            <p:cNvPr id="39" name="Rectangle 38"/>
            <p:cNvSpPr/>
            <p:nvPr/>
          </p:nvSpPr>
          <p:spPr bwMode="auto">
            <a:xfrm>
              <a:off x="72008" y="3356992"/>
              <a:ext cx="9036496" cy="3501008"/>
            </a:xfrm>
            <a:prstGeom prst="rect">
              <a:avLst/>
            </a:prstGeom>
            <a:solidFill>
              <a:srgbClr val="FF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07504" y="3933056"/>
              <a:ext cx="4917600" cy="2808312"/>
              <a:chOff x="179512" y="3933056"/>
              <a:chExt cx="4917600" cy="280831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79512" y="3940602"/>
                <a:ext cx="4916731" cy="2800766"/>
              </a:xfrm>
              <a:prstGeom prst="rect">
                <a:avLst/>
              </a:prstGeom>
              <a:solidFill>
                <a:srgbClr val="330066"/>
              </a:solidFill>
              <a:ln>
                <a:solidFill>
                  <a:srgbClr val="FFFF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/>
                  </a:rPr>
                  <a:t>                                     </a:t>
                </a:r>
                <a:r>
                  <a:rPr lang="en-US" dirty="0" smtClean="0">
                    <a:solidFill>
                      <a:schemeClr val="bg1"/>
                    </a:solidFill>
                    <a:effectLst/>
                  </a:rPr>
                  <a:t>HL-LHC              FCC-</a:t>
                </a:r>
                <a:r>
                  <a:rPr lang="en-US" dirty="0" err="1" smtClean="0">
                    <a:solidFill>
                      <a:schemeClr val="bg1"/>
                    </a:solidFill>
                    <a:effectLst/>
                  </a:rPr>
                  <a:t>hh</a:t>
                </a:r>
                <a:endParaRPr lang="en-US" dirty="0" smtClean="0">
                  <a:solidFill>
                    <a:schemeClr val="bg1"/>
                  </a:solidFill>
                  <a:effectLst/>
                </a:endParaRPr>
              </a:p>
              <a:p>
                <a:endParaRPr lang="en-US" dirty="0" smtClean="0">
                  <a:solidFill>
                    <a:schemeClr val="bg1"/>
                  </a:solidFill>
                  <a:effectLst/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  <a:effectLst/>
                  </a:rPr>
                  <a:t>Bunch spacing                 25                        25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effectLst/>
                  </a:rPr>
                  <a:t>N. </a:t>
                </a:r>
                <a:r>
                  <a:rPr lang="en-US" dirty="0">
                    <a:solidFill>
                      <a:schemeClr val="bg1"/>
                    </a:solidFill>
                    <a:effectLst/>
                  </a:rPr>
                  <a:t>o</a:t>
                </a:r>
                <a:r>
                  <a:rPr lang="en-US" dirty="0" smtClean="0">
                    <a:solidFill>
                      <a:schemeClr val="bg1"/>
                    </a:solidFill>
                    <a:effectLst/>
                  </a:rPr>
                  <a:t>f bunches               2808                   10600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effectLst/>
                  </a:rPr>
                  <a:t>Pile-up                           140                       170 </a:t>
                </a:r>
              </a:p>
              <a:p>
                <a:endParaRPr lang="en-US" dirty="0" smtClean="0">
                  <a:solidFill>
                    <a:schemeClr val="bg1"/>
                  </a:solidFill>
                  <a:effectLst/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  <a:effectLst/>
                  </a:rPr>
                  <a:t>E-loss/turn                   7 </a:t>
                </a:r>
                <a:r>
                  <a:rPr lang="en-US" dirty="0" err="1" smtClean="0">
                    <a:solidFill>
                      <a:schemeClr val="bg1"/>
                    </a:solidFill>
                    <a:effectLst/>
                  </a:rPr>
                  <a:t>keV</a:t>
                </a:r>
                <a:r>
                  <a:rPr lang="en-US" dirty="0" smtClean="0">
                    <a:solidFill>
                      <a:schemeClr val="bg1"/>
                    </a:solidFill>
                    <a:effectLst/>
                  </a:rPr>
                  <a:t>                   5 MeV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effectLst/>
                  </a:rPr>
                  <a:t>SR power/ring              3.6 kW                 2.5 MW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effectLst/>
                  </a:rPr>
                  <a:t>Interaction Points          4                           4</a:t>
                </a:r>
              </a:p>
              <a:p>
                <a:endParaRPr lang="en-US" dirty="0" smtClean="0">
                  <a:solidFill>
                    <a:schemeClr val="bg1"/>
                  </a:solidFill>
                  <a:effectLst/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  <a:effectLst/>
                  </a:rPr>
                  <a:t>Stored beam energy     390 MJ               8.4 GJ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2339752" y="3933056"/>
                <a:ext cx="0" cy="2800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3563888" y="3933056"/>
                <a:ext cx="0" cy="2800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79512" y="4293096"/>
                <a:ext cx="4917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TextBox 37"/>
            <p:cNvSpPr txBox="1"/>
            <p:nvPr/>
          </p:nvSpPr>
          <p:spPr>
            <a:xfrm>
              <a:off x="179512" y="3491716"/>
              <a:ext cx="4165849" cy="369332"/>
            </a:xfrm>
            <a:prstGeom prst="rect">
              <a:avLst/>
            </a:prstGeom>
            <a:solidFill>
              <a:srgbClr val="330066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effectLst/>
                </a:rPr>
                <a:t>More parameters of 100 </a:t>
              </a:r>
              <a:r>
                <a:rPr lang="en-US" sz="1800" dirty="0" err="1" smtClean="0">
                  <a:solidFill>
                    <a:srgbClr val="FFFFFF"/>
                  </a:solidFill>
                  <a:effectLst/>
                </a:rPr>
                <a:t>TeV</a:t>
              </a:r>
              <a:r>
                <a:rPr lang="en-US" sz="1800" dirty="0" smtClean="0">
                  <a:solidFill>
                    <a:srgbClr val="FFFFFF"/>
                  </a:solidFill>
                  <a:effectLst/>
                </a:rPr>
                <a:t> FCC-</a:t>
              </a:r>
              <a:r>
                <a:rPr lang="en-US" sz="1800" dirty="0" err="1" smtClean="0">
                  <a:solidFill>
                    <a:srgbClr val="FFFFFF"/>
                  </a:solidFill>
                  <a:effectLst/>
                </a:rPr>
                <a:t>hh</a:t>
              </a:r>
              <a:r>
                <a:rPr lang="en-US" sz="1800" dirty="0" smtClean="0">
                  <a:solidFill>
                    <a:srgbClr val="FFFFFF"/>
                  </a:solidFill>
                  <a:effectLst/>
                </a:rPr>
                <a:t> 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flipH="1">
              <a:off x="4788024" y="6597352"/>
              <a:ext cx="64807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5292080" y="6402814"/>
              <a:ext cx="2929007" cy="323165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effectLst/>
                </a:rPr>
                <a:t>As an </a:t>
              </a:r>
              <a:r>
                <a:rPr lang="en-US" sz="1500" dirty="0">
                  <a:effectLst/>
                </a:rPr>
                <a:t>Airbus 380 at full </a:t>
              </a:r>
              <a:r>
                <a:rPr lang="en-US" sz="1500" dirty="0" smtClean="0">
                  <a:effectLst/>
                </a:rPr>
                <a:t>speed</a:t>
              </a:r>
              <a:endParaRPr lang="en-US" sz="1500" dirty="0">
                <a:effectLst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flipH="1">
              <a:off x="4716016" y="4581128"/>
              <a:ext cx="64807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5220072" y="4365104"/>
              <a:ext cx="2046090" cy="5539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effectLst/>
                </a:rPr>
                <a:t>5 </a:t>
              </a:r>
              <a:r>
                <a:rPr lang="en-US" sz="1500">
                  <a:effectLst/>
                </a:rPr>
                <a:t>ns </a:t>
              </a:r>
              <a:r>
                <a:rPr lang="en-US" sz="1500" smtClean="0">
                  <a:effectLst/>
                </a:rPr>
                <a:t>also </a:t>
              </a:r>
              <a:r>
                <a:rPr lang="en-US" sz="1500" dirty="0" smtClean="0">
                  <a:effectLst/>
                </a:rPr>
                <a:t>considered </a:t>
              </a:r>
            </a:p>
            <a:p>
              <a:r>
                <a:rPr lang="en-US" sz="1500" dirty="0">
                  <a:effectLst/>
                </a:rPr>
                <a:t>t</a:t>
              </a:r>
              <a:r>
                <a:rPr lang="en-US" sz="1500" dirty="0" smtClean="0">
                  <a:effectLst/>
                </a:rPr>
                <a:t>o mitigate </a:t>
              </a:r>
              <a:r>
                <a:rPr lang="en-US" sz="1500" dirty="0">
                  <a:effectLst/>
                </a:rPr>
                <a:t>e-</a:t>
              </a:r>
              <a:r>
                <a:rPr lang="en-US" sz="1500" dirty="0" smtClean="0">
                  <a:effectLst/>
                </a:rPr>
                <a:t>cloud</a:t>
              </a:r>
              <a:endParaRPr lang="en-US" sz="1500" dirty="0">
                <a:effectLst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148064" y="5190291"/>
            <a:ext cx="3817972" cy="830997"/>
          </a:xfrm>
          <a:prstGeom prst="rect">
            <a:avLst/>
          </a:prstGeom>
          <a:solidFill>
            <a:srgbClr val="3300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/>
              </a:rPr>
              <a:t>Challenges (many, daunting, ...):</a:t>
            </a:r>
          </a:p>
          <a:p>
            <a:r>
              <a:rPr lang="en-US" dirty="0">
                <a:solidFill>
                  <a:srgbClr val="FFFFFF"/>
                </a:solidFill>
                <a:effectLst/>
              </a:rPr>
              <a:t>m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agnet technology, tunnel excavation,</a:t>
            </a:r>
          </a:p>
          <a:p>
            <a:r>
              <a:rPr lang="en-US" dirty="0">
                <a:solidFill>
                  <a:srgbClr val="FFFFFF"/>
                </a:solidFill>
                <a:effectLst/>
              </a:rPr>
              <a:t>s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tored beam energy, 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1520" y="620688"/>
            <a:ext cx="7816719" cy="2592288"/>
            <a:chOff x="251520" y="620688"/>
            <a:chExt cx="7816719" cy="2592288"/>
          </a:xfrm>
        </p:grpSpPr>
        <p:grpSp>
          <p:nvGrpSpPr>
            <p:cNvPr id="8" name="Group 7"/>
            <p:cNvGrpSpPr/>
            <p:nvPr/>
          </p:nvGrpSpPr>
          <p:grpSpPr>
            <a:xfrm>
              <a:off x="251520" y="620688"/>
              <a:ext cx="6120680" cy="2592288"/>
              <a:chOff x="395536" y="1340768"/>
              <a:chExt cx="6120680" cy="259228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95536" y="1340768"/>
                <a:ext cx="6092199" cy="255454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</a:rPr>
                  <a:t>                   Ring (km)     Magnets (T)      √s (</a:t>
                </a:r>
                <a:r>
                  <a:rPr lang="en-US" dirty="0" err="1" smtClean="0">
                    <a:solidFill>
                      <a:srgbClr val="000000"/>
                    </a:solidFill>
                    <a:effectLst/>
                  </a:rPr>
                  <a:t>TeV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</a:rPr>
                  <a:t>)       L (10</a:t>
                </a:r>
                <a:r>
                  <a:rPr lang="en-US" baseline="30000" dirty="0" smtClean="0">
                    <a:solidFill>
                      <a:srgbClr val="000000"/>
                    </a:solidFill>
                    <a:effectLst/>
                  </a:rPr>
                  <a:t>34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</a:rPr>
                  <a:t>) </a:t>
                </a:r>
              </a:p>
              <a:p>
                <a:endParaRPr lang="en-US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US" dirty="0" smtClean="0">
                    <a:solidFill>
                      <a:srgbClr val="000000"/>
                    </a:solidFill>
                    <a:effectLst/>
                  </a:rPr>
                  <a:t>LHC                27                 8.3                     14           up to 5  </a:t>
                </a:r>
              </a:p>
              <a:p>
                <a:endParaRPr lang="en-US" dirty="0" smtClean="0">
                  <a:solidFill>
                    <a:srgbClr val="000000"/>
                  </a:solidFill>
                  <a:effectLst/>
                </a:endParaRPr>
              </a:p>
              <a:p>
                <a:r>
                  <a:rPr lang="en-US" dirty="0" smtClean="0">
                    <a:effectLst/>
                  </a:rPr>
                  <a:t>HE-LHC          27               16-20                26-33           5</a:t>
                </a:r>
              </a:p>
              <a:p>
                <a:endParaRPr lang="en-US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US" dirty="0" smtClean="0">
                    <a:solidFill>
                      <a:srgbClr val="000000"/>
                    </a:solidFill>
                    <a:effectLst/>
                  </a:rPr>
                  <a:t>SppC-1            50                 12                    50               2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effectLst/>
                  </a:rPr>
                  <a:t>SppC-2           70                 19                    90              2.8  </a:t>
                </a:r>
              </a:p>
              <a:p>
                <a:endParaRPr lang="en-US" dirty="0" smtClean="0">
                  <a:solidFill>
                    <a:srgbClr val="000000"/>
                  </a:solidFill>
                  <a:effectLst/>
                </a:endParaRPr>
              </a:p>
              <a:p>
                <a:r>
                  <a:rPr lang="en-US" dirty="0" smtClean="0">
                    <a:solidFill>
                      <a:srgbClr val="000000"/>
                    </a:solidFill>
                    <a:effectLst/>
                  </a:rPr>
                  <a:t>FCC-</a:t>
                </a:r>
                <a:r>
                  <a:rPr lang="en-US" dirty="0" err="1" smtClean="0">
                    <a:solidFill>
                      <a:srgbClr val="000000"/>
                    </a:solidFill>
                    <a:effectLst/>
                  </a:rPr>
                  <a:t>hh</a:t>
                </a:r>
                <a:r>
                  <a:rPr lang="en-US" dirty="0">
                    <a:solidFill>
                      <a:srgbClr val="000000"/>
                    </a:solidFill>
                    <a:effectLst/>
                  </a:rPr>
                  <a:t>	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</a:rPr>
                  <a:t>      100                 16                   100             ≥ 5                    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 bwMode="auto">
              <a:xfrm>
                <a:off x="395536" y="1772816"/>
                <a:ext cx="6120680" cy="0"/>
              </a:xfrm>
              <a:prstGeom prst="line">
                <a:avLst/>
              </a:prstGeom>
              <a:solidFill>
                <a:srgbClr val="8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H="1">
                <a:off x="1475656" y="1340768"/>
                <a:ext cx="2" cy="2592288"/>
              </a:xfrm>
              <a:prstGeom prst="line">
                <a:avLst/>
              </a:prstGeom>
              <a:solidFill>
                <a:srgbClr val="8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2699792" y="1340768"/>
                <a:ext cx="0" cy="2520280"/>
              </a:xfrm>
              <a:prstGeom prst="line">
                <a:avLst/>
              </a:prstGeom>
              <a:solidFill>
                <a:srgbClr val="8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4111691" y="1341080"/>
                <a:ext cx="28261" cy="2519968"/>
              </a:xfrm>
              <a:prstGeom prst="line">
                <a:avLst/>
              </a:prstGeom>
              <a:solidFill>
                <a:srgbClr val="8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5335827" y="1340768"/>
                <a:ext cx="28261" cy="2520280"/>
              </a:xfrm>
              <a:prstGeom prst="line">
                <a:avLst/>
              </a:prstGeom>
              <a:solidFill>
                <a:srgbClr val="8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" name="Straight Arrow Connector 4"/>
            <p:cNvCxnSpPr/>
            <p:nvPr/>
          </p:nvCxnSpPr>
          <p:spPr bwMode="auto">
            <a:xfrm flipH="1">
              <a:off x="6084168" y="298708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" name="TextBox 1"/>
            <p:cNvSpPr txBox="1"/>
            <p:nvPr/>
          </p:nvSpPr>
          <p:spPr>
            <a:xfrm>
              <a:off x="6516216" y="2833191"/>
              <a:ext cx="1552023" cy="30777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effectLst/>
                </a:rPr>
                <a:t>May </a:t>
              </a:r>
              <a:r>
                <a:rPr lang="en-US" sz="1400" dirty="0">
                  <a:effectLst/>
                </a:rPr>
                <a:t>reach ~10</a:t>
              </a:r>
              <a:r>
                <a:rPr lang="en-US" sz="1400" baseline="30000" dirty="0" smtClean="0">
                  <a:effectLst/>
                </a:rPr>
                <a:t>35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537935" y="44624"/>
            <a:ext cx="3498561" cy="553998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effectLst/>
              </a:rPr>
              <a:t>P</a:t>
            </a:r>
            <a:r>
              <a:rPr lang="en-US" sz="1500" dirty="0" smtClean="0">
                <a:effectLst/>
              </a:rPr>
              <a:t>ioneering work in the US as of 1998 </a:t>
            </a:r>
          </a:p>
          <a:p>
            <a:r>
              <a:rPr lang="en-US" sz="1500" dirty="0" smtClean="0">
                <a:effectLst/>
              </a:rPr>
              <a:t>with VLHC: </a:t>
            </a:r>
            <a:r>
              <a:rPr lang="en-US" sz="1400" dirty="0" smtClean="0">
                <a:effectLst/>
                <a:hlinkClick r:id="rId2"/>
              </a:rPr>
              <a:t>http</a:t>
            </a:r>
            <a:r>
              <a:rPr lang="en-US" sz="1400" dirty="0">
                <a:effectLst/>
                <a:hlinkClick r:id="rId2"/>
              </a:rPr>
              <a:t>://vlhc.org/</a:t>
            </a:r>
            <a:r>
              <a:rPr lang="en-US" sz="1400" dirty="0" smtClean="0">
                <a:effectLst/>
                <a:hlinkClick r:id="rId2"/>
              </a:rPr>
              <a:t>vlhc/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116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 bwMode="auto">
          <a:xfrm>
            <a:off x="-180528" y="2132856"/>
            <a:ext cx="3960440" cy="43204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pic>
        <p:nvPicPr>
          <p:cNvPr id="24" name="Picture 23" descr="Untitled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59" y="2954905"/>
            <a:ext cx="3666655" cy="2994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24763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 descr="Untitled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08720"/>
            <a:ext cx="4595103" cy="155803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33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67944" y="620688"/>
            <a:ext cx="5011709" cy="338554"/>
          </a:xfrm>
          <a:prstGeom prst="rect">
            <a:avLst/>
          </a:prstGeom>
          <a:solidFill>
            <a:srgbClr val="3333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/>
              </a:rPr>
              <a:t>Scenarios with no new particles observable at LHC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611" y="107340"/>
            <a:ext cx="5873761" cy="369332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effectLst/>
              </a:rPr>
              <a:t>How precisely do we need to know the Higgs boson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686" y="692696"/>
            <a:ext cx="3605073" cy="338554"/>
          </a:xfrm>
          <a:prstGeom prst="rect">
            <a:avLst/>
          </a:prstGeom>
          <a:solidFill>
            <a:srgbClr val="FFCC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Effect of New Physics on couplings: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1146230"/>
            <a:ext cx="3193110" cy="369332"/>
          </a:xfrm>
          <a:prstGeom prst="rect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  <a:effectLst/>
              </a:rPr>
              <a:t>Δκ</a:t>
            </a:r>
            <a:r>
              <a:rPr lang="en-US" sz="1800" dirty="0">
                <a:solidFill>
                  <a:schemeClr val="bg1"/>
                </a:solidFill>
                <a:effectLst/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  <a:effectLst/>
              </a:rPr>
              <a:t>κ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 ~ 5%/Λ</a:t>
            </a:r>
            <a:r>
              <a:rPr lang="en-US" sz="1800" baseline="30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sz="1800" baseline="-25000" dirty="0" smtClean="0">
                <a:solidFill>
                  <a:schemeClr val="bg1"/>
                </a:solidFill>
                <a:effectLst/>
              </a:rPr>
              <a:t>NP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(Λ</a:t>
            </a:r>
            <a:r>
              <a:rPr lang="en-US" sz="1400" baseline="-25000" dirty="0">
                <a:solidFill>
                  <a:schemeClr val="bg1"/>
                </a:solidFill>
                <a:effectLst/>
              </a:rPr>
              <a:t>NP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 in </a:t>
            </a:r>
            <a:r>
              <a:rPr lang="en-US" sz="1400" dirty="0" err="1" smtClean="0">
                <a:solidFill>
                  <a:schemeClr val="bg1"/>
                </a:solidFill>
                <a:effectLst/>
              </a:rPr>
              <a:t>TeV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628800"/>
            <a:ext cx="4108817" cy="338554"/>
          </a:xfrm>
          <a:prstGeom prst="rect">
            <a:avLst/>
          </a:prstGeom>
          <a:solidFill>
            <a:srgbClr val="FFCC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effectLst/>
              </a:rPr>
              <a:t>0.1-1% precision needed for discovery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635896" y="2996952"/>
            <a:ext cx="5508104" cy="3861048"/>
            <a:chOff x="3635896" y="2996952"/>
            <a:chExt cx="5508104" cy="3861048"/>
          </a:xfrm>
        </p:grpSpPr>
        <p:sp>
          <p:nvSpPr>
            <p:cNvPr id="59" name="Rectangle 58"/>
            <p:cNvSpPr/>
            <p:nvPr/>
          </p:nvSpPr>
          <p:spPr bwMode="auto">
            <a:xfrm>
              <a:off x="3635896" y="2996952"/>
              <a:ext cx="5508104" cy="3861048"/>
            </a:xfrm>
            <a:prstGeom prst="rect">
              <a:avLst/>
            </a:prstGeom>
            <a:solidFill>
              <a:srgbClr val="33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79912" y="6258798"/>
              <a:ext cx="652242" cy="2923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effectLst/>
                </a:rPr>
                <a:t>* 4 IP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779912" y="3645024"/>
              <a:ext cx="5364088" cy="1595789"/>
              <a:chOff x="3843096" y="3645024"/>
              <a:chExt cx="5364088" cy="159578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843096" y="3671153"/>
                <a:ext cx="5296281" cy="156966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/>
                  </a:rPr>
                  <a:t>                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smtClean="0">
                    <a:effectLst/>
                  </a:rPr>
                  <a:t>√s </a:t>
                </a:r>
                <a:r>
                  <a:rPr lang="en-US" sz="1400" dirty="0" smtClean="0">
                    <a:effectLst/>
                  </a:rPr>
                  <a:t>(</a:t>
                </a:r>
                <a:r>
                  <a:rPr lang="en-US" sz="1400" dirty="0" err="1" smtClean="0">
                    <a:effectLst/>
                  </a:rPr>
                  <a:t>TeV</a:t>
                </a:r>
                <a:r>
                  <a:rPr lang="en-US" sz="1400" dirty="0" smtClean="0">
                    <a:effectLst/>
                  </a:rPr>
                  <a:t>)      </a:t>
                </a:r>
                <a:r>
                  <a:rPr lang="en-US" dirty="0" smtClean="0">
                    <a:effectLst/>
                  </a:rPr>
                  <a:t>L </a:t>
                </a:r>
                <a:r>
                  <a:rPr lang="en-US" sz="1400" dirty="0" smtClean="0">
                    <a:effectLst/>
                  </a:rPr>
                  <a:t>(ab</a:t>
                </a:r>
                <a:r>
                  <a:rPr lang="en-US" sz="1400" baseline="30000" dirty="0" smtClean="0">
                    <a:effectLst/>
                  </a:rPr>
                  <a:t>-1</a:t>
                </a:r>
                <a:r>
                  <a:rPr lang="en-US" sz="1400" dirty="0" smtClean="0">
                    <a:effectLst/>
                  </a:rPr>
                  <a:t>)  </a:t>
                </a:r>
                <a:r>
                  <a:rPr lang="en-US" dirty="0" smtClean="0">
                    <a:effectLst/>
                  </a:rPr>
                  <a:t>N</a:t>
                </a:r>
                <a:r>
                  <a:rPr lang="en-US" baseline="-25000" dirty="0" smtClean="0">
                    <a:effectLst/>
                  </a:rPr>
                  <a:t>H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sz="1400" dirty="0" smtClean="0">
                    <a:effectLst/>
                  </a:rPr>
                  <a:t>(10</a:t>
                </a:r>
                <a:r>
                  <a:rPr lang="en-US" sz="1400" baseline="30000" dirty="0" smtClean="0">
                    <a:effectLst/>
                  </a:rPr>
                  <a:t>6</a:t>
                </a:r>
                <a:r>
                  <a:rPr lang="en-US" sz="1400" dirty="0" smtClean="0">
                    <a:effectLst/>
                  </a:rPr>
                  <a:t>)    </a:t>
                </a:r>
                <a:r>
                  <a:rPr lang="en-US" dirty="0" err="1" smtClean="0">
                    <a:effectLst/>
                  </a:rPr>
                  <a:t>N</a:t>
                </a:r>
                <a:r>
                  <a:rPr lang="en-US" baseline="-25000" dirty="0" err="1" smtClean="0">
                    <a:effectLst/>
                  </a:rPr>
                  <a:t>ttH</a:t>
                </a:r>
                <a:r>
                  <a:rPr lang="en-US" dirty="0" smtClean="0">
                    <a:effectLst/>
                  </a:rPr>
                  <a:t>         N</a:t>
                </a:r>
                <a:r>
                  <a:rPr lang="en-US" baseline="-25000" dirty="0" smtClean="0">
                    <a:effectLst/>
                  </a:rPr>
                  <a:t>HH</a:t>
                </a:r>
              </a:p>
              <a:p>
                <a:endParaRPr lang="en-US" dirty="0" smtClean="0">
                  <a:effectLst/>
                </a:endParaRPr>
              </a:p>
              <a:p>
                <a:r>
                  <a:rPr lang="en-US" dirty="0" smtClean="0">
                    <a:effectLst/>
                  </a:rPr>
                  <a:t>FCC-</a:t>
                </a:r>
                <a:r>
                  <a:rPr lang="en-US" dirty="0" err="1" smtClean="0">
                    <a:effectLst/>
                  </a:rPr>
                  <a:t>ee</a:t>
                </a:r>
                <a:r>
                  <a:rPr lang="en-US" dirty="0">
                    <a:effectLst/>
                  </a:rPr>
                  <a:t>*</a:t>
                </a:r>
                <a:r>
                  <a:rPr lang="en-US" sz="1200" dirty="0" smtClean="0">
                    <a:effectLst/>
                  </a:rPr>
                  <a:t>     </a:t>
                </a:r>
                <a:r>
                  <a:rPr lang="en-US" dirty="0" smtClean="0">
                    <a:effectLst/>
                  </a:rPr>
                  <a:t>0.24+0.35     10         2          --           --    </a:t>
                </a:r>
              </a:p>
              <a:p>
                <a:r>
                  <a:rPr lang="en-US" dirty="0" smtClean="0">
                    <a:effectLst/>
                  </a:rPr>
                  <a:t>ILC           0.25+0.5     0.75      0.2       1000</a:t>
                </a:r>
                <a:r>
                  <a:rPr lang="en-US" baseline="30000" dirty="0" smtClean="0">
                    <a:effectLst/>
                  </a:rPr>
                  <a:t>          </a:t>
                </a:r>
                <a:r>
                  <a:rPr lang="en-US" dirty="0" smtClean="0">
                    <a:effectLst/>
                  </a:rPr>
                  <a:t>100</a:t>
                </a:r>
                <a:endParaRPr lang="en-US" baseline="30000" dirty="0" smtClean="0">
                  <a:effectLst/>
                </a:endParaRPr>
              </a:p>
              <a:p>
                <a:r>
                  <a:rPr lang="en-US" dirty="0" smtClean="0">
                    <a:effectLst/>
                  </a:rPr>
                  <a:t>ILC</a:t>
                </a:r>
                <a:r>
                  <a:rPr lang="en-US" sz="1400" dirty="0" smtClean="0">
                    <a:effectLst/>
                  </a:rPr>
                  <a:t>-1TeV   </a:t>
                </a:r>
                <a:r>
                  <a:rPr lang="en-US" dirty="0" smtClean="0">
                    <a:effectLst/>
                  </a:rPr>
                  <a:t>0.25+0.5+1   1.75      </a:t>
                </a:r>
                <a:r>
                  <a:rPr lang="en-US" dirty="0">
                    <a:effectLst/>
                  </a:rPr>
                  <a:t>0.5       </a:t>
                </a:r>
                <a:r>
                  <a:rPr lang="en-US" dirty="0" smtClean="0">
                    <a:effectLst/>
                  </a:rPr>
                  <a:t>3000</a:t>
                </a:r>
                <a:r>
                  <a:rPr lang="en-US" baseline="30000" dirty="0" smtClean="0">
                    <a:effectLst/>
                  </a:rPr>
                  <a:t>        </a:t>
                </a:r>
                <a:r>
                  <a:rPr lang="en-US" dirty="0" smtClean="0">
                    <a:effectLst/>
                  </a:rPr>
                  <a:t>400</a:t>
                </a:r>
              </a:p>
              <a:p>
                <a:r>
                  <a:rPr lang="en-US" dirty="0" smtClean="0">
                    <a:effectLst/>
                  </a:rPr>
                  <a:t>CLIC         0.35+1.4+3   3.5       </a:t>
                </a:r>
                <a:r>
                  <a:rPr lang="en-US" dirty="0">
                    <a:effectLst/>
                  </a:rPr>
                  <a:t>1.5       </a:t>
                </a:r>
                <a:r>
                  <a:rPr lang="en-US" dirty="0" smtClean="0">
                    <a:effectLst/>
                  </a:rPr>
                  <a:t> 3000     3000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 bwMode="auto">
              <a:xfrm>
                <a:off x="3847653" y="4077072"/>
                <a:ext cx="535953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6694792" y="3717032"/>
                <a:ext cx="4267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5974712" y="3717032"/>
                <a:ext cx="4267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4822584" y="3717032"/>
                <a:ext cx="4267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7486880" y="3645024"/>
                <a:ext cx="0" cy="15841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8307592" y="3645024"/>
                <a:ext cx="0" cy="15841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3779912" y="3068960"/>
              <a:ext cx="5259869" cy="5232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effectLst/>
                </a:rPr>
                <a:t>Integrated luminosities correspond to 3-5 years of running</a:t>
              </a:r>
            </a:p>
            <a:p>
              <a:r>
                <a:rPr lang="en-US" sz="1400" dirty="0" smtClean="0">
                  <a:effectLst/>
                </a:rPr>
                <a:t>at each √s </a:t>
              </a:r>
              <a:r>
                <a:rPr lang="en-US" sz="1400" dirty="0">
                  <a:effectLst/>
                </a:rPr>
                <a:t>for </a:t>
              </a:r>
              <a:r>
                <a:rPr lang="en-US" sz="1400" dirty="0" err="1">
                  <a:effectLst/>
                </a:rPr>
                <a:t>e</a:t>
              </a:r>
              <a:r>
                <a:rPr lang="en-US" sz="1400" baseline="30000" dirty="0" err="1">
                  <a:effectLst/>
                </a:rPr>
                <a:t>+</a:t>
              </a:r>
              <a:r>
                <a:rPr lang="en-US" sz="1400" dirty="0" err="1">
                  <a:effectLst/>
                </a:rPr>
                <a:t>e</a:t>
              </a:r>
              <a:r>
                <a:rPr lang="en-US" sz="1400" baseline="30000" dirty="0" smtClean="0">
                  <a:effectLst/>
                </a:rPr>
                <a:t>- </a:t>
              </a:r>
              <a:r>
                <a:rPr lang="en-US" sz="1400" dirty="0" smtClean="0">
                  <a:effectLst/>
                </a:rPr>
                <a:t>and </a:t>
              </a:r>
              <a:r>
                <a:rPr lang="en-US" sz="1400" dirty="0">
                  <a:effectLst/>
                </a:rPr>
                <a:t>5</a:t>
              </a:r>
              <a:r>
                <a:rPr lang="en-US" sz="1400" dirty="0" smtClean="0">
                  <a:effectLst/>
                </a:rPr>
                <a:t> years with 2 experiments for </a:t>
              </a:r>
              <a:r>
                <a:rPr lang="en-US" sz="1400" dirty="0" err="1" smtClean="0">
                  <a:effectLst/>
                </a:rPr>
                <a:t>pp</a:t>
              </a:r>
              <a:endParaRPr lang="en-US" sz="1400" dirty="0" smtClean="0">
                <a:effectLst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779912" y="5301208"/>
              <a:ext cx="5292080" cy="830997"/>
              <a:chOff x="3923928" y="5364504"/>
              <a:chExt cx="5292080" cy="830997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3923928" y="5364504"/>
                <a:ext cx="5292080" cy="830997"/>
              </a:xfrm>
              <a:prstGeom prst="rect">
                <a:avLst/>
              </a:prstGeom>
              <a:solidFill>
                <a:srgbClr val="FFCC99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effectLst/>
                  </a:rPr>
                  <a:t>		                           </a:t>
                </a:r>
                <a:r>
                  <a:rPr lang="en-US" sz="1300" dirty="0" smtClean="0">
                    <a:effectLst/>
                    <a:sym typeface="Wingdings"/>
                  </a:rPr>
                  <a:t> </a:t>
                </a:r>
                <a:r>
                  <a:rPr lang="en-US" sz="1300" dirty="0" err="1" smtClean="0">
                    <a:effectLst/>
                  </a:rPr>
                  <a:t>tt</a:t>
                </a:r>
                <a:r>
                  <a:rPr lang="en-US" sz="1300" dirty="0" err="1" smtClean="0">
                    <a:effectLst/>
                    <a:sym typeface="Wingdings"/>
                  </a:rPr>
                  <a:t>γγ</a:t>
                </a:r>
                <a:r>
                  <a:rPr lang="en-US" sz="1300" dirty="0" smtClean="0">
                    <a:effectLst/>
                    <a:sym typeface="Wingdings"/>
                  </a:rPr>
                  <a:t>, tt4l</a:t>
                </a:r>
                <a:r>
                  <a:rPr lang="en-US" sz="1300" dirty="0" smtClean="0">
                    <a:effectLst/>
                  </a:rPr>
                  <a:t>  </a:t>
                </a:r>
                <a:r>
                  <a:rPr lang="en-US" sz="1300" dirty="0" smtClean="0">
                    <a:effectLst/>
                    <a:sym typeface="Wingdings"/>
                  </a:rPr>
                  <a:t> </a:t>
                </a:r>
                <a:r>
                  <a:rPr lang="en-US" sz="1300" dirty="0" err="1" smtClean="0">
                    <a:effectLst/>
                    <a:sym typeface="Wingdings"/>
                  </a:rPr>
                  <a:t>bbγγ</a:t>
                </a:r>
                <a:r>
                  <a:rPr lang="en-US" sz="1300" dirty="0" smtClean="0">
                    <a:effectLst/>
                  </a:rPr>
                  <a:t> </a:t>
                </a:r>
              </a:p>
              <a:p>
                <a:r>
                  <a:rPr lang="en-US" dirty="0" smtClean="0">
                    <a:effectLst/>
                  </a:rPr>
                  <a:t>HL</a:t>
                </a:r>
                <a:r>
                  <a:rPr lang="en-US" dirty="0">
                    <a:effectLst/>
                  </a:rPr>
                  <a:t>-LHC        </a:t>
                </a:r>
                <a:r>
                  <a:rPr lang="en-US" dirty="0" smtClean="0">
                    <a:effectLst/>
                  </a:rPr>
                  <a:t>  14             3       180    </a:t>
                </a:r>
                <a:r>
                  <a:rPr lang="en-US" sz="1400" dirty="0" smtClean="0">
                    <a:effectLst/>
                  </a:rPr>
                  <a:t>3600 </a:t>
                </a:r>
                <a:r>
                  <a:rPr lang="en-US" sz="1400" dirty="0" err="1" smtClean="0">
                    <a:effectLst/>
                  </a:rPr>
                  <a:t>tt</a:t>
                </a:r>
                <a:r>
                  <a:rPr lang="en-US" sz="1400" dirty="0" err="1" smtClean="0">
                    <a:effectLst/>
                    <a:sym typeface="Wingdings"/>
                  </a:rPr>
                  <a:t>γγ</a:t>
                </a:r>
                <a:r>
                  <a:rPr lang="en-US" sz="1400" dirty="0" smtClean="0">
                    <a:effectLst/>
                    <a:sym typeface="Wingdings"/>
                  </a:rPr>
                  <a:t>    250</a:t>
                </a:r>
                <a:endParaRPr lang="en-US" sz="1400" dirty="0" smtClean="0">
                  <a:effectLst/>
                </a:endParaRPr>
              </a:p>
              <a:p>
                <a:r>
                  <a:rPr lang="en-US" dirty="0" smtClean="0">
                    <a:effectLst/>
                  </a:rPr>
                  <a:t>FCC</a:t>
                </a:r>
                <a:r>
                  <a:rPr lang="en-US" dirty="0">
                    <a:effectLst/>
                  </a:rPr>
                  <a:t>-</a:t>
                </a:r>
                <a:r>
                  <a:rPr lang="en-US" dirty="0" err="1">
                    <a:effectLst/>
                  </a:rPr>
                  <a:t>hh</a:t>
                </a:r>
                <a:r>
                  <a:rPr lang="en-US" dirty="0">
                    <a:effectLst/>
                  </a:rPr>
                  <a:t>         </a:t>
                </a:r>
                <a:r>
                  <a:rPr lang="en-US" dirty="0" smtClean="0">
                    <a:effectLst/>
                  </a:rPr>
                  <a:t> 100            6      </a:t>
                </a:r>
                <a:r>
                  <a:rPr lang="en-US" dirty="0">
                    <a:effectLst/>
                  </a:rPr>
                  <a:t>5400  </a:t>
                </a:r>
                <a:r>
                  <a:rPr lang="en-US" sz="1400" dirty="0" smtClean="0">
                    <a:effectLst/>
                  </a:rPr>
                  <a:t>12</a:t>
                </a:r>
                <a:r>
                  <a:rPr lang="en-US" sz="1400" dirty="0">
                    <a:effectLst/>
                  </a:rPr>
                  <a:t>0</a:t>
                </a:r>
                <a:r>
                  <a:rPr lang="en-US" sz="1400" dirty="0" smtClean="0">
                    <a:effectLst/>
                  </a:rPr>
                  <a:t>00 tt</a:t>
                </a:r>
                <a:r>
                  <a:rPr lang="en-US" sz="1400" dirty="0" smtClean="0">
                    <a:effectLst/>
                    <a:sym typeface="Wingdings"/>
                  </a:rPr>
                  <a:t>4</a:t>
                </a:r>
                <a:r>
                  <a:rPr lang="en-US" sz="1400" dirty="0">
                    <a:effectLst/>
                    <a:sym typeface="Wingdings"/>
                  </a:rPr>
                  <a:t>l</a:t>
                </a:r>
                <a:r>
                  <a:rPr lang="en-US" sz="1400" dirty="0" smtClean="0">
                    <a:effectLst/>
                  </a:rPr>
                  <a:t>  20000</a:t>
                </a:r>
                <a:endParaRPr lang="en-US" sz="1400" dirty="0">
                  <a:effectLst/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 bwMode="auto">
              <a:xfrm>
                <a:off x="4932040" y="5373216"/>
                <a:ext cx="0" cy="7920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6084168" y="5373216"/>
                <a:ext cx="0" cy="7920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6804248" y="5373216"/>
                <a:ext cx="0" cy="7920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7452320" y="5373216"/>
                <a:ext cx="0" cy="7920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8460432" y="5373216"/>
                <a:ext cx="0" cy="7920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3" name="Straight Arrow Connector 62"/>
            <p:cNvCxnSpPr/>
            <p:nvPr/>
          </p:nvCxnSpPr>
          <p:spPr bwMode="auto">
            <a:xfrm flipV="1">
              <a:off x="6948264" y="609329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6156176" y="6346195"/>
              <a:ext cx="2144807" cy="3231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effectLst/>
                </a:rPr>
                <a:t>&lt;10% of events usable </a:t>
              </a:r>
            </a:p>
          </p:txBody>
        </p:sp>
      </p:grpSp>
      <p:cxnSp>
        <p:nvCxnSpPr>
          <p:cNvPr id="68" name="Straight Arrow Connector 67"/>
          <p:cNvCxnSpPr/>
          <p:nvPr/>
        </p:nvCxnSpPr>
        <p:spPr bwMode="auto">
          <a:xfrm flipH="1">
            <a:off x="971600" y="2852936"/>
            <a:ext cx="0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19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224192"/>
            <a:ext cx="1035017" cy="628744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prstDash val="dot"/>
          </a:ln>
        </p:spPr>
      </p:pic>
      <p:cxnSp>
        <p:nvCxnSpPr>
          <p:cNvPr id="69" name="Straight Arrow Connector 68"/>
          <p:cNvCxnSpPr/>
          <p:nvPr/>
        </p:nvCxnSpPr>
        <p:spPr bwMode="auto">
          <a:xfrm flipH="1">
            <a:off x="2483768" y="2708920"/>
            <a:ext cx="0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7" name="Picture 26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2224209"/>
            <a:ext cx="938784" cy="628727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  <a:prstDash val="dot"/>
          </a:ln>
        </p:spPr>
      </p:pic>
      <p:cxnSp>
        <p:nvCxnSpPr>
          <p:cNvPr id="75" name="Straight Arrow Connector 74"/>
          <p:cNvCxnSpPr/>
          <p:nvPr/>
        </p:nvCxnSpPr>
        <p:spPr bwMode="auto">
          <a:xfrm flipV="1">
            <a:off x="1907704" y="4725144"/>
            <a:ext cx="0" cy="10801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8" name="Group 27"/>
          <p:cNvGrpSpPr/>
          <p:nvPr/>
        </p:nvGrpSpPr>
        <p:grpSpPr>
          <a:xfrm>
            <a:off x="1475656" y="5589240"/>
            <a:ext cx="944812" cy="648072"/>
            <a:chOff x="5724128" y="3645024"/>
            <a:chExt cx="944812" cy="648072"/>
          </a:xfrm>
        </p:grpSpPr>
        <p:pic>
          <p:nvPicPr>
            <p:cNvPr id="15" name="Picture 14" descr="Untitled1.png"/>
            <p:cNvPicPr preferRelativeResize="0"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3645024"/>
              <a:ext cx="944812" cy="641895"/>
            </a:xfrm>
            <a:prstGeom prst="rect">
              <a:avLst/>
            </a:prstGeom>
            <a:ln w="9525" cmpd="sng">
              <a:solidFill>
                <a:schemeClr val="tx1"/>
              </a:solidFill>
              <a:prstDash val="dot"/>
            </a:ln>
          </p:spPr>
        </p:pic>
        <p:sp>
          <p:nvSpPr>
            <p:cNvPr id="19" name="Rectangle 18"/>
            <p:cNvSpPr/>
            <p:nvPr/>
          </p:nvSpPr>
          <p:spPr bwMode="auto">
            <a:xfrm>
              <a:off x="5724128" y="3645024"/>
              <a:ext cx="936104" cy="648072"/>
            </a:xfrm>
            <a:prstGeom prst="rect">
              <a:avLst/>
            </a:prstGeom>
            <a:solidFill>
              <a:srgbClr val="99FFFF">
                <a:alpha val="34000"/>
              </a:srgbClr>
            </a:solidFill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 bwMode="auto">
          <a:xfrm flipV="1">
            <a:off x="899592" y="4581128"/>
            <a:ext cx="288032" cy="10081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179512" y="5517232"/>
            <a:ext cx="942988" cy="648072"/>
            <a:chOff x="7020272" y="2924944"/>
            <a:chExt cx="942988" cy="648072"/>
          </a:xfrm>
        </p:grpSpPr>
        <p:pic>
          <p:nvPicPr>
            <p:cNvPr id="8" name="Picture 7" descr="Untitled.png"/>
            <p:cNvPicPr preferRelativeResize="0"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2924944"/>
              <a:ext cx="942988" cy="64186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0000"/>
              </a:solidFill>
              <a:prstDash val="dot"/>
            </a:ln>
          </p:spPr>
        </p:pic>
        <p:sp>
          <p:nvSpPr>
            <p:cNvPr id="11" name="Rectangle 10"/>
            <p:cNvSpPr/>
            <p:nvPr/>
          </p:nvSpPr>
          <p:spPr bwMode="auto">
            <a:xfrm>
              <a:off x="7020272" y="2924944"/>
              <a:ext cx="936104" cy="648072"/>
            </a:xfrm>
            <a:prstGeom prst="rect">
              <a:avLst/>
            </a:prstGeom>
            <a:solidFill>
              <a:srgbClr val="008000">
                <a:alpha val="17000"/>
              </a:srgbClr>
            </a:solidFill>
            <a:ln w="635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49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79512" y="9008"/>
            <a:ext cx="7382976" cy="3564008"/>
            <a:chOff x="323528" y="1050219"/>
            <a:chExt cx="7382976" cy="3564008"/>
          </a:xfrm>
        </p:grpSpPr>
        <p:sp>
          <p:nvSpPr>
            <p:cNvPr id="2" name="TextBox 1"/>
            <p:cNvSpPr txBox="1"/>
            <p:nvPr/>
          </p:nvSpPr>
          <p:spPr>
            <a:xfrm>
              <a:off x="323528" y="1090766"/>
              <a:ext cx="7382976" cy="3493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</a:rPr>
                <a:t>Coupling     HL-LHC    FCC-</a:t>
              </a:r>
              <a:r>
                <a:rPr lang="en-US" dirty="0" err="1" smtClean="0">
                  <a:effectLst/>
                </a:rPr>
                <a:t>ee</a:t>
              </a:r>
              <a:r>
                <a:rPr lang="en-US" dirty="0" smtClean="0">
                  <a:effectLst/>
                </a:rPr>
                <a:t>     ILC (500)    ILC (1000)              CLIC </a:t>
              </a:r>
              <a:endParaRPr lang="en-US" sz="1200" dirty="0" smtClean="0">
                <a:effectLst/>
              </a:endParaRPr>
            </a:p>
            <a:p>
              <a:r>
                <a:rPr lang="en-US" dirty="0" smtClean="0">
                  <a:effectLst/>
                </a:rPr>
                <a:t>        </a:t>
              </a:r>
              <a:r>
                <a:rPr lang="en-US" sz="1300" dirty="0" smtClean="0">
                  <a:effectLst/>
                </a:rPr>
                <a:t>√s </a:t>
              </a:r>
              <a:r>
                <a:rPr lang="en-US" sz="1300" dirty="0" smtClean="0">
                  <a:effectLst/>
                  <a:sym typeface="Wingdings"/>
                </a:rPr>
                <a:t></a:t>
              </a:r>
              <a:r>
                <a:rPr lang="en-US" sz="1300" dirty="0" smtClean="0">
                  <a:effectLst/>
                </a:rPr>
                <a:t>    14000          240 +350      250+500           250+500+1000        350+1400+3000</a:t>
              </a:r>
              <a:endParaRPr lang="en-US" sz="1300" dirty="0">
                <a:effectLst/>
              </a:endParaRPr>
            </a:p>
            <a:p>
              <a:r>
                <a:rPr lang="en-US" sz="1300" dirty="0">
                  <a:effectLst/>
                </a:rPr>
                <a:t> </a:t>
              </a:r>
              <a:r>
                <a:rPr lang="en-US" sz="1300" dirty="0" smtClean="0">
                  <a:effectLst/>
                </a:rPr>
                <a:t>   </a:t>
              </a:r>
              <a:r>
                <a:rPr lang="en-US" sz="1300" dirty="0">
                  <a:effectLst/>
                </a:rPr>
                <a:t> </a:t>
              </a:r>
              <a:r>
                <a:rPr lang="en-US" sz="1300" dirty="0" smtClean="0">
                  <a:effectLst/>
                </a:rPr>
                <a:t>Int. L </a:t>
              </a:r>
              <a:r>
                <a:rPr lang="en-US" sz="1300" dirty="0" smtClean="0">
                  <a:effectLst/>
                  <a:sym typeface="Wingdings"/>
                </a:rPr>
                <a:t></a:t>
              </a:r>
              <a:r>
                <a:rPr lang="en-US" sz="1300" dirty="0" smtClean="0">
                  <a:effectLst/>
                </a:rPr>
                <a:t>     6000         10000+2600   250+500           250+500+1000        500+1500+2000</a:t>
              </a:r>
            </a:p>
            <a:p>
              <a:r>
                <a:rPr lang="en-US" dirty="0" smtClean="0">
                  <a:effectLst/>
                </a:rPr>
                <a:t>K</a:t>
              </a:r>
              <a:r>
                <a:rPr lang="en-US" baseline="-25000" dirty="0" smtClean="0">
                  <a:effectLst/>
                </a:rPr>
                <a:t>W                     </a:t>
              </a:r>
              <a:r>
                <a:rPr lang="en-US" dirty="0" smtClean="0">
                  <a:effectLst/>
                </a:rPr>
                <a:t>2-5%        0.19%        1.2%             1.2%                   2.1%</a:t>
              </a:r>
            </a:p>
            <a:p>
              <a:r>
                <a:rPr lang="en-US" dirty="0" smtClean="0">
                  <a:effectLst/>
                </a:rPr>
                <a:t>K</a:t>
              </a:r>
              <a:r>
                <a:rPr lang="en-US" baseline="-25000" dirty="0" smtClean="0">
                  <a:effectLst/>
                </a:rPr>
                <a:t>Z                      </a:t>
              </a:r>
              <a:r>
                <a:rPr lang="en-US" dirty="0" smtClean="0">
                  <a:effectLst/>
                </a:rPr>
                <a:t>2-4%        0.15%        1.0%             1.0%                   2.1%  </a:t>
              </a:r>
              <a:endParaRPr lang="en-US" dirty="0">
                <a:effectLst/>
              </a:endParaRPr>
            </a:p>
            <a:p>
              <a:r>
                <a:rPr lang="en-US" dirty="0" smtClean="0">
                  <a:effectLst/>
                </a:rPr>
                <a:t>K</a:t>
              </a:r>
              <a:r>
                <a:rPr lang="en-US" baseline="-25000" dirty="0" smtClean="0">
                  <a:effectLst/>
                </a:rPr>
                <a:t>g                       </a:t>
              </a:r>
              <a:r>
                <a:rPr lang="en-US" dirty="0" smtClean="0">
                  <a:effectLst/>
                </a:rPr>
                <a:t>3-</a:t>
              </a:r>
              <a:r>
                <a:rPr lang="en-US" dirty="0">
                  <a:effectLst/>
                </a:rPr>
                <a:t>5%      </a:t>
              </a:r>
              <a:r>
                <a:rPr lang="en-US" dirty="0" smtClean="0">
                  <a:effectLst/>
                </a:rPr>
                <a:t>  0.80%       2.3%             1.6%                   2.2% </a:t>
              </a:r>
            </a:p>
            <a:p>
              <a:r>
                <a:rPr lang="en-US" dirty="0" err="1" smtClean="0">
                  <a:effectLst/>
                </a:rPr>
                <a:t>K</a:t>
              </a:r>
              <a:r>
                <a:rPr lang="en-US" baseline="-25000" dirty="0" err="1" smtClean="0">
                  <a:effectLst/>
                </a:rPr>
                <a:t>γ</a:t>
              </a:r>
              <a:r>
                <a:rPr lang="en-US" baseline="-25000" dirty="0" smtClean="0">
                  <a:effectLst/>
                </a:rPr>
                <a:t>                       </a:t>
              </a:r>
              <a:r>
                <a:rPr lang="en-US" dirty="0" smtClean="0">
                  <a:effectLst/>
                </a:rPr>
                <a:t>2-5%         1.5%         8.4%             4.0%                  &lt;5.9%  </a:t>
              </a:r>
              <a:endParaRPr lang="en-US" dirty="0">
                <a:effectLst/>
              </a:endParaRPr>
            </a:p>
            <a:p>
              <a:r>
                <a:rPr lang="en-US" dirty="0" err="1" smtClean="0">
                  <a:effectLst/>
                </a:rPr>
                <a:t>K</a:t>
              </a:r>
              <a:r>
                <a:rPr lang="en-US" baseline="-25000" dirty="0" err="1" smtClean="0">
                  <a:effectLst/>
                </a:rPr>
                <a:t>μ</a:t>
              </a:r>
              <a:r>
                <a:rPr lang="en-US" baseline="-25000" dirty="0" smtClean="0">
                  <a:effectLst/>
                </a:rPr>
                <a:t>                       </a:t>
              </a:r>
              <a:r>
                <a:rPr lang="en-US" dirty="0" smtClean="0">
                  <a:effectLst/>
                </a:rPr>
                <a:t>~</a:t>
              </a:r>
              <a:r>
                <a:rPr lang="en-US" dirty="0">
                  <a:effectLst/>
                </a:rPr>
                <a:t>7</a:t>
              </a:r>
              <a:r>
                <a:rPr lang="en-US" dirty="0" smtClean="0">
                  <a:effectLst/>
                </a:rPr>
                <a:t>%          6.2%           --               </a:t>
              </a:r>
              <a:r>
                <a:rPr lang="en-US" dirty="0">
                  <a:effectLst/>
                </a:rPr>
                <a:t> </a:t>
              </a:r>
              <a:r>
                <a:rPr lang="en-US" dirty="0" smtClean="0">
                  <a:effectLst/>
                </a:rPr>
                <a:t>16%                    5.6% </a:t>
              </a:r>
              <a:endParaRPr lang="en-US" dirty="0">
                <a:effectLst/>
              </a:endParaRPr>
            </a:p>
            <a:p>
              <a:r>
                <a:rPr lang="en-US" dirty="0" err="1" smtClean="0">
                  <a:effectLst/>
                </a:rPr>
                <a:t>K</a:t>
              </a:r>
              <a:r>
                <a:rPr lang="en-US" baseline="-25000" dirty="0" err="1">
                  <a:effectLst/>
                </a:rPr>
                <a:t>c</a:t>
              </a:r>
              <a:r>
                <a:rPr lang="en-US" baseline="-25000" dirty="0" smtClean="0">
                  <a:effectLst/>
                </a:rPr>
                <a:t>                       </a:t>
              </a:r>
              <a:r>
                <a:rPr lang="en-US" dirty="0">
                  <a:effectLst/>
                </a:rPr>
                <a:t> </a:t>
              </a:r>
              <a:r>
                <a:rPr lang="en-US" dirty="0" smtClean="0">
                  <a:effectLst/>
                </a:rPr>
                <a:t>--             0.71%        2.8%           1.8%                    2.2% </a:t>
              </a:r>
              <a:endParaRPr lang="en-US" dirty="0">
                <a:effectLst/>
              </a:endParaRPr>
            </a:p>
            <a:p>
              <a:r>
                <a:rPr lang="en-US" dirty="0" err="1" smtClean="0">
                  <a:effectLst/>
                </a:rPr>
                <a:t>K</a:t>
              </a:r>
              <a:r>
                <a:rPr lang="en-US" baseline="-25000" dirty="0" err="1" smtClean="0">
                  <a:effectLst/>
                </a:rPr>
                <a:t>τ</a:t>
              </a:r>
              <a:r>
                <a:rPr lang="en-US" baseline="-25000" dirty="0" smtClean="0">
                  <a:effectLst/>
                </a:rPr>
                <a:t>                       </a:t>
              </a:r>
              <a:r>
                <a:rPr lang="en-US" dirty="0" smtClean="0">
                  <a:effectLst/>
                </a:rPr>
                <a:t>2-5%        0.54%        2.4%            1.8%                   &lt;2.5% </a:t>
              </a:r>
              <a:endParaRPr lang="en-US" dirty="0">
                <a:effectLst/>
              </a:endParaRPr>
            </a:p>
            <a:p>
              <a:r>
                <a:rPr lang="en-US" dirty="0">
                  <a:effectLst/>
                </a:rPr>
                <a:t>K</a:t>
              </a:r>
              <a:r>
                <a:rPr lang="en-US" baseline="-25000" dirty="0">
                  <a:effectLst/>
                </a:rPr>
                <a:t>b                       </a:t>
              </a:r>
              <a:r>
                <a:rPr lang="en-US" dirty="0">
                  <a:effectLst/>
                </a:rPr>
                <a:t>4-7%       </a:t>
              </a:r>
              <a:r>
                <a:rPr lang="en-US" dirty="0" smtClean="0">
                  <a:effectLst/>
                </a:rPr>
                <a:t> 0.42</a:t>
              </a:r>
              <a:r>
                <a:rPr lang="en-US" dirty="0">
                  <a:effectLst/>
                </a:rPr>
                <a:t>%        1</a:t>
              </a:r>
              <a:r>
                <a:rPr lang="en-US" dirty="0" smtClean="0">
                  <a:effectLst/>
                </a:rPr>
                <a:t>.7</a:t>
              </a:r>
              <a:r>
                <a:rPr lang="en-US" dirty="0">
                  <a:effectLst/>
                </a:rPr>
                <a:t>%            </a:t>
              </a:r>
              <a:r>
                <a:rPr lang="en-US" dirty="0" smtClean="0">
                  <a:effectLst/>
                </a:rPr>
                <a:t>1.3%                    2.1% </a:t>
              </a:r>
              <a:endParaRPr lang="en-US" dirty="0">
                <a:effectLst/>
              </a:endParaRPr>
            </a:p>
            <a:p>
              <a:r>
                <a:rPr lang="en-US" dirty="0" err="1" smtClean="0">
                  <a:effectLst/>
                </a:rPr>
                <a:t>BR</a:t>
              </a:r>
              <a:r>
                <a:rPr lang="en-US" baseline="-25000" dirty="0" err="1" smtClean="0">
                  <a:effectLst/>
                </a:rPr>
                <a:t>invis</a:t>
              </a:r>
              <a:r>
                <a:rPr lang="en-US" baseline="-25000" dirty="0" smtClean="0">
                  <a:effectLst/>
                </a:rPr>
                <a:t> </a:t>
              </a:r>
              <a:r>
                <a:rPr lang="en-US" sz="1300" dirty="0" smtClean="0">
                  <a:effectLst/>
                </a:rPr>
                <a:t>           &lt;</a:t>
              </a:r>
              <a:r>
                <a:rPr lang="en-US" dirty="0" smtClean="0">
                  <a:effectLst/>
                </a:rPr>
                <a:t>10 %        &lt;0.19%       &lt;0.9%          &lt;0.9%                   </a:t>
              </a:r>
              <a:r>
                <a:rPr lang="en-US" dirty="0" err="1" smtClean="0">
                  <a:effectLst/>
                </a:rPr>
                <a:t>na</a:t>
              </a:r>
              <a:endParaRPr lang="en-US" baseline="-25000" dirty="0">
                <a:effectLst/>
              </a:endParaRPr>
            </a:p>
            <a:p>
              <a:r>
                <a:rPr lang="en-US" dirty="0" err="1" smtClean="0">
                  <a:effectLst/>
                </a:rPr>
                <a:t>K</a:t>
              </a:r>
              <a:r>
                <a:rPr lang="en-US" baseline="-25000" dirty="0" err="1" smtClean="0">
                  <a:effectLst/>
                </a:rPr>
                <a:t>t</a:t>
              </a:r>
              <a:r>
                <a:rPr lang="en-US" dirty="0" smtClean="0">
                  <a:effectLst/>
                </a:rPr>
                <a:t>  </a:t>
              </a:r>
              <a:r>
                <a:rPr lang="en-US" baseline="-25000" dirty="0" smtClean="0">
                  <a:effectLst/>
                </a:rPr>
                <a:t>                    </a:t>
              </a:r>
              <a:r>
                <a:rPr lang="en-US" dirty="0" smtClean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~</a:t>
              </a:r>
              <a:r>
                <a:rPr lang="en-US" dirty="0" smtClean="0">
                  <a:effectLst/>
                </a:rPr>
                <a:t>5%        </a:t>
              </a:r>
              <a:r>
                <a:rPr lang="en-US" sz="1300" dirty="0" smtClean="0">
                  <a:effectLst/>
                </a:rPr>
                <a:t>13%indirect      </a:t>
              </a:r>
              <a:r>
                <a:rPr lang="en-US" dirty="0" smtClean="0">
                  <a:effectLst/>
                </a:rPr>
                <a:t>14%             3.2%                  &lt;4.5%</a:t>
              </a:r>
            </a:p>
            <a:p>
              <a:r>
                <a:rPr lang="en-US" dirty="0" smtClean="0">
                  <a:effectLst/>
                </a:rPr>
                <a:t>K</a:t>
              </a:r>
              <a:r>
                <a:rPr lang="en-US" baseline="-25000" dirty="0" smtClean="0">
                  <a:effectLst/>
                </a:rPr>
                <a:t>HH </a:t>
              </a:r>
              <a:r>
                <a:rPr lang="en-US" sz="1400" dirty="0" smtClean="0">
                  <a:effectLst/>
                </a:rPr>
                <a:t>(self)</a:t>
              </a:r>
              <a:r>
                <a:rPr lang="en-US" sz="1400" baseline="-25000" dirty="0" smtClean="0">
                  <a:effectLst/>
                </a:rPr>
                <a:t>              </a:t>
              </a:r>
              <a:r>
                <a:rPr lang="en-US" dirty="0" smtClean="0">
                  <a:effectLst/>
                </a:rPr>
                <a:t>?           --                --          26% </a:t>
              </a:r>
              <a:r>
                <a:rPr lang="en-US" sz="1300" dirty="0" smtClean="0">
                  <a:effectLst/>
                </a:rPr>
                <a:t>(13% ultimate)       </a:t>
              </a:r>
              <a:r>
                <a:rPr lang="en-US" dirty="0" smtClean="0">
                  <a:effectLst/>
                </a:rPr>
                <a:t>10%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323528" y="1818811"/>
              <a:ext cx="7344816" cy="25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331640" y="1066411"/>
              <a:ext cx="0" cy="349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339752" y="1085835"/>
              <a:ext cx="0" cy="349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419872" y="1122227"/>
              <a:ext cx="0" cy="349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427984" y="1085835"/>
              <a:ext cx="0" cy="349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084168" y="1050219"/>
              <a:ext cx="0" cy="349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107504" y="3626148"/>
            <a:ext cx="9001000" cy="2539156"/>
          </a:xfrm>
          <a:prstGeom prst="rect">
            <a:avLst/>
          </a:prstGeom>
          <a:solidFill>
            <a:srgbClr val="3300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LHC: ~20% toda</a:t>
            </a:r>
            <a:r>
              <a:rPr lang="en-US" sz="15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5-10% in ~2020 (14 </a:t>
            </a:r>
            <a:r>
              <a:rPr lang="en-US" sz="15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TeV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300 fb</a:t>
            </a:r>
            <a:r>
              <a:rPr lang="en-US" sz="1500" baseline="30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-1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HL-LHC: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--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factor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~ 2 better than LHC @300 fb</a:t>
            </a:r>
            <a:r>
              <a:rPr lang="en-US" baseline="30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-1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-- first direct observation of couplings to top (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ttH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 and 2</a:t>
            </a:r>
            <a:r>
              <a:rPr lang="en-US" baseline="30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nd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generation fermions (H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μμ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) 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-- model dependent measurements: Γ</a:t>
            </a:r>
            <a:r>
              <a:rPr lang="en-US" baseline="-25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H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and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σ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(H) from SM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e</a:t>
            </a:r>
            <a:r>
              <a:rPr lang="en-US" baseline="300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+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e</a:t>
            </a:r>
            <a:r>
              <a:rPr lang="en-US" baseline="30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-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: 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-- model-independent: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σ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(HZ) and Γ</a:t>
            </a:r>
            <a:r>
              <a:rPr lang="en-US" baseline="-25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H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from data: 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ZH  </a:t>
            </a:r>
            <a:r>
              <a:rPr lang="en-US" sz="15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μμX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recoil mass </a:t>
            </a:r>
            <a:r>
              <a:rPr lang="en-US" sz="15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(</a:t>
            </a:r>
            <a:r>
              <a:rPr lang="en-US" sz="15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σ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, Γ</a:t>
            </a:r>
            <a:r>
              <a:rPr lang="en-US" sz="1500" baseline="-25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H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), </a:t>
            </a:r>
            <a:r>
              <a:rPr lang="en-US" sz="15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Hvv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 </a:t>
            </a:r>
            <a:r>
              <a:rPr lang="en-US" sz="15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bbvv</a:t>
            </a:r>
            <a:r>
              <a:rPr lang="en-US" sz="15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(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Γ</a:t>
            </a:r>
            <a:r>
              <a:rPr lang="en-US" sz="1500" baseline="-25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Z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)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-- all decay modes accessible (fully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hadronic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, invisible, exotic)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B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est precision (few 0.1%) at circular colliders (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l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uminosity !), except for heavy states </a:t>
            </a:r>
          </a:p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   (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ttH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and HH) where high energy (linear colliders, FCC-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hh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) needed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525" y="6237312"/>
            <a:ext cx="8397150" cy="584776"/>
          </a:xfrm>
          <a:prstGeom prst="rect">
            <a:avLst/>
          </a:prstGeom>
          <a:solidFill>
            <a:srgbClr val="CCCC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Note: theory uncertainties, e.g</a:t>
            </a:r>
            <a:r>
              <a:rPr lang="en-US" dirty="0">
                <a:effectLst/>
              </a:rPr>
              <a:t>. </a:t>
            </a:r>
            <a:r>
              <a:rPr lang="en-US" dirty="0" smtClean="0">
                <a:effectLst/>
              </a:rPr>
              <a:t>presently O(1%) on BR, need to be improved to match </a:t>
            </a:r>
          </a:p>
          <a:p>
            <a:r>
              <a:rPr lang="en-US" dirty="0" smtClean="0">
                <a:effectLst/>
              </a:rPr>
              <a:t>expected superb experimental precision and sensitivity to new physics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92280" y="2780928"/>
            <a:ext cx="1715663" cy="738664"/>
          </a:xfrm>
          <a:prstGeom prst="rect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effectLst/>
              </a:rPr>
              <a:t>FCC-</a:t>
            </a:r>
            <a:r>
              <a:rPr lang="en-US" sz="1400" dirty="0" err="1" smtClean="0">
                <a:solidFill>
                  <a:srgbClr val="FFFFFF"/>
                </a:solidFill>
                <a:effectLst/>
              </a:rPr>
              <a:t>hh</a:t>
            </a:r>
            <a:r>
              <a:rPr lang="en-US" sz="1400" dirty="0" smtClean="0">
                <a:solidFill>
                  <a:srgbClr val="FFFFFF"/>
                </a:solidFill>
                <a:effectLst/>
              </a:rPr>
              <a:t>:</a:t>
            </a:r>
            <a:r>
              <a:rPr lang="en-US" sz="1400" dirty="0">
                <a:solidFill>
                  <a:srgbClr val="FFFFFF"/>
                </a:solidFill>
                <a:effectLst/>
              </a:rPr>
              <a:t> </a:t>
            </a:r>
            <a:endParaRPr lang="en-US" sz="1400" dirty="0" smtClean="0">
              <a:solidFill>
                <a:srgbClr val="FFFFFF"/>
              </a:solidFill>
              <a:effectLst/>
            </a:endParaRPr>
          </a:p>
          <a:p>
            <a:r>
              <a:rPr lang="en-US" sz="1400" dirty="0" err="1" smtClean="0">
                <a:solidFill>
                  <a:srgbClr val="FFFFFF"/>
                </a:solidFill>
                <a:effectLst/>
              </a:rPr>
              <a:t>K</a:t>
            </a:r>
            <a:r>
              <a:rPr lang="en-US" sz="1400" baseline="-25000" dirty="0" err="1" smtClean="0">
                <a:solidFill>
                  <a:srgbClr val="FFFFFF"/>
                </a:solidFill>
                <a:effectLst/>
              </a:rPr>
              <a:t>t</a:t>
            </a:r>
            <a:r>
              <a:rPr lang="en-US" sz="1400" dirty="0" smtClean="0">
                <a:solidFill>
                  <a:srgbClr val="FFFFFF"/>
                </a:solidFill>
                <a:effectLst/>
              </a:rPr>
              <a:t>: few percent ??</a:t>
            </a:r>
          </a:p>
          <a:p>
            <a:r>
              <a:rPr lang="en-US" sz="1400" dirty="0" smtClean="0">
                <a:solidFill>
                  <a:srgbClr val="FFFFFF"/>
                </a:solidFill>
                <a:effectLst/>
              </a:rPr>
              <a:t>K</a:t>
            </a:r>
            <a:r>
              <a:rPr lang="en-US" sz="1400" baseline="-25000" dirty="0" smtClean="0">
                <a:solidFill>
                  <a:srgbClr val="FFFFFF"/>
                </a:solidFill>
                <a:effectLst/>
              </a:rPr>
              <a:t>HH </a:t>
            </a:r>
            <a:r>
              <a:rPr lang="en-US" sz="1400" dirty="0" smtClean="0">
                <a:solidFill>
                  <a:srgbClr val="FFFFFF"/>
                </a:solidFill>
                <a:effectLst/>
              </a:rPr>
              <a:t>~ 8%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267744" y="764704"/>
            <a:ext cx="936104" cy="2232248"/>
          </a:xfrm>
          <a:prstGeom prst="rect">
            <a:avLst/>
          </a:prstGeom>
          <a:solidFill>
            <a:srgbClr val="00009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9512" y="1484784"/>
            <a:ext cx="8856984" cy="523220"/>
            <a:chOff x="179512" y="1681644"/>
            <a:chExt cx="8856984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6926987" y="1681644"/>
              <a:ext cx="2109509" cy="52322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effectLst/>
                </a:rPr>
                <a:t>r</a:t>
              </a:r>
              <a:r>
                <a:rPr lang="en-US" sz="1400" dirty="0" smtClean="0">
                  <a:effectLst/>
                </a:rPr>
                <a:t>are decays </a:t>
              </a:r>
              <a:r>
                <a:rPr lang="en-US" sz="1400" dirty="0" smtClean="0">
                  <a:effectLst/>
                  <a:sym typeface="Wingdings"/>
                </a:rPr>
                <a:t> HL-LHC</a:t>
              </a:r>
            </a:p>
            <a:p>
              <a:r>
                <a:rPr lang="en-US" sz="1400" dirty="0">
                  <a:effectLst/>
                  <a:sym typeface="Wingdings"/>
                </a:rPr>
                <a:t>i</a:t>
              </a:r>
              <a:r>
                <a:rPr lang="en-US" sz="1400" dirty="0" smtClean="0">
                  <a:effectLst/>
                  <a:sym typeface="Wingdings"/>
                </a:rPr>
                <a:t>s competitive</a:t>
              </a:r>
              <a:endParaRPr lang="en-US" sz="1400" dirty="0" smtClean="0">
                <a:effectLst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79512" y="1700864"/>
              <a:ext cx="6696744" cy="504000"/>
            </a:xfrm>
            <a:prstGeom prst="rect">
              <a:avLst/>
            </a:prstGeom>
            <a:solidFill>
              <a:srgbClr val="008000">
                <a:alpha val="4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1187624" y="764704"/>
            <a:ext cx="1008000" cy="2448272"/>
          </a:xfrm>
          <a:prstGeom prst="rect">
            <a:avLst/>
          </a:prstGeom>
          <a:solidFill>
            <a:srgbClr val="FFFF0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187624" y="2996952"/>
            <a:ext cx="1008112" cy="216024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187624" y="1772816"/>
            <a:ext cx="1008112" cy="216024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87624" y="2996952"/>
            <a:ext cx="5616624" cy="504056"/>
            <a:chOff x="1340024" y="3356992"/>
            <a:chExt cx="5616624" cy="504056"/>
          </a:xfrm>
        </p:grpSpPr>
        <p:sp>
          <p:nvSpPr>
            <p:cNvPr id="37" name="Rectangle 36"/>
            <p:cNvSpPr/>
            <p:nvPr/>
          </p:nvSpPr>
          <p:spPr bwMode="auto">
            <a:xfrm>
              <a:off x="3464648" y="3356992"/>
              <a:ext cx="3492000" cy="216024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436368" y="3609048"/>
              <a:ext cx="2448000" cy="252000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340024" y="3356992"/>
              <a:ext cx="1008112" cy="216024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92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39" grpId="1" animBg="1"/>
      <p:bldP spid="39" grpId="2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4293096"/>
            <a:ext cx="9180512" cy="1323439"/>
          </a:xfrm>
          <a:prstGeom prst="rect">
            <a:avLst/>
          </a:prstGeom>
          <a:solidFill>
            <a:srgbClr val="99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Regardless of the detailed scenario, and even in the absence of theoretical/experimental preference for a specific E scale, the directions for future high-E colliders are clear: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>
                <a:solidFill>
                  <a:schemeClr val="bg1"/>
                </a:solidFill>
                <a:effectLst/>
                <a:sym typeface="Wingdings"/>
              </a:rPr>
              <a:t>h</a:t>
            </a:r>
            <a:r>
              <a:rPr lang="en-US" dirty="0" smtClean="0">
                <a:solidFill>
                  <a:schemeClr val="bg1"/>
                </a:solidFill>
                <a:effectLst/>
                <a:sym typeface="Wingdings"/>
              </a:rPr>
              <a:t>ighest precision  </a:t>
            </a:r>
            <a:r>
              <a:rPr lang="en-US" dirty="0">
                <a:solidFill>
                  <a:schemeClr val="bg1"/>
                </a:solidFill>
                <a:effectLst/>
                <a:sym typeface="Wingdings"/>
              </a:rPr>
              <a:t>to probe </a:t>
            </a:r>
            <a:r>
              <a:rPr lang="en-US" dirty="0" smtClean="0">
                <a:solidFill>
                  <a:schemeClr val="bg1"/>
                </a:solidFill>
                <a:effectLst/>
                <a:sym typeface="Wingdings"/>
              </a:rPr>
              <a:t>E </a:t>
            </a:r>
            <a:r>
              <a:rPr lang="en-US" dirty="0">
                <a:solidFill>
                  <a:schemeClr val="bg1"/>
                </a:solidFill>
                <a:effectLst/>
                <a:sym typeface="Wingdings"/>
              </a:rPr>
              <a:t>scales potentially up to </a:t>
            </a:r>
            <a:r>
              <a:rPr lang="en-US" dirty="0" smtClean="0">
                <a:solidFill>
                  <a:srgbClr val="FFFFFF"/>
                </a:solidFill>
                <a:effectLst/>
                <a:sym typeface="Wingdings"/>
              </a:rPr>
              <a:t>O(1OO)</a:t>
            </a:r>
            <a:r>
              <a:rPr lang="en-US" dirty="0" smtClean="0">
                <a:solidFill>
                  <a:schemeClr val="bg1"/>
                </a:solidFill>
                <a:effectLst/>
                <a:sym typeface="Wingdings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sym typeface="Wingdings"/>
              </a:rPr>
              <a:t>TeV</a:t>
            </a:r>
            <a:r>
              <a:rPr lang="en-US" dirty="0">
                <a:solidFill>
                  <a:schemeClr val="bg1"/>
                </a:solidFill>
                <a:effectLst/>
                <a:sym typeface="Wingdings"/>
              </a:rPr>
              <a:t> and </a:t>
            </a:r>
            <a:r>
              <a:rPr lang="en-US" dirty="0" smtClean="0">
                <a:solidFill>
                  <a:schemeClr val="bg1"/>
                </a:solidFill>
                <a:effectLst/>
                <a:sym typeface="Wingdings"/>
              </a:rPr>
              <a:t>smallest couplings</a:t>
            </a:r>
            <a:endParaRPr lang="en-US" dirty="0" smtClean="0">
              <a:solidFill>
                <a:schemeClr val="bg1"/>
              </a:solidFill>
              <a:effectLst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>
                <a:solidFill>
                  <a:schemeClr val="bg1"/>
                </a:solidFill>
                <a:effectLst/>
              </a:rPr>
              <a:t>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ighest energy </a:t>
            </a:r>
            <a:r>
              <a:rPr lang="en-US" dirty="0" smtClean="0">
                <a:solidFill>
                  <a:schemeClr val="bg1"/>
                </a:solidFill>
                <a:effectLst/>
                <a:sym typeface="Wingdings"/>
              </a:rPr>
              <a:t> </a:t>
            </a:r>
            <a:r>
              <a:rPr lang="en-US" dirty="0" smtClean="0">
                <a:solidFill>
                  <a:srgbClr val="FFFFFF"/>
                </a:solidFill>
                <a:effectLst/>
                <a:sym typeface="Wingdings"/>
              </a:rPr>
              <a:t>to explore directly new territories and get crucial information to interpret results from indirect probes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7704" y="107340"/>
            <a:ext cx="3384376" cy="369332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/>
              </a:rPr>
              <a:t>Where do we go from here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96" y="5733256"/>
            <a:ext cx="9001000" cy="1077218"/>
          </a:xfrm>
          <a:prstGeom prst="rect">
            <a:avLst/>
          </a:prstGeom>
          <a:solidFill>
            <a:srgbClr val="CC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  <a:sym typeface="Wingdings"/>
              </a:rPr>
              <a:t>Thanks also to great technology progress, many scientifically strong opportunities </a:t>
            </a:r>
          </a:p>
          <a:p>
            <a:r>
              <a:rPr lang="en-US" dirty="0">
                <a:effectLst/>
                <a:sym typeface="Wingdings"/>
              </a:rPr>
              <a:t>a</a:t>
            </a:r>
            <a:r>
              <a:rPr lang="en-US" dirty="0" smtClean="0">
                <a:effectLst/>
                <a:sym typeface="Wingdings"/>
              </a:rPr>
              <a:t>re available: none of them is easy, none is cheap.  </a:t>
            </a:r>
          </a:p>
          <a:p>
            <a:r>
              <a:rPr lang="en-US" dirty="0" smtClean="0">
                <a:effectLst/>
                <a:sym typeface="Wingdings"/>
              </a:rPr>
              <a:t>Decision on how to proceed, and the time profile of the projects, depends on science (LHC </a:t>
            </a:r>
          </a:p>
          <a:p>
            <a:r>
              <a:rPr lang="en-US" dirty="0" smtClean="0">
                <a:effectLst/>
                <a:sym typeface="Wingdings"/>
              </a:rPr>
              <a:t>results), </a:t>
            </a:r>
            <a:r>
              <a:rPr lang="en-US" dirty="0">
                <a:effectLst/>
                <a:sym typeface="Wingdings"/>
              </a:rPr>
              <a:t>technology </a:t>
            </a:r>
            <a:r>
              <a:rPr lang="en-US" dirty="0" smtClean="0">
                <a:effectLst/>
                <a:sym typeface="Wingdings"/>
              </a:rPr>
              <a:t>maturity, cost and funding availability, global (worldwide) perspective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496" y="578869"/>
            <a:ext cx="9150218" cy="1481979"/>
            <a:chOff x="35496" y="476664"/>
            <a:chExt cx="9150218" cy="1481979"/>
          </a:xfrm>
        </p:grpSpPr>
        <p:sp>
          <p:nvSpPr>
            <p:cNvPr id="19" name="TextBox 18"/>
            <p:cNvSpPr txBox="1"/>
            <p:nvPr/>
          </p:nvSpPr>
          <p:spPr>
            <a:xfrm>
              <a:off x="35496" y="635204"/>
              <a:ext cx="9150218" cy="1323439"/>
            </a:xfrm>
            <a:prstGeom prst="rect">
              <a:avLst/>
            </a:prstGeom>
            <a:solidFill>
              <a:srgbClr val="3333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effectLst/>
                </a:rPr>
                <a:t>LHC Run-1 brought us a certitude: the Higgs boson as the key of EWSB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dirty="0" smtClean="0">
                  <a:solidFill>
                    <a:srgbClr val="FFFFFF"/>
                  </a:solidFill>
                  <a:effectLst/>
                </a:rPr>
                <a:t>H(125) </a:t>
              </a:r>
              <a:r>
                <a:rPr lang="en-US" dirty="0" smtClean="0">
                  <a:solidFill>
                    <a:srgbClr val="FFFFFF"/>
                  </a:solidFill>
                  <a:effectLst/>
                  <a:sym typeface="Wingdings"/>
                </a:rPr>
                <a:t>needs to be studied with the highest precision  door to new physics ?</a:t>
              </a:r>
            </a:p>
            <a:p>
              <a:r>
                <a:rPr lang="en-US" dirty="0" smtClean="0">
                  <a:solidFill>
                    <a:srgbClr val="FFFFFF"/>
                  </a:solidFill>
                  <a:effectLst/>
                  <a:sym typeface="Wingdings"/>
                </a:rPr>
                <a:t> Low </a:t>
              </a:r>
              <a:r>
                <a:rPr lang="en-US" dirty="0" err="1">
                  <a:solidFill>
                    <a:srgbClr val="FFFFFF"/>
                  </a:solidFill>
                  <a:effectLst/>
                  <a:sym typeface="Wingdings"/>
                </a:rPr>
                <a:t>m</a:t>
              </a:r>
              <a:r>
                <a:rPr lang="en-US" baseline="-25000" dirty="0" err="1">
                  <a:solidFill>
                    <a:srgbClr val="FFFFFF"/>
                  </a:solidFill>
                  <a:effectLst/>
                  <a:sym typeface="Wingdings"/>
                </a:rPr>
                <a:t>H</a:t>
              </a:r>
              <a:r>
                <a:rPr lang="en-US" dirty="0">
                  <a:solidFill>
                    <a:srgbClr val="FFFFFF"/>
                  </a:solidFill>
                  <a:effectLst/>
                  <a:sym typeface="Wingdings"/>
                </a:rPr>
                <a:t> makes H accessible to both circular and linear colliders, with different pros/</a:t>
              </a:r>
              <a:r>
                <a:rPr lang="en-US" dirty="0" smtClean="0">
                  <a:solidFill>
                    <a:srgbClr val="FFFFFF"/>
                  </a:solidFill>
                  <a:effectLst/>
                  <a:sym typeface="Wingdings"/>
                </a:rPr>
                <a:t>cons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dirty="0">
                  <a:solidFill>
                    <a:srgbClr val="FFFFFF"/>
                  </a:solidFill>
                  <a:effectLst/>
                  <a:sym typeface="Wingdings"/>
                </a:rPr>
                <a:t>c</a:t>
              </a:r>
              <a:r>
                <a:rPr lang="en-US" dirty="0" smtClean="0">
                  <a:solidFill>
                    <a:srgbClr val="FFFFFF"/>
                  </a:solidFill>
                  <a:effectLst/>
                  <a:sym typeface="Wingdings"/>
                </a:rPr>
                <a:t>omplete exploration of EWSB needed </a:t>
              </a:r>
              <a:r>
                <a:rPr lang="en-US" dirty="0" smtClean="0">
                  <a:solidFill>
                    <a:srgbClr val="FFFFFF"/>
                  </a:solidFill>
                  <a:effectLst/>
                </a:rPr>
                <a:t>(HH </a:t>
              </a:r>
              <a:r>
                <a:rPr lang="en-US" dirty="0">
                  <a:solidFill>
                    <a:srgbClr val="FFFFFF"/>
                  </a:solidFill>
                  <a:effectLst/>
                </a:rPr>
                <a:t>production, V</a:t>
              </a:r>
              <a:r>
                <a:rPr lang="en-US" baseline="-25000" dirty="0">
                  <a:solidFill>
                    <a:srgbClr val="FFFFFF"/>
                  </a:solidFill>
                  <a:effectLst/>
                </a:rPr>
                <a:t>L</a:t>
              </a:r>
              <a:r>
                <a:rPr lang="en-US" dirty="0">
                  <a:solidFill>
                    <a:srgbClr val="FFFFFF"/>
                  </a:solidFill>
                  <a:effectLst/>
                </a:rPr>
                <a:t>V</a:t>
              </a:r>
              <a:r>
                <a:rPr lang="en-US" baseline="-25000" dirty="0">
                  <a:solidFill>
                    <a:srgbClr val="FFFFFF"/>
                  </a:solidFill>
                  <a:effectLst/>
                </a:rPr>
                <a:t>L</a:t>
              </a:r>
              <a:r>
                <a:rPr lang="en-US" dirty="0">
                  <a:solidFill>
                    <a:srgbClr val="FFFFFF"/>
                  </a:solidFill>
                  <a:effectLst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effectLst/>
                </a:rPr>
                <a:t>scattering, look for possible </a:t>
              </a:r>
            </a:p>
            <a:p>
              <a:r>
                <a:rPr lang="en-US" dirty="0">
                  <a:solidFill>
                    <a:srgbClr val="FFFFFF"/>
                  </a:solidFill>
                  <a:effectLst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effectLst/>
                </a:rPr>
                <a:t>    new dynamics, etc. ) </a:t>
              </a:r>
              <a:r>
                <a:rPr lang="en-US" dirty="0" smtClean="0">
                  <a:solidFill>
                    <a:srgbClr val="FFFFFF"/>
                  </a:solidFill>
                  <a:effectLst/>
                  <a:sym typeface="Wingdings"/>
                </a:rPr>
                <a:t> requires multi-</a:t>
              </a:r>
              <a:r>
                <a:rPr lang="en-US" dirty="0" err="1" smtClean="0">
                  <a:solidFill>
                    <a:srgbClr val="FFFFFF"/>
                  </a:solidFill>
                  <a:effectLst/>
                  <a:sym typeface="Wingdings"/>
                </a:rPr>
                <a:t>TeV</a:t>
              </a:r>
              <a:r>
                <a:rPr lang="en-US" dirty="0">
                  <a:solidFill>
                    <a:srgbClr val="FFFFFF"/>
                  </a:solidFill>
                  <a:effectLst/>
                  <a:sym typeface="Wingdings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effectLst/>
                  <a:sym typeface="Wingdings"/>
                </a:rPr>
                <a:t>energies</a:t>
              </a:r>
              <a:endParaRPr lang="en-US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8" name="Smiley Face 7"/>
            <p:cNvSpPr>
              <a:spLocks noChangeAspect="1"/>
            </p:cNvSpPr>
            <p:nvPr/>
          </p:nvSpPr>
          <p:spPr bwMode="auto">
            <a:xfrm>
              <a:off x="8100384" y="476664"/>
              <a:ext cx="576072" cy="576072"/>
            </a:xfrm>
            <a:prstGeom prst="smileyFace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008" y="2204864"/>
            <a:ext cx="9036496" cy="1887890"/>
            <a:chOff x="0" y="2276872"/>
            <a:chExt cx="9036496" cy="1887890"/>
          </a:xfrm>
        </p:grpSpPr>
        <p:sp>
          <p:nvSpPr>
            <p:cNvPr id="6" name="TextBox 5"/>
            <p:cNvSpPr txBox="1"/>
            <p:nvPr/>
          </p:nvSpPr>
          <p:spPr>
            <a:xfrm>
              <a:off x="0" y="2348880"/>
              <a:ext cx="9036496" cy="1815882"/>
            </a:xfrm>
            <a:prstGeom prst="rect">
              <a:avLst/>
            </a:prstGeom>
            <a:solidFill>
              <a:srgbClr val="CCCC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/>
                </a:rPr>
                <a:t>LHC Run-2 and beyond may (hopefully !) bring additional no-lose theorems: 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dirty="0">
                  <a:effectLst/>
                </a:rPr>
                <a:t>i</a:t>
              </a:r>
              <a:r>
                <a:rPr lang="en-US" dirty="0" smtClean="0">
                  <a:effectLst/>
                </a:rPr>
                <a:t>f new (heavy) physics is discovered</a:t>
              </a:r>
              <a:r>
                <a:rPr lang="en-US" dirty="0">
                  <a:effectLst/>
                </a:rPr>
                <a:t> </a:t>
              </a:r>
              <a:endParaRPr lang="en-US" dirty="0" smtClean="0">
                <a:effectLst/>
              </a:endParaRPr>
            </a:p>
            <a:p>
              <a:r>
                <a:rPr lang="en-US" dirty="0">
                  <a:effectLst/>
                  <a:sym typeface="Wingdings"/>
                </a:rPr>
                <a:t> </a:t>
              </a:r>
              <a:r>
                <a:rPr lang="en-US" dirty="0" smtClean="0">
                  <a:effectLst/>
                  <a:sym typeface="Wingdings"/>
                </a:rPr>
                <a:t>   completion of spectrum and detailed measurements of new physics likely </a:t>
              </a:r>
            </a:p>
            <a:p>
              <a:r>
                <a:rPr lang="en-US" dirty="0">
                  <a:effectLst/>
                  <a:sym typeface="Wingdings"/>
                </a:rPr>
                <a:t> </a:t>
              </a:r>
              <a:r>
                <a:rPr lang="en-US" dirty="0" smtClean="0">
                  <a:effectLst/>
                  <a:sym typeface="Wingdings"/>
                </a:rPr>
                <a:t>       require multi-</a:t>
              </a:r>
              <a:r>
                <a:rPr lang="en-US" dirty="0" err="1" smtClean="0">
                  <a:effectLst/>
                  <a:sym typeface="Wingdings"/>
                </a:rPr>
                <a:t>TeV</a:t>
              </a:r>
              <a:r>
                <a:rPr lang="en-US" dirty="0" smtClean="0">
                  <a:effectLst/>
                  <a:sym typeface="Wingdings"/>
                </a:rPr>
                <a:t> energies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dirty="0">
                  <a:effectLst/>
                </a:rPr>
                <a:t>i</a:t>
              </a:r>
              <a:r>
                <a:rPr lang="en-US" dirty="0" smtClean="0">
                  <a:effectLst/>
                </a:rPr>
                <a:t>f indications emerge for the scale of new physics in the 10-100 </a:t>
              </a:r>
              <a:r>
                <a:rPr lang="en-US" dirty="0" err="1" smtClean="0">
                  <a:effectLst/>
                </a:rPr>
                <a:t>TeV</a:t>
              </a:r>
              <a:r>
                <a:rPr lang="en-US" dirty="0" smtClean="0">
                  <a:effectLst/>
                </a:rPr>
                <a:t> region </a:t>
              </a:r>
            </a:p>
            <a:p>
              <a:r>
                <a:rPr lang="en-US" dirty="0" smtClean="0">
                  <a:effectLst/>
                </a:rPr>
                <a:t>     </a:t>
              </a:r>
              <a:r>
                <a:rPr lang="en-US" sz="1500" dirty="0" smtClean="0">
                  <a:effectLst/>
                </a:rPr>
                <a:t>(e.g. from </a:t>
              </a:r>
              <a:r>
                <a:rPr lang="en-US" sz="1500" dirty="0" err="1" smtClean="0">
                  <a:effectLst/>
                </a:rPr>
                <a:t>dijet</a:t>
              </a:r>
              <a:r>
                <a:rPr lang="en-US" sz="1500" dirty="0">
                  <a:effectLst/>
                </a:rPr>
                <a:t> </a:t>
              </a:r>
              <a:r>
                <a:rPr lang="en-US" sz="1500" dirty="0" smtClean="0">
                  <a:effectLst/>
                </a:rPr>
                <a:t>angular distributions </a:t>
              </a:r>
              <a:r>
                <a:rPr lang="en-US" sz="1500" dirty="0" smtClean="0">
                  <a:effectLst/>
                  <a:sym typeface="Wingdings"/>
                </a:rPr>
                <a:t> </a:t>
              </a:r>
              <a:r>
                <a:rPr lang="en-US" sz="1500" dirty="0" err="1" smtClean="0">
                  <a:effectLst/>
                  <a:sym typeface="Wingdings"/>
                </a:rPr>
                <a:t>Λ</a:t>
              </a:r>
              <a:r>
                <a:rPr lang="en-US" sz="1500" dirty="0" smtClean="0">
                  <a:effectLst/>
                  <a:sym typeface="Wingdings"/>
                </a:rPr>
                <a:t> compositeness)</a:t>
              </a:r>
            </a:p>
            <a:p>
              <a:r>
                <a:rPr lang="en-US" dirty="0" smtClean="0">
                  <a:effectLst/>
                  <a:sym typeface="Wingdings"/>
                </a:rPr>
                <a:t>    need the highest-energy </a:t>
              </a:r>
              <a:r>
                <a:rPr lang="en-US" dirty="0" err="1" smtClean="0">
                  <a:effectLst/>
                  <a:sym typeface="Wingdings"/>
                </a:rPr>
                <a:t>pp</a:t>
              </a:r>
              <a:r>
                <a:rPr lang="en-US" dirty="0" smtClean="0">
                  <a:effectLst/>
                  <a:sym typeface="Wingdings"/>
                </a:rPr>
                <a:t> collider to probe directly the scale of new physics</a:t>
              </a:r>
              <a:endParaRPr lang="en-US" dirty="0">
                <a:effectLst/>
              </a:endParaRPr>
            </a:p>
          </p:txBody>
        </p:sp>
        <p:pic>
          <p:nvPicPr>
            <p:cNvPr id="2" name="Picture 1" descr="Unknown.jpeg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9530" y="2276872"/>
              <a:ext cx="742950" cy="7429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2688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1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effectLst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 flip="none" rotWithShape="1">
          <a:gsLst>
            <a:gs pos="32000">
              <a:srgbClr val="F4860C"/>
            </a:gs>
            <a:gs pos="63000">
              <a:srgbClr val="FFC000"/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</a:spPr>
      <a:bodyPr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kern="1200" cap="none" spc="0" normalizeH="0" baseline="0" noProof="0" dirty="0" smtClean="0">
            <a:ln w="12700">
              <a:noFill/>
              <a:prstDash val="solid"/>
            </a:ln>
            <a:solidFill>
              <a:srgbClr val="FFFFFF"/>
            </a:solidFill>
            <a:effectLst>
              <a:outerShdw blurRad="38100" dist="38100" dir="2700000" algn="t" rotWithShape="0">
                <a:prstClr val="black"/>
              </a:outerShdw>
            </a:effectLst>
            <a:uLnTx/>
            <a:uFillTx/>
            <a:latin typeface="Arial Rounded MT Bold" pitchFamily="34" charset="0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D2DB9"/>
    </a:hlink>
    <a:folHlink>
      <a:srgbClr val="9E9EF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43412</TotalTime>
  <Words>2721</Words>
  <Application>Microsoft Macintosh PowerPoint</Application>
  <PresentationFormat>On-screen Show (4:3)</PresentationFormat>
  <Paragraphs>270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Default Design</vt:lpstr>
      <vt:lpstr>Office Theme</vt:lpstr>
      <vt:lpstr>1_Office Theme</vt:lpstr>
      <vt:lpstr>2_Office Theme</vt:lpstr>
      <vt:lpstr>Discussion on future accelerator facilities</vt:lpstr>
      <vt:lpstr>Discussion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Lyn Evans presentation at ICHEP</vt:lpstr>
      <vt:lpstr>Nothing new under the HEP sun</vt:lpstr>
      <vt:lpstr>The facilities being discussed </vt:lpstr>
      <vt:lpstr>Question:HL HLC</vt:lpstr>
      <vt:lpstr>Question: ILC</vt:lpstr>
      <vt:lpstr>SC cavities quality for XFEL </vt:lpstr>
      <vt:lpstr>Question: what next ?</vt:lpstr>
      <vt:lpstr>Question: the human factor </vt:lpstr>
      <vt:lpstr>Question: diversity</vt:lpstr>
    </vt:vector>
  </TitlesOfParts>
  <Company>뿿콰뿿컐뿿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Tiziano Camporesi</cp:lastModifiedBy>
  <cp:revision>6204</cp:revision>
  <cp:lastPrinted>2014-05-31T19:43:03Z</cp:lastPrinted>
  <dcterms:created xsi:type="dcterms:W3CDTF">2010-12-10T13:47:10Z</dcterms:created>
  <dcterms:modified xsi:type="dcterms:W3CDTF">2014-07-23T07:03:42Z</dcterms:modified>
</cp:coreProperties>
</file>