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2" r:id="rId1"/>
    <p:sldMasterId id="2147486908" r:id="rId2"/>
  </p:sldMasterIdLst>
  <p:notesMasterIdLst>
    <p:notesMasterId r:id="rId27"/>
  </p:notesMasterIdLst>
  <p:handoutMasterIdLst>
    <p:handoutMasterId r:id="rId28"/>
  </p:handoutMasterIdLst>
  <p:sldIdLst>
    <p:sldId id="1218" r:id="rId3"/>
    <p:sldId id="1262" r:id="rId4"/>
    <p:sldId id="1204" r:id="rId5"/>
    <p:sldId id="1236" r:id="rId6"/>
    <p:sldId id="1237" r:id="rId7"/>
    <p:sldId id="1238" r:id="rId8"/>
    <p:sldId id="1245" r:id="rId9"/>
    <p:sldId id="1227" r:id="rId10"/>
    <p:sldId id="1228" r:id="rId11"/>
    <p:sldId id="1256" r:id="rId12"/>
    <p:sldId id="1205" r:id="rId13"/>
    <p:sldId id="1216" r:id="rId14"/>
    <p:sldId id="1225" r:id="rId15"/>
    <p:sldId id="1265" r:id="rId16"/>
    <p:sldId id="1249" r:id="rId17"/>
    <p:sldId id="1234" r:id="rId18"/>
    <p:sldId id="1260" r:id="rId19"/>
    <p:sldId id="1263" r:id="rId20"/>
    <p:sldId id="1222" r:id="rId21"/>
    <p:sldId id="1210" r:id="rId22"/>
    <p:sldId id="1220" r:id="rId23"/>
    <p:sldId id="1223" r:id="rId24"/>
    <p:sldId id="1242" r:id="rId25"/>
    <p:sldId id="1243" r:id="rId26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0000FF"/>
    <a:srgbClr val="D60093"/>
    <a:srgbClr val="3784C3"/>
    <a:srgbClr val="FF3399"/>
    <a:srgbClr val="BBE0E3"/>
    <a:srgbClr val="009900"/>
    <a:srgbClr val="FFFF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194" autoAdjust="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18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>
      <p:cViewPr varScale="1">
        <p:scale>
          <a:sx n="55" d="100"/>
          <a:sy n="55" d="100"/>
        </p:scale>
        <p:origin x="-2237" y="-96"/>
      </p:cViewPr>
      <p:guideLst>
        <p:guide orient="horz" pos="3127"/>
        <p:guide pos="2141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pPr>
              <a:defRPr/>
            </a:pPr>
            <a:fld id="{ABECBBEE-CC39-4EB5-A334-46298068CD79}" type="datetimeFigureOut">
              <a:rPr lang="en-US"/>
              <a:pPr>
                <a:defRPr/>
              </a:pPr>
              <a:t>7/22/2014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pPr>
              <a:defRPr/>
            </a:pPr>
            <a:fld id="{F3C50950-8DCE-4BA3-8E21-65C741DFA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55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4494633-67A9-4E43-ACD1-7A0FAA47A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01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494633-67A9-4E43-ACD1-7A0FAA47A10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4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23/07/2014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Hunting 2014 - Paris - J. Wenninger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05586-E4B0-4B6F-B4B6-5D7B6C5E91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23/07/2014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Hunting 2014 - Paris - J. Wenninger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FAF25-BF74-4972-B942-BFED45AA9C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23/07/2014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Hunting 2014 - Paris - J. Wenninger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CDAFE-FB4B-4D61-9057-6D8FF3E9CC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23/07/2014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Hunting 2014 - Paris - J. Wenninger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7E95-4F2D-4A84-B9A4-10565D1B41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23/07/2014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Hunting 2014 - Paris - J. Wenninger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AD134-3581-4776-8AD8-FDC3823BF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mlogo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1188" y="0"/>
            <a:ext cx="912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lhclogo.prev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71596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23/07/2014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Higgs Hunting 2014 - Paris - J. Wenninger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42F16B-63E4-4D15-90A6-73E0C1B4E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Constantia" pitchFamily="18" charset="0"/>
              </a:rPr>
              <a:t>H. Damerau, A. Findlay,</a:t>
            </a:r>
            <a:r>
              <a:rPr lang="en-US" sz="1400" baseline="0" dirty="0" smtClean="0">
                <a:latin typeface="Constantia" pitchFamily="18" charset="0"/>
              </a:rPr>
              <a:t> S. Hancock, </a:t>
            </a:r>
            <a:r>
              <a:rPr lang="en-US" sz="1400" dirty="0" smtClean="0">
                <a:latin typeface="Constantia" pitchFamily="18" charset="0"/>
              </a:rPr>
              <a:t>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3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Constantia" pitchFamily="18" charset="0"/>
              </a:rPr>
              <a:t>H. Damerau, A. Findlay,</a:t>
            </a:r>
            <a:r>
              <a:rPr lang="en-US" sz="1400" baseline="0" dirty="0" smtClean="0">
                <a:latin typeface="Constantia" pitchFamily="18" charset="0"/>
              </a:rPr>
              <a:t> S. Hancock, </a:t>
            </a:r>
            <a:r>
              <a:rPr lang="en-US" sz="1400" dirty="0" smtClean="0">
                <a:latin typeface="Constantia" pitchFamily="18" charset="0"/>
              </a:rPr>
              <a:t>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50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9347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32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tabLst>
                <a:tab pos="693738" algn="l"/>
              </a:tabLst>
              <a:defRPr sz="28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412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599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Constantia" pitchFamily="18" charset="0"/>
              </a:rPr>
              <a:t>H. Damerau, A. Findlay,</a:t>
            </a:r>
            <a:r>
              <a:rPr lang="en-US" sz="1400" baseline="0" dirty="0" smtClean="0">
                <a:latin typeface="Constantia" pitchFamily="18" charset="0"/>
              </a:rPr>
              <a:t> S. Hancock, </a:t>
            </a:r>
            <a:r>
              <a:rPr lang="en-US" sz="1400" dirty="0" smtClean="0">
                <a:latin typeface="Constantia" pitchFamily="18" charset="0"/>
              </a:rPr>
              <a:t>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63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23/07/2014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Hunting 2014 - Paris - J. Wenninger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BCA23-32AC-4B7C-8AE3-3A46E140FA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nner-bl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23/07/2014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Hunting 2014 - Paris - J. Wenninger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2427-AFE3-4BCF-9038-0FB899F3E4BB}" type="slidenum">
              <a:rPr lang="en-US"/>
              <a:pPr/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9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239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931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429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569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569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400"/>
            </a:lvl1pPr>
            <a:lvl2pPr marL="914400" indent="-457200">
              <a:buFont typeface="Arial" pitchFamily="34" charset="0"/>
              <a:buChar char="•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7442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36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84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fld id="{97089497-6043-4A13-B4D8-5E09838C7E08}" type="slidenum">
              <a:rPr lang="en-US" sz="1600">
                <a:solidFill>
                  <a:srgbClr val="000000"/>
                </a:solidFill>
                <a:latin typeface="Arial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52550" y="3505200"/>
            <a:ext cx="6400800" cy="2324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defRPr/>
            </a:lvl5pPr>
          </a:lstStyle>
          <a:p>
            <a:r>
              <a:rPr lang="de-CH"/>
              <a:t>Text Level 1 20 Pt. </a:t>
            </a:r>
          </a:p>
          <a:p>
            <a:pPr lvl="1"/>
            <a:r>
              <a:rPr lang="de-CH"/>
              <a:t>Text Level 2 18 Pt.</a:t>
            </a:r>
          </a:p>
          <a:p>
            <a:pPr lvl="2"/>
            <a:r>
              <a:rPr lang="de-CH"/>
              <a:t>Text Level 3 16 Pt.</a:t>
            </a:r>
          </a:p>
          <a:p>
            <a:pPr lvl="3"/>
            <a:r>
              <a:rPr lang="de-CH"/>
              <a:t>Text Level 4 14 Pt.</a:t>
            </a:r>
          </a:p>
          <a:p>
            <a:pPr lvl="4"/>
            <a:r>
              <a:rPr lang="de-CH"/>
              <a:t>Text Level 5 14 Pt.</a:t>
            </a:r>
            <a:endParaRPr lang="en-US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0193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76502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37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5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23/07/2014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Hunting 2014 - Paris - J. Wenninger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94539-D6C4-43A4-B860-F1DFC8E4DF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776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/>
            <a:fld id="{57C3E7D3-E8A8-4E1B-881E-DBC7929F1526}" type="slidenum">
              <a:rPr lang="en-US" sz="1400">
                <a:solidFill>
                  <a:srgbClr val="000000"/>
                </a:solidFill>
                <a:latin typeface="Arial" pitchFamily="34" charset="0"/>
              </a:rPr>
              <a:pPr eaLnBrk="1" hangingPunct="1"/>
              <a:t>‹#›</a:t>
            </a:fld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1400" smtClean="0">
                <a:solidFill>
                  <a:srgbClr val="000000"/>
                </a:solidFill>
                <a:latin typeface="Arial" pitchFamily="34" charset="0"/>
              </a:rPr>
              <a:t>Higgs Hunting 2014 - Paris - J. Wenninger</a:t>
            </a: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1400" smtClean="0">
                <a:solidFill>
                  <a:srgbClr val="000000"/>
                </a:solidFill>
                <a:latin typeface="Arial" pitchFamily="34" charset="0"/>
              </a:rPr>
              <a:t>23/07/2014</a:t>
            </a: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08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23/07/2014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Hunting 2014 - Paris - J. Wenninger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0DC79-7F61-41FF-9316-39EF221566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23/07/2014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Hunting 2014 - Paris - J. Wenninger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54AE3-93E8-4287-A05B-4B0FBAEEFE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eaLnBrk="1" hangingPunct="1">
              <a:defRPr/>
            </a:pPr>
            <a:endParaRPr lang="en-US" sz="2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37" descr="Logo CERN width=144,      height=14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6520054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-552450" y="5962650"/>
            <a:ext cx="14478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23/07/2014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-2133600" y="2933700"/>
            <a:ext cx="46101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Higgs Hunting 2014 - Paris - J. Wenninger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4E98C2-E612-405D-9D9D-D2D7EB854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337161" y="16152"/>
            <a:ext cx="1786338" cy="7296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54" y="0"/>
            <a:ext cx="1822041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23/07/2014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Hunting 2014 - Paris - J. Wenninger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0275-3A49-46CA-A6EE-68DB2BA804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23/07/2014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Hunting 2014 - Paris - J. Wenninger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EA62-16F5-4832-A462-CC341ED0F6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23/07/2014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Higgs Hunting 2014 - Paris - J. Wenninger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C1E19-85E8-4E0E-9136-72C62C7695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53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 rot="16200000">
            <a:off x="-495300" y="5905500"/>
            <a:ext cx="1447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23/07/2014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rot="16200000">
            <a:off x="-1981200" y="2971800"/>
            <a:ext cx="4419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Higgs Hunting 2014 - Paris - J. Wenninger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400800"/>
            <a:ext cx="914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93C8C17-11B6-4841-AA6C-480BD23B03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82" r:id="rId1"/>
    <p:sldLayoutId id="2147486883" r:id="rId2"/>
    <p:sldLayoutId id="2147486884" r:id="rId3"/>
    <p:sldLayoutId id="2147486885" r:id="rId4"/>
    <p:sldLayoutId id="2147486886" r:id="rId5"/>
    <p:sldLayoutId id="2147486894" r:id="rId6"/>
    <p:sldLayoutId id="2147486887" r:id="rId7"/>
    <p:sldLayoutId id="2147486888" r:id="rId8"/>
    <p:sldLayoutId id="2147486889" r:id="rId9"/>
    <p:sldLayoutId id="2147486890" r:id="rId10"/>
    <p:sldLayoutId id="2147486891" r:id="rId11"/>
    <p:sldLayoutId id="2147486892" r:id="rId12"/>
    <p:sldLayoutId id="2147486893" r:id="rId13"/>
    <p:sldLayoutId id="2147486895" r:id="rId14"/>
    <p:sldLayoutId id="2147486896" r:id="rId15"/>
    <p:sldLayoutId id="2147486897" r:id="rId16"/>
    <p:sldLayoutId id="2147486898" r:id="rId17"/>
    <p:sldLayoutId id="2147486899" r:id="rId18"/>
    <p:sldLayoutId id="2147486900" r:id="rId19"/>
    <p:sldLayoutId id="2147486901" r:id="rId20"/>
    <p:sldLayoutId id="2147486902" r:id="rId21"/>
    <p:sldLayoutId id="2147486903" r:id="rId22"/>
    <p:sldLayoutId id="2147486904" r:id="rId23"/>
    <p:sldLayoutId id="2147486905" r:id="rId24"/>
    <p:sldLayoutId id="2147486906" r:id="rId25"/>
    <p:sldLayoutId id="2147486907" r:id="rId2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85813"/>
            <a:ext cx="82296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Text Level 1 20 </a:t>
            </a:r>
            <a:r>
              <a:rPr lang="de-CH" dirty="0" err="1" smtClean="0"/>
              <a:t>Pt</a:t>
            </a:r>
            <a:r>
              <a:rPr lang="de-CH" dirty="0" smtClean="0"/>
              <a:t>. </a:t>
            </a:r>
          </a:p>
          <a:p>
            <a:pPr lvl="1"/>
            <a:r>
              <a:rPr lang="de-CH" dirty="0" smtClean="0"/>
              <a:t>Text Level 2 18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2"/>
            <a:r>
              <a:rPr lang="de-CH" dirty="0" smtClean="0"/>
              <a:t>Text Level 3 16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3"/>
            <a:r>
              <a:rPr lang="de-CH" dirty="0" smtClean="0"/>
              <a:t>Text Level 4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4"/>
            <a:r>
              <a:rPr lang="de-CH" dirty="0" smtClean="0"/>
              <a:t>Text Level 5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  <a:endParaRPr lang="en-US" dirty="0" smtClean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209800" y="6556375"/>
            <a:ext cx="46482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</a:rPr>
              <a:t>2012-03-26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381000" y="6542088"/>
            <a:ext cx="33861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</a:rPr>
              <a:t>LHC 8:30 meeting</a:t>
            </a:r>
            <a:endParaRPr lang="en-US" sz="13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727700" y="6542088"/>
            <a:ext cx="2667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</a:rPr>
              <a:t>EBH</a:t>
            </a:r>
            <a:endParaRPr lang="en-US" sz="13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79375"/>
            <a:ext cx="82184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fld id="{D9D0EF41-8BD5-4BA3-B152-07B4757AE79F}" type="slidenum">
              <a:rPr lang="en-US" sz="1600">
                <a:solidFill>
                  <a:srgbClr val="000000"/>
                </a:solidFill>
                <a:latin typeface="Arial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458788" y="71437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73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09" r:id="rId1"/>
    <p:sldLayoutId id="2147486910" r:id="rId2"/>
    <p:sldLayoutId id="2147486911" r:id="rId3"/>
    <p:sldLayoutId id="2147486912" r:id="rId4"/>
    <p:sldLayoutId id="2147486913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565150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906463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2493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589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61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33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05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5" descr="DSCF42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A25DB464-E875-4487-9518-D45C3C90006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769905" y="1079286"/>
            <a:ext cx="7315200" cy="1125919"/>
          </a:xfrm>
        </p:spPr>
        <p:txBody>
          <a:bodyPr/>
          <a:lstStyle/>
          <a:p>
            <a:pPr algn="r" eaLnBrk="1" hangingPunct="1">
              <a:lnSpc>
                <a:spcPct val="120000"/>
              </a:lnSpc>
              <a:spcBef>
                <a:spcPts val="1800"/>
              </a:spcBef>
              <a:defRPr/>
            </a:pPr>
            <a:r>
              <a:rPr lang="en-US" dirty="0" smtClean="0">
                <a:solidFill>
                  <a:srgbClr val="FFFF00"/>
                </a:solidFill>
              </a:rPr>
              <a:t>FCC-</a:t>
            </a:r>
            <a:r>
              <a:rPr lang="en-US" dirty="0" err="1" smtClean="0">
                <a:solidFill>
                  <a:srgbClr val="FFFF00"/>
                </a:solidFill>
              </a:rPr>
              <a:t>ee</a:t>
            </a:r>
            <a:r>
              <a:rPr lang="en-US" dirty="0" smtClean="0">
                <a:solidFill>
                  <a:srgbClr val="FFFF00"/>
                </a:solidFill>
              </a:rPr>
              <a:t> as Higgs Factory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929320" y="3293584"/>
            <a:ext cx="4214680" cy="1247845"/>
          </a:xfrm>
          <a:prstGeom prst="rect">
            <a:avLst/>
          </a:prstGeom>
          <a:noFill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de-DE" b="1" kern="0" dirty="0">
                <a:solidFill>
                  <a:schemeClr val="bg1"/>
                </a:solidFill>
                <a:latin typeface="+mn-lt"/>
              </a:rPr>
              <a:t>J</a:t>
            </a:r>
            <a:r>
              <a:rPr lang="en-US" b="1" kern="0" dirty="0" err="1">
                <a:solidFill>
                  <a:schemeClr val="bg1"/>
                </a:solidFill>
                <a:latin typeface="+mn-lt"/>
                <a:cs typeface="Arial" charset="0"/>
              </a:rPr>
              <a:t>örg</a:t>
            </a:r>
            <a:r>
              <a:rPr lang="en-US" b="1" kern="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b="1" kern="0" dirty="0" err="1">
                <a:solidFill>
                  <a:schemeClr val="bg1"/>
                </a:solidFill>
                <a:latin typeface="+mn-lt"/>
                <a:cs typeface="Arial" charset="0"/>
              </a:rPr>
              <a:t>Wenninger</a:t>
            </a:r>
            <a:endParaRPr lang="en-US" b="1" kern="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de-DE" b="1" kern="0" dirty="0">
                <a:solidFill>
                  <a:schemeClr val="bg1"/>
                </a:solidFill>
                <a:latin typeface="+mn-lt"/>
              </a:rPr>
              <a:t> CERN </a:t>
            </a:r>
            <a:r>
              <a:rPr lang="de-DE" b="1" kern="0" dirty="0" smtClean="0">
                <a:solidFill>
                  <a:schemeClr val="bg1"/>
                </a:solidFill>
                <a:latin typeface="+mn-lt"/>
              </a:rPr>
              <a:t>Beams </a:t>
            </a:r>
            <a:r>
              <a:rPr lang="de-DE" b="1" kern="0" dirty="0">
                <a:solidFill>
                  <a:schemeClr val="bg1"/>
                </a:solidFill>
                <a:latin typeface="+mn-lt"/>
              </a:rPr>
              <a:t>Department </a:t>
            </a:r>
            <a:endParaRPr lang="de-DE" b="1" kern="0" dirty="0" smtClean="0">
              <a:solidFill>
                <a:schemeClr val="bg1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de-DE" b="1" kern="0" dirty="0" smtClean="0">
                <a:solidFill>
                  <a:schemeClr val="bg1"/>
                </a:solidFill>
                <a:latin typeface="+mn-lt"/>
              </a:rPr>
              <a:t>Operation </a:t>
            </a:r>
            <a:r>
              <a:rPr lang="de-DE" b="1" kern="0" dirty="0" err="1" smtClean="0">
                <a:solidFill>
                  <a:schemeClr val="bg1"/>
                </a:solidFill>
                <a:latin typeface="+mn-lt"/>
              </a:rPr>
              <a:t>group</a:t>
            </a:r>
            <a:r>
              <a:rPr lang="de-DE" b="1" kern="0" dirty="0" smtClean="0">
                <a:solidFill>
                  <a:schemeClr val="bg1"/>
                </a:solidFill>
                <a:latin typeface="+mn-lt"/>
              </a:rPr>
              <a:t> - LHC</a:t>
            </a:r>
            <a:endParaRPr lang="de-DE" b="1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295" name="Oval 16"/>
          <p:cNvSpPr>
            <a:spLocks noChangeArrowheads="1"/>
          </p:cNvSpPr>
          <p:nvPr/>
        </p:nvSpPr>
        <p:spPr bwMode="auto">
          <a:xfrm>
            <a:off x="1828800" y="4154488"/>
            <a:ext cx="2819400" cy="552450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GB" sz="2000"/>
          </a:p>
        </p:txBody>
      </p:sp>
      <p:sp>
        <p:nvSpPr>
          <p:cNvPr id="12296" name="Freeform 17"/>
          <p:cNvSpPr>
            <a:spLocks/>
          </p:cNvSpPr>
          <p:nvPr/>
        </p:nvSpPr>
        <p:spPr bwMode="auto">
          <a:xfrm>
            <a:off x="0" y="4114800"/>
            <a:ext cx="5029200" cy="990600"/>
          </a:xfrm>
          <a:custGeom>
            <a:avLst/>
            <a:gdLst>
              <a:gd name="T0" fmla="*/ 0 w 3168"/>
              <a:gd name="T1" fmla="*/ 2147483647 h 624"/>
              <a:gd name="T2" fmla="*/ 2147483647 w 3168"/>
              <a:gd name="T3" fmla="*/ 2147483647 h 624"/>
              <a:gd name="T4" fmla="*/ 2147483647 w 3168"/>
              <a:gd name="T5" fmla="*/ 2147483647 h 624"/>
              <a:gd name="T6" fmla="*/ 2147483647 w 3168"/>
              <a:gd name="T7" fmla="*/ 2147483647 h 624"/>
              <a:gd name="T8" fmla="*/ 2147483647 w 3168"/>
              <a:gd name="T9" fmla="*/ 0 h 624"/>
              <a:gd name="T10" fmla="*/ 2147483647 w 3168"/>
              <a:gd name="T11" fmla="*/ 2147483647 h 624"/>
              <a:gd name="T12" fmla="*/ 2147483647 w 3168"/>
              <a:gd name="T13" fmla="*/ 2147483647 h 624"/>
              <a:gd name="T14" fmla="*/ 2147483647 w 3168"/>
              <a:gd name="T15" fmla="*/ 2147483647 h 624"/>
              <a:gd name="T16" fmla="*/ 2147483647 w 3168"/>
              <a:gd name="T17" fmla="*/ 2147483647 h 624"/>
              <a:gd name="T18" fmla="*/ 2147483647 w 3168"/>
              <a:gd name="T19" fmla="*/ 2147483647 h 624"/>
              <a:gd name="T20" fmla="*/ 2147483647 w 3168"/>
              <a:gd name="T21" fmla="*/ 2147483647 h 624"/>
              <a:gd name="T22" fmla="*/ 2147483647 w 3168"/>
              <a:gd name="T23" fmla="*/ 2147483647 h 624"/>
              <a:gd name="T24" fmla="*/ 2147483647 w 3168"/>
              <a:gd name="T25" fmla="*/ 2147483647 h 624"/>
              <a:gd name="T26" fmla="*/ 2147483647 w 3168"/>
              <a:gd name="T27" fmla="*/ 2147483647 h 6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168"/>
              <a:gd name="T43" fmla="*/ 0 h 624"/>
              <a:gd name="T44" fmla="*/ 3168 w 3168"/>
              <a:gd name="T45" fmla="*/ 624 h 6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168" h="624">
                <a:moveTo>
                  <a:pt x="0" y="156"/>
                </a:moveTo>
                <a:cubicBezTo>
                  <a:pt x="55" y="145"/>
                  <a:pt x="214" y="108"/>
                  <a:pt x="333" y="87"/>
                </a:cubicBezTo>
                <a:cubicBezTo>
                  <a:pt x="452" y="66"/>
                  <a:pt x="591" y="46"/>
                  <a:pt x="714" y="33"/>
                </a:cubicBezTo>
                <a:cubicBezTo>
                  <a:pt x="837" y="20"/>
                  <a:pt x="958" y="12"/>
                  <a:pt x="1071" y="6"/>
                </a:cubicBezTo>
                <a:cubicBezTo>
                  <a:pt x="1184" y="0"/>
                  <a:pt x="1274" y="0"/>
                  <a:pt x="1392" y="0"/>
                </a:cubicBezTo>
                <a:cubicBezTo>
                  <a:pt x="1510" y="0"/>
                  <a:pt x="1661" y="0"/>
                  <a:pt x="1782" y="6"/>
                </a:cubicBezTo>
                <a:cubicBezTo>
                  <a:pt x="1903" y="12"/>
                  <a:pt x="1976" y="17"/>
                  <a:pt x="2118" y="36"/>
                </a:cubicBezTo>
                <a:cubicBezTo>
                  <a:pt x="2260" y="55"/>
                  <a:pt x="2494" y="89"/>
                  <a:pt x="2637" y="123"/>
                </a:cubicBezTo>
                <a:cubicBezTo>
                  <a:pt x="2780" y="157"/>
                  <a:pt x="2896" y="205"/>
                  <a:pt x="2976" y="240"/>
                </a:cubicBezTo>
                <a:cubicBezTo>
                  <a:pt x="3056" y="275"/>
                  <a:pt x="3088" y="304"/>
                  <a:pt x="3120" y="336"/>
                </a:cubicBezTo>
                <a:cubicBezTo>
                  <a:pt x="3152" y="368"/>
                  <a:pt x="3168" y="400"/>
                  <a:pt x="3168" y="432"/>
                </a:cubicBezTo>
                <a:cubicBezTo>
                  <a:pt x="3168" y="464"/>
                  <a:pt x="3139" y="503"/>
                  <a:pt x="3120" y="528"/>
                </a:cubicBezTo>
                <a:cubicBezTo>
                  <a:pt x="3101" y="553"/>
                  <a:pt x="3078" y="566"/>
                  <a:pt x="3054" y="582"/>
                </a:cubicBezTo>
                <a:cubicBezTo>
                  <a:pt x="3030" y="598"/>
                  <a:pt x="2989" y="617"/>
                  <a:pt x="2976" y="624"/>
                </a:cubicBezTo>
              </a:path>
            </a:pathLst>
          </a:custGeom>
          <a:noFill/>
          <a:ln w="2857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297" name="Oval 20"/>
          <p:cNvSpPr>
            <a:spLocks noChangeArrowheads="1"/>
          </p:cNvSpPr>
          <p:nvPr/>
        </p:nvSpPr>
        <p:spPr bwMode="auto">
          <a:xfrm>
            <a:off x="4648200" y="4191000"/>
            <a:ext cx="342900" cy="95250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FF"/>
                </a:solidFill>
              </a:rPr>
              <a:t>23/07/2014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1570135" y="3297993"/>
            <a:ext cx="9080994" cy="1321243"/>
          </a:xfrm>
          <a:custGeom>
            <a:avLst/>
            <a:gdLst>
              <a:gd name="connsiteX0" fmla="*/ 0 w 8555347"/>
              <a:gd name="connsiteY0" fmla="*/ 867326 h 1734652"/>
              <a:gd name="connsiteX1" fmla="*/ 4277674 w 8555347"/>
              <a:gd name="connsiteY1" fmla="*/ 0 h 1734652"/>
              <a:gd name="connsiteX2" fmla="*/ 8555348 w 8555347"/>
              <a:gd name="connsiteY2" fmla="*/ 867326 h 1734652"/>
              <a:gd name="connsiteX3" fmla="*/ 4277674 w 8555347"/>
              <a:gd name="connsiteY3" fmla="*/ 1734652 h 1734652"/>
              <a:gd name="connsiteX4" fmla="*/ 0 w 8555347"/>
              <a:gd name="connsiteY4" fmla="*/ 867326 h 1734652"/>
              <a:gd name="connsiteX0" fmla="*/ 0 w 8555348"/>
              <a:gd name="connsiteY0" fmla="*/ 884144 h 1751470"/>
              <a:gd name="connsiteX1" fmla="*/ 4277674 w 8555348"/>
              <a:gd name="connsiteY1" fmla="*/ 16818 h 1751470"/>
              <a:gd name="connsiteX2" fmla="*/ 8555348 w 8555348"/>
              <a:gd name="connsiteY2" fmla="*/ 884144 h 1751470"/>
              <a:gd name="connsiteX3" fmla="*/ 4277674 w 8555348"/>
              <a:gd name="connsiteY3" fmla="*/ 1751470 h 1751470"/>
              <a:gd name="connsiteX4" fmla="*/ 0 w 8555348"/>
              <a:gd name="connsiteY4" fmla="*/ 884144 h 1751470"/>
              <a:gd name="connsiteX0" fmla="*/ 20137 w 8575485"/>
              <a:gd name="connsiteY0" fmla="*/ 747410 h 1614736"/>
              <a:gd name="connsiteX1" fmla="*/ 3228864 w 8575485"/>
              <a:gd name="connsiteY1" fmla="*/ 21752 h 1614736"/>
              <a:gd name="connsiteX2" fmla="*/ 8575485 w 8575485"/>
              <a:gd name="connsiteY2" fmla="*/ 747410 h 1614736"/>
              <a:gd name="connsiteX3" fmla="*/ 4297811 w 8575485"/>
              <a:gd name="connsiteY3" fmla="*/ 1614736 h 1614736"/>
              <a:gd name="connsiteX4" fmla="*/ 20137 w 8575485"/>
              <a:gd name="connsiteY4" fmla="*/ 747410 h 1614736"/>
              <a:gd name="connsiteX0" fmla="*/ 19741 w 8575089"/>
              <a:gd name="connsiteY0" fmla="*/ 776741 h 1644067"/>
              <a:gd name="connsiteX1" fmla="*/ 3228468 w 8575089"/>
              <a:gd name="connsiteY1" fmla="*/ 51083 h 1644067"/>
              <a:gd name="connsiteX2" fmla="*/ 8575089 w 8575089"/>
              <a:gd name="connsiteY2" fmla="*/ 776741 h 1644067"/>
              <a:gd name="connsiteX3" fmla="*/ 4297415 w 8575089"/>
              <a:gd name="connsiteY3" fmla="*/ 1644067 h 1644067"/>
              <a:gd name="connsiteX4" fmla="*/ 19741 w 8575089"/>
              <a:gd name="connsiteY4" fmla="*/ 776741 h 1644067"/>
              <a:gd name="connsiteX0" fmla="*/ 19359 w 8574707"/>
              <a:gd name="connsiteY0" fmla="*/ 726116 h 1593442"/>
              <a:gd name="connsiteX1" fmla="*/ 3228086 w 8574707"/>
              <a:gd name="connsiteY1" fmla="*/ 458 h 1593442"/>
              <a:gd name="connsiteX2" fmla="*/ 8574707 w 8574707"/>
              <a:gd name="connsiteY2" fmla="*/ 726116 h 1593442"/>
              <a:gd name="connsiteX3" fmla="*/ 4297033 w 8574707"/>
              <a:gd name="connsiteY3" fmla="*/ 1593442 h 1593442"/>
              <a:gd name="connsiteX4" fmla="*/ 19359 w 8574707"/>
              <a:gd name="connsiteY4" fmla="*/ 726116 h 1593442"/>
              <a:gd name="connsiteX0" fmla="*/ 19359 w 8701063"/>
              <a:gd name="connsiteY0" fmla="*/ 745105 h 1612431"/>
              <a:gd name="connsiteX1" fmla="*/ 3228086 w 8701063"/>
              <a:gd name="connsiteY1" fmla="*/ 19447 h 1612431"/>
              <a:gd name="connsiteX2" fmla="*/ 7181053 w 8701063"/>
              <a:gd name="connsiteY2" fmla="*/ 254000 h 1612431"/>
              <a:gd name="connsiteX3" fmla="*/ 8574707 w 8701063"/>
              <a:gd name="connsiteY3" fmla="*/ 745105 h 1612431"/>
              <a:gd name="connsiteX4" fmla="*/ 4297033 w 8701063"/>
              <a:gd name="connsiteY4" fmla="*/ 1612431 h 1612431"/>
              <a:gd name="connsiteX5" fmla="*/ 19359 w 8701063"/>
              <a:gd name="connsiteY5" fmla="*/ 745105 h 1612431"/>
              <a:gd name="connsiteX0" fmla="*/ 108482 w 8790186"/>
              <a:gd name="connsiteY0" fmla="*/ 745105 h 1612431"/>
              <a:gd name="connsiteX1" fmla="*/ 1448925 w 8790186"/>
              <a:gd name="connsiteY1" fmla="*/ 125212 h 1612431"/>
              <a:gd name="connsiteX2" fmla="*/ 3317209 w 8790186"/>
              <a:gd name="connsiteY2" fmla="*/ 19447 h 1612431"/>
              <a:gd name="connsiteX3" fmla="*/ 7270176 w 8790186"/>
              <a:gd name="connsiteY3" fmla="*/ 254000 h 1612431"/>
              <a:gd name="connsiteX4" fmla="*/ 8663830 w 8790186"/>
              <a:gd name="connsiteY4" fmla="*/ 745105 h 1612431"/>
              <a:gd name="connsiteX5" fmla="*/ 4386156 w 8790186"/>
              <a:gd name="connsiteY5" fmla="*/ 1612431 h 1612431"/>
              <a:gd name="connsiteX6" fmla="*/ 108482 w 8790186"/>
              <a:gd name="connsiteY6" fmla="*/ 745105 h 1612431"/>
              <a:gd name="connsiteX0" fmla="*/ 166021 w 8847725"/>
              <a:gd name="connsiteY0" fmla="*/ 648832 h 1516158"/>
              <a:gd name="connsiteX1" fmla="*/ 1506464 w 8847725"/>
              <a:gd name="connsiteY1" fmla="*/ 28939 h 1516158"/>
              <a:gd name="connsiteX2" fmla="*/ 7327715 w 8847725"/>
              <a:gd name="connsiteY2" fmla="*/ 157727 h 1516158"/>
              <a:gd name="connsiteX3" fmla="*/ 8721369 w 8847725"/>
              <a:gd name="connsiteY3" fmla="*/ 648832 h 1516158"/>
              <a:gd name="connsiteX4" fmla="*/ 4443695 w 8847725"/>
              <a:gd name="connsiteY4" fmla="*/ 1516158 h 1516158"/>
              <a:gd name="connsiteX5" fmla="*/ 166021 w 8847725"/>
              <a:gd name="connsiteY5" fmla="*/ 648832 h 1516158"/>
              <a:gd name="connsiteX0" fmla="*/ 7326609 w 8846619"/>
              <a:gd name="connsiteY0" fmla="*/ 37580 h 1396011"/>
              <a:gd name="connsiteX1" fmla="*/ 8720263 w 8846619"/>
              <a:gd name="connsiteY1" fmla="*/ 528685 h 1396011"/>
              <a:gd name="connsiteX2" fmla="*/ 4442589 w 8846619"/>
              <a:gd name="connsiteY2" fmla="*/ 1396011 h 1396011"/>
              <a:gd name="connsiteX3" fmla="*/ 164915 w 8846619"/>
              <a:gd name="connsiteY3" fmla="*/ 528685 h 1396011"/>
              <a:gd name="connsiteX4" fmla="*/ 1596798 w 8846619"/>
              <a:gd name="connsiteY4" fmla="*/ 232 h 1396011"/>
              <a:gd name="connsiteX0" fmla="*/ 7420708 w 8940718"/>
              <a:gd name="connsiteY0" fmla="*/ 50440 h 1408871"/>
              <a:gd name="connsiteX1" fmla="*/ 8814362 w 8940718"/>
              <a:gd name="connsiteY1" fmla="*/ 541545 h 1408871"/>
              <a:gd name="connsiteX2" fmla="*/ 4536688 w 8940718"/>
              <a:gd name="connsiteY2" fmla="*/ 1408871 h 1408871"/>
              <a:gd name="connsiteX3" fmla="*/ 259014 w 8940718"/>
              <a:gd name="connsiteY3" fmla="*/ 541545 h 1408871"/>
              <a:gd name="connsiteX4" fmla="*/ 1291652 w 8940718"/>
              <a:gd name="connsiteY4" fmla="*/ 213 h 1408871"/>
              <a:gd name="connsiteX0" fmla="*/ 7430567 w 8950577"/>
              <a:gd name="connsiteY0" fmla="*/ 50405 h 1408983"/>
              <a:gd name="connsiteX1" fmla="*/ 8824221 w 8950577"/>
              <a:gd name="connsiteY1" fmla="*/ 541510 h 1408983"/>
              <a:gd name="connsiteX2" fmla="*/ 4546547 w 8950577"/>
              <a:gd name="connsiteY2" fmla="*/ 1408836 h 1408983"/>
              <a:gd name="connsiteX3" fmla="*/ 255994 w 8950577"/>
              <a:gd name="connsiteY3" fmla="*/ 605905 h 1408983"/>
              <a:gd name="connsiteX4" fmla="*/ 1301511 w 8950577"/>
              <a:gd name="connsiteY4" fmla="*/ 178 h 1408983"/>
              <a:gd name="connsiteX0" fmla="*/ 7453401 w 8973411"/>
              <a:gd name="connsiteY0" fmla="*/ 50402 h 1370351"/>
              <a:gd name="connsiteX1" fmla="*/ 8847055 w 8973411"/>
              <a:gd name="connsiteY1" fmla="*/ 541507 h 1370351"/>
              <a:gd name="connsiteX2" fmla="*/ 4878473 w 8973411"/>
              <a:gd name="connsiteY2" fmla="*/ 1370196 h 1370351"/>
              <a:gd name="connsiteX3" fmla="*/ 278828 w 8973411"/>
              <a:gd name="connsiteY3" fmla="*/ 605902 h 1370351"/>
              <a:gd name="connsiteX4" fmla="*/ 1324345 w 8973411"/>
              <a:gd name="connsiteY4" fmla="*/ 175 h 1370351"/>
              <a:gd name="connsiteX0" fmla="*/ 7475289 w 8995299"/>
              <a:gd name="connsiteY0" fmla="*/ 50398 h 1305970"/>
              <a:gd name="connsiteX1" fmla="*/ 8868943 w 8995299"/>
              <a:gd name="connsiteY1" fmla="*/ 541503 h 1305970"/>
              <a:gd name="connsiteX2" fmla="*/ 5196575 w 8995299"/>
              <a:gd name="connsiteY2" fmla="*/ 1305798 h 1305970"/>
              <a:gd name="connsiteX3" fmla="*/ 300716 w 8995299"/>
              <a:gd name="connsiteY3" fmla="*/ 605898 h 1305970"/>
              <a:gd name="connsiteX4" fmla="*/ 1346233 w 8995299"/>
              <a:gd name="connsiteY4" fmla="*/ 171 h 1305970"/>
              <a:gd name="connsiteX0" fmla="*/ 7475289 w 8995299"/>
              <a:gd name="connsiteY0" fmla="*/ 50398 h 1317417"/>
              <a:gd name="connsiteX1" fmla="*/ 8868943 w 8995299"/>
              <a:gd name="connsiteY1" fmla="*/ 541503 h 1317417"/>
              <a:gd name="connsiteX2" fmla="*/ 5196575 w 8995299"/>
              <a:gd name="connsiteY2" fmla="*/ 1305798 h 1317417"/>
              <a:gd name="connsiteX3" fmla="*/ 300716 w 8995299"/>
              <a:gd name="connsiteY3" fmla="*/ 605898 h 1317417"/>
              <a:gd name="connsiteX4" fmla="*/ 1346233 w 8995299"/>
              <a:gd name="connsiteY4" fmla="*/ 171 h 1317417"/>
              <a:gd name="connsiteX0" fmla="*/ 7560984 w 9080994"/>
              <a:gd name="connsiteY0" fmla="*/ 50515 h 1321243"/>
              <a:gd name="connsiteX1" fmla="*/ 8954638 w 9080994"/>
              <a:gd name="connsiteY1" fmla="*/ 541620 h 1321243"/>
              <a:gd name="connsiteX2" fmla="*/ 5282270 w 9080994"/>
              <a:gd name="connsiteY2" fmla="*/ 1305915 h 1321243"/>
              <a:gd name="connsiteX3" fmla="*/ 386411 w 9080994"/>
              <a:gd name="connsiteY3" fmla="*/ 606015 h 1321243"/>
              <a:gd name="connsiteX4" fmla="*/ 1431928 w 9080994"/>
              <a:gd name="connsiteY4" fmla="*/ 288 h 132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0994" h="1321243">
                <a:moveTo>
                  <a:pt x="7560984" y="50515"/>
                </a:moveTo>
                <a:cubicBezTo>
                  <a:pt x="8452087" y="171458"/>
                  <a:pt x="9435308" y="315215"/>
                  <a:pt x="8954638" y="541620"/>
                </a:cubicBezTo>
                <a:cubicBezTo>
                  <a:pt x="8473968" y="768025"/>
                  <a:pt x="7470162" y="1205031"/>
                  <a:pt x="5282270" y="1305915"/>
                </a:cubicBezTo>
                <a:cubicBezTo>
                  <a:pt x="3094378" y="1406799"/>
                  <a:pt x="1221318" y="991045"/>
                  <a:pt x="386411" y="606015"/>
                </a:cubicBezTo>
                <a:cubicBezTo>
                  <a:pt x="-448496" y="220985"/>
                  <a:pt x="146872" y="-9301"/>
                  <a:pt x="1431928" y="288"/>
                </a:cubicBezTo>
              </a:path>
            </a:pathLst>
          </a:custGeom>
          <a:noFill/>
          <a:ln w="2857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endParaRPr lang="en-GB" sz="200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474" y="42593"/>
            <a:ext cx="2443526" cy="102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C:\Users\jwenning\Downloads\affiche_Higgs_Hunting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09" y="-27450"/>
            <a:ext cx="2651749" cy="187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3515" y="50232"/>
            <a:ext cx="3549370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Future Circular Collider Study</a:t>
            </a:r>
            <a:endParaRPr lang="en-GB" sz="2000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260" y="6224535"/>
            <a:ext cx="7417415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b="1" i="1" kern="0" dirty="0" smtClean="0">
                <a:latin typeface="+mn-lt"/>
              </a:rPr>
              <a:t>Acknowledgments to my FCC-</a:t>
            </a:r>
            <a:r>
              <a:rPr lang="en-US" b="1" i="1" kern="0" dirty="0" err="1" smtClean="0">
                <a:latin typeface="+mn-lt"/>
              </a:rPr>
              <a:t>ee</a:t>
            </a:r>
            <a:r>
              <a:rPr lang="en-US" b="1" i="1" kern="0" dirty="0" smtClean="0">
                <a:latin typeface="+mn-lt"/>
              </a:rPr>
              <a:t> colleagues from CERN and BINP</a:t>
            </a:r>
            <a:endParaRPr lang="en-GB" b="1" i="1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20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 smtClean="0"/>
              <a:t>* evolution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23/07/2014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Hunting 2014 - Paris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62665" y="881000"/>
            <a:ext cx="8679530" cy="4813895"/>
            <a:chOff x="586445" y="881000"/>
            <a:chExt cx="8679530" cy="4813895"/>
          </a:xfrm>
        </p:grpSpPr>
        <p:pic>
          <p:nvPicPr>
            <p:cNvPr id="6" name="Picture 2" descr="C:\frankz\LHeC\Higgs factory\6th TLEP day\beta-star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445" y="1374415"/>
              <a:ext cx="8594155" cy="4320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962002" y="903367"/>
              <a:ext cx="9090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smtClean="0">
                  <a:solidFill>
                    <a:prstClr val="black"/>
                  </a:solidFill>
                  <a:latin typeface="Calibri"/>
                </a:rPr>
                <a:t>year</a:t>
              </a:r>
              <a:endParaRPr lang="en-GB" sz="3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6445" y="881000"/>
              <a:ext cx="13388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smtClean="0">
                  <a:solidFill>
                    <a:prstClr val="black"/>
                  </a:solidFill>
                  <a:latin typeface="Symbol" panose="05050102010706020507" pitchFamily="18" charset="2"/>
                </a:rPr>
                <a:t>b</a:t>
              </a:r>
              <a:r>
                <a:rPr lang="en-US" sz="3200" dirty="0" smtClean="0">
                  <a:solidFill>
                    <a:prstClr val="black"/>
                  </a:solidFill>
                  <a:latin typeface="Calibri"/>
                </a:rPr>
                <a:t>* [m]</a:t>
              </a:r>
              <a:endParaRPr lang="en-GB" sz="3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70820" y="5046823"/>
              <a:ext cx="1585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 smtClean="0">
                  <a:solidFill>
                    <a:srgbClr val="C00000"/>
                  </a:solidFill>
                  <a:latin typeface="Calibri"/>
                </a:rPr>
                <a:t>SuperKEKB</a:t>
              </a:r>
              <a:endParaRPr lang="en-GB" sz="2400" b="1" dirty="0">
                <a:solidFill>
                  <a:srgbClr val="C00000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09917" y="4585158"/>
              <a:ext cx="10560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solidFill>
                    <a:srgbClr val="00B050"/>
                  </a:solidFill>
                  <a:latin typeface="Calibri"/>
                </a:rPr>
                <a:t>FCC-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Calibri"/>
                </a:rPr>
                <a:t>ee</a:t>
              </a:r>
              <a:endParaRPr lang="en-GB" sz="2400" b="1" dirty="0">
                <a:solidFill>
                  <a:srgbClr val="00B050"/>
                </a:solidFill>
                <a:latin typeface="Calibri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952000" y="4470759"/>
              <a:ext cx="228600" cy="184666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71607" y="2629909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PETRA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6903" y="2094495"/>
            <a:ext cx="776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SPEAR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73366" y="2445243"/>
            <a:ext cx="1533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PEP, BEPC, LEP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9662" y="3347398"/>
            <a:ext cx="648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CESR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4478" y="2846461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DORIS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38832" y="2682210"/>
            <a:ext cx="960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TRISTAN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21908" y="3532064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DAFNE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06991" y="2986616"/>
            <a:ext cx="146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CESR-c, PEP-II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7851" y="3891412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KEKB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35999" y="2999241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BEPC-II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63665" y="2343656"/>
            <a:ext cx="190120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+mj-lt"/>
              </a:rPr>
              <a:t>F. Zimmermann</a:t>
            </a:r>
            <a:endParaRPr lang="en-GB" sz="1600" i="1" kern="0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14327" y="4197100"/>
            <a:ext cx="721672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b="1" i="1" kern="0" dirty="0" smtClean="0">
                <a:solidFill>
                  <a:srgbClr val="3784C3"/>
                </a:solidFill>
                <a:latin typeface="+mn-lt"/>
              </a:rPr>
              <a:t>6 mm</a:t>
            </a:r>
            <a:endParaRPr lang="en-GB" sz="1600" b="1" i="1" kern="0" dirty="0" smtClean="0">
              <a:solidFill>
                <a:srgbClr val="3784C3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05308" y="4965200"/>
            <a:ext cx="721672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b="1" i="1" kern="0" dirty="0">
                <a:solidFill>
                  <a:srgbClr val="00B050"/>
                </a:solidFill>
                <a:latin typeface="+mn-lt"/>
              </a:rPr>
              <a:t>1</a:t>
            </a:r>
            <a:r>
              <a:rPr lang="en-US" sz="1600" b="1" i="1" kern="0" dirty="0" smtClean="0">
                <a:solidFill>
                  <a:srgbClr val="00B050"/>
                </a:solidFill>
                <a:latin typeface="+mn-lt"/>
              </a:rPr>
              <a:t> mm</a:t>
            </a:r>
            <a:endParaRPr lang="en-GB" sz="1600" b="1" i="1" kern="0" dirty="0" smtClean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15440" y="5551046"/>
            <a:ext cx="893193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b="1" i="1" kern="0" dirty="0" smtClean="0">
                <a:solidFill>
                  <a:srgbClr val="C00000"/>
                </a:solidFill>
                <a:latin typeface="+mn-lt"/>
              </a:rPr>
              <a:t>0.3 mm</a:t>
            </a:r>
            <a:endParaRPr lang="en-GB" sz="1600" b="1" i="1" kern="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1255" y="5889600"/>
            <a:ext cx="4854919" cy="707886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err="1" smtClean="0">
                <a:latin typeface="+mn-lt"/>
              </a:rPr>
              <a:t>SuperKEKB</a:t>
            </a:r>
            <a:r>
              <a:rPr lang="en-US" sz="2000" kern="0" dirty="0" smtClean="0">
                <a:latin typeface="+mn-lt"/>
              </a:rPr>
              <a:t> will be a FCC-</a:t>
            </a:r>
            <a:r>
              <a:rPr lang="en-US" sz="2000" kern="0" dirty="0" err="1" smtClean="0">
                <a:latin typeface="+mn-lt"/>
              </a:rPr>
              <a:t>ee</a:t>
            </a:r>
            <a:r>
              <a:rPr lang="en-US" sz="2000" kern="0" dirty="0" smtClean="0">
                <a:latin typeface="+mn-lt"/>
              </a:rPr>
              <a:t> demonstrator for </a:t>
            </a:r>
            <a:r>
              <a:rPr lang="en-US" sz="2000" kern="0" dirty="0" err="1" smtClean="0">
                <a:latin typeface="+mn-lt"/>
              </a:rPr>
              <a:t>ceratin</a:t>
            </a:r>
            <a:r>
              <a:rPr lang="en-US" sz="2000" kern="0" dirty="0" smtClean="0">
                <a:latin typeface="+mn-lt"/>
              </a:rPr>
              <a:t> optics aspects !</a:t>
            </a:r>
            <a:endParaRPr lang="en-GB" sz="20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938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baseline parameters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23/07/2014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Hunting 2014 - Paris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233000"/>
              </p:ext>
            </p:extLst>
          </p:nvPr>
        </p:nvGraphicFramePr>
        <p:xfrm>
          <a:off x="577880" y="1969610"/>
          <a:ext cx="8423436" cy="336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440"/>
                <a:gridCol w="1344175"/>
                <a:gridCol w="1305770"/>
                <a:gridCol w="1228960"/>
                <a:gridCol w="1344175"/>
                <a:gridCol w="13569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Parameter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Z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W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t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D60093"/>
                          </a:solidFill>
                        </a:rPr>
                        <a:t>LEP2</a:t>
                      </a:r>
                      <a:endParaRPr lang="en-GB" dirty="0">
                        <a:solidFill>
                          <a:srgbClr val="D60093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GeV</a:t>
                      </a:r>
                      <a:r>
                        <a:rPr lang="en-US" baseline="0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0" dirty="0" smtClean="0"/>
                        <a:t> (mA)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No. bunches</a:t>
                      </a:r>
                      <a:r>
                        <a:rPr lang="en-US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16’700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4’490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1’330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dirty="0" smtClean="0"/>
                        <a:t>*</a:t>
                      </a:r>
                      <a:r>
                        <a:rPr lang="en-US" baseline="-25000" dirty="0" smtClean="0"/>
                        <a:t>x/y</a:t>
                      </a:r>
                      <a:r>
                        <a:rPr lang="en-US" dirty="0" smtClean="0"/>
                        <a:t> (mm)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 /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 /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 /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 /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1500 / 50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baseline="-25000" dirty="0" smtClean="0"/>
                        <a:t>x</a:t>
                      </a:r>
                      <a:r>
                        <a:rPr lang="en-US" dirty="0" smtClean="0"/>
                        <a:t> (nm)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30-50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baseline="-25000" dirty="0" err="1" smtClean="0"/>
                        <a:t>y</a:t>
                      </a:r>
                      <a:r>
                        <a:rPr lang="en-US" dirty="0" smtClean="0"/>
                        <a:t> (pm)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~250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x</a:t>
                      </a:r>
                      <a:r>
                        <a:rPr lang="en-US" baseline="-25000" dirty="0" err="1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0.06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0.09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0.09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L (10</a:t>
                      </a:r>
                      <a:r>
                        <a:rPr lang="en-US" sz="1800" b="1" baseline="30000" dirty="0" smtClean="0">
                          <a:solidFill>
                            <a:srgbClr val="C00000"/>
                          </a:solidFill>
                        </a:rPr>
                        <a:t>34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 cm</a:t>
                      </a:r>
                      <a:r>
                        <a:rPr lang="en-US" sz="1800" b="1" baseline="30000" dirty="0" smtClean="0">
                          <a:solidFill>
                            <a:srgbClr val="C00000"/>
                          </a:solidFill>
                        </a:rPr>
                        <a:t>-2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r>
                        <a:rPr lang="en-US" sz="1800" b="1" baseline="30000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28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12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>
                          <a:solidFill>
                            <a:srgbClr val="C00000"/>
                          </a:solidFill>
                        </a:rPr>
                        <a:t>6.0</a:t>
                      </a:r>
                      <a:endParaRPr lang="en-GB" sz="2000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1.8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0.012</a:t>
                      </a:r>
                      <a:endParaRPr lang="en-GB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41322" y="888471"/>
            <a:ext cx="7296950" cy="82073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>
                <a:latin typeface="+mn-lt"/>
              </a:rPr>
              <a:t>D</a:t>
            </a:r>
            <a:r>
              <a:rPr lang="en-US" sz="2000" kern="0" dirty="0" smtClean="0">
                <a:latin typeface="+mn-lt"/>
              </a:rPr>
              <a:t>ifferent optimizations are possible within </a:t>
            </a:r>
            <a:r>
              <a:rPr lang="en-US" sz="2000" kern="0" dirty="0" smtClean="0">
                <a:latin typeface="Symbol" panose="05050102010706020507" pitchFamily="18" charset="2"/>
              </a:rPr>
              <a:t>D</a:t>
            </a:r>
            <a:r>
              <a:rPr lang="en-US" sz="2000" kern="0" dirty="0" smtClean="0">
                <a:latin typeface="+mn-lt"/>
              </a:rPr>
              <a:t>L/L ~30-50%.</a:t>
            </a:r>
          </a:p>
          <a:p>
            <a:pPr marL="800100" lvl="1" indent="-34290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i="1" kern="0" dirty="0" smtClean="0">
                <a:solidFill>
                  <a:srgbClr val="0000FF"/>
                </a:solidFill>
                <a:latin typeface="+mn-lt"/>
              </a:rPr>
              <a:t>No. bunches </a:t>
            </a:r>
            <a:r>
              <a:rPr lang="en-US" sz="2000" i="1" kern="0" dirty="0" smtClean="0">
                <a:solidFill>
                  <a:srgbClr val="0000FF"/>
                </a:solidFill>
                <a:latin typeface="+mn-lt"/>
                <a:sym typeface="Symbol"/>
              </a:rPr>
              <a:t> </a:t>
            </a:r>
            <a:r>
              <a:rPr lang="en-US" sz="2000" i="1" kern="0" dirty="0" smtClean="0">
                <a:solidFill>
                  <a:srgbClr val="0000FF"/>
                </a:solidFill>
                <a:latin typeface="+mn-lt"/>
              </a:rPr>
              <a:t>bunch population, </a:t>
            </a:r>
            <a:r>
              <a:rPr lang="en-US" sz="2000" i="1" kern="0" dirty="0" err="1" smtClean="0">
                <a:solidFill>
                  <a:srgbClr val="0000FF"/>
                </a:solidFill>
                <a:latin typeface="+mn-lt"/>
              </a:rPr>
              <a:t>emittances</a:t>
            </a:r>
            <a:r>
              <a:rPr lang="en-US" sz="2000" i="1" kern="0" dirty="0" smtClean="0">
                <a:solidFill>
                  <a:srgbClr val="0000FF"/>
                </a:solidFill>
                <a:latin typeface="+mn-lt"/>
              </a:rPr>
              <a:t> …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7880" y="5651823"/>
            <a:ext cx="8204016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The actual intensities and</a:t>
            </a:r>
            <a:r>
              <a:rPr lang="en-US" sz="2000" kern="0" dirty="0" smtClean="0">
                <a:latin typeface="+mn-lt"/>
                <a:sym typeface="Symbol"/>
              </a:rPr>
              <a:t> luminosities</a:t>
            </a:r>
            <a:r>
              <a:rPr lang="en-US" sz="2000" kern="0" dirty="0" smtClean="0">
                <a:latin typeface="+mn-lt"/>
              </a:rPr>
              <a:t> will be lowered somewhat by SR losses  around the experimental regions (change &lt; 10%).</a:t>
            </a:r>
            <a:endParaRPr lang="en-GB" sz="20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66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23/07/2014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Hunting 2014 - Paris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6285" y="925699"/>
            <a:ext cx="730269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i="1" kern="0" dirty="0" smtClean="0">
                <a:solidFill>
                  <a:srgbClr val="0000FF"/>
                </a:solidFill>
                <a:latin typeface="+mn-lt"/>
              </a:rPr>
              <a:t>Number of  bunches : ~</a:t>
            </a:r>
            <a:r>
              <a:rPr lang="en-US" sz="2000" b="1" i="1" kern="0" dirty="0" smtClean="0">
                <a:solidFill>
                  <a:srgbClr val="0000FF"/>
                </a:solidFill>
                <a:latin typeface="+mn-lt"/>
              </a:rPr>
              <a:t>17’000 at 45 </a:t>
            </a:r>
            <a:r>
              <a:rPr lang="en-US" sz="2000" b="1" i="1" kern="0" dirty="0" err="1" smtClean="0">
                <a:solidFill>
                  <a:srgbClr val="0000FF"/>
                </a:solidFill>
                <a:latin typeface="+mn-lt"/>
              </a:rPr>
              <a:t>G</a:t>
            </a:r>
            <a:r>
              <a:rPr lang="en-US" sz="2000" i="1" kern="0" dirty="0" err="1" smtClean="0">
                <a:solidFill>
                  <a:srgbClr val="0000FF"/>
                </a:solidFill>
                <a:latin typeface="+mn-lt"/>
              </a:rPr>
              <a:t>eV</a:t>
            </a:r>
            <a:r>
              <a:rPr lang="en-US" sz="2000" i="1" kern="0" dirty="0" smtClean="0">
                <a:solidFill>
                  <a:srgbClr val="0000FF"/>
                </a:solidFill>
                <a:latin typeface="+mn-lt"/>
              </a:rPr>
              <a:t>  </a:t>
            </a:r>
            <a:r>
              <a:rPr lang="en-US" sz="2000" i="1" kern="0" dirty="0" smtClean="0">
                <a:solidFill>
                  <a:srgbClr val="0000FF"/>
                </a:solidFill>
                <a:latin typeface="+mn-lt"/>
                <a:sym typeface="Symbol"/>
              </a:rPr>
              <a:t></a:t>
            </a:r>
            <a:r>
              <a:rPr lang="en-US" sz="2000" i="1" kern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b="1" i="1" kern="0" dirty="0" smtClean="0">
                <a:solidFill>
                  <a:srgbClr val="0000FF"/>
                </a:solidFill>
                <a:latin typeface="+mn-lt"/>
              </a:rPr>
              <a:t>~100 at 175 </a:t>
            </a:r>
            <a:r>
              <a:rPr lang="en-US" sz="2000" b="1" i="1" kern="0" dirty="0" err="1" smtClean="0">
                <a:solidFill>
                  <a:srgbClr val="0000FF"/>
                </a:solidFill>
                <a:latin typeface="+mn-lt"/>
              </a:rPr>
              <a:t>GeV</a:t>
            </a:r>
            <a:endParaRPr lang="en-GB" sz="2000" b="1" i="1" kern="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6410" y="1547172"/>
            <a:ext cx="6989710" cy="40011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latin typeface="+mn-lt"/>
              </a:rPr>
              <a:t>The large number of bunches at Z, W &amp; H requires 2 rings</a:t>
            </a:r>
            <a:endParaRPr lang="en-GB" sz="2000" kern="0" dirty="0" smtClean="0"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616285" y="1564042"/>
            <a:ext cx="761237" cy="31012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835" y="2123230"/>
            <a:ext cx="6629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-Point Star 5"/>
          <p:cNvSpPr/>
          <p:nvPr/>
        </p:nvSpPr>
        <p:spPr bwMode="auto">
          <a:xfrm>
            <a:off x="5032860" y="4389125"/>
            <a:ext cx="134417" cy="153620"/>
          </a:xfrm>
          <a:prstGeom prst="star5">
            <a:avLst/>
          </a:prstGeom>
          <a:solidFill>
            <a:srgbClr val="D6009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7525" y="4312315"/>
            <a:ext cx="755335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400" b="1" kern="0" dirty="0" smtClean="0">
                <a:solidFill>
                  <a:srgbClr val="D60093"/>
                </a:solidFill>
                <a:latin typeface="+mn-lt"/>
              </a:rPr>
              <a:t>CEPC*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91" y="5234035"/>
            <a:ext cx="149609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kern="0" dirty="0" smtClean="0">
                <a:latin typeface="+mn-lt"/>
              </a:rPr>
              <a:t>(</a:t>
            </a:r>
            <a:r>
              <a:rPr lang="en-US" sz="1600" kern="0" dirty="0" smtClean="0">
                <a:solidFill>
                  <a:srgbClr val="D60093"/>
                </a:solidFill>
                <a:latin typeface="+mn-lt"/>
              </a:rPr>
              <a:t>*</a:t>
            </a:r>
            <a:r>
              <a:rPr lang="en-US" sz="1600" kern="0" dirty="0" smtClean="0">
                <a:latin typeface="+mn-lt"/>
              </a:rPr>
              <a:t>) Y. Wang FCC kickoff</a:t>
            </a:r>
            <a:endParaRPr lang="en-GB" sz="1600" kern="0" dirty="0" smtClean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1390" y="2591181"/>
            <a:ext cx="494046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kern="0" dirty="0" smtClean="0">
                <a:latin typeface="+mn-lt"/>
              </a:rPr>
              <a:t>/ IP</a:t>
            </a:r>
            <a:endParaRPr lang="en-GB" sz="16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10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6" name="Picture 8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31" y="2419844"/>
            <a:ext cx="5892714" cy="39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Luminosity lifetime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23/07/2014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Hunting 2014 - Paris - J. Wenninger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6285" y="918535"/>
            <a:ext cx="8127314" cy="122084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Lifetime from luminosity depends on radiative </a:t>
            </a:r>
            <a:r>
              <a:rPr lang="en-US" sz="2000" kern="0" dirty="0" err="1" smtClean="0">
                <a:latin typeface="+mn-lt"/>
              </a:rPr>
              <a:t>Bhabha</a:t>
            </a:r>
            <a:r>
              <a:rPr lang="en-US" sz="2000" kern="0" dirty="0" smtClean="0">
                <a:latin typeface="+mn-lt"/>
              </a:rPr>
              <a:t> scattering total cross-section </a:t>
            </a:r>
            <a:r>
              <a:rPr lang="en-US" sz="2000" kern="0" dirty="0">
                <a:solidFill>
                  <a:srgbClr val="000000"/>
                </a:solidFill>
                <a:latin typeface="Symbol" panose="05050102010706020507" pitchFamily="18" charset="2"/>
                <a:sym typeface="Symbol"/>
              </a:rPr>
              <a:t>s</a:t>
            </a:r>
            <a:r>
              <a:rPr lang="en-US" sz="2000" kern="0" baseline="-25000" dirty="0">
                <a:solidFill>
                  <a:srgbClr val="000000"/>
                </a:solidFill>
                <a:latin typeface="Arial"/>
                <a:sym typeface="Symbol"/>
              </a:rPr>
              <a:t>ee</a:t>
            </a:r>
            <a:r>
              <a:rPr lang="en-US" sz="2000" kern="0" dirty="0">
                <a:solidFill>
                  <a:srgbClr val="000000"/>
                </a:solidFill>
                <a:latin typeface="Arial"/>
                <a:sym typeface="Symbol"/>
              </a:rPr>
              <a:t> 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0.15 </a:t>
            </a:r>
            <a:r>
              <a:rPr lang="en-US" sz="2000" kern="0" dirty="0">
                <a:solidFill>
                  <a:srgbClr val="000000"/>
                </a:solidFill>
                <a:latin typeface="Arial"/>
                <a:sym typeface="Symbol"/>
              </a:rPr>
              <a:t>(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b) for </a:t>
            </a:r>
            <a:r>
              <a:rPr lang="en-US" sz="2000" kern="0" dirty="0" smtClean="0">
                <a:latin typeface="Symbol" panose="05050102010706020507" pitchFamily="18" charset="2"/>
              </a:rPr>
              <a:t>h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=2% </a:t>
            </a:r>
            <a:r>
              <a:rPr lang="en-US" sz="2000" kern="0" dirty="0" smtClean="0">
                <a:latin typeface="+mn-lt"/>
                <a:sym typeface="Symbol"/>
              </a:rPr>
              <a:t> independent of energy. </a:t>
            </a:r>
          </a:p>
          <a:p>
            <a:pPr indent="444500">
              <a:spcBef>
                <a:spcPts val="12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latin typeface="+mn-lt"/>
                <a:sym typeface="Symbol"/>
              </a:rPr>
              <a:t> Lifetimes down to ~15 minutes.</a:t>
            </a:r>
            <a:endParaRPr lang="en-GB" sz="2000" kern="0" dirty="0" smtClean="0">
              <a:latin typeface="+mn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788330"/>
              </p:ext>
            </p:extLst>
          </p:nvPr>
        </p:nvGraphicFramePr>
        <p:xfrm>
          <a:off x="3403010" y="2617343"/>
          <a:ext cx="1562108" cy="791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" name="Equation" r:id="rId4" imgW="876240" imgH="444240" progId="Equation.3">
                  <p:embed/>
                </p:oleObj>
              </mc:Choice>
              <mc:Fallback>
                <p:oleObj name="Equation" r:id="rId4" imgW="87624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03010" y="2617343"/>
                        <a:ext cx="1562108" cy="791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30438" y="3736240"/>
            <a:ext cx="893193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i="1" kern="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en-US" sz="20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endParaRPr lang="en-GB" sz="2000" b="1" i="1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186480" y="1854395"/>
            <a:ext cx="921720" cy="34564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7035" y="1711958"/>
            <a:ext cx="2366564" cy="707886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latin typeface="+mn-lt"/>
              </a:rPr>
              <a:t>Continuous injection (top-up)</a:t>
            </a:r>
            <a:endParaRPr lang="en-GB" sz="20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65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overview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23/07/2014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Hunting 2014 - Paris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6386" name="Picture 2" descr="http://tlep.web.cern.ch/sites/tlep.web.cern.ch/files/PrecisionSchemat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38" y="1124700"/>
            <a:ext cx="7921158" cy="445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6286" y="5733300"/>
            <a:ext cx="468541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i="1" kern="0" dirty="0" smtClean="0">
                <a:latin typeface="+mn-lt"/>
              </a:rPr>
              <a:t>ILC has a TDR while FCC aims for a CDR in a few years – ILC is evidently more advanced in demonstrating its ‘feasibility’.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6480" y="4082559"/>
            <a:ext cx="3418045" cy="707886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latin typeface="+mn-lt"/>
              </a:rPr>
              <a:t>High potential of the rings at ‘low’ energy (includes ZH)</a:t>
            </a:r>
            <a:endParaRPr lang="en-GB" sz="2000" kern="0" dirty="0" smtClean="0">
              <a:latin typeface="+mn-lt"/>
            </a:endParaRPr>
          </a:p>
        </p:txBody>
      </p:sp>
      <p:sp>
        <p:nvSpPr>
          <p:cNvPr id="6" name="Isosceles Triangle 5"/>
          <p:cNvSpPr/>
          <p:nvPr/>
        </p:nvSpPr>
        <p:spPr bwMode="auto">
          <a:xfrm>
            <a:off x="2011999" y="3313785"/>
            <a:ext cx="178891" cy="17353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>
            <a:off x="5455315" y="3621025"/>
            <a:ext cx="178891" cy="17353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4041" y="3528155"/>
            <a:ext cx="1723549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latin typeface="+mn-lt"/>
              </a:rPr>
              <a:t>CEPC (2 IPs)</a:t>
            </a:r>
            <a:endParaRPr lang="en-GB" sz="20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3101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ring option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23/07/2014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Hunting 2014 - Paris - J. Wenninger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695" y="2814520"/>
            <a:ext cx="3983639" cy="328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35512" y="2238445"/>
            <a:ext cx="250741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i="1" kern="0" dirty="0" smtClean="0">
                <a:latin typeface="+mn-lt"/>
              </a:rPr>
              <a:t>LEP Pretzel scheme</a:t>
            </a:r>
            <a:endParaRPr lang="en-GB" sz="2000" i="1" kern="0" dirty="0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5591" y="4049454"/>
            <a:ext cx="1628972" cy="685316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b="1" i="1" kern="0" dirty="0" smtClean="0">
                <a:latin typeface="+mn-lt"/>
              </a:rPr>
              <a:t>Design: k=36 </a:t>
            </a:r>
          </a:p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b="1" i="1" kern="0" dirty="0" smtClean="0">
                <a:latin typeface="+mn-lt"/>
              </a:rPr>
              <a:t>Operation: k=8</a:t>
            </a:r>
            <a:endParaRPr lang="en-GB" sz="1600" b="1" i="1" kern="0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095" y="817460"/>
            <a:ext cx="8193054" cy="143629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With a single ring </a:t>
            </a:r>
            <a:r>
              <a:rPr lang="en-US" sz="2000" kern="0" dirty="0">
                <a:latin typeface="+mn-lt"/>
              </a:rPr>
              <a:t>e</a:t>
            </a:r>
            <a:r>
              <a:rPr lang="en-US" sz="2000" kern="0" dirty="0" smtClean="0">
                <a:latin typeface="+mn-lt"/>
              </a:rPr>
              <a:t>lectrostatic fields must be used to separate and recombine the beams.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Such ‘Pretzel’ schemes were used at many colliders (CESR, LEP, </a:t>
            </a:r>
            <a:r>
              <a:rPr lang="en-US" sz="2000" kern="0" dirty="0" err="1" smtClean="0">
                <a:latin typeface="+mn-lt"/>
              </a:rPr>
              <a:t>SppS</a:t>
            </a:r>
            <a:r>
              <a:rPr lang="en-US" sz="2000" kern="0" dirty="0" smtClean="0">
                <a:latin typeface="+mn-lt"/>
              </a:rPr>
              <a:t>, </a:t>
            </a:r>
            <a:r>
              <a:rPr lang="en-US" sz="2000" kern="0" dirty="0" err="1" smtClean="0">
                <a:latin typeface="+mn-lt"/>
              </a:rPr>
              <a:t>Tevatron</a:t>
            </a:r>
            <a:r>
              <a:rPr lang="en-US" sz="2000" kern="0" dirty="0" smtClean="0">
                <a:latin typeface="+mn-lt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3095" y="2238445"/>
                <a:ext cx="4608600" cy="3079817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534988" lvl="1" indent="-182563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Courier New" panose="02070309020205020404" pitchFamily="49" charset="0"/>
                  <a:buChar char="o"/>
                  <a:tabLst>
                    <a:tab pos="534988" algn="l"/>
                  </a:tabLst>
                </a:pPr>
                <a:r>
                  <a:rPr lang="en-US" i="1" kern="0" dirty="0" smtClean="0">
                    <a:solidFill>
                      <a:srgbClr val="0000FF"/>
                    </a:solidFill>
                    <a:latin typeface="+mn-lt"/>
                  </a:rPr>
                  <a:t>The max. number of bunches is much smaller than for 2-ring factories.</a:t>
                </a:r>
              </a:p>
              <a:p>
                <a:pPr marL="534988" lvl="1" indent="-182563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Courier New" panose="02070309020205020404" pitchFamily="49" charset="0"/>
                  <a:buChar char="o"/>
                  <a:tabLst>
                    <a:tab pos="534988" algn="l"/>
                  </a:tabLst>
                </a:pPr>
                <a:r>
                  <a:rPr lang="en-US" i="1" kern="0" dirty="0">
                    <a:solidFill>
                      <a:srgbClr val="0000FF"/>
                    </a:solidFill>
                    <a:latin typeface="+mn-lt"/>
                  </a:rPr>
                  <a:t>C</a:t>
                </a:r>
                <a:r>
                  <a:rPr lang="en-US" i="1" kern="0" dirty="0" smtClean="0">
                    <a:solidFill>
                      <a:srgbClr val="0000FF"/>
                    </a:solidFill>
                    <a:latin typeface="+mn-lt"/>
                  </a:rPr>
                  <a:t>onstraints  on arc optics.</a:t>
                </a:r>
              </a:p>
              <a:p>
                <a:pPr marL="534988" lvl="1" indent="-182563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Courier New" panose="02070309020205020404" pitchFamily="49" charset="0"/>
                  <a:buChar char="o"/>
                  <a:tabLst>
                    <a:tab pos="534988" algn="l"/>
                  </a:tabLst>
                </a:pPr>
                <a:r>
                  <a:rPr lang="en-US" i="1" u="sng" kern="0" dirty="0" smtClean="0">
                    <a:solidFill>
                      <a:srgbClr val="0000FF"/>
                    </a:solidFill>
                    <a:latin typeface="+mn-lt"/>
                  </a:rPr>
                  <a:t>Head-on</a:t>
                </a:r>
                <a:r>
                  <a:rPr lang="en-US" i="1" kern="0" dirty="0" smtClean="0">
                    <a:solidFill>
                      <a:srgbClr val="0000FF"/>
                    </a:solidFill>
                    <a:latin typeface="+mn-lt"/>
                  </a:rPr>
                  <a:t> collisions !</a:t>
                </a:r>
              </a:p>
              <a:p>
                <a:pPr marL="227013" indent="-227013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itchFamily="2" charset="2"/>
                  <a:buChar char="q"/>
                </a:pPr>
                <a:r>
                  <a:rPr lang="en-US" sz="2000" kern="0" dirty="0">
                    <a:latin typeface="+mn-lt"/>
                  </a:rPr>
                  <a:t>T</a:t>
                </a:r>
                <a:r>
                  <a:rPr lang="en-US" sz="2000" kern="0" dirty="0" smtClean="0">
                    <a:latin typeface="+mn-lt"/>
                  </a:rPr>
                  <a:t>he number of bunches would probably be limited to k~50-500.</a:t>
                </a:r>
              </a:p>
              <a:p>
                <a:pPr marL="534988" lvl="1" indent="-182563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Courier New" panose="02070309020205020404" pitchFamily="49" charset="0"/>
                  <a:buChar char="o"/>
                </a:pPr>
                <a:r>
                  <a:rPr lang="en-US" i="1" kern="0" dirty="0" smtClean="0">
                    <a:solidFill>
                      <a:srgbClr val="0000FF"/>
                    </a:solidFill>
                    <a:latin typeface="+mn-lt"/>
                  </a:rPr>
                  <a:t>Luminosity reach for H and </a:t>
                </a:r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i="1" ker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 ker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i="1" kern="0" dirty="0" smtClean="0">
                    <a:solidFill>
                      <a:srgbClr val="0000FF"/>
                    </a:solidFill>
                    <a:latin typeface="+mn-lt"/>
                  </a:rPr>
                  <a:t> not far from baseline figures, </a:t>
                </a:r>
                <a:r>
                  <a:rPr lang="en-US" i="1" kern="0" dirty="0" smtClean="0">
                    <a:solidFill>
                      <a:srgbClr val="C00000"/>
                    </a:solidFill>
                    <a:latin typeface="+mn-lt"/>
                  </a:rPr>
                  <a:t>significantly lower luminosity at Z and W</a:t>
                </a:r>
                <a:r>
                  <a:rPr lang="en-US" i="1" kern="0" dirty="0" smtClean="0">
                    <a:solidFill>
                      <a:srgbClr val="0000FF"/>
                    </a:solidFill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95" y="2238445"/>
                <a:ext cx="4608600" cy="3079817"/>
              </a:xfrm>
              <a:prstGeom prst="rect">
                <a:avLst/>
              </a:prstGeom>
              <a:blipFill rotWithShape="1">
                <a:blip r:embed="rId3"/>
                <a:stretch>
                  <a:fillRect l="-529" t="-990" r="-926" b="-23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08310" y="5672939"/>
            <a:ext cx="4286751" cy="40011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i="1" kern="0" dirty="0" smtClean="0">
                <a:latin typeface="+mn-lt"/>
              </a:rPr>
              <a:t>Not the baseline option for FCC-</a:t>
            </a:r>
            <a:r>
              <a:rPr lang="en-US" sz="2000" i="1" kern="0" dirty="0" err="1" smtClean="0">
                <a:latin typeface="+mn-lt"/>
              </a:rPr>
              <a:t>ee</a:t>
            </a:r>
            <a:r>
              <a:rPr lang="en-US" sz="2000" i="1" kern="0" dirty="0" smtClean="0">
                <a:latin typeface="+mn-lt"/>
              </a:rPr>
              <a:t> !</a:t>
            </a:r>
            <a:endParaRPr lang="en-GB" sz="2000" i="1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28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ring IR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23/07/2014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Higgs Hunting 2014 - Paris - J. </a:t>
            </a:r>
            <a:r>
              <a:rPr lang="en-US" dirty="0" err="1" smtClean="0"/>
              <a:t>Wenninger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312799" y="4414025"/>
            <a:ext cx="8799197" cy="1564557"/>
            <a:chOff x="269098" y="2468875"/>
            <a:chExt cx="8799197" cy="1564557"/>
          </a:xfrm>
        </p:grpSpPr>
        <p:grpSp>
          <p:nvGrpSpPr>
            <p:cNvPr id="45" name="Group 44"/>
            <p:cNvGrpSpPr/>
            <p:nvPr/>
          </p:nvGrpSpPr>
          <p:grpSpPr>
            <a:xfrm>
              <a:off x="5027565" y="2468875"/>
              <a:ext cx="4040730" cy="1564557"/>
              <a:chOff x="5027565" y="2468875"/>
              <a:chExt cx="4040730" cy="1564557"/>
            </a:xfrm>
          </p:grpSpPr>
          <p:cxnSp>
            <p:nvCxnSpPr>
              <p:cNvPr id="55" name="Straight Connector 54"/>
              <p:cNvCxnSpPr/>
              <p:nvPr/>
            </p:nvCxnSpPr>
            <p:spPr bwMode="auto">
              <a:xfrm>
                <a:off x="5027565" y="2468875"/>
                <a:ext cx="265524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>
                <a:off x="5027565" y="3544215"/>
                <a:ext cx="265524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7" name="Arc 16"/>
              <p:cNvSpPr/>
              <p:nvPr/>
            </p:nvSpPr>
            <p:spPr bwMode="auto">
              <a:xfrm>
                <a:off x="7677781" y="2468875"/>
                <a:ext cx="1389831" cy="492942"/>
              </a:xfrm>
              <a:custGeom>
                <a:avLst/>
                <a:gdLst>
                  <a:gd name="connsiteX0" fmla="*/ 1248162 w 2496325"/>
                  <a:gd name="connsiteY0" fmla="*/ 0 h 960125"/>
                  <a:gd name="connsiteX1" fmla="*/ 1696227 w 2496325"/>
                  <a:gd name="connsiteY1" fmla="*/ 31998 h 960125"/>
                  <a:gd name="connsiteX2" fmla="*/ 2496325 w 2496325"/>
                  <a:gd name="connsiteY2" fmla="*/ 480063 h 960125"/>
                  <a:gd name="connsiteX3" fmla="*/ 1248163 w 2496325"/>
                  <a:gd name="connsiteY3" fmla="*/ 480063 h 960125"/>
                  <a:gd name="connsiteX4" fmla="*/ 1248162 w 2496325"/>
                  <a:gd name="connsiteY4" fmla="*/ 0 h 960125"/>
                  <a:gd name="connsiteX0" fmla="*/ 1248162 w 2496325"/>
                  <a:gd name="connsiteY0" fmla="*/ 0 h 960125"/>
                  <a:gd name="connsiteX1" fmla="*/ 1696227 w 2496325"/>
                  <a:gd name="connsiteY1" fmla="*/ 31998 h 960125"/>
                  <a:gd name="connsiteX2" fmla="*/ 2496325 w 2496325"/>
                  <a:gd name="connsiteY2" fmla="*/ 480063 h 960125"/>
                  <a:gd name="connsiteX0" fmla="*/ 0 w 1389831"/>
                  <a:gd name="connsiteY0" fmla="*/ 0 h 492942"/>
                  <a:gd name="connsiteX1" fmla="*/ 448065 w 1389831"/>
                  <a:gd name="connsiteY1" fmla="*/ 31998 h 492942"/>
                  <a:gd name="connsiteX2" fmla="*/ 1248163 w 1389831"/>
                  <a:gd name="connsiteY2" fmla="*/ 480063 h 492942"/>
                  <a:gd name="connsiteX3" fmla="*/ 1 w 1389831"/>
                  <a:gd name="connsiteY3" fmla="*/ 480063 h 492942"/>
                  <a:gd name="connsiteX4" fmla="*/ 0 w 1389831"/>
                  <a:gd name="connsiteY4" fmla="*/ 0 h 492942"/>
                  <a:gd name="connsiteX0" fmla="*/ 0 w 1389831"/>
                  <a:gd name="connsiteY0" fmla="*/ 0 h 492942"/>
                  <a:gd name="connsiteX1" fmla="*/ 448065 w 1389831"/>
                  <a:gd name="connsiteY1" fmla="*/ 31998 h 492942"/>
                  <a:gd name="connsiteX2" fmla="*/ 1389831 w 1389831"/>
                  <a:gd name="connsiteY2" fmla="*/ 492942 h 492942"/>
                  <a:gd name="connsiteX0" fmla="*/ 0 w 1389831"/>
                  <a:gd name="connsiteY0" fmla="*/ 0 h 492942"/>
                  <a:gd name="connsiteX1" fmla="*/ 448065 w 1389831"/>
                  <a:gd name="connsiteY1" fmla="*/ 31998 h 492942"/>
                  <a:gd name="connsiteX2" fmla="*/ 1248163 w 1389831"/>
                  <a:gd name="connsiteY2" fmla="*/ 480063 h 492942"/>
                  <a:gd name="connsiteX3" fmla="*/ 1 w 1389831"/>
                  <a:gd name="connsiteY3" fmla="*/ 480063 h 492942"/>
                  <a:gd name="connsiteX4" fmla="*/ 0 w 1389831"/>
                  <a:gd name="connsiteY4" fmla="*/ 0 h 492942"/>
                  <a:gd name="connsiteX0" fmla="*/ 0 w 1389831"/>
                  <a:gd name="connsiteY0" fmla="*/ 0 h 492942"/>
                  <a:gd name="connsiteX1" fmla="*/ 448065 w 1389831"/>
                  <a:gd name="connsiteY1" fmla="*/ 31998 h 492942"/>
                  <a:gd name="connsiteX2" fmla="*/ 1389831 w 1389831"/>
                  <a:gd name="connsiteY2" fmla="*/ 492942 h 492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9831" h="492942" stroke="0" extrusionOk="0">
                    <a:moveTo>
                      <a:pt x="0" y="0"/>
                    </a:moveTo>
                    <a:cubicBezTo>
                      <a:pt x="153195" y="0"/>
                      <a:pt x="305081" y="10847"/>
                      <a:pt x="448065" y="31998"/>
                    </a:cubicBezTo>
                    <a:cubicBezTo>
                      <a:pt x="930096" y="103304"/>
                      <a:pt x="1248164" y="281427"/>
                      <a:pt x="1248163" y="480063"/>
                    </a:cubicBezTo>
                    <a:lnTo>
                      <a:pt x="1" y="480063"/>
                    </a:lnTo>
                    <a:cubicBezTo>
                      <a:pt x="1" y="320042"/>
                      <a:pt x="0" y="160021"/>
                      <a:pt x="0" y="0"/>
                    </a:cubicBezTo>
                    <a:close/>
                  </a:path>
                  <a:path w="1389831" h="492942" fill="none">
                    <a:moveTo>
                      <a:pt x="0" y="0"/>
                    </a:moveTo>
                    <a:cubicBezTo>
                      <a:pt x="153195" y="0"/>
                      <a:pt x="305081" y="10847"/>
                      <a:pt x="448065" y="31998"/>
                    </a:cubicBezTo>
                    <a:cubicBezTo>
                      <a:pt x="930096" y="103304"/>
                      <a:pt x="1286801" y="320064"/>
                      <a:pt x="1389831" y="492942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8" name="Arc 16"/>
              <p:cNvSpPr/>
              <p:nvPr/>
            </p:nvSpPr>
            <p:spPr bwMode="auto">
              <a:xfrm>
                <a:off x="7678464" y="3540490"/>
                <a:ext cx="1389831" cy="492942"/>
              </a:xfrm>
              <a:custGeom>
                <a:avLst/>
                <a:gdLst>
                  <a:gd name="connsiteX0" fmla="*/ 1248162 w 2496325"/>
                  <a:gd name="connsiteY0" fmla="*/ 0 h 960125"/>
                  <a:gd name="connsiteX1" fmla="*/ 1696227 w 2496325"/>
                  <a:gd name="connsiteY1" fmla="*/ 31998 h 960125"/>
                  <a:gd name="connsiteX2" fmla="*/ 2496325 w 2496325"/>
                  <a:gd name="connsiteY2" fmla="*/ 480063 h 960125"/>
                  <a:gd name="connsiteX3" fmla="*/ 1248163 w 2496325"/>
                  <a:gd name="connsiteY3" fmla="*/ 480063 h 960125"/>
                  <a:gd name="connsiteX4" fmla="*/ 1248162 w 2496325"/>
                  <a:gd name="connsiteY4" fmla="*/ 0 h 960125"/>
                  <a:gd name="connsiteX0" fmla="*/ 1248162 w 2496325"/>
                  <a:gd name="connsiteY0" fmla="*/ 0 h 960125"/>
                  <a:gd name="connsiteX1" fmla="*/ 1696227 w 2496325"/>
                  <a:gd name="connsiteY1" fmla="*/ 31998 h 960125"/>
                  <a:gd name="connsiteX2" fmla="*/ 2496325 w 2496325"/>
                  <a:gd name="connsiteY2" fmla="*/ 480063 h 960125"/>
                  <a:gd name="connsiteX0" fmla="*/ 0 w 1389831"/>
                  <a:gd name="connsiteY0" fmla="*/ 0 h 492942"/>
                  <a:gd name="connsiteX1" fmla="*/ 448065 w 1389831"/>
                  <a:gd name="connsiteY1" fmla="*/ 31998 h 492942"/>
                  <a:gd name="connsiteX2" fmla="*/ 1248163 w 1389831"/>
                  <a:gd name="connsiteY2" fmla="*/ 480063 h 492942"/>
                  <a:gd name="connsiteX3" fmla="*/ 1 w 1389831"/>
                  <a:gd name="connsiteY3" fmla="*/ 480063 h 492942"/>
                  <a:gd name="connsiteX4" fmla="*/ 0 w 1389831"/>
                  <a:gd name="connsiteY4" fmla="*/ 0 h 492942"/>
                  <a:gd name="connsiteX0" fmla="*/ 0 w 1389831"/>
                  <a:gd name="connsiteY0" fmla="*/ 0 h 492942"/>
                  <a:gd name="connsiteX1" fmla="*/ 448065 w 1389831"/>
                  <a:gd name="connsiteY1" fmla="*/ 31998 h 492942"/>
                  <a:gd name="connsiteX2" fmla="*/ 1389831 w 1389831"/>
                  <a:gd name="connsiteY2" fmla="*/ 492942 h 492942"/>
                  <a:gd name="connsiteX0" fmla="*/ 0 w 1389831"/>
                  <a:gd name="connsiteY0" fmla="*/ 0 h 492942"/>
                  <a:gd name="connsiteX1" fmla="*/ 448065 w 1389831"/>
                  <a:gd name="connsiteY1" fmla="*/ 31998 h 492942"/>
                  <a:gd name="connsiteX2" fmla="*/ 1248163 w 1389831"/>
                  <a:gd name="connsiteY2" fmla="*/ 480063 h 492942"/>
                  <a:gd name="connsiteX3" fmla="*/ 1 w 1389831"/>
                  <a:gd name="connsiteY3" fmla="*/ 480063 h 492942"/>
                  <a:gd name="connsiteX4" fmla="*/ 0 w 1389831"/>
                  <a:gd name="connsiteY4" fmla="*/ 0 h 492942"/>
                  <a:gd name="connsiteX0" fmla="*/ 0 w 1389831"/>
                  <a:gd name="connsiteY0" fmla="*/ 0 h 492942"/>
                  <a:gd name="connsiteX1" fmla="*/ 448065 w 1389831"/>
                  <a:gd name="connsiteY1" fmla="*/ 31998 h 492942"/>
                  <a:gd name="connsiteX2" fmla="*/ 1389831 w 1389831"/>
                  <a:gd name="connsiteY2" fmla="*/ 492942 h 492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9831" h="492942" stroke="0" extrusionOk="0">
                    <a:moveTo>
                      <a:pt x="0" y="0"/>
                    </a:moveTo>
                    <a:cubicBezTo>
                      <a:pt x="153195" y="0"/>
                      <a:pt x="305081" y="10847"/>
                      <a:pt x="448065" y="31998"/>
                    </a:cubicBezTo>
                    <a:cubicBezTo>
                      <a:pt x="930096" y="103304"/>
                      <a:pt x="1248164" y="281427"/>
                      <a:pt x="1248163" y="480063"/>
                    </a:cubicBezTo>
                    <a:lnTo>
                      <a:pt x="1" y="480063"/>
                    </a:lnTo>
                    <a:cubicBezTo>
                      <a:pt x="1" y="320042"/>
                      <a:pt x="0" y="160021"/>
                      <a:pt x="0" y="0"/>
                    </a:cubicBezTo>
                    <a:close/>
                  </a:path>
                  <a:path w="1389831" h="492942" fill="none">
                    <a:moveTo>
                      <a:pt x="0" y="0"/>
                    </a:moveTo>
                    <a:cubicBezTo>
                      <a:pt x="153195" y="0"/>
                      <a:pt x="305081" y="10847"/>
                      <a:pt x="448065" y="31998"/>
                    </a:cubicBezTo>
                    <a:cubicBezTo>
                      <a:pt x="930096" y="103304"/>
                      <a:pt x="1286801" y="320064"/>
                      <a:pt x="1389831" y="492942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 flipH="1">
              <a:off x="269098" y="2468875"/>
              <a:ext cx="4758467" cy="1564557"/>
              <a:chOff x="4308956" y="2468875"/>
              <a:chExt cx="4759339" cy="1564557"/>
            </a:xfrm>
          </p:grpSpPr>
          <p:cxnSp>
            <p:nvCxnSpPr>
              <p:cNvPr id="47" name="Straight Connector 46"/>
              <p:cNvCxnSpPr/>
              <p:nvPr/>
            </p:nvCxnSpPr>
            <p:spPr bwMode="auto">
              <a:xfrm flipV="1">
                <a:off x="4308956" y="2468875"/>
                <a:ext cx="806654" cy="107161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C33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>
                <a:off x="5115610" y="2468875"/>
                <a:ext cx="2567192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>
                <a:off x="5115610" y="3544215"/>
                <a:ext cx="2567192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1" name="Arc 16"/>
              <p:cNvSpPr/>
              <p:nvPr/>
            </p:nvSpPr>
            <p:spPr bwMode="auto">
              <a:xfrm>
                <a:off x="7677781" y="2468875"/>
                <a:ext cx="1389831" cy="492942"/>
              </a:xfrm>
              <a:custGeom>
                <a:avLst/>
                <a:gdLst>
                  <a:gd name="connsiteX0" fmla="*/ 1248162 w 2496325"/>
                  <a:gd name="connsiteY0" fmla="*/ 0 h 960125"/>
                  <a:gd name="connsiteX1" fmla="*/ 1696227 w 2496325"/>
                  <a:gd name="connsiteY1" fmla="*/ 31998 h 960125"/>
                  <a:gd name="connsiteX2" fmla="*/ 2496325 w 2496325"/>
                  <a:gd name="connsiteY2" fmla="*/ 480063 h 960125"/>
                  <a:gd name="connsiteX3" fmla="*/ 1248163 w 2496325"/>
                  <a:gd name="connsiteY3" fmla="*/ 480063 h 960125"/>
                  <a:gd name="connsiteX4" fmla="*/ 1248162 w 2496325"/>
                  <a:gd name="connsiteY4" fmla="*/ 0 h 960125"/>
                  <a:gd name="connsiteX0" fmla="*/ 1248162 w 2496325"/>
                  <a:gd name="connsiteY0" fmla="*/ 0 h 960125"/>
                  <a:gd name="connsiteX1" fmla="*/ 1696227 w 2496325"/>
                  <a:gd name="connsiteY1" fmla="*/ 31998 h 960125"/>
                  <a:gd name="connsiteX2" fmla="*/ 2496325 w 2496325"/>
                  <a:gd name="connsiteY2" fmla="*/ 480063 h 960125"/>
                  <a:gd name="connsiteX0" fmla="*/ 0 w 1389831"/>
                  <a:gd name="connsiteY0" fmla="*/ 0 h 492942"/>
                  <a:gd name="connsiteX1" fmla="*/ 448065 w 1389831"/>
                  <a:gd name="connsiteY1" fmla="*/ 31998 h 492942"/>
                  <a:gd name="connsiteX2" fmla="*/ 1248163 w 1389831"/>
                  <a:gd name="connsiteY2" fmla="*/ 480063 h 492942"/>
                  <a:gd name="connsiteX3" fmla="*/ 1 w 1389831"/>
                  <a:gd name="connsiteY3" fmla="*/ 480063 h 492942"/>
                  <a:gd name="connsiteX4" fmla="*/ 0 w 1389831"/>
                  <a:gd name="connsiteY4" fmla="*/ 0 h 492942"/>
                  <a:gd name="connsiteX0" fmla="*/ 0 w 1389831"/>
                  <a:gd name="connsiteY0" fmla="*/ 0 h 492942"/>
                  <a:gd name="connsiteX1" fmla="*/ 448065 w 1389831"/>
                  <a:gd name="connsiteY1" fmla="*/ 31998 h 492942"/>
                  <a:gd name="connsiteX2" fmla="*/ 1389831 w 1389831"/>
                  <a:gd name="connsiteY2" fmla="*/ 492942 h 492942"/>
                  <a:gd name="connsiteX0" fmla="*/ 0 w 1389831"/>
                  <a:gd name="connsiteY0" fmla="*/ 0 h 492942"/>
                  <a:gd name="connsiteX1" fmla="*/ 448065 w 1389831"/>
                  <a:gd name="connsiteY1" fmla="*/ 31998 h 492942"/>
                  <a:gd name="connsiteX2" fmla="*/ 1248163 w 1389831"/>
                  <a:gd name="connsiteY2" fmla="*/ 480063 h 492942"/>
                  <a:gd name="connsiteX3" fmla="*/ 1 w 1389831"/>
                  <a:gd name="connsiteY3" fmla="*/ 480063 h 492942"/>
                  <a:gd name="connsiteX4" fmla="*/ 0 w 1389831"/>
                  <a:gd name="connsiteY4" fmla="*/ 0 h 492942"/>
                  <a:gd name="connsiteX0" fmla="*/ 0 w 1389831"/>
                  <a:gd name="connsiteY0" fmla="*/ 0 h 492942"/>
                  <a:gd name="connsiteX1" fmla="*/ 448065 w 1389831"/>
                  <a:gd name="connsiteY1" fmla="*/ 31998 h 492942"/>
                  <a:gd name="connsiteX2" fmla="*/ 1389831 w 1389831"/>
                  <a:gd name="connsiteY2" fmla="*/ 492942 h 492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9831" h="492942" stroke="0" extrusionOk="0">
                    <a:moveTo>
                      <a:pt x="0" y="0"/>
                    </a:moveTo>
                    <a:cubicBezTo>
                      <a:pt x="153195" y="0"/>
                      <a:pt x="305081" y="10847"/>
                      <a:pt x="448065" y="31998"/>
                    </a:cubicBezTo>
                    <a:cubicBezTo>
                      <a:pt x="930096" y="103304"/>
                      <a:pt x="1248164" y="281427"/>
                      <a:pt x="1248163" y="480063"/>
                    </a:cubicBezTo>
                    <a:lnTo>
                      <a:pt x="1" y="480063"/>
                    </a:lnTo>
                    <a:cubicBezTo>
                      <a:pt x="1" y="320042"/>
                      <a:pt x="0" y="160021"/>
                      <a:pt x="0" y="0"/>
                    </a:cubicBezTo>
                    <a:close/>
                  </a:path>
                  <a:path w="1389831" h="492942" fill="none">
                    <a:moveTo>
                      <a:pt x="0" y="0"/>
                    </a:moveTo>
                    <a:cubicBezTo>
                      <a:pt x="153195" y="0"/>
                      <a:pt x="305081" y="10847"/>
                      <a:pt x="448065" y="31998"/>
                    </a:cubicBezTo>
                    <a:cubicBezTo>
                      <a:pt x="930096" y="103304"/>
                      <a:pt x="1286801" y="320064"/>
                      <a:pt x="1389831" y="492942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52" name="Arc 16"/>
              <p:cNvSpPr/>
              <p:nvPr/>
            </p:nvSpPr>
            <p:spPr bwMode="auto">
              <a:xfrm>
                <a:off x="7678464" y="3540490"/>
                <a:ext cx="1389831" cy="492942"/>
              </a:xfrm>
              <a:custGeom>
                <a:avLst/>
                <a:gdLst>
                  <a:gd name="connsiteX0" fmla="*/ 1248162 w 2496325"/>
                  <a:gd name="connsiteY0" fmla="*/ 0 h 960125"/>
                  <a:gd name="connsiteX1" fmla="*/ 1696227 w 2496325"/>
                  <a:gd name="connsiteY1" fmla="*/ 31998 h 960125"/>
                  <a:gd name="connsiteX2" fmla="*/ 2496325 w 2496325"/>
                  <a:gd name="connsiteY2" fmla="*/ 480063 h 960125"/>
                  <a:gd name="connsiteX3" fmla="*/ 1248163 w 2496325"/>
                  <a:gd name="connsiteY3" fmla="*/ 480063 h 960125"/>
                  <a:gd name="connsiteX4" fmla="*/ 1248162 w 2496325"/>
                  <a:gd name="connsiteY4" fmla="*/ 0 h 960125"/>
                  <a:gd name="connsiteX0" fmla="*/ 1248162 w 2496325"/>
                  <a:gd name="connsiteY0" fmla="*/ 0 h 960125"/>
                  <a:gd name="connsiteX1" fmla="*/ 1696227 w 2496325"/>
                  <a:gd name="connsiteY1" fmla="*/ 31998 h 960125"/>
                  <a:gd name="connsiteX2" fmla="*/ 2496325 w 2496325"/>
                  <a:gd name="connsiteY2" fmla="*/ 480063 h 960125"/>
                  <a:gd name="connsiteX0" fmla="*/ 0 w 1389831"/>
                  <a:gd name="connsiteY0" fmla="*/ 0 h 492942"/>
                  <a:gd name="connsiteX1" fmla="*/ 448065 w 1389831"/>
                  <a:gd name="connsiteY1" fmla="*/ 31998 h 492942"/>
                  <a:gd name="connsiteX2" fmla="*/ 1248163 w 1389831"/>
                  <a:gd name="connsiteY2" fmla="*/ 480063 h 492942"/>
                  <a:gd name="connsiteX3" fmla="*/ 1 w 1389831"/>
                  <a:gd name="connsiteY3" fmla="*/ 480063 h 492942"/>
                  <a:gd name="connsiteX4" fmla="*/ 0 w 1389831"/>
                  <a:gd name="connsiteY4" fmla="*/ 0 h 492942"/>
                  <a:gd name="connsiteX0" fmla="*/ 0 w 1389831"/>
                  <a:gd name="connsiteY0" fmla="*/ 0 h 492942"/>
                  <a:gd name="connsiteX1" fmla="*/ 448065 w 1389831"/>
                  <a:gd name="connsiteY1" fmla="*/ 31998 h 492942"/>
                  <a:gd name="connsiteX2" fmla="*/ 1389831 w 1389831"/>
                  <a:gd name="connsiteY2" fmla="*/ 492942 h 492942"/>
                  <a:gd name="connsiteX0" fmla="*/ 0 w 1389831"/>
                  <a:gd name="connsiteY0" fmla="*/ 0 h 492942"/>
                  <a:gd name="connsiteX1" fmla="*/ 448065 w 1389831"/>
                  <a:gd name="connsiteY1" fmla="*/ 31998 h 492942"/>
                  <a:gd name="connsiteX2" fmla="*/ 1248163 w 1389831"/>
                  <a:gd name="connsiteY2" fmla="*/ 480063 h 492942"/>
                  <a:gd name="connsiteX3" fmla="*/ 1 w 1389831"/>
                  <a:gd name="connsiteY3" fmla="*/ 480063 h 492942"/>
                  <a:gd name="connsiteX4" fmla="*/ 0 w 1389831"/>
                  <a:gd name="connsiteY4" fmla="*/ 0 h 492942"/>
                  <a:gd name="connsiteX0" fmla="*/ 0 w 1389831"/>
                  <a:gd name="connsiteY0" fmla="*/ 0 h 492942"/>
                  <a:gd name="connsiteX1" fmla="*/ 448065 w 1389831"/>
                  <a:gd name="connsiteY1" fmla="*/ 31998 h 492942"/>
                  <a:gd name="connsiteX2" fmla="*/ 1389831 w 1389831"/>
                  <a:gd name="connsiteY2" fmla="*/ 492942 h 492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9831" h="492942" stroke="0" extrusionOk="0">
                    <a:moveTo>
                      <a:pt x="0" y="0"/>
                    </a:moveTo>
                    <a:cubicBezTo>
                      <a:pt x="153195" y="0"/>
                      <a:pt x="305081" y="10847"/>
                      <a:pt x="448065" y="31998"/>
                    </a:cubicBezTo>
                    <a:cubicBezTo>
                      <a:pt x="930096" y="103304"/>
                      <a:pt x="1248164" y="281427"/>
                      <a:pt x="1248163" y="480063"/>
                    </a:cubicBezTo>
                    <a:lnTo>
                      <a:pt x="1" y="480063"/>
                    </a:lnTo>
                    <a:cubicBezTo>
                      <a:pt x="1" y="320042"/>
                      <a:pt x="0" y="160021"/>
                      <a:pt x="0" y="0"/>
                    </a:cubicBezTo>
                    <a:close/>
                  </a:path>
                  <a:path w="1389831" h="492942" fill="none">
                    <a:moveTo>
                      <a:pt x="0" y="0"/>
                    </a:moveTo>
                    <a:cubicBezTo>
                      <a:pt x="153195" y="0"/>
                      <a:pt x="305081" y="10847"/>
                      <a:pt x="448065" y="31998"/>
                    </a:cubicBezTo>
                    <a:cubicBezTo>
                      <a:pt x="930096" y="103304"/>
                      <a:pt x="1286801" y="320064"/>
                      <a:pt x="1389831" y="492942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  <p:cxnSp>
        <p:nvCxnSpPr>
          <p:cNvPr id="66" name="Straight Connector 65"/>
          <p:cNvCxnSpPr/>
          <p:nvPr/>
        </p:nvCxnSpPr>
        <p:spPr bwMode="auto">
          <a:xfrm flipV="1">
            <a:off x="4264760" y="4414025"/>
            <a:ext cx="806506" cy="10753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C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Arc 9"/>
          <p:cNvSpPr/>
          <p:nvPr/>
        </p:nvSpPr>
        <p:spPr bwMode="auto">
          <a:xfrm rot="2951912">
            <a:off x="4145172" y="4461554"/>
            <a:ext cx="914400" cy="914400"/>
          </a:xfrm>
          <a:prstGeom prst="arc">
            <a:avLst/>
          </a:prstGeom>
          <a:noFill/>
          <a:ln w="19050" cap="flat" cmpd="sng" algn="ctr">
            <a:solidFill>
              <a:srgbClr val="D60093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23696" y="4754664"/>
            <a:ext cx="1867819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i="1" kern="0" dirty="0" smtClean="0">
                <a:solidFill>
                  <a:srgbClr val="D60093"/>
                </a:solidFill>
                <a:latin typeface="+mn-lt"/>
              </a:rPr>
              <a:t>2</a:t>
            </a:r>
            <a:r>
              <a:rPr lang="en-US" i="1" kern="0" dirty="0" smtClean="0">
                <a:solidFill>
                  <a:srgbClr val="D60093"/>
                </a:solidFill>
                <a:latin typeface="Symbol" panose="05050102010706020507" pitchFamily="18" charset="2"/>
              </a:rPr>
              <a:t>F</a:t>
            </a:r>
            <a:r>
              <a:rPr lang="en-US" i="1" kern="0" dirty="0" smtClean="0">
                <a:solidFill>
                  <a:srgbClr val="D60093"/>
                </a:solidFill>
                <a:latin typeface="+mn-lt"/>
              </a:rPr>
              <a:t> ~10-40 </a:t>
            </a:r>
            <a:r>
              <a:rPr lang="en-US" i="1" kern="0" dirty="0" err="1" smtClean="0">
                <a:solidFill>
                  <a:srgbClr val="D60093"/>
                </a:solidFill>
                <a:latin typeface="+mn-lt"/>
              </a:rPr>
              <a:t>mrad</a:t>
            </a:r>
            <a:endParaRPr lang="en-GB" i="1" kern="0" dirty="0" smtClean="0">
              <a:solidFill>
                <a:srgbClr val="D60093"/>
              </a:solidFill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3096" y="817460"/>
            <a:ext cx="8065050" cy="22118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solidFill>
                  <a:srgbClr val="D60093"/>
                </a:solidFill>
                <a:latin typeface="+mn-lt"/>
              </a:rPr>
              <a:t>Large crossing angle </a:t>
            </a:r>
            <a:r>
              <a:rPr lang="en-US" sz="2000" kern="0" dirty="0" smtClean="0">
                <a:latin typeface="+mn-lt"/>
              </a:rPr>
              <a:t>– </a:t>
            </a:r>
            <a:r>
              <a:rPr lang="en-US" sz="2000" kern="0" dirty="0" err="1" smtClean="0">
                <a:latin typeface="+mn-lt"/>
              </a:rPr>
              <a:t>nano</a:t>
            </a:r>
            <a:r>
              <a:rPr lang="en-US" sz="2000" kern="0" dirty="0" smtClean="0">
                <a:latin typeface="+mn-lt"/>
              </a:rPr>
              <a:t>-beam / crab-waist concepts.</a:t>
            </a:r>
          </a:p>
          <a:p>
            <a:pPr marL="450850" lvl="1" indent="-180975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Favorable from the beam-beam perspective </a:t>
            </a:r>
            <a:r>
              <a:rPr lang="en-US" i="1" kern="0" dirty="0" smtClean="0">
                <a:solidFill>
                  <a:srgbClr val="0000FF"/>
                </a:solidFill>
                <a:latin typeface="+mn-lt"/>
                <a:sym typeface="Symbol"/>
              </a:rPr>
              <a:t> larger </a:t>
            </a:r>
            <a:r>
              <a:rPr lang="en-US" i="1" kern="0" dirty="0" smtClean="0">
                <a:solidFill>
                  <a:srgbClr val="0000FF"/>
                </a:solidFill>
                <a:latin typeface="Symbol" panose="05050102010706020507" pitchFamily="18" charset="2"/>
                <a:sym typeface="Symbol"/>
              </a:rPr>
              <a:t>x</a:t>
            </a:r>
            <a:r>
              <a:rPr lang="en-US" i="1" kern="0" dirty="0" smtClean="0">
                <a:solidFill>
                  <a:srgbClr val="0000FF"/>
                </a:solidFill>
                <a:latin typeface="+mn-lt"/>
                <a:sym typeface="Symbol"/>
              </a:rPr>
              <a:t>, larger L.</a:t>
            </a:r>
            <a:endParaRPr lang="en-US" i="1" kern="0" dirty="0" smtClean="0">
              <a:solidFill>
                <a:srgbClr val="0000FF"/>
              </a:solidFill>
              <a:latin typeface="+mn-lt"/>
            </a:endParaRPr>
          </a:p>
          <a:p>
            <a:pPr marL="450850" lvl="1" indent="-180975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i="1" kern="0" dirty="0" smtClean="0">
                <a:solidFill>
                  <a:srgbClr val="FF0000"/>
                </a:solidFill>
                <a:latin typeface="+mn-lt"/>
              </a:rPr>
              <a:t>Strong dipoles near IPs </a:t>
            </a:r>
            <a:r>
              <a:rPr lang="en-US" i="1" kern="0" dirty="0" smtClean="0">
                <a:solidFill>
                  <a:srgbClr val="FF0000"/>
                </a:solidFill>
                <a:latin typeface="Arial"/>
                <a:sym typeface="Symbol"/>
              </a:rPr>
              <a:t></a:t>
            </a:r>
            <a:r>
              <a:rPr lang="en-US" i="1" kern="0" dirty="0" smtClean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 synch. </a:t>
            </a:r>
            <a:r>
              <a:rPr lang="en-US" i="1" kern="0" dirty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r</a:t>
            </a:r>
            <a:r>
              <a:rPr lang="en-US" i="1" kern="0" dirty="0" smtClean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adiation, machine-detectors interface.</a:t>
            </a:r>
          </a:p>
          <a:p>
            <a:pPr marL="450850" lvl="1" indent="-180975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Bunch length </a:t>
            </a:r>
            <a:r>
              <a:rPr lang="en-US" i="1" kern="0" dirty="0" err="1">
                <a:solidFill>
                  <a:srgbClr val="0000FF"/>
                </a:solidFill>
                <a:latin typeface="Symbol" panose="05050102010706020507" pitchFamily="18" charset="2"/>
              </a:rPr>
              <a:t>s</a:t>
            </a:r>
            <a:r>
              <a:rPr lang="en-US" i="1" kern="0" baseline="-25000" dirty="0" err="1">
                <a:solidFill>
                  <a:srgbClr val="0000FF"/>
                </a:solidFill>
                <a:latin typeface="Arial"/>
              </a:rPr>
              <a:t>s</a:t>
            </a:r>
            <a:r>
              <a:rPr lang="en-US" i="1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i="1" kern="0" dirty="0" smtClean="0">
                <a:solidFill>
                  <a:srgbClr val="0000FF"/>
                </a:solidFill>
                <a:latin typeface="Arial"/>
                <a:sym typeface="Symbol"/>
              </a:rPr>
              <a:t>&gt;&gt; </a:t>
            </a:r>
            <a:r>
              <a:rPr lang="en-US" i="1" kern="0" dirty="0">
                <a:solidFill>
                  <a:srgbClr val="0000FF"/>
                </a:solidFill>
                <a:latin typeface="Symbol" panose="05050102010706020507" pitchFamily="18" charset="2"/>
                <a:sym typeface="Symbol"/>
              </a:rPr>
              <a:t>b</a:t>
            </a:r>
            <a:r>
              <a:rPr lang="en-US" i="1" kern="0" dirty="0">
                <a:solidFill>
                  <a:srgbClr val="0000FF"/>
                </a:solidFill>
                <a:latin typeface="Arial"/>
                <a:sym typeface="Symbol"/>
              </a:rPr>
              <a:t>*</a:t>
            </a:r>
            <a:r>
              <a:rPr lang="en-US" i="1" kern="0" baseline="-25000" dirty="0">
                <a:solidFill>
                  <a:srgbClr val="0000FF"/>
                </a:solidFill>
                <a:latin typeface="Arial"/>
                <a:sym typeface="Symbol"/>
              </a:rPr>
              <a:t>y</a:t>
            </a:r>
            <a:r>
              <a:rPr lang="en-US" i="1" kern="0" dirty="0">
                <a:solidFill>
                  <a:srgbClr val="0000FF"/>
                </a:solidFill>
                <a:latin typeface="Arial"/>
                <a:sym typeface="Symbol"/>
              </a:rPr>
              <a:t> </a:t>
            </a:r>
            <a:r>
              <a:rPr lang="en-US" i="1" kern="0" dirty="0" smtClean="0">
                <a:solidFill>
                  <a:srgbClr val="0000FF"/>
                </a:solidFill>
                <a:latin typeface="Arial"/>
                <a:sym typeface="Symbol"/>
              </a:rPr>
              <a:t>, </a:t>
            </a:r>
            <a:r>
              <a:rPr lang="en-US" i="1" kern="0" dirty="0" err="1">
                <a:solidFill>
                  <a:srgbClr val="0000FF"/>
                </a:solidFill>
                <a:latin typeface="Symbol" panose="05050102010706020507" pitchFamily="18" charset="2"/>
              </a:rPr>
              <a:t>s</a:t>
            </a:r>
            <a:r>
              <a:rPr lang="en-US" i="1" kern="0" baseline="-25000" dirty="0" err="1">
                <a:solidFill>
                  <a:srgbClr val="0000FF"/>
                </a:solidFill>
                <a:latin typeface="Arial"/>
              </a:rPr>
              <a:t>s</a:t>
            </a:r>
            <a:r>
              <a:rPr lang="en-US" i="1" kern="0" baseline="-2500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i="1" kern="0" dirty="0" smtClean="0">
                <a:solidFill>
                  <a:srgbClr val="0000FF"/>
                </a:solidFill>
                <a:latin typeface="Arial"/>
                <a:sym typeface="Symbol"/>
              </a:rPr>
              <a:t> 4-6 mm (</a:t>
            </a:r>
            <a:r>
              <a:rPr lang="en-US" i="1" kern="0" dirty="0" smtClean="0">
                <a:solidFill>
                  <a:srgbClr val="0000FF"/>
                </a:solidFill>
                <a:latin typeface="Arial"/>
                <a:sym typeface="Wingdings" panose="05000000000000000000" pitchFamily="2" charset="2"/>
              </a:rPr>
              <a:t> RF frequency of 400 MHz).</a:t>
            </a:r>
          </a:p>
          <a:p>
            <a:pPr marL="450850" lvl="1" indent="-180975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latin typeface="Arial"/>
                <a:sym typeface="Wingdings" panose="05000000000000000000" pitchFamily="2" charset="2"/>
              </a:rPr>
              <a:t>Luminosity loss from large crossing angle ( F &lt;&lt;1) must be compensated by smaller </a:t>
            </a:r>
            <a:r>
              <a:rPr lang="en-US" i="1" kern="0" dirty="0" err="1" smtClean="0">
                <a:solidFill>
                  <a:srgbClr val="0000FF"/>
                </a:solidFill>
                <a:latin typeface="Arial"/>
                <a:sym typeface="Wingdings" panose="05000000000000000000" pitchFamily="2" charset="2"/>
              </a:rPr>
              <a:t>emittances</a:t>
            </a:r>
            <a:r>
              <a:rPr lang="en-US" i="1" kern="0" dirty="0" smtClean="0">
                <a:solidFill>
                  <a:srgbClr val="0000FF"/>
                </a:solidFill>
                <a:latin typeface="Arial"/>
                <a:sym typeface="Wingdings" panose="05000000000000000000" pitchFamily="2" charset="2"/>
              </a:rPr>
              <a:t> and higher bunch currents.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31500" y="3251693"/>
            <a:ext cx="305013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i="1" kern="0" dirty="0" smtClean="0">
                <a:latin typeface="+mn-lt"/>
              </a:rPr>
              <a:t>Overlap region ~ </a:t>
            </a:r>
            <a:r>
              <a:rPr lang="en-US" i="1" kern="0" dirty="0" smtClean="0">
                <a:latin typeface="Symbol" panose="05050102010706020507" pitchFamily="18" charset="2"/>
              </a:rPr>
              <a:t>b</a:t>
            </a:r>
            <a:r>
              <a:rPr lang="en-US" i="1" kern="0" dirty="0" smtClean="0">
                <a:latin typeface="+mn-lt"/>
              </a:rPr>
              <a:t>*</a:t>
            </a:r>
            <a:r>
              <a:rPr lang="en-US" i="1" kern="0" baseline="-25000" dirty="0" smtClean="0">
                <a:latin typeface="+mn-lt"/>
              </a:rPr>
              <a:t>y</a:t>
            </a:r>
            <a:r>
              <a:rPr lang="en-US" i="1" kern="0" dirty="0" smtClean="0">
                <a:latin typeface="+mn-lt"/>
              </a:rPr>
              <a:t>&lt;&lt; </a:t>
            </a:r>
            <a:r>
              <a:rPr lang="en-US" i="1" kern="0" dirty="0" err="1" smtClean="0">
                <a:latin typeface="Symbol" panose="05050102010706020507" pitchFamily="18" charset="2"/>
              </a:rPr>
              <a:t>s</a:t>
            </a:r>
            <a:r>
              <a:rPr lang="en-US" i="1" kern="0" baseline="-25000" dirty="0" err="1" smtClean="0">
                <a:latin typeface="+mn-lt"/>
              </a:rPr>
              <a:t>s</a:t>
            </a:r>
            <a:endParaRPr lang="en-GB" i="1" kern="0" dirty="0" smtClean="0"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62393" y="3196376"/>
            <a:ext cx="1728225" cy="82073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i="1" kern="0" dirty="0" smtClean="0">
                <a:latin typeface="+mn-lt"/>
              </a:rPr>
              <a:t>DA</a:t>
            </a:r>
            <a:r>
              <a:rPr lang="en-US" sz="2000" i="1" kern="0" dirty="0" smtClean="0">
                <a:latin typeface="Symbol" panose="05050102010706020507" pitchFamily="18" charset="2"/>
              </a:rPr>
              <a:t>F</a:t>
            </a:r>
            <a:r>
              <a:rPr lang="en-US" sz="2000" i="1" kern="0" dirty="0" smtClean="0">
                <a:latin typeface="+mn-lt"/>
              </a:rPr>
              <a:t>NE</a:t>
            </a:r>
          </a:p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i="1" kern="0" dirty="0" err="1">
                <a:latin typeface="+mn-lt"/>
              </a:rPr>
              <a:t>S</a:t>
            </a:r>
            <a:r>
              <a:rPr lang="en-US" sz="2000" i="1" kern="0" dirty="0" err="1" smtClean="0">
                <a:latin typeface="+mn-lt"/>
              </a:rPr>
              <a:t>uperKEKB</a:t>
            </a:r>
            <a:endParaRPr lang="en-GB" sz="2000" i="1" kern="0" dirty="0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9792" y="5769524"/>
            <a:ext cx="5093748" cy="646331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i="1" kern="0" dirty="0" smtClean="0">
                <a:latin typeface="+mn-lt"/>
              </a:rPr>
              <a:t>A new parameter set for 2</a:t>
            </a:r>
            <a:r>
              <a:rPr lang="en-US" i="1" kern="0" dirty="0" smtClean="0">
                <a:latin typeface="Symbol" panose="05050102010706020507" pitchFamily="18" charset="2"/>
              </a:rPr>
              <a:t>F </a:t>
            </a:r>
            <a:r>
              <a:rPr lang="en-US" i="1" kern="0" dirty="0" smtClean="0">
                <a:latin typeface="+mn-lt"/>
              </a:rPr>
              <a:t>~ 30 </a:t>
            </a:r>
            <a:r>
              <a:rPr lang="en-US" i="1" kern="0" dirty="0" err="1" smtClean="0">
                <a:latin typeface="+mn-lt"/>
              </a:rPr>
              <a:t>mrad</a:t>
            </a:r>
            <a:r>
              <a:rPr lang="en-US" i="1" kern="0" dirty="0" smtClean="0">
                <a:latin typeface="+mn-lt"/>
              </a:rPr>
              <a:t> will be prepared to replace the current baseline</a:t>
            </a:r>
            <a:endParaRPr lang="en-GB" i="1" kern="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10129" y="3683117"/>
            <a:ext cx="191769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i="1" kern="0" dirty="0" smtClean="0">
                <a:latin typeface="+mn-lt"/>
              </a:rPr>
              <a:t>H~1, </a:t>
            </a:r>
            <a:r>
              <a:rPr lang="en-US" i="1" kern="0" smtClean="0">
                <a:latin typeface="+mn-lt"/>
              </a:rPr>
              <a:t>F &lt;&lt; </a:t>
            </a:r>
            <a:r>
              <a:rPr lang="en-US" i="1" kern="0" dirty="0" smtClean="0">
                <a:latin typeface="+mn-lt"/>
              </a:rPr>
              <a:t>1</a:t>
            </a:r>
            <a:endParaRPr lang="en-GB" i="1" kern="0" dirty="0" smtClean="0"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93828" y="3628384"/>
            <a:ext cx="1638297" cy="189123"/>
            <a:chOff x="3784193" y="3628384"/>
            <a:chExt cx="1638297" cy="189123"/>
          </a:xfrm>
        </p:grpSpPr>
        <p:grpSp>
          <p:nvGrpSpPr>
            <p:cNvPr id="61" name="Group 60"/>
            <p:cNvGrpSpPr/>
            <p:nvPr/>
          </p:nvGrpSpPr>
          <p:grpSpPr>
            <a:xfrm>
              <a:off x="3784193" y="3644306"/>
              <a:ext cx="1638297" cy="173201"/>
              <a:chOff x="3282029" y="5628807"/>
              <a:chExt cx="1638297" cy="173201"/>
            </a:xfrm>
          </p:grpSpPr>
          <p:sp>
            <p:nvSpPr>
              <p:cNvPr id="62" name="Oval 61"/>
              <p:cNvSpPr/>
              <p:nvPr/>
            </p:nvSpPr>
            <p:spPr bwMode="auto">
              <a:xfrm rot="1517219" flipV="1">
                <a:off x="3282029" y="5640447"/>
                <a:ext cx="1638297" cy="16156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 bwMode="auto">
              <a:xfrm rot="20133054" flipV="1">
                <a:off x="3291823" y="5628807"/>
                <a:ext cx="1628028" cy="142467"/>
              </a:xfrm>
              <a:prstGeom prst="ellipse">
                <a:avLst/>
              </a:prstGeom>
              <a:solidFill>
                <a:srgbClr val="FF5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sp>
          <p:nvSpPr>
            <p:cNvPr id="7" name="Oval 6"/>
            <p:cNvSpPr/>
            <p:nvPr/>
          </p:nvSpPr>
          <p:spPr bwMode="auto">
            <a:xfrm>
              <a:off x="4418380" y="3628384"/>
              <a:ext cx="307241" cy="18466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72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267" y="795356"/>
            <a:ext cx="4762219" cy="314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layout – double </a:t>
            </a:r>
            <a:r>
              <a:rPr lang="en-US" dirty="0"/>
              <a:t>r</a:t>
            </a:r>
            <a:r>
              <a:rPr lang="en-US" dirty="0" smtClean="0"/>
              <a:t>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23/07/2014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Higgs Hunting 2014 - Paris - J. </a:t>
            </a:r>
            <a:r>
              <a:rPr lang="en-US" dirty="0" err="1" smtClean="0"/>
              <a:t>Wenninger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53867" y="3966670"/>
            <a:ext cx="67678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b="1" kern="0" dirty="0">
                <a:latin typeface="+mn-lt"/>
              </a:rPr>
              <a:t>s</a:t>
            </a:r>
            <a:r>
              <a:rPr lang="en-US" sz="1600" b="1" kern="0" dirty="0" smtClean="0">
                <a:latin typeface="+mn-lt"/>
              </a:rPr>
              <a:t> (m)</a:t>
            </a:r>
            <a:endParaRPr lang="en-GB" sz="1600" b="1" kern="0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950584" y="2179730"/>
            <a:ext cx="67678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b="1" kern="0" dirty="0" smtClean="0">
                <a:latin typeface="+mn-lt"/>
              </a:rPr>
              <a:t>x (m)</a:t>
            </a:r>
            <a:endParaRPr lang="en-GB" sz="1600" b="1" kern="0" dirty="0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431" y="3967345"/>
            <a:ext cx="8209505" cy="27433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>
                <a:latin typeface="+mn-lt"/>
              </a:rPr>
              <a:t>I</a:t>
            </a:r>
            <a:r>
              <a:rPr lang="en-US" sz="2000" kern="0" dirty="0" smtClean="0">
                <a:latin typeface="+mn-lt"/>
              </a:rPr>
              <a:t>ssues that have to be tackled:</a:t>
            </a:r>
          </a:p>
          <a:p>
            <a:pPr marL="531813" lvl="1" indent="-25876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i="1" kern="0" dirty="0" smtClean="0">
                <a:solidFill>
                  <a:srgbClr val="FF0000"/>
                </a:solidFill>
                <a:latin typeface="+mn-lt"/>
              </a:rPr>
              <a:t>Dynamic aperture </a:t>
            </a:r>
            <a:r>
              <a:rPr lang="en-US" sz="2000" i="1" kern="0" dirty="0" smtClean="0">
                <a:latin typeface="+mn-lt"/>
              </a:rPr>
              <a:t>(momentum acceptance), we are not there…</a:t>
            </a:r>
          </a:p>
          <a:p>
            <a:pPr marL="531813" lvl="1" indent="-25876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i="1" kern="0" dirty="0" smtClean="0">
                <a:solidFill>
                  <a:srgbClr val="FF0000"/>
                </a:solidFill>
                <a:latin typeface="+mn-lt"/>
              </a:rPr>
              <a:t>Strong dipoles</a:t>
            </a:r>
            <a:r>
              <a:rPr lang="en-US" sz="2000" i="1" kern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i="1" kern="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en-US" sz="2000" i="1" kern="0" dirty="0" smtClean="0">
                <a:solidFill>
                  <a:srgbClr val="FF0000"/>
                </a:solidFill>
                <a:latin typeface="+mn-lt"/>
              </a:rPr>
              <a:t>SR radiation power ~ MW / beam / IR.</a:t>
            </a:r>
          </a:p>
          <a:p>
            <a:pPr marL="730250" lvl="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i="1" kern="0" dirty="0" smtClean="0">
                <a:latin typeface="+mn-lt"/>
              </a:rPr>
              <a:t>For crossing angles and local chromatic corrections (the later also applies for single ring) – careful optimization required.</a:t>
            </a:r>
          </a:p>
          <a:p>
            <a:pPr marL="531813" lvl="1" indent="-25876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i="1" kern="0" dirty="0" smtClean="0">
                <a:solidFill>
                  <a:srgbClr val="FF0000"/>
                </a:solidFill>
                <a:latin typeface="+mn-lt"/>
              </a:rPr>
              <a:t>Machine-detector </a:t>
            </a:r>
            <a:r>
              <a:rPr lang="en-US" sz="2000" i="1" kern="0" dirty="0" smtClean="0">
                <a:latin typeface="+mn-lt"/>
              </a:rPr>
              <a:t>interface (solenoid, L monitoring…).</a:t>
            </a:r>
          </a:p>
          <a:p>
            <a:pPr marL="531813" lvl="1" indent="-25876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i="1" kern="0" dirty="0" smtClean="0">
                <a:solidFill>
                  <a:srgbClr val="FF0000"/>
                </a:solidFill>
                <a:latin typeface="+mn-lt"/>
              </a:rPr>
              <a:t>Transverse size </a:t>
            </a:r>
            <a:r>
              <a:rPr lang="en-US" sz="2000" i="1" kern="0" dirty="0" smtClean="0">
                <a:latin typeface="+mn-lt"/>
                <a:sym typeface="Wingdings" panose="05000000000000000000" pitchFamily="2" charset="2"/>
              </a:rPr>
              <a:t>tunnel diameter.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8885" y="2062077"/>
            <a:ext cx="2139675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i="1" kern="0" dirty="0" smtClean="0">
                <a:latin typeface="+mn-lt"/>
              </a:rPr>
              <a:t>½ IR designed by BINP</a:t>
            </a:r>
            <a:endParaRPr lang="en-GB" sz="2000" i="1" kern="0" dirty="0" smtClean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7737" y="1393535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b="1" kern="0" dirty="0" smtClean="0">
                <a:latin typeface="+mn-lt"/>
              </a:rPr>
              <a:t>IP</a:t>
            </a:r>
            <a:endParaRPr lang="en-GB" sz="1600" b="1" kern="0" dirty="0" smtClean="0">
              <a:latin typeface="+mn-lt"/>
            </a:endParaRPr>
          </a:p>
        </p:txBody>
      </p:sp>
      <p:sp>
        <p:nvSpPr>
          <p:cNvPr id="6" name="Arc 5"/>
          <p:cNvSpPr/>
          <p:nvPr/>
        </p:nvSpPr>
        <p:spPr bwMode="auto">
          <a:xfrm rot="1715188">
            <a:off x="3429026" y="1975186"/>
            <a:ext cx="897000" cy="908992"/>
          </a:xfrm>
          <a:prstGeom prst="arc">
            <a:avLst>
              <a:gd name="adj1" fmla="val 16200000"/>
              <a:gd name="adj2" fmla="val 1951440"/>
            </a:avLst>
          </a:prstGeom>
          <a:noFill/>
          <a:ln w="28575" cap="flat" cmpd="sng" algn="ctr">
            <a:solidFill>
              <a:srgbClr val="0099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331170" y="2166727"/>
            <a:ext cx="1617751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i="1" kern="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000" i="1" kern="0" dirty="0" smtClean="0">
                <a:solidFill>
                  <a:srgbClr val="00B050"/>
                </a:solidFill>
                <a:latin typeface="Symbol" panose="05050102010706020507" pitchFamily="18" charset="2"/>
              </a:rPr>
              <a:t>q</a:t>
            </a:r>
            <a:r>
              <a:rPr lang="en-US" sz="2000" i="1" kern="0" dirty="0" smtClean="0">
                <a:solidFill>
                  <a:srgbClr val="00B050"/>
                </a:solidFill>
                <a:latin typeface="+mn-lt"/>
              </a:rPr>
              <a:t> = 30 </a:t>
            </a:r>
            <a:r>
              <a:rPr lang="en-US" sz="2000" i="1" kern="0" dirty="0" err="1" smtClean="0">
                <a:solidFill>
                  <a:srgbClr val="00B050"/>
                </a:solidFill>
                <a:latin typeface="+mn-lt"/>
              </a:rPr>
              <a:t>mrad</a:t>
            </a:r>
            <a:endParaRPr lang="en-GB" sz="2000" i="1" kern="0" dirty="0" smtClean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8348268" y="1201510"/>
            <a:ext cx="0" cy="23811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110596" y="2183980"/>
            <a:ext cx="54053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latin typeface="+mn-lt"/>
              </a:rPr>
              <a:t>2m</a:t>
            </a:r>
            <a:endParaRPr lang="en-GB" sz="20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389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SuperKEKB</a:t>
            </a:r>
            <a:r>
              <a:rPr lang="en-US" dirty="0" smtClean="0"/>
              <a:t> IR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23/07/2014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Hunting 2014 - Paris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1" y="2649128"/>
            <a:ext cx="4811734" cy="297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8989" y="1009485"/>
            <a:ext cx="4685410" cy="143629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IR layout of </a:t>
            </a:r>
            <a:r>
              <a:rPr lang="en-US" sz="2000" kern="0" dirty="0" err="1" smtClean="0">
                <a:latin typeface="+mn-lt"/>
              </a:rPr>
              <a:t>SuperKEKB</a:t>
            </a:r>
            <a:r>
              <a:rPr lang="en-US" sz="2000" kern="0" dirty="0" smtClean="0">
                <a:latin typeface="+mn-lt"/>
              </a:rPr>
              <a:t> – the only straight thing is the tunnel.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‘Wiggling’ of the beam paths </a:t>
            </a:r>
            <a:r>
              <a:rPr lang="en-US" sz="2000" kern="0" dirty="0" smtClean="0">
                <a:latin typeface="+mn-lt"/>
                <a:sym typeface="Symbol"/>
              </a:rPr>
              <a:t> local chromatic corrections.</a:t>
            </a:r>
            <a:endParaRPr lang="en-GB" sz="2000" kern="0" dirty="0" smtClean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20" y="877657"/>
            <a:ext cx="3837590" cy="313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43040" y="2974221"/>
            <a:ext cx="1132947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prstClr val="black"/>
                </a:solidFill>
                <a:latin typeface="+mj-lt"/>
              </a:rPr>
              <a:t>K. </a:t>
            </a:r>
            <a:r>
              <a:rPr lang="en-US" sz="1400" i="1" dirty="0" err="1" smtClean="0">
                <a:solidFill>
                  <a:prstClr val="black"/>
                </a:solidFill>
                <a:latin typeface="+mj-lt"/>
              </a:rPr>
              <a:t>Oide</a:t>
            </a:r>
            <a:endParaRPr lang="en-GB" sz="1400" i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5566" y="3827403"/>
            <a:ext cx="1401782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prstClr val="black"/>
                </a:solidFill>
                <a:latin typeface="+mj-lt"/>
              </a:rPr>
              <a:t>H. Sugimoto</a:t>
            </a:r>
            <a:endParaRPr lang="en-GB" sz="1400" i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8271" y="4310189"/>
            <a:ext cx="3977808" cy="19533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The last focusing </a:t>
            </a:r>
            <a:r>
              <a:rPr lang="en-US" sz="2000" kern="0" dirty="0" err="1" smtClean="0">
                <a:latin typeface="+mn-lt"/>
              </a:rPr>
              <a:t>quadrupoles</a:t>
            </a:r>
            <a:r>
              <a:rPr lang="en-US" sz="2000" kern="0" dirty="0" smtClean="0">
                <a:latin typeface="+mn-lt"/>
              </a:rPr>
              <a:t> are installed deep inside the BELLE detector.</a:t>
            </a:r>
          </a:p>
          <a:p>
            <a:pPr marL="531813" lvl="1" indent="-25876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Shielded from the BELLE </a:t>
            </a:r>
            <a:r>
              <a:rPr lang="en-US" i="1" kern="0" dirty="0" err="1" smtClean="0">
                <a:solidFill>
                  <a:srgbClr val="0000FF"/>
                </a:solidFill>
                <a:latin typeface="+mn-lt"/>
              </a:rPr>
              <a:t>solenoidal</a:t>
            </a: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 field with anti-solenoids.</a:t>
            </a:r>
          </a:p>
        </p:txBody>
      </p:sp>
    </p:spTree>
    <p:extLst>
      <p:ext uri="{BB962C8B-B14F-4D97-AF65-F5344CB8AC3E}">
        <p14:creationId xmlns:p14="http://schemas.microsoft.com/office/powerpoint/2010/main" val="300658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RF System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23/07/2014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Hunting 2014 - Paris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6285" y="966686"/>
                <a:ext cx="8257075" cy="5351209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227013" indent="-227013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itchFamily="2" charset="2"/>
                  <a:buChar char="q"/>
                </a:pPr>
                <a:r>
                  <a:rPr lang="en-US" sz="2000" kern="0" dirty="0" smtClean="0">
                    <a:latin typeface="+mn-lt"/>
                  </a:rPr>
                  <a:t>RF system requirements are characterized by two different regimes.</a:t>
                </a:r>
              </a:p>
              <a:p>
                <a:pPr marL="631825" lvl="1" indent="-271463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Courier New" panose="02070309020205020404" pitchFamily="49" charset="0"/>
                  <a:buChar char="o"/>
                </a:pPr>
                <a:r>
                  <a:rPr lang="en-US" sz="2000" i="1" kern="0" dirty="0" smtClean="0">
                    <a:solidFill>
                      <a:srgbClr val="D60093"/>
                    </a:solidFill>
                    <a:latin typeface="+mn-lt"/>
                  </a:rPr>
                  <a:t>High gradients </a:t>
                </a:r>
                <a:r>
                  <a:rPr lang="en-US" sz="2000" i="1" kern="0" dirty="0" smtClean="0">
                    <a:solidFill>
                      <a:srgbClr val="0000FF"/>
                    </a:solidFill>
                    <a:latin typeface="+mn-lt"/>
                  </a:rPr>
                  <a:t>for H and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sz="2000" i="1" ker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 ker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2000" i="1" kern="0" dirty="0" smtClean="0">
                    <a:solidFill>
                      <a:srgbClr val="0000FF"/>
                    </a:solidFill>
                    <a:latin typeface="+mn-lt"/>
                  </a:rPr>
                  <a:t> – up to ~11 GV.</a:t>
                </a:r>
              </a:p>
              <a:p>
                <a:pPr marL="631825" lvl="1" indent="-271463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Courier New" panose="02070309020205020404" pitchFamily="49" charset="0"/>
                  <a:buChar char="o"/>
                </a:pPr>
                <a:r>
                  <a:rPr lang="en-US" sz="2000" i="1" kern="0" dirty="0" smtClean="0">
                    <a:solidFill>
                      <a:srgbClr val="D60093"/>
                    </a:solidFill>
                    <a:latin typeface="+mn-lt"/>
                  </a:rPr>
                  <a:t>High beam loading </a:t>
                </a:r>
                <a:r>
                  <a:rPr lang="en-US" sz="2000" i="1" kern="0" dirty="0" smtClean="0">
                    <a:solidFill>
                      <a:srgbClr val="0000FF"/>
                    </a:solidFill>
                    <a:latin typeface="+mn-lt"/>
                  </a:rPr>
                  <a:t>with currents of ~1.5 A at the Z pole.</a:t>
                </a:r>
              </a:p>
              <a:p>
                <a:pPr marL="227013" indent="-227013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itchFamily="2" charset="2"/>
                  <a:buChar char="q"/>
                </a:pPr>
                <a:r>
                  <a:rPr lang="en-US" sz="2000" kern="0" dirty="0" smtClean="0">
                    <a:latin typeface="+mn-lt"/>
                  </a:rPr>
                  <a:t>The RF system must be distributed over the ring to minimize the energy excursions</a:t>
                </a:r>
                <a:r>
                  <a:rPr lang="en-US" sz="2000" kern="0" dirty="0">
                    <a:latin typeface="+mn-lt"/>
                  </a:rPr>
                  <a:t> </a:t>
                </a:r>
                <a:r>
                  <a:rPr lang="en-US" sz="2000" kern="0" dirty="0" smtClean="0">
                    <a:latin typeface="+mn-lt"/>
                  </a:rPr>
                  <a:t>(~4.5% energy loss @ 175 </a:t>
                </a:r>
                <a:r>
                  <a:rPr lang="en-US" sz="2000" kern="0" dirty="0" err="1" smtClean="0">
                    <a:latin typeface="+mn-lt"/>
                  </a:rPr>
                  <a:t>GeV</a:t>
                </a:r>
                <a:r>
                  <a:rPr lang="en-US" sz="2000" kern="0" dirty="0" smtClean="0">
                    <a:latin typeface="+mn-lt"/>
                  </a:rPr>
                  <a:t>).</a:t>
                </a:r>
              </a:p>
              <a:p>
                <a:pPr marL="631825" lvl="1" indent="-271463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Courier New" panose="02070309020205020404" pitchFamily="49" charset="0"/>
                  <a:buChar char="o"/>
                </a:pPr>
                <a:r>
                  <a:rPr lang="en-US" i="1" kern="0" dirty="0" smtClean="0">
                    <a:solidFill>
                      <a:srgbClr val="0000FF"/>
                    </a:solidFill>
                    <a:latin typeface="+mn-lt"/>
                  </a:rPr>
                  <a:t>Optics errors driven by energy offsets, effect on </a:t>
                </a:r>
                <a:r>
                  <a:rPr lang="en-US" i="1" kern="0" dirty="0" smtClean="0">
                    <a:solidFill>
                      <a:srgbClr val="0000FF"/>
                    </a:solidFill>
                    <a:latin typeface="Symbol" panose="05050102010706020507" pitchFamily="18" charset="2"/>
                  </a:rPr>
                  <a:t>h</a:t>
                </a:r>
                <a:r>
                  <a:rPr lang="en-US" i="1" kern="0" dirty="0" smtClean="0">
                    <a:solidFill>
                      <a:srgbClr val="0000FF"/>
                    </a:solidFill>
                    <a:latin typeface="+mn-lt"/>
                  </a:rPr>
                  <a:t>.</a:t>
                </a:r>
              </a:p>
              <a:p>
                <a:pPr marL="227013" indent="-227013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itchFamily="2" charset="2"/>
                  <a:buChar char="q"/>
                </a:pPr>
                <a:r>
                  <a:rPr lang="en-US" sz="2000" kern="0" dirty="0" smtClean="0">
                    <a:latin typeface="+mn-lt"/>
                  </a:rPr>
                  <a:t>Aiming for SC RF cavities with gradients of ~20 MV/m.</a:t>
                </a:r>
              </a:p>
              <a:p>
                <a:pPr marL="227013" indent="-227013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itchFamily="2" charset="2"/>
                  <a:buChar char="q"/>
                </a:pPr>
                <a:r>
                  <a:rPr lang="en-US" sz="2000" kern="0" dirty="0" smtClean="0">
                    <a:latin typeface="+mn-lt"/>
                  </a:rPr>
                  <a:t>RF frequency of 400 or 800 MHz (current baseline)</a:t>
                </a:r>
                <a:r>
                  <a:rPr lang="en-US" sz="2000" kern="0" dirty="0" smtClean="0">
                    <a:latin typeface="+mn-lt"/>
                    <a:sym typeface="Wingdings" panose="05000000000000000000" pitchFamily="2" charset="2"/>
                  </a:rPr>
                  <a:t>.</a:t>
                </a:r>
              </a:p>
              <a:p>
                <a:pPr marL="631825" lvl="1" indent="-271463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Courier New" panose="02070309020205020404" pitchFamily="49" charset="0"/>
                  <a:buChar char="o"/>
                </a:pPr>
                <a:r>
                  <a:rPr lang="en-US" i="1" kern="0" dirty="0" err="1" smtClean="0">
                    <a:solidFill>
                      <a:srgbClr val="0000FF"/>
                    </a:solidFill>
                    <a:latin typeface="+mn-lt"/>
                    <a:sym typeface="Wingdings" panose="05000000000000000000" pitchFamily="2" charset="2"/>
                  </a:rPr>
                  <a:t>Nano</a:t>
                </a:r>
                <a:r>
                  <a:rPr lang="en-US" i="1" kern="0" dirty="0" smtClean="0">
                    <a:solidFill>
                      <a:srgbClr val="0000FF"/>
                    </a:solidFill>
                    <a:latin typeface="+mn-lt"/>
                    <a:sym typeface="Wingdings" panose="05000000000000000000" pitchFamily="2" charset="2"/>
                  </a:rPr>
                  <a:t>-beam / crab waist favors  lower frequency, e.g. 400 </a:t>
                </a:r>
                <a:r>
                  <a:rPr lang="en-US" i="1" kern="0" dirty="0" err="1" smtClean="0">
                    <a:solidFill>
                      <a:srgbClr val="0000FF"/>
                    </a:solidFill>
                    <a:latin typeface="+mn-lt"/>
                    <a:sym typeface="Wingdings" panose="05000000000000000000" pitchFamily="2" charset="2"/>
                  </a:rPr>
                  <a:t>MHz.</a:t>
                </a:r>
                <a:endParaRPr lang="en-US" i="1" kern="0" dirty="0" smtClean="0">
                  <a:solidFill>
                    <a:srgbClr val="0000FF"/>
                  </a:solidFill>
                  <a:latin typeface="+mn-lt"/>
                </a:endParaRPr>
              </a:p>
              <a:p>
                <a:pPr marL="227013" lvl="0" indent="-227013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itchFamily="2" charset="2"/>
                  <a:buChar char="q"/>
                </a:pP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</a:rPr>
                  <a:t>Conversion efficiency (wall plug to RF power) is critical. Aiming for 75% or higher </a:t>
                </a:r>
                <a:r>
                  <a:rPr lang="en-US" sz="2000" kern="0" dirty="0" smtClean="0">
                    <a:solidFill>
                      <a:srgbClr val="000000"/>
                    </a:solidFill>
                    <a:latin typeface="Arial"/>
                    <a:sym typeface="Wingdings" panose="05000000000000000000" pitchFamily="2" charset="2"/>
                  </a:rPr>
                  <a:t> R&amp;D !</a:t>
                </a:r>
              </a:p>
              <a:p>
                <a:pPr marL="627063" lvl="1" indent="-271463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Courier New" panose="02070309020205020404" pitchFamily="49" charset="0"/>
                  <a:buChar char="o"/>
                </a:pPr>
                <a:r>
                  <a:rPr lang="en-US" i="1" kern="0" dirty="0" smtClean="0">
                    <a:solidFill>
                      <a:srgbClr val="0000FF"/>
                    </a:solidFill>
                    <a:latin typeface="Arial"/>
                    <a:sym typeface="Wingdings" panose="05000000000000000000" pitchFamily="2" charset="2"/>
                  </a:rPr>
                  <a:t>An important item for the FCC-</a:t>
                </a:r>
                <a:r>
                  <a:rPr lang="en-US" i="1" kern="0" dirty="0" err="1" smtClean="0">
                    <a:solidFill>
                      <a:srgbClr val="0000FF"/>
                    </a:solidFill>
                    <a:latin typeface="Arial"/>
                    <a:sym typeface="Wingdings" panose="05000000000000000000" pitchFamily="2" charset="2"/>
                  </a:rPr>
                  <a:t>ee</a:t>
                </a:r>
                <a:r>
                  <a:rPr lang="en-US" i="1" kern="0" dirty="0" smtClean="0">
                    <a:solidFill>
                      <a:srgbClr val="0000FF"/>
                    </a:solidFill>
                    <a:latin typeface="Arial"/>
                    <a:sym typeface="Wingdings" panose="05000000000000000000" pitchFamily="2" charset="2"/>
                  </a:rPr>
                  <a:t> power budget.~65% was achieved for LEP2.</a:t>
                </a:r>
                <a:endParaRPr lang="en-US" i="1" kern="0" dirty="0">
                  <a:solidFill>
                    <a:srgbClr val="0000FF"/>
                  </a:solidFill>
                  <a:latin typeface="Arial"/>
                </a:endParaRPr>
              </a:p>
              <a:p>
                <a:pPr marL="631825" lvl="1" indent="-271463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Courier New" panose="02070309020205020404" pitchFamily="49" charset="0"/>
                  <a:buChar char="o"/>
                </a:pPr>
                <a:endParaRPr lang="en-GB" i="1" kern="0" dirty="0" smtClean="0">
                  <a:solidFill>
                    <a:srgbClr val="0000FF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85" y="966686"/>
                <a:ext cx="8257075" cy="5351209"/>
              </a:xfrm>
              <a:prstGeom prst="rect">
                <a:avLst/>
              </a:prstGeom>
              <a:blipFill rotWithShape="1">
                <a:blip r:embed="rId2"/>
                <a:stretch>
                  <a:fillRect l="-221" t="-4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1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</a:t>
            </a:r>
            <a:r>
              <a:rPr lang="en-US" dirty="0" smtClean="0"/>
              <a:t>uture </a:t>
            </a:r>
            <a:r>
              <a:rPr lang="en-US" dirty="0" smtClean="0">
                <a:solidFill>
                  <a:srgbClr val="FFFF00"/>
                </a:solidFill>
              </a:rPr>
              <a:t>C</a:t>
            </a:r>
            <a:r>
              <a:rPr lang="en-US" dirty="0" smtClean="0"/>
              <a:t>ircular </a:t>
            </a:r>
            <a:r>
              <a:rPr lang="en-US" dirty="0" smtClean="0">
                <a:solidFill>
                  <a:srgbClr val="FFFF00"/>
                </a:solidFill>
              </a:rPr>
              <a:t>C</a:t>
            </a:r>
            <a:r>
              <a:rPr lang="en-US" dirty="0" smtClean="0"/>
              <a:t>ollider study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23/07/2014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Higgs Hunting 2014 - Paris - J. </a:t>
            </a:r>
            <a:r>
              <a:rPr lang="en-US" dirty="0" err="1" smtClean="0"/>
              <a:t>Wenninger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855" y="932675"/>
            <a:ext cx="3994120" cy="457561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pp collider (FCC-</a:t>
            </a:r>
            <a:r>
              <a:rPr lang="en-US" sz="2000" kern="0" dirty="0" err="1" smtClean="0">
                <a:latin typeface="+mn-lt"/>
              </a:rPr>
              <a:t>hh</a:t>
            </a:r>
            <a:r>
              <a:rPr lang="en-US" sz="2000" kern="0" dirty="0" smtClean="0">
                <a:latin typeface="+mn-lt"/>
              </a:rPr>
              <a:t>) – 50 TeV* – defines infrastructure.</a:t>
            </a:r>
          </a:p>
          <a:p>
            <a:pPr marL="627063" lvl="1" indent="-271463">
              <a:spcBef>
                <a:spcPct val="200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</a:rPr>
              <a:t>B = 16 T </a:t>
            </a:r>
            <a:r>
              <a:rPr lang="en-US" sz="2000" kern="0" dirty="0" smtClean="0">
                <a:solidFill>
                  <a:srgbClr val="FF0000"/>
                </a:solidFill>
                <a:latin typeface="+mn-lt"/>
                <a:sym typeface="Symbol"/>
              </a:rPr>
              <a:t> 100 km</a:t>
            </a:r>
          </a:p>
          <a:p>
            <a:pPr marL="627063" lvl="1" indent="-271463">
              <a:spcBef>
                <a:spcPct val="20000"/>
              </a:spcBef>
              <a:spcAft>
                <a:spcPts val="4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sym typeface="Symbol"/>
              </a:rPr>
              <a:t>B = 20 </a:t>
            </a:r>
            <a:r>
              <a:rPr lang="en-US" sz="2000" kern="0" dirty="0">
                <a:solidFill>
                  <a:srgbClr val="FF0000"/>
                </a:solidFill>
                <a:latin typeface="+mn-lt"/>
                <a:sym typeface="Symbol"/>
              </a:rPr>
              <a:t>T  </a:t>
            </a:r>
            <a:r>
              <a:rPr lang="en-US" sz="2000" kern="0" dirty="0" smtClean="0">
                <a:solidFill>
                  <a:srgbClr val="FF0000"/>
                </a:solidFill>
                <a:latin typeface="+mn-lt"/>
                <a:sym typeface="Symbol"/>
              </a:rPr>
              <a:t>80 km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err="1" smtClean="0">
                <a:latin typeface="+mn-lt"/>
                <a:sym typeface="Symbol"/>
              </a:rPr>
              <a:t>e</a:t>
            </a:r>
            <a:r>
              <a:rPr lang="en-US" sz="2000" kern="0" baseline="30000" dirty="0" err="1" smtClean="0">
                <a:latin typeface="+mn-lt"/>
                <a:sym typeface="Symbol"/>
              </a:rPr>
              <a:t>+</a:t>
            </a:r>
            <a:r>
              <a:rPr lang="en-US" sz="2000" kern="0" dirty="0" err="1" smtClean="0">
                <a:latin typeface="+mn-lt"/>
                <a:sym typeface="Symbol"/>
              </a:rPr>
              <a:t>e</a:t>
            </a:r>
            <a:r>
              <a:rPr lang="en-US" sz="2000" kern="0" baseline="30000" dirty="0" smtClean="0">
                <a:latin typeface="+mn-lt"/>
                <a:sym typeface="Symbol"/>
              </a:rPr>
              <a:t>-</a:t>
            </a:r>
            <a:r>
              <a:rPr lang="en-US" sz="2000" kern="0" dirty="0" smtClean="0">
                <a:latin typeface="+mn-lt"/>
                <a:sym typeface="Symbol"/>
              </a:rPr>
              <a:t> collider (FCC-</a:t>
            </a:r>
            <a:r>
              <a:rPr lang="en-US" sz="2000" kern="0" dirty="0" err="1" smtClean="0">
                <a:latin typeface="+mn-lt"/>
                <a:sym typeface="Symbol"/>
              </a:rPr>
              <a:t>ee</a:t>
            </a:r>
            <a:r>
              <a:rPr lang="en-US" sz="2000" kern="0" dirty="0" smtClean="0">
                <a:latin typeface="+mn-lt"/>
                <a:sym typeface="Symbol"/>
              </a:rPr>
              <a:t>/TLEP</a:t>
            </a:r>
            <a:r>
              <a:rPr lang="en-US" sz="2000" kern="0" dirty="0">
                <a:latin typeface="+mn-lt"/>
                <a:sym typeface="Symbol"/>
              </a:rPr>
              <a:t>) </a:t>
            </a:r>
            <a:r>
              <a:rPr lang="en-US" sz="2000" kern="0" dirty="0" smtClean="0"/>
              <a:t>– </a:t>
            </a:r>
            <a:r>
              <a:rPr lang="en-US" sz="2000" kern="0" dirty="0" smtClean="0">
                <a:latin typeface="+mn-lt"/>
                <a:sym typeface="Symbol"/>
              </a:rPr>
              <a:t>40-175 </a:t>
            </a:r>
            <a:r>
              <a:rPr lang="en-US" sz="2000" kern="0" dirty="0" err="1" smtClean="0">
                <a:latin typeface="+mn-lt"/>
                <a:sym typeface="Symbol"/>
              </a:rPr>
              <a:t>GeV</a:t>
            </a:r>
            <a:r>
              <a:rPr lang="en-US" sz="2000" kern="0" dirty="0" smtClean="0">
                <a:latin typeface="+mn-lt"/>
                <a:sym typeface="Symbol"/>
              </a:rPr>
              <a:t>* </a:t>
            </a:r>
            <a:r>
              <a:rPr lang="en-US" sz="2000" kern="0" dirty="0"/>
              <a:t>–</a:t>
            </a:r>
            <a:r>
              <a:rPr lang="en-US" sz="2000" kern="0" dirty="0" smtClean="0">
                <a:latin typeface="+mn-lt"/>
                <a:sym typeface="Symbol"/>
              </a:rPr>
              <a:t> as potential intermediate step.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>
                <a:latin typeface="+mn-lt"/>
                <a:sym typeface="Symbol"/>
              </a:rPr>
              <a:t>e</a:t>
            </a:r>
            <a:r>
              <a:rPr lang="en-US" sz="2000" kern="0" dirty="0" smtClean="0">
                <a:latin typeface="+mn-lt"/>
                <a:sym typeface="Symbol"/>
              </a:rPr>
              <a:t>-p option.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endParaRPr lang="en-US" sz="2000" kern="0" dirty="0" smtClean="0">
              <a:latin typeface="+mn-lt"/>
              <a:sym typeface="Symbol"/>
            </a:endParaRP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  <a:sym typeface="Symbol"/>
              </a:rPr>
              <a:t>Organized as an international collaboration.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  <a:sym typeface="Symbol"/>
              </a:rPr>
              <a:t>Infrastructure in Geneva area.</a:t>
            </a:r>
          </a:p>
        </p:txBody>
      </p:sp>
      <p:pic>
        <p:nvPicPr>
          <p:cNvPr id="14338" name="Picture 2" descr="C:\Doc\Doc-TLEP\plans_ENG\projet_boucle_100km_Eng_300dpi_copyrigh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80" y="740650"/>
            <a:ext cx="4710699" cy="471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6285" y="5685026"/>
            <a:ext cx="8031366" cy="40011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>
                <a:latin typeface="+mj-lt"/>
                <a:sym typeface="Symbol"/>
              </a:rPr>
              <a:t>CDR and cost review for the next European Strategy Update in </a:t>
            </a:r>
            <a:r>
              <a:rPr lang="en-US" sz="2000" kern="0" dirty="0" smtClean="0">
                <a:latin typeface="+mj-lt"/>
                <a:sym typeface="Symbol"/>
              </a:rPr>
              <a:t>2018</a:t>
            </a:r>
            <a:endParaRPr lang="en-US" sz="2000" kern="0" dirty="0">
              <a:latin typeface="+mj-lt"/>
              <a:sym typeface="Symbo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25" y="6273982"/>
            <a:ext cx="146226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i="1" kern="0" dirty="0" smtClean="0">
                <a:latin typeface="+mn-lt"/>
              </a:rPr>
              <a:t>*beam energy</a:t>
            </a:r>
            <a:endParaRPr lang="en-GB" sz="1600" i="1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787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09" y="4005075"/>
            <a:ext cx="58293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njection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23/07/2014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Hunting 2014 - Paris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2152" y="817460"/>
            <a:ext cx="8315014" cy="2242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Besides the collider ring(s), a booster of the same size (same tunnel) must provide beams for top-up injection.</a:t>
            </a:r>
          </a:p>
          <a:p>
            <a:pPr marL="541338" lvl="1" indent="-27146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Same size of RF system, but low power (~ MW).</a:t>
            </a:r>
          </a:p>
          <a:p>
            <a:pPr marL="541338" lvl="1" indent="-27146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Top up frequency ~0.1 Hz.</a:t>
            </a:r>
          </a:p>
          <a:p>
            <a:pPr marL="541338" lvl="1" indent="-27146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Booster injection energy ~20 </a:t>
            </a:r>
            <a:r>
              <a:rPr lang="en-US" i="1" kern="0" dirty="0" err="1" smtClean="0">
                <a:solidFill>
                  <a:srgbClr val="0000FF"/>
                </a:solidFill>
                <a:latin typeface="+mn-lt"/>
              </a:rPr>
              <a:t>GeV</a:t>
            </a: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.</a:t>
            </a:r>
          </a:p>
          <a:p>
            <a:pPr marL="541338" lvl="1" indent="-27146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Bypass around the experiments.</a:t>
            </a:r>
            <a:endParaRPr lang="en-GB" i="1" kern="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346" y="3105700"/>
            <a:ext cx="8315014" cy="7838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Injector complex for e</a:t>
            </a:r>
            <a:r>
              <a:rPr lang="en-US" sz="2000" kern="0" baseline="30000" dirty="0" smtClean="0">
                <a:latin typeface="+mn-lt"/>
              </a:rPr>
              <a:t>+</a:t>
            </a:r>
            <a:r>
              <a:rPr lang="en-US" sz="2000" kern="0" dirty="0" smtClean="0">
                <a:latin typeface="+mn-lt"/>
              </a:rPr>
              <a:t> and e</a:t>
            </a:r>
            <a:r>
              <a:rPr lang="en-US" sz="2000" kern="0" baseline="30000" dirty="0" smtClean="0">
                <a:latin typeface="+mn-lt"/>
              </a:rPr>
              <a:t>-</a:t>
            </a:r>
            <a:r>
              <a:rPr lang="en-US" sz="2000" kern="0" dirty="0" smtClean="0">
                <a:latin typeface="+mn-lt"/>
              </a:rPr>
              <a:t> beams of ~20 </a:t>
            </a:r>
            <a:r>
              <a:rPr lang="en-US" sz="2000" kern="0" dirty="0" err="1" smtClean="0">
                <a:latin typeface="+mn-lt"/>
              </a:rPr>
              <a:t>GeV</a:t>
            </a:r>
            <a:r>
              <a:rPr lang="en-US" sz="2000" kern="0" dirty="0" smtClean="0">
                <a:latin typeface="+mn-lt"/>
              </a:rPr>
              <a:t>.</a:t>
            </a:r>
          </a:p>
          <a:p>
            <a:pPr marL="531813" lvl="1" indent="-25876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Super-KEKB injector ~ almost suitable (needs boost of energy).</a:t>
            </a:r>
          </a:p>
        </p:txBody>
      </p:sp>
    </p:spTree>
    <p:extLst>
      <p:ext uri="{BB962C8B-B14F-4D97-AF65-F5344CB8AC3E}">
        <p14:creationId xmlns:p14="http://schemas.microsoft.com/office/powerpoint/2010/main" val="15515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23/07/2014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Hunting 2014 - Paris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4260" y="740650"/>
            <a:ext cx="7101451" cy="25935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latin typeface="+mn-lt"/>
              </a:rPr>
              <a:t>Two main interests for polarization:</a:t>
            </a:r>
          </a:p>
          <a:p>
            <a:pPr marL="227013" lvl="0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solidFill>
                  <a:srgbClr val="D60093"/>
                </a:solidFill>
                <a:latin typeface="Arial"/>
              </a:rPr>
              <a:t>Accurate energy calibration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using resonant     depolarization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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 measurement of M</a:t>
            </a:r>
            <a:r>
              <a:rPr lang="en-US" sz="2000" kern="0" baseline="-25000" dirty="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Z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, </a:t>
            </a:r>
            <a:r>
              <a:rPr lang="en-US" sz="2000" kern="0" dirty="0" smtClean="0">
                <a:solidFill>
                  <a:srgbClr val="00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sz="2000" kern="0" baseline="-25000" dirty="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Z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, M</a:t>
            </a:r>
            <a:r>
              <a:rPr lang="en-US" sz="2000" kern="0" baseline="-25000" dirty="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W</a:t>
            </a:r>
            <a:endParaRPr lang="en-US" sz="2000" kern="0" dirty="0" smtClean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  <a:p>
            <a:pPr marL="534988" lvl="1" indent="-18256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latin typeface="Arial"/>
                <a:sym typeface="Wingdings" panose="05000000000000000000" pitchFamily="2" charset="2"/>
              </a:rPr>
              <a:t>Nice feature of circular machines, </a:t>
            </a:r>
            <a:r>
              <a:rPr lang="en-US" i="1" kern="0" dirty="0" err="1" smtClean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i="1" kern="0" dirty="0" err="1" smtClean="0">
                <a:solidFill>
                  <a:srgbClr val="0000FF"/>
                </a:solidFill>
                <a:latin typeface="Arial"/>
                <a:sym typeface="Wingdings" panose="05000000000000000000" pitchFamily="2" charset="2"/>
              </a:rPr>
              <a:t>M</a:t>
            </a:r>
            <a:r>
              <a:rPr lang="en-US" i="1" kern="0" baseline="-25000" dirty="0" err="1" smtClean="0">
                <a:solidFill>
                  <a:srgbClr val="0000FF"/>
                </a:solidFill>
                <a:latin typeface="Arial"/>
                <a:sym typeface="Wingdings" panose="05000000000000000000" pitchFamily="2" charset="2"/>
              </a:rPr>
              <a:t>Z</a:t>
            </a:r>
            <a:r>
              <a:rPr lang="en-US" i="1" kern="0" dirty="0" smtClean="0">
                <a:solidFill>
                  <a:srgbClr val="0000FF"/>
                </a:solidFill>
                <a:latin typeface="Arial"/>
                <a:sym typeface="Wingdings" panose="05000000000000000000" pitchFamily="2" charset="2"/>
              </a:rPr>
              <a:t>, </a:t>
            </a:r>
            <a:r>
              <a:rPr lang="en-US" i="1" kern="0" dirty="0" err="1" smtClean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dG</a:t>
            </a:r>
            <a:r>
              <a:rPr lang="en-US" i="1" kern="0" baseline="-25000" dirty="0" err="1" smtClean="0">
                <a:solidFill>
                  <a:srgbClr val="0000FF"/>
                </a:solidFill>
                <a:latin typeface="Arial"/>
                <a:sym typeface="Wingdings" panose="05000000000000000000" pitchFamily="2" charset="2"/>
              </a:rPr>
              <a:t>Z</a:t>
            </a:r>
            <a:r>
              <a:rPr lang="en-US" i="1" kern="0" dirty="0" smtClean="0">
                <a:solidFill>
                  <a:srgbClr val="0000FF"/>
                </a:solidFill>
                <a:latin typeface="Arial"/>
                <a:sym typeface="Wingdings" panose="05000000000000000000" pitchFamily="2" charset="2"/>
              </a:rPr>
              <a:t> ~ 0.1 MeV</a:t>
            </a:r>
            <a:endParaRPr lang="en-US" i="1" kern="0" dirty="0">
              <a:solidFill>
                <a:srgbClr val="0000FF"/>
              </a:solidFill>
              <a:latin typeface="Arial"/>
            </a:endParaRP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solidFill>
                  <a:srgbClr val="D60093"/>
                </a:solidFill>
                <a:latin typeface="+mn-lt"/>
              </a:rPr>
              <a:t>Physics with longitudinally polarized beams</a:t>
            </a:r>
            <a:r>
              <a:rPr lang="en-US" sz="2000" kern="0" dirty="0" smtClean="0">
                <a:latin typeface="+mn-lt"/>
              </a:rPr>
              <a:t>.</a:t>
            </a:r>
          </a:p>
          <a:p>
            <a:pPr marL="541338" lvl="1" indent="-180975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Transverse polarization must be rotated in the longitudinal plane using spin rotators (see e.g. HERA).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449" y="3318510"/>
            <a:ext cx="5546082" cy="3259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59490" y="3566213"/>
                <a:ext cx="2397106" cy="746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  <a:latin typeface="+mn-lt"/>
                  </a:rPr>
                  <a:t>loss of polarization due to growing energy spread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𝑬</m:t>
                          </m:r>
                        </m:sub>
                      </m:sSub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type m:val="lin"/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𝑬</m:t>
                              </m:r>
                            </m:e>
                            <m:sup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𝝆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490" y="3566213"/>
                <a:ext cx="2397106" cy="746102"/>
              </a:xfrm>
              <a:prstGeom prst="rect">
                <a:avLst/>
              </a:prstGeom>
              <a:blipFill rotWithShape="1">
                <a:blip r:embed="rId3"/>
                <a:stretch>
                  <a:fillRect l="-254" t="-820" r="-2284" b="-63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682805" y="4505196"/>
            <a:ext cx="684803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b="1" i="1" kern="0" dirty="0" smtClean="0">
                <a:solidFill>
                  <a:srgbClr val="0000FF"/>
                </a:solidFill>
                <a:latin typeface="+mn-lt"/>
              </a:rPr>
              <a:t>LEP</a:t>
            </a:r>
            <a:endParaRPr lang="en-GB" sz="2000" b="1" i="1" kern="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057" y="3697835"/>
            <a:ext cx="2880392" cy="1307024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i="1" kern="0" dirty="0" smtClean="0">
                <a:latin typeface="+mn-lt"/>
              </a:rPr>
              <a:t>Scaling the LEP observations :</a:t>
            </a:r>
          </a:p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b="1" i="1" kern="0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polarization expected </a:t>
            </a:r>
            <a:r>
              <a:rPr lang="en-US" b="1" i="1" kern="0" dirty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up to </a:t>
            </a:r>
            <a:r>
              <a:rPr lang="en-US" b="1" i="1" kern="0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the </a:t>
            </a:r>
            <a:r>
              <a:rPr lang="en-US" b="1" i="1" kern="0" dirty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WW </a:t>
            </a:r>
            <a:r>
              <a:rPr lang="en-US" b="1" i="1" kern="0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threshold !</a:t>
            </a:r>
            <a:endParaRPr lang="en-GB" b="1" i="1" kern="0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05" y="1124700"/>
            <a:ext cx="2238219" cy="139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38630" y="949383"/>
            <a:ext cx="145939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400" b="1" i="1" kern="0" dirty="0" smtClean="0">
                <a:solidFill>
                  <a:srgbClr val="0000FF"/>
                </a:solidFill>
                <a:latin typeface="+mn-lt"/>
              </a:rPr>
              <a:t>Precession frequency </a:t>
            </a:r>
            <a:r>
              <a:rPr lang="en-US" sz="1400" b="1" i="1" kern="0" dirty="0" smtClean="0">
                <a:solidFill>
                  <a:srgbClr val="0000FF"/>
                </a:solidFill>
                <a:latin typeface="+mn-lt"/>
                <a:sym typeface="Symbol"/>
              </a:rPr>
              <a:t> E</a:t>
            </a:r>
            <a:endParaRPr lang="en-GB" sz="1400" b="1" i="1" kern="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352" y="5195630"/>
            <a:ext cx="2699375" cy="10484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400" i="1" kern="0" dirty="0" smtClean="0">
                <a:latin typeface="+mn-lt"/>
              </a:rPr>
              <a:t>Integer spin resonances are spaced by 440 MeV: </a:t>
            </a:r>
          </a:p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400" i="1" kern="0" dirty="0" smtClean="0">
                <a:latin typeface="+mn-lt"/>
              </a:rPr>
              <a:t>energy spread should remain below ~ 60 MeV</a:t>
            </a:r>
            <a:endParaRPr lang="en-GB" sz="1400" i="1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203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" name="Picture 4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26" y="1388173"/>
            <a:ext cx="4708288" cy="319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build up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23/07/2014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Hunting 2014 - Paris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9475" y="817460"/>
            <a:ext cx="8103456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Transverse </a:t>
            </a:r>
            <a:r>
              <a:rPr lang="en-US" sz="2000" kern="0" dirty="0">
                <a:latin typeface="+mn-lt"/>
              </a:rPr>
              <a:t>p</a:t>
            </a:r>
            <a:r>
              <a:rPr lang="en-US" sz="2000" kern="0" dirty="0" smtClean="0">
                <a:latin typeface="+mn-lt"/>
              </a:rPr>
              <a:t>olarization build-up </a:t>
            </a:r>
            <a:r>
              <a:rPr lang="en-US" sz="2000" kern="0" dirty="0">
                <a:latin typeface="+mn-lt"/>
              </a:rPr>
              <a:t>(</a:t>
            </a:r>
            <a:r>
              <a:rPr lang="en-US" sz="2000" kern="0" dirty="0" err="1" smtClean="0">
                <a:latin typeface="+mn-lt"/>
              </a:rPr>
              <a:t>Sokolov-Ternov</a:t>
            </a:r>
            <a:r>
              <a:rPr lang="en-US" sz="2000" kern="0" dirty="0" smtClean="0">
                <a:latin typeface="+mn-lt"/>
              </a:rPr>
              <a:t>) is very slow at FCC-</a:t>
            </a:r>
            <a:r>
              <a:rPr lang="en-US" sz="2000" kern="0" dirty="0" err="1" smtClean="0">
                <a:latin typeface="+mn-lt"/>
              </a:rPr>
              <a:t>ee</a:t>
            </a:r>
            <a:r>
              <a:rPr lang="en-US" sz="2000" kern="0" dirty="0" smtClean="0">
                <a:latin typeface="+mn-lt"/>
              </a:rPr>
              <a:t> (large bending radius </a:t>
            </a:r>
            <a:r>
              <a:rPr lang="en-US" sz="2000" kern="0" dirty="0" smtClean="0">
                <a:latin typeface="Symbol" panose="05050102010706020507" pitchFamily="18" charset="2"/>
              </a:rPr>
              <a:t>r)</a:t>
            </a:r>
            <a:r>
              <a:rPr lang="en-US" sz="2000" kern="0" dirty="0">
                <a:latin typeface="+mn-lt"/>
              </a:rPr>
              <a:t>.</a:t>
            </a:r>
            <a:endParaRPr lang="en-GB" sz="2000" kern="0" dirty="0" smtClean="0">
              <a:latin typeface="+mn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614522"/>
              </p:ext>
            </p:extLst>
          </p:nvPr>
        </p:nvGraphicFramePr>
        <p:xfrm>
          <a:off x="7640569" y="2032675"/>
          <a:ext cx="11144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" name="Equation" r:id="rId4" imgW="558720" imgH="419040" progId="Equation.3">
                  <p:embed/>
                </p:oleObj>
              </mc:Choice>
              <mc:Fallback>
                <p:oleObj name="Equation" r:id="rId4" imgW="55872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40569" y="2032675"/>
                        <a:ext cx="1114425" cy="83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30765" y="1547155"/>
            <a:ext cx="268835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Build-up is ~40 times slower than at LEP</a:t>
            </a:r>
            <a:endParaRPr lang="en-GB" i="1" kern="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76592" y="1429291"/>
            <a:ext cx="2300630" cy="40011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en-US" sz="2000" kern="0" baseline="-25000" dirty="0" err="1" smtClean="0">
                <a:solidFill>
                  <a:srgbClr val="FF0000"/>
                </a:solidFill>
                <a:latin typeface="+mn-lt"/>
              </a:rPr>
              <a:t>p</a:t>
            </a:r>
            <a:r>
              <a:rPr lang="en-US" sz="2000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kern="0" dirty="0" smtClean="0">
                <a:solidFill>
                  <a:srgbClr val="FF0000"/>
                </a:solidFill>
                <a:latin typeface="+mn-lt"/>
                <a:sym typeface="Symbol"/>
              </a:rPr>
              <a:t>190 hours @ Z</a:t>
            </a:r>
            <a:endParaRPr lang="en-GB" sz="2000" kern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475" y="2200040"/>
            <a:ext cx="4378170" cy="164557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Wigglers may lower </a:t>
            </a:r>
            <a:r>
              <a:rPr lang="en-US" sz="2000" kern="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t</a:t>
            </a:r>
            <a:r>
              <a:rPr lang="en-US" sz="2000" kern="0" baseline="-25000" dirty="0" err="1" smtClean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2000" kern="0" baseline="-25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smtClean="0">
                <a:latin typeface="+mn-lt"/>
              </a:rPr>
              <a:t>to ~12 h, limited by </a:t>
            </a:r>
            <a:r>
              <a:rPr lang="en-US" sz="2000" kern="0" dirty="0" err="1" smtClean="0">
                <a:latin typeface="Symbol" panose="05050102010706020507" pitchFamily="18" charset="2"/>
              </a:rPr>
              <a:t>s</a:t>
            </a:r>
            <a:r>
              <a:rPr lang="en-US" sz="2000" kern="0" baseline="-25000" dirty="0" err="1" smtClean="0">
                <a:latin typeface="+mn-lt"/>
              </a:rPr>
              <a:t>E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kern="0" dirty="0" smtClean="0">
                <a:latin typeface="+mn-lt"/>
                <a:sym typeface="Symbol"/>
              </a:rPr>
              <a:t> 60 MeV </a:t>
            </a:r>
            <a:r>
              <a:rPr lang="en-US" sz="2000" kern="0" dirty="0" smtClean="0">
                <a:latin typeface="+mn-lt"/>
              </a:rPr>
              <a:t>and power.</a:t>
            </a:r>
          </a:p>
          <a:p>
            <a:pPr marL="541338" lvl="1" indent="-180975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Due to power loss the wigglers can only be used to pre-polarize some bunches (before main injection).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4690" y="4757869"/>
            <a:ext cx="8257075" cy="136858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u="sng" kern="0" dirty="0" smtClean="0">
                <a:latin typeface="+mn-lt"/>
              </a:rPr>
              <a:t>Longitudinal polarization</a:t>
            </a:r>
            <a:r>
              <a:rPr lang="en-US" sz="2000" kern="0" dirty="0" smtClean="0">
                <a:latin typeface="+mn-lt"/>
              </a:rPr>
              <a:t>: levels of ≥ 40% required on both beams</a:t>
            </a:r>
            <a:r>
              <a:rPr lang="en-US" sz="2000" kern="0" dirty="0">
                <a:latin typeface="+mn-lt"/>
              </a:rPr>
              <a:t>. </a:t>
            </a:r>
            <a:r>
              <a:rPr lang="en-US" sz="2000" kern="0" dirty="0" smtClean="0">
                <a:latin typeface="+mn-lt"/>
              </a:rPr>
              <a:t>Excellent </a:t>
            </a:r>
            <a:r>
              <a:rPr lang="en-US" sz="2000" kern="0" dirty="0">
                <a:latin typeface="+mn-lt"/>
              </a:rPr>
              <a:t>resonant </a:t>
            </a:r>
            <a:r>
              <a:rPr lang="en-US" sz="2000" kern="0" dirty="0" smtClean="0">
                <a:latin typeface="+mn-lt"/>
              </a:rPr>
              <a:t>compensation needed. </a:t>
            </a:r>
          </a:p>
          <a:p>
            <a:pPr marL="450850" lvl="1" indent="-17780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Expected to be difficult, requires spin rotators or snakes, most likely only possible at lower intensity and luminosity.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3018" y="2814520"/>
            <a:ext cx="910827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solidFill>
                  <a:srgbClr val="D60093"/>
                </a:solidFill>
                <a:latin typeface="+mn-lt"/>
              </a:rPr>
              <a:t>1 hour</a:t>
            </a:r>
            <a:endParaRPr lang="en-GB" sz="2000" kern="0" dirty="0" smtClean="0">
              <a:solidFill>
                <a:srgbClr val="D60093"/>
              </a:solidFill>
              <a:latin typeface="+mn-lt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539475" y="4120290"/>
            <a:ext cx="768100" cy="3072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9600" y="3950074"/>
            <a:ext cx="3264425" cy="707886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latin typeface="+mn-lt"/>
                <a:sym typeface="Symbol"/>
              </a:rPr>
              <a:t> </a:t>
            </a:r>
            <a:r>
              <a:rPr lang="en-US" sz="2000" kern="0" dirty="0" smtClean="0">
                <a:latin typeface="+mn-lt"/>
              </a:rPr>
              <a:t>OK for energy calibration (few % </a:t>
            </a: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000" kern="0" dirty="0" smtClean="0">
                <a:latin typeface="+mj-lt"/>
                <a:cs typeface="Times New Roman" panose="02020603050405020304" pitchFamily="18" charset="0"/>
              </a:rPr>
              <a:t>sufficient</a:t>
            </a:r>
            <a:r>
              <a:rPr lang="en-US" sz="2000" kern="0" dirty="0" smtClean="0">
                <a:latin typeface="+mj-lt"/>
              </a:rPr>
              <a:t>)</a:t>
            </a:r>
            <a:endParaRPr lang="en-GB" sz="2000" kern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765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CEPC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23/07/2014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Hunting 2014 - Paris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20" y="1009485"/>
            <a:ext cx="7495918" cy="409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45135" y="976245"/>
            <a:ext cx="1728226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altLang="zh-CN" sz="1600" i="1" dirty="0" smtClean="0">
                <a:latin typeface="+mj-lt"/>
                <a:cs typeface="Times New Roman" panose="02020603050405020304" pitchFamily="18" charset="0"/>
              </a:rPr>
              <a:t>Y. Wang at FCC kickoff meeting</a:t>
            </a:r>
            <a:endParaRPr lang="en-GB" sz="1600" i="1" kern="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9170" y="5426060"/>
            <a:ext cx="6670416" cy="46166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400" kern="0" dirty="0" smtClean="0">
                <a:latin typeface="+mn-lt"/>
              </a:rPr>
              <a:t>A lot of synergies between FCC-</a:t>
            </a:r>
            <a:r>
              <a:rPr lang="en-US" sz="2400" kern="0" dirty="0" err="1" smtClean="0">
                <a:latin typeface="+mn-lt"/>
              </a:rPr>
              <a:t>ee</a:t>
            </a:r>
            <a:r>
              <a:rPr lang="en-US" sz="2400" kern="0" dirty="0" smtClean="0">
                <a:latin typeface="+mn-lt"/>
              </a:rPr>
              <a:t> and CEPC !</a:t>
            </a:r>
            <a:endParaRPr lang="en-GB" sz="2400" kern="0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2548" y="3592680"/>
            <a:ext cx="1585690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400" i="1" kern="0" dirty="0" smtClean="0">
                <a:latin typeface="+mn-lt"/>
              </a:rPr>
              <a:t>(</a:t>
            </a:r>
            <a:r>
              <a:rPr lang="en-US" sz="1400" i="1" kern="0" dirty="0" err="1" smtClean="0">
                <a:latin typeface="+mn-lt"/>
              </a:rPr>
              <a:t>centre</a:t>
            </a:r>
            <a:r>
              <a:rPr lang="en-US" sz="1400" i="1" kern="0" dirty="0" smtClean="0">
                <a:latin typeface="+mn-lt"/>
              </a:rPr>
              <a:t>-of mass !)</a:t>
            </a:r>
            <a:endParaRPr lang="en-GB" sz="1400" i="1" kern="0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4690" y="2471252"/>
            <a:ext cx="2719014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latin typeface="+mn-lt"/>
              </a:rPr>
              <a:t>54 km ~ 2 </a:t>
            </a:r>
            <a:r>
              <a:rPr lang="en-US" sz="2000" kern="0" dirty="0">
                <a:latin typeface="+mn-lt"/>
                <a:sym typeface="Symbol"/>
              </a:rPr>
              <a:t></a:t>
            </a:r>
            <a:r>
              <a:rPr lang="en-US" sz="2000" kern="0" dirty="0" smtClean="0">
                <a:latin typeface="+mn-lt"/>
              </a:rPr>
              <a:t> LEP/LHC</a:t>
            </a:r>
            <a:endParaRPr lang="en-GB" sz="20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589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23/07/2014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Hunting 2014 - Paris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9905" y="932675"/>
            <a:ext cx="8000499" cy="476438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FCC-</a:t>
            </a:r>
            <a:r>
              <a:rPr lang="en-US" sz="2000" kern="0" dirty="0" err="1" smtClean="0">
                <a:latin typeface="+mn-lt"/>
              </a:rPr>
              <a:t>ee</a:t>
            </a:r>
            <a:r>
              <a:rPr lang="en-US" sz="2000" kern="0" dirty="0" smtClean="0">
                <a:latin typeface="+mn-lt"/>
              </a:rPr>
              <a:t> is designed to be a Z, W, H and t factory – with design emphasis on H - 120 </a:t>
            </a:r>
            <a:r>
              <a:rPr lang="en-US" sz="2000" kern="0" dirty="0" err="1" smtClean="0">
                <a:latin typeface="+mn-lt"/>
              </a:rPr>
              <a:t>GeV</a:t>
            </a:r>
            <a:r>
              <a:rPr lang="en-US" sz="2000" kern="0" dirty="0" smtClean="0">
                <a:latin typeface="+mn-lt"/>
              </a:rPr>
              <a:t> / beam.  CDR to be prepared for ~2017.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This machine has a lot of potential, but also many challenges:</a:t>
            </a:r>
          </a:p>
          <a:p>
            <a:pPr marL="627063" lvl="1" indent="-274638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i="1" kern="0" dirty="0">
                <a:solidFill>
                  <a:srgbClr val="0000FF"/>
                </a:solidFill>
                <a:latin typeface="+mn-lt"/>
              </a:rPr>
              <a:t>h</a:t>
            </a: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igh power and high gradient RF system,</a:t>
            </a:r>
          </a:p>
          <a:p>
            <a:pPr marL="627063" lvl="1" indent="-274638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i="1" kern="0" dirty="0">
                <a:solidFill>
                  <a:srgbClr val="0000FF"/>
                </a:solidFill>
                <a:latin typeface="+mn-lt"/>
              </a:rPr>
              <a:t>l</a:t>
            </a: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oads of synchrotron radiation,</a:t>
            </a:r>
          </a:p>
          <a:p>
            <a:pPr marL="627063" lvl="1" indent="-274638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i="1" kern="0" dirty="0">
                <a:solidFill>
                  <a:srgbClr val="0000FF"/>
                </a:solidFill>
                <a:latin typeface="+mn-lt"/>
              </a:rPr>
              <a:t>a</a:t>
            </a: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 double ring and a booster (plus an injector chain),</a:t>
            </a:r>
          </a:p>
          <a:p>
            <a:pPr marL="627063" lvl="1" indent="-274638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i="1" kern="0" dirty="0">
                <a:solidFill>
                  <a:srgbClr val="0000FF"/>
                </a:solidFill>
                <a:latin typeface="+mn-lt"/>
              </a:rPr>
              <a:t>o</a:t>
            </a: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ptics with very low </a:t>
            </a:r>
            <a:r>
              <a:rPr lang="en-US" i="1" kern="0" dirty="0" smtClean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*, large acceptance,</a:t>
            </a:r>
          </a:p>
          <a:p>
            <a:pPr marL="627063" lvl="1" indent="-274638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low lifetime and </a:t>
            </a:r>
            <a:r>
              <a:rPr lang="en-US" i="1" kern="0" dirty="0" err="1" smtClean="0">
                <a:solidFill>
                  <a:srgbClr val="0000FF"/>
                </a:solidFill>
                <a:latin typeface="+mn-lt"/>
              </a:rPr>
              <a:t>beamstrahlung</a:t>
            </a: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,</a:t>
            </a:r>
          </a:p>
          <a:p>
            <a:pPr marL="627063" lvl="1" indent="-274638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4 experiments to serve… and much more.</a:t>
            </a:r>
          </a:p>
          <a:p>
            <a:pPr marL="227013" indent="-227013">
              <a:spcBef>
                <a:spcPts val="12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We can build on the experience of past colliders, and soon from </a:t>
            </a:r>
            <a:r>
              <a:rPr lang="en-US" sz="2000" kern="0" dirty="0" err="1" smtClean="0">
                <a:latin typeface="+mn-lt"/>
              </a:rPr>
              <a:t>SuperKEKB</a:t>
            </a:r>
            <a:r>
              <a:rPr lang="en-US" sz="2000" kern="0" dirty="0">
                <a:latin typeface="+mn-lt"/>
              </a:rPr>
              <a:t> </a:t>
            </a:r>
            <a:r>
              <a:rPr lang="en-US" sz="2000" kern="0" dirty="0" smtClean="0">
                <a:latin typeface="+mn-lt"/>
              </a:rPr>
              <a:t>that aims for similarly pushed </a:t>
            </a:r>
            <a:r>
              <a:rPr lang="en-US" sz="2000" kern="0" smtClean="0">
                <a:latin typeface="+mn-lt"/>
              </a:rPr>
              <a:t>IP focusing.</a:t>
            </a:r>
            <a:endParaRPr lang="en-US" sz="2000" kern="0" dirty="0" smtClean="0">
              <a:latin typeface="+mn-lt"/>
            </a:endParaRPr>
          </a:p>
          <a:p>
            <a:pPr marL="227013" indent="-227013">
              <a:spcBef>
                <a:spcPts val="12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This is just the beginning, but the potential is high !</a:t>
            </a:r>
          </a:p>
        </p:txBody>
      </p:sp>
    </p:spTree>
    <p:extLst>
      <p:ext uri="{BB962C8B-B14F-4D97-AF65-F5344CB8AC3E}">
        <p14:creationId xmlns:p14="http://schemas.microsoft.com/office/powerpoint/2010/main" val="112163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hysics goals of FCC-</a:t>
            </a:r>
            <a:r>
              <a:rPr lang="en-US" dirty="0" err="1" smtClean="0"/>
              <a:t>ee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23/07/2014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Hunting 2014 - Paris - J. Wenninger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7100" y="1009485"/>
                <a:ext cx="8141860" cy="378565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227013" indent="-227013"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itchFamily="2" charset="2"/>
                  <a:buChar char="q"/>
                </a:pPr>
                <a:r>
                  <a:rPr lang="en-US" sz="2000" kern="0" dirty="0" smtClean="0">
                    <a:latin typeface="+mn-lt"/>
                  </a:rPr>
                  <a:t>Provide highest possible luminosity for a wide physics program ranging from the Z pole to the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sz="2000" b="0" i="1" kern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kern="0" smtClean="0">
                            <a:latin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2000" kern="0" dirty="0" smtClean="0">
                    <a:latin typeface="+mn-lt"/>
                  </a:rPr>
                  <a:t> production threshold.</a:t>
                </a:r>
              </a:p>
              <a:p>
                <a:pPr marL="800100" lvl="1" indent="-342900">
                  <a:spcBef>
                    <a:spcPts val="6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sz="2000" i="1" kern="0" dirty="0">
                    <a:solidFill>
                      <a:srgbClr val="D60093"/>
                    </a:solidFill>
                    <a:latin typeface="+mn-lt"/>
                  </a:rPr>
                  <a:t>B</a:t>
                </a:r>
                <a:r>
                  <a:rPr lang="en-US" sz="2000" i="1" kern="0" dirty="0" smtClean="0">
                    <a:solidFill>
                      <a:srgbClr val="D60093"/>
                    </a:solidFill>
                    <a:latin typeface="+mn-lt"/>
                  </a:rPr>
                  <a:t>eam energy range from 45 </a:t>
                </a:r>
                <a:r>
                  <a:rPr lang="en-US" sz="2000" i="1" kern="0" dirty="0" err="1" smtClean="0">
                    <a:solidFill>
                      <a:srgbClr val="D60093"/>
                    </a:solidFill>
                    <a:latin typeface="+mn-lt"/>
                  </a:rPr>
                  <a:t>GeV</a:t>
                </a:r>
                <a:r>
                  <a:rPr lang="en-US" sz="2000" i="1" kern="0" dirty="0" smtClean="0">
                    <a:solidFill>
                      <a:srgbClr val="D60093"/>
                    </a:solidFill>
                    <a:latin typeface="+mn-lt"/>
                  </a:rPr>
                  <a:t> to 175 </a:t>
                </a:r>
                <a:r>
                  <a:rPr lang="en-US" sz="2000" i="1" kern="0" dirty="0" err="1" smtClean="0">
                    <a:solidFill>
                      <a:srgbClr val="D60093"/>
                    </a:solidFill>
                    <a:latin typeface="+mn-lt"/>
                  </a:rPr>
                  <a:t>GeV</a:t>
                </a:r>
                <a:r>
                  <a:rPr lang="en-US" sz="2000" i="1" kern="0" dirty="0" smtClean="0">
                    <a:latin typeface="+mn-lt"/>
                  </a:rPr>
                  <a:t>.</a:t>
                </a:r>
              </a:p>
              <a:p>
                <a:pPr marL="227013" indent="-227013">
                  <a:spcBef>
                    <a:spcPts val="18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itchFamily="2" charset="2"/>
                  <a:buChar char="q"/>
                </a:pPr>
                <a:r>
                  <a:rPr lang="en-US" sz="2000" kern="0" dirty="0" smtClean="0">
                    <a:latin typeface="+mn-lt"/>
                  </a:rPr>
                  <a:t>Main physics programs / energies (+ scans around central values):</a:t>
                </a:r>
              </a:p>
              <a:p>
                <a:pPr marL="631825" lvl="1" indent="-271463">
                  <a:spcBef>
                    <a:spcPts val="12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sz="2000" i="1" kern="0" dirty="0" smtClean="0">
                    <a:solidFill>
                      <a:srgbClr val="CC0000"/>
                    </a:solidFill>
                    <a:latin typeface="+mn-lt"/>
                  </a:rPr>
                  <a:t>Z (45.5 </a:t>
                </a:r>
                <a:r>
                  <a:rPr lang="en-US" sz="2000" i="1" kern="0" dirty="0" err="1" smtClean="0">
                    <a:solidFill>
                      <a:srgbClr val="CC0000"/>
                    </a:solidFill>
                    <a:latin typeface="+mn-lt"/>
                  </a:rPr>
                  <a:t>GeV</a:t>
                </a:r>
                <a:r>
                  <a:rPr lang="en-US" sz="2000" i="1" kern="0" dirty="0" smtClean="0">
                    <a:solidFill>
                      <a:srgbClr val="CC0000"/>
                    </a:solidFill>
                    <a:latin typeface="+mn-lt"/>
                  </a:rPr>
                  <a:t>): </a:t>
                </a:r>
                <a:r>
                  <a:rPr lang="en-US" sz="2000" i="1" kern="0" dirty="0" smtClean="0">
                    <a:solidFill>
                      <a:srgbClr val="0000FF"/>
                    </a:solidFill>
                    <a:latin typeface="+mn-lt"/>
                  </a:rPr>
                  <a:t>Z pole, ‘</a:t>
                </a:r>
                <a:r>
                  <a:rPr lang="en-US" sz="2000" i="1" kern="0" dirty="0" err="1" smtClean="0">
                    <a:solidFill>
                      <a:srgbClr val="0000FF"/>
                    </a:solidFill>
                    <a:latin typeface="+mn-lt"/>
                  </a:rPr>
                  <a:t>TeraZ</a:t>
                </a:r>
                <a:r>
                  <a:rPr lang="en-US" sz="2000" i="1" kern="0" dirty="0" smtClean="0">
                    <a:solidFill>
                      <a:srgbClr val="0000FF"/>
                    </a:solidFill>
                    <a:latin typeface="+mn-lt"/>
                  </a:rPr>
                  <a:t>’ and high precision M</a:t>
                </a:r>
                <a:r>
                  <a:rPr lang="en-US" sz="2000" i="1" kern="0" baseline="-25000" dirty="0" smtClean="0">
                    <a:solidFill>
                      <a:srgbClr val="0000FF"/>
                    </a:solidFill>
                    <a:latin typeface="+mn-lt"/>
                  </a:rPr>
                  <a:t>Z</a:t>
                </a:r>
                <a:r>
                  <a:rPr lang="en-US" sz="2000" i="1" kern="0" dirty="0" smtClean="0">
                    <a:solidFill>
                      <a:srgbClr val="0000FF"/>
                    </a:solidFill>
                    <a:latin typeface="+mn-lt"/>
                  </a:rPr>
                  <a:t> &amp; </a:t>
                </a:r>
                <a:r>
                  <a:rPr lang="en-US" sz="2000" i="1" kern="0" dirty="0" smtClean="0">
                    <a:solidFill>
                      <a:srgbClr val="0000FF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sz="2000" i="1" kern="0" baseline="-25000" dirty="0" smtClean="0">
                    <a:solidFill>
                      <a:srgbClr val="0000FF"/>
                    </a:solidFill>
                    <a:latin typeface="+mn-lt"/>
                  </a:rPr>
                  <a:t>Z</a:t>
                </a:r>
                <a:r>
                  <a:rPr lang="en-US" sz="2000" i="1" kern="0" dirty="0" smtClean="0">
                    <a:solidFill>
                      <a:srgbClr val="0000FF"/>
                    </a:solidFill>
                    <a:latin typeface="+mn-lt"/>
                  </a:rPr>
                  <a:t>, </a:t>
                </a:r>
              </a:p>
              <a:p>
                <a:pPr marL="631825" lvl="1" indent="-271463">
                  <a:spcBef>
                    <a:spcPts val="12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sz="2000" i="1" kern="0" dirty="0" smtClean="0">
                    <a:solidFill>
                      <a:srgbClr val="CC0000"/>
                    </a:solidFill>
                    <a:latin typeface="+mn-lt"/>
                  </a:rPr>
                  <a:t>W (80 </a:t>
                </a:r>
                <a:r>
                  <a:rPr lang="en-US" sz="2000" i="1" kern="0" dirty="0" err="1" smtClean="0">
                    <a:solidFill>
                      <a:srgbClr val="CC0000"/>
                    </a:solidFill>
                    <a:latin typeface="+mn-lt"/>
                  </a:rPr>
                  <a:t>GeV</a:t>
                </a:r>
                <a:r>
                  <a:rPr lang="en-US" sz="2000" i="1" kern="0" dirty="0" smtClean="0">
                    <a:solidFill>
                      <a:srgbClr val="CC0000"/>
                    </a:solidFill>
                    <a:latin typeface="+mn-lt"/>
                  </a:rPr>
                  <a:t>): </a:t>
                </a:r>
                <a:r>
                  <a:rPr lang="en-US" sz="2000" i="1" kern="0" dirty="0" smtClean="0">
                    <a:solidFill>
                      <a:srgbClr val="0000FF"/>
                    </a:solidFill>
                    <a:latin typeface="+mn-lt"/>
                  </a:rPr>
                  <a:t>W pair production threshold, </a:t>
                </a:r>
              </a:p>
              <a:p>
                <a:pPr marL="631825" lvl="1" indent="-271463">
                  <a:spcBef>
                    <a:spcPts val="12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sz="2000" i="1" kern="0" dirty="0" smtClean="0">
                    <a:solidFill>
                      <a:srgbClr val="CC0000"/>
                    </a:solidFill>
                    <a:latin typeface="+mn-lt"/>
                  </a:rPr>
                  <a:t>H (120 </a:t>
                </a:r>
                <a:r>
                  <a:rPr lang="en-US" sz="2000" i="1" kern="0" dirty="0" err="1" smtClean="0">
                    <a:solidFill>
                      <a:srgbClr val="CC0000"/>
                    </a:solidFill>
                    <a:latin typeface="+mn-lt"/>
                  </a:rPr>
                  <a:t>GeV</a:t>
                </a:r>
                <a:r>
                  <a:rPr lang="en-US" sz="2000" i="1" kern="0" dirty="0" smtClean="0">
                    <a:solidFill>
                      <a:srgbClr val="CC0000"/>
                    </a:solidFill>
                    <a:latin typeface="+mn-lt"/>
                  </a:rPr>
                  <a:t>): </a:t>
                </a:r>
                <a:r>
                  <a:rPr lang="en-US" sz="2000" i="1" kern="0" dirty="0" smtClean="0">
                    <a:solidFill>
                      <a:srgbClr val="0000FF"/>
                    </a:solidFill>
                    <a:latin typeface="+mn-lt"/>
                  </a:rPr>
                  <a:t>ZH production threshold ,</a:t>
                </a:r>
              </a:p>
              <a:p>
                <a:pPr marL="631825" lvl="1" indent="-271463">
                  <a:spcBef>
                    <a:spcPts val="12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buFont typeface="Wingdings" panose="05000000000000000000" pitchFamily="2" charset="2"/>
                  <a:buChar char="Ø"/>
                </a:pPr>
                <a:r>
                  <a:rPr lang="en-US" sz="2000" i="1" kern="0" dirty="0" smtClean="0">
                    <a:solidFill>
                      <a:srgbClr val="CC0000"/>
                    </a:solidFill>
                    <a:latin typeface="+mn-lt"/>
                  </a:rPr>
                  <a:t>t (175 </a:t>
                </a:r>
                <a:r>
                  <a:rPr lang="en-US" sz="2000" i="1" kern="0" dirty="0" err="1" smtClean="0">
                    <a:solidFill>
                      <a:srgbClr val="CC0000"/>
                    </a:solidFill>
                    <a:latin typeface="+mn-lt"/>
                  </a:rPr>
                  <a:t>GeV</a:t>
                </a:r>
                <a:r>
                  <a:rPr lang="en-US" sz="2000" i="1" kern="0" dirty="0" smtClean="0">
                    <a:solidFill>
                      <a:srgbClr val="CC0000"/>
                    </a:solidFill>
                    <a:latin typeface="+mn-lt"/>
                  </a:rPr>
                  <a:t>): </a:t>
                </a:r>
                <a14:m>
                  <m:oMath xmlns:m="http://schemas.openxmlformats.org/officeDocument/2006/math">
                    <m:r>
                      <a:rPr lang="en-US" sz="2000" i="1" kern="0" smtClean="0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sz="2000" i="1" ker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 ker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sz="2000" i="1" ker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i="1" kern="0" dirty="0" smtClean="0">
                    <a:solidFill>
                      <a:srgbClr val="0000FF"/>
                    </a:solidFill>
                    <a:latin typeface="+mn-lt"/>
                  </a:rPr>
                  <a:t>threshold.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00" y="1009485"/>
                <a:ext cx="8141860" cy="3785652"/>
              </a:xfrm>
              <a:prstGeom prst="rect">
                <a:avLst/>
              </a:prstGeom>
              <a:blipFill rotWithShape="1">
                <a:blip r:embed="rId3"/>
                <a:stretch>
                  <a:fillRect l="-300" t="-644" b="-20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17867" y="6040540"/>
            <a:ext cx="662232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i="1" kern="0" dirty="0" smtClean="0">
                <a:latin typeface="+mn-lt"/>
              </a:rPr>
              <a:t>All energies quoted in this presentation refer to BEAM energies</a:t>
            </a:r>
            <a:endParaRPr lang="en-GB" i="1" kern="0" dirty="0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00" y="5118820"/>
            <a:ext cx="7768473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400" kern="0" dirty="0" smtClean="0">
                <a:latin typeface="+mn-lt"/>
              </a:rPr>
              <a:t>The machine will be optimized for operation at 120 </a:t>
            </a:r>
            <a:r>
              <a:rPr lang="en-US" sz="2400" kern="0" dirty="0" err="1" smtClean="0">
                <a:latin typeface="+mn-lt"/>
              </a:rPr>
              <a:t>GeV</a:t>
            </a:r>
            <a:endParaRPr lang="en-GB" sz="24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82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23/07/2014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Hunting 2014 - Paris - J. Wenninger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06088" y="932675"/>
            <a:ext cx="8355492" cy="200875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1, 2 or </a:t>
            </a:r>
            <a:r>
              <a:rPr lang="en-US" sz="2000" b="1" u="sng" kern="0" dirty="0" smtClean="0">
                <a:latin typeface="+mn-lt"/>
              </a:rPr>
              <a:t>4</a:t>
            </a:r>
            <a:r>
              <a:rPr lang="en-US" sz="2000" kern="0" dirty="0" smtClean="0">
                <a:latin typeface="+mn-lt"/>
              </a:rPr>
              <a:t> experiments.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8 or </a:t>
            </a:r>
            <a:r>
              <a:rPr lang="en-US" sz="2000" b="1" u="sng" kern="0" dirty="0" smtClean="0">
                <a:latin typeface="+mn-lt"/>
              </a:rPr>
              <a:t>12</a:t>
            </a:r>
            <a:r>
              <a:rPr lang="en-US" sz="2000" kern="0" dirty="0" smtClean="0">
                <a:latin typeface="+mn-lt"/>
              </a:rPr>
              <a:t> Long(</a:t>
            </a:r>
            <a:r>
              <a:rPr lang="en-US" sz="2000" kern="0" dirty="0" err="1" smtClean="0">
                <a:latin typeface="+mn-lt"/>
              </a:rPr>
              <a:t>er</a:t>
            </a:r>
            <a:r>
              <a:rPr lang="en-US" sz="2000" kern="0" dirty="0" smtClean="0">
                <a:latin typeface="+mn-lt"/>
              </a:rPr>
              <a:t>) Straight Sections (LSS): L </a:t>
            </a:r>
            <a:r>
              <a:rPr lang="en-US" sz="2000" kern="0" dirty="0" smtClean="0">
                <a:latin typeface="+mn-lt"/>
                <a:sym typeface="Symbol"/>
              </a:rPr>
              <a:t> </a:t>
            </a:r>
            <a:r>
              <a:rPr lang="en-US" sz="2000" kern="0" dirty="0" smtClean="0">
                <a:latin typeface="+mn-lt"/>
              </a:rPr>
              <a:t>1500 m (some flexibility).</a:t>
            </a:r>
          </a:p>
          <a:p>
            <a:pPr marL="541338" lvl="1" indent="-180975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Injection, beam dump, RF, wigglers. RF must be distributed.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Circumference 80 to </a:t>
            </a:r>
            <a:r>
              <a:rPr lang="en-US" sz="2000" b="1" u="sng" kern="0" dirty="0" smtClean="0">
                <a:latin typeface="+mn-lt"/>
              </a:rPr>
              <a:t>100</a:t>
            </a:r>
            <a:r>
              <a:rPr lang="en-US" sz="2000" kern="0" dirty="0" smtClean="0">
                <a:latin typeface="+mn-lt"/>
              </a:rPr>
              <a:t> km.</a:t>
            </a:r>
            <a:endParaRPr lang="en-GB" sz="2000" kern="0" dirty="0">
              <a:latin typeface="+mn-lt"/>
            </a:endParaRPr>
          </a:p>
          <a:p>
            <a:pPr marL="541338" lvl="1" indent="-180975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i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Arc bending radius </a:t>
            </a:r>
            <a:r>
              <a:rPr lang="en-US" i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r</a:t>
            </a:r>
            <a:r>
              <a:rPr lang="en-US" i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= 11 km.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5115672" y="2200040"/>
            <a:ext cx="3679241" cy="3840500"/>
            <a:chOff x="4757386" y="2315255"/>
            <a:chExt cx="3679241" cy="3840500"/>
          </a:xfrm>
        </p:grpSpPr>
        <p:grpSp>
          <p:nvGrpSpPr>
            <p:cNvPr id="79" name="Group 78"/>
            <p:cNvGrpSpPr/>
            <p:nvPr/>
          </p:nvGrpSpPr>
          <p:grpSpPr>
            <a:xfrm>
              <a:off x="6569060" y="2666288"/>
              <a:ext cx="1734015" cy="1646027"/>
              <a:chOff x="6569060" y="2699305"/>
              <a:chExt cx="1734015" cy="1646027"/>
            </a:xfrm>
            <a:noFill/>
          </p:grpSpPr>
          <p:sp>
            <p:nvSpPr>
              <p:cNvPr id="63" name="Arc 62"/>
              <p:cNvSpPr/>
              <p:nvPr/>
            </p:nvSpPr>
            <p:spPr bwMode="auto">
              <a:xfrm>
                <a:off x="6906363" y="2699305"/>
                <a:ext cx="765675" cy="1080283"/>
              </a:xfrm>
              <a:custGeom>
                <a:avLst/>
                <a:gdLst>
                  <a:gd name="connsiteX0" fmla="*/ 1080000 w 2160000"/>
                  <a:gd name="connsiteY0" fmla="*/ 0 h 2160000"/>
                  <a:gd name="connsiteX1" fmla="*/ 2160000 w 2160000"/>
                  <a:gd name="connsiteY1" fmla="*/ 1080000 h 2160000"/>
                  <a:gd name="connsiteX2" fmla="*/ 1080000 w 2160000"/>
                  <a:gd name="connsiteY2" fmla="*/ 1080000 h 2160000"/>
                  <a:gd name="connsiteX3" fmla="*/ 1080000 w 2160000"/>
                  <a:gd name="connsiteY3" fmla="*/ 0 h 2160000"/>
                  <a:gd name="connsiteX0" fmla="*/ 1080000 w 2160000"/>
                  <a:gd name="connsiteY0" fmla="*/ 0 h 2160000"/>
                  <a:gd name="connsiteX1" fmla="*/ 2160000 w 2160000"/>
                  <a:gd name="connsiteY1" fmla="*/ 1080000 h 2160000"/>
                  <a:gd name="connsiteX0" fmla="*/ 0 w 1080000"/>
                  <a:gd name="connsiteY0" fmla="*/ 63801 h 1143801"/>
                  <a:gd name="connsiteX1" fmla="*/ 1080000 w 1080000"/>
                  <a:gd name="connsiteY1" fmla="*/ 1143801 h 1143801"/>
                  <a:gd name="connsiteX2" fmla="*/ 0 w 1080000"/>
                  <a:gd name="connsiteY2" fmla="*/ 1143801 h 1143801"/>
                  <a:gd name="connsiteX3" fmla="*/ 0 w 1080000"/>
                  <a:gd name="connsiteY3" fmla="*/ 63801 h 1143801"/>
                  <a:gd name="connsiteX0" fmla="*/ 0 w 1080000"/>
                  <a:gd name="connsiteY0" fmla="*/ 63801 h 1143801"/>
                  <a:gd name="connsiteX1" fmla="*/ 765675 w 1080000"/>
                  <a:gd name="connsiteY1" fmla="*/ 384182 h 1143801"/>
                  <a:gd name="connsiteX0" fmla="*/ 0 w 1080000"/>
                  <a:gd name="connsiteY0" fmla="*/ 0 h 1080000"/>
                  <a:gd name="connsiteX1" fmla="*/ 1080000 w 1080000"/>
                  <a:gd name="connsiteY1" fmla="*/ 1080000 h 1080000"/>
                  <a:gd name="connsiteX2" fmla="*/ 0 w 1080000"/>
                  <a:gd name="connsiteY2" fmla="*/ 1080000 h 1080000"/>
                  <a:gd name="connsiteX3" fmla="*/ 0 w 1080000"/>
                  <a:gd name="connsiteY3" fmla="*/ 0 h 1080000"/>
                  <a:gd name="connsiteX0" fmla="*/ 0 w 1080000"/>
                  <a:gd name="connsiteY0" fmla="*/ 0 h 1080000"/>
                  <a:gd name="connsiteX1" fmla="*/ 765675 w 1080000"/>
                  <a:gd name="connsiteY1" fmla="*/ 320381 h 1080000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0 w 1080000"/>
                  <a:gd name="connsiteY0" fmla="*/ 524 h 1080524"/>
                  <a:gd name="connsiteX1" fmla="*/ 765675 w 1080000"/>
                  <a:gd name="connsiteY1" fmla="*/ 320905 h 1080524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14287 w 1080000"/>
                  <a:gd name="connsiteY0" fmla="*/ 36243 h 1080524"/>
                  <a:gd name="connsiteX1" fmla="*/ 765675 w 1080000"/>
                  <a:gd name="connsiteY1" fmla="*/ 320905 h 1080524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30956 w 1080000"/>
                  <a:gd name="connsiteY0" fmla="*/ 2905 h 1080524"/>
                  <a:gd name="connsiteX1" fmla="*/ 765675 w 1080000"/>
                  <a:gd name="connsiteY1" fmla="*/ 320905 h 1080524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30956 w 1080000"/>
                  <a:gd name="connsiteY0" fmla="*/ 2905 h 1080524"/>
                  <a:gd name="connsiteX1" fmla="*/ 765675 w 1080000"/>
                  <a:gd name="connsiteY1" fmla="*/ 320905 h 1080524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0 w 1080000"/>
                  <a:gd name="connsiteY0" fmla="*/ 524 h 1080524"/>
                  <a:gd name="connsiteX1" fmla="*/ 765675 w 1080000"/>
                  <a:gd name="connsiteY1" fmla="*/ 320905 h 1080524"/>
                  <a:gd name="connsiteX0" fmla="*/ 0 w 1080000"/>
                  <a:gd name="connsiteY0" fmla="*/ 136 h 1080136"/>
                  <a:gd name="connsiteX1" fmla="*/ 1080000 w 1080000"/>
                  <a:gd name="connsiteY1" fmla="*/ 1080136 h 1080136"/>
                  <a:gd name="connsiteX2" fmla="*/ 0 w 1080000"/>
                  <a:gd name="connsiteY2" fmla="*/ 1080136 h 1080136"/>
                  <a:gd name="connsiteX3" fmla="*/ 0 w 1080000"/>
                  <a:gd name="connsiteY3" fmla="*/ 136 h 1080136"/>
                  <a:gd name="connsiteX0" fmla="*/ 0 w 1080000"/>
                  <a:gd name="connsiteY0" fmla="*/ 136 h 1080136"/>
                  <a:gd name="connsiteX1" fmla="*/ 765675 w 1080000"/>
                  <a:gd name="connsiteY1" fmla="*/ 320517 h 1080136"/>
                  <a:gd name="connsiteX0" fmla="*/ 0 w 1080000"/>
                  <a:gd name="connsiteY0" fmla="*/ 404 h 1080404"/>
                  <a:gd name="connsiteX1" fmla="*/ 1080000 w 1080000"/>
                  <a:gd name="connsiteY1" fmla="*/ 1080404 h 1080404"/>
                  <a:gd name="connsiteX2" fmla="*/ 0 w 1080000"/>
                  <a:gd name="connsiteY2" fmla="*/ 1080404 h 1080404"/>
                  <a:gd name="connsiteX3" fmla="*/ 0 w 1080000"/>
                  <a:gd name="connsiteY3" fmla="*/ 404 h 1080404"/>
                  <a:gd name="connsiteX0" fmla="*/ 0 w 1080000"/>
                  <a:gd name="connsiteY0" fmla="*/ 404 h 1080404"/>
                  <a:gd name="connsiteX1" fmla="*/ 765675 w 1080000"/>
                  <a:gd name="connsiteY1" fmla="*/ 320785 h 1080404"/>
                  <a:gd name="connsiteX0" fmla="*/ 0 w 1080000"/>
                  <a:gd name="connsiteY0" fmla="*/ 404 h 1080404"/>
                  <a:gd name="connsiteX1" fmla="*/ 1080000 w 1080000"/>
                  <a:gd name="connsiteY1" fmla="*/ 1080404 h 1080404"/>
                  <a:gd name="connsiteX2" fmla="*/ 0 w 1080000"/>
                  <a:gd name="connsiteY2" fmla="*/ 1080404 h 1080404"/>
                  <a:gd name="connsiteX3" fmla="*/ 0 w 1080000"/>
                  <a:gd name="connsiteY3" fmla="*/ 404 h 1080404"/>
                  <a:gd name="connsiteX0" fmla="*/ 4762 w 1080000"/>
                  <a:gd name="connsiteY0" fmla="*/ 71841 h 1080404"/>
                  <a:gd name="connsiteX1" fmla="*/ 765675 w 1080000"/>
                  <a:gd name="connsiteY1" fmla="*/ 320785 h 1080404"/>
                  <a:gd name="connsiteX0" fmla="*/ 0 w 1080000"/>
                  <a:gd name="connsiteY0" fmla="*/ 2382 h 1082382"/>
                  <a:gd name="connsiteX1" fmla="*/ 1080000 w 1080000"/>
                  <a:gd name="connsiteY1" fmla="*/ 1082382 h 1082382"/>
                  <a:gd name="connsiteX2" fmla="*/ 0 w 1080000"/>
                  <a:gd name="connsiteY2" fmla="*/ 1082382 h 1082382"/>
                  <a:gd name="connsiteX3" fmla="*/ 0 w 1080000"/>
                  <a:gd name="connsiteY3" fmla="*/ 2382 h 1082382"/>
                  <a:gd name="connsiteX0" fmla="*/ 16668 w 1080000"/>
                  <a:gd name="connsiteY0" fmla="*/ 0 h 1082382"/>
                  <a:gd name="connsiteX1" fmla="*/ 765675 w 1080000"/>
                  <a:gd name="connsiteY1" fmla="*/ 322763 h 1082382"/>
                  <a:gd name="connsiteX0" fmla="*/ 0 w 1080000"/>
                  <a:gd name="connsiteY0" fmla="*/ 405 h 1080405"/>
                  <a:gd name="connsiteX1" fmla="*/ 1080000 w 1080000"/>
                  <a:gd name="connsiteY1" fmla="*/ 1080405 h 1080405"/>
                  <a:gd name="connsiteX2" fmla="*/ 0 w 1080000"/>
                  <a:gd name="connsiteY2" fmla="*/ 1080405 h 1080405"/>
                  <a:gd name="connsiteX3" fmla="*/ 0 w 1080000"/>
                  <a:gd name="connsiteY3" fmla="*/ 405 h 1080405"/>
                  <a:gd name="connsiteX0" fmla="*/ 4762 w 1080000"/>
                  <a:gd name="connsiteY0" fmla="*/ 404 h 1080405"/>
                  <a:gd name="connsiteX1" fmla="*/ 765675 w 1080000"/>
                  <a:gd name="connsiteY1" fmla="*/ 320786 h 1080405"/>
                  <a:gd name="connsiteX0" fmla="*/ 0 w 1080000"/>
                  <a:gd name="connsiteY0" fmla="*/ 405 h 1080405"/>
                  <a:gd name="connsiteX1" fmla="*/ 1080000 w 1080000"/>
                  <a:gd name="connsiteY1" fmla="*/ 1080405 h 1080405"/>
                  <a:gd name="connsiteX2" fmla="*/ 0 w 1080000"/>
                  <a:gd name="connsiteY2" fmla="*/ 1080405 h 1080405"/>
                  <a:gd name="connsiteX3" fmla="*/ 0 w 1080000"/>
                  <a:gd name="connsiteY3" fmla="*/ 405 h 1080405"/>
                  <a:gd name="connsiteX0" fmla="*/ 4762 w 1080000"/>
                  <a:gd name="connsiteY0" fmla="*/ 404 h 1080405"/>
                  <a:gd name="connsiteX1" fmla="*/ 765675 w 1080000"/>
                  <a:gd name="connsiteY1" fmla="*/ 320786 h 1080405"/>
                  <a:gd name="connsiteX0" fmla="*/ 0 w 1080000"/>
                  <a:gd name="connsiteY0" fmla="*/ 405 h 1080405"/>
                  <a:gd name="connsiteX1" fmla="*/ 1080000 w 1080000"/>
                  <a:gd name="connsiteY1" fmla="*/ 1080405 h 1080405"/>
                  <a:gd name="connsiteX2" fmla="*/ 0 w 1080000"/>
                  <a:gd name="connsiteY2" fmla="*/ 1080405 h 1080405"/>
                  <a:gd name="connsiteX3" fmla="*/ 0 w 1080000"/>
                  <a:gd name="connsiteY3" fmla="*/ 405 h 1080405"/>
                  <a:gd name="connsiteX0" fmla="*/ 4762 w 1080000"/>
                  <a:gd name="connsiteY0" fmla="*/ 404 h 1080405"/>
                  <a:gd name="connsiteX1" fmla="*/ 765675 w 1080000"/>
                  <a:gd name="connsiteY1" fmla="*/ 320786 h 1080405"/>
                  <a:gd name="connsiteX0" fmla="*/ 0 w 1080000"/>
                  <a:gd name="connsiteY0" fmla="*/ 405 h 1080405"/>
                  <a:gd name="connsiteX1" fmla="*/ 1080000 w 1080000"/>
                  <a:gd name="connsiteY1" fmla="*/ 1080405 h 1080405"/>
                  <a:gd name="connsiteX2" fmla="*/ 0 w 1080000"/>
                  <a:gd name="connsiteY2" fmla="*/ 1080405 h 1080405"/>
                  <a:gd name="connsiteX3" fmla="*/ 0 w 1080000"/>
                  <a:gd name="connsiteY3" fmla="*/ 405 h 1080405"/>
                  <a:gd name="connsiteX0" fmla="*/ 4762 w 1080000"/>
                  <a:gd name="connsiteY0" fmla="*/ 404 h 1080405"/>
                  <a:gd name="connsiteX1" fmla="*/ 765675 w 1080000"/>
                  <a:gd name="connsiteY1" fmla="*/ 320786 h 1080405"/>
                  <a:gd name="connsiteX0" fmla="*/ 0 w 765675"/>
                  <a:gd name="connsiteY0" fmla="*/ 69228 h 1149228"/>
                  <a:gd name="connsiteX1" fmla="*/ 765675 w 765675"/>
                  <a:gd name="connsiteY1" fmla="*/ 391991 h 1149228"/>
                  <a:gd name="connsiteX2" fmla="*/ 0 w 765675"/>
                  <a:gd name="connsiteY2" fmla="*/ 1149228 h 1149228"/>
                  <a:gd name="connsiteX3" fmla="*/ 0 w 765675"/>
                  <a:gd name="connsiteY3" fmla="*/ 69228 h 1149228"/>
                  <a:gd name="connsiteX0" fmla="*/ 4762 w 765675"/>
                  <a:gd name="connsiteY0" fmla="*/ 69227 h 1149228"/>
                  <a:gd name="connsiteX1" fmla="*/ 765675 w 765675"/>
                  <a:gd name="connsiteY1" fmla="*/ 389609 h 1149228"/>
                  <a:gd name="connsiteX0" fmla="*/ 0 w 765675"/>
                  <a:gd name="connsiteY0" fmla="*/ 1097 h 1081097"/>
                  <a:gd name="connsiteX1" fmla="*/ 765675 w 765675"/>
                  <a:gd name="connsiteY1" fmla="*/ 323860 h 1081097"/>
                  <a:gd name="connsiteX2" fmla="*/ 0 w 765675"/>
                  <a:gd name="connsiteY2" fmla="*/ 1081097 h 1081097"/>
                  <a:gd name="connsiteX3" fmla="*/ 0 w 765675"/>
                  <a:gd name="connsiteY3" fmla="*/ 1097 h 1081097"/>
                  <a:gd name="connsiteX0" fmla="*/ 4762 w 765675"/>
                  <a:gd name="connsiteY0" fmla="*/ 1096 h 1081097"/>
                  <a:gd name="connsiteX1" fmla="*/ 765675 w 765675"/>
                  <a:gd name="connsiteY1" fmla="*/ 321478 h 1081097"/>
                  <a:gd name="connsiteX0" fmla="*/ 0 w 765675"/>
                  <a:gd name="connsiteY0" fmla="*/ 1097 h 1081097"/>
                  <a:gd name="connsiteX1" fmla="*/ 765675 w 765675"/>
                  <a:gd name="connsiteY1" fmla="*/ 323860 h 1081097"/>
                  <a:gd name="connsiteX2" fmla="*/ 0 w 765675"/>
                  <a:gd name="connsiteY2" fmla="*/ 1081097 h 1081097"/>
                  <a:gd name="connsiteX3" fmla="*/ 0 w 765675"/>
                  <a:gd name="connsiteY3" fmla="*/ 1097 h 1081097"/>
                  <a:gd name="connsiteX0" fmla="*/ 4762 w 765675"/>
                  <a:gd name="connsiteY0" fmla="*/ 1096 h 1081097"/>
                  <a:gd name="connsiteX1" fmla="*/ 765675 w 765675"/>
                  <a:gd name="connsiteY1" fmla="*/ 321478 h 1081097"/>
                  <a:gd name="connsiteX0" fmla="*/ 0 w 765675"/>
                  <a:gd name="connsiteY0" fmla="*/ 1097 h 1081097"/>
                  <a:gd name="connsiteX1" fmla="*/ 765675 w 765675"/>
                  <a:gd name="connsiteY1" fmla="*/ 323860 h 1081097"/>
                  <a:gd name="connsiteX2" fmla="*/ 0 w 765675"/>
                  <a:gd name="connsiteY2" fmla="*/ 1081097 h 1081097"/>
                  <a:gd name="connsiteX3" fmla="*/ 0 w 765675"/>
                  <a:gd name="connsiteY3" fmla="*/ 1097 h 1081097"/>
                  <a:gd name="connsiteX0" fmla="*/ 7143 w 765675"/>
                  <a:gd name="connsiteY0" fmla="*/ 39196 h 1081097"/>
                  <a:gd name="connsiteX1" fmla="*/ 765675 w 765675"/>
                  <a:gd name="connsiteY1" fmla="*/ 321478 h 1081097"/>
                  <a:gd name="connsiteX0" fmla="*/ 0 w 765675"/>
                  <a:gd name="connsiteY0" fmla="*/ 0 h 1080000"/>
                  <a:gd name="connsiteX1" fmla="*/ 765675 w 765675"/>
                  <a:gd name="connsiteY1" fmla="*/ 322763 h 1080000"/>
                  <a:gd name="connsiteX2" fmla="*/ 0 w 765675"/>
                  <a:gd name="connsiteY2" fmla="*/ 1080000 h 1080000"/>
                  <a:gd name="connsiteX3" fmla="*/ 0 w 765675"/>
                  <a:gd name="connsiteY3" fmla="*/ 0 h 1080000"/>
                  <a:gd name="connsiteX0" fmla="*/ 7143 w 765675"/>
                  <a:gd name="connsiteY0" fmla="*/ 38099 h 1080000"/>
                  <a:gd name="connsiteX1" fmla="*/ 765675 w 765675"/>
                  <a:gd name="connsiteY1" fmla="*/ 320381 h 1080000"/>
                  <a:gd name="connsiteX0" fmla="*/ 0 w 765675"/>
                  <a:gd name="connsiteY0" fmla="*/ 1 h 1080001"/>
                  <a:gd name="connsiteX1" fmla="*/ 765675 w 765675"/>
                  <a:gd name="connsiteY1" fmla="*/ 322764 h 1080001"/>
                  <a:gd name="connsiteX2" fmla="*/ 0 w 765675"/>
                  <a:gd name="connsiteY2" fmla="*/ 1080001 h 1080001"/>
                  <a:gd name="connsiteX3" fmla="*/ 0 w 765675"/>
                  <a:gd name="connsiteY3" fmla="*/ 1 h 1080001"/>
                  <a:gd name="connsiteX0" fmla="*/ 2381 w 765675"/>
                  <a:gd name="connsiteY0" fmla="*/ 0 h 1080001"/>
                  <a:gd name="connsiteX1" fmla="*/ 765675 w 765675"/>
                  <a:gd name="connsiteY1" fmla="*/ 320382 h 1080001"/>
                  <a:gd name="connsiteX0" fmla="*/ 0 w 765675"/>
                  <a:gd name="connsiteY0" fmla="*/ 1 h 1080001"/>
                  <a:gd name="connsiteX1" fmla="*/ 765675 w 765675"/>
                  <a:gd name="connsiteY1" fmla="*/ 322764 h 1080001"/>
                  <a:gd name="connsiteX2" fmla="*/ 0 w 765675"/>
                  <a:gd name="connsiteY2" fmla="*/ 1080001 h 1080001"/>
                  <a:gd name="connsiteX3" fmla="*/ 0 w 765675"/>
                  <a:gd name="connsiteY3" fmla="*/ 1 h 1080001"/>
                  <a:gd name="connsiteX0" fmla="*/ 2381 w 765675"/>
                  <a:gd name="connsiteY0" fmla="*/ 0 h 1080001"/>
                  <a:gd name="connsiteX1" fmla="*/ 765675 w 765675"/>
                  <a:gd name="connsiteY1" fmla="*/ 320382 h 1080001"/>
                  <a:gd name="connsiteX0" fmla="*/ 0 w 765675"/>
                  <a:gd name="connsiteY0" fmla="*/ 283 h 1080283"/>
                  <a:gd name="connsiteX1" fmla="*/ 765675 w 765675"/>
                  <a:gd name="connsiteY1" fmla="*/ 323046 h 1080283"/>
                  <a:gd name="connsiteX2" fmla="*/ 0 w 765675"/>
                  <a:gd name="connsiteY2" fmla="*/ 1080283 h 1080283"/>
                  <a:gd name="connsiteX3" fmla="*/ 0 w 765675"/>
                  <a:gd name="connsiteY3" fmla="*/ 283 h 1080283"/>
                  <a:gd name="connsiteX0" fmla="*/ 2381 w 765675"/>
                  <a:gd name="connsiteY0" fmla="*/ 282 h 1080283"/>
                  <a:gd name="connsiteX1" fmla="*/ 765675 w 765675"/>
                  <a:gd name="connsiteY1" fmla="*/ 320664 h 108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5675" h="1080283" stroke="0" extrusionOk="0">
                    <a:moveTo>
                      <a:pt x="0" y="283"/>
                    </a:moveTo>
                    <a:cubicBezTo>
                      <a:pt x="448829" y="7426"/>
                      <a:pt x="620418" y="159966"/>
                      <a:pt x="765675" y="323046"/>
                    </a:cubicBezTo>
                    <a:lnTo>
                      <a:pt x="0" y="1080283"/>
                    </a:lnTo>
                    <a:lnTo>
                      <a:pt x="0" y="283"/>
                    </a:lnTo>
                    <a:close/>
                  </a:path>
                  <a:path w="765675" h="1080283" fill="none">
                    <a:moveTo>
                      <a:pt x="2381" y="282"/>
                    </a:moveTo>
                    <a:cubicBezTo>
                      <a:pt x="479786" y="-9242"/>
                      <a:pt x="656137" y="224258"/>
                      <a:pt x="765675" y="320664"/>
                    </a:cubicBezTo>
                  </a:path>
                </a:pathLst>
              </a:custGeom>
              <a:grpFill/>
              <a:ln w="381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66" name="Arc 62"/>
              <p:cNvSpPr/>
              <p:nvPr/>
            </p:nvSpPr>
            <p:spPr bwMode="auto">
              <a:xfrm rot="2822941">
                <a:off x="7380096" y="3389590"/>
                <a:ext cx="765675" cy="1080283"/>
              </a:xfrm>
              <a:custGeom>
                <a:avLst/>
                <a:gdLst>
                  <a:gd name="connsiteX0" fmla="*/ 1080000 w 2160000"/>
                  <a:gd name="connsiteY0" fmla="*/ 0 h 2160000"/>
                  <a:gd name="connsiteX1" fmla="*/ 2160000 w 2160000"/>
                  <a:gd name="connsiteY1" fmla="*/ 1080000 h 2160000"/>
                  <a:gd name="connsiteX2" fmla="*/ 1080000 w 2160000"/>
                  <a:gd name="connsiteY2" fmla="*/ 1080000 h 2160000"/>
                  <a:gd name="connsiteX3" fmla="*/ 1080000 w 2160000"/>
                  <a:gd name="connsiteY3" fmla="*/ 0 h 2160000"/>
                  <a:gd name="connsiteX0" fmla="*/ 1080000 w 2160000"/>
                  <a:gd name="connsiteY0" fmla="*/ 0 h 2160000"/>
                  <a:gd name="connsiteX1" fmla="*/ 2160000 w 2160000"/>
                  <a:gd name="connsiteY1" fmla="*/ 1080000 h 2160000"/>
                  <a:gd name="connsiteX0" fmla="*/ 0 w 1080000"/>
                  <a:gd name="connsiteY0" fmla="*/ 63801 h 1143801"/>
                  <a:gd name="connsiteX1" fmla="*/ 1080000 w 1080000"/>
                  <a:gd name="connsiteY1" fmla="*/ 1143801 h 1143801"/>
                  <a:gd name="connsiteX2" fmla="*/ 0 w 1080000"/>
                  <a:gd name="connsiteY2" fmla="*/ 1143801 h 1143801"/>
                  <a:gd name="connsiteX3" fmla="*/ 0 w 1080000"/>
                  <a:gd name="connsiteY3" fmla="*/ 63801 h 1143801"/>
                  <a:gd name="connsiteX0" fmla="*/ 0 w 1080000"/>
                  <a:gd name="connsiteY0" fmla="*/ 63801 h 1143801"/>
                  <a:gd name="connsiteX1" fmla="*/ 765675 w 1080000"/>
                  <a:gd name="connsiteY1" fmla="*/ 384182 h 1143801"/>
                  <a:gd name="connsiteX0" fmla="*/ 0 w 1080000"/>
                  <a:gd name="connsiteY0" fmla="*/ 0 h 1080000"/>
                  <a:gd name="connsiteX1" fmla="*/ 1080000 w 1080000"/>
                  <a:gd name="connsiteY1" fmla="*/ 1080000 h 1080000"/>
                  <a:gd name="connsiteX2" fmla="*/ 0 w 1080000"/>
                  <a:gd name="connsiteY2" fmla="*/ 1080000 h 1080000"/>
                  <a:gd name="connsiteX3" fmla="*/ 0 w 1080000"/>
                  <a:gd name="connsiteY3" fmla="*/ 0 h 1080000"/>
                  <a:gd name="connsiteX0" fmla="*/ 0 w 1080000"/>
                  <a:gd name="connsiteY0" fmla="*/ 0 h 1080000"/>
                  <a:gd name="connsiteX1" fmla="*/ 765675 w 1080000"/>
                  <a:gd name="connsiteY1" fmla="*/ 320381 h 1080000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0 w 1080000"/>
                  <a:gd name="connsiteY0" fmla="*/ 524 h 1080524"/>
                  <a:gd name="connsiteX1" fmla="*/ 765675 w 1080000"/>
                  <a:gd name="connsiteY1" fmla="*/ 320905 h 1080524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14287 w 1080000"/>
                  <a:gd name="connsiteY0" fmla="*/ 36243 h 1080524"/>
                  <a:gd name="connsiteX1" fmla="*/ 765675 w 1080000"/>
                  <a:gd name="connsiteY1" fmla="*/ 320905 h 1080524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30956 w 1080000"/>
                  <a:gd name="connsiteY0" fmla="*/ 2905 h 1080524"/>
                  <a:gd name="connsiteX1" fmla="*/ 765675 w 1080000"/>
                  <a:gd name="connsiteY1" fmla="*/ 320905 h 1080524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30956 w 1080000"/>
                  <a:gd name="connsiteY0" fmla="*/ 2905 h 1080524"/>
                  <a:gd name="connsiteX1" fmla="*/ 765675 w 1080000"/>
                  <a:gd name="connsiteY1" fmla="*/ 320905 h 1080524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0 w 1080000"/>
                  <a:gd name="connsiteY0" fmla="*/ 524 h 1080524"/>
                  <a:gd name="connsiteX1" fmla="*/ 765675 w 1080000"/>
                  <a:gd name="connsiteY1" fmla="*/ 320905 h 1080524"/>
                  <a:gd name="connsiteX0" fmla="*/ 0 w 1080000"/>
                  <a:gd name="connsiteY0" fmla="*/ 136 h 1080136"/>
                  <a:gd name="connsiteX1" fmla="*/ 1080000 w 1080000"/>
                  <a:gd name="connsiteY1" fmla="*/ 1080136 h 1080136"/>
                  <a:gd name="connsiteX2" fmla="*/ 0 w 1080000"/>
                  <a:gd name="connsiteY2" fmla="*/ 1080136 h 1080136"/>
                  <a:gd name="connsiteX3" fmla="*/ 0 w 1080000"/>
                  <a:gd name="connsiteY3" fmla="*/ 136 h 1080136"/>
                  <a:gd name="connsiteX0" fmla="*/ 0 w 1080000"/>
                  <a:gd name="connsiteY0" fmla="*/ 136 h 1080136"/>
                  <a:gd name="connsiteX1" fmla="*/ 765675 w 1080000"/>
                  <a:gd name="connsiteY1" fmla="*/ 320517 h 1080136"/>
                  <a:gd name="connsiteX0" fmla="*/ 0 w 1080000"/>
                  <a:gd name="connsiteY0" fmla="*/ 404 h 1080404"/>
                  <a:gd name="connsiteX1" fmla="*/ 1080000 w 1080000"/>
                  <a:gd name="connsiteY1" fmla="*/ 1080404 h 1080404"/>
                  <a:gd name="connsiteX2" fmla="*/ 0 w 1080000"/>
                  <a:gd name="connsiteY2" fmla="*/ 1080404 h 1080404"/>
                  <a:gd name="connsiteX3" fmla="*/ 0 w 1080000"/>
                  <a:gd name="connsiteY3" fmla="*/ 404 h 1080404"/>
                  <a:gd name="connsiteX0" fmla="*/ 0 w 1080000"/>
                  <a:gd name="connsiteY0" fmla="*/ 404 h 1080404"/>
                  <a:gd name="connsiteX1" fmla="*/ 765675 w 1080000"/>
                  <a:gd name="connsiteY1" fmla="*/ 320785 h 1080404"/>
                  <a:gd name="connsiteX0" fmla="*/ 0 w 1080000"/>
                  <a:gd name="connsiteY0" fmla="*/ 404 h 1080404"/>
                  <a:gd name="connsiteX1" fmla="*/ 1080000 w 1080000"/>
                  <a:gd name="connsiteY1" fmla="*/ 1080404 h 1080404"/>
                  <a:gd name="connsiteX2" fmla="*/ 0 w 1080000"/>
                  <a:gd name="connsiteY2" fmla="*/ 1080404 h 1080404"/>
                  <a:gd name="connsiteX3" fmla="*/ 0 w 1080000"/>
                  <a:gd name="connsiteY3" fmla="*/ 404 h 1080404"/>
                  <a:gd name="connsiteX0" fmla="*/ 4762 w 1080000"/>
                  <a:gd name="connsiteY0" fmla="*/ 71841 h 1080404"/>
                  <a:gd name="connsiteX1" fmla="*/ 765675 w 1080000"/>
                  <a:gd name="connsiteY1" fmla="*/ 320785 h 1080404"/>
                  <a:gd name="connsiteX0" fmla="*/ 0 w 1080000"/>
                  <a:gd name="connsiteY0" fmla="*/ 2382 h 1082382"/>
                  <a:gd name="connsiteX1" fmla="*/ 1080000 w 1080000"/>
                  <a:gd name="connsiteY1" fmla="*/ 1082382 h 1082382"/>
                  <a:gd name="connsiteX2" fmla="*/ 0 w 1080000"/>
                  <a:gd name="connsiteY2" fmla="*/ 1082382 h 1082382"/>
                  <a:gd name="connsiteX3" fmla="*/ 0 w 1080000"/>
                  <a:gd name="connsiteY3" fmla="*/ 2382 h 1082382"/>
                  <a:gd name="connsiteX0" fmla="*/ 16668 w 1080000"/>
                  <a:gd name="connsiteY0" fmla="*/ 0 h 1082382"/>
                  <a:gd name="connsiteX1" fmla="*/ 765675 w 1080000"/>
                  <a:gd name="connsiteY1" fmla="*/ 322763 h 1082382"/>
                  <a:gd name="connsiteX0" fmla="*/ 0 w 1080000"/>
                  <a:gd name="connsiteY0" fmla="*/ 405 h 1080405"/>
                  <a:gd name="connsiteX1" fmla="*/ 1080000 w 1080000"/>
                  <a:gd name="connsiteY1" fmla="*/ 1080405 h 1080405"/>
                  <a:gd name="connsiteX2" fmla="*/ 0 w 1080000"/>
                  <a:gd name="connsiteY2" fmla="*/ 1080405 h 1080405"/>
                  <a:gd name="connsiteX3" fmla="*/ 0 w 1080000"/>
                  <a:gd name="connsiteY3" fmla="*/ 405 h 1080405"/>
                  <a:gd name="connsiteX0" fmla="*/ 4762 w 1080000"/>
                  <a:gd name="connsiteY0" fmla="*/ 404 h 1080405"/>
                  <a:gd name="connsiteX1" fmla="*/ 765675 w 1080000"/>
                  <a:gd name="connsiteY1" fmla="*/ 320786 h 1080405"/>
                  <a:gd name="connsiteX0" fmla="*/ 0 w 1080000"/>
                  <a:gd name="connsiteY0" fmla="*/ 405 h 1080405"/>
                  <a:gd name="connsiteX1" fmla="*/ 1080000 w 1080000"/>
                  <a:gd name="connsiteY1" fmla="*/ 1080405 h 1080405"/>
                  <a:gd name="connsiteX2" fmla="*/ 0 w 1080000"/>
                  <a:gd name="connsiteY2" fmla="*/ 1080405 h 1080405"/>
                  <a:gd name="connsiteX3" fmla="*/ 0 w 1080000"/>
                  <a:gd name="connsiteY3" fmla="*/ 405 h 1080405"/>
                  <a:gd name="connsiteX0" fmla="*/ 4762 w 1080000"/>
                  <a:gd name="connsiteY0" fmla="*/ 404 h 1080405"/>
                  <a:gd name="connsiteX1" fmla="*/ 765675 w 1080000"/>
                  <a:gd name="connsiteY1" fmla="*/ 320786 h 1080405"/>
                  <a:gd name="connsiteX0" fmla="*/ 0 w 1080000"/>
                  <a:gd name="connsiteY0" fmla="*/ 405 h 1080405"/>
                  <a:gd name="connsiteX1" fmla="*/ 1080000 w 1080000"/>
                  <a:gd name="connsiteY1" fmla="*/ 1080405 h 1080405"/>
                  <a:gd name="connsiteX2" fmla="*/ 0 w 1080000"/>
                  <a:gd name="connsiteY2" fmla="*/ 1080405 h 1080405"/>
                  <a:gd name="connsiteX3" fmla="*/ 0 w 1080000"/>
                  <a:gd name="connsiteY3" fmla="*/ 405 h 1080405"/>
                  <a:gd name="connsiteX0" fmla="*/ 4762 w 1080000"/>
                  <a:gd name="connsiteY0" fmla="*/ 404 h 1080405"/>
                  <a:gd name="connsiteX1" fmla="*/ 765675 w 1080000"/>
                  <a:gd name="connsiteY1" fmla="*/ 320786 h 1080405"/>
                  <a:gd name="connsiteX0" fmla="*/ 0 w 1080000"/>
                  <a:gd name="connsiteY0" fmla="*/ 405 h 1080405"/>
                  <a:gd name="connsiteX1" fmla="*/ 1080000 w 1080000"/>
                  <a:gd name="connsiteY1" fmla="*/ 1080405 h 1080405"/>
                  <a:gd name="connsiteX2" fmla="*/ 0 w 1080000"/>
                  <a:gd name="connsiteY2" fmla="*/ 1080405 h 1080405"/>
                  <a:gd name="connsiteX3" fmla="*/ 0 w 1080000"/>
                  <a:gd name="connsiteY3" fmla="*/ 405 h 1080405"/>
                  <a:gd name="connsiteX0" fmla="*/ 4762 w 1080000"/>
                  <a:gd name="connsiteY0" fmla="*/ 404 h 1080405"/>
                  <a:gd name="connsiteX1" fmla="*/ 765675 w 1080000"/>
                  <a:gd name="connsiteY1" fmla="*/ 320786 h 1080405"/>
                  <a:gd name="connsiteX0" fmla="*/ 0 w 765675"/>
                  <a:gd name="connsiteY0" fmla="*/ 69228 h 1149228"/>
                  <a:gd name="connsiteX1" fmla="*/ 765675 w 765675"/>
                  <a:gd name="connsiteY1" fmla="*/ 391991 h 1149228"/>
                  <a:gd name="connsiteX2" fmla="*/ 0 w 765675"/>
                  <a:gd name="connsiteY2" fmla="*/ 1149228 h 1149228"/>
                  <a:gd name="connsiteX3" fmla="*/ 0 w 765675"/>
                  <a:gd name="connsiteY3" fmla="*/ 69228 h 1149228"/>
                  <a:gd name="connsiteX0" fmla="*/ 4762 w 765675"/>
                  <a:gd name="connsiteY0" fmla="*/ 69227 h 1149228"/>
                  <a:gd name="connsiteX1" fmla="*/ 765675 w 765675"/>
                  <a:gd name="connsiteY1" fmla="*/ 389609 h 1149228"/>
                  <a:gd name="connsiteX0" fmla="*/ 0 w 765675"/>
                  <a:gd name="connsiteY0" fmla="*/ 1097 h 1081097"/>
                  <a:gd name="connsiteX1" fmla="*/ 765675 w 765675"/>
                  <a:gd name="connsiteY1" fmla="*/ 323860 h 1081097"/>
                  <a:gd name="connsiteX2" fmla="*/ 0 w 765675"/>
                  <a:gd name="connsiteY2" fmla="*/ 1081097 h 1081097"/>
                  <a:gd name="connsiteX3" fmla="*/ 0 w 765675"/>
                  <a:gd name="connsiteY3" fmla="*/ 1097 h 1081097"/>
                  <a:gd name="connsiteX0" fmla="*/ 4762 w 765675"/>
                  <a:gd name="connsiteY0" fmla="*/ 1096 h 1081097"/>
                  <a:gd name="connsiteX1" fmla="*/ 765675 w 765675"/>
                  <a:gd name="connsiteY1" fmla="*/ 321478 h 1081097"/>
                  <a:gd name="connsiteX0" fmla="*/ 0 w 765675"/>
                  <a:gd name="connsiteY0" fmla="*/ 1097 h 1081097"/>
                  <a:gd name="connsiteX1" fmla="*/ 765675 w 765675"/>
                  <a:gd name="connsiteY1" fmla="*/ 323860 h 1081097"/>
                  <a:gd name="connsiteX2" fmla="*/ 0 w 765675"/>
                  <a:gd name="connsiteY2" fmla="*/ 1081097 h 1081097"/>
                  <a:gd name="connsiteX3" fmla="*/ 0 w 765675"/>
                  <a:gd name="connsiteY3" fmla="*/ 1097 h 1081097"/>
                  <a:gd name="connsiteX0" fmla="*/ 4762 w 765675"/>
                  <a:gd name="connsiteY0" fmla="*/ 1096 h 1081097"/>
                  <a:gd name="connsiteX1" fmla="*/ 765675 w 765675"/>
                  <a:gd name="connsiteY1" fmla="*/ 321478 h 1081097"/>
                  <a:gd name="connsiteX0" fmla="*/ 0 w 765675"/>
                  <a:gd name="connsiteY0" fmla="*/ 1097 h 1081097"/>
                  <a:gd name="connsiteX1" fmla="*/ 765675 w 765675"/>
                  <a:gd name="connsiteY1" fmla="*/ 323860 h 1081097"/>
                  <a:gd name="connsiteX2" fmla="*/ 0 w 765675"/>
                  <a:gd name="connsiteY2" fmla="*/ 1081097 h 1081097"/>
                  <a:gd name="connsiteX3" fmla="*/ 0 w 765675"/>
                  <a:gd name="connsiteY3" fmla="*/ 1097 h 1081097"/>
                  <a:gd name="connsiteX0" fmla="*/ 7143 w 765675"/>
                  <a:gd name="connsiteY0" fmla="*/ 39196 h 1081097"/>
                  <a:gd name="connsiteX1" fmla="*/ 765675 w 765675"/>
                  <a:gd name="connsiteY1" fmla="*/ 321478 h 1081097"/>
                  <a:gd name="connsiteX0" fmla="*/ 0 w 765675"/>
                  <a:gd name="connsiteY0" fmla="*/ 0 h 1080000"/>
                  <a:gd name="connsiteX1" fmla="*/ 765675 w 765675"/>
                  <a:gd name="connsiteY1" fmla="*/ 322763 h 1080000"/>
                  <a:gd name="connsiteX2" fmla="*/ 0 w 765675"/>
                  <a:gd name="connsiteY2" fmla="*/ 1080000 h 1080000"/>
                  <a:gd name="connsiteX3" fmla="*/ 0 w 765675"/>
                  <a:gd name="connsiteY3" fmla="*/ 0 h 1080000"/>
                  <a:gd name="connsiteX0" fmla="*/ 7143 w 765675"/>
                  <a:gd name="connsiteY0" fmla="*/ 38099 h 1080000"/>
                  <a:gd name="connsiteX1" fmla="*/ 765675 w 765675"/>
                  <a:gd name="connsiteY1" fmla="*/ 320381 h 1080000"/>
                  <a:gd name="connsiteX0" fmla="*/ 0 w 765675"/>
                  <a:gd name="connsiteY0" fmla="*/ 1 h 1080001"/>
                  <a:gd name="connsiteX1" fmla="*/ 765675 w 765675"/>
                  <a:gd name="connsiteY1" fmla="*/ 322764 h 1080001"/>
                  <a:gd name="connsiteX2" fmla="*/ 0 w 765675"/>
                  <a:gd name="connsiteY2" fmla="*/ 1080001 h 1080001"/>
                  <a:gd name="connsiteX3" fmla="*/ 0 w 765675"/>
                  <a:gd name="connsiteY3" fmla="*/ 1 h 1080001"/>
                  <a:gd name="connsiteX0" fmla="*/ 2381 w 765675"/>
                  <a:gd name="connsiteY0" fmla="*/ 0 h 1080001"/>
                  <a:gd name="connsiteX1" fmla="*/ 765675 w 765675"/>
                  <a:gd name="connsiteY1" fmla="*/ 320382 h 1080001"/>
                  <a:gd name="connsiteX0" fmla="*/ 0 w 765675"/>
                  <a:gd name="connsiteY0" fmla="*/ 1 h 1080001"/>
                  <a:gd name="connsiteX1" fmla="*/ 765675 w 765675"/>
                  <a:gd name="connsiteY1" fmla="*/ 322764 h 1080001"/>
                  <a:gd name="connsiteX2" fmla="*/ 0 w 765675"/>
                  <a:gd name="connsiteY2" fmla="*/ 1080001 h 1080001"/>
                  <a:gd name="connsiteX3" fmla="*/ 0 w 765675"/>
                  <a:gd name="connsiteY3" fmla="*/ 1 h 1080001"/>
                  <a:gd name="connsiteX0" fmla="*/ 2381 w 765675"/>
                  <a:gd name="connsiteY0" fmla="*/ 0 h 1080001"/>
                  <a:gd name="connsiteX1" fmla="*/ 765675 w 765675"/>
                  <a:gd name="connsiteY1" fmla="*/ 320382 h 1080001"/>
                  <a:gd name="connsiteX0" fmla="*/ 0 w 765675"/>
                  <a:gd name="connsiteY0" fmla="*/ 283 h 1080283"/>
                  <a:gd name="connsiteX1" fmla="*/ 765675 w 765675"/>
                  <a:gd name="connsiteY1" fmla="*/ 323046 h 1080283"/>
                  <a:gd name="connsiteX2" fmla="*/ 0 w 765675"/>
                  <a:gd name="connsiteY2" fmla="*/ 1080283 h 1080283"/>
                  <a:gd name="connsiteX3" fmla="*/ 0 w 765675"/>
                  <a:gd name="connsiteY3" fmla="*/ 283 h 1080283"/>
                  <a:gd name="connsiteX0" fmla="*/ 2381 w 765675"/>
                  <a:gd name="connsiteY0" fmla="*/ 282 h 1080283"/>
                  <a:gd name="connsiteX1" fmla="*/ 765675 w 765675"/>
                  <a:gd name="connsiteY1" fmla="*/ 320664 h 108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5675" h="1080283" stroke="0" extrusionOk="0">
                    <a:moveTo>
                      <a:pt x="0" y="283"/>
                    </a:moveTo>
                    <a:cubicBezTo>
                      <a:pt x="448829" y="7426"/>
                      <a:pt x="620418" y="159966"/>
                      <a:pt x="765675" y="323046"/>
                    </a:cubicBezTo>
                    <a:lnTo>
                      <a:pt x="0" y="1080283"/>
                    </a:lnTo>
                    <a:lnTo>
                      <a:pt x="0" y="283"/>
                    </a:lnTo>
                    <a:close/>
                  </a:path>
                  <a:path w="765675" h="1080283" fill="none">
                    <a:moveTo>
                      <a:pt x="2381" y="282"/>
                    </a:moveTo>
                    <a:cubicBezTo>
                      <a:pt x="479786" y="-9242"/>
                      <a:pt x="656137" y="224258"/>
                      <a:pt x="765675" y="320664"/>
                    </a:cubicBezTo>
                  </a:path>
                </a:pathLst>
              </a:custGeom>
              <a:grpFill/>
              <a:ln w="381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cxnSp>
            <p:nvCxnSpPr>
              <p:cNvPr id="68" name="Straight Connector 67"/>
              <p:cNvCxnSpPr>
                <a:stCxn id="63" idx="1"/>
                <a:endCxn id="66" idx="0"/>
              </p:cNvCxnSpPr>
              <p:nvPr/>
            </p:nvCxnSpPr>
            <p:spPr bwMode="auto">
              <a:xfrm>
                <a:off x="7672038" y="3019969"/>
                <a:ext cx="226806" cy="263447"/>
              </a:xfrm>
              <a:prstGeom prst="line">
                <a:avLst/>
              </a:prstGeom>
              <a:grpFill/>
              <a:ln w="381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Straight Connector 72"/>
              <p:cNvCxnSpPr>
                <a:stCxn id="66" idx="1"/>
              </p:cNvCxnSpPr>
              <p:nvPr/>
            </p:nvCxnSpPr>
            <p:spPr bwMode="auto">
              <a:xfrm>
                <a:off x="8184432" y="4060398"/>
                <a:ext cx="0" cy="284934"/>
              </a:xfrm>
              <a:prstGeom prst="line">
                <a:avLst/>
              </a:prstGeom>
              <a:grpFill/>
              <a:ln w="381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Straight Connector 75"/>
              <p:cNvCxnSpPr/>
              <p:nvPr/>
            </p:nvCxnSpPr>
            <p:spPr bwMode="auto">
              <a:xfrm>
                <a:off x="6569060" y="2699305"/>
                <a:ext cx="345645" cy="0"/>
              </a:xfrm>
              <a:prstGeom prst="line">
                <a:avLst/>
              </a:prstGeom>
              <a:grpFill/>
              <a:ln w="381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0" name="Group 79"/>
            <p:cNvGrpSpPr/>
            <p:nvPr/>
          </p:nvGrpSpPr>
          <p:grpSpPr>
            <a:xfrm rot="5400000">
              <a:off x="6492049" y="4164284"/>
              <a:ext cx="1734015" cy="1646027"/>
              <a:chOff x="6569060" y="2699305"/>
              <a:chExt cx="1734015" cy="1646027"/>
            </a:xfrm>
            <a:noFill/>
          </p:grpSpPr>
          <p:sp>
            <p:nvSpPr>
              <p:cNvPr id="81" name="Arc 62"/>
              <p:cNvSpPr/>
              <p:nvPr/>
            </p:nvSpPr>
            <p:spPr bwMode="auto">
              <a:xfrm>
                <a:off x="6906363" y="2699305"/>
                <a:ext cx="765675" cy="1080283"/>
              </a:xfrm>
              <a:custGeom>
                <a:avLst/>
                <a:gdLst>
                  <a:gd name="connsiteX0" fmla="*/ 1080000 w 2160000"/>
                  <a:gd name="connsiteY0" fmla="*/ 0 h 2160000"/>
                  <a:gd name="connsiteX1" fmla="*/ 2160000 w 2160000"/>
                  <a:gd name="connsiteY1" fmla="*/ 1080000 h 2160000"/>
                  <a:gd name="connsiteX2" fmla="*/ 1080000 w 2160000"/>
                  <a:gd name="connsiteY2" fmla="*/ 1080000 h 2160000"/>
                  <a:gd name="connsiteX3" fmla="*/ 1080000 w 2160000"/>
                  <a:gd name="connsiteY3" fmla="*/ 0 h 2160000"/>
                  <a:gd name="connsiteX0" fmla="*/ 1080000 w 2160000"/>
                  <a:gd name="connsiteY0" fmla="*/ 0 h 2160000"/>
                  <a:gd name="connsiteX1" fmla="*/ 2160000 w 2160000"/>
                  <a:gd name="connsiteY1" fmla="*/ 1080000 h 2160000"/>
                  <a:gd name="connsiteX0" fmla="*/ 0 w 1080000"/>
                  <a:gd name="connsiteY0" fmla="*/ 63801 h 1143801"/>
                  <a:gd name="connsiteX1" fmla="*/ 1080000 w 1080000"/>
                  <a:gd name="connsiteY1" fmla="*/ 1143801 h 1143801"/>
                  <a:gd name="connsiteX2" fmla="*/ 0 w 1080000"/>
                  <a:gd name="connsiteY2" fmla="*/ 1143801 h 1143801"/>
                  <a:gd name="connsiteX3" fmla="*/ 0 w 1080000"/>
                  <a:gd name="connsiteY3" fmla="*/ 63801 h 1143801"/>
                  <a:gd name="connsiteX0" fmla="*/ 0 w 1080000"/>
                  <a:gd name="connsiteY0" fmla="*/ 63801 h 1143801"/>
                  <a:gd name="connsiteX1" fmla="*/ 765675 w 1080000"/>
                  <a:gd name="connsiteY1" fmla="*/ 384182 h 1143801"/>
                  <a:gd name="connsiteX0" fmla="*/ 0 w 1080000"/>
                  <a:gd name="connsiteY0" fmla="*/ 0 h 1080000"/>
                  <a:gd name="connsiteX1" fmla="*/ 1080000 w 1080000"/>
                  <a:gd name="connsiteY1" fmla="*/ 1080000 h 1080000"/>
                  <a:gd name="connsiteX2" fmla="*/ 0 w 1080000"/>
                  <a:gd name="connsiteY2" fmla="*/ 1080000 h 1080000"/>
                  <a:gd name="connsiteX3" fmla="*/ 0 w 1080000"/>
                  <a:gd name="connsiteY3" fmla="*/ 0 h 1080000"/>
                  <a:gd name="connsiteX0" fmla="*/ 0 w 1080000"/>
                  <a:gd name="connsiteY0" fmla="*/ 0 h 1080000"/>
                  <a:gd name="connsiteX1" fmla="*/ 765675 w 1080000"/>
                  <a:gd name="connsiteY1" fmla="*/ 320381 h 1080000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0 w 1080000"/>
                  <a:gd name="connsiteY0" fmla="*/ 524 h 1080524"/>
                  <a:gd name="connsiteX1" fmla="*/ 765675 w 1080000"/>
                  <a:gd name="connsiteY1" fmla="*/ 320905 h 1080524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14287 w 1080000"/>
                  <a:gd name="connsiteY0" fmla="*/ 36243 h 1080524"/>
                  <a:gd name="connsiteX1" fmla="*/ 765675 w 1080000"/>
                  <a:gd name="connsiteY1" fmla="*/ 320905 h 1080524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30956 w 1080000"/>
                  <a:gd name="connsiteY0" fmla="*/ 2905 h 1080524"/>
                  <a:gd name="connsiteX1" fmla="*/ 765675 w 1080000"/>
                  <a:gd name="connsiteY1" fmla="*/ 320905 h 1080524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30956 w 1080000"/>
                  <a:gd name="connsiteY0" fmla="*/ 2905 h 1080524"/>
                  <a:gd name="connsiteX1" fmla="*/ 765675 w 1080000"/>
                  <a:gd name="connsiteY1" fmla="*/ 320905 h 1080524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0 w 1080000"/>
                  <a:gd name="connsiteY0" fmla="*/ 524 h 1080524"/>
                  <a:gd name="connsiteX1" fmla="*/ 765675 w 1080000"/>
                  <a:gd name="connsiteY1" fmla="*/ 320905 h 1080524"/>
                  <a:gd name="connsiteX0" fmla="*/ 0 w 1080000"/>
                  <a:gd name="connsiteY0" fmla="*/ 136 h 1080136"/>
                  <a:gd name="connsiteX1" fmla="*/ 1080000 w 1080000"/>
                  <a:gd name="connsiteY1" fmla="*/ 1080136 h 1080136"/>
                  <a:gd name="connsiteX2" fmla="*/ 0 w 1080000"/>
                  <a:gd name="connsiteY2" fmla="*/ 1080136 h 1080136"/>
                  <a:gd name="connsiteX3" fmla="*/ 0 w 1080000"/>
                  <a:gd name="connsiteY3" fmla="*/ 136 h 1080136"/>
                  <a:gd name="connsiteX0" fmla="*/ 0 w 1080000"/>
                  <a:gd name="connsiteY0" fmla="*/ 136 h 1080136"/>
                  <a:gd name="connsiteX1" fmla="*/ 765675 w 1080000"/>
                  <a:gd name="connsiteY1" fmla="*/ 320517 h 1080136"/>
                  <a:gd name="connsiteX0" fmla="*/ 0 w 1080000"/>
                  <a:gd name="connsiteY0" fmla="*/ 404 h 1080404"/>
                  <a:gd name="connsiteX1" fmla="*/ 1080000 w 1080000"/>
                  <a:gd name="connsiteY1" fmla="*/ 1080404 h 1080404"/>
                  <a:gd name="connsiteX2" fmla="*/ 0 w 1080000"/>
                  <a:gd name="connsiteY2" fmla="*/ 1080404 h 1080404"/>
                  <a:gd name="connsiteX3" fmla="*/ 0 w 1080000"/>
                  <a:gd name="connsiteY3" fmla="*/ 404 h 1080404"/>
                  <a:gd name="connsiteX0" fmla="*/ 0 w 1080000"/>
                  <a:gd name="connsiteY0" fmla="*/ 404 h 1080404"/>
                  <a:gd name="connsiteX1" fmla="*/ 765675 w 1080000"/>
                  <a:gd name="connsiteY1" fmla="*/ 320785 h 1080404"/>
                  <a:gd name="connsiteX0" fmla="*/ 0 w 1080000"/>
                  <a:gd name="connsiteY0" fmla="*/ 404 h 1080404"/>
                  <a:gd name="connsiteX1" fmla="*/ 1080000 w 1080000"/>
                  <a:gd name="connsiteY1" fmla="*/ 1080404 h 1080404"/>
                  <a:gd name="connsiteX2" fmla="*/ 0 w 1080000"/>
                  <a:gd name="connsiteY2" fmla="*/ 1080404 h 1080404"/>
                  <a:gd name="connsiteX3" fmla="*/ 0 w 1080000"/>
                  <a:gd name="connsiteY3" fmla="*/ 404 h 1080404"/>
                  <a:gd name="connsiteX0" fmla="*/ 4762 w 1080000"/>
                  <a:gd name="connsiteY0" fmla="*/ 71841 h 1080404"/>
                  <a:gd name="connsiteX1" fmla="*/ 765675 w 1080000"/>
                  <a:gd name="connsiteY1" fmla="*/ 320785 h 1080404"/>
                  <a:gd name="connsiteX0" fmla="*/ 0 w 1080000"/>
                  <a:gd name="connsiteY0" fmla="*/ 2382 h 1082382"/>
                  <a:gd name="connsiteX1" fmla="*/ 1080000 w 1080000"/>
                  <a:gd name="connsiteY1" fmla="*/ 1082382 h 1082382"/>
                  <a:gd name="connsiteX2" fmla="*/ 0 w 1080000"/>
                  <a:gd name="connsiteY2" fmla="*/ 1082382 h 1082382"/>
                  <a:gd name="connsiteX3" fmla="*/ 0 w 1080000"/>
                  <a:gd name="connsiteY3" fmla="*/ 2382 h 1082382"/>
                  <a:gd name="connsiteX0" fmla="*/ 16668 w 1080000"/>
                  <a:gd name="connsiteY0" fmla="*/ 0 h 1082382"/>
                  <a:gd name="connsiteX1" fmla="*/ 765675 w 1080000"/>
                  <a:gd name="connsiteY1" fmla="*/ 322763 h 1082382"/>
                  <a:gd name="connsiteX0" fmla="*/ 0 w 1080000"/>
                  <a:gd name="connsiteY0" fmla="*/ 405 h 1080405"/>
                  <a:gd name="connsiteX1" fmla="*/ 1080000 w 1080000"/>
                  <a:gd name="connsiteY1" fmla="*/ 1080405 h 1080405"/>
                  <a:gd name="connsiteX2" fmla="*/ 0 w 1080000"/>
                  <a:gd name="connsiteY2" fmla="*/ 1080405 h 1080405"/>
                  <a:gd name="connsiteX3" fmla="*/ 0 w 1080000"/>
                  <a:gd name="connsiteY3" fmla="*/ 405 h 1080405"/>
                  <a:gd name="connsiteX0" fmla="*/ 4762 w 1080000"/>
                  <a:gd name="connsiteY0" fmla="*/ 404 h 1080405"/>
                  <a:gd name="connsiteX1" fmla="*/ 765675 w 1080000"/>
                  <a:gd name="connsiteY1" fmla="*/ 320786 h 1080405"/>
                  <a:gd name="connsiteX0" fmla="*/ 0 w 1080000"/>
                  <a:gd name="connsiteY0" fmla="*/ 405 h 1080405"/>
                  <a:gd name="connsiteX1" fmla="*/ 1080000 w 1080000"/>
                  <a:gd name="connsiteY1" fmla="*/ 1080405 h 1080405"/>
                  <a:gd name="connsiteX2" fmla="*/ 0 w 1080000"/>
                  <a:gd name="connsiteY2" fmla="*/ 1080405 h 1080405"/>
                  <a:gd name="connsiteX3" fmla="*/ 0 w 1080000"/>
                  <a:gd name="connsiteY3" fmla="*/ 405 h 1080405"/>
                  <a:gd name="connsiteX0" fmla="*/ 4762 w 1080000"/>
                  <a:gd name="connsiteY0" fmla="*/ 404 h 1080405"/>
                  <a:gd name="connsiteX1" fmla="*/ 765675 w 1080000"/>
                  <a:gd name="connsiteY1" fmla="*/ 320786 h 1080405"/>
                  <a:gd name="connsiteX0" fmla="*/ 0 w 1080000"/>
                  <a:gd name="connsiteY0" fmla="*/ 405 h 1080405"/>
                  <a:gd name="connsiteX1" fmla="*/ 1080000 w 1080000"/>
                  <a:gd name="connsiteY1" fmla="*/ 1080405 h 1080405"/>
                  <a:gd name="connsiteX2" fmla="*/ 0 w 1080000"/>
                  <a:gd name="connsiteY2" fmla="*/ 1080405 h 1080405"/>
                  <a:gd name="connsiteX3" fmla="*/ 0 w 1080000"/>
                  <a:gd name="connsiteY3" fmla="*/ 405 h 1080405"/>
                  <a:gd name="connsiteX0" fmla="*/ 4762 w 1080000"/>
                  <a:gd name="connsiteY0" fmla="*/ 404 h 1080405"/>
                  <a:gd name="connsiteX1" fmla="*/ 765675 w 1080000"/>
                  <a:gd name="connsiteY1" fmla="*/ 320786 h 1080405"/>
                  <a:gd name="connsiteX0" fmla="*/ 0 w 1080000"/>
                  <a:gd name="connsiteY0" fmla="*/ 405 h 1080405"/>
                  <a:gd name="connsiteX1" fmla="*/ 1080000 w 1080000"/>
                  <a:gd name="connsiteY1" fmla="*/ 1080405 h 1080405"/>
                  <a:gd name="connsiteX2" fmla="*/ 0 w 1080000"/>
                  <a:gd name="connsiteY2" fmla="*/ 1080405 h 1080405"/>
                  <a:gd name="connsiteX3" fmla="*/ 0 w 1080000"/>
                  <a:gd name="connsiteY3" fmla="*/ 405 h 1080405"/>
                  <a:gd name="connsiteX0" fmla="*/ 4762 w 1080000"/>
                  <a:gd name="connsiteY0" fmla="*/ 404 h 1080405"/>
                  <a:gd name="connsiteX1" fmla="*/ 765675 w 1080000"/>
                  <a:gd name="connsiteY1" fmla="*/ 320786 h 1080405"/>
                  <a:gd name="connsiteX0" fmla="*/ 0 w 765675"/>
                  <a:gd name="connsiteY0" fmla="*/ 69228 h 1149228"/>
                  <a:gd name="connsiteX1" fmla="*/ 765675 w 765675"/>
                  <a:gd name="connsiteY1" fmla="*/ 391991 h 1149228"/>
                  <a:gd name="connsiteX2" fmla="*/ 0 w 765675"/>
                  <a:gd name="connsiteY2" fmla="*/ 1149228 h 1149228"/>
                  <a:gd name="connsiteX3" fmla="*/ 0 w 765675"/>
                  <a:gd name="connsiteY3" fmla="*/ 69228 h 1149228"/>
                  <a:gd name="connsiteX0" fmla="*/ 4762 w 765675"/>
                  <a:gd name="connsiteY0" fmla="*/ 69227 h 1149228"/>
                  <a:gd name="connsiteX1" fmla="*/ 765675 w 765675"/>
                  <a:gd name="connsiteY1" fmla="*/ 389609 h 1149228"/>
                  <a:gd name="connsiteX0" fmla="*/ 0 w 765675"/>
                  <a:gd name="connsiteY0" fmla="*/ 1097 h 1081097"/>
                  <a:gd name="connsiteX1" fmla="*/ 765675 w 765675"/>
                  <a:gd name="connsiteY1" fmla="*/ 323860 h 1081097"/>
                  <a:gd name="connsiteX2" fmla="*/ 0 w 765675"/>
                  <a:gd name="connsiteY2" fmla="*/ 1081097 h 1081097"/>
                  <a:gd name="connsiteX3" fmla="*/ 0 w 765675"/>
                  <a:gd name="connsiteY3" fmla="*/ 1097 h 1081097"/>
                  <a:gd name="connsiteX0" fmla="*/ 4762 w 765675"/>
                  <a:gd name="connsiteY0" fmla="*/ 1096 h 1081097"/>
                  <a:gd name="connsiteX1" fmla="*/ 765675 w 765675"/>
                  <a:gd name="connsiteY1" fmla="*/ 321478 h 1081097"/>
                  <a:gd name="connsiteX0" fmla="*/ 0 w 765675"/>
                  <a:gd name="connsiteY0" fmla="*/ 1097 h 1081097"/>
                  <a:gd name="connsiteX1" fmla="*/ 765675 w 765675"/>
                  <a:gd name="connsiteY1" fmla="*/ 323860 h 1081097"/>
                  <a:gd name="connsiteX2" fmla="*/ 0 w 765675"/>
                  <a:gd name="connsiteY2" fmla="*/ 1081097 h 1081097"/>
                  <a:gd name="connsiteX3" fmla="*/ 0 w 765675"/>
                  <a:gd name="connsiteY3" fmla="*/ 1097 h 1081097"/>
                  <a:gd name="connsiteX0" fmla="*/ 4762 w 765675"/>
                  <a:gd name="connsiteY0" fmla="*/ 1096 h 1081097"/>
                  <a:gd name="connsiteX1" fmla="*/ 765675 w 765675"/>
                  <a:gd name="connsiteY1" fmla="*/ 321478 h 1081097"/>
                  <a:gd name="connsiteX0" fmla="*/ 0 w 765675"/>
                  <a:gd name="connsiteY0" fmla="*/ 1097 h 1081097"/>
                  <a:gd name="connsiteX1" fmla="*/ 765675 w 765675"/>
                  <a:gd name="connsiteY1" fmla="*/ 323860 h 1081097"/>
                  <a:gd name="connsiteX2" fmla="*/ 0 w 765675"/>
                  <a:gd name="connsiteY2" fmla="*/ 1081097 h 1081097"/>
                  <a:gd name="connsiteX3" fmla="*/ 0 w 765675"/>
                  <a:gd name="connsiteY3" fmla="*/ 1097 h 1081097"/>
                  <a:gd name="connsiteX0" fmla="*/ 7143 w 765675"/>
                  <a:gd name="connsiteY0" fmla="*/ 39196 h 1081097"/>
                  <a:gd name="connsiteX1" fmla="*/ 765675 w 765675"/>
                  <a:gd name="connsiteY1" fmla="*/ 321478 h 1081097"/>
                  <a:gd name="connsiteX0" fmla="*/ 0 w 765675"/>
                  <a:gd name="connsiteY0" fmla="*/ 0 h 1080000"/>
                  <a:gd name="connsiteX1" fmla="*/ 765675 w 765675"/>
                  <a:gd name="connsiteY1" fmla="*/ 322763 h 1080000"/>
                  <a:gd name="connsiteX2" fmla="*/ 0 w 765675"/>
                  <a:gd name="connsiteY2" fmla="*/ 1080000 h 1080000"/>
                  <a:gd name="connsiteX3" fmla="*/ 0 w 765675"/>
                  <a:gd name="connsiteY3" fmla="*/ 0 h 1080000"/>
                  <a:gd name="connsiteX0" fmla="*/ 7143 w 765675"/>
                  <a:gd name="connsiteY0" fmla="*/ 38099 h 1080000"/>
                  <a:gd name="connsiteX1" fmla="*/ 765675 w 765675"/>
                  <a:gd name="connsiteY1" fmla="*/ 320381 h 1080000"/>
                  <a:gd name="connsiteX0" fmla="*/ 0 w 765675"/>
                  <a:gd name="connsiteY0" fmla="*/ 1 h 1080001"/>
                  <a:gd name="connsiteX1" fmla="*/ 765675 w 765675"/>
                  <a:gd name="connsiteY1" fmla="*/ 322764 h 1080001"/>
                  <a:gd name="connsiteX2" fmla="*/ 0 w 765675"/>
                  <a:gd name="connsiteY2" fmla="*/ 1080001 h 1080001"/>
                  <a:gd name="connsiteX3" fmla="*/ 0 w 765675"/>
                  <a:gd name="connsiteY3" fmla="*/ 1 h 1080001"/>
                  <a:gd name="connsiteX0" fmla="*/ 2381 w 765675"/>
                  <a:gd name="connsiteY0" fmla="*/ 0 h 1080001"/>
                  <a:gd name="connsiteX1" fmla="*/ 765675 w 765675"/>
                  <a:gd name="connsiteY1" fmla="*/ 320382 h 1080001"/>
                  <a:gd name="connsiteX0" fmla="*/ 0 w 765675"/>
                  <a:gd name="connsiteY0" fmla="*/ 1 h 1080001"/>
                  <a:gd name="connsiteX1" fmla="*/ 765675 w 765675"/>
                  <a:gd name="connsiteY1" fmla="*/ 322764 h 1080001"/>
                  <a:gd name="connsiteX2" fmla="*/ 0 w 765675"/>
                  <a:gd name="connsiteY2" fmla="*/ 1080001 h 1080001"/>
                  <a:gd name="connsiteX3" fmla="*/ 0 w 765675"/>
                  <a:gd name="connsiteY3" fmla="*/ 1 h 1080001"/>
                  <a:gd name="connsiteX0" fmla="*/ 2381 w 765675"/>
                  <a:gd name="connsiteY0" fmla="*/ 0 h 1080001"/>
                  <a:gd name="connsiteX1" fmla="*/ 765675 w 765675"/>
                  <a:gd name="connsiteY1" fmla="*/ 320382 h 1080001"/>
                  <a:gd name="connsiteX0" fmla="*/ 0 w 765675"/>
                  <a:gd name="connsiteY0" fmla="*/ 283 h 1080283"/>
                  <a:gd name="connsiteX1" fmla="*/ 765675 w 765675"/>
                  <a:gd name="connsiteY1" fmla="*/ 323046 h 1080283"/>
                  <a:gd name="connsiteX2" fmla="*/ 0 w 765675"/>
                  <a:gd name="connsiteY2" fmla="*/ 1080283 h 1080283"/>
                  <a:gd name="connsiteX3" fmla="*/ 0 w 765675"/>
                  <a:gd name="connsiteY3" fmla="*/ 283 h 1080283"/>
                  <a:gd name="connsiteX0" fmla="*/ 2381 w 765675"/>
                  <a:gd name="connsiteY0" fmla="*/ 282 h 1080283"/>
                  <a:gd name="connsiteX1" fmla="*/ 765675 w 765675"/>
                  <a:gd name="connsiteY1" fmla="*/ 320664 h 108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5675" h="1080283" stroke="0" extrusionOk="0">
                    <a:moveTo>
                      <a:pt x="0" y="283"/>
                    </a:moveTo>
                    <a:cubicBezTo>
                      <a:pt x="448829" y="7426"/>
                      <a:pt x="620418" y="159966"/>
                      <a:pt x="765675" y="323046"/>
                    </a:cubicBezTo>
                    <a:lnTo>
                      <a:pt x="0" y="1080283"/>
                    </a:lnTo>
                    <a:lnTo>
                      <a:pt x="0" y="283"/>
                    </a:lnTo>
                    <a:close/>
                  </a:path>
                  <a:path w="765675" h="1080283" fill="none">
                    <a:moveTo>
                      <a:pt x="2381" y="282"/>
                    </a:moveTo>
                    <a:cubicBezTo>
                      <a:pt x="479786" y="-9242"/>
                      <a:pt x="656137" y="224258"/>
                      <a:pt x="765675" y="320664"/>
                    </a:cubicBezTo>
                  </a:path>
                </a:pathLst>
              </a:custGeom>
              <a:grpFill/>
              <a:ln w="381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2" name="Arc 62"/>
              <p:cNvSpPr/>
              <p:nvPr/>
            </p:nvSpPr>
            <p:spPr bwMode="auto">
              <a:xfrm rot="2822941">
                <a:off x="7380096" y="3389590"/>
                <a:ext cx="765675" cy="1080283"/>
              </a:xfrm>
              <a:custGeom>
                <a:avLst/>
                <a:gdLst>
                  <a:gd name="connsiteX0" fmla="*/ 1080000 w 2160000"/>
                  <a:gd name="connsiteY0" fmla="*/ 0 h 2160000"/>
                  <a:gd name="connsiteX1" fmla="*/ 2160000 w 2160000"/>
                  <a:gd name="connsiteY1" fmla="*/ 1080000 h 2160000"/>
                  <a:gd name="connsiteX2" fmla="*/ 1080000 w 2160000"/>
                  <a:gd name="connsiteY2" fmla="*/ 1080000 h 2160000"/>
                  <a:gd name="connsiteX3" fmla="*/ 1080000 w 2160000"/>
                  <a:gd name="connsiteY3" fmla="*/ 0 h 2160000"/>
                  <a:gd name="connsiteX0" fmla="*/ 1080000 w 2160000"/>
                  <a:gd name="connsiteY0" fmla="*/ 0 h 2160000"/>
                  <a:gd name="connsiteX1" fmla="*/ 2160000 w 2160000"/>
                  <a:gd name="connsiteY1" fmla="*/ 1080000 h 2160000"/>
                  <a:gd name="connsiteX0" fmla="*/ 0 w 1080000"/>
                  <a:gd name="connsiteY0" fmla="*/ 63801 h 1143801"/>
                  <a:gd name="connsiteX1" fmla="*/ 1080000 w 1080000"/>
                  <a:gd name="connsiteY1" fmla="*/ 1143801 h 1143801"/>
                  <a:gd name="connsiteX2" fmla="*/ 0 w 1080000"/>
                  <a:gd name="connsiteY2" fmla="*/ 1143801 h 1143801"/>
                  <a:gd name="connsiteX3" fmla="*/ 0 w 1080000"/>
                  <a:gd name="connsiteY3" fmla="*/ 63801 h 1143801"/>
                  <a:gd name="connsiteX0" fmla="*/ 0 w 1080000"/>
                  <a:gd name="connsiteY0" fmla="*/ 63801 h 1143801"/>
                  <a:gd name="connsiteX1" fmla="*/ 765675 w 1080000"/>
                  <a:gd name="connsiteY1" fmla="*/ 384182 h 1143801"/>
                  <a:gd name="connsiteX0" fmla="*/ 0 w 1080000"/>
                  <a:gd name="connsiteY0" fmla="*/ 0 h 1080000"/>
                  <a:gd name="connsiteX1" fmla="*/ 1080000 w 1080000"/>
                  <a:gd name="connsiteY1" fmla="*/ 1080000 h 1080000"/>
                  <a:gd name="connsiteX2" fmla="*/ 0 w 1080000"/>
                  <a:gd name="connsiteY2" fmla="*/ 1080000 h 1080000"/>
                  <a:gd name="connsiteX3" fmla="*/ 0 w 1080000"/>
                  <a:gd name="connsiteY3" fmla="*/ 0 h 1080000"/>
                  <a:gd name="connsiteX0" fmla="*/ 0 w 1080000"/>
                  <a:gd name="connsiteY0" fmla="*/ 0 h 1080000"/>
                  <a:gd name="connsiteX1" fmla="*/ 765675 w 1080000"/>
                  <a:gd name="connsiteY1" fmla="*/ 320381 h 1080000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0 w 1080000"/>
                  <a:gd name="connsiteY0" fmla="*/ 524 h 1080524"/>
                  <a:gd name="connsiteX1" fmla="*/ 765675 w 1080000"/>
                  <a:gd name="connsiteY1" fmla="*/ 320905 h 1080524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14287 w 1080000"/>
                  <a:gd name="connsiteY0" fmla="*/ 36243 h 1080524"/>
                  <a:gd name="connsiteX1" fmla="*/ 765675 w 1080000"/>
                  <a:gd name="connsiteY1" fmla="*/ 320905 h 1080524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30956 w 1080000"/>
                  <a:gd name="connsiteY0" fmla="*/ 2905 h 1080524"/>
                  <a:gd name="connsiteX1" fmla="*/ 765675 w 1080000"/>
                  <a:gd name="connsiteY1" fmla="*/ 320905 h 1080524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30956 w 1080000"/>
                  <a:gd name="connsiteY0" fmla="*/ 2905 h 1080524"/>
                  <a:gd name="connsiteX1" fmla="*/ 765675 w 1080000"/>
                  <a:gd name="connsiteY1" fmla="*/ 320905 h 1080524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0 w 1080000"/>
                  <a:gd name="connsiteY0" fmla="*/ 524 h 1080524"/>
                  <a:gd name="connsiteX1" fmla="*/ 765675 w 1080000"/>
                  <a:gd name="connsiteY1" fmla="*/ 320905 h 1080524"/>
                  <a:gd name="connsiteX0" fmla="*/ 0 w 1080000"/>
                  <a:gd name="connsiteY0" fmla="*/ 136 h 1080136"/>
                  <a:gd name="connsiteX1" fmla="*/ 1080000 w 1080000"/>
                  <a:gd name="connsiteY1" fmla="*/ 1080136 h 1080136"/>
                  <a:gd name="connsiteX2" fmla="*/ 0 w 1080000"/>
                  <a:gd name="connsiteY2" fmla="*/ 1080136 h 1080136"/>
                  <a:gd name="connsiteX3" fmla="*/ 0 w 1080000"/>
                  <a:gd name="connsiteY3" fmla="*/ 136 h 1080136"/>
                  <a:gd name="connsiteX0" fmla="*/ 0 w 1080000"/>
                  <a:gd name="connsiteY0" fmla="*/ 136 h 1080136"/>
                  <a:gd name="connsiteX1" fmla="*/ 765675 w 1080000"/>
                  <a:gd name="connsiteY1" fmla="*/ 320517 h 1080136"/>
                  <a:gd name="connsiteX0" fmla="*/ 0 w 1080000"/>
                  <a:gd name="connsiteY0" fmla="*/ 404 h 1080404"/>
                  <a:gd name="connsiteX1" fmla="*/ 1080000 w 1080000"/>
                  <a:gd name="connsiteY1" fmla="*/ 1080404 h 1080404"/>
                  <a:gd name="connsiteX2" fmla="*/ 0 w 1080000"/>
                  <a:gd name="connsiteY2" fmla="*/ 1080404 h 1080404"/>
                  <a:gd name="connsiteX3" fmla="*/ 0 w 1080000"/>
                  <a:gd name="connsiteY3" fmla="*/ 404 h 1080404"/>
                  <a:gd name="connsiteX0" fmla="*/ 0 w 1080000"/>
                  <a:gd name="connsiteY0" fmla="*/ 404 h 1080404"/>
                  <a:gd name="connsiteX1" fmla="*/ 765675 w 1080000"/>
                  <a:gd name="connsiteY1" fmla="*/ 320785 h 1080404"/>
                  <a:gd name="connsiteX0" fmla="*/ 0 w 1080000"/>
                  <a:gd name="connsiteY0" fmla="*/ 404 h 1080404"/>
                  <a:gd name="connsiteX1" fmla="*/ 1080000 w 1080000"/>
                  <a:gd name="connsiteY1" fmla="*/ 1080404 h 1080404"/>
                  <a:gd name="connsiteX2" fmla="*/ 0 w 1080000"/>
                  <a:gd name="connsiteY2" fmla="*/ 1080404 h 1080404"/>
                  <a:gd name="connsiteX3" fmla="*/ 0 w 1080000"/>
                  <a:gd name="connsiteY3" fmla="*/ 404 h 1080404"/>
                  <a:gd name="connsiteX0" fmla="*/ 4762 w 1080000"/>
                  <a:gd name="connsiteY0" fmla="*/ 71841 h 1080404"/>
                  <a:gd name="connsiteX1" fmla="*/ 765675 w 1080000"/>
                  <a:gd name="connsiteY1" fmla="*/ 320785 h 1080404"/>
                  <a:gd name="connsiteX0" fmla="*/ 0 w 1080000"/>
                  <a:gd name="connsiteY0" fmla="*/ 2382 h 1082382"/>
                  <a:gd name="connsiteX1" fmla="*/ 1080000 w 1080000"/>
                  <a:gd name="connsiteY1" fmla="*/ 1082382 h 1082382"/>
                  <a:gd name="connsiteX2" fmla="*/ 0 w 1080000"/>
                  <a:gd name="connsiteY2" fmla="*/ 1082382 h 1082382"/>
                  <a:gd name="connsiteX3" fmla="*/ 0 w 1080000"/>
                  <a:gd name="connsiteY3" fmla="*/ 2382 h 1082382"/>
                  <a:gd name="connsiteX0" fmla="*/ 16668 w 1080000"/>
                  <a:gd name="connsiteY0" fmla="*/ 0 h 1082382"/>
                  <a:gd name="connsiteX1" fmla="*/ 765675 w 1080000"/>
                  <a:gd name="connsiteY1" fmla="*/ 322763 h 1082382"/>
                  <a:gd name="connsiteX0" fmla="*/ 0 w 1080000"/>
                  <a:gd name="connsiteY0" fmla="*/ 405 h 1080405"/>
                  <a:gd name="connsiteX1" fmla="*/ 1080000 w 1080000"/>
                  <a:gd name="connsiteY1" fmla="*/ 1080405 h 1080405"/>
                  <a:gd name="connsiteX2" fmla="*/ 0 w 1080000"/>
                  <a:gd name="connsiteY2" fmla="*/ 1080405 h 1080405"/>
                  <a:gd name="connsiteX3" fmla="*/ 0 w 1080000"/>
                  <a:gd name="connsiteY3" fmla="*/ 405 h 1080405"/>
                  <a:gd name="connsiteX0" fmla="*/ 4762 w 1080000"/>
                  <a:gd name="connsiteY0" fmla="*/ 404 h 1080405"/>
                  <a:gd name="connsiteX1" fmla="*/ 765675 w 1080000"/>
                  <a:gd name="connsiteY1" fmla="*/ 320786 h 1080405"/>
                  <a:gd name="connsiteX0" fmla="*/ 0 w 1080000"/>
                  <a:gd name="connsiteY0" fmla="*/ 405 h 1080405"/>
                  <a:gd name="connsiteX1" fmla="*/ 1080000 w 1080000"/>
                  <a:gd name="connsiteY1" fmla="*/ 1080405 h 1080405"/>
                  <a:gd name="connsiteX2" fmla="*/ 0 w 1080000"/>
                  <a:gd name="connsiteY2" fmla="*/ 1080405 h 1080405"/>
                  <a:gd name="connsiteX3" fmla="*/ 0 w 1080000"/>
                  <a:gd name="connsiteY3" fmla="*/ 405 h 1080405"/>
                  <a:gd name="connsiteX0" fmla="*/ 4762 w 1080000"/>
                  <a:gd name="connsiteY0" fmla="*/ 404 h 1080405"/>
                  <a:gd name="connsiteX1" fmla="*/ 765675 w 1080000"/>
                  <a:gd name="connsiteY1" fmla="*/ 320786 h 1080405"/>
                  <a:gd name="connsiteX0" fmla="*/ 0 w 1080000"/>
                  <a:gd name="connsiteY0" fmla="*/ 405 h 1080405"/>
                  <a:gd name="connsiteX1" fmla="*/ 1080000 w 1080000"/>
                  <a:gd name="connsiteY1" fmla="*/ 1080405 h 1080405"/>
                  <a:gd name="connsiteX2" fmla="*/ 0 w 1080000"/>
                  <a:gd name="connsiteY2" fmla="*/ 1080405 h 1080405"/>
                  <a:gd name="connsiteX3" fmla="*/ 0 w 1080000"/>
                  <a:gd name="connsiteY3" fmla="*/ 405 h 1080405"/>
                  <a:gd name="connsiteX0" fmla="*/ 4762 w 1080000"/>
                  <a:gd name="connsiteY0" fmla="*/ 404 h 1080405"/>
                  <a:gd name="connsiteX1" fmla="*/ 765675 w 1080000"/>
                  <a:gd name="connsiteY1" fmla="*/ 320786 h 1080405"/>
                  <a:gd name="connsiteX0" fmla="*/ 0 w 1080000"/>
                  <a:gd name="connsiteY0" fmla="*/ 405 h 1080405"/>
                  <a:gd name="connsiteX1" fmla="*/ 1080000 w 1080000"/>
                  <a:gd name="connsiteY1" fmla="*/ 1080405 h 1080405"/>
                  <a:gd name="connsiteX2" fmla="*/ 0 w 1080000"/>
                  <a:gd name="connsiteY2" fmla="*/ 1080405 h 1080405"/>
                  <a:gd name="connsiteX3" fmla="*/ 0 w 1080000"/>
                  <a:gd name="connsiteY3" fmla="*/ 405 h 1080405"/>
                  <a:gd name="connsiteX0" fmla="*/ 4762 w 1080000"/>
                  <a:gd name="connsiteY0" fmla="*/ 404 h 1080405"/>
                  <a:gd name="connsiteX1" fmla="*/ 765675 w 1080000"/>
                  <a:gd name="connsiteY1" fmla="*/ 320786 h 1080405"/>
                  <a:gd name="connsiteX0" fmla="*/ 0 w 765675"/>
                  <a:gd name="connsiteY0" fmla="*/ 69228 h 1149228"/>
                  <a:gd name="connsiteX1" fmla="*/ 765675 w 765675"/>
                  <a:gd name="connsiteY1" fmla="*/ 391991 h 1149228"/>
                  <a:gd name="connsiteX2" fmla="*/ 0 w 765675"/>
                  <a:gd name="connsiteY2" fmla="*/ 1149228 h 1149228"/>
                  <a:gd name="connsiteX3" fmla="*/ 0 w 765675"/>
                  <a:gd name="connsiteY3" fmla="*/ 69228 h 1149228"/>
                  <a:gd name="connsiteX0" fmla="*/ 4762 w 765675"/>
                  <a:gd name="connsiteY0" fmla="*/ 69227 h 1149228"/>
                  <a:gd name="connsiteX1" fmla="*/ 765675 w 765675"/>
                  <a:gd name="connsiteY1" fmla="*/ 389609 h 1149228"/>
                  <a:gd name="connsiteX0" fmla="*/ 0 w 765675"/>
                  <a:gd name="connsiteY0" fmla="*/ 1097 h 1081097"/>
                  <a:gd name="connsiteX1" fmla="*/ 765675 w 765675"/>
                  <a:gd name="connsiteY1" fmla="*/ 323860 h 1081097"/>
                  <a:gd name="connsiteX2" fmla="*/ 0 w 765675"/>
                  <a:gd name="connsiteY2" fmla="*/ 1081097 h 1081097"/>
                  <a:gd name="connsiteX3" fmla="*/ 0 w 765675"/>
                  <a:gd name="connsiteY3" fmla="*/ 1097 h 1081097"/>
                  <a:gd name="connsiteX0" fmla="*/ 4762 w 765675"/>
                  <a:gd name="connsiteY0" fmla="*/ 1096 h 1081097"/>
                  <a:gd name="connsiteX1" fmla="*/ 765675 w 765675"/>
                  <a:gd name="connsiteY1" fmla="*/ 321478 h 1081097"/>
                  <a:gd name="connsiteX0" fmla="*/ 0 w 765675"/>
                  <a:gd name="connsiteY0" fmla="*/ 1097 h 1081097"/>
                  <a:gd name="connsiteX1" fmla="*/ 765675 w 765675"/>
                  <a:gd name="connsiteY1" fmla="*/ 323860 h 1081097"/>
                  <a:gd name="connsiteX2" fmla="*/ 0 w 765675"/>
                  <a:gd name="connsiteY2" fmla="*/ 1081097 h 1081097"/>
                  <a:gd name="connsiteX3" fmla="*/ 0 w 765675"/>
                  <a:gd name="connsiteY3" fmla="*/ 1097 h 1081097"/>
                  <a:gd name="connsiteX0" fmla="*/ 4762 w 765675"/>
                  <a:gd name="connsiteY0" fmla="*/ 1096 h 1081097"/>
                  <a:gd name="connsiteX1" fmla="*/ 765675 w 765675"/>
                  <a:gd name="connsiteY1" fmla="*/ 321478 h 1081097"/>
                  <a:gd name="connsiteX0" fmla="*/ 0 w 765675"/>
                  <a:gd name="connsiteY0" fmla="*/ 1097 h 1081097"/>
                  <a:gd name="connsiteX1" fmla="*/ 765675 w 765675"/>
                  <a:gd name="connsiteY1" fmla="*/ 323860 h 1081097"/>
                  <a:gd name="connsiteX2" fmla="*/ 0 w 765675"/>
                  <a:gd name="connsiteY2" fmla="*/ 1081097 h 1081097"/>
                  <a:gd name="connsiteX3" fmla="*/ 0 w 765675"/>
                  <a:gd name="connsiteY3" fmla="*/ 1097 h 1081097"/>
                  <a:gd name="connsiteX0" fmla="*/ 7143 w 765675"/>
                  <a:gd name="connsiteY0" fmla="*/ 39196 h 1081097"/>
                  <a:gd name="connsiteX1" fmla="*/ 765675 w 765675"/>
                  <a:gd name="connsiteY1" fmla="*/ 321478 h 1081097"/>
                  <a:gd name="connsiteX0" fmla="*/ 0 w 765675"/>
                  <a:gd name="connsiteY0" fmla="*/ 0 h 1080000"/>
                  <a:gd name="connsiteX1" fmla="*/ 765675 w 765675"/>
                  <a:gd name="connsiteY1" fmla="*/ 322763 h 1080000"/>
                  <a:gd name="connsiteX2" fmla="*/ 0 w 765675"/>
                  <a:gd name="connsiteY2" fmla="*/ 1080000 h 1080000"/>
                  <a:gd name="connsiteX3" fmla="*/ 0 w 765675"/>
                  <a:gd name="connsiteY3" fmla="*/ 0 h 1080000"/>
                  <a:gd name="connsiteX0" fmla="*/ 7143 w 765675"/>
                  <a:gd name="connsiteY0" fmla="*/ 38099 h 1080000"/>
                  <a:gd name="connsiteX1" fmla="*/ 765675 w 765675"/>
                  <a:gd name="connsiteY1" fmla="*/ 320381 h 1080000"/>
                  <a:gd name="connsiteX0" fmla="*/ 0 w 765675"/>
                  <a:gd name="connsiteY0" fmla="*/ 1 h 1080001"/>
                  <a:gd name="connsiteX1" fmla="*/ 765675 w 765675"/>
                  <a:gd name="connsiteY1" fmla="*/ 322764 h 1080001"/>
                  <a:gd name="connsiteX2" fmla="*/ 0 w 765675"/>
                  <a:gd name="connsiteY2" fmla="*/ 1080001 h 1080001"/>
                  <a:gd name="connsiteX3" fmla="*/ 0 w 765675"/>
                  <a:gd name="connsiteY3" fmla="*/ 1 h 1080001"/>
                  <a:gd name="connsiteX0" fmla="*/ 2381 w 765675"/>
                  <a:gd name="connsiteY0" fmla="*/ 0 h 1080001"/>
                  <a:gd name="connsiteX1" fmla="*/ 765675 w 765675"/>
                  <a:gd name="connsiteY1" fmla="*/ 320382 h 1080001"/>
                  <a:gd name="connsiteX0" fmla="*/ 0 w 765675"/>
                  <a:gd name="connsiteY0" fmla="*/ 1 h 1080001"/>
                  <a:gd name="connsiteX1" fmla="*/ 765675 w 765675"/>
                  <a:gd name="connsiteY1" fmla="*/ 322764 h 1080001"/>
                  <a:gd name="connsiteX2" fmla="*/ 0 w 765675"/>
                  <a:gd name="connsiteY2" fmla="*/ 1080001 h 1080001"/>
                  <a:gd name="connsiteX3" fmla="*/ 0 w 765675"/>
                  <a:gd name="connsiteY3" fmla="*/ 1 h 1080001"/>
                  <a:gd name="connsiteX0" fmla="*/ 2381 w 765675"/>
                  <a:gd name="connsiteY0" fmla="*/ 0 h 1080001"/>
                  <a:gd name="connsiteX1" fmla="*/ 765675 w 765675"/>
                  <a:gd name="connsiteY1" fmla="*/ 320382 h 1080001"/>
                  <a:gd name="connsiteX0" fmla="*/ 0 w 765675"/>
                  <a:gd name="connsiteY0" fmla="*/ 283 h 1080283"/>
                  <a:gd name="connsiteX1" fmla="*/ 765675 w 765675"/>
                  <a:gd name="connsiteY1" fmla="*/ 323046 h 1080283"/>
                  <a:gd name="connsiteX2" fmla="*/ 0 w 765675"/>
                  <a:gd name="connsiteY2" fmla="*/ 1080283 h 1080283"/>
                  <a:gd name="connsiteX3" fmla="*/ 0 w 765675"/>
                  <a:gd name="connsiteY3" fmla="*/ 283 h 1080283"/>
                  <a:gd name="connsiteX0" fmla="*/ 2381 w 765675"/>
                  <a:gd name="connsiteY0" fmla="*/ 282 h 1080283"/>
                  <a:gd name="connsiteX1" fmla="*/ 765675 w 765675"/>
                  <a:gd name="connsiteY1" fmla="*/ 320664 h 108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5675" h="1080283" stroke="0" extrusionOk="0">
                    <a:moveTo>
                      <a:pt x="0" y="283"/>
                    </a:moveTo>
                    <a:cubicBezTo>
                      <a:pt x="448829" y="7426"/>
                      <a:pt x="620418" y="159966"/>
                      <a:pt x="765675" y="323046"/>
                    </a:cubicBezTo>
                    <a:lnTo>
                      <a:pt x="0" y="1080283"/>
                    </a:lnTo>
                    <a:lnTo>
                      <a:pt x="0" y="283"/>
                    </a:lnTo>
                    <a:close/>
                  </a:path>
                  <a:path w="765675" h="1080283" fill="none">
                    <a:moveTo>
                      <a:pt x="2381" y="282"/>
                    </a:moveTo>
                    <a:cubicBezTo>
                      <a:pt x="479786" y="-9242"/>
                      <a:pt x="656137" y="224258"/>
                      <a:pt x="765675" y="320664"/>
                    </a:cubicBezTo>
                  </a:path>
                </a:pathLst>
              </a:custGeom>
              <a:grpFill/>
              <a:ln w="381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cxnSp>
            <p:nvCxnSpPr>
              <p:cNvPr id="83" name="Straight Connector 82"/>
              <p:cNvCxnSpPr>
                <a:stCxn id="81" idx="1"/>
                <a:endCxn id="82" idx="0"/>
              </p:cNvCxnSpPr>
              <p:nvPr/>
            </p:nvCxnSpPr>
            <p:spPr bwMode="auto">
              <a:xfrm>
                <a:off x="7672038" y="3019969"/>
                <a:ext cx="226806" cy="263447"/>
              </a:xfrm>
              <a:prstGeom prst="line">
                <a:avLst/>
              </a:prstGeom>
              <a:grpFill/>
              <a:ln w="381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Straight Connector 83"/>
              <p:cNvCxnSpPr>
                <a:stCxn id="82" idx="1"/>
              </p:cNvCxnSpPr>
              <p:nvPr/>
            </p:nvCxnSpPr>
            <p:spPr bwMode="auto">
              <a:xfrm>
                <a:off x="8184432" y="4060398"/>
                <a:ext cx="0" cy="284934"/>
              </a:xfrm>
              <a:prstGeom prst="line">
                <a:avLst/>
              </a:prstGeom>
              <a:grpFill/>
              <a:ln w="381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Straight Connector 84"/>
              <p:cNvCxnSpPr/>
              <p:nvPr/>
            </p:nvCxnSpPr>
            <p:spPr bwMode="auto">
              <a:xfrm>
                <a:off x="6569060" y="2699305"/>
                <a:ext cx="345645" cy="0"/>
              </a:xfrm>
              <a:prstGeom prst="line">
                <a:avLst/>
              </a:prstGeom>
              <a:grpFill/>
              <a:ln w="381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6" name="Group 85"/>
            <p:cNvGrpSpPr/>
            <p:nvPr/>
          </p:nvGrpSpPr>
          <p:grpSpPr>
            <a:xfrm rot="10800000">
              <a:off x="4873449" y="4087272"/>
              <a:ext cx="1947528" cy="1648390"/>
              <a:chOff x="6341988" y="2696942"/>
              <a:chExt cx="1947528" cy="1648390"/>
            </a:xfrm>
            <a:noFill/>
          </p:grpSpPr>
          <p:sp>
            <p:nvSpPr>
              <p:cNvPr id="87" name="Arc 62"/>
              <p:cNvSpPr/>
              <p:nvPr/>
            </p:nvSpPr>
            <p:spPr bwMode="auto">
              <a:xfrm>
                <a:off x="6906363" y="2699305"/>
                <a:ext cx="765675" cy="1080283"/>
              </a:xfrm>
              <a:custGeom>
                <a:avLst/>
                <a:gdLst>
                  <a:gd name="connsiteX0" fmla="*/ 1080000 w 2160000"/>
                  <a:gd name="connsiteY0" fmla="*/ 0 h 2160000"/>
                  <a:gd name="connsiteX1" fmla="*/ 2160000 w 2160000"/>
                  <a:gd name="connsiteY1" fmla="*/ 1080000 h 2160000"/>
                  <a:gd name="connsiteX2" fmla="*/ 1080000 w 2160000"/>
                  <a:gd name="connsiteY2" fmla="*/ 1080000 h 2160000"/>
                  <a:gd name="connsiteX3" fmla="*/ 1080000 w 2160000"/>
                  <a:gd name="connsiteY3" fmla="*/ 0 h 2160000"/>
                  <a:gd name="connsiteX0" fmla="*/ 1080000 w 2160000"/>
                  <a:gd name="connsiteY0" fmla="*/ 0 h 2160000"/>
                  <a:gd name="connsiteX1" fmla="*/ 2160000 w 2160000"/>
                  <a:gd name="connsiteY1" fmla="*/ 1080000 h 2160000"/>
                  <a:gd name="connsiteX0" fmla="*/ 0 w 1080000"/>
                  <a:gd name="connsiteY0" fmla="*/ 63801 h 1143801"/>
                  <a:gd name="connsiteX1" fmla="*/ 1080000 w 1080000"/>
                  <a:gd name="connsiteY1" fmla="*/ 1143801 h 1143801"/>
                  <a:gd name="connsiteX2" fmla="*/ 0 w 1080000"/>
                  <a:gd name="connsiteY2" fmla="*/ 1143801 h 1143801"/>
                  <a:gd name="connsiteX3" fmla="*/ 0 w 1080000"/>
                  <a:gd name="connsiteY3" fmla="*/ 63801 h 1143801"/>
                  <a:gd name="connsiteX0" fmla="*/ 0 w 1080000"/>
                  <a:gd name="connsiteY0" fmla="*/ 63801 h 1143801"/>
                  <a:gd name="connsiteX1" fmla="*/ 765675 w 1080000"/>
                  <a:gd name="connsiteY1" fmla="*/ 384182 h 1143801"/>
                  <a:gd name="connsiteX0" fmla="*/ 0 w 1080000"/>
                  <a:gd name="connsiteY0" fmla="*/ 0 h 1080000"/>
                  <a:gd name="connsiteX1" fmla="*/ 1080000 w 1080000"/>
                  <a:gd name="connsiteY1" fmla="*/ 1080000 h 1080000"/>
                  <a:gd name="connsiteX2" fmla="*/ 0 w 1080000"/>
                  <a:gd name="connsiteY2" fmla="*/ 1080000 h 1080000"/>
                  <a:gd name="connsiteX3" fmla="*/ 0 w 1080000"/>
                  <a:gd name="connsiteY3" fmla="*/ 0 h 1080000"/>
                  <a:gd name="connsiteX0" fmla="*/ 0 w 1080000"/>
                  <a:gd name="connsiteY0" fmla="*/ 0 h 1080000"/>
                  <a:gd name="connsiteX1" fmla="*/ 765675 w 1080000"/>
                  <a:gd name="connsiteY1" fmla="*/ 320381 h 1080000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0 w 1080000"/>
                  <a:gd name="connsiteY0" fmla="*/ 524 h 1080524"/>
                  <a:gd name="connsiteX1" fmla="*/ 765675 w 1080000"/>
                  <a:gd name="connsiteY1" fmla="*/ 320905 h 1080524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14287 w 1080000"/>
                  <a:gd name="connsiteY0" fmla="*/ 36243 h 1080524"/>
                  <a:gd name="connsiteX1" fmla="*/ 765675 w 1080000"/>
                  <a:gd name="connsiteY1" fmla="*/ 320905 h 1080524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30956 w 1080000"/>
                  <a:gd name="connsiteY0" fmla="*/ 2905 h 1080524"/>
                  <a:gd name="connsiteX1" fmla="*/ 765675 w 1080000"/>
                  <a:gd name="connsiteY1" fmla="*/ 320905 h 1080524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30956 w 1080000"/>
                  <a:gd name="connsiteY0" fmla="*/ 2905 h 1080524"/>
                  <a:gd name="connsiteX1" fmla="*/ 765675 w 1080000"/>
                  <a:gd name="connsiteY1" fmla="*/ 320905 h 1080524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0 w 1080000"/>
                  <a:gd name="connsiteY0" fmla="*/ 524 h 1080524"/>
                  <a:gd name="connsiteX1" fmla="*/ 765675 w 1080000"/>
                  <a:gd name="connsiteY1" fmla="*/ 320905 h 1080524"/>
                  <a:gd name="connsiteX0" fmla="*/ 0 w 1080000"/>
                  <a:gd name="connsiteY0" fmla="*/ 136 h 1080136"/>
                  <a:gd name="connsiteX1" fmla="*/ 1080000 w 1080000"/>
                  <a:gd name="connsiteY1" fmla="*/ 1080136 h 1080136"/>
                  <a:gd name="connsiteX2" fmla="*/ 0 w 1080000"/>
                  <a:gd name="connsiteY2" fmla="*/ 1080136 h 1080136"/>
                  <a:gd name="connsiteX3" fmla="*/ 0 w 1080000"/>
                  <a:gd name="connsiteY3" fmla="*/ 136 h 1080136"/>
                  <a:gd name="connsiteX0" fmla="*/ 0 w 1080000"/>
                  <a:gd name="connsiteY0" fmla="*/ 136 h 1080136"/>
                  <a:gd name="connsiteX1" fmla="*/ 765675 w 1080000"/>
                  <a:gd name="connsiteY1" fmla="*/ 320517 h 1080136"/>
                  <a:gd name="connsiteX0" fmla="*/ 0 w 1080000"/>
                  <a:gd name="connsiteY0" fmla="*/ 404 h 1080404"/>
                  <a:gd name="connsiteX1" fmla="*/ 1080000 w 1080000"/>
                  <a:gd name="connsiteY1" fmla="*/ 1080404 h 1080404"/>
                  <a:gd name="connsiteX2" fmla="*/ 0 w 1080000"/>
                  <a:gd name="connsiteY2" fmla="*/ 1080404 h 1080404"/>
                  <a:gd name="connsiteX3" fmla="*/ 0 w 1080000"/>
                  <a:gd name="connsiteY3" fmla="*/ 404 h 1080404"/>
                  <a:gd name="connsiteX0" fmla="*/ 0 w 1080000"/>
                  <a:gd name="connsiteY0" fmla="*/ 404 h 1080404"/>
                  <a:gd name="connsiteX1" fmla="*/ 765675 w 1080000"/>
                  <a:gd name="connsiteY1" fmla="*/ 320785 h 1080404"/>
                  <a:gd name="connsiteX0" fmla="*/ 0 w 1080000"/>
                  <a:gd name="connsiteY0" fmla="*/ 404 h 1080404"/>
                  <a:gd name="connsiteX1" fmla="*/ 1080000 w 1080000"/>
                  <a:gd name="connsiteY1" fmla="*/ 1080404 h 1080404"/>
                  <a:gd name="connsiteX2" fmla="*/ 0 w 1080000"/>
                  <a:gd name="connsiteY2" fmla="*/ 1080404 h 1080404"/>
                  <a:gd name="connsiteX3" fmla="*/ 0 w 1080000"/>
                  <a:gd name="connsiteY3" fmla="*/ 404 h 1080404"/>
                  <a:gd name="connsiteX0" fmla="*/ 4762 w 1080000"/>
                  <a:gd name="connsiteY0" fmla="*/ 71841 h 1080404"/>
                  <a:gd name="connsiteX1" fmla="*/ 765675 w 1080000"/>
                  <a:gd name="connsiteY1" fmla="*/ 320785 h 1080404"/>
                  <a:gd name="connsiteX0" fmla="*/ 0 w 1080000"/>
                  <a:gd name="connsiteY0" fmla="*/ 2382 h 1082382"/>
                  <a:gd name="connsiteX1" fmla="*/ 1080000 w 1080000"/>
                  <a:gd name="connsiteY1" fmla="*/ 1082382 h 1082382"/>
                  <a:gd name="connsiteX2" fmla="*/ 0 w 1080000"/>
                  <a:gd name="connsiteY2" fmla="*/ 1082382 h 1082382"/>
                  <a:gd name="connsiteX3" fmla="*/ 0 w 1080000"/>
                  <a:gd name="connsiteY3" fmla="*/ 2382 h 1082382"/>
                  <a:gd name="connsiteX0" fmla="*/ 16668 w 1080000"/>
                  <a:gd name="connsiteY0" fmla="*/ 0 h 1082382"/>
                  <a:gd name="connsiteX1" fmla="*/ 765675 w 1080000"/>
                  <a:gd name="connsiteY1" fmla="*/ 322763 h 1082382"/>
                  <a:gd name="connsiteX0" fmla="*/ 0 w 1080000"/>
                  <a:gd name="connsiteY0" fmla="*/ 405 h 1080405"/>
                  <a:gd name="connsiteX1" fmla="*/ 1080000 w 1080000"/>
                  <a:gd name="connsiteY1" fmla="*/ 1080405 h 1080405"/>
                  <a:gd name="connsiteX2" fmla="*/ 0 w 1080000"/>
                  <a:gd name="connsiteY2" fmla="*/ 1080405 h 1080405"/>
                  <a:gd name="connsiteX3" fmla="*/ 0 w 1080000"/>
                  <a:gd name="connsiteY3" fmla="*/ 405 h 1080405"/>
                  <a:gd name="connsiteX0" fmla="*/ 4762 w 1080000"/>
                  <a:gd name="connsiteY0" fmla="*/ 404 h 1080405"/>
                  <a:gd name="connsiteX1" fmla="*/ 765675 w 1080000"/>
                  <a:gd name="connsiteY1" fmla="*/ 320786 h 1080405"/>
                  <a:gd name="connsiteX0" fmla="*/ 0 w 1080000"/>
                  <a:gd name="connsiteY0" fmla="*/ 405 h 1080405"/>
                  <a:gd name="connsiteX1" fmla="*/ 1080000 w 1080000"/>
                  <a:gd name="connsiteY1" fmla="*/ 1080405 h 1080405"/>
                  <a:gd name="connsiteX2" fmla="*/ 0 w 1080000"/>
                  <a:gd name="connsiteY2" fmla="*/ 1080405 h 1080405"/>
                  <a:gd name="connsiteX3" fmla="*/ 0 w 1080000"/>
                  <a:gd name="connsiteY3" fmla="*/ 405 h 1080405"/>
                  <a:gd name="connsiteX0" fmla="*/ 4762 w 1080000"/>
                  <a:gd name="connsiteY0" fmla="*/ 404 h 1080405"/>
                  <a:gd name="connsiteX1" fmla="*/ 765675 w 1080000"/>
                  <a:gd name="connsiteY1" fmla="*/ 320786 h 1080405"/>
                  <a:gd name="connsiteX0" fmla="*/ 0 w 1080000"/>
                  <a:gd name="connsiteY0" fmla="*/ 405 h 1080405"/>
                  <a:gd name="connsiteX1" fmla="*/ 1080000 w 1080000"/>
                  <a:gd name="connsiteY1" fmla="*/ 1080405 h 1080405"/>
                  <a:gd name="connsiteX2" fmla="*/ 0 w 1080000"/>
                  <a:gd name="connsiteY2" fmla="*/ 1080405 h 1080405"/>
                  <a:gd name="connsiteX3" fmla="*/ 0 w 1080000"/>
                  <a:gd name="connsiteY3" fmla="*/ 405 h 1080405"/>
                  <a:gd name="connsiteX0" fmla="*/ 4762 w 1080000"/>
                  <a:gd name="connsiteY0" fmla="*/ 404 h 1080405"/>
                  <a:gd name="connsiteX1" fmla="*/ 765675 w 1080000"/>
                  <a:gd name="connsiteY1" fmla="*/ 320786 h 1080405"/>
                  <a:gd name="connsiteX0" fmla="*/ 0 w 1080000"/>
                  <a:gd name="connsiteY0" fmla="*/ 405 h 1080405"/>
                  <a:gd name="connsiteX1" fmla="*/ 1080000 w 1080000"/>
                  <a:gd name="connsiteY1" fmla="*/ 1080405 h 1080405"/>
                  <a:gd name="connsiteX2" fmla="*/ 0 w 1080000"/>
                  <a:gd name="connsiteY2" fmla="*/ 1080405 h 1080405"/>
                  <a:gd name="connsiteX3" fmla="*/ 0 w 1080000"/>
                  <a:gd name="connsiteY3" fmla="*/ 405 h 1080405"/>
                  <a:gd name="connsiteX0" fmla="*/ 4762 w 1080000"/>
                  <a:gd name="connsiteY0" fmla="*/ 404 h 1080405"/>
                  <a:gd name="connsiteX1" fmla="*/ 765675 w 1080000"/>
                  <a:gd name="connsiteY1" fmla="*/ 320786 h 1080405"/>
                  <a:gd name="connsiteX0" fmla="*/ 0 w 765675"/>
                  <a:gd name="connsiteY0" fmla="*/ 69228 h 1149228"/>
                  <a:gd name="connsiteX1" fmla="*/ 765675 w 765675"/>
                  <a:gd name="connsiteY1" fmla="*/ 391991 h 1149228"/>
                  <a:gd name="connsiteX2" fmla="*/ 0 w 765675"/>
                  <a:gd name="connsiteY2" fmla="*/ 1149228 h 1149228"/>
                  <a:gd name="connsiteX3" fmla="*/ 0 w 765675"/>
                  <a:gd name="connsiteY3" fmla="*/ 69228 h 1149228"/>
                  <a:gd name="connsiteX0" fmla="*/ 4762 w 765675"/>
                  <a:gd name="connsiteY0" fmla="*/ 69227 h 1149228"/>
                  <a:gd name="connsiteX1" fmla="*/ 765675 w 765675"/>
                  <a:gd name="connsiteY1" fmla="*/ 389609 h 1149228"/>
                  <a:gd name="connsiteX0" fmla="*/ 0 w 765675"/>
                  <a:gd name="connsiteY0" fmla="*/ 1097 h 1081097"/>
                  <a:gd name="connsiteX1" fmla="*/ 765675 w 765675"/>
                  <a:gd name="connsiteY1" fmla="*/ 323860 h 1081097"/>
                  <a:gd name="connsiteX2" fmla="*/ 0 w 765675"/>
                  <a:gd name="connsiteY2" fmla="*/ 1081097 h 1081097"/>
                  <a:gd name="connsiteX3" fmla="*/ 0 w 765675"/>
                  <a:gd name="connsiteY3" fmla="*/ 1097 h 1081097"/>
                  <a:gd name="connsiteX0" fmla="*/ 4762 w 765675"/>
                  <a:gd name="connsiteY0" fmla="*/ 1096 h 1081097"/>
                  <a:gd name="connsiteX1" fmla="*/ 765675 w 765675"/>
                  <a:gd name="connsiteY1" fmla="*/ 321478 h 1081097"/>
                  <a:gd name="connsiteX0" fmla="*/ 0 w 765675"/>
                  <a:gd name="connsiteY0" fmla="*/ 1097 h 1081097"/>
                  <a:gd name="connsiteX1" fmla="*/ 765675 w 765675"/>
                  <a:gd name="connsiteY1" fmla="*/ 323860 h 1081097"/>
                  <a:gd name="connsiteX2" fmla="*/ 0 w 765675"/>
                  <a:gd name="connsiteY2" fmla="*/ 1081097 h 1081097"/>
                  <a:gd name="connsiteX3" fmla="*/ 0 w 765675"/>
                  <a:gd name="connsiteY3" fmla="*/ 1097 h 1081097"/>
                  <a:gd name="connsiteX0" fmla="*/ 4762 w 765675"/>
                  <a:gd name="connsiteY0" fmla="*/ 1096 h 1081097"/>
                  <a:gd name="connsiteX1" fmla="*/ 765675 w 765675"/>
                  <a:gd name="connsiteY1" fmla="*/ 321478 h 1081097"/>
                  <a:gd name="connsiteX0" fmla="*/ 0 w 765675"/>
                  <a:gd name="connsiteY0" fmla="*/ 1097 h 1081097"/>
                  <a:gd name="connsiteX1" fmla="*/ 765675 w 765675"/>
                  <a:gd name="connsiteY1" fmla="*/ 323860 h 1081097"/>
                  <a:gd name="connsiteX2" fmla="*/ 0 w 765675"/>
                  <a:gd name="connsiteY2" fmla="*/ 1081097 h 1081097"/>
                  <a:gd name="connsiteX3" fmla="*/ 0 w 765675"/>
                  <a:gd name="connsiteY3" fmla="*/ 1097 h 1081097"/>
                  <a:gd name="connsiteX0" fmla="*/ 7143 w 765675"/>
                  <a:gd name="connsiteY0" fmla="*/ 39196 h 1081097"/>
                  <a:gd name="connsiteX1" fmla="*/ 765675 w 765675"/>
                  <a:gd name="connsiteY1" fmla="*/ 321478 h 1081097"/>
                  <a:gd name="connsiteX0" fmla="*/ 0 w 765675"/>
                  <a:gd name="connsiteY0" fmla="*/ 0 h 1080000"/>
                  <a:gd name="connsiteX1" fmla="*/ 765675 w 765675"/>
                  <a:gd name="connsiteY1" fmla="*/ 322763 h 1080000"/>
                  <a:gd name="connsiteX2" fmla="*/ 0 w 765675"/>
                  <a:gd name="connsiteY2" fmla="*/ 1080000 h 1080000"/>
                  <a:gd name="connsiteX3" fmla="*/ 0 w 765675"/>
                  <a:gd name="connsiteY3" fmla="*/ 0 h 1080000"/>
                  <a:gd name="connsiteX0" fmla="*/ 7143 w 765675"/>
                  <a:gd name="connsiteY0" fmla="*/ 38099 h 1080000"/>
                  <a:gd name="connsiteX1" fmla="*/ 765675 w 765675"/>
                  <a:gd name="connsiteY1" fmla="*/ 320381 h 1080000"/>
                  <a:gd name="connsiteX0" fmla="*/ 0 w 765675"/>
                  <a:gd name="connsiteY0" fmla="*/ 1 h 1080001"/>
                  <a:gd name="connsiteX1" fmla="*/ 765675 w 765675"/>
                  <a:gd name="connsiteY1" fmla="*/ 322764 h 1080001"/>
                  <a:gd name="connsiteX2" fmla="*/ 0 w 765675"/>
                  <a:gd name="connsiteY2" fmla="*/ 1080001 h 1080001"/>
                  <a:gd name="connsiteX3" fmla="*/ 0 w 765675"/>
                  <a:gd name="connsiteY3" fmla="*/ 1 h 1080001"/>
                  <a:gd name="connsiteX0" fmla="*/ 2381 w 765675"/>
                  <a:gd name="connsiteY0" fmla="*/ 0 h 1080001"/>
                  <a:gd name="connsiteX1" fmla="*/ 765675 w 765675"/>
                  <a:gd name="connsiteY1" fmla="*/ 320382 h 1080001"/>
                  <a:gd name="connsiteX0" fmla="*/ 0 w 765675"/>
                  <a:gd name="connsiteY0" fmla="*/ 1 h 1080001"/>
                  <a:gd name="connsiteX1" fmla="*/ 765675 w 765675"/>
                  <a:gd name="connsiteY1" fmla="*/ 322764 h 1080001"/>
                  <a:gd name="connsiteX2" fmla="*/ 0 w 765675"/>
                  <a:gd name="connsiteY2" fmla="*/ 1080001 h 1080001"/>
                  <a:gd name="connsiteX3" fmla="*/ 0 w 765675"/>
                  <a:gd name="connsiteY3" fmla="*/ 1 h 1080001"/>
                  <a:gd name="connsiteX0" fmla="*/ 2381 w 765675"/>
                  <a:gd name="connsiteY0" fmla="*/ 0 h 1080001"/>
                  <a:gd name="connsiteX1" fmla="*/ 765675 w 765675"/>
                  <a:gd name="connsiteY1" fmla="*/ 320382 h 1080001"/>
                  <a:gd name="connsiteX0" fmla="*/ 0 w 765675"/>
                  <a:gd name="connsiteY0" fmla="*/ 283 h 1080283"/>
                  <a:gd name="connsiteX1" fmla="*/ 765675 w 765675"/>
                  <a:gd name="connsiteY1" fmla="*/ 323046 h 1080283"/>
                  <a:gd name="connsiteX2" fmla="*/ 0 w 765675"/>
                  <a:gd name="connsiteY2" fmla="*/ 1080283 h 1080283"/>
                  <a:gd name="connsiteX3" fmla="*/ 0 w 765675"/>
                  <a:gd name="connsiteY3" fmla="*/ 283 h 1080283"/>
                  <a:gd name="connsiteX0" fmla="*/ 2381 w 765675"/>
                  <a:gd name="connsiteY0" fmla="*/ 282 h 1080283"/>
                  <a:gd name="connsiteX1" fmla="*/ 765675 w 765675"/>
                  <a:gd name="connsiteY1" fmla="*/ 320664 h 108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5675" h="1080283" stroke="0" extrusionOk="0">
                    <a:moveTo>
                      <a:pt x="0" y="283"/>
                    </a:moveTo>
                    <a:cubicBezTo>
                      <a:pt x="448829" y="7426"/>
                      <a:pt x="620418" y="159966"/>
                      <a:pt x="765675" y="323046"/>
                    </a:cubicBezTo>
                    <a:lnTo>
                      <a:pt x="0" y="1080283"/>
                    </a:lnTo>
                    <a:lnTo>
                      <a:pt x="0" y="283"/>
                    </a:lnTo>
                    <a:close/>
                  </a:path>
                  <a:path w="765675" h="1080283" fill="none">
                    <a:moveTo>
                      <a:pt x="2381" y="282"/>
                    </a:moveTo>
                    <a:cubicBezTo>
                      <a:pt x="479786" y="-9242"/>
                      <a:pt x="656137" y="224258"/>
                      <a:pt x="765675" y="320664"/>
                    </a:cubicBezTo>
                  </a:path>
                </a:pathLst>
              </a:custGeom>
              <a:grpFill/>
              <a:ln w="381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8" name="Arc 62"/>
              <p:cNvSpPr/>
              <p:nvPr/>
            </p:nvSpPr>
            <p:spPr bwMode="auto">
              <a:xfrm rot="2822941">
                <a:off x="7366537" y="3389590"/>
                <a:ext cx="765675" cy="1080283"/>
              </a:xfrm>
              <a:custGeom>
                <a:avLst/>
                <a:gdLst>
                  <a:gd name="connsiteX0" fmla="*/ 1080000 w 2160000"/>
                  <a:gd name="connsiteY0" fmla="*/ 0 h 2160000"/>
                  <a:gd name="connsiteX1" fmla="*/ 2160000 w 2160000"/>
                  <a:gd name="connsiteY1" fmla="*/ 1080000 h 2160000"/>
                  <a:gd name="connsiteX2" fmla="*/ 1080000 w 2160000"/>
                  <a:gd name="connsiteY2" fmla="*/ 1080000 h 2160000"/>
                  <a:gd name="connsiteX3" fmla="*/ 1080000 w 2160000"/>
                  <a:gd name="connsiteY3" fmla="*/ 0 h 2160000"/>
                  <a:gd name="connsiteX0" fmla="*/ 1080000 w 2160000"/>
                  <a:gd name="connsiteY0" fmla="*/ 0 h 2160000"/>
                  <a:gd name="connsiteX1" fmla="*/ 2160000 w 2160000"/>
                  <a:gd name="connsiteY1" fmla="*/ 1080000 h 2160000"/>
                  <a:gd name="connsiteX0" fmla="*/ 0 w 1080000"/>
                  <a:gd name="connsiteY0" fmla="*/ 63801 h 1143801"/>
                  <a:gd name="connsiteX1" fmla="*/ 1080000 w 1080000"/>
                  <a:gd name="connsiteY1" fmla="*/ 1143801 h 1143801"/>
                  <a:gd name="connsiteX2" fmla="*/ 0 w 1080000"/>
                  <a:gd name="connsiteY2" fmla="*/ 1143801 h 1143801"/>
                  <a:gd name="connsiteX3" fmla="*/ 0 w 1080000"/>
                  <a:gd name="connsiteY3" fmla="*/ 63801 h 1143801"/>
                  <a:gd name="connsiteX0" fmla="*/ 0 w 1080000"/>
                  <a:gd name="connsiteY0" fmla="*/ 63801 h 1143801"/>
                  <a:gd name="connsiteX1" fmla="*/ 765675 w 1080000"/>
                  <a:gd name="connsiteY1" fmla="*/ 384182 h 1143801"/>
                  <a:gd name="connsiteX0" fmla="*/ 0 w 1080000"/>
                  <a:gd name="connsiteY0" fmla="*/ 0 h 1080000"/>
                  <a:gd name="connsiteX1" fmla="*/ 1080000 w 1080000"/>
                  <a:gd name="connsiteY1" fmla="*/ 1080000 h 1080000"/>
                  <a:gd name="connsiteX2" fmla="*/ 0 w 1080000"/>
                  <a:gd name="connsiteY2" fmla="*/ 1080000 h 1080000"/>
                  <a:gd name="connsiteX3" fmla="*/ 0 w 1080000"/>
                  <a:gd name="connsiteY3" fmla="*/ 0 h 1080000"/>
                  <a:gd name="connsiteX0" fmla="*/ 0 w 1080000"/>
                  <a:gd name="connsiteY0" fmla="*/ 0 h 1080000"/>
                  <a:gd name="connsiteX1" fmla="*/ 765675 w 1080000"/>
                  <a:gd name="connsiteY1" fmla="*/ 320381 h 1080000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0 w 1080000"/>
                  <a:gd name="connsiteY0" fmla="*/ 524 h 1080524"/>
                  <a:gd name="connsiteX1" fmla="*/ 765675 w 1080000"/>
                  <a:gd name="connsiteY1" fmla="*/ 320905 h 1080524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14287 w 1080000"/>
                  <a:gd name="connsiteY0" fmla="*/ 36243 h 1080524"/>
                  <a:gd name="connsiteX1" fmla="*/ 765675 w 1080000"/>
                  <a:gd name="connsiteY1" fmla="*/ 320905 h 1080524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30956 w 1080000"/>
                  <a:gd name="connsiteY0" fmla="*/ 2905 h 1080524"/>
                  <a:gd name="connsiteX1" fmla="*/ 765675 w 1080000"/>
                  <a:gd name="connsiteY1" fmla="*/ 320905 h 1080524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30956 w 1080000"/>
                  <a:gd name="connsiteY0" fmla="*/ 2905 h 1080524"/>
                  <a:gd name="connsiteX1" fmla="*/ 765675 w 1080000"/>
                  <a:gd name="connsiteY1" fmla="*/ 320905 h 1080524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0 w 1080000"/>
                  <a:gd name="connsiteY0" fmla="*/ 524 h 1080524"/>
                  <a:gd name="connsiteX1" fmla="*/ 765675 w 1080000"/>
                  <a:gd name="connsiteY1" fmla="*/ 320905 h 1080524"/>
                  <a:gd name="connsiteX0" fmla="*/ 0 w 1080000"/>
                  <a:gd name="connsiteY0" fmla="*/ 136 h 1080136"/>
                  <a:gd name="connsiteX1" fmla="*/ 1080000 w 1080000"/>
                  <a:gd name="connsiteY1" fmla="*/ 1080136 h 1080136"/>
                  <a:gd name="connsiteX2" fmla="*/ 0 w 1080000"/>
                  <a:gd name="connsiteY2" fmla="*/ 1080136 h 1080136"/>
                  <a:gd name="connsiteX3" fmla="*/ 0 w 1080000"/>
                  <a:gd name="connsiteY3" fmla="*/ 136 h 1080136"/>
                  <a:gd name="connsiteX0" fmla="*/ 0 w 1080000"/>
                  <a:gd name="connsiteY0" fmla="*/ 136 h 1080136"/>
                  <a:gd name="connsiteX1" fmla="*/ 765675 w 1080000"/>
                  <a:gd name="connsiteY1" fmla="*/ 320517 h 1080136"/>
                  <a:gd name="connsiteX0" fmla="*/ 0 w 1080000"/>
                  <a:gd name="connsiteY0" fmla="*/ 404 h 1080404"/>
                  <a:gd name="connsiteX1" fmla="*/ 1080000 w 1080000"/>
                  <a:gd name="connsiteY1" fmla="*/ 1080404 h 1080404"/>
                  <a:gd name="connsiteX2" fmla="*/ 0 w 1080000"/>
                  <a:gd name="connsiteY2" fmla="*/ 1080404 h 1080404"/>
                  <a:gd name="connsiteX3" fmla="*/ 0 w 1080000"/>
                  <a:gd name="connsiteY3" fmla="*/ 404 h 1080404"/>
                  <a:gd name="connsiteX0" fmla="*/ 0 w 1080000"/>
                  <a:gd name="connsiteY0" fmla="*/ 404 h 1080404"/>
                  <a:gd name="connsiteX1" fmla="*/ 765675 w 1080000"/>
                  <a:gd name="connsiteY1" fmla="*/ 320785 h 1080404"/>
                  <a:gd name="connsiteX0" fmla="*/ 0 w 1080000"/>
                  <a:gd name="connsiteY0" fmla="*/ 404 h 1080404"/>
                  <a:gd name="connsiteX1" fmla="*/ 1080000 w 1080000"/>
                  <a:gd name="connsiteY1" fmla="*/ 1080404 h 1080404"/>
                  <a:gd name="connsiteX2" fmla="*/ 0 w 1080000"/>
                  <a:gd name="connsiteY2" fmla="*/ 1080404 h 1080404"/>
                  <a:gd name="connsiteX3" fmla="*/ 0 w 1080000"/>
                  <a:gd name="connsiteY3" fmla="*/ 404 h 1080404"/>
                  <a:gd name="connsiteX0" fmla="*/ 4762 w 1080000"/>
                  <a:gd name="connsiteY0" fmla="*/ 71841 h 1080404"/>
                  <a:gd name="connsiteX1" fmla="*/ 765675 w 1080000"/>
                  <a:gd name="connsiteY1" fmla="*/ 320785 h 1080404"/>
                  <a:gd name="connsiteX0" fmla="*/ 0 w 1080000"/>
                  <a:gd name="connsiteY0" fmla="*/ 2382 h 1082382"/>
                  <a:gd name="connsiteX1" fmla="*/ 1080000 w 1080000"/>
                  <a:gd name="connsiteY1" fmla="*/ 1082382 h 1082382"/>
                  <a:gd name="connsiteX2" fmla="*/ 0 w 1080000"/>
                  <a:gd name="connsiteY2" fmla="*/ 1082382 h 1082382"/>
                  <a:gd name="connsiteX3" fmla="*/ 0 w 1080000"/>
                  <a:gd name="connsiteY3" fmla="*/ 2382 h 1082382"/>
                  <a:gd name="connsiteX0" fmla="*/ 16668 w 1080000"/>
                  <a:gd name="connsiteY0" fmla="*/ 0 h 1082382"/>
                  <a:gd name="connsiteX1" fmla="*/ 765675 w 1080000"/>
                  <a:gd name="connsiteY1" fmla="*/ 322763 h 1082382"/>
                  <a:gd name="connsiteX0" fmla="*/ 0 w 1080000"/>
                  <a:gd name="connsiteY0" fmla="*/ 405 h 1080405"/>
                  <a:gd name="connsiteX1" fmla="*/ 1080000 w 1080000"/>
                  <a:gd name="connsiteY1" fmla="*/ 1080405 h 1080405"/>
                  <a:gd name="connsiteX2" fmla="*/ 0 w 1080000"/>
                  <a:gd name="connsiteY2" fmla="*/ 1080405 h 1080405"/>
                  <a:gd name="connsiteX3" fmla="*/ 0 w 1080000"/>
                  <a:gd name="connsiteY3" fmla="*/ 405 h 1080405"/>
                  <a:gd name="connsiteX0" fmla="*/ 4762 w 1080000"/>
                  <a:gd name="connsiteY0" fmla="*/ 404 h 1080405"/>
                  <a:gd name="connsiteX1" fmla="*/ 765675 w 1080000"/>
                  <a:gd name="connsiteY1" fmla="*/ 320786 h 1080405"/>
                  <a:gd name="connsiteX0" fmla="*/ 0 w 1080000"/>
                  <a:gd name="connsiteY0" fmla="*/ 405 h 1080405"/>
                  <a:gd name="connsiteX1" fmla="*/ 1080000 w 1080000"/>
                  <a:gd name="connsiteY1" fmla="*/ 1080405 h 1080405"/>
                  <a:gd name="connsiteX2" fmla="*/ 0 w 1080000"/>
                  <a:gd name="connsiteY2" fmla="*/ 1080405 h 1080405"/>
                  <a:gd name="connsiteX3" fmla="*/ 0 w 1080000"/>
                  <a:gd name="connsiteY3" fmla="*/ 405 h 1080405"/>
                  <a:gd name="connsiteX0" fmla="*/ 4762 w 1080000"/>
                  <a:gd name="connsiteY0" fmla="*/ 404 h 1080405"/>
                  <a:gd name="connsiteX1" fmla="*/ 765675 w 1080000"/>
                  <a:gd name="connsiteY1" fmla="*/ 320786 h 1080405"/>
                  <a:gd name="connsiteX0" fmla="*/ 0 w 1080000"/>
                  <a:gd name="connsiteY0" fmla="*/ 405 h 1080405"/>
                  <a:gd name="connsiteX1" fmla="*/ 1080000 w 1080000"/>
                  <a:gd name="connsiteY1" fmla="*/ 1080405 h 1080405"/>
                  <a:gd name="connsiteX2" fmla="*/ 0 w 1080000"/>
                  <a:gd name="connsiteY2" fmla="*/ 1080405 h 1080405"/>
                  <a:gd name="connsiteX3" fmla="*/ 0 w 1080000"/>
                  <a:gd name="connsiteY3" fmla="*/ 405 h 1080405"/>
                  <a:gd name="connsiteX0" fmla="*/ 4762 w 1080000"/>
                  <a:gd name="connsiteY0" fmla="*/ 404 h 1080405"/>
                  <a:gd name="connsiteX1" fmla="*/ 765675 w 1080000"/>
                  <a:gd name="connsiteY1" fmla="*/ 320786 h 1080405"/>
                  <a:gd name="connsiteX0" fmla="*/ 0 w 1080000"/>
                  <a:gd name="connsiteY0" fmla="*/ 405 h 1080405"/>
                  <a:gd name="connsiteX1" fmla="*/ 1080000 w 1080000"/>
                  <a:gd name="connsiteY1" fmla="*/ 1080405 h 1080405"/>
                  <a:gd name="connsiteX2" fmla="*/ 0 w 1080000"/>
                  <a:gd name="connsiteY2" fmla="*/ 1080405 h 1080405"/>
                  <a:gd name="connsiteX3" fmla="*/ 0 w 1080000"/>
                  <a:gd name="connsiteY3" fmla="*/ 405 h 1080405"/>
                  <a:gd name="connsiteX0" fmla="*/ 4762 w 1080000"/>
                  <a:gd name="connsiteY0" fmla="*/ 404 h 1080405"/>
                  <a:gd name="connsiteX1" fmla="*/ 765675 w 1080000"/>
                  <a:gd name="connsiteY1" fmla="*/ 320786 h 1080405"/>
                  <a:gd name="connsiteX0" fmla="*/ 0 w 765675"/>
                  <a:gd name="connsiteY0" fmla="*/ 69228 h 1149228"/>
                  <a:gd name="connsiteX1" fmla="*/ 765675 w 765675"/>
                  <a:gd name="connsiteY1" fmla="*/ 391991 h 1149228"/>
                  <a:gd name="connsiteX2" fmla="*/ 0 w 765675"/>
                  <a:gd name="connsiteY2" fmla="*/ 1149228 h 1149228"/>
                  <a:gd name="connsiteX3" fmla="*/ 0 w 765675"/>
                  <a:gd name="connsiteY3" fmla="*/ 69228 h 1149228"/>
                  <a:gd name="connsiteX0" fmla="*/ 4762 w 765675"/>
                  <a:gd name="connsiteY0" fmla="*/ 69227 h 1149228"/>
                  <a:gd name="connsiteX1" fmla="*/ 765675 w 765675"/>
                  <a:gd name="connsiteY1" fmla="*/ 389609 h 1149228"/>
                  <a:gd name="connsiteX0" fmla="*/ 0 w 765675"/>
                  <a:gd name="connsiteY0" fmla="*/ 1097 h 1081097"/>
                  <a:gd name="connsiteX1" fmla="*/ 765675 w 765675"/>
                  <a:gd name="connsiteY1" fmla="*/ 323860 h 1081097"/>
                  <a:gd name="connsiteX2" fmla="*/ 0 w 765675"/>
                  <a:gd name="connsiteY2" fmla="*/ 1081097 h 1081097"/>
                  <a:gd name="connsiteX3" fmla="*/ 0 w 765675"/>
                  <a:gd name="connsiteY3" fmla="*/ 1097 h 1081097"/>
                  <a:gd name="connsiteX0" fmla="*/ 4762 w 765675"/>
                  <a:gd name="connsiteY0" fmla="*/ 1096 h 1081097"/>
                  <a:gd name="connsiteX1" fmla="*/ 765675 w 765675"/>
                  <a:gd name="connsiteY1" fmla="*/ 321478 h 1081097"/>
                  <a:gd name="connsiteX0" fmla="*/ 0 w 765675"/>
                  <a:gd name="connsiteY0" fmla="*/ 1097 h 1081097"/>
                  <a:gd name="connsiteX1" fmla="*/ 765675 w 765675"/>
                  <a:gd name="connsiteY1" fmla="*/ 323860 h 1081097"/>
                  <a:gd name="connsiteX2" fmla="*/ 0 w 765675"/>
                  <a:gd name="connsiteY2" fmla="*/ 1081097 h 1081097"/>
                  <a:gd name="connsiteX3" fmla="*/ 0 w 765675"/>
                  <a:gd name="connsiteY3" fmla="*/ 1097 h 1081097"/>
                  <a:gd name="connsiteX0" fmla="*/ 4762 w 765675"/>
                  <a:gd name="connsiteY0" fmla="*/ 1096 h 1081097"/>
                  <a:gd name="connsiteX1" fmla="*/ 765675 w 765675"/>
                  <a:gd name="connsiteY1" fmla="*/ 321478 h 1081097"/>
                  <a:gd name="connsiteX0" fmla="*/ 0 w 765675"/>
                  <a:gd name="connsiteY0" fmla="*/ 1097 h 1081097"/>
                  <a:gd name="connsiteX1" fmla="*/ 765675 w 765675"/>
                  <a:gd name="connsiteY1" fmla="*/ 323860 h 1081097"/>
                  <a:gd name="connsiteX2" fmla="*/ 0 w 765675"/>
                  <a:gd name="connsiteY2" fmla="*/ 1081097 h 1081097"/>
                  <a:gd name="connsiteX3" fmla="*/ 0 w 765675"/>
                  <a:gd name="connsiteY3" fmla="*/ 1097 h 1081097"/>
                  <a:gd name="connsiteX0" fmla="*/ 7143 w 765675"/>
                  <a:gd name="connsiteY0" fmla="*/ 39196 h 1081097"/>
                  <a:gd name="connsiteX1" fmla="*/ 765675 w 765675"/>
                  <a:gd name="connsiteY1" fmla="*/ 321478 h 1081097"/>
                  <a:gd name="connsiteX0" fmla="*/ 0 w 765675"/>
                  <a:gd name="connsiteY0" fmla="*/ 0 h 1080000"/>
                  <a:gd name="connsiteX1" fmla="*/ 765675 w 765675"/>
                  <a:gd name="connsiteY1" fmla="*/ 322763 h 1080000"/>
                  <a:gd name="connsiteX2" fmla="*/ 0 w 765675"/>
                  <a:gd name="connsiteY2" fmla="*/ 1080000 h 1080000"/>
                  <a:gd name="connsiteX3" fmla="*/ 0 w 765675"/>
                  <a:gd name="connsiteY3" fmla="*/ 0 h 1080000"/>
                  <a:gd name="connsiteX0" fmla="*/ 7143 w 765675"/>
                  <a:gd name="connsiteY0" fmla="*/ 38099 h 1080000"/>
                  <a:gd name="connsiteX1" fmla="*/ 765675 w 765675"/>
                  <a:gd name="connsiteY1" fmla="*/ 320381 h 1080000"/>
                  <a:gd name="connsiteX0" fmla="*/ 0 w 765675"/>
                  <a:gd name="connsiteY0" fmla="*/ 1 h 1080001"/>
                  <a:gd name="connsiteX1" fmla="*/ 765675 w 765675"/>
                  <a:gd name="connsiteY1" fmla="*/ 322764 h 1080001"/>
                  <a:gd name="connsiteX2" fmla="*/ 0 w 765675"/>
                  <a:gd name="connsiteY2" fmla="*/ 1080001 h 1080001"/>
                  <a:gd name="connsiteX3" fmla="*/ 0 w 765675"/>
                  <a:gd name="connsiteY3" fmla="*/ 1 h 1080001"/>
                  <a:gd name="connsiteX0" fmla="*/ 2381 w 765675"/>
                  <a:gd name="connsiteY0" fmla="*/ 0 h 1080001"/>
                  <a:gd name="connsiteX1" fmla="*/ 765675 w 765675"/>
                  <a:gd name="connsiteY1" fmla="*/ 320382 h 1080001"/>
                  <a:gd name="connsiteX0" fmla="*/ 0 w 765675"/>
                  <a:gd name="connsiteY0" fmla="*/ 1 h 1080001"/>
                  <a:gd name="connsiteX1" fmla="*/ 765675 w 765675"/>
                  <a:gd name="connsiteY1" fmla="*/ 322764 h 1080001"/>
                  <a:gd name="connsiteX2" fmla="*/ 0 w 765675"/>
                  <a:gd name="connsiteY2" fmla="*/ 1080001 h 1080001"/>
                  <a:gd name="connsiteX3" fmla="*/ 0 w 765675"/>
                  <a:gd name="connsiteY3" fmla="*/ 1 h 1080001"/>
                  <a:gd name="connsiteX0" fmla="*/ 2381 w 765675"/>
                  <a:gd name="connsiteY0" fmla="*/ 0 h 1080001"/>
                  <a:gd name="connsiteX1" fmla="*/ 765675 w 765675"/>
                  <a:gd name="connsiteY1" fmla="*/ 320382 h 1080001"/>
                  <a:gd name="connsiteX0" fmla="*/ 0 w 765675"/>
                  <a:gd name="connsiteY0" fmla="*/ 283 h 1080283"/>
                  <a:gd name="connsiteX1" fmla="*/ 765675 w 765675"/>
                  <a:gd name="connsiteY1" fmla="*/ 323046 h 1080283"/>
                  <a:gd name="connsiteX2" fmla="*/ 0 w 765675"/>
                  <a:gd name="connsiteY2" fmla="*/ 1080283 h 1080283"/>
                  <a:gd name="connsiteX3" fmla="*/ 0 w 765675"/>
                  <a:gd name="connsiteY3" fmla="*/ 283 h 1080283"/>
                  <a:gd name="connsiteX0" fmla="*/ 2381 w 765675"/>
                  <a:gd name="connsiteY0" fmla="*/ 282 h 1080283"/>
                  <a:gd name="connsiteX1" fmla="*/ 765675 w 765675"/>
                  <a:gd name="connsiteY1" fmla="*/ 320664 h 108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5675" h="1080283" stroke="0" extrusionOk="0">
                    <a:moveTo>
                      <a:pt x="0" y="283"/>
                    </a:moveTo>
                    <a:cubicBezTo>
                      <a:pt x="448829" y="7426"/>
                      <a:pt x="620418" y="159966"/>
                      <a:pt x="765675" y="323046"/>
                    </a:cubicBezTo>
                    <a:lnTo>
                      <a:pt x="0" y="1080283"/>
                    </a:lnTo>
                    <a:lnTo>
                      <a:pt x="0" y="283"/>
                    </a:lnTo>
                    <a:close/>
                  </a:path>
                  <a:path w="765675" h="1080283" fill="none">
                    <a:moveTo>
                      <a:pt x="2381" y="282"/>
                    </a:moveTo>
                    <a:cubicBezTo>
                      <a:pt x="479786" y="-9242"/>
                      <a:pt x="656137" y="224258"/>
                      <a:pt x="765675" y="320664"/>
                    </a:cubicBezTo>
                  </a:path>
                </a:pathLst>
              </a:custGeom>
              <a:grpFill/>
              <a:ln w="381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cxnSp>
            <p:nvCxnSpPr>
              <p:cNvPr id="89" name="Straight Connector 88"/>
              <p:cNvCxnSpPr>
                <a:stCxn id="87" idx="1"/>
                <a:endCxn id="88" idx="0"/>
              </p:cNvCxnSpPr>
              <p:nvPr/>
            </p:nvCxnSpPr>
            <p:spPr bwMode="auto">
              <a:xfrm rot="10800000" flipH="1" flipV="1">
                <a:off x="7672038" y="3019969"/>
                <a:ext cx="213247" cy="263447"/>
              </a:xfrm>
              <a:prstGeom prst="line">
                <a:avLst/>
              </a:prstGeom>
              <a:grpFill/>
              <a:ln w="381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Straight Connector 89"/>
              <p:cNvCxnSpPr>
                <a:stCxn id="88" idx="1"/>
              </p:cNvCxnSpPr>
              <p:nvPr/>
            </p:nvCxnSpPr>
            <p:spPr bwMode="auto">
              <a:xfrm>
                <a:off x="8170873" y="4060398"/>
                <a:ext cx="0" cy="284934"/>
              </a:xfrm>
              <a:prstGeom prst="line">
                <a:avLst/>
              </a:prstGeom>
              <a:grpFill/>
              <a:ln w="381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/>
              <p:cNvCxnSpPr>
                <a:stCxn id="82" idx="1"/>
              </p:cNvCxnSpPr>
              <p:nvPr/>
            </p:nvCxnSpPr>
            <p:spPr bwMode="auto">
              <a:xfrm rot="10800000" flipH="1" flipV="1">
                <a:off x="6341988" y="2696942"/>
                <a:ext cx="572716" cy="2363"/>
              </a:xfrm>
              <a:prstGeom prst="line">
                <a:avLst/>
              </a:prstGeom>
              <a:grpFill/>
              <a:ln w="381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2" name="Group 91"/>
            <p:cNvGrpSpPr/>
            <p:nvPr/>
          </p:nvGrpSpPr>
          <p:grpSpPr>
            <a:xfrm rot="16200000">
              <a:off x="5092554" y="2447588"/>
              <a:ext cx="1734015" cy="1930212"/>
              <a:chOff x="6569060" y="2699305"/>
              <a:chExt cx="1734015" cy="1930212"/>
            </a:xfrm>
            <a:noFill/>
          </p:grpSpPr>
          <p:sp>
            <p:nvSpPr>
              <p:cNvPr id="93" name="Arc 62"/>
              <p:cNvSpPr/>
              <p:nvPr/>
            </p:nvSpPr>
            <p:spPr bwMode="auto">
              <a:xfrm>
                <a:off x="6906363" y="2699305"/>
                <a:ext cx="765675" cy="1080283"/>
              </a:xfrm>
              <a:custGeom>
                <a:avLst/>
                <a:gdLst>
                  <a:gd name="connsiteX0" fmla="*/ 1080000 w 2160000"/>
                  <a:gd name="connsiteY0" fmla="*/ 0 h 2160000"/>
                  <a:gd name="connsiteX1" fmla="*/ 2160000 w 2160000"/>
                  <a:gd name="connsiteY1" fmla="*/ 1080000 h 2160000"/>
                  <a:gd name="connsiteX2" fmla="*/ 1080000 w 2160000"/>
                  <a:gd name="connsiteY2" fmla="*/ 1080000 h 2160000"/>
                  <a:gd name="connsiteX3" fmla="*/ 1080000 w 2160000"/>
                  <a:gd name="connsiteY3" fmla="*/ 0 h 2160000"/>
                  <a:gd name="connsiteX0" fmla="*/ 1080000 w 2160000"/>
                  <a:gd name="connsiteY0" fmla="*/ 0 h 2160000"/>
                  <a:gd name="connsiteX1" fmla="*/ 2160000 w 2160000"/>
                  <a:gd name="connsiteY1" fmla="*/ 1080000 h 2160000"/>
                  <a:gd name="connsiteX0" fmla="*/ 0 w 1080000"/>
                  <a:gd name="connsiteY0" fmla="*/ 63801 h 1143801"/>
                  <a:gd name="connsiteX1" fmla="*/ 1080000 w 1080000"/>
                  <a:gd name="connsiteY1" fmla="*/ 1143801 h 1143801"/>
                  <a:gd name="connsiteX2" fmla="*/ 0 w 1080000"/>
                  <a:gd name="connsiteY2" fmla="*/ 1143801 h 1143801"/>
                  <a:gd name="connsiteX3" fmla="*/ 0 w 1080000"/>
                  <a:gd name="connsiteY3" fmla="*/ 63801 h 1143801"/>
                  <a:gd name="connsiteX0" fmla="*/ 0 w 1080000"/>
                  <a:gd name="connsiteY0" fmla="*/ 63801 h 1143801"/>
                  <a:gd name="connsiteX1" fmla="*/ 765675 w 1080000"/>
                  <a:gd name="connsiteY1" fmla="*/ 384182 h 1143801"/>
                  <a:gd name="connsiteX0" fmla="*/ 0 w 1080000"/>
                  <a:gd name="connsiteY0" fmla="*/ 0 h 1080000"/>
                  <a:gd name="connsiteX1" fmla="*/ 1080000 w 1080000"/>
                  <a:gd name="connsiteY1" fmla="*/ 1080000 h 1080000"/>
                  <a:gd name="connsiteX2" fmla="*/ 0 w 1080000"/>
                  <a:gd name="connsiteY2" fmla="*/ 1080000 h 1080000"/>
                  <a:gd name="connsiteX3" fmla="*/ 0 w 1080000"/>
                  <a:gd name="connsiteY3" fmla="*/ 0 h 1080000"/>
                  <a:gd name="connsiteX0" fmla="*/ 0 w 1080000"/>
                  <a:gd name="connsiteY0" fmla="*/ 0 h 1080000"/>
                  <a:gd name="connsiteX1" fmla="*/ 765675 w 1080000"/>
                  <a:gd name="connsiteY1" fmla="*/ 320381 h 1080000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0 w 1080000"/>
                  <a:gd name="connsiteY0" fmla="*/ 524 h 1080524"/>
                  <a:gd name="connsiteX1" fmla="*/ 765675 w 1080000"/>
                  <a:gd name="connsiteY1" fmla="*/ 320905 h 1080524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14287 w 1080000"/>
                  <a:gd name="connsiteY0" fmla="*/ 36243 h 1080524"/>
                  <a:gd name="connsiteX1" fmla="*/ 765675 w 1080000"/>
                  <a:gd name="connsiteY1" fmla="*/ 320905 h 1080524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30956 w 1080000"/>
                  <a:gd name="connsiteY0" fmla="*/ 2905 h 1080524"/>
                  <a:gd name="connsiteX1" fmla="*/ 765675 w 1080000"/>
                  <a:gd name="connsiteY1" fmla="*/ 320905 h 1080524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30956 w 1080000"/>
                  <a:gd name="connsiteY0" fmla="*/ 2905 h 1080524"/>
                  <a:gd name="connsiteX1" fmla="*/ 765675 w 1080000"/>
                  <a:gd name="connsiteY1" fmla="*/ 320905 h 1080524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0 w 1080000"/>
                  <a:gd name="connsiteY0" fmla="*/ 524 h 1080524"/>
                  <a:gd name="connsiteX1" fmla="*/ 765675 w 1080000"/>
                  <a:gd name="connsiteY1" fmla="*/ 320905 h 1080524"/>
                  <a:gd name="connsiteX0" fmla="*/ 0 w 1080000"/>
                  <a:gd name="connsiteY0" fmla="*/ 136 h 1080136"/>
                  <a:gd name="connsiteX1" fmla="*/ 1080000 w 1080000"/>
                  <a:gd name="connsiteY1" fmla="*/ 1080136 h 1080136"/>
                  <a:gd name="connsiteX2" fmla="*/ 0 w 1080000"/>
                  <a:gd name="connsiteY2" fmla="*/ 1080136 h 1080136"/>
                  <a:gd name="connsiteX3" fmla="*/ 0 w 1080000"/>
                  <a:gd name="connsiteY3" fmla="*/ 136 h 1080136"/>
                  <a:gd name="connsiteX0" fmla="*/ 0 w 1080000"/>
                  <a:gd name="connsiteY0" fmla="*/ 136 h 1080136"/>
                  <a:gd name="connsiteX1" fmla="*/ 765675 w 1080000"/>
                  <a:gd name="connsiteY1" fmla="*/ 320517 h 1080136"/>
                  <a:gd name="connsiteX0" fmla="*/ 0 w 1080000"/>
                  <a:gd name="connsiteY0" fmla="*/ 404 h 1080404"/>
                  <a:gd name="connsiteX1" fmla="*/ 1080000 w 1080000"/>
                  <a:gd name="connsiteY1" fmla="*/ 1080404 h 1080404"/>
                  <a:gd name="connsiteX2" fmla="*/ 0 w 1080000"/>
                  <a:gd name="connsiteY2" fmla="*/ 1080404 h 1080404"/>
                  <a:gd name="connsiteX3" fmla="*/ 0 w 1080000"/>
                  <a:gd name="connsiteY3" fmla="*/ 404 h 1080404"/>
                  <a:gd name="connsiteX0" fmla="*/ 0 w 1080000"/>
                  <a:gd name="connsiteY0" fmla="*/ 404 h 1080404"/>
                  <a:gd name="connsiteX1" fmla="*/ 765675 w 1080000"/>
                  <a:gd name="connsiteY1" fmla="*/ 320785 h 1080404"/>
                  <a:gd name="connsiteX0" fmla="*/ 0 w 1080000"/>
                  <a:gd name="connsiteY0" fmla="*/ 404 h 1080404"/>
                  <a:gd name="connsiteX1" fmla="*/ 1080000 w 1080000"/>
                  <a:gd name="connsiteY1" fmla="*/ 1080404 h 1080404"/>
                  <a:gd name="connsiteX2" fmla="*/ 0 w 1080000"/>
                  <a:gd name="connsiteY2" fmla="*/ 1080404 h 1080404"/>
                  <a:gd name="connsiteX3" fmla="*/ 0 w 1080000"/>
                  <a:gd name="connsiteY3" fmla="*/ 404 h 1080404"/>
                  <a:gd name="connsiteX0" fmla="*/ 4762 w 1080000"/>
                  <a:gd name="connsiteY0" fmla="*/ 71841 h 1080404"/>
                  <a:gd name="connsiteX1" fmla="*/ 765675 w 1080000"/>
                  <a:gd name="connsiteY1" fmla="*/ 320785 h 1080404"/>
                  <a:gd name="connsiteX0" fmla="*/ 0 w 1080000"/>
                  <a:gd name="connsiteY0" fmla="*/ 2382 h 1082382"/>
                  <a:gd name="connsiteX1" fmla="*/ 1080000 w 1080000"/>
                  <a:gd name="connsiteY1" fmla="*/ 1082382 h 1082382"/>
                  <a:gd name="connsiteX2" fmla="*/ 0 w 1080000"/>
                  <a:gd name="connsiteY2" fmla="*/ 1082382 h 1082382"/>
                  <a:gd name="connsiteX3" fmla="*/ 0 w 1080000"/>
                  <a:gd name="connsiteY3" fmla="*/ 2382 h 1082382"/>
                  <a:gd name="connsiteX0" fmla="*/ 16668 w 1080000"/>
                  <a:gd name="connsiteY0" fmla="*/ 0 h 1082382"/>
                  <a:gd name="connsiteX1" fmla="*/ 765675 w 1080000"/>
                  <a:gd name="connsiteY1" fmla="*/ 322763 h 1082382"/>
                  <a:gd name="connsiteX0" fmla="*/ 0 w 1080000"/>
                  <a:gd name="connsiteY0" fmla="*/ 405 h 1080405"/>
                  <a:gd name="connsiteX1" fmla="*/ 1080000 w 1080000"/>
                  <a:gd name="connsiteY1" fmla="*/ 1080405 h 1080405"/>
                  <a:gd name="connsiteX2" fmla="*/ 0 w 1080000"/>
                  <a:gd name="connsiteY2" fmla="*/ 1080405 h 1080405"/>
                  <a:gd name="connsiteX3" fmla="*/ 0 w 1080000"/>
                  <a:gd name="connsiteY3" fmla="*/ 405 h 1080405"/>
                  <a:gd name="connsiteX0" fmla="*/ 4762 w 1080000"/>
                  <a:gd name="connsiteY0" fmla="*/ 404 h 1080405"/>
                  <a:gd name="connsiteX1" fmla="*/ 765675 w 1080000"/>
                  <a:gd name="connsiteY1" fmla="*/ 320786 h 1080405"/>
                  <a:gd name="connsiteX0" fmla="*/ 0 w 1080000"/>
                  <a:gd name="connsiteY0" fmla="*/ 405 h 1080405"/>
                  <a:gd name="connsiteX1" fmla="*/ 1080000 w 1080000"/>
                  <a:gd name="connsiteY1" fmla="*/ 1080405 h 1080405"/>
                  <a:gd name="connsiteX2" fmla="*/ 0 w 1080000"/>
                  <a:gd name="connsiteY2" fmla="*/ 1080405 h 1080405"/>
                  <a:gd name="connsiteX3" fmla="*/ 0 w 1080000"/>
                  <a:gd name="connsiteY3" fmla="*/ 405 h 1080405"/>
                  <a:gd name="connsiteX0" fmla="*/ 4762 w 1080000"/>
                  <a:gd name="connsiteY0" fmla="*/ 404 h 1080405"/>
                  <a:gd name="connsiteX1" fmla="*/ 765675 w 1080000"/>
                  <a:gd name="connsiteY1" fmla="*/ 320786 h 1080405"/>
                  <a:gd name="connsiteX0" fmla="*/ 0 w 1080000"/>
                  <a:gd name="connsiteY0" fmla="*/ 405 h 1080405"/>
                  <a:gd name="connsiteX1" fmla="*/ 1080000 w 1080000"/>
                  <a:gd name="connsiteY1" fmla="*/ 1080405 h 1080405"/>
                  <a:gd name="connsiteX2" fmla="*/ 0 w 1080000"/>
                  <a:gd name="connsiteY2" fmla="*/ 1080405 h 1080405"/>
                  <a:gd name="connsiteX3" fmla="*/ 0 w 1080000"/>
                  <a:gd name="connsiteY3" fmla="*/ 405 h 1080405"/>
                  <a:gd name="connsiteX0" fmla="*/ 4762 w 1080000"/>
                  <a:gd name="connsiteY0" fmla="*/ 404 h 1080405"/>
                  <a:gd name="connsiteX1" fmla="*/ 765675 w 1080000"/>
                  <a:gd name="connsiteY1" fmla="*/ 320786 h 1080405"/>
                  <a:gd name="connsiteX0" fmla="*/ 0 w 1080000"/>
                  <a:gd name="connsiteY0" fmla="*/ 405 h 1080405"/>
                  <a:gd name="connsiteX1" fmla="*/ 1080000 w 1080000"/>
                  <a:gd name="connsiteY1" fmla="*/ 1080405 h 1080405"/>
                  <a:gd name="connsiteX2" fmla="*/ 0 w 1080000"/>
                  <a:gd name="connsiteY2" fmla="*/ 1080405 h 1080405"/>
                  <a:gd name="connsiteX3" fmla="*/ 0 w 1080000"/>
                  <a:gd name="connsiteY3" fmla="*/ 405 h 1080405"/>
                  <a:gd name="connsiteX0" fmla="*/ 4762 w 1080000"/>
                  <a:gd name="connsiteY0" fmla="*/ 404 h 1080405"/>
                  <a:gd name="connsiteX1" fmla="*/ 765675 w 1080000"/>
                  <a:gd name="connsiteY1" fmla="*/ 320786 h 1080405"/>
                  <a:gd name="connsiteX0" fmla="*/ 0 w 765675"/>
                  <a:gd name="connsiteY0" fmla="*/ 69228 h 1149228"/>
                  <a:gd name="connsiteX1" fmla="*/ 765675 w 765675"/>
                  <a:gd name="connsiteY1" fmla="*/ 391991 h 1149228"/>
                  <a:gd name="connsiteX2" fmla="*/ 0 w 765675"/>
                  <a:gd name="connsiteY2" fmla="*/ 1149228 h 1149228"/>
                  <a:gd name="connsiteX3" fmla="*/ 0 w 765675"/>
                  <a:gd name="connsiteY3" fmla="*/ 69228 h 1149228"/>
                  <a:gd name="connsiteX0" fmla="*/ 4762 w 765675"/>
                  <a:gd name="connsiteY0" fmla="*/ 69227 h 1149228"/>
                  <a:gd name="connsiteX1" fmla="*/ 765675 w 765675"/>
                  <a:gd name="connsiteY1" fmla="*/ 389609 h 1149228"/>
                  <a:gd name="connsiteX0" fmla="*/ 0 w 765675"/>
                  <a:gd name="connsiteY0" fmla="*/ 1097 h 1081097"/>
                  <a:gd name="connsiteX1" fmla="*/ 765675 w 765675"/>
                  <a:gd name="connsiteY1" fmla="*/ 323860 h 1081097"/>
                  <a:gd name="connsiteX2" fmla="*/ 0 w 765675"/>
                  <a:gd name="connsiteY2" fmla="*/ 1081097 h 1081097"/>
                  <a:gd name="connsiteX3" fmla="*/ 0 w 765675"/>
                  <a:gd name="connsiteY3" fmla="*/ 1097 h 1081097"/>
                  <a:gd name="connsiteX0" fmla="*/ 4762 w 765675"/>
                  <a:gd name="connsiteY0" fmla="*/ 1096 h 1081097"/>
                  <a:gd name="connsiteX1" fmla="*/ 765675 w 765675"/>
                  <a:gd name="connsiteY1" fmla="*/ 321478 h 1081097"/>
                  <a:gd name="connsiteX0" fmla="*/ 0 w 765675"/>
                  <a:gd name="connsiteY0" fmla="*/ 1097 h 1081097"/>
                  <a:gd name="connsiteX1" fmla="*/ 765675 w 765675"/>
                  <a:gd name="connsiteY1" fmla="*/ 323860 h 1081097"/>
                  <a:gd name="connsiteX2" fmla="*/ 0 w 765675"/>
                  <a:gd name="connsiteY2" fmla="*/ 1081097 h 1081097"/>
                  <a:gd name="connsiteX3" fmla="*/ 0 w 765675"/>
                  <a:gd name="connsiteY3" fmla="*/ 1097 h 1081097"/>
                  <a:gd name="connsiteX0" fmla="*/ 4762 w 765675"/>
                  <a:gd name="connsiteY0" fmla="*/ 1096 h 1081097"/>
                  <a:gd name="connsiteX1" fmla="*/ 765675 w 765675"/>
                  <a:gd name="connsiteY1" fmla="*/ 321478 h 1081097"/>
                  <a:gd name="connsiteX0" fmla="*/ 0 w 765675"/>
                  <a:gd name="connsiteY0" fmla="*/ 1097 h 1081097"/>
                  <a:gd name="connsiteX1" fmla="*/ 765675 w 765675"/>
                  <a:gd name="connsiteY1" fmla="*/ 323860 h 1081097"/>
                  <a:gd name="connsiteX2" fmla="*/ 0 w 765675"/>
                  <a:gd name="connsiteY2" fmla="*/ 1081097 h 1081097"/>
                  <a:gd name="connsiteX3" fmla="*/ 0 w 765675"/>
                  <a:gd name="connsiteY3" fmla="*/ 1097 h 1081097"/>
                  <a:gd name="connsiteX0" fmla="*/ 7143 w 765675"/>
                  <a:gd name="connsiteY0" fmla="*/ 39196 h 1081097"/>
                  <a:gd name="connsiteX1" fmla="*/ 765675 w 765675"/>
                  <a:gd name="connsiteY1" fmla="*/ 321478 h 1081097"/>
                  <a:gd name="connsiteX0" fmla="*/ 0 w 765675"/>
                  <a:gd name="connsiteY0" fmla="*/ 0 h 1080000"/>
                  <a:gd name="connsiteX1" fmla="*/ 765675 w 765675"/>
                  <a:gd name="connsiteY1" fmla="*/ 322763 h 1080000"/>
                  <a:gd name="connsiteX2" fmla="*/ 0 w 765675"/>
                  <a:gd name="connsiteY2" fmla="*/ 1080000 h 1080000"/>
                  <a:gd name="connsiteX3" fmla="*/ 0 w 765675"/>
                  <a:gd name="connsiteY3" fmla="*/ 0 h 1080000"/>
                  <a:gd name="connsiteX0" fmla="*/ 7143 w 765675"/>
                  <a:gd name="connsiteY0" fmla="*/ 38099 h 1080000"/>
                  <a:gd name="connsiteX1" fmla="*/ 765675 w 765675"/>
                  <a:gd name="connsiteY1" fmla="*/ 320381 h 1080000"/>
                  <a:gd name="connsiteX0" fmla="*/ 0 w 765675"/>
                  <a:gd name="connsiteY0" fmla="*/ 1 h 1080001"/>
                  <a:gd name="connsiteX1" fmla="*/ 765675 w 765675"/>
                  <a:gd name="connsiteY1" fmla="*/ 322764 h 1080001"/>
                  <a:gd name="connsiteX2" fmla="*/ 0 w 765675"/>
                  <a:gd name="connsiteY2" fmla="*/ 1080001 h 1080001"/>
                  <a:gd name="connsiteX3" fmla="*/ 0 w 765675"/>
                  <a:gd name="connsiteY3" fmla="*/ 1 h 1080001"/>
                  <a:gd name="connsiteX0" fmla="*/ 2381 w 765675"/>
                  <a:gd name="connsiteY0" fmla="*/ 0 h 1080001"/>
                  <a:gd name="connsiteX1" fmla="*/ 765675 w 765675"/>
                  <a:gd name="connsiteY1" fmla="*/ 320382 h 1080001"/>
                  <a:gd name="connsiteX0" fmla="*/ 0 w 765675"/>
                  <a:gd name="connsiteY0" fmla="*/ 1 h 1080001"/>
                  <a:gd name="connsiteX1" fmla="*/ 765675 w 765675"/>
                  <a:gd name="connsiteY1" fmla="*/ 322764 h 1080001"/>
                  <a:gd name="connsiteX2" fmla="*/ 0 w 765675"/>
                  <a:gd name="connsiteY2" fmla="*/ 1080001 h 1080001"/>
                  <a:gd name="connsiteX3" fmla="*/ 0 w 765675"/>
                  <a:gd name="connsiteY3" fmla="*/ 1 h 1080001"/>
                  <a:gd name="connsiteX0" fmla="*/ 2381 w 765675"/>
                  <a:gd name="connsiteY0" fmla="*/ 0 h 1080001"/>
                  <a:gd name="connsiteX1" fmla="*/ 765675 w 765675"/>
                  <a:gd name="connsiteY1" fmla="*/ 320382 h 1080001"/>
                  <a:gd name="connsiteX0" fmla="*/ 0 w 765675"/>
                  <a:gd name="connsiteY0" fmla="*/ 283 h 1080283"/>
                  <a:gd name="connsiteX1" fmla="*/ 765675 w 765675"/>
                  <a:gd name="connsiteY1" fmla="*/ 323046 h 1080283"/>
                  <a:gd name="connsiteX2" fmla="*/ 0 w 765675"/>
                  <a:gd name="connsiteY2" fmla="*/ 1080283 h 1080283"/>
                  <a:gd name="connsiteX3" fmla="*/ 0 w 765675"/>
                  <a:gd name="connsiteY3" fmla="*/ 283 h 1080283"/>
                  <a:gd name="connsiteX0" fmla="*/ 2381 w 765675"/>
                  <a:gd name="connsiteY0" fmla="*/ 282 h 1080283"/>
                  <a:gd name="connsiteX1" fmla="*/ 765675 w 765675"/>
                  <a:gd name="connsiteY1" fmla="*/ 320664 h 108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5675" h="1080283" stroke="0" extrusionOk="0">
                    <a:moveTo>
                      <a:pt x="0" y="283"/>
                    </a:moveTo>
                    <a:cubicBezTo>
                      <a:pt x="448829" y="7426"/>
                      <a:pt x="620418" y="159966"/>
                      <a:pt x="765675" y="323046"/>
                    </a:cubicBezTo>
                    <a:lnTo>
                      <a:pt x="0" y="1080283"/>
                    </a:lnTo>
                    <a:lnTo>
                      <a:pt x="0" y="283"/>
                    </a:lnTo>
                    <a:close/>
                  </a:path>
                  <a:path w="765675" h="1080283" fill="none">
                    <a:moveTo>
                      <a:pt x="2381" y="282"/>
                    </a:moveTo>
                    <a:cubicBezTo>
                      <a:pt x="479786" y="-9242"/>
                      <a:pt x="656137" y="224258"/>
                      <a:pt x="765675" y="320664"/>
                    </a:cubicBezTo>
                  </a:path>
                </a:pathLst>
              </a:custGeom>
              <a:grpFill/>
              <a:ln w="381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94" name="Arc 62"/>
              <p:cNvSpPr/>
              <p:nvPr/>
            </p:nvSpPr>
            <p:spPr bwMode="auto">
              <a:xfrm rot="2822941">
                <a:off x="7380096" y="3389590"/>
                <a:ext cx="765675" cy="1080283"/>
              </a:xfrm>
              <a:custGeom>
                <a:avLst/>
                <a:gdLst>
                  <a:gd name="connsiteX0" fmla="*/ 1080000 w 2160000"/>
                  <a:gd name="connsiteY0" fmla="*/ 0 h 2160000"/>
                  <a:gd name="connsiteX1" fmla="*/ 2160000 w 2160000"/>
                  <a:gd name="connsiteY1" fmla="*/ 1080000 h 2160000"/>
                  <a:gd name="connsiteX2" fmla="*/ 1080000 w 2160000"/>
                  <a:gd name="connsiteY2" fmla="*/ 1080000 h 2160000"/>
                  <a:gd name="connsiteX3" fmla="*/ 1080000 w 2160000"/>
                  <a:gd name="connsiteY3" fmla="*/ 0 h 2160000"/>
                  <a:gd name="connsiteX0" fmla="*/ 1080000 w 2160000"/>
                  <a:gd name="connsiteY0" fmla="*/ 0 h 2160000"/>
                  <a:gd name="connsiteX1" fmla="*/ 2160000 w 2160000"/>
                  <a:gd name="connsiteY1" fmla="*/ 1080000 h 2160000"/>
                  <a:gd name="connsiteX0" fmla="*/ 0 w 1080000"/>
                  <a:gd name="connsiteY0" fmla="*/ 63801 h 1143801"/>
                  <a:gd name="connsiteX1" fmla="*/ 1080000 w 1080000"/>
                  <a:gd name="connsiteY1" fmla="*/ 1143801 h 1143801"/>
                  <a:gd name="connsiteX2" fmla="*/ 0 w 1080000"/>
                  <a:gd name="connsiteY2" fmla="*/ 1143801 h 1143801"/>
                  <a:gd name="connsiteX3" fmla="*/ 0 w 1080000"/>
                  <a:gd name="connsiteY3" fmla="*/ 63801 h 1143801"/>
                  <a:gd name="connsiteX0" fmla="*/ 0 w 1080000"/>
                  <a:gd name="connsiteY0" fmla="*/ 63801 h 1143801"/>
                  <a:gd name="connsiteX1" fmla="*/ 765675 w 1080000"/>
                  <a:gd name="connsiteY1" fmla="*/ 384182 h 1143801"/>
                  <a:gd name="connsiteX0" fmla="*/ 0 w 1080000"/>
                  <a:gd name="connsiteY0" fmla="*/ 0 h 1080000"/>
                  <a:gd name="connsiteX1" fmla="*/ 1080000 w 1080000"/>
                  <a:gd name="connsiteY1" fmla="*/ 1080000 h 1080000"/>
                  <a:gd name="connsiteX2" fmla="*/ 0 w 1080000"/>
                  <a:gd name="connsiteY2" fmla="*/ 1080000 h 1080000"/>
                  <a:gd name="connsiteX3" fmla="*/ 0 w 1080000"/>
                  <a:gd name="connsiteY3" fmla="*/ 0 h 1080000"/>
                  <a:gd name="connsiteX0" fmla="*/ 0 w 1080000"/>
                  <a:gd name="connsiteY0" fmla="*/ 0 h 1080000"/>
                  <a:gd name="connsiteX1" fmla="*/ 765675 w 1080000"/>
                  <a:gd name="connsiteY1" fmla="*/ 320381 h 1080000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0 w 1080000"/>
                  <a:gd name="connsiteY0" fmla="*/ 524 h 1080524"/>
                  <a:gd name="connsiteX1" fmla="*/ 765675 w 1080000"/>
                  <a:gd name="connsiteY1" fmla="*/ 320905 h 1080524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14287 w 1080000"/>
                  <a:gd name="connsiteY0" fmla="*/ 36243 h 1080524"/>
                  <a:gd name="connsiteX1" fmla="*/ 765675 w 1080000"/>
                  <a:gd name="connsiteY1" fmla="*/ 320905 h 1080524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30956 w 1080000"/>
                  <a:gd name="connsiteY0" fmla="*/ 2905 h 1080524"/>
                  <a:gd name="connsiteX1" fmla="*/ 765675 w 1080000"/>
                  <a:gd name="connsiteY1" fmla="*/ 320905 h 1080524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30956 w 1080000"/>
                  <a:gd name="connsiteY0" fmla="*/ 2905 h 1080524"/>
                  <a:gd name="connsiteX1" fmla="*/ 765675 w 1080000"/>
                  <a:gd name="connsiteY1" fmla="*/ 320905 h 1080524"/>
                  <a:gd name="connsiteX0" fmla="*/ 0 w 1080000"/>
                  <a:gd name="connsiteY0" fmla="*/ 524 h 1080524"/>
                  <a:gd name="connsiteX1" fmla="*/ 1080000 w 1080000"/>
                  <a:gd name="connsiteY1" fmla="*/ 1080524 h 1080524"/>
                  <a:gd name="connsiteX2" fmla="*/ 0 w 1080000"/>
                  <a:gd name="connsiteY2" fmla="*/ 1080524 h 1080524"/>
                  <a:gd name="connsiteX3" fmla="*/ 0 w 1080000"/>
                  <a:gd name="connsiteY3" fmla="*/ 524 h 1080524"/>
                  <a:gd name="connsiteX0" fmla="*/ 0 w 1080000"/>
                  <a:gd name="connsiteY0" fmla="*/ 524 h 1080524"/>
                  <a:gd name="connsiteX1" fmla="*/ 765675 w 1080000"/>
                  <a:gd name="connsiteY1" fmla="*/ 320905 h 1080524"/>
                  <a:gd name="connsiteX0" fmla="*/ 0 w 1080000"/>
                  <a:gd name="connsiteY0" fmla="*/ 136 h 1080136"/>
                  <a:gd name="connsiteX1" fmla="*/ 1080000 w 1080000"/>
                  <a:gd name="connsiteY1" fmla="*/ 1080136 h 1080136"/>
                  <a:gd name="connsiteX2" fmla="*/ 0 w 1080000"/>
                  <a:gd name="connsiteY2" fmla="*/ 1080136 h 1080136"/>
                  <a:gd name="connsiteX3" fmla="*/ 0 w 1080000"/>
                  <a:gd name="connsiteY3" fmla="*/ 136 h 1080136"/>
                  <a:gd name="connsiteX0" fmla="*/ 0 w 1080000"/>
                  <a:gd name="connsiteY0" fmla="*/ 136 h 1080136"/>
                  <a:gd name="connsiteX1" fmla="*/ 765675 w 1080000"/>
                  <a:gd name="connsiteY1" fmla="*/ 320517 h 1080136"/>
                  <a:gd name="connsiteX0" fmla="*/ 0 w 1080000"/>
                  <a:gd name="connsiteY0" fmla="*/ 404 h 1080404"/>
                  <a:gd name="connsiteX1" fmla="*/ 1080000 w 1080000"/>
                  <a:gd name="connsiteY1" fmla="*/ 1080404 h 1080404"/>
                  <a:gd name="connsiteX2" fmla="*/ 0 w 1080000"/>
                  <a:gd name="connsiteY2" fmla="*/ 1080404 h 1080404"/>
                  <a:gd name="connsiteX3" fmla="*/ 0 w 1080000"/>
                  <a:gd name="connsiteY3" fmla="*/ 404 h 1080404"/>
                  <a:gd name="connsiteX0" fmla="*/ 0 w 1080000"/>
                  <a:gd name="connsiteY0" fmla="*/ 404 h 1080404"/>
                  <a:gd name="connsiteX1" fmla="*/ 765675 w 1080000"/>
                  <a:gd name="connsiteY1" fmla="*/ 320785 h 1080404"/>
                  <a:gd name="connsiteX0" fmla="*/ 0 w 1080000"/>
                  <a:gd name="connsiteY0" fmla="*/ 404 h 1080404"/>
                  <a:gd name="connsiteX1" fmla="*/ 1080000 w 1080000"/>
                  <a:gd name="connsiteY1" fmla="*/ 1080404 h 1080404"/>
                  <a:gd name="connsiteX2" fmla="*/ 0 w 1080000"/>
                  <a:gd name="connsiteY2" fmla="*/ 1080404 h 1080404"/>
                  <a:gd name="connsiteX3" fmla="*/ 0 w 1080000"/>
                  <a:gd name="connsiteY3" fmla="*/ 404 h 1080404"/>
                  <a:gd name="connsiteX0" fmla="*/ 4762 w 1080000"/>
                  <a:gd name="connsiteY0" fmla="*/ 71841 h 1080404"/>
                  <a:gd name="connsiteX1" fmla="*/ 765675 w 1080000"/>
                  <a:gd name="connsiteY1" fmla="*/ 320785 h 1080404"/>
                  <a:gd name="connsiteX0" fmla="*/ 0 w 1080000"/>
                  <a:gd name="connsiteY0" fmla="*/ 2382 h 1082382"/>
                  <a:gd name="connsiteX1" fmla="*/ 1080000 w 1080000"/>
                  <a:gd name="connsiteY1" fmla="*/ 1082382 h 1082382"/>
                  <a:gd name="connsiteX2" fmla="*/ 0 w 1080000"/>
                  <a:gd name="connsiteY2" fmla="*/ 1082382 h 1082382"/>
                  <a:gd name="connsiteX3" fmla="*/ 0 w 1080000"/>
                  <a:gd name="connsiteY3" fmla="*/ 2382 h 1082382"/>
                  <a:gd name="connsiteX0" fmla="*/ 16668 w 1080000"/>
                  <a:gd name="connsiteY0" fmla="*/ 0 h 1082382"/>
                  <a:gd name="connsiteX1" fmla="*/ 765675 w 1080000"/>
                  <a:gd name="connsiteY1" fmla="*/ 322763 h 1082382"/>
                  <a:gd name="connsiteX0" fmla="*/ 0 w 1080000"/>
                  <a:gd name="connsiteY0" fmla="*/ 405 h 1080405"/>
                  <a:gd name="connsiteX1" fmla="*/ 1080000 w 1080000"/>
                  <a:gd name="connsiteY1" fmla="*/ 1080405 h 1080405"/>
                  <a:gd name="connsiteX2" fmla="*/ 0 w 1080000"/>
                  <a:gd name="connsiteY2" fmla="*/ 1080405 h 1080405"/>
                  <a:gd name="connsiteX3" fmla="*/ 0 w 1080000"/>
                  <a:gd name="connsiteY3" fmla="*/ 405 h 1080405"/>
                  <a:gd name="connsiteX0" fmla="*/ 4762 w 1080000"/>
                  <a:gd name="connsiteY0" fmla="*/ 404 h 1080405"/>
                  <a:gd name="connsiteX1" fmla="*/ 765675 w 1080000"/>
                  <a:gd name="connsiteY1" fmla="*/ 320786 h 1080405"/>
                  <a:gd name="connsiteX0" fmla="*/ 0 w 1080000"/>
                  <a:gd name="connsiteY0" fmla="*/ 405 h 1080405"/>
                  <a:gd name="connsiteX1" fmla="*/ 1080000 w 1080000"/>
                  <a:gd name="connsiteY1" fmla="*/ 1080405 h 1080405"/>
                  <a:gd name="connsiteX2" fmla="*/ 0 w 1080000"/>
                  <a:gd name="connsiteY2" fmla="*/ 1080405 h 1080405"/>
                  <a:gd name="connsiteX3" fmla="*/ 0 w 1080000"/>
                  <a:gd name="connsiteY3" fmla="*/ 405 h 1080405"/>
                  <a:gd name="connsiteX0" fmla="*/ 4762 w 1080000"/>
                  <a:gd name="connsiteY0" fmla="*/ 404 h 1080405"/>
                  <a:gd name="connsiteX1" fmla="*/ 765675 w 1080000"/>
                  <a:gd name="connsiteY1" fmla="*/ 320786 h 1080405"/>
                  <a:gd name="connsiteX0" fmla="*/ 0 w 1080000"/>
                  <a:gd name="connsiteY0" fmla="*/ 405 h 1080405"/>
                  <a:gd name="connsiteX1" fmla="*/ 1080000 w 1080000"/>
                  <a:gd name="connsiteY1" fmla="*/ 1080405 h 1080405"/>
                  <a:gd name="connsiteX2" fmla="*/ 0 w 1080000"/>
                  <a:gd name="connsiteY2" fmla="*/ 1080405 h 1080405"/>
                  <a:gd name="connsiteX3" fmla="*/ 0 w 1080000"/>
                  <a:gd name="connsiteY3" fmla="*/ 405 h 1080405"/>
                  <a:gd name="connsiteX0" fmla="*/ 4762 w 1080000"/>
                  <a:gd name="connsiteY0" fmla="*/ 404 h 1080405"/>
                  <a:gd name="connsiteX1" fmla="*/ 765675 w 1080000"/>
                  <a:gd name="connsiteY1" fmla="*/ 320786 h 1080405"/>
                  <a:gd name="connsiteX0" fmla="*/ 0 w 1080000"/>
                  <a:gd name="connsiteY0" fmla="*/ 405 h 1080405"/>
                  <a:gd name="connsiteX1" fmla="*/ 1080000 w 1080000"/>
                  <a:gd name="connsiteY1" fmla="*/ 1080405 h 1080405"/>
                  <a:gd name="connsiteX2" fmla="*/ 0 w 1080000"/>
                  <a:gd name="connsiteY2" fmla="*/ 1080405 h 1080405"/>
                  <a:gd name="connsiteX3" fmla="*/ 0 w 1080000"/>
                  <a:gd name="connsiteY3" fmla="*/ 405 h 1080405"/>
                  <a:gd name="connsiteX0" fmla="*/ 4762 w 1080000"/>
                  <a:gd name="connsiteY0" fmla="*/ 404 h 1080405"/>
                  <a:gd name="connsiteX1" fmla="*/ 765675 w 1080000"/>
                  <a:gd name="connsiteY1" fmla="*/ 320786 h 1080405"/>
                  <a:gd name="connsiteX0" fmla="*/ 0 w 765675"/>
                  <a:gd name="connsiteY0" fmla="*/ 69228 h 1149228"/>
                  <a:gd name="connsiteX1" fmla="*/ 765675 w 765675"/>
                  <a:gd name="connsiteY1" fmla="*/ 391991 h 1149228"/>
                  <a:gd name="connsiteX2" fmla="*/ 0 w 765675"/>
                  <a:gd name="connsiteY2" fmla="*/ 1149228 h 1149228"/>
                  <a:gd name="connsiteX3" fmla="*/ 0 w 765675"/>
                  <a:gd name="connsiteY3" fmla="*/ 69228 h 1149228"/>
                  <a:gd name="connsiteX0" fmla="*/ 4762 w 765675"/>
                  <a:gd name="connsiteY0" fmla="*/ 69227 h 1149228"/>
                  <a:gd name="connsiteX1" fmla="*/ 765675 w 765675"/>
                  <a:gd name="connsiteY1" fmla="*/ 389609 h 1149228"/>
                  <a:gd name="connsiteX0" fmla="*/ 0 w 765675"/>
                  <a:gd name="connsiteY0" fmla="*/ 1097 h 1081097"/>
                  <a:gd name="connsiteX1" fmla="*/ 765675 w 765675"/>
                  <a:gd name="connsiteY1" fmla="*/ 323860 h 1081097"/>
                  <a:gd name="connsiteX2" fmla="*/ 0 w 765675"/>
                  <a:gd name="connsiteY2" fmla="*/ 1081097 h 1081097"/>
                  <a:gd name="connsiteX3" fmla="*/ 0 w 765675"/>
                  <a:gd name="connsiteY3" fmla="*/ 1097 h 1081097"/>
                  <a:gd name="connsiteX0" fmla="*/ 4762 w 765675"/>
                  <a:gd name="connsiteY0" fmla="*/ 1096 h 1081097"/>
                  <a:gd name="connsiteX1" fmla="*/ 765675 w 765675"/>
                  <a:gd name="connsiteY1" fmla="*/ 321478 h 1081097"/>
                  <a:gd name="connsiteX0" fmla="*/ 0 w 765675"/>
                  <a:gd name="connsiteY0" fmla="*/ 1097 h 1081097"/>
                  <a:gd name="connsiteX1" fmla="*/ 765675 w 765675"/>
                  <a:gd name="connsiteY1" fmla="*/ 323860 h 1081097"/>
                  <a:gd name="connsiteX2" fmla="*/ 0 w 765675"/>
                  <a:gd name="connsiteY2" fmla="*/ 1081097 h 1081097"/>
                  <a:gd name="connsiteX3" fmla="*/ 0 w 765675"/>
                  <a:gd name="connsiteY3" fmla="*/ 1097 h 1081097"/>
                  <a:gd name="connsiteX0" fmla="*/ 4762 w 765675"/>
                  <a:gd name="connsiteY0" fmla="*/ 1096 h 1081097"/>
                  <a:gd name="connsiteX1" fmla="*/ 765675 w 765675"/>
                  <a:gd name="connsiteY1" fmla="*/ 321478 h 1081097"/>
                  <a:gd name="connsiteX0" fmla="*/ 0 w 765675"/>
                  <a:gd name="connsiteY0" fmla="*/ 1097 h 1081097"/>
                  <a:gd name="connsiteX1" fmla="*/ 765675 w 765675"/>
                  <a:gd name="connsiteY1" fmla="*/ 323860 h 1081097"/>
                  <a:gd name="connsiteX2" fmla="*/ 0 w 765675"/>
                  <a:gd name="connsiteY2" fmla="*/ 1081097 h 1081097"/>
                  <a:gd name="connsiteX3" fmla="*/ 0 w 765675"/>
                  <a:gd name="connsiteY3" fmla="*/ 1097 h 1081097"/>
                  <a:gd name="connsiteX0" fmla="*/ 7143 w 765675"/>
                  <a:gd name="connsiteY0" fmla="*/ 39196 h 1081097"/>
                  <a:gd name="connsiteX1" fmla="*/ 765675 w 765675"/>
                  <a:gd name="connsiteY1" fmla="*/ 321478 h 1081097"/>
                  <a:gd name="connsiteX0" fmla="*/ 0 w 765675"/>
                  <a:gd name="connsiteY0" fmla="*/ 0 h 1080000"/>
                  <a:gd name="connsiteX1" fmla="*/ 765675 w 765675"/>
                  <a:gd name="connsiteY1" fmla="*/ 322763 h 1080000"/>
                  <a:gd name="connsiteX2" fmla="*/ 0 w 765675"/>
                  <a:gd name="connsiteY2" fmla="*/ 1080000 h 1080000"/>
                  <a:gd name="connsiteX3" fmla="*/ 0 w 765675"/>
                  <a:gd name="connsiteY3" fmla="*/ 0 h 1080000"/>
                  <a:gd name="connsiteX0" fmla="*/ 7143 w 765675"/>
                  <a:gd name="connsiteY0" fmla="*/ 38099 h 1080000"/>
                  <a:gd name="connsiteX1" fmla="*/ 765675 w 765675"/>
                  <a:gd name="connsiteY1" fmla="*/ 320381 h 1080000"/>
                  <a:gd name="connsiteX0" fmla="*/ 0 w 765675"/>
                  <a:gd name="connsiteY0" fmla="*/ 1 h 1080001"/>
                  <a:gd name="connsiteX1" fmla="*/ 765675 w 765675"/>
                  <a:gd name="connsiteY1" fmla="*/ 322764 h 1080001"/>
                  <a:gd name="connsiteX2" fmla="*/ 0 w 765675"/>
                  <a:gd name="connsiteY2" fmla="*/ 1080001 h 1080001"/>
                  <a:gd name="connsiteX3" fmla="*/ 0 w 765675"/>
                  <a:gd name="connsiteY3" fmla="*/ 1 h 1080001"/>
                  <a:gd name="connsiteX0" fmla="*/ 2381 w 765675"/>
                  <a:gd name="connsiteY0" fmla="*/ 0 h 1080001"/>
                  <a:gd name="connsiteX1" fmla="*/ 765675 w 765675"/>
                  <a:gd name="connsiteY1" fmla="*/ 320382 h 1080001"/>
                  <a:gd name="connsiteX0" fmla="*/ 0 w 765675"/>
                  <a:gd name="connsiteY0" fmla="*/ 1 h 1080001"/>
                  <a:gd name="connsiteX1" fmla="*/ 765675 w 765675"/>
                  <a:gd name="connsiteY1" fmla="*/ 322764 h 1080001"/>
                  <a:gd name="connsiteX2" fmla="*/ 0 w 765675"/>
                  <a:gd name="connsiteY2" fmla="*/ 1080001 h 1080001"/>
                  <a:gd name="connsiteX3" fmla="*/ 0 w 765675"/>
                  <a:gd name="connsiteY3" fmla="*/ 1 h 1080001"/>
                  <a:gd name="connsiteX0" fmla="*/ 2381 w 765675"/>
                  <a:gd name="connsiteY0" fmla="*/ 0 h 1080001"/>
                  <a:gd name="connsiteX1" fmla="*/ 765675 w 765675"/>
                  <a:gd name="connsiteY1" fmla="*/ 320382 h 1080001"/>
                  <a:gd name="connsiteX0" fmla="*/ 0 w 765675"/>
                  <a:gd name="connsiteY0" fmla="*/ 283 h 1080283"/>
                  <a:gd name="connsiteX1" fmla="*/ 765675 w 765675"/>
                  <a:gd name="connsiteY1" fmla="*/ 323046 h 1080283"/>
                  <a:gd name="connsiteX2" fmla="*/ 0 w 765675"/>
                  <a:gd name="connsiteY2" fmla="*/ 1080283 h 1080283"/>
                  <a:gd name="connsiteX3" fmla="*/ 0 w 765675"/>
                  <a:gd name="connsiteY3" fmla="*/ 283 h 1080283"/>
                  <a:gd name="connsiteX0" fmla="*/ 2381 w 765675"/>
                  <a:gd name="connsiteY0" fmla="*/ 282 h 1080283"/>
                  <a:gd name="connsiteX1" fmla="*/ 765675 w 765675"/>
                  <a:gd name="connsiteY1" fmla="*/ 320664 h 108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5675" h="1080283" stroke="0" extrusionOk="0">
                    <a:moveTo>
                      <a:pt x="0" y="283"/>
                    </a:moveTo>
                    <a:cubicBezTo>
                      <a:pt x="448829" y="7426"/>
                      <a:pt x="620418" y="159966"/>
                      <a:pt x="765675" y="323046"/>
                    </a:cubicBezTo>
                    <a:lnTo>
                      <a:pt x="0" y="1080283"/>
                    </a:lnTo>
                    <a:lnTo>
                      <a:pt x="0" y="283"/>
                    </a:lnTo>
                    <a:close/>
                  </a:path>
                  <a:path w="765675" h="1080283" fill="none">
                    <a:moveTo>
                      <a:pt x="2381" y="282"/>
                    </a:moveTo>
                    <a:cubicBezTo>
                      <a:pt x="479786" y="-9242"/>
                      <a:pt x="656137" y="224258"/>
                      <a:pt x="765675" y="320664"/>
                    </a:cubicBezTo>
                  </a:path>
                </a:pathLst>
              </a:custGeom>
              <a:grpFill/>
              <a:ln w="381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cxnSp>
            <p:nvCxnSpPr>
              <p:cNvPr id="95" name="Straight Connector 94"/>
              <p:cNvCxnSpPr>
                <a:stCxn id="93" idx="1"/>
                <a:endCxn id="94" idx="0"/>
              </p:cNvCxnSpPr>
              <p:nvPr/>
            </p:nvCxnSpPr>
            <p:spPr bwMode="auto">
              <a:xfrm>
                <a:off x="7672038" y="3019969"/>
                <a:ext cx="226806" cy="263447"/>
              </a:xfrm>
              <a:prstGeom prst="line">
                <a:avLst/>
              </a:prstGeom>
              <a:grpFill/>
              <a:ln w="381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>
                <a:stCxn id="94" idx="1"/>
                <a:endCxn id="63" idx="0"/>
              </p:cNvCxnSpPr>
              <p:nvPr/>
            </p:nvCxnSpPr>
            <p:spPr bwMode="auto">
              <a:xfrm rot="5400000">
                <a:off x="7898752" y="4343837"/>
                <a:ext cx="569118" cy="2241"/>
              </a:xfrm>
              <a:prstGeom prst="line">
                <a:avLst/>
              </a:prstGeom>
              <a:grpFill/>
              <a:ln w="381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>
                <a:off x="6569060" y="2699305"/>
                <a:ext cx="345645" cy="0"/>
              </a:xfrm>
              <a:prstGeom prst="line">
                <a:avLst/>
              </a:prstGeom>
              <a:grpFill/>
              <a:ln w="381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07" name="Straight Connector 106"/>
            <p:cNvCxnSpPr/>
            <p:nvPr/>
          </p:nvCxnSpPr>
          <p:spPr bwMode="auto">
            <a:xfrm>
              <a:off x="6561857" y="2315255"/>
              <a:ext cx="7203" cy="38405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4757386" y="4169849"/>
              <a:ext cx="367924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6282754" y="2666571"/>
              <a:ext cx="590379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D6009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5" name="4-Point Star 104"/>
            <p:cNvSpPr>
              <a:spLocks/>
            </p:cNvSpPr>
            <p:nvPr/>
          </p:nvSpPr>
          <p:spPr bwMode="auto">
            <a:xfrm rot="2685084">
              <a:off x="6381857" y="2484331"/>
              <a:ext cx="360000" cy="3600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119" name="Straight Connector 118"/>
            <p:cNvCxnSpPr/>
            <p:nvPr/>
          </p:nvCxnSpPr>
          <p:spPr bwMode="auto">
            <a:xfrm>
              <a:off x="6282754" y="5735662"/>
              <a:ext cx="590379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D6009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" name="4-Point Star 103"/>
            <p:cNvSpPr>
              <a:spLocks/>
            </p:cNvSpPr>
            <p:nvPr/>
          </p:nvSpPr>
          <p:spPr bwMode="auto">
            <a:xfrm rot="2685084">
              <a:off x="6386421" y="5555662"/>
              <a:ext cx="360000" cy="3600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120" name="Straight Connector 119"/>
            <p:cNvCxnSpPr/>
            <p:nvPr/>
          </p:nvCxnSpPr>
          <p:spPr bwMode="auto">
            <a:xfrm>
              <a:off x="7672038" y="2986952"/>
              <a:ext cx="356412" cy="41745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/>
            <p:cNvCxnSpPr/>
            <p:nvPr/>
          </p:nvCxnSpPr>
          <p:spPr bwMode="auto">
            <a:xfrm rot="5400000">
              <a:off x="4696901" y="4169848"/>
              <a:ext cx="590379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D6009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4-Point Star 101"/>
            <p:cNvSpPr>
              <a:spLocks/>
            </p:cNvSpPr>
            <p:nvPr/>
          </p:nvSpPr>
          <p:spPr bwMode="auto">
            <a:xfrm rot="2685084">
              <a:off x="4819687" y="3983232"/>
              <a:ext cx="360000" cy="3600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 bwMode="auto">
            <a:xfrm rot="5400000">
              <a:off x="7886838" y="4203865"/>
              <a:ext cx="590379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D6009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3" name="4-Point Star 102"/>
            <p:cNvSpPr>
              <a:spLocks/>
            </p:cNvSpPr>
            <p:nvPr/>
          </p:nvSpPr>
          <p:spPr bwMode="auto">
            <a:xfrm rot="2685084">
              <a:off x="8002070" y="3983234"/>
              <a:ext cx="360000" cy="360000"/>
            </a:xfrm>
            <a:prstGeom prst="star4">
              <a:avLst/>
            </a:prstGeom>
            <a:solidFill>
              <a:srgbClr val="FFFF00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 bwMode="auto">
            <a:xfrm flipH="1">
              <a:off x="7520953" y="5149188"/>
              <a:ext cx="417460" cy="3737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 bwMode="auto">
            <a:xfrm flipV="1">
              <a:off x="5204859" y="2879002"/>
              <a:ext cx="453557" cy="4155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 flipH="1" flipV="1">
              <a:off x="5183109" y="5038253"/>
              <a:ext cx="344032" cy="42098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7" name="4-Point Star 136"/>
          <p:cNvSpPr>
            <a:spLocks/>
          </p:cNvSpPr>
          <p:nvPr/>
        </p:nvSpPr>
        <p:spPr bwMode="auto">
          <a:xfrm rot="2685084">
            <a:off x="3301660" y="949598"/>
            <a:ext cx="360000" cy="360000"/>
          </a:xfrm>
          <a:prstGeom prst="star4">
            <a:avLst/>
          </a:prstGeom>
          <a:solidFill>
            <a:srgbClr val="FFFF0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1070" y="2990841"/>
            <a:ext cx="4378170" cy="276588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lvl="0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b="1" u="sng" kern="0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rings.</a:t>
            </a:r>
          </a:p>
          <a:p>
            <a:pPr marL="541338" lvl="1" indent="-180975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latin typeface="Arial"/>
              </a:rPr>
              <a:t>Layout and design of common sections to be defined.</a:t>
            </a:r>
          </a:p>
          <a:p>
            <a:pPr marL="541338" lvl="1" indent="-180975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latin typeface="Arial"/>
              </a:rPr>
              <a:t>The rings should be </a:t>
            </a:r>
            <a:r>
              <a:rPr lang="en-US" b="1" i="1" kern="0" dirty="0" smtClean="0">
                <a:solidFill>
                  <a:srgbClr val="0000FF"/>
                </a:solidFill>
                <a:latin typeface="Arial"/>
              </a:rPr>
              <a:t>side-by-side</a:t>
            </a:r>
            <a:r>
              <a:rPr lang="en-US" i="1" kern="0" dirty="0" smtClean="0">
                <a:solidFill>
                  <a:srgbClr val="0000FF"/>
                </a:solidFill>
                <a:latin typeface="Arial"/>
              </a:rPr>
              <a:t>: polarization, vertical emittance.</a:t>
            </a:r>
          </a:p>
          <a:p>
            <a:pPr marL="541338" lvl="1" indent="-180975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latin typeface="Arial"/>
              </a:rPr>
              <a:t>Machine should be </a:t>
            </a:r>
            <a:r>
              <a:rPr lang="en-US" b="1" i="1" kern="0" dirty="0" smtClean="0">
                <a:solidFill>
                  <a:srgbClr val="0000FF"/>
                </a:solidFill>
                <a:latin typeface="Arial"/>
              </a:rPr>
              <a:t>planar</a:t>
            </a:r>
            <a:r>
              <a:rPr lang="en-US" i="1" kern="0" dirty="0" smtClean="0">
                <a:solidFill>
                  <a:srgbClr val="0000FF"/>
                </a:solidFill>
                <a:latin typeface="Arial"/>
              </a:rPr>
              <a:t>: polarization.</a:t>
            </a:r>
            <a:endParaRPr lang="en-GB" i="1" kern="0" dirty="0">
              <a:solidFill>
                <a:srgbClr val="0000FF"/>
              </a:solidFill>
              <a:latin typeface="Arial"/>
            </a:endParaRPr>
          </a:p>
          <a:p>
            <a:pPr marL="342900" indent="-34290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endParaRPr lang="en-US" i="1" kern="0" dirty="0" smtClean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525" y="5656490"/>
            <a:ext cx="5019821" cy="707886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latin typeface="+mn-lt"/>
              </a:rPr>
              <a:t>The layout is far from finalized, it must be compatible with all options (</a:t>
            </a:r>
            <a:r>
              <a:rPr lang="en-US" sz="2000" kern="0" dirty="0" err="1" smtClean="0">
                <a:latin typeface="+mn-lt"/>
              </a:rPr>
              <a:t>ee</a:t>
            </a:r>
            <a:r>
              <a:rPr lang="en-US" sz="2000" kern="0" dirty="0" smtClean="0">
                <a:latin typeface="+mn-lt"/>
              </a:rPr>
              <a:t>, pp, ep)</a:t>
            </a:r>
            <a:endParaRPr lang="en-GB" sz="20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95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Synchrotron radiation power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23/07/2014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Hunting 2014 - Paris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3095" y="801219"/>
            <a:ext cx="7681000" cy="14752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lvl="0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he 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maximum synchrotron radiation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(SR) power </a:t>
            </a:r>
            <a:r>
              <a:rPr lang="en-US" sz="20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i="1" kern="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is 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set to </a:t>
            </a:r>
            <a:r>
              <a:rPr lang="en-US" sz="2000" b="1" u="sng" kern="0" dirty="0">
                <a:solidFill>
                  <a:srgbClr val="000000"/>
                </a:solidFill>
                <a:latin typeface="Arial"/>
              </a:rPr>
              <a:t>50 MW per </a:t>
            </a:r>
            <a:r>
              <a:rPr lang="en-US" sz="2000" b="1" u="sng" kern="0" dirty="0" smtClean="0">
                <a:solidFill>
                  <a:srgbClr val="000000"/>
                </a:solidFill>
                <a:latin typeface="Arial"/>
              </a:rPr>
              <a:t>beam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– </a:t>
            </a:r>
            <a:r>
              <a:rPr lang="en-US" sz="2000" kern="0" dirty="0" smtClean="0">
                <a:solidFill>
                  <a:srgbClr val="D60093"/>
                </a:solidFill>
                <a:latin typeface="Arial"/>
              </a:rPr>
              <a:t>design choice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 power dissipation.</a:t>
            </a: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742950" lvl="1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Symbol"/>
              <a:buChar char="Þ"/>
            </a:pPr>
            <a:r>
              <a:rPr lang="en-US" i="1" kern="0" dirty="0" smtClean="0">
                <a:solidFill>
                  <a:srgbClr val="0000FF"/>
                </a:solidFill>
                <a:latin typeface="Arial"/>
                <a:sym typeface="Symbol"/>
              </a:rPr>
              <a:t>d</a:t>
            </a:r>
            <a:r>
              <a:rPr lang="en-US" i="1" kern="0" dirty="0" smtClean="0">
                <a:solidFill>
                  <a:srgbClr val="0000FF"/>
                </a:solidFill>
                <a:latin typeface="Arial"/>
              </a:rPr>
              <a:t>efines the maximum beam current at each energy.</a:t>
            </a:r>
          </a:p>
          <a:p>
            <a:pPr lvl="1" indent="-45720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i="1" kern="0" dirty="0" smtClean="0">
                <a:latin typeface="Arial"/>
              </a:rPr>
              <a:t>Note that a margin of a few % is required for losses in straight sections.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922951"/>
              </p:ext>
            </p:extLst>
          </p:nvPr>
        </p:nvGraphicFramePr>
        <p:xfrm>
          <a:off x="5074207" y="4235505"/>
          <a:ext cx="1161992" cy="91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" name="Equation" r:id="rId3" imgW="583920" imgH="444240" progId="Equation.3">
                  <p:embed/>
                </p:oleObj>
              </mc:Choice>
              <mc:Fallback>
                <p:oleObj name="Equation" r:id="rId3" imgW="58392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4207" y="4235505"/>
                        <a:ext cx="1161992" cy="918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143312" y="3582620"/>
            <a:ext cx="1345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i="1" kern="0" dirty="0">
                <a:solidFill>
                  <a:srgbClr val="0000FF"/>
                </a:solidFill>
                <a:latin typeface="Symbol" panose="05050102010706020507" pitchFamily="18" charset="2"/>
              </a:rPr>
              <a:t>r</a:t>
            </a:r>
            <a:r>
              <a:rPr lang="en-US" i="1" kern="0" dirty="0">
                <a:solidFill>
                  <a:srgbClr val="0000FF"/>
                </a:solidFill>
              </a:rPr>
              <a:t> </a:t>
            </a:r>
            <a:r>
              <a:rPr lang="en-US" sz="1600" i="1" kern="0" dirty="0">
                <a:solidFill>
                  <a:srgbClr val="0000FF"/>
                </a:solidFill>
                <a:latin typeface="+mj-lt"/>
              </a:rPr>
              <a:t>= 11 </a:t>
            </a:r>
            <a:r>
              <a:rPr lang="en-US" sz="1600" i="1" kern="0" dirty="0" smtClean="0">
                <a:solidFill>
                  <a:srgbClr val="0000FF"/>
                </a:solidFill>
                <a:latin typeface="+mj-lt"/>
              </a:rPr>
              <a:t>km</a:t>
            </a:r>
            <a:endParaRPr lang="en-US" sz="1600" i="1" kern="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10800000">
            <a:off x="5436547" y="3160166"/>
            <a:ext cx="786867" cy="134418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10800000">
            <a:off x="6626051" y="2584090"/>
            <a:ext cx="711109" cy="134418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51085" y="2466633"/>
            <a:ext cx="1345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i="1" kern="0" dirty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US" i="1" kern="0" dirty="0">
                <a:solidFill>
                  <a:srgbClr val="FF0000"/>
                </a:solidFill>
              </a:rPr>
              <a:t> </a:t>
            </a:r>
            <a:r>
              <a:rPr lang="en-US" sz="1600" i="1" kern="0" dirty="0">
                <a:solidFill>
                  <a:srgbClr val="FF0000"/>
                </a:solidFill>
                <a:latin typeface="+mj-lt"/>
              </a:rPr>
              <a:t>= </a:t>
            </a:r>
            <a:r>
              <a:rPr lang="en-US" sz="1600" i="1" kern="0" dirty="0" smtClean="0">
                <a:solidFill>
                  <a:srgbClr val="FF0000"/>
                </a:solidFill>
                <a:latin typeface="+mj-lt"/>
              </a:rPr>
              <a:t>3.1 km</a:t>
            </a:r>
            <a:endParaRPr lang="en-US" sz="1600" i="1" kern="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4163892" y="3160165"/>
            <a:ext cx="75375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3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35" y="2219789"/>
            <a:ext cx="6483455" cy="439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377371" y="3275380"/>
            <a:ext cx="1877437" cy="40011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latin typeface="+mn-lt"/>
              </a:rPr>
              <a:t>V</a:t>
            </a:r>
            <a:r>
              <a:rPr lang="en-US" sz="2000" kern="0" baseline="-25000" dirty="0" smtClean="0">
                <a:latin typeface="+mn-lt"/>
              </a:rPr>
              <a:t>RF </a:t>
            </a:r>
            <a:r>
              <a:rPr lang="en-US" sz="2000" kern="0" dirty="0" smtClean="0">
                <a:latin typeface="+mn-lt"/>
              </a:rPr>
              <a:t>~10-</a:t>
            </a:r>
            <a:r>
              <a:rPr lang="en-US" sz="2000" b="1" u="sng" kern="0" dirty="0" smtClean="0">
                <a:latin typeface="+mn-lt"/>
              </a:rPr>
              <a:t>11</a:t>
            </a:r>
            <a:r>
              <a:rPr lang="en-US" sz="2000" kern="0" dirty="0" smtClean="0">
                <a:latin typeface="+mn-lt"/>
              </a:rPr>
              <a:t> GV</a:t>
            </a:r>
            <a:endParaRPr lang="en-GB" sz="2000" kern="0" dirty="0" smtClean="0">
              <a:latin typeface="+mn-lt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0800000">
            <a:off x="5436547" y="3390596"/>
            <a:ext cx="786867" cy="134418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14306" y="2699305"/>
            <a:ext cx="1507144" cy="40011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latin typeface="+mn-lt"/>
              </a:rPr>
              <a:t>V</a:t>
            </a:r>
            <a:r>
              <a:rPr lang="en-US" sz="2000" kern="0" baseline="-25000" dirty="0" smtClean="0">
                <a:latin typeface="+mn-lt"/>
              </a:rPr>
              <a:t>RF </a:t>
            </a:r>
            <a:r>
              <a:rPr lang="en-US" sz="2000" kern="0" dirty="0" smtClean="0">
                <a:latin typeface="+mn-lt"/>
              </a:rPr>
              <a:t>~35 GV</a:t>
            </a:r>
            <a:endParaRPr lang="en-GB" sz="2000" kern="0" dirty="0" smtClean="0">
              <a:latin typeface="+mn-lt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10800000">
            <a:off x="6626051" y="2814520"/>
            <a:ext cx="711109" cy="134418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4163892" y="3390595"/>
            <a:ext cx="75375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99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788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   Luminosity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23/07/2014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Hunting 2014 - Paris - J. Wenninger</a:t>
            </a: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803423"/>
              </p:ext>
            </p:extLst>
          </p:nvPr>
        </p:nvGraphicFramePr>
        <p:xfrm>
          <a:off x="1883650" y="2084825"/>
          <a:ext cx="3149210" cy="1339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4" name="Equation" r:id="rId3" imgW="1104840" imgH="469800" progId="Equation.3">
                  <p:embed/>
                </p:oleObj>
              </mc:Choice>
              <mc:Fallback>
                <p:oleObj name="Equation" r:id="rId3" imgW="110484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3650" y="2084825"/>
                        <a:ext cx="3149210" cy="1339318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40976"/>
              </p:ext>
            </p:extLst>
          </p:nvPr>
        </p:nvGraphicFramePr>
        <p:xfrm>
          <a:off x="1883650" y="5042010"/>
          <a:ext cx="2098675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5" name="Equation" r:id="rId5" imgW="736560" imgH="469800" progId="Equation.3">
                  <p:embed/>
                </p:oleObj>
              </mc:Choice>
              <mc:Fallback>
                <p:oleObj name="Equation" r:id="rId5" imgW="73656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3650" y="5042010"/>
                        <a:ext cx="2098675" cy="133985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6607465" y="1226817"/>
            <a:ext cx="2170139" cy="1198826"/>
            <a:chOff x="6646377" y="1585575"/>
            <a:chExt cx="2170139" cy="1198826"/>
          </a:xfrm>
        </p:grpSpPr>
        <p:grpSp>
          <p:nvGrpSpPr>
            <p:cNvPr id="9" name="Group 8"/>
            <p:cNvGrpSpPr/>
            <p:nvPr/>
          </p:nvGrpSpPr>
          <p:grpSpPr>
            <a:xfrm>
              <a:off x="6646377" y="1585575"/>
              <a:ext cx="863351" cy="1198826"/>
              <a:chOff x="6573952" y="1970906"/>
              <a:chExt cx="863351" cy="1198826"/>
            </a:xfrm>
          </p:grpSpPr>
          <p:sp>
            <p:nvSpPr>
              <p:cNvPr id="25" name="Oval 24"/>
              <p:cNvSpPr/>
              <p:nvPr/>
            </p:nvSpPr>
            <p:spPr bwMode="auto">
              <a:xfrm>
                <a:off x="6573952" y="2468875"/>
                <a:ext cx="863351" cy="17282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6645870" y="1970906"/>
                <a:ext cx="702194" cy="451293"/>
              </a:xfrm>
              <a:custGeom>
                <a:avLst/>
                <a:gdLst>
                  <a:gd name="connsiteX0" fmla="*/ 0 w 906648"/>
                  <a:gd name="connsiteY0" fmla="*/ 547305 h 1094610"/>
                  <a:gd name="connsiteX1" fmla="*/ 453324 w 906648"/>
                  <a:gd name="connsiteY1" fmla="*/ 0 h 1094610"/>
                  <a:gd name="connsiteX2" fmla="*/ 906648 w 906648"/>
                  <a:gd name="connsiteY2" fmla="*/ 547305 h 1094610"/>
                  <a:gd name="connsiteX3" fmla="*/ 453324 w 906648"/>
                  <a:gd name="connsiteY3" fmla="*/ 1094610 h 1094610"/>
                  <a:gd name="connsiteX4" fmla="*/ 0 w 906648"/>
                  <a:gd name="connsiteY4" fmla="*/ 547305 h 1094610"/>
                  <a:gd name="connsiteX0" fmla="*/ 906648 w 906648"/>
                  <a:gd name="connsiteY0" fmla="*/ 475270 h 1022575"/>
                  <a:gd name="connsiteX1" fmla="*/ 453324 w 906648"/>
                  <a:gd name="connsiteY1" fmla="*/ 1022575 h 1022575"/>
                  <a:gd name="connsiteX2" fmla="*/ 0 w 906648"/>
                  <a:gd name="connsiteY2" fmla="*/ 475270 h 1022575"/>
                  <a:gd name="connsiteX3" fmla="*/ 544764 w 906648"/>
                  <a:gd name="connsiteY3" fmla="*/ 19405 h 1022575"/>
                  <a:gd name="connsiteX0" fmla="*/ 906648 w 906648"/>
                  <a:gd name="connsiteY0" fmla="*/ 0 h 547305"/>
                  <a:gd name="connsiteX1" fmla="*/ 453324 w 906648"/>
                  <a:gd name="connsiteY1" fmla="*/ 547305 h 547305"/>
                  <a:gd name="connsiteX2" fmla="*/ 0 w 906648"/>
                  <a:gd name="connsiteY2" fmla="*/ 0 h 54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6648" h="547305">
                    <a:moveTo>
                      <a:pt x="906648" y="0"/>
                    </a:moveTo>
                    <a:cubicBezTo>
                      <a:pt x="906648" y="302268"/>
                      <a:pt x="703688" y="547305"/>
                      <a:pt x="453324" y="547305"/>
                    </a:cubicBezTo>
                    <a:cubicBezTo>
                      <a:pt x="202960" y="547305"/>
                      <a:pt x="0" y="302268"/>
                      <a:pt x="0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7" name="Oval 25"/>
              <p:cNvSpPr/>
              <p:nvPr/>
            </p:nvSpPr>
            <p:spPr bwMode="auto">
              <a:xfrm rot="10800000">
                <a:off x="6634966" y="2718439"/>
                <a:ext cx="702194" cy="451293"/>
              </a:xfrm>
              <a:custGeom>
                <a:avLst/>
                <a:gdLst>
                  <a:gd name="connsiteX0" fmla="*/ 0 w 906648"/>
                  <a:gd name="connsiteY0" fmla="*/ 547305 h 1094610"/>
                  <a:gd name="connsiteX1" fmla="*/ 453324 w 906648"/>
                  <a:gd name="connsiteY1" fmla="*/ 0 h 1094610"/>
                  <a:gd name="connsiteX2" fmla="*/ 906648 w 906648"/>
                  <a:gd name="connsiteY2" fmla="*/ 547305 h 1094610"/>
                  <a:gd name="connsiteX3" fmla="*/ 453324 w 906648"/>
                  <a:gd name="connsiteY3" fmla="*/ 1094610 h 1094610"/>
                  <a:gd name="connsiteX4" fmla="*/ 0 w 906648"/>
                  <a:gd name="connsiteY4" fmla="*/ 547305 h 1094610"/>
                  <a:gd name="connsiteX0" fmla="*/ 906648 w 906648"/>
                  <a:gd name="connsiteY0" fmla="*/ 475270 h 1022575"/>
                  <a:gd name="connsiteX1" fmla="*/ 453324 w 906648"/>
                  <a:gd name="connsiteY1" fmla="*/ 1022575 h 1022575"/>
                  <a:gd name="connsiteX2" fmla="*/ 0 w 906648"/>
                  <a:gd name="connsiteY2" fmla="*/ 475270 h 1022575"/>
                  <a:gd name="connsiteX3" fmla="*/ 544764 w 906648"/>
                  <a:gd name="connsiteY3" fmla="*/ 19405 h 1022575"/>
                  <a:gd name="connsiteX0" fmla="*/ 906648 w 906648"/>
                  <a:gd name="connsiteY0" fmla="*/ 0 h 547305"/>
                  <a:gd name="connsiteX1" fmla="*/ 453324 w 906648"/>
                  <a:gd name="connsiteY1" fmla="*/ 547305 h 547305"/>
                  <a:gd name="connsiteX2" fmla="*/ 0 w 906648"/>
                  <a:gd name="connsiteY2" fmla="*/ 0 h 54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6648" h="547305">
                    <a:moveTo>
                      <a:pt x="906648" y="0"/>
                    </a:moveTo>
                    <a:cubicBezTo>
                      <a:pt x="906648" y="302268"/>
                      <a:pt x="703688" y="547305"/>
                      <a:pt x="453324" y="547305"/>
                    </a:cubicBezTo>
                    <a:cubicBezTo>
                      <a:pt x="202960" y="547305"/>
                      <a:pt x="0" y="302268"/>
                      <a:pt x="0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833219" y="1636758"/>
              <a:ext cx="795411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400"/>
                </a:spcAft>
                <a:buClr>
                  <a:srgbClr val="0000FF"/>
                </a:buClr>
                <a:buSzPct val="80000"/>
              </a:pPr>
              <a:r>
                <a:rPr lang="en-US" sz="2000" kern="0" dirty="0" smtClean="0">
                  <a:latin typeface="+mn-lt"/>
                </a:rPr>
                <a:t>H </a:t>
              </a:r>
              <a:r>
                <a:rPr lang="en-US" sz="2000" kern="0" dirty="0" smtClean="0">
                  <a:latin typeface="+mn-lt"/>
                  <a:sym typeface="Symbol"/>
                </a:rPr>
                <a:t> 1</a:t>
              </a:r>
              <a:endParaRPr lang="en-GB" sz="2000" kern="0" dirty="0" smtClean="0"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41194" y="2087089"/>
              <a:ext cx="1175322" cy="338554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400"/>
                </a:spcAft>
                <a:buClr>
                  <a:srgbClr val="0000FF"/>
                </a:buClr>
                <a:buSzPct val="80000"/>
              </a:pPr>
              <a:r>
                <a:rPr lang="en-US" sz="1600" i="1" kern="0" dirty="0" smtClean="0">
                  <a:latin typeface="+mn-lt"/>
                </a:rPr>
                <a:t>Hour-glass</a:t>
              </a:r>
              <a:endParaRPr lang="en-GB" sz="1600" i="1" kern="0" dirty="0" smtClean="0">
                <a:latin typeface="+mn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607465" y="2882630"/>
            <a:ext cx="2112199" cy="1314470"/>
            <a:chOff x="6799566" y="2882630"/>
            <a:chExt cx="2112199" cy="1314470"/>
          </a:xfrm>
        </p:grpSpPr>
        <p:grpSp>
          <p:nvGrpSpPr>
            <p:cNvPr id="24" name="Group 23"/>
            <p:cNvGrpSpPr/>
            <p:nvPr/>
          </p:nvGrpSpPr>
          <p:grpSpPr>
            <a:xfrm>
              <a:off x="6799566" y="3419050"/>
              <a:ext cx="1902040" cy="778050"/>
              <a:chOff x="2692712" y="5037615"/>
              <a:chExt cx="2230491" cy="942450"/>
            </a:xfrm>
          </p:grpSpPr>
          <p:sp>
            <p:nvSpPr>
              <p:cNvPr id="7" name="Oval 6"/>
              <p:cNvSpPr/>
              <p:nvPr/>
            </p:nvSpPr>
            <p:spPr bwMode="auto">
              <a:xfrm rot="1517219" flipV="1">
                <a:off x="3040199" y="5447662"/>
                <a:ext cx="1248163" cy="14163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 rot="20133054" flipV="1">
                <a:off x="3086435" y="5468412"/>
                <a:ext cx="1155693" cy="148154"/>
              </a:xfrm>
              <a:prstGeom prst="ellipse">
                <a:avLst/>
              </a:prstGeom>
              <a:solidFill>
                <a:srgbClr val="FF5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 bwMode="auto">
              <a:xfrm flipV="1">
                <a:off x="2698321" y="5054444"/>
                <a:ext cx="1997095" cy="92562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7030A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2692712" y="5037615"/>
                <a:ext cx="1940996" cy="94244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7030A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" name="Arc 21"/>
              <p:cNvSpPr/>
              <p:nvPr/>
            </p:nvSpPr>
            <p:spPr bwMode="auto">
              <a:xfrm rot="2442530">
                <a:off x="3704037" y="5188647"/>
                <a:ext cx="737395" cy="739265"/>
              </a:xfrm>
              <a:prstGeom prst="arc">
                <a:avLst/>
              </a:prstGeom>
              <a:noFill/>
              <a:ln w="28575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467629" y="5342434"/>
                <a:ext cx="455574" cy="338554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</a:pPr>
                <a:r>
                  <a:rPr lang="en-US" sz="1600" i="1" kern="0" dirty="0" smtClean="0">
                    <a:solidFill>
                      <a:srgbClr val="7030A0"/>
                    </a:solidFill>
                    <a:latin typeface="+mn-lt"/>
                  </a:rPr>
                  <a:t>2</a:t>
                </a:r>
                <a:r>
                  <a:rPr lang="en-US" sz="1600" i="1" kern="0" dirty="0" smtClean="0">
                    <a:solidFill>
                      <a:srgbClr val="7030A0"/>
                    </a:solidFill>
                    <a:latin typeface="Symbol" panose="05050102010706020507" pitchFamily="18" charset="2"/>
                  </a:rPr>
                  <a:t>F</a:t>
                </a:r>
                <a:endParaRPr lang="en-GB" sz="1600" i="1" kern="0" dirty="0" smtClean="0">
                  <a:solidFill>
                    <a:srgbClr val="7030A0"/>
                  </a:solidFill>
                  <a:latin typeface="Symbol" panose="05050102010706020507" pitchFamily="18" charset="2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916248" y="2990485"/>
              <a:ext cx="766557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400"/>
                </a:spcAft>
                <a:buClr>
                  <a:srgbClr val="0000FF"/>
                </a:buClr>
                <a:buSzPct val="80000"/>
              </a:pPr>
              <a:r>
                <a:rPr lang="en-US" sz="2000" kern="0" dirty="0">
                  <a:latin typeface="+mn-lt"/>
                </a:rPr>
                <a:t>F</a:t>
              </a:r>
              <a:r>
                <a:rPr lang="en-US" sz="2000" kern="0" dirty="0" smtClean="0">
                  <a:latin typeface="+mn-lt"/>
                </a:rPr>
                <a:t> </a:t>
              </a:r>
              <a:r>
                <a:rPr lang="en-US" sz="2000" kern="0" dirty="0" smtClean="0">
                  <a:latin typeface="+mn-lt"/>
                  <a:sym typeface="Symbol"/>
                </a:rPr>
                <a:t> 1</a:t>
              </a:r>
              <a:endParaRPr lang="en-GB" sz="2000" kern="0" dirty="0" smtClean="0">
                <a:latin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866122" y="2882630"/>
              <a:ext cx="1045643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  <a:spcAft>
                  <a:spcPts val="400"/>
                </a:spcAft>
                <a:buClr>
                  <a:srgbClr val="0000FF"/>
                </a:buClr>
                <a:buSzPct val="80000"/>
              </a:pPr>
              <a:r>
                <a:rPr lang="en-US" sz="1600" i="1" kern="0" dirty="0" smtClean="0">
                  <a:latin typeface="+mn-lt"/>
                </a:rPr>
                <a:t>Crossing angle</a:t>
              </a:r>
              <a:endParaRPr lang="en-GB" sz="1600" i="1" kern="0" dirty="0" smtClean="0">
                <a:latin typeface="+mn-lt"/>
              </a:endParaRPr>
            </a:p>
          </p:txBody>
        </p:sp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220922"/>
              </p:ext>
            </p:extLst>
          </p:nvPr>
        </p:nvGraphicFramePr>
        <p:xfrm>
          <a:off x="2095625" y="3989388"/>
          <a:ext cx="26892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6" name="Equation" r:id="rId7" imgW="1447560" imgH="482400" progId="Equation.3">
                  <p:embed/>
                </p:oleObj>
              </mc:Choice>
              <mc:Fallback>
                <p:oleObj name="Equation" r:id="rId7" imgW="1447560" imgH="4824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625" y="3989388"/>
                        <a:ext cx="268922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 bwMode="auto">
          <a:xfrm rot="19960514">
            <a:off x="5119561" y="2248357"/>
            <a:ext cx="1222853" cy="119345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1326415">
            <a:off x="4650401" y="3311066"/>
            <a:ext cx="1674580" cy="131478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782173"/>
              </p:ext>
            </p:extLst>
          </p:nvPr>
        </p:nvGraphicFramePr>
        <p:xfrm>
          <a:off x="2035175" y="881063"/>
          <a:ext cx="31083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7" name="Equation" r:id="rId9" imgW="1752480" imgH="393480" progId="Equation.3">
                  <p:embed/>
                </p:oleObj>
              </mc:Choice>
              <mc:Fallback>
                <p:oleObj name="Equation" r:id="rId9" imgW="175248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5" y="881063"/>
                        <a:ext cx="310832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own Arrow 17"/>
          <p:cNvSpPr/>
          <p:nvPr/>
        </p:nvSpPr>
        <p:spPr bwMode="auto">
          <a:xfrm rot="10800000">
            <a:off x="3192154" y="1478054"/>
            <a:ext cx="345646" cy="496295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64025" y="4065289"/>
            <a:ext cx="161301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Beam-beam parameter</a:t>
            </a:r>
            <a:endParaRPr lang="en-GB" sz="20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Down Arrow 31"/>
          <p:cNvSpPr/>
          <p:nvPr/>
        </p:nvSpPr>
        <p:spPr bwMode="auto">
          <a:xfrm>
            <a:off x="3192154" y="3467405"/>
            <a:ext cx="345646" cy="496295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Curved Right Arrow 19"/>
          <p:cNvSpPr/>
          <p:nvPr/>
        </p:nvSpPr>
        <p:spPr bwMode="auto">
          <a:xfrm>
            <a:off x="654690" y="2758674"/>
            <a:ext cx="921720" cy="3053185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140324"/>
              </p:ext>
            </p:extLst>
          </p:nvPr>
        </p:nvGraphicFramePr>
        <p:xfrm>
          <a:off x="6991515" y="4497302"/>
          <a:ext cx="1933575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8" name="Equation" r:id="rId11" imgW="1434960" imgH="1587240" progId="Equation.3">
                  <p:embed/>
                </p:oleObj>
              </mc:Choice>
              <mc:Fallback>
                <p:oleObj name="Equation" r:id="rId11" imgW="1434960" imgH="15872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515" y="4497302"/>
                        <a:ext cx="1933575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5160392" y="0"/>
            <a:ext cx="2096726" cy="731230"/>
            <a:chOff x="2344510" y="2518150"/>
            <a:chExt cx="5530320" cy="998530"/>
          </a:xfrm>
        </p:grpSpPr>
        <p:cxnSp>
          <p:nvCxnSpPr>
            <p:cNvPr id="35" name="Straight Connector 34"/>
            <p:cNvCxnSpPr/>
            <p:nvPr/>
          </p:nvCxnSpPr>
          <p:spPr bwMode="auto">
            <a:xfrm>
              <a:off x="2882180" y="3006546"/>
              <a:ext cx="499265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6" name="Group 35"/>
            <p:cNvGrpSpPr/>
            <p:nvPr/>
          </p:nvGrpSpPr>
          <p:grpSpPr>
            <a:xfrm>
              <a:off x="2344510" y="2814519"/>
              <a:ext cx="2496325" cy="384052"/>
              <a:chOff x="616285" y="2814519"/>
              <a:chExt cx="2496325" cy="384052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1230765" y="2814519"/>
                <a:ext cx="1881845" cy="384052"/>
                <a:chOff x="1230765" y="2814519"/>
                <a:chExt cx="1881845" cy="384052"/>
              </a:xfrm>
            </p:grpSpPr>
            <p:sp>
              <p:nvSpPr>
                <p:cNvPr id="51" name="Flowchart: Direct Access Storage 50"/>
                <p:cNvSpPr/>
                <p:nvPr/>
              </p:nvSpPr>
              <p:spPr bwMode="auto">
                <a:xfrm rot="10800000">
                  <a:off x="1230765" y="2814521"/>
                  <a:ext cx="1881845" cy="384050"/>
                </a:xfrm>
                <a:prstGeom prst="flowChartMagneticDrum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52" name="Flowchart: Connector 51"/>
                <p:cNvSpPr/>
                <p:nvPr/>
              </p:nvSpPr>
              <p:spPr bwMode="auto">
                <a:xfrm>
                  <a:off x="1233289" y="2814519"/>
                  <a:ext cx="688766" cy="384051"/>
                </a:xfrm>
                <a:prstGeom prst="flowChartConnector">
                  <a:avLst/>
                </a:prstGeom>
                <a:pattFill prst="ltDnDiag">
                  <a:fgClr>
                    <a:srgbClr val="0000FF"/>
                  </a:fgClr>
                  <a:bgClr>
                    <a:schemeClr val="bg1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</p:grpSp>
          <p:cxnSp>
            <p:nvCxnSpPr>
              <p:cNvPr id="50" name="Straight Connector 49"/>
              <p:cNvCxnSpPr/>
              <p:nvPr/>
            </p:nvCxnSpPr>
            <p:spPr bwMode="auto">
              <a:xfrm>
                <a:off x="616285" y="3006546"/>
                <a:ext cx="96138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7" name="Group 36"/>
            <p:cNvGrpSpPr/>
            <p:nvPr/>
          </p:nvGrpSpPr>
          <p:grpSpPr>
            <a:xfrm>
              <a:off x="5224885" y="2814520"/>
              <a:ext cx="2336799" cy="384052"/>
              <a:chOff x="5224885" y="2814520"/>
              <a:chExt cx="2336799" cy="384052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5677315" y="2814520"/>
                <a:ext cx="1884369" cy="384052"/>
                <a:chOff x="3801376" y="2814520"/>
                <a:chExt cx="1884369" cy="384052"/>
              </a:xfrm>
            </p:grpSpPr>
            <p:sp>
              <p:nvSpPr>
                <p:cNvPr id="47" name="Flowchart: Direct Access Storage 46"/>
                <p:cNvSpPr/>
                <p:nvPr/>
              </p:nvSpPr>
              <p:spPr bwMode="auto">
                <a:xfrm rot="10800000">
                  <a:off x="3803900" y="2814520"/>
                  <a:ext cx="1881845" cy="384050"/>
                </a:xfrm>
                <a:prstGeom prst="flowChartMagneticDrum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48" name="Flowchart: Connector 47"/>
                <p:cNvSpPr/>
                <p:nvPr/>
              </p:nvSpPr>
              <p:spPr bwMode="auto">
                <a:xfrm>
                  <a:off x="3801376" y="2814521"/>
                  <a:ext cx="688766" cy="384051"/>
                </a:xfrm>
                <a:prstGeom prst="flowChartConnector">
                  <a:avLst/>
                </a:prstGeom>
                <a:pattFill prst="ltDnDiag">
                  <a:fgClr>
                    <a:srgbClr val="FF0000"/>
                  </a:fgClr>
                  <a:bgClr>
                    <a:schemeClr val="bg1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</p:grpSp>
          <p:cxnSp>
            <p:nvCxnSpPr>
              <p:cNvPr id="46" name="Straight Connector 45"/>
              <p:cNvCxnSpPr/>
              <p:nvPr/>
            </p:nvCxnSpPr>
            <p:spPr bwMode="auto">
              <a:xfrm>
                <a:off x="5224885" y="3006544"/>
                <a:ext cx="796813" cy="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8" name="Explosion 2 37"/>
            <p:cNvSpPr/>
            <p:nvPr/>
          </p:nvSpPr>
          <p:spPr bwMode="auto">
            <a:xfrm>
              <a:off x="5061062" y="2518150"/>
              <a:ext cx="503914" cy="998530"/>
            </a:xfrm>
            <a:prstGeom prst="irregularSeal2">
              <a:avLst/>
            </a:prstGeom>
            <a:solidFill>
              <a:srgbClr val="FFFF99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>
              <a:off x="3447276" y="3317917"/>
              <a:ext cx="1146949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H="1">
              <a:off x="6239172" y="3317917"/>
              <a:ext cx="103389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3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  <p:bldP spid="18" grpId="0" animBg="1"/>
      <p:bldP spid="19" grpId="0"/>
      <p:bldP spid="32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Beam-beam parameter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23/07/2014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Hunting 2014 - Paris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6534" y="855865"/>
            <a:ext cx="6510196" cy="174406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The beam-beam parameter </a:t>
            </a:r>
            <a:r>
              <a:rPr lang="en-US" sz="2000" kern="0" dirty="0" smtClean="0">
                <a:latin typeface="Symbol" panose="05050102010706020507" pitchFamily="18" charset="2"/>
              </a:rPr>
              <a:t>x</a:t>
            </a:r>
            <a:r>
              <a:rPr lang="en-US" sz="2000" kern="0" dirty="0" smtClean="0">
                <a:latin typeface="+mn-lt"/>
              </a:rPr>
              <a:t> measures the strength of the field sensed by the particles due to the counter-rotating bunch.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Beam-beam parameter limits are empirically scaled from LEP data (also 4 IPs).</a:t>
            </a:r>
            <a:endParaRPr lang="en-GB" sz="2000" kern="0" dirty="0" smtClean="0">
              <a:latin typeface="+mn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937622"/>
              </p:ext>
            </p:extLst>
          </p:nvPr>
        </p:nvGraphicFramePr>
        <p:xfrm>
          <a:off x="1473252" y="2660900"/>
          <a:ext cx="2384381" cy="1554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6" name="Equation" r:id="rId3" imgW="1447560" imgH="939600" progId="Equation.3">
                  <p:embed/>
                </p:oleObj>
              </mc:Choice>
              <mc:Fallback>
                <p:oleObj name="Equation" r:id="rId3" imgW="1447560" imgH="939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52" y="2660900"/>
                        <a:ext cx="2384381" cy="1554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2" name="Picture 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025" y="2699305"/>
            <a:ext cx="4641170" cy="314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041654" y="855865"/>
            <a:ext cx="2102346" cy="1834775"/>
            <a:chOff x="7217182" y="846189"/>
            <a:chExt cx="2102346" cy="1834775"/>
          </a:xfrm>
        </p:grpSpPr>
        <p:pic>
          <p:nvPicPr>
            <p:cNvPr id="10304" name="Picture 6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7182" y="846189"/>
              <a:ext cx="2102346" cy="183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7682805" y="1854395"/>
              <a:ext cx="537670" cy="4992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01915"/>
              </p:ext>
            </p:extLst>
          </p:nvPr>
        </p:nvGraphicFramePr>
        <p:xfrm>
          <a:off x="2344510" y="4312315"/>
          <a:ext cx="1888669" cy="1084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7" name="Equation" r:id="rId7" imgW="774360" imgH="444240" progId="Equation.3">
                  <p:embed/>
                </p:oleObj>
              </mc:Choice>
              <mc:Fallback>
                <p:oleObj name="Equation" r:id="rId7" imgW="774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510" y="4312315"/>
                        <a:ext cx="1888669" cy="1084286"/>
                      </a:xfrm>
                      <a:prstGeom prst="rect">
                        <a:avLst/>
                      </a:prstGeom>
                      <a:solidFill>
                        <a:srgbClr val="DAEDEF"/>
                      </a:solidFill>
                      <a:ln>
                        <a:solidFill>
                          <a:srgbClr val="BBE0E3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 bwMode="auto">
          <a:xfrm>
            <a:off x="1074157" y="4532043"/>
            <a:ext cx="905716" cy="39403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3419" y="3851455"/>
            <a:ext cx="2518235" cy="46166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200" b="1" i="1" kern="0" dirty="0" smtClean="0">
                <a:latin typeface="+mn-lt"/>
              </a:rPr>
              <a:t>In reasonable agreement  with first simulations for FCC </a:t>
            </a:r>
            <a:r>
              <a:rPr lang="en-US" sz="1200" b="1" i="1" kern="0" dirty="0" err="1" smtClean="0">
                <a:latin typeface="+mn-lt"/>
              </a:rPr>
              <a:t>ee</a:t>
            </a:r>
            <a:endParaRPr lang="en-GB" sz="1200" b="1" i="1" kern="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915" y="5844899"/>
            <a:ext cx="4919828" cy="707886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latin typeface="+mn-lt"/>
              </a:rPr>
              <a:t>The beam-beam limit may be raised significantly with Crab-Waist schemes !</a:t>
            </a:r>
            <a:endParaRPr lang="en-GB" sz="20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625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</a:t>
            </a:r>
            <a:r>
              <a:rPr lang="en-US" dirty="0" err="1" smtClean="0"/>
              <a:t>eamstrahlung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23/07/2014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Hunting 2014 - Paris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78380"/>
              </p:ext>
            </p:extLst>
          </p:nvPr>
        </p:nvGraphicFramePr>
        <p:xfrm>
          <a:off x="885120" y="2237784"/>
          <a:ext cx="3201988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5" name="Equation" r:id="rId3" imgW="1511280" imgH="469800" progId="Equation.3">
                  <p:embed/>
                </p:oleObj>
              </mc:Choice>
              <mc:Fallback>
                <p:oleObj name="Equation" r:id="rId3" imgW="151128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5120" y="2237784"/>
                        <a:ext cx="3201988" cy="99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350536"/>
              </p:ext>
            </p:extLst>
          </p:nvPr>
        </p:nvGraphicFramePr>
        <p:xfrm>
          <a:off x="4529138" y="2263775"/>
          <a:ext cx="149701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6" name="Equation" r:id="rId5" imgW="761760" imgH="431640" progId="Equation.3">
                  <p:embed/>
                </p:oleObj>
              </mc:Choice>
              <mc:Fallback>
                <p:oleObj name="Equation" r:id="rId5" imgW="76176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2263775"/>
                        <a:ext cx="1497012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3094" y="902001"/>
            <a:ext cx="7949835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Hard photon emission at the IPs, ‘</a:t>
            </a:r>
            <a:r>
              <a:rPr lang="en-US" sz="2000" i="1" kern="0" dirty="0" err="1" smtClean="0">
                <a:solidFill>
                  <a:srgbClr val="D60093"/>
                </a:solidFill>
                <a:latin typeface="+mn-lt"/>
              </a:rPr>
              <a:t>Beamstrahlung</a:t>
            </a:r>
            <a:r>
              <a:rPr lang="en-US" sz="2000" kern="0" dirty="0" smtClean="0">
                <a:latin typeface="+mn-lt"/>
              </a:rPr>
              <a:t>’, can become a lifetime / performance limit for large bunch populations (</a:t>
            </a:r>
            <a:r>
              <a:rPr lang="en-US" sz="20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kern="0" dirty="0" smtClean="0">
                <a:latin typeface="+mn-lt"/>
              </a:rPr>
              <a:t>), small hor. </a:t>
            </a:r>
            <a:r>
              <a:rPr lang="en-US" sz="2000" kern="0" dirty="0">
                <a:latin typeface="+mn-lt"/>
              </a:rPr>
              <a:t>b</a:t>
            </a:r>
            <a:r>
              <a:rPr lang="en-US" sz="2000" kern="0" dirty="0" smtClean="0">
                <a:latin typeface="+mn-lt"/>
              </a:rPr>
              <a:t>eam size (</a:t>
            </a:r>
            <a:r>
              <a:rPr lang="en-US" sz="2000" i="1" kern="0" dirty="0" err="1" smtClean="0">
                <a:latin typeface="Symbol" panose="05050102010706020507" pitchFamily="18" charset="2"/>
              </a:rPr>
              <a:t>s</a:t>
            </a:r>
            <a:r>
              <a:rPr lang="en-US" sz="2000" i="1" kern="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kern="0" dirty="0" smtClean="0">
                <a:latin typeface="+mn-lt"/>
              </a:rPr>
              <a:t>) and short bunches 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i="1" kern="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en-US" sz="2000" i="1" kern="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) </a:t>
            </a:r>
            <a:r>
              <a:rPr lang="en-US" sz="2000" kern="0" dirty="0" smtClean="0">
                <a:latin typeface="+mn-lt"/>
              </a:rPr>
              <a:t>. </a:t>
            </a:r>
            <a:endParaRPr lang="en-GB" sz="2000" kern="0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2274" y="3105606"/>
            <a:ext cx="2265895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400" i="1" kern="0" dirty="0">
                <a:latin typeface="Symbol" panose="05050102010706020507" pitchFamily="18" charset="2"/>
              </a:rPr>
              <a:t>r</a:t>
            </a:r>
            <a:r>
              <a:rPr lang="en-US" sz="1400" i="1" kern="0" dirty="0" smtClean="0">
                <a:latin typeface="+mn-lt"/>
              </a:rPr>
              <a:t> : mean bending radius at the IP (in the field of the opposing bunch)</a:t>
            </a:r>
            <a:endParaRPr lang="en-GB" sz="1400" i="1" kern="0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095" y="4412536"/>
            <a:ext cx="7949835" cy="193488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To ensure an acceptable lifetime, </a:t>
            </a:r>
            <a:r>
              <a:rPr lang="en-US" sz="2000" kern="0" dirty="0" err="1" smtClean="0">
                <a:latin typeface="Symbol" panose="05050102010706020507" pitchFamily="18" charset="2"/>
              </a:rPr>
              <a:t>r</a:t>
            </a:r>
            <a:r>
              <a:rPr lang="en-US" sz="2000" kern="0" dirty="0" err="1" smtClean="0">
                <a:latin typeface="+mn-lt"/>
                <a:sym typeface="Symbol"/>
              </a:rPr>
              <a:t></a:t>
            </a:r>
            <a:r>
              <a:rPr lang="en-US" sz="2000" kern="0" dirty="0" err="1" smtClean="0">
                <a:latin typeface="Symbol" panose="05050102010706020507" pitchFamily="18" charset="2"/>
              </a:rPr>
              <a:t>h</a:t>
            </a:r>
            <a:r>
              <a:rPr lang="en-US" sz="2000" kern="0" dirty="0" smtClean="0">
                <a:latin typeface="+mn-lt"/>
              </a:rPr>
              <a:t> must be sufficiently large.</a:t>
            </a:r>
          </a:p>
          <a:p>
            <a:pPr marL="742950" lvl="1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Flat beams (large </a:t>
            </a:r>
            <a:r>
              <a:rPr lang="en-US" i="1" kern="0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s</a:t>
            </a:r>
            <a:r>
              <a:rPr lang="en-US" i="1" kern="0" baseline="-25000" dirty="0" err="1" smtClean="0">
                <a:solidFill>
                  <a:srgbClr val="0000FF"/>
                </a:solidFill>
                <a:latin typeface="+mn-lt"/>
              </a:rPr>
              <a:t>x</a:t>
            </a: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) !</a:t>
            </a:r>
          </a:p>
          <a:p>
            <a:pPr marL="742950" lvl="1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Bunch length !</a:t>
            </a:r>
          </a:p>
          <a:p>
            <a:pPr marL="742950" lvl="1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Large momentum acceptance of the lattice: </a:t>
            </a:r>
            <a:r>
              <a:rPr lang="en-US" b="1" i="1" kern="0" dirty="0" smtClean="0">
                <a:solidFill>
                  <a:srgbClr val="0000FF"/>
                </a:solidFill>
                <a:latin typeface="+mn-lt"/>
              </a:rPr>
              <a:t>1.5 – 2% required</a:t>
            </a: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.</a:t>
            </a:r>
          </a:p>
          <a:p>
            <a:pPr marL="1200150" lvl="2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600" kern="0" dirty="0" smtClean="0">
                <a:latin typeface="+mn-lt"/>
              </a:rPr>
              <a:t>LEP had &lt; 1% acceptance, </a:t>
            </a:r>
            <a:r>
              <a:rPr lang="en-US" sz="1600" kern="0" dirty="0" err="1">
                <a:latin typeface="+mn-lt"/>
              </a:rPr>
              <a:t>S</a:t>
            </a:r>
            <a:r>
              <a:rPr lang="en-US" sz="1600" kern="0" dirty="0" err="1" smtClean="0">
                <a:latin typeface="+mn-lt"/>
              </a:rPr>
              <a:t>uperKEKB</a:t>
            </a:r>
            <a:r>
              <a:rPr lang="en-US" sz="1600" kern="0" dirty="0" smtClean="0">
                <a:latin typeface="+mn-lt"/>
              </a:rPr>
              <a:t> ~ 1-1.5%.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61195" y="3467240"/>
            <a:ext cx="2894713" cy="369332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kern="0" dirty="0" smtClean="0">
                <a:solidFill>
                  <a:srgbClr val="0000FF"/>
                </a:solidFill>
                <a:latin typeface="Symbol" panose="05050102010706020507" pitchFamily="18" charset="2"/>
              </a:rPr>
              <a:t>h</a:t>
            </a:r>
            <a:r>
              <a:rPr lang="en-US" kern="0" dirty="0" smtClean="0">
                <a:solidFill>
                  <a:srgbClr val="0000FF"/>
                </a:solidFill>
                <a:latin typeface="+mn-lt"/>
              </a:rPr>
              <a:t> : ring energy acceptance</a:t>
            </a:r>
            <a:endParaRPr lang="en-GB" kern="0" dirty="0" smtClean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492250" y="1753805"/>
            <a:ext cx="2189085" cy="1367955"/>
            <a:chOff x="6569060" y="1726006"/>
            <a:chExt cx="2189085" cy="1367955"/>
          </a:xfrm>
        </p:grpSpPr>
        <p:grpSp>
          <p:nvGrpSpPr>
            <p:cNvPr id="34" name="Group 33"/>
            <p:cNvGrpSpPr/>
            <p:nvPr/>
          </p:nvGrpSpPr>
          <p:grpSpPr>
            <a:xfrm>
              <a:off x="6782712" y="1726006"/>
              <a:ext cx="1975433" cy="1110810"/>
              <a:chOff x="6751434" y="1726006"/>
              <a:chExt cx="1975433" cy="1110810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7375565" y="2103367"/>
                <a:ext cx="691290" cy="33333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pic>
            <p:nvPicPr>
              <p:cNvPr id="5098" name="Picture 100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902919">
                <a:off x="7781300" y="1959728"/>
                <a:ext cx="634557" cy="2466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6751434" y="2179561"/>
                <a:ext cx="624131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21" name="Straight Arrow Connector 20"/>
              <p:cNvCxnSpPr/>
              <p:nvPr/>
            </p:nvCxnSpPr>
            <p:spPr bwMode="auto">
              <a:xfrm>
                <a:off x="8098578" y="2360312"/>
                <a:ext cx="544351" cy="33899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29" name="TextBox 28"/>
              <p:cNvSpPr txBox="1"/>
              <p:nvPr/>
            </p:nvSpPr>
            <p:spPr>
              <a:xfrm>
                <a:off x="8436403" y="1726006"/>
                <a:ext cx="290464" cy="4001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</a:pPr>
                <a:r>
                  <a:rPr lang="en-US" sz="2000" kern="0" dirty="0" smtClean="0">
                    <a:solidFill>
                      <a:srgbClr val="0000FF"/>
                    </a:solidFill>
                    <a:latin typeface="Symbol" panose="05050102010706020507" pitchFamily="18" charset="2"/>
                  </a:rPr>
                  <a:t>g</a:t>
                </a:r>
                <a:endParaRPr lang="en-GB" sz="2000" kern="0" dirty="0" smtClean="0">
                  <a:solidFill>
                    <a:srgbClr val="0000FF"/>
                  </a:solidFill>
                  <a:latin typeface="Symbol" panose="05050102010706020507" pitchFamily="18" charset="2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899832" y="1812444"/>
                <a:ext cx="327334" cy="4001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</a:pPr>
                <a:r>
                  <a:rPr lang="en-US" sz="2000" kern="0" dirty="0" smtClean="0">
                    <a:latin typeface="+mn-lt"/>
                  </a:rPr>
                  <a:t>e</a:t>
                </a:r>
                <a:endParaRPr lang="en-GB" sz="2000" kern="0" dirty="0" smtClean="0">
                  <a:latin typeface="+mn-lt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207086" y="2436706"/>
                <a:ext cx="327334" cy="4001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</a:pPr>
                <a:r>
                  <a:rPr lang="en-US" sz="2000" kern="0" dirty="0" smtClean="0">
                    <a:latin typeface="+mn-lt"/>
                  </a:rPr>
                  <a:t>e</a:t>
                </a:r>
                <a:endParaRPr lang="en-GB" sz="2000" kern="0" dirty="0" smtClean="0">
                  <a:latin typeface="+mn-lt"/>
                </a:endParaRPr>
              </a:p>
            </p:txBody>
          </p:sp>
          <p:sp>
            <p:nvSpPr>
              <p:cNvPr id="32" name="Right Arrow 31"/>
              <p:cNvSpPr/>
              <p:nvPr/>
            </p:nvSpPr>
            <p:spPr bwMode="auto">
              <a:xfrm rot="10800000">
                <a:off x="6881521" y="2238445"/>
                <a:ext cx="494044" cy="84864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sp>
          <p:nvSpPr>
            <p:cNvPr id="26" name="Arc 25"/>
            <p:cNvSpPr/>
            <p:nvPr/>
          </p:nvSpPr>
          <p:spPr bwMode="auto">
            <a:xfrm>
              <a:off x="6569060" y="2179561"/>
              <a:ext cx="1720905" cy="914400"/>
            </a:xfrm>
            <a:prstGeom prst="arc">
              <a:avLst>
                <a:gd name="adj1" fmla="val 16200000"/>
                <a:gd name="adj2" fmla="val 20272309"/>
              </a:avLst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9475" y="3927728"/>
            <a:ext cx="2726755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1400" i="1" dirty="0">
                <a:latin typeface="+mj-lt"/>
              </a:rPr>
              <a:t>L</a:t>
            </a:r>
            <a:r>
              <a:rPr lang="en-GB" sz="1400" i="1" dirty="0" smtClean="0">
                <a:latin typeface="+mj-lt"/>
              </a:rPr>
              <a:t>ifetime expression by V. </a:t>
            </a:r>
            <a:r>
              <a:rPr lang="en-GB" sz="1400" i="1" dirty="0" err="1" smtClean="0">
                <a:latin typeface="+mj-lt"/>
              </a:rPr>
              <a:t>Telnov</a:t>
            </a:r>
            <a:endParaRPr lang="en-GB" sz="1400" i="1" kern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41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parameters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23/07/2014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Higgs Hunting 2014 - Paris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00" y="894270"/>
            <a:ext cx="779621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endParaRPr lang="en-US" sz="2000" kern="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5651" y="959557"/>
            <a:ext cx="8020628" cy="344914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At the IP the smallest possible </a:t>
            </a:r>
            <a:r>
              <a:rPr lang="en-US" sz="2000" kern="0" dirty="0" smtClean="0">
                <a:latin typeface="Symbol" panose="05050102010706020507" pitchFamily="18" charset="2"/>
              </a:rPr>
              <a:t>b</a:t>
            </a:r>
            <a:r>
              <a:rPr lang="en-US" sz="2000" kern="0" dirty="0" smtClean="0">
                <a:latin typeface="+mn-lt"/>
              </a:rPr>
              <a:t>* must be obtained – see L formula. The target for </a:t>
            </a:r>
            <a:r>
              <a:rPr lang="en-US" sz="2000" kern="0" dirty="0" smtClean="0">
                <a:latin typeface="Symbol" panose="05050102010706020507" pitchFamily="18" charset="2"/>
              </a:rPr>
              <a:t>b</a:t>
            </a:r>
            <a:r>
              <a:rPr lang="en-US" sz="2000" kern="0" dirty="0" smtClean="0">
                <a:latin typeface="+mn-lt"/>
              </a:rPr>
              <a:t>*</a:t>
            </a:r>
            <a:r>
              <a:rPr lang="en-US" sz="2000" kern="0" baseline="-25000" dirty="0" smtClean="0">
                <a:latin typeface="+mn-lt"/>
              </a:rPr>
              <a:t>y</a:t>
            </a:r>
            <a:r>
              <a:rPr lang="en-US" sz="2000" kern="0" dirty="0" smtClean="0">
                <a:latin typeface="+mn-lt"/>
              </a:rPr>
              <a:t> is set to </a:t>
            </a:r>
            <a:r>
              <a:rPr lang="en-US" sz="2000" b="1" u="sng" kern="0" dirty="0" smtClean="0">
                <a:latin typeface="+mn-lt"/>
              </a:rPr>
              <a:t>1 mm</a:t>
            </a:r>
            <a:r>
              <a:rPr lang="en-US" sz="2000" kern="0" dirty="0" smtClean="0">
                <a:latin typeface="+mn-lt"/>
              </a:rPr>
              <a:t>. Such a small </a:t>
            </a:r>
            <a:r>
              <a:rPr lang="en-US" sz="2000" kern="0" dirty="0" smtClean="0">
                <a:latin typeface="Symbol" panose="05050102010706020507" pitchFamily="18" charset="2"/>
              </a:rPr>
              <a:t>b</a:t>
            </a:r>
            <a:r>
              <a:rPr lang="en-US" sz="2000" kern="0" dirty="0" smtClean="0">
                <a:latin typeface="+mn-lt"/>
              </a:rPr>
              <a:t>* requires a local chromaticity correction scheme.</a:t>
            </a:r>
          </a:p>
          <a:p>
            <a:pPr marL="742950" lvl="1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latin typeface="Arial"/>
              </a:rPr>
              <a:t>Design taken over from linear collider IR. But with the complexity that the beam does not pass the IR only once </a:t>
            </a:r>
            <a:r>
              <a:rPr lang="en-US" i="1" kern="0" dirty="0" smtClean="0">
                <a:solidFill>
                  <a:srgbClr val="0000FF"/>
                </a:solidFill>
                <a:latin typeface="Arial"/>
                <a:sym typeface="Wingdings" panose="05000000000000000000" pitchFamily="2" charset="2"/>
              </a:rPr>
              <a:t> effects of optical aberrations is very critical.</a:t>
            </a:r>
          </a:p>
          <a:p>
            <a:pPr marL="742950" lvl="1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latin typeface="Arial"/>
                <a:sym typeface="Wingdings" panose="05000000000000000000" pitchFamily="2" charset="2"/>
              </a:rPr>
              <a:t>Requires bending magnets close to the IP  SR fan !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kern="0" dirty="0" smtClean="0">
                <a:latin typeface="+mn-lt"/>
              </a:rPr>
              <a:t>The distance between IP and front-face of the first </a:t>
            </a:r>
            <a:r>
              <a:rPr lang="en-US" sz="2000" kern="0" dirty="0" err="1" smtClean="0">
                <a:latin typeface="+mn-lt"/>
              </a:rPr>
              <a:t>quadrupole</a:t>
            </a:r>
            <a:r>
              <a:rPr lang="en-US" sz="2000" kern="0" dirty="0" smtClean="0">
                <a:latin typeface="+mn-lt"/>
              </a:rPr>
              <a:t> is currently set to </a:t>
            </a:r>
            <a:r>
              <a:rPr lang="en-US" sz="2000" b="1" kern="0" dirty="0">
                <a:latin typeface="+mj-lt"/>
              </a:rPr>
              <a:t>L</a:t>
            </a:r>
            <a:r>
              <a:rPr lang="en-US" sz="2000" b="1" kern="0" dirty="0" smtClean="0">
                <a:latin typeface="+mj-lt"/>
              </a:rPr>
              <a:t>*</a:t>
            </a:r>
            <a:r>
              <a:rPr lang="en-US" sz="2000" b="1" kern="0" dirty="0" smtClean="0"/>
              <a:t> </a:t>
            </a:r>
            <a:r>
              <a:rPr lang="en-US" sz="2000" b="1" kern="0" dirty="0">
                <a:latin typeface="+mn-lt"/>
              </a:rPr>
              <a:t>≥</a:t>
            </a:r>
            <a:r>
              <a:rPr lang="en-US" sz="2000" b="1" kern="0" dirty="0" smtClean="0">
                <a:latin typeface="+mn-lt"/>
              </a:rPr>
              <a:t> 2 m</a:t>
            </a:r>
            <a:r>
              <a:rPr lang="en-US" sz="2000" kern="0" dirty="0" smtClean="0">
                <a:latin typeface="+mn-lt"/>
              </a:rPr>
              <a:t> (</a:t>
            </a:r>
            <a:r>
              <a:rPr lang="en-US" sz="2000" kern="0" dirty="0" err="1" smtClean="0">
                <a:latin typeface="+mn-lt"/>
              </a:rPr>
              <a:t>SuperKEKB</a:t>
            </a:r>
            <a:r>
              <a:rPr lang="en-US" sz="2000" kern="0" dirty="0" smtClean="0">
                <a:latin typeface="+mn-lt"/>
              </a:rPr>
              <a:t> ~1 m).</a:t>
            </a:r>
          </a:p>
          <a:p>
            <a:pPr marL="809625" lvl="1" indent="-274638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Acceptance for experiments, luminosity measurement. To be studied.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8392" y="4734770"/>
            <a:ext cx="5962430" cy="707886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1"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>
                <a:latin typeface="+mj-lt"/>
              </a:rPr>
              <a:t>The combination of very small </a:t>
            </a:r>
            <a:r>
              <a:rPr lang="en-US" sz="2000" kern="0" dirty="0">
                <a:latin typeface="Symbol" panose="05050102010706020507" pitchFamily="18" charset="2"/>
              </a:rPr>
              <a:t>b</a:t>
            </a:r>
            <a:r>
              <a:rPr lang="en-US" sz="2000" kern="0" baseline="-25000" dirty="0">
                <a:latin typeface="+mj-lt"/>
              </a:rPr>
              <a:t>y</a:t>
            </a:r>
            <a:r>
              <a:rPr lang="en-US" sz="2000" kern="0" dirty="0">
                <a:latin typeface="+mj-lt"/>
              </a:rPr>
              <a:t>* and large acceptance is a challenge for </a:t>
            </a:r>
            <a:r>
              <a:rPr lang="en-US" sz="2000" kern="0" dirty="0" smtClean="0">
                <a:latin typeface="+mj-lt"/>
              </a:rPr>
              <a:t>the optics design</a:t>
            </a:r>
            <a:r>
              <a:rPr lang="en-US" sz="2000" kern="0" dirty="0">
                <a:latin typeface="+mj-lt"/>
              </a:rPr>
              <a:t> </a:t>
            </a:r>
            <a:r>
              <a:rPr lang="en-US" sz="2000" kern="0" dirty="0" smtClean="0">
                <a:latin typeface="+mj-lt"/>
              </a:rPr>
              <a:t>!</a:t>
            </a:r>
            <a:endParaRPr lang="en-GB" sz="20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29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rgbClr val="009900"/>
          </a:solidFill>
          <a:prstDash val="sysDash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/>
      <a:lstStyle>
        <a:defPPr marL="227013" indent="-227013">
          <a:spcBef>
            <a:spcPct val="20000"/>
          </a:spcBef>
          <a:spcAft>
            <a:spcPts val="400"/>
          </a:spcAft>
          <a:buClr>
            <a:srgbClr val="0000FF"/>
          </a:buClr>
          <a:buSzPct val="80000"/>
          <a:buFont typeface="Wingdings" pitchFamily="2" charset="2"/>
          <a:buChar char="q"/>
          <a:defRPr sz="2000" kern="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25275</TotalTime>
  <Words>2265</Words>
  <Application>Microsoft Office PowerPoint</Application>
  <PresentationFormat>On-screen Show (4:3)</PresentationFormat>
  <Paragraphs>346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Theme1</vt:lpstr>
      <vt:lpstr>Default Design</vt:lpstr>
      <vt:lpstr>Equation</vt:lpstr>
      <vt:lpstr>FCC-ee as Higgs Factory</vt:lpstr>
      <vt:lpstr>Future Circular Collider study </vt:lpstr>
      <vt:lpstr>Physics goals of FCC-ee</vt:lpstr>
      <vt:lpstr>Layout</vt:lpstr>
      <vt:lpstr>Synchrotron radiation power</vt:lpstr>
      <vt:lpstr>              Luminosity</vt:lpstr>
      <vt:lpstr>Beam-beam parameter</vt:lpstr>
      <vt:lpstr>Beamstrahlung</vt:lpstr>
      <vt:lpstr>IR parameters</vt:lpstr>
      <vt:lpstr>b* evolution</vt:lpstr>
      <vt:lpstr>Main baseline parameters</vt:lpstr>
      <vt:lpstr>Luminosity</vt:lpstr>
      <vt:lpstr>Luminosity lifetime</vt:lpstr>
      <vt:lpstr>Performance overview</vt:lpstr>
      <vt:lpstr>Single ring option</vt:lpstr>
      <vt:lpstr>Double ring IR</vt:lpstr>
      <vt:lpstr>IR layout – double ring</vt:lpstr>
      <vt:lpstr>SuperKEKB IR</vt:lpstr>
      <vt:lpstr>SC RF System</vt:lpstr>
      <vt:lpstr>Injection</vt:lpstr>
      <vt:lpstr>Polarization</vt:lpstr>
      <vt:lpstr>Polarization build up</vt:lpstr>
      <vt:lpstr>CEPC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 Wenninger</dc:creator>
  <cp:lastModifiedBy>Jorg Wenninger</cp:lastModifiedBy>
  <cp:revision>7109</cp:revision>
  <cp:lastPrinted>2013-09-23T09:57:18Z</cp:lastPrinted>
  <dcterms:created xsi:type="dcterms:W3CDTF">1601-01-01T00:00:00Z</dcterms:created>
  <dcterms:modified xsi:type="dcterms:W3CDTF">2014-07-22T21:28:53Z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