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0"/>
  </p:notesMasterIdLst>
  <p:handoutMasterIdLst>
    <p:handoutMasterId r:id="rId31"/>
  </p:handoutMasterIdLst>
  <p:sldIdLst>
    <p:sldId id="400" r:id="rId2"/>
    <p:sldId id="501" r:id="rId3"/>
    <p:sldId id="502" r:id="rId4"/>
    <p:sldId id="503" r:id="rId5"/>
    <p:sldId id="504" r:id="rId6"/>
    <p:sldId id="505" r:id="rId7"/>
    <p:sldId id="506" r:id="rId8"/>
    <p:sldId id="507" r:id="rId9"/>
    <p:sldId id="508" r:id="rId10"/>
    <p:sldId id="509" r:id="rId11"/>
    <p:sldId id="510" r:id="rId12"/>
    <p:sldId id="511" r:id="rId13"/>
    <p:sldId id="512" r:id="rId14"/>
    <p:sldId id="513" r:id="rId15"/>
    <p:sldId id="514" r:id="rId16"/>
    <p:sldId id="467" r:id="rId17"/>
    <p:sldId id="471" r:id="rId18"/>
    <p:sldId id="520" r:id="rId19"/>
    <p:sldId id="521" r:id="rId20"/>
    <p:sldId id="529" r:id="rId21"/>
    <p:sldId id="522" r:id="rId22"/>
    <p:sldId id="523" r:id="rId23"/>
    <p:sldId id="524" r:id="rId24"/>
    <p:sldId id="525" r:id="rId25"/>
    <p:sldId id="500" r:id="rId26"/>
    <p:sldId id="526" r:id="rId27"/>
    <p:sldId id="527" r:id="rId28"/>
    <p:sldId id="528" r:id="rId29"/>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CC"/>
    <a:srgbClr val="990099"/>
    <a:srgbClr val="009900"/>
    <a:srgbClr val="E7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79" autoAdjust="0"/>
  </p:normalViewPr>
  <p:slideViewPr>
    <p:cSldViewPr snapToGrid="0">
      <p:cViewPr>
        <p:scale>
          <a:sx n="68" d="100"/>
          <a:sy n="68" d="100"/>
        </p:scale>
        <p:origin x="-186" y="-4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23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37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337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37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F3D5802-4B78-4AEC-8FA5-1786EC3A90F5}" type="slidenum">
              <a:rPr lang="fr-FR"/>
              <a:pPr>
                <a:defRPr/>
              </a:pPr>
              <a:t>‹N°›</a:t>
            </a:fld>
            <a:endParaRPr lang="fr-FR"/>
          </a:p>
        </p:txBody>
      </p:sp>
    </p:spTree>
    <p:extLst>
      <p:ext uri="{BB962C8B-B14F-4D97-AF65-F5344CB8AC3E}">
        <p14:creationId xmlns:p14="http://schemas.microsoft.com/office/powerpoint/2010/main" val="526921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48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DF77A55-7B16-4F33-BEA1-4E9284181061}" type="slidenum">
              <a:rPr lang="fr-FR"/>
              <a:pPr>
                <a:defRPr/>
              </a:pPr>
              <a:t>‹N°›</a:t>
            </a:fld>
            <a:endParaRPr lang="fr-FR"/>
          </a:p>
        </p:txBody>
      </p:sp>
    </p:spTree>
    <p:extLst>
      <p:ext uri="{BB962C8B-B14F-4D97-AF65-F5344CB8AC3E}">
        <p14:creationId xmlns:p14="http://schemas.microsoft.com/office/powerpoint/2010/main" val="2087713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7C91C6D-99E2-4A6A-A21C-093D98DBDDDF}" type="slidenum">
              <a:rPr lang="fr-FR" sz="1200" smtClean="0">
                <a:latin typeface="Arial" charset="0"/>
              </a:rPr>
              <a:pPr eaLnBrk="1" hangingPunct="1"/>
              <a:t>1</a:t>
            </a:fld>
            <a:endParaRPr lang="fr-FR" sz="1200" smtClean="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37A4B6-5144-42B0-A87A-34C105988BF9}" type="slidenum">
              <a:rPr lang="fr-FR"/>
              <a:pPr/>
              <a:t>10</a:t>
            </a:fld>
            <a:endParaRPr lang="fr-F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pPr lvl="1"/>
            <a:r>
              <a:rPr lang="fr-FR"/>
              <a:t>où l’hydrogène est converti en hélium</a:t>
            </a:r>
          </a:p>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251A32-2DBE-4948-84C7-9A531A10D55B}" type="slidenum">
              <a:rPr lang="fr-FR"/>
              <a:pPr/>
              <a:t>11</a:t>
            </a:fld>
            <a:endParaRPr lang="fr-FR"/>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p:txBody>
          <a:bodyPr/>
          <a:lstStyle/>
          <a:p>
            <a:r>
              <a:rPr lang="fr-FR"/>
              <a:t>Neutrino difficile a detecter</a:t>
            </a:r>
          </a:p>
          <a:p>
            <a:endParaRPr lang="fr-FR"/>
          </a:p>
          <a:p>
            <a:r>
              <a:rPr lang="fr-FR"/>
              <a:t>Matiere instable produit par rayons cosmiques et dans les accelerateurs </a:t>
            </a:r>
          </a:p>
          <a:p>
            <a:r>
              <a:rPr lang="fr-FR"/>
              <a:t>Present au debut de l’univers</a:t>
            </a:r>
          </a:p>
          <a:p>
            <a:r>
              <a:rPr lang="fr-FR"/>
              <a:t>mtop=100000m_u</a:t>
            </a:r>
          </a:p>
          <a:p>
            <a:r>
              <a:rPr lang="fr-FR"/>
              <a:t>Neutrino fut introduit pour assurer laconservation de l’énergie dans les processus de desintegration beta</a:t>
            </a:r>
          </a:p>
          <a:p>
            <a:r>
              <a:rPr lang="fr-FR"/>
              <a:t>65 milliards par centimètre carrés et par seconde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BD82B-68AC-4A3A-AEDD-1CB0265D1FEE}" type="slidenum">
              <a:rPr lang="fr-FR"/>
              <a:pPr/>
              <a:t>12</a:t>
            </a:fld>
            <a:endParaRPr lang="fr-F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C96C03-4E68-4E8E-AE69-59424F8FAE94}" type="slidenum">
              <a:rPr lang="fr-FR"/>
              <a:pPr/>
              <a:t>13</a:t>
            </a:fld>
            <a:endParaRPr lang="fr-FR"/>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p:txBody>
          <a:bodyPr/>
          <a:lstStyle/>
          <a:p>
            <a:r>
              <a:rPr lang="fr-FR"/>
              <a:t>Symétrie de jauge permet de decrire les interactions fondamentales via un principe géométrique.</a:t>
            </a:r>
          </a:p>
          <a:p>
            <a:endParaRPr lang="fr-FR"/>
          </a:p>
          <a:p>
            <a:r>
              <a:rPr lang="fr-FR"/>
              <a:t>L’invariance de jauge ne permet pas aux particules (d’interaction) d’avoir une masse</a:t>
            </a:r>
          </a:p>
          <a:p>
            <a:r>
              <a:rPr lang="fr-FR"/>
              <a:t>Symétrie permet de relier des phenomenes qui n’ont rien a voir a priori</a:t>
            </a:r>
          </a:p>
          <a:p>
            <a:r>
              <a:rPr lang="fr-FR" b="1"/>
              <a:t>SU(3) X SU(2) X U(1)</a:t>
            </a:r>
            <a:endParaRPr lang="fr-FR"/>
          </a:p>
          <a:p>
            <a:r>
              <a:rPr lang="fr-FR"/>
              <a:t>Transition symétrie </a:t>
            </a:r>
            <a:r>
              <a:rPr lang="fr-FR">
                <a:sym typeface="Wingdings" pitchFamily="2" charset="2"/>
              </a:rPr>
              <a:t>&lt; -- &gt;</a:t>
            </a:r>
            <a:r>
              <a:rPr lang="fr-FR"/>
              <a:t> higgs</a:t>
            </a:r>
          </a:p>
          <a:p>
            <a:r>
              <a:rPr lang="fr-FR"/>
              <a:t>Norme d’un vecteur ne depend pas de son orientation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D7726-CF3C-4A0C-B5DF-819A5F96C04C}" type="slidenum">
              <a:rPr lang="fr-FR"/>
              <a:pPr/>
              <a:t>14</a:t>
            </a:fld>
            <a:endParaRPr lang="fr-FR"/>
          </a:p>
        </p:txBody>
      </p:sp>
      <p:sp>
        <p:nvSpPr>
          <p:cNvPr id="856066" name="Rectangle 2"/>
          <p:cNvSpPr>
            <a:spLocks noGrp="1" noRot="1" noChangeAspect="1" noChangeArrowheads="1" noTextEdit="1"/>
          </p:cNvSpPr>
          <p:nvPr>
            <p:ph type="sldImg"/>
          </p:nvPr>
        </p:nvSpPr>
        <p:spPr>
          <a:ln/>
        </p:spPr>
      </p:sp>
      <p:sp>
        <p:nvSpPr>
          <p:cNvPr id="85606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4A4EA6-0C4B-4669-A3F2-19EACD4FC8B7}" type="slidenum">
              <a:rPr lang="fr-FR"/>
              <a:pPr/>
              <a:t>15</a:t>
            </a:fld>
            <a:endParaRPr lang="fr-FR"/>
          </a:p>
        </p:txBody>
      </p:sp>
      <p:sp>
        <p:nvSpPr>
          <p:cNvPr id="801794" name="Rectangle 2"/>
          <p:cNvSpPr>
            <a:spLocks noGrp="1" noRot="1" noChangeAspect="1" noChangeArrowheads="1" noTextEdit="1"/>
          </p:cNvSpPr>
          <p:nvPr>
            <p:ph type="sldImg"/>
          </p:nvPr>
        </p:nvSpPr>
        <p:spPr>
          <a:ln/>
        </p:spPr>
      </p:sp>
      <p:sp>
        <p:nvSpPr>
          <p:cNvPr id="801795" name="Rectangle 3"/>
          <p:cNvSpPr>
            <a:spLocks noGrp="1" noChangeArrowheads="1"/>
          </p:cNvSpPr>
          <p:nvPr>
            <p:ph type="body" idx="1"/>
          </p:nvPr>
        </p:nvSpPr>
        <p:spPr/>
        <p:txBody>
          <a:bodyPr/>
          <a:lstStyle/>
          <a:p>
            <a:pPr>
              <a:spcBef>
                <a:spcPct val="0"/>
              </a:spcBef>
            </a:pPr>
            <a:endParaRPr lang="en-GB">
              <a:solidFill>
                <a:srgbClr val="262626"/>
              </a:solidFill>
              <a:sym typeface="Wingdings" pitchFamily="2" charset="2"/>
            </a:endParaRPr>
          </a:p>
          <a:p>
            <a:pPr>
              <a:spcBef>
                <a:spcPct val="0"/>
              </a:spcBef>
            </a:pPr>
            <a:endParaRPr lang="en-GB">
              <a:solidFill>
                <a:srgbClr val="262626"/>
              </a:solidFill>
              <a:sym typeface="Wingdings" pitchFamily="2" charset="2"/>
            </a:endParaRPr>
          </a:p>
          <a:p>
            <a:pPr>
              <a:spcBef>
                <a:spcPct val="0"/>
              </a:spcBef>
            </a:pPr>
            <a:r>
              <a:rPr lang="en-GB">
                <a:solidFill>
                  <a:srgbClr val="262626"/>
                </a:solidFill>
                <a:sym typeface="Wingdings" pitchFamily="2" charset="2"/>
              </a:rPr>
              <a:t>Early universe: symmetric phase, fundamental particles are massless                  </a:t>
            </a:r>
            <a:r>
              <a:rPr lang="en-US">
                <a:solidFill>
                  <a:srgbClr val="262626"/>
                </a:solidFill>
                <a:sym typeface="Wingdings" pitchFamily="2" charset="2"/>
              </a:rPr>
              <a:t> gauge symmetry is respected</a:t>
            </a:r>
          </a:p>
          <a:p>
            <a:r>
              <a:rPr lang="en-US"/>
              <a:t>Apparision du champ de higgs 10-10s apres le big bang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721C265-6744-40E8-B326-72144120024B}" type="slidenum">
              <a:rPr lang="fr-FR" sz="1200" smtClean="0">
                <a:latin typeface="Arial" charset="0"/>
              </a:rPr>
              <a:pPr eaLnBrk="1" hangingPunct="1"/>
              <a:t>16</a:t>
            </a:fld>
            <a:endParaRPr lang="fr-FR" sz="1200" smtClean="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26</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a:ln/>
        </p:spPr>
      </p:sp>
      <p:sp>
        <p:nvSpPr>
          <p:cNvPr id="450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76804"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100">
                <a:solidFill>
                  <a:schemeClr val="tx1"/>
                </a:solidFill>
                <a:latin typeface="Times New Roman" pitchFamily="18" charset="0"/>
              </a:defRPr>
            </a:lvl1pPr>
            <a:lvl2pPr marL="685817" indent="-263776" algn="l" eaLnBrk="0" hangingPunct="0">
              <a:spcBef>
                <a:spcPct val="30000"/>
              </a:spcBef>
              <a:defRPr sz="1100">
                <a:solidFill>
                  <a:schemeClr val="tx1"/>
                </a:solidFill>
                <a:latin typeface="Times New Roman" pitchFamily="18" charset="0"/>
              </a:defRPr>
            </a:lvl2pPr>
            <a:lvl3pPr marL="1055103" indent="-211021" algn="l" eaLnBrk="0" hangingPunct="0">
              <a:spcBef>
                <a:spcPct val="30000"/>
              </a:spcBef>
              <a:defRPr sz="1100">
                <a:solidFill>
                  <a:schemeClr val="tx1"/>
                </a:solidFill>
                <a:latin typeface="Times New Roman" pitchFamily="18" charset="0"/>
              </a:defRPr>
            </a:lvl3pPr>
            <a:lvl4pPr marL="1477145" indent="-211021" algn="l" eaLnBrk="0" hangingPunct="0">
              <a:spcBef>
                <a:spcPct val="30000"/>
              </a:spcBef>
              <a:defRPr sz="1100">
                <a:solidFill>
                  <a:schemeClr val="tx1"/>
                </a:solidFill>
                <a:latin typeface="Times New Roman" pitchFamily="18" charset="0"/>
              </a:defRPr>
            </a:lvl4pPr>
            <a:lvl5pPr marL="1899186" indent="-211021" algn="l" eaLnBrk="0" hangingPunct="0">
              <a:spcBef>
                <a:spcPct val="30000"/>
              </a:spcBef>
              <a:defRPr sz="1100">
                <a:solidFill>
                  <a:schemeClr val="tx1"/>
                </a:solidFill>
                <a:latin typeface="Times New Roman" pitchFamily="18" charset="0"/>
              </a:defRPr>
            </a:lvl5pPr>
            <a:lvl6pPr marL="2321227" indent="-211021" eaLnBrk="0" fontAlgn="base" hangingPunct="0">
              <a:spcBef>
                <a:spcPct val="30000"/>
              </a:spcBef>
              <a:spcAft>
                <a:spcPct val="0"/>
              </a:spcAft>
              <a:defRPr sz="1100">
                <a:solidFill>
                  <a:schemeClr val="tx1"/>
                </a:solidFill>
                <a:latin typeface="Times New Roman" pitchFamily="18" charset="0"/>
              </a:defRPr>
            </a:lvl6pPr>
            <a:lvl7pPr marL="2743269" indent="-211021" eaLnBrk="0" fontAlgn="base" hangingPunct="0">
              <a:spcBef>
                <a:spcPct val="30000"/>
              </a:spcBef>
              <a:spcAft>
                <a:spcPct val="0"/>
              </a:spcAft>
              <a:defRPr sz="1100">
                <a:solidFill>
                  <a:schemeClr val="tx1"/>
                </a:solidFill>
                <a:latin typeface="Times New Roman" pitchFamily="18" charset="0"/>
              </a:defRPr>
            </a:lvl7pPr>
            <a:lvl8pPr marL="3165310" indent="-211021" eaLnBrk="0" fontAlgn="base" hangingPunct="0">
              <a:spcBef>
                <a:spcPct val="30000"/>
              </a:spcBef>
              <a:spcAft>
                <a:spcPct val="0"/>
              </a:spcAft>
              <a:defRPr sz="1100">
                <a:solidFill>
                  <a:schemeClr val="tx1"/>
                </a:solidFill>
                <a:latin typeface="Times New Roman" pitchFamily="18" charset="0"/>
              </a:defRPr>
            </a:lvl8pPr>
            <a:lvl9pPr marL="3587351" indent="-211021" eaLnBrk="0" fontAlgn="base" hangingPunct="0">
              <a:spcBef>
                <a:spcPct val="30000"/>
              </a:spcBef>
              <a:spcAft>
                <a:spcPct val="0"/>
              </a:spcAft>
              <a:defRPr sz="1100">
                <a:solidFill>
                  <a:schemeClr val="tx1"/>
                </a:solidFill>
                <a:latin typeface="Times New Roman" pitchFamily="18" charset="0"/>
              </a:defRPr>
            </a:lvl9pPr>
          </a:lstStyle>
          <a:p>
            <a:pPr algn="r" eaLnBrk="1" hangingPunct="1">
              <a:spcBef>
                <a:spcPct val="0"/>
              </a:spcBef>
              <a:defRPr/>
            </a:pPr>
            <a:fld id="{927D3198-038C-4CBB-A97A-207D56DCE43D}" type="slidenum">
              <a:rPr lang="fr-FR" altLang="fr-FR" sz="1200"/>
              <a:pPr algn="r" eaLnBrk="1" hangingPunct="1">
                <a:spcBef>
                  <a:spcPct val="0"/>
                </a:spcBef>
                <a:defRPr/>
              </a:pPr>
              <a:t>27</a:t>
            </a:fld>
            <a:endParaRPr lang="fr-FR" altLang="fr-F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77828"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100">
                <a:solidFill>
                  <a:schemeClr val="tx1"/>
                </a:solidFill>
                <a:latin typeface="Times New Roman" pitchFamily="18" charset="0"/>
              </a:defRPr>
            </a:lvl1pPr>
            <a:lvl2pPr marL="685817" indent="-263776" algn="l" eaLnBrk="0" hangingPunct="0">
              <a:spcBef>
                <a:spcPct val="30000"/>
              </a:spcBef>
              <a:defRPr sz="1100">
                <a:solidFill>
                  <a:schemeClr val="tx1"/>
                </a:solidFill>
                <a:latin typeface="Times New Roman" pitchFamily="18" charset="0"/>
              </a:defRPr>
            </a:lvl2pPr>
            <a:lvl3pPr marL="1055103" indent="-211021" algn="l" eaLnBrk="0" hangingPunct="0">
              <a:spcBef>
                <a:spcPct val="30000"/>
              </a:spcBef>
              <a:defRPr sz="1100">
                <a:solidFill>
                  <a:schemeClr val="tx1"/>
                </a:solidFill>
                <a:latin typeface="Times New Roman" pitchFamily="18" charset="0"/>
              </a:defRPr>
            </a:lvl3pPr>
            <a:lvl4pPr marL="1477145" indent="-211021" algn="l" eaLnBrk="0" hangingPunct="0">
              <a:spcBef>
                <a:spcPct val="30000"/>
              </a:spcBef>
              <a:defRPr sz="1100">
                <a:solidFill>
                  <a:schemeClr val="tx1"/>
                </a:solidFill>
                <a:latin typeface="Times New Roman" pitchFamily="18" charset="0"/>
              </a:defRPr>
            </a:lvl4pPr>
            <a:lvl5pPr marL="1899186" indent="-211021" algn="l" eaLnBrk="0" hangingPunct="0">
              <a:spcBef>
                <a:spcPct val="30000"/>
              </a:spcBef>
              <a:defRPr sz="1100">
                <a:solidFill>
                  <a:schemeClr val="tx1"/>
                </a:solidFill>
                <a:latin typeface="Times New Roman" pitchFamily="18" charset="0"/>
              </a:defRPr>
            </a:lvl5pPr>
            <a:lvl6pPr marL="2321227" indent="-211021" eaLnBrk="0" fontAlgn="base" hangingPunct="0">
              <a:spcBef>
                <a:spcPct val="30000"/>
              </a:spcBef>
              <a:spcAft>
                <a:spcPct val="0"/>
              </a:spcAft>
              <a:defRPr sz="1100">
                <a:solidFill>
                  <a:schemeClr val="tx1"/>
                </a:solidFill>
                <a:latin typeface="Times New Roman" pitchFamily="18" charset="0"/>
              </a:defRPr>
            </a:lvl6pPr>
            <a:lvl7pPr marL="2743269" indent="-211021" eaLnBrk="0" fontAlgn="base" hangingPunct="0">
              <a:spcBef>
                <a:spcPct val="30000"/>
              </a:spcBef>
              <a:spcAft>
                <a:spcPct val="0"/>
              </a:spcAft>
              <a:defRPr sz="1100">
                <a:solidFill>
                  <a:schemeClr val="tx1"/>
                </a:solidFill>
                <a:latin typeface="Times New Roman" pitchFamily="18" charset="0"/>
              </a:defRPr>
            </a:lvl7pPr>
            <a:lvl8pPr marL="3165310" indent="-211021" eaLnBrk="0" fontAlgn="base" hangingPunct="0">
              <a:spcBef>
                <a:spcPct val="30000"/>
              </a:spcBef>
              <a:spcAft>
                <a:spcPct val="0"/>
              </a:spcAft>
              <a:defRPr sz="1100">
                <a:solidFill>
                  <a:schemeClr val="tx1"/>
                </a:solidFill>
                <a:latin typeface="Times New Roman" pitchFamily="18" charset="0"/>
              </a:defRPr>
            </a:lvl8pPr>
            <a:lvl9pPr marL="3587351" indent="-211021" eaLnBrk="0" fontAlgn="base" hangingPunct="0">
              <a:spcBef>
                <a:spcPct val="30000"/>
              </a:spcBef>
              <a:spcAft>
                <a:spcPct val="0"/>
              </a:spcAft>
              <a:defRPr sz="1100">
                <a:solidFill>
                  <a:schemeClr val="tx1"/>
                </a:solidFill>
                <a:latin typeface="Times New Roman" pitchFamily="18" charset="0"/>
              </a:defRPr>
            </a:lvl9pPr>
          </a:lstStyle>
          <a:p>
            <a:pPr algn="r" eaLnBrk="1" hangingPunct="1">
              <a:spcBef>
                <a:spcPct val="0"/>
              </a:spcBef>
              <a:defRPr/>
            </a:pPr>
            <a:fld id="{8A745D6D-3B1E-410D-8630-A710E424346C}" type="slidenum">
              <a:rPr lang="fr-FR" altLang="fr-FR" sz="1200"/>
              <a:pPr algn="r" eaLnBrk="1" hangingPunct="1">
                <a:spcBef>
                  <a:spcPct val="0"/>
                </a:spcBef>
                <a:defRPr/>
              </a:pPr>
              <a:t>28</a:t>
            </a:fld>
            <a:endParaRPr lang="fr-FR" altLang="fr-F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80422-4969-4A94-9F45-E7EF1546EA02}" type="slidenum">
              <a:rPr lang="fr-FR"/>
              <a:pPr/>
              <a:t>2</a:t>
            </a:fld>
            <a:endParaRPr lang="fr-FR"/>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r>
              <a:rPr lang="en-US"/>
              <a:t>Univers d’une grande compléxité et diversité</a:t>
            </a:r>
          </a:p>
          <a:p>
            <a:r>
              <a:rPr lang="en-US"/>
              <a:t>Pt commun entre ces objects qiu ont des comportements differents</a:t>
            </a:r>
          </a:p>
          <a:p>
            <a:r>
              <a:rPr lang="en-US"/>
              <a:t>La science a prouvé que ces objets sont constitués des memes briques fondamentales </a:t>
            </a: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1AE535-34F9-4DA8-9A6E-E82ED08BCF14}" type="slidenum">
              <a:rPr lang="fr-FR"/>
              <a:pPr/>
              <a:t>3</a:t>
            </a:fld>
            <a:endParaRPr lang="fr-FR"/>
          </a:p>
        </p:txBody>
      </p:sp>
      <p:sp>
        <p:nvSpPr>
          <p:cNvPr id="812034" name="Rectangle 2"/>
          <p:cNvSpPr>
            <a:spLocks noGrp="1" noRot="1" noChangeAspect="1" noChangeArrowheads="1" noTextEdit="1"/>
          </p:cNvSpPr>
          <p:nvPr>
            <p:ph type="sldImg"/>
          </p:nvPr>
        </p:nvSpPr>
        <p:spPr>
          <a:ln/>
        </p:spPr>
      </p:sp>
      <p:sp>
        <p:nvSpPr>
          <p:cNvPr id="812035" name="Rectangle 3"/>
          <p:cNvSpPr>
            <a:spLocks noGrp="1" noChangeArrowheads="1"/>
          </p:cNvSpPr>
          <p:nvPr>
            <p:ph type="body" idx="1"/>
          </p:nvPr>
        </p:nvSpPr>
        <p:spPr/>
        <p:txBody>
          <a:bodyPr/>
          <a:lstStyle/>
          <a:p>
            <a:r>
              <a:rPr lang="en-US" i="1"/>
              <a:t>Manipulation d'atomes individuels en utilisant la pointe ultra fine du STM (Scanning Tunneling Microscope.) L'illustration montre 48 atomes de fer (Fe) disposés sur un substrat de cuivre (Cu), en un cercle dont le rayon est de 71,3 Angstroms.</a:t>
            </a:r>
            <a:r>
              <a:rPr lang="en-US"/>
              <a:t> </a:t>
            </a:r>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FDC753-F8F2-4126-A3C1-F97CF5FAAF2E}" type="slidenum">
              <a:rPr lang="fr-FR"/>
              <a:pPr/>
              <a:t>4</a:t>
            </a:fld>
            <a:endParaRPr lang="fr-FR"/>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p:txBody>
          <a:bodyPr/>
          <a:lstStyle/>
          <a:p>
            <a:r>
              <a:rPr lang="fr-FR"/>
              <a:t>Taille</a:t>
            </a:r>
          </a:p>
          <a:p>
            <a:r>
              <a:rPr lang="fr-FR"/>
              <a:t>Propriéte de l’atome depend de ces constituents</a:t>
            </a:r>
          </a:p>
          <a:p>
            <a:r>
              <a:rPr lang="fr-FR"/>
              <a:t>99.99% de vide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A5803C-F12A-4488-9E1D-88C341C5FFCA}" type="slidenum">
              <a:rPr lang="fr-FR"/>
              <a:pPr/>
              <a:t>5</a:t>
            </a:fld>
            <a:endParaRPr lang="fr-FR"/>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58076B-61CC-4743-A337-4C7736599FB2}" type="slidenum">
              <a:rPr lang="fr-FR"/>
              <a:pPr/>
              <a:t>6</a:t>
            </a:fld>
            <a:endParaRPr lang="fr-FR"/>
          </a:p>
        </p:txBody>
      </p:sp>
      <p:sp>
        <p:nvSpPr>
          <p:cNvPr id="808962" name="Rectangle 2"/>
          <p:cNvSpPr>
            <a:spLocks noGrp="1" noRot="1" noChangeAspect="1" noChangeArrowheads="1" noTextEdit="1"/>
          </p:cNvSpPr>
          <p:nvPr>
            <p:ph type="sldImg"/>
          </p:nvPr>
        </p:nvSpPr>
        <p:spPr>
          <a:ln/>
        </p:spPr>
      </p:sp>
      <p:sp>
        <p:nvSpPr>
          <p:cNvPr id="808963" name="Rectangle 3"/>
          <p:cNvSpPr>
            <a:spLocks noGrp="1" noChangeArrowheads="1"/>
          </p:cNvSpPr>
          <p:nvPr>
            <p:ph type="body" idx="1"/>
          </p:nvPr>
        </p:nvSpPr>
        <p:spPr/>
        <p:txBody>
          <a:bodyPr/>
          <a:lstStyle/>
          <a:p>
            <a:r>
              <a:rPr lang="fr-FR"/>
              <a:t>En physique des particules, une interaction par un echange de particule. Ainsi 2 particules interagissent en échangeant une particule</a:t>
            </a:r>
          </a:p>
          <a:p>
            <a:endParaRPr lang="fr-FR"/>
          </a:p>
          <a:p>
            <a:r>
              <a:rPr lang="fr-FR"/>
              <a:t>Quark up +2/3</a:t>
            </a:r>
          </a:p>
          <a:p>
            <a:r>
              <a:rPr lang="fr-FR"/>
              <a:t>Quark down -1/3</a:t>
            </a:r>
          </a:p>
          <a:p>
            <a:r>
              <a:rPr lang="fr-FR"/>
              <a:t>Transition interaction forte </a:t>
            </a:r>
            <a:r>
              <a:rPr lang="fr-FR">
                <a:sym typeface="Wingdings" pitchFamily="2" charset="2"/>
              </a:rPr>
              <a:t>&lt; -- &gt;</a:t>
            </a:r>
            <a:r>
              <a:rPr lang="fr-FR"/>
              <a:t> interaction</a:t>
            </a:r>
          </a:p>
          <a:p>
            <a:endParaRPr lang="fr-FR"/>
          </a:p>
          <a:p>
            <a:endParaRPr lang="fr-FR"/>
          </a:p>
          <a:p>
            <a:r>
              <a:rPr lang="fr-FR"/>
              <a:t>Quarks et confinement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7489E8-FCE0-4379-AC29-21ACAE50CA0F}" type="slidenum">
              <a:rPr lang="fr-FR"/>
              <a:pPr/>
              <a:t>7</a:t>
            </a:fld>
            <a:endParaRPr lang="fr-FR"/>
          </a:p>
        </p:txBody>
      </p:sp>
      <p:sp>
        <p:nvSpPr>
          <p:cNvPr id="854018" name="Rectangle 2"/>
          <p:cNvSpPr>
            <a:spLocks noGrp="1" noRot="1" noChangeAspect="1" noChangeArrowheads="1" noTextEdit="1"/>
          </p:cNvSpPr>
          <p:nvPr>
            <p:ph type="sldImg"/>
          </p:nvPr>
        </p:nvSpPr>
        <p:spPr>
          <a:ln/>
        </p:spPr>
      </p:sp>
      <p:sp>
        <p:nvSpPr>
          <p:cNvPr id="854019" name="Rectangle 3"/>
          <p:cNvSpPr>
            <a:spLocks noGrp="1" noChangeArrowheads="1"/>
          </p:cNvSpPr>
          <p:nvPr>
            <p:ph type="body" idx="1"/>
          </p:nvPr>
        </p:nvSpPr>
        <p:spPr/>
        <p:txBody>
          <a:bodyPr/>
          <a:lstStyle/>
          <a:p>
            <a:r>
              <a:rPr lang="en-US"/>
              <a:t>Interaction ~force</a:t>
            </a:r>
          </a:p>
          <a:p>
            <a:r>
              <a:rPr lang="fr-FR"/>
              <a:t>Principe relativiste exclut tout action instanée à distance</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4419E0-40D2-41A8-A429-AE5A59A9D7C4}" type="slidenum">
              <a:rPr lang="fr-FR"/>
              <a:pPr/>
              <a:t>8</a:t>
            </a:fld>
            <a:endParaRPr lang="fr-FR"/>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p:txBody>
          <a:bodyPr/>
          <a:lstStyle/>
          <a:p>
            <a:r>
              <a:rPr lang="fr-FR"/>
              <a:t>M_gamma=0  =</a:t>
            </a:r>
            <a:r>
              <a:rPr lang="fr-FR">
                <a:sym typeface="Wingdings" pitchFamily="2" charset="2"/>
              </a:rPr>
              <a:t> portée infini</a:t>
            </a:r>
          </a:p>
          <a:p>
            <a:r>
              <a:rPr lang="fr-FR"/>
              <a:t>Répulsion entre objets de </a:t>
            </a:r>
          </a:p>
          <a:p>
            <a:r>
              <a:rPr lang="fr-FR"/>
              <a:t>charges électriques identiques</a:t>
            </a:r>
          </a:p>
          <a:p>
            <a:r>
              <a:rPr lang="fr-FR"/>
              <a:t>(attraction si charges opposées)</a:t>
            </a:r>
          </a:p>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ECDA32-3B2B-414A-96F2-C309E2D4BAFC}" type="slidenum">
              <a:rPr lang="fr-FR"/>
              <a:pPr/>
              <a:t>9</a:t>
            </a:fld>
            <a:endParaRPr lang="fr-FR"/>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p:txBody>
          <a:bodyPr/>
          <a:lstStyle/>
          <a:p>
            <a:r>
              <a:rPr lang="fr-FR"/>
              <a:t>Les bosons de jauge de l’interaction forte sont les gluons qui collent les quarks au sein du proton</a:t>
            </a:r>
          </a:p>
          <a:p>
            <a:endParaRPr lang="fr-FR"/>
          </a:p>
          <a:p>
            <a:r>
              <a:rPr lang="fr-FR"/>
              <a:t>Analogie avec elastique</a:t>
            </a:r>
          </a:p>
          <a:p>
            <a:r>
              <a:rPr lang="en-US"/>
              <a:t>Confinement millen 1 million de dollar</a:t>
            </a:r>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98337"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0" name="Rectangle 2"/>
          <p:cNvSpPr>
            <a:spLocks noGrp="1" noChangeArrowheads="1"/>
          </p:cNvSpPr>
          <p:nvPr>
            <p:ph type="ctrTitle"/>
          </p:nvPr>
        </p:nvSpPr>
        <p:spPr>
          <a:xfrm>
            <a:off x="457200" y="1905000"/>
            <a:ext cx="8229600" cy="1520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lstStyle>
            <a:lvl1pPr>
              <a:defRPr sz="4800">
                <a:sym typeface="Symbol" pitchFamily="18" charset="2"/>
              </a:defRPr>
            </a:lvl1pPr>
          </a:lstStyle>
          <a:p>
            <a:pPr lvl="0"/>
            <a:endParaRPr lang="en-US" altLang="en-US" noProof="0" smtClean="0">
              <a:sym typeface="Symbol" pitchFamily="18" charset="2"/>
            </a:endParaRPr>
          </a:p>
        </p:txBody>
      </p:sp>
      <p:sp>
        <p:nvSpPr>
          <p:cNvPr id="7171" name="Rectangle 3"/>
          <p:cNvSpPr>
            <a:spLocks noGrp="1" noChangeArrowheads="1"/>
          </p:cNvSpPr>
          <p:nvPr>
            <p:ph type="subTitle" idx="1"/>
          </p:nvPr>
        </p:nvSpPr>
        <p:spPr>
          <a:xfrm>
            <a:off x="1295400" y="3886200"/>
            <a:ext cx="3657600" cy="1303338"/>
          </a:xfrm>
        </p:spPr>
        <p:txBody>
          <a:bodyPr/>
          <a:lstStyle>
            <a:lvl1pPr marL="0" indent="0" algn="ctr">
              <a:buFont typeface="Wingdings" pitchFamily="2" charset="2"/>
              <a:buNone/>
              <a:defRPr sz="2500">
                <a:solidFill>
                  <a:schemeClr val="accent1"/>
                </a:solidFill>
              </a:defRPr>
            </a:lvl1pPr>
          </a:lstStyle>
          <a:p>
            <a:pPr lvl="0"/>
            <a:endParaRPr lang="en-US" altLang="en-US" noProof="0" smtClean="0"/>
          </a:p>
          <a:p>
            <a:pPr lvl="0"/>
            <a:endParaRPr lang="en-US" altLang="en-US" noProof="0" smtClean="0"/>
          </a:p>
        </p:txBody>
      </p:sp>
      <p:sp>
        <p:nvSpPr>
          <p:cNvPr id="5" name="Espace réservé de la date 4"/>
          <p:cNvSpPr>
            <a:spLocks noGrp="1" noChangeArrowheads="1"/>
          </p:cNvSpPr>
          <p:nvPr>
            <p:ph type="dt" sz="half" idx="10"/>
          </p:nvPr>
        </p:nvSpPr>
        <p:spPr bwMode="auto">
          <a:xfrm>
            <a:off x="1828800" y="5449888"/>
            <a:ext cx="54864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800">
                <a:solidFill>
                  <a:schemeClr val="bg2"/>
                </a:solidFill>
                <a:latin typeface="Comic Sans MS" pitchFamily="66" charset="0"/>
              </a:defRPr>
            </a:lvl1pPr>
          </a:lstStyle>
          <a:p>
            <a:pPr>
              <a:defRPr/>
            </a:pPr>
            <a:endParaRPr lang="fr-FR" altLang="en-US"/>
          </a:p>
        </p:txBody>
      </p:sp>
    </p:spTree>
    <p:extLst>
      <p:ext uri="{BB962C8B-B14F-4D97-AF65-F5344CB8AC3E}">
        <p14:creationId xmlns:p14="http://schemas.microsoft.com/office/powerpoint/2010/main" val="4961681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3399FE-A415-482A-A97B-C2DCD178A9AE}"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4496263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08788" y="0"/>
            <a:ext cx="2209800" cy="65103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174625" y="0"/>
            <a:ext cx="6481763" cy="65103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C62073E-4D3B-465B-BD77-66603CB5098C}"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5547668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28600" y="2971800"/>
            <a:ext cx="8534400" cy="609600"/>
          </a:xfrm>
        </p:spPr>
        <p:txBody>
          <a:bodyPr/>
          <a:lstStyle/>
          <a:p>
            <a:r>
              <a:rPr lang="fr-FR" dirty="0" smtClean="0"/>
              <a:t>Cliquez et modifiez le titre</a:t>
            </a:r>
            <a:endParaRPr lang="en-GB" dirty="0"/>
          </a:p>
        </p:txBody>
      </p:sp>
    </p:spTree>
    <p:extLst>
      <p:ext uri="{BB962C8B-B14F-4D97-AF65-F5344CB8AC3E}">
        <p14:creationId xmlns:p14="http://schemas.microsoft.com/office/powerpoint/2010/main" val="174255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xfrm>
            <a:off x="8305800" y="6553200"/>
            <a:ext cx="838200" cy="304800"/>
          </a:xfrm>
          <a:ln/>
        </p:spPr>
        <p:txBody>
          <a:bodyPr/>
          <a:lstStyle>
            <a:lvl1pPr>
              <a:defRPr/>
            </a:lvl1pPr>
          </a:lstStyle>
          <a:p>
            <a:pPr>
              <a:defRPr/>
            </a:pPr>
            <a:fld id="{13BC8E82-106D-482C-BF01-23DEFAA648D8}"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38076262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sldNum" sz="quarter" idx="10"/>
          </p:nvPr>
        </p:nvSpPr>
        <p:spPr>
          <a:ln/>
        </p:spPr>
        <p:txBody>
          <a:bodyPr/>
          <a:lstStyle>
            <a:lvl1pPr>
              <a:defRPr/>
            </a:lvl1pPr>
          </a:lstStyle>
          <a:p>
            <a:pPr>
              <a:defRPr/>
            </a:pPr>
            <a:fld id="{90574D07-DB2E-43FF-AA67-C88ECA02DF1F}"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43340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174625" y="719138"/>
            <a:ext cx="4344988"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72013" y="719138"/>
            <a:ext cx="4346575"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7C882164-73B2-4ACC-8FA0-21A53AFD6736}"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166571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7D8F3DC7-90E2-4C2C-844D-DB6F989D6E26}" type="slidenum">
              <a:rPr lang="fr-FR" altLang="en-US"/>
              <a:pPr>
                <a:defRPr/>
              </a:pPr>
              <a:t>‹N°›</a:t>
            </a:fld>
            <a:endParaRPr lang="fr-FR" altLang="en-US"/>
          </a:p>
        </p:txBody>
      </p:sp>
      <p:sp>
        <p:nvSpPr>
          <p:cNvPr id="8"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75586223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5193E6F-A11E-401A-BEAD-B301C1C8373E}" type="slidenum">
              <a:rPr lang="fr-FR" altLang="en-US"/>
              <a:pPr>
                <a:defRPr/>
              </a:pPr>
              <a:t>‹N°›</a:t>
            </a:fld>
            <a:endParaRPr lang="fr-FR" altLang="en-US"/>
          </a:p>
        </p:txBody>
      </p:sp>
      <p:sp>
        <p:nvSpPr>
          <p:cNvPr id="4"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7378573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DD9F85B-E66B-4890-B131-3F9264D42B7F}" type="slidenum">
              <a:rPr lang="fr-FR" altLang="en-US"/>
              <a:pPr>
                <a:defRPr/>
              </a:pPr>
              <a:t>‹N°›</a:t>
            </a:fld>
            <a:endParaRPr lang="fr-FR" altLang="en-US"/>
          </a:p>
        </p:txBody>
      </p:sp>
      <p:sp>
        <p:nvSpPr>
          <p:cNvPr id="3"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81651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D204576B-47D3-4A47-9BF1-2A2CA080F795}"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28160286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59650A64-A5F6-4227-B342-4972A6F3CAC0}"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63342813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760413" y="0"/>
            <a:ext cx="7658100"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fr-FR" altLang="en-US" smtClean="0"/>
              <a:t>Cliquez pour modifier le style du titre</a:t>
            </a:r>
          </a:p>
        </p:txBody>
      </p:sp>
      <p:sp>
        <p:nvSpPr>
          <p:cNvPr id="6148" name="Rectangle 4"/>
          <p:cNvSpPr>
            <a:spLocks noGrp="1" noChangeArrowheads="1"/>
          </p:cNvSpPr>
          <p:nvPr>
            <p:ph type="sldNum" sz="quarter" idx="4"/>
          </p:nvPr>
        </p:nvSpPr>
        <p:spPr bwMode="auto">
          <a:xfrm>
            <a:off x="8305800" y="0"/>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chemeClr val="tx2"/>
                </a:solidFill>
              </a:defRPr>
            </a:lvl1pPr>
          </a:lstStyle>
          <a:p>
            <a:pPr>
              <a:defRPr/>
            </a:pPr>
            <a:fld id="{8AA522CE-2654-4AB1-8E81-249BA6692C93}" type="slidenum">
              <a:rPr lang="fr-FR" altLang="en-US"/>
              <a:pPr>
                <a:defRPr/>
              </a:pPr>
              <a:t>‹N°›</a:t>
            </a:fld>
            <a:endParaRPr lang="fr-FR" altLang="en-US"/>
          </a:p>
        </p:txBody>
      </p:sp>
      <p:sp>
        <p:nvSpPr>
          <p:cNvPr id="1029" name="Line 5"/>
          <p:cNvSpPr>
            <a:spLocks noChangeShapeType="1"/>
          </p:cNvSpPr>
          <p:nvPr/>
        </p:nvSpPr>
        <p:spPr bwMode="auto">
          <a:xfrm>
            <a:off x="244475" y="536575"/>
            <a:ext cx="864393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Rectangle 7"/>
          <p:cNvSpPr>
            <a:spLocks noGrp="1" noChangeArrowheads="1"/>
          </p:cNvSpPr>
          <p:nvPr>
            <p:ph type="body" idx="1"/>
          </p:nvPr>
        </p:nvSpPr>
        <p:spPr bwMode="auto">
          <a:xfrm>
            <a:off x="174625" y="7191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4"/>
            <a:endParaRPr lang="en-US" smtClean="0"/>
          </a:p>
        </p:txBody>
      </p:sp>
      <p:sp>
        <p:nvSpPr>
          <p:cNvPr id="6154" name="Rectangle 10"/>
          <p:cNvSpPr>
            <a:spLocks noGrp="1" noChangeArrowheads="1"/>
          </p:cNvSpPr>
          <p:nvPr>
            <p:ph type="ftr" sz="quarter" idx="3"/>
          </p:nvPr>
        </p:nvSpPr>
        <p:spPr bwMode="auto">
          <a:xfrm>
            <a:off x="1117600" y="6588125"/>
            <a:ext cx="68961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defRPr>
            </a:lvl1pPr>
          </a:lstStyle>
          <a:p>
            <a:pPr>
              <a:defRPr/>
            </a:pPr>
            <a:r>
              <a:rPr lang="en-US" dirty="0" err="1" smtClean="0"/>
              <a:t>Nik</a:t>
            </a:r>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2800" b="1">
          <a:solidFill>
            <a:srgbClr val="FF0000"/>
          </a:solidFill>
          <a:latin typeface="+mj-lt"/>
          <a:ea typeface="+mj-ea"/>
          <a:cs typeface="+mj-cs"/>
        </a:defRPr>
      </a:lvl1pPr>
      <a:lvl2pPr algn="ctr" rtl="0" eaLnBrk="0" fontAlgn="base" hangingPunct="0">
        <a:spcBef>
          <a:spcPct val="0"/>
        </a:spcBef>
        <a:spcAft>
          <a:spcPct val="0"/>
        </a:spcAft>
        <a:defRPr sz="2800" b="1">
          <a:solidFill>
            <a:srgbClr val="FF0000"/>
          </a:solidFill>
          <a:latin typeface="Verdana" pitchFamily="34" charset="0"/>
        </a:defRPr>
      </a:lvl2pPr>
      <a:lvl3pPr algn="ctr" rtl="0" eaLnBrk="0" fontAlgn="base" hangingPunct="0">
        <a:spcBef>
          <a:spcPct val="0"/>
        </a:spcBef>
        <a:spcAft>
          <a:spcPct val="0"/>
        </a:spcAft>
        <a:defRPr sz="2800" b="1">
          <a:solidFill>
            <a:srgbClr val="FF0000"/>
          </a:solidFill>
          <a:latin typeface="Verdana" pitchFamily="34" charset="0"/>
        </a:defRPr>
      </a:lvl3pPr>
      <a:lvl4pPr algn="ctr" rtl="0" eaLnBrk="0" fontAlgn="base" hangingPunct="0">
        <a:spcBef>
          <a:spcPct val="0"/>
        </a:spcBef>
        <a:spcAft>
          <a:spcPct val="0"/>
        </a:spcAft>
        <a:defRPr sz="2800" b="1">
          <a:solidFill>
            <a:srgbClr val="FF0000"/>
          </a:solidFill>
          <a:latin typeface="Verdana" pitchFamily="34" charset="0"/>
        </a:defRPr>
      </a:lvl4pPr>
      <a:lvl5pPr algn="ctr" rtl="0" eaLnBrk="0" fontAlgn="base" hangingPunct="0">
        <a:spcBef>
          <a:spcPct val="0"/>
        </a:spcBef>
        <a:spcAft>
          <a:spcPct val="0"/>
        </a:spcAft>
        <a:defRPr sz="2800" b="1">
          <a:solidFill>
            <a:srgbClr val="FF0000"/>
          </a:solidFill>
          <a:latin typeface="Verdana" pitchFamily="34" charset="0"/>
        </a:defRPr>
      </a:lvl5pPr>
      <a:lvl6pPr marL="457200" algn="ctr" rtl="0" fontAlgn="base">
        <a:spcBef>
          <a:spcPct val="0"/>
        </a:spcBef>
        <a:spcAft>
          <a:spcPct val="0"/>
        </a:spcAft>
        <a:defRPr sz="2800" b="1">
          <a:solidFill>
            <a:srgbClr val="FF0000"/>
          </a:solidFill>
          <a:latin typeface="Verdana" pitchFamily="34" charset="0"/>
        </a:defRPr>
      </a:lvl6pPr>
      <a:lvl7pPr marL="914400" algn="ctr" rtl="0" fontAlgn="base">
        <a:spcBef>
          <a:spcPct val="0"/>
        </a:spcBef>
        <a:spcAft>
          <a:spcPct val="0"/>
        </a:spcAft>
        <a:defRPr sz="2800" b="1">
          <a:solidFill>
            <a:srgbClr val="FF0000"/>
          </a:solidFill>
          <a:latin typeface="Verdana" pitchFamily="34" charset="0"/>
        </a:defRPr>
      </a:lvl7pPr>
      <a:lvl8pPr marL="1371600" algn="ctr" rtl="0" fontAlgn="base">
        <a:spcBef>
          <a:spcPct val="0"/>
        </a:spcBef>
        <a:spcAft>
          <a:spcPct val="0"/>
        </a:spcAft>
        <a:defRPr sz="2800" b="1">
          <a:solidFill>
            <a:srgbClr val="FF0000"/>
          </a:solidFill>
          <a:latin typeface="Verdana" pitchFamily="34" charset="0"/>
        </a:defRPr>
      </a:lvl8pPr>
      <a:lvl9pPr marL="1828800" algn="ctr" rtl="0" fontAlgn="base">
        <a:spcBef>
          <a:spcPct val="0"/>
        </a:spcBef>
        <a:spcAft>
          <a:spcPct val="0"/>
        </a:spcAft>
        <a:defRPr sz="2800" b="1">
          <a:solidFill>
            <a:srgbClr val="FF0000"/>
          </a:solidFill>
          <a:latin typeface="Verdana" pitchFamily="34" charset="0"/>
        </a:defRPr>
      </a:lvl9pPr>
    </p:titleStyle>
    <p:body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3.png"/><Relationship Id="rId5" Type="http://schemas.openxmlformats.org/officeDocument/2006/relationships/image" Target="../media/image41.wmf"/><Relationship Id="rId4" Type="http://schemas.openxmlformats.org/officeDocument/2006/relationships/oleObject" Target="../embeddings/oleObject2.bin"/><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4.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47.wmf"/></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wmf"/><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57200" y="1409700"/>
            <a:ext cx="8229600" cy="1520825"/>
          </a:xfrm>
        </p:spPr>
        <p:txBody>
          <a:bodyPr/>
          <a:lstStyle/>
          <a:p>
            <a:pPr algn="l" eaLnBrk="1" hangingPunct="1"/>
            <a:r>
              <a:rPr lang="fr-FR" sz="4400" smtClean="0"/>
              <a:t>Particules </a:t>
            </a:r>
            <a:br>
              <a:rPr lang="fr-FR" sz="4400" smtClean="0"/>
            </a:br>
            <a:r>
              <a:rPr lang="fr-FR" sz="4400" smtClean="0"/>
              <a:t>et Interactions</a:t>
            </a:r>
          </a:p>
        </p:txBody>
      </p:sp>
      <p:sp>
        <p:nvSpPr>
          <p:cNvPr id="4099" name="Rectangle 3"/>
          <p:cNvSpPr>
            <a:spLocks noGrp="1" noChangeArrowheads="1"/>
          </p:cNvSpPr>
          <p:nvPr>
            <p:ph type="subTitle" idx="1"/>
          </p:nvPr>
        </p:nvSpPr>
        <p:spPr>
          <a:xfrm>
            <a:off x="457199" y="3428020"/>
            <a:ext cx="5802923" cy="1303338"/>
          </a:xfrm>
        </p:spPr>
        <p:txBody>
          <a:bodyPr/>
          <a:lstStyle/>
          <a:p>
            <a:pPr algn="l" eaLnBrk="1" hangingPunct="1">
              <a:lnSpc>
                <a:spcPct val="90000"/>
              </a:lnSpc>
            </a:pPr>
            <a:r>
              <a:rPr lang="fr-FR" smtClean="0"/>
              <a:t>Nikola Makovec </a:t>
            </a:r>
          </a:p>
          <a:p>
            <a:pPr algn="l" eaLnBrk="1" hangingPunct="1">
              <a:lnSpc>
                <a:spcPct val="90000"/>
              </a:lnSpc>
            </a:pPr>
            <a:r>
              <a:rPr lang="fr-FR" smtClean="0"/>
              <a:t>Nicolas Arnaud</a:t>
            </a:r>
          </a:p>
          <a:p>
            <a:pPr algn="l" eaLnBrk="1" hangingPunct="1">
              <a:lnSpc>
                <a:spcPct val="90000"/>
              </a:lnSpc>
            </a:pPr>
            <a:endParaRPr lang="fr-FR" sz="1400" smtClean="0"/>
          </a:p>
          <a:p>
            <a:pPr algn="l" eaLnBrk="1" hangingPunct="1">
              <a:lnSpc>
                <a:spcPct val="90000"/>
              </a:lnSpc>
            </a:pPr>
            <a:r>
              <a:rPr lang="fr-FR" smtClean="0">
                <a:solidFill>
                  <a:schemeClr val="tx1"/>
                </a:solidFill>
              </a:rPr>
              <a:t>LAL/IN2P3/CNRS</a:t>
            </a:r>
          </a:p>
          <a:p>
            <a:pPr algn="l" eaLnBrk="1" hangingPunct="1">
              <a:lnSpc>
                <a:spcPct val="90000"/>
              </a:lnSpc>
            </a:pPr>
            <a:r>
              <a:rPr lang="fr-FR" smtClean="0">
                <a:solidFill>
                  <a:schemeClr val="tx1"/>
                </a:solidFill>
              </a:rPr>
              <a:t>Université Paris-Sud</a:t>
            </a:r>
          </a:p>
        </p:txBody>
      </p:sp>
      <p:grpSp>
        <p:nvGrpSpPr>
          <p:cNvPr id="4100" name="Group 10"/>
          <p:cNvGrpSpPr>
            <a:grpSpLocks/>
          </p:cNvGrpSpPr>
          <p:nvPr/>
        </p:nvGrpSpPr>
        <p:grpSpPr bwMode="auto">
          <a:xfrm>
            <a:off x="0" y="6210300"/>
            <a:ext cx="6477000" cy="647700"/>
            <a:chOff x="0" y="3720"/>
            <a:chExt cx="4768" cy="60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0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0"/>
            <a:ext cx="27003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0C03E094-0C3E-4CD5-965D-A46805D20E63}" type="slidenum">
              <a:rPr lang="fr-FR" altLang="en-US"/>
              <a:pPr/>
              <a:t>10</a:t>
            </a:fld>
            <a:endParaRPr lang="fr-FR" altLang="en-US"/>
          </a:p>
        </p:txBody>
      </p:sp>
      <p:sp>
        <p:nvSpPr>
          <p:cNvPr id="556034" name="Rectangle 2"/>
          <p:cNvSpPr>
            <a:spLocks noGrp="1" noChangeArrowheads="1"/>
          </p:cNvSpPr>
          <p:nvPr>
            <p:ph type="title"/>
          </p:nvPr>
        </p:nvSpPr>
        <p:spPr>
          <a:xfrm>
            <a:off x="2613025" y="0"/>
            <a:ext cx="3951288" cy="519113"/>
          </a:xfrm>
        </p:spPr>
        <p:txBody>
          <a:bodyPr/>
          <a:lstStyle/>
          <a:p>
            <a:r>
              <a:rPr lang="fr-FR"/>
              <a:t>L’interaction faible</a:t>
            </a:r>
          </a:p>
        </p:txBody>
      </p:sp>
      <p:sp>
        <p:nvSpPr>
          <p:cNvPr id="556035" name="Rectangle 3"/>
          <p:cNvSpPr>
            <a:spLocks noGrp="1" noChangeArrowheads="1"/>
          </p:cNvSpPr>
          <p:nvPr>
            <p:ph type="body" idx="1"/>
          </p:nvPr>
        </p:nvSpPr>
        <p:spPr>
          <a:xfrm>
            <a:off x="241300" y="858838"/>
            <a:ext cx="6051550" cy="5694362"/>
          </a:xfrm>
        </p:spPr>
        <p:txBody>
          <a:bodyPr/>
          <a:lstStyle/>
          <a:p>
            <a:pPr>
              <a:lnSpc>
                <a:spcPct val="90000"/>
              </a:lnSpc>
            </a:pPr>
            <a:r>
              <a:rPr lang="fr-FR" sz="2400"/>
              <a:t>Responsable de la radioactivité β</a:t>
            </a:r>
          </a:p>
          <a:p>
            <a:pPr>
              <a:lnSpc>
                <a:spcPct val="90000"/>
              </a:lnSpc>
            </a:pPr>
            <a:r>
              <a:rPr lang="fr-FR" sz="2400"/>
              <a:t>Participe aux réactions nucléaires au cœur du </a:t>
            </a:r>
            <a:r>
              <a:rPr lang="fr-FR" sz="2400" smtClean="0"/>
              <a:t>Soleil </a:t>
            </a:r>
            <a:endParaRPr lang="fr-FR" sz="2400"/>
          </a:p>
          <a:p>
            <a:pPr lvl="1">
              <a:lnSpc>
                <a:spcPct val="90000"/>
              </a:lnSpc>
              <a:buFont typeface="Wingdings" pitchFamily="2" charset="2"/>
              <a:buNone/>
            </a:pPr>
            <a:endParaRPr lang="fr-FR" sz="2000"/>
          </a:p>
          <a:p>
            <a:pPr lvl="1">
              <a:lnSpc>
                <a:spcPct val="90000"/>
              </a:lnSpc>
              <a:buFont typeface="Wingdings" pitchFamily="2" charset="2"/>
              <a:buNone/>
            </a:pPr>
            <a:endParaRPr lang="fr-FR" sz="2000"/>
          </a:p>
          <a:p>
            <a:pPr lvl="1">
              <a:lnSpc>
                <a:spcPct val="90000"/>
              </a:lnSpc>
              <a:buFont typeface="Wingdings" pitchFamily="2" charset="2"/>
              <a:buNone/>
            </a:pPr>
            <a:endParaRPr lang="fr-FR" sz="2000"/>
          </a:p>
          <a:p>
            <a:pPr lvl="1">
              <a:lnSpc>
                <a:spcPct val="90000"/>
              </a:lnSpc>
              <a:buFont typeface="Wingdings" pitchFamily="2" charset="2"/>
              <a:buNone/>
            </a:pPr>
            <a:endParaRPr lang="fr-FR" sz="2000"/>
          </a:p>
          <a:p>
            <a:pPr lvl="1">
              <a:lnSpc>
                <a:spcPct val="90000"/>
              </a:lnSpc>
              <a:buFont typeface="Wingdings" pitchFamily="2" charset="2"/>
              <a:buNone/>
            </a:pPr>
            <a:endParaRPr lang="fr-FR" sz="2000"/>
          </a:p>
          <a:p>
            <a:pPr>
              <a:lnSpc>
                <a:spcPct val="90000"/>
              </a:lnSpc>
            </a:pPr>
            <a:r>
              <a:rPr lang="en-US" sz="2200" smtClean="0"/>
              <a:t>100 000 </a:t>
            </a:r>
            <a:r>
              <a:rPr lang="en-US" sz="2200"/>
              <a:t>fois </a:t>
            </a:r>
            <a:r>
              <a:rPr lang="en-US" sz="2200">
                <a:solidFill>
                  <a:srgbClr val="990099"/>
                </a:solidFill>
              </a:rPr>
              <a:t>plus </a:t>
            </a:r>
            <a:r>
              <a:rPr lang="en-US" sz="2200" smtClean="0">
                <a:solidFill>
                  <a:srgbClr val="990099"/>
                </a:solidFill>
              </a:rPr>
              <a:t>faible</a:t>
            </a:r>
          </a:p>
          <a:p>
            <a:pPr marL="0" indent="0">
              <a:lnSpc>
                <a:spcPct val="90000"/>
              </a:lnSpc>
              <a:buNone/>
            </a:pPr>
            <a:r>
              <a:rPr lang="en-US" sz="2200">
                <a:solidFill>
                  <a:srgbClr val="990099"/>
                </a:solidFill>
              </a:rPr>
              <a:t> </a:t>
            </a:r>
            <a:r>
              <a:rPr lang="en-US" sz="2200" smtClean="0">
                <a:solidFill>
                  <a:srgbClr val="990099"/>
                </a:solidFill>
              </a:rPr>
              <a:t>   que l'interaction </a:t>
            </a:r>
            <a:r>
              <a:rPr lang="en-US" sz="2200">
                <a:solidFill>
                  <a:srgbClr val="990099"/>
                </a:solidFill>
              </a:rPr>
              <a:t>forte</a:t>
            </a:r>
          </a:p>
          <a:p>
            <a:pPr>
              <a:lnSpc>
                <a:spcPct val="90000"/>
              </a:lnSpc>
              <a:buFont typeface="Wingdings" pitchFamily="2" charset="2"/>
              <a:buNone/>
            </a:pPr>
            <a:endParaRPr lang="en-US" sz="2200"/>
          </a:p>
          <a:p>
            <a:pPr>
              <a:lnSpc>
                <a:spcPct val="90000"/>
              </a:lnSpc>
            </a:pPr>
            <a:r>
              <a:rPr lang="en-US" sz="2200"/>
              <a:t>Portée: </a:t>
            </a:r>
            <a:r>
              <a:rPr lang="en-US" sz="2200" smtClean="0"/>
              <a:t>10</a:t>
            </a:r>
            <a:r>
              <a:rPr lang="en-US" sz="2200" baseline="30000" smtClean="0"/>
              <a:t>-18</a:t>
            </a:r>
            <a:r>
              <a:rPr lang="en-US" sz="2200" smtClean="0"/>
              <a:t> m</a:t>
            </a:r>
            <a:endParaRPr lang="en-US" sz="2200"/>
          </a:p>
          <a:p>
            <a:pPr lvl="1">
              <a:lnSpc>
                <a:spcPct val="90000"/>
              </a:lnSpc>
            </a:pPr>
            <a:r>
              <a:rPr lang="en-US" sz="2000"/>
              <a:t>Expliquée par la </a:t>
            </a:r>
            <a:r>
              <a:rPr lang="en-US" sz="2000">
                <a:solidFill>
                  <a:srgbClr val="990099"/>
                </a:solidFill>
              </a:rPr>
              <a:t>grande masse des bosons de jauge</a:t>
            </a:r>
            <a:r>
              <a:rPr lang="en-US" sz="2000"/>
              <a:t> de l'interaction </a:t>
            </a:r>
            <a:r>
              <a:rPr lang="en-US" sz="2000" smtClean="0"/>
              <a:t>faible</a:t>
            </a:r>
            <a:endParaRPr lang="en-US" sz="2000"/>
          </a:p>
          <a:p>
            <a:pPr lvl="1">
              <a:lnSpc>
                <a:spcPct val="90000"/>
              </a:lnSpc>
            </a:pPr>
            <a:endParaRPr lang="en-US" sz="2000"/>
          </a:p>
        </p:txBody>
      </p:sp>
      <p:sp>
        <p:nvSpPr>
          <p:cNvPr id="556036" name="Text Box 4"/>
          <p:cNvSpPr txBox="1">
            <a:spLocks noChangeArrowheads="1"/>
          </p:cNvSpPr>
          <p:nvPr/>
        </p:nvSpPr>
        <p:spPr bwMode="auto">
          <a:xfrm>
            <a:off x="1143000" y="2590800"/>
            <a:ext cx="3683000" cy="400110"/>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000"/>
              <a:t>Médiateurs : </a:t>
            </a:r>
            <a:r>
              <a:rPr lang="fr-FR" sz="2000" b="1">
                <a:solidFill>
                  <a:srgbClr val="FF0000"/>
                </a:solidFill>
              </a:rPr>
              <a:t>W</a:t>
            </a:r>
            <a:r>
              <a:rPr lang="fr-FR" sz="2000" b="1" baseline="30000">
                <a:solidFill>
                  <a:srgbClr val="FF0000"/>
                </a:solidFill>
              </a:rPr>
              <a:t>+</a:t>
            </a:r>
            <a:r>
              <a:rPr lang="fr-FR" sz="2000" b="1">
                <a:solidFill>
                  <a:srgbClr val="FF0000"/>
                </a:solidFill>
              </a:rPr>
              <a:t>,W</a:t>
            </a:r>
            <a:r>
              <a:rPr lang="fr-FR" sz="2000" b="1" baseline="30000">
                <a:solidFill>
                  <a:srgbClr val="FF0000"/>
                </a:solidFill>
                <a:latin typeface="Symbol" pitchFamily="18" charset="2"/>
              </a:rPr>
              <a:t>-</a:t>
            </a:r>
            <a:r>
              <a:rPr lang="fr-FR" sz="2000" b="1">
                <a:solidFill>
                  <a:srgbClr val="FF0000"/>
                </a:solidFill>
              </a:rPr>
              <a:t> et Z</a:t>
            </a:r>
            <a:r>
              <a:rPr lang="fr-FR" sz="2000" b="1" baseline="30000">
                <a:solidFill>
                  <a:srgbClr val="FF0000"/>
                </a:solidFill>
              </a:rPr>
              <a:t>0</a:t>
            </a:r>
          </a:p>
        </p:txBody>
      </p:sp>
      <p:pic>
        <p:nvPicPr>
          <p:cNvPr id="556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0" y="654050"/>
            <a:ext cx="238125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603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9863" y="2576513"/>
            <a:ext cx="2351087" cy="199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60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850" y="4557713"/>
            <a:ext cx="2647950" cy="198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53343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numéro de diapositive 2"/>
          <p:cNvSpPr>
            <a:spLocks noGrp="1"/>
          </p:cNvSpPr>
          <p:nvPr>
            <p:ph type="sldNum" sz="quarter" idx="10"/>
          </p:nvPr>
        </p:nvSpPr>
        <p:spPr/>
        <p:txBody>
          <a:bodyPr/>
          <a:lstStyle/>
          <a:p>
            <a:fld id="{4240AFDE-4FA6-4993-9579-B2BD27D860C2}" type="slidenum">
              <a:rPr lang="fr-FR" altLang="en-US"/>
              <a:pPr/>
              <a:t>11</a:t>
            </a:fld>
            <a:endParaRPr lang="fr-FR" altLang="en-US"/>
          </a:p>
        </p:txBody>
      </p:sp>
      <p:pic>
        <p:nvPicPr>
          <p:cNvPr id="558082" name="Picture 2" descr="Imag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01725"/>
            <a:ext cx="5702300" cy="4760913"/>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2527585" y="0"/>
            <a:ext cx="4176143" cy="523220"/>
          </a:xfrm>
        </p:spPr>
        <p:txBody>
          <a:bodyPr/>
          <a:lstStyle/>
          <a:p>
            <a:r>
              <a:rPr lang="fr-FR"/>
              <a:t>Le </a:t>
            </a:r>
            <a:r>
              <a:rPr lang="fr-FR" smtClean="0"/>
              <a:t>Modèle Standard</a:t>
            </a:r>
            <a:endParaRPr lang="fr-FR"/>
          </a:p>
        </p:txBody>
      </p:sp>
      <p:pic>
        <p:nvPicPr>
          <p:cNvPr id="558084" name="Picture 4" descr="Image3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8" y="1108075"/>
            <a:ext cx="5694362" cy="2752725"/>
          </a:xfrm>
          <a:prstGeom prst="rect">
            <a:avLst/>
          </a:prstGeom>
          <a:noFill/>
          <a:extLst>
            <a:ext uri="{909E8E84-426E-40DD-AFC4-6F175D3DCCD1}">
              <a14:hiddenFill xmlns:a14="http://schemas.microsoft.com/office/drawing/2010/main">
                <a:solidFill>
                  <a:srgbClr val="FFFFFF"/>
                </a:solidFill>
              </a14:hiddenFill>
            </a:ext>
          </a:extLst>
        </p:spPr>
      </p:pic>
      <p:pic>
        <p:nvPicPr>
          <p:cNvPr id="558085" name="Picture 5" descr="Image3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3" y="1116013"/>
            <a:ext cx="5694362" cy="1327150"/>
          </a:xfrm>
          <a:prstGeom prst="rect">
            <a:avLst/>
          </a:prstGeom>
          <a:noFill/>
          <a:extLst>
            <a:ext uri="{909E8E84-426E-40DD-AFC4-6F175D3DCCD1}">
              <a14:hiddenFill xmlns:a14="http://schemas.microsoft.com/office/drawing/2010/main">
                <a:solidFill>
                  <a:srgbClr val="FFFFFF"/>
                </a:solidFill>
              </a14:hiddenFill>
            </a:ext>
          </a:extLst>
        </p:spPr>
      </p:pic>
      <p:sp>
        <p:nvSpPr>
          <p:cNvPr id="558086" name="Text Box 6"/>
          <p:cNvSpPr txBox="1">
            <a:spLocks noChangeArrowheads="1"/>
          </p:cNvSpPr>
          <p:nvPr/>
        </p:nvSpPr>
        <p:spPr bwMode="auto">
          <a:xfrm>
            <a:off x="1489075" y="627063"/>
            <a:ext cx="4659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2000" b="1"/>
              <a:t>Les quarks               Les leptons</a:t>
            </a:r>
          </a:p>
        </p:txBody>
      </p:sp>
      <p:sp>
        <p:nvSpPr>
          <p:cNvPr id="558087" name="Text Box 7"/>
          <p:cNvSpPr txBox="1">
            <a:spLocks noChangeArrowheads="1"/>
          </p:cNvSpPr>
          <p:nvPr/>
        </p:nvSpPr>
        <p:spPr bwMode="auto">
          <a:xfrm rot="16200000">
            <a:off x="-685800" y="1651000"/>
            <a:ext cx="1809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600" b="1"/>
              <a:t>Matière stable</a:t>
            </a:r>
          </a:p>
        </p:txBody>
      </p:sp>
      <p:sp>
        <p:nvSpPr>
          <p:cNvPr id="558088" name="Text Box 8"/>
          <p:cNvSpPr txBox="1">
            <a:spLocks noChangeArrowheads="1"/>
          </p:cNvSpPr>
          <p:nvPr/>
        </p:nvSpPr>
        <p:spPr bwMode="auto">
          <a:xfrm rot="16200000">
            <a:off x="-754856" y="3817144"/>
            <a:ext cx="2024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600" b="1"/>
              <a:t>Matière instable</a:t>
            </a:r>
          </a:p>
        </p:txBody>
      </p:sp>
      <p:sp>
        <p:nvSpPr>
          <p:cNvPr id="558089" name="AutoShape 9"/>
          <p:cNvSpPr>
            <a:spLocks/>
          </p:cNvSpPr>
          <p:nvPr/>
        </p:nvSpPr>
        <p:spPr bwMode="auto">
          <a:xfrm>
            <a:off x="385763" y="2446338"/>
            <a:ext cx="88900" cy="3419475"/>
          </a:xfrm>
          <a:prstGeom prst="leftBrace">
            <a:avLst>
              <a:gd name="adj1" fmla="val 320536"/>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558090" name="AutoShape 10"/>
          <p:cNvSpPr>
            <a:spLocks/>
          </p:cNvSpPr>
          <p:nvPr/>
        </p:nvSpPr>
        <p:spPr bwMode="auto">
          <a:xfrm rot="16200000">
            <a:off x="3525838" y="3297238"/>
            <a:ext cx="260350" cy="5664200"/>
          </a:xfrm>
          <a:prstGeom prst="leftBrace">
            <a:avLst>
              <a:gd name="adj1" fmla="val 35354"/>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558091" name="AutoShape 11"/>
          <p:cNvSpPr>
            <a:spLocks/>
          </p:cNvSpPr>
          <p:nvPr/>
        </p:nvSpPr>
        <p:spPr bwMode="auto">
          <a:xfrm rot="16200000">
            <a:off x="7870032" y="5341144"/>
            <a:ext cx="201612" cy="1530350"/>
          </a:xfrm>
          <a:prstGeom prst="leftBrace">
            <a:avLst>
              <a:gd name="adj1" fmla="val 12335"/>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558092" name="Text Box 12"/>
          <p:cNvSpPr txBox="1">
            <a:spLocks noChangeArrowheads="1"/>
          </p:cNvSpPr>
          <p:nvPr/>
        </p:nvSpPr>
        <p:spPr bwMode="auto">
          <a:xfrm>
            <a:off x="2724150" y="6245225"/>
            <a:ext cx="2014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2000" b="1"/>
              <a:t>Les fermions</a:t>
            </a:r>
          </a:p>
        </p:txBody>
      </p:sp>
      <p:sp>
        <p:nvSpPr>
          <p:cNvPr id="558093" name="Line 13"/>
          <p:cNvSpPr>
            <a:spLocks noChangeShapeType="1"/>
          </p:cNvSpPr>
          <p:nvPr/>
        </p:nvSpPr>
        <p:spPr bwMode="auto">
          <a:xfrm>
            <a:off x="3543300" y="1117600"/>
            <a:ext cx="12700" cy="47498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pic>
        <p:nvPicPr>
          <p:cNvPr id="558095" name="Picture 15" descr="Imag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801813"/>
            <a:ext cx="1550988" cy="3406775"/>
          </a:xfrm>
          <a:prstGeom prst="rect">
            <a:avLst/>
          </a:prstGeom>
          <a:noFill/>
          <a:extLst>
            <a:ext uri="{909E8E84-426E-40DD-AFC4-6F175D3DCCD1}">
              <a14:hiddenFill xmlns:a14="http://schemas.microsoft.com/office/drawing/2010/main">
                <a:solidFill>
                  <a:srgbClr val="FFFFFF"/>
                </a:solidFill>
              </a14:hiddenFill>
            </a:ext>
          </a:extLst>
        </p:spPr>
      </p:pic>
      <p:sp>
        <p:nvSpPr>
          <p:cNvPr id="558096" name="Rectangle 16"/>
          <p:cNvSpPr>
            <a:spLocks noChangeArrowheads="1"/>
          </p:cNvSpPr>
          <p:nvPr/>
        </p:nvSpPr>
        <p:spPr bwMode="auto">
          <a:xfrm>
            <a:off x="7081838" y="6230256"/>
            <a:ext cx="1758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2000" b="1"/>
              <a:t>Les bosons</a:t>
            </a:r>
          </a:p>
        </p:txBody>
      </p:sp>
      <p:sp>
        <p:nvSpPr>
          <p:cNvPr id="558097" name="Text Box 17"/>
          <p:cNvSpPr txBox="1">
            <a:spLocks noChangeArrowheads="1"/>
          </p:cNvSpPr>
          <p:nvPr/>
        </p:nvSpPr>
        <p:spPr bwMode="auto">
          <a:xfrm>
            <a:off x="9421813" y="1416050"/>
            <a:ext cx="180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fr-FR" sz="1400"/>
          </a:p>
        </p:txBody>
      </p:sp>
      <p:sp>
        <p:nvSpPr>
          <p:cNvPr id="558098" name="AutoShape 18"/>
          <p:cNvSpPr>
            <a:spLocks/>
          </p:cNvSpPr>
          <p:nvPr/>
        </p:nvSpPr>
        <p:spPr bwMode="auto">
          <a:xfrm>
            <a:off x="381000" y="1143000"/>
            <a:ext cx="76200" cy="1295400"/>
          </a:xfrm>
          <a:prstGeom prst="leftBrace">
            <a:avLst>
              <a:gd name="adj1" fmla="val 141667"/>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Tree>
    <p:extLst>
      <p:ext uri="{BB962C8B-B14F-4D97-AF65-F5344CB8AC3E}">
        <p14:creationId xmlns:p14="http://schemas.microsoft.com/office/powerpoint/2010/main" val="32053199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80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80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80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558095"/>
                                        </p:tgtEl>
                                        <p:attrNameLst>
                                          <p:attrName>style.visibility</p:attrName>
                                        </p:attrNameLst>
                                      </p:cBhvr>
                                      <p:to>
                                        <p:strVal val="visible"/>
                                      </p:to>
                                    </p:set>
                                    <p:animEffect transition="in" filter="fade">
                                      <p:cBhvr>
                                        <p:cTn id="19" dur="2000"/>
                                        <p:tgtEl>
                                          <p:spTgt spid="55809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8091"/>
                                        </p:tgtEl>
                                        <p:attrNameLst>
                                          <p:attrName>style.visibility</p:attrName>
                                        </p:attrNameLst>
                                      </p:cBhvr>
                                      <p:to>
                                        <p:strVal val="visible"/>
                                      </p:to>
                                    </p:set>
                                    <p:animEffect transition="in" filter="fade">
                                      <p:cBhvr>
                                        <p:cTn id="22" dur="2000"/>
                                        <p:tgtEl>
                                          <p:spTgt spid="55809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8096"/>
                                        </p:tgtEl>
                                        <p:attrNameLst>
                                          <p:attrName>style.visibility</p:attrName>
                                        </p:attrNameLst>
                                      </p:cBhvr>
                                      <p:to>
                                        <p:strVal val="visible"/>
                                      </p:to>
                                    </p:set>
                                    <p:animEffect transition="in" filter="fade">
                                      <p:cBhvr>
                                        <p:cTn id="25" dur="2000"/>
                                        <p:tgtEl>
                                          <p:spTgt spid="558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91" grpId="0" animBg="1"/>
      <p:bldP spid="55809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0E70E9C7-D759-4F6E-ACE5-00F09E9A49DC}" type="slidenum">
              <a:rPr lang="fr-FR" altLang="en-US"/>
              <a:pPr/>
              <a:t>12</a:t>
            </a:fld>
            <a:endParaRPr lang="fr-FR" altLang="en-US"/>
          </a:p>
        </p:txBody>
      </p:sp>
      <p:sp>
        <p:nvSpPr>
          <p:cNvPr id="560130" name="Rectangle 2"/>
          <p:cNvSpPr>
            <a:spLocks noGrp="1" noChangeArrowheads="1"/>
          </p:cNvSpPr>
          <p:nvPr>
            <p:ph type="title"/>
          </p:nvPr>
        </p:nvSpPr>
        <p:spPr>
          <a:xfrm>
            <a:off x="1654175" y="0"/>
            <a:ext cx="5872163" cy="519113"/>
          </a:xfrm>
        </p:spPr>
        <p:txBody>
          <a:bodyPr/>
          <a:lstStyle/>
          <a:p>
            <a:endParaRPr lang="fr-FR"/>
          </a:p>
        </p:txBody>
      </p:sp>
      <p:pic>
        <p:nvPicPr>
          <p:cNvPr id="560131" name="Picture 3" descr="lagrang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47251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3"/>
          <p:cNvSpPr>
            <a:spLocks noGrp="1"/>
          </p:cNvSpPr>
          <p:nvPr>
            <p:ph type="sldNum" sz="quarter" idx="10"/>
          </p:nvPr>
        </p:nvSpPr>
        <p:spPr/>
        <p:txBody>
          <a:bodyPr/>
          <a:lstStyle/>
          <a:p>
            <a:fld id="{981983EB-8528-4485-8E06-CE7153A322D1}" type="slidenum">
              <a:rPr lang="fr-FR" altLang="en-US"/>
              <a:pPr/>
              <a:t>13</a:t>
            </a:fld>
            <a:endParaRPr lang="fr-FR" altLang="en-US"/>
          </a:p>
        </p:txBody>
      </p:sp>
      <p:sp>
        <p:nvSpPr>
          <p:cNvPr id="562178" name="Rectangle 2"/>
          <p:cNvSpPr>
            <a:spLocks noGrp="1" noChangeArrowheads="1"/>
          </p:cNvSpPr>
          <p:nvPr>
            <p:ph type="title"/>
          </p:nvPr>
        </p:nvSpPr>
        <p:spPr>
          <a:xfrm>
            <a:off x="2528888" y="0"/>
            <a:ext cx="4137025" cy="519113"/>
          </a:xfrm>
        </p:spPr>
        <p:txBody>
          <a:bodyPr/>
          <a:lstStyle/>
          <a:p>
            <a:r>
              <a:rPr lang="fr-FR"/>
              <a:t>Le Modèle Standard</a:t>
            </a:r>
          </a:p>
        </p:txBody>
      </p:sp>
      <p:sp>
        <p:nvSpPr>
          <p:cNvPr id="562179" name="Rectangle 3"/>
          <p:cNvSpPr>
            <a:spLocks noGrp="1" noChangeArrowheads="1"/>
          </p:cNvSpPr>
          <p:nvPr>
            <p:ph type="body" idx="1"/>
          </p:nvPr>
        </p:nvSpPr>
        <p:spPr>
          <a:xfrm>
            <a:off x="174625" y="719138"/>
            <a:ext cx="5768975" cy="5791200"/>
          </a:xfrm>
        </p:spPr>
        <p:txBody>
          <a:bodyPr/>
          <a:lstStyle/>
          <a:p>
            <a:r>
              <a:rPr lang="fr-FR" sz="1700" b="1"/>
              <a:t>Elaboré dans les années 1960-70 </a:t>
            </a:r>
          </a:p>
          <a:p>
            <a:endParaRPr lang="fr-FR" sz="800" b="1"/>
          </a:p>
          <a:p>
            <a:r>
              <a:rPr lang="fr-FR" sz="1700" b="1"/>
              <a:t>Décrit dans un même cadre les </a:t>
            </a:r>
            <a:r>
              <a:rPr lang="fr-FR" sz="1700" b="1">
                <a:solidFill>
                  <a:srgbClr val="FF0000"/>
                </a:solidFill>
              </a:rPr>
              <a:t>particules élémentaires</a:t>
            </a:r>
            <a:r>
              <a:rPr lang="fr-FR" sz="1700" b="1"/>
              <a:t> et les </a:t>
            </a:r>
            <a:r>
              <a:rPr lang="fr-FR" sz="1700" b="1">
                <a:solidFill>
                  <a:srgbClr val="FF0000"/>
                </a:solidFill>
              </a:rPr>
              <a:t>interactions forte et electrofaible</a:t>
            </a:r>
          </a:p>
          <a:p>
            <a:endParaRPr lang="fr-FR" sz="800" b="1">
              <a:solidFill>
                <a:srgbClr val="FF0000"/>
              </a:solidFill>
            </a:endParaRPr>
          </a:p>
          <a:p>
            <a:pPr lvl="1"/>
            <a:endParaRPr lang="fr-FR" sz="800" b="1"/>
          </a:p>
          <a:p>
            <a:r>
              <a:rPr lang="fr-FR" sz="1700" b="1"/>
              <a:t>Testé expérimentalement avec </a:t>
            </a:r>
            <a:r>
              <a:rPr lang="fr-FR" sz="1700" b="1">
                <a:solidFill>
                  <a:srgbClr val="E71919"/>
                </a:solidFill>
              </a:rPr>
              <a:t>grande précision</a:t>
            </a:r>
            <a:r>
              <a:rPr lang="fr-FR" sz="1700">
                <a:solidFill>
                  <a:srgbClr val="E71919"/>
                </a:solidFill>
              </a:rPr>
              <a:t> </a:t>
            </a:r>
            <a:endParaRPr lang="fr-FR" sz="2200" b="1">
              <a:solidFill>
                <a:srgbClr val="E71919"/>
              </a:solidFill>
            </a:endParaRPr>
          </a:p>
          <a:p>
            <a:pPr lvl="1"/>
            <a:endParaRPr lang="fr-FR" sz="2000" b="1">
              <a:solidFill>
                <a:srgbClr val="E71919"/>
              </a:solidFill>
            </a:endParaRPr>
          </a:p>
        </p:txBody>
      </p:sp>
      <p:pic>
        <p:nvPicPr>
          <p:cNvPr id="562180" name="Picture 4" descr="article13_imag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679450"/>
            <a:ext cx="29972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562190" name="Group 14"/>
          <p:cNvGrpSpPr>
            <a:grpSpLocks/>
          </p:cNvGrpSpPr>
          <p:nvPr/>
        </p:nvGrpSpPr>
        <p:grpSpPr bwMode="auto">
          <a:xfrm>
            <a:off x="876300" y="3162300"/>
            <a:ext cx="3824288" cy="3505200"/>
            <a:chOff x="1680" y="2112"/>
            <a:chExt cx="2113" cy="1968"/>
          </a:xfrm>
        </p:grpSpPr>
        <p:pic>
          <p:nvPicPr>
            <p:cNvPr id="562183" name="Picture 7" descr="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2615"/>
              <a:ext cx="2113" cy="1465"/>
            </a:xfrm>
            <a:prstGeom prst="rect">
              <a:avLst/>
            </a:prstGeom>
            <a:noFill/>
            <a:extLst>
              <a:ext uri="{909E8E84-426E-40DD-AFC4-6F175D3DCCD1}">
                <a14:hiddenFill xmlns:a14="http://schemas.microsoft.com/office/drawing/2010/main">
                  <a:solidFill>
                    <a:srgbClr val="FFFFFF"/>
                  </a:solidFill>
                </a14:hiddenFill>
              </a:ext>
            </a:extLst>
          </p:spPr>
        </p:pic>
        <p:sp>
          <p:nvSpPr>
            <p:cNvPr id="562184" name="AutoShape 8"/>
            <p:cNvSpPr>
              <a:spLocks noChangeArrowheads="1"/>
            </p:cNvSpPr>
            <p:nvPr/>
          </p:nvSpPr>
          <p:spPr bwMode="auto">
            <a:xfrm>
              <a:off x="1740" y="2112"/>
              <a:ext cx="1966" cy="556"/>
            </a:xfrm>
            <a:prstGeom prst="triangle">
              <a:avLst>
                <a:gd name="adj" fmla="val 50000"/>
              </a:avLst>
            </a:prstGeom>
            <a:solidFill>
              <a:srgbClr val="FFFFFF"/>
            </a:solidFill>
            <a:ln w="762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2185" name="Text Box 9"/>
            <p:cNvSpPr txBox="1">
              <a:spLocks noChangeArrowheads="1"/>
            </p:cNvSpPr>
            <p:nvPr/>
          </p:nvSpPr>
          <p:spPr bwMode="auto">
            <a:xfrm>
              <a:off x="2343" y="2256"/>
              <a:ext cx="725"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en-US" sz="1800"/>
                <a:t>Modèle</a:t>
              </a:r>
            </a:p>
            <a:p>
              <a:pPr algn="ctr"/>
              <a:r>
                <a:rPr lang="en-US" sz="1800"/>
                <a:t> Standard</a:t>
              </a:r>
            </a:p>
          </p:txBody>
        </p:sp>
        <p:sp>
          <p:nvSpPr>
            <p:cNvPr id="562186" name="Text Box 10"/>
            <p:cNvSpPr txBox="1">
              <a:spLocks noChangeArrowheads="1"/>
            </p:cNvSpPr>
            <p:nvPr/>
          </p:nvSpPr>
          <p:spPr bwMode="auto">
            <a:xfrm rot="16200000">
              <a:off x="3063" y="3293"/>
              <a:ext cx="678"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600" b="1"/>
                <a:t>Symétrie</a:t>
              </a:r>
            </a:p>
          </p:txBody>
        </p:sp>
        <p:sp>
          <p:nvSpPr>
            <p:cNvPr id="562187" name="Text Box 11"/>
            <p:cNvSpPr txBox="1">
              <a:spLocks noChangeArrowheads="1"/>
            </p:cNvSpPr>
            <p:nvPr/>
          </p:nvSpPr>
          <p:spPr bwMode="auto">
            <a:xfrm rot="16200000">
              <a:off x="1767" y="3287"/>
              <a:ext cx="625"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600" b="1"/>
                <a:t>Relativé</a:t>
              </a:r>
            </a:p>
          </p:txBody>
        </p:sp>
        <p:sp>
          <p:nvSpPr>
            <p:cNvPr id="562188" name="Text Box 12"/>
            <p:cNvSpPr txBox="1">
              <a:spLocks noChangeArrowheads="1"/>
            </p:cNvSpPr>
            <p:nvPr/>
          </p:nvSpPr>
          <p:spPr bwMode="auto">
            <a:xfrm rot="16200000">
              <a:off x="2342" y="3330"/>
              <a:ext cx="767"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600" b="1"/>
                <a:t>Quantique</a:t>
              </a:r>
            </a:p>
          </p:txBody>
        </p:sp>
      </p:grpSp>
      <p:pic>
        <p:nvPicPr>
          <p:cNvPr id="562196" name="Picture 20" descr="Yellow_solid_sphe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275" y="4114800"/>
            <a:ext cx="2020888" cy="2025650"/>
          </a:xfrm>
          <a:prstGeom prst="rect">
            <a:avLst/>
          </a:prstGeom>
          <a:noFill/>
          <a:extLst>
            <a:ext uri="{909E8E84-426E-40DD-AFC4-6F175D3DCCD1}">
              <a14:hiddenFill xmlns:a14="http://schemas.microsoft.com/office/drawing/2010/main">
                <a:solidFill>
                  <a:srgbClr val="FFFFFF"/>
                </a:solidFill>
              </a14:hiddenFill>
            </a:ext>
          </a:extLst>
        </p:spPr>
      </p:pic>
      <p:sp>
        <p:nvSpPr>
          <p:cNvPr id="562197" name="Rectangle 21"/>
          <p:cNvSpPr>
            <a:spLocks noChangeArrowheads="1"/>
          </p:cNvSpPr>
          <p:nvPr/>
        </p:nvSpPr>
        <p:spPr bwMode="auto">
          <a:xfrm>
            <a:off x="6921500" y="6164263"/>
            <a:ext cx="1841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endParaRPr lang="fr-FR" b="1"/>
          </a:p>
        </p:txBody>
      </p:sp>
      <p:pic>
        <p:nvPicPr>
          <p:cNvPr id="562199" name="Picture 23" descr="button_the_standard_model-p145088601092894590en8go_4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38862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5877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3"/>
          <p:cNvSpPr>
            <a:spLocks noGrp="1"/>
          </p:cNvSpPr>
          <p:nvPr>
            <p:ph type="sldNum" sz="quarter" idx="10"/>
          </p:nvPr>
        </p:nvSpPr>
        <p:spPr/>
        <p:txBody>
          <a:bodyPr/>
          <a:lstStyle/>
          <a:p>
            <a:fld id="{8928EC1A-4AB4-4E6F-BD4A-08AB4204D913}" type="slidenum">
              <a:rPr lang="fr-FR" altLang="en-US"/>
              <a:pPr/>
              <a:t>14</a:t>
            </a:fld>
            <a:endParaRPr lang="fr-FR" altLang="en-US"/>
          </a:p>
        </p:txBody>
      </p:sp>
      <p:sp>
        <p:nvSpPr>
          <p:cNvPr id="800770" name="Rectangle 2"/>
          <p:cNvSpPr>
            <a:spLocks noGrp="1" noChangeArrowheads="1"/>
          </p:cNvSpPr>
          <p:nvPr>
            <p:ph type="title"/>
          </p:nvPr>
        </p:nvSpPr>
        <p:spPr>
          <a:xfrm>
            <a:off x="2149475" y="0"/>
            <a:ext cx="4891088" cy="519113"/>
          </a:xfrm>
        </p:spPr>
        <p:txBody>
          <a:bodyPr/>
          <a:lstStyle/>
          <a:p>
            <a:r>
              <a:rPr lang="fr-FR"/>
              <a:t>Le mécanisme de Higgs</a:t>
            </a:r>
            <a:endParaRPr lang="en-US"/>
          </a:p>
        </p:txBody>
      </p:sp>
      <p:sp>
        <p:nvSpPr>
          <p:cNvPr id="800771" name="Rectangle 3"/>
          <p:cNvSpPr>
            <a:spLocks noGrp="1" noChangeArrowheads="1"/>
          </p:cNvSpPr>
          <p:nvPr>
            <p:ph type="body" idx="1"/>
          </p:nvPr>
        </p:nvSpPr>
        <p:spPr>
          <a:xfrm>
            <a:off x="123825" y="838200"/>
            <a:ext cx="7140567" cy="5791200"/>
          </a:xfrm>
        </p:spPr>
        <p:txBody>
          <a:bodyPr/>
          <a:lstStyle/>
          <a:p>
            <a:r>
              <a:rPr lang="fr-FR" sz="2400" b="1"/>
              <a:t>Invariance de jauge</a:t>
            </a:r>
            <a:r>
              <a:rPr lang="fr-FR" sz="2400"/>
              <a:t> </a:t>
            </a:r>
          </a:p>
          <a:p>
            <a:pPr>
              <a:buFont typeface="Wingdings" pitchFamily="2" charset="2"/>
              <a:buNone/>
            </a:pPr>
            <a:r>
              <a:rPr lang="fr-FR" sz="2400">
                <a:sym typeface="Symbol" pitchFamily="18" charset="2"/>
              </a:rPr>
              <a:t>	  </a:t>
            </a:r>
            <a:r>
              <a:rPr lang="fr-FR" sz="2000" b="1" smtClean="0"/>
              <a:t>masse = 0 (</a:t>
            </a:r>
            <a:r>
              <a:rPr lang="fr-FR" sz="2000" b="1" smtClean="0">
                <a:sym typeface="Symbol" pitchFamily="18" charset="2"/>
              </a:rPr>
              <a:t> v = c)</a:t>
            </a:r>
          </a:p>
          <a:p>
            <a:pPr>
              <a:buFont typeface="Wingdings" pitchFamily="2" charset="2"/>
              <a:buNone/>
            </a:pPr>
            <a:r>
              <a:rPr lang="fr-FR" sz="2000" b="1">
                <a:sym typeface="Symbol" pitchFamily="18" charset="2"/>
              </a:rPr>
              <a:t> </a:t>
            </a:r>
            <a:r>
              <a:rPr lang="fr-FR" sz="2000" b="1" smtClean="0">
                <a:sym typeface="Symbol" pitchFamily="18" charset="2"/>
              </a:rPr>
              <a:t>         pour les particules élémentaires</a:t>
            </a:r>
            <a:endParaRPr lang="fr-FR" sz="2400"/>
          </a:p>
          <a:p>
            <a:pPr>
              <a:buFont typeface="Wingdings" pitchFamily="2" charset="2"/>
              <a:buNone/>
            </a:pPr>
            <a:r>
              <a:rPr lang="fr-FR" sz="2400">
                <a:sym typeface="Symbol" pitchFamily="18" charset="2"/>
              </a:rPr>
              <a:t>     </a:t>
            </a:r>
            <a:r>
              <a:rPr lang="fr-FR" sz="2000" b="1">
                <a:sym typeface="Symbol" pitchFamily="18" charset="2"/>
              </a:rPr>
              <a:t>contradiction avec l’expérience</a:t>
            </a:r>
            <a:endParaRPr lang="fr-FR" sz="1900" b="1"/>
          </a:p>
          <a:p>
            <a:pPr>
              <a:buFont typeface="Wingdings" pitchFamily="2" charset="2"/>
              <a:buNone/>
            </a:pPr>
            <a:endParaRPr lang="fr-FR" sz="1400" b="1">
              <a:sym typeface="Symbol" pitchFamily="18" charset="2"/>
            </a:endParaRPr>
          </a:p>
          <a:p>
            <a:r>
              <a:rPr lang="fr-FR" sz="2400" b="1">
                <a:sym typeface="Symbol" pitchFamily="18" charset="2"/>
              </a:rPr>
              <a:t>Solution = </a:t>
            </a:r>
            <a:r>
              <a:rPr lang="fr-FR" sz="2400" b="1">
                <a:solidFill>
                  <a:srgbClr val="E71919"/>
                </a:solidFill>
              </a:rPr>
              <a:t>Mécanisme de Higgs</a:t>
            </a:r>
            <a:endParaRPr lang="fr-FR" sz="1900" b="1"/>
          </a:p>
          <a:p>
            <a:pPr lvl="1"/>
            <a:r>
              <a:rPr lang="en-US" sz="2100"/>
              <a:t>L’action du champ de Higgs est </a:t>
            </a:r>
            <a:r>
              <a:rPr lang="en-US" sz="2100" smtClean="0"/>
              <a:t>équivalente </a:t>
            </a:r>
            <a:r>
              <a:rPr lang="en-US" sz="2100"/>
              <a:t>à une sorte de viscosité du vide</a:t>
            </a:r>
            <a:endParaRPr lang="fr-FR" sz="2100"/>
          </a:p>
          <a:p>
            <a:pPr lvl="1"/>
            <a:r>
              <a:rPr lang="fr-FR" sz="2100" smtClean="0"/>
              <a:t>Proposé </a:t>
            </a:r>
            <a:r>
              <a:rPr lang="fr-FR" sz="2100"/>
              <a:t>en 1964 par:</a:t>
            </a:r>
          </a:p>
          <a:p>
            <a:pPr lvl="2"/>
            <a:r>
              <a:rPr lang="fr-FR" sz="1600"/>
              <a:t>P.Higgs</a:t>
            </a:r>
          </a:p>
          <a:p>
            <a:pPr lvl="2"/>
            <a:r>
              <a:rPr lang="en-US" sz="1600"/>
              <a:t>R. Brout and F. </a:t>
            </a:r>
            <a:r>
              <a:rPr lang="en-US" sz="1600" smtClean="0"/>
              <a:t>Englert</a:t>
            </a:r>
            <a:endParaRPr lang="en-US" sz="1600"/>
          </a:p>
          <a:p>
            <a:pPr lvl="2"/>
            <a:r>
              <a:rPr lang="en-US" sz="1600"/>
              <a:t>G. Guralnik, C. R. Hagen, and T. Kibble</a:t>
            </a:r>
          </a:p>
          <a:p>
            <a:pPr marL="671512" lvl="2" indent="0">
              <a:buNone/>
            </a:pPr>
            <a:endParaRPr lang="en-US" sz="1400"/>
          </a:p>
          <a:p>
            <a:r>
              <a:rPr lang="fr-FR" sz="2400" b="1">
                <a:sym typeface="Symbol" pitchFamily="18" charset="2"/>
              </a:rPr>
              <a:t>La masse quantifie l'inertie </a:t>
            </a:r>
            <a:r>
              <a:rPr lang="fr-FR" sz="2400" b="1" smtClean="0">
                <a:sym typeface="Symbol" pitchFamily="18" charset="2"/>
              </a:rPr>
              <a:t>d’un </a:t>
            </a:r>
            <a:r>
              <a:rPr lang="fr-FR" sz="2400" b="1">
                <a:sym typeface="Symbol" pitchFamily="18" charset="2"/>
              </a:rPr>
              <a:t>corps</a:t>
            </a:r>
            <a:endParaRPr lang="fr-FR" sz="2400">
              <a:sym typeface="Symbol" pitchFamily="18" charset="2"/>
            </a:endParaRPr>
          </a:p>
          <a:p>
            <a:pPr lvl="1"/>
            <a:r>
              <a:rPr lang="fr-FR" b="1">
                <a:sym typeface="Symbol" pitchFamily="18" charset="2"/>
              </a:rPr>
              <a:t>Plus un objet est </a:t>
            </a:r>
            <a:r>
              <a:rPr lang="fr-FR" b="1" smtClean="0">
                <a:sym typeface="Symbol" pitchFamily="18" charset="2"/>
              </a:rPr>
              <a:t>massif, </a:t>
            </a:r>
            <a:r>
              <a:rPr lang="fr-FR" b="1">
                <a:sym typeface="Symbol" pitchFamily="18" charset="2"/>
              </a:rPr>
              <a:t>plus il est difficile à mettre en mouvement</a:t>
            </a:r>
          </a:p>
          <a:p>
            <a:pPr lvl="2">
              <a:buFont typeface="Wingdings" pitchFamily="2" charset="2"/>
              <a:buNone/>
            </a:pPr>
            <a:endParaRPr lang="fr-FR" sz="1600"/>
          </a:p>
          <a:p>
            <a:pPr lvl="2">
              <a:buFont typeface="Wingdings" pitchFamily="2" charset="2"/>
              <a:buNone/>
            </a:pPr>
            <a:endParaRPr lang="en-US" sz="4200"/>
          </a:p>
        </p:txBody>
      </p:sp>
      <p:pic>
        <p:nvPicPr>
          <p:cNvPr id="800776" name="Picture 8" descr="4Mak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676400"/>
            <a:ext cx="2173288" cy="2895600"/>
          </a:xfrm>
          <a:prstGeom prst="rect">
            <a:avLst/>
          </a:prstGeom>
          <a:noFill/>
          <a:extLst>
            <a:ext uri="{909E8E84-426E-40DD-AFC4-6F175D3DCCD1}">
              <a14:hiddenFill xmlns:a14="http://schemas.microsoft.com/office/drawing/2010/main">
                <a:solidFill>
                  <a:srgbClr val="FFFFFF"/>
                </a:solidFill>
              </a14:hiddenFill>
            </a:ext>
          </a:extLst>
        </p:spPr>
      </p:pic>
      <p:sp>
        <p:nvSpPr>
          <p:cNvPr id="800777" name="Text Box 9"/>
          <p:cNvSpPr txBox="1">
            <a:spLocks noChangeArrowheads="1"/>
          </p:cNvSpPr>
          <p:nvPr/>
        </p:nvSpPr>
        <p:spPr bwMode="auto">
          <a:xfrm>
            <a:off x="7264392" y="4572000"/>
            <a:ext cx="1338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b="1"/>
              <a:t>Peter Higgs</a:t>
            </a:r>
          </a:p>
        </p:txBody>
      </p:sp>
    </p:spTree>
    <p:extLst>
      <p:ext uri="{BB962C8B-B14F-4D97-AF65-F5344CB8AC3E}">
        <p14:creationId xmlns:p14="http://schemas.microsoft.com/office/powerpoint/2010/main" val="159785706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numéro de diapositive 3"/>
          <p:cNvSpPr>
            <a:spLocks noGrp="1"/>
          </p:cNvSpPr>
          <p:nvPr>
            <p:ph type="sldNum" sz="quarter" idx="10"/>
          </p:nvPr>
        </p:nvSpPr>
        <p:spPr/>
        <p:txBody>
          <a:bodyPr/>
          <a:lstStyle/>
          <a:p>
            <a:fld id="{F7A2C0C5-7F85-4EA2-988E-0EDAF9894CA2}" type="slidenum">
              <a:rPr lang="fr-FR" altLang="en-US"/>
              <a:pPr/>
              <a:t>15</a:t>
            </a:fld>
            <a:endParaRPr lang="fr-FR" altLang="en-US"/>
          </a:p>
        </p:txBody>
      </p:sp>
      <p:sp>
        <p:nvSpPr>
          <p:cNvPr id="786434" name="Rectangle 2"/>
          <p:cNvSpPr>
            <a:spLocks noGrp="1" noChangeArrowheads="1"/>
          </p:cNvSpPr>
          <p:nvPr>
            <p:ph type="title"/>
          </p:nvPr>
        </p:nvSpPr>
        <p:spPr>
          <a:xfrm>
            <a:off x="2157413" y="0"/>
            <a:ext cx="4891087" cy="519113"/>
          </a:xfrm>
        </p:spPr>
        <p:txBody>
          <a:bodyPr/>
          <a:lstStyle/>
          <a:p>
            <a:r>
              <a:rPr lang="en-US"/>
              <a:t>Le mécanisme de Higgs</a:t>
            </a:r>
          </a:p>
        </p:txBody>
      </p:sp>
      <p:pic>
        <p:nvPicPr>
          <p:cNvPr id="786435"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86437" name="Picture 5" descr="walking-in-deep-sn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786493"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786481"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2000"/>
                <a:t>Le photon: masse nulle</a:t>
              </a:r>
            </a:p>
          </p:txBody>
        </p:sp>
      </p:grpSp>
      <p:grpSp>
        <p:nvGrpSpPr>
          <p:cNvPr id="786494" name="Group 62"/>
          <p:cNvGrpSpPr>
            <a:grpSpLocks/>
          </p:cNvGrpSpPr>
          <p:nvPr/>
        </p:nvGrpSpPr>
        <p:grpSpPr bwMode="auto">
          <a:xfrm>
            <a:off x="1152525" y="2819400"/>
            <a:ext cx="4084638" cy="725488"/>
            <a:chOff x="726" y="1776"/>
            <a:chExt cx="2573" cy="457"/>
          </a:xfrm>
        </p:grpSpPr>
        <p:grpSp>
          <p:nvGrpSpPr>
            <p:cNvPr id="786480"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786482"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L’électron: petite masse</a:t>
              </a:r>
            </a:p>
          </p:txBody>
        </p:sp>
      </p:grpSp>
      <p:grpSp>
        <p:nvGrpSpPr>
          <p:cNvPr id="786495" name="Group 63"/>
          <p:cNvGrpSpPr>
            <a:grpSpLocks/>
          </p:cNvGrpSpPr>
          <p:nvPr/>
        </p:nvGrpSpPr>
        <p:grpSpPr bwMode="auto">
          <a:xfrm>
            <a:off x="1143000" y="4730750"/>
            <a:ext cx="4108450" cy="1068388"/>
            <a:chOff x="720" y="2980"/>
            <a:chExt cx="2588" cy="673"/>
          </a:xfrm>
        </p:grpSpPr>
        <p:grpSp>
          <p:nvGrpSpPr>
            <p:cNvPr id="786470"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35"/>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786483"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2000"/>
                <a:t>Le boson Z: grande masse</a:t>
              </a:r>
            </a:p>
          </p:txBody>
        </p:sp>
      </p:grpSp>
      <p:sp>
        <p:nvSpPr>
          <p:cNvPr id="786486"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sz="1600" b="1"/>
              <a:t>L’action du champ de Higgs est équivalent à une sorte de viscosité du vide</a:t>
            </a:r>
          </a:p>
        </p:txBody>
      </p:sp>
      <p:pic>
        <p:nvPicPr>
          <p:cNvPr id="786487" name="Picture 55" descr="balade-raquettes-hiver-reallon-7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86496" name="Rectangle 64"/>
          <p:cNvSpPr>
            <a:spLocks noChangeArrowheads="1"/>
          </p:cNvSpPr>
          <p:nvPr/>
        </p:nvSpPr>
        <p:spPr bwMode="auto">
          <a:xfrm>
            <a:off x="6447752"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solidFill>
                  <a:srgbClr val="262626"/>
                </a:solidFill>
                <a:sym typeface="Wingdings" pitchFamily="2" charset="2"/>
              </a:rPr>
              <a:t>Plus difficile à mettre en mvt</a:t>
            </a:r>
            <a:endParaRPr lang="fr-FR">
              <a:solidFill>
                <a:srgbClr val="262626"/>
              </a:solidFill>
              <a:sym typeface="Wingdings" pitchFamily="2" charset="2"/>
            </a:endParaRPr>
          </a:p>
        </p:txBody>
      </p:sp>
    </p:spTree>
    <p:extLst>
      <p:ext uri="{BB962C8B-B14F-4D97-AF65-F5344CB8AC3E}">
        <p14:creationId xmlns:p14="http://schemas.microsoft.com/office/powerpoint/2010/main" val="205860604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B0F0674-923D-4269-AA61-72A48D9C2E1A}" type="slidenum">
              <a:rPr lang="fr-FR" altLang="en-US" sz="1200" smtClean="0">
                <a:solidFill>
                  <a:schemeClr val="tx2"/>
                </a:solidFill>
              </a:rPr>
              <a:pPr eaLnBrk="1" hangingPunct="1"/>
              <a:t>16</a:t>
            </a:fld>
            <a:endParaRPr lang="fr-FR" altLang="en-US" sz="1200" smtClean="0">
              <a:solidFill>
                <a:schemeClr val="tx2"/>
              </a:solidFill>
            </a:endParaRPr>
          </a:p>
        </p:txBody>
      </p:sp>
      <p:sp>
        <p:nvSpPr>
          <p:cNvPr id="19459" name="Rectangle 2"/>
          <p:cNvSpPr>
            <a:spLocks noGrp="1" noChangeArrowheads="1"/>
          </p:cNvSpPr>
          <p:nvPr>
            <p:ph type="title"/>
          </p:nvPr>
        </p:nvSpPr>
        <p:spPr>
          <a:xfrm>
            <a:off x="2682875" y="0"/>
            <a:ext cx="3833813" cy="519113"/>
          </a:xfrm>
        </p:spPr>
        <p:txBody>
          <a:bodyPr/>
          <a:lstStyle/>
          <a:p>
            <a:pPr eaLnBrk="1" hangingPunct="1"/>
            <a:r>
              <a:rPr lang="en-US" smtClean="0"/>
              <a:t>Le boson de Higgs</a:t>
            </a:r>
          </a:p>
        </p:txBody>
      </p:sp>
      <p:pic>
        <p:nvPicPr>
          <p:cNvPr id="19460" name="Picture 5" descr="medium_flo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730375"/>
            <a:ext cx="352583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sz="2800">
                <a:effectLst>
                  <a:outerShdw blurRad="38100" dist="38100" dir="2700000" algn="tl">
                    <a:srgbClr val="C0C0C0"/>
                  </a:outerShdw>
                </a:effectLst>
              </a:rPr>
              <a:t>Boson de Higgs = quanta du champ de Higgs</a:t>
            </a:r>
          </a:p>
        </p:txBody>
      </p:sp>
      <p:sp>
        <p:nvSpPr>
          <p:cNvPr id="19462"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fr-FR" sz="2000" b="1"/>
              <a:t>Le boson de Higgs joue un rôle central dans le </a:t>
            </a:r>
          </a:p>
          <a:p>
            <a:pPr algn="ctr" eaLnBrk="1" hangingPunct="1"/>
            <a:r>
              <a:rPr lang="fr-FR" sz="2000" b="1"/>
              <a:t>mécanisme qui explique la masse des particules élémentaires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0" y="0"/>
            <a:ext cx="9144000" cy="6858000"/>
          </a:xfrm>
          <a:prstGeom prst="rect">
            <a:avLst/>
          </a:prstGeom>
          <a:solidFill>
            <a:schemeClr val="tx1"/>
          </a:solidFill>
          <a:ln w="28575" algn="ctr">
            <a:solidFill>
              <a:schemeClr val="tx2"/>
            </a:solidFill>
            <a:round/>
            <a:headEnd/>
            <a:tailEnd/>
          </a:ln>
        </p:spPr>
        <p:txBody>
          <a:bodyPr lIns="90000" tIns="46800" rIns="90000" bIns="46800">
            <a:spAutoFit/>
          </a:bodyPr>
          <a:lstStyle/>
          <a:p>
            <a:endParaRPr lang="fr-FR"/>
          </a:p>
        </p:txBody>
      </p:sp>
      <p:pic>
        <p:nvPicPr>
          <p:cNvPr id="25603" name="Picture 6" descr="http://p.twimg.com/Aw-9YxqCQAArFr_.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013" y="-288925"/>
            <a:ext cx="3889375"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C:\Users\François\Desktop\LHC_collisions\Higgs\Conférence_Higgs\Higgs_SciencesetAven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5505">
            <a:off x="52388" y="61913"/>
            <a:ext cx="3021012"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3" y="4335463"/>
            <a:ext cx="4108450" cy="2300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6" name="Picture 10" descr="http://sciences.blogs.liberation.fr/.a/6a00e5500b4a648833017d3ef4335c970c-30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824288"/>
            <a:ext cx="22193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2" descr="http://www.larecherche.fr/sites/larecherche.fr/files/imagecache/parution_image_portrait_block/couv/Mensuel/4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237">
            <a:off x="2459038" y="4510088"/>
            <a:ext cx="25320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descr="C:\Users\François\Desktop\LHC_collisions\Higgs\Conférence_Higgs\Higgs_Scien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91408">
            <a:off x="2833688" y="876300"/>
            <a:ext cx="26733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ZoneTexte 2"/>
          <p:cNvSpPr txBox="1">
            <a:spLocks noChangeArrowheads="1"/>
          </p:cNvSpPr>
          <p:nvPr/>
        </p:nvSpPr>
        <p:spPr bwMode="auto">
          <a:xfrm>
            <a:off x="2963863" y="0"/>
            <a:ext cx="371475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3600" b="1">
                <a:solidFill>
                  <a:schemeClr val="bg1"/>
                </a:solidFill>
              </a:rPr>
              <a:t>4 Juillet 2012</a:t>
            </a:r>
          </a:p>
        </p:txBody>
      </p:sp>
      <p:sp>
        <p:nvSpPr>
          <p:cNvPr id="2" name="Espace réservé du numéro de diapositive 1"/>
          <p:cNvSpPr>
            <a:spLocks noGrp="1"/>
          </p:cNvSpPr>
          <p:nvPr>
            <p:ph type="sldNum" sz="quarter" idx="10"/>
          </p:nvPr>
        </p:nvSpPr>
        <p:spPr/>
        <p:txBody>
          <a:bodyPr/>
          <a:lstStyle/>
          <a:p>
            <a:pPr>
              <a:defRPr/>
            </a:pPr>
            <a:fld id="{0DD9F85B-E66B-4890-B131-3F9264D42B7F}" type="slidenum">
              <a:rPr lang="fr-FR" altLang="en-US" smtClean="0"/>
              <a:pPr>
                <a:defRPr/>
              </a:pPr>
              <a:t>17</a:t>
            </a:fld>
            <a:endParaRPr lang="fr-FR" alt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FC4D8392-9D27-4E58-9301-C9CC542ECB12}" type="slidenum">
              <a:rPr lang="fr-FR" altLang="en-US"/>
              <a:pPr/>
              <a:t>18</a:t>
            </a:fld>
            <a:endParaRPr lang="fr-FR" altLang="en-US"/>
          </a:p>
        </p:txBody>
      </p:sp>
      <p:sp>
        <p:nvSpPr>
          <p:cNvPr id="1144834"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4835"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44841" name="Object 2"/>
          <p:cNvGraphicFramePr>
            <a:graphicFrameLocks noGrp="1" noChangeAspect="1"/>
          </p:cNvGraphicFramePr>
          <p:nvPr>
            <p:ph idx="1"/>
            <p:extLst>
              <p:ext uri="{D42A27DB-BD31-4B8C-83A1-F6EECF244321}">
                <p14:modId xmlns:p14="http://schemas.microsoft.com/office/powerpoint/2010/main" val="1277846626"/>
              </p:ext>
            </p:extLst>
          </p:nvPr>
        </p:nvGraphicFramePr>
        <p:xfrm>
          <a:off x="2537681" y="697374"/>
          <a:ext cx="4114317" cy="980954"/>
        </p:xfrm>
        <a:graphic>
          <a:graphicData uri="http://schemas.openxmlformats.org/presentationml/2006/ole">
            <mc:AlternateContent xmlns:mc="http://schemas.openxmlformats.org/markup-compatibility/2006">
              <mc:Choice xmlns:v="urn:schemas-microsoft-com:vml" Requires="v">
                <p:oleObj spid="_x0000_s99342" name="Équation" r:id="rId4" imgW="1917360" imgH="457200" progId="Equation.3">
                  <p:embed/>
                </p:oleObj>
              </mc:Choice>
              <mc:Fallback>
                <p:oleObj name="Équation" r:id="rId4" imgW="1917360" imgH="457200" progId="Equation.3">
                  <p:embed/>
                  <p:pic>
                    <p:nvPicPr>
                      <p:cNvPr id="0" name=""/>
                      <p:cNvPicPr>
                        <a:picLocks noChangeAspect="1" noChangeArrowheads="1"/>
                      </p:cNvPicPr>
                      <p:nvPr/>
                    </p:nvPicPr>
                    <p:blipFill>
                      <a:blip r:embed="rId5"/>
                      <a:srcRect/>
                      <a:stretch>
                        <a:fillRect/>
                      </a:stretch>
                    </p:blipFill>
                    <p:spPr bwMode="auto">
                      <a:xfrm>
                        <a:off x="2537681" y="697374"/>
                        <a:ext cx="4114317" cy="980954"/>
                      </a:xfrm>
                      <a:prstGeom prst="rect">
                        <a:avLst/>
                      </a:prstGeom>
                      <a:noFill/>
                      <a:ln>
                        <a:noFill/>
                      </a:ln>
                      <a:effectLst/>
                    </p:spPr>
                  </p:pic>
                </p:oleObj>
              </mc:Fallback>
            </mc:AlternateContent>
          </a:graphicData>
        </a:graphic>
      </p:graphicFrame>
      <p:pic>
        <p:nvPicPr>
          <p:cNvPr id="1144843" name="Picture 11" descr="signal"/>
          <p:cNvPicPr>
            <a:picLocks noChangeAspect="1" noChangeArrowheads="1"/>
          </p:cNvPicPr>
          <p:nvPr/>
        </p:nvPicPr>
        <p:blipFill>
          <a:blip r:embed="rId6">
            <a:extLst>
              <a:ext uri="{28A0092B-C50C-407E-A947-70E740481C1C}">
                <a14:useLocalDpi xmlns:a14="http://schemas.microsoft.com/office/drawing/2010/main" val="0"/>
              </a:ext>
            </a:extLst>
          </a:blip>
          <a:srcRect l="19550"/>
          <a:stretch>
            <a:fillRect/>
          </a:stretch>
        </p:blipFill>
        <p:spPr bwMode="auto">
          <a:xfrm>
            <a:off x="868363" y="2209800"/>
            <a:ext cx="3589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844" name="Line 12"/>
          <p:cNvSpPr>
            <a:spLocks noChangeShapeType="1"/>
          </p:cNvSpPr>
          <p:nvPr/>
        </p:nvSpPr>
        <p:spPr bwMode="auto">
          <a:xfrm>
            <a:off x="2190750" y="2514600"/>
            <a:ext cx="0" cy="22098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44840" name="Text Box 8"/>
          <p:cNvSpPr txBox="1">
            <a:spLocks noChangeArrowheads="1"/>
          </p:cNvSpPr>
          <p:nvPr/>
        </p:nvSpPr>
        <p:spPr bwMode="auto">
          <a:xfrm>
            <a:off x="1001856"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9" name="Group 20"/>
          <p:cNvGrpSpPr>
            <a:grpSpLocks/>
          </p:cNvGrpSpPr>
          <p:nvPr/>
        </p:nvGrpSpPr>
        <p:grpSpPr bwMode="auto">
          <a:xfrm>
            <a:off x="1198563" y="5268913"/>
            <a:ext cx="2500312" cy="1589087"/>
            <a:chOff x="755" y="3319"/>
            <a:chExt cx="1575" cy="1001"/>
          </a:xfrm>
        </p:grpSpPr>
        <p:grpSp>
          <p:nvGrpSpPr>
            <p:cNvPr id="10" name="Group 21"/>
            <p:cNvGrpSpPr>
              <a:grpSpLocks/>
            </p:cNvGrpSpPr>
            <p:nvPr/>
          </p:nvGrpSpPr>
          <p:grpSpPr bwMode="auto">
            <a:xfrm>
              <a:off x="755" y="3319"/>
              <a:ext cx="1575" cy="1001"/>
              <a:chOff x="4012" y="3391"/>
              <a:chExt cx="1335" cy="929"/>
            </a:xfrm>
          </p:grpSpPr>
          <p:pic>
            <p:nvPicPr>
              <p:cNvPr id="12" name="Picture 22" descr="HiggsProduc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3" descr="higgsdecay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pic>
        <p:nvPicPr>
          <p:cNvPr id="99337" name="Picture 9" descr="http://atlas-vp1.web.cern.ch/atlas-vp1/screenshots/Hgg/evt_86694500/vp1_Hgg_run191426_evt86694500_hi-re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73524" y="2676732"/>
            <a:ext cx="4572000" cy="324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28783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19</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graphicFrame>
        <p:nvGraphicFramePr>
          <p:cNvPr id="2" name="Objet 1"/>
          <p:cNvGraphicFramePr>
            <a:graphicFrameLocks noGrp="1" noChangeAspect="1"/>
          </p:cNvGraphicFramePr>
          <p:nvPr>
            <p:extLst>
              <p:ext uri="{D42A27DB-BD31-4B8C-83A1-F6EECF244321}">
                <p14:modId xmlns:p14="http://schemas.microsoft.com/office/powerpoint/2010/main" val="3751998880"/>
              </p:ext>
            </p:extLst>
          </p:nvPr>
        </p:nvGraphicFramePr>
        <p:xfrm>
          <a:off x="2538413" y="696913"/>
          <a:ext cx="4113212" cy="981075"/>
        </p:xfrm>
        <a:graphic>
          <a:graphicData uri="http://schemas.openxmlformats.org/presentationml/2006/ole">
            <mc:AlternateContent xmlns:mc="http://schemas.openxmlformats.org/markup-compatibility/2006">
              <mc:Choice xmlns:v="urn:schemas-microsoft-com:vml" Requires="v">
                <p:oleObj spid="_x0000_s100365" name="Équation" r:id="rId6" imgW="1917360" imgH="457200" progId="Equation.3">
                  <p:embed/>
                </p:oleObj>
              </mc:Choice>
              <mc:Fallback>
                <p:oleObj name="Équation" r:id="rId6" imgW="1917360" imgH="457200" progId="Equation.3">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8413" y="696913"/>
                        <a:ext cx="411321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Accolade fermante 2"/>
          <p:cNvSpPr/>
          <p:nvPr/>
        </p:nvSpPr>
        <p:spPr bwMode="auto">
          <a:xfrm>
            <a:off x="4811151" y="1905000"/>
            <a:ext cx="801858" cy="3089031"/>
          </a:xfrm>
          <a:prstGeom prst="rightBrac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Verdana" pitchFamily="34" charset="0"/>
            </a:endParaRPr>
          </a:p>
        </p:txBody>
      </p:sp>
      <p:sp>
        <p:nvSpPr>
          <p:cNvPr id="18" name="Text Box 13"/>
          <p:cNvSpPr txBox="1">
            <a:spLocks noChangeArrowheads="1"/>
          </p:cNvSpPr>
          <p:nvPr/>
        </p:nvSpPr>
        <p:spPr bwMode="auto">
          <a:xfrm>
            <a:off x="5755183" y="2757017"/>
            <a:ext cx="206338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fr-FR" sz="2800" smtClean="0"/>
              <a:t>Résolution</a:t>
            </a:r>
          </a:p>
          <a:p>
            <a:pPr algn="ctr"/>
            <a:r>
              <a:rPr lang="fr-FR" sz="2800" smtClean="0"/>
              <a:t>du</a:t>
            </a:r>
          </a:p>
          <a:p>
            <a:pPr algn="ctr"/>
            <a:r>
              <a:rPr lang="fr-FR" sz="2800" smtClean="0"/>
              <a:t>détecteur</a:t>
            </a:r>
            <a:endParaRPr lang="fr-FR" sz="2800"/>
          </a:p>
        </p:txBody>
      </p:sp>
    </p:spTree>
    <p:extLst>
      <p:ext uri="{BB962C8B-B14F-4D97-AF65-F5344CB8AC3E}">
        <p14:creationId xmlns:p14="http://schemas.microsoft.com/office/powerpoint/2010/main" val="63915970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
          <p:cNvSpPr>
            <a:spLocks noGrp="1"/>
          </p:cNvSpPr>
          <p:nvPr>
            <p:ph type="sldNum" sz="quarter" idx="10"/>
          </p:nvPr>
        </p:nvSpPr>
        <p:spPr/>
        <p:txBody>
          <a:bodyPr/>
          <a:lstStyle/>
          <a:p>
            <a:fld id="{1B205A34-5D4F-47A1-B808-6F4844237C23}" type="slidenum">
              <a:rPr lang="fr-FR" altLang="en-US"/>
              <a:pPr/>
              <a:t>2</a:t>
            </a:fld>
            <a:endParaRPr lang="fr-FR" altLang="en-US"/>
          </a:p>
        </p:txBody>
      </p:sp>
      <p:pic>
        <p:nvPicPr>
          <p:cNvPr id="845835" name="Picture 11" descr="http://images.toocharger.com/img/graphiques/fonds_d_ecran/espace/l_univers/l_univers.2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38200"/>
            <a:ext cx="9156700" cy="6861175"/>
          </a:xfrm>
          <a:prstGeom prst="rect">
            <a:avLst/>
          </a:prstGeom>
          <a:noFill/>
          <a:extLst>
            <a:ext uri="{909E8E84-426E-40DD-AFC4-6F175D3DCCD1}">
              <a14:hiddenFill xmlns:a14="http://schemas.microsoft.com/office/drawing/2010/main">
                <a:solidFill>
                  <a:srgbClr val="FFFFFF"/>
                </a:solidFill>
              </a14:hiddenFill>
            </a:ext>
          </a:extLst>
        </p:spPr>
      </p:pic>
      <p:sp>
        <p:nvSpPr>
          <p:cNvPr id="845865" name="Rectangle 41"/>
          <p:cNvSpPr>
            <a:spLocks noChangeArrowheads="1"/>
          </p:cNvSpPr>
          <p:nvPr/>
        </p:nvSpPr>
        <p:spPr bwMode="auto">
          <a:xfrm>
            <a:off x="5638800" y="5029200"/>
            <a:ext cx="1828800" cy="18288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45841" name="Picture 17" descr="noir_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300" y="5057775"/>
            <a:ext cx="28797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53" name="Picture 29" descr="400_F_31590813_Zb9V83qy5I19AEg7zg4Aa69oKb15WF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36" name="Rectangle 12"/>
          <p:cNvSpPr>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sz="2400" b="1" smtClean="0">
                <a:solidFill>
                  <a:srgbClr val="FF0000"/>
                </a:solidFill>
              </a:rPr>
              <a:t>Les particules </a:t>
            </a:r>
            <a:r>
              <a:rPr lang="en-US" sz="2400" b="1">
                <a:solidFill>
                  <a:srgbClr val="FF0000"/>
                </a:solidFill>
              </a:rPr>
              <a:t>élémentaires </a:t>
            </a:r>
            <a:r>
              <a:rPr lang="en-US" sz="2400" b="1" smtClean="0">
                <a:solidFill>
                  <a:srgbClr val="FF0000"/>
                </a:solidFill>
              </a:rPr>
              <a:t>:</a:t>
            </a:r>
          </a:p>
          <a:p>
            <a:r>
              <a:rPr lang="en-US" sz="2400" b="1">
                <a:solidFill>
                  <a:srgbClr val="FF0000"/>
                </a:solidFill>
              </a:rPr>
              <a:t>d</a:t>
            </a:r>
            <a:r>
              <a:rPr lang="en-US" sz="2400" b="1" smtClean="0">
                <a:solidFill>
                  <a:srgbClr val="FF0000"/>
                </a:solidFill>
              </a:rPr>
              <a:t>es blocs </a:t>
            </a:r>
            <a:r>
              <a:rPr lang="en-US" sz="2400" b="1">
                <a:solidFill>
                  <a:srgbClr val="FF0000"/>
                </a:solidFill>
              </a:rPr>
              <a:t>fondamentaux </a:t>
            </a:r>
            <a:r>
              <a:rPr lang="en-US" sz="2400" b="1" smtClean="0">
                <a:solidFill>
                  <a:srgbClr val="FF0000"/>
                </a:solidFill>
              </a:rPr>
              <a:t>(sans </a:t>
            </a:r>
            <a:r>
              <a:rPr lang="en-US" sz="2400" b="1">
                <a:solidFill>
                  <a:srgbClr val="FF0000"/>
                </a:solidFill>
              </a:rPr>
              <a:t>structure </a:t>
            </a:r>
            <a:r>
              <a:rPr lang="en-US" sz="2400" b="1" smtClean="0">
                <a:solidFill>
                  <a:srgbClr val="FF0000"/>
                </a:solidFill>
              </a:rPr>
              <a:t>interne)</a:t>
            </a:r>
          </a:p>
          <a:p>
            <a:r>
              <a:rPr lang="en-US" sz="2400" b="1" smtClean="0">
                <a:solidFill>
                  <a:srgbClr val="FF0000"/>
                </a:solidFill>
              </a:rPr>
              <a:t>qui </a:t>
            </a:r>
            <a:r>
              <a:rPr lang="en-US" sz="2400" b="1">
                <a:solidFill>
                  <a:srgbClr val="FF0000"/>
                </a:solidFill>
              </a:rPr>
              <a:t>constituent l'ensemble de la matière </a:t>
            </a:r>
          </a:p>
        </p:txBody>
      </p:sp>
      <p:pic>
        <p:nvPicPr>
          <p:cNvPr id="845843" name="Picture 19" descr="8723909-planete-terre-isolee-sur-fond-no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775"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45" name="Picture 21" descr="10857065-homme-de-vitruve-sous-les-rayons-x-isole-sur-fond-no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1213" y="5334000"/>
            <a:ext cx="1500187" cy="1500188"/>
          </a:xfrm>
          <a:prstGeom prst="rect">
            <a:avLst/>
          </a:prstGeom>
          <a:noFill/>
          <a:extLst>
            <a:ext uri="{909E8E84-426E-40DD-AFC4-6F175D3DCCD1}">
              <a14:hiddenFill xmlns:a14="http://schemas.microsoft.com/office/drawing/2010/main">
                <a:solidFill>
                  <a:srgbClr val="FFFFFF"/>
                </a:solidFill>
              </a14:hiddenFill>
            </a:ext>
          </a:extLst>
        </p:spPr>
      </p:pic>
      <p:pic>
        <p:nvPicPr>
          <p:cNvPr id="845847" name="Picture 23" descr="5900015-plumes-de-cygne-blanc-sur-fond-noi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057775"/>
            <a:ext cx="2489200"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54" name="Line 30"/>
          <p:cNvSpPr>
            <a:spLocks noChangeShapeType="1"/>
          </p:cNvSpPr>
          <p:nvPr/>
        </p:nvSpPr>
        <p:spPr bwMode="auto">
          <a:xfrm>
            <a:off x="0" y="5054600"/>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64202523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20</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143823" name="Group 15"/>
          <p:cNvGrpSpPr>
            <a:grpSpLocks/>
          </p:cNvGrpSpPr>
          <p:nvPr/>
        </p:nvGrpSpPr>
        <p:grpSpPr bwMode="auto">
          <a:xfrm>
            <a:off x="4427538" y="1917700"/>
            <a:ext cx="4457700" cy="4738688"/>
            <a:chOff x="2789" y="1208"/>
            <a:chExt cx="2808" cy="2985"/>
          </a:xfrm>
        </p:grpSpPr>
        <p:pic>
          <p:nvPicPr>
            <p:cNvPr id="1143824" name="Picture 16" descr="b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1396"/>
              <a:ext cx="2808" cy="1904"/>
            </a:xfrm>
            <a:prstGeom prst="rect">
              <a:avLst/>
            </a:prstGeom>
            <a:noFill/>
            <a:extLst>
              <a:ext uri="{909E8E84-426E-40DD-AFC4-6F175D3DCCD1}">
                <a14:hiddenFill xmlns:a14="http://schemas.microsoft.com/office/drawing/2010/main">
                  <a:solidFill>
                    <a:srgbClr val="FFFFFF"/>
                  </a:solidFill>
                </a14:hiddenFill>
              </a:ext>
            </a:extLst>
          </p:spPr>
        </p:pic>
        <p:pic>
          <p:nvPicPr>
            <p:cNvPr id="114382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3552"/>
              <a:ext cx="1166" cy="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3826" name="Text Box 18"/>
            <p:cNvSpPr txBox="1">
              <a:spLocks noChangeArrowheads="1"/>
            </p:cNvSpPr>
            <p:nvPr/>
          </p:nvSpPr>
          <p:spPr bwMode="auto">
            <a:xfrm>
              <a:off x="3942" y="1208"/>
              <a:ext cx="106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t>Bruit de fond</a:t>
              </a:r>
            </a:p>
          </p:txBody>
        </p:sp>
        <p:sp>
          <p:nvSpPr>
            <p:cNvPr id="1143827" name="Text Box 19"/>
            <p:cNvSpPr txBox="1">
              <a:spLocks noChangeArrowheads="1"/>
            </p:cNvSpPr>
            <p:nvPr/>
          </p:nvSpPr>
          <p:spPr bwMode="auto">
            <a:xfrm>
              <a:off x="3168" y="3504"/>
              <a:ext cx="72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600"/>
                <a:t>Exemple:</a:t>
              </a:r>
            </a:p>
          </p:txBody>
        </p:sp>
      </p:gr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graphicFrame>
        <p:nvGraphicFramePr>
          <p:cNvPr id="2" name="Objet 1"/>
          <p:cNvGraphicFramePr>
            <a:graphicFrameLocks noGrp="1" noChangeAspect="1"/>
          </p:cNvGraphicFramePr>
          <p:nvPr>
            <p:extLst>
              <p:ext uri="{D42A27DB-BD31-4B8C-83A1-F6EECF244321}">
                <p14:modId xmlns:p14="http://schemas.microsoft.com/office/powerpoint/2010/main" val="1148200747"/>
              </p:ext>
            </p:extLst>
          </p:nvPr>
        </p:nvGraphicFramePr>
        <p:xfrm>
          <a:off x="2538413" y="696913"/>
          <a:ext cx="4113212" cy="981075"/>
        </p:xfrm>
        <a:graphic>
          <a:graphicData uri="http://schemas.openxmlformats.org/presentationml/2006/ole">
            <mc:AlternateContent xmlns:mc="http://schemas.openxmlformats.org/markup-compatibility/2006">
              <mc:Choice xmlns:v="urn:schemas-microsoft-com:vml" Requires="v">
                <p:oleObj spid="_x0000_s101382" name="Équation" r:id="rId8" imgW="1917360" imgH="457200" progId="Equation.3">
                  <p:embed/>
                </p:oleObj>
              </mc:Choice>
              <mc:Fallback>
                <p:oleObj name="Équation" r:id="rId8" imgW="1917360" imgH="457200" progId="Equation.3">
                  <p:embed/>
                  <p:pic>
                    <p:nvPicPr>
                      <p:cNvPr id="0" name=""/>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8413" y="696913"/>
                        <a:ext cx="411321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9808134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7757507F-10B3-4AAF-B049-0C3B7B97C7F9}" type="slidenum">
              <a:rPr lang="fr-FR" altLang="en-US"/>
              <a:pPr/>
              <a:t>21</a:t>
            </a:fld>
            <a:endParaRPr lang="fr-FR" altLang="en-US"/>
          </a:p>
        </p:txBody>
      </p:sp>
      <p:sp>
        <p:nvSpPr>
          <p:cNvPr id="1042434" name="Rectangle 2"/>
          <p:cNvSpPr>
            <a:spLocks noGrp="1" noChangeArrowheads="1"/>
          </p:cNvSpPr>
          <p:nvPr>
            <p:ph type="title"/>
          </p:nvPr>
        </p:nvSpPr>
        <p:spPr>
          <a:xfrm>
            <a:off x="1895475" y="0"/>
            <a:ext cx="5389563" cy="519113"/>
          </a:xfrm>
        </p:spPr>
        <p:txBody>
          <a:bodyPr/>
          <a:lstStyle/>
          <a:p>
            <a:r>
              <a:rPr lang="fr-FR"/>
              <a:t>Le canal H</a:t>
            </a:r>
            <a:r>
              <a:rPr lang="fr-FR">
                <a:sym typeface="Symbol" pitchFamily="18" charset="2"/>
              </a:rPr>
              <a:t> : simulation</a:t>
            </a:r>
          </a:p>
        </p:txBody>
      </p:sp>
      <p:pic>
        <p:nvPicPr>
          <p:cNvPr id="1042436"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176338"/>
            <a:ext cx="6916737" cy="4691062"/>
          </a:xfrm>
          <a:prstGeom prst="rect">
            <a:avLst/>
          </a:prstGeom>
          <a:noFill/>
          <a:extLst>
            <a:ext uri="{909E8E84-426E-40DD-AFC4-6F175D3DCCD1}">
              <a14:hiddenFill xmlns:a14="http://schemas.microsoft.com/office/drawing/2010/main">
                <a:solidFill>
                  <a:srgbClr val="FFFFFF"/>
                </a:solidFill>
              </a14:hiddenFill>
            </a:ext>
          </a:extLst>
        </p:spPr>
      </p:pic>
      <p:sp>
        <p:nvSpPr>
          <p:cNvPr id="1042443" name="Text Box 11"/>
          <p:cNvSpPr txBox="1">
            <a:spLocks noChangeArrowheads="1"/>
          </p:cNvSpPr>
          <p:nvPr/>
        </p:nvSpPr>
        <p:spPr bwMode="auto">
          <a:xfrm>
            <a:off x="5330825" y="2292350"/>
            <a:ext cx="8937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a:t>
            </a:r>
          </a:p>
        </p:txBody>
      </p:sp>
      <p:sp>
        <p:nvSpPr>
          <p:cNvPr id="1042444" name="Line 12"/>
          <p:cNvSpPr>
            <a:spLocks noChangeShapeType="1"/>
          </p:cNvSpPr>
          <p:nvPr/>
        </p:nvSpPr>
        <p:spPr bwMode="auto">
          <a:xfrm flipH="1">
            <a:off x="4597400" y="2730500"/>
            <a:ext cx="673100" cy="66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2450" name="Text Box 18"/>
          <p:cNvSpPr txBox="1">
            <a:spLocks noChangeArrowheads="1"/>
          </p:cNvSpPr>
          <p:nvPr/>
        </p:nvSpPr>
        <p:spPr bwMode="auto">
          <a:xfrm>
            <a:off x="1578190" y="5943600"/>
            <a:ext cx="59891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400"/>
              <a:t>Bosse = </a:t>
            </a:r>
            <a:r>
              <a:rPr lang="fr-FR" sz="2400" smtClean="0"/>
              <a:t>signature du boson </a:t>
            </a:r>
            <a:r>
              <a:rPr lang="fr-FR" sz="2400"/>
              <a:t>de Higgs</a:t>
            </a:r>
          </a:p>
        </p:txBody>
      </p:sp>
    </p:spTree>
    <p:extLst>
      <p:ext uri="{BB962C8B-B14F-4D97-AF65-F5344CB8AC3E}">
        <p14:creationId xmlns:p14="http://schemas.microsoft.com/office/powerpoint/2010/main" val="426585504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22</a:t>
            </a:fld>
            <a:endParaRPr lang="fr-FR" alt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98" r="12393"/>
          <a:stretch/>
        </p:blipFill>
        <p:spPr bwMode="auto">
          <a:xfrm>
            <a:off x="-1" y="2893"/>
            <a:ext cx="9144001" cy="682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numéro de diapositive 3"/>
          <p:cNvSpPr txBox="1">
            <a:spLocks/>
          </p:cNvSpPr>
          <p:nvPr/>
        </p:nvSpPr>
        <p:spPr bwMode="auto">
          <a:xfrm>
            <a:off x="8275316" y="6550852"/>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200" b="1" kern="1200">
                <a:solidFill>
                  <a:schemeClr val="tx2"/>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a:lstStyle>
          <a:p>
            <a:fld id="{0FA4E016-1DCD-41FD-BCC7-11B496DBA058}" type="slidenum">
              <a:rPr lang="fr-FR" altLang="en-US" smtClean="0"/>
              <a:pPr/>
              <a:t>22</a:t>
            </a:fld>
            <a:endParaRPr lang="fr-FR" altLang="en-US"/>
          </a:p>
        </p:txBody>
      </p:sp>
    </p:spTree>
    <p:extLst>
      <p:ext uri="{BB962C8B-B14F-4D97-AF65-F5344CB8AC3E}">
        <p14:creationId xmlns:p14="http://schemas.microsoft.com/office/powerpoint/2010/main" val="409532546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41" r="12658"/>
          <a:stretch/>
        </p:blipFill>
        <p:spPr bwMode="auto">
          <a:xfrm>
            <a:off x="1407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23</a:t>
            </a:fld>
            <a:endParaRPr lang="fr-FR" altLang="en-US"/>
          </a:p>
        </p:txBody>
      </p:sp>
    </p:spTree>
    <p:extLst>
      <p:ext uri="{BB962C8B-B14F-4D97-AF65-F5344CB8AC3E}">
        <p14:creationId xmlns:p14="http://schemas.microsoft.com/office/powerpoint/2010/main" val="26060032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18"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en-US" dirty="0"/>
          </a:p>
        </p:txBody>
      </p:sp>
      <p:pic>
        <p:nvPicPr>
          <p:cNvPr id="100354" name="Picture 2" descr="https://twiki.cern.ch/twiki/pub/AtlasPublic/HiggsPublicResults//Hgg-FixedScale-Shor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6097" y="544312"/>
            <a:ext cx="6505012" cy="63136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24</a:t>
            </a:fld>
            <a:endParaRPr lang="fr-FR" altLang="en-US"/>
          </a:p>
        </p:txBody>
      </p:sp>
    </p:spTree>
    <p:extLst>
      <p:ext uri="{BB962C8B-B14F-4D97-AF65-F5344CB8AC3E}">
        <p14:creationId xmlns:p14="http://schemas.microsoft.com/office/powerpoint/2010/main" val="320833516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17"/>
          <p:cNvGrpSpPr>
            <a:grpSpLocks/>
          </p:cNvGrpSpPr>
          <p:nvPr/>
        </p:nvGrpSpPr>
        <p:grpSpPr bwMode="auto">
          <a:xfrm>
            <a:off x="5949388" y="4586868"/>
            <a:ext cx="3082844" cy="2371381"/>
            <a:chOff x="3128" y="1686"/>
            <a:chExt cx="2632" cy="1738"/>
          </a:xfrm>
        </p:grpSpPr>
        <p:grpSp>
          <p:nvGrpSpPr>
            <p:cNvPr id="9" name="Group 15"/>
            <p:cNvGrpSpPr>
              <a:grpSpLocks/>
            </p:cNvGrpSpPr>
            <p:nvPr/>
          </p:nvGrpSpPr>
          <p:grpSpPr bwMode="auto">
            <a:xfrm>
              <a:off x="3211" y="1686"/>
              <a:ext cx="2549" cy="1636"/>
              <a:chOff x="3211" y="1686"/>
              <a:chExt cx="2549" cy="1636"/>
            </a:xfrm>
          </p:grpSpPr>
          <p:pic>
            <p:nvPicPr>
              <p:cNvPr id="11" name="Picture 12" descr="cms_collisionjuillet_r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 y="1686"/>
                <a:ext cx="2549" cy="16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4"/>
              <p:cNvSpPr>
                <a:spLocks noChangeArrowheads="1"/>
              </p:cNvSpPr>
              <p:nvPr/>
            </p:nvSpPr>
            <p:spPr bwMode="auto">
              <a:xfrm>
                <a:off x="3264" y="1736"/>
                <a:ext cx="976" cy="248"/>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 name="Rectangle 16"/>
            <p:cNvSpPr>
              <a:spLocks noChangeArrowheads="1"/>
            </p:cNvSpPr>
            <p:nvPr/>
          </p:nvSpPr>
          <p:spPr bwMode="auto">
            <a:xfrm>
              <a:off x="3128" y="2816"/>
              <a:ext cx="208" cy="608"/>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5" name="Group 13"/>
          <p:cNvGrpSpPr>
            <a:grpSpLocks/>
          </p:cNvGrpSpPr>
          <p:nvPr/>
        </p:nvGrpSpPr>
        <p:grpSpPr bwMode="auto">
          <a:xfrm>
            <a:off x="5758390" y="1430378"/>
            <a:ext cx="4195839" cy="3419414"/>
            <a:chOff x="-584" y="1409"/>
            <a:chExt cx="3619" cy="2911"/>
          </a:xfrm>
        </p:grpSpPr>
        <p:pic>
          <p:nvPicPr>
            <p:cNvPr id="6" name="Picture 9" descr="atlas_collisionjuillet_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 y="1409"/>
              <a:ext cx="3619" cy="29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p:cNvSpPr>
              <a:spLocks noChangeArrowheads="1"/>
            </p:cNvSpPr>
            <p:nvPr/>
          </p:nvSpPr>
          <p:spPr bwMode="auto">
            <a:xfrm>
              <a:off x="-516" y="1416"/>
              <a:ext cx="1032" cy="816"/>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fr-FR"/>
            </a:p>
          </p:txBody>
        </p:sp>
      </p:grpSp>
      <p:sp>
        <p:nvSpPr>
          <p:cNvPr id="27650" name="Titre 7"/>
          <p:cNvSpPr>
            <a:spLocks noGrp="1"/>
          </p:cNvSpPr>
          <p:nvPr>
            <p:ph type="title"/>
          </p:nvPr>
        </p:nvSpPr>
        <p:spPr>
          <a:xfrm>
            <a:off x="-71427"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fr-FR" dirty="0" smtClean="0"/>
          </a:p>
        </p:txBody>
      </p:sp>
      <p:sp>
        <p:nvSpPr>
          <p:cNvPr id="27651" name="Espace réservé du contenu 8"/>
          <p:cNvSpPr>
            <a:spLocks noGrp="1"/>
          </p:cNvSpPr>
          <p:nvPr>
            <p:ph idx="1"/>
          </p:nvPr>
        </p:nvSpPr>
        <p:spPr/>
        <p:txBody>
          <a:bodyPr/>
          <a:lstStyle/>
          <a:p>
            <a:r>
              <a:rPr lang="en-US" dirty="0" err="1" smtClean="0">
                <a:solidFill>
                  <a:schemeClr val="bg1"/>
                </a:solidFill>
              </a:rPr>
              <a:t>Une</a:t>
            </a:r>
            <a:r>
              <a:rPr lang="en-US" dirty="0" smtClean="0">
                <a:solidFill>
                  <a:schemeClr val="bg1"/>
                </a:solidFill>
              </a:rPr>
              <a:t> nouvelle </a:t>
            </a:r>
            <a:r>
              <a:rPr lang="en-US" dirty="0" err="1" smtClean="0">
                <a:solidFill>
                  <a:schemeClr val="bg1"/>
                </a:solidFill>
              </a:rPr>
              <a:t>particule</a:t>
            </a:r>
            <a:r>
              <a:rPr lang="en-US" dirty="0" smtClean="0">
                <a:solidFill>
                  <a:schemeClr val="bg1"/>
                </a:solidFill>
              </a:rPr>
              <a:t> a </a:t>
            </a:r>
            <a:r>
              <a:rPr lang="en-US" dirty="0" err="1" smtClean="0">
                <a:solidFill>
                  <a:schemeClr val="bg1"/>
                </a:solidFill>
              </a:rPr>
              <a:t>été</a:t>
            </a:r>
            <a:r>
              <a:rPr lang="en-US" dirty="0" smtClean="0">
                <a:solidFill>
                  <a:schemeClr val="bg1"/>
                </a:solidFill>
              </a:rPr>
              <a:t> </a:t>
            </a:r>
            <a:r>
              <a:rPr lang="en-US" dirty="0" err="1" smtClean="0">
                <a:solidFill>
                  <a:schemeClr val="bg1"/>
                </a:solidFill>
              </a:rPr>
              <a:t>découverte</a:t>
            </a:r>
            <a:endParaRPr lang="en-US" dirty="0" smtClean="0">
              <a:solidFill>
                <a:schemeClr val="bg1"/>
              </a:solidFill>
            </a:endParaRPr>
          </a:p>
          <a:p>
            <a:pPr lvl="1"/>
            <a:r>
              <a:rPr lang="en-US" dirty="0" err="1" smtClean="0">
                <a:solidFill>
                  <a:schemeClr val="bg1"/>
                </a:solidFill>
              </a:rPr>
              <a:t>Dans</a:t>
            </a:r>
            <a:r>
              <a:rPr lang="en-US" dirty="0" smtClean="0">
                <a:solidFill>
                  <a:schemeClr val="bg1"/>
                </a:solidFill>
              </a:rPr>
              <a:t> </a:t>
            </a:r>
            <a:r>
              <a:rPr lang="en-US" dirty="0" err="1" smtClean="0">
                <a:solidFill>
                  <a:schemeClr val="bg1"/>
                </a:solidFill>
              </a:rPr>
              <a:t>plusieurs</a:t>
            </a:r>
            <a:r>
              <a:rPr lang="en-US" dirty="0" smtClean="0">
                <a:solidFill>
                  <a:schemeClr val="bg1"/>
                </a:solidFill>
              </a:rPr>
              <a:t> </a:t>
            </a:r>
            <a:r>
              <a:rPr lang="en-US" dirty="0" err="1" smtClean="0">
                <a:solidFill>
                  <a:schemeClr val="bg1"/>
                </a:solidFill>
              </a:rPr>
              <a:t>canaux</a:t>
            </a:r>
            <a:r>
              <a:rPr lang="en-US" dirty="0" smtClean="0">
                <a:solidFill>
                  <a:schemeClr val="bg1"/>
                </a:solidFill>
              </a:rPr>
              <a:t>: </a:t>
            </a:r>
            <a:r>
              <a:rPr lang="en-US" dirty="0">
                <a:solidFill>
                  <a:schemeClr val="bg1"/>
                </a:solidFill>
                <a:sym typeface="Symbol"/>
              </a:rPr>
              <a:t>2</a:t>
            </a:r>
            <a:r>
              <a:rPr lang="en-US" dirty="0" smtClean="0">
                <a:solidFill>
                  <a:schemeClr val="bg1"/>
                </a:solidFill>
                <a:sym typeface="Symbol"/>
              </a:rPr>
              <a:t>, 4 leptons, 2W </a:t>
            </a:r>
            <a:endParaRPr lang="en-US" dirty="0" smtClean="0">
              <a:solidFill>
                <a:schemeClr val="bg1"/>
              </a:solidFill>
            </a:endParaRPr>
          </a:p>
          <a:p>
            <a:pPr lvl="1"/>
            <a:r>
              <a:rPr lang="en-US" smtClean="0">
                <a:solidFill>
                  <a:schemeClr val="bg1"/>
                </a:solidFill>
              </a:rPr>
              <a:t>Independamment par </a:t>
            </a:r>
            <a:r>
              <a:rPr lang="en-US" smtClean="0">
                <a:solidFill>
                  <a:schemeClr val="bg1"/>
                </a:solidFill>
              </a:rPr>
              <a:t>ATLAS </a:t>
            </a:r>
            <a:r>
              <a:rPr lang="en-US" dirty="0" smtClean="0">
                <a:solidFill>
                  <a:schemeClr val="bg1"/>
                </a:solidFill>
              </a:rPr>
              <a:t>et CMS</a:t>
            </a:r>
          </a:p>
          <a:p>
            <a:pPr lvl="1"/>
            <a:r>
              <a:rPr lang="en-US" dirty="0" smtClean="0">
                <a:solidFill>
                  <a:schemeClr val="bg1"/>
                </a:solidFill>
              </a:rPr>
              <a:t>Masse</a:t>
            </a:r>
            <a:r>
              <a:rPr lang="en-US" smtClean="0">
                <a:solidFill>
                  <a:schemeClr val="bg1"/>
                </a:solidFill>
              </a:rPr>
              <a:t>: 125 GeV/c</a:t>
            </a:r>
            <a:r>
              <a:rPr lang="en-US" baseline="30000" smtClean="0">
                <a:solidFill>
                  <a:schemeClr val="bg1"/>
                </a:solidFill>
              </a:rPr>
              <a:t>2</a:t>
            </a:r>
            <a:r>
              <a:rPr lang="en-US" smtClean="0">
                <a:solidFill>
                  <a:schemeClr val="bg1"/>
                </a:solidFill>
              </a:rPr>
              <a:t> (133 </a:t>
            </a:r>
            <a:r>
              <a:rPr lang="en-US" smtClean="0">
                <a:solidFill>
                  <a:schemeClr val="bg1"/>
                </a:solidFill>
                <a:sym typeface="Symbol"/>
              </a:rPr>
              <a:t> </a:t>
            </a:r>
            <a:r>
              <a:rPr lang="en-US" smtClean="0">
                <a:solidFill>
                  <a:schemeClr val="bg1"/>
                </a:solidFill>
              </a:rPr>
              <a:t>m</a:t>
            </a:r>
            <a:r>
              <a:rPr lang="en-US" baseline="-25000" smtClean="0">
                <a:solidFill>
                  <a:schemeClr val="bg1"/>
                </a:solidFill>
              </a:rPr>
              <a:t>proton</a:t>
            </a:r>
            <a:r>
              <a:rPr lang="en-US" smtClean="0">
                <a:solidFill>
                  <a:schemeClr val="bg1"/>
                </a:solidFill>
              </a:rPr>
              <a:t>)</a:t>
            </a:r>
            <a:endParaRPr lang="en-US" dirty="0" smtClean="0">
              <a:solidFill>
                <a:schemeClr val="bg1"/>
              </a:solidFill>
            </a:endParaRPr>
          </a:p>
          <a:p>
            <a:pPr lvl="1"/>
            <a:r>
              <a:rPr lang="en-US" dirty="0" err="1" smtClean="0">
                <a:solidFill>
                  <a:schemeClr val="bg1"/>
                </a:solidFill>
              </a:rPr>
              <a:t>C’est</a:t>
            </a:r>
            <a:r>
              <a:rPr lang="en-US" dirty="0" smtClean="0">
                <a:solidFill>
                  <a:schemeClr val="bg1"/>
                </a:solidFill>
              </a:rPr>
              <a:t> </a:t>
            </a:r>
            <a:r>
              <a:rPr lang="en-US" smtClean="0">
                <a:solidFill>
                  <a:schemeClr val="bg1"/>
                </a:solidFill>
              </a:rPr>
              <a:t>un boson</a:t>
            </a:r>
          </a:p>
          <a:p>
            <a:pPr marL="344487" lvl="1" indent="0">
              <a:buNone/>
            </a:pPr>
            <a:endParaRPr lang="en-US" sz="1000" dirty="0" smtClean="0">
              <a:solidFill>
                <a:schemeClr val="bg1"/>
              </a:solidFill>
            </a:endParaRPr>
          </a:p>
          <a:p>
            <a:r>
              <a:rPr lang="en-US" dirty="0" err="1" smtClean="0">
                <a:solidFill>
                  <a:schemeClr val="bg1"/>
                </a:solidFill>
              </a:rPr>
              <a:t>Mais</a:t>
            </a:r>
            <a:r>
              <a:rPr lang="en-US" dirty="0" smtClean="0">
                <a:solidFill>
                  <a:schemeClr val="bg1"/>
                </a:solidFill>
              </a:rPr>
              <a:t> </a:t>
            </a:r>
            <a:r>
              <a:rPr lang="en-US" dirty="0" err="1" smtClean="0">
                <a:solidFill>
                  <a:schemeClr val="bg1"/>
                </a:solidFill>
              </a:rPr>
              <a:t>est</a:t>
            </a:r>
            <a:r>
              <a:rPr lang="en-US" dirty="0" smtClean="0">
                <a:solidFill>
                  <a:schemeClr val="bg1"/>
                </a:solidFill>
              </a:rPr>
              <a:t> </a:t>
            </a:r>
            <a:r>
              <a:rPr lang="en-US" dirty="0" err="1" smtClean="0">
                <a:solidFill>
                  <a:schemeClr val="bg1"/>
                </a:solidFill>
              </a:rPr>
              <a:t>ce</a:t>
            </a:r>
            <a:r>
              <a:rPr lang="en-US" dirty="0" smtClean="0">
                <a:solidFill>
                  <a:schemeClr val="bg1"/>
                </a:solidFill>
              </a:rPr>
              <a:t> le boson de Higgs du MS?</a:t>
            </a:r>
          </a:p>
          <a:p>
            <a:pPr lvl="1"/>
            <a:r>
              <a:rPr lang="en-US" dirty="0" err="1" smtClean="0">
                <a:solidFill>
                  <a:schemeClr val="bg1"/>
                </a:solidFill>
              </a:rPr>
              <a:t>Nombre</a:t>
            </a:r>
            <a:r>
              <a:rPr lang="en-US" dirty="0" smtClean="0">
                <a:solidFill>
                  <a:schemeClr val="bg1"/>
                </a:solidFill>
              </a:rPr>
              <a:t> </a:t>
            </a:r>
            <a:r>
              <a:rPr lang="en-US" dirty="0" err="1" smtClean="0">
                <a:solidFill>
                  <a:schemeClr val="bg1"/>
                </a:solidFill>
              </a:rPr>
              <a:t>quantique</a:t>
            </a:r>
            <a:r>
              <a:rPr lang="en-US" dirty="0" smtClean="0">
                <a:solidFill>
                  <a:schemeClr val="bg1"/>
                </a:solidFill>
              </a:rPr>
              <a:t>? (~carte </a:t>
            </a:r>
            <a:r>
              <a:rPr lang="en-US" dirty="0" err="1" smtClean="0">
                <a:solidFill>
                  <a:schemeClr val="bg1"/>
                </a:solidFill>
              </a:rPr>
              <a:t>d’identité</a:t>
            </a:r>
            <a:r>
              <a:rPr lang="en-US" dirty="0" smtClean="0">
                <a:solidFill>
                  <a:schemeClr val="bg1"/>
                </a:solidFill>
              </a:rPr>
              <a:t>)</a:t>
            </a:r>
          </a:p>
          <a:p>
            <a:pPr lvl="1"/>
            <a:r>
              <a:rPr lang="en-US" smtClean="0">
                <a:solidFill>
                  <a:schemeClr val="bg1"/>
                </a:solidFill>
              </a:rPr>
              <a:t>Couplage </a:t>
            </a:r>
            <a:r>
              <a:rPr lang="en-US" dirty="0" smtClean="0">
                <a:solidFill>
                  <a:schemeClr val="bg1"/>
                </a:solidFill>
              </a:rPr>
              <a:t>aux </a:t>
            </a:r>
            <a:r>
              <a:rPr lang="en-US" err="1" smtClean="0">
                <a:solidFill>
                  <a:schemeClr val="bg1"/>
                </a:solidFill>
              </a:rPr>
              <a:t>autres</a:t>
            </a:r>
            <a:r>
              <a:rPr lang="en-US" smtClean="0">
                <a:solidFill>
                  <a:schemeClr val="bg1"/>
                </a:solidFill>
              </a:rPr>
              <a:t> </a:t>
            </a:r>
            <a:r>
              <a:rPr lang="en-US" smtClean="0">
                <a:solidFill>
                  <a:schemeClr val="bg1"/>
                </a:solidFill>
              </a:rPr>
              <a:t>particules?</a:t>
            </a:r>
          </a:p>
          <a:p>
            <a:pPr marL="344487" lvl="1" indent="0">
              <a:buNone/>
            </a:pPr>
            <a:endParaRPr lang="en-US" sz="1000" smtClean="0">
              <a:solidFill>
                <a:schemeClr val="bg1"/>
              </a:solidFill>
            </a:endParaRPr>
          </a:p>
          <a:p>
            <a:r>
              <a:rPr lang="en-US" smtClean="0">
                <a:solidFill>
                  <a:schemeClr val="bg1"/>
                </a:solidFill>
                <a:sym typeface="Symbol"/>
              </a:rPr>
              <a:t>Prix Nobel 2013</a:t>
            </a:r>
            <a:br>
              <a:rPr lang="en-US" smtClean="0">
                <a:solidFill>
                  <a:schemeClr val="bg1"/>
                </a:solidFill>
                <a:sym typeface="Symbol"/>
              </a:rPr>
            </a:br>
            <a:r>
              <a:rPr lang="en-US" smtClean="0">
                <a:solidFill>
                  <a:schemeClr val="bg1"/>
                </a:solidFill>
                <a:sym typeface="Symbol"/>
              </a:rPr>
              <a:t>pour P.Higgs et F.Englert</a:t>
            </a:r>
            <a:endParaRPr lang="en-US" smtClean="0">
              <a:solidFill>
                <a:schemeClr val="bg1"/>
              </a:solidFill>
            </a:endParaRPr>
          </a:p>
          <a:p>
            <a:pPr marL="344487" lvl="1" indent="0">
              <a:buNone/>
            </a:pPr>
            <a:endParaRPr lang="en-US" sz="1000" dirty="0" smtClean="0">
              <a:solidFill>
                <a:schemeClr val="bg1"/>
              </a:solidFill>
            </a:endParaRPr>
          </a:p>
          <a:p>
            <a:r>
              <a:rPr lang="en-US" dirty="0" err="1" smtClean="0">
                <a:solidFill>
                  <a:schemeClr val="bg1"/>
                </a:solidFill>
              </a:rPr>
              <a:t>Est</a:t>
            </a:r>
            <a:r>
              <a:rPr lang="en-US" dirty="0" smtClean="0">
                <a:solidFill>
                  <a:schemeClr val="bg1"/>
                </a:solidFill>
              </a:rPr>
              <a:t> </a:t>
            </a:r>
            <a:r>
              <a:rPr lang="en-US" dirty="0" err="1" smtClean="0">
                <a:solidFill>
                  <a:schemeClr val="bg1"/>
                </a:solidFill>
              </a:rPr>
              <a:t>ce</a:t>
            </a:r>
            <a:r>
              <a:rPr lang="en-US" dirty="0" smtClean="0">
                <a:solidFill>
                  <a:schemeClr val="bg1"/>
                </a:solidFill>
              </a:rPr>
              <a:t> </a:t>
            </a:r>
            <a:r>
              <a:rPr lang="en-US" dirty="0" err="1" smtClean="0">
                <a:solidFill>
                  <a:schemeClr val="bg1"/>
                </a:solidFill>
              </a:rPr>
              <a:t>une</a:t>
            </a:r>
            <a:r>
              <a:rPr lang="en-US" dirty="0" smtClean="0">
                <a:solidFill>
                  <a:schemeClr val="bg1"/>
                </a:solidFill>
              </a:rPr>
              <a:t> </a:t>
            </a:r>
            <a:r>
              <a:rPr lang="en-US" dirty="0" err="1" smtClean="0">
                <a:solidFill>
                  <a:schemeClr val="bg1"/>
                </a:solidFill>
              </a:rPr>
              <a:t>particule</a:t>
            </a:r>
            <a:r>
              <a:rPr lang="en-US" dirty="0" smtClean="0">
                <a:solidFill>
                  <a:schemeClr val="bg1"/>
                </a:solidFill>
              </a:rPr>
              <a:t> </a:t>
            </a:r>
            <a:r>
              <a:rPr lang="en-US" err="1" smtClean="0">
                <a:solidFill>
                  <a:schemeClr val="bg1"/>
                </a:solidFill>
              </a:rPr>
              <a:t>élementaire</a:t>
            </a:r>
            <a:r>
              <a:rPr lang="en-US" smtClean="0">
                <a:solidFill>
                  <a:schemeClr val="bg1"/>
                </a:solidFill>
              </a:rPr>
              <a:t>?</a:t>
            </a:r>
          </a:p>
          <a:p>
            <a:pPr marL="0" indent="0">
              <a:buNone/>
            </a:pPr>
            <a:endParaRPr lang="en-US" sz="1000" dirty="0" smtClean="0">
              <a:solidFill>
                <a:schemeClr val="bg1"/>
              </a:solidFill>
            </a:endParaRPr>
          </a:p>
          <a:p>
            <a:r>
              <a:rPr lang="en-US" dirty="0" smtClean="0">
                <a:solidFill>
                  <a:schemeClr val="bg1"/>
                </a:solidFill>
              </a:rPr>
              <a:t>Y a </a:t>
            </a:r>
            <a:r>
              <a:rPr lang="en-US" dirty="0" err="1" smtClean="0">
                <a:solidFill>
                  <a:schemeClr val="bg1"/>
                </a:solidFill>
              </a:rPr>
              <a:t>t’il</a:t>
            </a:r>
            <a:r>
              <a:rPr lang="en-US" dirty="0" smtClean="0">
                <a:solidFill>
                  <a:schemeClr val="bg1"/>
                </a:solidFill>
              </a:rPr>
              <a:t> </a:t>
            </a:r>
            <a:r>
              <a:rPr lang="en-US" dirty="0" err="1" smtClean="0">
                <a:solidFill>
                  <a:schemeClr val="bg1"/>
                </a:solidFill>
              </a:rPr>
              <a:t>d’autres</a:t>
            </a:r>
            <a:r>
              <a:rPr lang="en-US" dirty="0" smtClean="0">
                <a:solidFill>
                  <a:schemeClr val="bg1"/>
                </a:solidFill>
              </a:rPr>
              <a:t> bosons de Higgs?</a:t>
            </a:r>
          </a:p>
          <a:p>
            <a:pPr lvl="1"/>
            <a:endParaRPr lang="en-US" dirty="0" smtClean="0">
              <a:solidFill>
                <a:schemeClr val="bg1"/>
              </a:solidFill>
            </a:endParaRPr>
          </a:p>
        </p:txBody>
      </p:sp>
      <p:sp>
        <p:nvSpPr>
          <p:cNvPr id="2" name="Espace réservé du numéro de diapositive 1"/>
          <p:cNvSpPr>
            <a:spLocks noGrp="1"/>
          </p:cNvSpPr>
          <p:nvPr>
            <p:ph type="sldNum" sz="quarter" idx="10"/>
          </p:nvPr>
        </p:nvSpPr>
        <p:spPr/>
        <p:txBody>
          <a:bodyPr/>
          <a:lstStyle/>
          <a:p>
            <a:pPr>
              <a:defRPr/>
            </a:pPr>
            <a:fld id="{13BC8E82-106D-482C-BF01-23DEFAA648D8}" type="slidenum">
              <a:rPr lang="fr-FR" altLang="en-US" smtClean="0"/>
              <a:pPr>
                <a:defRPr/>
              </a:pPr>
              <a:t>25</a:t>
            </a:fld>
            <a:endParaRPr lang="fr-FR" alt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363" y="673100"/>
            <a:ext cx="1436687" cy="364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26</a:t>
            </a:fld>
            <a:endParaRPr lang="fr-FR" altLang="en-US" sz="1200" smtClean="0">
              <a:solidFill>
                <a:schemeClr val="tx2"/>
              </a:solidFill>
            </a:endParaRPr>
          </a:p>
        </p:txBody>
      </p:sp>
      <p:sp>
        <p:nvSpPr>
          <p:cNvPr id="30723" name="Rectangle 2"/>
          <p:cNvSpPr>
            <a:spLocks noGrp="1" noChangeArrowheads="1"/>
          </p:cNvSpPr>
          <p:nvPr>
            <p:ph type="title"/>
          </p:nvPr>
        </p:nvSpPr>
        <p:spPr>
          <a:xfrm>
            <a:off x="3695606" y="0"/>
            <a:ext cx="1792478" cy="523220"/>
          </a:xfrm>
        </p:spPr>
        <p:txBody>
          <a:bodyPr/>
          <a:lstStyle/>
          <a:p>
            <a:pPr eaLnBrk="1" hangingPunct="1"/>
            <a:r>
              <a:rPr lang="fr-FR" dirty="0" smtClean="0"/>
              <a:t>Résumé</a:t>
            </a:r>
          </a:p>
        </p:txBody>
      </p:sp>
      <p:sp>
        <p:nvSpPr>
          <p:cNvPr id="30724" name="Rectangle 3"/>
          <p:cNvSpPr>
            <a:spLocks noGrp="1" noChangeArrowheads="1"/>
          </p:cNvSpPr>
          <p:nvPr>
            <p:ph type="body" idx="1"/>
          </p:nvPr>
        </p:nvSpPr>
        <p:spPr>
          <a:xfrm>
            <a:off x="174625" y="719138"/>
            <a:ext cx="8843963" cy="6138862"/>
          </a:xfrm>
        </p:spPr>
        <p:txBody>
          <a:bodyPr/>
          <a:lstStyle/>
          <a:p>
            <a:pPr eaLnBrk="1" hangingPunct="1">
              <a:lnSpc>
                <a:spcPct val="80000"/>
              </a:lnSpc>
            </a:pPr>
            <a:r>
              <a:rPr lang="fr-FR" sz="2400" b="1" dirty="0" smtClean="0"/>
              <a:t>Particules de matières: </a:t>
            </a:r>
            <a:r>
              <a:rPr lang="fr-FR" sz="2400" b="1" dirty="0" smtClean="0">
                <a:solidFill>
                  <a:srgbClr val="FF0000"/>
                </a:solidFill>
              </a:rPr>
              <a:t>fermions</a:t>
            </a:r>
          </a:p>
          <a:p>
            <a:pPr lvl="1" eaLnBrk="1" hangingPunct="1">
              <a:lnSpc>
                <a:spcPct val="80000"/>
              </a:lnSpc>
            </a:pPr>
            <a:r>
              <a:rPr lang="fr-FR" sz="1800" dirty="0" smtClean="0"/>
              <a:t>Particules stables et « utiles » pour </a:t>
            </a:r>
            <a:r>
              <a:rPr lang="fr-FR" sz="1800" dirty="0" err="1" smtClean="0"/>
              <a:t>batir</a:t>
            </a:r>
            <a:r>
              <a:rPr lang="fr-FR" sz="1800" dirty="0" smtClean="0"/>
              <a:t> l’univers:</a:t>
            </a:r>
          </a:p>
          <a:p>
            <a:pPr lvl="2" eaLnBrk="1" hangingPunct="1">
              <a:lnSpc>
                <a:spcPct val="80000"/>
              </a:lnSpc>
            </a:pPr>
            <a:r>
              <a:rPr lang="fr-FR" sz="1600" dirty="0" smtClean="0"/>
              <a:t>électron, quark up et quark down</a:t>
            </a:r>
          </a:p>
          <a:p>
            <a:pPr lvl="3" eaLnBrk="1" hangingPunct="1">
              <a:lnSpc>
                <a:spcPct val="80000"/>
              </a:lnSpc>
            </a:pPr>
            <a:r>
              <a:rPr lang="fr-FR" sz="1400" dirty="0" smtClean="0"/>
              <a:t>proton = 2 quarks u et un quark d</a:t>
            </a:r>
          </a:p>
          <a:p>
            <a:pPr lvl="1" eaLnBrk="1" hangingPunct="1">
              <a:lnSpc>
                <a:spcPct val="80000"/>
              </a:lnSpc>
            </a:pPr>
            <a:r>
              <a:rPr lang="fr-FR" sz="1800" dirty="0" smtClean="0"/>
              <a:t>Particules instables:</a:t>
            </a:r>
          </a:p>
          <a:p>
            <a:pPr lvl="2" eaLnBrk="1" hangingPunct="1">
              <a:lnSpc>
                <a:spcPct val="80000"/>
              </a:lnSpc>
            </a:pPr>
            <a:r>
              <a:rPr lang="fr-FR" sz="1600" dirty="0" smtClean="0"/>
              <a:t>muon, tau, quark </a:t>
            </a:r>
            <a:r>
              <a:rPr lang="fr-FR" sz="1600" dirty="0"/>
              <a:t>é</a:t>
            </a:r>
            <a:r>
              <a:rPr lang="fr-FR" sz="1600" dirty="0" smtClean="0"/>
              <a:t>trange,…</a:t>
            </a:r>
          </a:p>
          <a:p>
            <a:pPr lvl="1" eaLnBrk="1" hangingPunct="1">
              <a:lnSpc>
                <a:spcPct val="80000"/>
              </a:lnSpc>
            </a:pPr>
            <a:r>
              <a:rPr lang="fr-FR" sz="2200" dirty="0" smtClean="0"/>
              <a:t>A chaque particule est associée une antiparticule</a:t>
            </a:r>
          </a:p>
          <a:p>
            <a:pPr lvl="1" eaLnBrk="1" hangingPunct="1">
              <a:lnSpc>
                <a:spcPct val="80000"/>
              </a:lnSpc>
            </a:pPr>
            <a:endParaRPr lang="fr-FR" sz="1800" dirty="0" smtClean="0"/>
          </a:p>
          <a:p>
            <a:pPr eaLnBrk="1" hangingPunct="1">
              <a:lnSpc>
                <a:spcPct val="80000"/>
              </a:lnSpc>
            </a:pPr>
            <a:r>
              <a:rPr lang="fr-FR" sz="2400" b="1" dirty="0" smtClean="0"/>
              <a:t>Particules d’interactions:</a:t>
            </a:r>
            <a:r>
              <a:rPr lang="fr-FR" sz="2400" dirty="0" smtClean="0"/>
              <a:t> </a:t>
            </a:r>
            <a:r>
              <a:rPr lang="fr-FR" sz="2400" b="1" dirty="0" smtClean="0">
                <a:solidFill>
                  <a:srgbClr val="FF0000"/>
                </a:solidFill>
              </a:rPr>
              <a:t>bosons</a:t>
            </a:r>
          </a:p>
          <a:p>
            <a:pPr lvl="1" eaLnBrk="1" hangingPunct="1">
              <a:lnSpc>
                <a:spcPct val="80000"/>
              </a:lnSpc>
            </a:pPr>
            <a:r>
              <a:rPr lang="fr-FR" sz="1800" dirty="0" smtClean="0"/>
              <a:t>Photon: interaction électromagnétique</a:t>
            </a:r>
          </a:p>
          <a:p>
            <a:pPr lvl="1" eaLnBrk="1" hangingPunct="1">
              <a:lnSpc>
                <a:spcPct val="80000"/>
              </a:lnSpc>
            </a:pPr>
            <a:r>
              <a:rPr lang="fr-FR" sz="1800" dirty="0" smtClean="0"/>
              <a:t>Boson Z/W: interaction faible</a:t>
            </a:r>
          </a:p>
          <a:p>
            <a:pPr lvl="1" eaLnBrk="1" hangingPunct="1">
              <a:lnSpc>
                <a:spcPct val="80000"/>
              </a:lnSpc>
            </a:pPr>
            <a:r>
              <a:rPr lang="fr-FR" sz="1800" dirty="0" smtClean="0"/>
              <a:t>Gluon: interaction forte</a:t>
            </a:r>
          </a:p>
          <a:p>
            <a:pPr lvl="1" eaLnBrk="1" hangingPunct="1">
              <a:lnSpc>
                <a:spcPct val="80000"/>
              </a:lnSpc>
            </a:pPr>
            <a:endParaRPr lang="fr-FR" sz="1800" dirty="0" smtClean="0"/>
          </a:p>
          <a:p>
            <a:pPr eaLnBrk="1" hangingPunct="1">
              <a:lnSpc>
                <a:spcPct val="80000"/>
              </a:lnSpc>
            </a:pPr>
            <a:r>
              <a:rPr lang="fr-FR" sz="2400" dirty="0" smtClean="0"/>
              <a:t>Le </a:t>
            </a:r>
            <a:r>
              <a:rPr lang="fr-FR" sz="2400" b="1" dirty="0" smtClean="0">
                <a:solidFill>
                  <a:srgbClr val="FF0000"/>
                </a:solidFill>
              </a:rPr>
              <a:t>Modèle Standard</a:t>
            </a:r>
            <a:r>
              <a:rPr lang="fr-FR" sz="2400" dirty="0" smtClean="0">
                <a:solidFill>
                  <a:srgbClr val="FF0000"/>
                </a:solidFill>
              </a:rPr>
              <a:t> </a:t>
            </a:r>
            <a:r>
              <a:rPr lang="fr-FR" sz="2400" dirty="0" smtClean="0"/>
              <a:t>est le cadre théorique qui permet de décrire les particules et leurs interactions</a:t>
            </a:r>
          </a:p>
          <a:p>
            <a:pPr lvl="1" eaLnBrk="1" hangingPunct="1">
              <a:lnSpc>
                <a:spcPct val="80000"/>
              </a:lnSpc>
            </a:pPr>
            <a:r>
              <a:rPr lang="fr-FR" sz="2200" dirty="0" smtClean="0"/>
              <a:t>La </a:t>
            </a:r>
            <a:r>
              <a:rPr lang="fr-FR" sz="2200" b="1" dirty="0" smtClean="0">
                <a:solidFill>
                  <a:srgbClr val="FF0000"/>
                </a:solidFill>
              </a:rPr>
              <a:t>masse des particules élémentaires </a:t>
            </a:r>
            <a:r>
              <a:rPr lang="fr-FR" sz="2200" dirty="0" smtClean="0"/>
              <a:t>proviendrait de l’interaction avec le </a:t>
            </a:r>
            <a:r>
              <a:rPr lang="fr-FR" sz="2200" b="1" dirty="0" smtClean="0">
                <a:solidFill>
                  <a:srgbClr val="FF0000"/>
                </a:solidFill>
              </a:rPr>
              <a:t>champ de Higgs</a:t>
            </a:r>
          </a:p>
          <a:p>
            <a:pPr eaLnBrk="1" hangingPunct="1">
              <a:lnSpc>
                <a:spcPct val="80000"/>
              </a:lnSpc>
            </a:pPr>
            <a:endParaRPr lang="fr-FR" sz="2400" dirty="0" smtClean="0"/>
          </a:p>
          <a:p>
            <a:pPr eaLnBrk="1" hangingPunct="1">
              <a:lnSpc>
                <a:spcPct val="80000"/>
              </a:lnSpc>
            </a:pPr>
            <a:r>
              <a:rPr lang="fr-FR" sz="2400" dirty="0" smtClean="0"/>
              <a:t>Une nouvelle particule a été découverte au CERN</a:t>
            </a:r>
          </a:p>
          <a:p>
            <a:pPr lvl="1" eaLnBrk="1" hangingPunct="1">
              <a:lnSpc>
                <a:spcPct val="80000"/>
              </a:lnSpc>
            </a:pPr>
            <a:r>
              <a:rPr lang="fr-FR" sz="2200" dirty="0" smtClean="0"/>
              <a:t>Est-ce bien le </a:t>
            </a:r>
            <a:r>
              <a:rPr lang="fr-FR" sz="2200" b="1" dirty="0" smtClean="0">
                <a:solidFill>
                  <a:srgbClr val="FF0000"/>
                </a:solidFill>
              </a:rPr>
              <a:t>boson de Higgs</a:t>
            </a:r>
            <a:r>
              <a:rPr lang="fr-FR" sz="2200" dirty="0" smtClean="0">
                <a:solidFill>
                  <a:srgbClr val="FF0000"/>
                </a:solidFill>
              </a:rPr>
              <a:t> </a:t>
            </a:r>
            <a:r>
              <a:rPr lang="fr-FR" sz="2200" dirty="0" smtClean="0"/>
              <a:t>du Modèle Standard?</a:t>
            </a:r>
            <a:endParaRPr lang="fr-FR" sz="2000" dirty="0" smtClean="0"/>
          </a:p>
          <a:p>
            <a:pPr eaLnBrk="1" hangingPunct="1">
              <a:lnSpc>
                <a:spcPct val="80000"/>
              </a:lnSpc>
            </a:pPr>
            <a:endParaRPr lang="fr-FR" sz="2400" dirty="0" smtClean="0"/>
          </a:p>
        </p:txBody>
      </p:sp>
    </p:spTree>
    <p:extLst>
      <p:ext uri="{BB962C8B-B14F-4D97-AF65-F5344CB8AC3E}">
        <p14:creationId xmlns:p14="http://schemas.microsoft.com/office/powerpoint/2010/main" val="203658260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sp>
        <p:nvSpPr>
          <p:cNvPr id="23555"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sp>
        <p:nvSpPr>
          <p:cNvPr id="23556" name="ZoneTexte 4"/>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fld id="{E2AEF395-8059-4A9D-ABDF-06C2249D1F5D}" type="slidenum">
              <a:rPr lang="fr-FR" altLang="fr-FR" sz="2400" b="1"/>
              <a:pPr algn="ctr" eaLnBrk="1" hangingPunct="1">
                <a:spcBef>
                  <a:spcPct val="0"/>
                </a:spcBef>
                <a:buFontTx/>
                <a:buNone/>
              </a:pPr>
              <a:t>27</a:t>
            </a:fld>
            <a:endParaRPr lang="fr-FR" altLang="fr-FR" sz="2400" b="1"/>
          </a:p>
        </p:txBody>
      </p:sp>
      <p:sp>
        <p:nvSpPr>
          <p:cNvPr id="35847" name="Espace réservé du numéro de diapositive 3"/>
          <p:cNvSpPr>
            <a:spLocks noGrp="1"/>
          </p:cNvSpPr>
          <p:nvPr>
            <p:ph type="sldNum" sz="quarter" idx="4294967295"/>
          </p:nvPr>
        </p:nvSpPr>
        <p:spPr>
          <a:xfrm>
            <a:off x="8305800" y="6553200"/>
            <a:ext cx="838200" cy="304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fld id="{6B436023-DA03-4DAA-8797-52647E26B519}" type="slidenum">
              <a:rPr lang="fr-FR" altLang="en-US" sz="1200" smtClean="0">
                <a:solidFill>
                  <a:schemeClr val="tx2"/>
                </a:solidFill>
                <a:latin typeface="Verdana" pitchFamily="34" charset="0"/>
              </a:rPr>
              <a:pPr eaLnBrk="1" hangingPunct="1">
                <a:spcBef>
                  <a:spcPct val="0"/>
                </a:spcBef>
                <a:buFontTx/>
                <a:buNone/>
                <a:defRPr/>
              </a:pPr>
              <a:t>27</a:t>
            </a:fld>
            <a:endParaRPr lang="fr-FR" altLang="en-US" sz="1200" smtClean="0">
              <a:solidFill>
                <a:schemeClr val="tx2"/>
              </a:solidFill>
              <a:latin typeface="Verdana" pitchFamily="34" charset="0"/>
            </a:endParaRPr>
          </a:p>
        </p:txBody>
      </p:sp>
      <p:sp>
        <p:nvSpPr>
          <p:cNvPr id="23558"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pic>
        <p:nvPicPr>
          <p:cNvPr id="23559" name="Image 1"/>
          <p:cNvPicPr>
            <a:picLocks noChangeAspect="1"/>
          </p:cNvPicPr>
          <p:nvPr/>
        </p:nvPicPr>
        <p:blipFill>
          <a:blip r:embed="rId3" cstate="print">
            <a:extLst>
              <a:ext uri="{28A0092B-C50C-407E-A947-70E740481C1C}">
                <a14:useLocalDpi xmlns:a14="http://schemas.microsoft.com/office/drawing/2010/main" val="0"/>
              </a:ext>
            </a:extLst>
          </a:blip>
          <a:srcRect l="6512" t="5969" r="7141" b="9840"/>
          <a:stretch>
            <a:fillRect/>
          </a:stretch>
        </p:blipFill>
        <p:spPr bwMode="auto">
          <a:xfrm>
            <a:off x="1231900" y="557213"/>
            <a:ext cx="663257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Ellipse 12"/>
          <p:cNvSpPr>
            <a:spLocks noChangeArrowheads="1"/>
          </p:cNvSpPr>
          <p:nvPr/>
        </p:nvSpPr>
        <p:spPr bwMode="auto">
          <a:xfrm>
            <a:off x="4259263" y="2828925"/>
            <a:ext cx="1168400" cy="1230313"/>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fr-FR" altLang="fr-FR" sz="1400">
              <a:latin typeface="Verdana" pitchFamily="34" charset="0"/>
            </a:endParaRPr>
          </a:p>
        </p:txBody>
      </p:sp>
      <p:pic>
        <p:nvPicPr>
          <p:cNvPr id="23562" name="Image 3"/>
          <p:cNvPicPr>
            <a:picLocks noChangeAspect="1"/>
          </p:cNvPicPr>
          <p:nvPr/>
        </p:nvPicPr>
        <p:blipFill>
          <a:blip r:embed="rId4">
            <a:extLst>
              <a:ext uri="{28A0092B-C50C-407E-A947-70E740481C1C}">
                <a14:useLocalDpi xmlns:a14="http://schemas.microsoft.com/office/drawing/2010/main" val="0"/>
              </a:ext>
            </a:extLst>
          </a:blip>
          <a:srcRect l="28978" t="1270" r="26407" b="84508"/>
          <a:stretch>
            <a:fillRect/>
          </a:stretch>
        </p:blipFill>
        <p:spPr bwMode="auto">
          <a:xfrm>
            <a:off x="3559175" y="5878513"/>
            <a:ext cx="25685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0"/>
          <p:cNvSpPr txBox="1">
            <a:spLocks noChangeArrowheads="1"/>
          </p:cNvSpPr>
          <p:nvPr/>
        </p:nvSpPr>
        <p:spPr bwMode="auto">
          <a:xfrm rot="-5400000">
            <a:off x="-281782" y="2894807"/>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fr-FR" altLang="fr-FR" sz="3600" b="1">
                <a:solidFill>
                  <a:schemeClr val="bg1"/>
                </a:solidFill>
                <a:latin typeface="Verdana" pitchFamily="34" charset="0"/>
              </a:rPr>
              <a:t>Matière</a:t>
            </a:r>
          </a:p>
        </p:txBody>
      </p:sp>
    </p:spTree>
    <p:extLst>
      <p:ext uri="{BB962C8B-B14F-4D97-AF65-F5344CB8AC3E}">
        <p14:creationId xmlns:p14="http://schemas.microsoft.com/office/powerpoint/2010/main" val="204002320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sp>
        <p:nvSpPr>
          <p:cNvPr id="24579" name="ZoneTexte 4"/>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fld id="{5D2E62F9-178E-4659-A278-633DC6F9D705}" type="slidenum">
              <a:rPr lang="fr-FR" altLang="fr-FR" sz="2400" b="1"/>
              <a:pPr algn="ctr" eaLnBrk="1" hangingPunct="1">
                <a:spcBef>
                  <a:spcPct val="0"/>
                </a:spcBef>
                <a:buFontTx/>
                <a:buNone/>
              </a:pPr>
              <a:t>28</a:t>
            </a:fld>
            <a:endParaRPr lang="fr-FR" altLang="fr-FR" sz="2400" b="1"/>
          </a:p>
        </p:txBody>
      </p:sp>
      <p:sp>
        <p:nvSpPr>
          <p:cNvPr id="36868" name="Espace réservé du numéro de diapositive 3"/>
          <p:cNvSpPr>
            <a:spLocks noGrp="1"/>
          </p:cNvSpPr>
          <p:nvPr>
            <p:ph type="sldNum" sz="quarter" idx="4294967295"/>
          </p:nvPr>
        </p:nvSpPr>
        <p:spPr>
          <a:xfrm>
            <a:off x="8305800" y="6553200"/>
            <a:ext cx="838200" cy="304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fld id="{111D5396-9FF1-4535-B863-B4DDCE544F25}" type="slidenum">
              <a:rPr lang="fr-FR" altLang="en-US" sz="1200" smtClean="0">
                <a:solidFill>
                  <a:schemeClr val="tx2"/>
                </a:solidFill>
                <a:latin typeface="Verdana" pitchFamily="34" charset="0"/>
              </a:rPr>
              <a:pPr eaLnBrk="1" hangingPunct="1">
                <a:spcBef>
                  <a:spcPct val="0"/>
                </a:spcBef>
                <a:buFontTx/>
                <a:buNone/>
                <a:defRPr/>
              </a:pPr>
              <a:t>28</a:t>
            </a:fld>
            <a:endParaRPr lang="fr-FR" altLang="en-US" sz="1200" smtClean="0">
              <a:solidFill>
                <a:schemeClr val="tx2"/>
              </a:solidFill>
              <a:latin typeface="Verdana" pitchFamily="34" charset="0"/>
            </a:endParaRPr>
          </a:p>
        </p:txBody>
      </p:sp>
      <p:sp>
        <p:nvSpPr>
          <p:cNvPr id="24581" name="Rectangle 7"/>
          <p:cNvSpPr>
            <a:spLocks noChangeArrowheads="1"/>
          </p:cNvSpPr>
          <p:nvPr/>
        </p:nvSpPr>
        <p:spPr bwMode="auto">
          <a:xfrm>
            <a:off x="3695700" y="13208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pic>
        <p:nvPicPr>
          <p:cNvPr id="24582"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9525"/>
            <a:ext cx="15351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age 1"/>
          <p:cNvPicPr>
            <a:picLocks noChangeAspect="1"/>
          </p:cNvPicPr>
          <p:nvPr/>
        </p:nvPicPr>
        <p:blipFill>
          <a:blip r:embed="rId4">
            <a:extLst>
              <a:ext uri="{28A0092B-C50C-407E-A947-70E740481C1C}">
                <a14:useLocalDpi xmlns:a14="http://schemas.microsoft.com/office/drawing/2010/main" val="0"/>
              </a:ext>
            </a:extLst>
          </a:blip>
          <a:srcRect b="5270"/>
          <a:stretch>
            <a:fillRect/>
          </a:stretch>
        </p:blipFill>
        <p:spPr bwMode="auto">
          <a:xfrm>
            <a:off x="1979613" y="976313"/>
            <a:ext cx="5181600"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
          <p:cNvSpPr txBox="1">
            <a:spLocks noChangeArrowheads="1"/>
          </p:cNvSpPr>
          <p:nvPr/>
        </p:nvSpPr>
        <p:spPr bwMode="auto">
          <a:xfrm>
            <a:off x="6359525" y="9525"/>
            <a:ext cx="27860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Le contenu</a:t>
            </a:r>
          </a:p>
          <a:p>
            <a:pPr eaLnBrk="1" hangingPunct="1">
              <a:defRPr/>
            </a:pPr>
            <a:r>
              <a:rPr lang="fr-FR" altLang="fr-FR" sz="3200" kern="0" smtClean="0">
                <a:solidFill>
                  <a:schemeClr val="bg1"/>
                </a:solidFill>
              </a:rPr>
              <a:t>énergétique</a:t>
            </a:r>
          </a:p>
          <a:p>
            <a:pPr eaLnBrk="1" hangingPunct="1">
              <a:defRPr/>
            </a:pPr>
            <a:r>
              <a:rPr lang="fr-FR" altLang="fr-FR" sz="3200" kern="0" smtClean="0">
                <a:solidFill>
                  <a:schemeClr val="bg1"/>
                </a:solidFill>
              </a:rPr>
              <a:t>de l’Univers</a:t>
            </a:r>
          </a:p>
        </p:txBody>
      </p:sp>
      <p:sp>
        <p:nvSpPr>
          <p:cNvPr id="24" name="Rectangle 2"/>
          <p:cNvSpPr txBox="1">
            <a:spLocks noChangeArrowheads="1"/>
          </p:cNvSpPr>
          <p:nvPr/>
        </p:nvSpPr>
        <p:spPr bwMode="auto">
          <a:xfrm>
            <a:off x="17463" y="4387850"/>
            <a:ext cx="2667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Résultats</a:t>
            </a:r>
          </a:p>
          <a:p>
            <a:pPr eaLnBrk="1" hangingPunct="1">
              <a:defRPr/>
            </a:pPr>
            <a:r>
              <a:rPr lang="fr-FR" altLang="fr-FR" sz="3200" kern="0">
                <a:solidFill>
                  <a:schemeClr val="bg1"/>
                </a:solidFill>
              </a:rPr>
              <a:t>d</a:t>
            </a:r>
            <a:r>
              <a:rPr lang="fr-FR" altLang="fr-FR" sz="3200" kern="0" smtClean="0">
                <a:solidFill>
                  <a:schemeClr val="bg1"/>
                </a:solidFill>
              </a:rPr>
              <a:t>u satellite Planck</a:t>
            </a:r>
          </a:p>
          <a:p>
            <a:pPr eaLnBrk="1" hangingPunct="1">
              <a:defRPr/>
            </a:pPr>
            <a:r>
              <a:rPr lang="fr-FR" altLang="fr-FR" sz="3200" kern="0" smtClean="0">
                <a:solidFill>
                  <a:schemeClr val="bg1"/>
                </a:solidFill>
              </a:rPr>
              <a:t>(2013)</a:t>
            </a:r>
          </a:p>
        </p:txBody>
      </p:sp>
    </p:spTree>
    <p:extLst>
      <p:ext uri="{BB962C8B-B14F-4D97-AF65-F5344CB8AC3E}">
        <p14:creationId xmlns:p14="http://schemas.microsoft.com/office/powerpoint/2010/main" val="422294462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4"/>
          </a:solidFill>
          <a:ln w="28575" cap="flat" cmpd="sng" algn="ctr">
            <a:solidFill>
              <a:schemeClr val="accent4"/>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 name="Espace réservé du numéro de diapositive 3"/>
          <p:cNvSpPr>
            <a:spLocks noGrp="1"/>
          </p:cNvSpPr>
          <p:nvPr>
            <p:ph type="sldNum" sz="quarter" idx="10"/>
          </p:nvPr>
        </p:nvSpPr>
        <p:spPr/>
        <p:txBody>
          <a:bodyPr/>
          <a:lstStyle/>
          <a:p>
            <a:fld id="{C5A2790B-8353-4AF0-9B44-B83661ABC64C}" type="slidenum">
              <a:rPr lang="fr-FR" altLang="en-US"/>
              <a:pPr/>
              <a:t>3</a:t>
            </a:fld>
            <a:endParaRPr lang="fr-FR" altLang="en-US"/>
          </a:p>
        </p:txBody>
      </p:sp>
      <p:sp>
        <p:nvSpPr>
          <p:cNvPr id="811016" name="Rectangle 8"/>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1010" name="Rectangle 2"/>
          <p:cNvSpPr>
            <a:spLocks noGrp="1" noChangeArrowheads="1"/>
          </p:cNvSpPr>
          <p:nvPr>
            <p:ph type="title"/>
          </p:nvPr>
        </p:nvSpPr>
        <p:spPr>
          <a:xfrm>
            <a:off x="3697288" y="0"/>
            <a:ext cx="1785937" cy="519113"/>
          </a:xfrm>
        </p:spPr>
        <p:txBody>
          <a:bodyPr/>
          <a:lstStyle/>
          <a:p>
            <a:r>
              <a:rPr lang="en-US"/>
              <a:t>L’atome</a:t>
            </a:r>
            <a:endParaRPr lang="fr-FR"/>
          </a:p>
        </p:txBody>
      </p:sp>
      <p:sp>
        <p:nvSpPr>
          <p:cNvPr id="811011" name="Rectangle 3"/>
          <p:cNvSpPr>
            <a:spLocks noGrp="1" noChangeArrowheads="1"/>
          </p:cNvSpPr>
          <p:nvPr>
            <p:ph type="body" idx="1"/>
          </p:nvPr>
        </p:nvSpPr>
        <p:spPr/>
        <p:txBody>
          <a:bodyPr/>
          <a:lstStyle/>
          <a:p>
            <a:endParaRPr lang="fr-FR" dirty="0"/>
          </a:p>
        </p:txBody>
      </p:sp>
      <p:pic>
        <p:nvPicPr>
          <p:cNvPr id="811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5344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1013" name="Rectangle 5"/>
          <p:cNvSpPr>
            <a:spLocks noChangeArrowheads="1"/>
          </p:cNvSpPr>
          <p:nvPr/>
        </p:nvSpPr>
        <p:spPr bwMode="auto">
          <a:xfrm>
            <a:off x="1495864" y="6096000"/>
            <a:ext cx="6162947" cy="540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0" hangingPunct="0">
              <a:lnSpc>
                <a:spcPct val="145000"/>
              </a:lnSpc>
            </a:pPr>
            <a:r>
              <a:rPr lang="en-GB" sz="2000">
                <a:solidFill>
                  <a:schemeClr val="bg1"/>
                </a:solidFill>
              </a:rPr>
              <a:t>Taille d’un atome: 10</a:t>
            </a:r>
            <a:r>
              <a:rPr lang="en-GB" sz="2000" baseline="30000">
                <a:solidFill>
                  <a:schemeClr val="bg1"/>
                </a:solidFill>
              </a:rPr>
              <a:t>-10</a:t>
            </a:r>
            <a:r>
              <a:rPr lang="en-GB" sz="2000">
                <a:solidFill>
                  <a:schemeClr val="bg1"/>
                </a:solidFill>
              </a:rPr>
              <a:t> </a:t>
            </a:r>
            <a:r>
              <a:rPr lang="en-GB" sz="2000" smtClean="0">
                <a:solidFill>
                  <a:schemeClr val="bg1"/>
                </a:solidFill>
              </a:rPr>
              <a:t>m = 0.0000000001 m</a:t>
            </a:r>
            <a:endParaRPr lang="en-GB" sz="2000">
              <a:solidFill>
                <a:schemeClr val="bg1"/>
              </a:solidFill>
            </a:endParaRPr>
          </a:p>
        </p:txBody>
      </p:sp>
      <p:sp>
        <p:nvSpPr>
          <p:cNvPr id="811014" name="Text Box 6"/>
          <p:cNvSpPr txBox="1">
            <a:spLocks noChangeArrowheads="1"/>
          </p:cNvSpPr>
          <p:nvPr/>
        </p:nvSpPr>
        <p:spPr bwMode="auto">
          <a:xfrm>
            <a:off x="1704516" y="6553200"/>
            <a:ext cx="5723206" cy="30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r>
              <a:rPr lang="fr-FR" sz="1400" smtClean="0">
                <a:solidFill>
                  <a:schemeClr val="bg1"/>
                </a:solidFill>
              </a:rPr>
              <a:t>Plusieurs dizaines de </a:t>
            </a:r>
            <a:r>
              <a:rPr lang="fr-FR" sz="1400">
                <a:solidFill>
                  <a:schemeClr val="bg1"/>
                </a:solidFill>
              </a:rPr>
              <a:t>millions de fois plus petit qu’une fourmi</a:t>
            </a:r>
          </a:p>
        </p:txBody>
      </p:sp>
    </p:spTree>
    <p:extLst>
      <p:ext uri="{BB962C8B-B14F-4D97-AF65-F5344CB8AC3E}">
        <p14:creationId xmlns:p14="http://schemas.microsoft.com/office/powerpoint/2010/main" val="49738619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ce réservé du numéro de diapositive 2"/>
          <p:cNvSpPr>
            <a:spLocks noGrp="1"/>
          </p:cNvSpPr>
          <p:nvPr>
            <p:ph type="sldNum" sz="quarter" idx="10"/>
          </p:nvPr>
        </p:nvSpPr>
        <p:spPr/>
        <p:txBody>
          <a:bodyPr/>
          <a:lstStyle/>
          <a:p>
            <a:fld id="{0D02A2A5-D152-4638-A7C7-B38BE96B7537}" type="slidenum">
              <a:rPr lang="fr-FR" altLang="en-US"/>
              <a:pPr/>
              <a:t>4</a:t>
            </a:fld>
            <a:endParaRPr lang="fr-FR" altLang="en-US"/>
          </a:p>
        </p:txBody>
      </p:sp>
      <p:sp>
        <p:nvSpPr>
          <p:cNvPr id="803842" name="Rectangle 2"/>
          <p:cNvSpPr>
            <a:spLocks noGrp="1" noChangeArrowheads="1"/>
          </p:cNvSpPr>
          <p:nvPr>
            <p:ph type="title"/>
          </p:nvPr>
        </p:nvSpPr>
        <p:spPr>
          <a:xfrm>
            <a:off x="2441575" y="0"/>
            <a:ext cx="4294188" cy="519113"/>
          </a:xfrm>
        </p:spPr>
        <p:txBody>
          <a:bodyPr/>
          <a:lstStyle/>
          <a:p>
            <a:r>
              <a:rPr lang="fr-BE"/>
              <a:t>Structure de l’atome</a:t>
            </a:r>
            <a:endParaRPr lang="en-GB"/>
          </a:p>
        </p:txBody>
      </p:sp>
      <p:grpSp>
        <p:nvGrpSpPr>
          <p:cNvPr id="803843" name="Group 3"/>
          <p:cNvGrpSpPr>
            <a:grpSpLocks/>
          </p:cNvGrpSpPr>
          <p:nvPr/>
        </p:nvGrpSpPr>
        <p:grpSpPr bwMode="auto">
          <a:xfrm>
            <a:off x="3810000" y="1316038"/>
            <a:ext cx="4648200" cy="3376612"/>
            <a:chOff x="2400" y="829"/>
            <a:chExt cx="2928" cy="2127"/>
          </a:xfrm>
        </p:grpSpPr>
        <p:grpSp>
          <p:nvGrpSpPr>
            <p:cNvPr id="803844" name="Group 4"/>
            <p:cNvGrpSpPr>
              <a:grpSpLocks/>
            </p:cNvGrpSpPr>
            <p:nvPr/>
          </p:nvGrpSpPr>
          <p:grpSpPr bwMode="auto">
            <a:xfrm>
              <a:off x="2640" y="829"/>
              <a:ext cx="2688" cy="432"/>
              <a:chOff x="2640" y="829"/>
              <a:chExt cx="2688" cy="432"/>
            </a:xfrm>
          </p:grpSpPr>
          <p:sp>
            <p:nvSpPr>
              <p:cNvPr id="803845" name="Line 5"/>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3846" name="Text Box 6"/>
              <p:cNvSpPr txBox="1">
                <a:spLocks noChangeArrowheads="1"/>
              </p:cNvSpPr>
              <p:nvPr/>
            </p:nvSpPr>
            <p:spPr bwMode="auto">
              <a:xfrm>
                <a:off x="4080" y="829"/>
                <a:ext cx="1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BE" sz="2800"/>
                  <a:t>Électron</a:t>
                </a:r>
                <a:endParaRPr lang="en-GB" sz="2400"/>
              </a:p>
            </p:txBody>
          </p:sp>
        </p:grpSp>
        <p:grpSp>
          <p:nvGrpSpPr>
            <p:cNvPr id="803847" name="Group 7"/>
            <p:cNvGrpSpPr>
              <a:grpSpLocks/>
            </p:cNvGrpSpPr>
            <p:nvPr/>
          </p:nvGrpSpPr>
          <p:grpSpPr bwMode="auto">
            <a:xfrm>
              <a:off x="2400" y="2173"/>
              <a:ext cx="2349" cy="783"/>
              <a:chOff x="2400" y="2544"/>
              <a:chExt cx="2349" cy="783"/>
            </a:xfrm>
          </p:grpSpPr>
          <p:sp>
            <p:nvSpPr>
              <p:cNvPr id="803848" name="Line 8"/>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3849" name="Text Box 9"/>
              <p:cNvSpPr txBox="1">
                <a:spLocks noChangeArrowheads="1"/>
              </p:cNvSpPr>
              <p:nvPr/>
            </p:nvSpPr>
            <p:spPr bwMode="auto">
              <a:xfrm>
                <a:off x="3919" y="3000"/>
                <a:ext cx="83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sz="2800"/>
                  <a:t>Noyau</a:t>
                </a:r>
                <a:endParaRPr lang="en-GB" sz="2800"/>
              </a:p>
            </p:txBody>
          </p:sp>
        </p:grpSp>
      </p:grpSp>
      <p:grpSp>
        <p:nvGrpSpPr>
          <p:cNvPr id="803850" name="Group 10"/>
          <p:cNvGrpSpPr>
            <a:grpSpLocks/>
          </p:cNvGrpSpPr>
          <p:nvPr/>
        </p:nvGrpSpPr>
        <p:grpSpPr bwMode="auto">
          <a:xfrm>
            <a:off x="3041650" y="1620838"/>
            <a:ext cx="1046163" cy="3581400"/>
            <a:chOff x="1916" y="1392"/>
            <a:chExt cx="659" cy="2256"/>
          </a:xfrm>
        </p:grpSpPr>
        <p:sp>
          <p:nvSpPr>
            <p:cNvPr id="803851" name="Oval 11"/>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2" name="Oval 12"/>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3853" name="Oval 13"/>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2400">
              <a:latin typeface="Times New Roman" pitchFamily="18" charset="0"/>
            </a:endParaRPr>
          </a:p>
        </p:txBody>
      </p:sp>
      <p:sp>
        <p:nvSpPr>
          <p:cNvPr id="803854" name="Oval 14"/>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5" name="Oval 15"/>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6" name="Oval 16"/>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7" name="Oval 17"/>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8" name="Oval 18"/>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9" name="Oval 19"/>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03860" name="Group 20"/>
          <p:cNvGrpSpPr>
            <a:grpSpLocks/>
          </p:cNvGrpSpPr>
          <p:nvPr/>
        </p:nvGrpSpPr>
        <p:grpSpPr bwMode="auto">
          <a:xfrm>
            <a:off x="3581400" y="2154238"/>
            <a:ext cx="5548313" cy="1343025"/>
            <a:chOff x="2256" y="1357"/>
            <a:chExt cx="3495" cy="846"/>
          </a:xfrm>
        </p:grpSpPr>
        <p:grpSp>
          <p:nvGrpSpPr>
            <p:cNvPr id="803861" name="Group 21"/>
            <p:cNvGrpSpPr>
              <a:grpSpLocks/>
            </p:cNvGrpSpPr>
            <p:nvPr/>
          </p:nvGrpSpPr>
          <p:grpSpPr bwMode="auto">
            <a:xfrm>
              <a:off x="2412" y="1607"/>
              <a:ext cx="3339" cy="596"/>
              <a:chOff x="2496" y="1978"/>
              <a:chExt cx="3339" cy="596"/>
            </a:xfrm>
          </p:grpSpPr>
          <p:sp>
            <p:nvSpPr>
              <p:cNvPr id="803862" name="Line 22"/>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3863" name="Text Box 23"/>
              <p:cNvSpPr txBox="1">
                <a:spLocks noChangeArrowheads="1"/>
              </p:cNvSpPr>
              <p:nvPr/>
            </p:nvSpPr>
            <p:spPr bwMode="auto">
              <a:xfrm>
                <a:off x="3614" y="1978"/>
                <a:ext cx="2221"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sz="2800">
                    <a:solidFill>
                      <a:srgbClr val="009900"/>
                    </a:solidFill>
                  </a:rPr>
                  <a:t>Interaction </a:t>
                </a:r>
              </a:p>
              <a:p>
                <a:pPr algn="ctr"/>
                <a:r>
                  <a:rPr lang="fr-BE" sz="2800">
                    <a:solidFill>
                      <a:srgbClr val="009900"/>
                    </a:solidFill>
                  </a:rPr>
                  <a:t>Électromagnétique</a:t>
                </a:r>
                <a:endParaRPr lang="en-GB" sz="2800">
                  <a:solidFill>
                    <a:srgbClr val="009900"/>
                  </a:solidFill>
                </a:endParaRPr>
              </a:p>
            </p:txBody>
          </p:sp>
        </p:grpSp>
        <p:sp>
          <p:nvSpPr>
            <p:cNvPr id="803864" name="Line 24"/>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3865" name="Text Box 25"/>
          <p:cNvSpPr txBox="1">
            <a:spLocks noChangeArrowheads="1"/>
          </p:cNvSpPr>
          <p:nvPr/>
        </p:nvSpPr>
        <p:spPr bwMode="auto">
          <a:xfrm>
            <a:off x="1752600" y="5638800"/>
            <a:ext cx="3988592" cy="71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-10</a:t>
            </a:r>
            <a:r>
              <a:rPr lang="en-GB" sz="2400">
                <a:latin typeface="Times New Roman" pitchFamily="18" charset="0"/>
              </a:rPr>
              <a:t> </a:t>
            </a:r>
            <a:r>
              <a:rPr lang="en-GB" sz="2800" smtClean="0">
                <a:latin typeface="Times New Roman" pitchFamily="18" charset="0"/>
              </a:rPr>
              <a:t>m = 0.0000000001 m</a:t>
            </a:r>
            <a:endParaRPr lang="en-GB" sz="2400">
              <a:latin typeface="Times New Roman" pitchFamily="18" charset="0"/>
            </a:endParaRPr>
          </a:p>
        </p:txBody>
      </p:sp>
      <p:sp>
        <p:nvSpPr>
          <p:cNvPr id="803866" name="Line 26"/>
          <p:cNvSpPr>
            <a:spLocks noChangeShapeType="1"/>
          </p:cNvSpPr>
          <p:nvPr/>
        </p:nvSpPr>
        <p:spPr bwMode="auto">
          <a:xfrm flipH="1">
            <a:off x="1524000" y="5486400"/>
            <a:ext cx="4114800" cy="4763"/>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03867" name="Text Box 27"/>
          <p:cNvSpPr txBox="1">
            <a:spLocks noChangeArrowheads="1"/>
          </p:cNvSpPr>
          <p:nvPr/>
        </p:nvSpPr>
        <p:spPr bwMode="auto">
          <a:xfrm>
            <a:off x="6731000" y="1828800"/>
            <a:ext cx="153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600"/>
              <a:t>taille&lt;</a:t>
            </a:r>
            <a:r>
              <a:rPr lang="en-GB" sz="1600"/>
              <a:t>10</a:t>
            </a:r>
            <a:r>
              <a:rPr lang="en-GB" sz="1600" baseline="30000"/>
              <a:t>-18</a:t>
            </a:r>
            <a:r>
              <a:rPr lang="en-GB" sz="1600"/>
              <a:t>m</a:t>
            </a:r>
            <a:endParaRPr lang="en-US" sz="1600"/>
          </a:p>
        </p:txBody>
      </p:sp>
      <p:sp>
        <p:nvSpPr>
          <p:cNvPr id="803868" name="Text Box 28"/>
          <p:cNvSpPr txBox="1">
            <a:spLocks noChangeArrowheads="1"/>
          </p:cNvSpPr>
          <p:nvPr/>
        </p:nvSpPr>
        <p:spPr bwMode="auto">
          <a:xfrm>
            <a:off x="5891213" y="4705350"/>
            <a:ext cx="203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t>Chargé positivement</a:t>
            </a:r>
          </a:p>
        </p:txBody>
      </p:sp>
      <p:sp>
        <p:nvSpPr>
          <p:cNvPr id="803869" name="Text Box 29"/>
          <p:cNvSpPr txBox="1">
            <a:spLocks noChangeArrowheads="1"/>
          </p:cNvSpPr>
          <p:nvPr/>
        </p:nvSpPr>
        <p:spPr bwMode="auto">
          <a:xfrm>
            <a:off x="6488113" y="2114550"/>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t>Chargé négativement</a:t>
            </a:r>
          </a:p>
        </p:txBody>
      </p:sp>
    </p:spTree>
    <p:extLst>
      <p:ext uri="{BB962C8B-B14F-4D97-AF65-F5344CB8AC3E}">
        <p14:creationId xmlns:p14="http://schemas.microsoft.com/office/powerpoint/2010/main" val="3803609529"/>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Espace réservé du numéro de diapositive 2"/>
          <p:cNvSpPr>
            <a:spLocks noGrp="1"/>
          </p:cNvSpPr>
          <p:nvPr>
            <p:ph type="sldNum" sz="quarter" idx="10"/>
          </p:nvPr>
        </p:nvSpPr>
        <p:spPr/>
        <p:txBody>
          <a:bodyPr/>
          <a:lstStyle/>
          <a:p>
            <a:fld id="{2E3180CF-617A-453E-8E19-09A088C0AEB4}" type="slidenum">
              <a:rPr lang="fr-FR" altLang="en-US"/>
              <a:pPr/>
              <a:t>5</a:t>
            </a:fld>
            <a:endParaRPr lang="fr-FR" altLang="en-US"/>
          </a:p>
        </p:txBody>
      </p:sp>
      <p:grpSp>
        <p:nvGrpSpPr>
          <p:cNvPr id="805890" name="Group 2"/>
          <p:cNvGrpSpPr>
            <a:grpSpLocks/>
          </p:cNvGrpSpPr>
          <p:nvPr/>
        </p:nvGrpSpPr>
        <p:grpSpPr bwMode="auto">
          <a:xfrm>
            <a:off x="1295400" y="1511300"/>
            <a:ext cx="4311650" cy="3311525"/>
            <a:chOff x="816" y="952"/>
            <a:chExt cx="2716" cy="2086"/>
          </a:xfrm>
        </p:grpSpPr>
        <p:grpSp>
          <p:nvGrpSpPr>
            <p:cNvPr id="805891" name="Group 3"/>
            <p:cNvGrpSpPr>
              <a:grpSpLocks/>
            </p:cNvGrpSpPr>
            <p:nvPr/>
          </p:nvGrpSpPr>
          <p:grpSpPr bwMode="auto">
            <a:xfrm>
              <a:off x="1392" y="952"/>
              <a:ext cx="2140" cy="2086"/>
              <a:chOff x="2315" y="1539"/>
              <a:chExt cx="2071" cy="2086"/>
            </a:xfrm>
          </p:grpSpPr>
          <p:sp>
            <p:nvSpPr>
              <p:cNvPr id="805892" name="Oval 4"/>
              <p:cNvSpPr>
                <a:spLocks noChangeArrowheads="1"/>
              </p:cNvSpPr>
              <p:nvPr/>
            </p:nvSpPr>
            <p:spPr bwMode="auto">
              <a:xfrm>
                <a:off x="2315" y="1539"/>
                <a:ext cx="2071" cy="2086"/>
              </a:xfrm>
              <a:prstGeom prst="ellipse">
                <a:avLst/>
              </a:prstGeom>
              <a:noFill/>
              <a:ln w="1905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fr-FR" sz="2400">
                  <a:latin typeface="Times New Roman" pitchFamily="18" charset="0"/>
                </a:endParaRPr>
              </a:p>
            </p:txBody>
          </p:sp>
          <p:sp>
            <p:nvSpPr>
              <p:cNvPr id="805893" name="Oval 5"/>
              <p:cNvSpPr>
                <a:spLocks noChangeArrowheads="1"/>
              </p:cNvSpPr>
              <p:nvPr/>
            </p:nvSpPr>
            <p:spPr bwMode="auto">
              <a:xfrm>
                <a:off x="2509" y="184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4" name="Oval 6"/>
              <p:cNvSpPr>
                <a:spLocks noChangeArrowheads="1"/>
              </p:cNvSpPr>
              <p:nvPr/>
            </p:nvSpPr>
            <p:spPr bwMode="auto">
              <a:xfrm>
                <a:off x="2315" y="2185"/>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5" name="Oval 7"/>
              <p:cNvSpPr>
                <a:spLocks noChangeArrowheads="1"/>
              </p:cNvSpPr>
              <p:nvPr/>
            </p:nvSpPr>
            <p:spPr bwMode="auto">
              <a:xfrm>
                <a:off x="2315" y="2524"/>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6" name="Oval 8"/>
              <p:cNvSpPr>
                <a:spLocks noChangeArrowheads="1"/>
              </p:cNvSpPr>
              <p:nvPr/>
            </p:nvSpPr>
            <p:spPr bwMode="auto">
              <a:xfrm>
                <a:off x="3501" y="246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7" name="Oval 9"/>
              <p:cNvSpPr>
                <a:spLocks noChangeArrowheads="1"/>
              </p:cNvSpPr>
              <p:nvPr/>
            </p:nvSpPr>
            <p:spPr bwMode="auto">
              <a:xfrm>
                <a:off x="3395" y="1584"/>
                <a:ext cx="495"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8" name="Oval 10"/>
              <p:cNvSpPr>
                <a:spLocks noChangeArrowheads="1"/>
              </p:cNvSpPr>
              <p:nvPr/>
            </p:nvSpPr>
            <p:spPr bwMode="auto">
              <a:xfrm>
                <a:off x="2666" y="1660"/>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9" name="Oval 11"/>
              <p:cNvSpPr>
                <a:spLocks noChangeArrowheads="1"/>
              </p:cNvSpPr>
              <p:nvPr/>
            </p:nvSpPr>
            <p:spPr bwMode="auto">
              <a:xfrm>
                <a:off x="2660" y="221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0" name="Oval 12"/>
              <p:cNvSpPr>
                <a:spLocks noChangeArrowheads="1"/>
              </p:cNvSpPr>
              <p:nvPr/>
            </p:nvSpPr>
            <p:spPr bwMode="auto">
              <a:xfrm>
                <a:off x="3306" y="287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1" name="Oval 13"/>
              <p:cNvSpPr>
                <a:spLocks noChangeArrowheads="1"/>
              </p:cNvSpPr>
              <p:nvPr/>
            </p:nvSpPr>
            <p:spPr bwMode="auto">
              <a:xfrm>
                <a:off x="3540" y="190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2" name="Oval 14"/>
              <p:cNvSpPr>
                <a:spLocks noChangeArrowheads="1"/>
              </p:cNvSpPr>
              <p:nvPr/>
            </p:nvSpPr>
            <p:spPr bwMode="auto">
              <a:xfrm>
                <a:off x="2909" y="1929"/>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3" name="Oval 15"/>
              <p:cNvSpPr>
                <a:spLocks noChangeArrowheads="1"/>
              </p:cNvSpPr>
              <p:nvPr/>
            </p:nvSpPr>
            <p:spPr bwMode="auto">
              <a:xfrm>
                <a:off x="3890" y="221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4" name="Oval 16"/>
              <p:cNvSpPr>
                <a:spLocks noChangeArrowheads="1"/>
              </p:cNvSpPr>
              <p:nvPr/>
            </p:nvSpPr>
            <p:spPr bwMode="auto">
              <a:xfrm>
                <a:off x="3651" y="1767"/>
                <a:ext cx="496" cy="469"/>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5" name="Oval 17"/>
              <p:cNvSpPr>
                <a:spLocks noChangeArrowheads="1"/>
              </p:cNvSpPr>
              <p:nvPr/>
            </p:nvSpPr>
            <p:spPr bwMode="auto">
              <a:xfrm>
                <a:off x="3005" y="153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6" name="Oval 18"/>
              <p:cNvSpPr>
                <a:spLocks noChangeArrowheads="1"/>
              </p:cNvSpPr>
              <p:nvPr/>
            </p:nvSpPr>
            <p:spPr bwMode="auto">
              <a:xfrm>
                <a:off x="3801" y="1958"/>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7" name="Oval 19"/>
              <p:cNvSpPr>
                <a:spLocks noChangeArrowheads="1"/>
              </p:cNvSpPr>
              <p:nvPr/>
            </p:nvSpPr>
            <p:spPr bwMode="auto">
              <a:xfrm>
                <a:off x="2509" y="2876"/>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8" name="Oval 20"/>
              <p:cNvSpPr>
                <a:spLocks noChangeArrowheads="1"/>
              </p:cNvSpPr>
              <p:nvPr/>
            </p:nvSpPr>
            <p:spPr bwMode="auto">
              <a:xfrm>
                <a:off x="3540" y="209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9" name="Oval 21"/>
              <p:cNvSpPr>
                <a:spLocks noChangeArrowheads="1"/>
              </p:cNvSpPr>
              <p:nvPr/>
            </p:nvSpPr>
            <p:spPr bwMode="auto">
              <a:xfrm>
                <a:off x="2704" y="254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0" name="Oval 22"/>
              <p:cNvSpPr>
                <a:spLocks noChangeArrowheads="1"/>
              </p:cNvSpPr>
              <p:nvPr/>
            </p:nvSpPr>
            <p:spPr bwMode="auto">
              <a:xfrm>
                <a:off x="3528" y="3014"/>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1" name="Oval 23"/>
              <p:cNvSpPr>
                <a:spLocks noChangeArrowheads="1"/>
              </p:cNvSpPr>
              <p:nvPr/>
            </p:nvSpPr>
            <p:spPr bwMode="auto">
              <a:xfrm>
                <a:off x="2811" y="3122"/>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2" name="Oval 24"/>
              <p:cNvSpPr>
                <a:spLocks noChangeArrowheads="1"/>
              </p:cNvSpPr>
              <p:nvPr/>
            </p:nvSpPr>
            <p:spPr bwMode="auto">
              <a:xfrm>
                <a:off x="3155" y="2560"/>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3" name="Oval 25"/>
              <p:cNvSpPr>
                <a:spLocks noChangeArrowheads="1"/>
              </p:cNvSpPr>
              <p:nvPr/>
            </p:nvSpPr>
            <p:spPr bwMode="auto">
              <a:xfrm>
                <a:off x="3155" y="3157"/>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4" name="Oval 26"/>
              <p:cNvSpPr>
                <a:spLocks noChangeArrowheads="1"/>
              </p:cNvSpPr>
              <p:nvPr/>
            </p:nvSpPr>
            <p:spPr bwMode="auto">
              <a:xfrm>
                <a:off x="2899" y="2314"/>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5" name="Oval 27"/>
              <p:cNvSpPr>
                <a:spLocks noChangeArrowheads="1"/>
              </p:cNvSpPr>
              <p:nvPr/>
            </p:nvSpPr>
            <p:spPr bwMode="auto">
              <a:xfrm>
                <a:off x="3890" y="24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6" name="Oval 28"/>
              <p:cNvSpPr>
                <a:spLocks noChangeArrowheads="1"/>
              </p:cNvSpPr>
              <p:nvPr/>
            </p:nvSpPr>
            <p:spPr bwMode="auto">
              <a:xfrm>
                <a:off x="3801" y="27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7" name="Oval 29"/>
              <p:cNvSpPr>
                <a:spLocks noChangeArrowheads="1"/>
              </p:cNvSpPr>
              <p:nvPr/>
            </p:nvSpPr>
            <p:spPr bwMode="auto">
              <a:xfrm>
                <a:off x="3695" y="2840"/>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8" name="Oval 30"/>
              <p:cNvSpPr>
                <a:spLocks noChangeArrowheads="1"/>
              </p:cNvSpPr>
              <p:nvPr/>
            </p:nvSpPr>
            <p:spPr bwMode="auto">
              <a:xfrm>
                <a:off x="3487" y="261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9" name="Oval 31"/>
              <p:cNvSpPr>
                <a:spLocks noChangeArrowheads="1"/>
              </p:cNvSpPr>
              <p:nvPr/>
            </p:nvSpPr>
            <p:spPr bwMode="auto">
              <a:xfrm>
                <a:off x="3305" y="181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20" name="Oval 32"/>
              <p:cNvSpPr>
                <a:spLocks noChangeArrowheads="1"/>
              </p:cNvSpPr>
              <p:nvPr/>
            </p:nvSpPr>
            <p:spPr bwMode="auto">
              <a:xfrm>
                <a:off x="2911" y="2782"/>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21" name="Oval 33"/>
              <p:cNvSpPr>
                <a:spLocks noChangeArrowheads="1"/>
              </p:cNvSpPr>
              <p:nvPr/>
            </p:nvSpPr>
            <p:spPr bwMode="auto">
              <a:xfrm>
                <a:off x="3196" y="2201"/>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5922" name="Group 34"/>
            <p:cNvGrpSpPr>
              <a:grpSpLocks/>
            </p:cNvGrpSpPr>
            <p:nvPr/>
          </p:nvGrpSpPr>
          <p:grpSpPr bwMode="auto">
            <a:xfrm>
              <a:off x="816" y="952"/>
              <a:ext cx="1632" cy="1584"/>
              <a:chOff x="816" y="1344"/>
              <a:chExt cx="1632" cy="1584"/>
            </a:xfrm>
          </p:grpSpPr>
          <p:sp>
            <p:nvSpPr>
              <p:cNvPr id="805923" name="Line 35"/>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24" name="Line 36"/>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05925" name="Rectangle 37"/>
          <p:cNvSpPr>
            <a:spLocks noGrp="1" noChangeArrowheads="1"/>
          </p:cNvSpPr>
          <p:nvPr>
            <p:ph type="title"/>
          </p:nvPr>
        </p:nvSpPr>
        <p:spPr>
          <a:xfrm>
            <a:off x="2570163" y="0"/>
            <a:ext cx="4037012" cy="519113"/>
          </a:xfrm>
        </p:spPr>
        <p:txBody>
          <a:bodyPr/>
          <a:lstStyle/>
          <a:p>
            <a:r>
              <a:rPr lang="fr-BE"/>
              <a:t>Structure du noyau</a:t>
            </a:r>
            <a:endParaRPr lang="en-GB"/>
          </a:p>
        </p:txBody>
      </p:sp>
      <p:grpSp>
        <p:nvGrpSpPr>
          <p:cNvPr id="805926" name="Group 38"/>
          <p:cNvGrpSpPr>
            <a:grpSpLocks/>
          </p:cNvGrpSpPr>
          <p:nvPr/>
        </p:nvGrpSpPr>
        <p:grpSpPr bwMode="auto">
          <a:xfrm>
            <a:off x="838200" y="1360488"/>
            <a:ext cx="949325" cy="895350"/>
            <a:chOff x="432" y="1728"/>
            <a:chExt cx="2392" cy="2256"/>
          </a:xfrm>
        </p:grpSpPr>
        <p:grpSp>
          <p:nvGrpSpPr>
            <p:cNvPr id="805927" name="Group 39"/>
            <p:cNvGrpSpPr>
              <a:grpSpLocks/>
            </p:cNvGrpSpPr>
            <p:nvPr/>
          </p:nvGrpSpPr>
          <p:grpSpPr bwMode="auto">
            <a:xfrm>
              <a:off x="1340" y="1728"/>
              <a:ext cx="659" cy="2256"/>
              <a:chOff x="1916" y="1392"/>
              <a:chExt cx="659" cy="2256"/>
            </a:xfrm>
          </p:grpSpPr>
          <p:sp>
            <p:nvSpPr>
              <p:cNvPr id="805928" name="Oval 40"/>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29" name="Oval 41"/>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5930" name="Oval 42"/>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2400">
                <a:latin typeface="Times New Roman" pitchFamily="18" charset="0"/>
              </a:endParaRPr>
            </a:p>
          </p:txBody>
        </p:sp>
        <p:sp>
          <p:nvSpPr>
            <p:cNvPr id="805931" name="Oval 43"/>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2" name="Oval 44"/>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3" name="Oval 45"/>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4" name="Oval 46"/>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5" name="Oval 47"/>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6" name="Oval 48"/>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5937" name="Group 49"/>
          <p:cNvGrpSpPr>
            <a:grpSpLocks/>
          </p:cNvGrpSpPr>
          <p:nvPr/>
        </p:nvGrpSpPr>
        <p:grpSpPr bwMode="auto">
          <a:xfrm>
            <a:off x="4114800" y="1320800"/>
            <a:ext cx="3571875" cy="3414713"/>
            <a:chOff x="2592" y="832"/>
            <a:chExt cx="2250" cy="2151"/>
          </a:xfrm>
        </p:grpSpPr>
        <p:grpSp>
          <p:nvGrpSpPr>
            <p:cNvPr id="805938" name="Group 50"/>
            <p:cNvGrpSpPr>
              <a:grpSpLocks/>
            </p:cNvGrpSpPr>
            <p:nvPr/>
          </p:nvGrpSpPr>
          <p:grpSpPr bwMode="auto">
            <a:xfrm>
              <a:off x="2592" y="1864"/>
              <a:ext cx="2225" cy="1119"/>
              <a:chOff x="2592" y="2256"/>
              <a:chExt cx="2225" cy="1119"/>
            </a:xfrm>
          </p:grpSpPr>
          <p:sp>
            <p:nvSpPr>
              <p:cNvPr id="805939" name="Line 51"/>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40" name="Text Box 52"/>
              <p:cNvSpPr txBox="1">
                <a:spLocks noChangeArrowheads="1"/>
              </p:cNvSpPr>
              <p:nvPr/>
            </p:nvSpPr>
            <p:spPr bwMode="auto">
              <a:xfrm>
                <a:off x="3796" y="3048"/>
                <a:ext cx="10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sz="2800"/>
                  <a:t>Neutron</a:t>
                </a:r>
                <a:endParaRPr lang="en-GB" sz="2400"/>
              </a:p>
            </p:txBody>
          </p:sp>
        </p:grpSp>
        <p:grpSp>
          <p:nvGrpSpPr>
            <p:cNvPr id="805941" name="Group 53"/>
            <p:cNvGrpSpPr>
              <a:grpSpLocks/>
            </p:cNvGrpSpPr>
            <p:nvPr/>
          </p:nvGrpSpPr>
          <p:grpSpPr bwMode="auto">
            <a:xfrm>
              <a:off x="2736" y="832"/>
              <a:ext cx="2106" cy="600"/>
              <a:chOff x="2736" y="1224"/>
              <a:chExt cx="2106" cy="600"/>
            </a:xfrm>
          </p:grpSpPr>
          <p:sp>
            <p:nvSpPr>
              <p:cNvPr id="805942" name="Line 54"/>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43" name="Text Box 55"/>
              <p:cNvSpPr txBox="1">
                <a:spLocks noChangeArrowheads="1"/>
              </p:cNvSpPr>
              <p:nvPr/>
            </p:nvSpPr>
            <p:spPr bwMode="auto">
              <a:xfrm>
                <a:off x="3993" y="1224"/>
                <a:ext cx="8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sz="2800"/>
                  <a:t>Proton</a:t>
                </a:r>
                <a:endParaRPr lang="en-GB" sz="2400"/>
              </a:p>
            </p:txBody>
          </p:sp>
        </p:grpSp>
      </p:grpSp>
      <p:grpSp>
        <p:nvGrpSpPr>
          <p:cNvPr id="805944" name="Group 56"/>
          <p:cNvGrpSpPr>
            <a:grpSpLocks/>
          </p:cNvGrpSpPr>
          <p:nvPr/>
        </p:nvGrpSpPr>
        <p:grpSpPr bwMode="auto">
          <a:xfrm>
            <a:off x="3581400" y="1892300"/>
            <a:ext cx="5500688" cy="1741488"/>
            <a:chOff x="2256" y="1192"/>
            <a:chExt cx="3465" cy="1097"/>
          </a:xfrm>
        </p:grpSpPr>
        <p:grpSp>
          <p:nvGrpSpPr>
            <p:cNvPr id="805945" name="Group 57"/>
            <p:cNvGrpSpPr>
              <a:grpSpLocks/>
            </p:cNvGrpSpPr>
            <p:nvPr/>
          </p:nvGrpSpPr>
          <p:grpSpPr bwMode="auto">
            <a:xfrm>
              <a:off x="2256" y="1192"/>
              <a:ext cx="432" cy="624"/>
              <a:chOff x="2256" y="1584"/>
              <a:chExt cx="432" cy="624"/>
            </a:xfrm>
          </p:grpSpPr>
          <p:sp>
            <p:nvSpPr>
              <p:cNvPr id="805946" name="Line 58"/>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47" name="Line 59"/>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48" name="Line 60"/>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5949" name="Line 61"/>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50" name="Text Box 62"/>
            <p:cNvSpPr txBox="1">
              <a:spLocks noChangeArrowheads="1"/>
            </p:cNvSpPr>
            <p:nvPr/>
          </p:nvSpPr>
          <p:spPr bwMode="auto">
            <a:xfrm>
              <a:off x="3762" y="1962"/>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sz="2800">
                  <a:solidFill>
                    <a:srgbClr val="009900"/>
                  </a:solidFill>
                </a:rPr>
                <a:t>Interaction forte</a:t>
              </a:r>
              <a:endParaRPr lang="en-GB" sz="2800">
                <a:solidFill>
                  <a:srgbClr val="009900"/>
                </a:solidFill>
              </a:endParaRPr>
            </a:p>
          </p:txBody>
        </p:sp>
      </p:grpSp>
      <p:sp>
        <p:nvSpPr>
          <p:cNvPr id="805951" name="Line 63"/>
          <p:cNvSpPr>
            <a:spLocks noChangeShapeType="1"/>
          </p:cNvSpPr>
          <p:nvPr/>
        </p:nvSpPr>
        <p:spPr bwMode="auto">
          <a:xfrm flipH="1">
            <a:off x="2286000" y="5486400"/>
            <a:ext cx="3352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05952" name="Text Box 64"/>
          <p:cNvSpPr txBox="1">
            <a:spLocks noChangeArrowheads="1"/>
          </p:cNvSpPr>
          <p:nvPr/>
        </p:nvSpPr>
        <p:spPr bwMode="auto">
          <a:xfrm>
            <a:off x="1752600" y="5638800"/>
            <a:ext cx="4706738" cy="71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-14</a:t>
            </a:r>
            <a:r>
              <a:rPr lang="en-GB" sz="2400">
                <a:latin typeface="Times New Roman" pitchFamily="18" charset="0"/>
              </a:rPr>
              <a:t> </a:t>
            </a:r>
            <a:r>
              <a:rPr lang="en-GB" sz="2800" smtClean="0">
                <a:latin typeface="Times New Roman" pitchFamily="18" charset="0"/>
              </a:rPr>
              <a:t>m = 0.00000000000001 m</a:t>
            </a:r>
            <a:endParaRPr lang="en-GB" sz="2400">
              <a:latin typeface="Times New Roman" pitchFamily="18" charset="0"/>
            </a:endParaRPr>
          </a:p>
        </p:txBody>
      </p:sp>
    </p:spTree>
    <p:extLst>
      <p:ext uri="{BB962C8B-B14F-4D97-AF65-F5344CB8AC3E}">
        <p14:creationId xmlns:p14="http://schemas.microsoft.com/office/powerpoint/2010/main" val="2028080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Espace réservé du numéro de diapositive 2"/>
          <p:cNvSpPr>
            <a:spLocks noGrp="1"/>
          </p:cNvSpPr>
          <p:nvPr>
            <p:ph type="sldNum" sz="quarter" idx="10"/>
          </p:nvPr>
        </p:nvSpPr>
        <p:spPr/>
        <p:txBody>
          <a:bodyPr/>
          <a:lstStyle/>
          <a:p>
            <a:fld id="{53CD9F07-77D6-4AC2-B8B5-265CB7198F70}" type="slidenum">
              <a:rPr lang="fr-FR" altLang="en-US"/>
              <a:pPr/>
              <a:t>6</a:t>
            </a:fld>
            <a:endParaRPr lang="fr-FR" altLang="en-US"/>
          </a:p>
        </p:txBody>
      </p:sp>
      <p:sp>
        <p:nvSpPr>
          <p:cNvPr id="807938" name="Rectangle 2"/>
          <p:cNvSpPr>
            <a:spLocks noGrp="1" noChangeArrowheads="1"/>
          </p:cNvSpPr>
          <p:nvPr>
            <p:ph type="title"/>
          </p:nvPr>
        </p:nvSpPr>
        <p:spPr>
          <a:xfrm>
            <a:off x="696913" y="0"/>
            <a:ext cx="7804150" cy="519113"/>
          </a:xfrm>
        </p:spPr>
        <p:txBody>
          <a:bodyPr/>
          <a:lstStyle/>
          <a:p>
            <a:r>
              <a:rPr lang="fr-BE"/>
              <a:t>Structure des protons et des neutrons</a:t>
            </a:r>
            <a:endParaRPr lang="en-GB"/>
          </a:p>
        </p:txBody>
      </p:sp>
      <p:grpSp>
        <p:nvGrpSpPr>
          <p:cNvPr id="807939" name="Group 3"/>
          <p:cNvGrpSpPr>
            <a:grpSpLocks/>
          </p:cNvGrpSpPr>
          <p:nvPr/>
        </p:nvGrpSpPr>
        <p:grpSpPr bwMode="auto">
          <a:xfrm>
            <a:off x="838200" y="2894013"/>
            <a:ext cx="990600" cy="935037"/>
            <a:chOff x="2315" y="1539"/>
            <a:chExt cx="2071" cy="2086"/>
          </a:xfrm>
        </p:grpSpPr>
        <p:sp>
          <p:nvSpPr>
            <p:cNvPr id="807940" name="Oval 4"/>
            <p:cNvSpPr>
              <a:spLocks noChangeArrowheads="1"/>
            </p:cNvSpPr>
            <p:nvPr/>
          </p:nvSpPr>
          <p:spPr bwMode="auto">
            <a:xfrm>
              <a:off x="2315" y="1539"/>
              <a:ext cx="2071" cy="2086"/>
            </a:xfrm>
            <a:prstGeom prst="ellipse">
              <a:avLst/>
            </a:prstGeom>
            <a:noFill/>
            <a:ln w="1905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fr-FR" sz="2400">
                <a:latin typeface="Times New Roman" pitchFamily="18" charset="0"/>
              </a:endParaRPr>
            </a:p>
          </p:txBody>
        </p:sp>
        <p:sp>
          <p:nvSpPr>
            <p:cNvPr id="807941" name="Oval 5"/>
            <p:cNvSpPr>
              <a:spLocks noChangeArrowheads="1"/>
            </p:cNvSpPr>
            <p:nvPr/>
          </p:nvSpPr>
          <p:spPr bwMode="auto">
            <a:xfrm>
              <a:off x="2509" y="184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2" name="Oval 6"/>
            <p:cNvSpPr>
              <a:spLocks noChangeArrowheads="1"/>
            </p:cNvSpPr>
            <p:nvPr/>
          </p:nvSpPr>
          <p:spPr bwMode="auto">
            <a:xfrm>
              <a:off x="2315" y="2185"/>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3" name="Oval 7"/>
            <p:cNvSpPr>
              <a:spLocks noChangeArrowheads="1"/>
            </p:cNvSpPr>
            <p:nvPr/>
          </p:nvSpPr>
          <p:spPr bwMode="auto">
            <a:xfrm>
              <a:off x="2315" y="2524"/>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4" name="Oval 8"/>
            <p:cNvSpPr>
              <a:spLocks noChangeArrowheads="1"/>
            </p:cNvSpPr>
            <p:nvPr/>
          </p:nvSpPr>
          <p:spPr bwMode="auto">
            <a:xfrm>
              <a:off x="3501" y="246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5" name="Oval 9"/>
            <p:cNvSpPr>
              <a:spLocks noChangeArrowheads="1"/>
            </p:cNvSpPr>
            <p:nvPr/>
          </p:nvSpPr>
          <p:spPr bwMode="auto">
            <a:xfrm>
              <a:off x="3395" y="1584"/>
              <a:ext cx="495"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6" name="Oval 10"/>
            <p:cNvSpPr>
              <a:spLocks noChangeArrowheads="1"/>
            </p:cNvSpPr>
            <p:nvPr/>
          </p:nvSpPr>
          <p:spPr bwMode="auto">
            <a:xfrm>
              <a:off x="2666" y="1660"/>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7" name="Oval 11"/>
            <p:cNvSpPr>
              <a:spLocks noChangeArrowheads="1"/>
            </p:cNvSpPr>
            <p:nvPr/>
          </p:nvSpPr>
          <p:spPr bwMode="auto">
            <a:xfrm>
              <a:off x="2660" y="221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8" name="Oval 12"/>
            <p:cNvSpPr>
              <a:spLocks noChangeArrowheads="1"/>
            </p:cNvSpPr>
            <p:nvPr/>
          </p:nvSpPr>
          <p:spPr bwMode="auto">
            <a:xfrm>
              <a:off x="3306" y="287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9" name="Oval 13"/>
            <p:cNvSpPr>
              <a:spLocks noChangeArrowheads="1"/>
            </p:cNvSpPr>
            <p:nvPr/>
          </p:nvSpPr>
          <p:spPr bwMode="auto">
            <a:xfrm>
              <a:off x="3540" y="190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0" name="Oval 14"/>
            <p:cNvSpPr>
              <a:spLocks noChangeArrowheads="1"/>
            </p:cNvSpPr>
            <p:nvPr/>
          </p:nvSpPr>
          <p:spPr bwMode="auto">
            <a:xfrm>
              <a:off x="2909" y="1929"/>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1" name="Oval 15"/>
            <p:cNvSpPr>
              <a:spLocks noChangeArrowheads="1"/>
            </p:cNvSpPr>
            <p:nvPr/>
          </p:nvSpPr>
          <p:spPr bwMode="auto">
            <a:xfrm>
              <a:off x="3890" y="221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2" name="Oval 16"/>
            <p:cNvSpPr>
              <a:spLocks noChangeArrowheads="1"/>
            </p:cNvSpPr>
            <p:nvPr/>
          </p:nvSpPr>
          <p:spPr bwMode="auto">
            <a:xfrm>
              <a:off x="3651" y="1767"/>
              <a:ext cx="496" cy="469"/>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3" name="Oval 17"/>
            <p:cNvSpPr>
              <a:spLocks noChangeArrowheads="1"/>
            </p:cNvSpPr>
            <p:nvPr/>
          </p:nvSpPr>
          <p:spPr bwMode="auto">
            <a:xfrm>
              <a:off x="3005" y="153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4" name="Oval 18"/>
            <p:cNvSpPr>
              <a:spLocks noChangeArrowheads="1"/>
            </p:cNvSpPr>
            <p:nvPr/>
          </p:nvSpPr>
          <p:spPr bwMode="auto">
            <a:xfrm>
              <a:off x="3801" y="1958"/>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5" name="Oval 19"/>
            <p:cNvSpPr>
              <a:spLocks noChangeArrowheads="1"/>
            </p:cNvSpPr>
            <p:nvPr/>
          </p:nvSpPr>
          <p:spPr bwMode="auto">
            <a:xfrm>
              <a:off x="2509" y="2876"/>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6" name="Oval 20"/>
            <p:cNvSpPr>
              <a:spLocks noChangeArrowheads="1"/>
            </p:cNvSpPr>
            <p:nvPr/>
          </p:nvSpPr>
          <p:spPr bwMode="auto">
            <a:xfrm>
              <a:off x="3540" y="209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7" name="Oval 21"/>
            <p:cNvSpPr>
              <a:spLocks noChangeArrowheads="1"/>
            </p:cNvSpPr>
            <p:nvPr/>
          </p:nvSpPr>
          <p:spPr bwMode="auto">
            <a:xfrm>
              <a:off x="2704" y="254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8" name="Oval 22"/>
            <p:cNvSpPr>
              <a:spLocks noChangeArrowheads="1"/>
            </p:cNvSpPr>
            <p:nvPr/>
          </p:nvSpPr>
          <p:spPr bwMode="auto">
            <a:xfrm>
              <a:off x="3528" y="3014"/>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9" name="Oval 23"/>
            <p:cNvSpPr>
              <a:spLocks noChangeArrowheads="1"/>
            </p:cNvSpPr>
            <p:nvPr/>
          </p:nvSpPr>
          <p:spPr bwMode="auto">
            <a:xfrm>
              <a:off x="2811" y="3122"/>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0" name="Oval 24"/>
            <p:cNvSpPr>
              <a:spLocks noChangeArrowheads="1"/>
            </p:cNvSpPr>
            <p:nvPr/>
          </p:nvSpPr>
          <p:spPr bwMode="auto">
            <a:xfrm>
              <a:off x="3155" y="2560"/>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1" name="Oval 25"/>
            <p:cNvSpPr>
              <a:spLocks noChangeArrowheads="1"/>
            </p:cNvSpPr>
            <p:nvPr/>
          </p:nvSpPr>
          <p:spPr bwMode="auto">
            <a:xfrm>
              <a:off x="3155" y="3157"/>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2" name="Oval 26"/>
            <p:cNvSpPr>
              <a:spLocks noChangeArrowheads="1"/>
            </p:cNvSpPr>
            <p:nvPr/>
          </p:nvSpPr>
          <p:spPr bwMode="auto">
            <a:xfrm>
              <a:off x="2899" y="2314"/>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3" name="Oval 27"/>
            <p:cNvSpPr>
              <a:spLocks noChangeArrowheads="1"/>
            </p:cNvSpPr>
            <p:nvPr/>
          </p:nvSpPr>
          <p:spPr bwMode="auto">
            <a:xfrm>
              <a:off x="3890" y="24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4" name="Oval 28"/>
            <p:cNvSpPr>
              <a:spLocks noChangeArrowheads="1"/>
            </p:cNvSpPr>
            <p:nvPr/>
          </p:nvSpPr>
          <p:spPr bwMode="auto">
            <a:xfrm>
              <a:off x="3801" y="27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5" name="Oval 29"/>
            <p:cNvSpPr>
              <a:spLocks noChangeArrowheads="1"/>
            </p:cNvSpPr>
            <p:nvPr/>
          </p:nvSpPr>
          <p:spPr bwMode="auto">
            <a:xfrm>
              <a:off x="3695" y="2840"/>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6" name="Oval 30"/>
            <p:cNvSpPr>
              <a:spLocks noChangeArrowheads="1"/>
            </p:cNvSpPr>
            <p:nvPr/>
          </p:nvSpPr>
          <p:spPr bwMode="auto">
            <a:xfrm>
              <a:off x="3487" y="261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7" name="Oval 31"/>
            <p:cNvSpPr>
              <a:spLocks noChangeArrowheads="1"/>
            </p:cNvSpPr>
            <p:nvPr/>
          </p:nvSpPr>
          <p:spPr bwMode="auto">
            <a:xfrm>
              <a:off x="3305" y="181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8" name="Oval 32"/>
            <p:cNvSpPr>
              <a:spLocks noChangeArrowheads="1"/>
            </p:cNvSpPr>
            <p:nvPr/>
          </p:nvSpPr>
          <p:spPr bwMode="auto">
            <a:xfrm>
              <a:off x="2911" y="2782"/>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9" name="Oval 33"/>
            <p:cNvSpPr>
              <a:spLocks noChangeArrowheads="1"/>
            </p:cNvSpPr>
            <p:nvPr/>
          </p:nvSpPr>
          <p:spPr bwMode="auto">
            <a:xfrm>
              <a:off x="3196" y="2201"/>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7970" name="Group 34"/>
          <p:cNvGrpSpPr>
            <a:grpSpLocks/>
          </p:cNvGrpSpPr>
          <p:nvPr/>
        </p:nvGrpSpPr>
        <p:grpSpPr bwMode="auto">
          <a:xfrm>
            <a:off x="838200" y="1370013"/>
            <a:ext cx="949325" cy="895350"/>
            <a:chOff x="432" y="1728"/>
            <a:chExt cx="2392" cy="2256"/>
          </a:xfrm>
        </p:grpSpPr>
        <p:grpSp>
          <p:nvGrpSpPr>
            <p:cNvPr id="807971" name="Group 35"/>
            <p:cNvGrpSpPr>
              <a:grpSpLocks/>
            </p:cNvGrpSpPr>
            <p:nvPr/>
          </p:nvGrpSpPr>
          <p:grpSpPr bwMode="auto">
            <a:xfrm>
              <a:off x="1340" y="1728"/>
              <a:ext cx="659" cy="2256"/>
              <a:chOff x="1916" y="1392"/>
              <a:chExt cx="659" cy="2256"/>
            </a:xfrm>
          </p:grpSpPr>
          <p:sp>
            <p:nvSpPr>
              <p:cNvPr id="807972" name="Oval 36"/>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3" name="Oval 37"/>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7974" name="Oval 38"/>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2400">
                <a:latin typeface="Times New Roman" pitchFamily="18" charset="0"/>
              </a:endParaRPr>
            </a:p>
          </p:txBody>
        </p:sp>
        <p:sp>
          <p:nvSpPr>
            <p:cNvPr id="807975" name="Oval 39"/>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6" name="Oval 40"/>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7" name="Oval 41"/>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8" name="Oval 42"/>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9" name="Oval 43"/>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80" name="Oval 44"/>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7981" name="Group 45"/>
          <p:cNvGrpSpPr>
            <a:grpSpLocks/>
          </p:cNvGrpSpPr>
          <p:nvPr/>
        </p:nvGrpSpPr>
        <p:grpSpPr bwMode="auto">
          <a:xfrm>
            <a:off x="838200" y="1827213"/>
            <a:ext cx="990600" cy="1524000"/>
            <a:chOff x="528" y="1536"/>
            <a:chExt cx="624" cy="960"/>
          </a:xfrm>
        </p:grpSpPr>
        <p:sp>
          <p:nvSpPr>
            <p:cNvPr id="807982" name="Line 46"/>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83" name="Line 47"/>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7984" name="Text Box 48"/>
          <p:cNvSpPr txBox="1">
            <a:spLocks noChangeArrowheads="1"/>
          </p:cNvSpPr>
          <p:nvPr/>
        </p:nvSpPr>
        <p:spPr bwMode="auto">
          <a:xfrm>
            <a:off x="6138863" y="1489075"/>
            <a:ext cx="2290762"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fr-BE" sz="2800"/>
              <a:t>Proton :</a:t>
            </a:r>
          </a:p>
          <a:p>
            <a:pPr>
              <a:spcBef>
                <a:spcPct val="20000"/>
              </a:spcBef>
            </a:pPr>
            <a:r>
              <a:rPr lang="fr-BE" sz="2400"/>
              <a:t>2 quarks up</a:t>
            </a:r>
          </a:p>
          <a:p>
            <a:pPr>
              <a:spcBef>
                <a:spcPct val="20000"/>
              </a:spcBef>
            </a:pPr>
            <a:r>
              <a:rPr lang="fr-BE" sz="2400"/>
              <a:t>1 quark down</a:t>
            </a:r>
            <a:endParaRPr lang="en-GB" sz="2400"/>
          </a:p>
        </p:txBody>
      </p:sp>
      <p:sp>
        <p:nvSpPr>
          <p:cNvPr id="807985" name="Text Box 49"/>
          <p:cNvSpPr txBox="1">
            <a:spLocks noChangeArrowheads="1"/>
          </p:cNvSpPr>
          <p:nvPr/>
        </p:nvSpPr>
        <p:spPr bwMode="auto">
          <a:xfrm>
            <a:off x="6143625" y="3824288"/>
            <a:ext cx="244951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fr-BE" sz="2800"/>
              <a:t>Neutron :</a:t>
            </a:r>
          </a:p>
          <a:p>
            <a:pPr>
              <a:spcBef>
                <a:spcPct val="20000"/>
              </a:spcBef>
            </a:pPr>
            <a:r>
              <a:rPr lang="fr-BE" sz="2400"/>
              <a:t>1 quark up</a:t>
            </a:r>
          </a:p>
          <a:p>
            <a:pPr>
              <a:spcBef>
                <a:spcPct val="20000"/>
              </a:spcBef>
            </a:pPr>
            <a:r>
              <a:rPr lang="fr-BE" sz="2400"/>
              <a:t>2 quarks down</a:t>
            </a:r>
            <a:endParaRPr lang="en-GB" sz="2400"/>
          </a:p>
        </p:txBody>
      </p:sp>
      <p:grpSp>
        <p:nvGrpSpPr>
          <p:cNvPr id="807986" name="Group 50"/>
          <p:cNvGrpSpPr>
            <a:grpSpLocks/>
          </p:cNvGrpSpPr>
          <p:nvPr/>
        </p:nvGrpSpPr>
        <p:grpSpPr bwMode="auto">
          <a:xfrm>
            <a:off x="1295400" y="1447800"/>
            <a:ext cx="4373563" cy="3962400"/>
            <a:chOff x="797" y="911"/>
            <a:chExt cx="2755" cy="2496"/>
          </a:xfrm>
        </p:grpSpPr>
        <p:sp>
          <p:nvSpPr>
            <p:cNvPr id="807987" name="Line 51"/>
            <p:cNvSpPr>
              <a:spLocks noChangeShapeType="1"/>
            </p:cNvSpPr>
            <p:nvPr/>
          </p:nvSpPr>
          <p:spPr bwMode="auto">
            <a:xfrm>
              <a:off x="816" y="2111"/>
              <a:ext cx="1983" cy="124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88" name="Line 52"/>
            <p:cNvSpPr>
              <a:spLocks noChangeShapeType="1"/>
            </p:cNvSpPr>
            <p:nvPr/>
          </p:nvSpPr>
          <p:spPr bwMode="auto">
            <a:xfrm>
              <a:off x="864" y="2015"/>
              <a:ext cx="2256" cy="43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89" name="Line 53"/>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90" name="Line 54"/>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91" name="Oval 55"/>
            <p:cNvSpPr>
              <a:spLocks noChangeArrowheads="1"/>
            </p:cNvSpPr>
            <p:nvPr/>
          </p:nvSpPr>
          <p:spPr bwMode="auto">
            <a:xfrm>
              <a:off x="2544" y="911"/>
              <a:ext cx="1008" cy="960"/>
            </a:xfrm>
            <a:prstGeom prst="ellipse">
              <a:avLst/>
            </a:prstGeom>
            <a:solidFill>
              <a:schemeClr val="tx2">
                <a:alpha val="50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2" name="Oval 56"/>
            <p:cNvSpPr>
              <a:spLocks noChangeArrowheads="1"/>
            </p:cNvSpPr>
            <p:nvPr/>
          </p:nvSpPr>
          <p:spPr bwMode="auto">
            <a:xfrm>
              <a:off x="3024" y="1583"/>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3" name="Oval 57"/>
            <p:cNvSpPr>
              <a:spLocks noChangeArrowheads="1"/>
            </p:cNvSpPr>
            <p:nvPr/>
          </p:nvSpPr>
          <p:spPr bwMode="auto">
            <a:xfrm>
              <a:off x="3216" y="1151"/>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4" name="Oval 58"/>
            <p:cNvSpPr>
              <a:spLocks noChangeArrowheads="1"/>
            </p:cNvSpPr>
            <p:nvPr/>
          </p:nvSpPr>
          <p:spPr bwMode="auto">
            <a:xfrm>
              <a:off x="2736" y="1247"/>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5" name="Oval 59"/>
            <p:cNvSpPr>
              <a:spLocks noChangeArrowheads="1"/>
            </p:cNvSpPr>
            <p:nvPr/>
          </p:nvSpPr>
          <p:spPr bwMode="auto">
            <a:xfrm>
              <a:off x="2544" y="2447"/>
              <a:ext cx="1008" cy="960"/>
            </a:xfrm>
            <a:prstGeom prst="ellipse">
              <a:avLst/>
            </a:prstGeom>
            <a:solidFill>
              <a:srgbClr val="E71919">
                <a:alpha val="50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6" name="Oval 60"/>
            <p:cNvSpPr>
              <a:spLocks noChangeArrowheads="1"/>
            </p:cNvSpPr>
            <p:nvPr/>
          </p:nvSpPr>
          <p:spPr bwMode="auto">
            <a:xfrm>
              <a:off x="2736" y="2975"/>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7" name="Oval 61"/>
            <p:cNvSpPr>
              <a:spLocks noChangeArrowheads="1"/>
            </p:cNvSpPr>
            <p:nvPr/>
          </p:nvSpPr>
          <p:spPr bwMode="auto">
            <a:xfrm>
              <a:off x="3168" y="2975"/>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8" name="Oval 62"/>
            <p:cNvSpPr>
              <a:spLocks noChangeArrowheads="1"/>
            </p:cNvSpPr>
            <p:nvPr/>
          </p:nvSpPr>
          <p:spPr bwMode="auto">
            <a:xfrm>
              <a:off x="2976" y="2639"/>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7999" name="Group 63"/>
          <p:cNvGrpSpPr>
            <a:grpSpLocks/>
          </p:cNvGrpSpPr>
          <p:nvPr/>
        </p:nvGrpSpPr>
        <p:grpSpPr bwMode="auto">
          <a:xfrm>
            <a:off x="4538663" y="1984375"/>
            <a:ext cx="3314700" cy="2862263"/>
            <a:chOff x="2859" y="1250"/>
            <a:chExt cx="2088" cy="1803"/>
          </a:xfrm>
        </p:grpSpPr>
        <p:grpSp>
          <p:nvGrpSpPr>
            <p:cNvPr id="808000" name="Group 64"/>
            <p:cNvGrpSpPr>
              <a:grpSpLocks/>
            </p:cNvGrpSpPr>
            <p:nvPr/>
          </p:nvGrpSpPr>
          <p:grpSpPr bwMode="auto">
            <a:xfrm>
              <a:off x="2865" y="1250"/>
              <a:ext cx="396" cy="342"/>
              <a:chOff x="2865" y="1250"/>
              <a:chExt cx="396" cy="342"/>
            </a:xfrm>
          </p:grpSpPr>
          <p:sp>
            <p:nvSpPr>
              <p:cNvPr id="808001" name="Line 65"/>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02" name="Line 66"/>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03" name="Line 67"/>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08004" name="Group 68"/>
            <p:cNvGrpSpPr>
              <a:grpSpLocks/>
            </p:cNvGrpSpPr>
            <p:nvPr/>
          </p:nvGrpSpPr>
          <p:grpSpPr bwMode="auto">
            <a:xfrm>
              <a:off x="2859" y="2786"/>
              <a:ext cx="336" cy="267"/>
              <a:chOff x="2859" y="2786"/>
              <a:chExt cx="336" cy="267"/>
            </a:xfrm>
          </p:grpSpPr>
          <p:sp>
            <p:nvSpPr>
              <p:cNvPr id="808005" name="Line 69"/>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06" name="Line 70"/>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07" name="Line 71"/>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08008" name="Group 72"/>
            <p:cNvGrpSpPr>
              <a:grpSpLocks/>
            </p:cNvGrpSpPr>
            <p:nvPr/>
          </p:nvGrpSpPr>
          <p:grpSpPr bwMode="auto">
            <a:xfrm>
              <a:off x="2988" y="1436"/>
              <a:ext cx="1959" cy="1440"/>
              <a:chOff x="2976" y="1824"/>
              <a:chExt cx="1959" cy="1440"/>
            </a:xfrm>
          </p:grpSpPr>
          <p:sp>
            <p:nvSpPr>
              <p:cNvPr id="808009" name="Line 73"/>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10" name="Line 74"/>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11" name="Text Box 75"/>
              <p:cNvSpPr txBox="1">
                <a:spLocks noChangeArrowheads="1"/>
              </p:cNvSpPr>
              <p:nvPr/>
            </p:nvSpPr>
            <p:spPr bwMode="auto">
              <a:xfrm>
                <a:off x="2976" y="2346"/>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fr-BE" sz="2800">
                    <a:solidFill>
                      <a:srgbClr val="009900"/>
                    </a:solidFill>
                  </a:rPr>
                  <a:t>Interaction forte</a:t>
                </a:r>
                <a:endParaRPr lang="en-GB" sz="2800">
                  <a:solidFill>
                    <a:srgbClr val="009900"/>
                  </a:solidFill>
                </a:endParaRPr>
              </a:p>
            </p:txBody>
          </p:sp>
        </p:grpSp>
      </p:grpSp>
      <p:sp>
        <p:nvSpPr>
          <p:cNvPr id="808012" name="Line 76"/>
          <p:cNvSpPr>
            <a:spLocks noChangeShapeType="1"/>
          </p:cNvSpPr>
          <p:nvPr/>
        </p:nvSpPr>
        <p:spPr bwMode="auto">
          <a:xfrm flipH="1">
            <a:off x="4191000" y="5715000"/>
            <a:ext cx="1447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08013" name="Text Box 77"/>
          <p:cNvSpPr txBox="1">
            <a:spLocks noChangeArrowheads="1"/>
          </p:cNvSpPr>
          <p:nvPr/>
        </p:nvSpPr>
        <p:spPr bwMode="auto">
          <a:xfrm>
            <a:off x="2514600" y="5867400"/>
            <a:ext cx="4886274" cy="71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-15</a:t>
            </a:r>
            <a:r>
              <a:rPr lang="en-GB" sz="2400">
                <a:latin typeface="Times New Roman" pitchFamily="18" charset="0"/>
              </a:rPr>
              <a:t> </a:t>
            </a:r>
            <a:r>
              <a:rPr lang="en-GB" sz="2800" smtClean="0">
                <a:latin typeface="Times New Roman" pitchFamily="18" charset="0"/>
              </a:rPr>
              <a:t>m = 0.000000000000001 m</a:t>
            </a:r>
            <a:endParaRPr lang="en-GB" sz="2400">
              <a:latin typeface="Times New Roman" pitchFamily="18" charset="0"/>
            </a:endParaRPr>
          </a:p>
        </p:txBody>
      </p:sp>
    </p:spTree>
    <p:extLst>
      <p:ext uri="{BB962C8B-B14F-4D97-AF65-F5344CB8AC3E}">
        <p14:creationId xmlns:p14="http://schemas.microsoft.com/office/powerpoint/2010/main" val="3582083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Espace réservé du numéro de diapositive 1"/>
          <p:cNvSpPr>
            <a:spLocks noGrp="1"/>
          </p:cNvSpPr>
          <p:nvPr>
            <p:ph type="sldNum" sz="quarter" idx="10"/>
          </p:nvPr>
        </p:nvSpPr>
        <p:spPr/>
        <p:txBody>
          <a:bodyPr/>
          <a:lstStyle/>
          <a:p>
            <a:fld id="{00CBEEFD-6776-496A-B557-595980DA2227}" type="slidenum">
              <a:rPr lang="fr-FR" altLang="en-US"/>
              <a:pPr/>
              <a:t>7</a:t>
            </a:fld>
            <a:endParaRPr lang="fr-FR" altLang="en-US"/>
          </a:p>
        </p:txBody>
      </p:sp>
      <p:sp>
        <p:nvSpPr>
          <p:cNvPr id="34" name="AutoShape 2"/>
          <p:cNvSpPr>
            <a:spLocks noChangeArrowheads="1"/>
          </p:cNvSpPr>
          <p:nvPr/>
        </p:nvSpPr>
        <p:spPr bwMode="auto">
          <a:xfrm rot="10800000">
            <a:off x="5653088" y="2924175"/>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sz="1800">
              <a:latin typeface="Comic Sans MS" pitchFamily="66" charset="0"/>
            </a:endParaRPr>
          </a:p>
        </p:txBody>
      </p:sp>
      <p:sp>
        <p:nvSpPr>
          <p:cNvPr id="35" name="Line 3"/>
          <p:cNvSpPr>
            <a:spLocks noChangeShapeType="1"/>
          </p:cNvSpPr>
          <p:nvPr/>
        </p:nvSpPr>
        <p:spPr bwMode="auto">
          <a:xfrm flipH="1">
            <a:off x="5726113" y="3211513"/>
            <a:ext cx="142875" cy="0"/>
          </a:xfrm>
          <a:prstGeom prst="line">
            <a:avLst/>
          </a:prstGeom>
          <a:noFill/>
          <a:ln w="889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Oval 4"/>
          <p:cNvSpPr>
            <a:spLocks noChangeArrowheads="1"/>
          </p:cNvSpPr>
          <p:nvPr/>
        </p:nvSpPr>
        <p:spPr bwMode="auto">
          <a:xfrm>
            <a:off x="5795963" y="3068638"/>
            <a:ext cx="71437" cy="71437"/>
          </a:xfrm>
          <a:prstGeom prst="ellipse">
            <a:avLst/>
          </a:prstGeom>
          <a:solidFill>
            <a:srgbClr val="00FF00"/>
          </a:solidFill>
          <a:ln w="9525">
            <a:solidFill>
              <a:srgbClr val="00FF00"/>
            </a:solidFill>
            <a:round/>
            <a:headEnd/>
            <a:tailEnd/>
          </a:ln>
        </p:spPr>
        <p:txBody>
          <a:bodyPr wrap="none" anchor="ctr"/>
          <a:lstStyle/>
          <a:p>
            <a:endParaRPr lang="fr-FR" sz="1800">
              <a:latin typeface="Comic Sans MS" pitchFamily="66" charset="0"/>
            </a:endParaRPr>
          </a:p>
        </p:txBody>
      </p:sp>
      <p:sp>
        <p:nvSpPr>
          <p:cNvPr id="37" name="Line 5"/>
          <p:cNvSpPr>
            <a:spLocks noChangeShapeType="1"/>
          </p:cNvSpPr>
          <p:nvPr/>
        </p:nvSpPr>
        <p:spPr bwMode="auto">
          <a:xfrm>
            <a:off x="5868988" y="3284538"/>
            <a:ext cx="144462"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6"/>
          <p:cNvSpPr>
            <a:spLocks noChangeShapeType="1"/>
          </p:cNvSpPr>
          <p:nvPr/>
        </p:nvSpPr>
        <p:spPr bwMode="auto">
          <a:xfrm>
            <a:off x="5653088" y="2924175"/>
            <a:ext cx="7191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7"/>
          <p:cNvSpPr>
            <a:spLocks noChangeShapeType="1"/>
          </p:cNvSpPr>
          <p:nvPr/>
        </p:nvSpPr>
        <p:spPr bwMode="auto">
          <a:xfrm>
            <a:off x="6011863" y="3427413"/>
            <a:ext cx="0" cy="1225550"/>
          </a:xfrm>
          <a:prstGeom prst="line">
            <a:avLst/>
          </a:prstGeom>
          <a:noFill/>
          <a:ln w="190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8"/>
          <p:cNvSpPr>
            <a:spLocks noChangeShapeType="1"/>
          </p:cNvSpPr>
          <p:nvPr/>
        </p:nvSpPr>
        <p:spPr bwMode="auto">
          <a:xfrm flipH="1" flipV="1">
            <a:off x="5364163" y="3427413"/>
            <a:ext cx="576262" cy="28892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flipH="1" flipV="1">
            <a:off x="5148263" y="3716338"/>
            <a:ext cx="792162" cy="144462"/>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AutoShape 10"/>
          <p:cNvSpPr>
            <a:spLocks noChangeArrowheads="1"/>
          </p:cNvSpPr>
          <p:nvPr/>
        </p:nvSpPr>
        <p:spPr bwMode="auto">
          <a:xfrm rot="10800000">
            <a:off x="2844800" y="3068638"/>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sz="1800">
              <a:latin typeface="Comic Sans MS" pitchFamily="66" charset="0"/>
            </a:endParaRPr>
          </a:p>
        </p:txBody>
      </p:sp>
      <p:sp>
        <p:nvSpPr>
          <p:cNvPr id="43" name="Freeform 11"/>
          <p:cNvSpPr>
            <a:spLocks/>
          </p:cNvSpPr>
          <p:nvPr/>
        </p:nvSpPr>
        <p:spPr bwMode="auto">
          <a:xfrm>
            <a:off x="2628900" y="2852738"/>
            <a:ext cx="906463" cy="500062"/>
          </a:xfrm>
          <a:custGeom>
            <a:avLst/>
            <a:gdLst>
              <a:gd name="T0" fmla="*/ 277813 w 571"/>
              <a:gd name="T1" fmla="*/ 174625 h 315"/>
              <a:gd name="T2" fmla="*/ 265113 w 571"/>
              <a:gd name="T3" fmla="*/ 107950 h 315"/>
              <a:gd name="T4" fmla="*/ 277813 w 571"/>
              <a:gd name="T5" fmla="*/ 147637 h 315"/>
              <a:gd name="T6" fmla="*/ 466725 w 571"/>
              <a:gd name="T7" fmla="*/ 134937 h 315"/>
              <a:gd name="T8" fmla="*/ 439738 w 571"/>
              <a:gd name="T9" fmla="*/ 161925 h 315"/>
              <a:gd name="T10" fmla="*/ 614363 w 571"/>
              <a:gd name="T11" fmla="*/ 161925 h 315"/>
              <a:gd name="T12" fmla="*/ 560388 w 571"/>
              <a:gd name="T13" fmla="*/ 188912 h 315"/>
              <a:gd name="T14" fmla="*/ 668338 w 571"/>
              <a:gd name="T15" fmla="*/ 134937 h 315"/>
              <a:gd name="T16" fmla="*/ 869950 w 571"/>
              <a:gd name="T17" fmla="*/ 134937 h 315"/>
              <a:gd name="T18" fmla="*/ 762000 w 571"/>
              <a:gd name="T19" fmla="*/ 107950 h 315"/>
              <a:gd name="T20" fmla="*/ 735013 w 571"/>
              <a:gd name="T21" fmla="*/ 174625 h 315"/>
              <a:gd name="T22" fmla="*/ 708025 w 571"/>
              <a:gd name="T23" fmla="*/ 161925 h 315"/>
              <a:gd name="T24" fmla="*/ 776288 w 571"/>
              <a:gd name="T25" fmla="*/ 174625 h 315"/>
              <a:gd name="T26" fmla="*/ 776288 w 571"/>
              <a:gd name="T27" fmla="*/ 174625 h 315"/>
              <a:gd name="T28" fmla="*/ 776288 w 571"/>
              <a:gd name="T29" fmla="*/ 80962 h 315"/>
              <a:gd name="T30" fmla="*/ 681038 w 571"/>
              <a:gd name="T31" fmla="*/ 80962 h 315"/>
              <a:gd name="T32" fmla="*/ 601663 w 571"/>
              <a:gd name="T33" fmla="*/ 161925 h 315"/>
              <a:gd name="T34" fmla="*/ 466725 w 571"/>
              <a:gd name="T35" fmla="*/ 107950 h 315"/>
              <a:gd name="T36" fmla="*/ 506413 w 571"/>
              <a:gd name="T37" fmla="*/ 80962 h 315"/>
              <a:gd name="T38" fmla="*/ 628650 w 571"/>
              <a:gd name="T39" fmla="*/ 188912 h 315"/>
              <a:gd name="T40" fmla="*/ 533400 w 571"/>
              <a:gd name="T41" fmla="*/ 93662 h 315"/>
              <a:gd name="T42" fmla="*/ 250825 w 571"/>
              <a:gd name="T43" fmla="*/ 53975 h 315"/>
              <a:gd name="T44" fmla="*/ 358775 w 571"/>
              <a:gd name="T45" fmla="*/ 134937 h 315"/>
              <a:gd name="T46" fmla="*/ 157163 w 571"/>
              <a:gd name="T47" fmla="*/ 80962 h 315"/>
              <a:gd name="T48" fmla="*/ 265113 w 571"/>
              <a:gd name="T49" fmla="*/ 161925 h 315"/>
              <a:gd name="T50" fmla="*/ 319088 w 571"/>
              <a:gd name="T51" fmla="*/ 41275 h 315"/>
              <a:gd name="T52" fmla="*/ 506413 w 571"/>
              <a:gd name="T53" fmla="*/ 68262 h 315"/>
              <a:gd name="T54" fmla="*/ 601663 w 571"/>
              <a:gd name="T55" fmla="*/ 80962 h 315"/>
              <a:gd name="T56" fmla="*/ 533400 w 571"/>
              <a:gd name="T57" fmla="*/ 53975 h 315"/>
              <a:gd name="T58" fmla="*/ 668338 w 571"/>
              <a:gd name="T59" fmla="*/ 134937 h 315"/>
              <a:gd name="T60" fmla="*/ 533400 w 571"/>
              <a:gd name="T61" fmla="*/ 107950 h 315"/>
              <a:gd name="T62" fmla="*/ 547688 w 571"/>
              <a:gd name="T63" fmla="*/ 80962 h 315"/>
              <a:gd name="T64" fmla="*/ 668338 w 571"/>
              <a:gd name="T65" fmla="*/ 53975 h 315"/>
              <a:gd name="T66" fmla="*/ 641350 w 571"/>
              <a:gd name="T67" fmla="*/ 134937 h 315"/>
              <a:gd name="T68" fmla="*/ 641350 w 571"/>
              <a:gd name="T69" fmla="*/ 68262 h 315"/>
              <a:gd name="T70" fmla="*/ 385763 w 571"/>
              <a:gd name="T71" fmla="*/ 14287 h 315"/>
              <a:gd name="T72" fmla="*/ 358775 w 571"/>
              <a:gd name="T73" fmla="*/ 41275 h 315"/>
              <a:gd name="T74" fmla="*/ 223838 w 571"/>
              <a:gd name="T75" fmla="*/ 80962 h 315"/>
              <a:gd name="T76" fmla="*/ 144463 w 571"/>
              <a:gd name="T77" fmla="*/ 188912 h 315"/>
              <a:gd name="T78" fmla="*/ 157163 w 571"/>
              <a:gd name="T79" fmla="*/ 107950 h 315"/>
              <a:gd name="T80" fmla="*/ 90488 w 571"/>
              <a:gd name="T81" fmla="*/ 228600 h 315"/>
              <a:gd name="T82" fmla="*/ 211138 w 571"/>
              <a:gd name="T83" fmla="*/ 242887 h 315"/>
              <a:gd name="T84" fmla="*/ 319088 w 571"/>
              <a:gd name="T85" fmla="*/ 242887 h 315"/>
              <a:gd name="T86" fmla="*/ 265113 w 571"/>
              <a:gd name="T87" fmla="*/ 242887 h 315"/>
              <a:gd name="T88" fmla="*/ 223838 w 571"/>
              <a:gd name="T89" fmla="*/ 336550 h 315"/>
              <a:gd name="T90" fmla="*/ 277813 w 571"/>
              <a:gd name="T91" fmla="*/ 296862 h 315"/>
              <a:gd name="T92" fmla="*/ 130175 w 571"/>
              <a:gd name="T93" fmla="*/ 322262 h 315"/>
              <a:gd name="T94" fmla="*/ 171450 w 571"/>
              <a:gd name="T95" fmla="*/ 390525 h 315"/>
              <a:gd name="T96" fmla="*/ 238125 w 571"/>
              <a:gd name="T97" fmla="*/ 363537 h 315"/>
              <a:gd name="T98" fmla="*/ 292100 w 571"/>
              <a:gd name="T99" fmla="*/ 390525 h 315"/>
              <a:gd name="T100" fmla="*/ 346075 w 571"/>
              <a:gd name="T101" fmla="*/ 430212 h 315"/>
              <a:gd name="T102" fmla="*/ 265113 w 571"/>
              <a:gd name="T103" fmla="*/ 390525 h 315"/>
              <a:gd name="T104" fmla="*/ 277813 w 571"/>
              <a:gd name="T105" fmla="*/ 444500 h 315"/>
              <a:gd name="T106" fmla="*/ 198438 w 571"/>
              <a:gd name="T107" fmla="*/ 242887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Oval 12"/>
          <p:cNvSpPr>
            <a:spLocks noChangeArrowheads="1"/>
          </p:cNvSpPr>
          <p:nvPr/>
        </p:nvSpPr>
        <p:spPr bwMode="auto">
          <a:xfrm>
            <a:off x="3203575" y="3140075"/>
            <a:ext cx="215900" cy="71438"/>
          </a:xfrm>
          <a:prstGeom prst="ellipse">
            <a:avLst/>
          </a:prstGeom>
          <a:solidFill>
            <a:srgbClr val="0000FF"/>
          </a:solidFill>
          <a:ln w="9525">
            <a:solidFill>
              <a:srgbClr val="0000FF"/>
            </a:solidFill>
            <a:round/>
            <a:headEnd/>
            <a:tailEnd/>
          </a:ln>
        </p:spPr>
        <p:txBody>
          <a:bodyPr wrap="none" anchor="ctr"/>
          <a:lstStyle/>
          <a:p>
            <a:endParaRPr lang="fr-FR" sz="1800">
              <a:latin typeface="Comic Sans MS" pitchFamily="66" charset="0"/>
            </a:endParaRPr>
          </a:p>
        </p:txBody>
      </p:sp>
      <p:sp>
        <p:nvSpPr>
          <p:cNvPr id="45" name="Line 13"/>
          <p:cNvSpPr>
            <a:spLocks noChangeShapeType="1"/>
          </p:cNvSpPr>
          <p:nvPr/>
        </p:nvSpPr>
        <p:spPr bwMode="auto">
          <a:xfrm>
            <a:off x="3348038" y="3284538"/>
            <a:ext cx="144462" cy="0"/>
          </a:xfrm>
          <a:prstGeom prst="line">
            <a:avLst/>
          </a:prstGeom>
          <a:noFill/>
          <a:ln w="508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4"/>
          <p:cNvSpPr>
            <a:spLocks noChangeShapeType="1"/>
          </p:cNvSpPr>
          <p:nvPr/>
        </p:nvSpPr>
        <p:spPr bwMode="auto">
          <a:xfrm>
            <a:off x="3203575" y="3355975"/>
            <a:ext cx="1444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5"/>
          <p:cNvSpPr>
            <a:spLocks noChangeShapeType="1"/>
          </p:cNvSpPr>
          <p:nvPr/>
        </p:nvSpPr>
        <p:spPr bwMode="auto">
          <a:xfrm>
            <a:off x="3203575" y="3571875"/>
            <a:ext cx="0" cy="1081088"/>
          </a:xfrm>
          <a:prstGeom prst="line">
            <a:avLst/>
          </a:prstGeom>
          <a:noFill/>
          <a:ln w="1270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6"/>
          <p:cNvSpPr>
            <a:spLocks noChangeShapeType="1"/>
          </p:cNvSpPr>
          <p:nvPr/>
        </p:nvSpPr>
        <p:spPr bwMode="auto">
          <a:xfrm flipV="1">
            <a:off x="3203575" y="3500438"/>
            <a:ext cx="649288" cy="36036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7"/>
          <p:cNvSpPr>
            <a:spLocks noChangeShapeType="1"/>
          </p:cNvSpPr>
          <p:nvPr/>
        </p:nvSpPr>
        <p:spPr bwMode="auto">
          <a:xfrm flipV="1">
            <a:off x="3203575" y="3716338"/>
            <a:ext cx="863600" cy="217487"/>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Oval 18"/>
          <p:cNvSpPr>
            <a:spLocks noChangeArrowheads="1"/>
          </p:cNvSpPr>
          <p:nvPr/>
        </p:nvSpPr>
        <p:spPr bwMode="auto">
          <a:xfrm>
            <a:off x="5003800" y="3355975"/>
            <a:ext cx="360363" cy="360363"/>
          </a:xfrm>
          <a:prstGeom prst="ellipse">
            <a:avLst/>
          </a:prstGeom>
          <a:solidFill>
            <a:srgbClr val="FF0000"/>
          </a:solidFill>
          <a:ln w="9525">
            <a:solidFill>
              <a:srgbClr val="FF0000"/>
            </a:solidFill>
            <a:round/>
            <a:headEnd/>
            <a:tailEnd/>
          </a:ln>
        </p:spPr>
        <p:txBody>
          <a:bodyPr wrap="none" anchor="ctr"/>
          <a:lstStyle/>
          <a:p>
            <a:endParaRPr lang="fr-FR" sz="1800">
              <a:latin typeface="Comic Sans MS" pitchFamily="66" charset="0"/>
            </a:endParaRPr>
          </a:p>
        </p:txBody>
      </p:sp>
      <p:sp>
        <p:nvSpPr>
          <p:cNvPr id="51" name="AutoShape 19"/>
          <p:cNvSpPr>
            <a:spLocks noChangeArrowheads="1"/>
          </p:cNvSpPr>
          <p:nvPr/>
        </p:nvSpPr>
        <p:spPr bwMode="auto">
          <a:xfrm>
            <a:off x="1619250" y="4652963"/>
            <a:ext cx="2520950" cy="431800"/>
          </a:xfrm>
          <a:custGeom>
            <a:avLst/>
            <a:gdLst>
              <a:gd name="T0" fmla="*/ 257443873 w 21600"/>
              <a:gd name="T1" fmla="*/ 4316001 h 21600"/>
              <a:gd name="T2" fmla="*/ 147110859 w 21600"/>
              <a:gd name="T3" fmla="*/ 8632001 h 21600"/>
              <a:gd name="T4" fmla="*/ 36777744 w 21600"/>
              <a:gd name="T5" fmla="*/ 4316001 h 21600"/>
              <a:gd name="T6" fmla="*/ 147110859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en-US"/>
          </a:p>
        </p:txBody>
      </p:sp>
      <p:sp>
        <p:nvSpPr>
          <p:cNvPr id="52" name="AutoShape 20"/>
          <p:cNvSpPr>
            <a:spLocks noChangeArrowheads="1"/>
          </p:cNvSpPr>
          <p:nvPr/>
        </p:nvSpPr>
        <p:spPr bwMode="auto">
          <a:xfrm>
            <a:off x="5003800" y="4652963"/>
            <a:ext cx="2520950" cy="431800"/>
          </a:xfrm>
          <a:custGeom>
            <a:avLst/>
            <a:gdLst>
              <a:gd name="T0" fmla="*/ 257443873 w 21600"/>
              <a:gd name="T1" fmla="*/ 4316001 h 21600"/>
              <a:gd name="T2" fmla="*/ 147110859 w 21600"/>
              <a:gd name="T3" fmla="*/ 8632001 h 21600"/>
              <a:gd name="T4" fmla="*/ 36777744 w 21600"/>
              <a:gd name="T5" fmla="*/ 4316001 h 21600"/>
              <a:gd name="T6" fmla="*/ 147110859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790549" name="Rectangle 21"/>
          <p:cNvSpPr>
            <a:spLocks noChangeArrowheads="1"/>
          </p:cNvSpPr>
          <p:nvPr/>
        </p:nvSpPr>
        <p:spPr bwMode="auto">
          <a:xfrm>
            <a:off x="0" y="5084763"/>
            <a:ext cx="9144000" cy="1800225"/>
          </a:xfrm>
          <a:prstGeom prst="rect">
            <a:avLst/>
          </a:prstGeom>
          <a:solidFill>
            <a:srgbClr val="3366FF"/>
          </a:solidFill>
          <a:ln w="9525">
            <a:solidFill>
              <a:srgbClr val="3366FF"/>
            </a:solidFill>
            <a:miter lim="800000"/>
            <a:headEnd/>
            <a:tailEnd/>
          </a:ln>
        </p:spPr>
        <p:txBody>
          <a:bodyPr wrap="none" anchor="ctr"/>
          <a:lstStyle/>
          <a:p>
            <a:endParaRPr lang="fr-FR" sz="1800">
              <a:latin typeface="Comic Sans MS" pitchFamily="66" charset="0"/>
            </a:endParaRPr>
          </a:p>
        </p:txBody>
      </p:sp>
      <p:sp>
        <p:nvSpPr>
          <p:cNvPr id="790550" name="Oval 22"/>
          <p:cNvSpPr>
            <a:spLocks noChangeArrowheads="1"/>
          </p:cNvSpPr>
          <p:nvPr/>
        </p:nvSpPr>
        <p:spPr bwMode="auto">
          <a:xfrm>
            <a:off x="8027988" y="836613"/>
            <a:ext cx="914400" cy="914400"/>
          </a:xfrm>
          <a:prstGeom prst="ellipse">
            <a:avLst/>
          </a:prstGeom>
          <a:solidFill>
            <a:srgbClr val="FFFF00"/>
          </a:solidFill>
          <a:ln w="9525">
            <a:solidFill>
              <a:srgbClr val="FFFF00"/>
            </a:solidFill>
            <a:round/>
            <a:headEnd/>
            <a:tailEnd/>
          </a:ln>
        </p:spPr>
        <p:txBody>
          <a:bodyPr wrap="none" anchor="ctr"/>
          <a:lstStyle/>
          <a:p>
            <a:endParaRPr lang="fr-FR" sz="1800">
              <a:latin typeface="Comic Sans MS" pitchFamily="66" charset="0"/>
            </a:endParaRPr>
          </a:p>
        </p:txBody>
      </p:sp>
      <p:sp>
        <p:nvSpPr>
          <p:cNvPr id="790551" name="Line 23"/>
          <p:cNvSpPr>
            <a:spLocks noChangeShapeType="1"/>
          </p:cNvSpPr>
          <p:nvPr/>
        </p:nvSpPr>
        <p:spPr bwMode="auto">
          <a:xfrm>
            <a:off x="7812088" y="1339850"/>
            <a:ext cx="1331912"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2" name="Line 24"/>
          <p:cNvSpPr>
            <a:spLocks noChangeShapeType="1"/>
          </p:cNvSpPr>
          <p:nvPr/>
        </p:nvSpPr>
        <p:spPr bwMode="auto">
          <a:xfrm>
            <a:off x="8459788" y="647700"/>
            <a:ext cx="0" cy="126841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3" name="Line 25"/>
          <p:cNvSpPr>
            <a:spLocks noChangeShapeType="1"/>
          </p:cNvSpPr>
          <p:nvPr/>
        </p:nvSpPr>
        <p:spPr bwMode="auto">
          <a:xfrm flipV="1">
            <a:off x="7956550" y="836613"/>
            <a:ext cx="1008063" cy="8636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4" name="Line 26"/>
          <p:cNvSpPr>
            <a:spLocks noChangeShapeType="1"/>
          </p:cNvSpPr>
          <p:nvPr/>
        </p:nvSpPr>
        <p:spPr bwMode="auto">
          <a:xfrm>
            <a:off x="7956550" y="908050"/>
            <a:ext cx="1008063" cy="79216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5" name="Line 27"/>
          <p:cNvSpPr>
            <a:spLocks noChangeShapeType="1"/>
          </p:cNvSpPr>
          <p:nvPr/>
        </p:nvSpPr>
        <p:spPr bwMode="auto">
          <a:xfrm flipV="1">
            <a:off x="7885113" y="1052513"/>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6" name="Line 28"/>
          <p:cNvSpPr>
            <a:spLocks noChangeShapeType="1"/>
          </p:cNvSpPr>
          <p:nvPr/>
        </p:nvSpPr>
        <p:spPr bwMode="auto">
          <a:xfrm>
            <a:off x="7885113" y="1123950"/>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7" name="Line 29"/>
          <p:cNvSpPr>
            <a:spLocks noChangeShapeType="1"/>
          </p:cNvSpPr>
          <p:nvPr/>
        </p:nvSpPr>
        <p:spPr bwMode="auto">
          <a:xfrm flipV="1">
            <a:off x="8243888" y="647700"/>
            <a:ext cx="504825" cy="119697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8" name="Line 30"/>
          <p:cNvSpPr>
            <a:spLocks noChangeShapeType="1"/>
          </p:cNvSpPr>
          <p:nvPr/>
        </p:nvSpPr>
        <p:spPr bwMode="auto">
          <a:xfrm>
            <a:off x="8172450" y="763588"/>
            <a:ext cx="576263" cy="10795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90572" name="Group 44"/>
          <p:cNvGrpSpPr>
            <a:grpSpLocks/>
          </p:cNvGrpSpPr>
          <p:nvPr/>
        </p:nvGrpSpPr>
        <p:grpSpPr bwMode="auto">
          <a:xfrm>
            <a:off x="215900" y="6340475"/>
            <a:ext cx="901700" cy="288925"/>
            <a:chOff x="0" y="4138"/>
            <a:chExt cx="712" cy="182"/>
          </a:xfrm>
        </p:grpSpPr>
        <p:sp>
          <p:nvSpPr>
            <p:cNvPr id="790559" name="Oval 31"/>
            <p:cNvSpPr>
              <a:spLocks noChangeArrowheads="1"/>
            </p:cNvSpPr>
            <p:nvPr/>
          </p:nvSpPr>
          <p:spPr bwMode="auto">
            <a:xfrm>
              <a:off x="136" y="4183"/>
              <a:ext cx="576" cy="137"/>
            </a:xfrm>
            <a:prstGeom prst="ellipse">
              <a:avLst/>
            </a:prstGeom>
            <a:solidFill>
              <a:schemeClr val="tx1"/>
            </a:solidFill>
            <a:ln w="9525">
              <a:solidFill>
                <a:schemeClr val="tx1"/>
              </a:solidFill>
              <a:round/>
              <a:headEnd/>
              <a:tailEnd/>
            </a:ln>
          </p:spPr>
          <p:txBody>
            <a:bodyPr wrap="none" anchor="ctr"/>
            <a:lstStyle/>
            <a:p>
              <a:endParaRPr lang="fr-FR" sz="1800">
                <a:latin typeface="Comic Sans MS" pitchFamily="66" charset="0"/>
              </a:endParaRPr>
            </a:p>
          </p:txBody>
        </p:sp>
        <p:sp>
          <p:nvSpPr>
            <p:cNvPr id="790560" name="AutoShape 32"/>
            <p:cNvSpPr>
              <a:spLocks noChangeArrowheads="1"/>
            </p:cNvSpPr>
            <p:nvPr/>
          </p:nvSpPr>
          <p:spPr bwMode="auto">
            <a:xfrm rot="-7976251">
              <a:off x="-18" y="4156"/>
              <a:ext cx="179" cy="144"/>
            </a:xfrm>
            <a:prstGeom prst="rtTriangle">
              <a:avLst/>
            </a:prstGeom>
            <a:solidFill>
              <a:schemeClr val="tx1"/>
            </a:solidFill>
            <a:ln w="9525">
              <a:solidFill>
                <a:schemeClr val="tx1"/>
              </a:solidFill>
              <a:miter lim="800000"/>
              <a:headEnd/>
              <a:tailEnd/>
            </a:ln>
          </p:spPr>
          <p:txBody>
            <a:bodyPr vert="eaVert" wrap="none" anchor="ctr"/>
            <a:lstStyle/>
            <a:p>
              <a:endParaRPr lang="fr-FR" sz="1800">
                <a:latin typeface="Comic Sans MS" pitchFamily="66" charset="0"/>
              </a:endParaRPr>
            </a:p>
          </p:txBody>
        </p:sp>
        <p:sp>
          <p:nvSpPr>
            <p:cNvPr id="790561" name="Line 33"/>
            <p:cNvSpPr>
              <a:spLocks noChangeShapeType="1"/>
            </p:cNvSpPr>
            <p:nvPr/>
          </p:nvSpPr>
          <p:spPr bwMode="auto">
            <a:xfrm flipH="1">
              <a:off x="635" y="4274"/>
              <a:ext cx="4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62" name="Oval 34"/>
            <p:cNvSpPr>
              <a:spLocks noChangeArrowheads="1"/>
            </p:cNvSpPr>
            <p:nvPr/>
          </p:nvSpPr>
          <p:spPr bwMode="auto">
            <a:xfrm>
              <a:off x="590" y="4229"/>
              <a:ext cx="45" cy="45"/>
            </a:xfrm>
            <a:prstGeom prst="ellipse">
              <a:avLst/>
            </a:prstGeom>
            <a:solidFill>
              <a:srgbClr val="0000FF"/>
            </a:solidFill>
            <a:ln w="9525">
              <a:solidFill>
                <a:srgbClr val="0000FF"/>
              </a:solidFill>
              <a:round/>
              <a:headEnd/>
              <a:tailEnd/>
            </a:ln>
          </p:spPr>
          <p:txBody>
            <a:bodyPr wrap="none" anchor="ctr"/>
            <a:lstStyle/>
            <a:p>
              <a:endParaRPr lang="fr-FR" sz="1800">
                <a:latin typeface="Comic Sans MS" pitchFamily="66" charset="0"/>
              </a:endParaRPr>
            </a:p>
          </p:txBody>
        </p:sp>
      </p:grpSp>
      <p:sp>
        <p:nvSpPr>
          <p:cNvPr id="69" name="Line 37"/>
          <p:cNvSpPr>
            <a:spLocks noChangeShapeType="1"/>
          </p:cNvSpPr>
          <p:nvPr/>
        </p:nvSpPr>
        <p:spPr bwMode="auto">
          <a:xfrm>
            <a:off x="2843213" y="4652963"/>
            <a:ext cx="360045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0568" name="Rectangle 40"/>
          <p:cNvSpPr>
            <a:spLocks noChangeArrowheads="1"/>
          </p:cNvSpPr>
          <p:nvPr/>
        </p:nvSpPr>
        <p:spPr bwMode="auto">
          <a:xfrm>
            <a:off x="2913063" y="0"/>
            <a:ext cx="3373437" cy="519113"/>
          </a:xfrm>
          <a:prstGeom prst="rect">
            <a:avLst/>
          </a:prstGeom>
          <a:noFill/>
          <a:ln>
            <a:noFill/>
          </a:ln>
          <a:effectLst/>
          <a:extLst>
            <a:ext uri="{909E8E84-426E-40DD-AFC4-6F175D3DCCD1}">
              <a14:hiddenFill xmlns:a14="http://schemas.microsoft.com/office/drawing/2010/main">
                <a:solidFill>
                  <a:srgbClr val="CC99FF">
                    <a:alpha val="44000"/>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b="1">
                <a:solidFill>
                  <a:srgbClr val="FF0000"/>
                </a:solidFill>
              </a:rPr>
              <a:t>Les interactions</a:t>
            </a:r>
          </a:p>
        </p:txBody>
      </p:sp>
      <p:sp>
        <p:nvSpPr>
          <p:cNvPr id="790569" name="Text Box 41"/>
          <p:cNvSpPr txBox="1">
            <a:spLocks noChangeArrowheads="1"/>
          </p:cNvSpPr>
          <p:nvPr/>
        </p:nvSpPr>
        <p:spPr bwMode="auto">
          <a:xfrm>
            <a:off x="457200" y="781050"/>
            <a:ext cx="7288213"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400"/>
              <a:t>Interagir = échanger une particule</a:t>
            </a:r>
          </a:p>
          <a:p>
            <a:endParaRPr lang="en-GB" sz="2400"/>
          </a:p>
          <a:p>
            <a:pPr>
              <a:spcBef>
                <a:spcPct val="50000"/>
              </a:spcBef>
            </a:pPr>
            <a:endParaRPr lang="fr-FR" sz="2400" b="1">
              <a:solidFill>
                <a:srgbClr val="FF0000"/>
              </a:solidFill>
            </a:endParaRPr>
          </a:p>
        </p:txBody>
      </p:sp>
      <p:sp>
        <p:nvSpPr>
          <p:cNvPr id="75" name="Rectangle 74"/>
          <p:cNvSpPr>
            <a:spLocks noChangeArrowheads="1"/>
          </p:cNvSpPr>
          <p:nvPr/>
        </p:nvSpPr>
        <p:spPr bwMode="auto">
          <a:xfrm>
            <a:off x="838200" y="5334000"/>
            <a:ext cx="81359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spAutoFit/>
          </a:bodyPr>
          <a:lstStyle/>
          <a:p>
            <a:pPr>
              <a:buFont typeface="Symbol" pitchFamily="18" charset="2"/>
              <a:buChar char="·"/>
            </a:pPr>
            <a:r>
              <a:rPr lang="fr-FR" sz="1600" b="1">
                <a:solidFill>
                  <a:schemeClr val="bg1"/>
                </a:solidFill>
                <a:effectLst>
                  <a:outerShdw blurRad="38100" dist="38100" dir="2700000" algn="tl">
                    <a:srgbClr val="C0C0C0"/>
                  </a:outerShdw>
                </a:effectLst>
              </a:rPr>
              <a:t> Les </a:t>
            </a:r>
            <a:r>
              <a:rPr lang="fr-FR" sz="1600" b="1">
                <a:solidFill>
                  <a:srgbClr val="FF0000"/>
                </a:solidFill>
                <a:effectLst>
                  <a:outerShdw blurRad="38100" dist="38100" dir="2700000" algn="tl">
                    <a:srgbClr val="C0C0C0"/>
                  </a:outerShdw>
                </a:effectLst>
              </a:rPr>
              <a:t>ballons</a:t>
            </a:r>
            <a:r>
              <a:rPr lang="fr-FR" sz="1600" b="1">
                <a:solidFill>
                  <a:schemeClr val="bg1"/>
                </a:solidFill>
                <a:effectLst>
                  <a:outerShdw blurRad="38100" dist="38100" dir="2700000" algn="tl">
                    <a:srgbClr val="C0C0C0"/>
                  </a:outerShdw>
                </a:effectLst>
              </a:rPr>
              <a:t> sont les </a:t>
            </a:r>
            <a:r>
              <a:rPr lang="fr-FR" sz="1600" b="1">
                <a:solidFill>
                  <a:srgbClr val="FF0000"/>
                </a:solidFill>
                <a:effectLst>
                  <a:outerShdw blurRad="38100" dist="38100" dir="2700000" algn="tl">
                    <a:srgbClr val="C0C0C0"/>
                  </a:outerShdw>
                </a:effectLst>
              </a:rPr>
              <a:t>médiateurs</a:t>
            </a:r>
            <a:r>
              <a:rPr lang="fr-FR" sz="1600" b="1">
                <a:solidFill>
                  <a:schemeClr val="bg1"/>
                </a:solidFill>
                <a:effectLst>
                  <a:outerShdw blurRad="38100" dist="38100" dir="2700000" algn="tl">
                    <a:srgbClr val="C0C0C0"/>
                  </a:outerShdw>
                </a:effectLst>
              </a:rPr>
              <a:t> de la force qui écarte les 2 bateaux.</a:t>
            </a:r>
          </a:p>
          <a:p>
            <a:pPr>
              <a:buFont typeface="Symbol" pitchFamily="18" charset="2"/>
              <a:buChar char="·"/>
            </a:pPr>
            <a:r>
              <a:rPr lang="fr-FR" sz="1600" b="1">
                <a:solidFill>
                  <a:schemeClr val="bg1"/>
                </a:solidFill>
                <a:effectLst>
                  <a:outerShdw blurRad="38100" dist="38100" dir="2700000" algn="tl">
                    <a:srgbClr val="C0C0C0"/>
                  </a:outerShdw>
                </a:effectLst>
              </a:rPr>
              <a:t> La </a:t>
            </a:r>
            <a:r>
              <a:rPr lang="fr-FR" sz="1600" b="1">
                <a:solidFill>
                  <a:srgbClr val="FF0000"/>
                </a:solidFill>
                <a:effectLst>
                  <a:outerShdw blurRad="38100" dist="38100" dir="2700000" algn="tl">
                    <a:srgbClr val="C0C0C0"/>
                  </a:outerShdw>
                </a:effectLst>
              </a:rPr>
              <a:t>portée</a:t>
            </a:r>
            <a:r>
              <a:rPr lang="fr-FR" sz="1600" b="1">
                <a:solidFill>
                  <a:schemeClr val="bg1"/>
                </a:solidFill>
                <a:effectLst>
                  <a:outerShdw blurRad="38100" dist="38100" dir="2700000" algn="tl">
                    <a:srgbClr val="C0C0C0"/>
                  </a:outerShdw>
                </a:effectLst>
              </a:rPr>
              <a:t> dépend de la </a:t>
            </a:r>
            <a:r>
              <a:rPr lang="fr-FR" sz="1600" b="1">
                <a:solidFill>
                  <a:srgbClr val="FF0000"/>
                </a:solidFill>
                <a:effectLst>
                  <a:outerShdw blurRad="38100" dist="38100" dir="2700000" algn="tl">
                    <a:srgbClr val="C0C0C0"/>
                  </a:outerShdw>
                </a:effectLst>
              </a:rPr>
              <a:t>masse</a:t>
            </a:r>
            <a:r>
              <a:rPr lang="fr-FR" sz="1600" b="1">
                <a:solidFill>
                  <a:schemeClr val="bg1"/>
                </a:solidFill>
                <a:effectLst>
                  <a:outerShdw blurRad="38100" dist="38100" dir="2700000" algn="tl">
                    <a:srgbClr val="C0C0C0"/>
                  </a:outerShdw>
                </a:effectLst>
              </a:rPr>
              <a:t> du ballon</a:t>
            </a:r>
          </a:p>
          <a:p>
            <a:pPr>
              <a:buFont typeface="Symbol" pitchFamily="18" charset="2"/>
              <a:buNone/>
            </a:pPr>
            <a:endParaRPr lang="fr-FR" sz="800" b="1">
              <a:solidFill>
                <a:schemeClr val="bg1"/>
              </a:solidFill>
              <a:effectLst>
                <a:outerShdw blurRad="38100" dist="38100" dir="2700000" algn="tl">
                  <a:srgbClr val="C0C0C0"/>
                </a:outerShdw>
              </a:effectLst>
            </a:endParaRPr>
          </a:p>
          <a:p>
            <a:pPr>
              <a:buFont typeface="Symbol" pitchFamily="18" charset="2"/>
              <a:buNone/>
            </a:pPr>
            <a:r>
              <a:rPr lang="fr-FR" sz="1800">
                <a:solidFill>
                  <a:srgbClr val="E71919"/>
                </a:solidFill>
                <a:effectLst>
                  <a:outerShdw blurRad="38100" dist="38100" dir="2700000" algn="tl">
                    <a:srgbClr val="C0C0C0"/>
                  </a:outerShdw>
                </a:effectLst>
              </a:rPr>
              <a:t>Bosons de jauge</a:t>
            </a:r>
            <a:r>
              <a:rPr lang="fr-FR" sz="1800">
                <a:effectLst>
                  <a:outerShdw blurRad="38100" dist="38100" dir="2700000" algn="tl">
                    <a:srgbClr val="C0C0C0"/>
                  </a:outerShdw>
                </a:effectLst>
              </a:rPr>
              <a:t> </a:t>
            </a:r>
            <a:r>
              <a:rPr lang="fr-FR" sz="1800">
                <a:solidFill>
                  <a:schemeClr val="bg1"/>
                </a:solidFill>
                <a:effectLst>
                  <a:outerShdw blurRad="38100" dist="38100" dir="2700000" algn="tl">
                    <a:srgbClr val="C0C0C0"/>
                  </a:outerShdw>
                </a:effectLst>
              </a:rPr>
              <a:t>: mediateurs des interactions fondamentales</a:t>
            </a:r>
            <a:r>
              <a:rPr lang="fr-FR" sz="1800"/>
              <a:t> </a:t>
            </a:r>
            <a:endParaRPr lang="fr-FR" sz="1800">
              <a:solidFill>
                <a:schemeClr val="bg1"/>
              </a:solidFill>
              <a:effectLst>
                <a:outerShdw blurRad="38100" dist="38100" dir="2700000" algn="tl">
                  <a:srgbClr val="C0C0C0"/>
                </a:outerShdw>
              </a:effectLst>
            </a:endParaRPr>
          </a:p>
          <a:p>
            <a:endParaRPr lang="fr-FR" sz="1800">
              <a:solidFill>
                <a:srgbClr val="FF0000"/>
              </a:solidFill>
              <a:effectLst>
                <a:outerShdw blurRad="38100" dist="38100" dir="2700000" algn="tl">
                  <a:srgbClr val="C0C0C0"/>
                </a:outerShdw>
              </a:effectLst>
            </a:endParaRPr>
          </a:p>
        </p:txBody>
      </p:sp>
      <p:sp>
        <p:nvSpPr>
          <p:cNvPr id="790571" name="Text Box 43"/>
          <p:cNvSpPr txBox="1">
            <a:spLocks noChangeArrowheads="1"/>
          </p:cNvSpPr>
          <p:nvPr/>
        </p:nvSpPr>
        <p:spPr bwMode="auto">
          <a:xfrm rot="5400000">
            <a:off x="8645525" y="6359525"/>
            <a:ext cx="768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900"/>
              <a:t>F. Vazeille</a:t>
            </a:r>
          </a:p>
        </p:txBody>
      </p:sp>
    </p:spTree>
    <p:extLst>
      <p:ext uri="{BB962C8B-B14F-4D97-AF65-F5344CB8AC3E}">
        <p14:creationId xmlns:p14="http://schemas.microsoft.com/office/powerpoint/2010/main" val="158600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00" y="300"/>
                                    </p:animMotion>
                                  </p:childTnLst>
                                </p:cTn>
                              </p:par>
                            </p:childTnLst>
                          </p:cTn>
                        </p:par>
                        <p:par>
                          <p:cTn id="25" fill="hold" nodeType="afterGroup">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00"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par>
                                <p:cTn id="46" presetID="53"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par>
                          <p:cTn id="51" fill="hold" nodeType="afterGroup">
                            <p:stCondLst>
                              <p:cond delay="4000"/>
                            </p:stCondLst>
                            <p:childTnLst>
                              <p:par>
                                <p:cTn id="52" presetID="12" presetClass="entr" presetSubtype="4"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slide(fromBottom)">
                                      <p:cBhvr>
                                        <p:cTn id="5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space réservé du numéro de diapositive 3"/>
          <p:cNvSpPr>
            <a:spLocks noGrp="1"/>
          </p:cNvSpPr>
          <p:nvPr>
            <p:ph type="sldNum" sz="quarter" idx="10"/>
          </p:nvPr>
        </p:nvSpPr>
        <p:spPr/>
        <p:txBody>
          <a:bodyPr/>
          <a:lstStyle/>
          <a:p>
            <a:fld id="{5B7CBD45-C9EF-4CCC-B832-2BFD2029603A}" type="slidenum">
              <a:rPr lang="fr-FR" altLang="en-US"/>
              <a:pPr/>
              <a:t>8</a:t>
            </a:fld>
            <a:endParaRPr lang="fr-FR" altLang="en-US"/>
          </a:p>
        </p:txBody>
      </p:sp>
      <p:sp>
        <p:nvSpPr>
          <p:cNvPr id="549890" name="Rectangle 2"/>
          <p:cNvSpPr>
            <a:spLocks noGrp="1" noChangeArrowheads="1"/>
          </p:cNvSpPr>
          <p:nvPr>
            <p:ph type="title"/>
          </p:nvPr>
        </p:nvSpPr>
        <p:spPr>
          <a:xfrm>
            <a:off x="1290638" y="0"/>
            <a:ext cx="6597650" cy="519113"/>
          </a:xfrm>
        </p:spPr>
        <p:txBody>
          <a:bodyPr/>
          <a:lstStyle/>
          <a:p>
            <a:r>
              <a:rPr lang="fr-FR"/>
              <a:t>L’interaction électromagnétique</a:t>
            </a:r>
          </a:p>
        </p:txBody>
      </p:sp>
      <p:pic>
        <p:nvPicPr>
          <p:cNvPr id="549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85800"/>
            <a:ext cx="193357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9892" name="Text Box 4"/>
          <p:cNvSpPr txBox="1">
            <a:spLocks noChangeArrowheads="1"/>
          </p:cNvSpPr>
          <p:nvPr/>
        </p:nvSpPr>
        <p:spPr bwMode="auto">
          <a:xfrm>
            <a:off x="266700" y="806450"/>
            <a:ext cx="4294188" cy="3295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2400"/>
              <a:t>Responsable des phénomènes </a:t>
            </a:r>
          </a:p>
          <a:p>
            <a:r>
              <a:rPr lang="fr-FR" sz="2400" b="1"/>
              <a:t>électriques et magnétiques</a:t>
            </a:r>
            <a:r>
              <a:rPr lang="fr-FR" sz="2400"/>
              <a:t> : </a:t>
            </a:r>
          </a:p>
          <a:p>
            <a:r>
              <a:rPr lang="fr-FR" sz="2400"/>
              <a:t>aimantation, lumière,</a:t>
            </a:r>
          </a:p>
          <a:p>
            <a:r>
              <a:rPr lang="fr-FR" sz="2400"/>
              <a:t>cohésion des </a:t>
            </a:r>
            <a:r>
              <a:rPr lang="fr-FR" sz="2400" smtClean="0"/>
              <a:t>atomes…</a:t>
            </a:r>
            <a:endParaRPr lang="fr-FR" sz="2400"/>
          </a:p>
          <a:p>
            <a:endParaRPr lang="fr-FR" sz="2400"/>
          </a:p>
          <a:p>
            <a:endParaRPr lang="fr-FR" sz="2000"/>
          </a:p>
          <a:p>
            <a:endParaRPr lang="fr-FR" sz="2000"/>
          </a:p>
        </p:txBody>
      </p:sp>
      <p:pic>
        <p:nvPicPr>
          <p:cNvPr id="549893" name="Picture 5" descr="aiman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5800"/>
            <a:ext cx="2425700" cy="2425700"/>
          </a:xfrm>
          <a:prstGeom prst="rect">
            <a:avLst/>
          </a:prstGeom>
          <a:noFill/>
          <a:extLst>
            <a:ext uri="{909E8E84-426E-40DD-AFC4-6F175D3DCCD1}">
              <a14:hiddenFill xmlns:a14="http://schemas.microsoft.com/office/drawing/2010/main">
                <a:solidFill>
                  <a:srgbClr val="FFFFFF"/>
                </a:solidFill>
              </a14:hiddenFill>
            </a:ext>
          </a:extLst>
        </p:spPr>
      </p:pic>
      <p:sp>
        <p:nvSpPr>
          <p:cNvPr id="549895" name="Text Box 7"/>
          <p:cNvSpPr txBox="1">
            <a:spLocks noChangeArrowheads="1"/>
          </p:cNvSpPr>
          <p:nvPr/>
        </p:nvSpPr>
        <p:spPr bwMode="auto">
          <a:xfrm>
            <a:off x="1066800" y="4457700"/>
            <a:ext cx="28067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a:t>Médiateur : </a:t>
            </a:r>
            <a:r>
              <a:rPr lang="fr-FR" sz="2000" b="1">
                <a:solidFill>
                  <a:srgbClr val="FF0000"/>
                </a:solidFill>
              </a:rPr>
              <a:t>photon</a:t>
            </a:r>
            <a:r>
              <a:rPr lang="fr-FR" sz="1800" b="1"/>
              <a:t> </a:t>
            </a:r>
          </a:p>
        </p:txBody>
      </p:sp>
      <p:grpSp>
        <p:nvGrpSpPr>
          <p:cNvPr id="549896" name="Group 8"/>
          <p:cNvGrpSpPr>
            <a:grpSpLocks/>
          </p:cNvGrpSpPr>
          <p:nvPr/>
        </p:nvGrpSpPr>
        <p:grpSpPr bwMode="auto">
          <a:xfrm>
            <a:off x="5472113" y="3730625"/>
            <a:ext cx="2895600" cy="2730500"/>
            <a:chOff x="4071" y="2598"/>
            <a:chExt cx="1392" cy="1362"/>
          </a:xfrm>
        </p:grpSpPr>
        <p:pic>
          <p:nvPicPr>
            <p:cNvPr id="549897" name="Picture 9" descr="force_phot_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 y="2598"/>
              <a:ext cx="1362" cy="1362"/>
            </a:xfrm>
            <a:prstGeom prst="rect">
              <a:avLst/>
            </a:prstGeom>
            <a:noFill/>
            <a:extLst>
              <a:ext uri="{909E8E84-426E-40DD-AFC4-6F175D3DCCD1}">
                <a14:hiddenFill xmlns:a14="http://schemas.microsoft.com/office/drawing/2010/main">
                  <a:solidFill>
                    <a:srgbClr val="FFFFFF"/>
                  </a:solidFill>
                </a14:hiddenFill>
              </a:ext>
            </a:extLst>
          </p:spPr>
        </p:pic>
        <p:sp>
          <p:nvSpPr>
            <p:cNvPr id="549898" name="Text Box 10"/>
            <p:cNvSpPr txBox="1">
              <a:spLocks noChangeArrowheads="1"/>
            </p:cNvSpPr>
            <p:nvPr/>
          </p:nvSpPr>
          <p:spPr bwMode="auto">
            <a:xfrm>
              <a:off x="4120" y="3775"/>
              <a:ext cx="216"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fr-FR" sz="1400"/>
            </a:p>
          </p:txBody>
        </p:sp>
        <p:sp>
          <p:nvSpPr>
            <p:cNvPr id="549899" name="Text Box 11"/>
            <p:cNvSpPr txBox="1">
              <a:spLocks noChangeArrowheads="1"/>
            </p:cNvSpPr>
            <p:nvPr/>
          </p:nvSpPr>
          <p:spPr bwMode="auto">
            <a:xfrm>
              <a:off x="4095"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sp>
          <p:nvSpPr>
            <p:cNvPr id="549900" name="Text Box 12"/>
            <p:cNvSpPr txBox="1">
              <a:spLocks noChangeArrowheads="1"/>
            </p:cNvSpPr>
            <p:nvPr/>
          </p:nvSpPr>
          <p:spPr bwMode="auto">
            <a:xfrm>
              <a:off x="4071" y="2676"/>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grpSp>
          <p:nvGrpSpPr>
            <p:cNvPr id="549901" name="Group 13"/>
            <p:cNvGrpSpPr>
              <a:grpSpLocks/>
            </p:cNvGrpSpPr>
            <p:nvPr/>
          </p:nvGrpSpPr>
          <p:grpSpPr bwMode="auto">
            <a:xfrm>
              <a:off x="4095" y="2700"/>
              <a:ext cx="1368" cy="1120"/>
              <a:chOff x="4095" y="2700"/>
              <a:chExt cx="1368" cy="1120"/>
            </a:xfrm>
          </p:grpSpPr>
          <p:sp>
            <p:nvSpPr>
              <p:cNvPr id="549902" name="Text Box 14"/>
              <p:cNvSpPr txBox="1">
                <a:spLocks noChangeArrowheads="1"/>
              </p:cNvSpPr>
              <p:nvPr/>
            </p:nvSpPr>
            <p:spPr bwMode="auto">
              <a:xfrm>
                <a:off x="4103"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sp>
            <p:nvSpPr>
              <p:cNvPr id="549903" name="Text Box 15"/>
              <p:cNvSpPr txBox="1">
                <a:spLocks noChangeArrowheads="1"/>
              </p:cNvSpPr>
              <p:nvPr/>
            </p:nvSpPr>
            <p:spPr bwMode="auto">
              <a:xfrm>
                <a:off x="4095" y="2700"/>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sp>
            <p:nvSpPr>
              <p:cNvPr id="549904" name="Text Box 16"/>
              <p:cNvSpPr txBox="1">
                <a:spLocks noChangeArrowheads="1"/>
              </p:cNvSpPr>
              <p:nvPr/>
            </p:nvSpPr>
            <p:spPr bwMode="auto">
              <a:xfrm>
                <a:off x="5215" y="3652"/>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sp>
            <p:nvSpPr>
              <p:cNvPr id="549905" name="Text Box 17"/>
              <p:cNvSpPr txBox="1">
                <a:spLocks noChangeArrowheads="1"/>
              </p:cNvSpPr>
              <p:nvPr/>
            </p:nvSpPr>
            <p:spPr bwMode="auto">
              <a:xfrm>
                <a:off x="5199" y="2708"/>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grpSp>
      </p:grpSp>
      <p:sp>
        <p:nvSpPr>
          <p:cNvPr id="549906" name="Text Box 18"/>
          <p:cNvSpPr txBox="1">
            <a:spLocks noChangeArrowheads="1"/>
          </p:cNvSpPr>
          <p:nvPr/>
        </p:nvSpPr>
        <p:spPr bwMode="auto">
          <a:xfrm>
            <a:off x="1319213" y="5175250"/>
            <a:ext cx="2130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fr-FR" sz="1800"/>
              <a:t>m=0 (vitesse=c)</a:t>
            </a:r>
          </a:p>
          <a:p>
            <a:pPr algn="ctr"/>
            <a:r>
              <a:rPr lang="fr-FR" sz="1800"/>
              <a:t>portée infinie</a:t>
            </a:r>
          </a:p>
        </p:txBody>
      </p:sp>
      <p:sp>
        <p:nvSpPr>
          <p:cNvPr id="549918" name="Line 30"/>
          <p:cNvSpPr>
            <a:spLocks noChangeShapeType="1"/>
          </p:cNvSpPr>
          <p:nvPr/>
        </p:nvSpPr>
        <p:spPr bwMode="auto">
          <a:xfrm>
            <a:off x="5245100" y="6438900"/>
            <a:ext cx="317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9919" name="Text Box 31"/>
          <p:cNvSpPr txBox="1">
            <a:spLocks noChangeArrowheads="1"/>
          </p:cNvSpPr>
          <p:nvPr/>
        </p:nvSpPr>
        <p:spPr bwMode="auto">
          <a:xfrm>
            <a:off x="7870825" y="6432550"/>
            <a:ext cx="65722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200"/>
              <a:t>temps</a:t>
            </a:r>
          </a:p>
        </p:txBody>
      </p:sp>
      <p:pic>
        <p:nvPicPr>
          <p:cNvPr id="549924" name="Picture 36" descr="oestred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3124200"/>
            <a:ext cx="3505200" cy="2517775"/>
          </a:xfrm>
          <a:prstGeom prst="rect">
            <a:avLst/>
          </a:prstGeom>
          <a:noFill/>
          <a:extLst>
            <a:ext uri="{909E8E84-426E-40DD-AFC4-6F175D3DCCD1}">
              <a14:hiddenFill xmlns:a14="http://schemas.microsoft.com/office/drawing/2010/main">
                <a:solidFill>
                  <a:srgbClr val="FFFFFF"/>
                </a:solidFill>
              </a14:hiddenFill>
            </a:ext>
          </a:extLst>
        </p:spPr>
      </p:pic>
      <p:sp>
        <p:nvSpPr>
          <p:cNvPr id="549927" name="Rectangle 39"/>
          <p:cNvSpPr>
            <a:spLocks noChangeArrowheads="1"/>
          </p:cNvSpPr>
          <p:nvPr/>
        </p:nvSpPr>
        <p:spPr bwMode="auto">
          <a:xfrm>
            <a:off x="5422900" y="6108700"/>
            <a:ext cx="2794000" cy="1143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337896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u numéro de diapositive 3"/>
          <p:cNvSpPr>
            <a:spLocks noGrp="1"/>
          </p:cNvSpPr>
          <p:nvPr>
            <p:ph type="sldNum" sz="quarter" idx="10"/>
          </p:nvPr>
        </p:nvSpPr>
        <p:spPr/>
        <p:txBody>
          <a:bodyPr/>
          <a:lstStyle/>
          <a:p>
            <a:fld id="{758DAE2E-B8C9-4617-AAC7-21313A60C9E8}" type="slidenum">
              <a:rPr lang="fr-FR" altLang="en-US"/>
              <a:pPr/>
              <a:t>9</a:t>
            </a:fld>
            <a:endParaRPr lang="fr-FR" altLang="en-US"/>
          </a:p>
        </p:txBody>
      </p:sp>
      <p:sp>
        <p:nvSpPr>
          <p:cNvPr id="551938" name="Rectangle 2"/>
          <p:cNvSpPr>
            <a:spLocks noGrp="1" noChangeArrowheads="1"/>
          </p:cNvSpPr>
          <p:nvPr>
            <p:ph type="title"/>
          </p:nvPr>
        </p:nvSpPr>
        <p:spPr>
          <a:xfrm>
            <a:off x="2689225" y="0"/>
            <a:ext cx="3802063" cy="519113"/>
          </a:xfrm>
        </p:spPr>
        <p:txBody>
          <a:bodyPr/>
          <a:lstStyle/>
          <a:p>
            <a:r>
              <a:rPr lang="fr-FR"/>
              <a:t>L’interaction forte</a:t>
            </a:r>
          </a:p>
        </p:txBody>
      </p:sp>
      <p:sp>
        <p:nvSpPr>
          <p:cNvPr id="551939" name="Text Box 3"/>
          <p:cNvSpPr txBox="1">
            <a:spLocks noChangeArrowheads="1"/>
          </p:cNvSpPr>
          <p:nvPr/>
        </p:nvSpPr>
        <p:spPr bwMode="auto">
          <a:xfrm>
            <a:off x="279400" y="736600"/>
            <a:ext cx="5956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400"/>
              <a:t>Responsable de la stabilité </a:t>
            </a:r>
            <a:r>
              <a:rPr lang="fr-FR" sz="2400" smtClean="0"/>
              <a:t>du noyau atomique </a:t>
            </a:r>
            <a:r>
              <a:rPr lang="fr-FR" sz="2400"/>
              <a:t>ainsi que </a:t>
            </a:r>
            <a:r>
              <a:rPr lang="fr-FR" sz="2400" smtClean="0"/>
              <a:t>des nucléons (protons et neutrons)</a:t>
            </a:r>
            <a:endParaRPr lang="fr-FR" sz="2000">
              <a:solidFill>
                <a:srgbClr val="FF0000"/>
              </a:solidFill>
            </a:endParaRPr>
          </a:p>
        </p:txBody>
      </p:sp>
      <p:sp>
        <p:nvSpPr>
          <p:cNvPr id="551940" name="Text Box 4"/>
          <p:cNvSpPr txBox="1">
            <a:spLocks noChangeArrowheads="1"/>
          </p:cNvSpPr>
          <p:nvPr/>
        </p:nvSpPr>
        <p:spPr bwMode="auto">
          <a:xfrm>
            <a:off x="1066800" y="2819400"/>
            <a:ext cx="3086100" cy="42545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a:t>Médiateurs: </a:t>
            </a:r>
            <a:r>
              <a:rPr lang="fr-FR" sz="2000" b="1">
                <a:solidFill>
                  <a:srgbClr val="E71919"/>
                </a:solidFill>
              </a:rPr>
              <a:t>8 gluons</a:t>
            </a:r>
            <a:r>
              <a:rPr lang="fr-FR" sz="2000" b="1">
                <a:solidFill>
                  <a:srgbClr val="FF0000"/>
                </a:solidFill>
              </a:rPr>
              <a:t> </a:t>
            </a:r>
          </a:p>
        </p:txBody>
      </p:sp>
      <p:grpSp>
        <p:nvGrpSpPr>
          <p:cNvPr id="551941" name="Group 5"/>
          <p:cNvGrpSpPr>
            <a:grpSpLocks/>
          </p:cNvGrpSpPr>
          <p:nvPr/>
        </p:nvGrpSpPr>
        <p:grpSpPr bwMode="auto">
          <a:xfrm>
            <a:off x="5270500" y="617538"/>
            <a:ext cx="3548063" cy="3360737"/>
            <a:chOff x="40" y="416"/>
            <a:chExt cx="2648" cy="2608"/>
          </a:xfrm>
        </p:grpSpPr>
        <p:sp>
          <p:nvSpPr>
            <p:cNvPr id="551942" name="Oval 6"/>
            <p:cNvSpPr>
              <a:spLocks noChangeArrowheads="1"/>
            </p:cNvSpPr>
            <p:nvPr/>
          </p:nvSpPr>
          <p:spPr bwMode="auto">
            <a:xfrm>
              <a:off x="283" y="966"/>
              <a:ext cx="757" cy="77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43" name="Oval 7"/>
            <p:cNvSpPr>
              <a:spLocks noChangeArrowheads="1"/>
            </p:cNvSpPr>
            <p:nvPr/>
          </p:nvSpPr>
          <p:spPr bwMode="auto">
            <a:xfrm>
              <a:off x="987" y="2150"/>
              <a:ext cx="757" cy="778"/>
            </a:xfrm>
            <a:prstGeom prst="ellipse">
              <a:avLst/>
            </a:prstGeom>
            <a:solidFill>
              <a:srgbClr val="33CC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44" name="Oval 8"/>
            <p:cNvSpPr>
              <a:spLocks noChangeArrowheads="1"/>
            </p:cNvSpPr>
            <p:nvPr/>
          </p:nvSpPr>
          <p:spPr bwMode="auto">
            <a:xfrm>
              <a:off x="1611" y="774"/>
              <a:ext cx="757" cy="77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45" name="Text Box 9"/>
            <p:cNvSpPr txBox="1">
              <a:spLocks noChangeArrowheads="1"/>
            </p:cNvSpPr>
            <p:nvPr/>
          </p:nvSpPr>
          <p:spPr bwMode="auto">
            <a:xfrm>
              <a:off x="376" y="1132"/>
              <a:ext cx="498"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b="1">
                  <a:latin typeface="Comic Sans MS" pitchFamily="66" charset="0"/>
                </a:rPr>
                <a:t>u</a:t>
              </a:r>
            </a:p>
          </p:txBody>
        </p:sp>
        <p:sp>
          <p:nvSpPr>
            <p:cNvPr id="551946" name="Text Box 10"/>
            <p:cNvSpPr txBox="1">
              <a:spLocks noChangeArrowheads="1"/>
            </p:cNvSpPr>
            <p:nvPr/>
          </p:nvSpPr>
          <p:spPr bwMode="auto">
            <a:xfrm>
              <a:off x="1135" y="2343"/>
              <a:ext cx="512"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800" b="1">
                  <a:latin typeface="Comic Sans MS" pitchFamily="66" charset="0"/>
                </a:rPr>
                <a:t>u</a:t>
              </a:r>
            </a:p>
          </p:txBody>
        </p:sp>
        <p:sp>
          <p:nvSpPr>
            <p:cNvPr id="551947" name="Text Box 11"/>
            <p:cNvSpPr txBox="1">
              <a:spLocks noChangeArrowheads="1"/>
            </p:cNvSpPr>
            <p:nvPr/>
          </p:nvSpPr>
          <p:spPr bwMode="auto">
            <a:xfrm>
              <a:off x="1743" y="919"/>
              <a:ext cx="498"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800" b="1">
                  <a:latin typeface="Comic Sans MS" pitchFamily="66" charset="0"/>
                </a:rPr>
                <a:t>d</a:t>
              </a:r>
            </a:p>
          </p:txBody>
        </p:sp>
        <p:sp>
          <p:nvSpPr>
            <p:cNvPr id="551948" name="Oval 12"/>
            <p:cNvSpPr>
              <a:spLocks noChangeArrowheads="1"/>
            </p:cNvSpPr>
            <p:nvPr/>
          </p:nvSpPr>
          <p:spPr bwMode="auto">
            <a:xfrm>
              <a:off x="40" y="416"/>
              <a:ext cx="2648" cy="260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grpSp>
          <p:nvGrpSpPr>
            <p:cNvPr id="551949" name="Group 13"/>
            <p:cNvGrpSpPr>
              <a:grpSpLocks/>
            </p:cNvGrpSpPr>
            <p:nvPr/>
          </p:nvGrpSpPr>
          <p:grpSpPr bwMode="auto">
            <a:xfrm>
              <a:off x="631" y="932"/>
              <a:ext cx="1313" cy="1420"/>
              <a:chOff x="631" y="932"/>
              <a:chExt cx="1313" cy="1420"/>
            </a:xfrm>
          </p:grpSpPr>
          <p:grpSp>
            <p:nvGrpSpPr>
              <p:cNvPr id="551950" name="Group 14"/>
              <p:cNvGrpSpPr>
                <a:grpSpLocks/>
              </p:cNvGrpSpPr>
              <p:nvPr/>
            </p:nvGrpSpPr>
            <p:grpSpPr bwMode="auto">
              <a:xfrm>
                <a:off x="979" y="932"/>
                <a:ext cx="645" cy="244"/>
                <a:chOff x="1139" y="1140"/>
                <a:chExt cx="645" cy="244"/>
              </a:xfrm>
            </p:grpSpPr>
            <p:sp>
              <p:nvSpPr>
                <p:cNvPr id="551951" name="Freeform 15"/>
                <p:cNvSpPr>
                  <a:spLocks/>
                </p:cNvSpPr>
                <p:nvPr/>
              </p:nvSpPr>
              <p:spPr bwMode="auto">
                <a:xfrm>
                  <a:off x="1139" y="1140"/>
                  <a:ext cx="637" cy="212"/>
                </a:xfrm>
                <a:custGeom>
                  <a:avLst/>
                  <a:gdLst>
                    <a:gd name="T0" fmla="*/ 0 w 768"/>
                    <a:gd name="T1" fmla="*/ 248 h 256"/>
                    <a:gd name="T2" fmla="*/ 96 w 768"/>
                    <a:gd name="T3" fmla="*/ 104 h 256"/>
                    <a:gd name="T4" fmla="*/ 288 w 768"/>
                    <a:gd name="T5" fmla="*/ 248 h 256"/>
                    <a:gd name="T6" fmla="*/ 384 w 768"/>
                    <a:gd name="T7" fmla="*/ 56 h 256"/>
                    <a:gd name="T8" fmla="*/ 576 w 768"/>
                    <a:gd name="T9" fmla="*/ 200 h 256"/>
                    <a:gd name="T10" fmla="*/ 672 w 768"/>
                    <a:gd name="T11" fmla="*/ 8 h 256"/>
                    <a:gd name="T12" fmla="*/ 768 w 768"/>
                    <a:gd name="T13" fmla="*/ 152 h 256"/>
                  </a:gdLst>
                  <a:ahLst/>
                  <a:cxnLst>
                    <a:cxn ang="0">
                      <a:pos x="T0" y="T1"/>
                    </a:cxn>
                    <a:cxn ang="0">
                      <a:pos x="T2" y="T3"/>
                    </a:cxn>
                    <a:cxn ang="0">
                      <a:pos x="T4" y="T5"/>
                    </a:cxn>
                    <a:cxn ang="0">
                      <a:pos x="T6" y="T7"/>
                    </a:cxn>
                    <a:cxn ang="0">
                      <a:pos x="T8" y="T9"/>
                    </a:cxn>
                    <a:cxn ang="0">
                      <a:pos x="T10" y="T11"/>
                    </a:cxn>
                    <a:cxn ang="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1952" name="Freeform 16"/>
                <p:cNvSpPr>
                  <a:spLocks/>
                </p:cNvSpPr>
                <p:nvPr/>
              </p:nvSpPr>
              <p:spPr bwMode="auto">
                <a:xfrm>
                  <a:off x="1147" y="1172"/>
                  <a:ext cx="637" cy="212"/>
                </a:xfrm>
                <a:custGeom>
                  <a:avLst/>
                  <a:gdLst>
                    <a:gd name="T0" fmla="*/ 0 w 768"/>
                    <a:gd name="T1" fmla="*/ 248 h 256"/>
                    <a:gd name="T2" fmla="*/ 96 w 768"/>
                    <a:gd name="T3" fmla="*/ 104 h 256"/>
                    <a:gd name="T4" fmla="*/ 288 w 768"/>
                    <a:gd name="T5" fmla="*/ 248 h 256"/>
                    <a:gd name="T6" fmla="*/ 384 w 768"/>
                    <a:gd name="T7" fmla="*/ 56 h 256"/>
                    <a:gd name="T8" fmla="*/ 576 w 768"/>
                    <a:gd name="T9" fmla="*/ 200 h 256"/>
                    <a:gd name="T10" fmla="*/ 672 w 768"/>
                    <a:gd name="T11" fmla="*/ 8 h 256"/>
                    <a:gd name="T12" fmla="*/ 768 w 768"/>
                    <a:gd name="T13" fmla="*/ 152 h 256"/>
                  </a:gdLst>
                  <a:ahLst/>
                  <a:cxnLst>
                    <a:cxn ang="0">
                      <a:pos x="T0" y="T1"/>
                    </a:cxn>
                    <a:cxn ang="0">
                      <a:pos x="T2" y="T3"/>
                    </a:cxn>
                    <a:cxn ang="0">
                      <a:pos x="T4" y="T5"/>
                    </a:cxn>
                    <a:cxn ang="0">
                      <a:pos x="T6" y="T7"/>
                    </a:cxn>
                    <a:cxn ang="0">
                      <a:pos x="T8" y="T9"/>
                    </a:cxn>
                    <a:cxn ang="0">
                      <a:pos x="T10" y="T11"/>
                    </a:cxn>
                    <a:cxn ang="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1953" name="Group 17"/>
              <p:cNvGrpSpPr>
                <a:grpSpLocks/>
              </p:cNvGrpSpPr>
              <p:nvPr/>
            </p:nvGrpSpPr>
            <p:grpSpPr bwMode="auto">
              <a:xfrm>
                <a:off x="1548" y="1544"/>
                <a:ext cx="396" cy="712"/>
                <a:chOff x="1708" y="1752"/>
                <a:chExt cx="396" cy="712"/>
              </a:xfrm>
            </p:grpSpPr>
            <p:sp>
              <p:nvSpPr>
                <p:cNvPr id="551954" name="Freeform 18"/>
                <p:cNvSpPr>
                  <a:spLocks/>
                </p:cNvSpPr>
                <p:nvPr/>
              </p:nvSpPr>
              <p:spPr bwMode="auto">
                <a:xfrm flipH="1">
                  <a:off x="1708" y="1752"/>
                  <a:ext cx="372" cy="696"/>
                </a:xfrm>
                <a:custGeom>
                  <a:avLst/>
                  <a:gdLst>
                    <a:gd name="T0" fmla="*/ 0 w 560"/>
                    <a:gd name="T1" fmla="*/ 0 h 672"/>
                    <a:gd name="T2" fmla="*/ 192 w 560"/>
                    <a:gd name="T3" fmla="*/ 48 h 672"/>
                    <a:gd name="T4" fmla="*/ 144 w 560"/>
                    <a:gd name="T5" fmla="*/ 240 h 672"/>
                    <a:gd name="T6" fmla="*/ 336 w 560"/>
                    <a:gd name="T7" fmla="*/ 288 h 672"/>
                    <a:gd name="T8" fmla="*/ 288 w 560"/>
                    <a:gd name="T9" fmla="*/ 480 h 672"/>
                    <a:gd name="T10" fmla="*/ 528 w 560"/>
                    <a:gd name="T11" fmla="*/ 528 h 672"/>
                    <a:gd name="T12" fmla="*/ 480 w 560"/>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1955" name="Freeform 19"/>
                <p:cNvSpPr>
                  <a:spLocks/>
                </p:cNvSpPr>
                <p:nvPr/>
              </p:nvSpPr>
              <p:spPr bwMode="auto">
                <a:xfrm flipH="1">
                  <a:off x="1732" y="1768"/>
                  <a:ext cx="372" cy="696"/>
                </a:xfrm>
                <a:custGeom>
                  <a:avLst/>
                  <a:gdLst>
                    <a:gd name="T0" fmla="*/ 0 w 560"/>
                    <a:gd name="T1" fmla="*/ 0 h 672"/>
                    <a:gd name="T2" fmla="*/ 192 w 560"/>
                    <a:gd name="T3" fmla="*/ 48 h 672"/>
                    <a:gd name="T4" fmla="*/ 144 w 560"/>
                    <a:gd name="T5" fmla="*/ 240 h 672"/>
                    <a:gd name="T6" fmla="*/ 336 w 560"/>
                    <a:gd name="T7" fmla="*/ 288 h 672"/>
                    <a:gd name="T8" fmla="*/ 288 w 560"/>
                    <a:gd name="T9" fmla="*/ 480 h 672"/>
                    <a:gd name="T10" fmla="*/ 528 w 560"/>
                    <a:gd name="T11" fmla="*/ 528 h 672"/>
                    <a:gd name="T12" fmla="*/ 480 w 560"/>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1956" name="Group 20"/>
              <p:cNvGrpSpPr>
                <a:grpSpLocks/>
              </p:cNvGrpSpPr>
              <p:nvPr/>
            </p:nvGrpSpPr>
            <p:grpSpPr bwMode="auto">
              <a:xfrm>
                <a:off x="631" y="1763"/>
                <a:ext cx="489" cy="589"/>
                <a:chOff x="791" y="1971"/>
                <a:chExt cx="489" cy="589"/>
              </a:xfrm>
            </p:grpSpPr>
            <p:sp>
              <p:nvSpPr>
                <p:cNvPr id="551957" name="Freeform 21"/>
                <p:cNvSpPr>
                  <a:spLocks/>
                </p:cNvSpPr>
                <p:nvPr/>
              </p:nvSpPr>
              <p:spPr bwMode="auto">
                <a:xfrm>
                  <a:off x="815" y="1971"/>
                  <a:ext cx="465" cy="573"/>
                </a:xfrm>
                <a:custGeom>
                  <a:avLst/>
                  <a:gdLst>
                    <a:gd name="T0" fmla="*/ 0 w 560"/>
                    <a:gd name="T1" fmla="*/ 0 h 672"/>
                    <a:gd name="T2" fmla="*/ 192 w 560"/>
                    <a:gd name="T3" fmla="*/ 48 h 672"/>
                    <a:gd name="T4" fmla="*/ 144 w 560"/>
                    <a:gd name="T5" fmla="*/ 240 h 672"/>
                    <a:gd name="T6" fmla="*/ 336 w 560"/>
                    <a:gd name="T7" fmla="*/ 288 h 672"/>
                    <a:gd name="T8" fmla="*/ 288 w 560"/>
                    <a:gd name="T9" fmla="*/ 480 h 672"/>
                    <a:gd name="T10" fmla="*/ 528 w 560"/>
                    <a:gd name="T11" fmla="*/ 528 h 672"/>
                    <a:gd name="T12" fmla="*/ 480 w 560"/>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1958" name="Freeform 22"/>
                <p:cNvSpPr>
                  <a:spLocks/>
                </p:cNvSpPr>
                <p:nvPr/>
              </p:nvSpPr>
              <p:spPr bwMode="auto">
                <a:xfrm>
                  <a:off x="791" y="1987"/>
                  <a:ext cx="465" cy="573"/>
                </a:xfrm>
                <a:custGeom>
                  <a:avLst/>
                  <a:gdLst>
                    <a:gd name="T0" fmla="*/ 0 w 560"/>
                    <a:gd name="T1" fmla="*/ 0 h 672"/>
                    <a:gd name="T2" fmla="*/ 192 w 560"/>
                    <a:gd name="T3" fmla="*/ 48 h 672"/>
                    <a:gd name="T4" fmla="*/ 144 w 560"/>
                    <a:gd name="T5" fmla="*/ 240 h 672"/>
                    <a:gd name="T6" fmla="*/ 336 w 560"/>
                    <a:gd name="T7" fmla="*/ 288 h 672"/>
                    <a:gd name="T8" fmla="*/ 288 w 560"/>
                    <a:gd name="T9" fmla="*/ 480 h 672"/>
                    <a:gd name="T10" fmla="*/ 528 w 560"/>
                    <a:gd name="T11" fmla="*/ 528 h 672"/>
                    <a:gd name="T12" fmla="*/ 480 w 560"/>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551962" name="Rectangle 26"/>
          <p:cNvSpPr>
            <a:spLocks noChangeArrowheads="1"/>
          </p:cNvSpPr>
          <p:nvPr/>
        </p:nvSpPr>
        <p:spPr bwMode="auto">
          <a:xfrm>
            <a:off x="852445" y="4857973"/>
            <a:ext cx="739828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r>
              <a:rPr lang="fr-FR" sz="2400" smtClean="0"/>
              <a:t>Les </a:t>
            </a:r>
            <a:r>
              <a:rPr lang="fr-FR" sz="2400"/>
              <a:t>quarks </a:t>
            </a:r>
            <a:r>
              <a:rPr lang="fr-FR" sz="2400" smtClean="0"/>
              <a:t>(« colorés ») n’existent </a:t>
            </a:r>
            <a:r>
              <a:rPr lang="fr-FR" sz="2400"/>
              <a:t>pas à l’état </a:t>
            </a:r>
            <a:r>
              <a:rPr lang="fr-FR" sz="2400" smtClean="0"/>
              <a:t>libre : ils sont toujours confinés </a:t>
            </a:r>
            <a:r>
              <a:rPr lang="fr-FR" sz="2400"/>
              <a:t>dans </a:t>
            </a:r>
            <a:r>
              <a:rPr lang="fr-FR" sz="2400" smtClean="0"/>
              <a:t>des hadrons </a:t>
            </a:r>
            <a:r>
              <a:rPr lang="fr-FR" sz="2400"/>
              <a:t>de charge de couleur </a:t>
            </a:r>
            <a:r>
              <a:rPr lang="fr-FR" sz="2400" smtClean="0"/>
              <a:t>« blanche » dans lesquels ils sont collés </a:t>
            </a:r>
            <a:r>
              <a:rPr lang="fr-FR" sz="2400"/>
              <a:t>par </a:t>
            </a:r>
            <a:r>
              <a:rPr lang="fr-FR" sz="2400" smtClean="0"/>
              <a:t>des </a:t>
            </a:r>
            <a:r>
              <a:rPr lang="fr-FR" sz="2400"/>
              <a:t>gluons </a:t>
            </a:r>
          </a:p>
        </p:txBody>
      </p:sp>
      <p:sp>
        <p:nvSpPr>
          <p:cNvPr id="551964" name="Text Box 28"/>
          <p:cNvSpPr txBox="1">
            <a:spLocks noChangeArrowheads="1"/>
          </p:cNvSpPr>
          <p:nvPr/>
        </p:nvSpPr>
        <p:spPr bwMode="auto">
          <a:xfrm>
            <a:off x="7566025" y="3841750"/>
            <a:ext cx="10128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2000"/>
              <a:t>Proton</a:t>
            </a:r>
          </a:p>
        </p:txBody>
      </p:sp>
      <p:sp>
        <p:nvSpPr>
          <p:cNvPr id="551965" name="Text Box 29"/>
          <p:cNvSpPr txBox="1">
            <a:spLocks noChangeArrowheads="1"/>
          </p:cNvSpPr>
          <p:nvPr/>
        </p:nvSpPr>
        <p:spPr bwMode="auto">
          <a:xfrm>
            <a:off x="1066800" y="3356768"/>
            <a:ext cx="3992032" cy="64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800" smtClean="0"/>
              <a:t>Masses nulles</a:t>
            </a:r>
            <a:endParaRPr lang="fr-FR" sz="1800"/>
          </a:p>
          <a:p>
            <a:r>
              <a:rPr lang="en-US" sz="1800"/>
              <a:t>Portée </a:t>
            </a:r>
            <a:r>
              <a:rPr lang="en-US" sz="1800" smtClean="0"/>
              <a:t>de l’interaction : 10</a:t>
            </a:r>
            <a:r>
              <a:rPr lang="en-US" sz="1800" baseline="30000" smtClean="0"/>
              <a:t>-15</a:t>
            </a:r>
            <a:r>
              <a:rPr lang="en-US" sz="1800" smtClean="0"/>
              <a:t> m</a:t>
            </a:r>
            <a:endParaRPr lang="fr-FR" sz="1800"/>
          </a:p>
        </p:txBody>
      </p:sp>
    </p:spTree>
    <p:extLst>
      <p:ext uri="{BB962C8B-B14F-4D97-AF65-F5344CB8AC3E}">
        <p14:creationId xmlns:p14="http://schemas.microsoft.com/office/powerpoint/2010/main" val="155635843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NikolaLAL">
  <a:themeElements>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1_NikolaLA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NikolaLAL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NikolaLAL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NikolaLAL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NikolaLAL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NikolaLAL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Nikola</Template>
  <TotalTime>5687</TotalTime>
  <Words>907</Words>
  <Application>Microsoft Office PowerPoint</Application>
  <PresentationFormat>Affichage à l'écran (4:3)</PresentationFormat>
  <Paragraphs>280</Paragraphs>
  <Slides>28</Slides>
  <Notes>19</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28</vt:i4>
      </vt:variant>
    </vt:vector>
  </HeadingPairs>
  <TitlesOfParts>
    <vt:vector size="31" baseType="lpstr">
      <vt:lpstr>1_NikolaLAL</vt:lpstr>
      <vt:lpstr>Equation</vt:lpstr>
      <vt:lpstr>Équation</vt:lpstr>
      <vt:lpstr>Particules  et Interactions</vt:lpstr>
      <vt:lpstr>Présentation PowerPoint</vt:lpstr>
      <vt:lpstr>L’atome</vt:lpstr>
      <vt:lpstr>Structure de l’atome</vt:lpstr>
      <vt:lpstr>Structure du noyau</vt:lpstr>
      <vt:lpstr>Structure des protons et des neutrons</vt:lpstr>
      <vt:lpstr>Présentation PowerPoint</vt:lpstr>
      <vt:lpstr>L’interaction électromagnétique</vt:lpstr>
      <vt:lpstr>L’interaction forte</vt:lpstr>
      <vt:lpstr>L’interaction faible</vt:lpstr>
      <vt:lpstr>Le Modèle Standard</vt:lpstr>
      <vt:lpstr>Présentation PowerPoint</vt:lpstr>
      <vt:lpstr>Le Modèle Standard</vt:lpstr>
      <vt:lpstr>Le mécanisme de Higgs</vt:lpstr>
      <vt:lpstr>Le mécanisme de Higgs</vt:lpstr>
      <vt:lpstr>Le boson de Higgs</vt:lpstr>
      <vt:lpstr>Présentation PowerPoint</vt:lpstr>
      <vt:lpstr>Le canal H </vt:lpstr>
      <vt:lpstr>Le canal H </vt:lpstr>
      <vt:lpstr>Le canal H </vt:lpstr>
      <vt:lpstr>Le canal H : simulation</vt:lpstr>
      <vt:lpstr>Présentation PowerPoint</vt:lpstr>
      <vt:lpstr>Présentation PowerPoint</vt:lpstr>
      <vt:lpstr>Découverte d’une nouvelle particule au CERN</vt:lpstr>
      <vt:lpstr>Découverte d’une nouvelle particule au CERN</vt:lpstr>
      <vt:lpstr>Résumé</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Makovec</dc:creator>
  <cp:lastModifiedBy>Nicolas Arnaud</cp:lastModifiedBy>
  <cp:revision>412</cp:revision>
  <cp:lastPrinted>2014-03-19T22:12:05Z</cp:lastPrinted>
  <dcterms:created xsi:type="dcterms:W3CDTF">1601-01-01T00:00:00Z</dcterms:created>
  <dcterms:modified xsi:type="dcterms:W3CDTF">2014-03-20T09:29:49Z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