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handoutMasterIdLst>
    <p:handoutMasterId r:id="rId39"/>
  </p:handoutMasterIdLst>
  <p:sldIdLst>
    <p:sldId id="400"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44" r:id="rId19"/>
    <p:sldId id="545" r:id="rId20"/>
    <p:sldId id="546" r:id="rId21"/>
    <p:sldId id="467" r:id="rId22"/>
    <p:sldId id="471" r:id="rId23"/>
    <p:sldId id="522" r:id="rId24"/>
    <p:sldId id="523" r:id="rId25"/>
    <p:sldId id="524" r:id="rId26"/>
    <p:sldId id="525" r:id="rId27"/>
    <p:sldId id="500" r:id="rId28"/>
    <p:sldId id="526" r:id="rId29"/>
    <p:sldId id="551" r:id="rId30"/>
    <p:sldId id="552" r:id="rId31"/>
    <p:sldId id="553" r:id="rId32"/>
    <p:sldId id="528" r:id="rId33"/>
    <p:sldId id="547" r:id="rId34"/>
    <p:sldId id="548" r:id="rId35"/>
    <p:sldId id="549" r:id="rId36"/>
    <p:sldId id="550" r:id="rId37"/>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9" autoAdjust="0"/>
  </p:normalViewPr>
  <p:slideViewPr>
    <p:cSldViewPr snapToGrid="0">
      <p:cViewPr>
        <p:scale>
          <a:sx n="68" d="100"/>
          <a:sy n="68" d="100"/>
        </p:scale>
        <p:origin x="-504"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21</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28</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32</a:t>
            </a:fld>
            <a:endParaRPr lang="fr-FR" alt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42"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5.png"/><Relationship Id="rId5" Type="http://schemas.openxmlformats.org/officeDocument/2006/relationships/image" Target="../media/image53.wmf"/><Relationship Id="rId4" Type="http://schemas.openxmlformats.org/officeDocument/2006/relationships/oleObject" Target="../embeddings/oleObject2.bin"/><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6.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9.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199" y="3428020"/>
            <a:ext cx="5802923" cy="1303338"/>
          </a:xfrm>
        </p:spPr>
        <p:txBody>
          <a:bodyPr/>
          <a:lstStyle/>
          <a:p>
            <a:pPr algn="l" eaLnBrk="1" hangingPunct="1">
              <a:lnSpc>
                <a:spcPct val="90000"/>
              </a:lnSpc>
            </a:pPr>
            <a:r>
              <a:rPr lang="fr-FR" smtClean="0"/>
              <a:t>Nikola Makovec </a:t>
            </a:r>
          </a:p>
          <a:p>
            <a:pPr algn="l" eaLnBrk="1" hangingPunct="1">
              <a:lnSpc>
                <a:spcPct val="90000"/>
              </a:lnSpc>
            </a:pPr>
            <a:r>
              <a:rPr lang="fr-FR" smtClean="0"/>
              <a:t>Nicolas Arnaud</a:t>
            </a:r>
          </a:p>
          <a:p>
            <a:pPr algn="l" eaLnBrk="1" hangingPunct="1">
              <a:lnSpc>
                <a:spcPct val="90000"/>
              </a:lnSpc>
            </a:pPr>
            <a:endParaRPr lang="fr-FR" sz="1400" smtClean="0"/>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Paris-Sud</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dirty="0" smtClean="0"/>
              <a:t>10,000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dirty="0" smtClean="0"/>
              <a:t>: 10</a:t>
            </a:r>
            <a:r>
              <a:rPr lang="en-US" altLang="fr-FR" sz="2200" baseline="30000" dirty="0" smtClean="0"/>
              <a:t>-18</a:t>
            </a:r>
            <a:r>
              <a:rPr lang="en-US" altLang="fr-FR" sz="2200" dirty="0" smtClean="0"/>
              <a:t>m</a:t>
            </a:r>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88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0810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809616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21</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22</a:t>
            </a:fld>
            <a:endParaRPr lang="fr-FR" alt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23</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42658550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24</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24</a:t>
            </a:fld>
            <a:endParaRPr lang="fr-FR" altLang="en-US"/>
          </a:p>
        </p:txBody>
      </p:sp>
    </p:spTree>
    <p:extLst>
      <p:ext uri="{BB962C8B-B14F-4D97-AF65-F5344CB8AC3E}">
        <p14:creationId xmlns:p14="http://schemas.microsoft.com/office/powerpoint/2010/main" val="409532546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25</a:t>
            </a:fld>
            <a:endParaRPr lang="fr-FR" altLang="en-US"/>
          </a:p>
        </p:txBody>
      </p:sp>
    </p:spTree>
    <p:extLst>
      <p:ext uri="{BB962C8B-B14F-4D97-AF65-F5344CB8AC3E}">
        <p14:creationId xmlns:p14="http://schemas.microsoft.com/office/powerpoint/2010/main" val="2606003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26</a:t>
            </a:fld>
            <a:endParaRPr lang="fr-FR" altLang="en-US"/>
          </a:p>
        </p:txBody>
      </p:sp>
    </p:spTree>
    <p:extLst>
      <p:ext uri="{BB962C8B-B14F-4D97-AF65-F5344CB8AC3E}">
        <p14:creationId xmlns:p14="http://schemas.microsoft.com/office/powerpoint/2010/main" val="32083351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949388" y="4586868"/>
            <a:ext cx="3082844" cy="2371381"/>
            <a:chOff x="3128" y="1686"/>
            <a:chExt cx="2632" cy="1738"/>
          </a:xfrm>
        </p:grpSpPr>
        <p:grpSp>
          <p:nvGrpSpPr>
            <p:cNvPr id="9" name="Group 15"/>
            <p:cNvGrpSpPr>
              <a:grpSpLocks/>
            </p:cNvGrpSpPr>
            <p:nvPr/>
          </p:nvGrpSpPr>
          <p:grpSpPr bwMode="auto">
            <a:xfrm>
              <a:off x="3211" y="1686"/>
              <a:ext cx="2549" cy="1636"/>
              <a:chOff x="3211" y="1686"/>
              <a:chExt cx="2549" cy="1636"/>
            </a:xfrm>
          </p:grpSpPr>
          <p:pic>
            <p:nvPicPr>
              <p:cNvPr id="11" name="Picture 12" descr="cm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 y="1686"/>
                <a:ext cx="2549" cy="1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 name="Group 13"/>
          <p:cNvGrpSpPr>
            <a:grpSpLocks/>
          </p:cNvGrpSpPr>
          <p:nvPr/>
        </p:nvGrpSpPr>
        <p:grpSpPr bwMode="auto">
          <a:xfrm>
            <a:off x="5758390" y="1430378"/>
            <a:ext cx="4195839" cy="3419414"/>
            <a:chOff x="-584" y="1409"/>
            <a:chExt cx="3619" cy="2911"/>
          </a:xfrm>
        </p:grpSpPr>
        <p:pic>
          <p:nvPicPr>
            <p:cNvPr id="6" name="Picture 9" descr="atla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fr-FR"/>
            </a:p>
          </p:txBody>
        </p:sp>
      </p:grpSp>
      <p:sp>
        <p:nvSpPr>
          <p:cNvPr id="27650" name="Titre 7"/>
          <p:cNvSpPr>
            <a:spLocks noGrp="1"/>
          </p:cNvSpPr>
          <p:nvPr>
            <p:ph type="title"/>
          </p:nvPr>
        </p:nvSpPr>
        <p:spPr>
          <a:xfrm>
            <a:off x="-71427"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fr-FR" dirty="0" smtClean="0"/>
          </a:p>
        </p:txBody>
      </p:sp>
      <p:sp>
        <p:nvSpPr>
          <p:cNvPr id="27651" name="Espace réservé du contenu 8"/>
          <p:cNvSpPr>
            <a:spLocks noGrp="1"/>
          </p:cNvSpPr>
          <p:nvPr>
            <p:ph idx="1"/>
          </p:nvPr>
        </p:nvSpPr>
        <p:spPr/>
        <p:txBody>
          <a:bodyPr/>
          <a:lstStyle/>
          <a:p>
            <a:r>
              <a:rPr lang="en-US" dirty="0" err="1" smtClean="0">
                <a:solidFill>
                  <a:schemeClr val="bg1"/>
                </a:solidFill>
              </a:rPr>
              <a:t>Une</a:t>
            </a:r>
            <a:r>
              <a:rPr lang="en-US" dirty="0" smtClean="0">
                <a:solidFill>
                  <a:schemeClr val="bg1"/>
                </a:solidFill>
              </a:rPr>
              <a:t> nouvelle </a:t>
            </a:r>
            <a:r>
              <a:rPr lang="en-US" dirty="0" err="1" smtClean="0">
                <a:solidFill>
                  <a:schemeClr val="bg1"/>
                </a:solidFill>
              </a:rPr>
              <a:t>particule</a:t>
            </a:r>
            <a:r>
              <a:rPr lang="en-US" dirty="0" smtClean="0">
                <a:solidFill>
                  <a:schemeClr val="bg1"/>
                </a:solidFill>
              </a:rPr>
              <a:t> a </a:t>
            </a:r>
            <a:r>
              <a:rPr lang="en-US" dirty="0" err="1" smtClean="0">
                <a:solidFill>
                  <a:schemeClr val="bg1"/>
                </a:solidFill>
              </a:rPr>
              <a:t>été</a:t>
            </a:r>
            <a:r>
              <a:rPr lang="en-US" dirty="0" smtClean="0">
                <a:solidFill>
                  <a:schemeClr val="bg1"/>
                </a:solidFill>
              </a:rPr>
              <a:t> </a:t>
            </a:r>
            <a:r>
              <a:rPr lang="en-US" dirty="0" err="1" smtClean="0">
                <a:solidFill>
                  <a:schemeClr val="bg1"/>
                </a:solidFill>
              </a:rPr>
              <a:t>découverte</a:t>
            </a:r>
            <a:endParaRPr lang="en-US" dirty="0" smtClean="0">
              <a:solidFill>
                <a:schemeClr val="bg1"/>
              </a:solidFill>
            </a:endParaRPr>
          </a:p>
          <a:p>
            <a:pPr lvl="1"/>
            <a:r>
              <a:rPr lang="en-US" dirty="0" err="1" smtClean="0">
                <a:solidFill>
                  <a:schemeClr val="bg1"/>
                </a:solidFill>
              </a:rPr>
              <a:t>Dans</a:t>
            </a:r>
            <a:r>
              <a:rPr lang="en-US" dirty="0" smtClean="0">
                <a:solidFill>
                  <a:schemeClr val="bg1"/>
                </a:solidFill>
              </a:rPr>
              <a:t> </a:t>
            </a:r>
            <a:r>
              <a:rPr lang="en-US" dirty="0" err="1" smtClean="0">
                <a:solidFill>
                  <a:schemeClr val="bg1"/>
                </a:solidFill>
              </a:rPr>
              <a:t>plusieurs</a:t>
            </a:r>
            <a:r>
              <a:rPr lang="en-US" dirty="0" smtClean="0">
                <a:solidFill>
                  <a:schemeClr val="bg1"/>
                </a:solidFill>
              </a:rPr>
              <a:t> </a:t>
            </a:r>
            <a:r>
              <a:rPr lang="en-US" dirty="0" err="1" smtClean="0">
                <a:solidFill>
                  <a:schemeClr val="bg1"/>
                </a:solidFill>
              </a:rPr>
              <a:t>canaux</a:t>
            </a:r>
            <a:r>
              <a:rPr lang="en-US" dirty="0" smtClean="0">
                <a:solidFill>
                  <a:schemeClr val="bg1"/>
                </a:solidFill>
              </a:rPr>
              <a:t>: </a:t>
            </a:r>
            <a:r>
              <a:rPr lang="en-US" dirty="0">
                <a:solidFill>
                  <a:schemeClr val="bg1"/>
                </a:solidFill>
                <a:sym typeface="Symbol"/>
              </a:rPr>
              <a:t>2</a:t>
            </a:r>
            <a:r>
              <a:rPr lang="en-US" dirty="0" smtClean="0">
                <a:solidFill>
                  <a:schemeClr val="bg1"/>
                </a:solidFill>
                <a:sym typeface="Symbol"/>
              </a:rPr>
              <a:t>, 4 leptons, 2W </a:t>
            </a:r>
            <a:endParaRPr lang="en-US" dirty="0" smtClean="0">
              <a:solidFill>
                <a:schemeClr val="bg1"/>
              </a:solidFill>
            </a:endParaRPr>
          </a:p>
          <a:p>
            <a:pPr lvl="1"/>
            <a:r>
              <a:rPr lang="en-US" smtClean="0">
                <a:solidFill>
                  <a:schemeClr val="bg1"/>
                </a:solidFill>
              </a:rPr>
              <a:t>Independamment par ATLAS </a:t>
            </a:r>
            <a:r>
              <a:rPr lang="en-US" dirty="0" smtClean="0">
                <a:solidFill>
                  <a:schemeClr val="bg1"/>
                </a:solidFill>
              </a:rPr>
              <a:t>et CMS</a:t>
            </a:r>
          </a:p>
          <a:p>
            <a:pPr lvl="1"/>
            <a:r>
              <a:rPr lang="en-US" dirty="0" smtClean="0">
                <a:solidFill>
                  <a:schemeClr val="bg1"/>
                </a:solidFill>
              </a:rPr>
              <a:t>Masse</a:t>
            </a:r>
            <a:r>
              <a:rPr lang="en-US" smtClean="0">
                <a:solidFill>
                  <a:schemeClr val="bg1"/>
                </a:solidFill>
              </a:rPr>
              <a:t>: 125 GeV/c</a:t>
            </a:r>
            <a:r>
              <a:rPr lang="en-US" baseline="30000" smtClean="0">
                <a:solidFill>
                  <a:schemeClr val="bg1"/>
                </a:solidFill>
              </a:rPr>
              <a:t>2</a:t>
            </a:r>
            <a:r>
              <a:rPr lang="en-US" smtClean="0">
                <a:solidFill>
                  <a:schemeClr val="bg1"/>
                </a:solidFill>
              </a:rPr>
              <a:t> (133 </a:t>
            </a:r>
            <a:r>
              <a:rPr lang="en-US" smtClean="0">
                <a:solidFill>
                  <a:schemeClr val="bg1"/>
                </a:solidFill>
                <a:sym typeface="Symbol"/>
              </a:rPr>
              <a:t> </a:t>
            </a:r>
            <a:r>
              <a:rPr lang="en-US" smtClean="0">
                <a:solidFill>
                  <a:schemeClr val="bg1"/>
                </a:solidFill>
              </a:rPr>
              <a:t>m</a:t>
            </a:r>
            <a:r>
              <a:rPr lang="en-US" baseline="-25000" smtClean="0">
                <a:solidFill>
                  <a:schemeClr val="bg1"/>
                </a:solidFill>
              </a:rPr>
              <a:t>proton</a:t>
            </a:r>
            <a:r>
              <a:rPr lang="en-US" smtClean="0">
                <a:solidFill>
                  <a:schemeClr val="bg1"/>
                </a:solidFill>
              </a:rPr>
              <a:t>)</a:t>
            </a:r>
            <a:endParaRPr lang="en-US" dirty="0" smtClean="0">
              <a:solidFill>
                <a:schemeClr val="bg1"/>
              </a:solidFill>
            </a:endParaRPr>
          </a:p>
          <a:p>
            <a:pPr lvl="1"/>
            <a:r>
              <a:rPr lang="en-US" dirty="0" err="1" smtClean="0">
                <a:solidFill>
                  <a:schemeClr val="bg1"/>
                </a:solidFill>
              </a:rPr>
              <a:t>C’est</a:t>
            </a:r>
            <a:r>
              <a:rPr lang="en-US" dirty="0" smtClean="0">
                <a:solidFill>
                  <a:schemeClr val="bg1"/>
                </a:solidFill>
              </a:rPr>
              <a:t> </a:t>
            </a:r>
            <a:r>
              <a:rPr lang="en-US" smtClean="0">
                <a:solidFill>
                  <a:schemeClr val="bg1"/>
                </a:solidFill>
              </a:rPr>
              <a:t>un boson</a:t>
            </a:r>
          </a:p>
          <a:p>
            <a:pPr marL="344487" lvl="1" indent="0">
              <a:buNone/>
            </a:pPr>
            <a:endParaRPr lang="en-US" sz="1000" dirty="0" smtClean="0">
              <a:solidFill>
                <a:schemeClr val="bg1"/>
              </a:solidFill>
            </a:endParaRPr>
          </a:p>
          <a:p>
            <a:r>
              <a:rPr lang="en-US" dirty="0" err="1" smtClean="0">
                <a:solidFill>
                  <a:schemeClr val="bg1"/>
                </a:solidFill>
              </a:rPr>
              <a:t>Mais</a:t>
            </a:r>
            <a:r>
              <a:rPr lang="en-US" dirty="0" smtClean="0">
                <a:solidFill>
                  <a:schemeClr val="bg1"/>
                </a:solidFill>
              </a:rPr>
              <a:t> </a:t>
            </a:r>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le boson de Higgs du MS?</a:t>
            </a:r>
          </a:p>
          <a:p>
            <a:pPr lvl="1"/>
            <a:r>
              <a:rPr lang="en-US" dirty="0" err="1" smtClean="0">
                <a:solidFill>
                  <a:schemeClr val="bg1"/>
                </a:solidFill>
              </a:rPr>
              <a:t>Nombre</a:t>
            </a:r>
            <a:r>
              <a:rPr lang="en-US" dirty="0" smtClean="0">
                <a:solidFill>
                  <a:schemeClr val="bg1"/>
                </a:solidFill>
              </a:rPr>
              <a:t> </a:t>
            </a:r>
            <a:r>
              <a:rPr lang="en-US" dirty="0" err="1" smtClean="0">
                <a:solidFill>
                  <a:schemeClr val="bg1"/>
                </a:solidFill>
              </a:rPr>
              <a:t>quantique</a:t>
            </a:r>
            <a:r>
              <a:rPr lang="en-US" dirty="0" smtClean="0">
                <a:solidFill>
                  <a:schemeClr val="bg1"/>
                </a:solidFill>
              </a:rPr>
              <a:t>? (~carte </a:t>
            </a:r>
            <a:r>
              <a:rPr lang="en-US" dirty="0" err="1" smtClean="0">
                <a:solidFill>
                  <a:schemeClr val="bg1"/>
                </a:solidFill>
              </a:rPr>
              <a:t>d’identité</a:t>
            </a:r>
            <a:r>
              <a:rPr lang="en-US" dirty="0" smtClean="0">
                <a:solidFill>
                  <a:schemeClr val="bg1"/>
                </a:solidFill>
              </a:rPr>
              <a:t>)</a:t>
            </a:r>
          </a:p>
          <a:p>
            <a:pPr lvl="1"/>
            <a:r>
              <a:rPr lang="en-US" smtClean="0">
                <a:solidFill>
                  <a:schemeClr val="bg1"/>
                </a:solidFill>
              </a:rPr>
              <a:t>Couplage </a:t>
            </a:r>
            <a:r>
              <a:rPr lang="en-US" dirty="0" smtClean="0">
                <a:solidFill>
                  <a:schemeClr val="bg1"/>
                </a:solidFill>
              </a:rPr>
              <a:t>aux </a:t>
            </a:r>
            <a:r>
              <a:rPr lang="en-US" err="1" smtClean="0">
                <a:solidFill>
                  <a:schemeClr val="bg1"/>
                </a:solidFill>
              </a:rPr>
              <a:t>autres</a:t>
            </a:r>
            <a:r>
              <a:rPr lang="en-US" smtClean="0">
                <a:solidFill>
                  <a:schemeClr val="bg1"/>
                </a:solidFill>
              </a:rPr>
              <a:t> particules?</a:t>
            </a:r>
          </a:p>
          <a:p>
            <a:pPr marL="344487" lvl="1" indent="0">
              <a:buNone/>
            </a:pPr>
            <a:endParaRPr lang="en-US" sz="1000" smtClean="0">
              <a:solidFill>
                <a:schemeClr val="bg1"/>
              </a:solidFill>
            </a:endParaRPr>
          </a:p>
          <a:p>
            <a:r>
              <a:rPr lang="en-US" smtClean="0">
                <a:solidFill>
                  <a:schemeClr val="bg1"/>
                </a:solidFill>
                <a:sym typeface="Symbol"/>
              </a:rPr>
              <a:t>Prix Nobel 2013</a:t>
            </a:r>
            <a:br>
              <a:rPr lang="en-US" smtClean="0">
                <a:solidFill>
                  <a:schemeClr val="bg1"/>
                </a:solidFill>
                <a:sym typeface="Symbol"/>
              </a:rPr>
            </a:br>
            <a:r>
              <a:rPr lang="en-US" smtClean="0">
                <a:solidFill>
                  <a:schemeClr val="bg1"/>
                </a:solidFill>
                <a:sym typeface="Symbol"/>
              </a:rPr>
              <a:t>pour P.Higgs et F.Englert</a:t>
            </a:r>
            <a:endParaRPr lang="en-US" smtClean="0">
              <a:solidFill>
                <a:schemeClr val="bg1"/>
              </a:solidFill>
            </a:endParaRPr>
          </a:p>
          <a:p>
            <a:pPr marL="344487" lvl="1" indent="0">
              <a:buNone/>
            </a:pPr>
            <a:endParaRPr lang="en-US" sz="1000" dirty="0" smtClean="0">
              <a:solidFill>
                <a:schemeClr val="bg1"/>
              </a:solidFill>
            </a:endParaRPr>
          </a:p>
          <a:p>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a:t>
            </a:r>
            <a:r>
              <a:rPr lang="en-US" dirty="0" err="1" smtClean="0">
                <a:solidFill>
                  <a:schemeClr val="bg1"/>
                </a:solidFill>
              </a:rPr>
              <a:t>une</a:t>
            </a:r>
            <a:r>
              <a:rPr lang="en-US" dirty="0" smtClean="0">
                <a:solidFill>
                  <a:schemeClr val="bg1"/>
                </a:solidFill>
              </a:rPr>
              <a:t> </a:t>
            </a:r>
            <a:r>
              <a:rPr lang="en-US" dirty="0" err="1" smtClean="0">
                <a:solidFill>
                  <a:schemeClr val="bg1"/>
                </a:solidFill>
              </a:rPr>
              <a:t>particule</a:t>
            </a:r>
            <a:r>
              <a:rPr lang="en-US" dirty="0" smtClean="0">
                <a:solidFill>
                  <a:schemeClr val="bg1"/>
                </a:solidFill>
              </a:rPr>
              <a:t> </a:t>
            </a:r>
            <a:r>
              <a:rPr lang="en-US" err="1" smtClean="0">
                <a:solidFill>
                  <a:schemeClr val="bg1"/>
                </a:solidFill>
              </a:rPr>
              <a:t>élementaire</a:t>
            </a:r>
            <a:r>
              <a:rPr lang="en-US" smtClean="0">
                <a:solidFill>
                  <a:schemeClr val="bg1"/>
                </a:solidFill>
              </a:rPr>
              <a:t>?</a:t>
            </a:r>
          </a:p>
          <a:p>
            <a:pPr marL="0" indent="0">
              <a:buNone/>
            </a:pPr>
            <a:endParaRPr lang="en-US" sz="1000" dirty="0" smtClean="0">
              <a:solidFill>
                <a:schemeClr val="bg1"/>
              </a:solidFill>
            </a:endParaRPr>
          </a:p>
          <a:p>
            <a:r>
              <a:rPr lang="en-US" dirty="0" smtClean="0">
                <a:solidFill>
                  <a:schemeClr val="bg1"/>
                </a:solidFill>
              </a:rPr>
              <a:t>Y a </a:t>
            </a:r>
            <a:r>
              <a:rPr lang="en-US" dirty="0" err="1" smtClean="0">
                <a:solidFill>
                  <a:schemeClr val="bg1"/>
                </a:solidFill>
              </a:rPr>
              <a:t>t’il</a:t>
            </a:r>
            <a:r>
              <a:rPr lang="en-US" dirty="0" smtClean="0">
                <a:solidFill>
                  <a:schemeClr val="bg1"/>
                </a:solidFill>
              </a:rPr>
              <a:t> </a:t>
            </a:r>
            <a:r>
              <a:rPr lang="en-US" dirty="0" err="1" smtClean="0">
                <a:solidFill>
                  <a:schemeClr val="bg1"/>
                </a:solidFill>
              </a:rPr>
              <a:t>d’autres</a:t>
            </a:r>
            <a:r>
              <a:rPr lang="en-US" dirty="0" smtClean="0">
                <a:solidFill>
                  <a:schemeClr val="bg1"/>
                </a:solidFill>
              </a:rPr>
              <a:t> bosons de Higgs?</a:t>
            </a:r>
          </a:p>
          <a:p>
            <a:pPr lvl="1"/>
            <a:endParaRPr lang="en-US" dirty="0" smtClean="0">
              <a:solidFill>
                <a:schemeClr val="bg1"/>
              </a:solidFill>
            </a:endParaRPr>
          </a:p>
        </p:txBody>
      </p:sp>
      <p:sp>
        <p:nvSpPr>
          <p:cNvPr id="2" name="Espace réservé du numéro de diapositive 1"/>
          <p:cNvSpPr>
            <a:spLocks noGrp="1"/>
          </p:cNvSpPr>
          <p:nvPr>
            <p:ph type="sldNum" sz="quarter" idx="10"/>
          </p:nvPr>
        </p:nvSpPr>
        <p:spPr/>
        <p:txBody>
          <a:bodyPr/>
          <a:lstStyle/>
          <a:p>
            <a:pPr>
              <a:defRPr/>
            </a:pPr>
            <a:fld id="{13BC8E82-106D-482C-BF01-23DEFAA648D8}" type="slidenum">
              <a:rPr lang="fr-FR" altLang="en-US" smtClean="0"/>
              <a:pPr>
                <a:defRPr/>
              </a:pPr>
              <a:t>27</a:t>
            </a:fld>
            <a:endParaRPr lang="fr-FR"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28</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03658260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29</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477132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590800" y="6385560"/>
            <a:ext cx="411480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dirty="0" smtClean="0">
                <a:solidFill>
                  <a:schemeClr val="bg1"/>
                </a:solidFill>
              </a:rPr>
              <a:t>10 milles fois plus petite 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30</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32</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32</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034" y="0"/>
            <a:ext cx="1782860" cy="523220"/>
          </a:xfrm>
        </p:spPr>
        <p:txBody>
          <a:bodyPr/>
          <a:lstStyle/>
          <a:p>
            <a:r>
              <a:rPr lang="en-US" dirty="0" smtClean="0"/>
              <a:t>Back up</a:t>
            </a:r>
            <a:endParaRPr lang="en-US" dirty="0"/>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33</a:t>
            </a:fld>
            <a:endParaRPr lang="fr-FR" altLang="en-US"/>
          </a:p>
        </p:txBody>
      </p:sp>
    </p:spTree>
    <p:extLst>
      <p:ext uri="{BB962C8B-B14F-4D97-AF65-F5344CB8AC3E}">
        <p14:creationId xmlns:p14="http://schemas.microsoft.com/office/powerpoint/2010/main" val="35823139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34</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46413799"/>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102405"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4155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35</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3708391934"/>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3429" name="Équation" r:id="rId6" imgW="1917360" imgH="457200" progId="Equation.3">
                  <p:embed/>
                </p:oleObj>
              </mc:Choice>
              <mc:Fallback>
                <p:oleObj name="Équation" r:id="rId6" imgW="1917360" imgH="4572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spTree>
    <p:extLst>
      <p:ext uri="{BB962C8B-B14F-4D97-AF65-F5344CB8AC3E}">
        <p14:creationId xmlns:p14="http://schemas.microsoft.com/office/powerpoint/2010/main" val="396581807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36</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704687186"/>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4453" name="Équation" r:id="rId8" imgW="1917360" imgH="457200" progId="Equation.3">
                  <p:embed/>
                </p:oleObj>
              </mc:Choice>
              <mc:Fallback>
                <p:oleObj name="Équation" r:id="rId8" imgW="1917360" imgH="457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a:latin typeface="Times New Roman" pitchFamily="18" charset="0"/>
              </a:rPr>
              <a:t>m=0.0000000001m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752600" y="531876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dirty="0">
                <a:latin typeface="Times New Roman" pitchFamily="18" charset="0"/>
              </a:rPr>
              <a:t>10</a:t>
            </a:r>
            <a:r>
              <a:rPr lang="en-GB" altLang="fr-FR" sz="2400" baseline="72000" dirty="0">
                <a:latin typeface="Times New Roman" pitchFamily="18" charset="0"/>
              </a:rPr>
              <a:t>-14</a:t>
            </a:r>
            <a:r>
              <a:rPr lang="en-GB" altLang="fr-FR" sz="2400" dirty="0">
                <a:latin typeface="Times New Roman" pitchFamily="18" charset="0"/>
              </a:rPr>
              <a:t> </a:t>
            </a:r>
            <a:r>
              <a:rPr lang="en-GB" altLang="fr-FR" sz="2800" dirty="0">
                <a:latin typeface="Times New Roman" pitchFamily="18" charset="0"/>
              </a:rPr>
              <a:t>m=0.00000000000001m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440092" cy="307777"/>
          </a:xfrm>
          <a:prstGeom prst="rect">
            <a:avLst/>
          </a:prstGeom>
        </p:spPr>
        <p:txBody>
          <a:bodyPr wrap="none">
            <a:spAutoFit/>
          </a:bodyPr>
          <a:lstStyle/>
          <a:p>
            <a:r>
              <a:rPr lang="en-US" sz="1400" dirty="0"/>
              <a:t>m</a:t>
            </a:r>
            <a:r>
              <a:rPr lang="en-US" sz="1400" dirty="0" smtClean="0"/>
              <a:t>~2x10 </a:t>
            </a:r>
            <a:r>
              <a:rPr lang="en-US" sz="1400" baseline="30000" dirty="0"/>
              <a:t>-27 </a:t>
            </a:r>
            <a:r>
              <a:rPr lang="en-US" sz="1400" dirty="0" smtClean="0"/>
              <a:t>kg~1GeV/c</a:t>
            </a:r>
            <a:r>
              <a:rPr lang="en-US" sz="1400" baseline="30000" dirty="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-15</a:t>
            </a:r>
            <a:r>
              <a:rPr lang="en-GB" altLang="fr-FR" sz="2400">
                <a:latin typeface="Times New Roman" pitchFamily="18" charset="0"/>
              </a:rPr>
              <a:t> </a:t>
            </a:r>
            <a:r>
              <a:rPr lang="en-GB" altLang="fr-FR" sz="2800">
                <a:latin typeface="Times New Roman" pitchFamily="18" charset="0"/>
              </a:rPr>
              <a:t>m=0.000000000000001m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10</a:t>
            </a:r>
            <a:r>
              <a:rPr lang="en-US" altLang="fr-FR" sz="1800" baseline="30000"/>
              <a:t>-15</a:t>
            </a:r>
            <a:r>
              <a:rPr lang="en-US" altLang="fr-FR" sz="180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5706</TotalTime>
  <Words>1134</Words>
  <Application>Microsoft Office PowerPoint</Application>
  <PresentationFormat>Affichage à l'écran (4:3)</PresentationFormat>
  <Paragraphs>334</Paragraphs>
  <Slides>36</Slides>
  <Notes>19</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36</vt:i4>
      </vt:variant>
    </vt:vector>
  </HeadingPairs>
  <TitlesOfParts>
    <vt:vector size="39"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Le canal H : simulation</vt:lpstr>
      <vt:lpstr>Présentation PowerPoint</vt:lpstr>
      <vt:lpstr>Présentation PowerPoint</vt:lpstr>
      <vt:lpstr>Découverte d’une nouvelle particule au CERN</vt:lpstr>
      <vt:lpstr>Découverte d’une nouvelle particule au CERN</vt:lpstr>
      <vt:lpstr>Résumé</vt:lpstr>
      <vt:lpstr>Présentation PowerPoint</vt:lpstr>
      <vt:lpstr>Présentation PowerPoint</vt:lpstr>
      <vt:lpstr>Présentation PowerPoint</vt:lpstr>
      <vt:lpstr>Présentation PowerPoint</vt:lpstr>
      <vt:lpstr>Back up</vt:lpstr>
      <vt:lpstr>Le canal H </vt:lpstr>
      <vt:lpstr>Le canal H </vt:lpstr>
      <vt:lpstr>Le canal 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415</cp:revision>
  <cp:lastPrinted>2014-03-19T22:12:05Z</cp:lastPrinted>
  <dcterms:created xsi:type="dcterms:W3CDTF">1601-01-01T00:00:00Z</dcterms:created>
  <dcterms:modified xsi:type="dcterms:W3CDTF">2014-03-27T07:17:00Z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