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97" r:id="rId2"/>
    <p:sldId id="302" r:id="rId3"/>
    <p:sldId id="278" r:id="rId4"/>
    <p:sldId id="271" r:id="rId5"/>
    <p:sldId id="260" r:id="rId6"/>
    <p:sldId id="272" r:id="rId7"/>
    <p:sldId id="265" r:id="rId8"/>
    <p:sldId id="274" r:id="rId9"/>
    <p:sldId id="276" r:id="rId10"/>
    <p:sldId id="275" r:id="rId11"/>
    <p:sldId id="281" r:id="rId12"/>
    <p:sldId id="333" r:id="rId13"/>
    <p:sldId id="277" r:id="rId14"/>
    <p:sldId id="306" r:id="rId15"/>
    <p:sldId id="303" r:id="rId16"/>
    <p:sldId id="263" r:id="rId17"/>
    <p:sldId id="257" r:id="rId18"/>
    <p:sldId id="266" r:id="rId19"/>
    <p:sldId id="305" r:id="rId20"/>
    <p:sldId id="261" r:id="rId21"/>
    <p:sldId id="307" r:id="rId22"/>
    <p:sldId id="264" r:id="rId23"/>
    <p:sldId id="308" r:id="rId24"/>
    <p:sldId id="256" r:id="rId25"/>
    <p:sldId id="270" r:id="rId26"/>
    <p:sldId id="259" r:id="rId27"/>
    <p:sldId id="262" r:id="rId28"/>
    <p:sldId id="299" r:id="rId29"/>
    <p:sldId id="282" r:id="rId30"/>
    <p:sldId id="321" r:id="rId31"/>
    <p:sldId id="283" r:id="rId32"/>
    <p:sldId id="300" r:id="rId33"/>
    <p:sldId id="318" r:id="rId34"/>
    <p:sldId id="273" r:id="rId35"/>
    <p:sldId id="319" r:id="rId36"/>
    <p:sldId id="320" r:id="rId37"/>
    <p:sldId id="323" r:id="rId38"/>
    <p:sldId id="288" r:id="rId39"/>
    <p:sldId id="289" r:id="rId40"/>
    <p:sldId id="290" r:id="rId41"/>
    <p:sldId id="292" r:id="rId42"/>
    <p:sldId id="295" r:id="rId43"/>
    <p:sldId id="314" r:id="rId44"/>
    <p:sldId id="312" r:id="rId45"/>
    <p:sldId id="309" r:id="rId46"/>
    <p:sldId id="332" r:id="rId47"/>
    <p:sldId id="296" r:id="rId48"/>
    <p:sldId id="322" r:id="rId49"/>
    <p:sldId id="329" r:id="rId50"/>
    <p:sldId id="301" r:id="rId51"/>
    <p:sldId id="331" r:id="rId52"/>
    <p:sldId id="311" r:id="rId53"/>
    <p:sldId id="326" r:id="rId54"/>
    <p:sldId id="325" r:id="rId55"/>
    <p:sldId id="324" r:id="rId56"/>
    <p:sldId id="313" r:id="rId57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3" autoAdjust="0"/>
    <p:restoredTop sz="94660"/>
  </p:normalViewPr>
  <p:slideViewPr>
    <p:cSldViewPr>
      <p:cViewPr>
        <p:scale>
          <a:sx n="68" d="100"/>
          <a:sy n="68" d="100"/>
        </p:scale>
        <p:origin x="-7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ra\Desktop\cosmics\cosmic\cosmicPrimary\cosmics-flu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jaea\thres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jaea\thresh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hara\cosmic\toroid\&#12376;&#12400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BESS @0deg</a:t>
            </a:r>
          </a:p>
          <a:p>
            <a:pPr>
              <a:defRPr/>
            </a:pPr>
            <a:r>
              <a:rPr lang="en-US" altLang="ja-JP"/>
              <a:t>Kirsch et.al.</a:t>
            </a:r>
            <a:r>
              <a:rPr lang="en-US" altLang="ja-JP" baseline="0"/>
              <a:t>  @75deg</a:t>
            </a:r>
          </a:p>
          <a:p>
            <a:pPr>
              <a:defRPr/>
            </a:pPr>
            <a:r>
              <a:rPr lang="en-US" altLang="ja-JP" baseline="0"/>
              <a:t>MURTON @89deg</a:t>
            </a:r>
            <a:endParaRPr lang="ja-JP" altLang="en-US"/>
          </a:p>
        </c:rich>
      </c:tx>
      <c:layout>
        <c:manualLayout>
          <c:xMode val="edge"/>
          <c:yMode val="edge"/>
          <c:x val="0.66169620410313612"/>
          <c:y val="6.0653599765619869E-2"/>
        </c:manualLayout>
      </c:layout>
      <c:overlay val="1"/>
      <c:spPr>
        <a:solidFill>
          <a:sysClr val="window" lastClr="FFFFFF"/>
        </a:solidFill>
      </c:spPr>
    </c:title>
    <c:plotArea>
      <c:layout>
        <c:manualLayout>
          <c:layoutTarget val="inner"/>
          <c:xMode val="edge"/>
          <c:yMode val="edge"/>
          <c:x val="0.19062499999999991"/>
          <c:y val="6.9139966273187178E-2"/>
          <c:w val="0.70625000000000004"/>
          <c:h val="0.84317032040472173"/>
        </c:manualLayout>
      </c:layout>
      <c:scatterChart>
        <c:scatterStyle val="lineMarker"/>
        <c:ser>
          <c:idx val="5"/>
          <c:order val="0"/>
          <c:tx>
            <c:v>0deg flux/GeV</c:v>
          </c:tx>
          <c:xVal>
            <c:numRef>
              <c:f>'BESS &amp; Jokisch'!$C$6:$C$71</c:f>
              <c:numCache>
                <c:formatCode>General</c:formatCode>
                <c:ptCount val="66"/>
                <c:pt idx="0">
                  <c:v>0.59850000000000003</c:v>
                </c:pt>
                <c:pt idx="1">
                  <c:v>0.64500000000000024</c:v>
                </c:pt>
                <c:pt idx="2">
                  <c:v>0.69450000000000023</c:v>
                </c:pt>
                <c:pt idx="3">
                  <c:v>0.74800000000000022</c:v>
                </c:pt>
                <c:pt idx="4">
                  <c:v>0.80600000000000005</c:v>
                </c:pt>
                <c:pt idx="5">
                  <c:v>0.86850000000000005</c:v>
                </c:pt>
                <c:pt idx="6">
                  <c:v>0.9355</c:v>
                </c:pt>
                <c:pt idx="7">
                  <c:v>1.0049999999999994</c:v>
                </c:pt>
                <c:pt idx="8">
                  <c:v>1.085</c:v>
                </c:pt>
                <c:pt idx="9">
                  <c:v>1.1700000000000004</c:v>
                </c:pt>
                <c:pt idx="10">
                  <c:v>1.26</c:v>
                </c:pt>
                <c:pt idx="11">
                  <c:v>1.36</c:v>
                </c:pt>
                <c:pt idx="12">
                  <c:v>1.4649999999999996</c:v>
                </c:pt>
                <c:pt idx="13">
                  <c:v>1.575</c:v>
                </c:pt>
                <c:pt idx="14">
                  <c:v>1.6950000000000001</c:v>
                </c:pt>
                <c:pt idx="15">
                  <c:v>1.83</c:v>
                </c:pt>
                <c:pt idx="16">
                  <c:v>1.97</c:v>
                </c:pt>
                <c:pt idx="17">
                  <c:v>2.12</c:v>
                </c:pt>
                <c:pt idx="18">
                  <c:v>2.2850000000000001</c:v>
                </c:pt>
                <c:pt idx="19">
                  <c:v>2.46</c:v>
                </c:pt>
                <c:pt idx="20">
                  <c:v>2.65</c:v>
                </c:pt>
                <c:pt idx="21">
                  <c:v>2.8549999999999991</c:v>
                </c:pt>
                <c:pt idx="22">
                  <c:v>3.0749999999999997</c:v>
                </c:pt>
                <c:pt idx="23">
                  <c:v>3.3149999999999991</c:v>
                </c:pt>
                <c:pt idx="24">
                  <c:v>3.5749999999999997</c:v>
                </c:pt>
                <c:pt idx="25">
                  <c:v>3.8499999999999992</c:v>
                </c:pt>
                <c:pt idx="26">
                  <c:v>4.1449999999999978</c:v>
                </c:pt>
                <c:pt idx="27">
                  <c:v>4.4649999999999981</c:v>
                </c:pt>
                <c:pt idx="28">
                  <c:v>4.8099999999999996</c:v>
                </c:pt>
                <c:pt idx="29">
                  <c:v>5.1849999999999978</c:v>
                </c:pt>
                <c:pt idx="30">
                  <c:v>5.585</c:v>
                </c:pt>
                <c:pt idx="31">
                  <c:v>6.0149999999999979</c:v>
                </c:pt>
                <c:pt idx="32">
                  <c:v>6.4850000000000003</c:v>
                </c:pt>
                <c:pt idx="33">
                  <c:v>6.99</c:v>
                </c:pt>
                <c:pt idx="34">
                  <c:v>7.53</c:v>
                </c:pt>
                <c:pt idx="35">
                  <c:v>8.11</c:v>
                </c:pt>
                <c:pt idx="36">
                  <c:v>8.7349999999999994</c:v>
                </c:pt>
                <c:pt idx="37">
                  <c:v>9.41</c:v>
                </c:pt>
                <c:pt idx="38">
                  <c:v>10.130000000000001</c:v>
                </c:pt>
                <c:pt idx="39">
                  <c:v>10.9</c:v>
                </c:pt>
                <c:pt idx="40">
                  <c:v>11.75</c:v>
                </c:pt>
                <c:pt idx="41">
                  <c:v>12.7</c:v>
                </c:pt>
                <c:pt idx="42">
                  <c:v>13.7</c:v>
                </c:pt>
                <c:pt idx="43">
                  <c:v>14.75</c:v>
                </c:pt>
                <c:pt idx="44">
                  <c:v>15.850000000000003</c:v>
                </c:pt>
                <c:pt idx="45">
                  <c:v>17.05</c:v>
                </c:pt>
                <c:pt idx="46">
                  <c:v>18.399999999999999</c:v>
                </c:pt>
                <c:pt idx="47">
                  <c:v>19.850000000000001</c:v>
                </c:pt>
                <c:pt idx="48">
                  <c:v>22.25</c:v>
                </c:pt>
                <c:pt idx="49">
                  <c:v>25.8</c:v>
                </c:pt>
                <c:pt idx="50">
                  <c:v>29.9</c:v>
                </c:pt>
                <c:pt idx="51">
                  <c:v>34.700000000000003</c:v>
                </c:pt>
                <c:pt idx="52">
                  <c:v>40.300000000000004</c:v>
                </c:pt>
                <c:pt idx="53">
                  <c:v>46.75</c:v>
                </c:pt>
                <c:pt idx="54">
                  <c:v>54.25</c:v>
                </c:pt>
                <c:pt idx="55">
                  <c:v>63</c:v>
                </c:pt>
                <c:pt idx="56">
                  <c:v>73.099999999999994</c:v>
                </c:pt>
                <c:pt idx="57">
                  <c:v>84.8</c:v>
                </c:pt>
                <c:pt idx="58">
                  <c:v>98.55</c:v>
                </c:pt>
                <c:pt idx="59">
                  <c:v>119</c:v>
                </c:pt>
                <c:pt idx="60">
                  <c:v>148.5</c:v>
                </c:pt>
                <c:pt idx="61">
                  <c:v>186</c:v>
                </c:pt>
                <c:pt idx="62">
                  <c:v>232.5</c:v>
                </c:pt>
                <c:pt idx="63">
                  <c:v>290.5</c:v>
                </c:pt>
                <c:pt idx="64">
                  <c:v>363.5</c:v>
                </c:pt>
                <c:pt idx="65">
                  <c:v>202</c:v>
                </c:pt>
              </c:numCache>
            </c:numRef>
          </c:xVal>
          <c:yVal>
            <c:numRef>
              <c:f>'BESS &amp; Jokisch'!$G$6:$G$70</c:f>
              <c:numCache>
                <c:formatCode>General</c:formatCode>
                <c:ptCount val="65"/>
                <c:pt idx="0">
                  <c:v>25.9</c:v>
                </c:pt>
                <c:pt idx="1">
                  <c:v>25.5</c:v>
                </c:pt>
                <c:pt idx="2">
                  <c:v>25.1</c:v>
                </c:pt>
                <c:pt idx="3">
                  <c:v>24.2</c:v>
                </c:pt>
                <c:pt idx="4">
                  <c:v>23.9</c:v>
                </c:pt>
                <c:pt idx="5">
                  <c:v>23.1</c:v>
                </c:pt>
                <c:pt idx="6">
                  <c:v>22.7</c:v>
                </c:pt>
                <c:pt idx="7">
                  <c:v>21.6</c:v>
                </c:pt>
                <c:pt idx="8">
                  <c:v>20.6</c:v>
                </c:pt>
                <c:pt idx="9">
                  <c:v>19.8</c:v>
                </c:pt>
                <c:pt idx="10">
                  <c:v>19</c:v>
                </c:pt>
                <c:pt idx="11">
                  <c:v>18.309999999999999</c:v>
                </c:pt>
                <c:pt idx="12">
                  <c:v>17.39</c:v>
                </c:pt>
                <c:pt idx="13">
                  <c:v>16.25</c:v>
                </c:pt>
                <c:pt idx="14">
                  <c:v>15.81</c:v>
                </c:pt>
                <c:pt idx="15">
                  <c:v>14.57</c:v>
                </c:pt>
                <c:pt idx="16">
                  <c:v>13.69</c:v>
                </c:pt>
                <c:pt idx="17">
                  <c:v>12.74</c:v>
                </c:pt>
                <c:pt idx="18">
                  <c:v>11.74</c:v>
                </c:pt>
                <c:pt idx="19">
                  <c:v>10.93</c:v>
                </c:pt>
                <c:pt idx="20">
                  <c:v>10.07</c:v>
                </c:pt>
                <c:pt idx="21">
                  <c:v>9.11</c:v>
                </c:pt>
                <c:pt idx="22">
                  <c:v>8.31</c:v>
                </c:pt>
                <c:pt idx="23">
                  <c:v>7.48</c:v>
                </c:pt>
                <c:pt idx="24">
                  <c:v>6.85</c:v>
                </c:pt>
                <c:pt idx="25">
                  <c:v>6.07</c:v>
                </c:pt>
                <c:pt idx="26">
                  <c:v>5.39</c:v>
                </c:pt>
                <c:pt idx="27">
                  <c:v>4.8499999999999996</c:v>
                </c:pt>
                <c:pt idx="28">
                  <c:v>4.28</c:v>
                </c:pt>
                <c:pt idx="29">
                  <c:v>3.77</c:v>
                </c:pt>
                <c:pt idx="30">
                  <c:v>3.3299999999999992</c:v>
                </c:pt>
                <c:pt idx="31">
                  <c:v>2.8699999999999997</c:v>
                </c:pt>
                <c:pt idx="32">
                  <c:v>2.57</c:v>
                </c:pt>
                <c:pt idx="33">
                  <c:v>2.17</c:v>
                </c:pt>
                <c:pt idx="34">
                  <c:v>1.8900000000000001</c:v>
                </c:pt>
                <c:pt idx="35">
                  <c:v>1.6040000000000001</c:v>
                </c:pt>
                <c:pt idx="36">
                  <c:v>1.4149999999999996</c:v>
                </c:pt>
                <c:pt idx="37">
                  <c:v>1.2209999999999996</c:v>
                </c:pt>
                <c:pt idx="38">
                  <c:v>1.0209999999999995</c:v>
                </c:pt>
                <c:pt idx="39">
                  <c:v>0.87500000000000022</c:v>
                </c:pt>
                <c:pt idx="40">
                  <c:v>0.76200000000000023</c:v>
                </c:pt>
                <c:pt idx="41">
                  <c:v>0.63200000000000023</c:v>
                </c:pt>
                <c:pt idx="42">
                  <c:v>0.53800000000000003</c:v>
                </c:pt>
                <c:pt idx="43">
                  <c:v>0.44600000000000012</c:v>
                </c:pt>
                <c:pt idx="44">
                  <c:v>0.38100000000000012</c:v>
                </c:pt>
                <c:pt idx="45">
                  <c:v>0.31600000000000011</c:v>
                </c:pt>
                <c:pt idx="46">
                  <c:v>0.26400000000000001</c:v>
                </c:pt>
                <c:pt idx="47">
                  <c:v>0.21800000000000005</c:v>
                </c:pt>
                <c:pt idx="48">
                  <c:v>0.16930000000000006</c:v>
                </c:pt>
                <c:pt idx="49">
                  <c:v>0.11730000000000003</c:v>
                </c:pt>
                <c:pt idx="50">
                  <c:v>8.0000000000000029E-2</c:v>
                </c:pt>
                <c:pt idx="51">
                  <c:v>5.1900000000000002E-2</c:v>
                </c:pt>
                <c:pt idx="52">
                  <c:v>3.5600000000000014E-2</c:v>
                </c:pt>
                <c:pt idx="53">
                  <c:v>2.35E-2</c:v>
                </c:pt>
                <c:pt idx="54">
                  <c:v>1.5670000000000003E-2</c:v>
                </c:pt>
                <c:pt idx="55">
                  <c:v>1.0260000000000005E-2</c:v>
                </c:pt>
                <c:pt idx="56">
                  <c:v>6.890000000000002E-3</c:v>
                </c:pt>
                <c:pt idx="57">
                  <c:v>4.4800000000000031E-3</c:v>
                </c:pt>
                <c:pt idx="58">
                  <c:v>2.1130000000000016E-3</c:v>
                </c:pt>
                <c:pt idx="59">
                  <c:v>1.1210000000000005E-3</c:v>
                </c:pt>
                <c:pt idx="60">
                  <c:v>6.1600000000000023E-4</c:v>
                </c:pt>
                <c:pt idx="61">
                  <c:v>3.2800000000000022E-4</c:v>
                </c:pt>
                <c:pt idx="62">
                  <c:v>1.3080000000000004E-4</c:v>
                </c:pt>
                <c:pt idx="63">
                  <c:v>6.6900000000000054E-5</c:v>
                </c:pt>
                <c:pt idx="64">
                  <c:v>2.4500000000000013E-5</c:v>
                </c:pt>
              </c:numCache>
            </c:numRef>
          </c:yVal>
        </c:ser>
        <c:ser>
          <c:idx val="0"/>
          <c:order val="1"/>
          <c:tx>
            <c:v>0deg int Flux</c:v>
          </c:tx>
          <c:xVal>
            <c:numRef>
              <c:f>'BESS &amp; Jokisch'!$C$6:$C$70</c:f>
              <c:numCache>
                <c:formatCode>General</c:formatCode>
                <c:ptCount val="65"/>
                <c:pt idx="0">
                  <c:v>0.59850000000000003</c:v>
                </c:pt>
                <c:pt idx="1">
                  <c:v>0.64500000000000024</c:v>
                </c:pt>
                <c:pt idx="2">
                  <c:v>0.69450000000000023</c:v>
                </c:pt>
                <c:pt idx="3">
                  <c:v>0.74800000000000022</c:v>
                </c:pt>
                <c:pt idx="4">
                  <c:v>0.80600000000000005</c:v>
                </c:pt>
                <c:pt idx="5">
                  <c:v>0.86850000000000005</c:v>
                </c:pt>
                <c:pt idx="6">
                  <c:v>0.9355</c:v>
                </c:pt>
                <c:pt idx="7">
                  <c:v>1.0049999999999994</c:v>
                </c:pt>
                <c:pt idx="8">
                  <c:v>1.085</c:v>
                </c:pt>
                <c:pt idx="9">
                  <c:v>1.1700000000000004</c:v>
                </c:pt>
                <c:pt idx="10">
                  <c:v>1.26</c:v>
                </c:pt>
                <c:pt idx="11">
                  <c:v>1.36</c:v>
                </c:pt>
                <c:pt idx="12">
                  <c:v>1.4649999999999996</c:v>
                </c:pt>
                <c:pt idx="13">
                  <c:v>1.575</c:v>
                </c:pt>
                <c:pt idx="14">
                  <c:v>1.6950000000000001</c:v>
                </c:pt>
                <c:pt idx="15">
                  <c:v>1.83</c:v>
                </c:pt>
                <c:pt idx="16">
                  <c:v>1.97</c:v>
                </c:pt>
                <c:pt idx="17">
                  <c:v>2.12</c:v>
                </c:pt>
                <c:pt idx="18">
                  <c:v>2.2850000000000001</c:v>
                </c:pt>
                <c:pt idx="19">
                  <c:v>2.46</c:v>
                </c:pt>
                <c:pt idx="20">
                  <c:v>2.65</c:v>
                </c:pt>
                <c:pt idx="21">
                  <c:v>2.8549999999999991</c:v>
                </c:pt>
                <c:pt idx="22">
                  <c:v>3.0749999999999997</c:v>
                </c:pt>
                <c:pt idx="23">
                  <c:v>3.3149999999999991</c:v>
                </c:pt>
                <c:pt idx="24">
                  <c:v>3.5749999999999997</c:v>
                </c:pt>
                <c:pt idx="25">
                  <c:v>3.8499999999999992</c:v>
                </c:pt>
                <c:pt idx="26">
                  <c:v>4.1449999999999978</c:v>
                </c:pt>
                <c:pt idx="27">
                  <c:v>4.4649999999999981</c:v>
                </c:pt>
                <c:pt idx="28">
                  <c:v>4.8099999999999996</c:v>
                </c:pt>
                <c:pt idx="29">
                  <c:v>5.1849999999999978</c:v>
                </c:pt>
                <c:pt idx="30">
                  <c:v>5.585</c:v>
                </c:pt>
                <c:pt idx="31">
                  <c:v>6.0149999999999979</c:v>
                </c:pt>
                <c:pt idx="32">
                  <c:v>6.4850000000000003</c:v>
                </c:pt>
                <c:pt idx="33">
                  <c:v>6.99</c:v>
                </c:pt>
                <c:pt idx="34">
                  <c:v>7.53</c:v>
                </c:pt>
                <c:pt idx="35">
                  <c:v>8.11</c:v>
                </c:pt>
                <c:pt idx="36">
                  <c:v>8.7349999999999994</c:v>
                </c:pt>
                <c:pt idx="37">
                  <c:v>9.41</c:v>
                </c:pt>
                <c:pt idx="38">
                  <c:v>10.130000000000001</c:v>
                </c:pt>
                <c:pt idx="39">
                  <c:v>10.9</c:v>
                </c:pt>
                <c:pt idx="40">
                  <c:v>11.75</c:v>
                </c:pt>
                <c:pt idx="41">
                  <c:v>12.7</c:v>
                </c:pt>
                <c:pt idx="42">
                  <c:v>13.7</c:v>
                </c:pt>
                <c:pt idx="43">
                  <c:v>14.75</c:v>
                </c:pt>
                <c:pt idx="44">
                  <c:v>15.850000000000003</c:v>
                </c:pt>
                <c:pt idx="45">
                  <c:v>17.05</c:v>
                </c:pt>
                <c:pt idx="46">
                  <c:v>18.399999999999999</c:v>
                </c:pt>
                <c:pt idx="47">
                  <c:v>19.850000000000001</c:v>
                </c:pt>
                <c:pt idx="48">
                  <c:v>22.25</c:v>
                </c:pt>
                <c:pt idx="49">
                  <c:v>25.8</c:v>
                </c:pt>
                <c:pt idx="50">
                  <c:v>29.9</c:v>
                </c:pt>
                <c:pt idx="51">
                  <c:v>34.700000000000003</c:v>
                </c:pt>
                <c:pt idx="52">
                  <c:v>40.300000000000004</c:v>
                </c:pt>
                <c:pt idx="53">
                  <c:v>46.75</c:v>
                </c:pt>
                <c:pt idx="54">
                  <c:v>54.25</c:v>
                </c:pt>
                <c:pt idx="55">
                  <c:v>63</c:v>
                </c:pt>
                <c:pt idx="56">
                  <c:v>73.099999999999994</c:v>
                </c:pt>
                <c:pt idx="57">
                  <c:v>84.8</c:v>
                </c:pt>
                <c:pt idx="58">
                  <c:v>98.55</c:v>
                </c:pt>
                <c:pt idx="59">
                  <c:v>119</c:v>
                </c:pt>
                <c:pt idx="60">
                  <c:v>148.5</c:v>
                </c:pt>
                <c:pt idx="61">
                  <c:v>186</c:v>
                </c:pt>
                <c:pt idx="62">
                  <c:v>232.5</c:v>
                </c:pt>
                <c:pt idx="63">
                  <c:v>290.5</c:v>
                </c:pt>
                <c:pt idx="64">
                  <c:v>363.5</c:v>
                </c:pt>
              </c:numCache>
            </c:numRef>
          </c:xVal>
          <c:yVal>
            <c:numRef>
              <c:f>'BESS &amp; Jokisch'!$J$6:$J$70</c:f>
              <c:numCache>
                <c:formatCode>General</c:formatCode>
                <c:ptCount val="65"/>
                <c:pt idx="0">
                  <c:v>64.102989999999977</c:v>
                </c:pt>
                <c:pt idx="1">
                  <c:v>63.356590000000004</c:v>
                </c:pt>
                <c:pt idx="2">
                  <c:v>62.543390000000009</c:v>
                </c:pt>
                <c:pt idx="3">
                  <c:v>61.632890000000003</c:v>
                </c:pt>
                <c:pt idx="4">
                  <c:v>60.604690000000005</c:v>
                </c:pt>
                <c:pt idx="5">
                  <c:v>59.729380000000013</c:v>
                </c:pt>
                <c:pt idx="6">
                  <c:v>58.673620000000014</c:v>
                </c:pt>
                <c:pt idx="7">
                  <c:v>57.459320000000005</c:v>
                </c:pt>
                <c:pt idx="8">
                  <c:v>56.217200000000005</c:v>
                </c:pt>
                <c:pt idx="9">
                  <c:v>54.576800000000006</c:v>
                </c:pt>
                <c:pt idx="10">
                  <c:v>53.154950000000007</c:v>
                </c:pt>
                <c:pt idx="11">
                  <c:v>51.381876999999982</c:v>
                </c:pt>
                <c:pt idx="12">
                  <c:v>49.647321000000005</c:v>
                </c:pt>
                <c:pt idx="13">
                  <c:v>47.808833</c:v>
                </c:pt>
                <c:pt idx="14">
                  <c:v>46.077780999999995</c:v>
                </c:pt>
                <c:pt idx="15">
                  <c:v>44.053964699999995</c:v>
                </c:pt>
                <c:pt idx="16">
                  <c:v>42.043310700000013</c:v>
                </c:pt>
                <c:pt idx="17">
                  <c:v>40.147038700000003</c:v>
                </c:pt>
                <c:pt idx="18">
                  <c:v>38.1224147</c:v>
                </c:pt>
                <c:pt idx="19">
                  <c:v>36.1332855</c:v>
                </c:pt>
                <c:pt idx="20">
                  <c:v>34.170234000000008</c:v>
                </c:pt>
                <c:pt idx="21">
                  <c:v>32.158218500000011</c:v>
                </c:pt>
                <c:pt idx="22">
                  <c:v>30.24511849999999</c:v>
                </c:pt>
                <c:pt idx="23">
                  <c:v>28.33381850000001</c:v>
                </c:pt>
                <c:pt idx="24">
                  <c:v>26.463818500000002</c:v>
                </c:pt>
                <c:pt idx="25">
                  <c:v>24.61431850000001</c:v>
                </c:pt>
                <c:pt idx="26">
                  <c:v>22.914718499999999</c:v>
                </c:pt>
                <c:pt idx="27">
                  <c:v>21.243818500000003</c:v>
                </c:pt>
                <c:pt idx="28">
                  <c:v>19.643318499999999</c:v>
                </c:pt>
                <c:pt idx="29">
                  <c:v>18.102518499999992</c:v>
                </c:pt>
                <c:pt idx="30">
                  <c:v>16.632218499999993</c:v>
                </c:pt>
                <c:pt idx="31">
                  <c:v>15.266918500000003</c:v>
                </c:pt>
                <c:pt idx="32">
                  <c:v>13.975418500000005</c:v>
                </c:pt>
                <c:pt idx="33">
                  <c:v>12.716118499999999</c:v>
                </c:pt>
                <c:pt idx="34">
                  <c:v>11.587718500000003</c:v>
                </c:pt>
                <c:pt idx="35">
                  <c:v>10.529318500000002</c:v>
                </c:pt>
                <c:pt idx="36">
                  <c:v>9.5669185000000034</c:v>
                </c:pt>
                <c:pt idx="37">
                  <c:v>8.6471684999999994</c:v>
                </c:pt>
                <c:pt idx="38">
                  <c:v>7.7924685</c:v>
                </c:pt>
                <c:pt idx="39">
                  <c:v>7.0369285000000001</c:v>
                </c:pt>
                <c:pt idx="40">
                  <c:v>6.3369284999999991</c:v>
                </c:pt>
                <c:pt idx="41">
                  <c:v>5.6511284999999996</c:v>
                </c:pt>
                <c:pt idx="42">
                  <c:v>5.0191285000000008</c:v>
                </c:pt>
                <c:pt idx="43">
                  <c:v>4.4811285000000014</c:v>
                </c:pt>
                <c:pt idx="44">
                  <c:v>3.9905284999999986</c:v>
                </c:pt>
                <c:pt idx="45">
                  <c:v>3.5714284999999997</c:v>
                </c:pt>
                <c:pt idx="46">
                  <c:v>3.1606284999999987</c:v>
                </c:pt>
                <c:pt idx="47">
                  <c:v>2.7910284999999986</c:v>
                </c:pt>
                <c:pt idx="48">
                  <c:v>2.4640284999999986</c:v>
                </c:pt>
                <c:pt idx="49">
                  <c:v>1.9053384999999996</c:v>
                </c:pt>
                <c:pt idx="50">
                  <c:v>1.4595984999999996</c:v>
                </c:pt>
                <c:pt idx="51">
                  <c:v>1.1075984999999993</c:v>
                </c:pt>
                <c:pt idx="52">
                  <c:v>0.83771850000000003</c:v>
                </c:pt>
                <c:pt idx="53">
                  <c:v>0.62411850000000002</c:v>
                </c:pt>
                <c:pt idx="54">
                  <c:v>0.46196850000000006</c:v>
                </c:pt>
                <c:pt idx="55">
                  <c:v>0.33504150000000016</c:v>
                </c:pt>
                <c:pt idx="56">
                  <c:v>0.23859750000000007</c:v>
                </c:pt>
                <c:pt idx="57">
                  <c:v>0.16418550000000004</c:v>
                </c:pt>
                <c:pt idx="58">
                  <c:v>0.10773750000000006</c:v>
                </c:pt>
                <c:pt idx="59">
                  <c:v>7.625380000000001E-2</c:v>
                </c:pt>
                <c:pt idx="60">
                  <c:v>4.7107800000000005E-2</c:v>
                </c:pt>
                <c:pt idx="61">
                  <c:v>2.6779800000000013E-2</c:v>
                </c:pt>
                <c:pt idx="62">
                  <c:v>1.3003800000000003E-2</c:v>
                </c:pt>
                <c:pt idx="63">
                  <c:v>6.3330000000000036E-3</c:v>
                </c:pt>
                <c:pt idx="64">
                  <c:v>1.984500000000001E-3</c:v>
                </c:pt>
              </c:numCache>
            </c:numRef>
          </c:yVal>
        </c:ser>
        <c:ser>
          <c:idx val="1"/>
          <c:order val="2"/>
          <c:tx>
            <c:v>75deg flux/GeV</c:v>
          </c:tx>
          <c:xVal>
            <c:numRef>
              <c:f>'BESS &amp; Jokisch'!$M$6:$M$34</c:f>
              <c:numCache>
                <c:formatCode>General</c:formatCode>
                <c:ptCount val="29"/>
                <c:pt idx="0">
                  <c:v>1.1200000000000001</c:v>
                </c:pt>
                <c:pt idx="1">
                  <c:v>1.41</c:v>
                </c:pt>
                <c:pt idx="2">
                  <c:v>1.7600000000000005</c:v>
                </c:pt>
                <c:pt idx="3">
                  <c:v>2.29</c:v>
                </c:pt>
                <c:pt idx="4">
                  <c:v>2.8499999999999992</c:v>
                </c:pt>
                <c:pt idx="5">
                  <c:v>3.57</c:v>
                </c:pt>
                <c:pt idx="6">
                  <c:v>4.49</c:v>
                </c:pt>
                <c:pt idx="7">
                  <c:v>5.6599999999999984</c:v>
                </c:pt>
                <c:pt idx="8">
                  <c:v>7.1199999999999983</c:v>
                </c:pt>
                <c:pt idx="9">
                  <c:v>8.9500000000000028</c:v>
                </c:pt>
                <c:pt idx="10">
                  <c:v>11.26</c:v>
                </c:pt>
                <c:pt idx="11">
                  <c:v>14.17</c:v>
                </c:pt>
                <c:pt idx="12">
                  <c:v>17.829999999999991</c:v>
                </c:pt>
                <c:pt idx="13">
                  <c:v>22.439999999999994</c:v>
                </c:pt>
                <c:pt idx="14">
                  <c:v>28.23</c:v>
                </c:pt>
                <c:pt idx="15">
                  <c:v>35.520000000000003</c:v>
                </c:pt>
                <c:pt idx="16">
                  <c:v>44.7</c:v>
                </c:pt>
                <c:pt idx="17">
                  <c:v>56.25</c:v>
                </c:pt>
                <c:pt idx="18">
                  <c:v>70.790000000000006</c:v>
                </c:pt>
                <c:pt idx="19">
                  <c:v>89.09</c:v>
                </c:pt>
                <c:pt idx="20">
                  <c:v>112.13</c:v>
                </c:pt>
                <c:pt idx="21">
                  <c:v>141.12</c:v>
                </c:pt>
                <c:pt idx="22">
                  <c:v>177.62</c:v>
                </c:pt>
                <c:pt idx="23">
                  <c:v>223.56</c:v>
                </c:pt>
                <c:pt idx="24">
                  <c:v>281.39</c:v>
                </c:pt>
                <c:pt idx="25">
                  <c:v>354.18</c:v>
                </c:pt>
                <c:pt idx="26">
                  <c:v>445.81</c:v>
                </c:pt>
                <c:pt idx="27">
                  <c:v>625.45999999999981</c:v>
                </c:pt>
                <c:pt idx="28">
                  <c:v>990.22</c:v>
                </c:pt>
              </c:numCache>
            </c:numRef>
          </c:xVal>
          <c:yVal>
            <c:numRef>
              <c:f>'BESS &amp; Jokisch'!$P$6:$P$34</c:f>
              <c:numCache>
                <c:formatCode>General</c:formatCode>
                <c:ptCount val="29"/>
                <c:pt idx="0">
                  <c:v>0.29730000000000012</c:v>
                </c:pt>
                <c:pt idx="1">
                  <c:v>0.31110000000000015</c:v>
                </c:pt>
                <c:pt idx="2">
                  <c:v>0.32630000000000015</c:v>
                </c:pt>
                <c:pt idx="3">
                  <c:v>0.31650000000000011</c:v>
                </c:pt>
                <c:pt idx="4">
                  <c:v>0.30680000000000013</c:v>
                </c:pt>
                <c:pt idx="5">
                  <c:v>0.28480000000000011</c:v>
                </c:pt>
                <c:pt idx="6">
                  <c:v>0.2606</c:v>
                </c:pt>
                <c:pt idx="7">
                  <c:v>0.23319999999999999</c:v>
                </c:pt>
                <c:pt idx="8">
                  <c:v>0.2021</c:v>
                </c:pt>
                <c:pt idx="9">
                  <c:v>0.17050000000000001</c:v>
                </c:pt>
                <c:pt idx="10">
                  <c:v>0.13730000000000001</c:v>
                </c:pt>
                <c:pt idx="11">
                  <c:v>0.10700000000000003</c:v>
                </c:pt>
                <c:pt idx="12">
                  <c:v>8.0290000000000028E-2</c:v>
                </c:pt>
                <c:pt idx="13">
                  <c:v>5.708000000000002E-2</c:v>
                </c:pt>
                <c:pt idx="14">
                  <c:v>3.9640000000000016E-2</c:v>
                </c:pt>
                <c:pt idx="15">
                  <c:v>2.6370000000000008E-2</c:v>
                </c:pt>
                <c:pt idx="16">
                  <c:v>1.712000000000001E-2</c:v>
                </c:pt>
                <c:pt idx="17">
                  <c:v>1.0640000000000005E-2</c:v>
                </c:pt>
                <c:pt idx="18">
                  <c:v>6.4790000000000047E-3</c:v>
                </c:pt>
                <c:pt idx="19">
                  <c:v>3.7510000000000017E-3</c:v>
                </c:pt>
                <c:pt idx="20">
                  <c:v>2.2080000000000016E-3</c:v>
                </c:pt>
                <c:pt idx="21">
                  <c:v>1.2340000000000005E-3</c:v>
                </c:pt>
                <c:pt idx="22">
                  <c:v>6.632000000000004E-4</c:v>
                </c:pt>
                <c:pt idx="23">
                  <c:v>3.7350000000000024E-4</c:v>
                </c:pt>
                <c:pt idx="24">
                  <c:v>1.869000000000001E-4</c:v>
                </c:pt>
                <c:pt idx="25">
                  <c:v>9.689000000000007E-5</c:v>
                </c:pt>
                <c:pt idx="26">
                  <c:v>5.4360000000000056E-5</c:v>
                </c:pt>
                <c:pt idx="27">
                  <c:v>1.770000000000002E-5</c:v>
                </c:pt>
                <c:pt idx="28">
                  <c:v>3.9820000000000019E-6</c:v>
                </c:pt>
              </c:numCache>
            </c:numRef>
          </c:yVal>
        </c:ser>
        <c:ser>
          <c:idx val="2"/>
          <c:order val="3"/>
          <c:tx>
            <c:v>75deg int Flux</c:v>
          </c:tx>
          <c:xVal>
            <c:numRef>
              <c:f>'BESS &amp; Jokisch'!$M$6:$M$34</c:f>
              <c:numCache>
                <c:formatCode>General</c:formatCode>
                <c:ptCount val="29"/>
                <c:pt idx="0">
                  <c:v>1.1200000000000001</c:v>
                </c:pt>
                <c:pt idx="1">
                  <c:v>1.41</c:v>
                </c:pt>
                <c:pt idx="2">
                  <c:v>1.7600000000000005</c:v>
                </c:pt>
                <c:pt idx="3">
                  <c:v>2.29</c:v>
                </c:pt>
                <c:pt idx="4">
                  <c:v>2.8499999999999992</c:v>
                </c:pt>
                <c:pt idx="5">
                  <c:v>3.57</c:v>
                </c:pt>
                <c:pt idx="6">
                  <c:v>4.49</c:v>
                </c:pt>
                <c:pt idx="7">
                  <c:v>5.6599999999999984</c:v>
                </c:pt>
                <c:pt idx="8">
                  <c:v>7.1199999999999983</c:v>
                </c:pt>
                <c:pt idx="9">
                  <c:v>8.9500000000000028</c:v>
                </c:pt>
                <c:pt idx="10">
                  <c:v>11.26</c:v>
                </c:pt>
                <c:pt idx="11">
                  <c:v>14.17</c:v>
                </c:pt>
                <c:pt idx="12">
                  <c:v>17.829999999999991</c:v>
                </c:pt>
                <c:pt idx="13">
                  <c:v>22.439999999999994</c:v>
                </c:pt>
                <c:pt idx="14">
                  <c:v>28.23</c:v>
                </c:pt>
                <c:pt idx="15">
                  <c:v>35.520000000000003</c:v>
                </c:pt>
                <c:pt idx="16">
                  <c:v>44.7</c:v>
                </c:pt>
                <c:pt idx="17">
                  <c:v>56.25</c:v>
                </c:pt>
                <c:pt idx="18">
                  <c:v>70.790000000000006</c:v>
                </c:pt>
                <c:pt idx="19">
                  <c:v>89.09</c:v>
                </c:pt>
                <c:pt idx="20">
                  <c:v>112.13</c:v>
                </c:pt>
                <c:pt idx="21">
                  <c:v>141.12</c:v>
                </c:pt>
                <c:pt idx="22">
                  <c:v>177.62</c:v>
                </c:pt>
                <c:pt idx="23">
                  <c:v>223.56</c:v>
                </c:pt>
                <c:pt idx="24">
                  <c:v>281.39</c:v>
                </c:pt>
                <c:pt idx="25">
                  <c:v>354.18</c:v>
                </c:pt>
                <c:pt idx="26">
                  <c:v>445.81</c:v>
                </c:pt>
                <c:pt idx="27">
                  <c:v>625.45999999999981</c:v>
                </c:pt>
                <c:pt idx="28">
                  <c:v>990.22</c:v>
                </c:pt>
              </c:numCache>
            </c:numRef>
          </c:xVal>
          <c:yVal>
            <c:numRef>
              <c:f>'BESS &amp; Jokisch'!$S$6:$S$34</c:f>
              <c:numCache>
                <c:formatCode>General</c:formatCode>
                <c:ptCount val="29"/>
                <c:pt idx="0">
                  <c:v>4.1487083662199966</c:v>
                </c:pt>
                <c:pt idx="1">
                  <c:v>4.0743833662199966</c:v>
                </c:pt>
                <c:pt idx="2">
                  <c:v>3.9841643662200008</c:v>
                </c:pt>
                <c:pt idx="3">
                  <c:v>3.8699593662199998</c:v>
                </c:pt>
                <c:pt idx="4">
                  <c:v>3.7022143662200002</c:v>
                </c:pt>
                <c:pt idx="5">
                  <c:v>3.5304063662199998</c:v>
                </c:pt>
                <c:pt idx="6">
                  <c:v>3.3253503662199999</c:v>
                </c:pt>
                <c:pt idx="7">
                  <c:v>3.0855983662200002</c:v>
                </c:pt>
                <c:pt idx="8">
                  <c:v>2.8127543662199987</c:v>
                </c:pt>
                <c:pt idx="9">
                  <c:v>2.5176883662199998</c:v>
                </c:pt>
                <c:pt idx="10">
                  <c:v>2.2056733662200005</c:v>
                </c:pt>
                <c:pt idx="11">
                  <c:v>1.8885103662200007</c:v>
                </c:pt>
                <c:pt idx="12">
                  <c:v>1.5771403662200001</c:v>
                </c:pt>
                <c:pt idx="13">
                  <c:v>1.2832789662200008</c:v>
                </c:pt>
                <c:pt idx="14">
                  <c:v>1.0201401662200007</c:v>
                </c:pt>
                <c:pt idx="15">
                  <c:v>0.79062456622000021</c:v>
                </c:pt>
                <c:pt idx="16">
                  <c:v>0.59838726621999994</c:v>
                </c:pt>
                <c:pt idx="17">
                  <c:v>0.44122566622000015</c:v>
                </c:pt>
                <c:pt idx="18">
                  <c:v>0.31833366622000014</c:v>
                </c:pt>
                <c:pt idx="19">
                  <c:v>0.22412900621999998</c:v>
                </c:pt>
                <c:pt idx="20">
                  <c:v>0.15548570622000008</c:v>
                </c:pt>
                <c:pt idx="21">
                  <c:v>0.10461338621999999</c:v>
                </c:pt>
                <c:pt idx="22">
                  <c:v>6.883972621999998E-2</c:v>
                </c:pt>
                <c:pt idx="23">
                  <c:v>4.4632926220000035E-2</c:v>
                </c:pt>
                <c:pt idx="24">
                  <c:v>2.7474336220000017E-2</c:v>
                </c:pt>
                <c:pt idx="25">
                  <c:v>1.6665909220000011E-2</c:v>
                </c:pt>
                <c:pt idx="26">
                  <c:v>9.6132861200000051E-3</c:v>
                </c:pt>
                <c:pt idx="27">
                  <c:v>4.6322793200000035E-3</c:v>
                </c:pt>
                <c:pt idx="28">
                  <c:v>1.4524743200000005E-3</c:v>
                </c:pt>
              </c:numCache>
            </c:numRef>
          </c:yVal>
        </c:ser>
        <c:ser>
          <c:idx val="3"/>
          <c:order val="4"/>
          <c:tx>
            <c:v>89deg int Flux</c:v>
          </c:tx>
          <c:xVal>
            <c:numRef>
              <c:f>'BESS &amp; Jokisch'!$U$6:$U$29</c:f>
              <c:numCache>
                <c:formatCode>General</c:formatCode>
                <c:ptCount val="24"/>
                <c:pt idx="0">
                  <c:v>112</c:v>
                </c:pt>
                <c:pt idx="1">
                  <c:v>141</c:v>
                </c:pt>
                <c:pt idx="2">
                  <c:v>177</c:v>
                </c:pt>
                <c:pt idx="3">
                  <c:v>223</c:v>
                </c:pt>
                <c:pt idx="4">
                  <c:v>281</c:v>
                </c:pt>
                <c:pt idx="5">
                  <c:v>354</c:v>
                </c:pt>
                <c:pt idx="6">
                  <c:v>444</c:v>
                </c:pt>
                <c:pt idx="7">
                  <c:v>559</c:v>
                </c:pt>
                <c:pt idx="8">
                  <c:v>704</c:v>
                </c:pt>
                <c:pt idx="9">
                  <c:v>886</c:v>
                </c:pt>
                <c:pt idx="10">
                  <c:v>1115</c:v>
                </c:pt>
                <c:pt idx="11">
                  <c:v>1403</c:v>
                </c:pt>
                <c:pt idx="12">
                  <c:v>1766</c:v>
                </c:pt>
                <c:pt idx="13">
                  <c:v>2222</c:v>
                </c:pt>
                <c:pt idx="14">
                  <c:v>2797</c:v>
                </c:pt>
                <c:pt idx="15">
                  <c:v>3520</c:v>
                </c:pt>
                <c:pt idx="16">
                  <c:v>4431</c:v>
                </c:pt>
                <c:pt idx="17">
                  <c:v>5576</c:v>
                </c:pt>
                <c:pt idx="18">
                  <c:v>7018</c:v>
                </c:pt>
                <c:pt idx="19">
                  <c:v>8832</c:v>
                </c:pt>
                <c:pt idx="20">
                  <c:v>11116</c:v>
                </c:pt>
                <c:pt idx="21">
                  <c:v>13990</c:v>
                </c:pt>
                <c:pt idx="22">
                  <c:v>17606</c:v>
                </c:pt>
                <c:pt idx="23">
                  <c:v>22162</c:v>
                </c:pt>
              </c:numCache>
            </c:numRef>
          </c:xVal>
          <c:yVal>
            <c:numRef>
              <c:f>'BESS &amp; Jokisch'!$AA$6:$AA$29</c:f>
              <c:numCache>
                <c:formatCode>0.00E+00</c:formatCode>
                <c:ptCount val="24"/>
                <c:pt idx="0">
                  <c:v>6.6550335070000036E-2</c:v>
                </c:pt>
                <c:pt idx="1">
                  <c:v>5.1756335070000013E-2</c:v>
                </c:pt>
                <c:pt idx="2">
                  <c:v>3.8988335070000019E-2</c:v>
                </c:pt>
                <c:pt idx="3">
                  <c:v>2.8866335070000009E-2</c:v>
                </c:pt>
                <c:pt idx="4">
                  <c:v>2.0706335070000009E-2</c:v>
                </c:pt>
                <c:pt idx="5">
                  <c:v>1.5272335070000004E-2</c:v>
                </c:pt>
                <c:pt idx="6">
                  <c:v>1.0434335070000002E-2</c:v>
                </c:pt>
                <c:pt idx="7">
                  <c:v>6.9529350700000001E-3</c:v>
                </c:pt>
                <c:pt idx="8">
                  <c:v>4.5089350699999975E-3</c:v>
                </c:pt>
                <c:pt idx="9">
                  <c:v>2.8463350700000012E-3</c:v>
                </c:pt>
                <c:pt idx="10">
                  <c:v>1.7565950700000009E-3</c:v>
                </c:pt>
                <c:pt idx="11">
                  <c:v>1.0547050700000006E-3</c:v>
                </c:pt>
                <c:pt idx="12">
                  <c:v>6.276450700000004E-4</c:v>
                </c:pt>
                <c:pt idx="13">
                  <c:v>3.7221507000000033E-4</c:v>
                </c:pt>
                <c:pt idx="14">
                  <c:v>2.1866607000000011E-4</c:v>
                </c:pt>
                <c:pt idx="15">
                  <c:v>1.3481607000000008E-4</c:v>
                </c:pt>
                <c:pt idx="16">
                  <c:v>8.059827000000009E-5</c:v>
                </c:pt>
                <c:pt idx="17">
                  <c:v>4.7090770000000052E-5</c:v>
                </c:pt>
                <c:pt idx="18">
                  <c:v>2.6452570000000016E-5</c:v>
                </c:pt>
                <c:pt idx="19">
                  <c:v>1.448268000000001E-5</c:v>
                </c:pt>
                <c:pt idx="20">
                  <c:v>6.748360000000007E-6</c:v>
                </c:pt>
                <c:pt idx="21">
                  <c:v>3.6933400000000027E-6</c:v>
                </c:pt>
                <c:pt idx="22">
                  <c:v>2.0046600000000006E-6</c:v>
                </c:pt>
                <c:pt idx="23">
                  <c:v>5.682600000000004E-7</c:v>
                </c:pt>
              </c:numCache>
            </c:numRef>
          </c:yVal>
        </c:ser>
        <c:axId val="74594944"/>
        <c:axId val="74609408"/>
      </c:scatterChart>
      <c:valAx>
        <c:axId val="74594944"/>
        <c:scaling>
          <c:logBase val="10"/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en-US" sz="2400" dirty="0"/>
                  <a:t>muon momentum GeV/c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74609408"/>
        <c:crossesAt val="1.0000000000000028E-5"/>
        <c:crossBetween val="midCat"/>
      </c:valAx>
      <c:valAx>
        <c:axId val="74609408"/>
        <c:scaling>
          <c:logBase val="10"/>
          <c:orientation val="minMax"/>
        </c:scaling>
        <c:axPos val="l"/>
        <c:min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en-US" sz="2400"/>
                  <a:t>muon flux /m2/s/sr /GeV  or  /m2/s/sr</a:t>
                </a:r>
              </a:p>
            </c:rich>
          </c:tx>
          <c:layout>
            <c:manualLayout>
              <c:xMode val="edge"/>
              <c:yMode val="edge"/>
              <c:x val="3.9913810937671317E-2"/>
              <c:y val="0.153203615106056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74594944"/>
        <c:crossesAt val="0.1"/>
        <c:crossBetween val="midCat"/>
        <c:minorUnit val="10"/>
      </c:valAx>
    </c:plotArea>
    <c:legend>
      <c:legendPos val="r"/>
      <c:layout>
        <c:manualLayout>
          <c:xMode val="edge"/>
          <c:yMode val="edge"/>
          <c:x val="0.22745194144316236"/>
          <c:y val="0.46089654353530285"/>
          <c:w val="0.16165085899133327"/>
          <c:h val="0.2396755897010418"/>
        </c:manualLayout>
      </c:layout>
      <c:spPr>
        <a:solidFill>
          <a:sysClr val="window" lastClr="FFFFFF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21266431558064641"/>
          <c:y val="2.2020816664242156E-2"/>
          <c:w val="0.65715109780551584"/>
          <c:h val="0.79302046206720977"/>
        </c:manualLayout>
      </c:layout>
      <c:scatterChart>
        <c:scatterStyle val="smoothMarker"/>
        <c:ser>
          <c:idx val="0"/>
          <c:order val="0"/>
          <c:tx>
            <c:v>0.24V</c:v>
          </c:tx>
          <c:marker>
            <c:symbol val="diamond"/>
            <c:size val="12"/>
            <c:spPr>
              <a:solidFill>
                <a:schemeClr val="bg1"/>
              </a:solidFill>
              <a:ln w="31750"/>
            </c:spPr>
          </c:marker>
          <c:trendline>
            <c:trendlineType val="linear"/>
          </c:trendline>
          <c:xVal>
            <c:numRef>
              <c:f>Pb!$J$3:$J$6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xVal>
          <c:yVal>
            <c:numRef>
              <c:f>Pb!$N$3:$N$6</c:f>
              <c:numCache>
                <c:formatCode>General</c:formatCode>
                <c:ptCount val="4"/>
                <c:pt idx="0">
                  <c:v>108.06666666666666</c:v>
                </c:pt>
                <c:pt idx="1">
                  <c:v>176.46666666666658</c:v>
                </c:pt>
                <c:pt idx="2">
                  <c:v>303.86666666666702</c:v>
                </c:pt>
                <c:pt idx="3">
                  <c:v>546.6</c:v>
                </c:pt>
              </c:numCache>
            </c:numRef>
          </c:yVal>
          <c:smooth val="1"/>
        </c:ser>
        <c:ser>
          <c:idx val="1"/>
          <c:order val="1"/>
          <c:tx>
            <c:v>0.34V</c:v>
          </c:tx>
          <c:trendline>
            <c:trendlineType val="linear"/>
          </c:trendline>
          <c:xVal>
            <c:numRef>
              <c:f>Pb!$J$10:$J$13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xVal>
          <c:yVal>
            <c:numRef>
              <c:f>Pb!$N$10:$N$13</c:f>
              <c:numCache>
                <c:formatCode>General</c:formatCode>
                <c:ptCount val="4"/>
                <c:pt idx="0">
                  <c:v>4.5333333333334034</c:v>
                </c:pt>
                <c:pt idx="1">
                  <c:v>7.0666666666666664</c:v>
                </c:pt>
                <c:pt idx="2">
                  <c:v>11.8</c:v>
                </c:pt>
                <c:pt idx="3">
                  <c:v>23.533333333332589</c:v>
                </c:pt>
              </c:numCache>
            </c:numRef>
          </c:yVal>
          <c:smooth val="1"/>
        </c:ser>
        <c:axId val="75306496"/>
        <c:axId val="75308416"/>
      </c:scatterChart>
      <c:valAx>
        <c:axId val="75306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/>
                  <a:t>Coincidence Time Window [ns]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ja-JP"/>
          </a:p>
        </c:txPr>
        <c:crossAx val="75308416"/>
        <c:crosses val="autoZero"/>
        <c:crossBetween val="midCat"/>
      </c:valAx>
      <c:valAx>
        <c:axId val="753084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en-US" sz="1600"/>
                  <a:t>20cm-20cm Rate [Hz]</a:t>
                </a:r>
              </a:p>
            </c:rich>
          </c:tx>
          <c:layout>
            <c:manualLayout>
              <c:xMode val="edge"/>
              <c:yMode val="edge"/>
              <c:x val="3.815347572355561E-2"/>
              <c:y val="0.168157334616150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ja-JP"/>
          </a:p>
        </c:txPr>
        <c:crossAx val="75306496"/>
        <c:crosses val="autoZero"/>
        <c:crossBetween val="midCat"/>
      </c:valAx>
      <c:spPr>
        <a:ln>
          <a:solidFill>
            <a:schemeClr val="accent1"/>
          </a:solidFill>
        </a:ln>
        <a:effectLst/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25918045037894638"/>
          <c:y val="0.16006690441729293"/>
          <c:w val="0.18102742092573693"/>
          <c:h val="0.15937147676025604"/>
        </c:manualLayout>
      </c:layout>
      <c:txPr>
        <a:bodyPr/>
        <a:lstStyle/>
        <a:p>
          <a:pPr>
            <a:defRPr sz="1200" baseline="0"/>
          </a:pPr>
          <a:endParaRPr lang="ja-JP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8580966353024525"/>
          <c:y val="6.1714090231308784E-2"/>
          <c:w val="0.65715109780551551"/>
          <c:h val="0.79302046206720977"/>
        </c:manualLayout>
      </c:layout>
      <c:scatterChart>
        <c:scatterStyle val="smoothMarker"/>
        <c:ser>
          <c:idx val="0"/>
          <c:order val="0"/>
          <c:tx>
            <c:v>0.24V</c:v>
          </c:tx>
          <c:marker>
            <c:symbol val="diamond"/>
            <c:size val="12"/>
            <c:spPr>
              <a:solidFill>
                <a:schemeClr val="bg1">
                  <a:alpha val="69000"/>
                </a:schemeClr>
              </a:solidFill>
              <a:ln w="31750">
                <a:solidFill>
                  <a:schemeClr val="accent1">
                    <a:alpha val="97000"/>
                  </a:schemeClr>
                </a:solidFill>
              </a:ln>
            </c:spPr>
          </c:marker>
          <c:trendline>
            <c:trendlineType val="linear"/>
          </c:trendline>
          <c:xVal>
            <c:numRef>
              <c:f>'Pb+Fe'!$J$6:$J$9</c:f>
              <c:numCache>
                <c:formatCode>General</c:formatCode>
                <c:ptCount val="4"/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xVal>
          <c:yVal>
            <c:numRef>
              <c:f>'Pb+Fe'!$N$6:$N$9</c:f>
              <c:numCache>
                <c:formatCode>General</c:formatCode>
                <c:ptCount val="4"/>
                <c:pt idx="1">
                  <c:v>3.1</c:v>
                </c:pt>
                <c:pt idx="2">
                  <c:v>5.8666666666666663</c:v>
                </c:pt>
                <c:pt idx="3">
                  <c:v>10.966666666666876</c:v>
                </c:pt>
              </c:numCache>
            </c:numRef>
          </c:yVal>
          <c:smooth val="1"/>
        </c:ser>
        <c:ser>
          <c:idx val="1"/>
          <c:order val="1"/>
          <c:tx>
            <c:v>0.34V</c:v>
          </c:tx>
          <c:trendline>
            <c:trendlineType val="linear"/>
          </c:trendline>
          <c:xVal>
            <c:numRef>
              <c:f>'Pb+Fe'!$J$13:$J$16</c:f>
              <c:numCache>
                <c:formatCode>General</c:formatCode>
                <c:ptCount val="4"/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xVal>
          <c:yVal>
            <c:numRef>
              <c:f>'Pb+Fe'!$N$13:$N$16</c:f>
              <c:numCache>
                <c:formatCode>General</c:formatCode>
                <c:ptCount val="4"/>
                <c:pt idx="1">
                  <c:v>0.16666666666666666</c:v>
                </c:pt>
                <c:pt idx="2">
                  <c:v>0.2</c:v>
                </c:pt>
                <c:pt idx="3">
                  <c:v>0.43333333333333335</c:v>
                </c:pt>
              </c:numCache>
            </c:numRef>
          </c:yVal>
          <c:smooth val="1"/>
        </c:ser>
        <c:axId val="75392512"/>
        <c:axId val="75394432"/>
      </c:scatterChart>
      <c:valAx>
        <c:axId val="75392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 dirty="0"/>
                  <a:t>Coincidence Time Window [ns]</a:t>
                </a:r>
              </a:p>
            </c:rich>
          </c:tx>
          <c:layout>
            <c:manualLayout>
              <c:xMode val="edge"/>
              <c:yMode val="edge"/>
              <c:x val="0.27849438563803408"/>
              <c:y val="0.9302500909712415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ja-JP"/>
          </a:p>
        </c:txPr>
        <c:crossAx val="75394432"/>
        <c:crosses val="autoZero"/>
        <c:crossBetween val="midCat"/>
      </c:valAx>
      <c:valAx>
        <c:axId val="75394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en-US" sz="1600"/>
                  <a:t>20cm-20cm Rate [Hz]</a:t>
                </a:r>
              </a:p>
            </c:rich>
          </c:tx>
          <c:layout>
            <c:manualLayout>
              <c:xMode val="edge"/>
              <c:yMode val="edge"/>
              <c:x val="5.3932124064902831E-2"/>
              <c:y val="0.1978003048791162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ja-JP"/>
          </a:p>
        </c:txPr>
        <c:crossAx val="75392512"/>
        <c:crosses val="autoZero"/>
        <c:crossBetween val="midCat"/>
      </c:valAx>
      <c:spPr>
        <a:ln>
          <a:solidFill>
            <a:schemeClr val="accent1"/>
          </a:solidFill>
        </a:ln>
        <a:effectLst/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26706974519745696"/>
          <c:y val="0.20323780049825441"/>
          <c:w val="0.18102742092573693"/>
          <c:h val="0.15937147676025604"/>
        </c:manualLayout>
      </c:layout>
      <c:txPr>
        <a:bodyPr/>
        <a:lstStyle/>
        <a:p>
          <a:pPr>
            <a:defRPr sz="1200" baseline="0"/>
          </a:pPr>
          <a:endParaRPr lang="ja-JP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7418079319753324"/>
          <c:y val="5.0090523797501486E-2"/>
          <c:w val="0.72086095342733325"/>
          <c:h val="0.81552724968024326"/>
        </c:manualLayout>
      </c:layout>
      <c:scatterChart>
        <c:scatterStyle val="smoothMarker"/>
        <c:ser>
          <c:idx val="0"/>
          <c:order val="0"/>
          <c:tx>
            <c:strRef>
              <c:f>無題2!$D$1</c:f>
              <c:strCache>
                <c:ptCount val="1"/>
                <c:pt idx="0">
                  <c:v>1.45</c:v>
                </c:pt>
              </c:strCache>
            </c:strRef>
          </c:tx>
          <c:xVal>
            <c:numRef>
              <c:f>無題2!$A$3:$A$15</c:f>
              <c:numCache>
                <c:formatCode>General</c:formatCode>
                <c:ptCount val="13"/>
                <c:pt idx="0">
                  <c:v>5.05</c:v>
                </c:pt>
                <c:pt idx="1">
                  <c:v>10.050000000000002</c:v>
                </c:pt>
                <c:pt idx="2">
                  <c:v>15.05</c:v>
                </c:pt>
                <c:pt idx="3">
                  <c:v>20.05</c:v>
                </c:pt>
                <c:pt idx="4">
                  <c:v>25.05</c:v>
                </c:pt>
                <c:pt idx="5">
                  <c:v>30.05</c:v>
                </c:pt>
                <c:pt idx="6">
                  <c:v>35.050000000000004</c:v>
                </c:pt>
                <c:pt idx="7">
                  <c:v>40.050000000000004</c:v>
                </c:pt>
                <c:pt idx="8">
                  <c:v>45.05</c:v>
                </c:pt>
                <c:pt idx="9">
                  <c:v>50.05</c:v>
                </c:pt>
                <c:pt idx="10">
                  <c:v>55.05</c:v>
                </c:pt>
                <c:pt idx="11">
                  <c:v>60.05</c:v>
                </c:pt>
                <c:pt idx="12">
                  <c:v>65.05</c:v>
                </c:pt>
              </c:numCache>
            </c:numRef>
          </c:xVal>
          <c:yVal>
            <c:numRef>
              <c:f>無題2!$D$3:$D$15</c:f>
              <c:numCache>
                <c:formatCode>General</c:formatCode>
                <c:ptCount val="13"/>
                <c:pt idx="0">
                  <c:v>15782.88446387415</c:v>
                </c:pt>
                <c:pt idx="1">
                  <c:v>15632.797382426474</c:v>
                </c:pt>
                <c:pt idx="2">
                  <c:v>15517.886776233412</c:v>
                </c:pt>
                <c:pt idx="3">
                  <c:v>15322.834267850068</c:v>
                </c:pt>
                <c:pt idx="4">
                  <c:v>15010.240837508238</c:v>
                </c:pt>
                <c:pt idx="5">
                  <c:v>14793.660939740359</c:v>
                </c:pt>
                <c:pt idx="6">
                  <c:v>14581.581704328239</c:v>
                </c:pt>
                <c:pt idx="7">
                  <c:v>14265.07514876805</c:v>
                </c:pt>
                <c:pt idx="8">
                  <c:v>14049.384079026382</c:v>
                </c:pt>
                <c:pt idx="9">
                  <c:v>13707.38851860557</c:v>
                </c:pt>
                <c:pt idx="10">
                  <c:v>13145.88034328625</c:v>
                </c:pt>
                <c:pt idx="11">
                  <c:v>12308.649397882778</c:v>
                </c:pt>
                <c:pt idx="12">
                  <c:v>10308.86555349325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無題2!$G$1</c:f>
              <c:strCache>
                <c:ptCount val="1"/>
                <c:pt idx="0">
                  <c:v>5.05</c:v>
                </c:pt>
              </c:strCache>
            </c:strRef>
          </c:tx>
          <c:xVal>
            <c:numRef>
              <c:f>無題2!$A$3:$A$15</c:f>
              <c:numCache>
                <c:formatCode>General</c:formatCode>
                <c:ptCount val="13"/>
                <c:pt idx="0">
                  <c:v>5.05</c:v>
                </c:pt>
                <c:pt idx="1">
                  <c:v>10.050000000000002</c:v>
                </c:pt>
                <c:pt idx="2">
                  <c:v>15.05</c:v>
                </c:pt>
                <c:pt idx="3">
                  <c:v>20.05</c:v>
                </c:pt>
                <c:pt idx="4">
                  <c:v>25.05</c:v>
                </c:pt>
                <c:pt idx="5">
                  <c:v>30.05</c:v>
                </c:pt>
                <c:pt idx="6">
                  <c:v>35.050000000000004</c:v>
                </c:pt>
                <c:pt idx="7">
                  <c:v>40.050000000000004</c:v>
                </c:pt>
                <c:pt idx="8">
                  <c:v>45.05</c:v>
                </c:pt>
                <c:pt idx="9">
                  <c:v>50.05</c:v>
                </c:pt>
                <c:pt idx="10">
                  <c:v>55.05</c:v>
                </c:pt>
                <c:pt idx="11">
                  <c:v>60.05</c:v>
                </c:pt>
                <c:pt idx="12">
                  <c:v>65.05</c:v>
                </c:pt>
              </c:numCache>
            </c:numRef>
          </c:xVal>
          <c:yVal>
            <c:numRef>
              <c:f>無題2!$G$3:$G$15</c:f>
              <c:numCache>
                <c:formatCode>General</c:formatCode>
                <c:ptCount val="13"/>
                <c:pt idx="0">
                  <c:v>17174.214217832483</c:v>
                </c:pt>
                <c:pt idx="1">
                  <c:v>16297.758158716193</c:v>
                </c:pt>
                <c:pt idx="2">
                  <c:v>15710.53929691785</c:v>
                </c:pt>
                <c:pt idx="3">
                  <c:v>15445.391707561192</c:v>
                </c:pt>
                <c:pt idx="4">
                  <c:v>15187.001810759093</c:v>
                </c:pt>
                <c:pt idx="5">
                  <c:v>14942.638588950755</c:v>
                </c:pt>
                <c:pt idx="6">
                  <c:v>14707.200549390771</c:v>
                </c:pt>
                <c:pt idx="7">
                  <c:v>14471.668459441709</c:v>
                </c:pt>
                <c:pt idx="8">
                  <c:v>14191.097561499604</c:v>
                </c:pt>
                <c:pt idx="9">
                  <c:v>13836.744487053318</c:v>
                </c:pt>
                <c:pt idx="10">
                  <c:v>13316.488801482163</c:v>
                </c:pt>
                <c:pt idx="11">
                  <c:v>12515.649403846377</c:v>
                </c:pt>
                <c:pt idx="12">
                  <c:v>10352.748282461047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無題2!$J$1</c:f>
              <c:strCache>
                <c:ptCount val="1"/>
                <c:pt idx="0">
                  <c:v>10.05</c:v>
                </c:pt>
              </c:strCache>
            </c:strRef>
          </c:tx>
          <c:xVal>
            <c:numRef>
              <c:f>無題2!$A$4:$A$14</c:f>
              <c:numCache>
                <c:formatCode>General</c:formatCode>
                <c:ptCount val="11"/>
                <c:pt idx="0">
                  <c:v>10.050000000000002</c:v>
                </c:pt>
                <c:pt idx="1">
                  <c:v>15.05</c:v>
                </c:pt>
                <c:pt idx="2">
                  <c:v>20.05</c:v>
                </c:pt>
                <c:pt idx="3">
                  <c:v>25.05</c:v>
                </c:pt>
                <c:pt idx="4">
                  <c:v>30.05</c:v>
                </c:pt>
                <c:pt idx="5">
                  <c:v>35.050000000000004</c:v>
                </c:pt>
                <c:pt idx="6">
                  <c:v>40.050000000000004</c:v>
                </c:pt>
                <c:pt idx="7">
                  <c:v>45.05</c:v>
                </c:pt>
                <c:pt idx="8">
                  <c:v>50.05</c:v>
                </c:pt>
                <c:pt idx="9">
                  <c:v>55.05</c:v>
                </c:pt>
                <c:pt idx="10">
                  <c:v>60.05</c:v>
                </c:pt>
              </c:numCache>
            </c:numRef>
          </c:xVal>
          <c:yVal>
            <c:numRef>
              <c:f>無題2!$J$4:$J$14</c:f>
              <c:numCache>
                <c:formatCode>General</c:formatCode>
                <c:ptCount val="11"/>
                <c:pt idx="0">
                  <c:v>16334.166706630613</c:v>
                </c:pt>
                <c:pt idx="1">
                  <c:v>15985.375378764167</c:v>
                </c:pt>
                <c:pt idx="2">
                  <c:v>15662.560869793922</c:v>
                </c:pt>
                <c:pt idx="3">
                  <c:v>15403.791903294461</c:v>
                </c:pt>
                <c:pt idx="4">
                  <c:v>15151.199325465948</c:v>
                </c:pt>
                <c:pt idx="5">
                  <c:v>14926.80384409201</c:v>
                </c:pt>
                <c:pt idx="6">
                  <c:v>14691.263560361314</c:v>
                </c:pt>
                <c:pt idx="7">
                  <c:v>14435.79069535161</c:v>
                </c:pt>
                <c:pt idx="8">
                  <c:v>14122.863307417509</c:v>
                </c:pt>
                <c:pt idx="9">
                  <c:v>13728.042249352247</c:v>
                </c:pt>
                <c:pt idx="10">
                  <c:v>13187.271325031574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無題2!$M$1</c:f>
              <c:strCache>
                <c:ptCount val="1"/>
                <c:pt idx="0">
                  <c:v>15.05</c:v>
                </c:pt>
              </c:strCache>
            </c:strRef>
          </c:tx>
          <c:xVal>
            <c:numRef>
              <c:f>無題2!$A$5:$A$12</c:f>
              <c:numCache>
                <c:formatCode>General</c:formatCode>
                <c:ptCount val="8"/>
                <c:pt idx="0">
                  <c:v>15.05</c:v>
                </c:pt>
                <c:pt idx="1">
                  <c:v>20.05</c:v>
                </c:pt>
                <c:pt idx="2">
                  <c:v>25.05</c:v>
                </c:pt>
                <c:pt idx="3">
                  <c:v>30.05</c:v>
                </c:pt>
                <c:pt idx="4">
                  <c:v>35.050000000000004</c:v>
                </c:pt>
                <c:pt idx="5">
                  <c:v>40.050000000000004</c:v>
                </c:pt>
                <c:pt idx="6">
                  <c:v>45.05</c:v>
                </c:pt>
                <c:pt idx="7">
                  <c:v>50.05</c:v>
                </c:pt>
              </c:numCache>
            </c:numRef>
          </c:xVal>
          <c:yVal>
            <c:numRef>
              <c:f>無題2!$M$5:$M$13</c:f>
              <c:numCache>
                <c:formatCode>General</c:formatCode>
                <c:ptCount val="9"/>
                <c:pt idx="0">
                  <c:v>15967.885332754609</c:v>
                </c:pt>
                <c:pt idx="1">
                  <c:v>15789.601134924205</c:v>
                </c:pt>
                <c:pt idx="2">
                  <c:v>15575.416045807573</c:v>
                </c:pt>
                <c:pt idx="3">
                  <c:v>15353.509305692949</c:v>
                </c:pt>
                <c:pt idx="4">
                  <c:v>15136.759825008785</c:v>
                </c:pt>
                <c:pt idx="5">
                  <c:v>14912.829443133856</c:v>
                </c:pt>
                <c:pt idx="6">
                  <c:v>14677.602971875212</c:v>
                </c:pt>
                <c:pt idx="7">
                  <c:v>14416.73211931193</c:v>
                </c:pt>
                <c:pt idx="8">
                  <c:v>14099.554212811134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無題2!$S$1</c:f>
              <c:strCache>
                <c:ptCount val="1"/>
                <c:pt idx="0">
                  <c:v>25.05</c:v>
                </c:pt>
              </c:strCache>
            </c:strRef>
          </c:tx>
          <c:xVal>
            <c:numRef>
              <c:f>無題2!$A$7:$A$11</c:f>
              <c:numCache>
                <c:formatCode>General</c:formatCode>
                <c:ptCount val="5"/>
                <c:pt idx="0">
                  <c:v>25.05</c:v>
                </c:pt>
                <c:pt idx="1">
                  <c:v>30.05</c:v>
                </c:pt>
                <c:pt idx="2">
                  <c:v>35.050000000000004</c:v>
                </c:pt>
                <c:pt idx="3">
                  <c:v>40.050000000000004</c:v>
                </c:pt>
                <c:pt idx="4">
                  <c:v>45.05</c:v>
                </c:pt>
              </c:numCache>
            </c:numRef>
          </c:xVal>
          <c:yVal>
            <c:numRef>
              <c:f>無題2!$S$7:$S$11</c:f>
              <c:numCache>
                <c:formatCode>General</c:formatCode>
                <c:ptCount val="5"/>
                <c:pt idx="0">
                  <c:v>15654.637044658684</c:v>
                </c:pt>
                <c:pt idx="1">
                  <c:v>15578.136730687651</c:v>
                </c:pt>
                <c:pt idx="2">
                  <c:v>15452.116489335694</c:v>
                </c:pt>
                <c:pt idx="3">
                  <c:v>15290.234824880879</c:v>
                </c:pt>
                <c:pt idx="4">
                  <c:v>15106.440646293884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無題2!$V$1</c:f>
              <c:strCache>
                <c:ptCount val="1"/>
                <c:pt idx="0">
                  <c:v>30.05</c:v>
                </c:pt>
              </c:strCache>
            </c:strRef>
          </c:tx>
          <c:xVal>
            <c:numRef>
              <c:f>無題2!$A$7:$A$9</c:f>
              <c:numCache>
                <c:formatCode>General</c:formatCode>
                <c:ptCount val="3"/>
                <c:pt idx="0">
                  <c:v>25.05</c:v>
                </c:pt>
                <c:pt idx="1">
                  <c:v>30.05</c:v>
                </c:pt>
                <c:pt idx="2">
                  <c:v>35.050000000000004</c:v>
                </c:pt>
              </c:numCache>
            </c:numRef>
          </c:xVal>
          <c:yVal>
            <c:numRef>
              <c:f>無題2!$V$8:$V$10</c:f>
              <c:numCache>
                <c:formatCode>General</c:formatCode>
                <c:ptCount val="3"/>
                <c:pt idx="0">
                  <c:v>15586.754793734326</c:v>
                </c:pt>
                <c:pt idx="1">
                  <c:v>15534.722173247901</c:v>
                </c:pt>
                <c:pt idx="2">
                  <c:v>15431.383768152498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無題2!$Y$1</c:f>
              <c:strCache>
                <c:ptCount val="1"/>
                <c:pt idx="0">
                  <c:v>35.05</c:v>
                </c:pt>
              </c:strCache>
            </c:strRef>
          </c:tx>
          <c:xVal>
            <c:numRef>
              <c:f>無題2!$A$9</c:f>
              <c:numCache>
                <c:formatCode>General</c:formatCode>
                <c:ptCount val="1"/>
                <c:pt idx="0">
                  <c:v>35.050000000000004</c:v>
                </c:pt>
              </c:numCache>
            </c:numRef>
          </c:xVal>
          <c:yVal>
            <c:numRef>
              <c:f>無題2!$Y$9</c:f>
              <c:numCache>
                <c:formatCode>General</c:formatCode>
                <c:ptCount val="1"/>
                <c:pt idx="0">
                  <c:v>15559.884736076936</c:v>
                </c:pt>
              </c:numCache>
            </c:numRef>
          </c:yVal>
          <c:smooth val="1"/>
        </c:ser>
        <c:axId val="75391360"/>
        <c:axId val="75355264"/>
      </c:scatterChart>
      <c:valAx>
        <c:axId val="75391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position in</a:t>
                </a:r>
                <a:r>
                  <a:rPr lang="en-US" altLang="en-US" sz="1800" baseline="0"/>
                  <a:t> parallel to the pole [cm]</a:t>
                </a:r>
                <a:r>
                  <a:rPr lang="en-US" altLang="en-US" sz="1800"/>
                  <a:t> </a:t>
                </a:r>
              </a:p>
            </c:rich>
          </c:tx>
          <c:layout>
            <c:manualLayout>
              <c:xMode val="edge"/>
              <c:yMode val="edge"/>
              <c:x val="0.27882711893993739"/>
              <c:y val="0.9241032662469466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75355264"/>
        <c:crosses val="autoZero"/>
        <c:crossBetween val="midCat"/>
      </c:valAx>
      <c:valAx>
        <c:axId val="75355264"/>
        <c:scaling>
          <c:orientation val="minMax"/>
          <c:min val="1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ja-JP" sz="1600"/>
                  <a:t>magnetic field strength [G]</a:t>
                </a:r>
                <a:endParaRPr lang="ja-JP" alt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75391360"/>
        <c:crosses val="autoZero"/>
        <c:crossBetween val="midCat"/>
      </c:valAx>
      <c:spPr>
        <a:solidFill>
          <a:schemeClr val="accent6">
            <a:lumMod val="20000"/>
            <a:lumOff val="80000"/>
            <a:alpha val="64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856816877985216"/>
          <c:y val="0.11590583871027767"/>
          <c:w val="0.19237669193772508"/>
          <c:h val="0.35860926633628232"/>
        </c:manualLayout>
      </c:layout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</c:chart>
  <c:spPr>
    <a:ln>
      <a:solidFill>
        <a:schemeClr val="accent1"/>
      </a:solidFill>
    </a:ln>
  </c:spPr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0.2284</cdr:x>
      <cdr:y>0.02046</cdr:y>
    </cdr:from>
    <cdr:to>
      <cdr:x>0.55442</cdr:x>
      <cdr:y>0.10667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1103015" y="87657"/>
          <a:ext cx="157447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kumimoji="1" lang="en-US" altLang="ja-JP" sz="1800" dirty="0" err="1" smtClean="0"/>
            <a:t>Pb</a:t>
          </a:r>
          <a:r>
            <a:rPr kumimoji="1" lang="en-US" altLang="ja-JP" sz="1800" dirty="0" smtClean="0"/>
            <a:t> (~15mSv/h)</a:t>
          </a:r>
          <a:endParaRPr kumimoji="1" lang="ja-JP" alt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0.64926</cdr:x>
      <cdr:y>0.06287</cdr:y>
    </cdr:from>
    <cdr:to>
      <cdr:x>0.87416</cdr:x>
      <cdr:y>0.22381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4619625" y="357189"/>
          <a:ext cx="1600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/>
            <a:t>distance from pole [cm]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0.21219</cdr:x>
      <cdr:y>0.49626</cdr:y>
    </cdr:from>
    <cdr:to>
      <cdr:x>0.59677</cdr:x>
      <cdr:y>0.84042</cdr:y>
    </cdr:to>
    <cdr:pic>
      <cdr:nvPicPr>
        <cdr:cNvPr id="3" name="図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=""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52128" y="2160240"/>
          <a:ext cx="2088232" cy="149812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7D3270-3CA8-4229-BAD7-B3B7759BCF85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2BF6EF7-52C4-4FFF-A91D-2C61E6C325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9820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F6EF7-52C4-4FFF-A91D-2C61E6C325B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0754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D976-F140-4DAE-93C8-F908E9FD473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6780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2F2-22A6-4184-A7A6-8ADF4D70C3FA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64E-15FE-4D1C-98EB-B1CEF2AE79F4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7E95-7504-4724-BFBE-B88E8E6A2146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6442-6B0A-4E74-A95A-413B82756B8B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04248" y="0"/>
            <a:ext cx="2133600" cy="365125"/>
          </a:xfrm>
        </p:spPr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6BE1-0D95-4BFE-910D-078A3683FB09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9912-01BC-4F9F-A1D7-90FE3525064B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5443-527B-4EF6-8DDD-AFFC35FFE3CF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6994-D3F1-4620-8CFF-3F5B4BBCCE9B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1E9-719B-40A3-AF52-3F32B90C1604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8C5F-1B61-45D9-9732-4305D26374B2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32FD-5700-42CE-8FB1-09C8FF4312ED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52696-1475-43C4-B0F7-D73CD3F65BBC}" type="datetime1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04248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DD3C-FFF9-48AF-845C-B46F377172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c.co.jp/plant/tokai/dai2top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2153272"/>
            <a:ext cx="7632848" cy="40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700"/>
              </a:lnSpc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Compact muon radiography system for investigation of  nuclear reactor fuel status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6181328"/>
            <a:ext cx="8748464" cy="6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1400" dirty="0" smtClean="0"/>
              <a:t>Period 1&amp;2 data: H. </a:t>
            </a:r>
            <a:r>
              <a:rPr lang="en-US" altLang="ja-JP" sz="1400" dirty="0" err="1" smtClean="0"/>
              <a:t>Fujii</a:t>
            </a:r>
            <a:r>
              <a:rPr lang="en-US" altLang="ja-JP" sz="1400" dirty="0" smtClean="0"/>
              <a:t> et al.,</a:t>
            </a:r>
            <a:r>
              <a:rPr lang="en-US" altLang="ja-JP" sz="1400" i="1" dirty="0" smtClean="0"/>
              <a:t> </a:t>
            </a:r>
            <a:r>
              <a:rPr lang="en-US" altLang="ja-JP" sz="1400" i="1" dirty="0" err="1" smtClean="0"/>
              <a:t>Prog</a:t>
            </a:r>
            <a:r>
              <a:rPr lang="en-US" altLang="ja-JP" sz="1400" i="1" dirty="0" smtClean="0"/>
              <a:t>. </a:t>
            </a:r>
            <a:r>
              <a:rPr lang="en-US" altLang="ja-JP" sz="1400" i="1" dirty="0" err="1" smtClean="0"/>
              <a:t>Theor</a:t>
            </a:r>
            <a:r>
              <a:rPr lang="en-US" altLang="ja-JP" sz="1400" i="1" dirty="0" smtClean="0"/>
              <a:t>. Exp. Phys. </a:t>
            </a:r>
            <a:r>
              <a:rPr lang="en-US" altLang="ja-JP" sz="1400" dirty="0" smtClean="0"/>
              <a:t>(2013) 073C01</a:t>
            </a:r>
          </a:p>
          <a:p>
            <a:pPr>
              <a:buNone/>
            </a:pPr>
            <a:r>
              <a:rPr lang="en-US" altLang="ja-JP" sz="1400" dirty="0" smtClean="0"/>
              <a:t>Stereo view</a:t>
            </a:r>
            <a:r>
              <a:rPr kumimoji="1" lang="en-US" altLang="ja-JP" sz="1400" dirty="0" smtClean="0"/>
              <a:t> periods: paper in preparation</a:t>
            </a:r>
            <a:endParaRPr kumimoji="1"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43600" y="130185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LAL seminar May23,2013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K. Hara (Univ. of Tsukuba)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DAQ system diagram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0B32-1598-4A7B-89CF-77DAC399276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3074" name="オブジェクト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26" t="-1291" r="-510" b="-917"/>
          <a:stretch>
            <a:fillRect/>
          </a:stretch>
        </p:blipFill>
        <p:spPr bwMode="auto">
          <a:xfrm>
            <a:off x="755576" y="1124744"/>
            <a:ext cx="7848872" cy="51125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12635" y="6237312"/>
            <a:ext cx="873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amp f=15k-70MHz    </a:t>
            </a:r>
            <a:r>
              <a:rPr kumimoji="1" lang="en-US" altLang="ja-JP" dirty="0" err="1" smtClean="0"/>
              <a:t>DACcom</a:t>
            </a:r>
            <a:r>
              <a:rPr kumimoji="1" lang="en-US" altLang="ja-JP" dirty="0" smtClean="0"/>
              <a:t>(16bit):0-1.6V  </a:t>
            </a:r>
            <a:r>
              <a:rPr kumimoji="1" lang="en-US" altLang="ja-JP" dirty="0" err="1" smtClean="0"/>
              <a:t>DACofs</a:t>
            </a:r>
            <a:r>
              <a:rPr kumimoji="1" lang="en-US" altLang="ja-JP" dirty="0" smtClean="0"/>
              <a:t>(16bit):0-1.6V  DAC70(16bit):61-79V</a:t>
            </a:r>
          </a:p>
          <a:p>
            <a:r>
              <a:rPr lang="en-US" altLang="ja-JP" dirty="0" smtClean="0"/>
              <a:t>FPGA coincidence window: 8ns-1.024us; area=1-4 consecutive hits in X/Y; 1GHz time stamp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6364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XY Unit with DAQ box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XY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1600200"/>
            <a:ext cx="8269461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双方向矢印 38"/>
          <p:cNvSpPr>
            <a:spLocks noChangeShapeType="1"/>
          </p:cNvSpPr>
          <p:nvPr/>
        </p:nvSpPr>
        <p:spPr bwMode="auto">
          <a:xfrm flipV="1">
            <a:off x="3563888" y="3573015"/>
            <a:ext cx="4680520" cy="214355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25" name="双方向矢印 38"/>
          <p:cNvSpPr>
            <a:spLocks noChangeShapeType="1"/>
          </p:cNvSpPr>
          <p:nvPr/>
        </p:nvSpPr>
        <p:spPr bwMode="auto">
          <a:xfrm flipH="1" flipV="1">
            <a:off x="909637" y="2817812"/>
            <a:ext cx="2447601" cy="216533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2824" y="4713287"/>
            <a:ext cx="1178839" cy="371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/>
            <a:r>
              <a:rPr lang="ja-JP" altLang="en-US"/>
              <a:t>116.9cm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4213" y="3644899"/>
            <a:ext cx="1178838" cy="371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170" tIns="46990" rIns="90170" bIns="46990">
            <a:spAutoFit/>
          </a:bodyPr>
          <a:lstStyle/>
          <a:p>
            <a:pPr eaLnBrk="1" hangingPunct="1"/>
            <a:r>
              <a:rPr lang="ja-JP" altLang="en-US"/>
              <a:t>116.9cm</a:t>
            </a:r>
          </a:p>
        </p:txBody>
      </p:sp>
      <p:sp>
        <p:nvSpPr>
          <p:cNvPr id="5129" name="双方向矢印 38"/>
          <p:cNvSpPr>
            <a:spLocks noChangeShapeType="1"/>
          </p:cNvSpPr>
          <p:nvPr/>
        </p:nvSpPr>
        <p:spPr bwMode="auto">
          <a:xfrm flipH="1" flipV="1">
            <a:off x="3491880" y="4869160"/>
            <a:ext cx="0" cy="81890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195736" y="5085184"/>
            <a:ext cx="1178839" cy="371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170" tIns="46990" rIns="90170" bIns="46990">
            <a:spAutoFit/>
          </a:bodyPr>
          <a:lstStyle/>
          <a:p>
            <a:pPr eaLnBrk="1" hangingPunct="1"/>
            <a:r>
              <a:rPr lang="ja-JP" altLang="en-US" dirty="0"/>
              <a:t>10.65cm</a:t>
            </a:r>
          </a:p>
        </p:txBody>
      </p:sp>
      <p:cxnSp>
        <p:nvCxnSpPr>
          <p:cNvPr id="5131" name="直線コネクタ 2"/>
          <p:cNvCxnSpPr>
            <a:cxnSpLocks noChangeShapeType="1"/>
          </p:cNvCxnSpPr>
          <p:nvPr/>
        </p:nvCxnSpPr>
        <p:spPr bwMode="auto">
          <a:xfrm>
            <a:off x="7667625" y="2565400"/>
            <a:ext cx="297571" cy="6301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132" name="テキスト ボックス 4"/>
          <p:cNvSpPr txBox="1">
            <a:spLocks noChangeArrowheads="1"/>
          </p:cNvSpPr>
          <p:nvPr/>
        </p:nvSpPr>
        <p:spPr bwMode="auto">
          <a:xfrm>
            <a:off x="5436096" y="2780928"/>
            <a:ext cx="1558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ja-JP" sz="2400" dirty="0"/>
              <a:t>DAQ</a:t>
            </a:r>
            <a:r>
              <a:rPr kumimoji="1" lang="ja-JP" altLang="en-US" sz="2400" dirty="0"/>
              <a:t>　</a:t>
            </a:r>
            <a:r>
              <a:rPr kumimoji="1" lang="en-US" altLang="ja-JP" sz="2400" dirty="0"/>
              <a:t>box</a:t>
            </a:r>
            <a:endParaRPr kumimoji="1" lang="ja-JP" altLang="en-US" sz="2400" dirty="0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kumimoji="1" lang="en-US" altLang="ja-JP" dirty="0" smtClean="0"/>
              <a:t>XY Unit with DAQ box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Typical GE Mk-II reactor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0B32-1598-4A7B-89CF-77DAC399276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1772816"/>
            <a:ext cx="591280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/>
          <p:nvPr/>
        </p:nvCxnSpPr>
        <p:spPr>
          <a:xfrm flipH="1">
            <a:off x="5220072" y="3212976"/>
            <a:ext cx="1728192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4788024" y="2780928"/>
            <a:ext cx="1728192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2267744" y="2564904"/>
            <a:ext cx="1512168" cy="10801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516216" y="2627620"/>
            <a:ext cx="21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Pressure vessel (PVC)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71867" y="3140968"/>
            <a:ext cx="21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Containment vessel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2276872"/>
            <a:ext cx="179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Fuel storage pool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5364088" y="1880828"/>
            <a:ext cx="1800200" cy="154817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868620" y="1419115"/>
            <a:ext cx="212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Dryer separator pool</a:t>
            </a:r>
          </a:p>
          <a:p>
            <a:r>
              <a:rPr lang="en-US" altLang="ja-JP" dirty="0" smtClean="0"/>
              <a:t>        (not drawn)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1268760"/>
            <a:ext cx="229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Building above ground</a:t>
            </a:r>
          </a:p>
          <a:p>
            <a:r>
              <a:rPr kumimoji="1" lang="en-US" altLang="ja-JP" dirty="0" smtClean="0"/>
              <a:t>40-50m cubic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789040"/>
            <a:ext cx="1931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Fuel object to load</a:t>
            </a:r>
          </a:p>
          <a:p>
            <a:r>
              <a:rPr lang="en-US" altLang="ja-JP" dirty="0" smtClean="0"/>
              <a:t>(4m) cubic</a:t>
            </a:r>
          </a:p>
          <a:p>
            <a:r>
              <a:rPr kumimoji="1" lang="en-US" altLang="ja-JP" dirty="0" smtClean="0"/>
              <a:t>(not  drawn)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195736" y="3933056"/>
            <a:ext cx="2376264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62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genden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045"/>
            <a:ext cx="9144000" cy="731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flipH="1">
            <a:off x="4688250" y="2924944"/>
            <a:ext cx="99774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4810146" y="1412776"/>
            <a:ext cx="126667" cy="148050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4932040" y="692696"/>
            <a:ext cx="47376" cy="72008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方体 21"/>
          <p:cNvSpPr/>
          <p:nvPr/>
        </p:nvSpPr>
        <p:spPr>
          <a:xfrm>
            <a:off x="4556519" y="4306253"/>
            <a:ext cx="216024" cy="21602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First two Periods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51920" y="4725144"/>
            <a:ext cx="28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64m from the reactor center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0B32-1598-4A7B-89CF-77DAC399276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1026" name="Picture 2" descr="L:\Photos\アルバム整理前\cosmic\P2140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660"/>
            <a:ext cx="4870156" cy="3652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67544" y="15033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System</a:t>
            </a:r>
            <a:r>
              <a:rPr kumimoji="1" lang="en-US" altLang="ja-JP" sz="4000" dirty="0" smtClean="0"/>
              <a:t> located in 20’ container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6016" y="5373216"/>
            <a:ext cx="362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PERIOD2:</a:t>
            </a:r>
          </a:p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hermal insulation is placed </a:t>
            </a:r>
            <a:r>
              <a:rPr lang="en-US" altLang="ja-JP" dirty="0" smtClean="0"/>
              <a:t>on</a:t>
            </a:r>
            <a:r>
              <a:rPr kumimoji="1" lang="en-US" altLang="ja-JP" dirty="0" smtClean="0"/>
              <a:t> walls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43660"/>
            <a:ext cx="4860032" cy="364502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7544" y="5445224"/>
            <a:ext cx="27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PERIOD1:</a:t>
            </a:r>
          </a:p>
          <a:p>
            <a:r>
              <a:rPr lang="en-US" altLang="ja-JP" dirty="0" smtClean="0"/>
              <a:t>U1-U2=20cm</a:t>
            </a:r>
          </a:p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argeting  fuel loading zone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055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First data taking periods</a:t>
            </a:r>
            <a:endParaRPr kumimoji="1" lang="ja-JP" altLang="en-US" dirty="0"/>
          </a:p>
        </p:txBody>
      </p:sp>
      <p:pic>
        <p:nvPicPr>
          <p:cNvPr id="4" name="Picture 13" descr="H:\cosmic\ptep_win\r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855" y="1412776"/>
            <a:ext cx="4167924" cy="3665775"/>
          </a:xfrm>
          <a:prstGeom prst="rect">
            <a:avLst/>
          </a:prstGeom>
          <a:noFill/>
        </p:spPr>
      </p:pic>
      <p:pic>
        <p:nvPicPr>
          <p:cNvPr id="5" name="Picture 2" descr="H:\cosmic\ptep_win\accum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40968" cy="3564895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508518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Period-1: targeting fuel loading zone Y(U1-U2)=20cm with L(U1-U2)=1.5m</a:t>
            </a:r>
          </a:p>
          <a:p>
            <a:r>
              <a:rPr lang="en-US" altLang="ja-JP" dirty="0" smtClean="0"/>
              <a:t>Period-2 : targeting fuel  storage pool Y(U1-U2)=60cm with L(U1-U2)=1.5m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Spread of the trigger rate in Period-1 caused  by temperature variation due to insufficient isolation</a:t>
            </a:r>
          </a:p>
          <a:p>
            <a:r>
              <a:rPr lang="en-US" altLang="ja-JP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added isolation, temperature threshold correction applied at start of run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52928" cy="99412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Horizontal </a:t>
            </a:r>
            <a:r>
              <a:rPr lang="en-US" altLang="ja-JP" dirty="0" smtClean="0"/>
              <a:t>Distributions (Period-1 )</a:t>
            </a:r>
            <a:br>
              <a:rPr lang="en-US" altLang="ja-JP" dirty="0" smtClean="0"/>
            </a:br>
            <a:r>
              <a:rPr lang="en-US" altLang="ja-JP" dirty="0" smtClean="0"/>
              <a:t> in Vertical slices</a:t>
            </a:r>
            <a:endParaRPr kumimoji="1" lang="ja-JP" altLang="en-US" dirty="0"/>
          </a:p>
        </p:txBody>
      </p:sp>
      <p:pic>
        <p:nvPicPr>
          <p:cNvPr id="2050" name="Picture 2" descr="H:\cosmic\ptep_win\36-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655968" cy="2455166"/>
          </a:xfrm>
          <a:prstGeom prst="rect">
            <a:avLst/>
          </a:prstGeom>
          <a:noFill/>
        </p:spPr>
      </p:pic>
      <p:pic>
        <p:nvPicPr>
          <p:cNvPr id="2051" name="Picture 3" descr="H:\cosmic\ptep_win\20-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4605698" cy="2432042"/>
          </a:xfrm>
          <a:prstGeom prst="rect">
            <a:avLst/>
          </a:prstGeom>
          <a:noFill/>
        </p:spPr>
      </p:pic>
      <p:pic>
        <p:nvPicPr>
          <p:cNvPr id="2052" name="Picture 4" descr="H:\cosmic\ptep_win\26-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4632845" cy="2440086"/>
          </a:xfrm>
          <a:prstGeom prst="rect">
            <a:avLst/>
          </a:prstGeom>
          <a:noFill/>
        </p:spPr>
      </p:pic>
      <p:pic>
        <p:nvPicPr>
          <p:cNvPr id="2053" name="Picture 5" descr="H:\cosmic\ptep_win\30-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433" y="1412776"/>
            <a:ext cx="4490079" cy="2440086"/>
          </a:xfrm>
          <a:prstGeom prst="rect">
            <a:avLst/>
          </a:prstGeom>
          <a:noFill/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2D image (Period 1)</a:t>
            </a:r>
            <a:endParaRPr kumimoji="1" lang="ja-JP" altLang="en-US" dirty="0"/>
          </a:p>
        </p:txBody>
      </p:sp>
      <p:pic>
        <p:nvPicPr>
          <p:cNvPr id="5" name="Picture 7" descr="H:\cosmic\ptep_win\four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94" y="1412776"/>
            <a:ext cx="6345238" cy="5445224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66892" y="42930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Acceptance </a:t>
            </a:r>
            <a:r>
              <a:rPr lang="en-US" altLang="ja-JP" dirty="0" smtClean="0"/>
              <a:t>effect is removed by subtracting low-frequency components in Fourier series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2D image (Period 1)</a:t>
            </a:r>
            <a:endParaRPr kumimoji="1" lang="ja-JP" altLang="en-US" dirty="0"/>
          </a:p>
        </p:txBody>
      </p:sp>
      <p:pic>
        <p:nvPicPr>
          <p:cNvPr id="5" name="Picture 7" descr="H:\cosmic\ptep_win\four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94" y="1412776"/>
            <a:ext cx="6345238" cy="5445224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2D image (Period 1)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スライド番号プレースホルダ 5"/>
          <p:cNvSpPr txBox="1">
            <a:spLocks/>
          </p:cNvSpPr>
          <p:nvPr/>
        </p:nvSpPr>
        <p:spPr>
          <a:xfrm>
            <a:off x="6804248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5DD3C-FFF9-48AF-845C-B46F3771723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4572000" y="4365104"/>
            <a:ext cx="2304256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3923928" y="5157192"/>
            <a:ext cx="2880320" cy="14401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1475656" y="1412776"/>
            <a:ext cx="1080120" cy="230425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660232" y="5301208"/>
            <a:ext cx="21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Pressure vessel (PVC)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96937" y="4149080"/>
            <a:ext cx="21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Containment vessel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9552" y="1052736"/>
            <a:ext cx="179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Fuel storage pool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4716016" y="1916832"/>
            <a:ext cx="2160240" cy="172819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668616" y="1556792"/>
            <a:ext cx="21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Dryer separator pool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48264" y="2780928"/>
            <a:ext cx="18226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Fuel loading zone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3635896" y="3068960"/>
            <a:ext cx="3312368" cy="172819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5724128" y="2564904"/>
            <a:ext cx="1224136" cy="86409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941681" y="2132856"/>
            <a:ext cx="1374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Building wall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(projective)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imeline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11 Mar. 2011 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Gigantic earthquake followed by Tsunami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7 Apr. 2011 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Proposal by K. Nagamine to KEK director A. Suzuki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embers of KEK (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led by F. Takasaki) started investigation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Sep</a:t>
            </a:r>
            <a:r>
              <a:rPr kumimoji="1"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. 2011  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U. Tsukuba joined, started design and construction of 		1mx1m trackers using 1cm wide scintillators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Mar. 2012  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Detector#2 (Det#1 is by Nagamine using 3cm wide 	scintillators) started data taking at a Nuclear Plant.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     	Position and elevation angle of Det#2 changed after 3-4 	month   	data taking</a:t>
            </a:r>
          </a:p>
          <a:p>
            <a:pPr>
              <a:buNone/>
            </a:pPr>
            <a:r>
              <a:rPr kumimoji="1"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Feb. 2013  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Detector#3 set at 90deg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wrt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Det#2</a:t>
            </a:r>
          </a:p>
          <a:p>
            <a:pPr>
              <a:buNone/>
            </a:pPr>
            <a:r>
              <a:rPr kumimoji="1"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Dec. 2013  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End of experiment at the Plant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May.2014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 Started</a:t>
            </a:r>
            <a:r>
              <a:rPr lang="ja-JP" alt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discussion on application at FD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:\cosmic\ptep_win\four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64918" cy="297345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71192" y="260648"/>
            <a:ext cx="7272808" cy="1143000"/>
          </a:xfrm>
        </p:spPr>
        <p:txBody>
          <a:bodyPr/>
          <a:lstStyle/>
          <a:p>
            <a:r>
              <a:rPr kumimoji="1" lang="en-US" altLang="ja-JP" dirty="0" smtClean="0"/>
              <a:t>Resolution study (1)</a:t>
            </a:r>
            <a:endParaRPr kumimoji="1" lang="ja-JP" altLang="en-US" dirty="0"/>
          </a:p>
        </p:txBody>
      </p:sp>
      <p:pic>
        <p:nvPicPr>
          <p:cNvPr id="4" name="Picture 15" descr="H:\cosmic\ptep_win\sigmaXwall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15747"/>
            <a:ext cx="8229600" cy="3725621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2267744" y="1124744"/>
            <a:ext cx="576064" cy="57606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2843808" y="1412776"/>
            <a:ext cx="1368152" cy="14401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211960" y="14127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Almost projective wall supporting the Dryer Separator pool (Depth~13m)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444208" y="2564904"/>
            <a:ext cx="1796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dirty="0" smtClean="0"/>
              <a:t>Fitted resolution:</a:t>
            </a:r>
          </a:p>
          <a:p>
            <a:r>
              <a:rPr lang="en-GB" altLang="ja-JP" dirty="0" smtClean="0"/>
              <a:t>49.1 ± 2.7 cm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Resolution study (2)</a:t>
            </a:r>
            <a:endParaRPr kumimoji="1" lang="ja-JP" altLang="en-US" dirty="0"/>
          </a:p>
        </p:txBody>
      </p:sp>
      <p:pic>
        <p:nvPicPr>
          <p:cNvPr id="5" name="Picture 14" descr="H:\cosmic\ptep_win\sigmaXpool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5324351" cy="4176464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1403484"/>
            <a:ext cx="648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found a change </a:t>
            </a:r>
            <a:r>
              <a:rPr lang="en-US" altLang="ja-JP" dirty="0" smtClean="0"/>
              <a:t>of the water level  in DSP (details in next pages)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1988840"/>
            <a:ext cx="519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Event yield (nominal water level/reduced water level)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5292080" y="4941168"/>
            <a:ext cx="1224136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623720" y="50851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Shape well reproduced by </a:t>
            </a:r>
            <a:r>
              <a:rPr kumimoji="1" lang="en-US" altLang="ja-JP" dirty="0" err="1" smtClean="0">
                <a:latin typeface="Symbol" pitchFamily="18" charset="2"/>
              </a:rPr>
              <a:t>s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=50 cm assumption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Detected yield variation </a:t>
            </a:r>
            <a:endParaRPr kumimoji="1" lang="ja-JP" altLang="en-US" dirty="0"/>
          </a:p>
        </p:txBody>
      </p:sp>
      <p:pic>
        <p:nvPicPr>
          <p:cNvPr id="4" name="Picture 12" descr="H:\cosmic\ptep_win\weekbu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719143" cy="4366471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835696" y="4620570"/>
            <a:ext cx="936104" cy="57606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9512" y="4404546"/>
            <a:ext cx="172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Start of Period-1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5656" y="5805264"/>
            <a:ext cx="658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Weekly tracking of the yield detected  a yield variation in DSP region</a:t>
            </a:r>
          </a:p>
          <a:p>
            <a:r>
              <a:rPr lang="ja-JP" altLang="en-US" dirty="0" smtClean="0"/>
              <a:t>→</a:t>
            </a:r>
            <a:r>
              <a:rPr lang="en-US" altLang="ja-JP" dirty="0" smtClean="0"/>
              <a:t>plant representative provided us the record of water levels in DSP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499992" y="2708920"/>
            <a:ext cx="864096" cy="648072"/>
          </a:xfrm>
          <a:prstGeom prst="straightConnector1">
            <a:avLst/>
          </a:prstGeom>
          <a:ln w="222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436096" y="22048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Reduced water level 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6156176" y="3140968"/>
            <a:ext cx="1368152" cy="720080"/>
          </a:xfrm>
          <a:prstGeom prst="straightConnector1">
            <a:avLst/>
          </a:prstGeom>
          <a:ln w="222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596336" y="271066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Back to nominal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Change of water level in DSP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900888" cy="482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076056" y="2852936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Change of water level  follows as provided</a:t>
            </a:r>
          </a:p>
          <a:p>
            <a:r>
              <a:rPr lang="en-US" altLang="ja-JP" dirty="0" smtClean="0"/>
              <a:t>(a few days for some of the data periods )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43608" y="6093296"/>
            <a:ext cx="2160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99592" y="6165304"/>
            <a:ext cx="230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Yields normalized here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152128"/>
          </a:xfrm>
        </p:spPr>
        <p:txBody>
          <a:bodyPr/>
          <a:lstStyle/>
          <a:p>
            <a:r>
              <a:rPr kumimoji="1" lang="en-US" altLang="ja-JP" dirty="0" smtClean="0"/>
              <a:t>What happened in whole view</a:t>
            </a:r>
            <a:endParaRPr kumimoji="1" lang="ja-JP" altLang="en-US" dirty="0"/>
          </a:p>
        </p:txBody>
      </p:sp>
      <p:pic>
        <p:nvPicPr>
          <p:cNvPr id="1026" name="Picture 2" descr="H:\cosmic\ptep_win\2Dim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391150" cy="524827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806996" y="3356992"/>
            <a:ext cx="3337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During DSP water level is reduced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 Water level in RPV is reduced</a:t>
            </a:r>
          </a:p>
          <a:p>
            <a:r>
              <a:rPr lang="en-US" altLang="ja-JP" dirty="0" smtClean="0"/>
              <a:t> Plug shield is placed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5" y="2132856"/>
            <a:ext cx="327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1days/45days, n</a:t>
            </a:r>
            <a:r>
              <a:rPr lang="en-US" altLang="ja-JP" dirty="0" smtClean="0"/>
              <a:t>ormalized</a:t>
            </a:r>
          </a:p>
          <a:p>
            <a:r>
              <a:rPr lang="en-US" altLang="ja-JP" dirty="0" smtClean="0"/>
              <a:t>(note: view targeting fuel loading zone)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Absence of the fuel</a:t>
            </a:r>
            <a:endParaRPr kumimoji="1" lang="ja-JP" altLang="en-US" dirty="0"/>
          </a:p>
        </p:txBody>
      </p:sp>
      <p:pic>
        <p:nvPicPr>
          <p:cNvPr id="4" name="Picture 4" descr="H:\cosmic\ptep_win\cen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23317"/>
            <a:ext cx="5361111" cy="4525963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00705" y="1844824"/>
            <a:ext cx="39432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PRV region compared with GEANT</a:t>
            </a:r>
          </a:p>
          <a:p>
            <a:r>
              <a:rPr lang="en-US" altLang="ja-JP" dirty="0" smtClean="0"/>
              <a:t>assuming:</a:t>
            </a:r>
          </a:p>
          <a:p>
            <a:r>
              <a:rPr kumimoji="1" lang="en-US" altLang="ja-JP" dirty="0" smtClean="0">
                <a:solidFill>
                  <a:srgbClr val="00B0F0"/>
                </a:solidFill>
              </a:rPr>
              <a:t>   fuel is loaded</a:t>
            </a:r>
          </a:p>
          <a:p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rgbClr val="92D050"/>
                </a:solidFill>
              </a:rPr>
              <a:t>fuel is not loaded but filled with water</a:t>
            </a:r>
          </a:p>
          <a:p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rgbClr val="FF0000"/>
                </a:solidFill>
              </a:rPr>
              <a:t>nothing inside</a:t>
            </a:r>
          </a:p>
          <a:p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          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fuel = UO with 2.5g/cc density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B050"/>
                </a:solidFill>
              </a:rPr>
              <a:t>Data distribution around the  CV walls is well reproduced by GEANT with the assumption that fuel is absence  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The plant has been not in operation since 11.3.2011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in other Y-slices</a:t>
            </a:r>
            <a:endParaRPr kumimoji="1" lang="ja-JP" altLang="en-US" dirty="0"/>
          </a:p>
        </p:txBody>
      </p:sp>
      <p:pic>
        <p:nvPicPr>
          <p:cNvPr id="4" name="Picture 17" descr="H:\cosmic\ptep_win\ve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25416"/>
            <a:ext cx="4359012" cy="4800747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56176" y="3203684"/>
            <a:ext cx="247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Fuel loading zone height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5652120" y="2996952"/>
            <a:ext cx="504056" cy="432048"/>
          </a:xfrm>
          <a:prstGeom prst="straightConnector1">
            <a:avLst/>
          </a:prstGeom>
          <a:ln w="222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5724128" y="3429000"/>
            <a:ext cx="432048" cy="432048"/>
          </a:xfrm>
          <a:prstGeom prst="straightConnector1">
            <a:avLst/>
          </a:prstGeom>
          <a:ln w="222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Period-2 distribution</a:t>
            </a:r>
            <a:endParaRPr kumimoji="1" lang="ja-JP" altLang="en-US" dirty="0"/>
          </a:p>
        </p:txBody>
      </p:sp>
      <p:pic>
        <p:nvPicPr>
          <p:cNvPr id="4" name="Picture 10" descr="H:\cosmic\ptep_win\fuelthi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127626" cy="3268613"/>
          </a:xfrm>
          <a:prstGeom prst="rect">
            <a:avLst/>
          </a:prstGeom>
          <a:noFill/>
        </p:spPr>
      </p:pic>
      <p:pic>
        <p:nvPicPr>
          <p:cNvPr id="5" name="Picture 9" descr="H:\cosmic\ptep_win\fuelpoo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127626" cy="3268613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465313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Data in fuel storage pool region compared with GEANT with assumed fuel thicknesses</a:t>
            </a:r>
          </a:p>
          <a:p>
            <a:r>
              <a:rPr lang="en-US" altLang="ja-JP" dirty="0" smtClean="0"/>
              <a:t>(0,4,8m in depth)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evaluate the depth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4797152"/>
            <a:ext cx="435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profiled</a:t>
            </a:r>
            <a:r>
              <a:rPr kumimoji="1" lang="en-US" altLang="ja-JP" dirty="0" smtClean="0"/>
              <a:t> high density material (can not explained by water only=</a:t>
            </a:r>
            <a:r>
              <a:rPr kumimoji="1" lang="en-US" altLang="ja-JP" dirty="0" smtClean="0">
                <a:solidFill>
                  <a:srgbClr val="FF0000"/>
                </a:solidFill>
              </a:rPr>
              <a:t>0m</a:t>
            </a:r>
            <a:r>
              <a:rPr kumimoji="1" lang="en-US" altLang="ja-JP" dirty="0" smtClean="0"/>
              <a:t> assumption)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Up to 8m in depth. </a:t>
            </a:r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lustered in two?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618312" cy="496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latin typeface="+mj-lt"/>
                <a:ea typeface="+mj-ea"/>
                <a:cs typeface="+mj-cs"/>
              </a:rPr>
              <a:t>Density-length distribution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6296" y="170080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genden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045"/>
            <a:ext cx="9144000" cy="731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52908" y="4581128"/>
            <a:ext cx="144016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Detector-2-1</a:t>
            </a:r>
            <a:endParaRPr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4688250" y="2924944"/>
            <a:ext cx="99774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364088" y="2420888"/>
            <a:ext cx="624832" cy="600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635896" y="692696"/>
            <a:ext cx="437009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072905" y="1124744"/>
            <a:ext cx="1291183" cy="129614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4810146" y="1412776"/>
            <a:ext cx="126667" cy="148050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4932040" y="692696"/>
            <a:ext cx="47376" cy="72008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12160" y="2420888"/>
            <a:ext cx="129614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Detectors-3</a:t>
            </a:r>
            <a:endParaRPr lang="ja-JP" altLang="en-US" dirty="0"/>
          </a:p>
        </p:txBody>
      </p:sp>
      <p:sp>
        <p:nvSpPr>
          <p:cNvPr id="16" name="直方体 15"/>
          <p:cNvSpPr/>
          <p:nvPr/>
        </p:nvSpPr>
        <p:spPr>
          <a:xfrm>
            <a:off x="4135179" y="4247982"/>
            <a:ext cx="216024" cy="21602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方体 16"/>
          <p:cNvSpPr/>
          <p:nvPr/>
        </p:nvSpPr>
        <p:spPr>
          <a:xfrm>
            <a:off x="5968454" y="2901951"/>
            <a:ext cx="216024" cy="21602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27784" y="4581128"/>
            <a:ext cx="1445121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Detector-2-2</a:t>
            </a:r>
            <a:endParaRPr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4275876" y="2942874"/>
            <a:ext cx="216024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4491900" y="1493168"/>
            <a:ext cx="216024" cy="151216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4710434" y="737520"/>
            <a:ext cx="108584" cy="79208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方体 21"/>
          <p:cNvSpPr/>
          <p:nvPr/>
        </p:nvSpPr>
        <p:spPr>
          <a:xfrm>
            <a:off x="4556519" y="4306253"/>
            <a:ext cx="216024" cy="21602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右矢印 22"/>
          <p:cNvSpPr/>
          <p:nvPr/>
        </p:nvSpPr>
        <p:spPr>
          <a:xfrm>
            <a:off x="3847147" y="5008403"/>
            <a:ext cx="936104" cy="216024"/>
          </a:xfrm>
          <a:prstGeom prst="left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55776" y="49411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61m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21078" y="49411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64m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80312" y="249289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30</a:t>
            </a:r>
            <a:r>
              <a:rPr kumimoji="1" lang="en-US" altLang="ja-JP" dirty="0" smtClean="0">
                <a:solidFill>
                  <a:schemeClr val="bg1"/>
                </a:solidFill>
              </a:rPr>
              <a:t>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Stereo View Periods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397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1" y="0"/>
            <a:ext cx="6263173" cy="6858000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66940" y="1412776"/>
            <a:ext cx="2992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Unit1-3 reactor damaged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Unit1,3,4 roof damaged</a:t>
            </a:r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Fuels in storage pools are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Detector system 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417375" y="2258260"/>
            <a:ext cx="3768486" cy="3826177"/>
            <a:chOff x="4424360" y="1315734"/>
            <a:chExt cx="3768486" cy="3826177"/>
          </a:xfrm>
        </p:grpSpPr>
        <p:grpSp>
          <p:nvGrpSpPr>
            <p:cNvPr id="7" name="グループ化 6"/>
            <p:cNvGrpSpPr/>
            <p:nvPr/>
          </p:nvGrpSpPr>
          <p:grpSpPr>
            <a:xfrm flipH="1">
              <a:off x="4424360" y="1315734"/>
              <a:ext cx="3509930" cy="3290406"/>
              <a:chOff x="5777613" y="2238563"/>
              <a:chExt cx="3010457" cy="3290406"/>
            </a:xfrm>
          </p:grpSpPr>
          <p:sp>
            <p:nvSpPr>
              <p:cNvPr id="20" name="直方体 33"/>
              <p:cNvSpPr>
                <a:spLocks noChangeArrowheads="1"/>
              </p:cNvSpPr>
              <p:nvPr/>
            </p:nvSpPr>
            <p:spPr bwMode="auto">
              <a:xfrm>
                <a:off x="7592820" y="3173350"/>
                <a:ext cx="347788" cy="677404"/>
              </a:xfrm>
              <a:prstGeom prst="cube">
                <a:avLst>
                  <a:gd name="adj" fmla="val 52310"/>
                </a:avLst>
              </a:prstGeom>
              <a:solidFill>
                <a:srgbClr val="F2F2F2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14" name="直方体 13"/>
              <p:cNvSpPr/>
              <p:nvPr/>
            </p:nvSpPr>
            <p:spPr bwMode="auto">
              <a:xfrm>
                <a:off x="6479890" y="4794121"/>
                <a:ext cx="1885943" cy="2832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5" name="L 字 14"/>
              <p:cNvSpPr/>
              <p:nvPr/>
            </p:nvSpPr>
            <p:spPr bwMode="auto">
              <a:xfrm>
                <a:off x="6422987" y="3998473"/>
                <a:ext cx="570389" cy="1004182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6" name="L 字 15"/>
              <p:cNvSpPr/>
              <p:nvPr/>
            </p:nvSpPr>
            <p:spPr bwMode="auto">
              <a:xfrm flipH="1">
                <a:off x="7794089" y="3998472"/>
                <a:ext cx="508066" cy="1004183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7007386" y="2679362"/>
                <a:ext cx="635091" cy="293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9" name="グループ化 13"/>
              <p:cNvGrpSpPr>
                <a:grpSpLocks/>
              </p:cNvGrpSpPr>
              <p:nvPr/>
            </p:nvGrpSpPr>
            <p:grpSpPr bwMode="auto">
              <a:xfrm>
                <a:off x="7718083" y="3025224"/>
                <a:ext cx="522443" cy="2248107"/>
                <a:chOff x="2228288" y="3531818"/>
                <a:chExt cx="681616" cy="2700422"/>
              </a:xfrm>
            </p:grpSpPr>
            <p:sp>
              <p:nvSpPr>
                <p:cNvPr id="42" name="直方体 67"/>
                <p:cNvSpPr>
                  <a:spLocks noChangeArrowheads="1"/>
                </p:cNvSpPr>
                <p:nvPr/>
              </p:nvSpPr>
              <p:spPr bwMode="auto">
                <a:xfrm>
                  <a:off x="2228288" y="3531818"/>
                  <a:ext cx="572118" cy="2664296"/>
                </a:xfrm>
                <a:prstGeom prst="cube">
                  <a:avLst>
                    <a:gd name="adj" fmla="val 83523"/>
                  </a:avLst>
                </a:prstGeom>
                <a:solidFill>
                  <a:srgbClr val="C6D9F1"/>
                </a:solidFill>
                <a:ln w="25400">
                  <a:solidFill>
                    <a:srgbClr val="C6D9F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43" name="直方体 68"/>
                <p:cNvSpPr>
                  <a:spLocks noChangeArrowheads="1"/>
                </p:cNvSpPr>
                <p:nvPr/>
              </p:nvSpPr>
              <p:spPr bwMode="auto">
                <a:xfrm>
                  <a:off x="2337786" y="3567944"/>
                  <a:ext cx="572118" cy="2664296"/>
                </a:xfrm>
                <a:prstGeom prst="cube">
                  <a:avLst>
                    <a:gd name="adj" fmla="val 83523"/>
                  </a:avLst>
                </a:prstGeom>
                <a:solidFill>
                  <a:srgbClr val="C6D9F1"/>
                </a:solidFill>
                <a:ln w="25400">
                  <a:solidFill>
                    <a:srgbClr val="C6D9F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1" name="テキスト ボックス 88"/>
              <p:cNvSpPr txBox="1">
                <a:spLocks noChangeArrowheads="1"/>
              </p:cNvSpPr>
              <p:nvPr/>
            </p:nvSpPr>
            <p:spPr bwMode="auto">
              <a:xfrm>
                <a:off x="7937341" y="3197404"/>
                <a:ext cx="627531" cy="308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cxnSp>
            <p:nvCxnSpPr>
              <p:cNvPr id="22" name="直線矢印コネクタ 36"/>
              <p:cNvCxnSpPr>
                <a:cxnSpLocks noChangeShapeType="1"/>
              </p:cNvCxnSpPr>
              <p:nvPr/>
            </p:nvCxnSpPr>
            <p:spPr bwMode="auto">
              <a:xfrm flipH="1">
                <a:off x="6243764" y="4310931"/>
                <a:ext cx="272182" cy="67669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 type="arrow" w="med" len="med"/>
              </a:ln>
            </p:spPr>
          </p:cxnSp>
          <p:grpSp>
            <p:nvGrpSpPr>
              <p:cNvPr id="23" name="グループ化 44"/>
              <p:cNvGrpSpPr>
                <a:grpSpLocks/>
              </p:cNvGrpSpPr>
              <p:nvPr/>
            </p:nvGrpSpPr>
            <p:grpSpPr bwMode="auto">
              <a:xfrm>
                <a:off x="6114458" y="2512482"/>
                <a:ext cx="549627" cy="2234534"/>
                <a:chOff x="2316052" y="2284117"/>
                <a:chExt cx="717082" cy="2675052"/>
              </a:xfrm>
            </p:grpSpPr>
            <p:sp>
              <p:nvSpPr>
                <p:cNvPr id="40" name="直方体 65"/>
                <p:cNvSpPr>
                  <a:spLocks noChangeArrowheads="1"/>
                </p:cNvSpPr>
                <p:nvPr/>
              </p:nvSpPr>
              <p:spPr bwMode="auto">
                <a:xfrm>
                  <a:off x="2316052" y="2284117"/>
                  <a:ext cx="572118" cy="2664296"/>
                </a:xfrm>
                <a:prstGeom prst="cube">
                  <a:avLst>
                    <a:gd name="adj" fmla="val 83523"/>
                  </a:avLst>
                </a:prstGeom>
                <a:solidFill>
                  <a:srgbClr val="C6D9F1"/>
                </a:solidFill>
                <a:ln w="25400">
                  <a:solidFill>
                    <a:srgbClr val="C6D9F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直方体 66"/>
                <p:cNvSpPr>
                  <a:spLocks noChangeArrowheads="1"/>
                </p:cNvSpPr>
                <p:nvPr/>
              </p:nvSpPr>
              <p:spPr bwMode="auto">
                <a:xfrm>
                  <a:off x="2461016" y="2294873"/>
                  <a:ext cx="572118" cy="2664296"/>
                </a:xfrm>
                <a:prstGeom prst="cube">
                  <a:avLst>
                    <a:gd name="adj" fmla="val 83523"/>
                  </a:avLst>
                </a:prstGeom>
                <a:solidFill>
                  <a:srgbClr val="C6D9F1"/>
                </a:solidFill>
                <a:ln w="25400">
                  <a:solidFill>
                    <a:srgbClr val="C6D9F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4" name="直方体 45"/>
              <p:cNvSpPr>
                <a:spLocks noChangeArrowheads="1"/>
              </p:cNvSpPr>
              <p:nvPr/>
            </p:nvSpPr>
            <p:spPr bwMode="auto">
              <a:xfrm>
                <a:off x="6299031" y="2743018"/>
                <a:ext cx="347788" cy="657851"/>
              </a:xfrm>
              <a:prstGeom prst="cube">
                <a:avLst>
                  <a:gd name="adj" fmla="val 52310"/>
                </a:avLst>
              </a:prstGeom>
              <a:solidFill>
                <a:srgbClr val="F2F2F2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 rot="19128354">
                <a:off x="6122794" y="4461306"/>
                <a:ext cx="831667" cy="293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27" name="Picture 4" descr="deskpaso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79085" y="4361245"/>
                <a:ext cx="846788" cy="864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1"/>
              <p:cNvSpPr txBox="1">
                <a:spLocks noChangeArrowheads="1"/>
              </p:cNvSpPr>
              <p:nvPr/>
            </p:nvSpPr>
            <p:spPr bwMode="auto">
              <a:xfrm rot="19000521">
                <a:off x="7755886" y="4341006"/>
                <a:ext cx="824107" cy="30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 字 28"/>
              <p:cNvSpPr/>
              <p:nvPr/>
            </p:nvSpPr>
            <p:spPr bwMode="auto">
              <a:xfrm>
                <a:off x="6078856" y="4566229"/>
                <a:ext cx="571744" cy="915469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0" name="L 字 29"/>
              <p:cNvSpPr/>
              <p:nvPr/>
            </p:nvSpPr>
            <p:spPr bwMode="auto">
              <a:xfrm flipH="1">
                <a:off x="7416253" y="4566229"/>
                <a:ext cx="508066" cy="96274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1" name="直方体 30"/>
              <p:cNvSpPr/>
              <p:nvPr/>
            </p:nvSpPr>
            <p:spPr bwMode="auto">
              <a:xfrm>
                <a:off x="6078857" y="5418521"/>
                <a:ext cx="1887298" cy="10162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32" name="直線矢印コネクタ 43"/>
              <p:cNvCxnSpPr>
                <a:cxnSpLocks noChangeShapeType="1"/>
              </p:cNvCxnSpPr>
              <p:nvPr/>
            </p:nvCxnSpPr>
            <p:spPr bwMode="auto">
              <a:xfrm>
                <a:off x="6161079" y="4210559"/>
                <a:ext cx="1650874" cy="9733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35" name="テキスト ボックス 80"/>
              <p:cNvSpPr txBox="1">
                <a:spLocks noChangeArrowheads="1"/>
              </p:cNvSpPr>
              <p:nvPr/>
            </p:nvSpPr>
            <p:spPr bwMode="auto">
              <a:xfrm>
                <a:off x="6592884" y="2724890"/>
                <a:ext cx="6234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DAQ1</a:t>
                </a:r>
                <a:endParaRPr lang="ja-JP" altLang="en-US" dirty="0"/>
              </a:p>
            </p:txBody>
          </p:sp>
          <p:sp>
            <p:nvSpPr>
              <p:cNvPr id="36" name="テキスト ボックス 88"/>
              <p:cNvSpPr txBox="1">
                <a:spLocks noChangeArrowheads="1"/>
              </p:cNvSpPr>
              <p:nvPr/>
            </p:nvSpPr>
            <p:spPr bwMode="auto">
              <a:xfrm>
                <a:off x="7114377" y="3079521"/>
                <a:ext cx="6234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DAQ2</a:t>
                </a:r>
                <a:endParaRPr lang="ja-JP" altLang="en-US" dirty="0"/>
              </a:p>
            </p:txBody>
          </p:sp>
          <p:sp>
            <p:nvSpPr>
              <p:cNvPr id="3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777613" y="2238563"/>
                <a:ext cx="8692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XY unit </a:t>
                </a:r>
                <a:r>
                  <a:rPr lang="en-US" altLang="ja-JP" dirty="0" smtClean="0">
                    <a:latin typeface="Calibri" pitchFamily="34" charset="0"/>
                  </a:rPr>
                  <a:t>1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8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6904627" y="3563618"/>
                <a:ext cx="509081" cy="290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1.5m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692276" y="2688767"/>
                <a:ext cx="10957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XY unit </a:t>
                </a:r>
                <a:r>
                  <a:rPr lang="en-US" altLang="ja-JP" dirty="0" smtClean="0">
                    <a:latin typeface="Calibri" pitchFamily="34" charset="0"/>
                  </a:rPr>
                  <a:t>2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8" name="直線矢印コネクタ 7"/>
            <p:cNvCxnSpPr/>
            <p:nvPr/>
          </p:nvCxnSpPr>
          <p:spPr>
            <a:xfrm>
              <a:off x="5382641" y="4718722"/>
              <a:ext cx="22241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6156481" y="477257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1900</a:t>
              </a:r>
              <a:endParaRPr kumimoji="1" lang="ja-JP" altLang="en-US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H="1" flipV="1">
              <a:off x="4707001" y="4101409"/>
              <a:ext cx="628412" cy="74189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 rot="2878213">
              <a:off x="4346168" y="440894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1300</a:t>
              </a:r>
              <a:endParaRPr kumimoji="1" lang="ja-JP" altLang="en-US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V="1">
              <a:off x="7832985" y="2049765"/>
              <a:ext cx="17289" cy="258300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 rot="5400000">
              <a:off x="7681808" y="371944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1600</a:t>
              </a:r>
              <a:endParaRPr kumimoji="1" lang="ja-JP" altLang="en-US" dirty="0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6327626" y="2053614"/>
            <a:ext cx="1606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 units   100kg</a:t>
            </a:r>
          </a:p>
          <a:p>
            <a:r>
              <a:rPr lang="en-US" altLang="ja-JP" dirty="0" smtClean="0"/>
              <a:t>Support   30kg</a:t>
            </a:r>
          </a:p>
          <a:p>
            <a:r>
              <a:rPr lang="en-US" altLang="ja-JP" dirty="0" smtClean="0"/>
              <a:t>Air-</a:t>
            </a:r>
            <a:r>
              <a:rPr lang="en-US" altLang="ja-JP" dirty="0" err="1" smtClean="0"/>
              <a:t>cond</a:t>
            </a:r>
            <a:r>
              <a:rPr lang="ja-JP" altLang="en-US" dirty="0" smtClean="0"/>
              <a:t>  </a:t>
            </a:r>
            <a:r>
              <a:rPr lang="en-US" altLang="ja-JP" dirty="0" smtClean="0"/>
              <a:t>70kg</a:t>
            </a:r>
          </a:p>
          <a:p>
            <a:r>
              <a:rPr kumimoji="1" lang="en-US" altLang="ja-JP" dirty="0" smtClean="0"/>
              <a:t>PC others 20kg</a:t>
            </a:r>
          </a:p>
          <a:p>
            <a:r>
              <a:rPr lang="en-US" altLang="ja-JP" dirty="0" smtClean="0"/>
              <a:t>House     300kg</a:t>
            </a:r>
            <a:endParaRPr kumimoji="1" lang="ja-JP" altLang="en-US" dirty="0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99182"/>
            <a:ext cx="2309145" cy="2574128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6367575" y="5024895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1.8x2.7x2.4m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240619" y="6319914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Super house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924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4189839" y="2795626"/>
            <a:ext cx="1584176" cy="151216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987824" y="1673421"/>
            <a:ext cx="3744416" cy="352839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568500" y="3259341"/>
            <a:ext cx="2232248" cy="1800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5364088" y="3933056"/>
            <a:ext cx="936104" cy="14401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549879" y="1961453"/>
            <a:ext cx="792088" cy="7200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856532" y="3691389"/>
            <a:ext cx="2736304" cy="1798456"/>
          </a:xfrm>
          <a:prstGeom prst="straightConnector1">
            <a:avLst/>
          </a:prstGeom>
          <a:ln w="508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72923" y="5598726"/>
            <a:ext cx="1296144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Detector 2 Point 1</a:t>
            </a:r>
            <a:endParaRPr lang="ja-JP" altLang="en-US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390" y="4277446"/>
            <a:ext cx="136815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Detector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 Point 2</a:t>
            </a:r>
            <a:endParaRPr lang="ja-JP" alt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33091" y="5401219"/>
            <a:ext cx="1296144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Detector 3 Point 3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4128" y="3068960"/>
            <a:ext cx="1540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Containment</a:t>
            </a:r>
          </a:p>
          <a:p>
            <a:r>
              <a:rPr kumimoji="1" lang="en-US" altLang="ja-JP" sz="2000" dirty="0" smtClean="0"/>
              <a:t>Vessel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28940" y="2107213"/>
            <a:ext cx="19890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Fuel Storage Pool</a:t>
            </a:r>
            <a:endParaRPr kumimoji="1" lang="ja-JP" altLang="en-US" sz="2000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856532" y="3403357"/>
            <a:ext cx="2059181" cy="20162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 rot="19587219">
            <a:off x="3000396" y="4458671"/>
            <a:ext cx="132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Periods 1&amp;2</a:t>
            </a:r>
            <a:endParaRPr kumimoji="1" lang="ja-JP" alt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Stereo View Periods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 rot="3643109" flipH="1">
            <a:off x="6555415" y="4695940"/>
            <a:ext cx="1552366" cy="1637034"/>
            <a:chOff x="4400200" y="1210938"/>
            <a:chExt cx="3880316" cy="4035771"/>
          </a:xfrm>
        </p:grpSpPr>
        <p:grpSp>
          <p:nvGrpSpPr>
            <p:cNvPr id="20" name="グループ化 19"/>
            <p:cNvGrpSpPr/>
            <p:nvPr/>
          </p:nvGrpSpPr>
          <p:grpSpPr>
            <a:xfrm flipH="1">
              <a:off x="4424360" y="1210938"/>
              <a:ext cx="3716337" cy="3395202"/>
              <a:chOff x="5600579" y="2133767"/>
              <a:chExt cx="3187492" cy="3395202"/>
            </a:xfrm>
          </p:grpSpPr>
          <p:sp>
            <p:nvSpPr>
              <p:cNvPr id="30" name="直方体 33"/>
              <p:cNvSpPr>
                <a:spLocks noChangeArrowheads="1"/>
              </p:cNvSpPr>
              <p:nvPr/>
            </p:nvSpPr>
            <p:spPr bwMode="auto">
              <a:xfrm>
                <a:off x="7592820" y="3173350"/>
                <a:ext cx="347788" cy="677404"/>
              </a:xfrm>
              <a:prstGeom prst="cube">
                <a:avLst>
                  <a:gd name="adj" fmla="val 52310"/>
                </a:avLst>
              </a:prstGeom>
              <a:solidFill>
                <a:srgbClr val="F2F2F2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ja-JP" altLang="en-US" sz="1000"/>
              </a:p>
            </p:txBody>
          </p:sp>
          <p:sp>
            <p:nvSpPr>
              <p:cNvPr id="31" name="直方体 30"/>
              <p:cNvSpPr/>
              <p:nvPr/>
            </p:nvSpPr>
            <p:spPr bwMode="auto">
              <a:xfrm>
                <a:off x="6479890" y="4794121"/>
                <a:ext cx="1885943" cy="2832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32" name="L 字 31"/>
              <p:cNvSpPr/>
              <p:nvPr/>
            </p:nvSpPr>
            <p:spPr bwMode="auto">
              <a:xfrm>
                <a:off x="6422987" y="3998473"/>
                <a:ext cx="570389" cy="1004182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33" name="L 字 32"/>
              <p:cNvSpPr/>
              <p:nvPr/>
            </p:nvSpPr>
            <p:spPr bwMode="auto">
              <a:xfrm flipH="1">
                <a:off x="7794089" y="3998472"/>
                <a:ext cx="508066" cy="1004183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34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7007386" y="2679362"/>
                <a:ext cx="635091" cy="293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000"/>
              </a:p>
            </p:txBody>
          </p:sp>
          <p:grpSp>
            <p:nvGrpSpPr>
              <p:cNvPr id="35" name="グループ化 13"/>
              <p:cNvGrpSpPr>
                <a:grpSpLocks/>
              </p:cNvGrpSpPr>
              <p:nvPr/>
            </p:nvGrpSpPr>
            <p:grpSpPr bwMode="auto">
              <a:xfrm>
                <a:off x="7718083" y="3025224"/>
                <a:ext cx="522443" cy="2248107"/>
                <a:chOff x="2228288" y="3531818"/>
                <a:chExt cx="681616" cy="2700422"/>
              </a:xfrm>
            </p:grpSpPr>
            <p:sp>
              <p:nvSpPr>
                <p:cNvPr id="54" name="直方体 67"/>
                <p:cNvSpPr>
                  <a:spLocks noChangeArrowheads="1"/>
                </p:cNvSpPr>
                <p:nvPr/>
              </p:nvSpPr>
              <p:spPr bwMode="auto">
                <a:xfrm>
                  <a:off x="2228288" y="3531818"/>
                  <a:ext cx="572118" cy="2664296"/>
                </a:xfrm>
                <a:prstGeom prst="cube">
                  <a:avLst>
                    <a:gd name="adj" fmla="val 83523"/>
                  </a:avLst>
                </a:prstGeom>
                <a:solidFill>
                  <a:srgbClr val="C6D9F1"/>
                </a:solidFill>
                <a:ln w="25400">
                  <a:solidFill>
                    <a:srgbClr val="C6D9F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 sz="1000"/>
                </a:p>
              </p:txBody>
            </p:sp>
            <p:sp>
              <p:nvSpPr>
                <p:cNvPr id="55" name="直方体 68"/>
                <p:cNvSpPr>
                  <a:spLocks noChangeArrowheads="1"/>
                </p:cNvSpPr>
                <p:nvPr/>
              </p:nvSpPr>
              <p:spPr bwMode="auto">
                <a:xfrm>
                  <a:off x="2337786" y="3567944"/>
                  <a:ext cx="572118" cy="2664296"/>
                </a:xfrm>
                <a:prstGeom prst="cube">
                  <a:avLst>
                    <a:gd name="adj" fmla="val 83523"/>
                  </a:avLst>
                </a:prstGeom>
                <a:solidFill>
                  <a:srgbClr val="C6D9F1"/>
                </a:solidFill>
                <a:ln w="25400">
                  <a:solidFill>
                    <a:srgbClr val="C6D9F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 sz="1000"/>
                </a:p>
              </p:txBody>
            </p:sp>
          </p:grpSp>
          <p:sp>
            <p:nvSpPr>
              <p:cNvPr id="36" name="テキスト ボックス 88"/>
              <p:cNvSpPr txBox="1">
                <a:spLocks noChangeArrowheads="1"/>
              </p:cNvSpPr>
              <p:nvPr/>
            </p:nvSpPr>
            <p:spPr bwMode="auto">
              <a:xfrm>
                <a:off x="7937341" y="3197404"/>
                <a:ext cx="627531" cy="308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000"/>
              </a:p>
            </p:txBody>
          </p:sp>
          <p:cxnSp>
            <p:nvCxnSpPr>
              <p:cNvPr id="37" name="直線矢印コネクタ 36"/>
              <p:cNvCxnSpPr>
                <a:cxnSpLocks noChangeShapeType="1"/>
              </p:cNvCxnSpPr>
              <p:nvPr/>
            </p:nvCxnSpPr>
            <p:spPr bwMode="auto">
              <a:xfrm flipH="1">
                <a:off x="6243764" y="4310931"/>
                <a:ext cx="272182" cy="67669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 type="arrow" w="med" len="med"/>
              </a:ln>
            </p:spPr>
          </p:cxnSp>
          <p:grpSp>
            <p:nvGrpSpPr>
              <p:cNvPr id="38" name="グループ化 44"/>
              <p:cNvGrpSpPr>
                <a:grpSpLocks/>
              </p:cNvGrpSpPr>
              <p:nvPr/>
            </p:nvGrpSpPr>
            <p:grpSpPr bwMode="auto">
              <a:xfrm>
                <a:off x="6114458" y="2512482"/>
                <a:ext cx="549627" cy="2234534"/>
                <a:chOff x="2316052" y="2284117"/>
                <a:chExt cx="717082" cy="2675052"/>
              </a:xfrm>
            </p:grpSpPr>
            <p:sp>
              <p:nvSpPr>
                <p:cNvPr id="52" name="直方体 65"/>
                <p:cNvSpPr>
                  <a:spLocks noChangeArrowheads="1"/>
                </p:cNvSpPr>
                <p:nvPr/>
              </p:nvSpPr>
              <p:spPr bwMode="auto">
                <a:xfrm>
                  <a:off x="2316052" y="2284117"/>
                  <a:ext cx="572118" cy="2664296"/>
                </a:xfrm>
                <a:prstGeom prst="cube">
                  <a:avLst>
                    <a:gd name="adj" fmla="val 83523"/>
                  </a:avLst>
                </a:prstGeom>
                <a:solidFill>
                  <a:srgbClr val="C6D9F1"/>
                </a:solidFill>
                <a:ln w="25400">
                  <a:solidFill>
                    <a:srgbClr val="C6D9F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 sz="1000"/>
                </a:p>
              </p:txBody>
            </p:sp>
            <p:sp>
              <p:nvSpPr>
                <p:cNvPr id="53" name="直方体 66"/>
                <p:cNvSpPr>
                  <a:spLocks noChangeArrowheads="1"/>
                </p:cNvSpPr>
                <p:nvPr/>
              </p:nvSpPr>
              <p:spPr bwMode="auto">
                <a:xfrm>
                  <a:off x="2461016" y="2294873"/>
                  <a:ext cx="572118" cy="2664296"/>
                </a:xfrm>
                <a:prstGeom prst="cube">
                  <a:avLst>
                    <a:gd name="adj" fmla="val 83523"/>
                  </a:avLst>
                </a:prstGeom>
                <a:solidFill>
                  <a:srgbClr val="C6D9F1"/>
                </a:solidFill>
                <a:ln w="25400">
                  <a:solidFill>
                    <a:srgbClr val="C6D9F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 sz="1000"/>
                </a:p>
              </p:txBody>
            </p:sp>
          </p:grpSp>
          <p:sp>
            <p:nvSpPr>
              <p:cNvPr id="39" name="直方体 45"/>
              <p:cNvSpPr>
                <a:spLocks noChangeArrowheads="1"/>
              </p:cNvSpPr>
              <p:nvPr/>
            </p:nvSpPr>
            <p:spPr bwMode="auto">
              <a:xfrm>
                <a:off x="6299031" y="2743018"/>
                <a:ext cx="347788" cy="657851"/>
              </a:xfrm>
              <a:prstGeom prst="cube">
                <a:avLst>
                  <a:gd name="adj" fmla="val 52310"/>
                </a:avLst>
              </a:prstGeom>
              <a:solidFill>
                <a:srgbClr val="F2F2F2"/>
              </a:solidFill>
              <a:ln w="254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ja-JP" altLang="en-US" sz="1000"/>
              </a:p>
            </p:txBody>
          </p:sp>
          <p:sp>
            <p:nvSpPr>
              <p:cNvPr id="40" name="Text Box 13"/>
              <p:cNvSpPr txBox="1">
                <a:spLocks noChangeArrowheads="1"/>
              </p:cNvSpPr>
              <p:nvPr/>
            </p:nvSpPr>
            <p:spPr bwMode="auto">
              <a:xfrm rot="19128354">
                <a:off x="6122794" y="4461306"/>
                <a:ext cx="831667" cy="293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000"/>
              </a:p>
            </p:txBody>
          </p:sp>
          <p:pic>
            <p:nvPicPr>
              <p:cNvPr id="41" name="Picture 4" descr="deskpaso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79085" y="4361245"/>
                <a:ext cx="846788" cy="864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Text Box 1"/>
              <p:cNvSpPr txBox="1">
                <a:spLocks noChangeArrowheads="1"/>
              </p:cNvSpPr>
              <p:nvPr/>
            </p:nvSpPr>
            <p:spPr bwMode="auto">
              <a:xfrm rot="19000521">
                <a:off x="7755886" y="4341006"/>
                <a:ext cx="824107" cy="30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000"/>
              </a:p>
            </p:txBody>
          </p:sp>
          <p:sp>
            <p:nvSpPr>
              <p:cNvPr id="43" name="L 字 42"/>
              <p:cNvSpPr/>
              <p:nvPr/>
            </p:nvSpPr>
            <p:spPr bwMode="auto">
              <a:xfrm>
                <a:off x="6078856" y="4566229"/>
                <a:ext cx="571744" cy="915469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44" name="L 字 43"/>
              <p:cNvSpPr/>
              <p:nvPr/>
            </p:nvSpPr>
            <p:spPr bwMode="auto">
              <a:xfrm flipH="1">
                <a:off x="7416253" y="4566229"/>
                <a:ext cx="508066" cy="96274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45" name="直方体 44"/>
              <p:cNvSpPr/>
              <p:nvPr/>
            </p:nvSpPr>
            <p:spPr bwMode="auto">
              <a:xfrm>
                <a:off x="6078857" y="5418521"/>
                <a:ext cx="1887298" cy="10162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cxnSp>
            <p:nvCxnSpPr>
              <p:cNvPr id="46" name="直線矢印コネクタ 43"/>
              <p:cNvCxnSpPr>
                <a:cxnSpLocks noChangeShapeType="1"/>
              </p:cNvCxnSpPr>
              <p:nvPr/>
            </p:nvCxnSpPr>
            <p:spPr bwMode="auto">
              <a:xfrm>
                <a:off x="6161079" y="4210559"/>
                <a:ext cx="1650874" cy="9733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47" name="テキスト ボックス 80"/>
              <p:cNvSpPr txBox="1">
                <a:spLocks noChangeArrowheads="1"/>
              </p:cNvSpPr>
              <p:nvPr/>
            </p:nvSpPr>
            <p:spPr bwMode="auto">
              <a:xfrm>
                <a:off x="6440502" y="2620092"/>
                <a:ext cx="928253" cy="578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000" dirty="0" smtClean="0"/>
                  <a:t>DAQ1</a:t>
                </a:r>
                <a:endParaRPr lang="ja-JP" altLang="en-US" sz="1000" dirty="0"/>
              </a:p>
            </p:txBody>
          </p:sp>
          <p:sp>
            <p:nvSpPr>
              <p:cNvPr id="48" name="テキスト ボックス 88"/>
              <p:cNvSpPr txBox="1">
                <a:spLocks noChangeArrowheads="1"/>
              </p:cNvSpPr>
              <p:nvPr/>
            </p:nvSpPr>
            <p:spPr bwMode="auto">
              <a:xfrm>
                <a:off x="6961995" y="2974724"/>
                <a:ext cx="928253" cy="578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000" dirty="0" smtClean="0"/>
                  <a:t>DAQ2</a:t>
                </a:r>
                <a:endParaRPr lang="ja-JP" altLang="en-US" sz="1000" dirty="0"/>
              </a:p>
            </p:txBody>
          </p:sp>
          <p:sp>
            <p:nvSpPr>
              <p:cNvPr id="4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600579" y="2133767"/>
                <a:ext cx="1223275" cy="578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000" dirty="0">
                    <a:latin typeface="Calibri" pitchFamily="34" charset="0"/>
                  </a:rPr>
                  <a:t>XY unit </a:t>
                </a:r>
                <a:r>
                  <a:rPr lang="en-US" altLang="ja-JP" sz="1000" dirty="0" smtClean="0">
                    <a:latin typeface="Calibri" pitchFamily="34" charset="0"/>
                  </a:rPr>
                  <a:t>1</a:t>
                </a:r>
                <a:endParaRPr lang="ja-JP" altLang="en-US" sz="1000" dirty="0">
                  <a:latin typeface="Calibri" pitchFamily="34" charset="0"/>
                </a:endParaRPr>
              </a:p>
            </p:txBody>
          </p:sp>
          <p:sp>
            <p:nvSpPr>
              <p:cNvPr id="50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6731540" y="3419520"/>
                <a:ext cx="855258" cy="578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000" dirty="0">
                    <a:latin typeface="Calibri" pitchFamily="34" charset="0"/>
                  </a:rPr>
                  <a:t>1.5m</a:t>
                </a:r>
                <a:endParaRPr lang="ja-JP" altLang="en-US" sz="1000" dirty="0">
                  <a:latin typeface="Calibri" pitchFamily="34" charset="0"/>
                </a:endParaRPr>
              </a:p>
            </p:txBody>
          </p:sp>
          <p:sp>
            <p:nvSpPr>
              <p:cNvPr id="5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692277" y="2403056"/>
                <a:ext cx="1095794" cy="940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000" dirty="0">
                    <a:latin typeface="Calibri" pitchFamily="34" charset="0"/>
                  </a:rPr>
                  <a:t>XY unit </a:t>
                </a:r>
                <a:r>
                  <a:rPr lang="en-US" altLang="ja-JP" sz="1000" dirty="0" smtClean="0">
                    <a:latin typeface="Calibri" pitchFamily="34" charset="0"/>
                  </a:rPr>
                  <a:t>2</a:t>
                </a:r>
                <a:endParaRPr lang="ja-JP" altLang="en-US" sz="1000" dirty="0">
                  <a:latin typeface="Calibri" pitchFamily="34" charset="0"/>
                </a:endParaRPr>
              </a:p>
            </p:txBody>
          </p:sp>
        </p:grpSp>
        <p:cxnSp>
          <p:nvCxnSpPr>
            <p:cNvPr id="21" name="直線矢印コネクタ 20"/>
            <p:cNvCxnSpPr/>
            <p:nvPr/>
          </p:nvCxnSpPr>
          <p:spPr>
            <a:xfrm>
              <a:off x="5382641" y="4718722"/>
              <a:ext cx="22241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5987820" y="4667785"/>
              <a:ext cx="990064" cy="57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1900</a:t>
              </a:r>
              <a:endParaRPr kumimoji="1" lang="ja-JP" altLang="en-US" sz="1000" dirty="0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H="1" flipV="1">
              <a:off x="4707001" y="4101409"/>
              <a:ext cx="628412" cy="74189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 rot="2878213">
              <a:off x="4146381" y="4321269"/>
              <a:ext cx="1052315" cy="544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1300</a:t>
              </a:r>
              <a:endParaRPr kumimoji="1" lang="ja-JP" altLang="en-US" sz="1000" dirty="0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 flipV="1">
              <a:off x="7832985" y="2049765"/>
              <a:ext cx="17289" cy="258300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 rot="5400000">
              <a:off x="7482020" y="3631767"/>
              <a:ext cx="1052315" cy="544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1600</a:t>
              </a:r>
              <a:endParaRPr kumimoji="1" lang="ja-JP" altLang="en-US" sz="1000" dirty="0"/>
            </a:p>
          </p:txBody>
        </p:sp>
      </p:grpSp>
      <p:pic>
        <p:nvPicPr>
          <p:cNvPr id="56" name="Picture 16" descr="H:\cosmic\ptep_win\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37175">
            <a:off x="-260935" y="5484950"/>
            <a:ext cx="2267411" cy="961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58" y="1124744"/>
            <a:ext cx="43148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Improved DAQ Timing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4917539"/>
            <a:ext cx="158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8ns in Period-1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03" y="1124744"/>
            <a:ext cx="4550655" cy="379279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652120" y="4917539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1ns version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475656" y="5533142"/>
            <a:ext cx="136815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36095" y="5855563"/>
            <a:ext cx="136815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04246" y="5627708"/>
            <a:ext cx="271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Signal stretched to 8ns x N to evaluate coincidence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475656" y="5855563"/>
            <a:ext cx="0" cy="469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27584" y="631863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Unit time stamp (8ns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1ns)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5801388" y="3048451"/>
            <a:ext cx="576064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028375" y="2629362"/>
            <a:ext cx="138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</a:t>
            </a:r>
            <a:r>
              <a:rPr kumimoji="1" lang="en-US" altLang="ja-JP" dirty="0" smtClean="0"/>
              <a:t>ront coming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12890" y="3140968"/>
            <a:ext cx="13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back</a:t>
            </a:r>
            <a:r>
              <a:rPr kumimoji="1" lang="en-US" altLang="ja-JP" dirty="0" smtClean="0"/>
              <a:t> coming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7312890" y="3717032"/>
            <a:ext cx="283446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155610" y="5752128"/>
            <a:ext cx="165927" cy="825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404409" y="5226625"/>
            <a:ext cx="165927" cy="825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07671" y="5353992"/>
            <a:ext cx="1003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Front</a:t>
            </a:r>
          </a:p>
          <a:p>
            <a:r>
              <a:rPr lang="en-US" altLang="ja-JP" dirty="0" smtClean="0"/>
              <a:t>(reactor)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5840523" y="5411291"/>
            <a:ext cx="2115287" cy="71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6031509" y="5801578"/>
            <a:ext cx="1692948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Timing resolution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2" y="1052736"/>
            <a:ext cx="7059116" cy="478721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55776" y="5971720"/>
            <a:ext cx="4702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Corrected for track angle and signal propagation</a:t>
            </a:r>
          </a:p>
          <a:p>
            <a:r>
              <a:rPr kumimoji="1" lang="en-US" altLang="ja-JP" dirty="0" smtClean="0"/>
              <a:t>Timing resolution=1.4-1.7 ns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93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New planes with FNAL scintillator bars</a:t>
            </a:r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616597" y="1844824"/>
            <a:ext cx="5544616" cy="1504184"/>
          </a:xfrm>
          <a:prstGeom prst="cube">
            <a:avLst>
              <a:gd name="adj" fmla="val 8940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直方体 7"/>
          <p:cNvSpPr/>
          <p:nvPr/>
        </p:nvSpPr>
        <p:spPr>
          <a:xfrm flipV="1">
            <a:off x="4860032" y="3212976"/>
            <a:ext cx="360040" cy="72008"/>
          </a:xfrm>
          <a:prstGeom prst="cube">
            <a:avLst/>
          </a:prstGeom>
          <a:solidFill>
            <a:srgbClr val="FFFF0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5576" y="4540478"/>
            <a:ext cx="4914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9.5mm</a:t>
            </a:r>
            <a:r>
              <a:rPr kumimoji="1" lang="ja-JP" altLang="en-US" dirty="0" smtClean="0"/>
              <a:t>□</a:t>
            </a:r>
            <a:r>
              <a:rPr lang="ja-JP" altLang="en-US" dirty="0"/>
              <a:t> </a:t>
            </a:r>
            <a:r>
              <a:rPr lang="en-US" altLang="ja-JP" dirty="0" smtClean="0"/>
              <a:t>scintillator, extruded with 3mm</a:t>
            </a:r>
            <a:r>
              <a:rPr lang="ja-JP" altLang="en-US" dirty="0"/>
              <a:t> </a:t>
            </a:r>
            <a:r>
              <a:rPr lang="en-US" altLang="ja-JP" dirty="0" err="1" smtClean="0"/>
              <a:t>dia</a:t>
            </a:r>
            <a:r>
              <a:rPr lang="en-US" altLang="ja-JP" dirty="0" smtClean="0"/>
              <a:t> hole </a:t>
            </a:r>
          </a:p>
          <a:p>
            <a:r>
              <a:rPr kumimoji="1" lang="en-US" altLang="ja-JP" dirty="0" smtClean="0"/>
              <a:t>4 sides coated with TiO2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051720" y="3717032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51720" y="34197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10mm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96136" y="3140968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WLS fiber</a:t>
            </a:r>
          </a:p>
          <a:p>
            <a:r>
              <a:rPr lang="en-US" altLang="ja-JP" dirty="0" smtClean="0"/>
              <a:t> (1mm</a:t>
            </a:r>
            <a:r>
              <a:rPr lang="ja-JP" altLang="en-US" dirty="0"/>
              <a:t> </a:t>
            </a:r>
            <a:r>
              <a:rPr lang="en-US" altLang="ja-JP" dirty="0" err="1" smtClean="0"/>
              <a:t>dia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60942" y="1340768"/>
            <a:ext cx="314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Scintillator (1m </a:t>
            </a:r>
            <a:r>
              <a:rPr lang="ja-JP" altLang="en-US" dirty="0" smtClean="0"/>
              <a:t>ｘ </a:t>
            </a:r>
            <a:r>
              <a:rPr lang="en-US" altLang="ja-JP" dirty="0" smtClean="0"/>
              <a:t>1m </a:t>
            </a:r>
            <a:r>
              <a:rPr lang="ja-JP" altLang="en-US" dirty="0" err="1" smtClean="0"/>
              <a:t>ｘ</a:t>
            </a:r>
            <a:r>
              <a:rPr lang="ja-JP" altLang="en-US" dirty="0" smtClean="0"/>
              <a:t> </a:t>
            </a:r>
            <a:r>
              <a:rPr lang="en-US" altLang="ja-JP" dirty="0" smtClean="0"/>
              <a:t>10mm)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2996877" y="1646725"/>
            <a:ext cx="152379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 flipV="1">
            <a:off x="5364088" y="3231055"/>
            <a:ext cx="360040" cy="12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直線矢印コネクタ 2048"/>
          <p:cNvCxnSpPr/>
          <p:nvPr/>
        </p:nvCxnSpPr>
        <p:spPr>
          <a:xfrm flipH="1" flipV="1">
            <a:off x="6041296" y="2067846"/>
            <a:ext cx="474920" cy="28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テキスト ボックス 2050"/>
          <p:cNvSpPr txBox="1"/>
          <p:nvPr/>
        </p:nvSpPr>
        <p:spPr>
          <a:xfrm>
            <a:off x="6516216" y="2204864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MPPC</a:t>
            </a:r>
          </a:p>
          <a:p>
            <a:r>
              <a:rPr kumimoji="1" lang="en-US" altLang="ja-JP" dirty="0" smtClean="0"/>
              <a:t>(1.3 mm</a:t>
            </a:r>
            <a:r>
              <a:rPr kumimoji="1" lang="ja-JP" altLang="en-US" dirty="0" smtClean="0"/>
              <a:t>□</a:t>
            </a:r>
            <a:r>
              <a:rPr lang="en-US" altLang="ja-JP" dirty="0" smtClean="0"/>
              <a:t>sensor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053" name="直方体 2052"/>
          <p:cNvSpPr/>
          <p:nvPr/>
        </p:nvSpPr>
        <p:spPr>
          <a:xfrm>
            <a:off x="5958153" y="1952836"/>
            <a:ext cx="108013" cy="216024"/>
          </a:xfrm>
          <a:prstGeom prst="cube">
            <a:avLst>
              <a:gd name="adj" fmla="val 46561"/>
            </a:avLst>
          </a:prstGeom>
          <a:solidFill>
            <a:schemeClr val="accent6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直方体 40"/>
          <p:cNvSpPr/>
          <p:nvPr/>
        </p:nvSpPr>
        <p:spPr>
          <a:xfrm>
            <a:off x="5763840" y="2182576"/>
            <a:ext cx="108013" cy="216024"/>
          </a:xfrm>
          <a:prstGeom prst="cube">
            <a:avLst>
              <a:gd name="adj" fmla="val 46561"/>
            </a:avLst>
          </a:prstGeom>
          <a:solidFill>
            <a:schemeClr val="accent6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直方体 41"/>
          <p:cNvSpPr/>
          <p:nvPr/>
        </p:nvSpPr>
        <p:spPr>
          <a:xfrm>
            <a:off x="5524830" y="2398600"/>
            <a:ext cx="108013" cy="216024"/>
          </a:xfrm>
          <a:prstGeom prst="cube">
            <a:avLst>
              <a:gd name="adj" fmla="val 46561"/>
            </a:avLst>
          </a:prstGeom>
          <a:solidFill>
            <a:schemeClr val="accent6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55" name="直線コネクタ 2054"/>
          <p:cNvCxnSpPr/>
          <p:nvPr/>
        </p:nvCxnSpPr>
        <p:spPr>
          <a:xfrm>
            <a:off x="5682839" y="2354014"/>
            <a:ext cx="0" cy="1663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1691483" y="2115284"/>
            <a:ext cx="42071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898666" y="2124284"/>
            <a:ext cx="0" cy="1663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893285" y="2924944"/>
            <a:ext cx="42071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5100468" y="2924944"/>
            <a:ext cx="0" cy="1663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テキスト ボックス 2057"/>
          <p:cNvSpPr txBox="1"/>
          <p:nvPr/>
        </p:nvSpPr>
        <p:spPr>
          <a:xfrm>
            <a:off x="616597" y="5517232"/>
            <a:ext cx="791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Scintillator bars w/ paint fabricated by FNAL (group of Anna-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Pla</a:t>
            </a:r>
            <a:r>
              <a:rPr kumimoji="1" lang="en-US" altLang="ja-JP" dirty="0" smtClean="0">
                <a:solidFill>
                  <a:srgbClr val="0070C0"/>
                </a:solidFill>
              </a:rPr>
              <a:t>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2060" name="直線矢印コネクタ 2059"/>
          <p:cNvCxnSpPr/>
          <p:nvPr/>
        </p:nvCxnSpPr>
        <p:spPr>
          <a:xfrm>
            <a:off x="1259632" y="2024844"/>
            <a:ext cx="288032" cy="22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テキスト ボックス 2060"/>
          <p:cNvSpPr txBox="1"/>
          <p:nvPr/>
        </p:nvSpPr>
        <p:spPr>
          <a:xfrm>
            <a:off x="347859" y="1547500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TiO2 paint</a:t>
            </a:r>
            <a:endParaRPr kumimoji="1" lang="ja-JP" altLang="en-US" dirty="0"/>
          </a:p>
        </p:txBody>
      </p:sp>
      <p:grpSp>
        <p:nvGrpSpPr>
          <p:cNvPr id="3" name="グループ化 35"/>
          <p:cNvGrpSpPr/>
          <p:nvPr/>
        </p:nvGrpSpPr>
        <p:grpSpPr>
          <a:xfrm>
            <a:off x="1043608" y="3789040"/>
            <a:ext cx="720080" cy="720080"/>
            <a:chOff x="1043608" y="3789040"/>
            <a:chExt cx="720080" cy="720080"/>
          </a:xfrm>
        </p:grpSpPr>
        <p:sp>
          <p:nvSpPr>
            <p:cNvPr id="35" name="正方形/長方形 34"/>
            <p:cNvSpPr/>
            <p:nvPr/>
          </p:nvSpPr>
          <p:spPr>
            <a:xfrm>
              <a:off x="1043608" y="3789040"/>
              <a:ext cx="720080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115616" y="3861048"/>
              <a:ext cx="576064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331640" y="4077072"/>
              <a:ext cx="144016" cy="144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36"/>
          <p:cNvGrpSpPr/>
          <p:nvPr/>
        </p:nvGrpSpPr>
        <p:grpSpPr>
          <a:xfrm>
            <a:off x="1763688" y="3789040"/>
            <a:ext cx="720080" cy="720080"/>
            <a:chOff x="1043608" y="3789040"/>
            <a:chExt cx="720080" cy="720080"/>
          </a:xfrm>
        </p:grpSpPr>
        <p:sp>
          <p:nvSpPr>
            <p:cNvPr id="38" name="正方形/長方形 37"/>
            <p:cNvSpPr/>
            <p:nvPr/>
          </p:nvSpPr>
          <p:spPr>
            <a:xfrm>
              <a:off x="1043608" y="3789040"/>
              <a:ext cx="720080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1115616" y="3861048"/>
              <a:ext cx="576064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331640" y="4077072"/>
              <a:ext cx="144016" cy="144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43"/>
          <p:cNvGrpSpPr/>
          <p:nvPr/>
        </p:nvGrpSpPr>
        <p:grpSpPr>
          <a:xfrm>
            <a:off x="2483768" y="3789040"/>
            <a:ext cx="720080" cy="720080"/>
            <a:chOff x="1043608" y="3789040"/>
            <a:chExt cx="720080" cy="720080"/>
          </a:xfrm>
        </p:grpSpPr>
        <p:sp>
          <p:nvSpPr>
            <p:cNvPr id="45" name="正方形/長方形 44"/>
            <p:cNvSpPr/>
            <p:nvPr/>
          </p:nvSpPr>
          <p:spPr>
            <a:xfrm>
              <a:off x="1043608" y="3789040"/>
              <a:ext cx="720080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115616" y="3861048"/>
              <a:ext cx="576064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331640" y="4077072"/>
              <a:ext cx="144016" cy="144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51"/>
          <p:cNvGrpSpPr/>
          <p:nvPr/>
        </p:nvGrpSpPr>
        <p:grpSpPr>
          <a:xfrm>
            <a:off x="3203848" y="3789040"/>
            <a:ext cx="720080" cy="720080"/>
            <a:chOff x="1043608" y="3789040"/>
            <a:chExt cx="720080" cy="720080"/>
          </a:xfrm>
        </p:grpSpPr>
        <p:sp>
          <p:nvSpPr>
            <p:cNvPr id="53" name="正方形/長方形 52"/>
            <p:cNvSpPr/>
            <p:nvPr/>
          </p:nvSpPr>
          <p:spPr>
            <a:xfrm>
              <a:off x="1043608" y="3789040"/>
              <a:ext cx="720080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1115616" y="3861048"/>
              <a:ext cx="576064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331640" y="40770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55"/>
          <p:cNvGrpSpPr/>
          <p:nvPr/>
        </p:nvGrpSpPr>
        <p:grpSpPr>
          <a:xfrm>
            <a:off x="3923928" y="3789040"/>
            <a:ext cx="720080" cy="720080"/>
            <a:chOff x="1043608" y="3789040"/>
            <a:chExt cx="720080" cy="720080"/>
          </a:xfrm>
        </p:grpSpPr>
        <p:sp>
          <p:nvSpPr>
            <p:cNvPr id="57" name="正方形/長方形 56"/>
            <p:cNvSpPr/>
            <p:nvPr/>
          </p:nvSpPr>
          <p:spPr>
            <a:xfrm>
              <a:off x="1043608" y="3789040"/>
              <a:ext cx="720080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1115616" y="3861048"/>
              <a:ext cx="576064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331640" y="407707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直方体 60"/>
          <p:cNvSpPr/>
          <p:nvPr/>
        </p:nvSpPr>
        <p:spPr>
          <a:xfrm flipV="1">
            <a:off x="5012432" y="3068960"/>
            <a:ext cx="360040" cy="72008"/>
          </a:xfrm>
          <a:prstGeom prst="cube">
            <a:avLst/>
          </a:prstGeom>
          <a:solidFill>
            <a:srgbClr val="FFFF0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直方体 61"/>
          <p:cNvSpPr/>
          <p:nvPr/>
        </p:nvSpPr>
        <p:spPr>
          <a:xfrm>
            <a:off x="5220072" y="2807218"/>
            <a:ext cx="45719" cy="79252"/>
          </a:xfrm>
          <a:prstGeom prst="cube">
            <a:avLst/>
          </a:prstGeom>
          <a:solidFill>
            <a:srgbClr val="FFFF0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直方体 62"/>
          <p:cNvSpPr/>
          <p:nvPr/>
        </p:nvSpPr>
        <p:spPr>
          <a:xfrm>
            <a:off x="5102345" y="2924944"/>
            <a:ext cx="45719" cy="79252"/>
          </a:xfrm>
          <a:prstGeom prst="cube">
            <a:avLst/>
          </a:prstGeom>
          <a:solidFill>
            <a:srgbClr val="FFFF0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直方体 63"/>
          <p:cNvSpPr/>
          <p:nvPr/>
        </p:nvSpPr>
        <p:spPr>
          <a:xfrm>
            <a:off x="5334702" y="2700689"/>
            <a:ext cx="45719" cy="79252"/>
          </a:xfrm>
          <a:prstGeom prst="cube">
            <a:avLst/>
          </a:prstGeom>
          <a:solidFill>
            <a:srgbClr val="FFFF0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3038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スライド番号プレースホル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651503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Light yield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pic>
        <p:nvPicPr>
          <p:cNvPr id="6" name="図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1" y="1551257"/>
            <a:ext cx="4159359" cy="3672408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7054"/>
            <a:ext cx="2508161" cy="3483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344430" y="242088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D=75cm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9108" y="1166088"/>
            <a:ext cx="540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Light yield was measured using penetrating Sr-90 </a:t>
            </a:r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dirty="0" smtClean="0"/>
              <a:t>-rays</a:t>
            </a:r>
            <a:endParaRPr kumimoji="1"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641637" y="5392443"/>
            <a:ext cx="8476521" cy="1241640"/>
            <a:chOff x="641637" y="5392443"/>
            <a:chExt cx="8476521" cy="1241640"/>
          </a:xfrm>
        </p:grpSpPr>
        <p:sp>
          <p:nvSpPr>
            <p:cNvPr id="10" name="正方形/長方形 9"/>
            <p:cNvSpPr/>
            <p:nvPr/>
          </p:nvSpPr>
          <p:spPr>
            <a:xfrm>
              <a:off x="1043608" y="5801575"/>
              <a:ext cx="5547702" cy="251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 flipV="1">
              <a:off x="6591310" y="5899873"/>
              <a:ext cx="355082" cy="457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946392" y="5867739"/>
              <a:ext cx="45719" cy="1535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923928" y="6165304"/>
              <a:ext cx="204554" cy="99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984978" y="6285712"/>
              <a:ext cx="112889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251291" y="603036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5x10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923928" y="5494278"/>
              <a:ext cx="230155" cy="2863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128482" y="5392443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Sr-90</a:t>
              </a:r>
              <a:endParaRPr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680932" y="5494278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MPPC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181417" y="6264751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MPPC</a:t>
              </a:r>
              <a:endParaRPr kumimoji="1" lang="ja-JP" altLang="en-US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971600" y="5801575"/>
              <a:ext cx="72008" cy="2728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41637" y="5452780"/>
              <a:ext cx="1289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white paint</a:t>
              </a:r>
              <a:endParaRPr kumimoji="1" lang="ja-JP" altLang="en-US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7079361" y="5937979"/>
              <a:ext cx="688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V="1">
              <a:off x="4118728" y="6358523"/>
              <a:ext cx="131736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7723211" y="5753313"/>
              <a:ext cx="1394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to </a:t>
              </a:r>
              <a:r>
                <a:rPr kumimoji="1" lang="en-US" altLang="ja-JP" dirty="0" err="1" smtClean="0"/>
                <a:t>amp&amp;ADC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523130" y="6144460"/>
              <a:ext cx="1900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to </a:t>
              </a:r>
              <a:r>
                <a:rPr kumimoji="1" lang="en-US" altLang="ja-JP" dirty="0" err="1" smtClean="0"/>
                <a:t>amp&amp;ADC</a:t>
              </a:r>
              <a:r>
                <a:rPr kumimoji="1" lang="en-US" altLang="ja-JP" dirty="0" smtClean="0"/>
                <a:t> gate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7711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Plane uniformity, example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  <p:pic>
        <p:nvPicPr>
          <p:cNvPr id="5" name="図 4" descr="F:\uniformity100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7638"/>
            <a:ext cx="5806702" cy="449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6869121" y="3501008"/>
            <a:ext cx="1594520" cy="1643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869121" y="3665389"/>
            <a:ext cx="1594520" cy="1643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66579" y="33782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89989" y="358319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9835" y="4034720"/>
            <a:ext cx="242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Unit placed horizontally</a:t>
            </a:r>
          </a:p>
          <a:p>
            <a:r>
              <a:rPr lang="en-US" altLang="ja-JP" dirty="0" err="1" smtClean="0"/>
              <a:t>Vth</a:t>
            </a:r>
            <a:r>
              <a:rPr lang="en-US" altLang="ja-JP" dirty="0" smtClean="0"/>
              <a:t> of Y set low when X was in investigation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19835" y="5163000"/>
            <a:ext cx="226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Vth</a:t>
            </a:r>
            <a:r>
              <a:rPr kumimoji="1" lang="en-US" altLang="ja-JP" dirty="0" smtClean="0"/>
              <a:t> was determined to suppress noise 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7164288" y="2924944"/>
            <a:ext cx="432048" cy="1109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7884368" y="2924944"/>
            <a:ext cx="0" cy="102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32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In-situ efficiency measurement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7843" y="1417638"/>
            <a:ext cx="5628653" cy="50829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77" y="5526524"/>
            <a:ext cx="1728192" cy="36749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3951" y="5157192"/>
            <a:ext cx="241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Overall efficiency of U3: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3717032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Select hits in U1,U2,U4</a:t>
            </a:r>
          </a:p>
          <a:p>
            <a:r>
              <a:rPr lang="en-US" altLang="ja-JP" dirty="0"/>
              <a:t>|</a:t>
            </a:r>
            <a:r>
              <a:rPr lang="en-US" altLang="ja-JP" dirty="0" smtClean="0"/>
              <a:t>U2-(U1+U4)/2|&lt;5cm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5949280"/>
            <a:ext cx="210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88-89% in good area</a:t>
            </a:r>
            <a:endParaRPr kumimoji="1" lang="ja-JP" altLang="en-US" dirty="0"/>
          </a:p>
        </p:txBody>
      </p:sp>
      <p:pic>
        <p:nvPicPr>
          <p:cNvPr id="10" name="Picture 16" descr="H:\cosmic\ptep_win\syst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340768"/>
            <a:ext cx="3491879" cy="1481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25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124744" y="24109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124744" y="28681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124744" y="53732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97" name="図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88" y="1124744"/>
            <a:ext cx="4608511" cy="4728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23"/>
          <p:cNvSpPr txBox="1">
            <a:spLocks noChangeArrowheads="1"/>
          </p:cNvSpPr>
          <p:nvPr/>
        </p:nvSpPr>
        <p:spPr bwMode="auto">
          <a:xfrm>
            <a:off x="6353408" y="1788151"/>
            <a:ext cx="2431568" cy="3447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Building Wall</a:t>
            </a:r>
            <a:endParaRPr kumimoji="0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9" name="Oval 15"/>
          <p:cNvSpPr>
            <a:spLocks noChangeArrowheads="1"/>
          </p:cNvSpPr>
          <p:nvPr/>
        </p:nvSpPr>
        <p:spPr bwMode="auto">
          <a:xfrm>
            <a:off x="5580296" y="2250113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0" name="Oval 51"/>
          <p:cNvSpPr>
            <a:spLocks noChangeArrowheads="1"/>
          </p:cNvSpPr>
          <p:nvPr/>
        </p:nvSpPr>
        <p:spPr bwMode="auto">
          <a:xfrm>
            <a:off x="4883785" y="3708251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1" name="Oval 66"/>
          <p:cNvSpPr>
            <a:spLocks noChangeArrowheads="1"/>
          </p:cNvSpPr>
          <p:nvPr/>
        </p:nvSpPr>
        <p:spPr bwMode="auto">
          <a:xfrm>
            <a:off x="4599047" y="4058931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2" name="Oval 52"/>
          <p:cNvSpPr>
            <a:spLocks noChangeArrowheads="1"/>
          </p:cNvSpPr>
          <p:nvPr/>
        </p:nvSpPr>
        <p:spPr bwMode="auto">
          <a:xfrm>
            <a:off x="2882575" y="2092774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3" name="Oval 53"/>
          <p:cNvSpPr>
            <a:spLocks noChangeArrowheads="1"/>
          </p:cNvSpPr>
          <p:nvPr/>
        </p:nvSpPr>
        <p:spPr bwMode="auto">
          <a:xfrm>
            <a:off x="3085753" y="2590520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4" name="Text Box 4"/>
          <p:cNvSpPr txBox="1">
            <a:spLocks noChangeArrowheads="1"/>
          </p:cNvSpPr>
          <p:nvPr/>
        </p:nvSpPr>
        <p:spPr bwMode="auto">
          <a:xfrm>
            <a:off x="5891272" y="3876589"/>
            <a:ext cx="1957600" cy="3037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Pressure Vessel</a:t>
            </a:r>
            <a:endParaRPr kumimoji="0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5" name="Text Box 3"/>
          <p:cNvSpPr txBox="1">
            <a:spLocks noChangeArrowheads="1"/>
          </p:cNvSpPr>
          <p:nvPr/>
        </p:nvSpPr>
        <p:spPr bwMode="auto">
          <a:xfrm>
            <a:off x="5863976" y="2708921"/>
            <a:ext cx="227292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Containment Vessel</a:t>
            </a:r>
            <a:endParaRPr kumimoji="0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6" name="AutoShape 55"/>
          <p:cNvSpPr>
            <a:spLocks noChangeShapeType="1"/>
          </p:cNvSpPr>
          <p:nvPr/>
        </p:nvSpPr>
        <p:spPr bwMode="auto">
          <a:xfrm flipV="1">
            <a:off x="5670783" y="2097713"/>
            <a:ext cx="682625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7" name="AutoShape 67"/>
          <p:cNvSpPr>
            <a:spLocks noChangeShapeType="1"/>
          </p:cNvSpPr>
          <p:nvPr/>
        </p:nvSpPr>
        <p:spPr bwMode="auto">
          <a:xfrm flipV="1">
            <a:off x="4689535" y="4054485"/>
            <a:ext cx="1215121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8" name="AutoShape 58"/>
          <p:cNvSpPr>
            <a:spLocks noChangeShapeType="1"/>
          </p:cNvSpPr>
          <p:nvPr/>
        </p:nvSpPr>
        <p:spPr bwMode="auto">
          <a:xfrm flipV="1">
            <a:off x="4968552" y="3068958"/>
            <a:ext cx="905040" cy="6480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0" name="Text Box 59"/>
          <p:cNvSpPr txBox="1">
            <a:spLocks noChangeArrowheads="1"/>
          </p:cNvSpPr>
          <p:nvPr/>
        </p:nvSpPr>
        <p:spPr bwMode="auto">
          <a:xfrm>
            <a:off x="936105" y="1848640"/>
            <a:ext cx="1188384" cy="2842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Timber</a:t>
            </a:r>
            <a:endParaRPr kumimoji="0" lang="en-US" altLang="ja-JP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1" name="AutoShape 60"/>
          <p:cNvSpPr>
            <a:spLocks noChangeShapeType="1"/>
          </p:cNvSpPr>
          <p:nvPr/>
        </p:nvSpPr>
        <p:spPr bwMode="auto">
          <a:xfrm>
            <a:off x="2124488" y="1950240"/>
            <a:ext cx="790575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2" name="Text Box 61"/>
          <p:cNvSpPr txBox="1">
            <a:spLocks noChangeArrowheads="1"/>
          </p:cNvSpPr>
          <p:nvPr/>
        </p:nvSpPr>
        <p:spPr bwMode="auto">
          <a:xfrm>
            <a:off x="971857" y="2492094"/>
            <a:ext cx="1188384" cy="2842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Beam</a:t>
            </a:r>
            <a:endParaRPr kumimoji="0" lang="en-US" altLang="ja-JP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3" name="AutoShape 62"/>
          <p:cNvSpPr>
            <a:spLocks noChangeShapeType="1"/>
          </p:cNvSpPr>
          <p:nvPr/>
        </p:nvSpPr>
        <p:spPr bwMode="auto">
          <a:xfrm>
            <a:off x="2160240" y="2627032"/>
            <a:ext cx="9255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4" name="Text Box 63"/>
          <p:cNvSpPr txBox="1">
            <a:spLocks noChangeArrowheads="1"/>
          </p:cNvSpPr>
          <p:nvPr/>
        </p:nvSpPr>
        <p:spPr bwMode="auto">
          <a:xfrm>
            <a:off x="7056784" y="4581128"/>
            <a:ext cx="1728192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Horizontal Plane</a:t>
            </a:r>
            <a:endParaRPr kumimoji="0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5" name="Oval 64"/>
          <p:cNvSpPr>
            <a:spLocks noChangeArrowheads="1"/>
          </p:cNvSpPr>
          <p:nvPr/>
        </p:nvSpPr>
        <p:spPr bwMode="auto">
          <a:xfrm>
            <a:off x="6768752" y="485068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6" name="AutoShape 65"/>
          <p:cNvSpPr>
            <a:spLocks noChangeShapeType="1"/>
          </p:cNvSpPr>
          <p:nvPr/>
        </p:nvSpPr>
        <p:spPr bwMode="auto">
          <a:xfrm flipV="1">
            <a:off x="6840760" y="4869159"/>
            <a:ext cx="218058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7" name="Rectangle 6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78" name="Rectangle 7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79" name="Rectangle 76"/>
          <p:cNvSpPr>
            <a:spLocks noChangeArrowheads="1"/>
          </p:cNvSpPr>
          <p:nvPr/>
        </p:nvSpPr>
        <p:spPr bwMode="auto">
          <a:xfrm>
            <a:off x="36512" y="28700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80" name="タイトル 20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Point 1 View</a:t>
            </a:r>
            <a:endParaRPr kumimoji="1" lang="ja-JP" altLang="en-US" dirty="0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pic>
        <p:nvPicPr>
          <p:cNvPr id="29" name="Picture 7" descr="http://www.japc.co.jp/plant/images/plant_guide_tokai_tokai2_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9" y="4553744"/>
            <a:ext cx="3571597" cy="2304256"/>
          </a:xfrm>
          <a:prstGeom prst="rect">
            <a:avLst/>
          </a:prstGeom>
          <a:noFill/>
        </p:spPr>
      </p:pic>
      <p:sp>
        <p:nvSpPr>
          <p:cNvPr id="30" name="テキスト ボックス 29"/>
          <p:cNvSpPr txBox="1"/>
          <p:nvPr/>
        </p:nvSpPr>
        <p:spPr>
          <a:xfrm>
            <a:off x="3851920" y="5805264"/>
            <a:ext cx="5117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Acceptance corrected (assuming cos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θ)</a:t>
            </a:r>
          </a:p>
          <a:p>
            <a:r>
              <a:rPr lang="en-US" altLang="ja-JP" dirty="0" smtClean="0"/>
              <a:t>Darkness~ </a:t>
            </a:r>
            <a:r>
              <a:rPr lang="en-US" altLang="ja-JP" dirty="0" err="1" smtClean="0"/>
              <a:t>ln</a:t>
            </a:r>
            <a:r>
              <a:rPr lang="en-US" altLang="ja-JP" dirty="0" smtClean="0"/>
              <a:t>(observed/expected)</a:t>
            </a:r>
          </a:p>
          <a:p>
            <a:r>
              <a:rPr kumimoji="1" lang="en-US" altLang="ja-JP" dirty="0" smtClean="0"/>
              <a:t>                                                   measured empty at KEK</a:t>
            </a:r>
            <a:endParaRPr kumimoji="1" lang="ja-JP" altLang="en-US" dirty="0"/>
          </a:p>
        </p:txBody>
      </p:sp>
      <p:sp>
        <p:nvSpPr>
          <p:cNvPr id="31" name="フリーフォーム 30"/>
          <p:cNvSpPr/>
          <p:nvPr/>
        </p:nvSpPr>
        <p:spPr>
          <a:xfrm>
            <a:off x="6189785" y="6457071"/>
            <a:ext cx="211015" cy="126609"/>
          </a:xfrm>
          <a:custGeom>
            <a:avLst/>
            <a:gdLst>
              <a:gd name="connsiteX0" fmla="*/ 0 w 211015"/>
              <a:gd name="connsiteY0" fmla="*/ 0 h 126609"/>
              <a:gd name="connsiteX1" fmla="*/ 0 w 211015"/>
              <a:gd name="connsiteY1" fmla="*/ 126609 h 126609"/>
              <a:gd name="connsiteX2" fmla="*/ 211015 w 211015"/>
              <a:gd name="connsiteY2" fmla="*/ 112541 h 12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5" h="126609">
                <a:moveTo>
                  <a:pt x="0" y="0"/>
                </a:moveTo>
                <a:lnTo>
                  <a:pt x="0" y="126609"/>
                </a:lnTo>
                <a:lnTo>
                  <a:pt x="211015" y="11254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41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4311749" cy="4705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233120" y="2136382"/>
            <a:ext cx="2227312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Wall of the </a:t>
            </a:r>
            <a:endParaRPr kumimoji="0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Reactor Building</a:t>
            </a:r>
            <a:endParaRPr kumimoji="0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534619" y="2442770"/>
            <a:ext cx="118657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4"/>
          <p:cNvSpPr>
            <a:spLocks noChangeShapeType="1"/>
          </p:cNvSpPr>
          <p:nvPr/>
        </p:nvSpPr>
        <p:spPr bwMode="auto">
          <a:xfrm flipV="1">
            <a:off x="5625107" y="2420889"/>
            <a:ext cx="603077" cy="552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8231" y="3282749"/>
            <a:ext cx="2087893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Container Vessel</a:t>
            </a:r>
            <a:endParaRPr kumimoji="0" lang="en-US" altLang="ja-JP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ShapeType="1"/>
          </p:cNvSpPr>
          <p:nvPr/>
        </p:nvSpPr>
        <p:spPr bwMode="auto">
          <a:xfrm flipV="1">
            <a:off x="4790168" y="3491268"/>
            <a:ext cx="1007724" cy="2076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740956" y="365609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94648" y="3969277"/>
            <a:ext cx="2016224" cy="3180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Pressure Vessel</a:t>
            </a:r>
            <a:endParaRPr kumimoji="0" lang="en-US" altLang="ja-JP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473015" y="411906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13"/>
          <p:cNvSpPr>
            <a:spLocks noChangeShapeType="1"/>
          </p:cNvSpPr>
          <p:nvPr/>
        </p:nvSpPr>
        <p:spPr bwMode="auto">
          <a:xfrm flipV="1">
            <a:off x="4526496" y="4113293"/>
            <a:ext cx="1368152" cy="720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154101" y="4997687"/>
            <a:ext cx="2099567" cy="358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Horizontal Plane</a:t>
            </a:r>
            <a:endParaRPr kumimoji="0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876288" y="5195634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11"/>
          <p:cNvSpPr>
            <a:spLocks noChangeShapeType="1"/>
          </p:cNvSpPr>
          <p:nvPr/>
        </p:nvSpPr>
        <p:spPr bwMode="auto">
          <a:xfrm>
            <a:off x="5968363" y="5244847"/>
            <a:ext cx="1698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Point 2 View</a:t>
            </a:r>
            <a:endParaRPr kumimoji="1" lang="ja-JP" altLang="en-US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933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hape"/>
          <p:cNvGraphicFramePr>
            <a:graphicFrameLocks noGrp="1"/>
          </p:cNvGraphicFramePr>
          <p:nvPr/>
        </p:nvGraphicFramePr>
        <p:xfrm>
          <a:off x="0" y="785813"/>
          <a:ext cx="9295379" cy="607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Muon flux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51920" y="1340768"/>
            <a:ext cx="8950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integral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5776" y="2852936"/>
            <a:ext cx="12134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differential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図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414618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60232" y="4005064"/>
            <a:ext cx="2016224" cy="3900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Horizontal Plane</a:t>
            </a:r>
            <a:endParaRPr kumimoji="0" lang="en-US" altLang="ja-JP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963320" y="4250680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/>
          <p:cNvSpPr>
            <a:spLocks noChangeShapeType="1"/>
          </p:cNvSpPr>
          <p:nvPr/>
        </p:nvSpPr>
        <p:spPr bwMode="auto">
          <a:xfrm>
            <a:off x="6058570" y="4299892"/>
            <a:ext cx="6016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318166" y="317900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15617" y="2852936"/>
            <a:ext cx="151216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Container Vessel</a:t>
            </a:r>
            <a:endParaRPr kumimoji="0" lang="en-US" altLang="ja-JP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ShapeType="1"/>
          </p:cNvSpPr>
          <p:nvPr/>
        </p:nvSpPr>
        <p:spPr bwMode="auto">
          <a:xfrm>
            <a:off x="2627785" y="3182495"/>
            <a:ext cx="690382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7667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476672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Point 3 View</a:t>
            </a:r>
            <a:endParaRPr kumimoji="1"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3470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Area with large absorption</a:t>
            </a:r>
            <a:endParaRPr kumimoji="1" lang="ja-JP" altLang="en-US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547500"/>
            <a:ext cx="3168352" cy="31683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619508"/>
            <a:ext cx="3168352" cy="316835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16" y="1475492"/>
            <a:ext cx="3168748" cy="316874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1520" y="4787860"/>
            <a:ext cx="24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Point-1</a:t>
            </a:r>
            <a:r>
              <a:rPr lang="ja-JP" altLang="en-US" dirty="0"/>
              <a:t> </a:t>
            </a:r>
            <a:r>
              <a:rPr lang="en-US" altLang="ja-JP" dirty="0" smtClean="0"/>
              <a:t>(173days,1524kEv)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18474" y="4787860"/>
            <a:ext cx="216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Point-2</a:t>
            </a:r>
          </a:p>
          <a:p>
            <a:r>
              <a:rPr lang="en-US" altLang="ja-JP" dirty="0" smtClean="0"/>
              <a:t>(94days,722kEv)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95281" y="4787860"/>
            <a:ext cx="213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Point-3</a:t>
            </a:r>
          </a:p>
          <a:p>
            <a:r>
              <a:rPr kumimoji="1" lang="en-US" altLang="ja-JP" dirty="0" smtClean="0"/>
              <a:t>(208days,816kEv)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20784" y="5496907"/>
            <a:ext cx="673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Points </a:t>
            </a:r>
            <a:r>
              <a:rPr kumimoji="1" lang="en-US" altLang="ja-JP" dirty="0" smtClean="0"/>
              <a:t>with larger absorption, -</a:t>
            </a:r>
            <a:r>
              <a:rPr kumimoji="1" lang="en-US" altLang="ja-JP" dirty="0" err="1" smtClean="0"/>
              <a:t>ln</a:t>
            </a:r>
            <a:r>
              <a:rPr kumimoji="1" lang="en-US" altLang="ja-JP" dirty="0" smtClean="0"/>
              <a:t>(Nobs/</a:t>
            </a:r>
            <a:r>
              <a:rPr kumimoji="1" lang="en-US" altLang="ja-JP" dirty="0" err="1" smtClean="0"/>
              <a:t>Nexp</a:t>
            </a:r>
            <a:r>
              <a:rPr kumimoji="1" lang="en-US" altLang="ja-JP" dirty="0" smtClean="0"/>
              <a:t>)&gt;1.35,1.4,1.9, distribut</a:t>
            </a:r>
            <a:r>
              <a:rPr lang="en-US" altLang="ja-JP" dirty="0" smtClean="0"/>
              <a:t>e inside the fuel storage pool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3608" y="6143238"/>
            <a:ext cx="73840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Mesh the pool  at  (1m)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 and color the mesh if two of the three say “heavy” </a:t>
            </a:r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387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 descr="C:\Users\takasaki\Desktop\藤井解析\tr080\tr080\muana3d37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856650" cy="4392488"/>
          </a:xfrm>
          <a:prstGeom prst="rect">
            <a:avLst/>
          </a:prstGeom>
          <a:noFill/>
        </p:spPr>
      </p:pic>
      <p:sp>
        <p:nvSpPr>
          <p:cNvPr id="3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Distributions of heavy objects</a:t>
            </a:r>
            <a:endParaRPr kumimoji="1" lang="ja-JP" altLang="en-US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15616" y="6093296"/>
            <a:ext cx="426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Reconstructed distribution of heavy objects</a:t>
            </a:r>
            <a:endParaRPr kumimoji="1" lang="ja-JP" altLang="en-US" dirty="0"/>
          </a:p>
        </p:txBody>
      </p:sp>
      <p:pic>
        <p:nvPicPr>
          <p:cNvPr id="36" name="Picture 14" descr="C:\Users\takasaki\Desktop\藤井解析\tr000\tr000\muana3d30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3168352" cy="2376264"/>
          </a:xfrm>
          <a:prstGeom prst="rect">
            <a:avLst/>
          </a:prstGeom>
          <a:noFill/>
        </p:spPr>
      </p:pic>
      <p:pic>
        <p:nvPicPr>
          <p:cNvPr id="37" name="Picture 3" descr="C:\Users\takasaki\Desktop\藤井解析\tr000\tr000\muana3d02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1927925" cy="1445943"/>
          </a:xfrm>
          <a:prstGeom prst="rect">
            <a:avLst/>
          </a:prstGeom>
          <a:noFill/>
        </p:spPr>
      </p:pic>
      <p:sp>
        <p:nvSpPr>
          <p:cNvPr id="38" name="テキスト ボックス 37"/>
          <p:cNvSpPr txBox="1"/>
          <p:nvPr/>
        </p:nvSpPr>
        <p:spPr>
          <a:xfrm>
            <a:off x="6156176" y="5805264"/>
            <a:ext cx="237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Period-2  view (behind)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300192" y="2996952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Period-2  view</a:t>
            </a:r>
            <a:endParaRPr kumimoji="1" lang="ja-JP" altLang="en-US" dirty="0"/>
          </a:p>
        </p:txBody>
      </p:sp>
      <p:sp>
        <p:nvSpPr>
          <p:cNvPr id="3" name="フローチャート: 論理和 2"/>
          <p:cNvSpPr/>
          <p:nvPr/>
        </p:nvSpPr>
        <p:spPr>
          <a:xfrm rot="2440564">
            <a:off x="6911770" y="2523852"/>
            <a:ext cx="317852" cy="302215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7001670" y="5136348"/>
            <a:ext cx="288032" cy="291541"/>
            <a:chOff x="5292080" y="3140968"/>
            <a:chExt cx="288032" cy="291541"/>
          </a:xfrm>
          <a:solidFill>
            <a:schemeClr val="bg1"/>
          </a:solidFill>
        </p:grpSpPr>
        <p:sp>
          <p:nvSpPr>
            <p:cNvPr id="4" name="円/楕円 3"/>
            <p:cNvSpPr/>
            <p:nvPr/>
          </p:nvSpPr>
          <p:spPr>
            <a:xfrm>
              <a:off x="5292080" y="3140968"/>
              <a:ext cx="288032" cy="29154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364088" y="3213884"/>
              <a:ext cx="135632" cy="152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15145" y="44624"/>
            <a:ext cx="7957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Discussion with TEPCO started</a:t>
            </a:r>
          </a:p>
          <a:p>
            <a:r>
              <a:rPr lang="en-US" altLang="ja-JP" sz="2400" dirty="0" smtClean="0">
                <a:solidFill>
                  <a:srgbClr val="FFFF00"/>
                </a:solidFill>
              </a:rPr>
              <a:t>  two detectors for U1; get result in FY2014 (by Mar 2015)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  </a:t>
            </a:r>
            <a:r>
              <a:rPr lang="en-US" altLang="ja-JP" sz="2400" dirty="0" smtClean="0">
                <a:solidFill>
                  <a:srgbClr val="FFFF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cattering method detector for U2; be ready in FY2015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4" y="806449"/>
            <a:ext cx="8809816" cy="593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1520" y="6372036"/>
            <a:ext cx="889248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altLang="ja-JP" dirty="0" smtClean="0"/>
              <a:t>http://www.tepco.co.jp/nu/fukushima-np/f1/surveymap/images/f1-sv-20140410-j.pdf</a:t>
            </a:r>
            <a:endParaRPr lang="ja-JP" altLang="en-US" dirty="0"/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395536" y="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Radiation levels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598" y="1965912"/>
            <a:ext cx="494347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Possible system for Fukushima Daiichi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pic>
        <p:nvPicPr>
          <p:cNvPr id="7" name="図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" y="1124744"/>
            <a:ext cx="757118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93" y="764226"/>
            <a:ext cx="4217674" cy="39810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2" y="818933"/>
            <a:ext cx="4397398" cy="43973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741" y="-11964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View at 30 m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5" y="3942782"/>
            <a:ext cx="4437931" cy="443793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46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9206" y="3577819"/>
            <a:ext cx="28358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unit-to-unit = </a:t>
            </a:r>
            <a:r>
              <a:rPr kumimoji="1" lang="en-US" altLang="ja-JP" dirty="0" smtClean="0">
                <a:solidFill>
                  <a:srgbClr val="FFC000"/>
                </a:solidFill>
              </a:rPr>
              <a:t>2m (fine view)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27" y="4077072"/>
            <a:ext cx="4237940" cy="3952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990228" y="6479904"/>
            <a:ext cx="308481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unit-to-unit = </a:t>
            </a:r>
            <a:r>
              <a:rPr kumimoji="1" lang="en-US" altLang="ja-JP" dirty="0" smtClean="0">
                <a:solidFill>
                  <a:srgbClr val="FFC000"/>
                </a:solidFill>
              </a:rPr>
              <a:t>1m (coarse view)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0012" y="1018989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front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48721" y="101898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-12</a:t>
            </a:r>
            <a:r>
              <a:rPr lang="en-US" altLang="ja-JP" baseline="30000" dirty="0" smtClean="0">
                <a:solidFill>
                  <a:srgbClr val="FFC000"/>
                </a:solidFill>
              </a:rPr>
              <a:t>o</a:t>
            </a:r>
            <a:endParaRPr kumimoji="1" lang="ja-JP" altLang="en-US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9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 of Fe shield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5184576" cy="51845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76056" y="4005064"/>
            <a:ext cx="4067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Image viewed by rear tracker set behind 61-cm thick iron</a:t>
            </a:r>
          </a:p>
          <a:p>
            <a:r>
              <a:rPr kumimoji="1" lang="en-US" altLang="ja-JP" dirty="0" smtClean="0"/>
              <a:t>Data corresponds to 10 days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GEANT simulation resulted: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No  deterioration in image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10% of events associated with &gt;1 hits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  <p:pic>
        <p:nvPicPr>
          <p:cNvPr id="9" name="Picture 16" descr="H:\cosmic\ptep_win\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904644" cy="165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29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 coincidence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0" y="1692276"/>
            <a:ext cx="9218903" cy="4473028"/>
            <a:chOff x="467544" y="2892226"/>
            <a:chExt cx="8254394" cy="367450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67544" y="2892226"/>
              <a:ext cx="8254394" cy="3674507"/>
              <a:chOff x="467544" y="2892226"/>
              <a:chExt cx="8254394" cy="3674507"/>
            </a:xfrm>
          </p:grpSpPr>
          <p:sp>
            <p:nvSpPr>
              <p:cNvPr id="9" name="テキスト ボックス 3"/>
              <p:cNvSpPr txBox="1"/>
              <p:nvPr/>
            </p:nvSpPr>
            <p:spPr>
              <a:xfrm>
                <a:off x="5282964" y="3068960"/>
                <a:ext cx="620577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400" dirty="0" err="1" smtClean="0"/>
                  <a:t>Pb+Fe</a:t>
                </a:r>
                <a:endParaRPr kumimoji="1" lang="ja-JP" altLang="en-US" sz="1400" dirty="0"/>
              </a:p>
            </p:txBody>
          </p:sp>
          <p:grpSp>
            <p:nvGrpSpPr>
              <p:cNvPr id="10" name="グループ化 9"/>
              <p:cNvGrpSpPr/>
              <p:nvPr/>
            </p:nvGrpSpPr>
            <p:grpSpPr>
              <a:xfrm>
                <a:off x="467544" y="2892226"/>
                <a:ext cx="8254394" cy="3674507"/>
                <a:chOff x="467544" y="2892226"/>
                <a:chExt cx="8254394" cy="3674507"/>
              </a:xfrm>
            </p:grpSpPr>
            <p:graphicFrame>
              <p:nvGraphicFramePr>
                <p:cNvPr id="11" name="グラフ 10"/>
                <p:cNvGraphicFramePr/>
                <p:nvPr>
                  <p:extLst>
                    <p:ext uri="{D42A27DB-BD31-4B8C-83A1-F6EECF244321}">
                      <p14:modId xmlns="" xmlns:p14="http://schemas.microsoft.com/office/powerpoint/2010/main" val="2188768468"/>
                    </p:ext>
                  </p:extLst>
                </p:nvPr>
              </p:nvGraphicFramePr>
              <p:xfrm>
                <a:off x="467544" y="3047245"/>
                <a:ext cx="4324054" cy="351948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aphicFrame>
              <p:nvGraphicFramePr>
                <p:cNvPr id="12" name="グラフ 11"/>
                <p:cNvGraphicFramePr/>
                <p:nvPr>
                  <p:extLst>
                    <p:ext uri="{D42A27DB-BD31-4B8C-83A1-F6EECF244321}">
                      <p14:modId xmlns="" xmlns:p14="http://schemas.microsoft.com/office/powerpoint/2010/main" val="3831526329"/>
                    </p:ext>
                  </p:extLst>
                </p:nvPr>
              </p:nvGraphicFramePr>
              <p:xfrm>
                <a:off x="4397884" y="2892226"/>
                <a:ext cx="4324054" cy="351948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p:grpSp>
        </p:grpSp>
        <p:sp>
          <p:nvSpPr>
            <p:cNvPr id="8" name="テキスト ボックス 31"/>
            <p:cNvSpPr txBox="1"/>
            <p:nvPr/>
          </p:nvSpPr>
          <p:spPr>
            <a:xfrm>
              <a:off x="5282964" y="3135848"/>
              <a:ext cx="1601040" cy="303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err="1" smtClean="0"/>
                <a:t>Pb+Fe</a:t>
              </a:r>
              <a:r>
                <a:rPr kumimoji="1" lang="en-US" altLang="ja-JP" dirty="0" smtClean="0"/>
                <a:t> (~2mSv/h)</a:t>
              </a:r>
              <a:endParaRPr kumimoji="1" lang="ja-JP" altLang="en-US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57200" y="1232972"/>
            <a:ext cx="5137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Noise coincidence rate was measured using Co-60 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. </a:t>
            </a:r>
          </a:p>
          <a:p>
            <a:r>
              <a:rPr kumimoji="1" lang="en-US" altLang="ja-JP" dirty="0" smtClean="0"/>
              <a:t>Radiation level evaluated using film budges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6573" y="6093296"/>
            <a:ext cx="780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Noise rate increases linearly  with the coincidence time window: Purely accidental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362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" y="1268760"/>
            <a:ext cx="8810368" cy="50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Radiation effects in tracking 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11581" y="6211669"/>
            <a:ext cx="425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Nominal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Vth</a:t>
            </a:r>
            <a:r>
              <a:rPr kumimoji="1" lang="en-US" altLang="ja-JP" dirty="0" smtClean="0">
                <a:solidFill>
                  <a:srgbClr val="FF0000"/>
                </a:solidFill>
              </a:rPr>
              <a:t>=0.30 V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Noise rate measured under C-60 irradiation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050" y="297981"/>
            <a:ext cx="1579087" cy="970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ja-JP" dirty="0" smtClean="0"/>
              <a:t>No shield</a:t>
            </a:r>
          </a:p>
          <a:p>
            <a:pPr>
              <a:lnSpc>
                <a:spcPts val="1700"/>
              </a:lnSpc>
            </a:pPr>
            <a:r>
              <a:rPr lang="en-US" altLang="ja-JP" dirty="0" smtClean="0"/>
              <a:t>  5cm </a:t>
            </a:r>
            <a:r>
              <a:rPr lang="en-US" altLang="ja-JP" dirty="0"/>
              <a:t>Fe </a:t>
            </a:r>
            <a:r>
              <a:rPr lang="en-US" altLang="ja-JP" dirty="0" smtClean="0"/>
              <a:t>shield</a:t>
            </a:r>
            <a:endParaRPr kumimoji="1" lang="en-US" altLang="ja-JP" dirty="0" smtClean="0"/>
          </a:p>
          <a:p>
            <a:pPr>
              <a:lnSpc>
                <a:spcPts val="1700"/>
              </a:lnSpc>
            </a:pPr>
            <a:r>
              <a:rPr kumimoji="1" lang="en-US" altLang="ja-JP" dirty="0" smtClean="0"/>
              <a:t>10cm Fe shield</a:t>
            </a:r>
          </a:p>
          <a:p>
            <a:pPr>
              <a:lnSpc>
                <a:spcPts val="1700"/>
              </a:lnSpc>
            </a:pPr>
            <a:r>
              <a:rPr lang="en-US" altLang="ja-JP" dirty="0" smtClean="0"/>
              <a:t>15cm Fe shield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689303" y="6272445"/>
            <a:ext cx="412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*be compared with  event rates (0.3-1 Hz)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largely relaxed  for three unit system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203848" y="2408672"/>
            <a:ext cx="5520022" cy="17389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223040" y="3140968"/>
            <a:ext cx="5500829" cy="14401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223040" y="4011540"/>
            <a:ext cx="5309400" cy="140981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19872" y="2645741"/>
            <a:ext cx="2088232" cy="14401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466676" y="3429000"/>
            <a:ext cx="904013" cy="14401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438838" y="2852936"/>
            <a:ext cx="904013" cy="14401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652120" y="2645741"/>
            <a:ext cx="904013" cy="14401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581065" y="4221088"/>
            <a:ext cx="904013" cy="14401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581064" y="3598229"/>
            <a:ext cx="904013" cy="144016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526808" y="4797152"/>
            <a:ext cx="904013" cy="388184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581063" y="4376140"/>
            <a:ext cx="904013" cy="144016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655716" y="4823224"/>
            <a:ext cx="904013" cy="144016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700861" y="2645741"/>
            <a:ext cx="904013" cy="144016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582116" y="4221088"/>
            <a:ext cx="904013" cy="144016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693965" y="2852936"/>
            <a:ext cx="904013" cy="144016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605886" y="4810329"/>
            <a:ext cx="904013" cy="144016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890843" y="6362802"/>
            <a:ext cx="3833025" cy="495198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532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Detector system 2</a:t>
            </a:r>
            <a:endParaRPr kumimoji="1" lang="ja-JP" altLang="en-US" dirty="0"/>
          </a:p>
        </p:txBody>
      </p:sp>
      <p:pic>
        <p:nvPicPr>
          <p:cNvPr id="4" name="Picture 16" descr="H:\cosmic\ptep_win\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6873"/>
            <a:ext cx="9144000" cy="3878494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700808"/>
            <a:ext cx="348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Placed in a 20-ft shipping container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5640" y="6337363"/>
            <a:ext cx="490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Clocks in 4 DAQ boxes are synchronized every 1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err="1" smtClean="0"/>
              <a:t>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184" y="1262545"/>
            <a:ext cx="2296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XY units: 0.2 t</a:t>
            </a:r>
          </a:p>
          <a:p>
            <a:r>
              <a:rPr kumimoji="1" lang="en-US" altLang="ja-JP" dirty="0" smtClean="0"/>
              <a:t>Toroid:    5.3 t</a:t>
            </a:r>
          </a:p>
          <a:p>
            <a:r>
              <a:rPr lang="en-US" altLang="ja-JP" dirty="0" smtClean="0"/>
              <a:t>Container others: 3.5 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506952" cy="465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GEANT:</a:t>
            </a:r>
            <a:r>
              <a:rPr kumimoji="1" lang="en-US" altLang="ja-JP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Absorption by Cubic Fuels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(Period-1 condition) 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7981" y="2708920"/>
            <a:ext cx="307910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084168" y="4077072"/>
            <a:ext cx="262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Assume </a:t>
            </a:r>
            <a:r>
              <a:rPr kumimoji="1" lang="en-US" altLang="ja-JP" sz="2000" i="1" dirty="0" smtClean="0"/>
              <a:t>S</a:t>
            </a:r>
            <a:r>
              <a:rPr kumimoji="1" lang="en-US" altLang="ja-JP" sz="2000" dirty="0" smtClean="0"/>
              <a:t>&gt;5  to identify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51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Days to identify cubic objects</a:t>
            </a:r>
            <a:br>
              <a:rPr kumimoji="1" lang="en-US" altLang="ja-JP" dirty="0" smtClean="0"/>
            </a:br>
            <a:r>
              <a:rPr lang="en-US" altLang="ja-JP" dirty="0" smtClean="0"/>
              <a:t>(extrapolated from Period-1 condition)</a:t>
            </a:r>
            <a:endParaRPr kumimoji="1" lang="ja-JP" altLang="en-US" dirty="0"/>
          </a:p>
        </p:txBody>
      </p:sp>
      <p:pic>
        <p:nvPicPr>
          <p:cNvPr id="7" name="図 6" descr="10fol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152" y="1417638"/>
            <a:ext cx="5420193" cy="508518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626344" y="2060848"/>
            <a:ext cx="3410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Period-1: ~ ideal condition to investigate the fuel status in loading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 </a:t>
            </a:r>
            <a:r>
              <a:rPr lang="en-US" altLang="ja-JP" dirty="0" smtClean="0"/>
              <a:t>floors not to obstacle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64 m from the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elevation angle is not too small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(~0.34 rad)</a:t>
            </a:r>
            <a:r>
              <a:rPr kumimoji="1" lang="en-US" altLang="ja-JP" dirty="0" smtClean="0"/>
              <a:t> </a:t>
            </a:r>
          </a:p>
          <a:p>
            <a:endParaRPr kumimoji="1" lang="ja-JP" altLang="en-US" dirty="0"/>
          </a:p>
        </p:txBody>
      </p:sp>
      <p:sp>
        <p:nvSpPr>
          <p:cNvPr id="3" name="下矢印 2"/>
          <p:cNvSpPr/>
          <p:nvPr/>
        </p:nvSpPr>
        <p:spPr>
          <a:xfrm>
            <a:off x="6804248" y="429309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27641" y="4885612"/>
            <a:ext cx="3007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64m-&gt;30-40m      x (4.6-2.56)</a:t>
            </a:r>
          </a:p>
          <a:p>
            <a:r>
              <a:rPr lang="en-US" altLang="ja-JP" dirty="0" smtClean="0"/>
              <a:t>0.34-&gt;0.30-0.20   x (0.79-0.35)</a:t>
            </a:r>
          </a:p>
          <a:p>
            <a:r>
              <a:rPr kumimoji="1" lang="en-US" altLang="ja-JP" dirty="0" smtClean="0"/>
              <a:t>1 -&gt;2 systems       x 2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</a:rPr>
              <a:t>x (7- 1.8)-fold increase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5943917" y="5733256"/>
            <a:ext cx="1927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187624" y="3140968"/>
            <a:ext cx="259228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853949" y="3030344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3months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40352" y="449566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yield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74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Outlook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52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8396" y="1414249"/>
            <a:ext cx="778720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400" dirty="0" smtClean="0">
                <a:solidFill>
                  <a:srgbClr val="0070C0"/>
                </a:solidFill>
              </a:rPr>
              <a:t>We have demonstrated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effectiveness of compact muon radiography systems to investigate </a:t>
            </a:r>
            <a:r>
              <a:rPr lang="en-US" altLang="ja-JP" sz="2400" dirty="0" smtClean="0">
                <a:solidFill>
                  <a:srgbClr val="0070C0"/>
                </a:solidFill>
              </a:rPr>
              <a:t>the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fuel status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srgbClr val="0070C0"/>
                </a:solidFill>
              </a:rPr>
              <a:t>The system is compact  (10-ft container), least constraint in locating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>
                <a:solidFill>
                  <a:srgbClr val="0070C0"/>
                </a:solidFill>
              </a:rPr>
              <a:t>System  is designed operational in radiation environment (~1mSv/h) </a:t>
            </a:r>
          </a:p>
          <a:p>
            <a:pPr>
              <a:spcBef>
                <a:spcPts val="1200"/>
              </a:spcBef>
            </a:pPr>
            <a:r>
              <a:rPr kumimoji="1" lang="en-US" altLang="ja-JP" sz="2400" dirty="0" smtClean="0">
                <a:solidFill>
                  <a:srgbClr val="00B050"/>
                </a:solidFill>
              </a:rPr>
              <a:t>Application scenario under discussion</a:t>
            </a:r>
          </a:p>
          <a:p>
            <a:pPr marL="342900" indent="-342900">
              <a:buAutoNum type="arabicPeriod"/>
            </a:pPr>
            <a:r>
              <a:rPr lang="en-US" altLang="ja-JP" sz="2400" dirty="0" smtClean="0">
                <a:solidFill>
                  <a:srgbClr val="FF0000"/>
                </a:solidFill>
              </a:rPr>
              <a:t>view the fuel loading zone of Unit 1 using multiple (=two) systems and evaluate the fuel shape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2400" dirty="0">
                <a:solidFill>
                  <a:srgbClr val="FF0000"/>
                </a:solidFill>
              </a:rPr>
              <a:t>d</a:t>
            </a:r>
            <a:r>
              <a:rPr lang="en-US" altLang="ja-JP" sz="2400" dirty="0" smtClean="0">
                <a:solidFill>
                  <a:srgbClr val="FF0000"/>
                </a:solidFill>
              </a:rPr>
              <a:t>ropped fuel is harder to identify</a:t>
            </a:r>
          </a:p>
          <a:p>
            <a:pPr marL="800100" lvl="1" indent="-342900">
              <a:buFontTx/>
              <a:buChar char="-"/>
            </a:pPr>
            <a:r>
              <a:rPr lang="en-US" altLang="ja-JP" sz="2400" dirty="0" smtClean="0">
                <a:solidFill>
                  <a:schemeClr val="bg1">
                    <a:lumMod val="65000"/>
                  </a:schemeClr>
                </a:solidFill>
              </a:rPr>
              <a:t>Dig holes </a:t>
            </a:r>
          </a:p>
          <a:p>
            <a:pPr marL="800100" lvl="1" indent="-342900">
              <a:buFontTx/>
              <a:buChar char="-"/>
            </a:pPr>
            <a:r>
              <a:rPr kumimoji="1" lang="en-US" altLang="ja-JP" sz="2400" dirty="0" smtClean="0">
                <a:solidFill>
                  <a:schemeClr val="bg1">
                    <a:lumMod val="65000"/>
                  </a:schemeClr>
                </a:solidFill>
              </a:rPr>
              <a:t>From Turbine building</a:t>
            </a:r>
          </a:p>
          <a:p>
            <a:pPr marL="800100" lvl="1" indent="-342900"/>
            <a:r>
              <a:rPr lang="en-US" altLang="ja-JP" sz="2400" dirty="0" smtClean="0">
                <a:solidFill>
                  <a:schemeClr val="bg1">
                    <a:lumMod val="65000"/>
                  </a:schemeClr>
                </a:solidFill>
              </a:rPr>
              <a:t>(constraints need to discuss and solved)</a:t>
            </a:r>
            <a:endParaRPr kumimoji="1" lang="ja-JP" alt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632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Momentum information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54</a:t>
            </a:fld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1457538"/>
              </p:ext>
            </p:extLst>
          </p:nvPr>
        </p:nvGraphicFramePr>
        <p:xfrm>
          <a:off x="4116435" y="1365506"/>
          <a:ext cx="4965239" cy="417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-2416" y="1423132"/>
            <a:ext cx="4083098" cy="5322352"/>
            <a:chOff x="2051050" y="1054100"/>
            <a:chExt cx="5220030" cy="6220669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484438" y="4724400"/>
              <a:ext cx="3889375" cy="1441450"/>
            </a:xfrm>
            <a:prstGeom prst="cube">
              <a:avLst>
                <a:gd name="adj" fmla="val 915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2700338" y="4365625"/>
              <a:ext cx="1728787" cy="1655763"/>
            </a:xfrm>
            <a:prstGeom prst="cube">
              <a:avLst>
                <a:gd name="adj" fmla="val 664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284663" y="4149725"/>
              <a:ext cx="1944687" cy="1871663"/>
            </a:xfrm>
            <a:prstGeom prst="cube">
              <a:avLst>
                <a:gd name="adj" fmla="val 709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700338" y="4149725"/>
              <a:ext cx="3455987" cy="1295400"/>
            </a:xfrm>
            <a:prstGeom prst="cube">
              <a:avLst>
                <a:gd name="adj" fmla="val 9159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2700338" y="1628775"/>
              <a:ext cx="1295400" cy="3744913"/>
            </a:xfrm>
            <a:prstGeom prst="cube">
              <a:avLst>
                <a:gd name="adj" fmla="val 93384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383213" y="6195598"/>
              <a:ext cx="1887867" cy="107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yoke</a:t>
              </a:r>
              <a:r>
                <a:rPr lang="ja-JP" altLang="en-US" dirty="0" smtClean="0"/>
                <a:t>         </a:t>
              </a:r>
              <a:r>
                <a:rPr lang="en-US" altLang="ja-JP" dirty="0" smtClean="0"/>
                <a:t>4.7t</a:t>
              </a:r>
              <a:endParaRPr lang="en-US" altLang="ja-JP" dirty="0"/>
            </a:p>
            <a:p>
              <a:r>
                <a:rPr lang="en-US" altLang="ja-JP" dirty="0" smtClean="0"/>
                <a:t>others	0.6t</a:t>
              </a:r>
              <a:endParaRPr lang="en-US" altLang="ja-JP" dirty="0"/>
            </a:p>
            <a:p>
              <a:r>
                <a:rPr lang="en-US" altLang="ja-JP" dirty="0" smtClean="0"/>
                <a:t>total</a:t>
              </a:r>
              <a:r>
                <a:rPr lang="ja-JP" altLang="en-US" dirty="0" smtClean="0"/>
                <a:t>       </a:t>
              </a:r>
              <a:r>
                <a:rPr lang="en-US" altLang="ja-JP" dirty="0" smtClean="0"/>
                <a:t>	5.3t</a:t>
              </a:r>
              <a:endParaRPr lang="en-US" altLang="ja-JP" dirty="0"/>
            </a:p>
          </p:txBody>
        </p:sp>
        <p:grpSp>
          <p:nvGrpSpPr>
            <p:cNvPr id="13" name="グループ化 32"/>
            <p:cNvGrpSpPr>
              <a:grpSpLocks/>
            </p:cNvGrpSpPr>
            <p:nvPr/>
          </p:nvGrpSpPr>
          <p:grpSpPr bwMode="auto">
            <a:xfrm>
              <a:off x="2771775" y="1630363"/>
              <a:ext cx="3384550" cy="3673475"/>
              <a:chOff x="395536" y="2348880"/>
              <a:chExt cx="3384376" cy="3672408"/>
            </a:xfrm>
          </p:grpSpPr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1547813" y="3429000"/>
                <a:ext cx="1241425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/>
                  <a:t>鉄ヨーク</a:t>
                </a:r>
              </a:p>
              <a:p>
                <a:r>
                  <a:rPr lang="ja-JP" altLang="en-US"/>
                  <a:t>１ｘ１ｘ</a:t>
                </a:r>
                <a:r>
                  <a:rPr lang="en-US" altLang="ja-JP"/>
                  <a:t>0.6m</a:t>
                </a:r>
              </a:p>
            </p:txBody>
          </p:sp>
          <p:sp>
            <p:nvSpPr>
              <p:cNvPr id="46" name="AutoShape 8"/>
              <p:cNvSpPr>
                <a:spLocks noChangeArrowheads="1"/>
              </p:cNvSpPr>
              <p:nvPr/>
            </p:nvSpPr>
            <p:spPr bwMode="auto">
              <a:xfrm>
                <a:off x="395536" y="2348880"/>
                <a:ext cx="3382962" cy="3672309"/>
              </a:xfrm>
              <a:prstGeom prst="cube">
                <a:avLst>
                  <a:gd name="adj" fmla="val 39208"/>
                </a:avLst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47" name="直線コネクタ 46"/>
              <p:cNvCxnSpPr/>
              <p:nvPr/>
            </p:nvCxnSpPr>
            <p:spPr>
              <a:xfrm flipH="1">
                <a:off x="2482992" y="2348880"/>
                <a:ext cx="1296920" cy="367240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2411557" y="3645490"/>
                <a:ext cx="1368355" cy="107918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424110" y="3611702"/>
                <a:ext cx="2017609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466970" y="6021288"/>
                <a:ext cx="2016021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円/楕円 50"/>
              <p:cNvSpPr/>
              <p:nvPr/>
            </p:nvSpPr>
            <p:spPr>
              <a:xfrm>
                <a:off x="2987791" y="4005749"/>
                <a:ext cx="287322" cy="50309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 flipH="1">
                <a:off x="3006840" y="4318395"/>
                <a:ext cx="28891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1115616" y="3645024"/>
                <a:ext cx="1325936" cy="369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 err="1" smtClean="0"/>
                  <a:t>Nd</a:t>
                </a:r>
                <a:r>
                  <a:rPr lang="en-US" altLang="ja-JP" dirty="0" smtClean="0"/>
                  <a:t>-Magnet</a:t>
                </a:r>
                <a:endParaRPr lang="ja-JP" altLang="en-US" dirty="0"/>
              </a:p>
            </p:txBody>
          </p:sp>
        </p:grp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5868988" y="1343025"/>
              <a:ext cx="1295400" cy="3744913"/>
            </a:xfrm>
            <a:prstGeom prst="cube">
              <a:avLst>
                <a:gd name="adj" fmla="val 93384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dirty="0"/>
                <a:t>　　　　　　　　</a:t>
              </a:r>
              <a:r>
                <a:rPr lang="en-US" altLang="ja-JP" dirty="0" smtClean="0"/>
                <a:t>Al cover</a:t>
              </a:r>
              <a:endParaRPr lang="ja-JP" altLang="en-US" dirty="0"/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2987675" y="1198563"/>
              <a:ext cx="3168650" cy="1295400"/>
            </a:xfrm>
            <a:prstGeom prst="cube">
              <a:avLst>
                <a:gd name="adj" fmla="val 9159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987674" y="3429001"/>
              <a:ext cx="1600957" cy="755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Fe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yoke</a:t>
              </a:r>
              <a:endParaRPr lang="ja-JP" altLang="en-US" dirty="0"/>
            </a:p>
            <a:p>
              <a:r>
                <a:rPr lang="en-US" altLang="ja-JP" dirty="0"/>
                <a:t>1</a:t>
              </a:r>
              <a:r>
                <a:rPr lang="ja-JP" altLang="en-US" dirty="0" err="1" smtClean="0"/>
                <a:t>ｘ</a:t>
              </a:r>
              <a:r>
                <a:rPr lang="en-US" altLang="ja-JP" dirty="0" smtClean="0"/>
                <a:t>1</a:t>
              </a:r>
              <a:r>
                <a:rPr lang="ja-JP" altLang="en-US" dirty="0" err="1" smtClean="0"/>
                <a:t>ｘ</a:t>
              </a:r>
              <a:r>
                <a:rPr lang="en-US" altLang="ja-JP" dirty="0"/>
                <a:t>0.61m</a:t>
              </a:r>
            </a:p>
          </p:txBody>
        </p:sp>
        <p:grpSp>
          <p:nvGrpSpPr>
            <p:cNvPr id="17" name="グループ化 35"/>
            <p:cNvGrpSpPr>
              <a:grpSpLocks/>
            </p:cNvGrpSpPr>
            <p:nvPr/>
          </p:nvGrpSpPr>
          <p:grpSpPr bwMode="auto">
            <a:xfrm>
              <a:off x="3563938" y="1774825"/>
              <a:ext cx="144462" cy="342900"/>
              <a:chOff x="2227992" y="1249798"/>
              <a:chExt cx="144016" cy="343612"/>
            </a:xfrm>
          </p:grpSpPr>
          <p:sp>
            <p:nvSpPr>
              <p:cNvPr id="43" name="正方形/長方形 42"/>
              <p:cNvSpPr/>
              <p:nvPr/>
            </p:nvSpPr>
            <p:spPr>
              <a:xfrm>
                <a:off x="2280217" y="1485236"/>
                <a:ext cx="60139" cy="1081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4" name="ドーナツ 43"/>
              <p:cNvSpPr/>
              <p:nvPr/>
            </p:nvSpPr>
            <p:spPr>
              <a:xfrm>
                <a:off x="2227992" y="1249798"/>
                <a:ext cx="144016" cy="287935"/>
              </a:xfrm>
              <a:prstGeom prst="donu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グループ化 36"/>
            <p:cNvGrpSpPr>
              <a:grpSpLocks/>
            </p:cNvGrpSpPr>
            <p:nvPr/>
          </p:nvGrpSpPr>
          <p:grpSpPr bwMode="auto">
            <a:xfrm>
              <a:off x="4211638" y="1054100"/>
              <a:ext cx="144462" cy="344488"/>
              <a:chOff x="2227992" y="1249798"/>
              <a:chExt cx="144016" cy="343612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2280217" y="1484151"/>
                <a:ext cx="60139" cy="1092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2" name="ドーナツ 41"/>
              <p:cNvSpPr/>
              <p:nvPr/>
            </p:nvSpPr>
            <p:spPr>
              <a:xfrm>
                <a:off x="2227992" y="1249798"/>
                <a:ext cx="144016" cy="288190"/>
              </a:xfrm>
              <a:prstGeom prst="donu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グループ化 39"/>
            <p:cNvGrpSpPr>
              <a:grpSpLocks/>
            </p:cNvGrpSpPr>
            <p:nvPr/>
          </p:nvGrpSpPr>
          <p:grpSpPr bwMode="auto">
            <a:xfrm>
              <a:off x="5580063" y="1054100"/>
              <a:ext cx="144462" cy="344488"/>
              <a:chOff x="2227992" y="1249798"/>
              <a:chExt cx="144016" cy="343612"/>
            </a:xfrm>
          </p:grpSpPr>
          <p:sp>
            <p:nvSpPr>
              <p:cNvPr id="39" name="正方形/長方形 38"/>
              <p:cNvSpPr/>
              <p:nvPr/>
            </p:nvSpPr>
            <p:spPr>
              <a:xfrm>
                <a:off x="2280217" y="1484151"/>
                <a:ext cx="60139" cy="1092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0" name="ドーナツ 39"/>
              <p:cNvSpPr/>
              <p:nvPr/>
            </p:nvSpPr>
            <p:spPr>
              <a:xfrm>
                <a:off x="2227992" y="1249798"/>
                <a:ext cx="144016" cy="288190"/>
              </a:xfrm>
              <a:prstGeom prst="donu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グループ化 42"/>
            <p:cNvGrpSpPr>
              <a:grpSpLocks/>
            </p:cNvGrpSpPr>
            <p:nvPr/>
          </p:nvGrpSpPr>
          <p:grpSpPr bwMode="auto">
            <a:xfrm>
              <a:off x="4859338" y="1774825"/>
              <a:ext cx="144462" cy="342900"/>
              <a:chOff x="2227992" y="1249798"/>
              <a:chExt cx="144016" cy="343612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2280217" y="1485236"/>
                <a:ext cx="60139" cy="1081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8" name="ドーナツ 37"/>
              <p:cNvSpPr/>
              <p:nvPr/>
            </p:nvSpPr>
            <p:spPr>
              <a:xfrm>
                <a:off x="2227992" y="1249798"/>
                <a:ext cx="144016" cy="287935"/>
              </a:xfrm>
              <a:prstGeom prst="donu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4362450" y="5518150"/>
              <a:ext cx="476250" cy="45878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2" name="直線コネクタ 21"/>
            <p:cNvCxnSpPr/>
            <p:nvPr/>
          </p:nvCxnSpPr>
          <p:spPr>
            <a:xfrm flipV="1">
              <a:off x="4362450" y="5591175"/>
              <a:ext cx="431800" cy="360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フリーフォーム 22"/>
            <p:cNvSpPr/>
            <p:nvPr/>
          </p:nvSpPr>
          <p:spPr>
            <a:xfrm>
              <a:off x="4356100" y="5591175"/>
              <a:ext cx="479425" cy="398463"/>
            </a:xfrm>
            <a:custGeom>
              <a:avLst/>
              <a:gdLst>
                <a:gd name="connsiteX0" fmla="*/ 0 w 479834"/>
                <a:gd name="connsiteY0" fmla="*/ 380246 h 398353"/>
                <a:gd name="connsiteX1" fmla="*/ 479834 w 479834"/>
                <a:gd name="connsiteY1" fmla="*/ 0 h 398353"/>
                <a:gd name="connsiteX2" fmla="*/ 479834 w 479834"/>
                <a:gd name="connsiteY2" fmla="*/ 398353 h 398353"/>
                <a:gd name="connsiteX3" fmla="*/ 0 w 479834"/>
                <a:gd name="connsiteY3" fmla="*/ 380246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834" h="398353">
                  <a:moveTo>
                    <a:pt x="0" y="380246"/>
                  </a:moveTo>
                  <a:lnTo>
                    <a:pt x="479834" y="0"/>
                  </a:lnTo>
                  <a:lnTo>
                    <a:pt x="479834" y="398353"/>
                  </a:lnTo>
                  <a:lnTo>
                    <a:pt x="0" y="3802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778125" y="5518150"/>
              <a:ext cx="476250" cy="45878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2778125" y="5591175"/>
              <a:ext cx="431800" cy="360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フリーフォーム 25"/>
            <p:cNvSpPr/>
            <p:nvPr/>
          </p:nvSpPr>
          <p:spPr>
            <a:xfrm>
              <a:off x="2771775" y="5591175"/>
              <a:ext cx="479425" cy="398463"/>
            </a:xfrm>
            <a:custGeom>
              <a:avLst/>
              <a:gdLst>
                <a:gd name="connsiteX0" fmla="*/ 0 w 479834"/>
                <a:gd name="connsiteY0" fmla="*/ 380246 h 398353"/>
                <a:gd name="connsiteX1" fmla="*/ 479834 w 479834"/>
                <a:gd name="connsiteY1" fmla="*/ 0 h 398353"/>
                <a:gd name="connsiteX2" fmla="*/ 479834 w 479834"/>
                <a:gd name="connsiteY2" fmla="*/ 398353 h 398353"/>
                <a:gd name="connsiteX3" fmla="*/ 0 w 479834"/>
                <a:gd name="connsiteY3" fmla="*/ 380246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834" h="398353">
                  <a:moveTo>
                    <a:pt x="0" y="380246"/>
                  </a:moveTo>
                  <a:lnTo>
                    <a:pt x="479834" y="0"/>
                  </a:lnTo>
                  <a:lnTo>
                    <a:pt x="479834" y="398353"/>
                  </a:lnTo>
                  <a:lnTo>
                    <a:pt x="0" y="3802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2339975" y="4151313"/>
              <a:ext cx="1368425" cy="0"/>
            </a:xfrm>
            <a:prstGeom prst="line">
              <a:avLst/>
            </a:prstGeom>
            <a:ln w="158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2411413" y="4151313"/>
              <a:ext cx="0" cy="20161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58"/>
            <p:cNvSpPr txBox="1">
              <a:spLocks noChangeArrowheads="1"/>
            </p:cNvSpPr>
            <p:nvPr/>
          </p:nvSpPr>
          <p:spPr bwMode="auto">
            <a:xfrm rot="-5400000">
              <a:off x="1886744" y="4818856"/>
              <a:ext cx="698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1400</a:t>
              </a:r>
              <a:endParaRPr lang="ja-JP" altLang="en-US"/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flipH="1">
              <a:off x="2484438" y="6237288"/>
              <a:ext cx="25923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H="1">
              <a:off x="5148263" y="4941888"/>
              <a:ext cx="1295400" cy="1295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67"/>
            <p:cNvSpPr txBox="1">
              <a:spLocks noChangeArrowheads="1"/>
            </p:cNvSpPr>
            <p:nvPr/>
          </p:nvSpPr>
          <p:spPr bwMode="auto">
            <a:xfrm>
              <a:off x="3492500" y="6237288"/>
              <a:ext cx="5683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810</a:t>
              </a:r>
              <a:endParaRPr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2563813" y="4303713"/>
              <a:ext cx="0" cy="20161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69"/>
            <p:cNvSpPr txBox="1">
              <a:spLocks noChangeArrowheads="1"/>
            </p:cNvSpPr>
            <p:nvPr/>
          </p:nvSpPr>
          <p:spPr bwMode="auto">
            <a:xfrm rot="-2609199">
              <a:off x="5599113" y="5502275"/>
              <a:ext cx="69691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1200</a:t>
              </a:r>
              <a:endParaRPr lang="ja-JP" altLang="en-US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H="1">
              <a:off x="2700338" y="4652963"/>
              <a:ext cx="223202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72"/>
            <p:cNvSpPr txBox="1">
              <a:spLocks noChangeArrowheads="1"/>
            </p:cNvSpPr>
            <p:nvPr/>
          </p:nvSpPr>
          <p:spPr bwMode="auto">
            <a:xfrm>
              <a:off x="3419475" y="4581525"/>
              <a:ext cx="56991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670</a:t>
              </a:r>
              <a:endParaRPr lang="ja-JP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1273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Momentum model in GEANT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55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932548" cy="45554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0689" y="2156947"/>
            <a:ext cx="3898776" cy="36025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81809" y="2872199"/>
            <a:ext cx="1842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GEANT generated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Reconstructed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39307" y="2549033"/>
            <a:ext cx="377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GEANT Gen(no obstacles)&amp; Rec</a:t>
            </a:r>
          </a:p>
          <a:p>
            <a:r>
              <a:rPr lang="en-US" altLang="ja-JP" dirty="0" smtClean="0"/>
              <a:t>* Data obtained at KEK (no obstacles)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6343053"/>
            <a:ext cx="547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Momentum distribution model used in GEANT is reliable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3305" y="1119759"/>
            <a:ext cx="4571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Momentum </a:t>
            </a:r>
            <a:r>
              <a:rPr lang="en-US" altLang="ja-JP" dirty="0" smtClean="0"/>
              <a:t>distribution: θ=75</a:t>
            </a:r>
            <a:r>
              <a:rPr lang="en-US" altLang="ja-JP" baseline="30000" dirty="0" smtClean="0"/>
              <a:t>o</a:t>
            </a:r>
            <a:r>
              <a:rPr lang="en-US" altLang="ja-JP" dirty="0" smtClean="0"/>
              <a:t> by </a:t>
            </a:r>
            <a:r>
              <a:rPr lang="en-US" altLang="ja-JP" dirty="0" err="1" smtClean="0"/>
              <a:t>Jokisch</a:t>
            </a:r>
            <a:r>
              <a:rPr lang="en-US" altLang="ja-JP" dirty="0" smtClean="0"/>
              <a:t> et al</a:t>
            </a:r>
          </a:p>
          <a:p>
            <a:r>
              <a:rPr kumimoji="1" lang="el-GR" altLang="ja-JP" dirty="0" smtClean="0"/>
              <a:t>Θ</a:t>
            </a:r>
            <a:r>
              <a:rPr kumimoji="1" lang="en-US" altLang="ja-JP" dirty="0" smtClean="0"/>
              <a:t> dependence: </a:t>
            </a:r>
            <a:r>
              <a:rPr kumimoji="1" lang="en-US" altLang="ja-JP" dirty="0" err="1" smtClean="0"/>
              <a:t>Tsujii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7053466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  <p:pic>
        <p:nvPicPr>
          <p:cNvPr id="59394" name="Picture 2" descr="http://webun.jp/_images/knpnews/20110317/3536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1465"/>
            <a:ext cx="5256584" cy="675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Scintillator + WLS fiber + MPPC</a:t>
            </a:r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371205" y="1898924"/>
            <a:ext cx="5544616" cy="1504184"/>
          </a:xfrm>
          <a:prstGeom prst="cube">
            <a:avLst>
              <a:gd name="adj" fmla="val 8940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方体 4"/>
          <p:cNvSpPr/>
          <p:nvPr/>
        </p:nvSpPr>
        <p:spPr>
          <a:xfrm>
            <a:off x="1523333" y="2042940"/>
            <a:ext cx="4248472" cy="72008"/>
          </a:xfrm>
          <a:prstGeom prst="cube">
            <a:avLst/>
          </a:prstGeom>
          <a:solidFill>
            <a:srgbClr val="FFFF0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方体 5"/>
          <p:cNvSpPr/>
          <p:nvPr/>
        </p:nvSpPr>
        <p:spPr>
          <a:xfrm>
            <a:off x="1307309" y="2258964"/>
            <a:ext cx="4248472" cy="72008"/>
          </a:xfrm>
          <a:prstGeom prst="cube">
            <a:avLst/>
          </a:prstGeom>
          <a:solidFill>
            <a:srgbClr val="FFFF0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方体 6"/>
          <p:cNvSpPr/>
          <p:nvPr/>
        </p:nvSpPr>
        <p:spPr>
          <a:xfrm>
            <a:off x="1091285" y="2474988"/>
            <a:ext cx="4248472" cy="72008"/>
          </a:xfrm>
          <a:prstGeom prst="cube">
            <a:avLst/>
          </a:prstGeom>
          <a:solidFill>
            <a:srgbClr val="FFFF0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直方体 7"/>
          <p:cNvSpPr/>
          <p:nvPr/>
        </p:nvSpPr>
        <p:spPr>
          <a:xfrm>
            <a:off x="515221" y="3051052"/>
            <a:ext cx="4248472" cy="72008"/>
          </a:xfrm>
          <a:prstGeom prst="cube">
            <a:avLst/>
          </a:prstGeom>
          <a:solidFill>
            <a:srgbClr val="FFFF0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5576" y="4797152"/>
            <a:ext cx="421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TiO2 between gaps</a:t>
            </a:r>
            <a:r>
              <a:rPr lang="ja-JP" altLang="en-US" dirty="0"/>
              <a:t> </a:t>
            </a:r>
            <a:r>
              <a:rPr lang="ja-JP" altLang="en-US" dirty="0" smtClean="0"/>
              <a:t>（</a:t>
            </a:r>
            <a:r>
              <a:rPr kumimoji="1" lang="en-US" altLang="ja-JP" dirty="0" smtClean="0"/>
              <a:t>0.5mm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en-US" altLang="ja-JP" dirty="0" smtClean="0"/>
              <a:t>White reflective sheets for signal isolation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68144" y="1340768"/>
            <a:ext cx="3357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Wavelength shifting (WLS)</a:t>
            </a:r>
            <a:r>
              <a:rPr lang="ja-JP" altLang="en-US" dirty="0"/>
              <a:t> </a:t>
            </a:r>
            <a:r>
              <a:rPr lang="en-US" altLang="ja-JP" dirty="0" smtClean="0"/>
              <a:t>fiber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ja-JP" altLang="en-US" dirty="0"/>
              <a:t> </a:t>
            </a:r>
            <a:r>
              <a:rPr lang="en-US" altLang="ja-JP" dirty="0" smtClean="0"/>
              <a:t> (Kuraray Y11:200ppm 1mm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dia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23333" y="1340701"/>
            <a:ext cx="417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scintillator</a:t>
            </a:r>
            <a:r>
              <a:rPr lang="ja-JP" altLang="en-US" dirty="0" smtClean="0"/>
              <a:t>（１</a:t>
            </a:r>
            <a:r>
              <a:rPr lang="en-US" altLang="ja-JP" dirty="0" smtClean="0"/>
              <a:t>m </a:t>
            </a:r>
            <a:r>
              <a:rPr lang="ja-JP" altLang="en-US" dirty="0" smtClean="0"/>
              <a:t>ｘ １</a:t>
            </a:r>
            <a:r>
              <a:rPr lang="en-US" altLang="ja-JP" dirty="0" smtClean="0"/>
              <a:t>cm </a:t>
            </a:r>
            <a:r>
              <a:rPr lang="ja-JP" altLang="en-US" dirty="0" err="1" smtClean="0"/>
              <a:t>ｘ</a:t>
            </a:r>
            <a:r>
              <a:rPr lang="ja-JP" altLang="en-US" dirty="0" smtClean="0"/>
              <a:t> </a:t>
            </a:r>
            <a:r>
              <a:rPr lang="en-US" altLang="ja-JP" dirty="0" smtClean="0"/>
              <a:t>6mm</a:t>
            </a:r>
            <a:r>
              <a:rPr lang="en-US" altLang="ja-JP" dirty="0"/>
              <a:t>) </a:t>
            </a:r>
            <a:r>
              <a:rPr lang="en-US" altLang="ja-JP" dirty="0" err="1"/>
              <a:t>Eljin</a:t>
            </a:r>
            <a:r>
              <a:rPr lang="en-US" altLang="ja-JP" dirty="0"/>
              <a:t> </a:t>
            </a:r>
            <a:r>
              <a:rPr lang="en-US" altLang="ja-JP" dirty="0" smtClean="0"/>
              <a:t>EJ-200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2756522" y="1700825"/>
            <a:ext cx="152379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5" idx="1"/>
          </p:cNvCxnSpPr>
          <p:nvPr/>
        </p:nvCxnSpPr>
        <p:spPr>
          <a:xfrm flipH="1">
            <a:off x="5339757" y="1663934"/>
            <a:ext cx="528387" cy="415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直線矢印コネクタ 2048"/>
          <p:cNvCxnSpPr/>
          <p:nvPr/>
        </p:nvCxnSpPr>
        <p:spPr>
          <a:xfrm flipH="1" flipV="1">
            <a:off x="5800941" y="2121946"/>
            <a:ext cx="330904" cy="425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テキスト ボックス 2050"/>
          <p:cNvSpPr txBox="1"/>
          <p:nvPr/>
        </p:nvSpPr>
        <p:spPr>
          <a:xfrm>
            <a:off x="6203853" y="2546996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MPPC</a:t>
            </a:r>
          </a:p>
          <a:p>
            <a:r>
              <a:rPr kumimoji="1" lang="en-US" altLang="ja-JP" dirty="0" smtClean="0"/>
              <a:t>(1.3mm</a:t>
            </a:r>
            <a:r>
              <a:rPr kumimoji="1" lang="ja-JP" altLang="en-US" dirty="0" smtClean="0"/>
              <a:t>□</a:t>
            </a:r>
            <a:r>
              <a:rPr lang="en-US" altLang="ja-JP" dirty="0" smtClean="0"/>
              <a:t>sensor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053" name="直方体 2052"/>
          <p:cNvSpPr/>
          <p:nvPr/>
        </p:nvSpPr>
        <p:spPr>
          <a:xfrm>
            <a:off x="5717798" y="2006936"/>
            <a:ext cx="108013" cy="216024"/>
          </a:xfrm>
          <a:prstGeom prst="cube">
            <a:avLst>
              <a:gd name="adj" fmla="val 46561"/>
            </a:avLst>
          </a:prstGeom>
          <a:solidFill>
            <a:schemeClr val="accent6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直方体 40"/>
          <p:cNvSpPr/>
          <p:nvPr/>
        </p:nvSpPr>
        <p:spPr>
          <a:xfrm>
            <a:off x="5523485" y="2236676"/>
            <a:ext cx="108013" cy="216024"/>
          </a:xfrm>
          <a:prstGeom prst="cube">
            <a:avLst>
              <a:gd name="adj" fmla="val 46561"/>
            </a:avLst>
          </a:prstGeom>
          <a:solidFill>
            <a:schemeClr val="accent6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直方体 41"/>
          <p:cNvSpPr/>
          <p:nvPr/>
        </p:nvSpPr>
        <p:spPr>
          <a:xfrm>
            <a:off x="5284475" y="2452700"/>
            <a:ext cx="108013" cy="216024"/>
          </a:xfrm>
          <a:prstGeom prst="cube">
            <a:avLst>
              <a:gd name="adj" fmla="val 46561"/>
            </a:avLst>
          </a:prstGeom>
          <a:solidFill>
            <a:schemeClr val="accent6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直方体 42"/>
          <p:cNvSpPr/>
          <p:nvPr/>
        </p:nvSpPr>
        <p:spPr>
          <a:xfrm>
            <a:off x="4709686" y="3046661"/>
            <a:ext cx="108013" cy="216024"/>
          </a:xfrm>
          <a:prstGeom prst="cube">
            <a:avLst>
              <a:gd name="adj" fmla="val 46561"/>
            </a:avLst>
          </a:prstGeom>
          <a:solidFill>
            <a:schemeClr val="accent6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55" name="直線コネクタ 2054"/>
          <p:cNvCxnSpPr/>
          <p:nvPr/>
        </p:nvCxnSpPr>
        <p:spPr>
          <a:xfrm>
            <a:off x="5442484" y="2408114"/>
            <a:ext cx="0" cy="1663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直線コネクタ 2056"/>
          <p:cNvCxnSpPr/>
          <p:nvPr/>
        </p:nvCxnSpPr>
        <p:spPr>
          <a:xfrm flipH="1">
            <a:off x="1235301" y="2408114"/>
            <a:ext cx="42071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1451128" y="2169384"/>
            <a:ext cx="42071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658311" y="2178384"/>
            <a:ext cx="0" cy="1663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652930" y="2979044"/>
            <a:ext cx="42071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4860113" y="2979044"/>
            <a:ext cx="0" cy="1663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テキスト ボックス 2057"/>
          <p:cNvSpPr txBox="1"/>
          <p:nvPr/>
        </p:nvSpPr>
        <p:spPr>
          <a:xfrm>
            <a:off x="611560" y="5733256"/>
            <a:ext cx="813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Scintillator + WLS fiber :  CDF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endcap</a:t>
            </a:r>
            <a:r>
              <a:rPr kumimoji="1" lang="en-US" altLang="ja-JP" dirty="0" smtClean="0">
                <a:solidFill>
                  <a:srgbClr val="0070C0"/>
                </a:solidFill>
              </a:rPr>
              <a:t> tile/fiber calorimeter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MPPC : ILC calorimeter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2060" name="直線矢印コネクタ 2059"/>
          <p:cNvCxnSpPr>
            <a:endCxn id="6" idx="2"/>
          </p:cNvCxnSpPr>
          <p:nvPr/>
        </p:nvCxnSpPr>
        <p:spPr>
          <a:xfrm>
            <a:off x="1019277" y="2078944"/>
            <a:ext cx="288032" cy="22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テキスト ボックス 2060"/>
          <p:cNvSpPr txBox="1"/>
          <p:nvPr/>
        </p:nvSpPr>
        <p:spPr>
          <a:xfrm>
            <a:off x="107504" y="1484784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 reflector</a:t>
            </a:r>
            <a:endParaRPr kumimoji="1" lang="ja-JP" altLang="en-US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01008"/>
            <a:ext cx="3038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107"/>
          <p:cNvGrpSpPr/>
          <p:nvPr/>
        </p:nvGrpSpPr>
        <p:grpSpPr>
          <a:xfrm>
            <a:off x="1187624" y="3645024"/>
            <a:ext cx="3816424" cy="1152430"/>
            <a:chOff x="1187624" y="3645024"/>
            <a:chExt cx="3816424" cy="1152430"/>
          </a:xfrm>
        </p:grpSpPr>
        <p:cxnSp>
          <p:nvCxnSpPr>
            <p:cNvPr id="20" name="直線矢印コネクタ 19"/>
            <p:cNvCxnSpPr/>
            <p:nvPr/>
          </p:nvCxnSpPr>
          <p:spPr>
            <a:xfrm flipV="1">
              <a:off x="1475656" y="4437112"/>
              <a:ext cx="360040" cy="3603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2699792" y="4005064"/>
              <a:ext cx="72008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2627784" y="364502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10mm</a:t>
              </a:r>
              <a:endParaRPr kumimoji="1" lang="ja-JP" altLang="en-US" dirty="0"/>
            </a:p>
          </p:txBody>
        </p:sp>
        <p:grpSp>
          <p:nvGrpSpPr>
            <p:cNvPr id="9" name="グループ化 38"/>
            <p:cNvGrpSpPr/>
            <p:nvPr/>
          </p:nvGrpSpPr>
          <p:grpSpPr>
            <a:xfrm>
              <a:off x="1835696" y="4149081"/>
              <a:ext cx="576064" cy="388842"/>
              <a:chOff x="1115616" y="3789042"/>
              <a:chExt cx="576064" cy="648070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1115616" y="3861048"/>
                <a:ext cx="576064" cy="5760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331640" y="3789042"/>
                <a:ext cx="144016" cy="3600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83"/>
            <p:cNvGrpSpPr/>
            <p:nvPr/>
          </p:nvGrpSpPr>
          <p:grpSpPr>
            <a:xfrm>
              <a:off x="2483768" y="4149080"/>
              <a:ext cx="576064" cy="388842"/>
              <a:chOff x="1115616" y="3789042"/>
              <a:chExt cx="576064" cy="648070"/>
            </a:xfrm>
          </p:grpSpPr>
          <p:sp>
            <p:nvSpPr>
              <p:cNvPr id="85" name="正方形/長方形 84"/>
              <p:cNvSpPr/>
              <p:nvPr/>
            </p:nvSpPr>
            <p:spPr>
              <a:xfrm>
                <a:off x="1115616" y="3861048"/>
                <a:ext cx="576064" cy="5760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/楕円 85"/>
              <p:cNvSpPr/>
              <p:nvPr/>
            </p:nvSpPr>
            <p:spPr>
              <a:xfrm>
                <a:off x="1331640" y="3789042"/>
                <a:ext cx="144016" cy="3600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86"/>
            <p:cNvGrpSpPr/>
            <p:nvPr/>
          </p:nvGrpSpPr>
          <p:grpSpPr>
            <a:xfrm>
              <a:off x="3131840" y="4149080"/>
              <a:ext cx="576064" cy="388842"/>
              <a:chOff x="1115616" y="3789042"/>
              <a:chExt cx="576064" cy="648070"/>
            </a:xfrm>
          </p:grpSpPr>
          <p:sp>
            <p:nvSpPr>
              <p:cNvPr id="88" name="正方形/長方形 87"/>
              <p:cNvSpPr/>
              <p:nvPr/>
            </p:nvSpPr>
            <p:spPr>
              <a:xfrm>
                <a:off x="1115616" y="3861048"/>
                <a:ext cx="576064" cy="5760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1331640" y="3789042"/>
                <a:ext cx="144016" cy="3600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89"/>
            <p:cNvGrpSpPr/>
            <p:nvPr/>
          </p:nvGrpSpPr>
          <p:grpSpPr>
            <a:xfrm>
              <a:off x="3779912" y="4149080"/>
              <a:ext cx="576064" cy="388842"/>
              <a:chOff x="1115616" y="3789042"/>
              <a:chExt cx="576064" cy="648070"/>
            </a:xfrm>
          </p:grpSpPr>
          <p:sp>
            <p:nvSpPr>
              <p:cNvPr id="91" name="正方形/長方形 90"/>
              <p:cNvSpPr/>
              <p:nvPr/>
            </p:nvSpPr>
            <p:spPr>
              <a:xfrm>
                <a:off x="1115616" y="3861048"/>
                <a:ext cx="576064" cy="5760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>
              <a:xfrm>
                <a:off x="1331640" y="3789042"/>
                <a:ext cx="144016" cy="3600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92"/>
            <p:cNvGrpSpPr/>
            <p:nvPr/>
          </p:nvGrpSpPr>
          <p:grpSpPr>
            <a:xfrm>
              <a:off x="1187624" y="4149080"/>
              <a:ext cx="576064" cy="388842"/>
              <a:chOff x="1115616" y="3789042"/>
              <a:chExt cx="576064" cy="648070"/>
            </a:xfrm>
          </p:grpSpPr>
          <p:sp>
            <p:nvSpPr>
              <p:cNvPr id="94" name="正方形/長方形 93"/>
              <p:cNvSpPr/>
              <p:nvPr/>
            </p:nvSpPr>
            <p:spPr>
              <a:xfrm>
                <a:off x="1115616" y="3861048"/>
                <a:ext cx="576064" cy="5760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1331640" y="3789042"/>
                <a:ext cx="144016" cy="3600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95"/>
            <p:cNvGrpSpPr/>
            <p:nvPr/>
          </p:nvGrpSpPr>
          <p:grpSpPr>
            <a:xfrm>
              <a:off x="4427984" y="4149080"/>
              <a:ext cx="576064" cy="388842"/>
              <a:chOff x="1115616" y="3789042"/>
              <a:chExt cx="576064" cy="648070"/>
            </a:xfrm>
          </p:grpSpPr>
          <p:sp>
            <p:nvSpPr>
              <p:cNvPr id="97" name="正方形/長方形 96"/>
              <p:cNvSpPr/>
              <p:nvPr/>
            </p:nvSpPr>
            <p:spPr>
              <a:xfrm>
                <a:off x="1115616" y="3861048"/>
                <a:ext cx="576064" cy="5760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1331640" y="3789042"/>
                <a:ext cx="144016" cy="3600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9" name="円/楕円 98"/>
            <p:cNvSpPr/>
            <p:nvPr/>
          </p:nvSpPr>
          <p:spPr>
            <a:xfrm>
              <a:off x="1403648" y="4221088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2051720" y="4221088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2699792" y="4221088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347864" y="4221088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3995936" y="4221088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4644008" y="4221088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6" name="直線コネクタ 105"/>
            <p:cNvCxnSpPr/>
            <p:nvPr/>
          </p:nvCxnSpPr>
          <p:spPr>
            <a:xfrm>
              <a:off x="1187624" y="4149080"/>
              <a:ext cx="374441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322867" y="5229200"/>
            <a:ext cx="2641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Multipixel</a:t>
            </a:r>
            <a:r>
              <a:rPr kumimoji="1" lang="en-US" altLang="ja-JP" dirty="0" smtClean="0"/>
              <a:t> photon counter</a:t>
            </a:r>
          </a:p>
          <a:p>
            <a:r>
              <a:rPr lang="en-US" altLang="ja-JP" dirty="0" smtClean="0"/>
              <a:t>(Hamamatsu Photonics)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651503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MPPC gain uniformity &amp; noise rate</a:t>
            </a:r>
            <a:br>
              <a:rPr kumimoji="1" lang="en-US" altLang="ja-JP" dirty="0" smtClean="0"/>
            </a:br>
            <a:r>
              <a:rPr lang="en-US" altLang="ja-JP" dirty="0" smtClean="0"/>
              <a:t>@room temperature</a:t>
            </a:r>
            <a:endParaRPr kumimoji="1" lang="ja-JP" altLang="en-US" dirty="0"/>
          </a:p>
        </p:txBody>
      </p:sp>
      <p:pic>
        <p:nvPicPr>
          <p:cNvPr id="4" name="Picture 11" descr="H:\cosmic\ptep_win\mp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677300" cy="4204546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DD3C-FFF9-48AF-845C-B46F3771723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0B32-1598-4A7B-89CF-77DAC399276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030" name="Picture 6" descr="L:\Photos\アルバム整理前\cosmic\P220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" y="1059294"/>
            <a:ext cx="4186200" cy="2917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:\Photos\アルバム整理前\cosmic\P2220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9294"/>
            <a:ext cx="4399181" cy="3299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5033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1mx(1cmx100) </a:t>
            </a:r>
            <a:r>
              <a:rPr kumimoji="1" lang="en-US" altLang="ja-JP" dirty="0" smtClean="0"/>
              <a:t>scintillator plane</a:t>
            </a:r>
            <a:endParaRPr kumimoji="1" lang="ja-JP" altLang="en-US" dirty="0"/>
          </a:p>
        </p:txBody>
      </p:sp>
      <p:pic>
        <p:nvPicPr>
          <p:cNvPr id="2050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608"/>
            <a:ext cx="2734036" cy="36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35" y="4006946"/>
            <a:ext cx="5132338" cy="272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1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0B32-1598-4A7B-89CF-77DAC399276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1027" name="Picture 3" descr="L:\Photos\アルバム整理前\cosmic\P4050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889500" cy="311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Photos\アルバム整理前\cosmic\P2140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25" y="1484784"/>
            <a:ext cx="3574806" cy="4766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67544" y="150330"/>
            <a:ext cx="8229600" cy="1143000"/>
          </a:xfrm>
        </p:spPr>
        <p:txBody>
          <a:bodyPr/>
          <a:lstStyle/>
          <a:p>
            <a:r>
              <a:rPr kumimoji="1" lang="en-US" altLang="ja-JP" sz="4000" dirty="0" smtClean="0"/>
              <a:t>MPPC DAQ System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58853"/>
            <a:ext cx="35568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Provide biases (~71V) to 200 MPPCs</a:t>
            </a:r>
          </a:p>
          <a:p>
            <a:r>
              <a:rPr lang="en-US" altLang="ja-JP" dirty="0" smtClean="0"/>
              <a:t>Look for coincidence of  XY planes </a:t>
            </a:r>
          </a:p>
          <a:p>
            <a:r>
              <a:rPr lang="en-US" altLang="ja-JP" dirty="0" smtClean="0"/>
              <a:t>(single cluster in each allowed)</a:t>
            </a:r>
          </a:p>
          <a:p>
            <a:r>
              <a:rPr kumimoji="1" lang="en-US" altLang="ja-JP" dirty="0" smtClean="0"/>
              <a:t>Clock: 125Mhz </a:t>
            </a:r>
            <a:r>
              <a:rPr kumimoji="1" lang="ja-JP" altLang="en-US" dirty="0" smtClean="0"/>
              <a:t>→１</a:t>
            </a:r>
            <a:r>
              <a:rPr kumimoji="1" lang="en-US" altLang="ja-JP" dirty="0" smtClean="0"/>
              <a:t>GHz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90185" y="6262551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 SMB coaxial cables/unit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055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1633</Words>
  <Application>Microsoft Office PowerPoint</Application>
  <PresentationFormat>画面に合わせる (4:3)</PresentationFormat>
  <Paragraphs>410</Paragraphs>
  <Slides>56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57" baseType="lpstr">
      <vt:lpstr>Office テーマ</vt:lpstr>
      <vt:lpstr>Compact muon radiography system for investigation of  nuclear reactor fuel status</vt:lpstr>
      <vt:lpstr>Timeline</vt:lpstr>
      <vt:lpstr>スライド 3</vt:lpstr>
      <vt:lpstr>Muon flux</vt:lpstr>
      <vt:lpstr>Detector system 2</vt:lpstr>
      <vt:lpstr>Scintillator + WLS fiber + MPPC</vt:lpstr>
      <vt:lpstr>MPPC gain uniformity &amp; noise rate @room temperature</vt:lpstr>
      <vt:lpstr>1mx(1cmx100) scintillator plane</vt:lpstr>
      <vt:lpstr>MPPC DAQ System</vt:lpstr>
      <vt:lpstr>DAQ system diagram</vt:lpstr>
      <vt:lpstr>XY Unit with DAQ box</vt:lpstr>
      <vt:lpstr>XY Unit with DAQ box</vt:lpstr>
      <vt:lpstr>Typical GE Mk-II reactor</vt:lpstr>
      <vt:lpstr>First two Periods</vt:lpstr>
      <vt:lpstr>System located in 20’ container</vt:lpstr>
      <vt:lpstr>First data taking periods</vt:lpstr>
      <vt:lpstr>Horizontal Distributions (Period-1 )  in Vertical slices</vt:lpstr>
      <vt:lpstr>2D image (Period 1)</vt:lpstr>
      <vt:lpstr>2D image (Period 1)</vt:lpstr>
      <vt:lpstr>Resolution study (1)</vt:lpstr>
      <vt:lpstr>Resolution study (2)</vt:lpstr>
      <vt:lpstr>Detected yield variation </vt:lpstr>
      <vt:lpstr>Change of water level in DSP</vt:lpstr>
      <vt:lpstr>What happened in whole view</vt:lpstr>
      <vt:lpstr>Absence of the fuel</vt:lpstr>
      <vt:lpstr>Comparison in other Y-slices</vt:lpstr>
      <vt:lpstr>Period-2 distribution</vt:lpstr>
      <vt:lpstr>スライド 28</vt:lpstr>
      <vt:lpstr>Stereo View Periods</vt:lpstr>
      <vt:lpstr>Detector system 3</vt:lpstr>
      <vt:lpstr>Stereo View Periods</vt:lpstr>
      <vt:lpstr>スライド 32</vt:lpstr>
      <vt:lpstr>スライド 33</vt:lpstr>
      <vt:lpstr>New planes with FNAL scintillator bars</vt:lpstr>
      <vt:lpstr>Light yield</vt:lpstr>
      <vt:lpstr>Plane uniformity, example</vt:lpstr>
      <vt:lpstr>In-situ efficiency measurement</vt:lpstr>
      <vt:lpstr>Point 1 View</vt:lpstr>
      <vt:lpstr>Point 2 View</vt:lpstr>
      <vt:lpstr>Point 3 View</vt:lpstr>
      <vt:lpstr>Area with large absorption</vt:lpstr>
      <vt:lpstr>Distributions of heavy objects</vt:lpstr>
      <vt:lpstr>スライド 43</vt:lpstr>
      <vt:lpstr>スライド 44</vt:lpstr>
      <vt:lpstr>Possible system for Fukushima Daiichi</vt:lpstr>
      <vt:lpstr>View at 30 m</vt:lpstr>
      <vt:lpstr>Effect of Fe shield</vt:lpstr>
      <vt:lpstr>Noise coincidence</vt:lpstr>
      <vt:lpstr>Radiation effects in tracking </vt:lpstr>
      <vt:lpstr>スライド 50</vt:lpstr>
      <vt:lpstr>Days to identify cubic objects (extrapolated from Period-1 condition)</vt:lpstr>
      <vt:lpstr>Summary and Outlook</vt:lpstr>
      <vt:lpstr>スライド 53</vt:lpstr>
      <vt:lpstr>Momentum information</vt:lpstr>
      <vt:lpstr>Momentum model in GEANT</vt:lpstr>
      <vt:lpstr>スライド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hara</dc:creator>
  <cp:lastModifiedBy>hara</cp:lastModifiedBy>
  <cp:revision>69</cp:revision>
  <cp:lastPrinted>2014-04-28T06:03:12Z</cp:lastPrinted>
  <dcterms:created xsi:type="dcterms:W3CDTF">2014-04-10T09:02:40Z</dcterms:created>
  <dcterms:modified xsi:type="dcterms:W3CDTF">2014-05-23T10:13:09Z</dcterms:modified>
</cp:coreProperties>
</file>