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73" r:id="rId5"/>
    <p:sldId id="262" r:id="rId6"/>
    <p:sldId id="275" r:id="rId7"/>
    <p:sldId id="265" r:id="rId8"/>
    <p:sldId id="261" r:id="rId9"/>
    <p:sldId id="278" r:id="rId10"/>
    <p:sldId id="276" r:id="rId11"/>
    <p:sldId id="277" r:id="rId12"/>
    <p:sldId id="264" r:id="rId13"/>
    <p:sldId id="279" r:id="rId14"/>
    <p:sldId id="280" r:id="rId15"/>
    <p:sldId id="281" r:id="rId16"/>
    <p:sldId id="282" r:id="rId17"/>
    <p:sldId id="283" r:id="rId18"/>
    <p:sldId id="285" r:id="rId19"/>
    <p:sldId id="284" r:id="rId20"/>
    <p:sldId id="266" r:id="rId21"/>
    <p:sldId id="267" r:id="rId22"/>
    <p:sldId id="268" r:id="rId23"/>
    <p:sldId id="269" r:id="rId24"/>
    <p:sldId id="286" r:id="rId25"/>
    <p:sldId id="287" r:id="rId26"/>
    <p:sldId id="270" r:id="rId27"/>
    <p:sldId id="271" r:id="rId28"/>
    <p:sldId id="263" r:id="rId2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7854" autoAdjust="0"/>
  </p:normalViewPr>
  <p:slideViewPr>
    <p:cSldViewPr snapToGrid="0" snapToObjects="1">
      <p:cViewPr>
        <p:scale>
          <a:sx n="97" d="100"/>
          <a:sy n="97" d="100"/>
        </p:scale>
        <p:origin x="-2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DB98-7184-454D-ADCD-800DBC092D7A}" type="datetimeFigureOut">
              <a:rPr lang="fr-FR" smtClean="0"/>
              <a:t>29/06/2014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685AE-4ACE-4D4C-BA89-9A92230F429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1958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DB98-7184-454D-ADCD-800DBC092D7A}" type="datetimeFigureOut">
              <a:rPr lang="fr-FR" smtClean="0"/>
              <a:t>29/06/2014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685AE-4ACE-4D4C-BA89-9A92230F429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5660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DB98-7184-454D-ADCD-800DBC092D7A}" type="datetimeFigureOut">
              <a:rPr lang="fr-FR" smtClean="0"/>
              <a:t>29/06/2014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685AE-4ACE-4D4C-BA89-9A92230F429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7842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3586180-CF8A-974A-BC50-9CB09697E08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632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DB98-7184-454D-ADCD-800DBC092D7A}" type="datetimeFigureOut">
              <a:rPr lang="fr-FR" smtClean="0"/>
              <a:t>29/06/2014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685AE-4ACE-4D4C-BA89-9A92230F429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2997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DB98-7184-454D-ADCD-800DBC092D7A}" type="datetimeFigureOut">
              <a:rPr lang="fr-FR" smtClean="0"/>
              <a:t>29/06/2014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685AE-4ACE-4D4C-BA89-9A92230F429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0075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DB98-7184-454D-ADCD-800DBC092D7A}" type="datetimeFigureOut">
              <a:rPr lang="fr-FR" smtClean="0"/>
              <a:t>29/06/2014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685AE-4ACE-4D4C-BA89-9A92230F429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7567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DB98-7184-454D-ADCD-800DBC092D7A}" type="datetimeFigureOut">
              <a:rPr lang="fr-FR" smtClean="0"/>
              <a:t>29/06/2014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685AE-4ACE-4D4C-BA89-9A92230F429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5932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DB98-7184-454D-ADCD-800DBC092D7A}" type="datetimeFigureOut">
              <a:rPr lang="fr-FR" smtClean="0"/>
              <a:t>29/06/2014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685AE-4ACE-4D4C-BA89-9A92230F429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0242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DB98-7184-454D-ADCD-800DBC092D7A}" type="datetimeFigureOut">
              <a:rPr lang="fr-FR" smtClean="0"/>
              <a:t>29/06/2014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685AE-4ACE-4D4C-BA89-9A92230F429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132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DB98-7184-454D-ADCD-800DBC092D7A}" type="datetimeFigureOut">
              <a:rPr lang="fr-FR" smtClean="0"/>
              <a:t>29/06/2014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685AE-4ACE-4D4C-BA89-9A92230F429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0348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DB98-7184-454D-ADCD-800DBC092D7A}" type="datetimeFigureOut">
              <a:rPr lang="fr-FR" smtClean="0"/>
              <a:t>29/06/2014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685AE-4ACE-4D4C-BA89-9A92230F429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7201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CDB98-7184-454D-ADCD-800DBC092D7A}" type="datetimeFigureOut">
              <a:rPr lang="fr-FR" smtClean="0"/>
              <a:t>29/06/2014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685AE-4ACE-4D4C-BA89-9A92230F429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2706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Relationship Id="rId3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Relationship Id="rId3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5" Type="http://schemas.openxmlformats.org/officeDocument/2006/relationships/image" Target="../media/image15.emf"/><Relationship Id="rId6" Type="http://schemas.openxmlformats.org/officeDocument/2006/relationships/image" Target="../media/image16.jpeg"/><Relationship Id="rId7" Type="http://schemas.openxmlformats.org/officeDocument/2006/relationships/image" Target="../media/image17.png"/><Relationship Id="rId8" Type="http://schemas.openxmlformats.org/officeDocument/2006/relationships/image" Target="../media/image18.jpeg"/><Relationship Id="rId9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220736"/>
            <a:ext cx="7772400" cy="1470025"/>
          </a:xfrm>
        </p:spPr>
        <p:txBody>
          <a:bodyPr/>
          <a:lstStyle/>
          <a:p>
            <a:r>
              <a:rPr lang="fr-FR" dirty="0" smtClean="0"/>
              <a:t>Machine Learning for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err="1" smtClean="0"/>
              <a:t>Personalized</a:t>
            </a:r>
            <a:r>
              <a:rPr lang="fr-FR" dirty="0" smtClean="0"/>
              <a:t> </a:t>
            </a:r>
            <a:r>
              <a:rPr lang="fr-FR" dirty="0" err="1" smtClean="0"/>
              <a:t>Genomics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81775"/>
            <a:ext cx="6400800" cy="1752600"/>
          </a:xfrm>
        </p:spPr>
        <p:txBody>
          <a:bodyPr/>
          <a:lstStyle/>
          <a:p>
            <a:r>
              <a:rPr lang="fr-FR" dirty="0" smtClean="0">
                <a:solidFill>
                  <a:srgbClr val="000000"/>
                </a:solidFill>
              </a:rPr>
              <a:t>Jean-Philippe Vert</a:t>
            </a:r>
            <a:endParaRPr lang="fr-FR" dirty="0">
              <a:solidFill>
                <a:srgbClr val="000000"/>
              </a:solidFill>
            </a:endParaRPr>
          </a:p>
        </p:txBody>
      </p:sp>
      <p:pic>
        <p:nvPicPr>
          <p:cNvPr id="4" name="Picture 11" descr="logoINSE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034" y="4224220"/>
            <a:ext cx="2469852" cy="940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 descr="logo-emp-b.jpg                                                 004498D4Macintosh HD                   C06AB517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104" y="3955225"/>
            <a:ext cx="1513144" cy="133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2" descr="logoCuri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595" y="4224219"/>
            <a:ext cx="2354439" cy="1386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419207" y="5610246"/>
            <a:ext cx="68175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i="1" dirty="0" smtClean="0"/>
              <a:t>Paris-Saclay Center for Data Science kick-off meeting</a:t>
            </a:r>
            <a:endParaRPr lang="fr-FR" sz="2400" i="1" dirty="0" smtClean="0"/>
          </a:p>
          <a:p>
            <a:pPr algn="ctr"/>
            <a:r>
              <a:rPr lang="fr-FR" sz="2400" i="1" dirty="0" smtClean="0"/>
              <a:t>LAL, Saclay, </a:t>
            </a:r>
            <a:r>
              <a:rPr lang="fr-FR" sz="2400" i="1" dirty="0" err="1" smtClean="0"/>
              <a:t>June</a:t>
            </a:r>
            <a:r>
              <a:rPr lang="fr-FR" sz="2400" i="1" dirty="0" smtClean="0"/>
              <a:t> 30, </a:t>
            </a:r>
            <a:r>
              <a:rPr lang="fr-FR" sz="2400" i="1" dirty="0" smtClean="0"/>
              <a:t>2014</a:t>
            </a:r>
            <a:endParaRPr lang="fr-FR" sz="2400" i="1" dirty="0"/>
          </a:p>
        </p:txBody>
      </p:sp>
    </p:spTree>
    <p:extLst>
      <p:ext uri="{BB962C8B-B14F-4D97-AF65-F5344CB8AC3E}">
        <p14:creationId xmlns:p14="http://schemas.microsoft.com/office/powerpoint/2010/main" val="80625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21" y="512809"/>
            <a:ext cx="7659552" cy="634519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0" y="6211669"/>
            <a:ext cx="351519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err="1" smtClean="0"/>
              <a:t>Vogelstein</a:t>
            </a:r>
            <a:r>
              <a:rPr lang="fr-FR" dirty="0" smtClean="0"/>
              <a:t> et al. (Science, 2013)</a:t>
            </a:r>
          </a:p>
          <a:p>
            <a:r>
              <a:rPr lang="fr-FR" dirty="0" smtClean="0"/>
              <a:t>Cancer </a:t>
            </a:r>
            <a:r>
              <a:rPr lang="fr-FR" dirty="0" err="1" smtClean="0"/>
              <a:t>genome</a:t>
            </a:r>
            <a:r>
              <a:rPr lang="fr-FR" dirty="0" smtClean="0"/>
              <a:t> </a:t>
            </a:r>
            <a:r>
              <a:rPr lang="fr-FR" dirty="0" err="1" smtClean="0"/>
              <a:t>Landscapes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515196" y="65066"/>
            <a:ext cx="5529178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4000" dirty="0" smtClean="0"/>
              <a:t>« </a:t>
            </a:r>
            <a:r>
              <a:rPr lang="fr-FR" sz="4000" dirty="0" err="1" smtClean="0"/>
              <a:t>Understanding</a:t>
            </a:r>
            <a:r>
              <a:rPr lang="fr-FR" sz="4000" dirty="0" smtClean="0"/>
              <a:t> cancer »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4260303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94" y="1612516"/>
            <a:ext cx="9091406" cy="444199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0" y="6211669"/>
            <a:ext cx="351519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err="1" smtClean="0"/>
              <a:t>Vogelstein</a:t>
            </a:r>
            <a:r>
              <a:rPr lang="fr-FR" dirty="0" smtClean="0"/>
              <a:t> et al. (Science, 2013)</a:t>
            </a:r>
          </a:p>
          <a:p>
            <a:r>
              <a:rPr lang="fr-FR" dirty="0" smtClean="0"/>
              <a:t>Cancer </a:t>
            </a:r>
            <a:r>
              <a:rPr lang="fr-FR" dirty="0" err="1" smtClean="0"/>
              <a:t>genome</a:t>
            </a:r>
            <a:r>
              <a:rPr lang="fr-FR" dirty="0" smtClean="0"/>
              <a:t> </a:t>
            </a:r>
            <a:r>
              <a:rPr lang="fr-FR" dirty="0" err="1" smtClean="0"/>
              <a:t>Landscapes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549916" y="419009"/>
            <a:ext cx="5300249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4000" dirty="0" err="1" smtClean="0"/>
              <a:t>Finding</a:t>
            </a:r>
            <a:r>
              <a:rPr lang="fr-FR" sz="4000" dirty="0" smtClean="0"/>
              <a:t> « cancer </a:t>
            </a:r>
            <a:r>
              <a:rPr lang="fr-FR" sz="4000" dirty="0" err="1" smtClean="0"/>
              <a:t>genes</a:t>
            </a:r>
            <a:r>
              <a:rPr lang="fr-FR" sz="4000" dirty="0" smtClean="0"/>
              <a:t> »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3401418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r 4"/>
          <p:cNvGrpSpPr>
            <a:grpSpLocks/>
          </p:cNvGrpSpPr>
          <p:nvPr/>
        </p:nvGrpSpPr>
        <p:grpSpPr bwMode="auto">
          <a:xfrm>
            <a:off x="3134537" y="3208417"/>
            <a:ext cx="2592388" cy="3683000"/>
            <a:chOff x="3492500" y="1565176"/>
            <a:chExt cx="2592388" cy="3683099"/>
          </a:xfrm>
        </p:grpSpPr>
        <p:pic>
          <p:nvPicPr>
            <p:cNvPr id="26633" name="Image 1" descr="mammaprint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2500" y="1844675"/>
              <a:ext cx="2592388" cy="340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4" name="ZoneTexte 9"/>
            <p:cNvSpPr txBox="1">
              <a:spLocks noChangeArrowheads="1"/>
            </p:cNvSpPr>
            <p:nvPr/>
          </p:nvSpPr>
          <p:spPr bwMode="auto">
            <a:xfrm>
              <a:off x="3860304" y="1565176"/>
              <a:ext cx="2009484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 b="1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>
                <a:defRPr sz="1200" b="1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>
                <a:defRPr sz="1200" b="1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>
                <a:defRPr sz="1200" b="1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>
                <a:defRPr sz="1200" b="1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r>
                <a:rPr lang="fr-FR" sz="3200" b="0" dirty="0" err="1"/>
                <a:t>Prognosis</a:t>
              </a:r>
              <a:endParaRPr lang="fr-FR" sz="3200" b="0" dirty="0"/>
            </a:p>
          </p:txBody>
        </p:sp>
      </p:grpSp>
      <p:grpSp>
        <p:nvGrpSpPr>
          <p:cNvPr id="4" name="Grouper 3"/>
          <p:cNvGrpSpPr>
            <a:grpSpLocks/>
          </p:cNvGrpSpPr>
          <p:nvPr/>
        </p:nvGrpSpPr>
        <p:grpSpPr bwMode="auto">
          <a:xfrm>
            <a:off x="261267" y="2992936"/>
            <a:ext cx="2287588" cy="3609975"/>
            <a:chOff x="611560" y="1268760"/>
            <a:chExt cx="2288018" cy="3609112"/>
          </a:xfrm>
        </p:grpSpPr>
        <p:sp>
          <p:nvSpPr>
            <p:cNvPr id="26631" name="ZoneTexte 2"/>
            <p:cNvSpPr txBox="1">
              <a:spLocks noChangeArrowheads="1"/>
            </p:cNvSpPr>
            <p:nvPr/>
          </p:nvSpPr>
          <p:spPr bwMode="auto">
            <a:xfrm>
              <a:off x="755576" y="4293096"/>
              <a:ext cx="1986642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 b="1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>
                <a:defRPr sz="1200" b="1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>
                <a:defRPr sz="1200" b="1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>
                <a:defRPr sz="1200" b="1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>
                <a:defRPr sz="1200" b="1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r>
                <a:rPr lang="fr-FR" sz="3200" b="0"/>
                <a:t>Diagnosis</a:t>
              </a:r>
            </a:p>
          </p:txBody>
        </p:sp>
        <p:pic>
          <p:nvPicPr>
            <p:cNvPr id="26632" name="Picture 6" descr="ch3-sorlie-2001-clusteri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268760"/>
              <a:ext cx="2288018" cy="2975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er 5"/>
          <p:cNvGrpSpPr>
            <a:grpSpLocks/>
          </p:cNvGrpSpPr>
          <p:nvPr/>
        </p:nvGrpSpPr>
        <p:grpSpPr bwMode="auto">
          <a:xfrm>
            <a:off x="6289163" y="3391058"/>
            <a:ext cx="2952750" cy="2805113"/>
            <a:chOff x="6372200" y="2492896"/>
            <a:chExt cx="2952328" cy="2805410"/>
          </a:xfrm>
        </p:grpSpPr>
        <p:sp>
          <p:nvSpPr>
            <p:cNvPr id="26629" name="ZoneTexte 8"/>
            <p:cNvSpPr txBox="1">
              <a:spLocks noChangeArrowheads="1"/>
            </p:cNvSpPr>
            <p:nvPr/>
          </p:nvSpPr>
          <p:spPr bwMode="auto">
            <a:xfrm>
              <a:off x="6660232" y="4221088"/>
              <a:ext cx="2664296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 b="1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>
                <a:defRPr sz="1200" b="1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>
                <a:defRPr sz="1200" b="1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>
                <a:defRPr sz="1200" b="1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>
                <a:defRPr sz="1200" b="1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r>
                <a:rPr lang="fr-FR" sz="3200" b="0" dirty="0" err="1" smtClean="0"/>
                <a:t>Response</a:t>
              </a:r>
              <a:r>
                <a:rPr lang="fr-FR" sz="3200" b="0" dirty="0" smtClean="0"/>
                <a:t> </a:t>
              </a:r>
              <a:r>
                <a:rPr lang="fr-FR" sz="3200" b="0" dirty="0"/>
                <a:t>to </a:t>
              </a:r>
              <a:r>
                <a:rPr lang="fr-FR" sz="3200" b="0" dirty="0" err="1"/>
                <a:t>drugs</a:t>
              </a:r>
              <a:endParaRPr lang="fr-FR" sz="3200" b="0" dirty="0"/>
            </a:p>
          </p:txBody>
        </p:sp>
        <p:pic>
          <p:nvPicPr>
            <p:cNvPr id="26630" name="Image 4" descr="6100130f1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00" y="2492896"/>
              <a:ext cx="2619400" cy="1657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Image 1" descr="23andMeLogoMagentaLim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5" y="751562"/>
            <a:ext cx="2316779" cy="125436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4285" y="1721577"/>
            <a:ext cx="22605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err="1" smtClean="0"/>
              <a:t>Predictive</a:t>
            </a:r>
            <a:endParaRPr lang="fr-FR" sz="4000" dirty="0" smtClean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262" y="519946"/>
            <a:ext cx="1719675" cy="1644907"/>
          </a:xfrm>
          <a:prstGeom prst="rect">
            <a:avLst/>
          </a:prstGeom>
        </p:spPr>
      </p:pic>
      <p:pic>
        <p:nvPicPr>
          <p:cNvPr id="8" name="Image 7" descr="p4medicin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145" y="13050"/>
            <a:ext cx="3752001" cy="1758571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998145" y="2164853"/>
            <a:ext cx="3245212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4000" b="1" i="1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Opportunities</a:t>
            </a:r>
            <a:endParaRPr lang="fr-FR" sz="4000" b="1" i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6442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 charset="0"/>
                <a:ea typeface="ヒラギノ角ゴ Pro W3" charset="0"/>
                <a:cs typeface="ヒラギノ角ゴ Pro W3" charset="0"/>
              </a:rPr>
              <a:t>Supervised machine learning</a:t>
            </a:r>
          </a:p>
        </p:txBody>
      </p:sp>
      <p:grpSp>
        <p:nvGrpSpPr>
          <p:cNvPr id="23554" name="Grouper 44"/>
          <p:cNvGrpSpPr>
            <a:grpSpLocks/>
          </p:cNvGrpSpPr>
          <p:nvPr/>
        </p:nvGrpSpPr>
        <p:grpSpPr bwMode="auto">
          <a:xfrm>
            <a:off x="250825" y="1628775"/>
            <a:ext cx="4897438" cy="4321175"/>
            <a:chOff x="251520" y="1628800"/>
            <a:chExt cx="4896544" cy="4320480"/>
          </a:xfrm>
        </p:grpSpPr>
        <p:sp>
          <p:nvSpPr>
            <p:cNvPr id="23563" name="Ellipse 3"/>
            <p:cNvSpPr>
              <a:spLocks noChangeArrowheads="1"/>
            </p:cNvSpPr>
            <p:nvPr/>
          </p:nvSpPr>
          <p:spPr bwMode="auto">
            <a:xfrm>
              <a:off x="3059832" y="2204864"/>
              <a:ext cx="360040" cy="360040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2400" b="0">
                <a:solidFill>
                  <a:srgbClr val="000000"/>
                </a:solidFill>
              </a:endParaRPr>
            </a:p>
          </p:txBody>
        </p:sp>
        <p:sp>
          <p:nvSpPr>
            <p:cNvPr id="23564" name="Ellipse 4"/>
            <p:cNvSpPr>
              <a:spLocks noChangeArrowheads="1"/>
            </p:cNvSpPr>
            <p:nvPr/>
          </p:nvSpPr>
          <p:spPr bwMode="auto">
            <a:xfrm>
              <a:off x="1331640" y="4509120"/>
              <a:ext cx="360040" cy="36004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 sz="2400" b="0">
                <a:solidFill>
                  <a:srgbClr val="000000"/>
                </a:solidFill>
              </a:endParaRPr>
            </a:p>
          </p:txBody>
        </p:sp>
        <p:sp>
          <p:nvSpPr>
            <p:cNvPr id="23565" name="Ellipse 5"/>
            <p:cNvSpPr>
              <a:spLocks noChangeArrowheads="1"/>
            </p:cNvSpPr>
            <p:nvPr/>
          </p:nvSpPr>
          <p:spPr bwMode="auto">
            <a:xfrm>
              <a:off x="4788024" y="3140968"/>
              <a:ext cx="360040" cy="360040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2400" b="0">
                <a:solidFill>
                  <a:srgbClr val="000000"/>
                </a:solidFill>
              </a:endParaRPr>
            </a:p>
          </p:txBody>
        </p:sp>
        <p:sp>
          <p:nvSpPr>
            <p:cNvPr id="23566" name="Ellipse 6"/>
            <p:cNvSpPr>
              <a:spLocks noChangeArrowheads="1"/>
            </p:cNvSpPr>
            <p:nvPr/>
          </p:nvSpPr>
          <p:spPr bwMode="auto">
            <a:xfrm>
              <a:off x="2987824" y="2852936"/>
              <a:ext cx="360040" cy="360040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2400" b="0">
                <a:solidFill>
                  <a:srgbClr val="000000"/>
                </a:solidFill>
              </a:endParaRPr>
            </a:p>
          </p:txBody>
        </p:sp>
        <p:sp>
          <p:nvSpPr>
            <p:cNvPr id="23567" name="Ellipse 7"/>
            <p:cNvSpPr>
              <a:spLocks noChangeArrowheads="1"/>
            </p:cNvSpPr>
            <p:nvPr/>
          </p:nvSpPr>
          <p:spPr bwMode="auto">
            <a:xfrm>
              <a:off x="4067944" y="3212976"/>
              <a:ext cx="360040" cy="360040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2400" b="0">
                <a:solidFill>
                  <a:srgbClr val="000000"/>
                </a:solidFill>
              </a:endParaRPr>
            </a:p>
          </p:txBody>
        </p:sp>
        <p:sp>
          <p:nvSpPr>
            <p:cNvPr id="23568" name="Ellipse 8"/>
            <p:cNvSpPr>
              <a:spLocks noChangeArrowheads="1"/>
            </p:cNvSpPr>
            <p:nvPr/>
          </p:nvSpPr>
          <p:spPr bwMode="auto">
            <a:xfrm>
              <a:off x="4067944" y="4653136"/>
              <a:ext cx="360040" cy="360040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2400" b="0">
                <a:solidFill>
                  <a:srgbClr val="000000"/>
                </a:solidFill>
              </a:endParaRPr>
            </a:p>
          </p:txBody>
        </p:sp>
        <p:sp>
          <p:nvSpPr>
            <p:cNvPr id="23569" name="Ellipse 9"/>
            <p:cNvSpPr>
              <a:spLocks noChangeArrowheads="1"/>
            </p:cNvSpPr>
            <p:nvPr/>
          </p:nvSpPr>
          <p:spPr bwMode="auto">
            <a:xfrm>
              <a:off x="1763688" y="1628800"/>
              <a:ext cx="360040" cy="360040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2400" b="0">
                <a:solidFill>
                  <a:srgbClr val="000000"/>
                </a:solidFill>
              </a:endParaRPr>
            </a:p>
          </p:txBody>
        </p:sp>
        <p:sp>
          <p:nvSpPr>
            <p:cNvPr id="23570" name="Ellipse 10"/>
            <p:cNvSpPr>
              <a:spLocks noChangeArrowheads="1"/>
            </p:cNvSpPr>
            <p:nvPr/>
          </p:nvSpPr>
          <p:spPr bwMode="auto">
            <a:xfrm>
              <a:off x="3131840" y="4005064"/>
              <a:ext cx="360040" cy="360040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2400" b="0">
                <a:solidFill>
                  <a:srgbClr val="000000"/>
                </a:solidFill>
              </a:endParaRPr>
            </a:p>
          </p:txBody>
        </p:sp>
        <p:sp>
          <p:nvSpPr>
            <p:cNvPr id="23571" name="Ellipse 11"/>
            <p:cNvSpPr>
              <a:spLocks noChangeArrowheads="1"/>
            </p:cNvSpPr>
            <p:nvPr/>
          </p:nvSpPr>
          <p:spPr bwMode="auto">
            <a:xfrm>
              <a:off x="971600" y="5229200"/>
              <a:ext cx="360040" cy="36004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 sz="2400" b="0">
                <a:solidFill>
                  <a:srgbClr val="000000"/>
                </a:solidFill>
              </a:endParaRPr>
            </a:p>
          </p:txBody>
        </p:sp>
        <p:sp>
          <p:nvSpPr>
            <p:cNvPr id="23572" name="Ellipse 12"/>
            <p:cNvSpPr>
              <a:spLocks noChangeArrowheads="1"/>
            </p:cNvSpPr>
            <p:nvPr/>
          </p:nvSpPr>
          <p:spPr bwMode="auto">
            <a:xfrm>
              <a:off x="2987824" y="5589240"/>
              <a:ext cx="360040" cy="36004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 sz="2400" b="0">
                <a:solidFill>
                  <a:srgbClr val="000000"/>
                </a:solidFill>
              </a:endParaRPr>
            </a:p>
          </p:txBody>
        </p:sp>
        <p:sp>
          <p:nvSpPr>
            <p:cNvPr id="23573" name="Ellipse 13"/>
            <p:cNvSpPr>
              <a:spLocks noChangeArrowheads="1"/>
            </p:cNvSpPr>
            <p:nvPr/>
          </p:nvSpPr>
          <p:spPr bwMode="auto">
            <a:xfrm>
              <a:off x="683568" y="2276872"/>
              <a:ext cx="360040" cy="36004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 sz="2400" b="0">
                <a:solidFill>
                  <a:srgbClr val="000000"/>
                </a:solidFill>
              </a:endParaRPr>
            </a:p>
          </p:txBody>
        </p:sp>
        <p:sp>
          <p:nvSpPr>
            <p:cNvPr id="23574" name="Ellipse 14"/>
            <p:cNvSpPr>
              <a:spLocks noChangeArrowheads="1"/>
            </p:cNvSpPr>
            <p:nvPr/>
          </p:nvSpPr>
          <p:spPr bwMode="auto">
            <a:xfrm>
              <a:off x="539552" y="3645024"/>
              <a:ext cx="360040" cy="36004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 sz="2400" b="0">
                <a:solidFill>
                  <a:srgbClr val="000000"/>
                </a:solidFill>
              </a:endParaRPr>
            </a:p>
          </p:txBody>
        </p:sp>
        <p:sp>
          <p:nvSpPr>
            <p:cNvPr id="23575" name="Ellipse 15"/>
            <p:cNvSpPr>
              <a:spLocks noChangeArrowheads="1"/>
            </p:cNvSpPr>
            <p:nvPr/>
          </p:nvSpPr>
          <p:spPr bwMode="auto">
            <a:xfrm>
              <a:off x="251520" y="4725144"/>
              <a:ext cx="360040" cy="36004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 sz="2400" b="0">
                <a:solidFill>
                  <a:srgbClr val="000000"/>
                </a:solidFill>
              </a:endParaRPr>
            </a:p>
          </p:txBody>
        </p:sp>
        <p:sp>
          <p:nvSpPr>
            <p:cNvPr id="23576" name="Ellipse 16"/>
            <p:cNvSpPr>
              <a:spLocks noChangeArrowheads="1"/>
            </p:cNvSpPr>
            <p:nvPr/>
          </p:nvSpPr>
          <p:spPr bwMode="auto">
            <a:xfrm>
              <a:off x="2123728" y="4653136"/>
              <a:ext cx="360040" cy="36004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 sz="2400" b="0">
                <a:solidFill>
                  <a:srgbClr val="000000"/>
                </a:solidFill>
              </a:endParaRPr>
            </a:p>
          </p:txBody>
        </p:sp>
        <p:sp>
          <p:nvSpPr>
            <p:cNvPr id="23577" name="Ellipse 17"/>
            <p:cNvSpPr>
              <a:spLocks noChangeArrowheads="1"/>
            </p:cNvSpPr>
            <p:nvPr/>
          </p:nvSpPr>
          <p:spPr bwMode="auto">
            <a:xfrm>
              <a:off x="1907704" y="3789040"/>
              <a:ext cx="360040" cy="36004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 sz="2400" b="0">
                <a:solidFill>
                  <a:srgbClr val="000000"/>
                </a:solidFill>
              </a:endParaRPr>
            </a:p>
          </p:txBody>
        </p:sp>
      </p:grpSp>
      <p:cxnSp>
        <p:nvCxnSpPr>
          <p:cNvPr id="21" name="Connecteur droit 20"/>
          <p:cNvCxnSpPr/>
          <p:nvPr/>
        </p:nvCxnSpPr>
        <p:spPr bwMode="auto">
          <a:xfrm>
            <a:off x="827088" y="1412875"/>
            <a:ext cx="3313112" cy="4608513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3562" name="Ellipse 38"/>
          <p:cNvSpPr>
            <a:spLocks noChangeArrowheads="1"/>
          </p:cNvSpPr>
          <p:nvPr/>
        </p:nvSpPr>
        <p:spPr bwMode="auto">
          <a:xfrm>
            <a:off x="1258888" y="2780951"/>
            <a:ext cx="360164" cy="360716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 sz="2400" b="0">
              <a:solidFill>
                <a:srgbClr val="000000"/>
              </a:solidFill>
            </a:endParaRPr>
          </a:p>
        </p:txBody>
      </p:sp>
      <p:sp>
        <p:nvSpPr>
          <p:cNvPr id="23559" name="Ellipse 39"/>
          <p:cNvSpPr>
            <a:spLocks noChangeArrowheads="1"/>
          </p:cNvSpPr>
          <p:nvPr/>
        </p:nvSpPr>
        <p:spPr bwMode="auto">
          <a:xfrm>
            <a:off x="1258888" y="2780951"/>
            <a:ext cx="360164" cy="360716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2400" b="0">
              <a:solidFill>
                <a:srgbClr val="000000"/>
              </a:solidFill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5148263" y="2060575"/>
            <a:ext cx="3852337" cy="30469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dirty="0"/>
              <a:t>Challenges</a:t>
            </a:r>
          </a:p>
          <a:p>
            <a:pPr marL="457200" indent="-457200">
              <a:buFontTx/>
              <a:buChar char="-"/>
              <a:defRPr/>
            </a:pPr>
            <a:r>
              <a:rPr lang="fr-FR" sz="3200" b="1" dirty="0"/>
              <a:t>High dimension</a:t>
            </a:r>
          </a:p>
          <a:p>
            <a:pPr marL="457200" indent="-457200">
              <a:buFontTx/>
              <a:buChar char="-"/>
              <a:defRPr/>
            </a:pPr>
            <a:r>
              <a:rPr lang="fr-FR" sz="3200" b="1" dirty="0"/>
              <a:t>Few </a:t>
            </a:r>
            <a:r>
              <a:rPr lang="fr-FR" sz="3200" b="1" dirty="0" err="1"/>
              <a:t>examples</a:t>
            </a:r>
            <a:endParaRPr lang="fr-FR" sz="3200" b="1" dirty="0"/>
          </a:p>
          <a:p>
            <a:pPr marL="457200" indent="-457200">
              <a:buFontTx/>
              <a:buChar char="-"/>
              <a:defRPr/>
            </a:pPr>
            <a:r>
              <a:rPr lang="fr-FR" sz="3200" b="0" dirty="0" err="1" smtClean="0"/>
              <a:t>Structured</a:t>
            </a:r>
            <a:r>
              <a:rPr lang="fr-FR" sz="3200" b="0" dirty="0" smtClean="0"/>
              <a:t> </a:t>
            </a:r>
            <a:r>
              <a:rPr lang="fr-FR" sz="3200" b="0" dirty="0"/>
              <a:t>data</a:t>
            </a:r>
          </a:p>
          <a:p>
            <a:pPr marL="457200" indent="-457200">
              <a:buFontTx/>
              <a:buChar char="-"/>
              <a:defRPr/>
            </a:pPr>
            <a:r>
              <a:rPr lang="fr-FR" sz="3200" b="0" dirty="0" smtClean="0"/>
              <a:t>Efficient </a:t>
            </a:r>
            <a:r>
              <a:rPr lang="fr-FR" sz="3200" b="0" dirty="0" err="1"/>
              <a:t>algorithms</a:t>
            </a:r>
            <a:endParaRPr lang="fr-FR" sz="3200" b="0" dirty="0"/>
          </a:p>
          <a:p>
            <a:pPr marL="457200" indent="-457200">
              <a:buFontTx/>
              <a:buChar char="-"/>
              <a:defRPr/>
            </a:pPr>
            <a:r>
              <a:rPr lang="fr-FR" sz="3200" b="0" dirty="0" err="1" smtClean="0"/>
              <a:t>Interpretability</a:t>
            </a:r>
            <a:endParaRPr lang="fr-FR" sz="3200" b="0" dirty="0"/>
          </a:p>
        </p:txBody>
      </p:sp>
      <p:sp>
        <p:nvSpPr>
          <p:cNvPr id="27" name="Ellipse 3"/>
          <p:cNvSpPr>
            <a:spLocks noChangeArrowheads="1"/>
          </p:cNvSpPr>
          <p:nvPr/>
        </p:nvSpPr>
        <p:spPr bwMode="auto">
          <a:xfrm>
            <a:off x="2123375" y="2357332"/>
            <a:ext cx="360106" cy="360098"/>
          </a:xfrm>
          <a:prstGeom prst="ellipse">
            <a:avLst/>
          </a:prstGeom>
          <a:solidFill>
            <a:srgbClr val="33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sz="24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960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/>
              <a:t>Example</a:t>
            </a:r>
            <a:r>
              <a:rPr lang="fr-FR" dirty="0" smtClean="0"/>
              <a:t>: </a:t>
            </a:r>
            <a:br>
              <a:rPr lang="fr-FR" dirty="0" smtClean="0"/>
            </a:br>
            <a:r>
              <a:rPr lang="fr-FR" dirty="0" err="1"/>
              <a:t>B</a:t>
            </a:r>
            <a:r>
              <a:rPr lang="fr-FR" dirty="0" err="1" smtClean="0"/>
              <a:t>reast</a:t>
            </a:r>
            <a:r>
              <a:rPr lang="fr-FR" dirty="0" smtClean="0"/>
              <a:t> </a:t>
            </a:r>
            <a:r>
              <a:rPr lang="fr-FR" dirty="0" smtClean="0"/>
              <a:t>cancer </a:t>
            </a:r>
            <a:r>
              <a:rPr lang="fr-FR" dirty="0" err="1" smtClean="0"/>
              <a:t>prognostic</a:t>
            </a:r>
            <a:r>
              <a:rPr lang="fr-FR" dirty="0" smtClean="0"/>
              <a:t> signature</a:t>
            </a:r>
            <a:endParaRPr lang="fr-FR" dirty="0"/>
          </a:p>
        </p:txBody>
      </p:sp>
      <p:pic>
        <p:nvPicPr>
          <p:cNvPr id="4" name="Image 3" descr="mammapri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00" y="1559489"/>
            <a:ext cx="3913292" cy="5138323"/>
          </a:xfrm>
          <a:prstGeom prst="rect">
            <a:avLst/>
          </a:prstGeom>
        </p:spPr>
      </p:pic>
      <p:pic>
        <p:nvPicPr>
          <p:cNvPr id="5" name="Image 4" descr="mammaprintcurv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175" y="2440517"/>
            <a:ext cx="4417461" cy="276999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272699" y="6488668"/>
            <a:ext cx="2597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(Van de Vijver et al 2002)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209611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/>
              <a:t>Two</a:t>
            </a:r>
            <a:r>
              <a:rPr lang="fr-FR" dirty="0" smtClean="0"/>
              <a:t> signatures have </a:t>
            </a:r>
            <a:r>
              <a:rPr lang="fr-FR" dirty="0" err="1" smtClean="0"/>
              <a:t>less</a:t>
            </a:r>
            <a:r>
              <a:rPr lang="fr-FR" dirty="0" smtClean="0"/>
              <a:t> </a:t>
            </a:r>
            <a:r>
              <a:rPr lang="fr-FR" dirty="0" err="1" smtClean="0"/>
              <a:t>than</a:t>
            </a:r>
            <a:r>
              <a:rPr lang="fr-FR" dirty="0" smtClean="0"/>
              <a:t> 5% </a:t>
            </a:r>
            <a:r>
              <a:rPr lang="fr-FR" dirty="0" err="1" smtClean="0"/>
              <a:t>genes</a:t>
            </a:r>
            <a:r>
              <a:rPr lang="fr-FR" dirty="0" smtClean="0"/>
              <a:t> in </a:t>
            </a:r>
            <a:r>
              <a:rPr lang="fr-FR" dirty="0" err="1" smtClean="0"/>
              <a:t>common</a:t>
            </a:r>
            <a:r>
              <a:rPr lang="fr-FR" dirty="0" smtClean="0"/>
              <a:t>…</a:t>
            </a:r>
            <a:endParaRPr lang="fr-FR" dirty="0"/>
          </a:p>
        </p:txBody>
      </p:sp>
      <p:pic>
        <p:nvPicPr>
          <p:cNvPr id="4" name="Espace réservé du contenu 3" descr="signaturevv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5" b="7815"/>
          <a:stretch>
            <a:fillRect/>
          </a:stretch>
        </p:blipFill>
        <p:spPr>
          <a:xfrm>
            <a:off x="207777" y="1668851"/>
            <a:ext cx="3536796" cy="1945101"/>
          </a:xfrm>
        </p:spPr>
      </p:pic>
      <p:pic>
        <p:nvPicPr>
          <p:cNvPr id="5" name="Image 4" descr="signaturewa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573" y="1668851"/>
            <a:ext cx="5606262" cy="1002332"/>
          </a:xfrm>
          <a:prstGeom prst="rect">
            <a:avLst/>
          </a:prstGeom>
        </p:spPr>
      </p:pic>
      <p:sp>
        <p:nvSpPr>
          <p:cNvPr id="9" name="Espace réservé du contenu 2"/>
          <p:cNvSpPr txBox="1">
            <a:spLocks/>
          </p:cNvSpPr>
          <p:nvPr/>
        </p:nvSpPr>
        <p:spPr>
          <a:xfrm>
            <a:off x="457200" y="3752950"/>
            <a:ext cx="8229600" cy="26821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6" name="Espace réservé du contenu 3" descr="acc_stab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" r="1295"/>
          <a:stretch>
            <a:fillRect/>
          </a:stretch>
        </p:blipFill>
        <p:spPr>
          <a:xfrm>
            <a:off x="489273" y="2186704"/>
            <a:ext cx="8197527" cy="450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35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Prior </a:t>
            </a:r>
            <a:r>
              <a:rPr lang="fr-FR" dirty="0" err="1" smtClean="0"/>
              <a:t>knowledge</a:t>
            </a:r>
            <a:r>
              <a:rPr lang="fr-FR" dirty="0" smtClean="0"/>
              <a:t>: </a:t>
            </a:r>
            <a:r>
              <a:rPr lang="fr-FR" dirty="0" err="1" smtClean="0"/>
              <a:t>gene</a:t>
            </a:r>
            <a:r>
              <a:rPr lang="fr-FR" dirty="0" smtClean="0"/>
              <a:t> network</a:t>
            </a:r>
            <a:endParaRPr lang="fr-FR" dirty="0"/>
          </a:p>
        </p:txBody>
      </p:sp>
      <p:pic>
        <p:nvPicPr>
          <p:cNvPr id="4" name="Image 12" descr="kernelchip_cytoscape3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244" y="1533219"/>
            <a:ext cx="2412892" cy="3656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1" descr="protein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38" y="1916114"/>
            <a:ext cx="3069404" cy="306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743647" y="5377702"/>
            <a:ext cx="78520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i="1" dirty="0" smtClean="0"/>
              <a:t>Can </a:t>
            </a:r>
            <a:r>
              <a:rPr lang="fr-FR" sz="2800" i="1" dirty="0" err="1" smtClean="0"/>
              <a:t>we</a:t>
            </a:r>
            <a:r>
              <a:rPr lang="fr-FR" sz="2800" i="1" dirty="0" smtClean="0"/>
              <a:t> « force » the signature to </a:t>
            </a:r>
            <a:r>
              <a:rPr lang="fr-FR" sz="2800" i="1" dirty="0" err="1" smtClean="0"/>
              <a:t>be</a:t>
            </a:r>
            <a:r>
              <a:rPr lang="fr-FR" sz="2800" i="1" dirty="0" smtClean="0"/>
              <a:t> « </a:t>
            </a:r>
            <a:r>
              <a:rPr lang="fr-FR" sz="2800" i="1" dirty="0" err="1" smtClean="0"/>
              <a:t>coherent</a:t>
            </a:r>
            <a:r>
              <a:rPr lang="fr-FR" sz="2800" i="1" dirty="0" smtClean="0"/>
              <a:t> » </a:t>
            </a:r>
            <a:r>
              <a:rPr lang="fr-FR" sz="2800" i="1" dirty="0" err="1" smtClean="0"/>
              <a:t>with</a:t>
            </a:r>
            <a:r>
              <a:rPr lang="fr-FR" sz="2800" i="1" dirty="0" smtClean="0"/>
              <a:t> a </a:t>
            </a:r>
            <a:r>
              <a:rPr lang="fr-FR" sz="2800" i="1" dirty="0" err="1" smtClean="0"/>
              <a:t>known</a:t>
            </a:r>
            <a:r>
              <a:rPr lang="fr-FR" sz="2800" i="1" dirty="0" smtClean="0"/>
              <a:t> network?</a:t>
            </a:r>
          </a:p>
        </p:txBody>
      </p:sp>
    </p:spTree>
    <p:extLst>
      <p:ext uri="{BB962C8B-B14F-4D97-AF65-F5344CB8AC3E}">
        <p14:creationId xmlns:p14="http://schemas.microsoft.com/office/powerpoint/2010/main" val="295236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7274"/>
            <a:ext cx="8229600" cy="1143000"/>
          </a:xfrm>
        </p:spPr>
        <p:txBody>
          <a:bodyPr/>
          <a:lstStyle/>
          <a:p>
            <a:r>
              <a:rPr lang="fr-FR" dirty="0" err="1" smtClean="0"/>
              <a:t>Example</a:t>
            </a:r>
            <a:r>
              <a:rPr lang="fr-FR" dirty="0" smtClean="0"/>
              <a:t>: the </a:t>
            </a:r>
            <a:r>
              <a:rPr lang="fr-FR" dirty="0" smtClean="0"/>
              <a:t>graph lasso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65916"/>
            <a:ext cx="8363599" cy="5070439"/>
          </a:xfrm>
        </p:spPr>
        <p:txBody>
          <a:bodyPr>
            <a:normAutofit/>
          </a:bodyPr>
          <a:lstStyle/>
          <a:p>
            <a:r>
              <a:rPr lang="fr-FR" dirty="0" err="1" smtClean="0"/>
              <a:t>Step</a:t>
            </a:r>
            <a:r>
              <a:rPr lang="fr-FR" dirty="0" smtClean="0"/>
              <a:t> 1: </a:t>
            </a:r>
            <a:r>
              <a:rPr lang="fr-FR" dirty="0" err="1" smtClean="0"/>
              <a:t>Using</a:t>
            </a:r>
            <a:r>
              <a:rPr lang="fr-FR" dirty="0" smtClean="0"/>
              <a:t> the network, </a:t>
            </a:r>
            <a:r>
              <a:rPr lang="fr-FR" dirty="0" err="1" smtClean="0"/>
              <a:t>define</a:t>
            </a:r>
            <a:r>
              <a:rPr lang="fr-FR" dirty="0" smtClean="0"/>
              <a:t> a </a:t>
            </a:r>
            <a:r>
              <a:rPr lang="fr-FR" dirty="0" err="1" smtClean="0"/>
              <a:t>subset</a:t>
            </a:r>
            <a:r>
              <a:rPr lang="fr-FR" dirty="0" smtClean="0"/>
              <a:t> of « candidate » signatures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r>
              <a:rPr lang="fr-FR" dirty="0" err="1" smtClean="0"/>
              <a:t>Step</a:t>
            </a:r>
            <a:r>
              <a:rPr lang="fr-FR" dirty="0" smtClean="0"/>
              <a:t> 2: </a:t>
            </a:r>
            <a:r>
              <a:rPr lang="fr-FR" dirty="0" err="1" smtClean="0"/>
              <a:t>Among</a:t>
            </a:r>
            <a:r>
              <a:rPr lang="fr-FR" dirty="0" smtClean="0"/>
              <a:t> the candidates, </a:t>
            </a:r>
            <a:r>
              <a:rPr lang="fr-FR" dirty="0" err="1" smtClean="0"/>
              <a:t>find</a:t>
            </a:r>
            <a:r>
              <a:rPr lang="fr-FR" dirty="0" smtClean="0"/>
              <a:t> the best signature to </a:t>
            </a:r>
            <a:r>
              <a:rPr lang="fr-FR" dirty="0" err="1" smtClean="0"/>
              <a:t>explain</a:t>
            </a:r>
            <a:r>
              <a:rPr lang="fr-FR" dirty="0" smtClean="0"/>
              <a:t> the data</a:t>
            </a:r>
          </a:p>
        </p:txBody>
      </p:sp>
      <p:pic>
        <p:nvPicPr>
          <p:cNvPr id="6" name="Image 5" descr="graphlass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00" y="2276830"/>
            <a:ext cx="5003725" cy="271101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25847" y="6409070"/>
            <a:ext cx="1890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(Jacob et al 2009)</a:t>
            </a:r>
            <a:endParaRPr lang="fr-FR" i="1" dirty="0"/>
          </a:p>
        </p:txBody>
      </p:sp>
      <p:pic>
        <p:nvPicPr>
          <p:cNvPr id="8" name="Image 1" descr="protein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361" y="2276830"/>
            <a:ext cx="3069404" cy="306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6722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 charset="0"/>
                <a:ea typeface="ヒラギノ角ゴ Pro W3" charset="0"/>
                <a:cs typeface="ヒラギノ角ゴ Pro W3" charset="0"/>
              </a:rPr>
              <a:t>Classical signature</a:t>
            </a:r>
          </a:p>
        </p:txBody>
      </p:sp>
      <p:pic>
        <p:nvPicPr>
          <p:cNvPr id="29698" name="Espace réservé du contenu 3" descr="lVant1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107" r="-27107"/>
          <a:stretch>
            <a:fillRect/>
          </a:stretch>
        </p:blipFill>
        <p:spPr>
          <a:xfrm>
            <a:off x="-885825" y="1447800"/>
            <a:ext cx="10406063" cy="5510213"/>
          </a:xfrm>
        </p:spPr>
      </p:pic>
    </p:spTree>
    <p:extLst>
      <p:ext uri="{BB962C8B-B14F-4D97-AF65-F5344CB8AC3E}">
        <p14:creationId xmlns:p14="http://schemas.microsoft.com/office/powerpoint/2010/main" val="2164909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Espace réservé du contenu 3" descr="grssVant1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354" r="-36354"/>
          <a:stretch>
            <a:fillRect/>
          </a:stretch>
        </p:blipFill>
        <p:spPr>
          <a:xfrm>
            <a:off x="-757238" y="1196975"/>
            <a:ext cx="10658476" cy="5641975"/>
          </a:xfrm>
        </p:spPr>
      </p:pic>
      <p:pic>
        <p:nvPicPr>
          <p:cNvPr id="30723" name="Image 4" descr="ac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268413"/>
            <a:ext cx="44577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285589" y="12541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The </a:t>
            </a:r>
            <a:r>
              <a:rPr lang="fr-FR" dirty="0" smtClean="0"/>
              <a:t>graph lasso </a:t>
            </a:r>
            <a:r>
              <a:rPr lang="fr-FR" dirty="0" smtClean="0"/>
              <a:t>signature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3032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71369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1 body = 100 trillions </a:t>
            </a:r>
            <a:r>
              <a:rPr lang="fr-FR" dirty="0" err="1" smtClean="0"/>
              <a:t>cells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1 </a:t>
            </a:r>
            <a:r>
              <a:rPr lang="fr-FR" dirty="0" err="1" smtClean="0"/>
              <a:t>cell</a:t>
            </a:r>
            <a:r>
              <a:rPr lang="fr-FR" dirty="0" smtClean="0"/>
              <a:t> = 6 billions ACGT in DNA</a:t>
            </a:r>
            <a:endParaRPr lang="fr-FR" dirty="0"/>
          </a:p>
        </p:txBody>
      </p:sp>
      <p:pic>
        <p:nvPicPr>
          <p:cNvPr id="4" name="Espace réservé du contenu 3" descr="genomics-vmc-w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48" r="-12548"/>
          <a:stretch>
            <a:fillRect/>
          </a:stretch>
        </p:blipFill>
        <p:spPr>
          <a:xfrm>
            <a:off x="727444" y="1346007"/>
            <a:ext cx="7959356" cy="5345193"/>
          </a:xfrm>
        </p:spPr>
      </p:pic>
    </p:spTree>
    <p:extLst>
      <p:ext uri="{BB962C8B-B14F-4D97-AF65-F5344CB8AC3E}">
        <p14:creationId xmlns:p14="http://schemas.microsoft.com/office/powerpoint/2010/main" val="2668403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/>
              <a:t>Example</a:t>
            </a:r>
            <a:r>
              <a:rPr lang="fr-FR" dirty="0" smtClean="0"/>
              <a:t>:</a:t>
            </a:r>
            <a:br>
              <a:rPr lang="fr-FR" dirty="0" smtClean="0"/>
            </a:br>
            <a:r>
              <a:rPr lang="fr-FR" dirty="0" err="1" smtClean="0"/>
              <a:t>Pharmacogenomics</a:t>
            </a:r>
            <a:r>
              <a:rPr lang="fr-FR" dirty="0" smtClean="0"/>
              <a:t> / </a:t>
            </a:r>
            <a:r>
              <a:rPr lang="fr-FR" dirty="0" err="1" smtClean="0"/>
              <a:t>Toxicogenomics</a:t>
            </a:r>
            <a:endParaRPr lang="fr-FR" dirty="0"/>
          </a:p>
        </p:txBody>
      </p:sp>
      <p:pic>
        <p:nvPicPr>
          <p:cNvPr id="4" name="Espace réservé du contenu 3" descr="pharmacogenomics-rew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45" r="-14045"/>
          <a:stretch>
            <a:fillRect/>
          </a:stretch>
        </p:blipFill>
        <p:spPr>
          <a:xfrm>
            <a:off x="457200" y="1859359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676213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Crowd-sourcing</a:t>
            </a:r>
            <a:r>
              <a:rPr lang="fr-FR" dirty="0" smtClean="0"/>
              <a:t> initiatives</a:t>
            </a:r>
            <a:endParaRPr lang="fr-FR" dirty="0"/>
          </a:p>
        </p:txBody>
      </p:sp>
      <p:pic>
        <p:nvPicPr>
          <p:cNvPr id="4" name="Espace réservé du contenu 3" descr="dream8toxico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90" r="-2990"/>
          <a:stretch>
            <a:fillRect/>
          </a:stretch>
        </p:blipFill>
        <p:spPr>
          <a:xfrm>
            <a:off x="457200" y="1600200"/>
            <a:ext cx="8229600" cy="5137939"/>
          </a:xfrm>
        </p:spPr>
      </p:pic>
    </p:spTree>
    <p:extLst>
      <p:ext uri="{BB962C8B-B14F-4D97-AF65-F5344CB8AC3E}">
        <p14:creationId xmlns:p14="http://schemas.microsoft.com/office/powerpoint/2010/main" val="2547651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DREAM8 challenge (</a:t>
            </a:r>
            <a:r>
              <a:rPr lang="fr-FR" dirty="0" err="1" smtClean="0"/>
              <a:t>jun</a:t>
            </a:r>
            <a:r>
              <a:rPr lang="fr-FR" dirty="0" smtClean="0"/>
              <a:t>-sep 2013)</a:t>
            </a:r>
            <a:endParaRPr lang="fr-FR" dirty="0"/>
          </a:p>
        </p:txBody>
      </p:sp>
      <p:pic>
        <p:nvPicPr>
          <p:cNvPr id="4" name="Espace réservé du contenu 3" descr="challeng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598" r="-23598"/>
          <a:stretch>
            <a:fillRect/>
          </a:stretch>
        </p:blipFill>
        <p:spPr/>
      </p:pic>
      <p:sp>
        <p:nvSpPr>
          <p:cNvPr id="5" name="ZoneTexte 4"/>
          <p:cNvSpPr txBox="1"/>
          <p:nvPr/>
        </p:nvSpPr>
        <p:spPr>
          <a:xfrm>
            <a:off x="259175" y="6397977"/>
            <a:ext cx="7507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/>
              <a:t>Genotypes</a:t>
            </a:r>
            <a:r>
              <a:rPr lang="fr-FR" i="1" dirty="0" smtClean="0"/>
              <a:t> </a:t>
            </a:r>
            <a:r>
              <a:rPr lang="fr-FR" i="1" dirty="0" err="1" smtClean="0"/>
              <a:t>from</a:t>
            </a:r>
            <a:r>
              <a:rPr lang="fr-FR" i="1" dirty="0" smtClean="0"/>
              <a:t> the 1000 </a:t>
            </a:r>
            <a:r>
              <a:rPr lang="fr-FR" i="1" dirty="0" err="1" smtClean="0"/>
              <a:t>genome</a:t>
            </a:r>
            <a:r>
              <a:rPr lang="fr-FR" i="1" dirty="0" smtClean="0"/>
              <a:t> </a:t>
            </a:r>
            <a:r>
              <a:rPr lang="fr-FR" i="1" dirty="0" err="1" smtClean="0"/>
              <a:t>project</a:t>
            </a:r>
            <a:r>
              <a:rPr lang="fr-FR" i="1" dirty="0" smtClean="0"/>
              <a:t>; </a:t>
            </a:r>
            <a:r>
              <a:rPr lang="fr-FR" i="1" dirty="0" err="1" smtClean="0"/>
              <a:t>RNASeq</a:t>
            </a:r>
            <a:r>
              <a:rPr lang="fr-FR" i="1" dirty="0" smtClean="0"/>
              <a:t> </a:t>
            </a:r>
            <a:r>
              <a:rPr lang="fr-FR" i="1" dirty="0" err="1" smtClean="0"/>
              <a:t>from</a:t>
            </a:r>
            <a:r>
              <a:rPr lang="fr-FR" i="1" dirty="0" smtClean="0"/>
              <a:t> the </a:t>
            </a:r>
            <a:r>
              <a:rPr lang="fr-FR" i="1" dirty="0" err="1" smtClean="0"/>
              <a:t>Geuvadis</a:t>
            </a:r>
            <a:r>
              <a:rPr lang="fr-FR" i="1" dirty="0" smtClean="0"/>
              <a:t> </a:t>
            </a:r>
            <a:r>
              <a:rPr lang="fr-FR" i="1" dirty="0" err="1" smtClean="0"/>
              <a:t>project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577919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Our </a:t>
            </a:r>
            <a:r>
              <a:rPr lang="fr-FR" dirty="0" err="1" smtClean="0"/>
              <a:t>approach</a:t>
            </a:r>
            <a:endParaRPr lang="fr-FR" dirty="0"/>
          </a:p>
        </p:txBody>
      </p:sp>
      <p:pic>
        <p:nvPicPr>
          <p:cNvPr id="4" name="Espace réservé du contenu 3" descr="kmet3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17" r="-10217"/>
          <a:stretch>
            <a:fillRect/>
          </a:stretch>
        </p:blipFill>
        <p:spPr>
          <a:xfrm>
            <a:off x="457200" y="1600200"/>
            <a:ext cx="8229600" cy="5124981"/>
          </a:xfrm>
        </p:spPr>
      </p:pic>
    </p:spTree>
    <p:extLst>
      <p:ext uri="{BB962C8B-B14F-4D97-AF65-F5344CB8AC3E}">
        <p14:creationId xmlns:p14="http://schemas.microsoft.com/office/powerpoint/2010/main" val="2140397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7480"/>
          </a:xfrm>
        </p:spPr>
        <p:txBody>
          <a:bodyPr/>
          <a:lstStyle/>
          <a:p>
            <a:r>
              <a:rPr lang="fr-FR" dirty="0" err="1" smtClean="0"/>
              <a:t>Cell</a:t>
            </a:r>
            <a:r>
              <a:rPr lang="fr-FR" dirty="0" smtClean="0"/>
              <a:t> line </a:t>
            </a:r>
            <a:r>
              <a:rPr lang="fr-FR" dirty="0" err="1" smtClean="0"/>
              <a:t>descriptors</a:t>
            </a:r>
            <a:r>
              <a:rPr lang="fr-FR" dirty="0" smtClean="0"/>
              <a:t> (30 </a:t>
            </a:r>
            <a:r>
              <a:rPr lang="fr-FR" dirty="0" err="1" smtClean="0"/>
              <a:t>kernels</a:t>
            </a:r>
            <a:r>
              <a:rPr lang="fr-FR" dirty="0" smtClean="0"/>
              <a:t>)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850" y="1192118"/>
            <a:ext cx="7573092" cy="549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98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Chemical</a:t>
            </a:r>
            <a:r>
              <a:rPr lang="fr-FR" dirty="0" smtClean="0"/>
              <a:t> </a:t>
            </a:r>
            <a:r>
              <a:rPr lang="fr-FR" dirty="0" err="1" smtClean="0"/>
              <a:t>descriptors</a:t>
            </a:r>
            <a:r>
              <a:rPr lang="fr-FR" dirty="0" smtClean="0"/>
              <a:t> (49 </a:t>
            </a:r>
            <a:r>
              <a:rPr lang="fr-FR" dirty="0" err="1" smtClean="0"/>
              <a:t>kernels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Descriptors</a:t>
            </a:r>
            <a:r>
              <a:rPr lang="fr-FR" dirty="0" smtClean="0"/>
              <a:t> of </a:t>
            </a:r>
            <a:r>
              <a:rPr lang="fr-FR" dirty="0" err="1" smtClean="0"/>
              <a:t>chemical</a:t>
            </a:r>
            <a:r>
              <a:rPr lang="fr-FR" dirty="0" smtClean="0"/>
              <a:t> structures</a:t>
            </a:r>
          </a:p>
          <a:p>
            <a:r>
              <a:rPr lang="fr-FR" dirty="0" err="1" smtClean="0"/>
              <a:t>Multitask</a:t>
            </a:r>
            <a:r>
              <a:rPr lang="fr-FR" dirty="0" smtClean="0"/>
              <a:t> </a:t>
            </a:r>
            <a:r>
              <a:rPr lang="fr-FR" dirty="0" err="1" smtClean="0"/>
              <a:t>kernels</a:t>
            </a:r>
            <a:endParaRPr lang="fr-FR" dirty="0" smtClean="0"/>
          </a:p>
          <a:p>
            <a:r>
              <a:rPr lang="fr-FR" dirty="0" err="1" smtClean="0"/>
              <a:t>Empirical</a:t>
            </a:r>
            <a:r>
              <a:rPr lang="fr-FR" dirty="0" smtClean="0"/>
              <a:t> </a:t>
            </a:r>
            <a:r>
              <a:rPr lang="fr-FR" dirty="0" err="1" smtClean="0"/>
              <a:t>correlation</a:t>
            </a:r>
            <a:endParaRPr lang="fr-FR" dirty="0" smtClean="0"/>
          </a:p>
          <a:p>
            <a:r>
              <a:rPr lang="fr-FR" dirty="0" err="1" smtClean="0"/>
              <a:t>Integrated</a:t>
            </a:r>
            <a:r>
              <a:rPr lang="fr-FR" dirty="0" smtClean="0"/>
              <a:t> </a:t>
            </a:r>
            <a:r>
              <a:rPr lang="fr-FR" dirty="0" err="1" smtClean="0"/>
              <a:t>kernel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737" y="2592619"/>
            <a:ext cx="4046063" cy="399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42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Learning </a:t>
            </a:r>
            <a:r>
              <a:rPr lang="fr-FR" dirty="0" err="1" smtClean="0"/>
              <a:t>occurs</a:t>
            </a:r>
            <a:r>
              <a:rPr lang="fr-FR" dirty="0" smtClean="0"/>
              <a:t>…</a:t>
            </a:r>
            <a:endParaRPr lang="fr-FR" dirty="0"/>
          </a:p>
        </p:txBody>
      </p:sp>
      <p:pic>
        <p:nvPicPr>
          <p:cNvPr id="4" name="Espace réservé du contenu 3" descr="ciheatmap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96" r="-8696"/>
          <a:stretch>
            <a:fillRect/>
          </a:stretch>
        </p:blipFill>
        <p:spPr>
          <a:xfrm>
            <a:off x="457200" y="1315125"/>
            <a:ext cx="8229600" cy="5257800"/>
          </a:xfrm>
        </p:spPr>
      </p:pic>
    </p:spTree>
    <p:extLst>
      <p:ext uri="{BB962C8B-B14F-4D97-AF65-F5344CB8AC3E}">
        <p14:creationId xmlns:p14="http://schemas.microsoft.com/office/powerpoint/2010/main" val="4060537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03664"/>
            <a:ext cx="8229600" cy="725645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Final </a:t>
            </a:r>
            <a:r>
              <a:rPr lang="fr-FR" dirty="0" err="1" smtClean="0"/>
              <a:t>submission</a:t>
            </a:r>
            <a:r>
              <a:rPr lang="fr-FR" dirty="0" smtClean="0"/>
              <a:t> (</a:t>
            </a:r>
            <a:r>
              <a:rPr lang="fr-FR" dirty="0" err="1" smtClean="0"/>
              <a:t>ranked</a:t>
            </a:r>
            <a:r>
              <a:rPr lang="fr-FR" dirty="0" smtClean="0"/>
              <a:t> 2</a:t>
            </a:r>
            <a:r>
              <a:rPr lang="fr-FR" baseline="30000" dirty="0" smtClean="0"/>
              <a:t>nd</a:t>
            </a:r>
            <a:r>
              <a:rPr lang="fr-FR" dirty="0" smtClean="0"/>
              <a:t>)</a:t>
            </a:r>
            <a:endParaRPr lang="fr-FR" dirty="0"/>
          </a:p>
        </p:txBody>
      </p:sp>
      <p:pic>
        <p:nvPicPr>
          <p:cNvPr id="4" name="Espace réservé du contenu 3" descr="smil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98" r="-3198"/>
          <a:stretch>
            <a:fillRect/>
          </a:stretch>
        </p:blipFill>
        <p:spPr>
          <a:xfrm>
            <a:off x="4443412" y="3517977"/>
            <a:ext cx="4700588" cy="3129455"/>
          </a:xfrm>
        </p:spPr>
      </p:pic>
      <p:pic>
        <p:nvPicPr>
          <p:cNvPr id="6" name="Image 5" descr="dreamcon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712" y="2053729"/>
            <a:ext cx="3276638" cy="146424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870" y="1230839"/>
            <a:ext cx="3887537" cy="552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336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8227"/>
            <a:ext cx="8229600" cy="852704"/>
          </a:xfrm>
        </p:spPr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pic>
        <p:nvPicPr>
          <p:cNvPr id="4" name="Espace réservé du contenu 3" descr="cartoo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2" r="-1812"/>
          <a:stretch>
            <a:fillRect/>
          </a:stretch>
        </p:blipFill>
        <p:spPr>
          <a:xfrm>
            <a:off x="3592003" y="1793884"/>
            <a:ext cx="5551997" cy="3793996"/>
          </a:xfrm>
        </p:spPr>
      </p:pic>
      <p:sp>
        <p:nvSpPr>
          <p:cNvPr id="5" name="Espace réservé du contenu 2"/>
          <p:cNvSpPr txBox="1">
            <a:spLocks/>
          </p:cNvSpPr>
          <p:nvPr/>
        </p:nvSpPr>
        <p:spPr>
          <a:xfrm>
            <a:off x="0" y="1454693"/>
            <a:ext cx="3666111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Lots of data due to </a:t>
            </a:r>
            <a:r>
              <a:rPr lang="fr-FR" dirty="0" err="1" smtClean="0"/>
              <a:t>technological</a:t>
            </a:r>
            <a:r>
              <a:rPr lang="fr-FR" dirty="0" smtClean="0"/>
              <a:t> </a:t>
            </a:r>
            <a:r>
              <a:rPr lang="fr-FR" dirty="0" err="1" smtClean="0"/>
              <a:t>progress</a:t>
            </a:r>
            <a:endParaRPr lang="fr-FR" dirty="0" smtClean="0"/>
          </a:p>
          <a:p>
            <a:r>
              <a:rPr lang="fr-FR" b="1" dirty="0" err="1" smtClean="0"/>
              <a:t>Opportunities</a:t>
            </a:r>
            <a:r>
              <a:rPr lang="fr-FR" dirty="0" smtClean="0"/>
              <a:t>: </a:t>
            </a:r>
            <a:r>
              <a:rPr lang="fr-FR" dirty="0" err="1" smtClean="0"/>
              <a:t>precision</a:t>
            </a:r>
            <a:r>
              <a:rPr lang="fr-FR" dirty="0" smtClean="0"/>
              <a:t> </a:t>
            </a:r>
            <a:r>
              <a:rPr lang="fr-FR" dirty="0" err="1" smtClean="0"/>
              <a:t>medicine</a:t>
            </a:r>
            <a:r>
              <a:rPr lang="fr-FR" dirty="0" smtClean="0"/>
              <a:t>, quantitative </a:t>
            </a:r>
            <a:r>
              <a:rPr lang="fr-FR" dirty="0" err="1" smtClean="0"/>
              <a:t>biology</a:t>
            </a:r>
            <a:endParaRPr lang="fr-FR" dirty="0" smtClean="0"/>
          </a:p>
          <a:p>
            <a:r>
              <a:rPr lang="fr-FR" b="1" dirty="0" smtClean="0"/>
              <a:t>Challenges</a:t>
            </a:r>
            <a:r>
              <a:rPr lang="fr-FR" dirty="0" smtClean="0"/>
              <a:t>:    « </a:t>
            </a:r>
            <a:r>
              <a:rPr lang="fr-FR" dirty="0" err="1" smtClean="0"/>
              <a:t>small</a:t>
            </a:r>
            <a:r>
              <a:rPr lang="fr-FR" dirty="0" smtClean="0"/>
              <a:t> N », </a:t>
            </a:r>
            <a:r>
              <a:rPr lang="fr-FR" dirty="0" err="1" smtClean="0"/>
              <a:t>weak</a:t>
            </a:r>
            <a:r>
              <a:rPr lang="fr-FR" dirty="0" smtClean="0"/>
              <a:t> signal, </a:t>
            </a:r>
            <a:r>
              <a:rPr lang="fr-FR" dirty="0" err="1" smtClean="0"/>
              <a:t>complex</a:t>
            </a:r>
            <a:r>
              <a:rPr lang="fr-FR" dirty="0" smtClean="0"/>
              <a:t> </a:t>
            </a:r>
            <a:r>
              <a:rPr lang="fr-FR" dirty="0" err="1" smtClean="0"/>
              <a:t>systems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912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re 1"/>
          <p:cNvSpPr>
            <a:spLocks noGrp="1"/>
          </p:cNvSpPr>
          <p:nvPr>
            <p:ph type="title"/>
          </p:nvPr>
        </p:nvSpPr>
        <p:spPr>
          <a:xfrm>
            <a:off x="684213" y="3175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fr-FR">
                <a:latin typeface="Arial" charset="0"/>
                <a:ea typeface="ヒラギノ角ゴ Pro W3" charset="0"/>
                <a:cs typeface="ヒラギノ角ゴ Pro W3" charset="0"/>
              </a:rPr>
              <a:t>Human genome project (1990-2003)</a:t>
            </a:r>
          </a:p>
        </p:txBody>
      </p:sp>
      <p:sp>
        <p:nvSpPr>
          <p:cNvPr id="21506" name="Text Box 9"/>
          <p:cNvSpPr txBox="1">
            <a:spLocks noChangeArrowheads="1"/>
          </p:cNvSpPr>
          <p:nvPr/>
        </p:nvSpPr>
        <p:spPr bwMode="auto">
          <a:xfrm>
            <a:off x="2605088" y="1341438"/>
            <a:ext cx="6538912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buFontTx/>
              <a:buChar char="-"/>
            </a:pPr>
            <a:r>
              <a:rPr lang="fr-FR" sz="280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800" b="0">
                <a:latin typeface="Times" charset="0"/>
                <a:ea typeface="ＭＳ Ｐゴシック" charset="0"/>
                <a:cs typeface="ＭＳ Ｐゴシック" charset="0"/>
              </a:rPr>
              <a:t>Goal: sequence the 3,000,000,000 base pairs of the human genome</a:t>
            </a:r>
          </a:p>
          <a:p>
            <a:pPr>
              <a:buFontTx/>
              <a:buChar char="-"/>
            </a:pPr>
            <a:r>
              <a:rPr lang="fr-FR" sz="2800" b="0">
                <a:latin typeface="Times" charset="0"/>
                <a:ea typeface="ＭＳ Ｐゴシック" charset="0"/>
                <a:cs typeface="ＭＳ Ｐゴシック" charset="0"/>
              </a:rPr>
              <a:t> Consortium of 20 laboratories, 6 countries</a:t>
            </a:r>
          </a:p>
          <a:p>
            <a:pPr>
              <a:buFontTx/>
              <a:buChar char="-"/>
            </a:pPr>
            <a:r>
              <a:rPr lang="fr-FR" sz="2800" b="0">
                <a:latin typeface="Times" charset="0"/>
                <a:ea typeface="ＭＳ Ｐゴシック" charset="0"/>
                <a:cs typeface="ＭＳ Ｐゴシック" charset="0"/>
              </a:rPr>
              <a:t> 13 years, $3,000,000,000 </a:t>
            </a:r>
          </a:p>
        </p:txBody>
      </p:sp>
      <p:pic>
        <p:nvPicPr>
          <p:cNvPr id="21508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79" y="4192983"/>
            <a:ext cx="3978542" cy="24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79" y="31750"/>
            <a:ext cx="1358868" cy="3534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1329" y="4095214"/>
            <a:ext cx="4842672" cy="255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05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6068" r="-6068"/>
          <a:stretch/>
        </p:blipFill>
        <p:spPr>
          <a:xfrm>
            <a:off x="598764" y="1259498"/>
            <a:ext cx="7834627" cy="5240043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952" y="145992"/>
            <a:ext cx="1875872" cy="165957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1952" y="2073094"/>
            <a:ext cx="1457217" cy="188330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5779" y="2974366"/>
            <a:ext cx="1478593" cy="1964064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704880" y="145992"/>
            <a:ext cx="64391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 smtClean="0"/>
              <a:t>The </a:t>
            </a:r>
            <a:r>
              <a:rPr lang="fr-FR" sz="5400" b="1" i="1" dirty="0" smtClean="0"/>
              <a:t>second</a:t>
            </a:r>
            <a:r>
              <a:rPr lang="fr-FR" sz="5400" dirty="0" smtClean="0"/>
              <a:t> </a:t>
            </a:r>
            <a:r>
              <a:rPr lang="fr-FR" sz="5400" dirty="0" err="1" smtClean="0"/>
              <a:t>revolution</a:t>
            </a:r>
            <a:endParaRPr lang="fr-FR" sz="5400" dirty="0"/>
          </a:p>
        </p:txBody>
      </p:sp>
    </p:spTree>
    <p:extLst>
      <p:ext uri="{BB962C8B-B14F-4D97-AF65-F5344CB8AC3E}">
        <p14:creationId xmlns:p14="http://schemas.microsoft.com/office/powerpoint/2010/main" val="4270335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re 1"/>
          <p:cNvSpPr txBox="1">
            <a:spLocks/>
          </p:cNvSpPr>
          <p:nvPr/>
        </p:nvSpPr>
        <p:spPr bwMode="auto">
          <a:xfrm>
            <a:off x="684213" y="3175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fr-FR" sz="3600" dirty="0">
                <a:solidFill>
                  <a:srgbClr val="000000"/>
                </a:solidFill>
              </a:rPr>
              <a:t>A flood of </a:t>
            </a:r>
            <a:r>
              <a:rPr lang="fr-FR" sz="3600" b="1" i="1" dirty="0" err="1">
                <a:solidFill>
                  <a:srgbClr val="000000"/>
                </a:solidFill>
              </a:rPr>
              <a:t>omics</a:t>
            </a:r>
            <a:r>
              <a:rPr lang="fr-FR" sz="3600" i="1" dirty="0">
                <a:solidFill>
                  <a:srgbClr val="000000"/>
                </a:solidFill>
              </a:rPr>
              <a:t> </a:t>
            </a:r>
            <a:r>
              <a:rPr lang="fr-FR" sz="3600" dirty="0">
                <a:solidFill>
                  <a:srgbClr val="000000"/>
                </a:solidFill>
              </a:rPr>
              <a:t>data</a:t>
            </a:r>
          </a:p>
        </p:txBody>
      </p:sp>
      <p:grpSp>
        <p:nvGrpSpPr>
          <p:cNvPr id="19458" name="Grouper 20"/>
          <p:cNvGrpSpPr>
            <a:grpSpLocks/>
          </p:cNvGrpSpPr>
          <p:nvPr/>
        </p:nvGrpSpPr>
        <p:grpSpPr bwMode="auto">
          <a:xfrm>
            <a:off x="3635375" y="2627313"/>
            <a:ext cx="1827213" cy="2457450"/>
            <a:chOff x="3635896" y="2852936"/>
            <a:chExt cx="1826542" cy="2456984"/>
          </a:xfrm>
        </p:grpSpPr>
        <p:pic>
          <p:nvPicPr>
            <p:cNvPr id="19479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936" y="2852936"/>
              <a:ext cx="811647" cy="196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80" name="ZoneTexte 7"/>
            <p:cNvSpPr txBox="1">
              <a:spLocks noChangeArrowheads="1"/>
            </p:cNvSpPr>
            <p:nvPr/>
          </p:nvSpPr>
          <p:spPr bwMode="auto">
            <a:xfrm>
              <a:off x="3635896" y="4725144"/>
              <a:ext cx="1826542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fr-FR" sz="3200"/>
                <a:t>Genome</a:t>
              </a:r>
            </a:p>
          </p:txBody>
        </p:sp>
      </p:grpSp>
      <p:grpSp>
        <p:nvGrpSpPr>
          <p:cNvPr id="20" name="Grouper 19"/>
          <p:cNvGrpSpPr>
            <a:grpSpLocks/>
          </p:cNvGrpSpPr>
          <p:nvPr/>
        </p:nvGrpSpPr>
        <p:grpSpPr bwMode="auto">
          <a:xfrm>
            <a:off x="250825" y="1196975"/>
            <a:ext cx="2352675" cy="2239963"/>
            <a:chOff x="251520" y="1196752"/>
            <a:chExt cx="2351525" cy="2240960"/>
          </a:xfrm>
        </p:grpSpPr>
        <p:pic>
          <p:nvPicPr>
            <p:cNvPr id="19477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196752"/>
              <a:ext cx="1961944" cy="1740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78" name="ZoneTexte 10"/>
            <p:cNvSpPr txBox="1">
              <a:spLocks noChangeArrowheads="1"/>
            </p:cNvSpPr>
            <p:nvPr/>
          </p:nvSpPr>
          <p:spPr bwMode="auto">
            <a:xfrm>
              <a:off x="251520" y="2852936"/>
              <a:ext cx="2351525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fr-FR" sz="3200"/>
                <a:t>Interactome</a:t>
              </a:r>
            </a:p>
          </p:txBody>
        </p:sp>
      </p:grpSp>
      <p:grpSp>
        <p:nvGrpSpPr>
          <p:cNvPr id="22" name="Grouper 21"/>
          <p:cNvGrpSpPr>
            <a:grpSpLocks/>
          </p:cNvGrpSpPr>
          <p:nvPr/>
        </p:nvGrpSpPr>
        <p:grpSpPr bwMode="auto">
          <a:xfrm>
            <a:off x="22225" y="4076700"/>
            <a:ext cx="3811588" cy="2805113"/>
            <a:chOff x="22217" y="4077072"/>
            <a:chExt cx="3811059" cy="2805410"/>
          </a:xfrm>
        </p:grpSpPr>
        <p:pic>
          <p:nvPicPr>
            <p:cNvPr id="19475" name="Image 2" descr="mcf7-genom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7" y="4077072"/>
              <a:ext cx="1751611" cy="1728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76" name="ZoneTexte 12"/>
            <p:cNvSpPr txBox="1">
              <a:spLocks noChangeArrowheads="1"/>
            </p:cNvSpPr>
            <p:nvPr/>
          </p:nvSpPr>
          <p:spPr bwMode="auto">
            <a:xfrm>
              <a:off x="22217" y="5805264"/>
              <a:ext cx="3811059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fr-FR" sz="3200"/>
                <a:t>Mutations</a:t>
              </a:r>
            </a:p>
            <a:p>
              <a:pPr eaLnBrk="1" hangingPunct="1"/>
              <a:r>
                <a:rPr lang="fr-FR" sz="3200"/>
                <a:t>Structural variations</a:t>
              </a:r>
            </a:p>
          </p:txBody>
        </p:sp>
      </p:grpSp>
      <p:grpSp>
        <p:nvGrpSpPr>
          <p:cNvPr id="18" name="Grouper 17"/>
          <p:cNvGrpSpPr>
            <a:grpSpLocks/>
          </p:cNvGrpSpPr>
          <p:nvPr/>
        </p:nvGrpSpPr>
        <p:grpSpPr bwMode="auto">
          <a:xfrm>
            <a:off x="6516688" y="4149725"/>
            <a:ext cx="2260600" cy="1808163"/>
            <a:chOff x="6516216" y="4149080"/>
            <a:chExt cx="2260755" cy="1808912"/>
          </a:xfrm>
        </p:grpSpPr>
        <p:pic>
          <p:nvPicPr>
            <p:cNvPr id="19473" name="Image 2" descr="breakpoint-learning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3" y="4149080"/>
              <a:ext cx="1727527" cy="1296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74" name="ZoneTexte 15"/>
            <p:cNvSpPr txBox="1">
              <a:spLocks noChangeArrowheads="1"/>
            </p:cNvSpPr>
            <p:nvPr/>
          </p:nvSpPr>
          <p:spPr bwMode="auto">
            <a:xfrm>
              <a:off x="6516216" y="5373216"/>
              <a:ext cx="2260755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fr-FR" sz="3200"/>
                <a:t>Epigenome</a:t>
              </a:r>
            </a:p>
          </p:txBody>
        </p:sp>
      </p:grpSp>
      <p:grpSp>
        <p:nvGrpSpPr>
          <p:cNvPr id="25" name="Grouper 24"/>
          <p:cNvGrpSpPr>
            <a:grpSpLocks/>
          </p:cNvGrpSpPr>
          <p:nvPr/>
        </p:nvGrpSpPr>
        <p:grpSpPr bwMode="auto">
          <a:xfrm>
            <a:off x="4256829" y="5222437"/>
            <a:ext cx="1941513" cy="1449387"/>
            <a:chOff x="4139952" y="5085184"/>
            <a:chExt cx="1941357" cy="1448872"/>
          </a:xfrm>
        </p:grpSpPr>
        <p:pic>
          <p:nvPicPr>
            <p:cNvPr id="19471" name="Picture 5" descr="&#10;cellimage.jpg                                                  004D41C5Macintosh HD                   C06AB517: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085184"/>
              <a:ext cx="1793202" cy="862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72" name="ZoneTexte 23"/>
            <p:cNvSpPr txBox="1">
              <a:spLocks noChangeArrowheads="1"/>
            </p:cNvSpPr>
            <p:nvPr/>
          </p:nvSpPr>
          <p:spPr bwMode="auto">
            <a:xfrm>
              <a:off x="4139952" y="5949280"/>
              <a:ext cx="1941357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fr-FR" sz="3200"/>
                <a:t>Phenome</a:t>
              </a:r>
            </a:p>
          </p:txBody>
        </p:sp>
      </p:grpSp>
      <p:grpSp>
        <p:nvGrpSpPr>
          <p:cNvPr id="27" name="Grouper 26"/>
          <p:cNvGrpSpPr>
            <a:grpSpLocks/>
          </p:cNvGrpSpPr>
          <p:nvPr/>
        </p:nvGrpSpPr>
        <p:grpSpPr bwMode="auto">
          <a:xfrm>
            <a:off x="5508625" y="1196975"/>
            <a:ext cx="2968625" cy="2384425"/>
            <a:chOff x="5508104" y="1196752"/>
            <a:chExt cx="2968724" cy="2384976"/>
          </a:xfrm>
        </p:grpSpPr>
        <p:grpSp>
          <p:nvGrpSpPr>
            <p:cNvPr id="19467" name="Grouper 16"/>
            <p:cNvGrpSpPr>
              <a:grpSpLocks/>
            </p:cNvGrpSpPr>
            <p:nvPr/>
          </p:nvGrpSpPr>
          <p:grpSpPr bwMode="auto">
            <a:xfrm>
              <a:off x="5508104" y="1196752"/>
              <a:ext cx="2791950" cy="2384976"/>
              <a:chOff x="5508104" y="1196752"/>
              <a:chExt cx="2791950" cy="2384976"/>
            </a:xfrm>
          </p:grpSpPr>
          <p:pic>
            <p:nvPicPr>
              <p:cNvPr id="19469" name="Picture 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00192" y="1196752"/>
                <a:ext cx="1559938" cy="1772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470" name="ZoneTexte 8"/>
              <p:cNvSpPr txBox="1">
                <a:spLocks noChangeArrowheads="1"/>
              </p:cNvSpPr>
              <p:nvPr/>
            </p:nvSpPr>
            <p:spPr bwMode="auto">
              <a:xfrm>
                <a:off x="5508104" y="2996952"/>
                <a:ext cx="2791950" cy="584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9pPr>
              </a:lstStyle>
              <a:p>
                <a:pPr eaLnBrk="1" hangingPunct="1"/>
                <a:r>
                  <a:rPr lang="fr-FR" sz="3200"/>
                  <a:t>Transcriptome</a:t>
                </a:r>
              </a:p>
            </p:txBody>
          </p:sp>
        </p:grpSp>
        <p:pic>
          <p:nvPicPr>
            <p:cNvPr id="19468" name="Image 25" descr="snp-affymetrix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1484784"/>
              <a:ext cx="808484" cy="1347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er 3"/>
          <p:cNvGrpSpPr>
            <a:grpSpLocks/>
          </p:cNvGrpSpPr>
          <p:nvPr/>
        </p:nvGrpSpPr>
        <p:grpSpPr bwMode="auto">
          <a:xfrm>
            <a:off x="2435521" y="929508"/>
            <a:ext cx="2951162" cy="1398588"/>
            <a:chOff x="2483768" y="692696"/>
            <a:chExt cx="2951820" cy="1397769"/>
          </a:xfrm>
        </p:grpSpPr>
        <p:pic>
          <p:nvPicPr>
            <p:cNvPr id="19465" name="Image 1" descr="PubMed_logo2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768" y="692696"/>
              <a:ext cx="2951820" cy="1049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6" name="ZoneTexte 2"/>
            <p:cNvSpPr txBox="1">
              <a:spLocks noChangeArrowheads="1"/>
            </p:cNvSpPr>
            <p:nvPr/>
          </p:nvSpPr>
          <p:spPr bwMode="auto">
            <a:xfrm>
              <a:off x="2987824" y="1628800"/>
              <a:ext cx="184422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fr-FR"/>
                <a:t>Publications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7591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All cancers are </a:t>
            </a:r>
            <a:r>
              <a:rPr lang="fr-FR" dirty="0" err="1" smtClean="0"/>
              <a:t>different</a:t>
            </a:r>
            <a:endParaRPr lang="fr-FR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417" y="1961136"/>
            <a:ext cx="6952533" cy="4336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0259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re 1"/>
          <p:cNvSpPr>
            <a:spLocks noGrp="1"/>
          </p:cNvSpPr>
          <p:nvPr>
            <p:ph type="title"/>
          </p:nvPr>
        </p:nvSpPr>
        <p:spPr>
          <a:xfrm>
            <a:off x="1406525" y="115888"/>
            <a:ext cx="7772400" cy="1143000"/>
          </a:xfrm>
        </p:spPr>
        <p:txBody>
          <a:bodyPr/>
          <a:lstStyle/>
          <a:p>
            <a:r>
              <a:rPr lang="fr-FR" dirty="0" smtClean="0">
                <a:latin typeface="Arial" charset="0"/>
                <a:ea typeface="ヒラギノ角ゴ Pro W3" charset="0"/>
                <a:cs typeface="ヒラギノ角ゴ Pro W3" charset="0"/>
              </a:rPr>
              <a:t>Cancer: </a:t>
            </a:r>
            <a:r>
              <a:rPr lang="fr-FR" dirty="0" err="1" smtClean="0">
                <a:latin typeface="Arial" charset="0"/>
                <a:ea typeface="ヒラギノ角ゴ Pro W3" charset="0"/>
                <a:cs typeface="ヒラギノ角ゴ Pro W3" charset="0"/>
              </a:rPr>
              <a:t>different</a:t>
            </a:r>
            <a:r>
              <a:rPr lang="fr-FR" dirty="0" smtClean="0">
                <a:latin typeface="Arial" charset="0"/>
                <a:ea typeface="ヒラギノ角ゴ Pro W3" charset="0"/>
                <a:cs typeface="ヒラギノ角ゴ Pro W3" charset="0"/>
              </a:rPr>
              <a:t> </a:t>
            </a:r>
            <a:r>
              <a:rPr lang="fr-FR" dirty="0" err="1" smtClean="0">
                <a:latin typeface="Arial" charset="0"/>
                <a:ea typeface="ヒラギノ角ゴ Pro W3" charset="0"/>
                <a:cs typeface="ヒラギノ角ゴ Pro W3" charset="0"/>
              </a:rPr>
              <a:t>views</a:t>
            </a:r>
            <a:endParaRPr lang="fr-FR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21506" name="Image 1" descr="cell_leu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734" y="3936623"/>
            <a:ext cx="3167063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Image 2" descr="cell_norm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734" y="1417260"/>
            <a:ext cx="3167063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 descr="cancerchromosomes-bet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59" y="2142807"/>
            <a:ext cx="4572000" cy="4572000"/>
          </a:xfrm>
          <a:prstGeom prst="rect">
            <a:avLst/>
          </a:prstGeom>
        </p:spPr>
      </p:pic>
      <p:pic>
        <p:nvPicPr>
          <p:cNvPr id="7" name="Image 2" descr="mcf7-genom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305" y="1417260"/>
            <a:ext cx="5202425" cy="513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3657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re 1"/>
          <p:cNvSpPr>
            <a:spLocks noGrp="1"/>
          </p:cNvSpPr>
          <p:nvPr>
            <p:ph type="title"/>
          </p:nvPr>
        </p:nvSpPr>
        <p:spPr>
          <a:xfrm>
            <a:off x="457200" y="84119"/>
            <a:ext cx="8229600" cy="1143000"/>
          </a:xfrm>
        </p:spPr>
        <p:txBody>
          <a:bodyPr/>
          <a:lstStyle/>
          <a:p>
            <a:r>
              <a:rPr lang="fr-FR" dirty="0" err="1">
                <a:latin typeface="Arial" charset="0"/>
                <a:ea typeface="ヒラギノ角ゴ Pro W3" charset="0"/>
                <a:cs typeface="ヒラギノ角ゴ Pro W3" charset="0"/>
              </a:rPr>
              <a:t>Big</a:t>
            </a:r>
            <a:r>
              <a:rPr lang="fr-FR" dirty="0">
                <a:latin typeface="Arial" charset="0"/>
                <a:ea typeface="ヒラギノ角ゴ Pro W3" charset="0"/>
                <a:cs typeface="ヒラギノ角ゴ Pro W3" charset="0"/>
              </a:rPr>
              <a:t> </a:t>
            </a:r>
            <a:r>
              <a:rPr lang="fr-FR" dirty="0" smtClean="0">
                <a:latin typeface="Arial" charset="0"/>
                <a:ea typeface="ヒラギノ角ゴ Pro W3" charset="0"/>
                <a:cs typeface="ヒラギノ角ゴ Pro W3" charset="0"/>
              </a:rPr>
              <a:t>data!</a:t>
            </a:r>
            <a:endParaRPr lang="fr-FR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0482" name="Espace réservé du contenu 2"/>
          <p:cNvSpPr>
            <a:spLocks noGrp="1"/>
          </p:cNvSpPr>
          <p:nvPr>
            <p:ph idx="1"/>
          </p:nvPr>
        </p:nvSpPr>
        <p:spPr>
          <a:xfrm>
            <a:off x="457200" y="1221840"/>
            <a:ext cx="8229600" cy="4525963"/>
          </a:xfrm>
        </p:spPr>
        <p:txBody>
          <a:bodyPr/>
          <a:lstStyle/>
          <a:p>
            <a:r>
              <a:rPr lang="fr-FR" dirty="0">
                <a:latin typeface="Arial" charset="0"/>
                <a:ea typeface="ヒラギノ角ゴ Pro W3" charset="0"/>
                <a:cs typeface="ヒラギノ角ゴ Pro W3" charset="0"/>
              </a:rPr>
              <a:t>http://</a:t>
            </a:r>
            <a:r>
              <a:rPr lang="fr-FR" dirty="0" err="1">
                <a:latin typeface="Arial" charset="0"/>
                <a:ea typeface="ヒラギノ角ゴ Pro W3" charset="0"/>
                <a:cs typeface="ヒラギノ角ゴ Pro W3" charset="0"/>
              </a:rPr>
              <a:t>aws.amazon.com</a:t>
            </a:r>
            <a:r>
              <a:rPr lang="fr-FR" dirty="0">
                <a:latin typeface="Arial" charset="0"/>
                <a:ea typeface="ヒラギノ角ゴ Pro W3" charset="0"/>
                <a:cs typeface="ヒラギノ角ゴ Pro W3" charset="0"/>
              </a:rPr>
              <a:t>/1000genomes/ </a:t>
            </a:r>
          </a:p>
        </p:txBody>
      </p:sp>
      <p:grpSp>
        <p:nvGrpSpPr>
          <p:cNvPr id="20483" name="Grouper 6"/>
          <p:cNvGrpSpPr>
            <a:grpSpLocks/>
          </p:cNvGrpSpPr>
          <p:nvPr/>
        </p:nvGrpSpPr>
        <p:grpSpPr bwMode="auto">
          <a:xfrm>
            <a:off x="4496677" y="1917779"/>
            <a:ext cx="4336313" cy="4940222"/>
            <a:chOff x="5724128" y="1268760"/>
            <a:chExt cx="3270846" cy="3732288"/>
          </a:xfrm>
        </p:grpSpPr>
        <p:pic>
          <p:nvPicPr>
            <p:cNvPr id="20485" name="Image 3" descr="090930Atlas_1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3789040"/>
              <a:ext cx="2808312" cy="121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6" name="Image 2" descr="icgc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1268760"/>
              <a:ext cx="3270846" cy="2570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484" name="Image 9" descr="sequenc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284538"/>
            <a:ext cx="3517900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6852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Opportunities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 smtClean="0"/>
              <a:t>New </a:t>
            </a:r>
            <a:r>
              <a:rPr lang="fr-FR" b="1" dirty="0" err="1" smtClean="0"/>
              <a:t>drug</a:t>
            </a:r>
            <a:r>
              <a:rPr lang="fr-FR" b="1" dirty="0" smtClean="0"/>
              <a:t> </a:t>
            </a:r>
            <a:r>
              <a:rPr lang="fr-FR" b="1" dirty="0" err="1" smtClean="0"/>
              <a:t>targets</a:t>
            </a:r>
            <a:r>
              <a:rPr lang="fr-FR" b="1" dirty="0" smtClean="0"/>
              <a:t> and </a:t>
            </a:r>
            <a:r>
              <a:rPr lang="fr-FR" b="1" dirty="0" err="1" smtClean="0"/>
              <a:t>therapies</a:t>
            </a:r>
            <a:endParaRPr lang="fr-FR" b="1" dirty="0" smtClean="0"/>
          </a:p>
          <a:p>
            <a:pPr lvl="1"/>
            <a:r>
              <a:rPr lang="fr-FR" dirty="0" smtClean="0"/>
              <a:t>By </a:t>
            </a:r>
            <a:r>
              <a:rPr lang="fr-FR" dirty="0" err="1" smtClean="0"/>
              <a:t>analyzing</a:t>
            </a:r>
            <a:r>
              <a:rPr lang="fr-FR" dirty="0" smtClean="0"/>
              <a:t> </a:t>
            </a:r>
            <a:r>
              <a:rPr lang="fr-FR" dirty="0" err="1" smtClean="0"/>
              <a:t>specificities</a:t>
            </a:r>
            <a:r>
              <a:rPr lang="fr-FR" dirty="0" smtClean="0"/>
              <a:t> of cancer </a:t>
            </a:r>
            <a:r>
              <a:rPr lang="fr-FR" dirty="0" err="1" smtClean="0"/>
              <a:t>cells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the </a:t>
            </a:r>
            <a:r>
              <a:rPr lang="fr-FR" dirty="0" err="1" smtClean="0"/>
              <a:t>molecular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1"/>
            <a:endParaRPr lang="fr-FR" dirty="0" smtClean="0"/>
          </a:p>
          <a:p>
            <a:r>
              <a:rPr lang="fr-FR" b="1" dirty="0" err="1" smtClean="0"/>
              <a:t>Precision</a:t>
            </a:r>
            <a:r>
              <a:rPr lang="fr-FR" b="1" dirty="0" smtClean="0"/>
              <a:t> </a:t>
            </a:r>
            <a:r>
              <a:rPr lang="fr-FR" b="1" dirty="0" err="1" smtClean="0"/>
              <a:t>medicine</a:t>
            </a:r>
            <a:endParaRPr lang="fr-FR" b="1" dirty="0" smtClean="0"/>
          </a:p>
          <a:p>
            <a:pPr lvl="1"/>
            <a:r>
              <a:rPr lang="fr-FR" dirty="0" smtClean="0"/>
              <a:t>By </a:t>
            </a:r>
            <a:r>
              <a:rPr lang="fr-FR" dirty="0" err="1" smtClean="0"/>
              <a:t>developing</a:t>
            </a:r>
            <a:r>
              <a:rPr lang="fr-FR" dirty="0" smtClean="0"/>
              <a:t> </a:t>
            </a:r>
            <a:r>
              <a:rPr lang="fr-FR" dirty="0" err="1" smtClean="0"/>
              <a:t>predictive</a:t>
            </a:r>
            <a:r>
              <a:rPr lang="fr-FR" dirty="0" smtClean="0"/>
              <a:t> </a:t>
            </a:r>
            <a:r>
              <a:rPr lang="fr-FR" dirty="0" err="1" smtClean="0"/>
              <a:t>models</a:t>
            </a:r>
            <a:r>
              <a:rPr lang="fr-FR" dirty="0" smtClean="0"/>
              <a:t> for </a:t>
            </a:r>
            <a:r>
              <a:rPr lang="fr-FR" dirty="0" err="1" smtClean="0"/>
              <a:t>diagnosis</a:t>
            </a:r>
            <a:r>
              <a:rPr lang="fr-FR" dirty="0" smtClean="0"/>
              <a:t>, </a:t>
            </a:r>
            <a:r>
              <a:rPr lang="fr-FR" dirty="0" err="1" smtClean="0"/>
              <a:t>prognosis</a:t>
            </a:r>
            <a:r>
              <a:rPr lang="fr-FR" dirty="0" smtClean="0"/>
              <a:t>, </a:t>
            </a:r>
            <a:r>
              <a:rPr lang="fr-FR" dirty="0" err="1" smtClean="0"/>
              <a:t>response</a:t>
            </a:r>
            <a:r>
              <a:rPr lang="fr-FR" dirty="0" smtClean="0"/>
              <a:t> to </a:t>
            </a:r>
            <a:r>
              <a:rPr lang="fr-FR" dirty="0" err="1" smtClean="0"/>
              <a:t>drugs</a:t>
            </a:r>
            <a:r>
              <a:rPr lang="fr-FR" dirty="0" smtClean="0"/>
              <a:t>…</a:t>
            </a:r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3077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6324</TotalTime>
  <Words>316</Words>
  <Application>Microsoft Macintosh PowerPoint</Application>
  <PresentationFormat>Présentation à l'écran (4:3)</PresentationFormat>
  <Paragraphs>82</Paragraphs>
  <Slides>28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29" baseType="lpstr">
      <vt:lpstr>Thème Office</vt:lpstr>
      <vt:lpstr>Machine Learning for  Personalized Genomics</vt:lpstr>
      <vt:lpstr>1 body = 100 trillions cells 1 cell = 6 billions ACGT in DNA</vt:lpstr>
      <vt:lpstr>Human genome project (1990-2003)</vt:lpstr>
      <vt:lpstr>Présentation PowerPoint</vt:lpstr>
      <vt:lpstr>Présentation PowerPoint</vt:lpstr>
      <vt:lpstr>All cancers are different</vt:lpstr>
      <vt:lpstr>Cancer: different views</vt:lpstr>
      <vt:lpstr>Big data!</vt:lpstr>
      <vt:lpstr>Opportunities</vt:lpstr>
      <vt:lpstr>Présentation PowerPoint</vt:lpstr>
      <vt:lpstr>Présentation PowerPoint</vt:lpstr>
      <vt:lpstr>Présentation PowerPoint</vt:lpstr>
      <vt:lpstr>Supervised machine learning</vt:lpstr>
      <vt:lpstr>Example:  Breast cancer prognostic signature</vt:lpstr>
      <vt:lpstr>Two signatures have less than 5% genes in common…</vt:lpstr>
      <vt:lpstr>Prior knowledge: gene network</vt:lpstr>
      <vt:lpstr>Example: the graph lasso</vt:lpstr>
      <vt:lpstr>Classical signature</vt:lpstr>
      <vt:lpstr>Présentation PowerPoint</vt:lpstr>
      <vt:lpstr>Example: Pharmacogenomics / Toxicogenomics</vt:lpstr>
      <vt:lpstr>Crowd-sourcing initiatives</vt:lpstr>
      <vt:lpstr>DREAM8 challenge (jun-sep 2013)</vt:lpstr>
      <vt:lpstr>Our approach</vt:lpstr>
      <vt:lpstr>Cell line descriptors (30 kernels)</vt:lpstr>
      <vt:lpstr>Chemical descriptors (49 kernels)</vt:lpstr>
      <vt:lpstr>Learning occurs…</vt:lpstr>
      <vt:lpstr>Final submission (ranked 2nd)</vt:lpstr>
      <vt:lpstr>Conclusion</vt:lpstr>
    </vt:vector>
  </TitlesOfParts>
  <Company>Institut Curie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 for Personalized Medicine</dc:title>
  <dc:creator>Jean-Philippe Vert</dc:creator>
  <cp:lastModifiedBy>Jean-Philippe Vert</cp:lastModifiedBy>
  <cp:revision>37</cp:revision>
  <cp:lastPrinted>2013-11-13T00:37:25Z</cp:lastPrinted>
  <dcterms:created xsi:type="dcterms:W3CDTF">2013-11-12T21:06:17Z</dcterms:created>
  <dcterms:modified xsi:type="dcterms:W3CDTF">2014-06-29T22:18:33Z</dcterms:modified>
</cp:coreProperties>
</file>