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Lst>
  <p:notesMasterIdLst>
    <p:notesMasterId r:id="rId16"/>
  </p:notesMasterIdLst>
  <p:handoutMasterIdLst>
    <p:handoutMasterId r:id="rId17"/>
  </p:handoutMasterIdLst>
  <p:sldIdLst>
    <p:sldId id="285" r:id="rId2"/>
    <p:sldId id="290" r:id="rId3"/>
    <p:sldId id="276" r:id="rId4"/>
    <p:sldId id="291" r:id="rId5"/>
    <p:sldId id="278" r:id="rId6"/>
    <p:sldId id="280" r:id="rId7"/>
    <p:sldId id="273" r:id="rId8"/>
    <p:sldId id="283" r:id="rId9"/>
    <p:sldId id="258" r:id="rId10"/>
    <p:sldId id="281" r:id="rId11"/>
    <p:sldId id="284" r:id="rId12"/>
    <p:sldId id="274" r:id="rId13"/>
    <p:sldId id="264" r:id="rId14"/>
    <p:sldId id="286"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139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F1567E-FE23-BB4A-B779-083C0D87F87A}" type="datetimeFigureOut">
              <a:rPr lang="fr-FR" smtClean="0"/>
              <a:t>24/11/2014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135373-5A41-B843-A25B-AEF4B189150F}" type="slidenum">
              <a:rPr lang="fr-FR" smtClean="0"/>
              <a:t>‹#›</a:t>
            </a:fld>
            <a:endParaRPr lang="fr-FR"/>
          </a:p>
        </p:txBody>
      </p:sp>
    </p:spTree>
    <p:extLst>
      <p:ext uri="{BB962C8B-B14F-4D97-AF65-F5344CB8AC3E}">
        <p14:creationId xmlns:p14="http://schemas.microsoft.com/office/powerpoint/2010/main" val="2371237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64DB847-A7C6-423F-B771-46A6092732E3}" type="datetimeFigureOut">
              <a:rPr lang="en-US"/>
              <a:pPr>
                <a:defRPr/>
              </a:pPr>
              <a:t>24/11/2014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7FC56A9-71FA-49A8-A49B-73E0C4B6E024}" type="slidenum">
              <a:rPr lang="en-US"/>
              <a:pPr>
                <a:defRPr/>
              </a:pPr>
              <a:t>‹#›</a:t>
            </a:fld>
            <a:endParaRPr lang="en-US"/>
          </a:p>
        </p:txBody>
      </p:sp>
    </p:spTree>
    <p:extLst>
      <p:ext uri="{BB962C8B-B14F-4D97-AF65-F5344CB8AC3E}">
        <p14:creationId xmlns:p14="http://schemas.microsoft.com/office/powerpoint/2010/main" val="44275049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en.wikipedia.org/wiki/Mosaic_(web_browser)"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 mon avis, l’émergence d’un 4eme paradigme est discutable. En fait, pas mal de questions sur les</a:t>
            </a:r>
            <a:r>
              <a:rPr lang="fr-FR" baseline="0" dirty="0" smtClean="0"/>
              <a:t> rapports entre données, science, et pratique de la science (en </a:t>
            </a:r>
            <a:r>
              <a:rPr lang="fr-FR" baseline="0" dirty="0" err="1" smtClean="0"/>
              <a:t>particlier</a:t>
            </a:r>
            <a:r>
              <a:rPr lang="fr-FR" baseline="0" dirty="0" smtClean="0"/>
              <a:t> partage) sont très pérennes. </a:t>
            </a:r>
            <a:r>
              <a:rPr lang="fr-FR" dirty="0" smtClean="0"/>
              <a:t>Au 2eme siècle de notre ère, </a:t>
            </a:r>
            <a:r>
              <a:rPr lang="fr-FR" dirty="0" err="1" smtClean="0"/>
              <a:t>Ptolémee</a:t>
            </a:r>
            <a:r>
              <a:rPr lang="fr-FR" baseline="0" dirty="0" smtClean="0"/>
              <a:t> a publié un modèle de l’Univers connu qui allait durer plus de mille ans. D’une part, La publication est conforme à des règles très modernes puisqu’elle contient les données d’observation astronomiques à partir desquelles elle fait le fit des paramètres du modèle. Et d’autre part, les données sont grossièrement erronées, au delà des erreurs de mesure acceptables pour l’époque et probablement un emprunt à une publication vielle de 3 siècles .Ce qui est important, c’est que le partage des données expérimentales a permis aux astronomes d’en discuter. Le partage, sous ses 3 aspects, est donc une constante. Ce que le contexte </a:t>
            </a:r>
            <a:r>
              <a:rPr lang="fr-FR" baseline="0" dirty="0" err="1" smtClean="0"/>
              <a:t>big</a:t>
            </a:r>
            <a:r>
              <a:rPr lang="fr-FR" baseline="0" dirty="0" smtClean="0"/>
              <a:t> et la techno apportent, c’est plut</a:t>
            </a:r>
            <a:r>
              <a:rPr lang="fr-FR" baseline="0" dirty="0" smtClean="0"/>
              <a:t>ôt la sophistication de la </a:t>
            </a:r>
            <a:r>
              <a:rPr lang="fr-FR" baseline="0" dirty="0" err="1" smtClean="0"/>
              <a:t>representation</a:t>
            </a:r>
            <a:r>
              <a:rPr lang="fr-FR" baseline="0" dirty="0" smtClean="0"/>
              <a:t>. En particulier, la nécessité d’avoir des modes souples. L’histoire met aussi en évidence la nécessité de documenter. </a:t>
            </a:r>
            <a:endParaRPr lang="fr-FR" dirty="0"/>
          </a:p>
        </p:txBody>
      </p:sp>
      <p:sp>
        <p:nvSpPr>
          <p:cNvPr id="4" name="Espace réservé du numéro de diapositive 3"/>
          <p:cNvSpPr>
            <a:spLocks noGrp="1"/>
          </p:cNvSpPr>
          <p:nvPr>
            <p:ph type="sldNum" sz="quarter" idx="10"/>
          </p:nvPr>
        </p:nvSpPr>
        <p:spPr/>
        <p:txBody>
          <a:bodyPr/>
          <a:lstStyle/>
          <a:p>
            <a:pPr>
              <a:defRPr/>
            </a:pPr>
            <a:fld id="{37FC56A9-71FA-49A8-A49B-73E0C4B6E024}" type="slidenum">
              <a:rPr lang="en-US" smtClean="0"/>
              <a:pPr>
                <a:defRPr/>
              </a:pPr>
              <a:t>3</a:t>
            </a:fld>
            <a:endParaRPr lang="en-US"/>
          </a:p>
        </p:txBody>
      </p:sp>
    </p:spTree>
    <p:extLst>
      <p:ext uri="{BB962C8B-B14F-4D97-AF65-F5344CB8AC3E}">
        <p14:creationId xmlns:p14="http://schemas.microsoft.com/office/powerpoint/2010/main" val="3852563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Merci à </a:t>
            </a:r>
            <a:endParaRPr lang="fr-FR" dirty="0"/>
          </a:p>
        </p:txBody>
      </p:sp>
      <p:sp>
        <p:nvSpPr>
          <p:cNvPr id="4" name="Espace réservé du numéro de diapositive 3"/>
          <p:cNvSpPr>
            <a:spLocks noGrp="1"/>
          </p:cNvSpPr>
          <p:nvPr>
            <p:ph type="sldNum" sz="quarter" idx="10"/>
          </p:nvPr>
        </p:nvSpPr>
        <p:spPr/>
        <p:txBody>
          <a:bodyPr/>
          <a:lstStyle/>
          <a:p>
            <a:pPr>
              <a:defRPr/>
            </a:pPr>
            <a:fld id="{37FC56A9-71FA-49A8-A49B-73E0C4B6E024}" type="slidenum">
              <a:rPr lang="en-US" smtClean="0"/>
              <a:pPr>
                <a:defRPr/>
              </a:pPr>
              <a:t>14</a:t>
            </a:fld>
            <a:endParaRPr lang="en-US"/>
          </a:p>
        </p:txBody>
      </p:sp>
    </p:spTree>
    <p:extLst>
      <p:ext uri="{BB962C8B-B14F-4D97-AF65-F5344CB8AC3E}">
        <p14:creationId xmlns:p14="http://schemas.microsoft.com/office/powerpoint/2010/main" val="3119382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25</a:t>
            </a:r>
            <a:r>
              <a:rPr lang="fr-FR" baseline="0" dirty="0" smtClean="0"/>
              <a:t> </a:t>
            </a:r>
            <a:r>
              <a:rPr lang="fr-FR" baseline="0" dirty="0" smtClean="0"/>
              <a:t>ans. Gestion de l’information au sens de construction collective de </a:t>
            </a:r>
            <a:r>
              <a:rPr lang="fr-FR" baseline="0" dirty="0" err="1" smtClean="0"/>
              <a:t>metadonnées</a:t>
            </a:r>
            <a:r>
              <a:rPr lang="fr-FR" baseline="0" dirty="0" smtClean="0"/>
              <a:t>, de préservation/curation, d’intégration de sources hétérogènes</a:t>
            </a:r>
            <a:endParaRPr lang="fr-FR" dirty="0"/>
          </a:p>
        </p:txBody>
      </p:sp>
      <p:sp>
        <p:nvSpPr>
          <p:cNvPr id="4" name="Espace réservé du numéro de diapositive 3"/>
          <p:cNvSpPr>
            <a:spLocks noGrp="1"/>
          </p:cNvSpPr>
          <p:nvPr>
            <p:ph type="sldNum" sz="quarter" idx="10"/>
          </p:nvPr>
        </p:nvSpPr>
        <p:spPr/>
        <p:txBody>
          <a:bodyPr/>
          <a:lstStyle/>
          <a:p>
            <a:pPr>
              <a:defRPr/>
            </a:pPr>
            <a:fld id="{37FC56A9-71FA-49A8-A49B-73E0C4B6E024}" type="slidenum">
              <a:rPr lang="en-US" smtClean="0"/>
              <a:pPr>
                <a:defRPr/>
              </a:pPr>
              <a:t>4</a:t>
            </a:fld>
            <a:endParaRPr lang="en-US"/>
          </a:p>
        </p:txBody>
      </p:sp>
    </p:spTree>
    <p:extLst>
      <p:ext uri="{BB962C8B-B14F-4D97-AF65-F5344CB8AC3E}">
        <p14:creationId xmlns:p14="http://schemas.microsoft.com/office/powerpoint/2010/main" val="439674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latin typeface="+mn-lt"/>
                <a:ea typeface="+mn-ea"/>
                <a:cs typeface="+mn-cs"/>
                <a:hlinkClick r:id="rId3"/>
              </a:rPr>
              <a:t>NCSA Mosaic, was the first web browser with the ability to display text and images inline, </a:t>
            </a:r>
            <a:endParaRPr lang="fr-FR" dirty="0"/>
          </a:p>
        </p:txBody>
      </p:sp>
      <p:sp>
        <p:nvSpPr>
          <p:cNvPr id="4" name="Espace réservé du numéro de diapositive 3"/>
          <p:cNvSpPr>
            <a:spLocks noGrp="1"/>
          </p:cNvSpPr>
          <p:nvPr>
            <p:ph type="sldNum" sz="quarter" idx="10"/>
          </p:nvPr>
        </p:nvSpPr>
        <p:spPr/>
        <p:txBody>
          <a:bodyPr/>
          <a:lstStyle/>
          <a:p>
            <a:pPr>
              <a:defRPr/>
            </a:pPr>
            <a:fld id="{37FC56A9-71FA-49A8-A49B-73E0C4B6E024}" type="slidenum">
              <a:rPr lang="en-US" smtClean="0"/>
              <a:pPr>
                <a:defRPr/>
              </a:pPr>
              <a:t>5</a:t>
            </a:fld>
            <a:endParaRPr lang="en-US"/>
          </a:p>
        </p:txBody>
      </p:sp>
    </p:spTree>
    <p:extLst>
      <p:ext uri="{BB962C8B-B14F-4D97-AF65-F5344CB8AC3E}">
        <p14:creationId xmlns:p14="http://schemas.microsoft.com/office/powerpoint/2010/main" val="439674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Ca n’a pas vraiment tourné comme prévu.  </a:t>
            </a:r>
            <a:r>
              <a:rPr lang="fr-FR" dirty="0" smtClean="0"/>
              <a:t>nous a donné des choses merveilleuse, comme les réseaux sociaux ou les outils remarquables développés</a:t>
            </a:r>
            <a:r>
              <a:rPr lang="fr-FR" baseline="0" dirty="0" smtClean="0"/>
              <a:t> par les grandes collaborations scientifiques ou les petits labos, mais ce sont des silos. </a:t>
            </a:r>
            <a:endParaRPr lang="fr-FR" dirty="0"/>
          </a:p>
        </p:txBody>
      </p:sp>
      <p:sp>
        <p:nvSpPr>
          <p:cNvPr id="4" name="Espace réservé du numéro de diapositive 3"/>
          <p:cNvSpPr>
            <a:spLocks noGrp="1"/>
          </p:cNvSpPr>
          <p:nvPr>
            <p:ph type="sldNum" sz="quarter" idx="10"/>
          </p:nvPr>
        </p:nvSpPr>
        <p:spPr/>
        <p:txBody>
          <a:bodyPr/>
          <a:lstStyle/>
          <a:p>
            <a:pPr>
              <a:defRPr/>
            </a:pPr>
            <a:fld id="{37FC56A9-71FA-49A8-A49B-73E0C4B6E024}" type="slidenum">
              <a:rPr lang="en-US" smtClean="0"/>
              <a:pPr>
                <a:defRPr/>
              </a:pPr>
              <a:t>6</a:t>
            </a:fld>
            <a:endParaRPr lang="en-US"/>
          </a:p>
        </p:txBody>
      </p:sp>
    </p:spTree>
    <p:extLst>
      <p:ext uri="{BB962C8B-B14F-4D97-AF65-F5344CB8AC3E}">
        <p14:creationId xmlns:p14="http://schemas.microsoft.com/office/powerpoint/2010/main" val="2666137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promesse, c’est de rendre possible la communication</a:t>
            </a:r>
            <a:r>
              <a:rPr lang="fr-FR" baseline="0" dirty="0" smtClean="0"/>
              <a:t> à divers niveaux</a:t>
            </a:r>
            <a:endParaRPr lang="fr-FR" dirty="0"/>
          </a:p>
        </p:txBody>
      </p:sp>
      <p:sp>
        <p:nvSpPr>
          <p:cNvPr id="4" name="Espace réservé du numéro de diapositive 3"/>
          <p:cNvSpPr>
            <a:spLocks noGrp="1"/>
          </p:cNvSpPr>
          <p:nvPr>
            <p:ph type="sldNum" sz="quarter" idx="10"/>
          </p:nvPr>
        </p:nvSpPr>
        <p:spPr/>
        <p:txBody>
          <a:bodyPr/>
          <a:lstStyle/>
          <a:p>
            <a:pPr>
              <a:defRPr/>
            </a:pPr>
            <a:fld id="{37FC56A9-71FA-49A8-A49B-73E0C4B6E024}" type="slidenum">
              <a:rPr lang="en-US" smtClean="0"/>
              <a:pPr>
                <a:defRPr/>
              </a:pPr>
              <a:t>8</a:t>
            </a:fld>
            <a:endParaRPr lang="en-US"/>
          </a:p>
        </p:txBody>
      </p:sp>
    </p:spTree>
    <p:extLst>
      <p:ext uri="{BB962C8B-B14F-4D97-AF65-F5344CB8AC3E}">
        <p14:creationId xmlns:p14="http://schemas.microsoft.com/office/powerpoint/2010/main" val="164858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ceux qui penseraient qu’il s’agit d’une Vue d’artiste</a:t>
            </a:r>
            <a:r>
              <a:rPr lang="fr-FR" baseline="0" dirty="0" smtClean="0"/>
              <a:t> ? Pas vraiment quand ca devient l’objet d’un marché public de l’U. de Bourgogne. </a:t>
            </a:r>
            <a:endParaRPr lang="fr-FR" dirty="0"/>
          </a:p>
        </p:txBody>
      </p:sp>
      <p:sp>
        <p:nvSpPr>
          <p:cNvPr id="4" name="Espace réservé du numéro de diapositive 3"/>
          <p:cNvSpPr>
            <a:spLocks noGrp="1"/>
          </p:cNvSpPr>
          <p:nvPr>
            <p:ph type="sldNum" sz="quarter" idx="10"/>
          </p:nvPr>
        </p:nvSpPr>
        <p:spPr/>
        <p:txBody>
          <a:bodyPr/>
          <a:lstStyle/>
          <a:p>
            <a:pPr>
              <a:defRPr/>
            </a:pPr>
            <a:fld id="{37FC56A9-71FA-49A8-A49B-73E0C4B6E024}" type="slidenum">
              <a:rPr lang="en-US" smtClean="0"/>
              <a:pPr>
                <a:defRPr/>
              </a:pPr>
              <a:t>9</a:t>
            </a:fld>
            <a:endParaRPr lang="en-US"/>
          </a:p>
        </p:txBody>
      </p:sp>
    </p:spTree>
    <p:extLst>
      <p:ext uri="{BB962C8B-B14F-4D97-AF65-F5344CB8AC3E}">
        <p14:creationId xmlns:p14="http://schemas.microsoft.com/office/powerpoint/2010/main" val="3316977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Là dessus, il faut revenir un peu à </a:t>
            </a:r>
            <a:r>
              <a:rPr lang="fr-FR" dirty="0" err="1" smtClean="0"/>
              <a:t>Open.Qu’est</a:t>
            </a:r>
            <a:r>
              <a:rPr lang="fr-FR" dirty="0" smtClean="0"/>
              <a:t> ce que c’est ? </a:t>
            </a:r>
            <a:endParaRPr lang="fr-FR" dirty="0"/>
          </a:p>
        </p:txBody>
      </p:sp>
      <p:sp>
        <p:nvSpPr>
          <p:cNvPr id="4" name="Espace réservé du numéro de diapositive 3"/>
          <p:cNvSpPr>
            <a:spLocks noGrp="1"/>
          </p:cNvSpPr>
          <p:nvPr>
            <p:ph type="sldNum" sz="quarter" idx="10"/>
          </p:nvPr>
        </p:nvSpPr>
        <p:spPr/>
        <p:txBody>
          <a:bodyPr/>
          <a:lstStyle/>
          <a:p>
            <a:pPr>
              <a:defRPr/>
            </a:pPr>
            <a:fld id="{37FC56A9-71FA-49A8-A49B-73E0C4B6E024}" type="slidenum">
              <a:rPr lang="en-US" smtClean="0"/>
              <a:pPr>
                <a:defRPr/>
              </a:pPr>
              <a:t>10</a:t>
            </a:fld>
            <a:endParaRPr lang="en-US"/>
          </a:p>
        </p:txBody>
      </p:sp>
    </p:spTree>
    <p:extLst>
      <p:ext uri="{BB962C8B-B14F-4D97-AF65-F5344CB8AC3E}">
        <p14:creationId xmlns:p14="http://schemas.microsoft.com/office/powerpoint/2010/main" val="3419089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FR" dirty="0" smtClean="0"/>
              <a:t>Là encore, on</a:t>
            </a:r>
            <a:r>
              <a:rPr lang="fr-FR" baseline="0" dirty="0" smtClean="0"/>
              <a:t> est dans le concret. </a:t>
            </a:r>
            <a:r>
              <a:rPr lang="fr-FR" dirty="0" smtClean="0"/>
              <a:t>Quoiqu’on en pense, c’est maintenant…</a:t>
            </a:r>
          </a:p>
          <a:p>
            <a:endParaRPr lang="fr-FR" dirty="0"/>
          </a:p>
        </p:txBody>
      </p:sp>
      <p:sp>
        <p:nvSpPr>
          <p:cNvPr id="4" name="Espace réservé du numéro de diapositive 3"/>
          <p:cNvSpPr>
            <a:spLocks noGrp="1"/>
          </p:cNvSpPr>
          <p:nvPr>
            <p:ph type="sldNum" sz="quarter" idx="10"/>
          </p:nvPr>
        </p:nvSpPr>
        <p:spPr/>
        <p:txBody>
          <a:bodyPr/>
          <a:lstStyle/>
          <a:p>
            <a:pPr>
              <a:defRPr/>
            </a:pPr>
            <a:fld id="{37FC56A9-71FA-49A8-A49B-73E0C4B6E024}" type="slidenum">
              <a:rPr lang="en-US" smtClean="0"/>
              <a:pPr>
                <a:defRPr/>
              </a:pPr>
              <a:t>11</a:t>
            </a:fld>
            <a:endParaRPr lang="en-US"/>
          </a:p>
        </p:txBody>
      </p:sp>
    </p:spTree>
    <p:extLst>
      <p:ext uri="{BB962C8B-B14F-4D97-AF65-F5344CB8AC3E}">
        <p14:creationId xmlns:p14="http://schemas.microsoft.com/office/powerpoint/2010/main" val="83845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Réunion panorama</a:t>
            </a:r>
            <a:r>
              <a:rPr lang="fr-FR" baseline="0" dirty="0" smtClean="0"/>
              <a:t> exhaustif des données </a:t>
            </a:r>
            <a:r>
              <a:rPr lang="fr-FR" baseline="0" dirty="0" err="1" smtClean="0"/>
              <a:t>sceintifiques</a:t>
            </a:r>
            <a:r>
              <a:rPr lang="fr-FR" baseline="0" dirty="0" smtClean="0"/>
              <a:t>. C’est bien difficile, comme les fleurs dans un jardin. En même temps il faut savoir. </a:t>
            </a:r>
            <a:r>
              <a:rPr lang="fr-FR" baseline="0" dirty="0" err="1" smtClean="0"/>
              <a:t>Bottom</a:t>
            </a:r>
            <a:r>
              <a:rPr lang="fr-FR" baseline="0" dirty="0" smtClean="0"/>
              <a:t> up et la techno peut aider. </a:t>
            </a:r>
            <a:endParaRPr lang="fr-FR" dirty="0"/>
          </a:p>
        </p:txBody>
      </p:sp>
      <p:sp>
        <p:nvSpPr>
          <p:cNvPr id="4" name="Espace réservé du numéro de diapositive 3"/>
          <p:cNvSpPr>
            <a:spLocks noGrp="1"/>
          </p:cNvSpPr>
          <p:nvPr>
            <p:ph type="sldNum" sz="quarter" idx="10"/>
          </p:nvPr>
        </p:nvSpPr>
        <p:spPr/>
        <p:txBody>
          <a:bodyPr/>
          <a:lstStyle/>
          <a:p>
            <a:pPr>
              <a:defRPr/>
            </a:pPr>
            <a:fld id="{37FC56A9-71FA-49A8-A49B-73E0C4B6E024}" type="slidenum">
              <a:rPr lang="en-US" smtClean="0"/>
              <a:pPr>
                <a:defRPr/>
              </a:pPr>
              <a:t>12</a:t>
            </a:fld>
            <a:endParaRPr lang="en-US"/>
          </a:p>
        </p:txBody>
      </p:sp>
    </p:spTree>
    <p:extLst>
      <p:ext uri="{BB962C8B-B14F-4D97-AF65-F5344CB8AC3E}">
        <p14:creationId xmlns:p14="http://schemas.microsoft.com/office/powerpoint/2010/main" val="3045037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 Id="rId3" Type="http://schemas.openxmlformats.org/officeDocument/2006/relationships/image" Target="../media/image3.gi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smtClean="0"/>
              <a:t>Cliquez et modifiez le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pPr>
              <a:defRPr/>
            </a:pPr>
            <a:r>
              <a:rPr lang="fr-FR" smtClean="0"/>
              <a:t>25/11/2014</a:t>
            </a:r>
            <a:endParaRPr lang="en-US"/>
          </a:p>
        </p:txBody>
      </p:sp>
      <p:sp>
        <p:nvSpPr>
          <p:cNvPr id="5" name="Footer Placeholder 4"/>
          <p:cNvSpPr>
            <a:spLocks noGrp="1"/>
          </p:cNvSpPr>
          <p:nvPr>
            <p:ph type="ftr" sz="quarter" idx="11"/>
          </p:nvPr>
        </p:nvSpPr>
        <p:spPr/>
        <p:txBody>
          <a:bodyPr/>
          <a:lstStyle/>
          <a:p>
            <a:pPr>
              <a:defRPr/>
            </a:pPr>
            <a:r>
              <a:rPr lang="en-US" smtClean="0"/>
              <a:t>Open Scientific Data Day at Orsay</a:t>
            </a:r>
            <a:endParaRPr lang="en-US" dirty="0"/>
          </a:p>
        </p:txBody>
      </p:sp>
      <p:sp>
        <p:nvSpPr>
          <p:cNvPr id="6" name="Slide Number Placeholder 5"/>
          <p:cNvSpPr>
            <a:spLocks noGrp="1"/>
          </p:cNvSpPr>
          <p:nvPr>
            <p:ph type="sldNum" sz="quarter" idx="12"/>
          </p:nvPr>
        </p:nvSpPr>
        <p:spPr/>
        <p:txBody>
          <a:bodyPr/>
          <a:lstStyle/>
          <a:p>
            <a:pPr>
              <a:defRPr/>
            </a:pPr>
            <a:fld id="{C06CB4F1-E69D-4458-B775-B121381A0F56}"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a:defRPr/>
            </a:pPr>
            <a:r>
              <a:rPr lang="fr-FR" smtClean="0"/>
              <a:t>25/11/2014</a:t>
            </a:r>
            <a:endParaRPr lang="en-US"/>
          </a:p>
        </p:txBody>
      </p:sp>
      <p:sp>
        <p:nvSpPr>
          <p:cNvPr id="5" name="Footer Placeholder 4"/>
          <p:cNvSpPr>
            <a:spLocks noGrp="1"/>
          </p:cNvSpPr>
          <p:nvPr>
            <p:ph type="ftr" sz="quarter" idx="11"/>
          </p:nvPr>
        </p:nvSpPr>
        <p:spPr/>
        <p:txBody>
          <a:bodyPr/>
          <a:lstStyle/>
          <a:p>
            <a:pPr>
              <a:defRPr/>
            </a:pPr>
            <a:r>
              <a:rPr lang="en-US" smtClean="0"/>
              <a:t>Open Scientific Data Day at Orsay</a:t>
            </a:r>
            <a:endParaRPr lang="en-US"/>
          </a:p>
        </p:txBody>
      </p:sp>
      <p:sp>
        <p:nvSpPr>
          <p:cNvPr id="6" name="Slide Number Placeholder 5"/>
          <p:cNvSpPr>
            <a:spLocks noGrp="1"/>
          </p:cNvSpPr>
          <p:nvPr>
            <p:ph type="sldNum" sz="quarter" idx="12"/>
          </p:nvPr>
        </p:nvSpPr>
        <p:spPr/>
        <p:txBody>
          <a:bodyPr/>
          <a:lstStyle/>
          <a:p>
            <a:pPr>
              <a:defRPr/>
            </a:pPr>
            <a:fld id="{535EA575-3527-424C-A005-428A5216F81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r>
              <a:rPr lang="fr-FR" smtClean="0"/>
              <a:t>25/11/2014</a:t>
            </a:r>
            <a:endParaRPr lang="en-US"/>
          </a:p>
        </p:txBody>
      </p:sp>
      <p:sp>
        <p:nvSpPr>
          <p:cNvPr id="5" name="Footer Placeholder 4"/>
          <p:cNvSpPr>
            <a:spLocks noGrp="1"/>
          </p:cNvSpPr>
          <p:nvPr>
            <p:ph type="ftr" sz="quarter" idx="11"/>
          </p:nvPr>
        </p:nvSpPr>
        <p:spPr/>
        <p:txBody>
          <a:bodyPr/>
          <a:lstStyle/>
          <a:p>
            <a:pPr>
              <a:defRPr/>
            </a:pPr>
            <a:r>
              <a:rPr lang="en-US" smtClean="0"/>
              <a:t>Open Scientific Data Day at Orsay</a:t>
            </a:r>
            <a:endParaRPr lang="en-US"/>
          </a:p>
        </p:txBody>
      </p:sp>
      <p:sp>
        <p:nvSpPr>
          <p:cNvPr id="6" name="Slide Number Placeholder 5"/>
          <p:cNvSpPr>
            <a:spLocks noGrp="1"/>
          </p:cNvSpPr>
          <p:nvPr>
            <p:ph type="sldNum" sz="quarter" idx="12"/>
          </p:nvPr>
        </p:nvSpPr>
        <p:spPr/>
        <p:txBody>
          <a:bodyPr/>
          <a:lstStyle/>
          <a:p>
            <a:pPr>
              <a:defRPr/>
            </a:pPr>
            <a:fld id="{6739EB02-20BD-4C4F-B59A-1CA3F89D91B8}"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4" name="Rectangle 3"/>
          <p:cNvSpPr/>
          <p:nvPr/>
        </p:nvSpPr>
        <p:spPr>
          <a:xfrm>
            <a:off x="4572000" y="6477000"/>
            <a:ext cx="4572000" cy="381000"/>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5" name="Rectangle 4"/>
          <p:cNvSpPr/>
          <p:nvPr/>
        </p:nvSpPr>
        <p:spPr>
          <a:xfrm>
            <a:off x="0" y="6477000"/>
            <a:ext cx="4572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6" name="Rounded Rectangle 5"/>
          <p:cNvSpPr/>
          <p:nvPr/>
        </p:nvSpPr>
        <p:spPr>
          <a:xfrm>
            <a:off x="381000" y="1295400"/>
            <a:ext cx="8229600" cy="2057400"/>
          </a:xfrm>
          <a:prstGeom prst="roundRect">
            <a:avLst/>
          </a:prstGeom>
          <a:solidFill>
            <a:srgbClr val="3333B2"/>
          </a:solidFill>
          <a:ln>
            <a:solidFill>
              <a:srgbClr val="3333B2"/>
            </a:solidFill>
          </a:ln>
          <a:effectLst>
            <a:outerShdw blurRad="1143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1071563" y="6488113"/>
            <a:ext cx="3500437" cy="369887"/>
          </a:xfrm>
          <a:prstGeom prst="rect">
            <a:avLst/>
          </a:prstGeom>
          <a:noFill/>
        </p:spPr>
        <p:txBody>
          <a:bodyPr anchor="ctr"/>
          <a:lstStyle/>
          <a:p>
            <a:pPr algn="r" fontAlgn="auto">
              <a:spcBef>
                <a:spcPts val="0"/>
              </a:spcBef>
              <a:spcAft>
                <a:spcPts val="0"/>
              </a:spcAft>
              <a:defRPr/>
            </a:pPr>
            <a:r>
              <a:rPr lang="en-US" sz="1200">
                <a:solidFill>
                  <a:schemeClr val="bg1"/>
                </a:solidFill>
                <a:latin typeface="+mn-lt"/>
                <a:cs typeface="+mn-cs"/>
              </a:rPr>
              <a:t>Vu Pham</a:t>
            </a:r>
          </a:p>
        </p:txBody>
      </p:sp>
      <p:sp>
        <p:nvSpPr>
          <p:cNvPr id="2" name="Title 1"/>
          <p:cNvSpPr>
            <a:spLocks noGrp="1"/>
          </p:cNvSpPr>
          <p:nvPr>
            <p:ph type="ctrTitle"/>
          </p:nvPr>
        </p:nvSpPr>
        <p:spPr>
          <a:xfrm>
            <a:off x="609600" y="1447800"/>
            <a:ext cx="7772400" cy="838200"/>
          </a:xfrm>
        </p:spPr>
        <p:txBody>
          <a:bodyPr/>
          <a:lstStyle>
            <a:lvl1pPr>
              <a:defRPr baseline="0">
                <a:solidFill>
                  <a:schemeClr val="bg1"/>
                </a:solidFill>
              </a:defRPr>
            </a:lvl1pPr>
          </a:lstStyle>
          <a:p>
            <a:r>
              <a:rPr lang="fr-FR" smtClean="0"/>
              <a:t>Cliquez et modifiez le titre</a:t>
            </a:r>
            <a:endParaRPr lang="en-US"/>
          </a:p>
        </p:txBody>
      </p:sp>
      <p:sp>
        <p:nvSpPr>
          <p:cNvPr id="3" name="Subtitle 2"/>
          <p:cNvSpPr>
            <a:spLocks noGrp="1"/>
          </p:cNvSpPr>
          <p:nvPr>
            <p:ph type="subTitle" idx="1"/>
          </p:nvPr>
        </p:nvSpPr>
        <p:spPr>
          <a:xfrm>
            <a:off x="1219200" y="2667000"/>
            <a:ext cx="6400800" cy="533400"/>
          </a:xfrm>
        </p:spPr>
        <p:txBody>
          <a:bodyPr/>
          <a:lstStyle>
            <a:lvl1pPr marL="0" indent="0" algn="ctr">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8" name="Date Placeholder 3"/>
          <p:cNvSpPr>
            <a:spLocks noGrp="1"/>
          </p:cNvSpPr>
          <p:nvPr>
            <p:ph type="dt" sz="half" idx="10"/>
          </p:nvPr>
        </p:nvSpPr>
        <p:spPr>
          <a:xfrm>
            <a:off x="0" y="6492875"/>
            <a:ext cx="1071563" cy="365125"/>
          </a:xfrm>
        </p:spPr>
        <p:txBody>
          <a:bodyPr/>
          <a:lstStyle>
            <a:lvl1pPr>
              <a:defRPr baseline="0" smtClean="0">
                <a:solidFill>
                  <a:schemeClr val="bg1"/>
                </a:solidFill>
              </a:defRPr>
            </a:lvl1pPr>
          </a:lstStyle>
          <a:p>
            <a:pPr>
              <a:defRPr/>
            </a:pPr>
            <a:r>
              <a:rPr lang="fr-FR" smtClean="0"/>
              <a:t>25/11/2014</a:t>
            </a:r>
            <a:endParaRPr lang="en-US"/>
          </a:p>
        </p:txBody>
      </p:sp>
      <p:sp>
        <p:nvSpPr>
          <p:cNvPr id="9" name="Footer Placeholder 4"/>
          <p:cNvSpPr>
            <a:spLocks noGrp="1"/>
          </p:cNvSpPr>
          <p:nvPr>
            <p:ph type="ftr" sz="quarter" idx="11"/>
          </p:nvPr>
        </p:nvSpPr>
        <p:spPr>
          <a:xfrm>
            <a:off x="4572000" y="6492875"/>
            <a:ext cx="3429000" cy="365125"/>
          </a:xfrm>
        </p:spPr>
        <p:txBody>
          <a:bodyPr/>
          <a:lstStyle>
            <a:lvl1pPr algn="l">
              <a:defRPr baseline="0" smtClean="0">
                <a:solidFill>
                  <a:schemeClr val="bg1"/>
                </a:solidFill>
              </a:defRPr>
            </a:lvl1pPr>
          </a:lstStyle>
          <a:p>
            <a:pPr>
              <a:defRPr/>
            </a:pPr>
            <a:r>
              <a:rPr lang="en-US" smtClean="0"/>
              <a:t>Open Scientific Data Day at Orsay</a:t>
            </a:r>
            <a:endParaRPr lang="en-US" dirty="0"/>
          </a:p>
        </p:txBody>
      </p:sp>
      <p:sp>
        <p:nvSpPr>
          <p:cNvPr id="10" name="Slide Number Placeholder 5"/>
          <p:cNvSpPr>
            <a:spLocks noGrp="1"/>
          </p:cNvSpPr>
          <p:nvPr>
            <p:ph type="sldNum" sz="quarter" idx="12"/>
          </p:nvPr>
        </p:nvSpPr>
        <p:spPr>
          <a:xfrm>
            <a:off x="8001000" y="6492875"/>
            <a:ext cx="1143000" cy="365125"/>
          </a:xfrm>
        </p:spPr>
        <p:txBody>
          <a:bodyPr/>
          <a:lstStyle>
            <a:lvl1pPr>
              <a:defRPr baseline="0" smtClean="0">
                <a:solidFill>
                  <a:schemeClr val="bg1"/>
                </a:solidFill>
              </a:defRPr>
            </a:lvl1pPr>
          </a:lstStyle>
          <a:p>
            <a:pPr>
              <a:defRPr/>
            </a:pPr>
            <a:fld id="{C06CB4F1-E69D-4458-B775-B121381A0F5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4" name="Rectangle 3"/>
          <p:cNvSpPr/>
          <p:nvPr/>
        </p:nvSpPr>
        <p:spPr>
          <a:xfrm>
            <a:off x="4572000" y="6477000"/>
            <a:ext cx="4572000" cy="381000"/>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5" name="Rectangle 4"/>
          <p:cNvSpPr/>
          <p:nvPr/>
        </p:nvSpPr>
        <p:spPr>
          <a:xfrm>
            <a:off x="0" y="6477000"/>
            <a:ext cx="4572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6" name="Rectangle 5"/>
          <p:cNvSpPr/>
          <p:nvPr/>
        </p:nvSpPr>
        <p:spPr>
          <a:xfrm>
            <a:off x="0" y="0"/>
            <a:ext cx="9144000" cy="762000"/>
          </a:xfrm>
          <a:prstGeom prst="rect">
            <a:avLst/>
          </a:prstGeom>
          <a:gradFill flip="none" rotWithShape="1">
            <a:gsLst>
              <a:gs pos="0">
                <a:schemeClr val="tx1"/>
              </a:gs>
              <a:gs pos="100000">
                <a:srgbClr val="3333B2"/>
              </a:gs>
            </a:gsLst>
            <a:lin ang="10800000" scaled="1"/>
            <a:tileRect/>
          </a:gradFill>
          <a:ln>
            <a:noFill/>
          </a:ln>
          <a:effectLst>
            <a:outerShdw blurRad="508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1071563" y="6488113"/>
            <a:ext cx="3500437" cy="369887"/>
          </a:xfrm>
          <a:prstGeom prst="rect">
            <a:avLst/>
          </a:prstGeom>
          <a:noFill/>
        </p:spPr>
        <p:txBody>
          <a:bodyPr anchor="ctr"/>
          <a:lstStyle/>
          <a:p>
            <a:pPr algn="r" fontAlgn="auto">
              <a:spcBef>
                <a:spcPts val="0"/>
              </a:spcBef>
              <a:spcAft>
                <a:spcPts val="0"/>
              </a:spcAft>
              <a:defRPr/>
            </a:pPr>
            <a:r>
              <a:rPr lang="en-US" sz="1200">
                <a:solidFill>
                  <a:schemeClr val="bg1"/>
                </a:solidFill>
                <a:latin typeface="+mn-lt"/>
                <a:cs typeface="+mn-cs"/>
              </a:rPr>
              <a:t>Vu Pham</a:t>
            </a:r>
          </a:p>
        </p:txBody>
      </p:sp>
      <p:sp>
        <p:nvSpPr>
          <p:cNvPr id="3" name="Content Placeholder 2"/>
          <p:cNvSpPr>
            <a:spLocks noGrp="1"/>
          </p:cNvSpPr>
          <p:nvPr>
            <p:ph idx="1"/>
          </p:nvPr>
        </p:nvSpPr>
        <p:spPr>
          <a:xfrm>
            <a:off x="304800" y="1066800"/>
            <a:ext cx="8382000" cy="5059363"/>
          </a:xfrm>
        </p:spPr>
        <p:txBody>
          <a:bodyPr/>
          <a:lstStyle>
            <a:lvl1pPr>
              <a:buSzPct val="60000"/>
              <a:buFontTx/>
              <a:buBlip>
                <a:blip r:embed="rId2"/>
              </a:buBlip>
              <a:defRPr/>
            </a:lvl1pPr>
            <a:lvl2pPr>
              <a:buSzPct val="60000"/>
              <a:buFontTx/>
              <a:buBlip>
                <a:blip r:embed="rId3"/>
              </a:buBlip>
              <a:defRPr/>
            </a:lvl2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Title 1"/>
          <p:cNvSpPr>
            <a:spLocks noGrp="1"/>
          </p:cNvSpPr>
          <p:nvPr>
            <p:ph type="title"/>
          </p:nvPr>
        </p:nvSpPr>
        <p:spPr>
          <a:xfrm>
            <a:off x="0" y="0"/>
            <a:ext cx="8915400" cy="762000"/>
          </a:xfrm>
        </p:spPr>
        <p:txBody>
          <a:bodyPr/>
          <a:lstStyle>
            <a:lvl1pPr marL="182880" algn="l">
              <a:defRPr baseline="0">
                <a:solidFill>
                  <a:schemeClr val="bg1"/>
                </a:solidFill>
              </a:defRPr>
            </a:lvl1pPr>
          </a:lstStyle>
          <a:p>
            <a:r>
              <a:rPr lang="fr-FR" smtClean="0"/>
              <a:t>Cliquez et modifiez le titre</a:t>
            </a:r>
            <a:endParaRPr lang="en-US" dirty="0"/>
          </a:p>
        </p:txBody>
      </p:sp>
      <p:sp>
        <p:nvSpPr>
          <p:cNvPr id="8" name="Date Placeholder 3"/>
          <p:cNvSpPr>
            <a:spLocks noGrp="1"/>
          </p:cNvSpPr>
          <p:nvPr>
            <p:ph type="dt" sz="half" idx="10"/>
          </p:nvPr>
        </p:nvSpPr>
        <p:spPr>
          <a:xfrm>
            <a:off x="0" y="6492875"/>
            <a:ext cx="1071563" cy="365125"/>
          </a:xfrm>
        </p:spPr>
        <p:txBody>
          <a:bodyPr/>
          <a:lstStyle>
            <a:lvl1pPr>
              <a:defRPr baseline="0" smtClean="0">
                <a:solidFill>
                  <a:schemeClr val="bg1"/>
                </a:solidFill>
              </a:defRPr>
            </a:lvl1pPr>
          </a:lstStyle>
          <a:p>
            <a:pPr>
              <a:defRPr/>
            </a:pPr>
            <a:r>
              <a:rPr lang="fr-FR" smtClean="0"/>
              <a:t>25/11/2014</a:t>
            </a:r>
            <a:endParaRPr lang="en-US"/>
          </a:p>
        </p:txBody>
      </p:sp>
      <p:sp>
        <p:nvSpPr>
          <p:cNvPr id="9" name="Footer Placeholder 4"/>
          <p:cNvSpPr>
            <a:spLocks noGrp="1"/>
          </p:cNvSpPr>
          <p:nvPr>
            <p:ph type="ftr" sz="quarter" idx="11"/>
          </p:nvPr>
        </p:nvSpPr>
        <p:spPr>
          <a:xfrm>
            <a:off x="4572000" y="6492875"/>
            <a:ext cx="3505200" cy="365125"/>
          </a:xfrm>
        </p:spPr>
        <p:txBody>
          <a:bodyPr/>
          <a:lstStyle>
            <a:lvl1pPr algn="l">
              <a:defRPr baseline="0" smtClean="0">
                <a:solidFill>
                  <a:schemeClr val="bg1"/>
                </a:solidFill>
              </a:defRPr>
            </a:lvl1pPr>
          </a:lstStyle>
          <a:p>
            <a:pPr>
              <a:defRPr/>
            </a:pPr>
            <a:r>
              <a:rPr lang="en-US" smtClean="0"/>
              <a:t>Open Scientific Data Day at Orsay</a:t>
            </a:r>
            <a:endParaRPr lang="en-US" dirty="0"/>
          </a:p>
        </p:txBody>
      </p:sp>
      <p:sp>
        <p:nvSpPr>
          <p:cNvPr id="10" name="Slide Number Placeholder 5"/>
          <p:cNvSpPr>
            <a:spLocks noGrp="1"/>
          </p:cNvSpPr>
          <p:nvPr>
            <p:ph type="sldNum" sz="quarter" idx="12"/>
          </p:nvPr>
        </p:nvSpPr>
        <p:spPr>
          <a:xfrm>
            <a:off x="8077200" y="6492875"/>
            <a:ext cx="1066800" cy="365125"/>
          </a:xfrm>
        </p:spPr>
        <p:txBody>
          <a:bodyPr/>
          <a:lstStyle>
            <a:lvl1pPr>
              <a:defRPr baseline="0" smtClean="0">
                <a:solidFill>
                  <a:schemeClr val="bg1"/>
                </a:solidFill>
              </a:defRPr>
            </a:lvl1pPr>
          </a:lstStyle>
          <a:p>
            <a:pPr>
              <a:defRPr/>
            </a:pPr>
            <a:fld id="{5BC7FEBF-A170-470C-A369-F0D066FB58E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5" name="Rectangle 4"/>
          <p:cNvSpPr/>
          <p:nvPr/>
        </p:nvSpPr>
        <p:spPr>
          <a:xfrm>
            <a:off x="4572000" y="6477000"/>
            <a:ext cx="4572000" cy="381000"/>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6" name="Rectangle 5"/>
          <p:cNvSpPr/>
          <p:nvPr/>
        </p:nvSpPr>
        <p:spPr>
          <a:xfrm>
            <a:off x="0" y="6477000"/>
            <a:ext cx="4572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7" name="Rectangle 6"/>
          <p:cNvSpPr/>
          <p:nvPr/>
        </p:nvSpPr>
        <p:spPr>
          <a:xfrm>
            <a:off x="0" y="0"/>
            <a:ext cx="9144000" cy="762000"/>
          </a:xfrm>
          <a:prstGeom prst="rect">
            <a:avLst/>
          </a:prstGeom>
          <a:gradFill flip="none" rotWithShape="1">
            <a:gsLst>
              <a:gs pos="0">
                <a:schemeClr val="tx1"/>
              </a:gs>
              <a:gs pos="100000">
                <a:srgbClr val="3333B2"/>
              </a:gs>
            </a:gsLst>
            <a:lin ang="10800000" scaled="1"/>
            <a:tileRect/>
          </a:gradFill>
          <a:ln>
            <a:noFill/>
          </a:ln>
          <a:effectLst>
            <a:outerShdw blurRad="508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1071563" y="6488113"/>
            <a:ext cx="3500437" cy="369887"/>
          </a:xfrm>
          <a:prstGeom prst="rect">
            <a:avLst/>
          </a:prstGeom>
          <a:noFill/>
        </p:spPr>
        <p:txBody>
          <a:bodyPr anchor="ctr"/>
          <a:lstStyle/>
          <a:p>
            <a:pPr algn="r" fontAlgn="auto">
              <a:spcBef>
                <a:spcPts val="0"/>
              </a:spcBef>
              <a:spcAft>
                <a:spcPts val="0"/>
              </a:spcAft>
              <a:defRPr/>
            </a:pPr>
            <a:r>
              <a:rPr lang="en-US" sz="1200">
                <a:solidFill>
                  <a:schemeClr val="bg1"/>
                </a:solidFill>
                <a:latin typeface="+mn-lt"/>
                <a:cs typeface="+mn-cs"/>
              </a:rPr>
              <a:t>Vu Pham</a:t>
            </a:r>
          </a:p>
        </p:txBody>
      </p:sp>
      <p:sp>
        <p:nvSpPr>
          <p:cNvPr id="3" name="Content Placeholder 2"/>
          <p:cNvSpPr>
            <a:spLocks noGrp="1"/>
          </p:cNvSpPr>
          <p:nvPr>
            <p:ph sz="half" idx="1"/>
          </p:nvPr>
        </p:nvSpPr>
        <p:spPr>
          <a:xfrm>
            <a:off x="228600" y="1066800"/>
            <a:ext cx="4267200" cy="5059363"/>
          </a:xfrm>
        </p:spPr>
        <p:txBody>
          <a:bodyPr/>
          <a:lstStyle>
            <a:lvl1pPr>
              <a:buSzPct val="60000"/>
              <a:buFontTx/>
              <a:buBlip>
                <a:blip r:embed="rId2"/>
              </a:buBlip>
              <a:defRPr sz="2800"/>
            </a:lvl1pPr>
            <a:lvl2pPr>
              <a:buSzPct val="60000"/>
              <a:buFontTx/>
              <a:buBlip>
                <a:blip r:embed="rId2"/>
              </a:buBlip>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066800"/>
            <a:ext cx="4267200" cy="5059363"/>
          </a:xfrm>
        </p:spPr>
        <p:txBody>
          <a:bodyPr/>
          <a:lstStyle>
            <a:lvl1pPr>
              <a:buSzPct val="60000"/>
              <a:buFontTx/>
              <a:buBlip>
                <a:blip r:embed="rId2"/>
              </a:buBlip>
              <a:defRPr sz="2800"/>
            </a:lvl1pPr>
            <a:lvl2pPr>
              <a:buSzPct val="60000"/>
              <a:buFontTx/>
              <a:buBlip>
                <a:blip r:embed="rId2"/>
              </a:buBlip>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Title 1"/>
          <p:cNvSpPr>
            <a:spLocks noGrp="1"/>
          </p:cNvSpPr>
          <p:nvPr>
            <p:ph type="title"/>
          </p:nvPr>
        </p:nvSpPr>
        <p:spPr>
          <a:xfrm>
            <a:off x="0" y="0"/>
            <a:ext cx="8839200" cy="762000"/>
          </a:xfrm>
        </p:spPr>
        <p:txBody>
          <a:bodyPr/>
          <a:lstStyle>
            <a:lvl1pPr marL="182880" algn="l">
              <a:defRPr baseline="0">
                <a:solidFill>
                  <a:schemeClr val="bg1"/>
                </a:solidFill>
              </a:defRPr>
            </a:lvl1pPr>
          </a:lstStyle>
          <a:p>
            <a:r>
              <a:rPr lang="fr-FR" smtClean="0"/>
              <a:t>Cliquez et modifiez le titre</a:t>
            </a:r>
            <a:endParaRPr lang="en-US"/>
          </a:p>
        </p:txBody>
      </p:sp>
      <p:sp>
        <p:nvSpPr>
          <p:cNvPr id="9" name="Date Placeholder 4"/>
          <p:cNvSpPr>
            <a:spLocks noGrp="1"/>
          </p:cNvSpPr>
          <p:nvPr>
            <p:ph type="dt" sz="half" idx="10"/>
          </p:nvPr>
        </p:nvSpPr>
        <p:spPr>
          <a:xfrm>
            <a:off x="0" y="6492875"/>
            <a:ext cx="1066800" cy="365125"/>
          </a:xfrm>
        </p:spPr>
        <p:txBody>
          <a:bodyPr/>
          <a:lstStyle>
            <a:lvl1pPr>
              <a:defRPr baseline="0" smtClean="0">
                <a:solidFill>
                  <a:schemeClr val="bg1"/>
                </a:solidFill>
              </a:defRPr>
            </a:lvl1pPr>
          </a:lstStyle>
          <a:p>
            <a:pPr>
              <a:defRPr/>
            </a:pPr>
            <a:r>
              <a:rPr lang="fr-FR" smtClean="0"/>
              <a:t>25/11/2014</a:t>
            </a:r>
            <a:endParaRPr lang="en-US"/>
          </a:p>
        </p:txBody>
      </p:sp>
      <p:sp>
        <p:nvSpPr>
          <p:cNvPr id="10" name="Footer Placeholder 5"/>
          <p:cNvSpPr>
            <a:spLocks noGrp="1"/>
          </p:cNvSpPr>
          <p:nvPr>
            <p:ph type="ftr" sz="quarter" idx="11"/>
          </p:nvPr>
        </p:nvSpPr>
        <p:spPr>
          <a:xfrm>
            <a:off x="4572000" y="6492875"/>
            <a:ext cx="3505200" cy="365125"/>
          </a:xfrm>
        </p:spPr>
        <p:txBody>
          <a:bodyPr/>
          <a:lstStyle>
            <a:lvl1pPr algn="l">
              <a:defRPr baseline="0" smtClean="0">
                <a:solidFill>
                  <a:schemeClr val="bg1"/>
                </a:solidFill>
              </a:defRPr>
            </a:lvl1pPr>
          </a:lstStyle>
          <a:p>
            <a:pPr>
              <a:defRPr/>
            </a:pPr>
            <a:r>
              <a:rPr lang="en-US" smtClean="0"/>
              <a:t>Open Scientific Data Day at Orsay</a:t>
            </a:r>
            <a:endParaRPr lang="en-US"/>
          </a:p>
        </p:txBody>
      </p:sp>
      <p:sp>
        <p:nvSpPr>
          <p:cNvPr id="11" name="Slide Number Placeholder 6"/>
          <p:cNvSpPr>
            <a:spLocks noGrp="1"/>
          </p:cNvSpPr>
          <p:nvPr>
            <p:ph type="sldNum" sz="quarter" idx="12"/>
          </p:nvPr>
        </p:nvSpPr>
        <p:spPr>
          <a:xfrm>
            <a:off x="8077200" y="6492875"/>
            <a:ext cx="1066800" cy="365125"/>
          </a:xfrm>
        </p:spPr>
        <p:txBody>
          <a:bodyPr/>
          <a:lstStyle>
            <a:lvl1pPr>
              <a:defRPr baseline="0" smtClean="0">
                <a:solidFill>
                  <a:schemeClr val="bg1"/>
                </a:solidFill>
              </a:defRPr>
            </a:lvl1pPr>
          </a:lstStyle>
          <a:p>
            <a:pPr>
              <a:defRPr/>
            </a:pPr>
            <a:fld id="{CA58546F-1E4E-426D-9940-5EB4B4A7467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7" name="Rectangle 6"/>
          <p:cNvSpPr/>
          <p:nvPr/>
        </p:nvSpPr>
        <p:spPr>
          <a:xfrm>
            <a:off x="4572000" y="6477000"/>
            <a:ext cx="4572000" cy="381000"/>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8" name="Rectangle 7"/>
          <p:cNvSpPr/>
          <p:nvPr/>
        </p:nvSpPr>
        <p:spPr>
          <a:xfrm>
            <a:off x="0" y="6477000"/>
            <a:ext cx="4572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9" name="Rectangle 8"/>
          <p:cNvSpPr/>
          <p:nvPr/>
        </p:nvSpPr>
        <p:spPr>
          <a:xfrm>
            <a:off x="0" y="0"/>
            <a:ext cx="9144000" cy="762000"/>
          </a:xfrm>
          <a:prstGeom prst="rect">
            <a:avLst/>
          </a:prstGeom>
          <a:gradFill flip="none" rotWithShape="1">
            <a:gsLst>
              <a:gs pos="0">
                <a:schemeClr val="tx1"/>
              </a:gs>
              <a:gs pos="100000">
                <a:srgbClr val="3333B2"/>
              </a:gs>
            </a:gsLst>
            <a:lin ang="10800000" scaled="1"/>
            <a:tileRect/>
          </a:gradFill>
          <a:ln>
            <a:noFill/>
          </a:ln>
          <a:effectLst>
            <a:outerShdw blurRad="508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1071563" y="6488113"/>
            <a:ext cx="3500437" cy="369887"/>
          </a:xfrm>
          <a:prstGeom prst="rect">
            <a:avLst/>
          </a:prstGeom>
          <a:noFill/>
        </p:spPr>
        <p:txBody>
          <a:bodyPr anchor="ctr"/>
          <a:lstStyle/>
          <a:p>
            <a:pPr algn="r" fontAlgn="auto">
              <a:spcBef>
                <a:spcPts val="0"/>
              </a:spcBef>
              <a:spcAft>
                <a:spcPts val="0"/>
              </a:spcAft>
              <a:defRPr/>
            </a:pPr>
            <a:r>
              <a:rPr lang="en-US" sz="1200">
                <a:solidFill>
                  <a:schemeClr val="bg1"/>
                </a:solidFill>
                <a:latin typeface="+mn-lt"/>
                <a:cs typeface="+mn-cs"/>
              </a:rPr>
              <a:t>Vu Pham</a:t>
            </a:r>
          </a:p>
        </p:txBody>
      </p:sp>
      <p:sp>
        <p:nvSpPr>
          <p:cNvPr id="3" name="Text Placeholder 2"/>
          <p:cNvSpPr>
            <a:spLocks noGrp="1"/>
          </p:cNvSpPr>
          <p:nvPr>
            <p:ph type="body" idx="1"/>
          </p:nvPr>
        </p:nvSpPr>
        <p:spPr>
          <a:xfrm>
            <a:off x="457200" y="9906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1676400"/>
            <a:ext cx="4040188" cy="4449763"/>
          </a:xfrm>
        </p:spPr>
        <p:txBody>
          <a:bodyPr/>
          <a:lstStyle>
            <a:lvl1pPr>
              <a:buSzPct val="60000"/>
              <a:buFontTx/>
              <a:buBlip>
                <a:blip r:embed="rId2"/>
              </a:buBlip>
              <a:defRPr sz="2400"/>
            </a:lvl1pPr>
            <a:lvl2pPr>
              <a:buSzPct val="60000"/>
              <a:buFontTx/>
              <a:buBlip>
                <a:blip r:embed="rId2"/>
              </a:buBlip>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25" y="990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1676400"/>
            <a:ext cx="4041775" cy="4449763"/>
          </a:xfrm>
        </p:spPr>
        <p:txBody>
          <a:bodyPr/>
          <a:lstStyle>
            <a:lvl1pPr>
              <a:buSzPct val="60000"/>
              <a:buFontTx/>
              <a:buBlip>
                <a:blip r:embed="rId2"/>
              </a:buBlip>
              <a:defRPr sz="2400"/>
            </a:lvl1pPr>
            <a:lvl2pPr>
              <a:buSzPct val="60000"/>
              <a:buFontTx/>
              <a:buBlip>
                <a:blip r:embed="rId2"/>
              </a:buBlip>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Title 1"/>
          <p:cNvSpPr>
            <a:spLocks noGrp="1"/>
          </p:cNvSpPr>
          <p:nvPr>
            <p:ph type="title"/>
          </p:nvPr>
        </p:nvSpPr>
        <p:spPr>
          <a:xfrm>
            <a:off x="0" y="0"/>
            <a:ext cx="8839200" cy="762000"/>
          </a:xfrm>
        </p:spPr>
        <p:txBody>
          <a:bodyPr/>
          <a:lstStyle>
            <a:lvl1pPr marL="182880" algn="l">
              <a:defRPr baseline="0">
                <a:solidFill>
                  <a:schemeClr val="bg1"/>
                </a:solidFill>
              </a:defRPr>
            </a:lvl1pPr>
          </a:lstStyle>
          <a:p>
            <a:r>
              <a:rPr lang="fr-FR" smtClean="0"/>
              <a:t>Cliquez et modifiez le titre</a:t>
            </a:r>
            <a:endParaRPr lang="en-US"/>
          </a:p>
        </p:txBody>
      </p:sp>
      <p:sp>
        <p:nvSpPr>
          <p:cNvPr id="11" name="Date Placeholder 6"/>
          <p:cNvSpPr>
            <a:spLocks noGrp="1"/>
          </p:cNvSpPr>
          <p:nvPr>
            <p:ph type="dt" sz="half" idx="10"/>
          </p:nvPr>
        </p:nvSpPr>
        <p:spPr>
          <a:xfrm>
            <a:off x="0" y="6492875"/>
            <a:ext cx="1066800" cy="365125"/>
          </a:xfrm>
        </p:spPr>
        <p:txBody>
          <a:bodyPr/>
          <a:lstStyle>
            <a:lvl1pPr>
              <a:defRPr baseline="0" smtClean="0">
                <a:solidFill>
                  <a:schemeClr val="bg1"/>
                </a:solidFill>
              </a:defRPr>
            </a:lvl1pPr>
          </a:lstStyle>
          <a:p>
            <a:pPr>
              <a:defRPr/>
            </a:pPr>
            <a:r>
              <a:rPr lang="fr-FR" smtClean="0"/>
              <a:t>25/11/2014</a:t>
            </a:r>
            <a:endParaRPr lang="en-US"/>
          </a:p>
        </p:txBody>
      </p:sp>
      <p:sp>
        <p:nvSpPr>
          <p:cNvPr id="12" name="Footer Placeholder 7"/>
          <p:cNvSpPr>
            <a:spLocks noGrp="1"/>
          </p:cNvSpPr>
          <p:nvPr>
            <p:ph type="ftr" sz="quarter" idx="11"/>
          </p:nvPr>
        </p:nvSpPr>
        <p:spPr>
          <a:xfrm>
            <a:off x="4572000" y="6492875"/>
            <a:ext cx="3505200" cy="365125"/>
          </a:xfrm>
        </p:spPr>
        <p:txBody>
          <a:bodyPr/>
          <a:lstStyle>
            <a:lvl1pPr algn="l">
              <a:defRPr baseline="0" smtClean="0">
                <a:solidFill>
                  <a:schemeClr val="bg1"/>
                </a:solidFill>
              </a:defRPr>
            </a:lvl1pPr>
          </a:lstStyle>
          <a:p>
            <a:pPr>
              <a:defRPr/>
            </a:pPr>
            <a:r>
              <a:rPr lang="en-US" smtClean="0"/>
              <a:t>Open Scientific Data Day at Orsay</a:t>
            </a:r>
            <a:endParaRPr lang="en-US"/>
          </a:p>
        </p:txBody>
      </p:sp>
      <p:sp>
        <p:nvSpPr>
          <p:cNvPr id="13" name="Slide Number Placeholder 8"/>
          <p:cNvSpPr>
            <a:spLocks noGrp="1"/>
          </p:cNvSpPr>
          <p:nvPr>
            <p:ph type="sldNum" sz="quarter" idx="12"/>
          </p:nvPr>
        </p:nvSpPr>
        <p:spPr>
          <a:xfrm>
            <a:off x="8077200" y="6492875"/>
            <a:ext cx="1066800" cy="365125"/>
          </a:xfrm>
        </p:spPr>
        <p:txBody>
          <a:bodyPr/>
          <a:lstStyle>
            <a:lvl1pPr>
              <a:defRPr baseline="0" smtClean="0">
                <a:solidFill>
                  <a:schemeClr val="bg1"/>
                </a:solidFill>
              </a:defRPr>
            </a:lvl1pPr>
          </a:lstStyle>
          <a:p>
            <a:pPr>
              <a:defRPr/>
            </a:pPr>
            <a:fld id="{4F25B14B-C98E-4C14-96E7-18DD3A29C17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gradFill flip="none" rotWithShape="1">
            <a:gsLst>
              <a:gs pos="0">
                <a:schemeClr val="tx1"/>
              </a:gs>
              <a:gs pos="100000">
                <a:srgbClr val="3333B2"/>
              </a:gs>
            </a:gsLst>
            <a:lin ang="10800000" scaled="1"/>
            <a:tileRect/>
          </a:gradFill>
          <a:ln>
            <a:noFill/>
          </a:ln>
          <a:effectLst>
            <a:outerShdw blurRad="508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4572000" y="6477000"/>
            <a:ext cx="4572000" cy="381000"/>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6" name="Rectangle 5"/>
          <p:cNvSpPr/>
          <p:nvPr/>
        </p:nvSpPr>
        <p:spPr>
          <a:xfrm>
            <a:off x="0" y="6477000"/>
            <a:ext cx="4572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2" name="Title 1"/>
          <p:cNvSpPr>
            <a:spLocks noGrp="1"/>
          </p:cNvSpPr>
          <p:nvPr>
            <p:ph type="title"/>
          </p:nvPr>
        </p:nvSpPr>
        <p:spPr>
          <a:xfrm>
            <a:off x="0" y="0"/>
            <a:ext cx="8915400" cy="762000"/>
          </a:xfrm>
        </p:spPr>
        <p:txBody>
          <a:bodyPr/>
          <a:lstStyle>
            <a:lvl1pPr marL="182880" algn="l">
              <a:defRPr baseline="0">
                <a:solidFill>
                  <a:schemeClr val="bg1"/>
                </a:solidFill>
              </a:defRPr>
            </a:lvl1pPr>
          </a:lstStyle>
          <a:p>
            <a:r>
              <a:rPr lang="fr-FR" smtClean="0"/>
              <a:t>Cliquez et modifiez le titre</a:t>
            </a:r>
            <a:endParaRPr lang="en-US"/>
          </a:p>
        </p:txBody>
      </p:sp>
      <p:sp>
        <p:nvSpPr>
          <p:cNvPr id="12" name="Text Placeholder 10"/>
          <p:cNvSpPr>
            <a:spLocks noGrp="1"/>
          </p:cNvSpPr>
          <p:nvPr>
            <p:ph type="body" sz="quarter" idx="13"/>
          </p:nvPr>
        </p:nvSpPr>
        <p:spPr>
          <a:xfrm>
            <a:off x="1066800" y="6477000"/>
            <a:ext cx="3505200" cy="381000"/>
          </a:xfrm>
        </p:spPr>
        <p:txBody>
          <a:bodyPr anchor="ctr">
            <a:normAutofit/>
          </a:bodyPr>
          <a:lstStyle>
            <a:lvl1pPr algn="r">
              <a:buNone/>
              <a:defRPr lang="en-US" sz="1200" kern="1200" baseline="0" dirty="0">
                <a:solidFill>
                  <a:schemeClr val="bg1"/>
                </a:solidFill>
                <a:latin typeface="+mn-lt"/>
                <a:ea typeface="+mn-ea"/>
                <a:cs typeface="+mn-cs"/>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fr-FR" smtClean="0"/>
              <a:t>Cliquez pour modifier les styles du texte du masque</a:t>
            </a:r>
          </a:p>
        </p:txBody>
      </p:sp>
      <p:sp>
        <p:nvSpPr>
          <p:cNvPr id="7" name="Date Placeholder 6"/>
          <p:cNvSpPr>
            <a:spLocks noGrp="1"/>
          </p:cNvSpPr>
          <p:nvPr>
            <p:ph type="dt" sz="half" idx="14"/>
          </p:nvPr>
        </p:nvSpPr>
        <p:spPr>
          <a:xfrm>
            <a:off x="0" y="6492875"/>
            <a:ext cx="1066800" cy="365125"/>
          </a:xfrm>
        </p:spPr>
        <p:txBody>
          <a:bodyPr/>
          <a:lstStyle>
            <a:lvl1pPr>
              <a:defRPr baseline="0" smtClean="0">
                <a:solidFill>
                  <a:schemeClr val="bg1"/>
                </a:solidFill>
              </a:defRPr>
            </a:lvl1pPr>
          </a:lstStyle>
          <a:p>
            <a:pPr>
              <a:defRPr/>
            </a:pPr>
            <a:r>
              <a:rPr lang="fr-FR" smtClean="0"/>
              <a:t>25/11/2014</a:t>
            </a:r>
            <a:endParaRPr lang="en-US"/>
          </a:p>
        </p:txBody>
      </p:sp>
      <p:sp>
        <p:nvSpPr>
          <p:cNvPr id="8" name="Footer Placeholder 7"/>
          <p:cNvSpPr>
            <a:spLocks noGrp="1"/>
          </p:cNvSpPr>
          <p:nvPr>
            <p:ph type="ftr" sz="quarter" idx="15"/>
          </p:nvPr>
        </p:nvSpPr>
        <p:spPr>
          <a:xfrm>
            <a:off x="4572000" y="6492875"/>
            <a:ext cx="3505200" cy="365125"/>
          </a:xfrm>
        </p:spPr>
        <p:txBody>
          <a:bodyPr/>
          <a:lstStyle>
            <a:lvl1pPr algn="l">
              <a:defRPr baseline="0" smtClean="0">
                <a:solidFill>
                  <a:schemeClr val="bg1"/>
                </a:solidFill>
              </a:defRPr>
            </a:lvl1pPr>
          </a:lstStyle>
          <a:p>
            <a:pPr>
              <a:defRPr/>
            </a:pPr>
            <a:r>
              <a:rPr lang="en-US" smtClean="0"/>
              <a:t>Open Scientific Data Day at Orsay</a:t>
            </a:r>
            <a:endParaRPr lang="en-US"/>
          </a:p>
        </p:txBody>
      </p:sp>
      <p:sp>
        <p:nvSpPr>
          <p:cNvPr id="9" name="Slide Number Placeholder 8"/>
          <p:cNvSpPr>
            <a:spLocks noGrp="1"/>
          </p:cNvSpPr>
          <p:nvPr>
            <p:ph type="sldNum" sz="quarter" idx="16"/>
          </p:nvPr>
        </p:nvSpPr>
        <p:spPr>
          <a:xfrm>
            <a:off x="8077200" y="6492875"/>
            <a:ext cx="1066800" cy="365125"/>
          </a:xfrm>
        </p:spPr>
        <p:txBody>
          <a:bodyPr/>
          <a:lstStyle>
            <a:lvl1pPr>
              <a:defRPr baseline="0" smtClean="0">
                <a:solidFill>
                  <a:schemeClr val="bg1"/>
                </a:solidFill>
              </a:defRPr>
            </a:lvl1pPr>
          </a:lstStyle>
          <a:p>
            <a:pPr>
              <a:defRPr/>
            </a:pPr>
            <a:fld id="{0F8ABFDA-DAF0-4496-8136-3108F5781C5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3" name="Rectangle 2"/>
          <p:cNvSpPr/>
          <p:nvPr/>
        </p:nvSpPr>
        <p:spPr>
          <a:xfrm>
            <a:off x="4572000" y="6477000"/>
            <a:ext cx="4572000" cy="381000"/>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4" name="Rectangle 3"/>
          <p:cNvSpPr/>
          <p:nvPr/>
        </p:nvSpPr>
        <p:spPr>
          <a:xfrm>
            <a:off x="0" y="6477000"/>
            <a:ext cx="4572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0" name="Text Placeholder 10"/>
          <p:cNvSpPr>
            <a:spLocks noGrp="1"/>
          </p:cNvSpPr>
          <p:nvPr>
            <p:ph type="body" sz="quarter" idx="13"/>
          </p:nvPr>
        </p:nvSpPr>
        <p:spPr>
          <a:xfrm>
            <a:off x="1066800" y="6477000"/>
            <a:ext cx="3505200" cy="381000"/>
          </a:xfrm>
        </p:spPr>
        <p:txBody>
          <a:bodyPr anchor="ctr">
            <a:normAutofit/>
          </a:bodyPr>
          <a:lstStyle>
            <a:lvl1pPr algn="r">
              <a:buNone/>
              <a:defRPr lang="en-US" sz="1200" kern="1200" baseline="0" dirty="0">
                <a:solidFill>
                  <a:schemeClr val="bg1"/>
                </a:solidFill>
                <a:latin typeface="+mn-lt"/>
                <a:ea typeface="+mn-ea"/>
                <a:cs typeface="+mn-cs"/>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fr-FR" smtClean="0"/>
              <a:t>Cliquez pour modifier les styles du texte du masque</a:t>
            </a:r>
          </a:p>
        </p:txBody>
      </p:sp>
      <p:sp>
        <p:nvSpPr>
          <p:cNvPr id="5" name="Date Placeholder 6"/>
          <p:cNvSpPr>
            <a:spLocks noGrp="1"/>
          </p:cNvSpPr>
          <p:nvPr>
            <p:ph type="dt" sz="half" idx="14"/>
          </p:nvPr>
        </p:nvSpPr>
        <p:spPr>
          <a:xfrm>
            <a:off x="0" y="6492875"/>
            <a:ext cx="1066800" cy="365125"/>
          </a:xfrm>
        </p:spPr>
        <p:txBody>
          <a:bodyPr/>
          <a:lstStyle>
            <a:lvl1pPr>
              <a:defRPr baseline="0" smtClean="0">
                <a:solidFill>
                  <a:schemeClr val="bg1"/>
                </a:solidFill>
              </a:defRPr>
            </a:lvl1pPr>
          </a:lstStyle>
          <a:p>
            <a:pPr>
              <a:defRPr/>
            </a:pPr>
            <a:r>
              <a:rPr lang="fr-FR" smtClean="0"/>
              <a:t>25/11/2014</a:t>
            </a:r>
            <a:endParaRPr lang="en-US"/>
          </a:p>
        </p:txBody>
      </p:sp>
      <p:sp>
        <p:nvSpPr>
          <p:cNvPr id="6" name="Footer Placeholder 7"/>
          <p:cNvSpPr>
            <a:spLocks noGrp="1"/>
          </p:cNvSpPr>
          <p:nvPr>
            <p:ph type="ftr" sz="quarter" idx="15"/>
          </p:nvPr>
        </p:nvSpPr>
        <p:spPr>
          <a:xfrm>
            <a:off x="4572000" y="6492875"/>
            <a:ext cx="3505200" cy="365125"/>
          </a:xfrm>
        </p:spPr>
        <p:txBody>
          <a:bodyPr/>
          <a:lstStyle>
            <a:lvl1pPr algn="l">
              <a:defRPr baseline="0" smtClean="0">
                <a:solidFill>
                  <a:schemeClr val="bg1"/>
                </a:solidFill>
              </a:defRPr>
            </a:lvl1pPr>
          </a:lstStyle>
          <a:p>
            <a:pPr>
              <a:defRPr/>
            </a:pPr>
            <a:r>
              <a:rPr lang="en-US" smtClean="0"/>
              <a:t>Open Scientific Data Day at Orsay</a:t>
            </a:r>
            <a:endParaRPr lang="en-US"/>
          </a:p>
        </p:txBody>
      </p:sp>
      <p:sp>
        <p:nvSpPr>
          <p:cNvPr id="7" name="Slide Number Placeholder 8"/>
          <p:cNvSpPr>
            <a:spLocks noGrp="1"/>
          </p:cNvSpPr>
          <p:nvPr>
            <p:ph type="sldNum" sz="quarter" idx="16"/>
          </p:nvPr>
        </p:nvSpPr>
        <p:spPr>
          <a:xfrm>
            <a:off x="8077200" y="6492875"/>
            <a:ext cx="1066800" cy="365125"/>
          </a:xfrm>
        </p:spPr>
        <p:txBody>
          <a:bodyPr/>
          <a:lstStyle>
            <a:lvl1pPr>
              <a:defRPr baseline="0" smtClean="0">
                <a:solidFill>
                  <a:schemeClr val="bg1"/>
                </a:solidFill>
              </a:defRPr>
            </a:lvl1pPr>
          </a:lstStyle>
          <a:p>
            <a:pPr>
              <a:defRPr/>
            </a:pPr>
            <a:fld id="{E7C05FB1-C35B-4870-BC50-C1BF2D042AF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a:defRPr/>
            </a:pPr>
            <a:r>
              <a:rPr lang="fr-FR" smtClean="0"/>
              <a:t>25/11/2014</a:t>
            </a:r>
            <a:endParaRPr lang="en-US"/>
          </a:p>
        </p:txBody>
      </p:sp>
      <p:sp>
        <p:nvSpPr>
          <p:cNvPr id="5" name="Footer Placeholder 4"/>
          <p:cNvSpPr>
            <a:spLocks noGrp="1"/>
          </p:cNvSpPr>
          <p:nvPr>
            <p:ph type="ftr" sz="quarter" idx="11"/>
          </p:nvPr>
        </p:nvSpPr>
        <p:spPr/>
        <p:txBody>
          <a:bodyPr/>
          <a:lstStyle/>
          <a:p>
            <a:pPr>
              <a:defRPr/>
            </a:pPr>
            <a:r>
              <a:rPr lang="en-US" smtClean="0"/>
              <a:t>Open Scientific Data Day at Orsay</a:t>
            </a:r>
            <a:endParaRPr lang="en-US" dirty="0"/>
          </a:p>
        </p:txBody>
      </p:sp>
      <p:sp>
        <p:nvSpPr>
          <p:cNvPr id="6" name="Slide Number Placeholder 5"/>
          <p:cNvSpPr>
            <a:spLocks noGrp="1"/>
          </p:cNvSpPr>
          <p:nvPr>
            <p:ph type="sldNum" sz="quarter" idx="12"/>
          </p:nvPr>
        </p:nvSpPr>
        <p:spPr/>
        <p:txBody>
          <a:bodyPr/>
          <a:lstStyle/>
          <a:p>
            <a:pPr>
              <a:defRPr/>
            </a:pPr>
            <a:fld id="{5BC7FEBF-A170-470C-A369-F0D066FB58E5}"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FR" smtClean="0"/>
              <a:t>Cliquez et modifiez le titre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pPr>
              <a:defRPr/>
            </a:pPr>
            <a:r>
              <a:rPr lang="fr-FR" smtClean="0"/>
              <a:t>25/11/2014</a:t>
            </a:r>
            <a:endParaRPr lang="en-US"/>
          </a:p>
        </p:txBody>
      </p:sp>
      <p:sp>
        <p:nvSpPr>
          <p:cNvPr id="5" name="Footer Placeholder 4"/>
          <p:cNvSpPr>
            <a:spLocks noGrp="1"/>
          </p:cNvSpPr>
          <p:nvPr>
            <p:ph type="ftr" sz="quarter" idx="11"/>
          </p:nvPr>
        </p:nvSpPr>
        <p:spPr/>
        <p:txBody>
          <a:bodyPr/>
          <a:lstStyle/>
          <a:p>
            <a:pPr>
              <a:defRPr/>
            </a:pPr>
            <a:r>
              <a:rPr lang="en-US" smtClean="0"/>
              <a:t>Open Scientific Data Day at Orsay</a:t>
            </a:r>
            <a:endParaRPr lang="en-US"/>
          </a:p>
        </p:txBody>
      </p:sp>
      <p:sp>
        <p:nvSpPr>
          <p:cNvPr id="6" name="Slide Number Placeholder 5"/>
          <p:cNvSpPr>
            <a:spLocks noGrp="1"/>
          </p:cNvSpPr>
          <p:nvPr>
            <p:ph type="sldNum" sz="quarter" idx="12"/>
          </p:nvPr>
        </p:nvSpPr>
        <p:spPr/>
        <p:txBody>
          <a:bodyPr/>
          <a:lstStyle/>
          <a:p>
            <a:pPr>
              <a:defRPr/>
            </a:pPr>
            <a:fld id="{69F2F621-4695-46C1-8607-7F4A48817B19}"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a:defRPr/>
            </a:pPr>
            <a:r>
              <a:rPr lang="fr-FR" smtClean="0"/>
              <a:t>25/11/2014</a:t>
            </a:r>
            <a:endParaRPr lang="en-US"/>
          </a:p>
        </p:txBody>
      </p:sp>
      <p:sp>
        <p:nvSpPr>
          <p:cNvPr id="6" name="Footer Placeholder 5"/>
          <p:cNvSpPr>
            <a:spLocks noGrp="1"/>
          </p:cNvSpPr>
          <p:nvPr>
            <p:ph type="ftr" sz="quarter" idx="11"/>
          </p:nvPr>
        </p:nvSpPr>
        <p:spPr/>
        <p:txBody>
          <a:bodyPr/>
          <a:lstStyle/>
          <a:p>
            <a:pPr>
              <a:defRPr/>
            </a:pPr>
            <a:r>
              <a:rPr lang="en-US" smtClean="0"/>
              <a:t>Open Scientific Data Day at Orsay</a:t>
            </a:r>
            <a:endParaRPr lang="en-US"/>
          </a:p>
        </p:txBody>
      </p:sp>
      <p:sp>
        <p:nvSpPr>
          <p:cNvPr id="7" name="Slide Number Placeholder 6"/>
          <p:cNvSpPr>
            <a:spLocks noGrp="1"/>
          </p:cNvSpPr>
          <p:nvPr>
            <p:ph type="sldNum" sz="quarter" idx="12"/>
          </p:nvPr>
        </p:nvSpPr>
        <p:spPr/>
        <p:txBody>
          <a:bodyPr/>
          <a:lstStyle/>
          <a:p>
            <a:pPr>
              <a:defRPr/>
            </a:pPr>
            <a:fld id="{CA58546F-1E4E-426D-9940-5EB4B4A7467C}"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a:defRPr/>
            </a:pPr>
            <a:r>
              <a:rPr lang="fr-FR" smtClean="0"/>
              <a:t>25/11/2014</a:t>
            </a:r>
            <a:endParaRPr lang="en-US"/>
          </a:p>
        </p:txBody>
      </p:sp>
      <p:sp>
        <p:nvSpPr>
          <p:cNvPr id="8" name="Footer Placeholder 7"/>
          <p:cNvSpPr>
            <a:spLocks noGrp="1"/>
          </p:cNvSpPr>
          <p:nvPr>
            <p:ph type="ftr" sz="quarter" idx="11"/>
          </p:nvPr>
        </p:nvSpPr>
        <p:spPr/>
        <p:txBody>
          <a:bodyPr/>
          <a:lstStyle/>
          <a:p>
            <a:pPr>
              <a:defRPr/>
            </a:pPr>
            <a:r>
              <a:rPr lang="en-US" smtClean="0"/>
              <a:t>Open Scientific Data Day at Orsay</a:t>
            </a:r>
            <a:endParaRPr lang="en-US"/>
          </a:p>
        </p:txBody>
      </p:sp>
      <p:sp>
        <p:nvSpPr>
          <p:cNvPr id="9" name="Slide Number Placeholder 8"/>
          <p:cNvSpPr>
            <a:spLocks noGrp="1"/>
          </p:cNvSpPr>
          <p:nvPr>
            <p:ph type="sldNum" sz="quarter" idx="12"/>
          </p:nvPr>
        </p:nvSpPr>
        <p:spPr/>
        <p:txBody>
          <a:bodyPr/>
          <a:lstStyle/>
          <a:p>
            <a:pPr>
              <a:defRPr/>
            </a:pPr>
            <a:fld id="{4F25B14B-C98E-4C14-96E7-18DD3A29C179}"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p>
            <a:pPr>
              <a:defRPr/>
            </a:pPr>
            <a:r>
              <a:rPr lang="fr-FR" smtClean="0"/>
              <a:t>25/11/2014</a:t>
            </a:r>
            <a:endParaRPr lang="en-US"/>
          </a:p>
        </p:txBody>
      </p:sp>
      <p:sp>
        <p:nvSpPr>
          <p:cNvPr id="4" name="Footer Placeholder 3"/>
          <p:cNvSpPr>
            <a:spLocks noGrp="1"/>
          </p:cNvSpPr>
          <p:nvPr>
            <p:ph type="ftr" sz="quarter" idx="11"/>
          </p:nvPr>
        </p:nvSpPr>
        <p:spPr/>
        <p:txBody>
          <a:bodyPr/>
          <a:lstStyle/>
          <a:p>
            <a:pPr>
              <a:defRPr/>
            </a:pPr>
            <a:r>
              <a:rPr lang="en-US" smtClean="0"/>
              <a:t>Open Scientific Data Day at Orsay</a:t>
            </a:r>
            <a:endParaRPr lang="en-US"/>
          </a:p>
        </p:txBody>
      </p:sp>
      <p:sp>
        <p:nvSpPr>
          <p:cNvPr id="5" name="Slide Number Placeholder 4"/>
          <p:cNvSpPr>
            <a:spLocks noGrp="1"/>
          </p:cNvSpPr>
          <p:nvPr>
            <p:ph type="sldNum" sz="quarter" idx="12"/>
          </p:nvPr>
        </p:nvSpPr>
        <p:spPr/>
        <p:txBody>
          <a:bodyPr/>
          <a:lstStyle/>
          <a:p>
            <a:pPr>
              <a:defRPr/>
            </a:pPr>
            <a:fld id="{6D6CB6DE-1033-4C2C-8280-139BC16F7CB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fr-FR" smtClean="0"/>
              <a:t>25/11/2014</a:t>
            </a:r>
            <a:endParaRPr lang="en-US"/>
          </a:p>
        </p:txBody>
      </p:sp>
      <p:sp>
        <p:nvSpPr>
          <p:cNvPr id="3" name="Footer Placeholder 2"/>
          <p:cNvSpPr>
            <a:spLocks noGrp="1"/>
          </p:cNvSpPr>
          <p:nvPr>
            <p:ph type="ftr" sz="quarter" idx="11"/>
          </p:nvPr>
        </p:nvSpPr>
        <p:spPr/>
        <p:txBody>
          <a:bodyPr/>
          <a:lstStyle/>
          <a:p>
            <a:pPr>
              <a:defRPr/>
            </a:pPr>
            <a:r>
              <a:rPr lang="en-US" smtClean="0"/>
              <a:t>Open Scientific Data Day at Orsay</a:t>
            </a:r>
            <a:endParaRPr lang="en-US"/>
          </a:p>
        </p:txBody>
      </p:sp>
      <p:sp>
        <p:nvSpPr>
          <p:cNvPr id="4" name="Slide Number Placeholder 3"/>
          <p:cNvSpPr>
            <a:spLocks noGrp="1"/>
          </p:cNvSpPr>
          <p:nvPr>
            <p:ph type="sldNum" sz="quarter" idx="12"/>
          </p:nvPr>
        </p:nvSpPr>
        <p:spPr/>
        <p:txBody>
          <a:bodyPr/>
          <a:lstStyle/>
          <a:p>
            <a:pPr>
              <a:defRPr/>
            </a:pPr>
            <a:fld id="{6D6CB6DE-1033-4C2C-8280-139BC16F7CB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smtClean="0"/>
              <a:t>Cliquez et modifiez le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pPr>
              <a:defRPr/>
            </a:pPr>
            <a:r>
              <a:rPr lang="fr-FR" smtClean="0"/>
              <a:t>25/11/2014</a:t>
            </a:r>
            <a:endParaRPr lang="en-US"/>
          </a:p>
        </p:txBody>
      </p:sp>
      <p:sp>
        <p:nvSpPr>
          <p:cNvPr id="6" name="Footer Placeholder 5"/>
          <p:cNvSpPr>
            <a:spLocks noGrp="1"/>
          </p:cNvSpPr>
          <p:nvPr>
            <p:ph type="ftr" sz="quarter" idx="11"/>
          </p:nvPr>
        </p:nvSpPr>
        <p:spPr/>
        <p:txBody>
          <a:bodyPr/>
          <a:lstStyle/>
          <a:p>
            <a:pPr>
              <a:defRPr/>
            </a:pPr>
            <a:r>
              <a:rPr lang="en-US" smtClean="0"/>
              <a:t>Open Scientific Data Day at Orsay</a:t>
            </a:r>
            <a:endParaRPr lang="en-US"/>
          </a:p>
        </p:txBody>
      </p:sp>
      <p:sp>
        <p:nvSpPr>
          <p:cNvPr id="7" name="Slide Number Placeholder 6"/>
          <p:cNvSpPr>
            <a:spLocks noGrp="1"/>
          </p:cNvSpPr>
          <p:nvPr>
            <p:ph type="sldNum" sz="quarter" idx="12"/>
          </p:nvPr>
        </p:nvSpPr>
        <p:spPr/>
        <p:txBody>
          <a:bodyPr/>
          <a:lstStyle/>
          <a:p>
            <a:pPr>
              <a:defRPr/>
            </a:pPr>
            <a:fld id="{E502A947-F0B9-4AC8-B617-2CA04D399975}"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smtClean="0"/>
              <a:t>Cliquez et modifiez le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pPr>
              <a:defRPr/>
            </a:pPr>
            <a:r>
              <a:rPr lang="fr-FR" smtClean="0"/>
              <a:t>25/11/2014</a:t>
            </a:r>
            <a:endParaRPr lang="en-US"/>
          </a:p>
        </p:txBody>
      </p:sp>
      <p:sp>
        <p:nvSpPr>
          <p:cNvPr id="6" name="Footer Placeholder 5"/>
          <p:cNvSpPr>
            <a:spLocks noGrp="1"/>
          </p:cNvSpPr>
          <p:nvPr>
            <p:ph type="ftr" sz="quarter" idx="11"/>
          </p:nvPr>
        </p:nvSpPr>
        <p:spPr/>
        <p:txBody>
          <a:bodyPr/>
          <a:lstStyle/>
          <a:p>
            <a:pPr>
              <a:defRPr/>
            </a:pPr>
            <a:r>
              <a:rPr lang="en-US" smtClean="0"/>
              <a:t>Open Scientific Data Day at Orsay</a:t>
            </a:r>
            <a:endParaRPr lang="en-US"/>
          </a:p>
        </p:txBody>
      </p:sp>
      <p:sp>
        <p:nvSpPr>
          <p:cNvPr id="7" name="Slide Number Placeholder 6"/>
          <p:cNvSpPr>
            <a:spLocks noGrp="1"/>
          </p:cNvSpPr>
          <p:nvPr>
            <p:ph type="sldNum" sz="quarter" idx="12"/>
          </p:nvPr>
        </p:nvSpPr>
        <p:spPr/>
        <p:txBody>
          <a:bodyPr/>
          <a:lstStyle/>
          <a:p>
            <a:pPr>
              <a:defRPr/>
            </a:pPr>
            <a:fld id="{8DC05516-340B-459A-81CA-6701DA508FD3}"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smtClean="0"/>
              <a:t>Cliquez et modifiez le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r>
              <a:rPr lang="fr-FR" smtClean="0"/>
              <a:t>25/11/2014</a:t>
            </a: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r>
              <a:rPr lang="en-US" smtClean="0"/>
              <a:t>Open Scientific Data Day at Orsay</a:t>
            </a: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6D6CB6DE-1033-4C2C-8280-139BC16F7CB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671" r:id="rId12"/>
    <p:sldLayoutId id="2147483672" r:id="rId13"/>
    <p:sldLayoutId id="2147483673" r:id="rId14"/>
    <p:sldLayoutId id="2147483674" r:id="rId15"/>
    <p:sldLayoutId id="2147483675" r:id="rId16"/>
    <p:sldLayoutId id="2147483676" r:id="rId17"/>
  </p:sldLayoutIdLst>
  <p:timing>
    <p:tnLst>
      <p:par>
        <p:cTn xmlns:p14="http://schemas.microsoft.com/office/powerpoint/2010/mai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5.gif"/><Relationship Id="rId4" Type="http://schemas.openxmlformats.org/officeDocument/2006/relationships/image" Target="../media/image16.gif"/><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LinkedBandeaupourme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30" y="1511299"/>
            <a:ext cx="9159530" cy="5319573"/>
          </a:xfrm>
          <a:prstGeom prst="rect">
            <a:avLst/>
          </a:prstGeom>
        </p:spPr>
      </p:pic>
      <p:pic>
        <p:nvPicPr>
          <p:cNvPr id="10" name="Image 9" descr="Macintosh HD:Users:cecile:Documents:2013-2014:PROJETS:HiggsML:TacheKaggle:cds_logo-s-text-blue.png"/>
          <p:cNvPicPr/>
          <p:nvPr/>
        </p:nvPicPr>
        <p:blipFill>
          <a:blip r:embed="rId3">
            <a:extLst>
              <a:ext uri="{28A0092B-C50C-407E-A947-70E740481C1C}">
                <a14:useLocalDpi xmlns:a14="http://schemas.microsoft.com/office/drawing/2010/main" val="0"/>
              </a:ext>
            </a:extLst>
          </a:blip>
          <a:srcRect/>
          <a:stretch>
            <a:fillRect/>
          </a:stretch>
        </p:blipFill>
        <p:spPr bwMode="auto">
          <a:xfrm>
            <a:off x="110788" y="404664"/>
            <a:ext cx="1292860" cy="532765"/>
          </a:xfrm>
          <a:prstGeom prst="rect">
            <a:avLst/>
          </a:prstGeom>
          <a:noFill/>
          <a:ln>
            <a:noFill/>
          </a:ln>
        </p:spPr>
      </p:pic>
      <p:pic>
        <p:nvPicPr>
          <p:cNvPr id="11" name="Image 10"/>
          <p:cNvPicPr/>
          <p:nvPr/>
        </p:nvPicPr>
        <p:blipFill>
          <a:blip r:embed="rId4" cstate="print"/>
          <a:srcRect/>
          <a:stretch>
            <a:fillRect/>
          </a:stretch>
        </p:blipFill>
        <p:spPr bwMode="auto">
          <a:xfrm>
            <a:off x="5292080" y="425277"/>
            <a:ext cx="3766889" cy="483443"/>
          </a:xfrm>
          <a:prstGeom prst="rect">
            <a:avLst/>
          </a:prstGeom>
          <a:noFill/>
          <a:ln w="9525">
            <a:noFill/>
            <a:miter lim="800000"/>
            <a:headEnd/>
            <a:tailEnd/>
          </a:ln>
        </p:spPr>
      </p:pic>
    </p:spTree>
    <p:extLst>
      <p:ext uri="{BB962C8B-B14F-4D97-AF65-F5344CB8AC3E}">
        <p14:creationId xmlns:p14="http://schemas.microsoft.com/office/powerpoint/2010/main" val="32587056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Open Data</a:t>
            </a:r>
            <a:endParaRPr lang="fr-FR" dirty="0"/>
          </a:p>
        </p:txBody>
      </p:sp>
      <p:pic>
        <p:nvPicPr>
          <p:cNvPr id="4" name="Espace réservé du contenu 3" descr="Capture d’écran 2014-11-23 à 21.57.37.png"/>
          <p:cNvPicPr>
            <a:picLocks noGrp="1" noChangeAspect="1"/>
          </p:cNvPicPr>
          <p:nvPr>
            <p:ph idx="1"/>
          </p:nvPr>
        </p:nvPicPr>
        <p:blipFill>
          <a:blip r:embed="rId3">
            <a:extLst>
              <a:ext uri="{28A0092B-C50C-407E-A947-70E740481C1C}">
                <a14:useLocalDpi xmlns:a14="http://schemas.microsoft.com/office/drawing/2010/main" val="0"/>
              </a:ext>
            </a:extLst>
          </a:blip>
          <a:srcRect l="6307" r="6307"/>
          <a:stretch>
            <a:fillRect/>
          </a:stretch>
        </p:blipFill>
        <p:spPr/>
      </p:pic>
      <p:sp>
        <p:nvSpPr>
          <p:cNvPr id="5" name="Espace réservé de la date 4"/>
          <p:cNvSpPr>
            <a:spLocks noGrp="1"/>
          </p:cNvSpPr>
          <p:nvPr>
            <p:ph type="dt" sz="half" idx="10"/>
          </p:nvPr>
        </p:nvSpPr>
        <p:spPr/>
        <p:txBody>
          <a:bodyPr/>
          <a:lstStyle/>
          <a:p>
            <a:pPr>
              <a:defRPr/>
            </a:pPr>
            <a:r>
              <a:rPr lang="fr-FR" smtClean="0"/>
              <a:t>25/11/2014</a:t>
            </a:r>
            <a:endParaRPr lang="en-US"/>
          </a:p>
        </p:txBody>
      </p:sp>
      <p:sp>
        <p:nvSpPr>
          <p:cNvPr id="6" name="Espace réservé du pied de page 5"/>
          <p:cNvSpPr>
            <a:spLocks noGrp="1"/>
          </p:cNvSpPr>
          <p:nvPr>
            <p:ph type="ftr" sz="quarter" idx="11"/>
          </p:nvPr>
        </p:nvSpPr>
        <p:spPr/>
        <p:txBody>
          <a:bodyPr/>
          <a:lstStyle/>
          <a:p>
            <a:pPr>
              <a:defRPr/>
            </a:pPr>
            <a:r>
              <a:rPr lang="en-US" smtClean="0"/>
              <a:t>Open Scientific Data Day at Orsay</a:t>
            </a:r>
            <a:endParaRPr lang="en-US" dirty="0"/>
          </a:p>
        </p:txBody>
      </p:sp>
      <p:sp>
        <p:nvSpPr>
          <p:cNvPr id="7" name="ZoneTexte 6"/>
          <p:cNvSpPr txBox="1"/>
          <p:nvPr/>
        </p:nvSpPr>
        <p:spPr>
          <a:xfrm>
            <a:off x="683568" y="6381328"/>
            <a:ext cx="7857590"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dirty="0" smtClean="0"/>
              <a:t>Source: TBL post 2006 http</a:t>
            </a:r>
            <a:r>
              <a:rPr lang="fr-FR" dirty="0"/>
              <a:t>://www.w3.org/</a:t>
            </a:r>
            <a:r>
              <a:rPr lang="fr-FR" dirty="0" err="1"/>
              <a:t>DesignIssues</a:t>
            </a:r>
            <a:r>
              <a:rPr lang="fr-FR" dirty="0"/>
              <a:t>/</a:t>
            </a:r>
            <a:r>
              <a:rPr lang="fr-FR" dirty="0" err="1"/>
              <a:t>LinkedData.html</a:t>
            </a:r>
            <a:endParaRPr lang="fr-FR" dirty="0"/>
          </a:p>
        </p:txBody>
      </p:sp>
    </p:spTree>
    <p:extLst>
      <p:ext uri="{BB962C8B-B14F-4D97-AF65-F5344CB8AC3E}">
        <p14:creationId xmlns:p14="http://schemas.microsoft.com/office/powerpoint/2010/main" val="16806056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https</a:t>
            </a:r>
            <a:r>
              <a:rPr lang="fr-FR" dirty="0"/>
              <a:t>://open-</a:t>
            </a:r>
            <a:r>
              <a:rPr lang="fr-FR" dirty="0" err="1"/>
              <a:t>data.europa.eu</a:t>
            </a:r>
            <a:r>
              <a:rPr lang="fr-FR" dirty="0"/>
              <a:t>/en/data</a:t>
            </a:r>
          </a:p>
        </p:txBody>
      </p:sp>
      <p:pic>
        <p:nvPicPr>
          <p:cNvPr id="4" name="Espace réservé du contenu 3" descr="Capture d’écran 2014-11-23 à 22.11.51.png"/>
          <p:cNvPicPr>
            <a:picLocks noGrp="1" noChangeAspect="1"/>
          </p:cNvPicPr>
          <p:nvPr>
            <p:ph idx="1"/>
          </p:nvPr>
        </p:nvPicPr>
        <p:blipFill>
          <a:blip r:embed="rId3">
            <a:extLst>
              <a:ext uri="{28A0092B-C50C-407E-A947-70E740481C1C}">
                <a14:useLocalDpi xmlns:a14="http://schemas.microsoft.com/office/drawing/2010/main" val="0"/>
              </a:ext>
            </a:extLst>
          </a:blip>
          <a:srcRect t="13972" b="13972"/>
          <a:stretch>
            <a:fillRect/>
          </a:stretch>
        </p:blipFill>
        <p:spPr/>
      </p:pic>
      <p:sp>
        <p:nvSpPr>
          <p:cNvPr id="5" name="Espace réservé de la date 4"/>
          <p:cNvSpPr>
            <a:spLocks noGrp="1"/>
          </p:cNvSpPr>
          <p:nvPr>
            <p:ph type="dt" sz="half" idx="10"/>
          </p:nvPr>
        </p:nvSpPr>
        <p:spPr/>
        <p:txBody>
          <a:bodyPr/>
          <a:lstStyle/>
          <a:p>
            <a:pPr>
              <a:defRPr/>
            </a:pPr>
            <a:r>
              <a:rPr lang="fr-FR" smtClean="0"/>
              <a:t>25/11/2014</a:t>
            </a:r>
            <a:endParaRPr lang="en-US"/>
          </a:p>
        </p:txBody>
      </p:sp>
      <p:sp>
        <p:nvSpPr>
          <p:cNvPr id="6" name="Espace réservé du pied de page 5"/>
          <p:cNvSpPr>
            <a:spLocks noGrp="1"/>
          </p:cNvSpPr>
          <p:nvPr>
            <p:ph type="ftr" sz="quarter" idx="11"/>
          </p:nvPr>
        </p:nvSpPr>
        <p:spPr/>
        <p:txBody>
          <a:bodyPr/>
          <a:lstStyle/>
          <a:p>
            <a:pPr>
              <a:defRPr/>
            </a:pPr>
            <a:r>
              <a:rPr lang="en-US" smtClean="0"/>
              <a:t>Open Scientific Data Day at Orsay</a:t>
            </a:r>
            <a:endParaRPr lang="en-US" dirty="0"/>
          </a:p>
        </p:txBody>
      </p:sp>
    </p:spTree>
    <p:extLst>
      <p:ext uri="{BB962C8B-B14F-4D97-AF65-F5344CB8AC3E}">
        <p14:creationId xmlns:p14="http://schemas.microsoft.com/office/powerpoint/2010/main" val="1328984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Goals of the </a:t>
            </a:r>
            <a:r>
              <a:rPr lang="fr-FR" dirty="0" err="1" smtClean="0"/>
              <a:t>day</a:t>
            </a:r>
            <a:endParaRPr lang="fr-FR" dirty="0"/>
          </a:p>
        </p:txBody>
      </p:sp>
      <p:sp>
        <p:nvSpPr>
          <p:cNvPr id="3" name="Espace réservé du contenu 2"/>
          <p:cNvSpPr>
            <a:spLocks noGrp="1"/>
          </p:cNvSpPr>
          <p:nvPr>
            <p:ph idx="1"/>
          </p:nvPr>
        </p:nvSpPr>
        <p:spPr/>
        <p:txBody>
          <a:bodyPr>
            <a:normAutofit/>
          </a:bodyPr>
          <a:lstStyle/>
          <a:p>
            <a:endParaRPr lang="fr-FR" dirty="0" smtClean="0"/>
          </a:p>
          <a:p>
            <a:r>
              <a:rPr lang="fr-FR" dirty="0" smtClean="0"/>
              <a:t>Open/</a:t>
            </a:r>
            <a:r>
              <a:rPr lang="fr-FR" dirty="0" err="1" smtClean="0"/>
              <a:t>Linked</a:t>
            </a:r>
            <a:r>
              <a:rPr lang="fr-FR" dirty="0" smtClean="0"/>
              <a:t> data </a:t>
            </a:r>
          </a:p>
          <a:p>
            <a:pPr lvl="1"/>
            <a:r>
              <a:rPr lang="fr-FR" dirty="0" smtClean="0"/>
              <a:t>Are </a:t>
            </a:r>
            <a:r>
              <a:rPr lang="fr-FR" dirty="0" err="1" smtClean="0"/>
              <a:t>useful</a:t>
            </a:r>
            <a:r>
              <a:rPr lang="fr-FR" dirty="0" smtClean="0"/>
              <a:t> to </a:t>
            </a:r>
            <a:r>
              <a:rPr lang="fr-FR" dirty="0" err="1" smtClean="0"/>
              <a:t>knowledge</a:t>
            </a:r>
            <a:r>
              <a:rPr lang="fr-FR" dirty="0" smtClean="0"/>
              <a:t> </a:t>
            </a:r>
            <a:r>
              <a:rPr lang="fr-FR" dirty="0" err="1" smtClean="0"/>
              <a:t>discovery</a:t>
            </a:r>
            <a:r>
              <a:rPr lang="fr-FR" dirty="0" smtClean="0"/>
              <a:t>/building</a:t>
            </a:r>
          </a:p>
          <a:p>
            <a:pPr lvl="1"/>
            <a:r>
              <a:rPr lang="fr-FR" dirty="0" smtClean="0"/>
              <a:t>Not in a distant future, </a:t>
            </a:r>
            <a:r>
              <a:rPr lang="fr-FR" dirty="0" err="1" smtClean="0"/>
              <a:t>just</a:t>
            </a:r>
            <a:r>
              <a:rPr lang="fr-FR" dirty="0" smtClean="0"/>
              <a:t> </a:t>
            </a:r>
            <a:r>
              <a:rPr lang="fr-FR" dirty="0" err="1" smtClean="0"/>
              <a:t>now</a:t>
            </a:r>
            <a:r>
              <a:rPr lang="fr-FR" dirty="0" smtClean="0"/>
              <a:t>. Best </a:t>
            </a:r>
            <a:r>
              <a:rPr lang="fr-FR" dirty="0" err="1" smtClean="0"/>
              <a:t>period</a:t>
            </a:r>
            <a:r>
              <a:rPr lang="fr-FR" dirty="0" smtClean="0">
                <a:solidFill>
                  <a:srgbClr val="FF0000"/>
                </a:solidFill>
              </a:rPr>
              <a:t>: </a:t>
            </a:r>
            <a:r>
              <a:rPr lang="fr-FR" dirty="0" err="1">
                <a:solidFill>
                  <a:srgbClr val="D2533C"/>
                </a:solidFill>
              </a:rPr>
              <a:t>e</a:t>
            </a:r>
            <a:r>
              <a:rPr lang="fr-FR" dirty="0" err="1" smtClean="0">
                <a:solidFill>
                  <a:srgbClr val="D2533C"/>
                </a:solidFill>
              </a:rPr>
              <a:t>arly</a:t>
            </a:r>
            <a:r>
              <a:rPr lang="fr-FR" dirty="0" smtClean="0">
                <a:solidFill>
                  <a:srgbClr val="D2533C"/>
                </a:solidFill>
              </a:rPr>
              <a:t> adopter </a:t>
            </a:r>
            <a:r>
              <a:rPr lang="fr-FR" dirty="0" smtClean="0"/>
              <a:t>time</a:t>
            </a:r>
          </a:p>
          <a:p>
            <a:pPr lvl="1"/>
            <a:r>
              <a:rPr lang="fr-FR" dirty="0" smtClean="0"/>
              <a:t>For </a:t>
            </a:r>
            <a:r>
              <a:rPr lang="fr-FR" dirty="0" smtClean="0">
                <a:solidFill>
                  <a:srgbClr val="D2533C"/>
                </a:solidFill>
              </a:rPr>
              <a:t>all</a:t>
            </a:r>
            <a:r>
              <a:rPr lang="fr-FR" dirty="0" smtClean="0"/>
              <a:t>, not </a:t>
            </a:r>
            <a:r>
              <a:rPr lang="fr-FR" dirty="0" err="1" smtClean="0"/>
              <a:t>just</a:t>
            </a:r>
            <a:r>
              <a:rPr lang="fr-FR" dirty="0" smtClean="0"/>
              <a:t> the </a:t>
            </a:r>
            <a:r>
              <a:rPr lang="fr-FR" dirty="0" err="1" smtClean="0"/>
              <a:t>big</a:t>
            </a:r>
            <a:r>
              <a:rPr lang="fr-FR" dirty="0" smtClean="0"/>
              <a:t> structures. </a:t>
            </a:r>
            <a:r>
              <a:rPr lang="fr-FR" dirty="0" err="1" smtClean="0"/>
              <a:t>Comes</a:t>
            </a:r>
            <a:r>
              <a:rPr lang="fr-FR" dirty="0" smtClean="0"/>
              <a:t> in </a:t>
            </a:r>
            <a:r>
              <a:rPr lang="fr-FR" dirty="0" err="1" smtClean="0"/>
              <a:t>many</a:t>
            </a:r>
            <a:r>
              <a:rPr lang="fr-FR" dirty="0" smtClean="0"/>
              <a:t> </a:t>
            </a:r>
            <a:r>
              <a:rPr lang="fr-FR" dirty="0" err="1" smtClean="0"/>
              <a:t>flavors</a:t>
            </a:r>
            <a:r>
              <a:rPr lang="fr-FR" dirty="0" smtClean="0"/>
              <a:t>, </a:t>
            </a:r>
            <a:r>
              <a:rPr lang="fr-FR" dirty="0" err="1" smtClean="0"/>
              <a:t>there</a:t>
            </a:r>
            <a:r>
              <a:rPr lang="fr-FR" dirty="0" smtClean="0"/>
              <a:t> </a:t>
            </a:r>
            <a:r>
              <a:rPr lang="fr-FR" dirty="0" err="1" smtClean="0"/>
              <a:t>is</a:t>
            </a:r>
            <a:r>
              <a:rPr lang="fr-FR" dirty="0" smtClean="0"/>
              <a:t> one for </a:t>
            </a:r>
            <a:r>
              <a:rPr lang="fr-FR" dirty="0" err="1" smtClean="0"/>
              <a:t>you</a:t>
            </a:r>
            <a:endParaRPr lang="fr-FR" dirty="0"/>
          </a:p>
          <a:p>
            <a:r>
              <a:rPr lang="fr-FR" dirty="0" err="1" smtClean="0"/>
              <a:t>Discover</a:t>
            </a:r>
            <a:r>
              <a:rPr lang="fr-FR" dirty="0" smtClean="0"/>
              <a:t> a </a:t>
            </a:r>
            <a:r>
              <a:rPr lang="fr-FR" dirty="0" err="1" smtClean="0">
                <a:solidFill>
                  <a:srgbClr val="292934"/>
                </a:solidFill>
              </a:rPr>
              <a:t>sample</a:t>
            </a:r>
            <a:r>
              <a:rPr lang="fr-FR" dirty="0" smtClean="0">
                <a:solidFill>
                  <a:srgbClr val="292934"/>
                </a:solidFill>
              </a:rPr>
              <a:t> </a:t>
            </a:r>
            <a:r>
              <a:rPr lang="fr-FR" dirty="0" smtClean="0"/>
              <a:t>of </a:t>
            </a:r>
          </a:p>
          <a:p>
            <a:pPr lvl="1"/>
            <a:r>
              <a:rPr lang="fr-FR" dirty="0" smtClean="0"/>
              <a:t>The </a:t>
            </a:r>
            <a:r>
              <a:rPr lang="fr-FR" dirty="0" err="1" smtClean="0"/>
              <a:t>research</a:t>
            </a:r>
            <a:r>
              <a:rPr lang="fr-FR" dirty="0" smtClean="0"/>
              <a:t> data </a:t>
            </a:r>
            <a:r>
              <a:rPr lang="fr-FR" dirty="0" err="1" smtClean="0">
                <a:solidFill>
                  <a:schemeClr val="tx2"/>
                </a:solidFill>
              </a:rPr>
              <a:t>intersecting</a:t>
            </a:r>
            <a:r>
              <a:rPr lang="fr-FR" dirty="0" smtClean="0">
                <a:solidFill>
                  <a:schemeClr val="tx2"/>
                </a:solidFill>
              </a:rPr>
              <a:t> </a:t>
            </a:r>
            <a:r>
              <a:rPr lang="fr-FR" dirty="0" smtClean="0"/>
              <a:t>Paris-Saclay</a:t>
            </a:r>
          </a:p>
          <a:p>
            <a:pPr lvl="1"/>
            <a:r>
              <a:rPr lang="fr-FR" dirty="0" err="1" smtClean="0"/>
              <a:t>Their</a:t>
            </a:r>
            <a:r>
              <a:rPr lang="fr-FR" dirty="0" smtClean="0"/>
              <a:t> </a:t>
            </a:r>
            <a:r>
              <a:rPr lang="fr-FR" dirty="0" err="1" smtClean="0"/>
              <a:t>scientific</a:t>
            </a:r>
            <a:r>
              <a:rPr lang="fr-FR" dirty="0" smtClean="0"/>
              <a:t> management </a:t>
            </a:r>
            <a:r>
              <a:rPr lang="fr-FR" dirty="0" err="1" smtClean="0"/>
              <a:t>procedures</a:t>
            </a:r>
            <a:endParaRPr lang="fr-FR" dirty="0" smtClean="0"/>
          </a:p>
          <a:p>
            <a:r>
              <a:rPr lang="fr-FR" dirty="0" err="1" smtClean="0"/>
              <a:t>Discuss</a:t>
            </a:r>
            <a:r>
              <a:rPr lang="fr-FR" dirty="0" smtClean="0"/>
              <a:t> the </a:t>
            </a:r>
            <a:r>
              <a:rPr lang="fr-FR" dirty="0" err="1" smtClean="0"/>
              <a:t>specifics</a:t>
            </a:r>
            <a:r>
              <a:rPr lang="fr-FR" dirty="0" smtClean="0"/>
              <a:t> of </a:t>
            </a:r>
            <a:r>
              <a:rPr lang="fr-FR" dirty="0" err="1" smtClean="0"/>
              <a:t>scientific</a:t>
            </a:r>
            <a:r>
              <a:rPr lang="fr-FR" dirty="0" smtClean="0"/>
              <a:t> data</a:t>
            </a:r>
          </a:p>
          <a:p>
            <a:pPr lvl="1"/>
            <a:r>
              <a:rPr lang="fr-FR" dirty="0" smtClean="0"/>
              <a:t>How to </a:t>
            </a:r>
            <a:r>
              <a:rPr lang="fr-FR" dirty="0" err="1" smtClean="0"/>
              <a:t>interpret</a:t>
            </a:r>
            <a:r>
              <a:rPr lang="fr-FR" dirty="0" smtClean="0"/>
              <a:t> </a:t>
            </a:r>
            <a:r>
              <a:rPr lang="fr-FR" dirty="0" err="1" smtClean="0"/>
              <a:t>Raw</a:t>
            </a:r>
            <a:r>
              <a:rPr lang="fr-FR" dirty="0" smtClean="0"/>
              <a:t> Data and </a:t>
            </a:r>
            <a:r>
              <a:rPr lang="fr-FR" dirty="0" err="1"/>
              <a:t>O</a:t>
            </a:r>
            <a:r>
              <a:rPr lang="fr-FR" dirty="0" err="1" smtClean="0"/>
              <a:t>penness</a:t>
            </a:r>
            <a:r>
              <a:rPr lang="fr-FR" dirty="0" smtClean="0"/>
              <a:t>?</a:t>
            </a:r>
          </a:p>
          <a:p>
            <a:pPr lvl="1"/>
            <a:r>
              <a:rPr lang="fr-FR" dirty="0" smtClean="0"/>
              <a:t>How to </a:t>
            </a:r>
            <a:r>
              <a:rPr lang="fr-FR" dirty="0" err="1" smtClean="0"/>
              <a:t>organize</a:t>
            </a:r>
            <a:r>
              <a:rPr lang="fr-FR" dirty="0" smtClean="0"/>
              <a:t> </a:t>
            </a:r>
            <a:r>
              <a:rPr lang="fr-FR" dirty="0" err="1" smtClean="0">
                <a:solidFill>
                  <a:schemeClr val="tx2"/>
                </a:solidFill>
              </a:rPr>
              <a:t>crowdsourcing</a:t>
            </a:r>
            <a:r>
              <a:rPr lang="fr-FR" dirty="0" smtClean="0"/>
              <a:t>? </a:t>
            </a:r>
          </a:p>
        </p:txBody>
      </p:sp>
      <p:pic>
        <p:nvPicPr>
          <p:cNvPr id="5" name="Image 4" descr="LinkedDat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397024"/>
            <a:ext cx="3744075" cy="2174443"/>
          </a:xfrm>
          <a:prstGeom prst="rect">
            <a:avLst/>
          </a:prstGeom>
        </p:spPr>
      </p:pic>
      <p:sp>
        <p:nvSpPr>
          <p:cNvPr id="6" name="Espace réservé de la date 5"/>
          <p:cNvSpPr>
            <a:spLocks noGrp="1"/>
          </p:cNvSpPr>
          <p:nvPr>
            <p:ph type="dt" sz="half" idx="10"/>
          </p:nvPr>
        </p:nvSpPr>
        <p:spPr/>
        <p:txBody>
          <a:bodyPr/>
          <a:lstStyle/>
          <a:p>
            <a:pPr>
              <a:defRPr/>
            </a:pPr>
            <a:r>
              <a:rPr lang="fr-FR" smtClean="0"/>
              <a:t>25/11/2014</a:t>
            </a:r>
            <a:endParaRPr lang="en-US"/>
          </a:p>
        </p:txBody>
      </p:sp>
      <p:sp>
        <p:nvSpPr>
          <p:cNvPr id="7" name="Espace réservé du pied de page 6"/>
          <p:cNvSpPr>
            <a:spLocks noGrp="1"/>
          </p:cNvSpPr>
          <p:nvPr>
            <p:ph type="ftr" sz="quarter" idx="11"/>
          </p:nvPr>
        </p:nvSpPr>
        <p:spPr/>
        <p:txBody>
          <a:bodyPr/>
          <a:lstStyle/>
          <a:p>
            <a:pPr>
              <a:defRPr/>
            </a:pPr>
            <a:r>
              <a:rPr lang="en-US" smtClean="0"/>
              <a:t>Open Scientific Data Day at Orsay</a:t>
            </a:r>
            <a:endParaRPr lang="en-US" dirty="0"/>
          </a:p>
        </p:txBody>
      </p:sp>
    </p:spTree>
    <p:extLst>
      <p:ext uri="{BB962C8B-B14F-4D97-AF65-F5344CB8AC3E}">
        <p14:creationId xmlns:p14="http://schemas.microsoft.com/office/powerpoint/2010/main" val="23062032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760640"/>
          </a:xfrm>
        </p:spPr>
        <p:txBody>
          <a:bodyPr>
            <a:normAutofit fontScale="70000" lnSpcReduction="20000"/>
          </a:bodyPr>
          <a:lstStyle/>
          <a:p>
            <a:pPr marL="0" indent="0">
              <a:buNone/>
            </a:pPr>
            <a:r>
              <a:rPr lang="fr-FR" b="1" i="1" dirty="0">
                <a:solidFill>
                  <a:srgbClr val="D2533C"/>
                </a:solidFill>
              </a:rPr>
              <a:t>Session Interopérabilité, Interdisciplinarité, Reproductibilité</a:t>
            </a:r>
          </a:p>
          <a:p>
            <a:pPr marL="0" indent="0">
              <a:buNone/>
            </a:pPr>
            <a:r>
              <a:rPr lang="fr-FR" dirty="0" smtClean="0"/>
              <a:t>09</a:t>
            </a:r>
            <a:r>
              <a:rPr lang="fr-FR" dirty="0"/>
              <a:t>:30 </a:t>
            </a:r>
            <a:r>
              <a:rPr lang="fr-FR" dirty="0" err="1"/>
              <a:t>Turn</a:t>
            </a:r>
            <a:r>
              <a:rPr lang="fr-FR" dirty="0"/>
              <a:t> </a:t>
            </a:r>
            <a:r>
              <a:rPr lang="fr-FR" dirty="0" err="1"/>
              <a:t>your</a:t>
            </a:r>
            <a:r>
              <a:rPr lang="fr-FR" dirty="0"/>
              <a:t> "digital self" </a:t>
            </a:r>
            <a:r>
              <a:rPr lang="fr-FR" dirty="0" err="1"/>
              <a:t>into</a:t>
            </a:r>
            <a:r>
              <a:rPr lang="fr-FR" dirty="0"/>
              <a:t> a </a:t>
            </a:r>
            <a:r>
              <a:rPr lang="fr-FR" dirty="0" err="1"/>
              <a:t>knowledge</a:t>
            </a:r>
            <a:r>
              <a:rPr lang="fr-FR" dirty="0"/>
              <a:t> base. </a:t>
            </a:r>
            <a:endParaRPr lang="fr-FR" dirty="0" smtClean="0"/>
          </a:p>
          <a:p>
            <a:pPr marL="0" indent="0">
              <a:buNone/>
            </a:pPr>
            <a:r>
              <a:rPr lang="fr-FR" dirty="0" smtClean="0"/>
              <a:t>             Serge </a:t>
            </a:r>
            <a:r>
              <a:rPr lang="fr-FR" dirty="0" err="1" smtClean="0"/>
              <a:t>Abiteboul</a:t>
            </a:r>
            <a:r>
              <a:rPr lang="fr-FR" dirty="0" smtClean="0"/>
              <a:t> (INRIA et ENS-Cachan)</a:t>
            </a:r>
          </a:p>
          <a:p>
            <a:pPr marL="0" indent="0">
              <a:buNone/>
            </a:pPr>
            <a:r>
              <a:rPr lang="fr-FR" dirty="0" smtClean="0"/>
              <a:t>10</a:t>
            </a:r>
            <a:r>
              <a:rPr lang="fr-FR" dirty="0"/>
              <a:t>:00 </a:t>
            </a:r>
            <a:r>
              <a:rPr lang="fr-FR" dirty="0" err="1"/>
              <a:t>Linked</a:t>
            </a:r>
            <a:r>
              <a:rPr lang="fr-FR" dirty="0"/>
              <a:t> Open Data et la plateforme de Data as a Service de CDS</a:t>
            </a:r>
          </a:p>
          <a:p>
            <a:pPr marL="0" indent="0">
              <a:buNone/>
            </a:pPr>
            <a:r>
              <a:rPr lang="fr-FR" dirty="0"/>
              <a:t>	</a:t>
            </a:r>
            <a:r>
              <a:rPr lang="fr-FR" dirty="0" smtClean="0"/>
              <a:t>Karima </a:t>
            </a:r>
            <a:r>
              <a:rPr lang="fr-FR" dirty="0"/>
              <a:t>Rafes (INRIA et </a:t>
            </a:r>
            <a:r>
              <a:rPr lang="fr-FR" dirty="0" err="1"/>
              <a:t>BorderCloud</a:t>
            </a:r>
            <a:r>
              <a:rPr lang="fr-FR" dirty="0"/>
              <a:t>)</a:t>
            </a:r>
          </a:p>
          <a:p>
            <a:pPr marL="0" indent="0">
              <a:buNone/>
            </a:pPr>
            <a:r>
              <a:rPr lang="fr-FR" dirty="0" smtClean="0"/>
              <a:t>10</a:t>
            </a:r>
            <a:r>
              <a:rPr lang="fr-FR" dirty="0"/>
              <a:t>:40 Reproductibilité: l'exemple d'Image </a:t>
            </a:r>
            <a:r>
              <a:rPr lang="fr-FR" dirty="0" err="1"/>
              <a:t>Processing</a:t>
            </a:r>
            <a:r>
              <a:rPr lang="fr-FR" dirty="0"/>
              <a:t> On Line (IPOL) </a:t>
            </a:r>
          </a:p>
          <a:p>
            <a:pPr marL="0" indent="0">
              <a:buNone/>
            </a:pPr>
            <a:r>
              <a:rPr lang="fr-FR" dirty="0"/>
              <a:t>	</a:t>
            </a:r>
            <a:r>
              <a:rPr lang="fr-FR" dirty="0" smtClean="0"/>
              <a:t>Rafael </a:t>
            </a:r>
            <a:r>
              <a:rPr lang="fr-FR" dirty="0" err="1"/>
              <a:t>Grompone</a:t>
            </a:r>
            <a:r>
              <a:rPr lang="fr-FR" dirty="0"/>
              <a:t> (CMLA), Ives Rey </a:t>
            </a:r>
            <a:r>
              <a:rPr lang="fr-FR" dirty="0" err="1"/>
              <a:t>Otero</a:t>
            </a:r>
            <a:r>
              <a:rPr lang="fr-FR" dirty="0"/>
              <a:t> (CMLA)</a:t>
            </a:r>
          </a:p>
          <a:p>
            <a:pPr marL="0" indent="0">
              <a:buNone/>
            </a:pPr>
            <a:r>
              <a:rPr lang="fr-FR" b="1" i="1" dirty="0">
                <a:solidFill>
                  <a:srgbClr val="D2533C"/>
                </a:solidFill>
              </a:rPr>
              <a:t>Session Identifier et valoriser les données</a:t>
            </a:r>
            <a:r>
              <a:rPr lang="fr-FR" dirty="0"/>
              <a:t>	</a:t>
            </a:r>
          </a:p>
          <a:p>
            <a:pPr marL="0" indent="0">
              <a:buNone/>
            </a:pPr>
            <a:r>
              <a:rPr lang="fr-FR" dirty="0" smtClean="0"/>
              <a:t>11</a:t>
            </a:r>
            <a:r>
              <a:rPr lang="fr-FR" dirty="0"/>
              <a:t>:30 Les données de la recherche dans l'écosystème des publications scientifiques</a:t>
            </a:r>
          </a:p>
          <a:p>
            <a:pPr marL="0" indent="0">
              <a:buNone/>
            </a:pPr>
            <a:r>
              <a:rPr lang="fr-FR" dirty="0" smtClean="0"/>
              <a:t>	Odile </a:t>
            </a:r>
            <a:r>
              <a:rPr lang="fr-FR" dirty="0" err="1"/>
              <a:t>Hologne</a:t>
            </a:r>
            <a:r>
              <a:rPr lang="fr-FR" dirty="0"/>
              <a:t> (directrice de l’information scientifique et technique à l’Inra)</a:t>
            </a:r>
          </a:p>
          <a:p>
            <a:pPr marL="0" indent="0">
              <a:buNone/>
            </a:pPr>
            <a:r>
              <a:rPr lang="fr-FR" dirty="0" smtClean="0"/>
              <a:t>12</a:t>
            </a:r>
            <a:r>
              <a:rPr lang="fr-FR" dirty="0"/>
              <a:t>:00 Services pour identifier et valoriser : l'enregistrement de données via </a:t>
            </a:r>
            <a:r>
              <a:rPr lang="fr-FR" dirty="0" err="1"/>
              <a:t>DataCite</a:t>
            </a:r>
            <a:r>
              <a:rPr lang="fr-FR" dirty="0"/>
              <a:t> </a:t>
            </a:r>
          </a:p>
          <a:p>
            <a:pPr marL="0" indent="0">
              <a:buNone/>
            </a:pPr>
            <a:r>
              <a:rPr lang="fr-FR" dirty="0"/>
              <a:t>	</a:t>
            </a:r>
            <a:r>
              <a:rPr lang="fr-FR" dirty="0" smtClean="0"/>
              <a:t>Mohamed </a:t>
            </a:r>
            <a:r>
              <a:rPr lang="fr-FR" dirty="0"/>
              <a:t>Yahia (INIST-CNRS</a:t>
            </a:r>
            <a:r>
              <a:rPr lang="fr-FR" dirty="0" smtClean="0"/>
              <a:t>)</a:t>
            </a:r>
          </a:p>
          <a:p>
            <a:pPr marL="0" indent="0">
              <a:buNone/>
            </a:pPr>
            <a:r>
              <a:rPr lang="fr-FR" dirty="0" smtClean="0"/>
              <a:t>12</a:t>
            </a:r>
            <a:r>
              <a:rPr lang="fr-FR" dirty="0"/>
              <a:t>:30 </a:t>
            </a:r>
            <a:r>
              <a:rPr lang="fr-FR" dirty="0" err="1"/>
              <a:t>Research</a:t>
            </a:r>
            <a:r>
              <a:rPr lang="fr-FR" dirty="0"/>
              <a:t> Data Alliance </a:t>
            </a:r>
          </a:p>
          <a:p>
            <a:pPr marL="0" indent="0">
              <a:buNone/>
            </a:pPr>
            <a:r>
              <a:rPr lang="fr-FR" dirty="0"/>
              <a:t>	</a:t>
            </a:r>
            <a:r>
              <a:rPr lang="fr-FR" dirty="0" smtClean="0"/>
              <a:t>Patrick </a:t>
            </a:r>
            <a:r>
              <a:rPr lang="fr-FR" dirty="0" err="1"/>
              <a:t>Cocquet</a:t>
            </a:r>
            <a:r>
              <a:rPr lang="fr-FR" dirty="0"/>
              <a:t> (Délégué général Cap Digital</a:t>
            </a:r>
            <a:r>
              <a:rPr lang="fr-FR" dirty="0" smtClean="0"/>
              <a:t>)</a:t>
            </a:r>
          </a:p>
          <a:p>
            <a:pPr marL="0" indent="0">
              <a:buNone/>
            </a:pPr>
            <a:r>
              <a:rPr lang="fr-FR" b="1" i="1" dirty="0">
                <a:solidFill>
                  <a:srgbClr val="D2533C"/>
                </a:solidFill>
              </a:rPr>
              <a:t>Session </a:t>
            </a:r>
            <a:r>
              <a:rPr lang="fr-FR" b="1" i="1" dirty="0" smtClean="0">
                <a:solidFill>
                  <a:srgbClr val="D2533C"/>
                </a:solidFill>
              </a:rPr>
              <a:t>Usages</a:t>
            </a:r>
          </a:p>
          <a:p>
            <a:pPr marL="0" indent="0">
              <a:buNone/>
            </a:pPr>
            <a:r>
              <a:rPr lang="fr-FR" b="1" dirty="0" smtClean="0">
                <a:solidFill>
                  <a:srgbClr val="D2533C"/>
                </a:solidFill>
              </a:rPr>
              <a:t>13h-13h25 : Posters</a:t>
            </a:r>
            <a:endParaRPr lang="fr-FR" dirty="0">
              <a:solidFill>
                <a:srgbClr val="D2533C"/>
              </a:solidFill>
            </a:endParaRPr>
          </a:p>
          <a:p>
            <a:pPr marL="0" indent="0">
              <a:buNone/>
            </a:pPr>
            <a:r>
              <a:rPr lang="fr-FR" dirty="0" smtClean="0"/>
              <a:t>14:30 </a:t>
            </a:r>
            <a:r>
              <a:rPr lang="fr-FR" dirty="0"/>
              <a:t>Data </a:t>
            </a:r>
            <a:r>
              <a:rPr lang="fr-FR" dirty="0" err="1"/>
              <a:t>Preservation@HEP</a:t>
            </a:r>
            <a:r>
              <a:rPr lang="fr-FR" dirty="0"/>
              <a:t> 		</a:t>
            </a:r>
          </a:p>
          <a:p>
            <a:pPr marL="0" indent="0">
              <a:buNone/>
            </a:pPr>
            <a:r>
              <a:rPr lang="fr-FR" dirty="0"/>
              <a:t>	</a:t>
            </a:r>
            <a:r>
              <a:rPr lang="fr-FR" dirty="0" smtClean="0"/>
              <a:t>Jamie </a:t>
            </a:r>
            <a:r>
              <a:rPr lang="fr-FR" dirty="0" err="1"/>
              <a:t>Shiers</a:t>
            </a:r>
            <a:r>
              <a:rPr lang="fr-FR" dirty="0"/>
              <a:t> (CERN)</a:t>
            </a:r>
          </a:p>
          <a:p>
            <a:pPr marL="0" indent="0">
              <a:buNone/>
            </a:pPr>
            <a:r>
              <a:rPr lang="fr-FR" dirty="0" smtClean="0"/>
              <a:t>15:00 </a:t>
            </a:r>
            <a:r>
              <a:rPr lang="fr-FR" dirty="0"/>
              <a:t>-</a:t>
            </a:r>
            <a:r>
              <a:rPr lang="fr-FR" dirty="0" smtClean="0"/>
              <a:t>16:15 </a:t>
            </a:r>
            <a:r>
              <a:rPr lang="fr-FR" dirty="0"/>
              <a:t>Démonstrations &amp; Posters </a:t>
            </a:r>
          </a:p>
          <a:p>
            <a:pPr marL="0" indent="0">
              <a:buNone/>
            </a:pPr>
            <a:r>
              <a:rPr lang="fr-FR" smtClean="0"/>
              <a:t>16:15- 17:15 </a:t>
            </a:r>
            <a:r>
              <a:rPr lang="fr-FR" dirty="0"/>
              <a:t>Table </a:t>
            </a:r>
            <a:r>
              <a:rPr lang="fr-FR" dirty="0" smtClean="0"/>
              <a:t>ronde</a:t>
            </a:r>
            <a:endParaRPr lang="fr-FR" dirty="0"/>
          </a:p>
        </p:txBody>
      </p:sp>
      <p:sp>
        <p:nvSpPr>
          <p:cNvPr id="4" name="Espace réservé de la date 3"/>
          <p:cNvSpPr>
            <a:spLocks noGrp="1"/>
          </p:cNvSpPr>
          <p:nvPr>
            <p:ph type="dt" sz="half" idx="10"/>
          </p:nvPr>
        </p:nvSpPr>
        <p:spPr/>
        <p:txBody>
          <a:bodyPr/>
          <a:lstStyle/>
          <a:p>
            <a:pPr>
              <a:defRPr/>
            </a:pPr>
            <a:r>
              <a:rPr lang="fr-FR" smtClean="0"/>
              <a:t>25/11/2014</a:t>
            </a:r>
            <a:endParaRPr lang="en-US"/>
          </a:p>
        </p:txBody>
      </p:sp>
      <p:sp>
        <p:nvSpPr>
          <p:cNvPr id="5" name="Espace réservé du pied de page 4"/>
          <p:cNvSpPr>
            <a:spLocks noGrp="1"/>
          </p:cNvSpPr>
          <p:nvPr>
            <p:ph type="ftr" sz="quarter" idx="11"/>
          </p:nvPr>
        </p:nvSpPr>
        <p:spPr/>
        <p:txBody>
          <a:bodyPr/>
          <a:lstStyle/>
          <a:p>
            <a:pPr>
              <a:defRPr/>
            </a:pPr>
            <a:r>
              <a:rPr lang="en-US" smtClean="0"/>
              <a:t>Open Scientific Data Day at Orsay</a:t>
            </a:r>
            <a:endParaRPr lang="en-US" dirty="0"/>
          </a:p>
        </p:txBody>
      </p:sp>
      <p:pic>
        <p:nvPicPr>
          <p:cNvPr id="7" name="Image 6" descr="Mu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4014812"/>
            <a:ext cx="2150492" cy="2150492"/>
          </a:xfrm>
          <a:prstGeom prst="rect">
            <a:avLst/>
          </a:prstGeom>
        </p:spPr>
      </p:pic>
    </p:spTree>
    <p:extLst>
      <p:ext uri="{BB962C8B-B14F-4D97-AF65-F5344CB8AC3E}">
        <p14:creationId xmlns:p14="http://schemas.microsoft.com/office/powerpoint/2010/main" val="33586091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LinkedBandeaupourme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30" y="1511299"/>
            <a:ext cx="9159530" cy="5319573"/>
          </a:xfrm>
          <a:prstGeom prst="rect">
            <a:avLst/>
          </a:prstGeom>
        </p:spPr>
      </p:pic>
      <p:pic>
        <p:nvPicPr>
          <p:cNvPr id="10" name="Image 9" descr="Macintosh HD:Users:cecile:Documents:2013-2014:PROJETS:HiggsML:TacheKaggle:cds_logo-s-text-blue.png"/>
          <p:cNvPicPr/>
          <p:nvPr/>
        </p:nvPicPr>
        <p:blipFill>
          <a:blip r:embed="rId4">
            <a:extLst>
              <a:ext uri="{28A0092B-C50C-407E-A947-70E740481C1C}">
                <a14:useLocalDpi xmlns:a14="http://schemas.microsoft.com/office/drawing/2010/main" val="0"/>
              </a:ext>
            </a:extLst>
          </a:blip>
          <a:srcRect/>
          <a:stretch>
            <a:fillRect/>
          </a:stretch>
        </p:blipFill>
        <p:spPr bwMode="auto">
          <a:xfrm>
            <a:off x="110788" y="404664"/>
            <a:ext cx="1292860" cy="532765"/>
          </a:xfrm>
          <a:prstGeom prst="rect">
            <a:avLst/>
          </a:prstGeom>
          <a:noFill/>
          <a:ln>
            <a:noFill/>
          </a:ln>
        </p:spPr>
      </p:pic>
      <p:pic>
        <p:nvPicPr>
          <p:cNvPr id="11" name="Image 10"/>
          <p:cNvPicPr/>
          <p:nvPr/>
        </p:nvPicPr>
        <p:blipFill>
          <a:blip r:embed="rId5" cstate="print"/>
          <a:srcRect/>
          <a:stretch>
            <a:fillRect/>
          </a:stretch>
        </p:blipFill>
        <p:spPr bwMode="auto">
          <a:xfrm>
            <a:off x="5292080" y="425277"/>
            <a:ext cx="3766889" cy="483443"/>
          </a:xfrm>
          <a:prstGeom prst="rect">
            <a:avLst/>
          </a:prstGeom>
          <a:noFill/>
          <a:ln w="9525">
            <a:noFill/>
            <a:miter lim="800000"/>
            <a:headEnd/>
            <a:tailEnd/>
          </a:ln>
        </p:spPr>
      </p:pic>
    </p:spTree>
    <p:extLst>
      <p:ext uri="{BB962C8B-B14F-4D97-AF65-F5344CB8AC3E}">
        <p14:creationId xmlns:p14="http://schemas.microsoft.com/office/powerpoint/2010/main" val="32277033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Drowning</a:t>
            </a:r>
            <a:r>
              <a:rPr lang="fr-FR" dirty="0"/>
              <a:t> in </a:t>
            </a:r>
            <a:r>
              <a:rPr lang="fr-FR" dirty="0" err="1"/>
              <a:t>Big</a:t>
            </a:r>
            <a:r>
              <a:rPr lang="fr-FR" dirty="0"/>
              <a:t> Data </a:t>
            </a:r>
            <a:r>
              <a:rPr lang="fr-FR" dirty="0" err="1"/>
              <a:t>days</a:t>
            </a:r>
            <a:r>
              <a:rPr lang="fr-FR" dirty="0"/>
              <a:t>?</a:t>
            </a:r>
          </a:p>
        </p:txBody>
      </p:sp>
      <p:sp>
        <p:nvSpPr>
          <p:cNvPr id="4" name="Espace réservé de la date 3"/>
          <p:cNvSpPr>
            <a:spLocks noGrp="1"/>
          </p:cNvSpPr>
          <p:nvPr>
            <p:ph type="dt" sz="half" idx="10"/>
          </p:nvPr>
        </p:nvSpPr>
        <p:spPr/>
        <p:txBody>
          <a:bodyPr/>
          <a:lstStyle/>
          <a:p>
            <a:pPr>
              <a:defRPr/>
            </a:pPr>
            <a:r>
              <a:rPr lang="fr-FR" smtClean="0"/>
              <a:t>25/11/2014</a:t>
            </a:r>
            <a:endParaRPr lang="en-US"/>
          </a:p>
        </p:txBody>
      </p:sp>
      <p:sp>
        <p:nvSpPr>
          <p:cNvPr id="5" name="Espace réservé du pied de page 4"/>
          <p:cNvSpPr>
            <a:spLocks noGrp="1"/>
          </p:cNvSpPr>
          <p:nvPr>
            <p:ph type="ftr" sz="quarter" idx="11"/>
          </p:nvPr>
        </p:nvSpPr>
        <p:spPr/>
        <p:txBody>
          <a:bodyPr/>
          <a:lstStyle/>
          <a:p>
            <a:pPr>
              <a:defRPr/>
            </a:pPr>
            <a:r>
              <a:rPr lang="en-US" smtClean="0"/>
              <a:t>Open Scientific Data Day at Orsay</a:t>
            </a:r>
            <a:endParaRPr lang="en-US" dirty="0"/>
          </a:p>
        </p:txBody>
      </p:sp>
      <p:pic>
        <p:nvPicPr>
          <p:cNvPr id="6" name="Image 5" descr="Capture d’écran 2014-11-24 à 16.40.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1484784"/>
            <a:ext cx="3787925" cy="2429644"/>
          </a:xfrm>
          <a:prstGeom prst="rect">
            <a:avLst/>
          </a:prstGeom>
        </p:spPr>
      </p:pic>
      <p:pic>
        <p:nvPicPr>
          <p:cNvPr id="7" name="Image 6" descr="Capture d’écran 2014-11-24 à 16.42.5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636" y="1412776"/>
            <a:ext cx="3468356" cy="2232248"/>
          </a:xfrm>
          <a:prstGeom prst="rect">
            <a:avLst/>
          </a:prstGeom>
        </p:spPr>
      </p:pic>
      <p:pic>
        <p:nvPicPr>
          <p:cNvPr id="10" name="Image 9" descr="Capture d’écran 2014-11-24 à 16.42.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2996952"/>
            <a:ext cx="2732738" cy="2824072"/>
          </a:xfrm>
          <a:prstGeom prst="rect">
            <a:avLst/>
          </a:prstGeom>
        </p:spPr>
      </p:pic>
      <p:pic>
        <p:nvPicPr>
          <p:cNvPr id="8" name="Image 7" descr="Capture d’écran 2014-11-24 à 16.45.1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4008" y="5229200"/>
            <a:ext cx="4211960" cy="1127906"/>
          </a:xfrm>
          <a:prstGeom prst="rect">
            <a:avLst/>
          </a:prstGeom>
        </p:spPr>
      </p:pic>
      <p:pic>
        <p:nvPicPr>
          <p:cNvPr id="11" name="Image 10" descr="Capture d’écran 2014-11-24 à 17.37.5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576" y="2708920"/>
            <a:ext cx="4337094" cy="2561084"/>
          </a:xfrm>
          <a:prstGeom prst="rect">
            <a:avLst/>
          </a:prstGeom>
        </p:spPr>
      </p:pic>
      <p:pic>
        <p:nvPicPr>
          <p:cNvPr id="9" name="Image 8" descr="Capture d’écran 2014-11-24 à 17.35.0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536" y="4423170"/>
            <a:ext cx="3491211" cy="2102173"/>
          </a:xfrm>
          <a:prstGeom prst="rect">
            <a:avLst/>
          </a:prstGeom>
        </p:spPr>
      </p:pic>
      <p:pic>
        <p:nvPicPr>
          <p:cNvPr id="12" name="Image 11" descr="4emeparadbook.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3768" y="1412776"/>
            <a:ext cx="3741985" cy="5445224"/>
          </a:xfrm>
          <a:prstGeom prst="rect">
            <a:avLst/>
          </a:prstGeom>
        </p:spPr>
      </p:pic>
    </p:spTree>
    <p:extLst>
      <p:ext uri="{BB962C8B-B14F-4D97-AF65-F5344CB8AC3E}">
        <p14:creationId xmlns:p14="http://schemas.microsoft.com/office/powerpoint/2010/main" val="24860913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Big</a:t>
            </a:r>
            <a:r>
              <a:rPr lang="fr-FR" dirty="0" smtClean="0"/>
              <a:t> </a:t>
            </a:r>
            <a:r>
              <a:rPr lang="fr-FR" dirty="0" smtClean="0"/>
              <a:t>and</a:t>
            </a:r>
            <a:r>
              <a:rPr lang="fr-FR" dirty="0" smtClean="0"/>
              <a:t> </a:t>
            </a:r>
            <a:r>
              <a:rPr lang="fr-FR" dirty="0" err="1" smtClean="0"/>
              <a:t>small</a:t>
            </a:r>
            <a:r>
              <a:rPr lang="fr-FR" dirty="0" smtClean="0"/>
              <a:t> </a:t>
            </a:r>
            <a:r>
              <a:rPr lang="fr-FR" dirty="0" err="1" smtClean="0"/>
              <a:t>share</a:t>
            </a:r>
            <a:r>
              <a:rPr lang="fr-FR" dirty="0" smtClean="0"/>
              <a:t> </a:t>
            </a:r>
            <a:r>
              <a:rPr lang="fr-FR" dirty="0" err="1" smtClean="0"/>
              <a:t>fundamental</a:t>
            </a:r>
            <a:r>
              <a:rPr lang="fr-FR" dirty="0" smtClean="0"/>
              <a:t> issues</a:t>
            </a:r>
            <a:endParaRPr lang="fr-FR" dirty="0"/>
          </a:p>
        </p:txBody>
      </p:sp>
      <p:sp>
        <p:nvSpPr>
          <p:cNvPr id="3" name="Espace réservé du contenu 2"/>
          <p:cNvSpPr>
            <a:spLocks noGrp="1"/>
          </p:cNvSpPr>
          <p:nvPr>
            <p:ph idx="1"/>
          </p:nvPr>
        </p:nvSpPr>
        <p:spPr/>
        <p:txBody>
          <a:bodyPr>
            <a:normAutofit/>
          </a:bodyPr>
          <a:lstStyle/>
          <a:p>
            <a:r>
              <a:rPr lang="en-US" sz="2800" dirty="0" smtClean="0"/>
              <a:t>How to codify and represent our information and knowledge</a:t>
            </a:r>
          </a:p>
          <a:p>
            <a:pPr lvl="1"/>
            <a:r>
              <a:rPr lang="en-US" sz="2400" dirty="0" smtClean="0"/>
              <a:t>How to (</a:t>
            </a:r>
            <a:r>
              <a:rPr lang="en-US" sz="2400" dirty="0" smtClean="0">
                <a:solidFill>
                  <a:srgbClr val="D2533C"/>
                </a:solidFill>
              </a:rPr>
              <a:t>re</a:t>
            </a:r>
            <a:r>
              <a:rPr lang="en-US" sz="2400" dirty="0" smtClean="0"/>
              <a:t>)organize it</a:t>
            </a:r>
          </a:p>
          <a:p>
            <a:pPr lvl="1"/>
            <a:r>
              <a:rPr lang="en-US" sz="2400" dirty="0" smtClean="0"/>
              <a:t>How to </a:t>
            </a:r>
            <a:r>
              <a:rPr lang="en-US" sz="2400" dirty="0" smtClean="0">
                <a:solidFill>
                  <a:schemeClr val="tx2"/>
                </a:solidFill>
              </a:rPr>
              <a:t>document</a:t>
            </a:r>
            <a:r>
              <a:rPr lang="en-US" sz="2400" dirty="0" smtClean="0"/>
              <a:t> it</a:t>
            </a:r>
          </a:p>
          <a:p>
            <a:pPr lvl="1"/>
            <a:r>
              <a:rPr lang="en-US" sz="2400" dirty="0" smtClean="0"/>
              <a:t>Querying and visualization</a:t>
            </a:r>
          </a:p>
          <a:p>
            <a:r>
              <a:rPr lang="en-US" sz="2800" dirty="0" smtClean="0"/>
              <a:t>How to </a:t>
            </a:r>
            <a:r>
              <a:rPr lang="en-US" sz="2800" dirty="0" smtClean="0">
                <a:solidFill>
                  <a:srgbClr val="D2533C"/>
                </a:solidFill>
              </a:rPr>
              <a:t>share</a:t>
            </a:r>
            <a:r>
              <a:rPr lang="en-US" sz="2800" dirty="0" smtClean="0"/>
              <a:t> it </a:t>
            </a:r>
          </a:p>
          <a:p>
            <a:pPr lvl="1"/>
            <a:r>
              <a:rPr lang="en-US" sz="2400" dirty="0" smtClean="0"/>
              <a:t>Integrating data and </a:t>
            </a:r>
            <a:r>
              <a:rPr lang="en-US" sz="2400" dirty="0" err="1" smtClean="0"/>
              <a:t>litterature</a:t>
            </a:r>
            <a:endParaRPr lang="en-US" sz="2400" dirty="0" smtClean="0"/>
          </a:p>
          <a:p>
            <a:pPr lvl="1"/>
            <a:r>
              <a:rPr lang="en-US" sz="2400" dirty="0" err="1" smtClean="0"/>
              <a:t>Curation</a:t>
            </a:r>
            <a:r>
              <a:rPr lang="en-US" sz="2400" dirty="0" smtClean="0"/>
              <a:t> and long-term preservation</a:t>
            </a:r>
          </a:p>
          <a:p>
            <a:pPr lvl="1"/>
            <a:r>
              <a:rPr lang="en-US" sz="2400" dirty="0" smtClean="0"/>
              <a:t>Repeatability and </a:t>
            </a:r>
            <a:r>
              <a:rPr lang="en-US" sz="2400" dirty="0" smtClean="0">
                <a:solidFill>
                  <a:srgbClr val="D2533C"/>
                </a:solidFill>
              </a:rPr>
              <a:t>reproducibility</a:t>
            </a:r>
          </a:p>
          <a:p>
            <a:endParaRPr lang="en-US" sz="2800" dirty="0"/>
          </a:p>
        </p:txBody>
      </p:sp>
      <p:sp>
        <p:nvSpPr>
          <p:cNvPr id="4" name="Espace réservé de la date 3"/>
          <p:cNvSpPr>
            <a:spLocks noGrp="1"/>
          </p:cNvSpPr>
          <p:nvPr>
            <p:ph type="dt" sz="half" idx="10"/>
          </p:nvPr>
        </p:nvSpPr>
        <p:spPr/>
        <p:txBody>
          <a:bodyPr/>
          <a:lstStyle/>
          <a:p>
            <a:pPr>
              <a:defRPr/>
            </a:pPr>
            <a:r>
              <a:rPr lang="fr-FR" smtClean="0"/>
              <a:t>25/11/2014</a:t>
            </a:r>
            <a:endParaRPr lang="en-US"/>
          </a:p>
        </p:txBody>
      </p:sp>
      <p:sp>
        <p:nvSpPr>
          <p:cNvPr id="5" name="Espace réservé du pied de page 4"/>
          <p:cNvSpPr>
            <a:spLocks noGrp="1"/>
          </p:cNvSpPr>
          <p:nvPr>
            <p:ph type="ftr" sz="quarter" idx="11"/>
          </p:nvPr>
        </p:nvSpPr>
        <p:spPr/>
        <p:txBody>
          <a:bodyPr/>
          <a:lstStyle/>
          <a:p>
            <a:pPr>
              <a:defRPr/>
            </a:pPr>
            <a:r>
              <a:rPr lang="en-US" smtClean="0"/>
              <a:t>Open Scientific Data Day at Orsay</a:t>
            </a:r>
            <a:endParaRPr lang="en-US" dirty="0"/>
          </a:p>
        </p:txBody>
      </p:sp>
      <p:pic>
        <p:nvPicPr>
          <p:cNvPr id="7" name="Image 6" descr="TheCrimePtolem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576" y="2276872"/>
            <a:ext cx="2543173" cy="3384376"/>
          </a:xfrm>
          <a:prstGeom prst="rect">
            <a:avLst/>
          </a:prstGeom>
        </p:spPr>
      </p:pic>
    </p:spTree>
    <p:extLst>
      <p:ext uri="{BB962C8B-B14F-4D97-AF65-F5344CB8AC3E}">
        <p14:creationId xmlns:p14="http://schemas.microsoft.com/office/powerpoint/2010/main" val="19932395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CERN March 1989</a:t>
            </a:r>
            <a:endParaRPr lang="fr-FR" dirty="0"/>
          </a:p>
        </p:txBody>
      </p:sp>
      <p:pic>
        <p:nvPicPr>
          <p:cNvPr id="4" name="Espace réservé du contenu 3" descr="WbCERN.gif"/>
          <p:cNvPicPr>
            <a:picLocks noGrp="1" noChangeAspect="1"/>
          </p:cNvPicPr>
          <p:nvPr>
            <p:ph sz="half" idx="1"/>
          </p:nvPr>
        </p:nvPicPr>
        <p:blipFill>
          <a:blip r:embed="rId3">
            <a:extLst>
              <a:ext uri="{28A0092B-C50C-407E-A947-70E740481C1C}">
                <a14:useLocalDpi xmlns:a14="http://schemas.microsoft.com/office/drawing/2010/main" val="0"/>
              </a:ext>
            </a:extLst>
          </a:blip>
          <a:srcRect l="-7625" r="-7625"/>
          <a:stretch>
            <a:fillRect/>
          </a:stretch>
        </p:blipFill>
        <p:spPr/>
      </p:pic>
      <p:sp>
        <p:nvSpPr>
          <p:cNvPr id="9" name="Espace réservé de la date 8"/>
          <p:cNvSpPr>
            <a:spLocks noGrp="1"/>
          </p:cNvSpPr>
          <p:nvPr>
            <p:ph type="dt" sz="half" idx="10"/>
          </p:nvPr>
        </p:nvSpPr>
        <p:spPr/>
        <p:txBody>
          <a:bodyPr/>
          <a:lstStyle/>
          <a:p>
            <a:pPr>
              <a:defRPr/>
            </a:pPr>
            <a:r>
              <a:rPr lang="fr-FR" smtClean="0"/>
              <a:t>25/11/2014</a:t>
            </a:r>
            <a:endParaRPr lang="en-US"/>
          </a:p>
        </p:txBody>
      </p:sp>
      <p:sp>
        <p:nvSpPr>
          <p:cNvPr id="10" name="Espace réservé du pied de page 9"/>
          <p:cNvSpPr>
            <a:spLocks noGrp="1"/>
          </p:cNvSpPr>
          <p:nvPr>
            <p:ph type="ftr" sz="quarter" idx="11"/>
          </p:nvPr>
        </p:nvSpPr>
        <p:spPr/>
        <p:txBody>
          <a:bodyPr/>
          <a:lstStyle/>
          <a:p>
            <a:pPr>
              <a:defRPr/>
            </a:pPr>
            <a:r>
              <a:rPr lang="en-US" smtClean="0"/>
              <a:t>Open Scientific Data Day at Orsay</a:t>
            </a:r>
            <a:endParaRPr lang="en-US"/>
          </a:p>
        </p:txBody>
      </p:sp>
      <p:pic>
        <p:nvPicPr>
          <p:cNvPr id="11" name="Espace réservé du contenu 7" descr="NextEditorBW.gif"/>
          <p:cNvPicPr>
            <a:picLocks noGrp="1" noChangeAspect="1"/>
          </p:cNvPicPr>
          <p:nvPr>
            <p:ph sz="half" idx="2"/>
          </p:nvPr>
        </p:nvPicPr>
        <p:blipFill>
          <a:blip r:embed="rId4">
            <a:extLst>
              <a:ext uri="{28A0092B-C50C-407E-A947-70E740481C1C}">
                <a14:useLocalDpi xmlns:a14="http://schemas.microsoft.com/office/drawing/2010/main" val="0"/>
              </a:ext>
            </a:extLst>
          </a:blip>
          <a:srcRect t="-29460" b="-29460"/>
          <a:stretch>
            <a:fillRect/>
          </a:stretch>
        </p:blipFill>
        <p:spPr>
          <a:xfrm>
            <a:off x="5031795" y="1052736"/>
            <a:ext cx="2896834" cy="3384376"/>
          </a:xfrm>
        </p:spPr>
      </p:pic>
      <p:sp>
        <p:nvSpPr>
          <p:cNvPr id="12" name="ZoneTexte 11"/>
          <p:cNvSpPr txBox="1"/>
          <p:nvPr/>
        </p:nvSpPr>
        <p:spPr>
          <a:xfrm>
            <a:off x="4572000" y="3933056"/>
            <a:ext cx="3816424"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2400" dirty="0" smtClean="0"/>
              <a:t>Le </a:t>
            </a:r>
            <a:r>
              <a:rPr lang="fr-FR" sz="2400" dirty="0" err="1"/>
              <a:t>WorldWideWeb</a:t>
            </a:r>
            <a:r>
              <a:rPr lang="fr-FR" sz="2400" dirty="0"/>
              <a:t> browser-</a:t>
            </a:r>
            <a:r>
              <a:rPr lang="fr-FR" sz="2400" dirty="0" err="1" smtClean="0">
                <a:solidFill>
                  <a:srgbClr val="D2533C"/>
                </a:solidFill>
              </a:rPr>
              <a:t>editeur</a:t>
            </a:r>
            <a:r>
              <a:rPr lang="fr-FR" sz="2400" dirty="0" smtClean="0">
                <a:solidFill>
                  <a:srgbClr val="D2533C"/>
                </a:solidFill>
              </a:rPr>
              <a:t> </a:t>
            </a:r>
            <a:r>
              <a:rPr lang="fr-FR" sz="2400" dirty="0" smtClean="0"/>
              <a:t>:</a:t>
            </a:r>
          </a:p>
          <a:p>
            <a:r>
              <a:rPr lang="fr-FR" sz="2400" dirty="0" smtClean="0"/>
              <a:t>Construction </a:t>
            </a:r>
            <a:r>
              <a:rPr lang="fr-FR" sz="2400" dirty="0"/>
              <a:t>collective de </a:t>
            </a:r>
            <a:r>
              <a:rPr lang="fr-FR" sz="2400" dirty="0" err="1"/>
              <a:t>metadonnées</a:t>
            </a:r>
            <a:r>
              <a:rPr lang="fr-FR" sz="2400" dirty="0"/>
              <a:t>, de préservation/curation, d’intégration de sources </a:t>
            </a:r>
            <a:r>
              <a:rPr lang="fr-FR" sz="2400" dirty="0" smtClean="0"/>
              <a:t>hétérogènes</a:t>
            </a:r>
            <a:endParaRPr lang="fr-FR" sz="2400" dirty="0"/>
          </a:p>
        </p:txBody>
      </p:sp>
    </p:spTree>
    <p:extLst>
      <p:ext uri="{BB962C8B-B14F-4D97-AF65-F5344CB8AC3E}">
        <p14:creationId xmlns:p14="http://schemas.microsoft.com/office/powerpoint/2010/main" val="18618878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1993, NCSA </a:t>
            </a:r>
            <a:r>
              <a:rPr lang="fr-FR" dirty="0" err="1" smtClean="0"/>
              <a:t>Mosaic</a:t>
            </a:r>
            <a:r>
              <a:rPr lang="fr-FR" dirty="0" smtClean="0"/>
              <a:t>: </a:t>
            </a:r>
            <a:r>
              <a:rPr lang="fr-FR" dirty="0" err="1" smtClean="0"/>
              <a:t>text</a:t>
            </a:r>
            <a:r>
              <a:rPr lang="fr-FR" dirty="0" smtClean="0"/>
              <a:t> and images on-line on standard computers</a:t>
            </a:r>
            <a:endParaRPr lang="fr-FR" dirty="0"/>
          </a:p>
        </p:txBody>
      </p:sp>
      <p:pic>
        <p:nvPicPr>
          <p:cNvPr id="5" name="Espace réservé du contenu 4" descr="mosaic.6beta.jpg"/>
          <p:cNvPicPr>
            <a:picLocks noGrp="1" noChangeAspect="1"/>
          </p:cNvPicPr>
          <p:nvPr>
            <p:ph idx="1"/>
          </p:nvPr>
        </p:nvPicPr>
        <p:blipFill>
          <a:blip r:embed="rId3">
            <a:extLst>
              <a:ext uri="{28A0092B-C50C-407E-A947-70E740481C1C}">
                <a14:useLocalDpi xmlns:a14="http://schemas.microsoft.com/office/drawing/2010/main" val="0"/>
              </a:ext>
            </a:extLst>
          </a:blip>
          <a:srcRect l="-28711" r="-28711"/>
          <a:stretch>
            <a:fillRect/>
          </a:stretch>
        </p:blipFill>
        <p:spPr/>
      </p:pic>
      <p:sp>
        <p:nvSpPr>
          <p:cNvPr id="8" name="Espace réservé de la date 7"/>
          <p:cNvSpPr>
            <a:spLocks noGrp="1"/>
          </p:cNvSpPr>
          <p:nvPr>
            <p:ph type="dt" sz="half" idx="10"/>
          </p:nvPr>
        </p:nvSpPr>
        <p:spPr/>
        <p:txBody>
          <a:bodyPr/>
          <a:lstStyle/>
          <a:p>
            <a:pPr>
              <a:defRPr/>
            </a:pPr>
            <a:r>
              <a:rPr lang="fr-FR" smtClean="0"/>
              <a:t>25/11/2014</a:t>
            </a:r>
            <a:endParaRPr lang="en-US"/>
          </a:p>
        </p:txBody>
      </p:sp>
      <p:sp>
        <p:nvSpPr>
          <p:cNvPr id="9" name="Espace réservé du pied de page 8"/>
          <p:cNvSpPr>
            <a:spLocks noGrp="1"/>
          </p:cNvSpPr>
          <p:nvPr>
            <p:ph type="ftr" sz="quarter" idx="11"/>
          </p:nvPr>
        </p:nvSpPr>
        <p:spPr/>
        <p:txBody>
          <a:bodyPr/>
          <a:lstStyle/>
          <a:p>
            <a:pPr>
              <a:defRPr/>
            </a:pPr>
            <a:r>
              <a:rPr lang="en-US" smtClean="0"/>
              <a:t>Open Scientific Data Day at Orsay</a:t>
            </a:r>
            <a:endParaRPr lang="en-US" dirty="0"/>
          </a:p>
        </p:txBody>
      </p:sp>
    </p:spTree>
    <p:extLst>
      <p:ext uri="{BB962C8B-B14F-4D97-AF65-F5344CB8AC3E}">
        <p14:creationId xmlns:p14="http://schemas.microsoft.com/office/powerpoint/2010/main" val="21337843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Tim </a:t>
            </a:r>
            <a:r>
              <a:rPr lang="fr-FR" dirty="0" err="1" smtClean="0"/>
              <a:t>Berners</a:t>
            </a:r>
            <a:r>
              <a:rPr lang="fr-FR" dirty="0" smtClean="0"/>
              <a:t> Lee </a:t>
            </a:r>
            <a:r>
              <a:rPr lang="fr-FR" dirty="0" err="1" smtClean="0"/>
              <a:t>view</a:t>
            </a:r>
            <a:r>
              <a:rPr lang="fr-FR" dirty="0" smtClean="0"/>
              <a:t> </a:t>
            </a:r>
            <a:r>
              <a:rPr lang="fr-FR" dirty="0" err="1" smtClean="0"/>
              <a:t>at</a:t>
            </a:r>
            <a:r>
              <a:rPr lang="fr-FR" dirty="0" smtClean="0"/>
              <a:t> TED 2009</a:t>
            </a:r>
            <a:endParaRPr lang="fr-FR" dirty="0"/>
          </a:p>
        </p:txBody>
      </p:sp>
      <p:pic>
        <p:nvPicPr>
          <p:cNvPr id="4" name="Espace réservé du contenu 3" descr="Capture d’écran 2014-11-23 à 21.37.41.png"/>
          <p:cNvPicPr>
            <a:picLocks noGrp="1" noChangeAspect="1"/>
          </p:cNvPicPr>
          <p:nvPr>
            <p:ph idx="1"/>
          </p:nvPr>
        </p:nvPicPr>
        <p:blipFill>
          <a:blip r:embed="rId3">
            <a:extLst>
              <a:ext uri="{28A0092B-C50C-407E-A947-70E740481C1C}">
                <a14:useLocalDpi xmlns:a14="http://schemas.microsoft.com/office/drawing/2010/main" val="0"/>
              </a:ext>
            </a:extLst>
          </a:blip>
          <a:srcRect l="-6383" r="-6383"/>
          <a:stretch>
            <a:fillRect/>
          </a:stretch>
        </p:blipFill>
        <p:spPr/>
      </p:pic>
      <p:sp>
        <p:nvSpPr>
          <p:cNvPr id="5" name="Espace réservé de la date 4"/>
          <p:cNvSpPr>
            <a:spLocks noGrp="1"/>
          </p:cNvSpPr>
          <p:nvPr>
            <p:ph type="dt" sz="half" idx="10"/>
          </p:nvPr>
        </p:nvSpPr>
        <p:spPr/>
        <p:txBody>
          <a:bodyPr/>
          <a:lstStyle/>
          <a:p>
            <a:pPr>
              <a:defRPr/>
            </a:pPr>
            <a:r>
              <a:rPr lang="fr-FR" smtClean="0"/>
              <a:t>25/11/2014</a:t>
            </a:r>
            <a:endParaRPr lang="en-US"/>
          </a:p>
        </p:txBody>
      </p:sp>
      <p:sp>
        <p:nvSpPr>
          <p:cNvPr id="6" name="Espace réservé du pied de page 5"/>
          <p:cNvSpPr>
            <a:spLocks noGrp="1"/>
          </p:cNvSpPr>
          <p:nvPr>
            <p:ph type="ftr" sz="quarter" idx="11"/>
          </p:nvPr>
        </p:nvSpPr>
        <p:spPr/>
        <p:txBody>
          <a:bodyPr/>
          <a:lstStyle/>
          <a:p>
            <a:pPr>
              <a:defRPr/>
            </a:pPr>
            <a:r>
              <a:rPr lang="en-US" smtClean="0"/>
              <a:t>Open Scientific Data Day at Orsay</a:t>
            </a:r>
            <a:endParaRPr lang="en-US" dirty="0"/>
          </a:p>
        </p:txBody>
      </p:sp>
    </p:spTree>
    <p:extLst>
      <p:ext uri="{BB962C8B-B14F-4D97-AF65-F5344CB8AC3E}">
        <p14:creationId xmlns:p14="http://schemas.microsoft.com/office/powerpoint/2010/main" val="31055758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err="1"/>
              <a:t>Linked</a:t>
            </a:r>
            <a:r>
              <a:rPr lang="fr-FR" dirty="0"/>
              <a:t> (Open) </a:t>
            </a:r>
            <a:r>
              <a:rPr lang="fr-FR" dirty="0" err="1"/>
              <a:t>Scientific</a:t>
            </a:r>
            <a:r>
              <a:rPr lang="fr-FR" dirty="0"/>
              <a:t> Data</a:t>
            </a:r>
          </a:p>
        </p:txBody>
      </p:sp>
      <p:pic>
        <p:nvPicPr>
          <p:cNvPr id="4" name="Espace réservé du contenu 3" descr="WbCERN.gif"/>
          <p:cNvPicPr>
            <a:picLocks noChangeAspect="1"/>
          </p:cNvPicPr>
          <p:nvPr/>
        </p:nvPicPr>
        <p:blipFill>
          <a:blip r:embed="rId2">
            <a:extLst>
              <a:ext uri="{28A0092B-C50C-407E-A947-70E740481C1C}">
                <a14:useLocalDpi xmlns:a14="http://schemas.microsoft.com/office/drawing/2010/main" val="0"/>
              </a:ext>
            </a:extLst>
          </a:blip>
          <a:srcRect t="6618" b="6618"/>
          <a:stretch>
            <a:fillRect/>
          </a:stretch>
        </p:blipFill>
        <p:spPr>
          <a:xfrm>
            <a:off x="2477616" y="1673352"/>
            <a:ext cx="4038600" cy="4718304"/>
          </a:xfrm>
          <a:prstGeom prst="rect">
            <a:avLst/>
          </a:prstGeom>
        </p:spPr>
      </p:pic>
      <p:pic>
        <p:nvPicPr>
          <p:cNvPr id="7" name="Espace réservé du contenu 6" descr="Capture d’écran 2014-11-22 à 18.37.03.png"/>
          <p:cNvPicPr>
            <a:picLocks noGrp="1" noChangeAspect="1"/>
          </p:cNvPicPr>
          <p:nvPr>
            <p:ph idx="1"/>
          </p:nvPr>
        </p:nvPicPr>
        <p:blipFill>
          <a:blip r:embed="rId3">
            <a:extLst>
              <a:ext uri="{28A0092B-C50C-407E-A947-70E740481C1C}">
                <a14:useLocalDpi xmlns:a14="http://schemas.microsoft.com/office/drawing/2010/main" val="0"/>
              </a:ext>
            </a:extLst>
          </a:blip>
          <a:srcRect t="26272" b="26272"/>
          <a:stretch>
            <a:fillRect/>
          </a:stretch>
        </p:blipFill>
        <p:spPr/>
      </p:pic>
      <p:sp>
        <p:nvSpPr>
          <p:cNvPr id="3" name="Espace réservé de la date 2"/>
          <p:cNvSpPr>
            <a:spLocks noGrp="1"/>
          </p:cNvSpPr>
          <p:nvPr>
            <p:ph type="dt" sz="half" idx="10"/>
          </p:nvPr>
        </p:nvSpPr>
        <p:spPr/>
        <p:txBody>
          <a:bodyPr/>
          <a:lstStyle/>
          <a:p>
            <a:pPr>
              <a:defRPr/>
            </a:pPr>
            <a:r>
              <a:rPr lang="fr-FR" smtClean="0"/>
              <a:t>25/11/2014</a:t>
            </a:r>
            <a:endParaRPr lang="en-US"/>
          </a:p>
        </p:txBody>
      </p:sp>
      <p:sp>
        <p:nvSpPr>
          <p:cNvPr id="6" name="Espace réservé du pied de page 5"/>
          <p:cNvSpPr>
            <a:spLocks noGrp="1"/>
          </p:cNvSpPr>
          <p:nvPr>
            <p:ph type="ftr" sz="quarter" idx="11"/>
          </p:nvPr>
        </p:nvSpPr>
        <p:spPr/>
        <p:txBody>
          <a:bodyPr/>
          <a:lstStyle/>
          <a:p>
            <a:pPr>
              <a:defRPr/>
            </a:pPr>
            <a:r>
              <a:rPr lang="en-US" smtClean="0"/>
              <a:t>Open Scientific Data Day at Orsay</a:t>
            </a:r>
            <a:endParaRPr lang="en-US" dirty="0"/>
          </a:p>
        </p:txBody>
      </p:sp>
    </p:spTree>
    <p:extLst>
      <p:ext uri="{BB962C8B-B14F-4D97-AF65-F5344CB8AC3E}">
        <p14:creationId xmlns:p14="http://schemas.microsoft.com/office/powerpoint/2010/main" val="29130457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800" fill="hold"/>
                                        <p:tgtEl>
                                          <p:spTgt spid="7"/>
                                        </p:tgtEl>
                                        <p:attrNameLst>
                                          <p:attrName>ppt_w</p:attrName>
                                        </p:attrNameLst>
                                      </p:cBhvr>
                                      <p:tavLst>
                                        <p:tav tm="0">
                                          <p:val>
                                            <p:fltVal val="0"/>
                                          </p:val>
                                        </p:tav>
                                        <p:tav tm="100000">
                                          <p:val>
                                            <p:strVal val="#ppt_w"/>
                                          </p:val>
                                        </p:tav>
                                      </p:tavLst>
                                    </p:anim>
                                    <p:anim calcmode="lin" valueType="num">
                                      <p:cBhvr>
                                        <p:cTn id="8" dur="8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Tomorrow</a:t>
            </a:r>
            <a:r>
              <a:rPr lang="fr-FR" dirty="0" smtClean="0"/>
              <a:t>?</a:t>
            </a:r>
            <a:endParaRPr lang="fr-FR" dirty="0"/>
          </a:p>
        </p:txBody>
      </p:sp>
      <p:pic>
        <p:nvPicPr>
          <p:cNvPr id="4" name="Espace réservé du contenu 3" descr="LinkedData.PNG"/>
          <p:cNvPicPr>
            <a:picLocks noGrp="1" noChangeAspect="1"/>
          </p:cNvPicPr>
          <p:nvPr>
            <p:ph idx="1"/>
          </p:nvPr>
        </p:nvPicPr>
        <p:blipFill>
          <a:blip r:embed="rId3">
            <a:extLst>
              <a:ext uri="{28A0092B-C50C-407E-A947-70E740481C1C}">
                <a14:useLocalDpi xmlns:a14="http://schemas.microsoft.com/office/drawing/2010/main" val="0"/>
              </a:ext>
            </a:extLst>
          </a:blip>
          <a:srcRect l="998" r="998"/>
          <a:stretch>
            <a:fillRect/>
          </a:stretch>
        </p:blipFill>
        <p:spPr/>
      </p:pic>
      <p:sp>
        <p:nvSpPr>
          <p:cNvPr id="5" name="Espace réservé de la date 4"/>
          <p:cNvSpPr>
            <a:spLocks noGrp="1"/>
          </p:cNvSpPr>
          <p:nvPr>
            <p:ph type="dt" sz="half" idx="10"/>
          </p:nvPr>
        </p:nvSpPr>
        <p:spPr/>
        <p:txBody>
          <a:bodyPr/>
          <a:lstStyle/>
          <a:p>
            <a:pPr>
              <a:defRPr/>
            </a:pPr>
            <a:r>
              <a:rPr lang="fr-FR" smtClean="0"/>
              <a:t>25/11/2014</a:t>
            </a:r>
            <a:endParaRPr lang="en-US"/>
          </a:p>
        </p:txBody>
      </p:sp>
      <p:sp>
        <p:nvSpPr>
          <p:cNvPr id="6" name="Espace réservé du pied de page 5"/>
          <p:cNvSpPr>
            <a:spLocks noGrp="1"/>
          </p:cNvSpPr>
          <p:nvPr>
            <p:ph type="ftr" sz="quarter" idx="11"/>
          </p:nvPr>
        </p:nvSpPr>
        <p:spPr/>
        <p:txBody>
          <a:bodyPr/>
          <a:lstStyle/>
          <a:p>
            <a:pPr>
              <a:defRPr/>
            </a:pPr>
            <a:r>
              <a:rPr lang="en-US" smtClean="0"/>
              <a:t>Open Scientific Data Day at Orsay</a:t>
            </a:r>
            <a:endParaRPr lang="en-US" dirty="0"/>
          </a:p>
        </p:txBody>
      </p:sp>
    </p:spTree>
    <p:extLst>
      <p:ext uri="{BB962C8B-B14F-4D97-AF65-F5344CB8AC3E}">
        <p14:creationId xmlns:p14="http://schemas.microsoft.com/office/powerpoint/2010/main" val="1127758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strike="sngStrike" dirty="0" err="1" smtClean="0"/>
              <a:t>Tomorrow</a:t>
            </a:r>
            <a:r>
              <a:rPr lang="fr-FR" strike="sngStrike" dirty="0" smtClean="0"/>
              <a:t>?</a:t>
            </a:r>
            <a:r>
              <a:rPr lang="fr-FR" dirty="0" smtClean="0"/>
              <a:t> </a:t>
            </a:r>
            <a:r>
              <a:rPr lang="fr-FR" dirty="0" err="1" smtClean="0"/>
              <a:t>Today</a:t>
            </a:r>
            <a:r>
              <a:rPr lang="fr-FR" dirty="0" smtClean="0"/>
              <a:t>!</a:t>
            </a:r>
            <a:endParaRPr lang="fr-FR" dirty="0"/>
          </a:p>
        </p:txBody>
      </p:sp>
      <p:pic>
        <p:nvPicPr>
          <p:cNvPr id="4" name="Espace réservé du contenu 3" descr="UBourgogne.jpg"/>
          <p:cNvPicPr>
            <a:picLocks noGrp="1" noChangeAspect="1"/>
          </p:cNvPicPr>
          <p:nvPr>
            <p:ph idx="1"/>
          </p:nvPr>
        </p:nvPicPr>
        <p:blipFill>
          <a:blip r:embed="rId3">
            <a:extLst>
              <a:ext uri="{28A0092B-C50C-407E-A947-70E740481C1C}">
                <a14:useLocalDpi xmlns:a14="http://schemas.microsoft.com/office/drawing/2010/main" val="0"/>
              </a:ext>
            </a:extLst>
          </a:blip>
          <a:srcRect l="2794" r="2794"/>
          <a:stretch>
            <a:fillRect/>
          </a:stretch>
        </p:blipFill>
        <p:spPr/>
      </p:pic>
      <p:sp>
        <p:nvSpPr>
          <p:cNvPr id="5" name="Espace réservé de la date 4"/>
          <p:cNvSpPr>
            <a:spLocks noGrp="1"/>
          </p:cNvSpPr>
          <p:nvPr>
            <p:ph type="dt" sz="half" idx="10"/>
          </p:nvPr>
        </p:nvSpPr>
        <p:spPr/>
        <p:txBody>
          <a:bodyPr/>
          <a:lstStyle/>
          <a:p>
            <a:pPr>
              <a:defRPr/>
            </a:pPr>
            <a:r>
              <a:rPr lang="fr-FR" smtClean="0"/>
              <a:t>25/11/2014</a:t>
            </a:r>
            <a:endParaRPr lang="en-US"/>
          </a:p>
        </p:txBody>
      </p:sp>
      <p:sp>
        <p:nvSpPr>
          <p:cNvPr id="6" name="Espace réservé du pied de page 5"/>
          <p:cNvSpPr>
            <a:spLocks noGrp="1"/>
          </p:cNvSpPr>
          <p:nvPr>
            <p:ph type="ftr" sz="quarter" idx="11"/>
          </p:nvPr>
        </p:nvSpPr>
        <p:spPr/>
        <p:txBody>
          <a:bodyPr/>
          <a:lstStyle/>
          <a:p>
            <a:pPr>
              <a:defRPr/>
            </a:pPr>
            <a:r>
              <a:rPr lang="en-US" smtClean="0"/>
              <a:t>Open Scientific Data Day at Orsay</a:t>
            </a:r>
            <a:endParaRPr lang="en-US"/>
          </a:p>
        </p:txBody>
      </p:sp>
    </p:spTree>
    <p:extLst>
      <p:ext uri="{BB962C8B-B14F-4D97-AF65-F5344CB8AC3E}">
        <p14:creationId xmlns:p14="http://schemas.microsoft.com/office/powerpoint/2010/main" val="190369930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Clarté.thmx</Template>
  <TotalTime>1103</TotalTime>
  <Words>785</Words>
  <Application>Microsoft Macintosh PowerPoint</Application>
  <PresentationFormat>Présentation à l'écran (4:3)</PresentationFormat>
  <Paragraphs>97</Paragraphs>
  <Slides>14</Slides>
  <Notes>10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Clarté</vt:lpstr>
      <vt:lpstr>Présentation PowerPoint</vt:lpstr>
      <vt:lpstr>Drowning in Big Data days?</vt:lpstr>
      <vt:lpstr>Big and small share fundamental issues</vt:lpstr>
      <vt:lpstr>CERN March 1989</vt:lpstr>
      <vt:lpstr>1993, NCSA Mosaic: text and images on-line on standard computers</vt:lpstr>
      <vt:lpstr>Tim Berners Lee view at TED 2009</vt:lpstr>
      <vt:lpstr>Linked (Open) Scientific Data</vt:lpstr>
      <vt:lpstr>Tomorrow?</vt:lpstr>
      <vt:lpstr>Tomorrow? Today!</vt:lpstr>
      <vt:lpstr>Open Data</vt:lpstr>
      <vt:lpstr>https://open-data.europa.eu/en/data</vt:lpstr>
      <vt:lpstr>Goals of the day</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PHV</dc:creator>
  <cp:lastModifiedBy>Cecile Germain</cp:lastModifiedBy>
  <cp:revision>71</cp:revision>
  <dcterms:created xsi:type="dcterms:W3CDTF">2010-08-20T18:38:47Z</dcterms:created>
  <dcterms:modified xsi:type="dcterms:W3CDTF">2014-11-24T17:41:30Z</dcterms:modified>
</cp:coreProperties>
</file>