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379" r:id="rId3"/>
    <p:sldId id="343" r:id="rId4"/>
    <p:sldId id="345" r:id="rId5"/>
    <p:sldId id="262" r:id="rId6"/>
    <p:sldId id="259" r:id="rId7"/>
    <p:sldId id="349" r:id="rId8"/>
    <p:sldId id="302" r:id="rId9"/>
    <p:sldId id="261" r:id="rId10"/>
    <p:sldId id="263" r:id="rId11"/>
    <p:sldId id="265" r:id="rId12"/>
    <p:sldId id="340" r:id="rId13"/>
    <p:sldId id="339" r:id="rId14"/>
    <p:sldId id="338" r:id="rId15"/>
    <p:sldId id="357" r:id="rId16"/>
    <p:sldId id="290" r:id="rId17"/>
    <p:sldId id="310" r:id="rId18"/>
    <p:sldId id="312" r:id="rId19"/>
    <p:sldId id="355" r:id="rId20"/>
    <p:sldId id="353" r:id="rId21"/>
    <p:sldId id="359" r:id="rId22"/>
    <p:sldId id="360" r:id="rId23"/>
    <p:sldId id="374" r:id="rId24"/>
    <p:sldId id="342" r:id="rId25"/>
    <p:sldId id="337" r:id="rId26"/>
    <p:sldId id="301" r:id="rId27"/>
    <p:sldId id="361" r:id="rId28"/>
    <p:sldId id="294" r:id="rId29"/>
    <p:sldId id="375" r:id="rId30"/>
    <p:sldId id="376" r:id="rId31"/>
    <p:sldId id="377" r:id="rId32"/>
    <p:sldId id="378" r:id="rId33"/>
    <p:sldId id="366" r:id="rId34"/>
    <p:sldId id="368" r:id="rId35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96748" autoAdjust="0"/>
  </p:normalViewPr>
  <p:slideViewPr>
    <p:cSldViewPr>
      <p:cViewPr>
        <p:scale>
          <a:sx n="80" d="100"/>
          <a:sy n="80" d="100"/>
        </p:scale>
        <p:origin x="-211" y="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38"/>
    </p:cViewPr>
  </p:outlineViewPr>
  <p:notesTextViewPr>
    <p:cViewPr>
      <p:scale>
        <a:sx n="1" d="1"/>
        <a:sy n="1" d="1"/>
      </p:scale>
      <p:origin x="0" y="2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5659" cy="496411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6" y="3"/>
            <a:ext cx="2945659" cy="496411"/>
          </a:xfrm>
          <a:prstGeom prst="rect">
            <a:avLst/>
          </a:prstGeom>
        </p:spPr>
        <p:txBody>
          <a:bodyPr vert="horz" lIns="91413" tIns="45708" rIns="91413" bIns="45708" rtlCol="0"/>
          <a:lstStyle>
            <a:lvl1pPr algn="r">
              <a:defRPr sz="1200"/>
            </a:lvl1pPr>
          </a:lstStyle>
          <a:p>
            <a:fld id="{3BAF2433-65D6-4976-A461-8AE8D51E6450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8" rIns="91413" bIns="4570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1"/>
          </a:xfrm>
          <a:prstGeom prst="rect">
            <a:avLst/>
          </a:prstGeom>
        </p:spPr>
        <p:txBody>
          <a:bodyPr vert="horz" lIns="91413" tIns="45708" rIns="91413" bIns="4570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6411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6411"/>
          </a:xfrm>
          <a:prstGeom prst="rect">
            <a:avLst/>
          </a:prstGeom>
        </p:spPr>
        <p:txBody>
          <a:bodyPr vert="horz" lIns="91413" tIns="45708" rIns="91413" bIns="45708" rtlCol="0" anchor="b"/>
          <a:lstStyle>
            <a:lvl1pPr algn="r">
              <a:defRPr sz="1200"/>
            </a:lvl1pPr>
          </a:lstStyle>
          <a:p>
            <a:fld id="{74B6E7D2-BD8D-425F-8D22-A7B782075E1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43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319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283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33">
              <a:defRPr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76683-0B49-4D7D-AC30-4976C18985CA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8721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Y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Y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Y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178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A4219-F6DB-4918-8026-3F2A08FBF540}" type="slidenum">
              <a:rPr lang="de-DE"/>
              <a:pPr/>
              <a:t>18</a:t>
            </a:fld>
            <a:endParaRPr lang="de-DE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7417" y="4714185"/>
            <a:ext cx="5060491" cy="4469424"/>
          </a:xfrm>
        </p:spPr>
        <p:txBody>
          <a:bodyPr/>
          <a:lstStyle/>
          <a:p>
            <a:endParaRPr lang="en-GB" dirty="0"/>
          </a:p>
          <a:p>
            <a:endParaRPr lang="en-GB" dirty="0" smtClean="0"/>
          </a:p>
          <a:p>
            <a:pPr>
              <a:buFontTx/>
              <a:buNone/>
            </a:pPr>
            <a:r>
              <a:rPr lang="en-GB" b="1" dirty="0"/>
              <a:t> </a:t>
            </a:r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b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fr-FR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8642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726" indent="-2856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656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720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6784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3845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0909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035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51DBC6-517D-420D-987F-D12C83C79672}" type="slidenum">
              <a:rPr lang="de-DE" altLang="fr-FR" smtClean="0"/>
              <a:pPr eaLnBrk="1" hangingPunct="1">
                <a:spcBef>
                  <a:spcPct val="0"/>
                </a:spcBef>
              </a:pPr>
              <a:t>22</a:t>
            </a:fld>
            <a:endParaRPr lang="de-DE" alt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b="1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726" indent="-2856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2656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9720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6784" indent="-22853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3845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0909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7971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5035" indent="-22853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51DBC6-517D-420D-987F-D12C83C79672}" type="slidenum">
              <a:rPr lang="de-DE" altLang="fr-FR" smtClean="0"/>
              <a:pPr eaLnBrk="1" hangingPunct="1">
                <a:spcBef>
                  <a:spcPct val="0"/>
                </a:spcBef>
              </a:pPr>
              <a:t>23</a:t>
            </a:fld>
            <a:endParaRPr lang="de-DE" alt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FE888-2968-4BE5-83DE-86C2C4C0E022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464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965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4FADF8-B0BC-4922-9395-084E0EE88A28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7140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869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fr-FR" dirty="0" smtClean="0"/>
              <a:t>11</a:t>
            </a:r>
            <a:endParaRPr lang="fr-FR" dirty="0"/>
          </a:p>
        </p:txBody>
      </p:sp>
      <p:sp>
        <p:nvSpPr>
          <p:cNvPr id="5" name="Étoile à 5 branches 4"/>
          <p:cNvSpPr/>
          <p:nvPr/>
        </p:nvSpPr>
        <p:spPr>
          <a:xfrm>
            <a:off x="664192" y="7465992"/>
            <a:ext cx="285498" cy="3127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56528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922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Y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15300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40723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9704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6937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014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033">
              <a:defRPr/>
            </a:pPr>
            <a:endParaRPr lang="fr-FR" b="1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314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016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944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363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6E7D2-BD8D-425F-8D22-A7B782075E18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28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26CF-9C39-43DF-AA84-A980283CB2FC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29E2-6F01-439F-9BA9-379DFBE59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74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26CF-9C39-43DF-AA84-A980283CB2FC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29E2-6F01-439F-9BA9-379DFBE59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726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26CF-9C39-43DF-AA84-A980283CB2FC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29E2-6F01-439F-9BA9-379DFBE59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2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26CF-9C39-43DF-AA84-A980283CB2FC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29E2-6F01-439F-9BA9-379DFBE59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05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26CF-9C39-43DF-AA84-A980283CB2FC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29E2-6F01-439F-9BA9-379DFBE59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51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26CF-9C39-43DF-AA84-A980283CB2FC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29E2-6F01-439F-9BA9-379DFBE59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896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26CF-9C39-43DF-AA84-A980283CB2FC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29E2-6F01-439F-9BA9-379DFBE59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1617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26CF-9C39-43DF-AA84-A980283CB2FC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29E2-6F01-439F-9BA9-379DFBE59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0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26CF-9C39-43DF-AA84-A980283CB2FC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29E2-6F01-439F-9BA9-379DFBE59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55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26CF-9C39-43DF-AA84-A980283CB2FC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29E2-6F01-439F-9BA9-379DFBE59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15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26CF-9C39-43DF-AA84-A980283CB2FC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29E2-6F01-439F-9BA9-379DFBE59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18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E26CF-9C39-43DF-AA84-A980283CB2FC}" type="datetimeFigureOut">
              <a:rPr lang="fr-FR" smtClean="0"/>
              <a:pPr/>
              <a:t>24/11/2014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29E2-6F01-439F-9BA9-379DFBE598B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46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i.org.cn/portal/index.htm" TargetMode="External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hyperlink" Target="http://doi.airiti.com/index.html" TargetMode="External"/><Relationship Id="rId7" Type="http://schemas.openxmlformats.org/officeDocument/2006/relationships/hyperlink" Target="http://www.eidr.org/" TargetMode="External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atacite.org/" TargetMode="External"/><Relationship Id="rId11" Type="http://schemas.openxmlformats.org/officeDocument/2006/relationships/hyperlink" Target="http://publications.europa.eu/index_en.htm" TargetMode="External"/><Relationship Id="rId5" Type="http://schemas.openxmlformats.org/officeDocument/2006/relationships/hyperlink" Target="http://eng.oversea.cnki.net/" TargetMode="External"/><Relationship Id="rId15" Type="http://schemas.openxmlformats.org/officeDocument/2006/relationships/image" Target="../media/image46.png"/><Relationship Id="rId10" Type="http://schemas.openxmlformats.org/officeDocument/2006/relationships/hyperlink" Target="http://www.medra.org/" TargetMode="External"/><Relationship Id="rId19" Type="http://schemas.openxmlformats.org/officeDocument/2006/relationships/image" Target="../media/image50.png"/><Relationship Id="rId4" Type="http://schemas.openxmlformats.org/officeDocument/2006/relationships/hyperlink" Target="http://www.crossref.org/" TargetMode="External"/><Relationship Id="rId9" Type="http://schemas.openxmlformats.org/officeDocument/2006/relationships/hyperlink" Target="http://japanlinkcenter.org/jalc/" TargetMode="External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hyperlink" Target="https://mds.datacite.org/" TargetMode="External"/><Relationship Id="rId7" Type="http://schemas.openxmlformats.org/officeDocument/2006/relationships/hyperlink" Target="http://handle.net/resolver/index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ddons.mozilla.org/fr/firefox/addon/10820" TargetMode="External"/><Relationship Id="rId5" Type="http://schemas.openxmlformats.org/officeDocument/2006/relationships/hyperlink" Target="http://search.datacite.org/" TargetMode="External"/><Relationship Id="rId4" Type="http://schemas.openxmlformats.org/officeDocument/2006/relationships/hyperlink" Target="http://oai.datacite.org/" TargetMode="External"/><Relationship Id="rId9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rosscite.org/citeproc" TargetMode="External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ta.datacite.org/" TargetMode="External"/><Relationship Id="rId5" Type="http://schemas.openxmlformats.org/officeDocument/2006/relationships/hyperlink" Target="http://stats.datacite.org/" TargetMode="External"/><Relationship Id="rId4" Type="http://schemas.openxmlformats.org/officeDocument/2006/relationships/hyperlink" Target="http://test.datacite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chema.datacite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hyperlink" Target="http://www.datacite.org/repolist" TargetMode="External"/><Relationship Id="rId4" Type="http://schemas.openxmlformats.org/officeDocument/2006/relationships/hyperlink" Target="http://www.datacite.org/sites/default/files/Business_Models_Principles_v1.0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594/PANGAEA.724325" TargetMode="External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hyperlink" Target="http://dx.doi.org/10.1016/j.dsr.2008.08.009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gif"/><Relationship Id="rId21" Type="http://schemas.openxmlformats.org/officeDocument/2006/relationships/image" Target="../media/image27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gi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gif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eg"/><Relationship Id="rId9" Type="http://schemas.openxmlformats.org/officeDocument/2006/relationships/image" Target="../media/image15.gif"/><Relationship Id="rId14" Type="http://schemas.openxmlformats.org/officeDocument/2006/relationships/image" Target="../media/image20.jpe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fr-FR" sz="4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4400" b="1" dirty="0" smtClean="0">
                <a:solidFill>
                  <a:srgbClr val="0070C0"/>
                </a:solidFill>
              </a:rPr>
              <a:t>Services pour identifier et valoriser : enregistrement et exposition des métadonnées via </a:t>
            </a:r>
            <a:r>
              <a:rPr lang="fr-FR" sz="4400" b="1" dirty="0" err="1" smtClean="0">
                <a:solidFill>
                  <a:srgbClr val="0070C0"/>
                </a:solidFill>
              </a:rPr>
              <a:t>DataCite</a:t>
            </a:r>
            <a:endParaRPr lang="fr-FR" sz="4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fr-FR" sz="4800" dirty="0" smtClean="0">
                <a:solidFill>
                  <a:srgbClr val="0070C0"/>
                </a:solidFill>
              </a:rPr>
              <a:t>						 </a:t>
            </a:r>
            <a:r>
              <a:rPr lang="fr-FR" sz="2400" dirty="0" smtClean="0">
                <a:solidFill>
                  <a:srgbClr val="0070C0"/>
                </a:solidFill>
              </a:rPr>
              <a:t>Mohamed S. YAHIA</a:t>
            </a:r>
            <a:r>
              <a:rPr lang="fr-FR" sz="4800" dirty="0" smtClean="0">
                <a:solidFill>
                  <a:srgbClr val="0070C0"/>
                </a:solidFill>
              </a:rPr>
              <a:t>		</a:t>
            </a: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</a:t>
            </a:r>
          </a:p>
          <a:p>
            <a:pPr marL="0" indent="0" algn="ctr">
              <a:buNone/>
            </a:pPr>
            <a:r>
              <a:rPr lang="fr-FR" sz="4800" dirty="0" smtClean="0">
                <a:solidFill>
                  <a:srgbClr val="0070C0"/>
                </a:solidFill>
              </a:rPr>
              <a:t>                         </a:t>
            </a:r>
          </a:p>
          <a:p>
            <a:pPr marL="0" indent="0" algn="ctr">
              <a:buNone/>
            </a:pPr>
            <a:r>
              <a:rPr lang="fr-FR" sz="4800" dirty="0" smtClean="0">
                <a:solidFill>
                  <a:srgbClr val="0070C0"/>
                </a:solidFill>
              </a:rPr>
              <a:t> 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7" name="Image 6" descr="https://avatars3.githubusercontent.com/u/411326?v=2&amp;s=200"/>
          <p:cNvPicPr/>
          <p:nvPr/>
        </p:nvPicPr>
        <p:blipFill>
          <a:blip r:embed="rId3" cstate="print">
            <a:lum bright="-6000" contrast="-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72" y="5548343"/>
            <a:ext cx="792088" cy="809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http://eipl.cnrs-mrs.fr/img/logo-cnrs.jpg"/>
          <p:cNvPicPr/>
          <p:nvPr/>
        </p:nvPicPr>
        <p:blipFill>
          <a:blip r:embed="rId4" cstate="print">
            <a:lum bright="4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84" y="5557858"/>
            <a:ext cx="800100" cy="800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357950" y="5853902"/>
            <a:ext cx="88574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err="1" smtClean="0">
                <a:solidFill>
                  <a:schemeClr val="tx1"/>
                </a:solidFill>
              </a:rPr>
              <a:t>Inist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14704" y="5715016"/>
            <a:ext cx="3071834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Journée  Open 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Scientific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Data </a:t>
            </a:r>
          </a:p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Orsay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25/11/2014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Identifiant pérenne</a:t>
            </a:r>
            <a:endParaRPr lang="fr-FR" sz="4000" dirty="0">
              <a:solidFill>
                <a:srgbClr val="0070C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422730" y="1893571"/>
            <a:ext cx="8391001" cy="3347643"/>
            <a:chOff x="422730" y="1893571"/>
            <a:chExt cx="8391001" cy="3347643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422730" y="1893571"/>
              <a:ext cx="2392920" cy="2092042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 smtClean="0">
                  <a:solidFill>
                    <a:srgbClr val="002060"/>
                  </a:solidFill>
                </a:rPr>
                <a:t>- </a:t>
              </a:r>
              <a:r>
                <a:rPr lang="en-US" sz="1600" b="1" dirty="0" err="1" smtClean="0">
                  <a:solidFill>
                    <a:srgbClr val="002060"/>
                  </a:solidFill>
                </a:rPr>
                <a:t>Chaine</a:t>
              </a:r>
              <a:r>
                <a:rPr lang="en-US" sz="1600" b="1" dirty="0" smtClean="0">
                  <a:solidFill>
                    <a:srgbClr val="002060"/>
                  </a:solidFill>
                </a:rPr>
                <a:t> de </a:t>
              </a:r>
              <a:r>
                <a:rPr lang="en-US" sz="1600" b="1" dirty="0" err="1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caractères</a:t>
              </a:r>
              <a:endPara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16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URL</a:t>
              </a:r>
            </a:p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16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1600" dirty="0" err="1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nombres</a:t>
              </a:r>
              <a:r>
                <a:rPr lang="en-US" sz="16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de </a:t>
              </a:r>
              <a:r>
                <a:rPr lang="en-US" sz="1600" dirty="0" err="1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série</a:t>
              </a:r>
              <a:endPara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16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- </a:t>
              </a:r>
              <a:r>
                <a:rPr lang="en-US" sz="1600" dirty="0" err="1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noms</a:t>
              </a:r>
              <a:endPara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16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- addresses</a:t>
              </a:r>
            </a:p>
            <a:p>
              <a:pPr marL="0" lvl="1" defTabSz="622300">
                <a:lnSpc>
                  <a:spcPct val="90000"/>
                </a:lnSpc>
                <a:spcAft>
                  <a:spcPct val="15000"/>
                </a:spcAft>
                <a:defRPr/>
              </a:pPr>
              <a:r>
                <a:rPr lang="en-US" sz="1600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-….</a:t>
              </a:r>
              <a:endPara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à coins arrondis 5"/>
            <p:cNvSpPr/>
            <p:nvPr/>
          </p:nvSpPr>
          <p:spPr>
            <a:xfrm>
              <a:off x="3851438" y="1893571"/>
              <a:ext cx="2253952" cy="2095751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fr-FR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en-US" altLang="fr-FR" sz="1600" b="1" dirty="0" err="1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Personne</a:t>
              </a:r>
              <a:r>
                <a:rPr lang="en-US" altLang="fr-FR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/Institution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fr-FR" sz="1600" b="1" dirty="0" smtClean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 Objet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fr-FR" sz="1600" dirty="0" smtClean="0">
                  <a:solidFill>
                    <a:srgbClr val="002060"/>
                  </a:solidFill>
                  <a:latin typeface="Calibri" pitchFamily="34" charset="0"/>
                  <a:cs typeface="Calibri" panose="020F0502020204030204" pitchFamily="34" charset="0"/>
                </a:rPr>
                <a:t>     - images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fr-FR" sz="1600" dirty="0" smtClean="0">
                  <a:solidFill>
                    <a:srgbClr val="002060"/>
                  </a:solidFill>
                  <a:latin typeface="Calibri" pitchFamily="34" charset="0"/>
                  <a:cs typeface="Calibri" panose="020F0502020204030204" pitchFamily="34" charset="0"/>
                </a:rPr>
                <a:t>     - </a:t>
              </a:r>
              <a:r>
                <a:rPr lang="en-US" altLang="fr-FR" sz="1600" dirty="0" err="1" smtClean="0">
                  <a:solidFill>
                    <a:srgbClr val="002060"/>
                  </a:solidFill>
                  <a:latin typeface="Calibri" pitchFamily="34" charset="0"/>
                  <a:cs typeface="Calibri" panose="020F0502020204030204" pitchFamily="34" charset="0"/>
                </a:rPr>
                <a:t>textes</a:t>
              </a:r>
              <a:endParaRPr lang="en-US" altLang="fr-FR" sz="1600" dirty="0" smtClean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fr-FR" sz="1600" dirty="0" smtClean="0">
                  <a:solidFill>
                    <a:srgbClr val="002060"/>
                  </a:solidFill>
                  <a:latin typeface="Calibri" pitchFamily="34" charset="0"/>
                  <a:cs typeface="Calibri" panose="020F0502020204030204" pitchFamily="34" charset="0"/>
                </a:rPr>
                <a:t>     - datasets</a:t>
              </a: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fr-FR" sz="1600" dirty="0" smtClean="0">
                  <a:solidFill>
                    <a:srgbClr val="002060"/>
                  </a:solidFill>
                  <a:latin typeface="Calibri" pitchFamily="34" charset="0"/>
                  <a:cs typeface="Calibri" panose="020F0502020204030204" pitchFamily="34" charset="0"/>
                </a:rPr>
                <a:t>     - </a:t>
              </a:r>
              <a:r>
                <a:rPr lang="en-US" altLang="fr-FR" sz="1600" dirty="0" err="1" smtClean="0">
                  <a:solidFill>
                    <a:srgbClr val="002060"/>
                  </a:solidFill>
                  <a:latin typeface="Calibri" pitchFamily="34" charset="0"/>
                  <a:cs typeface="Calibri" panose="020F0502020204030204" pitchFamily="34" charset="0"/>
                </a:rPr>
                <a:t>fichiers</a:t>
              </a:r>
              <a:endParaRPr lang="en-US" altLang="fr-FR" sz="1600" dirty="0" smtClean="0">
                <a:solidFill>
                  <a:srgbClr val="002060"/>
                </a:solidFill>
                <a:latin typeface="Calibri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fr-FR" sz="1600" dirty="0" smtClean="0">
                  <a:solidFill>
                    <a:srgbClr val="002060"/>
                  </a:solidFill>
                  <a:latin typeface="Calibri" pitchFamily="34" charset="0"/>
                  <a:cs typeface="Calibri" panose="020F0502020204030204" pitchFamily="34" charset="0"/>
                </a:rPr>
                <a:t>     - ….</a:t>
              </a:r>
              <a:endParaRPr lang="en-US" altLang="fr-FR" dirty="0">
                <a:solidFill>
                  <a:srgbClr val="FFFFFF"/>
                </a:solidFill>
                <a:latin typeface="Calibri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7157547" y="2221355"/>
              <a:ext cx="1656184" cy="1602178"/>
            </a:xfrm>
            <a:prstGeom prst="ellipse">
              <a:avLst/>
            </a:prstGeom>
            <a:solidFill>
              <a:schemeClr val="accent1">
                <a:alpha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smtClean="0">
                  <a:solidFill>
                    <a:srgbClr val="002060"/>
                  </a:solidFill>
                </a:rPr>
                <a:t>Identifiants pérennes</a:t>
              </a:r>
              <a:endParaRPr lang="fr-FR" sz="1600" dirty="0">
                <a:solidFill>
                  <a:srgbClr val="002060"/>
                </a:solidFill>
              </a:endParaRPr>
            </a:p>
          </p:txBody>
        </p:sp>
        <p:sp>
          <p:nvSpPr>
            <p:cNvPr id="8" name="Égal 7"/>
            <p:cNvSpPr/>
            <p:nvPr/>
          </p:nvSpPr>
          <p:spPr>
            <a:xfrm>
              <a:off x="6149435" y="2587891"/>
              <a:ext cx="914400" cy="738591"/>
            </a:xfrm>
            <a:prstGeom prst="mathEqua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9" name="Accolade ouvrante 8"/>
            <p:cNvSpPr/>
            <p:nvPr/>
          </p:nvSpPr>
          <p:spPr>
            <a:xfrm rot="16200000">
              <a:off x="2889784" y="2741211"/>
              <a:ext cx="687502" cy="3359224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48071" y="4869160"/>
              <a:ext cx="4595169" cy="3720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/>
                <a:t>Gestion : Association permanente</a:t>
              </a:r>
              <a:endParaRPr lang="fr-FR" sz="2400" dirty="0"/>
            </a:p>
          </p:txBody>
        </p:sp>
        <p:sp>
          <p:nvSpPr>
            <p:cNvPr id="11" name="Flèche droite 10"/>
            <p:cNvSpPr/>
            <p:nvPr/>
          </p:nvSpPr>
          <p:spPr>
            <a:xfrm rot="19321128" flipV="1">
              <a:off x="5344212" y="4155985"/>
              <a:ext cx="2012363" cy="457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Plus 11"/>
            <p:cNvSpPr/>
            <p:nvPr/>
          </p:nvSpPr>
          <p:spPr>
            <a:xfrm>
              <a:off x="2853723" y="2499987"/>
              <a:ext cx="914400" cy="9144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146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285720" y="285728"/>
            <a:ext cx="8599990" cy="1368152"/>
          </a:xfrm>
          <a:prstGeom prst="round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000" b="1" dirty="0" smtClean="0">
                <a:solidFill>
                  <a:srgbClr val="0070C0"/>
                </a:solidFill>
              </a:rPr>
              <a:t>Types d’identifiants 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0482" y="1643050"/>
            <a:ext cx="85999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fr-FR" sz="3600" b="1" dirty="0" smtClean="0">
              <a:solidFill>
                <a:srgbClr val="0070C0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3600" b="1" dirty="0" smtClean="0">
                <a:solidFill>
                  <a:srgbClr val="0070C0"/>
                </a:solidFill>
              </a:rPr>
              <a:t>	Identifiants  auteurs</a:t>
            </a:r>
          </a:p>
          <a:p>
            <a:r>
              <a:rPr lang="fr-FR" sz="3600" dirty="0" smtClean="0">
                <a:solidFill>
                  <a:srgbClr val="0070C0"/>
                </a:solidFill>
              </a:rPr>
              <a:t>		</a:t>
            </a:r>
            <a:r>
              <a:rPr lang="fr-FR" sz="3600" dirty="0" err="1" smtClean="0">
                <a:solidFill>
                  <a:srgbClr val="0070C0"/>
                </a:solidFill>
              </a:rPr>
              <a:t>Idref</a:t>
            </a:r>
            <a:r>
              <a:rPr lang="fr-FR" sz="3600" dirty="0" smtClean="0">
                <a:solidFill>
                  <a:srgbClr val="0070C0"/>
                </a:solidFill>
              </a:rPr>
              <a:t>, DAI, ORCID, ISNI…</a:t>
            </a:r>
          </a:p>
          <a:p>
            <a:endParaRPr lang="fr-FR" sz="3200" dirty="0">
              <a:solidFill>
                <a:srgbClr val="0070C0"/>
              </a:solidFill>
            </a:endParaRPr>
          </a:p>
          <a:p>
            <a:endParaRPr lang="fr-FR" sz="3200" dirty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b="1" dirty="0" smtClean="0">
                <a:solidFill>
                  <a:srgbClr val="0070C0"/>
                </a:solidFill>
              </a:rPr>
              <a:t>	</a:t>
            </a:r>
            <a:r>
              <a:rPr lang="fr-FR" sz="3600" b="1" dirty="0" smtClean="0">
                <a:solidFill>
                  <a:srgbClr val="0070C0"/>
                </a:solidFill>
              </a:rPr>
              <a:t>Identifiants objets</a:t>
            </a:r>
          </a:p>
          <a:p>
            <a:r>
              <a:rPr lang="fr-FR" sz="3600" dirty="0" smtClean="0">
                <a:solidFill>
                  <a:srgbClr val="0070C0"/>
                </a:solidFill>
              </a:rPr>
              <a:t>		ARK, DOI, HANDLE, ISBN, ISSN…. </a:t>
            </a:r>
          </a:p>
          <a:p>
            <a:r>
              <a:rPr lang="fr-FR" sz="3200" dirty="0" smtClean="0">
                <a:solidFill>
                  <a:srgbClr val="0070C0"/>
                </a:solidFill>
              </a:rPr>
              <a:t> </a:t>
            </a:r>
            <a:endParaRPr lang="fr-F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02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Système DOI</a:t>
            </a:r>
            <a:endParaRPr lang="ar-SY" sz="4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system was announced at the Frankfurt Book Fair 1997</a:t>
            </a:r>
          </a:p>
          <a:p>
            <a:endParaRPr lang="fr-F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Développé et Géré par IDF</a:t>
            </a:r>
            <a:endParaRPr lang="ar-SY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The International DOI</a:t>
            </a:r>
            <a:r>
              <a:rPr lang="en-US" sz="4000" b="1" baseline="30000" dirty="0" smtClean="0">
                <a:solidFill>
                  <a:srgbClr val="0070C0"/>
                </a:solidFill>
              </a:rPr>
              <a:t>®</a:t>
            </a:r>
            <a:r>
              <a:rPr lang="en-US" sz="4000" b="1" dirty="0" smtClean="0">
                <a:solidFill>
                  <a:srgbClr val="0070C0"/>
                </a:solidFill>
              </a:rPr>
              <a:t> Foundation (IDF)</a:t>
            </a:r>
            <a:endParaRPr lang="ar-SY" sz="4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785926"/>
            <a:ext cx="8786874" cy="4643470"/>
          </a:xfrm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Création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: 1997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BUT :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Développer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et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gérer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le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système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DOI</a:t>
            </a:r>
          </a:p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IDF est partenaire technique du CNRI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 système DOI est basé sur l’infrastructure du </a:t>
            </a:r>
            <a:r>
              <a:rPr lang="fr-FR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Handle</a:t>
            </a: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System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est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déployé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par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une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fédération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d’Agences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d’Enregistrement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 système DOI est certifié ISO standard 26324 (2012) :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Spécification de syntaxe</a:t>
            </a:r>
          </a:p>
          <a:p>
            <a:pPr lvl="1"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Schéma métadonnées extensible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Garantie persistance</a:t>
            </a:r>
          </a:p>
          <a:p>
            <a:pPr>
              <a:buNone/>
            </a:pPr>
            <a:endParaRPr lang="ar-SY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Image 3" descr="DO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6215058"/>
            <a:ext cx="7858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072494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_tradnl" sz="4000" b="1" dirty="0" err="1" smtClean="0">
                <a:solidFill>
                  <a:srgbClr val="0070C0"/>
                </a:solidFill>
              </a:rPr>
              <a:t>Agences</a:t>
            </a:r>
            <a:r>
              <a:rPr lang="es-ES_tradnl" sz="4000" b="1" dirty="0" smtClean="0">
                <a:solidFill>
                  <a:srgbClr val="0070C0"/>
                </a:solidFill>
              </a:rPr>
              <a:t> </a:t>
            </a:r>
            <a:r>
              <a:rPr lang="es-ES_tradnl" sz="4000" b="1" dirty="0" err="1" smtClean="0">
                <a:solidFill>
                  <a:srgbClr val="0070C0"/>
                </a:solidFill>
              </a:rPr>
              <a:t>Enregistrement</a:t>
            </a:r>
            <a:r>
              <a:rPr lang="es-ES_tradnl" sz="4000" b="1" dirty="0" smtClean="0">
                <a:solidFill>
                  <a:srgbClr val="0070C0"/>
                </a:solidFill>
              </a:rPr>
              <a:t> de </a:t>
            </a:r>
            <a:r>
              <a:rPr lang="es-ES_tradnl" sz="4000" b="1" dirty="0" err="1" smtClean="0">
                <a:solidFill>
                  <a:srgbClr val="0070C0"/>
                </a:solidFill>
              </a:rPr>
              <a:t>DOIs</a:t>
            </a:r>
            <a:endParaRPr lang="ar-SY" sz="4000" dirty="0">
              <a:solidFill>
                <a:srgbClr val="0070C0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57158" y="1214422"/>
          <a:ext cx="8572560" cy="5444131"/>
        </p:xfrm>
        <a:graphic>
          <a:graphicData uri="http://schemas.openxmlformats.org/drawingml/2006/table">
            <a:tbl>
              <a:tblPr/>
              <a:tblGrid>
                <a:gridCol w="4286280"/>
                <a:gridCol w="4286280"/>
              </a:tblGrid>
              <a:tr h="45148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61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Arial"/>
                          <a:hlinkClick r:id="rId3"/>
                        </a:rPr>
                        <a:t>Airiti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Arial"/>
                          <a:hlinkClick r:id="rId3"/>
                        </a:rPr>
                        <a:t>, Inc.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9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Arial"/>
                          <a:hlinkClick r:id="rId4"/>
                        </a:rPr>
                        <a:t>CrossRef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996"/>
                    </a:solidFill>
                  </a:tcPr>
                </a:tc>
              </a:tr>
              <a:tr h="2828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42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0861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722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Arial"/>
                          <a:hlinkClick r:id="rId5"/>
                        </a:rPr>
                        <a:t>China National Knowledge Infrastructure (CNKI)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9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Arial"/>
                          <a:hlinkClick r:id="rId6"/>
                        </a:rPr>
                        <a:t>DataCite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996"/>
                    </a:solidFill>
                  </a:tcPr>
                </a:tc>
              </a:tr>
              <a:tr h="2828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42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0861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722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Arial"/>
                          <a:hlinkClick r:id="rId7"/>
                        </a:rPr>
                        <a:t>EIDR (Entertainment Identifier Registry)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9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Arial"/>
                          <a:hlinkClick r:id="rId8"/>
                        </a:rPr>
                        <a:t>ISTIC (The Institute of Scientific and Technical Information of China)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996"/>
                    </a:solidFill>
                  </a:tcPr>
                </a:tc>
              </a:tr>
              <a:tr h="2828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42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0861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722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Arial"/>
                          <a:hlinkClick r:id="rId9"/>
                        </a:rPr>
                        <a:t>JaLC (Japan Link Center)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9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Arial"/>
                          <a:hlinkClick r:id="rId10"/>
                        </a:rPr>
                        <a:t>mEDRA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Arial"/>
                          <a:hlinkClick r:id="rId10"/>
                        </a:rPr>
                        <a:t> (Multilingual European DOI Registration Agency)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996"/>
                    </a:solidFill>
                  </a:tcPr>
                </a:tc>
              </a:tr>
              <a:tr h="28289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dirty="0">
                        <a:latin typeface="Calibri"/>
                        <a:ea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42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08612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  <a:tr h="308612">
                <a:tc gridSpan="2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Arial"/>
                          <a:hlinkClick r:id="rId11"/>
                        </a:rPr>
                        <a:t>OP (Publications Office of the European Union)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99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Y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7" name="Image 7" descr="Airiti Logo">
            <a:hlinkClick r:id="rId3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57356" y="2071678"/>
            <a:ext cx="1285884" cy="492204"/>
          </a:xfrm>
          <a:prstGeom prst="rect">
            <a:avLst/>
          </a:prstGeom>
          <a:noFill/>
        </p:spPr>
      </p:pic>
      <p:pic>
        <p:nvPicPr>
          <p:cNvPr id="2056" name="Image 8" descr="crossreff_logo_red">
            <a:hlinkClick r:id="rId4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15074" y="2071678"/>
            <a:ext cx="1428760" cy="476253"/>
          </a:xfrm>
          <a:prstGeom prst="rect">
            <a:avLst/>
          </a:prstGeom>
          <a:noFill/>
        </p:spPr>
      </p:pic>
      <p:pic>
        <p:nvPicPr>
          <p:cNvPr id="2055" name="Image 9" descr="CNKI LOGO">
            <a:hlinkClick r:id="rId5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14480" y="3357562"/>
            <a:ext cx="1583542" cy="500066"/>
          </a:xfrm>
          <a:prstGeom prst="rect">
            <a:avLst/>
          </a:prstGeom>
          <a:noFill/>
        </p:spPr>
      </p:pic>
      <p:pic>
        <p:nvPicPr>
          <p:cNvPr id="2054" name="Image 10" descr="DataCite Logo">
            <a:hlinkClick r:id="rId6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00826" y="3143248"/>
            <a:ext cx="714380" cy="704175"/>
          </a:xfrm>
          <a:prstGeom prst="rect">
            <a:avLst/>
          </a:prstGeom>
          <a:noFill/>
        </p:spPr>
      </p:pic>
      <p:pic>
        <p:nvPicPr>
          <p:cNvPr id="2053" name="Image 11" descr="EIDR Logo">
            <a:hlinkClick r:id="rId7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428728" y="4500570"/>
            <a:ext cx="2143140" cy="500066"/>
          </a:xfrm>
          <a:prstGeom prst="rect">
            <a:avLst/>
          </a:prstGeom>
          <a:noFill/>
        </p:spPr>
      </p:pic>
      <p:pic>
        <p:nvPicPr>
          <p:cNvPr id="2052" name="Image 12" descr="ISTIC Logo">
            <a:hlinkClick r:id="rId8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43636" y="4500570"/>
            <a:ext cx="1285884" cy="520198"/>
          </a:xfrm>
          <a:prstGeom prst="rect">
            <a:avLst/>
          </a:prstGeom>
          <a:noFill/>
        </p:spPr>
      </p:pic>
      <p:pic>
        <p:nvPicPr>
          <p:cNvPr id="2051" name="Image 13" descr="JaLC Logo">
            <a:hlinkClick r:id="rId9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85918" y="5786453"/>
            <a:ext cx="1857388" cy="433391"/>
          </a:xfrm>
          <a:prstGeom prst="rect">
            <a:avLst/>
          </a:prstGeom>
          <a:noFill/>
        </p:spPr>
      </p:pic>
      <p:pic>
        <p:nvPicPr>
          <p:cNvPr id="2050" name="Image 14" descr="mEDRA Logo">
            <a:hlinkClick r:id="rId10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357950" y="5786454"/>
            <a:ext cx="1071570" cy="428628"/>
          </a:xfrm>
          <a:prstGeom prst="rect">
            <a:avLst/>
          </a:prstGeom>
          <a:noFill/>
        </p:spPr>
      </p:pic>
      <p:pic>
        <p:nvPicPr>
          <p:cNvPr id="2049" name="Image 15" descr="OP Logo">
            <a:hlinkClick r:id="rId11"/>
          </p:cNvPr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929058" y="6622255"/>
            <a:ext cx="1571636" cy="235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-108520" y="0"/>
            <a:ext cx="925252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600" b="1" dirty="0" err="1" smtClean="0">
                <a:solidFill>
                  <a:srgbClr val="0070C0"/>
                </a:solidFill>
              </a:rPr>
              <a:t>DataCite</a:t>
            </a:r>
            <a:endParaRPr lang="fr-FR" sz="6600" b="1" dirty="0" smtClean="0">
              <a:solidFill>
                <a:srgbClr val="0070C0"/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en-US" altLang="fr-FR" sz="4400" b="1" dirty="0" smtClean="0">
              <a:solidFill>
                <a:srgbClr val="0070C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fr-FR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</a:rPr>
              <a:t> des DOIs</a:t>
            </a:r>
          </a:p>
          <a:p>
            <a:pPr algn="ctr">
              <a:spcBef>
                <a:spcPct val="0"/>
              </a:spcBef>
              <a:buNone/>
            </a:pPr>
            <a:endParaRPr lang="en-US" altLang="fr-FR" sz="4400" b="1" dirty="0" smtClean="0">
              <a:solidFill>
                <a:srgbClr val="0070C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fr-FR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</a:rPr>
              <a:t>Pour identifier et </a:t>
            </a:r>
            <a:r>
              <a:rPr lang="en-US" altLang="fr-FR" sz="4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</a:rPr>
              <a:t>valoriser</a:t>
            </a:r>
            <a:r>
              <a:rPr lang="en-US" altLang="fr-FR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en-US" altLang="fr-FR" sz="4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</a:rPr>
              <a:t>vos</a:t>
            </a:r>
            <a:r>
              <a:rPr lang="en-US" altLang="fr-FR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</a:rPr>
              <a:t> </a:t>
            </a:r>
            <a:r>
              <a:rPr lang="en-US" altLang="fr-FR" sz="4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</a:rPr>
              <a:t>données</a:t>
            </a:r>
            <a:endParaRPr lang="fr-FR" sz="4400" b="1" dirty="0">
              <a:solidFill>
                <a:srgbClr val="0070C0"/>
              </a:solidFill>
            </a:endParaRPr>
          </a:p>
        </p:txBody>
      </p:sp>
      <p:pic>
        <p:nvPicPr>
          <p:cNvPr id="5" name="Picture 7" descr="Logo1"/>
          <p:cNvPicPr>
            <a:picLocks noChangeAspect="1" noChangeArrowheads="1"/>
          </p:cNvPicPr>
          <p:nvPr/>
        </p:nvPicPr>
        <p:blipFill>
          <a:blip r:embed="rId3" cstate="print">
            <a:lum bright="10000" contrast="2000"/>
          </a:blip>
          <a:srcRect/>
          <a:stretch>
            <a:fillRect/>
          </a:stretch>
        </p:blipFill>
        <p:spPr bwMode="auto">
          <a:xfrm>
            <a:off x="142844" y="142852"/>
            <a:ext cx="1500198" cy="1443587"/>
          </a:xfrm>
          <a:prstGeom prst="rect">
            <a:avLst/>
          </a:prstGeom>
          <a:solidFill>
            <a:schemeClr val="accent1">
              <a:lumMod val="40000"/>
              <a:lumOff val="60000"/>
              <a:alpha val="87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b="1" dirty="0" err="1" smtClean="0">
                <a:solidFill>
                  <a:srgbClr val="0070C0"/>
                </a:solidFill>
              </a:rPr>
              <a:t>DOIs</a:t>
            </a:r>
            <a:r>
              <a:rPr lang="fr-FR" sz="4000" b="1" dirty="0" smtClean="0">
                <a:solidFill>
                  <a:srgbClr val="0070C0"/>
                </a:solidFill>
              </a:rPr>
              <a:t> pour les Données ?  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  <a:noFill/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fr-FR" sz="2300" dirty="0" smtClean="0">
                <a:solidFill>
                  <a:srgbClr val="0070C0"/>
                </a:solidFill>
              </a:rPr>
              <a:t>					Publications    </a:t>
            </a:r>
          </a:p>
          <a:p>
            <a:pPr lvl="1">
              <a:buNone/>
            </a:pPr>
            <a:endParaRPr lang="fr-FR" sz="23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solidFill>
                  <a:srgbClr val="0070C0"/>
                </a:solidFill>
              </a:rPr>
              <a:t>Jeux de Données </a:t>
            </a:r>
            <a:r>
              <a:rPr lang="fr-FR" sz="2700" dirty="0" smtClean="0">
                <a:solidFill>
                  <a:srgbClr val="0070C0"/>
                </a:solidFill>
              </a:rPr>
              <a:t>	</a:t>
            </a:r>
          </a:p>
          <a:p>
            <a:pPr>
              <a:buNone/>
            </a:pPr>
            <a:r>
              <a:rPr lang="fr-FR" sz="2700" dirty="0" smtClean="0">
                <a:solidFill>
                  <a:srgbClr val="0070C0"/>
                </a:solidFill>
              </a:rPr>
              <a:t>					Autres jeux de Données </a:t>
            </a:r>
          </a:p>
          <a:p>
            <a:pPr>
              <a:buFont typeface="Wingdings" pitchFamily="2" charset="2"/>
              <a:buChar char="Ø"/>
            </a:pPr>
            <a:r>
              <a:rPr lang="fr-FR" sz="2800" dirty="0" smtClean="0">
                <a:solidFill>
                  <a:srgbClr val="0070C0"/>
                </a:solidFill>
              </a:rPr>
              <a:t> Facilite l’accès aux Données de Recherche </a:t>
            </a:r>
          </a:p>
          <a:p>
            <a:pPr>
              <a:buNone/>
            </a:pPr>
            <a:r>
              <a:rPr lang="fr-FR" sz="2800" dirty="0" smtClean="0">
                <a:solidFill>
                  <a:srgbClr val="0070C0"/>
                </a:solidFill>
              </a:rPr>
              <a:t>	sur le web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rgbClr val="0070C0"/>
                </a:solidFill>
              </a:rPr>
              <a:t> Encourage l’acceptabilité </a:t>
            </a:r>
            <a:r>
              <a:rPr lang="fr-FR" sz="2800" dirty="0">
                <a:solidFill>
                  <a:srgbClr val="0070C0"/>
                </a:solidFill>
              </a:rPr>
              <a:t>des </a:t>
            </a:r>
            <a:r>
              <a:rPr lang="fr-FR" sz="2800" dirty="0" smtClean="0">
                <a:solidFill>
                  <a:srgbClr val="0070C0"/>
                </a:solidFill>
              </a:rPr>
              <a:t>Données de Recherche comme contributions </a:t>
            </a:r>
            <a:r>
              <a:rPr lang="fr-FR" sz="2800" dirty="0">
                <a:solidFill>
                  <a:srgbClr val="0070C0"/>
                </a:solidFill>
              </a:rPr>
              <a:t>légitimes </a:t>
            </a:r>
            <a:r>
              <a:rPr lang="fr-FR" sz="2800" dirty="0" smtClean="0">
                <a:solidFill>
                  <a:srgbClr val="0070C0"/>
                </a:solidFill>
              </a:rPr>
              <a:t>et </a:t>
            </a:r>
            <a:r>
              <a:rPr lang="fr-FR" sz="2800" dirty="0" err="1" smtClean="0">
                <a:solidFill>
                  <a:srgbClr val="0070C0"/>
                </a:solidFill>
              </a:rPr>
              <a:t>citables</a:t>
            </a:r>
            <a:r>
              <a:rPr lang="fr-FR" sz="2800" dirty="0" smtClean="0">
                <a:solidFill>
                  <a:srgbClr val="0070C0"/>
                </a:solidFill>
              </a:rPr>
              <a:t> aux </a:t>
            </a:r>
            <a:r>
              <a:rPr lang="fr-FR" sz="2800" dirty="0">
                <a:solidFill>
                  <a:srgbClr val="0070C0"/>
                </a:solidFill>
              </a:rPr>
              <a:t>progrès de la science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800" dirty="0" smtClean="0">
                <a:solidFill>
                  <a:srgbClr val="0070C0"/>
                </a:solidFill>
              </a:rPr>
              <a:t> Fait </a:t>
            </a:r>
            <a:r>
              <a:rPr lang="fr-FR" sz="2800" dirty="0">
                <a:solidFill>
                  <a:srgbClr val="0070C0"/>
                </a:solidFill>
              </a:rPr>
              <a:t>partie des bonnes pratiques d’archivage </a:t>
            </a:r>
            <a:r>
              <a:rPr lang="fr-FR" sz="2800" dirty="0" smtClean="0">
                <a:solidFill>
                  <a:srgbClr val="0070C0"/>
                </a:solidFill>
              </a:rPr>
              <a:t>des données, permettant la validation des résultats, </a:t>
            </a:r>
            <a:r>
              <a:rPr lang="fr-FR" sz="2800" dirty="0">
                <a:solidFill>
                  <a:srgbClr val="0070C0"/>
                </a:solidFill>
              </a:rPr>
              <a:t>le contrôle des données et leur réutilisation </a:t>
            </a:r>
            <a:r>
              <a:rPr lang="fr-FR" sz="2800" dirty="0" smtClean="0">
                <a:solidFill>
                  <a:srgbClr val="0070C0"/>
                </a:solidFill>
              </a:rPr>
              <a:t>future </a:t>
            </a:r>
            <a:endParaRPr lang="fr-FR" sz="2800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16" name="Image 15" descr="outlook setting, web acces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643314"/>
            <a:ext cx="928694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ccolade fermante 7"/>
          <p:cNvSpPr/>
          <p:nvPr/>
        </p:nvSpPr>
        <p:spPr>
          <a:xfrm>
            <a:off x="6786578" y="2857496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r-FR"/>
          </a:p>
        </p:txBody>
      </p:sp>
      <p:pic>
        <p:nvPicPr>
          <p:cNvPr id="9" name="il_fi" descr="http://www.signals.fr/media/catalog/product/cache/1/image/9df78eab33525d08d6e5fb8d27136e95/f/i/file_11_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95204">
            <a:off x="3185321" y="1673383"/>
            <a:ext cx="942973" cy="72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www.signals.fr/media/catalog/product/cache/1/image/9df78eab33525d08d6e5fb8d27136e95/f/i/file_11_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8719">
            <a:off x="3300518" y="2479231"/>
            <a:ext cx="942973" cy="72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9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35729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de-DE" b="1" dirty="0" err="1">
                <a:solidFill>
                  <a:srgbClr val="0070C0"/>
                </a:solidFill>
              </a:rPr>
              <a:t>DataCite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571612"/>
            <a:ext cx="8501122" cy="5143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Memorandum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Understanding, Paris,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fevrier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2009</a:t>
            </a:r>
          </a:p>
          <a:p>
            <a:pPr>
              <a:buFont typeface="Wingdings" pitchFamily="2" charset="2"/>
              <a:buChar char="Ø"/>
            </a:pP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Crée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officiellement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le 1</a:t>
            </a:r>
            <a:r>
              <a:rPr lang="de-DE" sz="26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ier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décembre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2009 à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Londres</a:t>
            </a:r>
            <a:endParaRPr lang="de-DE" sz="2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Consortium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global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porté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par des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institutions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locales</a:t>
            </a:r>
            <a:endParaRPr lang="de-DE" sz="2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Dédié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à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l‘amélioration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l‘infrastructure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académique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autour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des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jeux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données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et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autres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informations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non-textuelles</a:t>
            </a:r>
            <a:endParaRPr lang="de-DE" sz="2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Destiné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à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travailler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avec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des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centres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données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et des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institutions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qui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maintiennent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des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données</a:t>
            </a:r>
            <a:endParaRPr lang="de-DE" sz="2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Fournit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les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standars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workflows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et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bonnes</a:t>
            </a:r>
            <a:r>
              <a:rPr lang="de-DE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pratiques</a:t>
            </a:r>
            <a:endParaRPr lang="de-DE" sz="2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>
              <a:buNone/>
            </a:pPr>
            <a:endParaRPr lang="de-DE" dirty="0"/>
          </a:p>
          <a:p>
            <a:pPr lvl="1">
              <a:buNone/>
            </a:pPr>
            <a:endParaRPr lang="de-DE" sz="3200" dirty="0"/>
          </a:p>
          <a:p>
            <a:pPr lvl="1">
              <a:buFontTx/>
              <a:buNone/>
            </a:pPr>
            <a:endParaRPr lang="fr-FR" dirty="0"/>
          </a:p>
        </p:txBody>
      </p:sp>
      <p:pic>
        <p:nvPicPr>
          <p:cNvPr id="5" name="Image 4" descr="Structure de DataCit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43050"/>
            <a:ext cx="8215370" cy="507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286808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Infrastructure </a:t>
            </a:r>
            <a:r>
              <a:rPr lang="de-DE" b="1" dirty="0" err="1" smtClean="0">
                <a:solidFill>
                  <a:srgbClr val="0070C0"/>
                </a:solidFill>
              </a:rPr>
              <a:t>technique</a:t>
            </a:r>
            <a:r>
              <a:rPr lang="de-DE" b="1" dirty="0" smtClean="0">
                <a:solidFill>
                  <a:srgbClr val="0070C0"/>
                </a:solidFill>
              </a:rPr>
              <a:t> de </a:t>
            </a:r>
            <a:r>
              <a:rPr lang="de-DE" b="1" dirty="0" err="1" smtClean="0">
                <a:solidFill>
                  <a:srgbClr val="0070C0"/>
                </a:solidFill>
              </a:rPr>
              <a:t>DataCite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GB" sz="2400" b="1" dirty="0" smtClean="0"/>
              <a:t> </a:t>
            </a:r>
            <a:r>
              <a:rPr lang="en-GB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l‘Agence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GB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d’Enregistrement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DataCite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: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s-ES_tradn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Supporte</a:t>
            </a:r>
            <a:r>
              <a:rPr lang="es-ES_tradn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_tradn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l'infrastructure</a:t>
            </a:r>
            <a:r>
              <a:rPr lang="es-ES_tradnl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es-ES_tradnl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résolution</a:t>
            </a:r>
            <a:endParaRPr lang="en-GB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Maintient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une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base de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métadonnées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consultable et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moissonable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Gère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les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identifiants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sur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le long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terme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Etablit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et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partage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les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bonnes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pratiques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en-GB" sz="2400" dirty="0"/>
          </a:p>
          <a:p>
            <a:pPr>
              <a:buFontTx/>
              <a:buNone/>
            </a:pP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 </a:t>
            </a:r>
            <a:r>
              <a:rPr lang="en-GB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Editeurs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(centres de </a:t>
            </a:r>
            <a:r>
              <a:rPr lang="en-GB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données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établissement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en-GB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recherche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créateur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en-GB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données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en-GB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sont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responsable</a:t>
            </a: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 :</a:t>
            </a:r>
            <a:endParaRPr lang="en-GB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Assurance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Qualité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Stockage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et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accéssibilité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du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contenu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Création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des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identifiants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Création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et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mise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à jour des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métadonnées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571472" y="1643050"/>
            <a:ext cx="8072494" cy="4860543"/>
            <a:chOff x="285720" y="1214422"/>
            <a:chExt cx="8072494" cy="4860543"/>
          </a:xfrm>
        </p:grpSpPr>
        <p:pic>
          <p:nvPicPr>
            <p:cNvPr id="8" name="Picture 2" descr="d:\leblanc\Bureau\Captur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1214422"/>
              <a:ext cx="7660284" cy="4860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à coins arrondis 8"/>
            <p:cNvSpPr/>
            <p:nvPr/>
          </p:nvSpPr>
          <p:spPr>
            <a:xfrm>
              <a:off x="928662" y="3357562"/>
              <a:ext cx="1500473" cy="972109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Centre données</a:t>
              </a:r>
              <a:endParaRPr lang="fr-FR" sz="1200" b="1" dirty="0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3428992" y="3429000"/>
              <a:ext cx="1214446" cy="83323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err="1" smtClean="0"/>
                <a:t>Metadata</a:t>
              </a:r>
              <a:r>
                <a:rPr lang="fr-FR" sz="1200" b="1" dirty="0" smtClean="0"/>
                <a:t> Store  (MDS)</a:t>
              </a:r>
              <a:endParaRPr lang="fr-FR" sz="1200" b="1" dirty="0"/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5786446" y="3357562"/>
              <a:ext cx="1357322" cy="857257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Serveurs </a:t>
              </a:r>
              <a:r>
                <a:rPr lang="fr-FR" sz="1200" b="1" dirty="0" err="1" smtClean="0"/>
                <a:t>Handle</a:t>
              </a:r>
              <a:endParaRPr lang="fr-FR" sz="1200" b="1" dirty="0"/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5715008" y="4714884"/>
              <a:ext cx="1410921" cy="857255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/>
                <a:t>Registre  </a:t>
              </a:r>
              <a:r>
                <a:rPr lang="fr-FR" sz="1200" b="1" dirty="0" err="1" smtClean="0"/>
                <a:t>Handle</a:t>
              </a:r>
              <a:endParaRPr lang="fr-FR" sz="1200" b="1" dirty="0" smtClean="0"/>
            </a:p>
            <a:p>
              <a:pPr algn="ctr"/>
              <a:r>
                <a:rPr lang="fr-FR" sz="1200" b="1" dirty="0" smtClean="0"/>
                <a:t>global</a:t>
              </a:r>
              <a:endParaRPr lang="fr-FR" sz="1200" b="1" dirty="0"/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5643570" y="5715848"/>
              <a:ext cx="1312740" cy="35864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 smtClean="0">
                  <a:solidFill>
                    <a:schemeClr val="tx1"/>
                  </a:solidFill>
                </a:rPr>
                <a:t>Système </a:t>
              </a:r>
              <a:r>
                <a:rPr lang="fr-FR" sz="1200" b="1" dirty="0" err="1" smtClean="0">
                  <a:solidFill>
                    <a:schemeClr val="tx1"/>
                  </a:solidFill>
                </a:rPr>
                <a:t>Handle</a:t>
              </a:r>
              <a:endParaRPr lang="fr-FR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83620" y="2571744"/>
              <a:ext cx="2574594" cy="2777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b="1" dirty="0">
                  <a:solidFill>
                    <a:schemeClr val="tx1"/>
                  </a:solidFill>
                </a:rPr>
                <a:t>Résolution DOI (ex. via </a:t>
              </a:r>
              <a:r>
                <a:rPr lang="fr-FR" sz="1200" b="1" dirty="0" smtClean="0">
                  <a:solidFill>
                    <a:schemeClr val="tx1"/>
                  </a:solidFill>
                </a:rPr>
                <a:t>dx.doi.org)</a:t>
              </a:r>
              <a:endParaRPr lang="fr-FR" sz="1200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428860" y="3972134"/>
              <a:ext cx="10606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/>
                <a:t>Création DOI,</a:t>
              </a:r>
            </a:p>
            <a:p>
              <a:pPr algn="ctr"/>
              <a:r>
                <a:rPr lang="fr-FR" sz="1200" b="1" dirty="0" smtClean="0"/>
                <a:t>Stockage </a:t>
              </a:r>
            </a:p>
            <a:p>
              <a:pPr algn="ctr"/>
              <a:r>
                <a:rPr lang="fr-FR" sz="1200" b="1" dirty="0" smtClean="0"/>
                <a:t>métadonnées</a:t>
              </a:r>
              <a:endParaRPr lang="fr-FR" sz="1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de-DE" sz="4000" b="1" dirty="0" smtClean="0">
                <a:solidFill>
                  <a:srgbClr val="0070C0"/>
                </a:solidFill>
              </a:rPr>
              <a:t>Infrastructure </a:t>
            </a:r>
            <a:r>
              <a:rPr lang="fr-FR" sz="4000" b="1" dirty="0" smtClean="0">
                <a:solidFill>
                  <a:srgbClr val="0070C0"/>
                </a:solidFill>
              </a:rPr>
              <a:t>sociale </a:t>
            </a:r>
            <a:r>
              <a:rPr lang="de-DE" sz="4000" b="1" dirty="0" smtClean="0">
                <a:solidFill>
                  <a:srgbClr val="0070C0"/>
                </a:solidFill>
              </a:rPr>
              <a:t>de </a:t>
            </a:r>
            <a:r>
              <a:rPr lang="de-DE" sz="4000" b="1" dirty="0" err="1" smtClean="0">
                <a:solidFill>
                  <a:srgbClr val="0070C0"/>
                </a:solidFill>
              </a:rPr>
              <a:t>DataCite</a:t>
            </a:r>
            <a:endParaRPr lang="fr-FR" sz="4000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</a:rPr>
              <a:t>Groupes de travail: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</a:rPr>
              <a:t>Business Practices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err="1" smtClean="0">
                <a:solidFill>
                  <a:srgbClr val="0070C0"/>
                </a:solidFill>
              </a:rPr>
              <a:t>Criteria</a:t>
            </a:r>
            <a:r>
              <a:rPr lang="fr-FR" b="1" dirty="0" smtClean="0">
                <a:solidFill>
                  <a:srgbClr val="0070C0"/>
                </a:solidFill>
              </a:rPr>
              <a:t> for Data </a:t>
            </a:r>
            <a:r>
              <a:rPr lang="fr-FR" b="1" dirty="0" err="1" smtClean="0">
                <a:solidFill>
                  <a:srgbClr val="0070C0"/>
                </a:solidFill>
              </a:rPr>
              <a:t>Centers</a:t>
            </a:r>
            <a:endParaRPr lang="fr-FR" b="1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</a:rPr>
              <a:t>Identifier </a:t>
            </a:r>
            <a:r>
              <a:rPr lang="fr-FR" b="1" dirty="0" err="1" smtClean="0">
                <a:solidFill>
                  <a:srgbClr val="0070C0"/>
                </a:solidFill>
              </a:rPr>
              <a:t>Syntax</a:t>
            </a:r>
            <a:endParaRPr lang="fr-FR" b="1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b="1" dirty="0" err="1" smtClean="0">
                <a:solidFill>
                  <a:srgbClr val="0070C0"/>
                </a:solidFill>
              </a:rPr>
              <a:t>Metadata</a:t>
            </a:r>
            <a:endParaRPr lang="fr-FR" b="1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rgbClr val="0070C0"/>
                </a:solidFill>
              </a:rPr>
              <a:t>Services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err="1" smtClean="0">
                <a:solidFill>
                  <a:srgbClr val="0070C0"/>
                </a:solidFill>
              </a:rPr>
              <a:t>Special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Datasets</a:t>
            </a:r>
            <a:endParaRPr lang="fr-FR" b="1" dirty="0" smtClean="0">
              <a:solidFill>
                <a:srgbClr val="0070C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fr-FR" b="1" dirty="0" err="1" smtClean="0">
                <a:solidFill>
                  <a:srgbClr val="0070C0"/>
                </a:solidFill>
              </a:rPr>
              <a:t>Technical</a:t>
            </a:r>
            <a:r>
              <a:rPr lang="fr-FR" b="1" dirty="0" smtClean="0">
                <a:solidFill>
                  <a:srgbClr val="0070C0"/>
                </a:solidFill>
              </a:rPr>
              <a:t> Infrastructure</a:t>
            </a:r>
          </a:p>
          <a:p>
            <a:pPr lvl="1">
              <a:buFont typeface="Wingdings" pitchFamily="2" charset="2"/>
              <a:buChar char="Ø"/>
            </a:pPr>
            <a:endParaRPr lang="fr-FR" dirty="0" smtClean="0"/>
          </a:p>
          <a:p>
            <a:pPr lvl="1">
              <a:buFont typeface="Wingdings" pitchFamily="2" charset="2"/>
              <a:buChar char="Ø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èche droite 8"/>
          <p:cNvSpPr/>
          <p:nvPr/>
        </p:nvSpPr>
        <p:spPr>
          <a:xfrm>
            <a:off x="1428728" y="55721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214678" y="5429264"/>
            <a:ext cx="4214842" cy="7858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2800" b="1" dirty="0" smtClean="0">
                <a:solidFill>
                  <a:srgbClr val="0070C0"/>
                </a:solidFill>
              </a:rPr>
              <a:t>Gestion des Données de  Recherche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Vers une science ouverte</a:t>
            </a:r>
            <a:r>
              <a:rPr lang="fr-FR" sz="3600" b="1" dirty="0" smtClean="0">
                <a:solidFill>
                  <a:srgbClr val="0070C0"/>
                </a:solidFill>
              </a:rPr>
              <a:t/>
            </a:r>
            <a:br>
              <a:rPr lang="fr-FR" sz="3600" b="1" dirty="0" smtClean="0">
                <a:solidFill>
                  <a:srgbClr val="0070C0"/>
                </a:solidFill>
              </a:rPr>
            </a:br>
            <a:r>
              <a:rPr lang="fr-FR" sz="2800" b="1" dirty="0" smtClean="0">
                <a:solidFill>
                  <a:srgbClr val="0070C0"/>
                </a:solidFill>
              </a:rPr>
              <a:t>(e-science et 4 </a:t>
            </a:r>
            <a:r>
              <a:rPr lang="fr-FR" sz="2800" b="1" baseline="30000" dirty="0" err="1" smtClean="0">
                <a:solidFill>
                  <a:srgbClr val="0070C0"/>
                </a:solidFill>
              </a:rPr>
              <a:t>eme</a:t>
            </a:r>
            <a:r>
              <a:rPr lang="fr-FR" sz="2800" b="1" dirty="0" smtClean="0">
                <a:solidFill>
                  <a:srgbClr val="0070C0"/>
                </a:solidFill>
              </a:rPr>
              <a:t> paradigme?)</a:t>
            </a:r>
            <a:endParaRPr lang="fr-FR" sz="28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3000" b="1" dirty="0" smtClean="0">
                <a:solidFill>
                  <a:srgbClr val="0070C0"/>
                </a:solidFill>
              </a:rPr>
              <a:t>Explosion des données scientifiques numérique (déluge de données ou </a:t>
            </a:r>
            <a:r>
              <a:rPr lang="fr-FR" sz="3000" b="1" dirty="0" err="1" smtClean="0">
                <a:solidFill>
                  <a:srgbClr val="0070C0"/>
                </a:solidFill>
              </a:rPr>
              <a:t>big</a:t>
            </a:r>
            <a:r>
              <a:rPr lang="fr-FR" sz="3000" b="1" dirty="0" smtClean="0">
                <a:solidFill>
                  <a:srgbClr val="0070C0"/>
                </a:solidFill>
              </a:rPr>
              <a:t> data)</a:t>
            </a:r>
          </a:p>
          <a:p>
            <a:pPr>
              <a:buFont typeface="Wingdings" pitchFamily="2" charset="2"/>
              <a:buChar char="Ø"/>
            </a:pPr>
            <a:r>
              <a:rPr lang="fr-FR" sz="3000" b="1" dirty="0" smtClean="0">
                <a:solidFill>
                  <a:srgbClr val="0070C0"/>
                </a:solidFill>
              </a:rPr>
              <a:t>Hétérogènes,  complexes, dispersées</a:t>
            </a:r>
          </a:p>
          <a:p>
            <a:pPr>
              <a:buFont typeface="Wingdings" pitchFamily="2" charset="2"/>
              <a:buChar char="Ø"/>
            </a:pPr>
            <a:r>
              <a:rPr lang="fr-FR" sz="3000" b="1" dirty="0" smtClean="0">
                <a:solidFill>
                  <a:srgbClr val="0070C0"/>
                </a:solidFill>
              </a:rPr>
              <a:t>Préoccupation de la communauté scientifique :</a:t>
            </a:r>
          </a:p>
          <a:p>
            <a:pPr lvl="1">
              <a:buFont typeface="Wingdings" pitchFamily="2" charset="2"/>
              <a:buChar char="Ø"/>
            </a:pPr>
            <a:r>
              <a:rPr lang="fr-FR" sz="2600" b="1" dirty="0" smtClean="0">
                <a:solidFill>
                  <a:srgbClr val="0070C0"/>
                </a:solidFill>
              </a:rPr>
              <a:t>Accès à ces données et leur valorisation</a:t>
            </a:r>
          </a:p>
          <a:p>
            <a:pPr lvl="3">
              <a:buFont typeface="Wingdings" pitchFamily="2" charset="2"/>
              <a:buChar char="Ø"/>
            </a:pPr>
            <a:r>
              <a:rPr lang="fr-FR" sz="2400" dirty="0" smtClean="0">
                <a:solidFill>
                  <a:srgbClr val="0070C0"/>
                </a:solidFill>
              </a:rPr>
              <a:t>Environs 90 % des données de recherche stockées sur infrastructures locales (disque dur, CD,…)</a:t>
            </a:r>
          </a:p>
        </p:txBody>
      </p:sp>
      <p:pic>
        <p:nvPicPr>
          <p:cNvPr id="7" name="Imag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8143932" cy="5072098"/>
          </a:xfrm>
          <a:prstGeom prst="rect">
            <a:avLst/>
          </a:prstGeom>
          <a:noFill/>
        </p:spPr>
      </p:pic>
      <p:pic>
        <p:nvPicPr>
          <p:cNvPr id="11" name="Imag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357298"/>
            <a:ext cx="8143932" cy="5500702"/>
          </a:xfrm>
          <a:prstGeom prst="rect">
            <a:avLst/>
          </a:prstGeom>
          <a:noFill/>
        </p:spPr>
      </p:pic>
      <p:pic>
        <p:nvPicPr>
          <p:cNvPr id="12" name="Image 1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571612"/>
            <a:ext cx="8286808" cy="5286388"/>
          </a:xfrm>
          <a:prstGeom prst="rect">
            <a:avLst/>
          </a:prstGeom>
          <a:noFill/>
        </p:spPr>
      </p:pic>
      <p:pic>
        <p:nvPicPr>
          <p:cNvPr id="16" name="il_fi" descr="http://image.slidesharecdn.com/1404153tu-140506095010-phpapp01/95/your-research-data-management-with-the-support-of-3tudatacentrum-2-638.jpg?cb=1399387982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643026"/>
            <a:ext cx="8072494" cy="521497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9" name="Image 18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500174"/>
            <a:ext cx="8572528" cy="5357826"/>
          </a:xfrm>
          <a:prstGeom prst="rect">
            <a:avLst/>
          </a:prstGeom>
          <a:noFill/>
        </p:spPr>
      </p:pic>
      <p:pic>
        <p:nvPicPr>
          <p:cNvPr id="20" name="Image 1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6198" y="1357298"/>
            <a:ext cx="8715436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85728"/>
            <a:ext cx="607223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144463"/>
            <a:ext cx="8499503" cy="667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42852"/>
            <a:ext cx="871543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0"/>
            <a:ext cx="84296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C:\Users\merwan\Pictures\Collaboration_datacite_odi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5" y="1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à coins arrondis 10"/>
          <p:cNvSpPr/>
          <p:nvPr/>
        </p:nvSpPr>
        <p:spPr>
          <a:xfrm>
            <a:off x="214282" y="142852"/>
            <a:ext cx="8786874" cy="671514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r-FR" altLang="fr-FR" sz="2800" b="1" dirty="0" smtClean="0">
                <a:solidFill>
                  <a:srgbClr val="0070C0"/>
                </a:solidFill>
              </a:rPr>
              <a:t>Implications dans des groupes / organismes </a:t>
            </a:r>
          </a:p>
          <a:p>
            <a:r>
              <a:rPr lang="fr-FR" altLang="fr-FR" sz="28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altLang="fr-FR" sz="2600" dirty="0" err="1" smtClean="0">
                <a:solidFill>
                  <a:srgbClr val="0070C0"/>
                </a:solidFill>
              </a:rPr>
              <a:t>European</a:t>
            </a:r>
            <a:r>
              <a:rPr lang="fr-FR" altLang="fr-FR" sz="2600" dirty="0" smtClean="0">
                <a:solidFill>
                  <a:srgbClr val="0070C0"/>
                </a:solidFill>
              </a:rPr>
              <a:t> Persistant Identifier Consortium (EPIC) </a:t>
            </a:r>
          </a:p>
          <a:p>
            <a:pPr>
              <a:buFont typeface="Wingdings" pitchFamily="2" charset="2"/>
              <a:buChar char="Ø"/>
            </a:pPr>
            <a:r>
              <a:rPr lang="fr-FR" altLang="fr-FR" sz="2600" dirty="0" smtClean="0">
                <a:solidFill>
                  <a:srgbClr val="0070C0"/>
                </a:solidFill>
              </a:rPr>
              <a:t>CODATA/ICSTI </a:t>
            </a:r>
            <a:r>
              <a:rPr lang="fr-FR" altLang="fr-FR" sz="2600" dirty="0" err="1" smtClean="0">
                <a:solidFill>
                  <a:srgbClr val="0070C0"/>
                </a:solidFill>
              </a:rPr>
              <a:t>Working</a:t>
            </a:r>
            <a:r>
              <a:rPr lang="fr-FR" altLang="fr-FR" sz="2600" dirty="0" smtClean="0">
                <a:solidFill>
                  <a:srgbClr val="0070C0"/>
                </a:solidFill>
              </a:rPr>
              <a:t> Group on Data Citation</a:t>
            </a:r>
          </a:p>
          <a:p>
            <a:pPr>
              <a:buFont typeface="Wingdings" pitchFamily="2" charset="2"/>
              <a:buChar char="Ø"/>
            </a:pPr>
            <a:r>
              <a:rPr lang="fr-FR" altLang="fr-FR" sz="2600" dirty="0" err="1" smtClean="0">
                <a:solidFill>
                  <a:srgbClr val="0070C0"/>
                </a:solidFill>
              </a:rPr>
              <a:t>Datacitation</a:t>
            </a:r>
            <a:r>
              <a:rPr lang="fr-FR" altLang="fr-FR" sz="2600" dirty="0" smtClean="0">
                <a:solidFill>
                  <a:srgbClr val="0070C0"/>
                </a:solidFill>
              </a:rPr>
              <a:t> </a:t>
            </a:r>
            <a:r>
              <a:rPr lang="fr-FR" altLang="fr-FR" sz="2600" dirty="0" err="1" smtClean="0">
                <a:solidFill>
                  <a:srgbClr val="0070C0"/>
                </a:solidFill>
              </a:rPr>
              <a:t>synthesis</a:t>
            </a:r>
            <a:r>
              <a:rPr lang="fr-FR" altLang="fr-FR" sz="2600" dirty="0" smtClean="0">
                <a:solidFill>
                  <a:srgbClr val="0070C0"/>
                </a:solidFill>
              </a:rPr>
              <a:t> Group </a:t>
            </a:r>
          </a:p>
          <a:p>
            <a:pPr>
              <a:buFont typeface="Wingdings" pitchFamily="2" charset="2"/>
              <a:buChar char="Ø"/>
            </a:pPr>
            <a:r>
              <a:rPr lang="fr-FR" altLang="fr-FR" sz="2600" dirty="0" err="1" smtClean="0">
                <a:solidFill>
                  <a:srgbClr val="0070C0"/>
                </a:solidFill>
              </a:rPr>
              <a:t>Research</a:t>
            </a:r>
            <a:r>
              <a:rPr lang="fr-FR" altLang="fr-FR" sz="2600" dirty="0" smtClean="0">
                <a:solidFill>
                  <a:srgbClr val="0070C0"/>
                </a:solidFill>
              </a:rPr>
              <a:t> Data Alliance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</a:rPr>
              <a:t>re3data.org and </a:t>
            </a:r>
            <a:r>
              <a:rPr lang="en-US" sz="2800" dirty="0" err="1" smtClean="0">
                <a:solidFill>
                  <a:srgbClr val="0070C0"/>
                </a:solidFill>
              </a:rPr>
              <a:t>Databib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endParaRPr lang="fr-FR" altLang="fr-FR" sz="2600" dirty="0" smtClean="0">
              <a:solidFill>
                <a:srgbClr val="0070C0"/>
              </a:solidFill>
            </a:endParaRPr>
          </a:p>
          <a:p>
            <a:endParaRPr lang="fr-FR" altLang="fr-FR" sz="2800" dirty="0" smtClean="0">
              <a:solidFill>
                <a:srgbClr val="0070C0"/>
              </a:solidFill>
            </a:endParaRPr>
          </a:p>
          <a:p>
            <a:r>
              <a:rPr lang="fr-FR" altLang="fr-FR" sz="2800" b="1" dirty="0" smtClean="0">
                <a:solidFill>
                  <a:srgbClr val="0070C0"/>
                </a:solidFill>
              </a:rPr>
              <a:t>Projets européens</a:t>
            </a:r>
          </a:p>
          <a:p>
            <a:endParaRPr lang="fr-FR" altLang="fr-FR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altLang="fr-FR" sz="2600" dirty="0" err="1" smtClean="0">
                <a:solidFill>
                  <a:srgbClr val="0070C0"/>
                </a:solidFill>
              </a:rPr>
              <a:t>OpenAIREplus</a:t>
            </a:r>
            <a:r>
              <a:rPr lang="fr-FR" altLang="fr-FR" sz="2600" dirty="0" smtClean="0">
                <a:solidFill>
                  <a:srgbClr val="0070C0"/>
                </a:solidFill>
              </a:rPr>
              <a:t> </a:t>
            </a:r>
            <a:r>
              <a:rPr lang="fr-FR" altLang="fr-FR" sz="2600" dirty="0" err="1" smtClean="0">
                <a:solidFill>
                  <a:srgbClr val="0070C0"/>
                </a:solidFill>
              </a:rPr>
              <a:t>project</a:t>
            </a:r>
            <a:endParaRPr lang="fr-FR" altLang="fr-FR" sz="26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fr-FR" altLang="fr-FR" sz="2600" dirty="0" smtClean="0">
                <a:solidFill>
                  <a:srgbClr val="0070C0"/>
                </a:solidFill>
              </a:rPr>
              <a:t>ODIN </a:t>
            </a:r>
            <a:r>
              <a:rPr lang="fr-FR" altLang="fr-FR" sz="2600" dirty="0" err="1" smtClean="0">
                <a:solidFill>
                  <a:srgbClr val="0070C0"/>
                </a:solidFill>
              </a:rPr>
              <a:t>project</a:t>
            </a:r>
            <a:r>
              <a:rPr lang="fr-FR" altLang="fr-FR" sz="2600" dirty="0" smtClean="0">
                <a:solidFill>
                  <a:srgbClr val="0070C0"/>
                </a:solidFill>
              </a:rPr>
              <a:t> (ORCID and </a:t>
            </a:r>
            <a:r>
              <a:rPr lang="fr-FR" altLang="fr-FR" sz="2600" dirty="0" err="1" smtClean="0">
                <a:solidFill>
                  <a:srgbClr val="0070C0"/>
                </a:solidFill>
              </a:rPr>
              <a:t>DataCite</a:t>
            </a:r>
            <a:r>
              <a:rPr lang="fr-FR" altLang="fr-FR" sz="2600" dirty="0" smtClean="0">
                <a:solidFill>
                  <a:srgbClr val="0070C0"/>
                </a:solidFill>
              </a:rPr>
              <a:t> </a:t>
            </a:r>
            <a:r>
              <a:rPr lang="fr-FR" altLang="fr-FR" sz="2600" dirty="0" err="1" smtClean="0">
                <a:solidFill>
                  <a:srgbClr val="0070C0"/>
                </a:solidFill>
              </a:rPr>
              <a:t>Interoperability</a:t>
            </a:r>
            <a:r>
              <a:rPr lang="fr-FR" altLang="fr-FR" sz="2600" dirty="0" smtClean="0">
                <a:solidFill>
                  <a:srgbClr val="0070C0"/>
                </a:solidFill>
              </a:rPr>
              <a:t> </a:t>
            </a:r>
          </a:p>
          <a:p>
            <a:r>
              <a:rPr lang="fr-FR" altLang="fr-FR" sz="2600" dirty="0" smtClean="0">
                <a:solidFill>
                  <a:srgbClr val="0070C0"/>
                </a:solidFill>
              </a:rPr>
              <a:t>    Network)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6474" y="1340768"/>
            <a:ext cx="8893175" cy="540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fr-FR" sz="2600" b="1" kern="1200" dirty="0" err="1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DataCite</a:t>
            </a:r>
            <a:r>
              <a:rPr lang="fr-FR" sz="2600" b="1" kern="1200" dirty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fr-FR" sz="2600" b="1" kern="1200" dirty="0" err="1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Metadata</a:t>
            </a:r>
            <a:r>
              <a:rPr lang="fr-FR" sz="2600" b="1" kern="1200" dirty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 Store (MDS)</a:t>
            </a:r>
            <a:r>
              <a:rPr lang="fr-FR" sz="2800" b="1" kern="1200" dirty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fr-FR" sz="12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2200" kern="1200" dirty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         </a:t>
            </a:r>
            <a:r>
              <a:rPr lang="fr-FR" sz="2200" kern="1200" dirty="0" smtClean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plateforme de création de </a:t>
            </a:r>
            <a:r>
              <a:rPr lang="fr-FR" sz="2200" kern="1200" dirty="0" err="1" smtClean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DOIs</a:t>
            </a:r>
            <a:r>
              <a:rPr lang="fr-FR" sz="2200" kern="1200" dirty="0" smtClean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fr-FR" sz="2200" kern="1200" dirty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et enregistrement des </a:t>
            </a:r>
            <a:r>
              <a:rPr lang="fr-FR" sz="2200" kern="1200" dirty="0" smtClean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métadonnées</a:t>
            </a:r>
          </a:p>
          <a:p>
            <a:pPr>
              <a:spcAft>
                <a:spcPts val="0"/>
              </a:spcAft>
            </a:pPr>
            <a:r>
              <a:rPr lang="fr-FR" sz="2200" dirty="0" smtClean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     </a:t>
            </a:r>
            <a:r>
              <a:rPr lang="fr-FR" sz="2200" kern="1200" dirty="0" smtClean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fr-FR" sz="2200" dirty="0" smtClean="0">
                <a:solidFill>
                  <a:srgbClr val="0070C0"/>
                </a:solidFill>
                <a:latin typeface="Calibri"/>
                <a:ea typeface="Times New Roman"/>
                <a:cs typeface="Times New Roman"/>
              </a:rPr>
              <a:t>   </a:t>
            </a:r>
            <a:r>
              <a:rPr lang="fr-FR" sz="2200" kern="1200" dirty="0" smtClean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associées</a:t>
            </a:r>
            <a:r>
              <a:rPr lang="fr-FR" sz="1200" kern="12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	</a:t>
            </a:r>
            <a:r>
              <a:rPr lang="fr-FR" sz="1200" kern="1200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				</a:t>
            </a:r>
            <a:r>
              <a:rPr lang="de-DE" i="1" u="sng" dirty="0" smtClean="0">
                <a:solidFill>
                  <a:srgbClr val="000000"/>
                </a:solidFill>
                <a:ea typeface="Times New Roman"/>
                <a:cs typeface="Times New Roman"/>
                <a:hlinkClick r:id="rId3"/>
              </a:rPr>
              <a:t>https</a:t>
            </a:r>
            <a:r>
              <a:rPr lang="de-DE" i="1" u="sng" dirty="0">
                <a:solidFill>
                  <a:srgbClr val="000000"/>
                </a:solidFill>
                <a:ea typeface="Times New Roman"/>
                <a:cs typeface="Times New Roman"/>
                <a:hlinkClick r:id="rId3"/>
              </a:rPr>
              <a:t>://mds.datacite.org</a:t>
            </a:r>
            <a:r>
              <a:rPr lang="de-DE" i="1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i="1" u="sng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de-DE" i="1" u="sng" dirty="0">
                <a:solidFill>
                  <a:srgbClr val="003366"/>
                </a:solidFill>
                <a:ea typeface="Times New Roman"/>
                <a:cs typeface="Times New Roman"/>
              </a:rPr>
              <a:t> </a:t>
            </a:r>
            <a:r>
              <a:rPr lang="de-DE" i="1" u="sng" dirty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endParaRPr lang="fr-FR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2400" kern="1200" dirty="0">
                <a:solidFill>
                  <a:srgbClr val="003366"/>
                </a:solidFill>
                <a:effectLst/>
                <a:latin typeface="Calibri"/>
                <a:ea typeface="Times New Roman"/>
                <a:cs typeface="Times New Roman"/>
              </a:rPr>
              <a:t>	</a:t>
            </a:r>
            <a:r>
              <a:rPr lang="fr-FR" sz="2400" kern="1200" dirty="0">
                <a:solidFill>
                  <a:srgbClr val="376092"/>
                </a:solidFill>
                <a:effectLst/>
                <a:latin typeface="Calibri"/>
                <a:ea typeface="Times New Roman"/>
                <a:cs typeface="Times New Roman"/>
              </a:rPr>
              <a:t>               </a:t>
            </a:r>
            <a:r>
              <a:rPr lang="fr-FR" sz="2400" kern="1200" dirty="0" smtClean="0">
                <a:solidFill>
                  <a:srgbClr val="376092"/>
                </a:solidFill>
                <a:effectLst/>
                <a:latin typeface="Calibri"/>
                <a:ea typeface="Times New Roman"/>
                <a:cs typeface="Times New Roman"/>
              </a:rPr>
              <a:t>            </a:t>
            </a: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fr-FR" sz="2600" b="1" kern="1200" dirty="0" err="1" smtClean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DataCite</a:t>
            </a:r>
            <a:r>
              <a:rPr lang="fr-FR" sz="2600" b="1" kern="1200" dirty="0" smtClean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fr-FR" sz="2600" b="1" kern="1200" dirty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OAI Provider</a:t>
            </a:r>
            <a:endParaRPr lang="fr-FR" sz="1200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r-FR" sz="1800" kern="1200" dirty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fr-FR" sz="1800" kern="1200" dirty="0" smtClean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       </a:t>
            </a:r>
            <a:r>
              <a:rPr lang="fr-FR" sz="2200" kern="1200" dirty="0" smtClean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Exposition </a:t>
            </a:r>
            <a:r>
              <a:rPr lang="fr-FR" sz="2200" kern="1200" dirty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des métadonnées de </a:t>
            </a:r>
            <a:r>
              <a:rPr lang="fr-FR" sz="2200" kern="1200" dirty="0" err="1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DataCite</a:t>
            </a:r>
            <a:r>
              <a:rPr lang="fr-FR" sz="2200" kern="1200" dirty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fr-FR" sz="2200" kern="1200" dirty="0" smtClean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pour moissonnage en </a:t>
            </a:r>
            <a:r>
              <a:rPr lang="fr-FR" sz="2200" kern="1200" dirty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OAI-PMH</a:t>
            </a:r>
            <a:r>
              <a:rPr lang="fr-FR" sz="2800" kern="1200" dirty="0">
                <a:solidFill>
                  <a:srgbClr val="0070C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r>
              <a:rPr lang="fr-FR" sz="1800" b="1" kern="1200" dirty="0">
                <a:solidFill>
                  <a:srgbClr val="003366"/>
                </a:solidFill>
                <a:effectLst/>
                <a:latin typeface="Calibri"/>
                <a:ea typeface="Times New Roman"/>
                <a:cs typeface="Times New Roman"/>
              </a:rPr>
              <a:t>						</a:t>
            </a:r>
            <a:r>
              <a:rPr lang="de-DE" i="1" u="sng" dirty="0" smtClean="0">
                <a:solidFill>
                  <a:srgbClr val="000000"/>
                </a:solidFill>
                <a:ea typeface="Times New Roman"/>
                <a:cs typeface="Times New Roman"/>
                <a:hlinkClick r:id="rId4"/>
              </a:rPr>
              <a:t>http</a:t>
            </a:r>
            <a:r>
              <a:rPr lang="de-DE" i="1" u="sng" dirty="0">
                <a:solidFill>
                  <a:srgbClr val="000000"/>
                </a:solidFill>
                <a:ea typeface="Times New Roman"/>
                <a:cs typeface="Times New Roman"/>
                <a:hlinkClick r:id="rId4"/>
              </a:rPr>
              <a:t>://oai.datacite.org</a:t>
            </a:r>
            <a:r>
              <a:rPr lang="fr-FR" sz="1800" b="1" kern="1200" dirty="0" smtClean="0">
                <a:solidFill>
                  <a:srgbClr val="003366"/>
                </a:solidFill>
                <a:effectLst/>
                <a:latin typeface="Calibri"/>
                <a:ea typeface="Times New Roman"/>
                <a:cs typeface="Times New Roman"/>
              </a:rPr>
              <a:t>                                                           </a:t>
            </a:r>
          </a:p>
          <a:p>
            <a:pPr>
              <a:spcAft>
                <a:spcPts val="0"/>
              </a:spcAft>
            </a:pPr>
            <a:endParaRPr lang="fr-FR" b="1" dirty="0" smtClean="0">
              <a:solidFill>
                <a:srgbClr val="003366"/>
              </a:solidFill>
              <a:latin typeface="Calibri"/>
              <a:ea typeface="Calibri"/>
              <a:cs typeface="Times New Roman"/>
            </a:endParaRPr>
          </a:p>
          <a:p>
            <a:pPr marL="457200" indent="-457200">
              <a:spcAft>
                <a:spcPts val="0"/>
              </a:spcAft>
              <a:buFont typeface="Wingdings" pitchFamily="2" charset="2"/>
              <a:buChar char="Ø"/>
            </a:pPr>
            <a:r>
              <a:rPr lang="en-US" sz="2600" b="1" kern="1200" dirty="0" err="1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DataCite</a:t>
            </a:r>
            <a:r>
              <a:rPr lang="en-US" sz="2600" b="1" kern="1200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600" b="1" kern="1200" dirty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Metadata </a:t>
            </a:r>
            <a:r>
              <a:rPr lang="en-US" sz="2600" b="1" kern="1200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Search</a:t>
            </a:r>
          </a:p>
          <a:p>
            <a:pPr lvl="1"/>
            <a:r>
              <a:rPr lang="fr-FR" sz="2200" dirty="0" smtClean="0">
                <a:solidFill>
                  <a:srgbClr val="0070C0"/>
                </a:solidFill>
                <a:ea typeface="Times New Roman"/>
                <a:cs typeface="Times New Roman"/>
              </a:rPr>
              <a:t>Recherche </a:t>
            </a:r>
            <a:r>
              <a:rPr lang="fr-FR" sz="2200" dirty="0">
                <a:solidFill>
                  <a:srgbClr val="0070C0"/>
                </a:solidFill>
                <a:ea typeface="Times New Roman"/>
                <a:cs typeface="Times New Roman"/>
              </a:rPr>
              <a:t>des métadonnées associées aux jeux de </a:t>
            </a:r>
            <a:r>
              <a:rPr lang="fr-FR" sz="2200" dirty="0" smtClean="0">
                <a:solidFill>
                  <a:srgbClr val="0070C0"/>
                </a:solidFill>
                <a:ea typeface="Times New Roman"/>
                <a:cs typeface="Times New Roman"/>
              </a:rPr>
              <a:t>données enregistrées dans </a:t>
            </a:r>
            <a:r>
              <a:rPr lang="fr-FR" sz="2200" dirty="0" err="1" smtClean="0">
                <a:solidFill>
                  <a:srgbClr val="0070C0"/>
                </a:solidFill>
                <a:ea typeface="Times New Roman"/>
                <a:cs typeface="Times New Roman"/>
              </a:rPr>
              <a:t>DataCite</a:t>
            </a:r>
            <a:r>
              <a:rPr lang="fr-FR" sz="2200" dirty="0" smtClean="0">
                <a:solidFill>
                  <a:srgbClr val="0070C0"/>
                </a:solidFill>
                <a:ea typeface="Times New Roman"/>
                <a:cs typeface="Times New Roman"/>
              </a:rPr>
              <a:t>. Résolution de </a:t>
            </a:r>
            <a:r>
              <a:rPr lang="fr-FR" sz="2200" dirty="0" err="1" smtClean="0">
                <a:solidFill>
                  <a:srgbClr val="0070C0"/>
                </a:solidFill>
                <a:ea typeface="Times New Roman"/>
                <a:cs typeface="Times New Roman"/>
              </a:rPr>
              <a:t>DOIs</a:t>
            </a:r>
            <a:r>
              <a:rPr lang="fr-FR" sz="2200" dirty="0" smtClean="0">
                <a:solidFill>
                  <a:srgbClr val="0070C0"/>
                </a:solidFill>
                <a:ea typeface="Times New Roman"/>
                <a:cs typeface="Times New Roman"/>
              </a:rPr>
              <a:t>		</a:t>
            </a:r>
            <a:r>
              <a:rPr lang="de-DE" i="1" u="sng" dirty="0" smtClean="0">
                <a:solidFill>
                  <a:srgbClr val="0070C0"/>
                </a:solidFill>
                <a:ea typeface="Times New Roman"/>
                <a:cs typeface="Times New Roman"/>
                <a:hlinkClick r:id="rId5"/>
              </a:rPr>
              <a:t>http</a:t>
            </a:r>
            <a:r>
              <a:rPr lang="de-DE" i="1" u="sng" dirty="0">
                <a:solidFill>
                  <a:srgbClr val="0070C0"/>
                </a:solidFill>
                <a:ea typeface="Times New Roman"/>
                <a:cs typeface="Times New Roman"/>
                <a:hlinkClick r:id="rId5"/>
              </a:rPr>
              <a:t>://</a:t>
            </a:r>
            <a:r>
              <a:rPr lang="de-DE" i="1" u="sng" dirty="0" smtClean="0">
                <a:solidFill>
                  <a:srgbClr val="0070C0"/>
                </a:solidFill>
                <a:ea typeface="Times New Roman"/>
                <a:cs typeface="Times New Roman"/>
                <a:hlinkClick r:id="rId5"/>
              </a:rPr>
              <a:t>search.datacite.org</a:t>
            </a:r>
            <a:r>
              <a:rPr lang="de-DE" i="1" u="sng" dirty="0" smtClean="0">
                <a:solidFill>
                  <a:srgbClr val="0070C0"/>
                </a:solidFill>
                <a:ea typeface="Times New Roman"/>
                <a:cs typeface="Times New Roman"/>
              </a:rPr>
              <a:t>    </a:t>
            </a:r>
          </a:p>
          <a:p>
            <a:pPr>
              <a:spcAft>
                <a:spcPts val="0"/>
              </a:spcAft>
            </a:pPr>
            <a:r>
              <a:rPr lang="de-DE" i="1" u="sng" dirty="0" smtClean="0">
                <a:solidFill>
                  <a:srgbClr val="0070C0"/>
                </a:solidFill>
                <a:ea typeface="Times New Roman"/>
                <a:cs typeface="Times New Roman"/>
              </a:rPr>
              <a:t>  </a:t>
            </a:r>
          </a:p>
          <a:p>
            <a:pPr>
              <a:spcAft>
                <a:spcPts val="0"/>
              </a:spcAft>
            </a:pPr>
            <a:endParaRPr lang="de-DE" sz="700" i="1" u="sng" dirty="0" smtClean="0">
              <a:solidFill>
                <a:srgbClr val="0070C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endParaRPr lang="fr-FR" sz="700" dirty="0" smtClean="0"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fr-FR" sz="800" dirty="0" smtClean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100" dirty="0" smtClean="0">
                <a:effectLst/>
                <a:latin typeface="Calibri"/>
                <a:ea typeface="Calibri"/>
                <a:cs typeface="Times New Roman"/>
              </a:rPr>
              <a:t>                     </a:t>
            </a:r>
            <a:endParaRPr lang="fr-FR" sz="1100" dirty="0">
              <a:effectLst/>
              <a:latin typeface="Calibri"/>
              <a:ea typeface="Calibri"/>
              <a:cs typeface="Times New Roman"/>
            </a:endParaRPr>
          </a:p>
          <a:p>
            <a:pPr algn="r">
              <a:spcAft>
                <a:spcPts val="0"/>
              </a:spcAft>
            </a:pPr>
            <a:r>
              <a:rPr lang="en-US" sz="2400" kern="1200" dirty="0">
                <a:solidFill>
                  <a:srgbClr val="376092"/>
                </a:solidFill>
                <a:effectLst/>
                <a:latin typeface="Calibri"/>
                <a:ea typeface="Times New Roman"/>
                <a:cs typeface="Times New Roman"/>
              </a:rPr>
              <a:t>		</a:t>
            </a:r>
            <a:r>
              <a:rPr lang="en-US" sz="2800" kern="1200" dirty="0">
                <a:solidFill>
                  <a:srgbClr val="003366"/>
                </a:solidFill>
                <a:effectLst/>
                <a:latin typeface="Calibri"/>
                <a:ea typeface="Times New Roman"/>
                <a:cs typeface="Times New Roman"/>
              </a:rPr>
              <a:t>		</a:t>
            </a:r>
            <a:endParaRPr lang="fr-F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-5230" y="0"/>
            <a:ext cx="9144000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4000" b="1" dirty="0" smtClean="0">
                <a:solidFill>
                  <a:srgbClr val="0070C0"/>
                </a:solidFill>
              </a:rPr>
              <a:t>Services </a:t>
            </a:r>
            <a:r>
              <a:rPr lang="fr-FR" altLang="fr-FR" sz="4000" b="1" dirty="0" err="1" smtClean="0">
                <a:solidFill>
                  <a:srgbClr val="0070C0"/>
                </a:solidFill>
              </a:rPr>
              <a:t>DataCite</a:t>
            </a:r>
            <a:endParaRPr lang="fr-FR" altLang="fr-FR" sz="4000" b="1" dirty="0" smtClean="0">
              <a:solidFill>
                <a:srgbClr val="0070C0"/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63080" y="5000636"/>
            <a:ext cx="8280920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Résolution directe par navigateurs : ajouter les plug-in</a:t>
            </a:r>
            <a:endParaRPr lang="fr-FR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Firefox : </a:t>
            </a:r>
            <a:r>
              <a:rPr lang="de-DE" sz="2400" i="1" u="sng" dirty="0" smtClean="0">
                <a:solidFill>
                  <a:srgbClr val="000000"/>
                </a:solidFill>
                <a:ea typeface="Times New Roman"/>
                <a:cs typeface="Times New Roman"/>
                <a:hlinkClick r:id="rId4"/>
              </a:rPr>
              <a:t>http </a:t>
            </a:r>
            <a:r>
              <a:rPr lang="en-US" sz="2400" i="1" u="sng" dirty="0" smtClean="0">
                <a:solidFill>
                  <a:schemeClr val="bg1"/>
                </a:solidFill>
                <a:hlinkClick r:id="rId6"/>
              </a:rPr>
              <a:t>://addons.mozilla.org/fr/firefox/addon/10820</a:t>
            </a:r>
            <a:r>
              <a:rPr lang="en-US" sz="2400" i="1" dirty="0" smtClean="0">
                <a:solidFill>
                  <a:schemeClr val="bg1"/>
                </a:solidFill>
              </a:rPr>
              <a:t/>
            </a:r>
            <a:br>
              <a:rPr lang="en-US" sz="2400" i="1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Internet Explorer : </a:t>
            </a:r>
            <a:r>
              <a:rPr lang="en-US" sz="2400" i="1" u="sng" dirty="0" smtClean="0">
                <a:solidFill>
                  <a:schemeClr val="bg1"/>
                </a:solidFill>
                <a:hlinkClick r:id="rId7"/>
              </a:rPr>
              <a:t>http://handle.net/resolver/index.html</a:t>
            </a:r>
            <a:r>
              <a:rPr lang="fr-FR" sz="2400" i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8"/>
          <a:srcRect r="26413" b="20776"/>
          <a:stretch>
            <a:fillRect/>
          </a:stretch>
        </p:blipFill>
        <p:spPr bwMode="auto">
          <a:xfrm>
            <a:off x="0" y="2714620"/>
            <a:ext cx="5400675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9"/>
          <a:srcRect l="27858" r="28400"/>
          <a:stretch>
            <a:fillRect/>
          </a:stretch>
        </p:blipFill>
        <p:spPr bwMode="auto">
          <a:xfrm>
            <a:off x="5459413" y="1428736"/>
            <a:ext cx="368458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466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fr-FR" altLang="fr-FR" sz="4000" b="1" dirty="0" smtClean="0">
                <a:solidFill>
                  <a:srgbClr val="0070C0"/>
                </a:solidFill>
              </a:rPr>
              <a:t>Services </a:t>
            </a:r>
            <a:r>
              <a:rPr lang="fr-FR" altLang="fr-FR" sz="4000" b="1" dirty="0" err="1" smtClean="0">
                <a:solidFill>
                  <a:srgbClr val="0070C0"/>
                </a:solidFill>
              </a:rPr>
              <a:t>DataCite</a:t>
            </a:r>
            <a:endParaRPr lang="fr-FR" altLang="fr-FR" sz="4000" b="1" dirty="0" smtClean="0">
              <a:solidFill>
                <a:srgbClr val="0070C0"/>
              </a:solidFill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63741" y="1161709"/>
            <a:ext cx="8893175" cy="769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800" dirty="0" smtClean="0">
              <a:solidFill>
                <a:srgbClr val="37609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fr-FR" sz="2600" b="1" dirty="0" smtClean="0">
                <a:solidFill>
                  <a:srgbClr val="0070C0"/>
                </a:solidFill>
                <a:latin typeface="+mn-lt"/>
              </a:rPr>
              <a:t>DOI Citation Formatter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fr-FR" sz="1800" dirty="0" smtClean="0">
                <a:solidFill>
                  <a:srgbClr val="0070C0"/>
                </a:solidFill>
                <a:latin typeface="+mn-lt"/>
              </a:rPr>
              <a:t>          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En collaboration avec 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CrossRef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– 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Création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de 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différents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formats de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        citation pour les DOIs  de 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DataCite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et 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CrossRef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fr-FR" sz="1800" dirty="0" smtClean="0">
                <a:solidFill>
                  <a:srgbClr val="003366"/>
                </a:solidFill>
                <a:latin typeface="+mj-lt"/>
              </a:rPr>
              <a:t>                                                                                                          </a:t>
            </a:r>
            <a:r>
              <a:rPr lang="en-US" altLang="fr-FR" sz="1800" i="1" dirty="0" smtClean="0">
                <a:latin typeface="+mj-lt"/>
                <a:hlinkClick r:id="rId3"/>
              </a:rPr>
              <a:t>http</a:t>
            </a:r>
            <a:r>
              <a:rPr lang="en-US" altLang="fr-FR" sz="1800" i="1" dirty="0">
                <a:latin typeface="+mj-lt"/>
                <a:hlinkClick r:id="rId3"/>
              </a:rPr>
              <a:t>://crosscite.org/citeproc</a:t>
            </a:r>
            <a:r>
              <a:rPr lang="en-US" altLang="fr-FR" sz="1800" i="1" dirty="0">
                <a:latin typeface="+mj-lt"/>
              </a:rPr>
              <a:t> </a:t>
            </a:r>
            <a:endParaRPr lang="en-US" altLang="fr-FR" sz="1800" i="1" dirty="0" smtClean="0">
              <a:solidFill>
                <a:srgbClr val="003366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fr-FR" sz="2600" b="1" dirty="0" err="1" smtClean="0">
                <a:solidFill>
                  <a:srgbClr val="0070C0"/>
                </a:solidFill>
                <a:latin typeface="+mn-lt"/>
              </a:rPr>
              <a:t>DataCite</a:t>
            </a:r>
            <a:r>
              <a:rPr lang="de-DE" altLang="fr-FR" sz="2600" b="1" dirty="0" smtClean="0">
                <a:solidFill>
                  <a:srgbClr val="0070C0"/>
                </a:solidFill>
                <a:latin typeface="+mn-lt"/>
              </a:rPr>
              <a:t> Test Environment </a:t>
            </a:r>
            <a:r>
              <a:rPr lang="de-DE" altLang="fr-FR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de-DE" altLang="fr-FR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	</a:t>
            </a:r>
            <a:r>
              <a:rPr lang="de-DE" altLang="fr-FR" sz="2200" dirty="0" err="1" smtClean="0">
                <a:solidFill>
                  <a:srgbClr val="0070C0"/>
                </a:solidFill>
                <a:latin typeface="+mn-lt"/>
              </a:rPr>
              <a:t>Plateforme</a:t>
            </a:r>
            <a:r>
              <a:rPr lang="de-DE" altLang="fr-FR" sz="2200" dirty="0" smtClean="0">
                <a:solidFill>
                  <a:srgbClr val="0070C0"/>
                </a:solidFill>
                <a:latin typeface="+mn-lt"/>
              </a:rPr>
              <a:t> de </a:t>
            </a:r>
            <a:r>
              <a:rPr lang="de-DE" altLang="fr-FR" sz="2200" dirty="0" err="1" smtClean="0">
                <a:solidFill>
                  <a:srgbClr val="0070C0"/>
                </a:solidFill>
                <a:latin typeface="+mn-lt"/>
              </a:rPr>
              <a:t>création</a:t>
            </a:r>
            <a:r>
              <a:rPr lang="de-DE" altLang="fr-FR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e-DE" altLang="fr-FR" sz="2200" dirty="0" err="1" smtClean="0">
                <a:solidFill>
                  <a:srgbClr val="0070C0"/>
                </a:solidFill>
                <a:latin typeface="+mn-lt"/>
              </a:rPr>
              <a:t>provisoire</a:t>
            </a:r>
            <a:r>
              <a:rPr lang="de-DE" altLang="fr-FR" sz="2200" dirty="0" smtClean="0">
                <a:solidFill>
                  <a:srgbClr val="0070C0"/>
                </a:solidFill>
                <a:latin typeface="+mn-lt"/>
              </a:rPr>
              <a:t> de DOIs et de </a:t>
            </a:r>
            <a:r>
              <a:rPr lang="de-DE" altLang="fr-FR" sz="2200" dirty="0" err="1" smtClean="0">
                <a:solidFill>
                  <a:srgbClr val="0070C0"/>
                </a:solidFill>
                <a:latin typeface="+mn-lt"/>
              </a:rPr>
              <a:t>test</a:t>
            </a:r>
            <a:r>
              <a:rPr lang="de-DE" altLang="fr-FR" sz="2200" dirty="0" smtClean="0">
                <a:solidFill>
                  <a:srgbClr val="0070C0"/>
                </a:solidFill>
                <a:latin typeface="+mn-lt"/>
              </a:rPr>
              <a:t> de </a:t>
            </a:r>
            <a:r>
              <a:rPr lang="de-DE" altLang="fr-FR" sz="2200" dirty="0" err="1" smtClean="0">
                <a:solidFill>
                  <a:srgbClr val="0070C0"/>
                </a:solidFill>
                <a:latin typeface="+mn-lt"/>
              </a:rPr>
              <a:t>tous</a:t>
            </a:r>
            <a:r>
              <a:rPr lang="de-DE" altLang="fr-FR" sz="2200" dirty="0" smtClean="0">
                <a:solidFill>
                  <a:srgbClr val="0070C0"/>
                </a:solidFill>
                <a:latin typeface="+mn-lt"/>
              </a:rPr>
              <a:t> les </a:t>
            </a:r>
            <a:r>
              <a:rPr lang="de-DE" altLang="fr-FR" sz="2200" dirty="0" err="1" smtClean="0">
                <a:solidFill>
                  <a:srgbClr val="0070C0"/>
                </a:solidFill>
                <a:latin typeface="+mn-lt"/>
              </a:rPr>
              <a:t>services</a:t>
            </a:r>
            <a:r>
              <a:rPr lang="de-DE" altLang="fr-FR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e-DE" altLang="fr-FR" sz="2200" dirty="0" err="1" smtClean="0">
                <a:solidFill>
                  <a:srgbClr val="0070C0"/>
                </a:solidFill>
                <a:latin typeface="+mn-lt"/>
              </a:rPr>
              <a:t>DataCite</a:t>
            </a:r>
            <a:r>
              <a:rPr lang="de-DE" altLang="fr-FR" sz="2200" dirty="0" smtClean="0">
                <a:solidFill>
                  <a:srgbClr val="0070C0"/>
                </a:solidFill>
                <a:latin typeface="+mn-lt"/>
              </a:rPr>
              <a:t>                             </a:t>
            </a:r>
            <a:r>
              <a:rPr lang="de-DE" altLang="fr-FR" sz="18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			</a:t>
            </a:r>
            <a:r>
              <a:rPr lang="en-US" altLang="fr-FR" sz="1800" i="1" dirty="0" smtClean="0">
                <a:latin typeface="+mn-lt"/>
                <a:hlinkClick r:id="rId4"/>
              </a:rPr>
              <a:t>http://test.datacite.org</a:t>
            </a:r>
            <a:endParaRPr lang="en-US" altLang="fr-FR" sz="1800" i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fr-FR" sz="1800" i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fr-FR" sz="2600" b="1" dirty="0" err="1" smtClean="0">
                <a:solidFill>
                  <a:srgbClr val="0070C0"/>
                </a:solidFill>
                <a:latin typeface="+mn-lt"/>
              </a:rPr>
              <a:t>DataCite</a:t>
            </a:r>
            <a:r>
              <a:rPr lang="fr-FR" sz="2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fr-FR" sz="2600" b="1" dirty="0" err="1" smtClean="0">
                <a:solidFill>
                  <a:srgbClr val="0070C0"/>
                </a:solidFill>
                <a:latin typeface="+mn-lt"/>
              </a:rPr>
              <a:t>Statistics</a:t>
            </a:r>
            <a:r>
              <a:rPr lang="fr-FR" sz="2600" dirty="0" smtClean="0">
                <a:solidFill>
                  <a:srgbClr val="0070C0"/>
                </a:solidFill>
                <a:latin typeface="+mn-lt"/>
              </a:rPr>
              <a:t>  </a:t>
            </a:r>
            <a:r>
              <a:rPr lang="fr-FR" sz="1800" dirty="0" smtClean="0">
                <a:solidFill>
                  <a:srgbClr val="0070C0"/>
                </a:solidFill>
              </a:rPr>
              <a:t>					</a:t>
            </a:r>
            <a:r>
              <a:rPr lang="fr-FR" sz="2200" dirty="0" smtClean="0">
                <a:solidFill>
                  <a:srgbClr val="0070C0"/>
                </a:solidFill>
              </a:rPr>
              <a:t>     </a:t>
            </a:r>
            <a:r>
              <a:rPr lang="fr-FR" sz="2200" dirty="0" smtClean="0">
                <a:solidFill>
                  <a:srgbClr val="0070C0"/>
                </a:solidFill>
                <a:latin typeface="+mn-lt"/>
              </a:rPr>
              <a:t>Statistiques enregistrement et résolution DOI                      </a:t>
            </a:r>
            <a:r>
              <a:rPr lang="fr-FR" sz="2200" dirty="0" smtClean="0">
                <a:latin typeface="+mn-lt"/>
              </a:rPr>
              <a:t>				</a:t>
            </a:r>
            <a:r>
              <a:rPr lang="fr-FR" sz="1800" dirty="0" smtClean="0">
                <a:latin typeface="+mn-lt"/>
              </a:rPr>
              <a:t>				</a:t>
            </a:r>
            <a:r>
              <a:rPr lang="de-DE" sz="1400" i="1" u="sng" dirty="0" smtClean="0">
                <a:latin typeface="+mn-lt"/>
                <a:hlinkClick r:id="rId5"/>
              </a:rPr>
              <a:t>http://stats.datacite.org</a:t>
            </a:r>
            <a:endParaRPr lang="de-DE" altLang="fr-FR" sz="1400" i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de-DE" altLang="fr-FR" sz="1000" dirty="0" smtClean="0">
              <a:solidFill>
                <a:srgbClr val="003366"/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fr-FR" sz="2800" i="1" dirty="0" smtClean="0">
                <a:solidFill>
                  <a:srgbClr val="0070C0"/>
                </a:solidFill>
                <a:latin typeface="+mn-lt"/>
              </a:rPr>
              <a:t>   </a:t>
            </a:r>
            <a:r>
              <a:rPr lang="en-US" altLang="fr-FR" sz="2600" b="1" dirty="0" smtClean="0">
                <a:solidFill>
                  <a:srgbClr val="0070C0"/>
                </a:solidFill>
                <a:latin typeface="+mn-lt"/>
              </a:rPr>
              <a:t>Content </a:t>
            </a:r>
            <a:r>
              <a:rPr lang="en-US" altLang="fr-FR" sz="2600" b="1" dirty="0">
                <a:solidFill>
                  <a:srgbClr val="0070C0"/>
                </a:solidFill>
                <a:latin typeface="+mn-lt"/>
              </a:rPr>
              <a:t>Negotiation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Permet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de 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quérir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les 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métadonnées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stockées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dans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MDS 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dans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divers formats (mime)				</a:t>
            </a:r>
            <a:r>
              <a:rPr lang="de-DE" altLang="fr-FR" sz="1800" i="1" dirty="0" smtClean="0">
                <a:latin typeface="+mj-lt"/>
                <a:hlinkClick r:id="rId6"/>
              </a:rPr>
              <a:t>http</a:t>
            </a:r>
            <a:r>
              <a:rPr lang="de-DE" altLang="fr-FR" sz="1800" i="1" dirty="0">
                <a:latin typeface="+mj-lt"/>
                <a:hlinkClick r:id="rId6"/>
              </a:rPr>
              <a:t>://</a:t>
            </a:r>
            <a:r>
              <a:rPr lang="de-DE" altLang="fr-FR" sz="1800" i="1" dirty="0" smtClean="0">
                <a:latin typeface="+mj-lt"/>
                <a:hlinkClick r:id="rId6"/>
              </a:rPr>
              <a:t>data.datacite.org</a:t>
            </a:r>
            <a:endParaRPr lang="de-DE" altLang="fr-FR" sz="1800" i="1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fr-FR" sz="1800" i="1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fr-FR" sz="1800" i="1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fr-FR" sz="1800" i="1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400" dirty="0">
              <a:solidFill>
                <a:srgbClr val="003366"/>
              </a:solidFill>
              <a:latin typeface="+mn-lt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de-DE" altLang="fr-FR" sz="1800" b="1" i="1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fr-FR" b="1" i="1" dirty="0">
              <a:solidFill>
                <a:srgbClr val="003366"/>
              </a:solidFill>
            </a:endParaRPr>
          </a:p>
        </p:txBody>
      </p:sp>
      <p:pic>
        <p:nvPicPr>
          <p:cNvPr id="5" name="Image 4" descr="multiple_resolution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50" y="1142984"/>
            <a:ext cx="48577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78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fr-FR" altLang="fr-FR" sz="4000" b="1" dirty="0" smtClean="0">
                <a:solidFill>
                  <a:srgbClr val="0070C0"/>
                </a:solidFill>
              </a:rPr>
              <a:t>Ressources </a:t>
            </a:r>
            <a:r>
              <a:rPr lang="fr-FR" altLang="fr-FR" sz="4000" b="1" dirty="0" err="1" smtClean="0">
                <a:solidFill>
                  <a:srgbClr val="0070C0"/>
                </a:solidFill>
              </a:rPr>
              <a:t>DataCite</a:t>
            </a:r>
            <a:endParaRPr lang="fr-FR" altLang="fr-FR" sz="4000" b="1" dirty="0" smtClean="0">
              <a:solidFill>
                <a:srgbClr val="0070C0"/>
              </a:solidFill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50825" y="1214422"/>
            <a:ext cx="8893175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800" dirty="0" smtClean="0">
              <a:solidFill>
                <a:srgbClr val="37609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1800" dirty="0" smtClean="0">
              <a:solidFill>
                <a:srgbClr val="376092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fr-FR" sz="2600" b="1" dirty="0" err="1" smtClean="0">
                <a:solidFill>
                  <a:srgbClr val="0070C0"/>
                </a:solidFill>
                <a:latin typeface="+mn-lt"/>
              </a:rPr>
              <a:t>DataCite</a:t>
            </a:r>
            <a:r>
              <a:rPr lang="en-US" altLang="fr-FR" sz="2600" b="1" dirty="0" smtClean="0">
                <a:solidFill>
                  <a:srgbClr val="0070C0"/>
                </a:solidFill>
                <a:latin typeface="+mn-lt"/>
              </a:rPr>
              <a:t> Metadata Schema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fr-FR" sz="1800" dirty="0" smtClean="0">
                <a:solidFill>
                  <a:srgbClr val="0070C0"/>
                </a:solidFill>
                <a:latin typeface="+mn-lt"/>
              </a:rPr>
              <a:t>        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Champs des 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métadonnées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(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obligatoires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recommandées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ou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      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      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optionnelles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) à 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renseignés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– 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Plusieurs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exemples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sont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fr-FR" sz="2200" dirty="0" err="1" smtClean="0">
                <a:solidFill>
                  <a:srgbClr val="0070C0"/>
                </a:solidFill>
                <a:latin typeface="+mn-lt"/>
              </a:rPr>
              <a:t>fournis</a:t>
            </a:r>
            <a:r>
              <a:rPr lang="en-US" altLang="fr-FR" sz="2200" dirty="0" smtClean="0">
                <a:solidFill>
                  <a:srgbClr val="0070C0"/>
                </a:solidFill>
                <a:latin typeface="+mn-lt"/>
              </a:rPr>
              <a:t>.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n-US" altLang="fr-FR" sz="3600" dirty="0" smtClean="0">
                <a:solidFill>
                  <a:srgbClr val="003366"/>
                </a:solidFill>
              </a:rPr>
              <a:t>						</a:t>
            </a:r>
            <a:r>
              <a:rPr lang="de-DE" altLang="fr-FR" sz="1800" i="1" dirty="0" smtClean="0">
                <a:latin typeface="+mn-lt"/>
                <a:hlinkClick r:id="rId3"/>
              </a:rPr>
              <a:t>http://schema.datacite.org</a:t>
            </a:r>
            <a:endParaRPr lang="de-DE" altLang="fr-FR" sz="1800" i="1" dirty="0" smtClean="0">
              <a:latin typeface="+mn-lt"/>
            </a:endParaRPr>
          </a:p>
          <a:p>
            <a:pPr marL="0" indent="0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de-DE" altLang="fr-FR" sz="2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e-DE" altLang="fr-FR" sz="2600" b="1" dirty="0" err="1" smtClean="0">
                <a:solidFill>
                  <a:srgbClr val="0070C0"/>
                </a:solidFill>
                <a:latin typeface="+mn-lt"/>
              </a:rPr>
              <a:t>DataCite</a:t>
            </a:r>
            <a:r>
              <a:rPr lang="de-DE" altLang="fr-FR" sz="2600" b="1" dirty="0" smtClean="0">
                <a:solidFill>
                  <a:srgbClr val="0070C0"/>
                </a:solidFill>
                <a:latin typeface="+mn-lt"/>
              </a:rPr>
              <a:t> Business Models </a:t>
            </a:r>
            <a:r>
              <a:rPr lang="de-DE" altLang="fr-FR" sz="2600" b="1" dirty="0" err="1" smtClean="0">
                <a:solidFill>
                  <a:srgbClr val="0070C0"/>
                </a:solidFill>
                <a:latin typeface="+mn-lt"/>
              </a:rPr>
              <a:t>Principles</a:t>
            </a:r>
            <a:endParaRPr lang="de-DE" altLang="fr-FR" sz="2600" b="1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de-DE" altLang="fr-FR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	</a:t>
            </a:r>
            <a:r>
              <a:rPr lang="fr-FR" sz="2400" i="1" dirty="0" smtClean="0">
                <a:hlinkClick r:id="rId4"/>
              </a:rPr>
              <a:t> </a:t>
            </a:r>
            <a:r>
              <a:rPr lang="fr-FR" sz="1800" i="1" dirty="0" smtClean="0">
                <a:latin typeface="+mn-lt"/>
                <a:hlinkClick r:id="rId4"/>
              </a:rPr>
              <a:t>http://www.datacite.org/sites/default/files/Business_Models_Principles_v1.0.pdf</a:t>
            </a:r>
            <a:endParaRPr lang="fr-FR" sz="1800" i="1" dirty="0" smtClean="0">
              <a:latin typeface="+mn-lt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fr-FR" sz="1800" i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fr-FR" sz="2600" b="1" dirty="0" smtClean="0">
                <a:solidFill>
                  <a:srgbClr val="0070C0"/>
                </a:solidFill>
                <a:latin typeface="+mn-lt"/>
              </a:rPr>
              <a:t>List of </a:t>
            </a:r>
            <a:r>
              <a:rPr lang="fr-FR" sz="2600" b="1" dirty="0" err="1" smtClean="0">
                <a:solidFill>
                  <a:srgbClr val="0070C0"/>
                </a:solidFill>
                <a:latin typeface="+mn-lt"/>
              </a:rPr>
              <a:t>repositories</a:t>
            </a:r>
            <a:r>
              <a:rPr lang="fr-FR" sz="2600" b="1" dirty="0" smtClean="0">
                <a:solidFill>
                  <a:srgbClr val="0070C0"/>
                </a:solidFill>
                <a:latin typeface="+mn-lt"/>
              </a:rPr>
              <a:t> of </a:t>
            </a:r>
            <a:r>
              <a:rPr lang="fr-FR" sz="2600" b="1" dirty="0" err="1" smtClean="0">
                <a:solidFill>
                  <a:srgbClr val="0070C0"/>
                </a:solidFill>
                <a:latin typeface="+mn-lt"/>
              </a:rPr>
              <a:t>research</a:t>
            </a:r>
            <a:r>
              <a:rPr lang="fr-FR" sz="2600" b="1" dirty="0" smtClean="0">
                <a:solidFill>
                  <a:srgbClr val="0070C0"/>
                </a:solidFill>
                <a:latin typeface="+mn-lt"/>
              </a:rPr>
              <a:t> data</a:t>
            </a:r>
            <a:r>
              <a:rPr lang="fr-FR" sz="1800" dirty="0" smtClean="0">
                <a:solidFill>
                  <a:srgbClr val="0070C0"/>
                </a:solidFill>
              </a:rPr>
              <a:t>					</a:t>
            </a:r>
            <a:r>
              <a:rPr lang="fr-FR" sz="2200" dirty="0" smtClean="0">
                <a:latin typeface="+mn-lt"/>
              </a:rPr>
              <a:t>				</a:t>
            </a:r>
            <a:r>
              <a:rPr lang="fr-FR" sz="1800" dirty="0" smtClean="0">
                <a:latin typeface="+mn-lt"/>
              </a:rPr>
              <a:t>	</a:t>
            </a:r>
            <a:r>
              <a:rPr lang="fr-FR" sz="1800" i="1" dirty="0" smtClean="0">
                <a:latin typeface="+mn-lt"/>
                <a:hlinkClick r:id="rId5"/>
              </a:rPr>
              <a:t>http://www.datacite.org/repolist</a:t>
            </a:r>
            <a:endParaRPr lang="de-DE" altLang="fr-FR" sz="1800" i="1" dirty="0" smtClean="0">
              <a:latin typeface="+mn-lt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de-DE" altLang="fr-FR" sz="1000" dirty="0" smtClean="0">
              <a:solidFill>
                <a:srgbClr val="003366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fr-FR" sz="1800" i="1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fr-FR" sz="1800" i="1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fr-FR" sz="1800" i="1" dirty="0" smtClean="0">
              <a:latin typeface="+mj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fr-FR" sz="2400" dirty="0">
              <a:solidFill>
                <a:srgbClr val="003366"/>
              </a:solidFill>
              <a:latin typeface="+mn-lt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de-DE" altLang="fr-FR" sz="1800" b="1" i="1" dirty="0">
              <a:latin typeface="+mn-lt"/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fr-FR" b="1" i="1" dirty="0">
              <a:solidFill>
                <a:srgbClr val="00336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765585"/>
            <a:ext cx="5572164" cy="60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78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1"/>
          <p:cNvSpPr txBox="1"/>
          <p:nvPr/>
        </p:nvSpPr>
        <p:spPr>
          <a:xfrm>
            <a:off x="4572000" y="5000636"/>
            <a:ext cx="3500462" cy="120032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27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1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fr-FR" dirty="0" smtClean="0">
                <a:solidFill>
                  <a:srgbClr val="0070C0"/>
                </a:solidFill>
              </a:rPr>
              <a:t>2014</a:t>
            </a:r>
            <a:r>
              <a:rPr lang="fr-FR" dirty="0" smtClean="0"/>
              <a:t> : 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22 membres dans </a:t>
            </a:r>
            <a:r>
              <a:rPr lang="fr-FR" dirty="0" smtClean="0">
                <a:solidFill>
                  <a:srgbClr val="00B050"/>
                </a:solidFill>
              </a:rPr>
              <a:t>16 pays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9 membre associés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 environs 4 millions de </a:t>
            </a:r>
            <a:r>
              <a:rPr lang="fr-FR" dirty="0" err="1" smtClean="0"/>
              <a:t>DOIs</a:t>
            </a:r>
            <a:endParaRPr lang="fr-FR" dirty="0" smtClean="0"/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0" y="-2510"/>
            <a:ext cx="9144000" cy="646331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fr-FR" altLang="fr-FR" sz="36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fr-FR" altLang="fr-FR" sz="36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Membres </a:t>
            </a:r>
            <a:r>
              <a:rPr lang="fr-FR" altLang="fr-FR" sz="3600" b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DataCite</a:t>
            </a:r>
            <a:endParaRPr lang="fr-FR" altLang="fr-FR" sz="36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219860" y="705376"/>
            <a:ext cx="6607175" cy="64663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altLang="fr-FR" sz="1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Technische </a:t>
            </a:r>
            <a:r>
              <a:rPr lang="de-DE" altLang="fr-FR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Informationsbibliothek (TIB), Germany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 Canada Institute </a:t>
            </a:r>
            <a:r>
              <a:rPr lang="de-DE" altLang="fr-FR" sz="1000" b="1" dirty="0" err="1">
                <a:solidFill>
                  <a:srgbClr val="376092"/>
                </a:solidFill>
                <a:latin typeface="+mn-lt"/>
              </a:rPr>
              <a:t>for</a:t>
            </a: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 Scientific </a:t>
            </a:r>
            <a:r>
              <a:rPr lang="de-DE" altLang="fr-FR" sz="1000" b="1" dirty="0" err="1">
                <a:solidFill>
                  <a:srgbClr val="376092"/>
                </a:solidFill>
                <a:latin typeface="+mn-lt"/>
              </a:rPr>
              <a:t>and</a:t>
            </a: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 Technical Information (CISTI)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 </a:t>
            </a:r>
            <a:r>
              <a:rPr lang="de-DE" altLang="fr-FR" sz="1000" b="1" dirty="0" err="1">
                <a:solidFill>
                  <a:srgbClr val="376092"/>
                </a:solidFill>
                <a:latin typeface="+mn-lt"/>
              </a:rPr>
              <a:t>California</a:t>
            </a: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 Digital Library, USA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 </a:t>
            </a:r>
            <a:r>
              <a:rPr lang="de-DE" altLang="fr-FR" sz="1000" b="1" dirty="0" err="1">
                <a:solidFill>
                  <a:srgbClr val="376092"/>
                </a:solidFill>
                <a:latin typeface="+mn-lt"/>
              </a:rPr>
              <a:t>Purdue</a:t>
            </a: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 </a:t>
            </a:r>
            <a:r>
              <a:rPr lang="de-DE" altLang="fr-FR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University</a:t>
            </a: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, USA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fr-FR" sz="1000" b="1" dirty="0">
                <a:solidFill>
                  <a:srgbClr val="376092"/>
                </a:solidFill>
                <a:latin typeface="+mn-lt"/>
              </a:rPr>
              <a:t> </a:t>
            </a:r>
            <a:r>
              <a:rPr lang="en-US" altLang="fr-FR" sz="1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Office</a:t>
            </a:r>
            <a:r>
              <a:rPr lang="en-US" altLang="fr-FR" sz="1000" b="1" dirty="0">
                <a:solidFill>
                  <a:srgbClr val="376092"/>
                </a:solidFill>
                <a:latin typeface="+mn-lt"/>
              </a:rPr>
              <a:t> of Scientific and Technical</a:t>
            </a:r>
          </a:p>
          <a:p>
            <a:pPr>
              <a:lnSpc>
                <a:spcPct val="90000"/>
              </a:lnSpc>
            </a:pPr>
            <a:r>
              <a:rPr lang="en-US" altLang="fr-FR" sz="1000" b="1" dirty="0">
                <a:solidFill>
                  <a:srgbClr val="376092"/>
                </a:solidFill>
                <a:latin typeface="+mn-lt"/>
              </a:rPr>
              <a:t> </a:t>
            </a:r>
            <a:r>
              <a:rPr lang="en-US" altLang="fr-FR" sz="1000" b="1" dirty="0" smtClean="0">
                <a:solidFill>
                  <a:srgbClr val="376092"/>
                </a:solidFill>
                <a:latin typeface="+mn-lt"/>
              </a:rPr>
              <a:t>      Information </a:t>
            </a:r>
            <a:r>
              <a:rPr lang="en-US" altLang="fr-FR" sz="1000" b="1" dirty="0">
                <a:solidFill>
                  <a:srgbClr val="376092"/>
                </a:solidFill>
                <a:latin typeface="+mn-lt"/>
              </a:rPr>
              <a:t>(</a:t>
            </a: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OSTI), USA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fr-FR" sz="1000" b="1" dirty="0">
                <a:solidFill>
                  <a:srgbClr val="376092"/>
                </a:solidFill>
                <a:latin typeface="+mn-lt"/>
              </a:rPr>
              <a:t> The British Library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fr-FR" sz="1000" b="1" dirty="0">
                <a:solidFill>
                  <a:srgbClr val="376092"/>
                </a:solidFill>
                <a:latin typeface="+mn-lt"/>
              </a:rPr>
              <a:t> Technical Information Center</a:t>
            </a:r>
          </a:p>
          <a:p>
            <a:r>
              <a:rPr lang="en-US" altLang="fr-FR" sz="1000" b="1" dirty="0">
                <a:solidFill>
                  <a:srgbClr val="376092"/>
                </a:solidFill>
                <a:latin typeface="+mn-lt"/>
              </a:rPr>
              <a:t> </a:t>
            </a:r>
            <a:r>
              <a:rPr lang="en-US" altLang="fr-FR" sz="1000" b="1" dirty="0" smtClean="0">
                <a:solidFill>
                  <a:srgbClr val="376092"/>
                </a:solidFill>
                <a:latin typeface="+mn-lt"/>
              </a:rPr>
              <a:t>      of </a:t>
            </a:r>
            <a:r>
              <a:rPr lang="en-US" altLang="fr-FR" sz="1000" b="1" dirty="0">
                <a:solidFill>
                  <a:srgbClr val="376092"/>
                </a:solidFill>
                <a:latin typeface="+mn-lt"/>
              </a:rPr>
              <a:t>Denmark (DTU)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fr-FR" sz="1000" b="1" dirty="0">
                <a:solidFill>
                  <a:srgbClr val="376092"/>
                </a:solidFill>
                <a:latin typeface="+mn-lt"/>
              </a:rPr>
              <a:t> Library of TU Delft, The Netherlands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 </a:t>
            </a:r>
            <a:r>
              <a:rPr lang="de-DE" altLang="fr-FR" sz="1000" b="1" dirty="0" err="1">
                <a:solidFill>
                  <a:srgbClr val="376092"/>
                </a:solidFill>
                <a:latin typeface="+mn-lt"/>
              </a:rPr>
              <a:t>ZBMed</a:t>
            </a: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, Germany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 ZBW, Germany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 GESIS, Germany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altLang="fr-FR" sz="1000" b="1" dirty="0">
                <a:solidFill>
                  <a:srgbClr val="376092"/>
                </a:solidFill>
                <a:latin typeface="+mn-lt"/>
              </a:rPr>
              <a:t> Library of ETH Zürich, </a:t>
            </a:r>
            <a:r>
              <a:rPr lang="fr-FR" altLang="fr-FR" sz="1000" b="1" dirty="0" err="1">
                <a:solidFill>
                  <a:srgbClr val="376092"/>
                </a:solidFill>
                <a:latin typeface="+mn-lt"/>
              </a:rPr>
              <a:t>Switzerland</a:t>
            </a:r>
            <a:endParaRPr lang="fr-FR" altLang="fr-FR" sz="1000" b="1" dirty="0">
              <a:solidFill>
                <a:srgbClr val="376092"/>
              </a:solidFill>
              <a:latin typeface="+mn-lt"/>
            </a:endParaRP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altLang="fr-FR" sz="1000" b="1" dirty="0">
                <a:solidFill>
                  <a:srgbClr val="376092"/>
                </a:solidFill>
                <a:latin typeface="+mn-lt"/>
              </a:rPr>
              <a:t> </a:t>
            </a:r>
            <a:r>
              <a:rPr lang="fr-FR" altLang="fr-FR" sz="1000" b="1" dirty="0">
                <a:solidFill>
                  <a:srgbClr val="C00000"/>
                </a:solidFill>
                <a:latin typeface="+mn-lt"/>
              </a:rPr>
              <a:t>Institut de l’Information Scientifique	</a:t>
            </a:r>
          </a:p>
          <a:p>
            <a:pPr>
              <a:lnSpc>
                <a:spcPct val="90000"/>
              </a:lnSpc>
            </a:pPr>
            <a:r>
              <a:rPr lang="fr-FR" altLang="fr-FR" sz="1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FR" altLang="fr-FR" sz="1000" b="1" dirty="0" smtClean="0">
                <a:solidFill>
                  <a:srgbClr val="C00000"/>
                </a:solidFill>
                <a:latin typeface="+mn-lt"/>
              </a:rPr>
              <a:t>      </a:t>
            </a:r>
            <a:r>
              <a:rPr lang="fr-FR" altLang="fr-FR" sz="1000" b="1" dirty="0">
                <a:solidFill>
                  <a:srgbClr val="C00000"/>
                </a:solidFill>
                <a:latin typeface="+mn-lt"/>
              </a:rPr>
              <a:t>et Technique (INIST-CNRS), France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 </a:t>
            </a:r>
            <a:r>
              <a:rPr lang="de-DE" altLang="fr-FR" sz="1000" b="1" dirty="0" err="1">
                <a:solidFill>
                  <a:srgbClr val="376092"/>
                </a:solidFill>
                <a:latin typeface="+mn-lt"/>
              </a:rPr>
              <a:t>Swedish</a:t>
            </a: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 National Data Service (SND)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 </a:t>
            </a:r>
            <a:r>
              <a:rPr lang="de-DE" altLang="fr-FR" sz="1000" b="1" dirty="0" err="1">
                <a:solidFill>
                  <a:srgbClr val="376092"/>
                </a:solidFill>
                <a:latin typeface="+mn-lt"/>
              </a:rPr>
              <a:t>Australian</a:t>
            </a: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 National Data Service (ANDS)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altLang="fr-FR" sz="1000" b="1" dirty="0">
                <a:solidFill>
                  <a:srgbClr val="376092"/>
                </a:solidFill>
                <a:latin typeface="+mn-lt"/>
              </a:rPr>
              <a:t> Conferenza dei Rettori delle</a:t>
            </a:r>
          </a:p>
          <a:p>
            <a:pPr>
              <a:lnSpc>
                <a:spcPct val="90000"/>
              </a:lnSpc>
            </a:pPr>
            <a:r>
              <a:rPr lang="it-IT" altLang="fr-FR" sz="1000" b="1" dirty="0" smtClean="0">
                <a:solidFill>
                  <a:srgbClr val="376092"/>
                </a:solidFill>
                <a:latin typeface="+mn-lt"/>
              </a:rPr>
              <a:t>       </a:t>
            </a:r>
            <a:r>
              <a:rPr lang="it-IT" altLang="fr-FR" sz="1000" b="1" dirty="0">
                <a:solidFill>
                  <a:srgbClr val="376092"/>
                </a:solidFill>
                <a:latin typeface="+mn-lt"/>
              </a:rPr>
              <a:t>Università Italiane (CRUI)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fr-FR" altLang="fr-FR" sz="1000" b="1" dirty="0">
                <a:solidFill>
                  <a:srgbClr val="376092"/>
                </a:solidFill>
                <a:latin typeface="+mn-lt"/>
              </a:rPr>
              <a:t> </a:t>
            </a:r>
            <a:r>
              <a:rPr lang="fr-FR" altLang="fr-FR" sz="1000" b="1" dirty="0" err="1">
                <a:solidFill>
                  <a:srgbClr val="376092"/>
                </a:solidFill>
                <a:latin typeface="+mn-lt"/>
              </a:rPr>
              <a:t>Hungarian</a:t>
            </a:r>
            <a:r>
              <a:rPr lang="fr-FR" altLang="fr-FR" sz="1000" b="1" dirty="0">
                <a:solidFill>
                  <a:srgbClr val="376092"/>
                </a:solidFill>
                <a:latin typeface="+mn-lt"/>
              </a:rPr>
              <a:t> </a:t>
            </a:r>
            <a:r>
              <a:rPr lang="fr-FR" altLang="fr-FR" sz="1000" b="1" dirty="0" err="1">
                <a:solidFill>
                  <a:srgbClr val="376092"/>
                </a:solidFill>
                <a:latin typeface="+mn-lt"/>
              </a:rPr>
              <a:t>Academy</a:t>
            </a:r>
            <a:r>
              <a:rPr lang="fr-FR" altLang="fr-FR" sz="1000" b="1" dirty="0">
                <a:solidFill>
                  <a:srgbClr val="376092"/>
                </a:solidFill>
                <a:latin typeface="+mn-lt"/>
              </a:rPr>
              <a:t> of Science</a:t>
            </a:r>
            <a:endParaRPr lang="it-IT" altLang="fr-FR" sz="1000" b="1" dirty="0">
              <a:solidFill>
                <a:srgbClr val="376092"/>
              </a:solidFill>
              <a:latin typeface="+mn-lt"/>
            </a:endParaRP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it-IT" altLang="fr-FR" sz="1000" dirty="0" smtClean="0">
                <a:solidFill>
                  <a:srgbClr val="376092"/>
                </a:solidFill>
                <a:latin typeface="+mn-lt"/>
              </a:rPr>
              <a:t>       </a:t>
            </a: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National Research Council </a:t>
            </a:r>
            <a:r>
              <a:rPr lang="de-DE" altLang="fr-FR" sz="1000" b="1" dirty="0" err="1">
                <a:solidFill>
                  <a:srgbClr val="376092"/>
                </a:solidFill>
                <a:latin typeface="+mn-lt"/>
              </a:rPr>
              <a:t>of</a:t>
            </a: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 Thailand</a:t>
            </a:r>
          </a:p>
          <a:p>
            <a:pPr>
              <a:lnSpc>
                <a:spcPct val="90000"/>
              </a:lnSpc>
            </a:pPr>
            <a:r>
              <a:rPr lang="de-DE" altLang="fr-FR" sz="1000" b="1" dirty="0" smtClean="0">
                <a:solidFill>
                  <a:srgbClr val="376092"/>
                </a:solidFill>
                <a:latin typeface="+mn-lt"/>
              </a:rPr>
              <a:t>       </a:t>
            </a: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(</a:t>
            </a:r>
            <a:r>
              <a:rPr lang="de-DE" altLang="fr-FR" sz="1000" b="1" dirty="0" smtClean="0">
                <a:solidFill>
                  <a:srgbClr val="376092"/>
                </a:solidFill>
                <a:latin typeface="+mn-lt"/>
              </a:rPr>
              <a:t>NRCT)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fr-FR" sz="1000" b="1" dirty="0" smtClean="0">
                <a:solidFill>
                  <a:srgbClr val="376092"/>
                </a:solidFill>
                <a:latin typeface="+mn-lt"/>
              </a:rPr>
              <a:t>University </a:t>
            </a:r>
            <a:r>
              <a:rPr lang="de-DE" altLang="fr-FR" sz="1000" b="1" dirty="0" err="1" smtClean="0">
                <a:solidFill>
                  <a:srgbClr val="376092"/>
                </a:solidFill>
                <a:latin typeface="+mn-lt"/>
              </a:rPr>
              <a:t>of</a:t>
            </a:r>
            <a:r>
              <a:rPr lang="de-DE" altLang="fr-FR" sz="1000" b="1" dirty="0" smtClean="0">
                <a:solidFill>
                  <a:srgbClr val="376092"/>
                </a:solidFill>
                <a:latin typeface="+mn-lt"/>
              </a:rPr>
              <a:t> Tartu  (UT)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fr-FR" sz="1000" b="1" dirty="0" smtClean="0">
                <a:solidFill>
                  <a:srgbClr val="376092"/>
                </a:solidFill>
                <a:latin typeface="+mn-lt"/>
              </a:rPr>
              <a:t>European Organisation </a:t>
            </a:r>
            <a:r>
              <a:rPr lang="de-DE" altLang="fr-FR" sz="1000" b="1" dirty="0" err="1" smtClean="0">
                <a:solidFill>
                  <a:srgbClr val="376092"/>
                </a:solidFill>
                <a:latin typeface="+mn-lt"/>
              </a:rPr>
              <a:t>for</a:t>
            </a:r>
            <a:r>
              <a:rPr lang="de-DE" altLang="fr-FR" sz="1000" b="1" dirty="0" smtClean="0">
                <a:solidFill>
                  <a:srgbClr val="376092"/>
                </a:solidFill>
                <a:latin typeface="+mn-lt"/>
              </a:rPr>
              <a:t> </a:t>
            </a:r>
            <a:r>
              <a:rPr lang="de-DE" altLang="fr-FR" sz="1000" b="1" dirty="0" err="1" smtClean="0">
                <a:solidFill>
                  <a:srgbClr val="376092"/>
                </a:solidFill>
                <a:latin typeface="+mn-lt"/>
              </a:rPr>
              <a:t>Nuclear</a:t>
            </a:r>
            <a:endParaRPr lang="de-DE" altLang="fr-FR" sz="1000" b="1" dirty="0" smtClean="0">
              <a:solidFill>
                <a:srgbClr val="376092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de-DE" altLang="fr-FR" sz="1000" b="1" dirty="0">
                <a:solidFill>
                  <a:srgbClr val="376092"/>
                </a:solidFill>
                <a:latin typeface="+mn-lt"/>
              </a:rPr>
              <a:t> </a:t>
            </a:r>
            <a:r>
              <a:rPr lang="de-DE" altLang="fr-FR" sz="1000" b="1" dirty="0" smtClean="0">
                <a:solidFill>
                  <a:srgbClr val="376092"/>
                </a:solidFill>
                <a:latin typeface="+mn-lt"/>
              </a:rPr>
              <a:t>     Research (CERN)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fr-FR" sz="1000" b="1" dirty="0" smtClean="0">
                <a:solidFill>
                  <a:srgbClr val="376092"/>
                </a:solidFill>
                <a:latin typeface="+mn-lt"/>
              </a:rPr>
              <a:t>Japan Link Center (</a:t>
            </a:r>
            <a:r>
              <a:rPr lang="de-DE" altLang="fr-FR" sz="1000" b="1" dirty="0" err="1" smtClean="0">
                <a:solidFill>
                  <a:srgbClr val="376092"/>
                </a:solidFill>
                <a:latin typeface="+mn-lt"/>
              </a:rPr>
              <a:t>JaLC</a:t>
            </a:r>
            <a:r>
              <a:rPr lang="de-DE" altLang="fr-FR" sz="1000" b="1" dirty="0" smtClean="0">
                <a:solidFill>
                  <a:srgbClr val="376092"/>
                </a:solidFill>
                <a:latin typeface="+mn-lt"/>
              </a:rPr>
              <a:t>)</a:t>
            </a:r>
          </a:p>
          <a:p>
            <a:pPr marL="171450" indent="-1714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de-DE" altLang="fr-FR" sz="1000" b="1" dirty="0" smtClean="0">
                <a:solidFill>
                  <a:srgbClr val="376092"/>
                </a:solidFill>
                <a:latin typeface="+mn-lt"/>
              </a:rPr>
              <a:t>South African  Environmental Observation</a:t>
            </a:r>
          </a:p>
          <a:p>
            <a:pPr>
              <a:lnSpc>
                <a:spcPct val="90000"/>
              </a:lnSpc>
            </a:pPr>
            <a:r>
              <a:rPr lang="de-DE" altLang="fr-FR" sz="1000" b="1" dirty="0" smtClean="0">
                <a:solidFill>
                  <a:srgbClr val="376092"/>
                </a:solidFill>
                <a:latin typeface="+mn-lt"/>
              </a:rPr>
              <a:t>      Network (SAEON)</a:t>
            </a:r>
          </a:p>
          <a:p>
            <a:pPr marL="171450" indent="-1714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altLang="fr-FR" sz="1000" b="1" dirty="0" smtClean="0">
              <a:solidFill>
                <a:srgbClr val="376092"/>
              </a:solidFill>
              <a:latin typeface="+mn-lt"/>
            </a:endParaRPr>
          </a:p>
          <a:p>
            <a:pPr>
              <a:lnSpc>
                <a:spcPct val="70000"/>
              </a:lnSpc>
            </a:pPr>
            <a:endParaRPr lang="de-DE" altLang="fr-FR" sz="1200" b="1" dirty="0">
              <a:solidFill>
                <a:srgbClr val="376092"/>
              </a:solidFill>
              <a:latin typeface="Arial Narrow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fr-FR" sz="1400" b="1" dirty="0" err="1">
                <a:solidFill>
                  <a:srgbClr val="376092"/>
                </a:solidFill>
                <a:latin typeface="+mj-lt"/>
              </a:rPr>
              <a:t>Affiliated</a:t>
            </a:r>
            <a:r>
              <a:rPr lang="de-DE" altLang="fr-FR" sz="1400" b="1" dirty="0">
                <a:solidFill>
                  <a:srgbClr val="376092"/>
                </a:solidFill>
                <a:latin typeface="+mj-lt"/>
              </a:rPr>
              <a:t> </a:t>
            </a:r>
            <a:r>
              <a:rPr lang="de-DE" altLang="fr-FR" sz="1400" b="1" dirty="0" err="1">
                <a:solidFill>
                  <a:srgbClr val="376092"/>
                </a:solidFill>
                <a:latin typeface="+mj-lt"/>
              </a:rPr>
              <a:t>members</a:t>
            </a:r>
            <a:r>
              <a:rPr lang="de-DE" altLang="fr-FR" sz="1400" b="1" dirty="0" smtClean="0">
                <a:solidFill>
                  <a:srgbClr val="376092"/>
                </a:solidFill>
                <a:latin typeface="+mj-lt"/>
              </a:rPr>
              <a:t>: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DE" altLang="fr-FR" sz="1200" b="1" dirty="0" smtClean="0">
                <a:solidFill>
                  <a:srgbClr val="376092"/>
                </a:solidFill>
                <a:latin typeface="+mj-lt"/>
              </a:rPr>
              <a:t> </a:t>
            </a:r>
            <a:r>
              <a:rPr lang="de-DE" altLang="fr-FR" sz="1000" b="1" dirty="0">
                <a:solidFill>
                  <a:srgbClr val="376092"/>
                </a:solidFill>
                <a:latin typeface="+mj-lt"/>
              </a:rPr>
              <a:t>Microsoft Research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fr-FR" sz="1000" b="1" dirty="0">
                <a:solidFill>
                  <a:srgbClr val="376092"/>
                </a:solidFill>
                <a:latin typeface="+mj-lt"/>
              </a:rPr>
              <a:t> Interuniversity Consortium for Political and Social Research (ICPSR), USA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fr-FR" sz="1000" b="1" dirty="0">
                <a:solidFill>
                  <a:srgbClr val="376092"/>
                </a:solidFill>
                <a:latin typeface="+mj-lt"/>
              </a:rPr>
              <a:t> Institute of Electrical and Electronics Engineers (IEEE), USA </a:t>
            </a:r>
            <a:endParaRPr lang="de-DE" altLang="fr-FR" sz="1000" b="1" dirty="0">
              <a:solidFill>
                <a:srgbClr val="376092"/>
              </a:solidFill>
              <a:latin typeface="+mj-lt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fr-FR" sz="1000" b="1" dirty="0">
                <a:solidFill>
                  <a:srgbClr val="376092"/>
                </a:solidFill>
                <a:latin typeface="+mj-lt"/>
              </a:rPr>
              <a:t> Korea Institute of Science and Technology Information (KISTI)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fr-FR" sz="1000" dirty="0">
                <a:solidFill>
                  <a:srgbClr val="376092"/>
                </a:solidFill>
                <a:latin typeface="+mj-lt"/>
              </a:rPr>
              <a:t> </a:t>
            </a:r>
            <a:r>
              <a:rPr lang="de-DE" altLang="fr-FR" sz="1000" b="1" dirty="0">
                <a:solidFill>
                  <a:srgbClr val="376092"/>
                </a:solidFill>
                <a:latin typeface="+mj-lt"/>
              </a:rPr>
              <a:t>Beijing </a:t>
            </a:r>
            <a:r>
              <a:rPr lang="de-DE" altLang="fr-FR" sz="1000" b="1" dirty="0" err="1">
                <a:solidFill>
                  <a:srgbClr val="376092"/>
                </a:solidFill>
                <a:latin typeface="+mj-lt"/>
              </a:rPr>
              <a:t>Genomics</a:t>
            </a:r>
            <a:r>
              <a:rPr lang="de-DE" altLang="fr-FR" sz="1000" b="1" dirty="0">
                <a:solidFill>
                  <a:srgbClr val="376092"/>
                </a:solidFill>
                <a:latin typeface="+mj-lt"/>
              </a:rPr>
              <a:t> Institute (BGI)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altLang="fr-FR" sz="1000" b="1" dirty="0">
                <a:solidFill>
                  <a:srgbClr val="376092"/>
                </a:solidFill>
                <a:latin typeface="+mj-lt"/>
              </a:rPr>
              <a:t> Harvard University Library, USA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altLang="fr-FR" sz="1000" b="1" dirty="0">
                <a:solidFill>
                  <a:srgbClr val="376092"/>
                </a:solidFill>
                <a:latin typeface="+mj-lt"/>
              </a:rPr>
              <a:t> World Data System (</a:t>
            </a:r>
            <a:r>
              <a:rPr lang="fr-FR" altLang="fr-FR" sz="1000" b="1" dirty="0" smtClean="0">
                <a:solidFill>
                  <a:srgbClr val="376092"/>
                </a:solidFill>
                <a:latin typeface="+mj-lt"/>
              </a:rPr>
              <a:t>WDS-ICSU)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de-DE" altLang="fr-FR" sz="1000" b="1" dirty="0" smtClean="0">
                <a:solidFill>
                  <a:srgbClr val="376092"/>
                </a:solidFill>
                <a:latin typeface="+mj-lt"/>
              </a:rPr>
              <a:t> Digital </a:t>
            </a:r>
            <a:r>
              <a:rPr lang="de-DE" altLang="fr-FR" sz="1000" b="1" dirty="0" err="1" smtClean="0">
                <a:solidFill>
                  <a:srgbClr val="376092"/>
                </a:solidFill>
                <a:latin typeface="+mj-lt"/>
              </a:rPr>
              <a:t>Curation</a:t>
            </a:r>
            <a:r>
              <a:rPr lang="de-DE" altLang="fr-FR" sz="1000" b="1" dirty="0" smtClean="0">
                <a:solidFill>
                  <a:srgbClr val="376092"/>
                </a:solidFill>
                <a:latin typeface="+mj-lt"/>
              </a:rPr>
              <a:t> Center, UK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altLang="fr-FR" sz="1000" b="1" dirty="0" smtClean="0">
                <a:solidFill>
                  <a:srgbClr val="376092"/>
                </a:solidFill>
                <a:latin typeface="+mj-lt"/>
              </a:rPr>
              <a:t> Göttingen </a:t>
            </a:r>
            <a:r>
              <a:rPr lang="fr-FR" altLang="fr-FR" sz="1000" b="1" dirty="0" err="1" smtClean="0">
                <a:solidFill>
                  <a:srgbClr val="376092"/>
                </a:solidFill>
                <a:latin typeface="+mj-lt"/>
              </a:rPr>
              <a:t>University</a:t>
            </a:r>
            <a:r>
              <a:rPr lang="fr-FR" altLang="fr-FR" sz="1000" b="1" dirty="0" smtClean="0">
                <a:solidFill>
                  <a:srgbClr val="376092"/>
                </a:solidFill>
                <a:latin typeface="+mj-lt"/>
              </a:rPr>
              <a:t> – Max-Planck Society (GWDG)</a:t>
            </a:r>
            <a:endParaRPr lang="de-DE" altLang="fr-FR" sz="1000" b="1" dirty="0">
              <a:solidFill>
                <a:srgbClr val="376092"/>
              </a:solidFill>
              <a:latin typeface="+mj-lt"/>
            </a:endParaRPr>
          </a:p>
          <a:p>
            <a:pPr>
              <a:buFontTx/>
              <a:buChar char="•"/>
            </a:pPr>
            <a:endParaRPr lang="en-US" altLang="fr-FR" sz="1100" dirty="0">
              <a:solidFill>
                <a:srgbClr val="376092"/>
              </a:solidFill>
              <a:latin typeface="Arial Narrow" pitchFamily="34" charset="0"/>
            </a:endParaRPr>
          </a:p>
          <a:p>
            <a:pPr>
              <a:buFontTx/>
              <a:buChar char="•"/>
            </a:pPr>
            <a:endParaRPr lang="de-DE" altLang="fr-FR" sz="1200" dirty="0">
              <a:latin typeface="Arial Narrow" pitchFamily="34" charset="0"/>
            </a:endParaRPr>
          </a:p>
        </p:txBody>
      </p:sp>
      <p:pic>
        <p:nvPicPr>
          <p:cNvPr id="89092" name="Picture 10" descr="Logo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7" y="5643578"/>
            <a:ext cx="9255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4A0-D45F-4195-8BD0-825E650827B5}" type="slidenum">
              <a:rPr lang="fr-FR" smtClean="0"/>
              <a:pPr/>
              <a:t>24</a:t>
            </a:fld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3143240" y="1071546"/>
            <a:ext cx="5862637" cy="3713162"/>
            <a:chOff x="2793307" y="947725"/>
            <a:chExt cx="5862637" cy="3713162"/>
          </a:xfrm>
        </p:grpSpPr>
        <p:pic>
          <p:nvPicPr>
            <p:cNvPr id="89093" name="Picture 11" descr="Kart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3307" y="947725"/>
              <a:ext cx="5862637" cy="371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Ellipse 4"/>
            <p:cNvSpPr/>
            <p:nvPr/>
          </p:nvSpPr>
          <p:spPr>
            <a:xfrm rot="18446931">
              <a:off x="5703380" y="3663247"/>
              <a:ext cx="372248" cy="21914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85795"/>
            <a:ext cx="9212081" cy="607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9861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900" b="1" dirty="0" smtClean="0">
                <a:solidFill>
                  <a:srgbClr val="0070C0"/>
                </a:solidFill>
              </a:rPr>
              <a:t>INIST</a:t>
            </a:r>
            <a:r>
              <a:rPr lang="fr-FR" b="1" dirty="0" smtClean="0">
                <a:solidFill>
                  <a:srgbClr val="0070C0"/>
                </a:solidFill>
              </a:rPr>
              <a:t/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sz="4000" b="1" dirty="0" smtClean="0">
                <a:solidFill>
                  <a:srgbClr val="0070C0"/>
                </a:solidFill>
              </a:rPr>
              <a:t>agence française d’attribution de DOI </a:t>
            </a:r>
            <a:endParaRPr lang="fr-FR" sz="40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Assistance pour l’enregistrement des DOI dans </a:t>
            </a:r>
            <a:r>
              <a:rPr lang="fr-FR" dirty="0" err="1">
                <a:solidFill>
                  <a:srgbClr val="0070C0"/>
                </a:solidFill>
              </a:rPr>
              <a:t>DataCite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>
                <a:solidFill>
                  <a:srgbClr val="0070C0"/>
                </a:solidFill>
              </a:rPr>
              <a:t>Fourniture </a:t>
            </a:r>
            <a:r>
              <a:rPr lang="fr-FR" dirty="0" smtClean="0">
                <a:solidFill>
                  <a:srgbClr val="0070C0"/>
                </a:solidFill>
              </a:rPr>
              <a:t>des </a:t>
            </a:r>
            <a:r>
              <a:rPr lang="fr-FR" dirty="0">
                <a:solidFill>
                  <a:srgbClr val="0070C0"/>
                </a:solidFill>
              </a:rPr>
              <a:t>préfixes DOI</a:t>
            </a:r>
          </a:p>
          <a:p>
            <a:r>
              <a:rPr lang="fr-FR" dirty="0">
                <a:solidFill>
                  <a:srgbClr val="0070C0"/>
                </a:solidFill>
              </a:rPr>
              <a:t>Assistance sur </a:t>
            </a:r>
            <a:r>
              <a:rPr lang="fr-FR" dirty="0" smtClean="0">
                <a:solidFill>
                  <a:srgbClr val="0070C0"/>
                </a:solidFill>
              </a:rPr>
              <a:t>l’ API mise </a:t>
            </a:r>
            <a:r>
              <a:rPr lang="fr-FR" dirty="0">
                <a:solidFill>
                  <a:srgbClr val="0070C0"/>
                </a:solidFill>
              </a:rPr>
              <a:t>à disposition</a:t>
            </a:r>
          </a:p>
          <a:p>
            <a:r>
              <a:rPr lang="fr-FR" dirty="0">
                <a:solidFill>
                  <a:srgbClr val="0070C0"/>
                </a:solidFill>
              </a:rPr>
              <a:t>Assistance dans la constitution des </a:t>
            </a:r>
            <a:r>
              <a:rPr lang="fr-FR" dirty="0" smtClean="0">
                <a:solidFill>
                  <a:srgbClr val="0070C0"/>
                </a:solidFill>
              </a:rPr>
              <a:t>fichiers de métadonnées</a:t>
            </a:r>
            <a:endParaRPr lang="fr-FR" dirty="0">
              <a:solidFill>
                <a:srgbClr val="0070C0"/>
              </a:solidFill>
            </a:endParaRPr>
          </a:p>
          <a:p>
            <a:r>
              <a:rPr lang="fr-FR" dirty="0">
                <a:solidFill>
                  <a:srgbClr val="0070C0"/>
                </a:solidFill>
              </a:rPr>
              <a:t>Sensibilisation aux services </a:t>
            </a:r>
            <a:r>
              <a:rPr lang="fr-FR" dirty="0" err="1">
                <a:solidFill>
                  <a:srgbClr val="0070C0"/>
                </a:solidFill>
              </a:rPr>
              <a:t>DataCite</a:t>
            </a:r>
            <a:endParaRPr lang="fr-FR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pic>
        <p:nvPicPr>
          <p:cNvPr id="4" name="Image 3" descr="http://eipl.cnrs-mrs.fr/img/logo-cnr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5714992"/>
            <a:ext cx="1071570" cy="10001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429520" y="5715016"/>
            <a:ext cx="150019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 err="1" smtClean="0">
                <a:solidFill>
                  <a:schemeClr val="tx1"/>
                </a:solidFill>
              </a:rPr>
              <a:t>Inist</a:t>
            </a:r>
            <a:endParaRPr lang="fr-FR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6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ZoneTexte 38"/>
          <p:cNvSpPr txBox="1"/>
          <p:nvPr/>
        </p:nvSpPr>
        <p:spPr>
          <a:xfrm>
            <a:off x="0" y="-10278"/>
            <a:ext cx="9144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70C0"/>
                </a:solidFill>
              </a:rPr>
              <a:t>Workflow d’attribution de DOI</a:t>
            </a:r>
          </a:p>
          <a:p>
            <a:pPr algn="ctr"/>
            <a:r>
              <a:rPr lang="fr-FR" sz="3200" b="1" dirty="0" smtClean="0">
                <a:solidFill>
                  <a:srgbClr val="0070C0"/>
                </a:solidFill>
              </a:rPr>
              <a:t>par la cellule </a:t>
            </a:r>
            <a:r>
              <a:rPr lang="fr-FR" sz="3200" b="1" dirty="0" err="1" smtClean="0">
                <a:solidFill>
                  <a:srgbClr val="0070C0"/>
                </a:solidFill>
              </a:rPr>
              <a:t>Inist-DataCite</a:t>
            </a: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235A1-BB25-4A71-9A12-BE0835C764FF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854365" y="3636955"/>
            <a:ext cx="2135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4F81BD">
                    <a:lumMod val="75000"/>
                  </a:srgbClr>
                </a:solidFill>
              </a:rPr>
              <a:t> </a:t>
            </a:r>
            <a:endParaRPr lang="fr-FR" dirty="0"/>
          </a:p>
        </p:txBody>
      </p:sp>
      <p:sp>
        <p:nvSpPr>
          <p:cNvPr id="52" name="Chevron 51"/>
          <p:cNvSpPr/>
          <p:nvPr/>
        </p:nvSpPr>
        <p:spPr>
          <a:xfrm rot="5400000">
            <a:off x="3312517" y="4508105"/>
            <a:ext cx="232564" cy="146708"/>
          </a:xfrm>
          <a:prstGeom prst="chevr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119396" y="1321066"/>
            <a:ext cx="8711302" cy="5256584"/>
            <a:chOff x="169666" y="1269913"/>
            <a:chExt cx="8711302" cy="5256584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5676359" y="3909569"/>
              <a:ext cx="1642094" cy="65222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/>
            </a:p>
          </p:txBody>
        </p:sp>
        <p:sp>
          <p:nvSpPr>
            <p:cNvPr id="37" name="Rectangle à coins arrondis 36"/>
            <p:cNvSpPr/>
            <p:nvPr/>
          </p:nvSpPr>
          <p:spPr>
            <a:xfrm>
              <a:off x="5765166" y="5356908"/>
              <a:ext cx="1353679" cy="543791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169666" y="1269913"/>
              <a:ext cx="8711302" cy="5256584"/>
              <a:chOff x="179512" y="836712"/>
              <a:chExt cx="8711302" cy="5256584"/>
            </a:xfrm>
          </p:grpSpPr>
          <p:sp>
            <p:nvSpPr>
              <p:cNvPr id="38" name="ZoneTexte 37"/>
              <p:cNvSpPr txBox="1"/>
              <p:nvPr/>
            </p:nvSpPr>
            <p:spPr>
              <a:xfrm>
                <a:off x="5717599" y="5015299"/>
                <a:ext cx="14110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Création DOI</a:t>
                </a:r>
                <a:endParaRPr lang="fr-FR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2" name="Chevron 41"/>
              <p:cNvSpPr/>
              <p:nvPr/>
            </p:nvSpPr>
            <p:spPr>
              <a:xfrm>
                <a:off x="4637836" y="3651813"/>
                <a:ext cx="599255" cy="175543"/>
              </a:xfrm>
              <a:prstGeom prst="chevr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Chevron 44"/>
              <p:cNvSpPr/>
              <p:nvPr/>
            </p:nvSpPr>
            <p:spPr>
              <a:xfrm rot="16200000">
                <a:off x="6345132" y="3167886"/>
                <a:ext cx="291418" cy="118718"/>
              </a:xfrm>
              <a:prstGeom prst="chevr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5681698" y="3504190"/>
                <a:ext cx="146691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Assistance technique</a:t>
                </a:r>
                <a:endParaRPr lang="fr-FR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Chevron 46"/>
              <p:cNvSpPr/>
              <p:nvPr/>
            </p:nvSpPr>
            <p:spPr>
              <a:xfrm rot="5400000">
                <a:off x="6249099" y="4467145"/>
                <a:ext cx="483485" cy="135393"/>
              </a:xfrm>
              <a:prstGeom prst="chevr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à coins arrondis 21"/>
              <p:cNvSpPr/>
              <p:nvPr/>
            </p:nvSpPr>
            <p:spPr>
              <a:xfrm>
                <a:off x="179512" y="2699149"/>
                <a:ext cx="1947752" cy="1215979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Prospection</a:t>
                </a:r>
              </a:p>
              <a:p>
                <a:pPr algn="ctr"/>
                <a:r>
                  <a:rPr lang="fr-FR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Promotion Information Communication </a:t>
                </a:r>
                <a:endParaRPr lang="fr-FR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771800" y="1485081"/>
                <a:ext cx="1468017" cy="613801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fr-FR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fr-FR" b="1" baseline="30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er</a:t>
                </a:r>
                <a:r>
                  <a:rPr lang="fr-FR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fr-FR" b="1" dirty="0">
                    <a:solidFill>
                      <a:schemeClr val="accent1">
                        <a:lumMod val="75000"/>
                      </a:schemeClr>
                    </a:solidFill>
                  </a:rPr>
                  <a:t>contact </a:t>
                </a:r>
              </a:p>
              <a:p>
                <a:pPr algn="ctr"/>
                <a:endParaRPr lang="fr-FR" dirty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771799" y="2363525"/>
                <a:ext cx="1468017" cy="111856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fr-FR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Echanges </a:t>
                </a:r>
                <a:r>
                  <a:rPr lang="fr-FR" b="1" dirty="0">
                    <a:solidFill>
                      <a:schemeClr val="accent1">
                        <a:lumMod val="75000"/>
                      </a:schemeClr>
                    </a:solidFill>
                  </a:rPr>
                  <a:t>réponses aux questions </a:t>
                </a:r>
              </a:p>
              <a:p>
                <a:pPr algn="ctr"/>
                <a:endParaRPr lang="fr-FR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778636" y="4758683"/>
                <a:ext cx="1468017" cy="115145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algn="ctr"/>
                <a:r>
                  <a:rPr lang="fr-FR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Création </a:t>
                </a:r>
                <a:r>
                  <a:rPr lang="fr-FR" b="1" dirty="0">
                    <a:solidFill>
                      <a:schemeClr val="accent1">
                        <a:lumMod val="75000"/>
                      </a:schemeClr>
                    </a:solidFill>
                  </a:rPr>
                  <a:t>compte,</a:t>
                </a:r>
              </a:p>
              <a:p>
                <a:pPr algn="ctr"/>
                <a:r>
                  <a:rPr lang="fr-FR" b="1" dirty="0">
                    <a:solidFill>
                      <a:schemeClr val="accent1">
                        <a:lumMod val="75000"/>
                      </a:schemeClr>
                    </a:solidFill>
                  </a:rPr>
                  <a:t>attribution préfixe   </a:t>
                </a:r>
              </a:p>
              <a:p>
                <a:pPr algn="ctr"/>
                <a:endParaRPr lang="fr-FR" dirty="0"/>
              </a:p>
            </p:txBody>
          </p:sp>
          <p:sp>
            <p:nvSpPr>
              <p:cNvPr id="32" name="Flèche courbée vers la droite 31"/>
              <p:cNvSpPr/>
              <p:nvPr/>
            </p:nvSpPr>
            <p:spPr>
              <a:xfrm>
                <a:off x="2267741" y="2131499"/>
                <a:ext cx="420115" cy="2566242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771797" y="3802482"/>
                <a:ext cx="1468017" cy="59565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Contrat</a:t>
                </a:r>
                <a:endParaRPr lang="fr-FR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8" name="Groupe 7"/>
              <p:cNvGrpSpPr/>
              <p:nvPr/>
            </p:nvGrpSpPr>
            <p:grpSpPr>
              <a:xfrm>
                <a:off x="4866034" y="836712"/>
                <a:ext cx="4024780" cy="2193782"/>
                <a:chOff x="4866034" y="836712"/>
                <a:chExt cx="4024780" cy="2193782"/>
              </a:xfrm>
            </p:grpSpPr>
            <p:grpSp>
              <p:nvGrpSpPr>
                <p:cNvPr id="6" name="Groupe 5"/>
                <p:cNvGrpSpPr/>
                <p:nvPr/>
              </p:nvGrpSpPr>
              <p:grpSpPr>
                <a:xfrm>
                  <a:off x="4990029" y="981660"/>
                  <a:ext cx="3664901" cy="1893629"/>
                  <a:chOff x="4990029" y="981660"/>
                  <a:chExt cx="3664901" cy="1893629"/>
                </a:xfrm>
              </p:grpSpPr>
              <p:sp>
                <p:nvSpPr>
                  <p:cNvPr id="23" name="Rectangle à coins arrondis 22"/>
                  <p:cNvSpPr/>
                  <p:nvPr/>
                </p:nvSpPr>
                <p:spPr>
                  <a:xfrm>
                    <a:off x="5164011" y="981660"/>
                    <a:ext cx="1444379" cy="1000405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2700"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6" name="Rectangle à coins arrondis 25"/>
                  <p:cNvSpPr/>
                  <p:nvPr/>
                </p:nvSpPr>
                <p:spPr>
                  <a:xfrm>
                    <a:off x="6878424" y="984555"/>
                    <a:ext cx="1742189" cy="909797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2700"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0" name="Rectangle à coins arrondis 29"/>
                  <p:cNvSpPr/>
                  <p:nvPr/>
                </p:nvSpPr>
                <p:spPr>
                  <a:xfrm>
                    <a:off x="4990029" y="2075593"/>
                    <a:ext cx="1975730" cy="799696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2700"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34" name="Rectangle à coins arrondis 33"/>
                  <p:cNvSpPr/>
                  <p:nvPr/>
                </p:nvSpPr>
                <p:spPr>
                  <a:xfrm>
                    <a:off x="7128691" y="2052810"/>
                    <a:ext cx="1526239" cy="801777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12700"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grpSp>
              <p:nvGrpSpPr>
                <p:cNvPr id="5" name="Groupe 4"/>
                <p:cNvGrpSpPr/>
                <p:nvPr/>
              </p:nvGrpSpPr>
              <p:grpSpPr>
                <a:xfrm>
                  <a:off x="4866034" y="836712"/>
                  <a:ext cx="4024780" cy="2193782"/>
                  <a:chOff x="4866034" y="836712"/>
                  <a:chExt cx="4024780" cy="2193782"/>
                </a:xfrm>
              </p:grpSpPr>
              <p:sp>
                <p:nvSpPr>
                  <p:cNvPr id="27" name="ZoneTexte 26"/>
                  <p:cNvSpPr txBox="1"/>
                  <p:nvPr/>
                </p:nvSpPr>
                <p:spPr>
                  <a:xfrm>
                    <a:off x="5195036" y="996686"/>
                    <a:ext cx="1532178" cy="923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Information spécifique </a:t>
                    </a:r>
                  </a:p>
                  <a:p>
                    <a:r>
                      <a:rPr lang="fr-FR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Métadonnées</a:t>
                    </a:r>
                    <a:endParaRPr lang="fr-FR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29" name="ZoneTexte 28"/>
                  <p:cNvSpPr txBox="1"/>
                  <p:nvPr/>
                </p:nvSpPr>
                <p:spPr>
                  <a:xfrm>
                    <a:off x="6828086" y="1108205"/>
                    <a:ext cx="2052882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Reformatage vers </a:t>
                    </a:r>
                  </a:p>
                  <a:p>
                    <a:r>
                      <a:rPr lang="fr-FR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    </a:t>
                    </a:r>
                    <a:r>
                      <a:rPr lang="fr-FR" b="1" dirty="0" err="1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xml</a:t>
                    </a:r>
                    <a:r>
                      <a:rPr lang="fr-FR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fr-FR" b="1" dirty="0" err="1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DataCite</a:t>
                    </a:r>
                    <a:endParaRPr lang="fr-FR" b="1" dirty="0" smtClean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1" name="ZoneTexte 30"/>
                  <p:cNvSpPr txBox="1"/>
                  <p:nvPr/>
                </p:nvSpPr>
                <p:spPr>
                  <a:xfrm>
                    <a:off x="5027706" y="2191246"/>
                    <a:ext cx="1869101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Paramétrage API,</a:t>
                    </a:r>
                  </a:p>
                  <a:p>
                    <a:r>
                      <a:rPr lang="fr-FR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services </a:t>
                    </a:r>
                    <a:r>
                      <a:rPr lang="fr-FR" b="1" dirty="0" err="1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DataCite</a:t>
                    </a:r>
                    <a:endParaRPr lang="fr-FR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35" name="ZoneTexte 34"/>
                  <p:cNvSpPr txBox="1"/>
                  <p:nvPr/>
                </p:nvSpPr>
                <p:spPr>
                  <a:xfrm>
                    <a:off x="7097674" y="2152275"/>
                    <a:ext cx="1704441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Création fichier </a:t>
                    </a:r>
                  </a:p>
                  <a:p>
                    <a:r>
                      <a:rPr lang="fr-FR" b="1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métadonnées</a:t>
                    </a:r>
                    <a:endParaRPr lang="fr-FR" b="1" dirty="0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4866034" y="836712"/>
                    <a:ext cx="4024780" cy="2193782"/>
                  </a:xfrm>
                  <a:prstGeom prst="rect">
                    <a:avLst/>
                  </a:prstGeom>
                  <a:noFill/>
                  <a:ln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50" name="Chevron 49"/>
              <p:cNvSpPr/>
              <p:nvPr/>
            </p:nvSpPr>
            <p:spPr>
              <a:xfrm rot="5400000">
                <a:off x="3316172" y="2173889"/>
                <a:ext cx="232564" cy="146708"/>
              </a:xfrm>
              <a:prstGeom prst="chevr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Chevron 50"/>
              <p:cNvSpPr/>
              <p:nvPr/>
            </p:nvSpPr>
            <p:spPr>
              <a:xfrm rot="5400000">
                <a:off x="3323009" y="3585909"/>
                <a:ext cx="232564" cy="146708"/>
              </a:xfrm>
              <a:prstGeom prst="chevron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687857" y="1268760"/>
                <a:ext cx="1740127" cy="482453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31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2562-6D4C-4861-A36B-32BCE8AD6346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13385"/>
            <a:ext cx="91440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0070C0"/>
                </a:solidFill>
              </a:rPr>
              <a:t>Informations nécessaires </a:t>
            </a:r>
            <a:endParaRPr lang="fr-FR" sz="4000" b="1" dirty="0" smtClean="0">
              <a:solidFill>
                <a:srgbClr val="0070C0"/>
              </a:solidFill>
            </a:endParaRPr>
          </a:p>
          <a:p>
            <a:pPr algn="ctr"/>
            <a:r>
              <a:rPr lang="fr-FR" sz="4000" b="1" dirty="0" smtClean="0">
                <a:solidFill>
                  <a:srgbClr val="0070C0"/>
                </a:solidFill>
              </a:rPr>
              <a:t>pour </a:t>
            </a:r>
            <a:r>
              <a:rPr lang="fr-FR" sz="4000" b="1" dirty="0">
                <a:solidFill>
                  <a:srgbClr val="0070C0"/>
                </a:solidFill>
              </a:rPr>
              <a:t>créer un DOI  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594138" y="2066653"/>
            <a:ext cx="7704856" cy="4247317"/>
            <a:chOff x="594138" y="2066653"/>
            <a:chExt cx="7704856" cy="4247317"/>
          </a:xfrm>
        </p:grpSpPr>
        <p:sp>
          <p:nvSpPr>
            <p:cNvPr id="5" name="Rectangle 4"/>
            <p:cNvSpPr/>
            <p:nvPr/>
          </p:nvSpPr>
          <p:spPr>
            <a:xfrm>
              <a:off x="594138" y="2066653"/>
              <a:ext cx="7704856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fr-FR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fr-FR" sz="2800" dirty="0">
                  <a:solidFill>
                    <a:srgbClr val="0070C0"/>
                  </a:solidFill>
                </a:rPr>
                <a:t>DOI (format&lt;votre </a:t>
              </a:r>
              <a:r>
                <a:rPr lang="fr-FR" sz="2800" dirty="0">
                  <a:solidFill>
                    <a:srgbClr val="00B050"/>
                  </a:solidFill>
                </a:rPr>
                <a:t>préfixe</a:t>
              </a:r>
              <a:r>
                <a:rPr lang="fr-FR" sz="2800" dirty="0">
                  <a:solidFill>
                    <a:srgbClr val="0070C0"/>
                  </a:solidFill>
                </a:rPr>
                <a:t>&gt;.&lt;</a:t>
              </a:r>
              <a:r>
                <a:rPr lang="fr-FR" sz="2800" dirty="0">
                  <a:solidFill>
                    <a:srgbClr val="FF0000"/>
                  </a:solidFill>
                </a:rPr>
                <a:t>suffixe</a:t>
              </a:r>
              <a:r>
                <a:rPr lang="fr-FR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fr-FR" sz="2800" dirty="0">
                  <a:solidFill>
                    <a:srgbClr val="0070C0"/>
                  </a:solidFill>
                </a:rPr>
                <a:t>unique&gt;)</a:t>
              </a:r>
            </a:p>
            <a:p>
              <a:r>
                <a:rPr lang="fr-FR" sz="2800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fr-FR" sz="2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</a:t>
              </a:r>
              <a:r>
                <a:rPr lang="fr-FR" sz="2800" dirty="0" smtClean="0">
                  <a:solidFill>
                    <a:srgbClr val="00B050"/>
                  </a:solidFill>
                </a:rPr>
                <a:t> </a:t>
              </a:r>
              <a:r>
                <a:rPr lang="fr-FR" sz="2400" dirty="0" smtClean="0">
                  <a:solidFill>
                    <a:srgbClr val="00B050"/>
                  </a:solidFill>
                </a:rPr>
                <a:t>10.5072 </a:t>
              </a:r>
              <a:r>
                <a:rPr lang="fr-FR" sz="2400" dirty="0">
                  <a:solidFill>
                    <a:srgbClr val="0070C0"/>
                  </a:solidFill>
                </a:rPr>
                <a:t>/</a:t>
              </a:r>
              <a:r>
                <a:rPr lang="fr-FR" sz="2400" dirty="0">
                  <a:solidFill>
                    <a:srgbClr val="FF0000"/>
                  </a:solidFill>
                </a:rPr>
                <a:t>datacenter.123xy</a:t>
              </a:r>
            </a:p>
            <a:p>
              <a:endParaRPr lang="fr-FR" sz="2800" dirty="0" smtClean="0"/>
            </a:p>
            <a:p>
              <a:endParaRPr lang="fr-FR" sz="2800" dirty="0"/>
            </a:p>
            <a:p>
              <a:pPr marL="457200" indent="-457200">
                <a:buFont typeface="Wingdings" pitchFamily="2" charset="2"/>
                <a:buChar char="Ø"/>
              </a:pPr>
              <a:r>
                <a:rPr lang="fr-FR" sz="2800" dirty="0" smtClean="0">
                  <a:solidFill>
                    <a:srgbClr val="0070C0"/>
                  </a:solidFill>
                </a:rPr>
                <a:t>URL </a:t>
              </a:r>
              <a:r>
                <a:rPr lang="fr-FR" sz="2800" dirty="0">
                  <a:solidFill>
                    <a:srgbClr val="0070C0"/>
                  </a:solidFill>
                </a:rPr>
                <a:t>Landing page (page vers laquelle le DOI sera résolu)</a:t>
              </a:r>
            </a:p>
            <a:p>
              <a:r>
                <a:rPr lang="fr-FR" sz="2800" dirty="0">
                  <a:solidFill>
                    <a:srgbClr val="0070C0"/>
                  </a:solidFill>
                </a:rPr>
                <a:t>   </a:t>
              </a:r>
            </a:p>
            <a:p>
              <a:pPr marL="457200" indent="-457200">
                <a:buFont typeface="Wingdings" pitchFamily="2" charset="2"/>
                <a:buChar char="Ø"/>
              </a:pPr>
              <a:r>
                <a:rPr lang="fr-FR" sz="2800" dirty="0" smtClean="0">
                  <a:solidFill>
                    <a:srgbClr val="0070C0"/>
                  </a:solidFill>
                </a:rPr>
                <a:t>Métadonnées </a:t>
              </a:r>
              <a:r>
                <a:rPr lang="fr-FR" sz="2800" dirty="0">
                  <a:solidFill>
                    <a:srgbClr val="0070C0"/>
                  </a:solidFill>
                </a:rPr>
                <a:t>en format </a:t>
              </a:r>
              <a:r>
                <a:rPr lang="fr-FR" sz="2800" dirty="0" err="1" smtClean="0">
                  <a:solidFill>
                    <a:srgbClr val="0070C0"/>
                  </a:solidFill>
                </a:rPr>
                <a:t>xml</a:t>
              </a:r>
              <a:r>
                <a:rPr lang="fr-FR" sz="2800" dirty="0" smtClean="0">
                  <a:solidFill>
                    <a:srgbClr val="0070C0"/>
                  </a:solidFill>
                </a:rPr>
                <a:t> </a:t>
              </a:r>
              <a:r>
                <a:rPr lang="fr-FR" sz="2800" dirty="0" err="1" smtClean="0">
                  <a:solidFill>
                    <a:srgbClr val="0070C0"/>
                  </a:solidFill>
                </a:rPr>
                <a:t>DataCite</a:t>
              </a:r>
              <a:r>
                <a:rPr lang="fr-FR" sz="2800" dirty="0" smtClean="0">
                  <a:solidFill>
                    <a:srgbClr val="0070C0"/>
                  </a:solidFill>
                </a:rPr>
                <a:t> (au </a:t>
              </a:r>
              <a:r>
                <a:rPr lang="fr-FR" sz="2800" dirty="0">
                  <a:solidFill>
                    <a:srgbClr val="0070C0"/>
                  </a:solidFill>
                </a:rPr>
                <a:t>moins les 5 propriétés </a:t>
              </a:r>
              <a:r>
                <a:rPr lang="fr-FR" sz="2800" dirty="0" smtClean="0">
                  <a:solidFill>
                    <a:srgbClr val="0070C0"/>
                  </a:solidFill>
                </a:rPr>
                <a:t>obligatoires du schéma </a:t>
              </a:r>
              <a:r>
                <a:rPr lang="fr-FR" sz="2800" dirty="0" err="1" smtClean="0">
                  <a:solidFill>
                    <a:srgbClr val="0070C0"/>
                  </a:solidFill>
                </a:rPr>
                <a:t>DataCite</a:t>
              </a:r>
              <a:r>
                <a:rPr lang="fr-FR" sz="2800" dirty="0" smtClean="0">
                  <a:solidFill>
                    <a:schemeClr val="accent1">
                      <a:lumMod val="75000"/>
                    </a:schemeClr>
                  </a:solidFill>
                </a:rPr>
                <a:t>)</a:t>
              </a:r>
              <a:endParaRPr lang="fr-FR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Accolade ouvrante 5"/>
            <p:cNvSpPr/>
            <p:nvPr/>
          </p:nvSpPr>
          <p:spPr>
            <a:xfrm rot="16200000">
              <a:off x="2623566" y="3042341"/>
              <a:ext cx="324038" cy="795602"/>
            </a:xfrm>
            <a:prstGeom prst="leftBrace">
              <a:avLst>
                <a:gd name="adj1" fmla="val 8333"/>
                <a:gd name="adj2" fmla="val 5641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Accolade ouvrante 6"/>
            <p:cNvSpPr/>
            <p:nvPr/>
          </p:nvSpPr>
          <p:spPr>
            <a:xfrm rot="16200000">
              <a:off x="4284547" y="2583439"/>
              <a:ext cx="324037" cy="1698605"/>
            </a:xfrm>
            <a:prstGeom prst="leftBrace">
              <a:avLst>
                <a:gd name="adj1" fmla="val 36837"/>
                <a:gd name="adj2" fmla="val 5229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359884" y="3717032"/>
              <a:ext cx="9133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rgbClr val="00B050"/>
                  </a:solidFill>
                </a:rPr>
                <a:t>   Préfixe</a:t>
              </a:r>
              <a:endParaRPr lang="fr-FR" sz="1600" b="1" dirty="0">
                <a:solidFill>
                  <a:srgbClr val="00B050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995936" y="3717032"/>
              <a:ext cx="8594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  </a:t>
              </a:r>
              <a:r>
                <a:rPr lang="fr-FR" sz="1600" b="1" dirty="0" smtClean="0">
                  <a:solidFill>
                    <a:srgbClr val="FF0000"/>
                  </a:solidFill>
                </a:rPr>
                <a:t>Suffixe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Espace réservé du contenu 3" descr="C:\Documents and Settings\yahia\Local Settings\Temporary Internet Files\Content.Word\Exemple_creation_DOI_saclay_20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7943"/>
            <a:ext cx="8568952" cy="5184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necteur droit avec flèche 10"/>
          <p:cNvCxnSpPr/>
          <p:nvPr/>
        </p:nvCxnSpPr>
        <p:spPr>
          <a:xfrm>
            <a:off x="2785585" y="3134494"/>
            <a:ext cx="840861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133876" y="3424328"/>
            <a:ext cx="552451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6036518" y="3775015"/>
            <a:ext cx="576064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1979712" y="5164782"/>
            <a:ext cx="576064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48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000" dirty="0" smtClean="0">
                <a:solidFill>
                  <a:srgbClr val="376092"/>
                </a:solidFill>
                <a:latin typeface="Arial Narrow" panose="020B0606020202030204" pitchFamily="34" charset="0"/>
              </a:rPr>
              <a:t>11</a:t>
            </a:r>
            <a:endParaRPr lang="fr-FR" sz="1000" dirty="0">
              <a:solidFill>
                <a:srgbClr val="376092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d:\leblanc\Bureau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31" y="1268760"/>
            <a:ext cx="583088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-17512"/>
            <a:ext cx="91440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DataCite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Metadata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Schema</a:t>
            </a:r>
            <a:r>
              <a:rPr lang="fr-FR" b="1" dirty="0" smtClean="0">
                <a:solidFill>
                  <a:srgbClr val="0070C0"/>
                </a:solidFill>
              </a:rPr>
              <a:t>   </a:t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sz="1200" b="1" dirty="0">
                <a:solidFill>
                  <a:srgbClr val="0070C0"/>
                </a:solidFill>
              </a:rPr>
              <a:t>(http://</a:t>
            </a:r>
            <a:r>
              <a:rPr lang="fr-FR" sz="1200" b="1" dirty="0" smtClean="0">
                <a:solidFill>
                  <a:srgbClr val="0070C0"/>
                </a:solidFill>
              </a:rPr>
              <a:t>schema.datacite.org/meta/kernel-3.1/doc/DataCite-MetadataKernel_v3.1.pdf)</a:t>
            </a:r>
            <a:r>
              <a:rPr lang="fr-FR" sz="1200" dirty="0" smtClean="0">
                <a:solidFill>
                  <a:srgbClr val="0070C0"/>
                </a:solidFill>
              </a:rPr>
              <a:t> </a:t>
            </a:r>
            <a:r>
              <a:rPr lang="fr-FR" sz="1200" dirty="0">
                <a:solidFill>
                  <a:srgbClr val="0070C0"/>
                </a:solidFill>
              </a:rPr>
              <a:t>(version </a:t>
            </a:r>
            <a:r>
              <a:rPr lang="fr-FR" sz="1200" dirty="0" smtClean="0">
                <a:solidFill>
                  <a:srgbClr val="0070C0"/>
                </a:solidFill>
              </a:rPr>
              <a:t>3.1) </a:t>
            </a:r>
            <a:endParaRPr lang="fr-FR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640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0070C0"/>
                </a:solidFill>
                <a:latin typeface="+mn-lt"/>
              </a:rPr>
              <a:t>Exemples propriétés</a:t>
            </a:r>
            <a:endParaRPr lang="fr-FR" sz="40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DAD5-524D-4C50-9203-C1C643271AEA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1026" name="Picture 2" descr="d:\leblanc\Bureau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428868"/>
            <a:ext cx="6211167" cy="385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85786" y="1357298"/>
            <a:ext cx="113710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Creator</a:t>
            </a:r>
            <a:endParaRPr lang="fr-FR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d:\leblanc\Bureau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30" y="3146668"/>
            <a:ext cx="6564313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Vers une science ouverte</a:t>
            </a:r>
            <a:r>
              <a:rPr lang="fr-FR" sz="5400" b="1" dirty="0" smtClean="0">
                <a:solidFill>
                  <a:srgbClr val="0070C0"/>
                </a:solidFill>
              </a:rPr>
              <a:t/>
            </a:r>
            <a:br>
              <a:rPr lang="fr-FR" sz="5400" b="1" dirty="0" smtClean="0">
                <a:solidFill>
                  <a:srgbClr val="0070C0"/>
                </a:solidFill>
              </a:rPr>
            </a:br>
            <a:r>
              <a:rPr lang="fr-FR" sz="3100" b="1" dirty="0" smtClean="0">
                <a:solidFill>
                  <a:srgbClr val="0070C0"/>
                </a:solidFill>
              </a:rPr>
              <a:t>(e-science et 4 </a:t>
            </a:r>
            <a:r>
              <a:rPr lang="fr-FR" sz="3100" b="1" baseline="30000" dirty="0" err="1" smtClean="0">
                <a:solidFill>
                  <a:srgbClr val="0070C0"/>
                </a:solidFill>
              </a:rPr>
              <a:t>eme</a:t>
            </a:r>
            <a:r>
              <a:rPr lang="fr-FR" sz="3100" b="1" dirty="0" smtClean="0">
                <a:solidFill>
                  <a:srgbClr val="0070C0"/>
                </a:solidFill>
              </a:rPr>
              <a:t> paradigme?)</a:t>
            </a:r>
            <a:endParaRPr lang="ar-SY" sz="31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fr-FR" sz="3600" b="1" dirty="0" smtClean="0">
                <a:solidFill>
                  <a:schemeClr val="accent1">
                    <a:lumMod val="75000"/>
                  </a:schemeClr>
                </a:solidFill>
              </a:rPr>
              <a:t>Accès aux publications et aux données scientifiques pour:                      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Exploiter les résultats de recherche antérieurs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Encourager la collaboration et éviter la duplication des  travaux de recherche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Accélérer l’innovation dans la R&amp;D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Favoriser la participation des citoyens et de la société civile</a:t>
            </a:r>
          </a:p>
          <a:p>
            <a:pPr lvl="1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Valider les résultats scientifique</a:t>
            </a:r>
          </a:p>
          <a:p>
            <a:endParaRPr lang="ar-SY" dirty="0" smtClean="0"/>
          </a:p>
          <a:p>
            <a:endParaRPr lang="ar-S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2285992"/>
            <a:ext cx="8229600" cy="4389120"/>
          </a:xfrm>
        </p:spPr>
        <p:txBody>
          <a:bodyPr>
            <a:normAutofit/>
          </a:bodyPr>
          <a:lstStyle/>
          <a:p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DAD5-524D-4C50-9203-C1C643271AEA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00034" y="0"/>
            <a:ext cx="8229600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solidFill>
                  <a:srgbClr val="0070C0"/>
                </a:solidFill>
                <a:latin typeface="+mn-lt"/>
              </a:rPr>
              <a:t>Exemples propriétés</a:t>
            </a:r>
            <a:endParaRPr lang="fr-FR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2050" name="Picture 2" descr="d:\leblanc\Bureau\Capture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928670"/>
            <a:ext cx="533904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leblanc\Bureau\Capture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879" y="4019049"/>
            <a:ext cx="545283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leblanc\Bureau\Capture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2285992"/>
            <a:ext cx="56388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71472" y="1357298"/>
            <a:ext cx="135732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</a:rPr>
              <a:t>Contributor</a:t>
            </a:r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1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DAD5-524D-4C50-9203-C1C643271AEA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5400" dirty="0" smtClean="0"/>
              <a:t/>
            </a:r>
            <a:br>
              <a:rPr lang="fr-FR" sz="5400" dirty="0" smtClean="0"/>
            </a:br>
            <a:r>
              <a:rPr lang="fr-FR" sz="5400" dirty="0"/>
              <a:t/>
            </a:r>
            <a:br>
              <a:rPr lang="fr-FR" sz="5400" dirty="0"/>
            </a:br>
            <a:r>
              <a:rPr lang="fr-FR" sz="5400" dirty="0" smtClean="0"/>
              <a:t/>
            </a:r>
            <a:br>
              <a:rPr lang="fr-FR" sz="5400" dirty="0" smtClean="0"/>
            </a:br>
            <a:r>
              <a:rPr lang="fr-FR" sz="5400" dirty="0" smtClean="0"/>
              <a:t/>
            </a:r>
            <a:br>
              <a:rPr lang="fr-FR" sz="5400" dirty="0" smtClean="0"/>
            </a:br>
            <a:r>
              <a:rPr lang="fr-FR" sz="5400" dirty="0"/>
              <a:t/>
            </a:r>
            <a:br>
              <a:rPr lang="fr-FR" sz="5400" dirty="0"/>
            </a:br>
            <a:r>
              <a:rPr lang="fr-FR" sz="5400" dirty="0" smtClean="0"/>
              <a:t/>
            </a:r>
            <a:br>
              <a:rPr lang="fr-FR" sz="5400" dirty="0" smtClean="0"/>
            </a:b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55170" y="260648"/>
            <a:ext cx="8229600" cy="864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solidFill>
                  <a:srgbClr val="0070C0"/>
                </a:solidFill>
                <a:latin typeface="+mn-lt"/>
              </a:rPr>
              <a:t>Exemples propriétés</a:t>
            </a:r>
            <a:endParaRPr lang="fr-FR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4" name="Picture 2" descr="d:\leblanc\Bureau\Capture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515" y="1716590"/>
            <a:ext cx="6221413" cy="51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0" y="1214422"/>
            <a:ext cx="195996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0070C0"/>
                </a:solidFill>
              </a:rPr>
              <a:t>ResourceType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076056" y="4423522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6012160" y="4301122"/>
            <a:ext cx="792088" cy="2447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d:\leblanc\Bureau\Captu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55195"/>
            <a:ext cx="6725589" cy="482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leblanc\Bureau\Capture 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160" y="2303558"/>
            <a:ext cx="5811061" cy="23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79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5DAD5-524D-4C50-9203-C1C643271AEA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467544" y="-72008"/>
            <a:ext cx="8229600" cy="7647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b="1" dirty="0" smtClean="0">
                <a:solidFill>
                  <a:srgbClr val="0070C0"/>
                </a:solidFill>
                <a:latin typeface="+mn-lt"/>
              </a:rPr>
              <a:t>Exemples propriétés</a:t>
            </a:r>
            <a:endParaRPr lang="fr-FR" sz="4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100" name="Picture 4" descr="d:\leblanc\Bureau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117" y="692696"/>
            <a:ext cx="5832648" cy="417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leblanc\Bureau\Capture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54" y="4309932"/>
            <a:ext cx="568863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-69438" y="927217"/>
            <a:ext cx="2706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RelatedIdentifier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6588224" y="1740766"/>
            <a:ext cx="648072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5940152" y="1812774"/>
            <a:ext cx="576064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5724128" y="3811555"/>
            <a:ext cx="792088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6605162" y="3717032"/>
            <a:ext cx="720080" cy="1515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d:\leblanc\Bureau\Capture  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29" y="2059451"/>
            <a:ext cx="5982535" cy="165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leblanc\Bureau\Capture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30" y="4184808"/>
            <a:ext cx="7440064" cy="77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8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2562-6D4C-4861-A36B-32BCE8AD6346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1214422"/>
            <a:ext cx="3579290" cy="225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d:\leblanc\Bureau\Capture 3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5757661"/>
            <a:ext cx="3829360" cy="55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lipse 9"/>
          <p:cNvSpPr/>
          <p:nvPr/>
        </p:nvSpPr>
        <p:spPr>
          <a:xfrm>
            <a:off x="5796136" y="2852936"/>
            <a:ext cx="1656184" cy="534435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 descr="d:\leblanc\Bureau\Capture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384376" cy="260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leblanc\Bureau\Captur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2661317"/>
            <a:ext cx="37444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/>
          <p:cNvSpPr/>
          <p:nvPr/>
        </p:nvSpPr>
        <p:spPr>
          <a:xfrm>
            <a:off x="4716016" y="5774885"/>
            <a:ext cx="1656184" cy="534435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084168" y="3232051"/>
            <a:ext cx="1224136" cy="2688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à entaille 18"/>
          <p:cNvSpPr/>
          <p:nvPr/>
        </p:nvSpPr>
        <p:spPr>
          <a:xfrm rot="7408213">
            <a:off x="7227678" y="2781338"/>
            <a:ext cx="720080" cy="1938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à entaille 19"/>
          <p:cNvSpPr/>
          <p:nvPr/>
        </p:nvSpPr>
        <p:spPr>
          <a:xfrm rot="12241714">
            <a:off x="3974825" y="5686895"/>
            <a:ext cx="720080" cy="19384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955567" y="2065854"/>
            <a:ext cx="756084" cy="3442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 flipH="1">
            <a:off x="2929961" y="2060440"/>
            <a:ext cx="768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</a:rPr>
              <a:t>Identifiant de la publication</a:t>
            </a:r>
            <a:endParaRPr lang="fr-FR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7602377" y="2229717"/>
            <a:ext cx="900100" cy="267217"/>
          </a:xfrm>
          <a:prstGeom prst="roundRect">
            <a:avLst>
              <a:gd name="adj" fmla="val 2394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</a:rPr>
              <a:t>Identifiant du jeu de données</a:t>
            </a:r>
            <a:endParaRPr lang="fr-FR" sz="800" strike="sngStrik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3150434" y="5317913"/>
            <a:ext cx="762353" cy="3716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dirty="0" smtClean="0">
                <a:solidFill>
                  <a:schemeClr val="accent1">
                    <a:lumMod val="75000"/>
                  </a:schemeClr>
                </a:solidFill>
              </a:rPr>
              <a:t>Jeu de données</a:t>
            </a:r>
            <a:endParaRPr lang="fr-FR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d:\leblanc\Bureau\Captur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463" y="1459147"/>
            <a:ext cx="36195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3753463" y="2663700"/>
            <a:ext cx="2190029" cy="4186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0" y="9628"/>
            <a:ext cx="9144000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400" b="1" dirty="0" smtClean="0">
                <a:solidFill>
                  <a:srgbClr val="0070C0"/>
                </a:solidFill>
              </a:rPr>
              <a:t>Exemple: lien entre un jeu de </a:t>
            </a:r>
          </a:p>
          <a:p>
            <a:pPr algn="ctr"/>
            <a:r>
              <a:rPr lang="fr-FR" sz="4400" b="1" dirty="0" smtClean="0">
                <a:solidFill>
                  <a:srgbClr val="0070C0"/>
                </a:solidFill>
              </a:rPr>
              <a:t>données et l’article par le DOI</a:t>
            </a:r>
            <a:endParaRPr lang="fr-FR" sz="4400" dirty="0">
              <a:solidFill>
                <a:srgbClr val="0070C0"/>
              </a:solidFill>
            </a:endParaRPr>
          </a:p>
        </p:txBody>
      </p:sp>
      <p:sp>
        <p:nvSpPr>
          <p:cNvPr id="26" name="Flèche droite à entaille 25"/>
          <p:cNvSpPr/>
          <p:nvPr/>
        </p:nvSpPr>
        <p:spPr>
          <a:xfrm rot="2984948">
            <a:off x="3343359" y="2538822"/>
            <a:ext cx="434048" cy="2088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357158" y="1357298"/>
            <a:ext cx="8072494" cy="52864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lvl="1">
              <a:lnSpc>
                <a:spcPct val="80000"/>
              </a:lnSpc>
            </a:pPr>
            <a:r>
              <a:rPr lang="fr-FR" altLang="fr-FR" sz="2400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fr-FR" alt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dataset</a:t>
            </a:r>
            <a:r>
              <a:rPr lang="fr-FR" altLang="fr-FR" sz="24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fr-FR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Storz</a:t>
            </a:r>
            <a:r>
              <a:rPr lang="en-US" altLang="fr-FR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D et al. (2009): </a:t>
            </a:r>
          </a:p>
          <a:p>
            <a:pPr lvl="1">
              <a:lnSpc>
                <a:spcPct val="80000"/>
              </a:lnSpc>
            </a:pPr>
            <a:r>
              <a:rPr lang="en-US" altLang="fr-FR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Planktic</a:t>
            </a:r>
            <a:r>
              <a:rPr lang="en-US" altLang="fr-FR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altLang="fr-FR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foraminiferal</a:t>
            </a:r>
            <a:r>
              <a:rPr lang="en-US" altLang="fr-FR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flux and faunal composition of sediment trap</a:t>
            </a:r>
          </a:p>
          <a:p>
            <a:pPr lvl="1">
              <a:lnSpc>
                <a:spcPct val="80000"/>
              </a:lnSpc>
            </a:pPr>
            <a:r>
              <a:rPr lang="en-US" altLang="fr-FR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L1_K276 in the northeastern Atlantic. </a:t>
            </a:r>
          </a:p>
          <a:p>
            <a:pPr lvl="1">
              <a:lnSpc>
                <a:spcPct val="80000"/>
              </a:lnSpc>
            </a:pPr>
            <a:r>
              <a:rPr lang="en-US" altLang="fr-FR" sz="2400" dirty="0" smtClean="0">
                <a:solidFill>
                  <a:srgbClr val="000000"/>
                </a:solidFill>
                <a:cs typeface="Times New Roman" pitchFamily="18" charset="0"/>
                <a:hlinkClick r:id="rId8"/>
              </a:rPr>
              <a:t>http://dx.doi.org/10.1594/PANGAEA.724325</a:t>
            </a:r>
            <a:endParaRPr lang="en-US" altLang="fr-FR" sz="24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GB" altLang="fr-FR" sz="2400" dirty="0" smtClean="0"/>
          </a:p>
          <a:p>
            <a:pPr lvl="1">
              <a:lnSpc>
                <a:spcPct val="80000"/>
              </a:lnSpc>
            </a:pPr>
            <a:r>
              <a:rPr lang="en-GB" altLang="fr-FR" sz="2400" b="1" dirty="0" smtClean="0">
                <a:solidFill>
                  <a:schemeClr val="accent1">
                    <a:lumMod val="75000"/>
                  </a:schemeClr>
                </a:solidFill>
              </a:rPr>
              <a:t>Is supplement to the article:</a:t>
            </a:r>
          </a:p>
          <a:p>
            <a:pPr lvl="1">
              <a:lnSpc>
                <a:spcPct val="80000"/>
              </a:lnSpc>
            </a:pPr>
            <a:r>
              <a:rPr lang="en-GB" altLang="fr-FR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Storz</a:t>
            </a:r>
            <a:r>
              <a:rPr lang="en-GB" altLang="fr-FR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David; Schulz, </a:t>
            </a:r>
            <a:r>
              <a:rPr lang="en-GB" altLang="fr-FR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Hartmut</a:t>
            </a:r>
            <a:r>
              <a:rPr lang="en-GB" altLang="fr-FR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; </a:t>
            </a:r>
            <a:r>
              <a:rPr lang="en-GB" altLang="fr-FR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Waniek</a:t>
            </a:r>
            <a:r>
              <a:rPr lang="en-GB" altLang="fr-FR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Joanna J; Schulz-Bull, </a:t>
            </a:r>
            <a:r>
              <a:rPr lang="en-GB" altLang="fr-FR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Detle</a:t>
            </a:r>
            <a:r>
              <a:rPr lang="en-GB" altLang="fr-FR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GB" altLang="fr-FR" sz="2400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Kucera</a:t>
            </a:r>
            <a:r>
              <a:rPr lang="en-GB" altLang="fr-FR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Michal (2009):</a:t>
            </a:r>
            <a:r>
              <a:rPr lang="en-GB" altLang="fr-FR" sz="2400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Seasonal and </a:t>
            </a:r>
            <a:r>
              <a:rPr lang="en-GB" altLang="fr-FR" sz="2400" i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interannual</a:t>
            </a:r>
            <a:r>
              <a:rPr lang="en-GB" altLang="fr-FR" sz="2400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variability of the</a:t>
            </a:r>
          </a:p>
          <a:p>
            <a:pPr lvl="1">
              <a:lnSpc>
                <a:spcPct val="80000"/>
              </a:lnSpc>
            </a:pPr>
            <a:r>
              <a:rPr lang="en-GB" altLang="fr-FR" sz="2400" i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planktic</a:t>
            </a:r>
            <a:r>
              <a:rPr lang="en-GB" altLang="fr-FR" sz="2400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GB" altLang="fr-FR" sz="2400" i="1" dirty="0" err="1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foraminiferal</a:t>
            </a:r>
            <a:r>
              <a:rPr lang="en-GB" altLang="fr-FR" sz="2400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flux in the vicinity of the Azores Current. </a:t>
            </a:r>
          </a:p>
          <a:p>
            <a:pPr lvl="1">
              <a:lnSpc>
                <a:spcPct val="80000"/>
              </a:lnSpc>
            </a:pPr>
            <a:r>
              <a:rPr lang="en-GB" altLang="fr-FR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Deep-Sea Research Part I-Oceanographic Research Papers, 56(1), </a:t>
            </a:r>
          </a:p>
          <a:p>
            <a:pPr lvl="1">
              <a:lnSpc>
                <a:spcPct val="80000"/>
              </a:lnSpc>
            </a:pPr>
            <a:r>
              <a:rPr lang="en-GB" altLang="fr-FR" sz="24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107 124,</a:t>
            </a:r>
            <a:r>
              <a:rPr lang="en-GB" altLang="fr-FR" sz="2400" i="1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en-GB" altLang="fr-FR" sz="2400" dirty="0" smtClean="0">
                <a:solidFill>
                  <a:srgbClr val="000000"/>
                </a:solidFill>
                <a:cs typeface="Times New Roman" pitchFamily="18" charset="0"/>
                <a:hlinkClick r:id="rId9"/>
              </a:rPr>
              <a:t>http://dx.doi.org/10.1016/j.dsr.2008.08.009</a:t>
            </a:r>
            <a:endParaRPr lang="de-DE" altLang="fr-FR" sz="2400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785786" y="1643050"/>
            <a:ext cx="7500990" cy="34290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fr-FR" sz="2800" b="1" dirty="0" smtClean="0">
                <a:solidFill>
                  <a:srgbClr val="0070C0"/>
                </a:solidFill>
              </a:rPr>
              <a:t>Les éléments de citations recommandés par </a:t>
            </a:r>
            <a:r>
              <a:rPr lang="fr-FR" sz="2800" b="1" dirty="0" err="1" smtClean="0">
                <a:solidFill>
                  <a:srgbClr val="0070C0"/>
                </a:solidFill>
              </a:rPr>
              <a:t>DataCite</a:t>
            </a:r>
            <a:r>
              <a:rPr lang="fr-FR" sz="2800" b="1" dirty="0" smtClean="0">
                <a:solidFill>
                  <a:srgbClr val="0070C0"/>
                </a:solidFill>
              </a:rPr>
              <a:t> </a:t>
            </a:r>
          </a:p>
          <a:p>
            <a:pPr>
              <a:defRPr/>
            </a:pPr>
            <a:endParaRPr lang="fr-FR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fr-FR" sz="2400" b="1" dirty="0" err="1" smtClean="0">
                <a:solidFill>
                  <a:srgbClr val="0070C0"/>
                </a:solidFill>
              </a:rPr>
              <a:t>Creator</a:t>
            </a:r>
            <a:r>
              <a:rPr lang="fr-FR" sz="2400" b="1" dirty="0" smtClean="0">
                <a:solidFill>
                  <a:srgbClr val="0070C0"/>
                </a:solidFill>
              </a:rPr>
              <a:t> (</a:t>
            </a:r>
            <a:r>
              <a:rPr lang="fr-FR" sz="2400" b="1" dirty="0" err="1" smtClean="0">
                <a:solidFill>
                  <a:srgbClr val="0070C0"/>
                </a:solidFill>
              </a:rPr>
              <a:t>PublicationYear</a:t>
            </a:r>
            <a:r>
              <a:rPr lang="fr-FR" sz="2400" b="1" dirty="0" smtClean="0">
                <a:solidFill>
                  <a:srgbClr val="0070C0"/>
                </a:solidFill>
              </a:rPr>
              <a:t>): </a:t>
            </a:r>
            <a:r>
              <a:rPr lang="fr-FR" sz="2400" b="1" dirty="0" err="1" smtClean="0">
                <a:solidFill>
                  <a:srgbClr val="0070C0"/>
                </a:solidFill>
              </a:rPr>
              <a:t>Title</a:t>
            </a:r>
            <a:r>
              <a:rPr lang="fr-FR" sz="2400" b="1" dirty="0" smtClean="0">
                <a:solidFill>
                  <a:srgbClr val="0070C0"/>
                </a:solidFill>
              </a:rPr>
              <a:t>. Publisher. Identifier</a:t>
            </a:r>
          </a:p>
          <a:p>
            <a:pPr>
              <a:defRPr/>
            </a:pP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Creator(</a:t>
            </a:r>
            <a:r>
              <a:rPr lang="en-US" sz="2400" b="1" dirty="0" err="1" smtClean="0">
                <a:solidFill>
                  <a:srgbClr val="0070C0"/>
                </a:solidFill>
              </a:rPr>
              <a:t>PublicationYear</a:t>
            </a:r>
            <a:r>
              <a:rPr lang="en-US" sz="2400" b="1" dirty="0" smtClean="0">
                <a:solidFill>
                  <a:srgbClr val="0070C0"/>
                </a:solidFill>
              </a:rPr>
              <a:t>):Title. Version. Publisher. </a:t>
            </a:r>
            <a:r>
              <a:rPr lang="en-US" sz="2400" b="1" dirty="0" err="1" smtClean="0">
                <a:solidFill>
                  <a:srgbClr val="0070C0"/>
                </a:solidFill>
              </a:rPr>
              <a:t>ResourceType</a:t>
            </a:r>
            <a:r>
              <a:rPr lang="en-US" sz="2400" b="1" dirty="0" smtClean="0">
                <a:solidFill>
                  <a:srgbClr val="0070C0"/>
                </a:solidFill>
              </a:rPr>
              <a:t>. Identifier</a:t>
            </a:r>
            <a:endParaRPr lang="fr-F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fr-FR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6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allAtOnce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43042" y="1000108"/>
            <a:ext cx="6038513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0070C0"/>
                </a:solidFill>
              </a:rPr>
              <a:t>Merci de votre attention </a:t>
            </a:r>
          </a:p>
          <a:p>
            <a:endParaRPr lang="fr-FR" sz="4400" b="1" dirty="0">
              <a:solidFill>
                <a:srgbClr val="0070C0"/>
              </a:solidFill>
            </a:endParaRPr>
          </a:p>
          <a:p>
            <a:pPr algn="ctr"/>
            <a:r>
              <a:rPr lang="fr-FR" sz="4400" b="1" dirty="0" smtClean="0">
                <a:solidFill>
                  <a:srgbClr val="0070C0"/>
                </a:solidFill>
              </a:rPr>
              <a:t>datasets@inist.fr</a:t>
            </a:r>
            <a:endParaRPr lang="fr-FR" sz="4400" b="1" dirty="0">
              <a:solidFill>
                <a:srgbClr val="0070C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2143108" y="3571876"/>
            <a:ext cx="5143536" cy="2071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r-FR" sz="3600" b="1" dirty="0" smtClean="0">
                <a:solidFill>
                  <a:srgbClr val="0070C0"/>
                </a:solidFill>
              </a:rPr>
              <a:t>Questions</a:t>
            </a:r>
            <a:r>
              <a:rPr lang="fr-FR" sz="3600" b="1" dirty="0" smtClean="0">
                <a:solidFill>
                  <a:srgbClr val="0070C0"/>
                </a:solidFill>
              </a:rPr>
              <a:t> </a:t>
            </a:r>
            <a:r>
              <a:rPr lang="fr-FR" sz="3600" b="1" dirty="0" smtClean="0">
                <a:solidFill>
                  <a:srgbClr val="0070C0"/>
                </a:solidFill>
              </a:rPr>
              <a:t>? </a:t>
            </a:r>
            <a:endParaRPr lang="fr-F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4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02562-6D4C-4861-A36B-32BCE8AD634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0070C0"/>
                </a:solidFill>
              </a:rPr>
              <a:t>Incitations </a:t>
            </a:r>
            <a:r>
              <a:rPr lang="fr-FR" sz="3600" b="1" dirty="0" smtClean="0">
                <a:solidFill>
                  <a:srgbClr val="0070C0"/>
                </a:solidFill>
              </a:rPr>
              <a:t>&amp;</a:t>
            </a:r>
            <a:r>
              <a:rPr lang="fr-FR" sz="4000" b="1" dirty="0" smtClean="0">
                <a:solidFill>
                  <a:srgbClr val="0070C0"/>
                </a:solidFill>
              </a:rPr>
              <a:t> Recommandations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3412" y="908720"/>
            <a:ext cx="89487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Commission Européenne</a:t>
            </a:r>
          </a:p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   -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2013 Programme cadre H2020 recommande d’utiliser un système 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    d’identifiants standard pour les données de recherche </a:t>
            </a:r>
            <a:r>
              <a:rPr lang="fr-FR" sz="2400" i="1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2013 Lancement d’un projet pilote de Libre accès aux DR issues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    de la recherche financée sur fonds publics dans le cadre 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    du programme H2020   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4282" y="3247921"/>
            <a:ext cx="8947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 Infrastructures de recherche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    Mise en place d’IR européennes en faveur du partage des données,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    DARIAH, 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</a:rPr>
              <a:t>OpenAIREplus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</a:rPr>
              <a:t>Eudat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3832" y="4472825"/>
            <a:ext cx="878426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Editeurs</a:t>
            </a:r>
          </a:p>
          <a:p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  - 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Encouragent les auteurs à déposer les jeux de données sous forme</a:t>
            </a:r>
          </a:p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   de «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</a:rPr>
              <a:t>supplementary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</a:rPr>
              <a:t>materials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» ou dans des entrepôts de données</a:t>
            </a:r>
          </a:p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   (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</a:rPr>
              <a:t>cf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re3data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</a:rPr>
              <a:t>Databib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  - Nouveaux types de revues comme les data </a:t>
            </a:r>
            <a:r>
              <a:rPr lang="fr-FR" sz="2400" dirty="0" err="1" smtClean="0">
                <a:solidFill>
                  <a:schemeClr val="accent1">
                    <a:lumMod val="75000"/>
                  </a:schemeClr>
                </a:solidFill>
              </a:rPr>
              <a:t>journals</a:t>
            </a:r>
            <a:r>
              <a:rPr lang="fr-F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351" y="6391325"/>
            <a:ext cx="6676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*Guidelines </a:t>
            </a:r>
            <a:r>
              <a:rPr lang="fr-FR" i="1" dirty="0">
                <a:solidFill>
                  <a:schemeClr val="accent1">
                    <a:lumMod val="75000"/>
                  </a:schemeClr>
                </a:solidFill>
              </a:rPr>
              <a:t>on Data management in Horizon 2020</a:t>
            </a:r>
          </a:p>
        </p:txBody>
      </p:sp>
    </p:spTree>
    <p:extLst>
      <p:ext uri="{BB962C8B-B14F-4D97-AF65-F5344CB8AC3E}">
        <p14:creationId xmlns:p14="http://schemas.microsoft.com/office/powerpoint/2010/main" val="37691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656" y="44624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</a:rPr>
              <a:t/>
            </a:r>
            <a:br>
              <a:rPr lang="fr-FR" b="1" dirty="0" smtClean="0">
                <a:solidFill>
                  <a:srgbClr val="002060"/>
                </a:solidFill>
              </a:rPr>
            </a:br>
            <a:r>
              <a:rPr lang="fr-FR" b="1" dirty="0" smtClean="0">
                <a:solidFill>
                  <a:srgbClr val="0070C0"/>
                </a:solidFill>
              </a:rPr>
              <a:t>Données </a:t>
            </a:r>
            <a:r>
              <a:rPr lang="fr-FR" b="1" dirty="0">
                <a:solidFill>
                  <a:srgbClr val="0070C0"/>
                </a:solidFill>
              </a:rPr>
              <a:t>de </a:t>
            </a:r>
            <a:r>
              <a:rPr lang="fr-FR" b="1" dirty="0" smtClean="0">
                <a:solidFill>
                  <a:srgbClr val="0070C0"/>
                </a:solidFill>
              </a:rPr>
              <a:t>Recherche</a:t>
            </a:r>
            <a:r>
              <a:rPr lang="fr-FR" sz="4000" b="1" dirty="0" smtClean="0">
                <a:solidFill>
                  <a:srgbClr val="0070C0"/>
                </a:solidFill>
              </a:rPr>
              <a:t>?</a:t>
            </a:r>
            <a:r>
              <a:rPr lang="fr-FR" dirty="0"/>
              <a:t/>
            </a:r>
            <a:br>
              <a:rPr lang="fr-FR" dirty="0"/>
            </a:br>
            <a:endParaRPr lang="fr-FR" b="1" dirty="0">
              <a:solidFill>
                <a:srgbClr val="002060"/>
              </a:solidFill>
            </a:endParaRPr>
          </a:p>
        </p:txBody>
      </p:sp>
      <p:pic>
        <p:nvPicPr>
          <p:cNvPr id="4" name="il_fi" descr="http://www.circuit-projects.com/dimg/loudspeaker-time-delay-with-DC-protection.gif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73" y="2385663"/>
            <a:ext cx="1137692" cy="1089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18lu8myk30lrr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571612"/>
            <a:ext cx="1080120" cy="936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http://upload.wikimedia.org/wikipedia/commons/thumb/f/fc/Spectre.svg/350px-Spectre.svg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94179"/>
            <a:ext cx="1337310" cy="943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www.conseilsmarketing.fr/wp-content/uploads/2008/06/classement-digg-lik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214554"/>
            <a:ext cx="1593049" cy="93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http://www.jpl.nasa.gov/spaceimages/images/mediumsize/PIA17011_ip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41" y="3111263"/>
            <a:ext cx="1422467" cy="97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http://www.nasa.gov/images/content/133202main_d_reichart_image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51" y="1354269"/>
            <a:ext cx="1100455" cy="92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http://dtamb.univ-lyon1.fr/spip/IMG/gif/Sequence2gif.gif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661" y="1351982"/>
            <a:ext cx="1584176" cy="110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http://www.cairn.info/loadimg.php?FILE=RAC/RAC_010/RAC_010_0380/RAC_010_art08_img003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20" y="4572008"/>
            <a:ext cx="1770380" cy="200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http://3.bp.blogspot.com/-L9XgZnBNr5M/UbRm9VMpEhI/AAAAAAAALDE/uQ9scbpWsqM/s1600/MovieTitle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73454"/>
            <a:ext cx="1248727" cy="153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http://iramis.cea.fr/Images/astImg/1877_6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719" y="4673454"/>
            <a:ext cx="1305243" cy="1275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meteofrance.fr/documents/10192/21101/25134-43.JPG/9bfdb042-befb-4dac-9f06-aa6672756312?t=13698193550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487" y="5157192"/>
            <a:ext cx="2205409" cy="129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 descr="http://www.jason-voyance.com/IMG/jpg/grenouillle_jason-voyance.com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962" y="2946979"/>
            <a:ext cx="1108586" cy="994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http://tpe-supra.e-monsite.com/medias/album/irm-d-un-cerveau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796" y="3448051"/>
            <a:ext cx="1206823" cy="987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Picture 6" descr="http://insee.fr/fr/insee_regions/midi-pyrenees/conjoncture/img/indus_ca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6" y="1354269"/>
            <a:ext cx="1893421" cy="12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chmtl.indiana.edu/tfm/18th/SAUPRI_07GF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619" y="3837491"/>
            <a:ext cx="2094099" cy="119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le:Texte du Sacre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683" y="3254784"/>
            <a:ext cx="1250657" cy="175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2.mirror.co.uk/incoming/article676858.ece/alternates/s298/Topic%20-%20Facebook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317" y="6067729"/>
            <a:ext cx="1010536" cy="67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omment-bloguer.com/wp-content/uploads/2012/05/tweeter1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280" y="2330036"/>
            <a:ext cx="1041108" cy="73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encrypted-tbn3.gstatic.com/images?q=tbn:ANd9GcT_Te0erMdrFWjnO2U2VcNlrpSzCqUvShJVARMQ0oPMLsFnVRtP7A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0" y="2459907"/>
            <a:ext cx="1404885" cy="65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e 36"/>
          <p:cNvGrpSpPr/>
          <p:nvPr/>
        </p:nvGrpSpPr>
        <p:grpSpPr>
          <a:xfrm>
            <a:off x="357158" y="1214422"/>
            <a:ext cx="8239134" cy="5040560"/>
            <a:chOff x="214282" y="2428868"/>
            <a:chExt cx="8239134" cy="5040560"/>
          </a:xfrm>
        </p:grpSpPr>
        <p:sp>
          <p:nvSpPr>
            <p:cNvPr id="24" name="Espace réservé du contenu 7"/>
            <p:cNvSpPr txBox="1">
              <a:spLocks/>
            </p:cNvSpPr>
            <p:nvPr/>
          </p:nvSpPr>
          <p:spPr>
            <a:xfrm>
              <a:off x="214282" y="2428868"/>
              <a:ext cx="8239134" cy="50405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Enregistrements factuels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FR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	</a:t>
              </a:r>
              <a:r>
                <a:rPr kumimoji="0" lang="fr-FR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- Chiffres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FR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- Textes			                  </a:t>
              </a:r>
              <a:endParaRPr kumimoji="0" lang="fr-FR" sz="1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FR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- Images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FR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- Sons, Vidéos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Captées ou générées par </a:t>
              </a:r>
              <a:r>
                <a:rPr kumimoji="0" lang="fr-F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- </a:t>
              </a:r>
              <a:r>
                <a:rPr kumimoji="0" lang="fr-FR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Détecteurs et capteurs </a:t>
              </a: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 sous-mer, marins, terrestres, atmosphériques, spatiaux…) 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- </a:t>
              </a:r>
              <a:r>
                <a:rPr kumimoji="0" lang="fr-FR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Instruments</a:t>
              </a:r>
              <a:r>
                <a:rPr kumimoji="0" lang="fr-FR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fr-FR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laboratoires</a:t>
              </a:r>
              <a:r>
                <a:rPr kumimoji="0" lang="fr-FR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(diagrammes de diffraction, spectres, séquençage génomes..)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- </a:t>
              </a:r>
              <a:r>
                <a:rPr kumimoji="0" lang="fr-FR" sz="21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Résultats des simulations </a:t>
              </a:r>
              <a:r>
                <a:rPr kumimoji="0" lang="fr-FR" sz="17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(grands centres de calcul,…)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F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Utilisation </a:t>
              </a:r>
              <a:r>
                <a:rPr kumimoji="0" lang="fr-F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F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- </a:t>
              </a:r>
              <a:r>
                <a:rPr kumimoji="0" lang="fr-F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</a:t>
              </a:r>
              <a:r>
                <a:rPr kumimoji="0" lang="fr-FR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ources principales </a:t>
              </a:r>
              <a:r>
                <a:rPr kumimoji="0" lang="fr-FR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(matières 1</a:t>
              </a:r>
              <a:r>
                <a:rPr kumimoji="0" lang="fr-FR" sz="19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ère</a:t>
              </a:r>
              <a:r>
                <a:rPr kumimoji="0" lang="fr-FR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) pour la recherche scientifique</a:t>
              </a:r>
              <a:r>
                <a:rPr kumimoji="0" lang="fr-F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	- </a:t>
              </a:r>
              <a:r>
                <a:rPr kumimoji="0" lang="fr-FR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Nécessaires à la validation </a:t>
              </a:r>
              <a:r>
                <a:rPr kumimoji="0" lang="fr-FR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des résultats de recherche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fr-FR" sz="19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	- </a:t>
              </a:r>
              <a:r>
                <a:rPr kumimoji="0" lang="fr-FR" sz="1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e-Science</a:t>
              </a:r>
              <a:endParaRPr kumimoji="0" lang="fr-FR" sz="1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25" name="Groupe 24"/>
            <p:cNvGrpSpPr/>
            <p:nvPr/>
          </p:nvGrpSpPr>
          <p:grpSpPr>
            <a:xfrm>
              <a:off x="4357686" y="2428868"/>
              <a:ext cx="4089066" cy="2177453"/>
              <a:chOff x="2923226" y="754901"/>
              <a:chExt cx="4089066" cy="2177453"/>
            </a:xfrm>
            <a:solidFill>
              <a:schemeClr val="accent1">
                <a:alpha val="56000"/>
              </a:schemeClr>
            </a:solidFill>
          </p:grpSpPr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2052" y="754901"/>
                <a:ext cx="2160240" cy="2177453"/>
              </a:xfrm>
              <a:prstGeom prst="ellipse">
                <a:avLst/>
              </a:prstGeom>
              <a:grpFill/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27000" algn="bl" rotWithShape="0">
                  <a:srgbClr val="000000"/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000000"/>
                </a:extrusionClr>
              </a:sp3d>
              <a:extLst/>
            </p:spPr>
          </p:pic>
          <p:cxnSp>
            <p:nvCxnSpPr>
              <p:cNvPr id="27" name="Connecteur en arc 26"/>
              <p:cNvCxnSpPr/>
              <p:nvPr/>
            </p:nvCxnSpPr>
            <p:spPr>
              <a:xfrm flipV="1">
                <a:off x="3637606" y="1326405"/>
                <a:ext cx="2208878" cy="740143"/>
              </a:xfrm>
              <a:prstGeom prst="curvedConnector3">
                <a:avLst>
                  <a:gd name="adj1" fmla="val 40937"/>
                </a:avLst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à coins arrondis 27"/>
              <p:cNvSpPr/>
              <p:nvPr/>
            </p:nvSpPr>
            <p:spPr>
              <a:xfrm>
                <a:off x="2923226" y="1826471"/>
                <a:ext cx="720080" cy="396044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900" dirty="0" smtClean="0">
                    <a:solidFill>
                      <a:srgbClr val="0070C0"/>
                    </a:solidFill>
                  </a:rPr>
                  <a:t>Tip of the iceberg</a:t>
                </a:r>
                <a:endParaRPr lang="fr-FR" sz="900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23" name="Rectangle à coins arrondis 22"/>
          <p:cNvSpPr/>
          <p:nvPr/>
        </p:nvSpPr>
        <p:spPr>
          <a:xfrm>
            <a:off x="659755" y="1239401"/>
            <a:ext cx="7572428" cy="40719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r>
              <a:rPr lang="fr-FR" sz="3200" b="1" dirty="0" smtClean="0">
                <a:solidFill>
                  <a:srgbClr val="0070C0"/>
                </a:solidFill>
              </a:rPr>
              <a:t>Données de Recherche et le </a:t>
            </a:r>
            <a:r>
              <a:rPr lang="fr-FR" sz="3200" b="1" dirty="0" err="1" smtClean="0">
                <a:solidFill>
                  <a:srgbClr val="0070C0"/>
                </a:solidFill>
              </a:rPr>
              <a:t>Big</a:t>
            </a:r>
            <a:r>
              <a:rPr lang="fr-FR" sz="3200" b="1" dirty="0" smtClean="0">
                <a:solidFill>
                  <a:srgbClr val="0070C0"/>
                </a:solidFill>
              </a:rPr>
              <a:t> Data :</a:t>
            </a:r>
          </a:p>
          <a:p>
            <a:pPr algn="ctr"/>
            <a:endParaRPr lang="fr-FR" sz="2600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dirty="0" smtClean="0">
                <a:solidFill>
                  <a:srgbClr val="0070C0"/>
                </a:solidFill>
              </a:rPr>
              <a:t>A la </a:t>
            </a:r>
            <a:r>
              <a:rPr lang="en-US" sz="2800" dirty="0" err="1" smtClean="0">
                <a:solidFill>
                  <a:srgbClr val="0070C0"/>
                </a:solidFill>
              </a:rPr>
              <a:t>différence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d’autres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données</a:t>
            </a:r>
            <a:r>
              <a:rPr lang="en-US" sz="2800" dirty="0" smtClean="0">
                <a:solidFill>
                  <a:srgbClr val="0070C0"/>
                </a:solidFill>
              </a:rPr>
              <a:t> et </a:t>
            </a:r>
            <a:r>
              <a:rPr lang="en-US" sz="2800" dirty="0" err="1" smtClean="0">
                <a:solidFill>
                  <a:srgbClr val="0070C0"/>
                </a:solidFill>
              </a:rPr>
              <a:t>informations</a:t>
            </a:r>
            <a:r>
              <a:rPr lang="en-US" sz="2800" dirty="0" smtClean="0">
                <a:solidFill>
                  <a:srgbClr val="0070C0"/>
                </a:solidFill>
              </a:rPr>
              <a:t>  </a:t>
            </a:r>
            <a:r>
              <a:rPr lang="en-US" sz="2800" dirty="0" err="1" smtClean="0">
                <a:solidFill>
                  <a:srgbClr val="0070C0"/>
                </a:solidFill>
              </a:rPr>
              <a:t>dans</a:t>
            </a:r>
            <a:r>
              <a:rPr lang="en-US" sz="2800" dirty="0" smtClean="0">
                <a:solidFill>
                  <a:srgbClr val="0070C0"/>
                </a:solidFill>
              </a:rPr>
              <a:t> le champ du big data (</a:t>
            </a:r>
            <a:r>
              <a:rPr lang="en-US" sz="2800" dirty="0" err="1" smtClean="0">
                <a:solidFill>
                  <a:srgbClr val="0070C0"/>
                </a:solidFill>
              </a:rPr>
              <a:t>données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collectées</a:t>
            </a:r>
            <a:r>
              <a:rPr lang="en-US" sz="2800" dirty="0" smtClean="0">
                <a:solidFill>
                  <a:srgbClr val="0070C0"/>
                </a:solidFill>
              </a:rPr>
              <a:t> par le </a:t>
            </a:r>
            <a:r>
              <a:rPr lang="en-US" sz="2800" dirty="0" err="1" smtClean="0">
                <a:solidFill>
                  <a:srgbClr val="0070C0"/>
                </a:solidFill>
              </a:rPr>
              <a:t>biais</a:t>
            </a:r>
            <a:r>
              <a:rPr lang="en-US" sz="2800" dirty="0" smtClean="0">
                <a:solidFill>
                  <a:srgbClr val="0070C0"/>
                </a:solidFill>
              </a:rPr>
              <a:t> de : </a:t>
            </a:r>
            <a:r>
              <a:rPr lang="en-US" sz="2800" dirty="0" err="1" smtClean="0">
                <a:solidFill>
                  <a:srgbClr val="0070C0"/>
                </a:solidFill>
              </a:rPr>
              <a:t>requêtes</a:t>
            </a:r>
            <a:r>
              <a:rPr lang="en-US" sz="2800" dirty="0" smtClean="0">
                <a:solidFill>
                  <a:srgbClr val="0070C0"/>
                </a:solidFill>
              </a:rPr>
              <a:t> de </a:t>
            </a:r>
            <a:r>
              <a:rPr lang="en-US" sz="2800" dirty="0" err="1" smtClean="0">
                <a:solidFill>
                  <a:srgbClr val="0070C0"/>
                </a:solidFill>
              </a:rPr>
              <a:t>moteurs</a:t>
            </a:r>
            <a:r>
              <a:rPr lang="en-US" sz="2800" dirty="0" smtClean="0">
                <a:solidFill>
                  <a:srgbClr val="0070C0"/>
                </a:solidFill>
              </a:rPr>
              <a:t> de </a:t>
            </a:r>
            <a:r>
              <a:rPr lang="en-US" sz="2800" dirty="0" err="1" smtClean="0">
                <a:solidFill>
                  <a:srgbClr val="0070C0"/>
                </a:solidFill>
              </a:rPr>
              <a:t>recherche</a:t>
            </a:r>
            <a:r>
              <a:rPr lang="en-US" sz="2800" dirty="0" smtClean="0">
                <a:solidFill>
                  <a:srgbClr val="0070C0"/>
                </a:solidFill>
              </a:rPr>
              <a:t>,  </a:t>
            </a:r>
            <a:r>
              <a:rPr lang="en-US" sz="2800" dirty="0" err="1" smtClean="0">
                <a:solidFill>
                  <a:srgbClr val="0070C0"/>
                </a:solidFill>
              </a:rPr>
              <a:t>réseaux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sociaux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téléphonie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cartes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bancaires</a:t>
            </a:r>
            <a:r>
              <a:rPr lang="en-US" sz="2800" dirty="0" smtClean="0">
                <a:solidFill>
                  <a:srgbClr val="0070C0"/>
                </a:solidFill>
              </a:rPr>
              <a:t>,….) les </a:t>
            </a:r>
            <a:r>
              <a:rPr lang="en-US" sz="2800" dirty="0" err="1" smtClean="0">
                <a:solidFill>
                  <a:srgbClr val="0070C0"/>
                </a:solidFill>
              </a:rPr>
              <a:t>données</a:t>
            </a:r>
            <a:r>
              <a:rPr lang="en-US" sz="2800" dirty="0" smtClean="0">
                <a:solidFill>
                  <a:srgbClr val="0070C0"/>
                </a:solidFill>
              </a:rPr>
              <a:t> de </a:t>
            </a:r>
            <a:r>
              <a:rPr lang="en-US" sz="2800" dirty="0" err="1" smtClean="0">
                <a:solidFill>
                  <a:srgbClr val="0070C0"/>
                </a:solidFill>
              </a:rPr>
              <a:t>recherches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sont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conçues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collectées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ou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crées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volontairement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  <a:endParaRPr lang="ar-SY" sz="2800" dirty="0" smtClean="0">
              <a:solidFill>
                <a:srgbClr val="0070C0"/>
              </a:solidFill>
            </a:endParaRPr>
          </a:p>
          <a:p>
            <a:pPr algn="ctr"/>
            <a:r>
              <a:rPr lang="fr-FR" sz="2600" dirty="0" smtClean="0"/>
              <a:t> </a:t>
            </a:r>
          </a:p>
          <a:p>
            <a:pPr algn="ctr"/>
            <a:endParaRPr lang="fr-FR" dirty="0" smtClean="0"/>
          </a:p>
          <a:p>
            <a:pPr algn="ctr"/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82325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/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sz="4000" b="1" dirty="0" smtClean="0">
                <a:solidFill>
                  <a:srgbClr val="0070C0"/>
                </a:solidFill>
              </a:rPr>
              <a:t>Valorisation des Données </a:t>
            </a:r>
            <a:r>
              <a:rPr lang="fr-FR" sz="4000" b="1" dirty="0">
                <a:solidFill>
                  <a:srgbClr val="0070C0"/>
                </a:solidFill>
              </a:rPr>
              <a:t>de </a:t>
            </a:r>
            <a:r>
              <a:rPr lang="fr-FR" sz="4000" b="1" dirty="0" smtClean="0">
                <a:solidFill>
                  <a:srgbClr val="0070C0"/>
                </a:solidFill>
              </a:rPr>
              <a:t>Recherche</a:t>
            </a:r>
            <a:r>
              <a:rPr lang="fr-FR" sz="4000" dirty="0" smtClean="0">
                <a:solidFill>
                  <a:srgbClr val="0070C0"/>
                </a:solidFill>
              </a:rPr>
              <a:t> </a:t>
            </a:r>
            <a:r>
              <a:rPr lang="fr-FR" sz="4900" dirty="0"/>
              <a:t/>
            </a:r>
            <a:br>
              <a:rPr lang="fr-FR" sz="4900" dirty="0"/>
            </a:br>
            <a:endParaRPr lang="fr-FR" sz="49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5069160"/>
          </a:xfrm>
        </p:spPr>
        <p:txBody>
          <a:bodyPr>
            <a:normAutofit/>
          </a:bodyPr>
          <a:lstStyle/>
          <a:p>
            <a:pPr lvl="1"/>
            <a:endParaRPr lang="fr-FR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fr-FR" sz="3200" b="1" dirty="0" smtClean="0">
                <a:solidFill>
                  <a:srgbClr val="0070C0"/>
                </a:solidFill>
              </a:rPr>
              <a:t>Pérennisation</a:t>
            </a:r>
          </a:p>
          <a:p>
            <a:pPr marL="457200" lvl="1" indent="0">
              <a:buNone/>
            </a:pPr>
            <a:r>
              <a:rPr lang="fr-FR" b="1" dirty="0" smtClean="0">
                <a:solidFill>
                  <a:srgbClr val="0070C0"/>
                </a:solidFill>
              </a:rPr>
              <a:t> </a:t>
            </a:r>
          </a:p>
          <a:p>
            <a:pPr marL="2743200" lvl="6" indent="0">
              <a:buNone/>
            </a:pPr>
            <a:r>
              <a:rPr lang="fr-FR" b="1" dirty="0" smtClean="0">
                <a:solidFill>
                  <a:srgbClr val="0070C0"/>
                </a:solidFill>
              </a:rPr>
              <a:t>                                          </a:t>
            </a:r>
            <a:r>
              <a:rPr lang="fr-FR" sz="3200" b="1" dirty="0" smtClean="0">
                <a:solidFill>
                  <a:srgbClr val="0070C0"/>
                </a:solidFill>
              </a:rPr>
              <a:t>Découverte </a:t>
            </a:r>
          </a:p>
          <a:p>
            <a:pPr marL="457200" lvl="1" indent="0">
              <a:buNone/>
            </a:pPr>
            <a:endParaRPr lang="fr-FR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fr-FR" b="1" dirty="0" smtClean="0">
                <a:solidFill>
                  <a:srgbClr val="0070C0"/>
                </a:solidFill>
              </a:rPr>
              <a:t>Accessibilité</a:t>
            </a:r>
          </a:p>
          <a:p>
            <a:pPr lvl="1"/>
            <a:endParaRPr lang="fr-FR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fr-FR" b="1" dirty="0" smtClean="0">
                <a:solidFill>
                  <a:srgbClr val="0070C0"/>
                </a:solidFill>
              </a:rPr>
              <a:t>                                             	             </a:t>
            </a:r>
            <a:r>
              <a:rPr lang="fr-FR" b="1" dirty="0" err="1" smtClean="0">
                <a:solidFill>
                  <a:srgbClr val="0070C0"/>
                </a:solidFill>
              </a:rPr>
              <a:t>Citabilité</a:t>
            </a:r>
            <a:endParaRPr lang="fr-FR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fr-FR" b="1" dirty="0" smtClean="0">
                <a:solidFill>
                  <a:srgbClr val="0070C0"/>
                </a:solidFill>
              </a:rPr>
              <a:t>Réutilisation </a:t>
            </a:r>
          </a:p>
          <a:p>
            <a:pPr marL="457200" lvl="1" indent="0">
              <a:buNone/>
            </a:pP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 descr="http://famouswonders.com/wp-content/gallery/pyramids-of-egypt/pyramid-of-khafr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80" y="1772816"/>
            <a:ext cx="1474992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www.iscanonline.com/assets/site/scan-clou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42" y="2828177"/>
            <a:ext cx="1656184" cy="140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 descr="http://www.webchercheurs.com/imagesext/bibliographi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25143"/>
            <a:ext cx="1791430" cy="178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C:\Documents and Settings\yahia\Local Settings\Temporary Internet Files\Content.Word\atteindr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1111850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http://static.intellego.fr/uploads/1/5/15435/media/2nde/mendeleiev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373216"/>
            <a:ext cx="1119525" cy="1138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http://images.atelier.net/sites/default/files/imagecache/scale_crop_587_310/blog/411229/atelier-table-de-mendeleiev-selon-wikipedia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73" y="5908191"/>
            <a:ext cx="1460299" cy="6769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oupe 27"/>
          <p:cNvGrpSpPr/>
          <p:nvPr/>
        </p:nvGrpSpPr>
        <p:grpSpPr>
          <a:xfrm>
            <a:off x="285720" y="1687983"/>
            <a:ext cx="8657539" cy="5170017"/>
            <a:chOff x="285720" y="1500174"/>
            <a:chExt cx="8657539" cy="5170017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1500174"/>
              <a:ext cx="8215370" cy="517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ZoneTexte 13"/>
            <p:cNvSpPr txBox="1"/>
            <p:nvPr/>
          </p:nvSpPr>
          <p:spPr>
            <a:xfrm rot="16200000">
              <a:off x="-1583351" y="4025209"/>
              <a:ext cx="4643471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Teneur  des données et des métadonnées en information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928794" y="1571612"/>
              <a:ext cx="1928826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Moment de publication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357422" y="2285992"/>
              <a:ext cx="6143668" cy="5232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Les détails spécifiques relatifs aux problèmes contenants des items individuels ou les dates spécifiques des collectes sont perdus assez rapidement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571868" y="3000372"/>
              <a:ext cx="4714908" cy="52322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Les détails généraux concernant la collecte des données sont perdus avec le temps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5429256" y="3761906"/>
              <a:ext cx="2928958" cy="7386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R</a:t>
              </a:r>
              <a:r>
                <a:rPr lang="fr-FR" sz="1400" b="1" dirty="0" smtClean="0">
                  <a:solidFill>
                    <a:schemeClr val="bg1"/>
                  </a:solidFill>
                </a:rPr>
                <a:t>etraites ou conversions de carrière : accès difficile ou impossible au ‘stockage mental ’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071538" y="4214818"/>
              <a:ext cx="1857388" cy="7386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Des incidents peuvent détruire données et documentations 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357950" y="5143512"/>
              <a:ext cx="2000264" cy="7386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fr-FR" sz="1400" b="1" dirty="0" smtClean="0">
                  <a:solidFill>
                    <a:schemeClr val="bg1"/>
                  </a:solidFill>
                </a:rPr>
                <a:t>Mort du chercheur : perte des données restantes</a:t>
              </a:r>
              <a:endParaRPr lang="fr-F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3857620" y="6357958"/>
              <a:ext cx="785818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chemeClr val="bg1"/>
                  </a:solidFill>
                </a:rPr>
                <a:t>Temp</a:t>
              </a:r>
              <a:r>
                <a:rPr lang="fr-FR" sz="1200" b="1" dirty="0" smtClean="0">
                  <a:solidFill>
                    <a:schemeClr val="bg1"/>
                  </a:solidFill>
                </a:rPr>
                <a:t>s</a:t>
              </a:r>
              <a:endParaRPr lang="fr-F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000496" y="1500174"/>
              <a:ext cx="4942763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1">
              <a:spAutoFit/>
            </a:bodyPr>
            <a:lstStyle/>
            <a:p>
              <a:r>
                <a:rPr lang="fr-FR" b="1" dirty="0" smtClean="0">
                  <a:solidFill>
                    <a:srgbClr val="0070C0"/>
                  </a:solidFill>
                </a:rPr>
                <a:t>Dégradation normale irréversible de l’information</a:t>
              </a:r>
            </a:p>
            <a:p>
              <a:r>
                <a:rPr lang="fr-FR" b="1" dirty="0" smtClean="0">
                  <a:solidFill>
                    <a:srgbClr val="0070C0"/>
                  </a:solidFill>
                </a:rPr>
                <a:t>	(entropie de l’information)</a:t>
              </a:r>
              <a:endParaRPr lang="fr-FR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31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Espace réservé du contenu 14"/>
          <p:cNvGrpSpPr>
            <a:grpSpLocks noGrp="1"/>
          </p:cNvGrpSpPr>
          <p:nvPr/>
        </p:nvGrpSpPr>
        <p:grpSpPr>
          <a:xfrm>
            <a:off x="428596" y="1500174"/>
            <a:ext cx="8301038" cy="4563657"/>
            <a:chOff x="797197" y="1676101"/>
            <a:chExt cx="6975203" cy="4045479"/>
          </a:xfrm>
        </p:grpSpPr>
        <p:cxnSp>
          <p:nvCxnSpPr>
            <p:cNvPr id="16" name="Straight Connector 4"/>
            <p:cNvCxnSpPr/>
            <p:nvPr/>
          </p:nvCxnSpPr>
          <p:spPr>
            <a:xfrm>
              <a:off x="1371600" y="2276872"/>
              <a:ext cx="0" cy="30963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6"/>
            <p:cNvCxnSpPr/>
            <p:nvPr/>
          </p:nvCxnSpPr>
          <p:spPr>
            <a:xfrm>
              <a:off x="1371600" y="5373216"/>
              <a:ext cx="6400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8"/>
            <p:cNvCxnSpPr/>
            <p:nvPr/>
          </p:nvCxnSpPr>
          <p:spPr>
            <a:xfrm>
              <a:off x="1409700" y="4495800"/>
              <a:ext cx="8763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1"/>
            <p:cNvCxnSpPr/>
            <p:nvPr/>
          </p:nvCxnSpPr>
          <p:spPr>
            <a:xfrm flipV="1">
              <a:off x="2276475" y="4086904"/>
              <a:ext cx="1990725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6"/>
            <p:cNvCxnSpPr/>
            <p:nvPr/>
          </p:nvCxnSpPr>
          <p:spPr>
            <a:xfrm>
              <a:off x="2286000" y="4086904"/>
              <a:ext cx="0" cy="408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31"/>
            <p:cNvCxnSpPr/>
            <p:nvPr/>
          </p:nvCxnSpPr>
          <p:spPr>
            <a:xfrm>
              <a:off x="4267200" y="3678007"/>
              <a:ext cx="0" cy="408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3"/>
            <p:cNvCxnSpPr/>
            <p:nvPr/>
          </p:nvCxnSpPr>
          <p:spPr>
            <a:xfrm>
              <a:off x="4267200" y="3678007"/>
              <a:ext cx="8763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40"/>
            <p:cNvCxnSpPr/>
            <p:nvPr/>
          </p:nvCxnSpPr>
          <p:spPr>
            <a:xfrm flipV="1">
              <a:off x="5143500" y="3269109"/>
              <a:ext cx="1990725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39"/>
            <p:cNvCxnSpPr/>
            <p:nvPr/>
          </p:nvCxnSpPr>
          <p:spPr>
            <a:xfrm>
              <a:off x="5143500" y="3269109"/>
              <a:ext cx="0" cy="408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48"/>
            <p:cNvSpPr txBox="1"/>
            <p:nvPr/>
          </p:nvSpPr>
          <p:spPr>
            <a:xfrm rot="16200000">
              <a:off x="-473235" y="3616453"/>
              <a:ext cx="3122586" cy="461665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Teneur</a:t>
              </a:r>
              <a:r>
                <a:rPr lang="en-US" sz="12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 en information des </a:t>
              </a:r>
              <a:r>
                <a:rPr lang="en-US" sz="12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données</a:t>
              </a:r>
              <a:r>
                <a:rPr lang="en-US" sz="12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 et des </a:t>
              </a:r>
              <a:r>
                <a:rPr lang="en-US" sz="12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métadonnées</a:t>
              </a:r>
              <a:endParaRPr lang="en-US" sz="12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cxnSp>
          <p:nvCxnSpPr>
            <p:cNvPr id="26" name="Straight Arrow Connector 16"/>
            <p:cNvCxnSpPr/>
            <p:nvPr/>
          </p:nvCxnSpPr>
          <p:spPr>
            <a:xfrm flipH="1" flipV="1">
              <a:off x="1752600" y="4495802"/>
              <a:ext cx="483410" cy="540094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3"/>
            <p:cNvCxnSpPr/>
            <p:nvPr/>
          </p:nvCxnSpPr>
          <p:spPr>
            <a:xfrm flipH="1">
              <a:off x="2286000" y="2895600"/>
              <a:ext cx="76200" cy="1191304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35"/>
            <p:cNvCxnSpPr/>
            <p:nvPr/>
          </p:nvCxnSpPr>
          <p:spPr>
            <a:xfrm flipH="1" flipV="1">
              <a:off x="4267200" y="3825045"/>
              <a:ext cx="808856" cy="670757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44"/>
            <p:cNvCxnSpPr/>
            <p:nvPr/>
          </p:nvCxnSpPr>
          <p:spPr>
            <a:xfrm flipH="1">
              <a:off x="5143500" y="2417107"/>
              <a:ext cx="38100" cy="735370"/>
            </a:xfrm>
            <a:prstGeom prst="straightConnector1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2"/>
            <p:cNvSpPr txBox="1"/>
            <p:nvPr/>
          </p:nvSpPr>
          <p:spPr>
            <a:xfrm>
              <a:off x="1571604" y="2214554"/>
              <a:ext cx="1819672" cy="646331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Les </a:t>
              </a:r>
              <a:r>
                <a:rPr lang="en-US" sz="12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données</a:t>
              </a:r>
              <a:r>
                <a:rPr lang="en-US" sz="12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curées</a:t>
              </a:r>
              <a:r>
                <a:rPr lang="en-US" sz="12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sont</a:t>
              </a:r>
              <a:r>
                <a:rPr lang="en-US" sz="12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déposées</a:t>
              </a:r>
              <a:r>
                <a:rPr lang="en-US" sz="12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dans</a:t>
              </a:r>
              <a:r>
                <a:rPr lang="en-US" sz="12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 un </a:t>
              </a:r>
              <a:r>
                <a:rPr lang="en-US" sz="12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entrepôt</a:t>
              </a:r>
              <a:r>
                <a:rPr lang="en-US" sz="12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 de </a:t>
              </a:r>
              <a:r>
                <a:rPr lang="en-US" sz="12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données</a:t>
              </a:r>
              <a:endParaRPr lang="en-US" sz="12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1" name="TextBox 43"/>
            <p:cNvSpPr txBox="1"/>
            <p:nvPr/>
          </p:nvSpPr>
          <p:spPr>
            <a:xfrm>
              <a:off x="4139951" y="1929407"/>
              <a:ext cx="2646627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Les </a:t>
              </a:r>
              <a:r>
                <a:rPr lang="en-US" sz="12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données</a:t>
              </a:r>
              <a:r>
                <a:rPr lang="en-US" sz="12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synthétisée</a:t>
              </a:r>
              <a:r>
                <a:rPr lang="en-US" sz="12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permettent</a:t>
              </a:r>
              <a:r>
                <a:rPr lang="en-US" sz="12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une</a:t>
              </a:r>
              <a:r>
                <a:rPr lang="en-US" sz="12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 nouvelle publication</a:t>
              </a:r>
              <a:endParaRPr lang="en-US" sz="12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2" name="TextBox 17"/>
            <p:cNvSpPr txBox="1"/>
            <p:nvPr/>
          </p:nvSpPr>
          <p:spPr>
            <a:xfrm>
              <a:off x="2236010" y="4688432"/>
              <a:ext cx="1907362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Publication d’un article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utilisant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 des </a:t>
              </a:r>
              <a:r>
                <a:rPr lang="en-US" sz="1200" b="1" dirty="0" err="1" smtClean="0">
                  <a:solidFill>
                    <a:schemeClr val="bg1"/>
                  </a:solidFill>
                </a:rPr>
                <a:t>données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4"/>
            <p:cNvSpPr txBox="1"/>
            <p:nvPr/>
          </p:nvSpPr>
          <p:spPr>
            <a:xfrm>
              <a:off x="5076056" y="4118564"/>
              <a:ext cx="2067712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Les </a:t>
              </a:r>
              <a:r>
                <a:rPr lang="en-US" sz="12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données</a:t>
              </a:r>
              <a:r>
                <a:rPr lang="en-US" sz="12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sont</a:t>
              </a:r>
              <a:r>
                <a:rPr lang="en-US" sz="12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 </a:t>
              </a:r>
              <a:r>
                <a:rPr lang="en-US" sz="12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annotées</a:t>
              </a:r>
              <a:r>
                <a:rPr lang="en-US" sz="1200" b="1" dirty="0" smtClean="0">
                  <a:solidFill>
                    <a:schemeClr val="bg1"/>
                  </a:solidFill>
                  <a:cs typeface="Calibri" panose="020F0502020204030204" pitchFamily="34" charset="0"/>
                </a:rPr>
                <a:t> par de nouveaux </a:t>
              </a:r>
              <a:r>
                <a:rPr lang="en-US" sz="1200" b="1" dirty="0" err="1" smtClean="0">
                  <a:solidFill>
                    <a:schemeClr val="bg1"/>
                  </a:solidFill>
                  <a:cs typeface="Calibri" panose="020F0502020204030204" pitchFamily="34" charset="0"/>
                </a:rPr>
                <a:t>utilisateurs</a:t>
              </a:r>
              <a:endParaRPr lang="en-US" sz="1200" b="1" dirty="0">
                <a:solidFill>
                  <a:schemeClr val="bg1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34" name="TextBox 47"/>
            <p:cNvSpPr txBox="1"/>
            <p:nvPr/>
          </p:nvSpPr>
          <p:spPr>
            <a:xfrm>
              <a:off x="3971925" y="5444581"/>
              <a:ext cx="600075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1"/>
                  </a:solidFill>
                </a:rPr>
                <a:t>Temps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97197" y="1676101"/>
              <a:ext cx="2928958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fr-FR" dirty="0" smtClean="0">
                  <a:solidFill>
                    <a:srgbClr val="0070C0"/>
                  </a:solidFill>
                </a:rPr>
                <a:t>Gestion active des données</a:t>
              </a:r>
              <a:endParaRPr lang="fr-FR" dirty="0">
                <a:solidFill>
                  <a:srgbClr val="0070C0"/>
                </a:solidFill>
              </a:endParaRPr>
            </a:p>
          </p:txBody>
        </p:sp>
      </p:grp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44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/>
            </a:r>
            <a:br>
              <a:rPr lang="fr-FR" b="1" dirty="0" smtClean="0">
                <a:solidFill>
                  <a:srgbClr val="0070C0"/>
                </a:solidFill>
              </a:rPr>
            </a:br>
            <a:r>
              <a:rPr lang="fr-FR" sz="4000" b="1" dirty="0" smtClean="0">
                <a:solidFill>
                  <a:srgbClr val="0070C0"/>
                </a:solidFill>
              </a:rPr>
              <a:t>Valorisation des Données </a:t>
            </a:r>
            <a:r>
              <a:rPr lang="fr-FR" sz="4000" b="1" dirty="0">
                <a:solidFill>
                  <a:srgbClr val="0070C0"/>
                </a:solidFill>
              </a:rPr>
              <a:t>de </a:t>
            </a:r>
            <a:r>
              <a:rPr lang="fr-FR" sz="4000" b="1" dirty="0" smtClean="0">
                <a:solidFill>
                  <a:srgbClr val="0070C0"/>
                </a:solidFill>
              </a:rPr>
              <a:t>Recherche</a:t>
            </a:r>
            <a:r>
              <a:rPr lang="fr-FR" sz="4000" dirty="0" smtClean="0">
                <a:solidFill>
                  <a:srgbClr val="0070C0"/>
                </a:solidFill>
              </a:rPr>
              <a:t> </a:t>
            </a:r>
            <a:r>
              <a:rPr lang="fr-FR" sz="4900" dirty="0"/>
              <a:t/>
            </a:r>
            <a:br>
              <a:rPr lang="fr-FR" sz="4900" dirty="0"/>
            </a:br>
            <a:endParaRPr lang="fr-FR" sz="4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08520" y="0"/>
            <a:ext cx="925252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fr-FR" sz="6600" b="1" dirty="0" smtClean="0"/>
          </a:p>
          <a:p>
            <a:pPr algn="ctr">
              <a:spcBef>
                <a:spcPct val="0"/>
              </a:spcBef>
              <a:buNone/>
            </a:pPr>
            <a:endParaRPr lang="ar-SY" altLang="fr-FR" sz="4400" b="1" dirty="0" smtClean="0">
              <a:solidFill>
                <a:srgbClr val="0070C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fr-FR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</a:rPr>
              <a:t>Identifier </a:t>
            </a:r>
            <a:endParaRPr lang="ar-SY" altLang="fr-FR" sz="4400" b="1" dirty="0" smtClean="0">
              <a:solidFill>
                <a:srgbClr val="0070C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algn="ctr">
              <a:spcBef>
                <a:spcPct val="0"/>
              </a:spcBef>
              <a:buNone/>
            </a:pPr>
            <a:endParaRPr lang="ar-SY" altLang="fr-FR" sz="4400" b="1" dirty="0" smtClean="0">
              <a:solidFill>
                <a:srgbClr val="0070C0"/>
              </a:solidFill>
              <a:latin typeface="Calibri" panose="020F0502020204030204" pitchFamily="34" charset="0"/>
              <a:ea typeface="ＭＳ Ｐゴシック" pitchFamily="34" charset="-128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fr-FR" sz="4400" b="1" dirty="0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</a:rPr>
              <a:t>pour </a:t>
            </a:r>
            <a:r>
              <a:rPr lang="en-US" altLang="fr-FR" sz="4400" b="1" dirty="0" err="1" smtClean="0">
                <a:solidFill>
                  <a:srgbClr val="0070C0"/>
                </a:solidFill>
                <a:latin typeface="Calibri" panose="020F0502020204030204" pitchFamily="34" charset="0"/>
                <a:ea typeface="ＭＳ Ｐゴシック" pitchFamily="34" charset="-128"/>
              </a:rPr>
              <a:t>valoriser</a:t>
            </a:r>
            <a:endParaRPr lang="fr-FR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  <a:ln w="63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0070C0"/>
                </a:solidFill>
              </a:rPr>
              <a:t>Trouver des documents sur le web</a:t>
            </a:r>
            <a:endParaRPr lang="fr-FR" sz="4000" b="1" dirty="0">
              <a:solidFill>
                <a:srgbClr val="0070C0"/>
              </a:solidFill>
            </a:endParaRPr>
          </a:p>
        </p:txBody>
      </p:sp>
      <p:pic>
        <p:nvPicPr>
          <p:cNvPr id="4" name="Image 3" descr="http://www.arealchange.com/blog/wp-content/uploads/2010/08/iStock_000001186054XSmal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0367"/>
            <a:ext cx="2592288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Espace réservé du contenu 4" descr="http://www.itespresso.fr/wp-content/uploads/2014/06/google-url-redirection.jp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957" y="1440367"/>
            <a:ext cx="2160240" cy="180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http://premium.wpmudev.org/blog/wp-content/uploads/2012/05/broken-link-big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894" y="3992290"/>
            <a:ext cx="2088232" cy="936104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</p:pic>
      <p:pic>
        <p:nvPicPr>
          <p:cNvPr id="7" name="Picture 7" descr="404 not f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2135" r="1817" b="2135"/>
          <a:stretch>
            <a:fillRect/>
          </a:stretch>
        </p:blipFill>
        <p:spPr bwMode="auto">
          <a:xfrm>
            <a:off x="6876256" y="3700587"/>
            <a:ext cx="2164149" cy="15195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8" name="Rectangle 7"/>
          <p:cNvSpPr/>
          <p:nvPr/>
        </p:nvSpPr>
        <p:spPr>
          <a:xfrm>
            <a:off x="1245644" y="3980194"/>
            <a:ext cx="33263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adresse?</a:t>
            </a:r>
            <a:endParaRPr lang="fr-FR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9" name="Image 8" descr="Leading  Moving Company in India | Express shifting in India | Best Moving Company | Call Now: 93825 17189 Packers and Movers in Delhi :  ICM Packers Movers, the name has the Best Customer Review on Moving:.   Url : http://www.icmpacknmove.com/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4" y="3624739"/>
            <a:ext cx="1531620" cy="1303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0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7231</TotalTime>
  <Words>1401</Words>
  <Application>Microsoft Office PowerPoint</Application>
  <PresentationFormat>Affichage à l'écran (4:3)</PresentationFormat>
  <Paragraphs>435</Paragraphs>
  <Slides>34</Slides>
  <Notes>34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Présentation PowerPoint</vt:lpstr>
      <vt:lpstr>Vers une science ouverte (e-science et 4 eme paradigme?)</vt:lpstr>
      <vt:lpstr>Vers une science ouverte (e-science et 4 eme paradigme?)</vt:lpstr>
      <vt:lpstr>Présentation PowerPoint</vt:lpstr>
      <vt:lpstr> Données de Recherche? </vt:lpstr>
      <vt:lpstr> Valorisation des Données de Recherche  </vt:lpstr>
      <vt:lpstr> Valorisation des Données de Recherche  </vt:lpstr>
      <vt:lpstr>Présentation PowerPoint</vt:lpstr>
      <vt:lpstr>Trouver des documents sur le web</vt:lpstr>
      <vt:lpstr>Identifiant pérenne</vt:lpstr>
      <vt:lpstr>Présentation PowerPoint</vt:lpstr>
      <vt:lpstr>Système DOI</vt:lpstr>
      <vt:lpstr>The International DOI® Foundation (IDF)</vt:lpstr>
      <vt:lpstr>Agences Enregistrement de DOIs</vt:lpstr>
      <vt:lpstr>Présentation PowerPoint</vt:lpstr>
      <vt:lpstr>DOIs pour les Données ?  </vt:lpstr>
      <vt:lpstr>DataCite</vt:lpstr>
      <vt:lpstr>Infrastructure technique de DataCite</vt:lpstr>
      <vt:lpstr>Infrastructure sociale de DataCite</vt:lpstr>
      <vt:lpstr>Présentation PowerPoint</vt:lpstr>
      <vt:lpstr>Présentation PowerPoint</vt:lpstr>
      <vt:lpstr>Services DataCite</vt:lpstr>
      <vt:lpstr>Ressources DataCite</vt:lpstr>
      <vt:lpstr>Présentation PowerPoint</vt:lpstr>
      <vt:lpstr>INIST agence française d’attribution de DOI </vt:lpstr>
      <vt:lpstr>Présentation PowerPoint</vt:lpstr>
      <vt:lpstr>Présentation PowerPoint</vt:lpstr>
      <vt:lpstr>DataCite Metadata Schema    (http://schema.datacite.org/meta/kernel-3.1/doc/DataCite-MetadataKernel_v3.1.pdf) (version 3.1) </vt:lpstr>
      <vt:lpstr>Exemples propriétés</vt:lpstr>
      <vt:lpstr>Présentation PowerPoint</vt:lpstr>
      <vt:lpstr>      </vt:lpstr>
      <vt:lpstr>Exemples propriétés</vt:lpstr>
      <vt:lpstr>Présentation PowerPoint</vt:lpstr>
      <vt:lpstr>Présentation PowerPoint</vt:lpstr>
    </vt:vector>
  </TitlesOfParts>
  <Company>INIST - 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Inist, agence française d’attribution de DOI : valorisation des données de recherche</dc:title>
  <dc:creator>YAHIA, Mohamed</dc:creator>
  <cp:lastModifiedBy>YAHIA, Mohamed</cp:lastModifiedBy>
  <cp:revision>575</cp:revision>
  <cp:lastPrinted>2014-11-24T12:33:22Z</cp:lastPrinted>
  <dcterms:created xsi:type="dcterms:W3CDTF">2014-10-23T12:39:48Z</dcterms:created>
  <dcterms:modified xsi:type="dcterms:W3CDTF">2014-11-24T12:41:49Z</dcterms:modified>
</cp:coreProperties>
</file>