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25"/>
  </p:notesMasterIdLst>
  <p:handoutMasterIdLst>
    <p:handoutMasterId r:id="rId26"/>
  </p:handoutMasterIdLst>
  <p:sldIdLst>
    <p:sldId id="261" r:id="rId2"/>
    <p:sldId id="283" r:id="rId3"/>
    <p:sldId id="315" r:id="rId4"/>
    <p:sldId id="299" r:id="rId5"/>
    <p:sldId id="330" r:id="rId6"/>
    <p:sldId id="329" r:id="rId7"/>
    <p:sldId id="265" r:id="rId8"/>
    <p:sldId id="295" r:id="rId9"/>
    <p:sldId id="296" r:id="rId10"/>
    <p:sldId id="316" r:id="rId11"/>
    <p:sldId id="306" r:id="rId12"/>
    <p:sldId id="332" r:id="rId13"/>
    <p:sldId id="305" r:id="rId14"/>
    <p:sldId id="303" r:id="rId15"/>
    <p:sldId id="304" r:id="rId16"/>
    <p:sldId id="308" r:id="rId17"/>
    <p:sldId id="313" r:id="rId18"/>
    <p:sldId id="309" r:id="rId19"/>
    <p:sldId id="310" r:id="rId20"/>
    <p:sldId id="312" r:id="rId21"/>
    <p:sldId id="317" r:id="rId22"/>
    <p:sldId id="282" r:id="rId23"/>
    <p:sldId id="318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F01"/>
    <a:srgbClr val="E98B3A"/>
    <a:srgbClr val="2C5594"/>
    <a:srgbClr val="2185B8"/>
    <a:srgbClr val="3A4A55"/>
    <a:srgbClr val="C4A325"/>
    <a:srgbClr val="796C8B"/>
    <a:srgbClr val="795749"/>
    <a:srgbClr val="0CA192"/>
    <a:srgbClr val="1E9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50" autoAdjust="0"/>
    <p:restoredTop sz="43195" autoAdjust="0"/>
  </p:normalViewPr>
  <p:slideViewPr>
    <p:cSldViewPr>
      <p:cViewPr varScale="1">
        <p:scale>
          <a:sx n="37" d="100"/>
          <a:sy n="37" d="100"/>
        </p:scale>
        <p:origin x="-262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1133"/>
    </p:cViewPr>
  </p:sorterViewPr>
  <p:notesViewPr>
    <p:cSldViewPr>
      <p:cViewPr varScale="1">
        <p:scale>
          <a:sx n="68" d="100"/>
          <a:sy n="68" d="100"/>
        </p:scale>
        <p:origin x="-308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6DBE0-6C0D-6B48-9185-36BEDC23CC18}" type="datetime1">
              <a:rPr lang="fr-FR" smtClean="0"/>
              <a:t>18/12/2018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ED215-489D-F147-88A0-1A50EBC5DA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45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55F4-582F-5343-B5BB-2B8E7AD3C52A}" type="datetime1">
              <a:rPr lang="fr-FR" smtClean="0"/>
              <a:t>18/12/2018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52620-2C4C-44BF-AD18-CECEE34F009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0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189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fr-FR" altLang="fr-FR" dirty="0" smtClean="0"/>
              <a:t>Beam </a:t>
            </a:r>
            <a:r>
              <a:rPr lang="fr-FR" altLang="fr-FR" dirty="0" err="1" smtClean="0"/>
              <a:t>Shutter</a:t>
            </a:r>
            <a:r>
              <a:rPr lang="fr-FR" altLang="fr-FR" baseline="0" dirty="0" smtClean="0"/>
              <a:t> </a:t>
            </a:r>
            <a:r>
              <a:rPr lang="fr-FR" altLang="fr-FR" dirty="0" smtClean="0"/>
              <a:t>= protection d’urgence ou ponctuelle des personnes dans la cabane d’expériences.</a:t>
            </a:r>
          </a:p>
          <a:p>
            <a:pPr>
              <a:buFont typeface="Wingdings" pitchFamily="2" charset="2"/>
              <a:buNone/>
            </a:pPr>
            <a:r>
              <a:rPr lang="fr-FR" altLang="fr-FR" dirty="0" smtClean="0"/>
              <a:t>Protection en plomb =</a:t>
            </a:r>
            <a:r>
              <a:rPr lang="fr-FR" altLang="fr-FR" baseline="0" dirty="0" smtClean="0"/>
              <a:t> protection permanente pour compenser la différence de diamètre dans la paroi en béton.</a:t>
            </a:r>
          </a:p>
          <a:p>
            <a:pPr>
              <a:buFont typeface="Wingdings" pitchFamily="2" charset="2"/>
              <a:buNone/>
            </a:pPr>
            <a:endParaRPr lang="fr-FR" altLang="fr-FR" baseline="0" dirty="0" smtClean="0"/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Tube à vide découplé de la sortie du Transfocateur et de l’entrée du BS.</a:t>
            </a:r>
          </a:p>
          <a:p>
            <a:pPr>
              <a:buFont typeface="Wingdings" pitchFamily="2" charset="2"/>
              <a:buNone/>
            </a:pPr>
            <a:endParaRPr lang="fr-FR" altLang="fr-FR" baseline="0" dirty="0" smtClean="0"/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Le cahier des charges laisse libre le choix des sous-traitants.</a:t>
            </a:r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La PUMA pour l’ensemble est publiée. Analyse des offres cette semaine.</a:t>
            </a:r>
          </a:p>
          <a:p>
            <a:pPr>
              <a:buFont typeface="Wingdings" pitchFamily="2" charset="2"/>
              <a:buNone/>
            </a:pPr>
            <a:endParaRPr lang="fr-FR" alt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fr-FR" altLang="fr-FR" dirty="0" smtClean="0"/>
              <a:t>Le réglage du Tube</a:t>
            </a:r>
            <a:r>
              <a:rPr lang="fr-FR" altLang="fr-FR" baseline="0" dirty="0" smtClean="0"/>
              <a:t> de liaison se fait par le Beam </a:t>
            </a:r>
            <a:r>
              <a:rPr lang="fr-FR" altLang="fr-FR" baseline="0" dirty="0" err="1" smtClean="0"/>
              <a:t>Shutter</a:t>
            </a:r>
            <a:r>
              <a:rPr lang="fr-FR" altLang="fr-FR" baseline="0" dirty="0" smtClean="0"/>
              <a:t> sur lequel il est fixé. La mise en position sera définitive ; un réglage manuel peut donc être envisagé.</a:t>
            </a:r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La protection en plomb doit s’adapter autour du tube, et donc suivre sa position.</a:t>
            </a:r>
          </a:p>
          <a:p>
            <a:pPr>
              <a:buFont typeface="Wingdings" pitchFamily="2" charset="2"/>
              <a:buNone/>
            </a:pPr>
            <a:endParaRPr lang="fr-FR" altLang="fr-FR" baseline="0" dirty="0" smtClean="0"/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Chaine de vide : les pompes pour le vide primaire sont à l’extérieur de l’igloo, tous les éléments sous vide dans l’igloo sont donc pompés à travers le tube de liaison, avec un chainage de vide par tombac.</a:t>
            </a:r>
          </a:p>
          <a:p>
            <a:pPr>
              <a:buFont typeface="Wingdings" pitchFamily="2" charset="2"/>
              <a:buNone/>
            </a:pPr>
            <a:r>
              <a:rPr lang="fr-FR" altLang="fr-FR" baseline="0" dirty="0" smtClean="0"/>
              <a:t>Des piquages sont prévus à cet effet sur les enceintes de l’écran fluo, du détecteur à diodes et du détecteur à fil.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La table 2 est en cours de définition, il</a:t>
            </a:r>
            <a:r>
              <a:rPr lang="fr-FR" sz="1200" baseline="0" dirty="0" smtClean="0"/>
              <a:t> y a donc beaucoup de schémas… et très peu de vues CAO… et encore moins de photos ;-)</a:t>
            </a:r>
          </a:p>
          <a:p>
            <a:r>
              <a:rPr lang="fr-FR" sz="1200" dirty="0" smtClean="0"/>
              <a:t>Un</a:t>
            </a:r>
            <a:r>
              <a:rPr lang="fr-FR" sz="1200" baseline="0" dirty="0" smtClean="0"/>
              <a:t> ensemble très modulable pour l’adapter à tous les cas d’utilisation.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Le pied de support du tube de liaison,</a:t>
            </a:r>
            <a:r>
              <a:rPr lang="fr-FR" sz="1200" baseline="0" dirty="0" smtClean="0"/>
              <a:t> côté cabane d’expériences.</a:t>
            </a:r>
          </a:p>
          <a:p>
            <a:r>
              <a:rPr lang="fr-FR" sz="1200" baseline="0" dirty="0" smtClean="0"/>
              <a:t>Un poteau équipé de 2 réglages en translation dans le plan normal au faisceau.</a:t>
            </a:r>
          </a:p>
          <a:p>
            <a:r>
              <a:rPr lang="fr-FR" sz="1200" baseline="0" dirty="0" smtClean="0"/>
              <a:t>Système récupéré de l’ESRF, il reste à fabriquer un poteau à la bonne hauteur et une pièce d’appui du tube.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Fentes </a:t>
            </a:r>
            <a:r>
              <a:rPr lang="fr-FR" sz="1200" baseline="0" dirty="0" smtClean="0"/>
              <a:t>customisées :</a:t>
            </a:r>
          </a:p>
          <a:p>
            <a:pPr marL="171450" indent="-171450">
              <a:buFontTx/>
              <a:buChar char="-"/>
            </a:pPr>
            <a:r>
              <a:rPr lang="fr-FR" sz="1200" baseline="0" dirty="0" smtClean="0"/>
              <a:t>Courses 150×150mm</a:t>
            </a:r>
          </a:p>
          <a:p>
            <a:pPr marL="171450" indent="-171450">
              <a:buFontTx/>
              <a:buChar char="-"/>
            </a:pPr>
            <a:r>
              <a:rPr lang="fr-FR" sz="1200" baseline="0" dirty="0" smtClean="0"/>
              <a:t>Corps en inox (tenue au vide)</a:t>
            </a:r>
          </a:p>
          <a:p>
            <a:pPr marL="171450" indent="-171450">
              <a:buFontTx/>
              <a:buChar char="-"/>
            </a:pPr>
            <a:endParaRPr lang="fr-FR" sz="1200" baseline="0" dirty="0" smtClean="0"/>
          </a:p>
          <a:p>
            <a:pPr marL="0" indent="0">
              <a:buFontTx/>
              <a:buNone/>
            </a:pPr>
            <a:r>
              <a:rPr lang="fr-FR" sz="1200" baseline="0" dirty="0" smtClean="0"/>
              <a:t>La PUMA a été attribuée à JJ X-Ray, système réceptionné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La table</a:t>
            </a:r>
            <a:r>
              <a:rPr lang="fr-FR" sz="1200" baseline="0" dirty="0" smtClean="0"/>
              <a:t> d’expériences de type Newport initialement prévue est remplacée par un plateau en granit posé au sol.</a:t>
            </a:r>
          </a:p>
          <a:p>
            <a:r>
              <a:rPr lang="fr-FR" sz="1200" baseline="0" dirty="0" smtClean="0"/>
              <a:t>Sinon pas assez de place en Z pour les positionneurs au vu des courses demandées.</a:t>
            </a:r>
          </a:p>
          <a:p>
            <a:r>
              <a:rPr lang="fr-FR" sz="1200" baseline="0" dirty="0" smtClean="0"/>
              <a:t>C’est la référence plane et horizontale pour tous les éléments au-dessus</a:t>
            </a:r>
          </a:p>
          <a:p>
            <a:r>
              <a:rPr lang="fr-FR" sz="1200" baseline="0" dirty="0" smtClean="0"/>
              <a:t>On s’en servira aussi pour les mouvements sur coussin d’air.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Le monochromateur</a:t>
            </a:r>
          </a:p>
          <a:p>
            <a:r>
              <a:rPr lang="fr-FR" sz="1200" dirty="0" smtClean="0"/>
              <a:t>Sélecteur de longueur d’onde du faisceau.</a:t>
            </a:r>
          </a:p>
          <a:p>
            <a:r>
              <a:rPr lang="fr-FR" sz="1200" dirty="0" smtClean="0"/>
              <a:t>Il est positionné sur</a:t>
            </a:r>
            <a:r>
              <a:rPr lang="fr-FR" sz="1200" baseline="0" dirty="0" smtClean="0"/>
              <a:t> un hexapode qui opère simplement les 3 rotations autour du « PI mono ».</a:t>
            </a:r>
          </a:p>
          <a:p>
            <a:r>
              <a:rPr lang="fr-FR" sz="1200" baseline="0" dirty="0" smtClean="0"/>
              <a:t>Un mouvement supplémentaire : escamotage de l’hexapode + monochromateur par une translation d’axe X.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Un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système de fentes</a:t>
            </a:r>
          </a:p>
          <a:p>
            <a:r>
              <a:rPr lang="fr-FR" sz="1200" dirty="0" smtClean="0"/>
              <a:t>Courses 30×30mm</a:t>
            </a:r>
          </a:p>
          <a:p>
            <a:r>
              <a:rPr lang="fr-FR" sz="1200" dirty="0" smtClean="0"/>
              <a:t>Pour nettoyer le faisceau et limiter la diffusion</a:t>
            </a:r>
          </a:p>
          <a:p>
            <a:r>
              <a:rPr lang="fr-FR" sz="1200" dirty="0" smtClean="0"/>
              <a:t>Une translation de 300m le long du faisceau pour les mettre</a:t>
            </a:r>
            <a:r>
              <a:rPr lang="fr-FR" sz="1200" baseline="0" dirty="0" smtClean="0"/>
              <a:t> au bon endroit.</a:t>
            </a:r>
            <a:endParaRPr lang="fr-FR" sz="1200" dirty="0" smtClean="0"/>
          </a:p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Le bras détecteur</a:t>
            </a:r>
            <a:r>
              <a:rPr lang="fr-FR" sz="1200" baseline="0" dirty="0" smtClean="0"/>
              <a:t>.</a:t>
            </a:r>
          </a:p>
          <a:p>
            <a:r>
              <a:rPr lang="fr-FR" sz="1200" baseline="0" dirty="0" smtClean="0"/>
              <a:t>2 mouvements principaux </a:t>
            </a:r>
          </a:p>
          <a:p>
            <a:pPr marL="171450" indent="-171450">
              <a:buFontTx/>
              <a:buChar char="-"/>
            </a:pPr>
            <a:r>
              <a:rPr lang="fr-FR" sz="1200" baseline="0" dirty="0" smtClean="0"/>
              <a:t>Rotation d’axe vertical passant par « l’origine échantillon »</a:t>
            </a:r>
          </a:p>
          <a:p>
            <a:pPr marL="171450" indent="-171450">
              <a:buFontTx/>
              <a:buChar char="-"/>
            </a:pPr>
            <a:r>
              <a:rPr lang="fr-FR" sz="1200" baseline="0" dirty="0" smtClean="0"/>
              <a:t>Translation d’axe horizontal passant par « l’origine échantillon »</a:t>
            </a:r>
          </a:p>
          <a:p>
            <a:pPr marL="0" indent="0">
              <a:buFontTx/>
              <a:buNone/>
            </a:pPr>
            <a:endParaRPr lang="fr-FR" sz="1200" baseline="0" dirty="0" smtClean="0"/>
          </a:p>
          <a:p>
            <a:pPr marL="0" indent="0">
              <a:buFontTx/>
              <a:buNone/>
            </a:pPr>
            <a:r>
              <a:rPr lang="fr-FR" sz="1200" baseline="0" dirty="0" smtClean="0"/>
              <a:t>Au bout du bras détecteur : un </a:t>
            </a:r>
            <a:r>
              <a:rPr lang="fr-FR" sz="1200" baseline="0" dirty="0" err="1" smtClean="0"/>
              <a:t>Xpad</a:t>
            </a:r>
            <a:r>
              <a:rPr lang="fr-FR" sz="1200" baseline="0" dirty="0" smtClean="0"/>
              <a:t>, des fentes de </a:t>
            </a:r>
            <a:r>
              <a:rPr lang="fr-FR" sz="1200" baseline="0" dirty="0" err="1" smtClean="0"/>
              <a:t>Soller</a:t>
            </a:r>
            <a:r>
              <a:rPr lang="fr-FR" sz="1200" baseline="0" dirty="0" smtClean="0"/>
              <a:t>…</a:t>
            </a:r>
          </a:p>
          <a:p>
            <a:pPr marL="0" indent="0">
              <a:buFontTx/>
              <a:buNone/>
            </a:pPr>
            <a:endParaRPr lang="fr-FR" sz="1200" baseline="0" dirty="0" smtClean="0"/>
          </a:p>
          <a:p>
            <a:pPr marL="0" indent="0">
              <a:buFontTx/>
              <a:buNone/>
            </a:pPr>
            <a:r>
              <a:rPr lang="fr-FR" sz="1200" baseline="0" dirty="0" smtClean="0"/>
              <a:t>2 mouvements secondaires si on utilise des fentes de </a:t>
            </a:r>
            <a:r>
              <a:rPr lang="fr-FR" sz="1200" baseline="0" dirty="0" err="1" smtClean="0"/>
              <a:t>Soller</a:t>
            </a:r>
            <a:r>
              <a:rPr lang="fr-FR" sz="1200" baseline="0" dirty="0" smtClean="0"/>
              <a:t> :</a:t>
            </a:r>
          </a:p>
          <a:p>
            <a:pPr marL="0" indent="0">
              <a:buFontTx/>
              <a:buNone/>
            </a:pPr>
            <a:r>
              <a:rPr lang="fr-FR" sz="1200" baseline="0" dirty="0" smtClean="0"/>
              <a:t>2 rotations concourantes. En cours de définition.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La table 2 est encore en</a:t>
            </a:r>
            <a:r>
              <a:rPr lang="fr-FR" sz="1200" baseline="0" dirty="0" smtClean="0"/>
              <a:t> cours de fabrication.</a:t>
            </a:r>
          </a:p>
          <a:p>
            <a:r>
              <a:rPr lang="fr-FR" sz="1200" baseline="0" dirty="0" smtClean="0"/>
              <a:t>livraison septembre 2019</a:t>
            </a:r>
          </a:p>
          <a:p>
            <a:endParaRPr lang="fr-FR" sz="120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Composition de la Ligne X  :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Table 1 dans l’Igloo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Tube de liaison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« Table » 2 dans la X-</a:t>
            </a:r>
            <a:r>
              <a:rPr lang="fr-FR" dirty="0" err="1" smtClean="0"/>
              <a:t>Hutch</a:t>
            </a:r>
            <a:endParaRPr lang="fr-FR" dirty="0" smtClean="0"/>
          </a:p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 vous avez des questions,</a:t>
            </a:r>
            <a:r>
              <a:rPr lang="fr-FR" baseline="0" dirty="0" smtClean="0"/>
              <a:t> allez-y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98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Le rôle de chaque sous-ensemble :</a:t>
            </a:r>
          </a:p>
          <a:p>
            <a:r>
              <a:rPr lang="fr-FR" sz="1200" dirty="0" smtClean="0"/>
              <a:t>Table 1 : </a:t>
            </a:r>
            <a:r>
              <a:rPr lang="fr-FR" sz="1200" baseline="0" dirty="0" smtClean="0"/>
              <a:t>monitoring et focalisation du faisceau. </a:t>
            </a:r>
          </a:p>
          <a:p>
            <a:r>
              <a:rPr lang="fr-FR" sz="1200" baseline="0" dirty="0" smtClean="0"/>
              <a:t>Table 2 : conditionnement du faisceau + exploitation.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Table de positionnement</a:t>
            </a:r>
            <a:r>
              <a:rPr lang="fr-FR" sz="1200" baseline="0" dirty="0" smtClean="0"/>
              <a:t> </a:t>
            </a:r>
            <a:r>
              <a:rPr lang="fr-FR" sz="1200" dirty="0" smtClean="0"/>
              <a:t>à 4 degrés de liberté (2 rotations / 2 translations) permettant d’aligner les</a:t>
            </a:r>
            <a:r>
              <a:rPr lang="fr-FR" sz="1200" baseline="0" dirty="0" smtClean="0"/>
              <a:t> éléments optiques de la table 1 dans le faisceau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réception</a:t>
            </a:r>
            <a:r>
              <a:rPr lang="fr-FR" baseline="0" dirty="0" smtClean="0"/>
              <a:t> de la table N°1 OK</a:t>
            </a:r>
          </a:p>
          <a:p>
            <a:endParaRPr lang="fr-FR" baseline="0" dirty="0" smtClean="0"/>
          </a:p>
          <a:p>
            <a:r>
              <a:rPr lang="fr-FR" baseline="0" dirty="0" smtClean="0"/>
              <a:t>reste à l'intégrer au système informatique du LAL (SPEC &amp; TANGO)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6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Elément qui servira aux analyses pour mesurer le bruit de fond (signal sans faisceau) dans tous les détecteurs des tables 1 et 2.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simple volet en tungstène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actionné par un vérin électrique.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entrée de ligne : une fenêtre béryllium et une bride à balayage d’azote.</a:t>
            </a:r>
            <a:endParaRPr lang="fr-FR" dirty="0" smtClean="0"/>
          </a:p>
          <a:p>
            <a:endParaRPr lang="fr-FR" altLang="fr-FR" dirty="0" smtClean="0"/>
          </a:p>
          <a:p>
            <a:r>
              <a:rPr lang="fr-FR" altLang="fr-FR" dirty="0" smtClean="0"/>
              <a:t>Pour les essais dans un premier temps, nous utiliserons des fenêtres en Kapton noir pour :</a:t>
            </a:r>
          </a:p>
          <a:p>
            <a:pPr marL="171450" indent="-171450">
              <a:buFontTx/>
              <a:buChar char="-"/>
            </a:pPr>
            <a:r>
              <a:rPr lang="fr-FR" altLang="fr-FR" dirty="0" smtClean="0"/>
              <a:t>ne pas risquer d’endommager les fenêtres Béryllium (coût élevé)</a:t>
            </a:r>
          </a:p>
          <a:p>
            <a:pPr marL="171450" indent="-171450">
              <a:buFontTx/>
              <a:buChar char="-"/>
            </a:pPr>
            <a:r>
              <a:rPr lang="fr-FR" altLang="fr-FR" dirty="0" smtClean="0"/>
              <a:t>conserver l’obscurité dans les enceintes</a:t>
            </a:r>
            <a:r>
              <a:rPr lang="fr-FR" altLang="fr-FR" baseline="0" dirty="0" smtClean="0"/>
              <a:t> des instruments de mesures.</a:t>
            </a:r>
          </a:p>
          <a:p>
            <a:pPr marL="171450" indent="-171450">
              <a:buFontTx/>
              <a:buChar char="-"/>
            </a:pPr>
            <a:endParaRPr lang="fr-FR" altLang="fr-FR" baseline="0" dirty="0" smtClean="0"/>
          </a:p>
          <a:p>
            <a:pPr marL="0" indent="0">
              <a:buFontTx/>
              <a:buNone/>
            </a:pPr>
            <a:r>
              <a:rPr lang="fr-FR" altLang="fr-FR" baseline="0" dirty="0" smtClean="0"/>
              <a:t>L’ensemble est fabriqué et assemblé</a:t>
            </a:r>
          </a:p>
          <a:p>
            <a:pPr marL="0" indent="0">
              <a:buFontTx/>
              <a:buNone/>
            </a:pPr>
            <a:r>
              <a:rPr lang="fr-FR" altLang="fr-FR" baseline="0" dirty="0" smtClean="0"/>
              <a:t>Les tests en vide sont effectués</a:t>
            </a:r>
          </a:p>
          <a:p>
            <a:pPr marL="0" indent="0">
              <a:buFontTx/>
              <a:buNone/>
            </a:pPr>
            <a:endParaRPr lang="fr-FR" altLang="fr-FR" baseline="0" dirty="0" smtClean="0"/>
          </a:p>
          <a:p>
            <a:pPr marL="0" indent="0">
              <a:buFontTx/>
              <a:buNone/>
            </a:pPr>
            <a:r>
              <a:rPr lang="fr-FR" altLang="fr-FR" baseline="0" dirty="0" smtClean="0"/>
              <a:t>Il reste :</a:t>
            </a:r>
          </a:p>
          <a:p>
            <a:pPr marL="171450" indent="-171450">
              <a:buFontTx/>
              <a:buChar char="-"/>
            </a:pPr>
            <a:r>
              <a:rPr lang="fr-FR" altLang="fr-FR" baseline="0" dirty="0" smtClean="0"/>
              <a:t>câbler les moteurs, les fins de course</a:t>
            </a:r>
          </a:p>
          <a:p>
            <a:pPr marL="171450" indent="-171450">
              <a:buFontTx/>
              <a:buChar char="-"/>
            </a:pPr>
            <a:r>
              <a:rPr lang="fr-FR" altLang="fr-FR" baseline="0" dirty="0" smtClean="0"/>
              <a:t>Tester les mouvements à blanc</a:t>
            </a:r>
          </a:p>
          <a:p>
            <a:pPr marL="171450" indent="-171450">
              <a:buFontTx/>
              <a:buChar char="-"/>
            </a:pPr>
            <a:r>
              <a:rPr lang="fr-FR" altLang="fr-FR" baseline="0" dirty="0" smtClean="0"/>
              <a:t>Tester sous faisceau à l’ESRF</a:t>
            </a:r>
            <a:endParaRPr lang="fr-FR" altLang="fr-FR" dirty="0" smtClean="0"/>
          </a:p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Système</a:t>
            </a:r>
            <a:r>
              <a:rPr lang="fr-FR" altLang="fr-FR" baseline="0" dirty="0" smtClean="0"/>
              <a:t> de collimation / focalisation de la partie centrale du faisceau en y insérant des racks de lentilles en aluminium (67 lentille + </a:t>
            </a:r>
            <a:r>
              <a:rPr lang="fr-FR" altLang="fr-FR" baseline="0" dirty="0" err="1" smtClean="0"/>
              <a:t>pinhole</a:t>
            </a:r>
            <a:r>
              <a:rPr lang="fr-FR" altLang="fr-FR" baseline="0" dirty="0" smtClean="0"/>
              <a:t>)</a:t>
            </a:r>
          </a:p>
          <a:p>
            <a:r>
              <a:rPr lang="fr-FR" altLang="fr-FR" baseline="0" dirty="0" smtClean="0"/>
              <a:t>Balayage d’Azote ou Hélium permanent pour éviter l’oxydation des lentilles.</a:t>
            </a:r>
          </a:p>
          <a:p>
            <a:endParaRPr lang="fr-FR" altLang="fr-FR" baseline="0" dirty="0" smtClean="0"/>
          </a:p>
          <a:p>
            <a:r>
              <a:rPr lang="fr-FR" altLang="fr-FR" baseline="0" dirty="0" smtClean="0"/>
              <a:t>métrologie mécanique réalisée. en attente de teste avec des photons !</a:t>
            </a:r>
          </a:p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Ensemble à 4 degrés de liberté (2 rotations / 2 translations) permettant d’aligner le transfocateur indépendamment</a:t>
            </a:r>
            <a:r>
              <a:rPr lang="fr-FR" sz="1200" baseline="0" dirty="0" smtClean="0"/>
              <a:t> des autres éléments</a:t>
            </a:r>
          </a:p>
          <a:p>
            <a:endParaRPr lang="fr-FR" sz="1200" baseline="0" dirty="0" smtClean="0"/>
          </a:p>
          <a:p>
            <a:r>
              <a:rPr lang="fr-FR" sz="1200" baseline="0" dirty="0" smtClean="0"/>
              <a:t>Les pièces sont réalisées, l’assemblage est réalisé, il ne reste que la </a:t>
            </a:r>
            <a:r>
              <a:rPr lang="fr-FR" sz="1200" baseline="0" dirty="0" err="1" smtClean="0"/>
              <a:t>qualif</a:t>
            </a:r>
            <a:r>
              <a:rPr lang="fr-FR" sz="1200" baseline="0" dirty="0" smtClean="0"/>
              <a:t> des 4 mouvements du berceau en résolution &amp; répétabilité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Tous les éléments optique</a:t>
            </a:r>
            <a:r>
              <a:rPr lang="fr-FR" sz="1200" baseline="0" dirty="0" smtClean="0"/>
              <a:t> de la table 1 sont fabriqués et assemblés, </a:t>
            </a:r>
            <a:r>
              <a:rPr lang="fr-FR" sz="1200" baseline="0" dirty="0" err="1" smtClean="0"/>
              <a:t>méme</a:t>
            </a:r>
            <a:r>
              <a:rPr lang="fr-FR" sz="1200" baseline="0" dirty="0" smtClean="0"/>
              <a:t> le transfocateur.</a:t>
            </a:r>
          </a:p>
          <a:p>
            <a:r>
              <a:rPr lang="fr-FR" sz="1200" baseline="0" dirty="0" smtClean="0"/>
              <a:t>Le support de transfocateur est en cours de qualification (répétabilité).</a:t>
            </a:r>
          </a:p>
          <a:p>
            <a:r>
              <a:rPr lang="fr-FR" sz="1200" baseline="0" dirty="0" smtClean="0"/>
              <a:t>Il reste à câbler 4 moteurs.</a:t>
            </a:r>
          </a:p>
          <a:p>
            <a:r>
              <a:rPr lang="fr-FR" sz="1200" baseline="0" dirty="0" smtClean="0"/>
              <a:t>Essais sous faisceau à l’ESRF en 2019</a:t>
            </a:r>
          </a:p>
          <a:p>
            <a:endParaRPr lang="fr-FR" sz="1200" baseline="0" dirty="0" smtClean="0"/>
          </a:p>
          <a:p>
            <a:r>
              <a:rPr lang="fr-FR" sz="1200" baseline="0" dirty="0" smtClean="0"/>
              <a:t>La table 1 motorisée est assemblée et câblée.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 smtClean="0"/>
              <a:t>Les tests de motorisation sont effectués (y compris sous charge ^^)</a:t>
            </a:r>
          </a:p>
          <a:p>
            <a:r>
              <a:rPr lang="fr-FR" sz="1200" baseline="0" dirty="0" smtClean="0"/>
              <a:t>Essais de qualification résolution / répétabilité réalisés</a:t>
            </a:r>
          </a:p>
          <a:p>
            <a:endParaRPr lang="fr-FR" sz="1200" baseline="0" dirty="0" smtClean="0"/>
          </a:p>
          <a:p>
            <a:r>
              <a:rPr lang="fr-FR" sz="1200" baseline="0" dirty="0" smtClean="0"/>
              <a:t>prêt pour le service après vente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52620-2C4C-44BF-AD18-CECEE34F009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1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lorence/Desktop/puce.png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lorence/Desktop/puce.png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dSphere_modele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413" y="-171400"/>
            <a:ext cx="9248333" cy="7056784"/>
          </a:xfrm>
          <a:prstGeom prst="rect">
            <a:avLst/>
          </a:prstGeom>
        </p:spPr>
      </p:pic>
      <p:pic>
        <p:nvPicPr>
          <p:cNvPr id="9" name="Image 8" descr="logo NÈel F_vect_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1224136" cy="632373"/>
          </a:xfrm>
          <a:prstGeom prst="rect">
            <a:avLst/>
          </a:prstGeom>
        </p:spPr>
      </p:pic>
      <p:pic>
        <p:nvPicPr>
          <p:cNvPr id="10" name="Image 9" descr="img-logo-gagnant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001" y="188640"/>
            <a:ext cx="788915" cy="477557"/>
          </a:xfrm>
          <a:prstGeom prst="rect">
            <a:avLst/>
          </a:prstGeom>
        </p:spPr>
      </p:pic>
      <p:pic>
        <p:nvPicPr>
          <p:cNvPr id="11" name="Image 10" descr="Grenoble_INP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88640"/>
            <a:ext cx="752848" cy="504056"/>
          </a:xfrm>
          <a:prstGeom prst="rect">
            <a:avLst/>
          </a:prstGeom>
        </p:spPr>
      </p:pic>
      <p:pic>
        <p:nvPicPr>
          <p:cNvPr id="12" name="Image 11" descr="CNRS-filaire-Bichro-CMJN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88640"/>
            <a:ext cx="476672" cy="4766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609478"/>
            <a:ext cx="7772400" cy="1251570"/>
          </a:xfrm>
        </p:spPr>
        <p:txBody>
          <a:bodyPr>
            <a:normAutofit/>
          </a:bodyPr>
          <a:lstStyle>
            <a:lvl1pPr>
              <a:defRPr sz="1800" b="0" baseline="0">
                <a:solidFill>
                  <a:srgbClr val="2185B8"/>
                </a:solidFill>
              </a:defRPr>
            </a:lvl1pPr>
          </a:lstStyle>
          <a:p>
            <a:r>
              <a:rPr lang="fr-FR" dirty="0" smtClean="0"/>
              <a:t>TITRE DE LA PRESENTATION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37112"/>
            <a:ext cx="6400800" cy="1201688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Date de la présentation</a:t>
            </a:r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323528" y="6381328"/>
            <a:ext cx="8496944" cy="0"/>
          </a:xfrm>
          <a:prstGeom prst="line">
            <a:avLst/>
          </a:prstGeom>
          <a:ln w="38100" cap="rnd" cmpd="sng">
            <a:gradFill flip="none" rotWithShape="1">
              <a:gsLst>
                <a:gs pos="45000">
                  <a:srgbClr val="8098A5"/>
                </a:gs>
                <a:gs pos="91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 userDrawn="1"/>
        </p:nvSpPr>
        <p:spPr>
          <a:xfrm>
            <a:off x="2339752" y="6327108"/>
            <a:ext cx="108000" cy="108000"/>
          </a:xfrm>
          <a:prstGeom prst="ellipse">
            <a:avLst/>
          </a:prstGeom>
          <a:solidFill>
            <a:srgbClr val="0087C2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 userDrawn="1"/>
        </p:nvSpPr>
        <p:spPr>
          <a:xfrm>
            <a:off x="3779912" y="6327108"/>
            <a:ext cx="108000" cy="108000"/>
          </a:xfrm>
          <a:prstGeom prst="ellipse">
            <a:avLst/>
          </a:prstGeom>
          <a:solidFill>
            <a:srgbClr val="7C153A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 userDrawn="1"/>
        </p:nvSpPr>
        <p:spPr>
          <a:xfrm>
            <a:off x="5249541" y="6327108"/>
            <a:ext cx="108000" cy="108000"/>
          </a:xfrm>
          <a:prstGeom prst="ellipse">
            <a:avLst/>
          </a:prstGeom>
          <a:solidFill>
            <a:srgbClr val="C4A32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 userDrawn="1"/>
        </p:nvSpPr>
        <p:spPr>
          <a:xfrm>
            <a:off x="6690617" y="6327108"/>
            <a:ext cx="108000" cy="108000"/>
          </a:xfrm>
          <a:prstGeom prst="ellipse">
            <a:avLst/>
          </a:prstGeom>
          <a:solidFill>
            <a:srgbClr val="3A4A5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ous-titre 2"/>
          <p:cNvSpPr txBox="1">
            <a:spLocks/>
          </p:cNvSpPr>
          <p:nvPr userDrawn="1"/>
        </p:nvSpPr>
        <p:spPr>
          <a:xfrm>
            <a:off x="3275856" y="6404843"/>
            <a:ext cx="2376264" cy="341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rgbClr val="122A47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 smtClean="0">
                <a:solidFill>
                  <a:srgbClr val="898989"/>
                </a:solidFill>
              </a:rPr>
              <a:t>neel.cnrs.fr</a:t>
            </a:r>
            <a:endParaRPr lang="fr-FR" sz="1000" dirty="0">
              <a:solidFill>
                <a:srgbClr val="898989"/>
              </a:solidFill>
            </a:endParaRP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6381329"/>
            <a:ext cx="2447925" cy="288032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Philippe JEANTET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94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4000" indent="-234000">
              <a:buSzPct val="100000"/>
              <a:buFontTx/>
              <a:buBlip>
                <a:blip r:embed="rId2"/>
              </a:buBlip>
              <a:defRPr/>
            </a:lvl1pPr>
            <a:lvl2pPr marL="631825" indent="-285750">
              <a:defRPr/>
            </a:lvl2pPr>
            <a:lvl3pPr marL="889000" indent="-228600">
              <a:defRPr/>
            </a:lvl3pPr>
            <a:lvl4pPr marL="1600200" indent="-228600">
              <a:buFont typeface="Lucida Grande"/>
              <a:buChar char="&gt;"/>
              <a:defRPr/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93049"/>
            <a:ext cx="2133600" cy="276311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fld id="{E873B301-2B2F-8D41-AF12-E09B8B67FB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6381328"/>
            <a:ext cx="2519362" cy="288032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 smtClean="0"/>
              <a:t>18 décembre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512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34000" indent="-234000">
              <a:buSzPct val="100000"/>
              <a:buFontTx/>
              <a:buBlip>
                <a:blip r:embed="rId2" r:link="rId3"/>
              </a:buBlip>
              <a:defRPr sz="2000"/>
            </a:lvl1pPr>
            <a:lvl2pPr marL="627063" indent="-285750">
              <a:tabLst/>
              <a:defRPr sz="2000"/>
            </a:lvl2pPr>
            <a:lvl3pPr marL="900113" indent="-228600">
              <a:defRPr sz="1800"/>
            </a:lvl3pPr>
            <a:lvl4pPr marL="1254125" indent="-228600" defTabSz="23813">
              <a:buFont typeface="Lucida Grande"/>
              <a:buChar char="&gt;"/>
              <a:tabLst/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34000" indent="-234000">
              <a:buSzPct val="100000"/>
              <a:buFontTx/>
              <a:buBlip>
                <a:blip r:embed="rId2"/>
              </a:buBlip>
              <a:defRPr sz="2000"/>
            </a:lvl1pPr>
            <a:lvl2pPr marL="627063" indent="-285750">
              <a:defRPr sz="2000"/>
            </a:lvl2pPr>
            <a:lvl3pPr marL="900113" indent="-228600">
              <a:defRPr sz="1800"/>
            </a:lvl3pPr>
            <a:lvl4pPr marL="1163638" indent="-228600">
              <a:buFont typeface="Lucida Grande"/>
              <a:buChar char="&gt;"/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9304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pPr algn="r"/>
            <a:fld id="{E873B301-2B2F-8D41-AF12-E09B8B67FB93}" type="slidenum">
              <a:rPr lang="fr-FR" smtClean="0"/>
              <a:pPr algn="r"/>
              <a:t>‹N°›</a:t>
            </a:fld>
            <a:endParaRPr lang="fr-FR" dirty="0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6381328"/>
            <a:ext cx="2519362" cy="360362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 smtClean="0"/>
              <a:t>Date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8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234000" indent="-234000">
              <a:buSzPct val="100000"/>
              <a:buFontTx/>
              <a:buBlip>
                <a:blip r:embed="rId2" r:link="rId3"/>
              </a:buBlip>
              <a:defRPr sz="2000"/>
            </a:lvl1pPr>
            <a:lvl2pPr marL="627063" indent="-285750">
              <a:defRPr sz="1800"/>
            </a:lvl2pPr>
            <a:lvl3pPr marL="900113" indent="-228600">
              <a:defRPr sz="1600"/>
            </a:lvl3pPr>
            <a:lvl4pPr marL="1163638" indent="-228600">
              <a:buFont typeface="Lucida Grande"/>
              <a:buChar char="&gt;"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234000" indent="-234000">
              <a:buSzPct val="100000"/>
              <a:buFontTx/>
              <a:buBlip>
                <a:blip r:embed="rId2" r:link="rId3"/>
              </a:buBlip>
              <a:defRPr sz="2000"/>
            </a:lvl1pPr>
            <a:lvl2pPr marL="627063" indent="-285750">
              <a:defRPr sz="2000"/>
            </a:lvl2pPr>
            <a:lvl3pPr marL="900113" indent="-228600">
              <a:defRPr sz="1600"/>
            </a:lvl3pPr>
            <a:lvl4pPr marL="1163638" indent="-228600">
              <a:buFont typeface="Lucida Grande"/>
              <a:buChar char="&gt;"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9304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fld id="{E873B301-2B2F-8D41-AF12-E09B8B67FB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6381328"/>
            <a:ext cx="2519362" cy="360362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 smtClean="0"/>
              <a:t>Date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34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9304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fld id="{E873B301-2B2F-8D41-AF12-E09B8B67FB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6381328"/>
            <a:ext cx="2519362" cy="360362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 smtClean="0"/>
              <a:t>Date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81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53950"/>
            <a:ext cx="8064896" cy="782762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475656" y="1124743"/>
            <a:ext cx="6359931" cy="41764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7565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9304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  <a:latin typeface="Verdana"/>
                <a:cs typeface="Verdana"/>
              </a:defRPr>
            </a:lvl1pPr>
          </a:lstStyle>
          <a:p>
            <a:fld id="{E873B301-2B2F-8D41-AF12-E09B8B67FB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6381328"/>
            <a:ext cx="2519362" cy="360362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 smtClean="0"/>
              <a:t>Date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0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dInterieur_modelePPT.jp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" t="14057"/>
          <a:stretch/>
        </p:blipFill>
        <p:spPr>
          <a:xfrm>
            <a:off x="0" y="855360"/>
            <a:ext cx="9144000" cy="6026610"/>
          </a:xfrm>
          <a:prstGeom prst="rect">
            <a:avLst/>
          </a:prstGeom>
        </p:spPr>
      </p:pic>
      <p:pic>
        <p:nvPicPr>
          <p:cNvPr id="9" name="Image 8" descr="logo NÈel _Q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8"/>
            <a:ext cx="836349" cy="432048"/>
          </a:xfrm>
          <a:prstGeom prst="rect">
            <a:avLst/>
          </a:prstGeom>
        </p:spPr>
      </p:pic>
      <p:pic>
        <p:nvPicPr>
          <p:cNvPr id="10" name="Image 9" descr="CNRS-filaire-Bichro-CMJN.jp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8" y="332656"/>
            <a:ext cx="404664" cy="404664"/>
          </a:xfrm>
          <a:prstGeom prst="rect">
            <a:avLst/>
          </a:prstGeom>
        </p:spPr>
      </p:pic>
      <p:pic>
        <p:nvPicPr>
          <p:cNvPr id="11" name="Image 9" descr="OMBRE.png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713562"/>
            <a:ext cx="8496944" cy="41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 userDrawn="1"/>
        </p:nvCxnSpPr>
        <p:spPr>
          <a:xfrm>
            <a:off x="323528" y="6381328"/>
            <a:ext cx="8496944" cy="0"/>
          </a:xfrm>
          <a:prstGeom prst="line">
            <a:avLst/>
          </a:prstGeom>
          <a:ln w="38100" cap="rnd" cmpd="sng">
            <a:gradFill flip="none" rotWithShape="1">
              <a:gsLst>
                <a:gs pos="45000">
                  <a:srgbClr val="8098A5"/>
                </a:gs>
                <a:gs pos="91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 userDrawn="1"/>
        </p:nvSpPr>
        <p:spPr>
          <a:xfrm>
            <a:off x="2339752" y="6327108"/>
            <a:ext cx="108000" cy="108000"/>
          </a:xfrm>
          <a:prstGeom prst="ellipse">
            <a:avLst/>
          </a:prstGeom>
          <a:solidFill>
            <a:srgbClr val="0087C2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 userDrawn="1"/>
        </p:nvSpPr>
        <p:spPr>
          <a:xfrm>
            <a:off x="3779912" y="6327108"/>
            <a:ext cx="108000" cy="108000"/>
          </a:xfrm>
          <a:prstGeom prst="ellipse">
            <a:avLst/>
          </a:prstGeom>
          <a:solidFill>
            <a:srgbClr val="7C153A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 userDrawn="1"/>
        </p:nvSpPr>
        <p:spPr>
          <a:xfrm>
            <a:off x="5249541" y="6327108"/>
            <a:ext cx="108000" cy="108000"/>
          </a:xfrm>
          <a:prstGeom prst="ellipse">
            <a:avLst/>
          </a:prstGeom>
          <a:solidFill>
            <a:srgbClr val="C4A32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>
            <a:off x="6690617" y="6327108"/>
            <a:ext cx="108000" cy="108000"/>
          </a:xfrm>
          <a:prstGeom prst="ellipse">
            <a:avLst/>
          </a:prstGeom>
          <a:solidFill>
            <a:srgbClr val="3A4A5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1115616" y="0"/>
            <a:ext cx="7128792" cy="836712"/>
          </a:xfrm>
          <a:prstGeom prst="rect">
            <a:avLst/>
          </a:prstGeom>
        </p:spPr>
        <p:txBody>
          <a:bodyPr lIns="91386" tIns="45692" rIns="91386" bIns="45692" anchor="ctr" anchorCtr="1">
            <a:noAutofit/>
          </a:bodyPr>
          <a:lstStyle>
            <a:lvl1pPr algn="ctr" defTabSz="913866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00284B"/>
              </a:solidFill>
              <a:latin typeface="Verdana"/>
              <a:cs typeface="Verdana"/>
            </a:endParaRPr>
          </a:p>
        </p:txBody>
      </p:sp>
      <p:sp>
        <p:nvSpPr>
          <p:cNvPr id="21" name="Sous-titre 2"/>
          <p:cNvSpPr txBox="1">
            <a:spLocks/>
          </p:cNvSpPr>
          <p:nvPr userDrawn="1"/>
        </p:nvSpPr>
        <p:spPr>
          <a:xfrm>
            <a:off x="3275856" y="6404843"/>
            <a:ext cx="2376264" cy="341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rgbClr val="122A47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 smtClean="0">
                <a:solidFill>
                  <a:srgbClr val="898989"/>
                </a:solidFill>
              </a:rPr>
              <a:t>neel.cnrs.fr</a:t>
            </a:r>
            <a:endParaRPr lang="fr-FR" sz="1000" dirty="0">
              <a:solidFill>
                <a:srgbClr val="898989"/>
              </a:solidFill>
            </a:endParaRPr>
          </a:p>
        </p:txBody>
      </p:sp>
      <p:sp>
        <p:nvSpPr>
          <p:cNvPr id="22" name="Ellipse 21"/>
          <p:cNvSpPr/>
          <p:nvPr userDrawn="1"/>
        </p:nvSpPr>
        <p:spPr>
          <a:xfrm>
            <a:off x="2339752" y="6327108"/>
            <a:ext cx="108000" cy="108000"/>
          </a:xfrm>
          <a:prstGeom prst="ellipse">
            <a:avLst/>
          </a:prstGeom>
          <a:solidFill>
            <a:srgbClr val="0087C2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 userDrawn="1"/>
        </p:nvSpPr>
        <p:spPr>
          <a:xfrm>
            <a:off x="3779912" y="6327108"/>
            <a:ext cx="108000" cy="108000"/>
          </a:xfrm>
          <a:prstGeom prst="ellipse">
            <a:avLst/>
          </a:prstGeom>
          <a:solidFill>
            <a:srgbClr val="7C153A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 userDrawn="1"/>
        </p:nvSpPr>
        <p:spPr>
          <a:xfrm>
            <a:off x="5249541" y="6327108"/>
            <a:ext cx="108000" cy="108000"/>
          </a:xfrm>
          <a:prstGeom prst="ellipse">
            <a:avLst/>
          </a:prstGeom>
          <a:solidFill>
            <a:srgbClr val="C4A32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 userDrawn="1"/>
        </p:nvSpPr>
        <p:spPr>
          <a:xfrm>
            <a:off x="6690617" y="6327108"/>
            <a:ext cx="108000" cy="108000"/>
          </a:xfrm>
          <a:prstGeom prst="ellipse">
            <a:avLst/>
          </a:prstGeom>
          <a:solidFill>
            <a:srgbClr val="3A4A5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/>
          <p:cNvSpPr txBox="1">
            <a:spLocks/>
          </p:cNvSpPr>
          <p:nvPr userDrawn="1"/>
        </p:nvSpPr>
        <p:spPr>
          <a:xfrm>
            <a:off x="1115616" y="0"/>
            <a:ext cx="7128792" cy="836712"/>
          </a:xfrm>
          <a:prstGeom prst="rect">
            <a:avLst/>
          </a:prstGeom>
        </p:spPr>
        <p:txBody>
          <a:bodyPr lIns="91386" tIns="45692" rIns="91386" bIns="45692" anchor="ctr" anchorCtr="1">
            <a:noAutofit/>
          </a:bodyPr>
          <a:lstStyle>
            <a:lvl1pPr algn="ctr" defTabSz="913866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00284B"/>
              </a:solidFill>
              <a:latin typeface="Verdana"/>
              <a:cs typeface="Verdana"/>
            </a:endParaRPr>
          </a:p>
        </p:txBody>
      </p:sp>
      <p:sp>
        <p:nvSpPr>
          <p:cNvPr id="27" name="Ellipse 26"/>
          <p:cNvSpPr/>
          <p:nvPr userDrawn="1"/>
        </p:nvSpPr>
        <p:spPr>
          <a:xfrm>
            <a:off x="2339752" y="6327108"/>
            <a:ext cx="108000" cy="108000"/>
          </a:xfrm>
          <a:prstGeom prst="ellipse">
            <a:avLst/>
          </a:prstGeom>
          <a:solidFill>
            <a:srgbClr val="0087C2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3779912" y="6327108"/>
            <a:ext cx="108000" cy="108000"/>
          </a:xfrm>
          <a:prstGeom prst="ellipse">
            <a:avLst/>
          </a:prstGeom>
          <a:solidFill>
            <a:srgbClr val="7C153A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 userDrawn="1"/>
        </p:nvSpPr>
        <p:spPr>
          <a:xfrm>
            <a:off x="5249541" y="6327108"/>
            <a:ext cx="108000" cy="108000"/>
          </a:xfrm>
          <a:prstGeom prst="ellipse">
            <a:avLst/>
          </a:prstGeom>
          <a:solidFill>
            <a:srgbClr val="C4A32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 userDrawn="1"/>
        </p:nvSpPr>
        <p:spPr>
          <a:xfrm>
            <a:off x="6690617" y="6327108"/>
            <a:ext cx="108000" cy="108000"/>
          </a:xfrm>
          <a:prstGeom prst="ellipse">
            <a:avLst/>
          </a:prstGeom>
          <a:solidFill>
            <a:srgbClr val="3A4A5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1"/>
          <p:cNvSpPr txBox="1">
            <a:spLocks/>
          </p:cNvSpPr>
          <p:nvPr userDrawn="1"/>
        </p:nvSpPr>
        <p:spPr>
          <a:xfrm>
            <a:off x="1115616" y="0"/>
            <a:ext cx="7128792" cy="836712"/>
          </a:xfrm>
          <a:prstGeom prst="rect">
            <a:avLst/>
          </a:prstGeom>
        </p:spPr>
        <p:txBody>
          <a:bodyPr lIns="91386" tIns="45692" rIns="91386" bIns="45692" anchor="ctr" anchorCtr="1">
            <a:noAutofit/>
          </a:bodyPr>
          <a:lstStyle>
            <a:lvl1pPr algn="ctr" defTabSz="913866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00284B"/>
              </a:solidFill>
              <a:latin typeface="Verdana"/>
              <a:cs typeface="Verdana"/>
            </a:endParaRPr>
          </a:p>
        </p:txBody>
      </p:sp>
      <p:sp>
        <p:nvSpPr>
          <p:cNvPr id="32" name="Ellipse 31"/>
          <p:cNvSpPr/>
          <p:nvPr userDrawn="1"/>
        </p:nvSpPr>
        <p:spPr>
          <a:xfrm>
            <a:off x="5249541" y="6327108"/>
            <a:ext cx="108000" cy="108000"/>
          </a:xfrm>
          <a:prstGeom prst="ellipse">
            <a:avLst/>
          </a:prstGeom>
          <a:solidFill>
            <a:srgbClr val="C4A325"/>
          </a:solidFill>
          <a:ln w="12700" cmpd="sng">
            <a:solidFill>
              <a:srgbClr val="8098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itre 1"/>
          <p:cNvSpPr txBox="1">
            <a:spLocks/>
          </p:cNvSpPr>
          <p:nvPr userDrawn="1"/>
        </p:nvSpPr>
        <p:spPr>
          <a:xfrm>
            <a:off x="1115616" y="0"/>
            <a:ext cx="7128792" cy="836712"/>
          </a:xfrm>
          <a:prstGeom prst="rect">
            <a:avLst/>
          </a:prstGeom>
        </p:spPr>
        <p:txBody>
          <a:bodyPr lIns="91386" tIns="45692" rIns="91386" bIns="45692" anchor="ctr" anchorCtr="1">
            <a:noAutofit/>
          </a:bodyPr>
          <a:lstStyle>
            <a:lvl1pPr algn="ctr" defTabSz="913866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00284B"/>
              </a:solidFill>
              <a:latin typeface="Verdana"/>
              <a:cs typeface="Verdana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CE59E-4F77-41FE-92F1-9A9A5B5ADE2E}" type="datetimeFigureOut">
              <a:rPr lang="fr-FR" smtClean="0"/>
              <a:t>18/12/2018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60596-8A41-4921-8EBC-66EDC590C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77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3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2000" b="1" kern="1200">
          <a:solidFill>
            <a:srgbClr val="2185B8"/>
          </a:solidFill>
          <a:latin typeface="Verdana"/>
          <a:ea typeface="+mj-ea"/>
          <a:cs typeface="Verdana"/>
        </a:defRPr>
      </a:lvl1pPr>
    </p:titleStyle>
    <p:bodyStyle>
      <a:lvl1pPr marL="234000" indent="-2340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>
              <a:lumMod val="75000"/>
            </a:schemeClr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>
              <a:lumMod val="75000"/>
            </a:schemeClr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>
              <a:lumMod val="75000"/>
            </a:schemeClr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www.google.fr/url?sa=i&amp;rct=j&amp;q=&amp;esrc=s&amp;source=images&amp;cd=&amp;cad=rja&amp;uact=8&amp;ved=0ahUKEwjLvqXIo4TYAhWIVRQKHT-6CkYQjRwIBw&amp;url=http://www.freepngimg.com/png/14314-ok-picture&amp;psig=AOvVaw0J_5fjDS2kCsXLh0vLLzrK&amp;ust=1513161336952229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7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www.google.fr/url?sa=i&amp;rct=j&amp;q=&amp;esrc=s&amp;source=images&amp;cd=&amp;cad=rja&amp;uact=8&amp;ved=&amp;url=https://dejco.deviantart.com/art/Work-in-Progress-210562590&amp;psig=AOvVaw3zTQccm9G4YTv3cewGfThX&amp;ust=151316659683987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753494"/>
            <a:ext cx="7772400" cy="125157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X-Line </a:t>
            </a:r>
            <a:r>
              <a:rPr lang="fr-FR" sz="3600" dirty="0"/>
              <a:t>D</a:t>
            </a:r>
            <a:r>
              <a:rPr lang="fr-FR" sz="3600" dirty="0" smtClean="0"/>
              <a:t>esign</a:t>
            </a:r>
            <a:br>
              <a:rPr lang="fr-FR" sz="3600" dirty="0" smtClean="0"/>
            </a:br>
            <a:r>
              <a:rPr lang="fr-FR" sz="3600" dirty="0" smtClean="0"/>
              <a:t>SERAS / Institut Néel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sz="2400" dirty="0" smtClean="0"/>
              <a:t>Workshop ThomX</a:t>
            </a:r>
          </a:p>
          <a:p>
            <a:r>
              <a:rPr lang="fr-FR" sz="2400" dirty="0" smtClean="0"/>
              <a:t>Thursday 18 </a:t>
            </a:r>
            <a:r>
              <a:rPr lang="fr-FR" sz="2400" dirty="0" err="1" smtClean="0"/>
              <a:t>december</a:t>
            </a:r>
            <a:r>
              <a:rPr lang="fr-FR" sz="2400" dirty="0" smtClean="0"/>
              <a:t> 2018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40" y="980728"/>
            <a:ext cx="3059832" cy="6445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7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Images et vidéos\2018\2018-10-09 - ThomX - Mesures table 1\IMG_64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26496" b="4339"/>
          <a:stretch/>
        </p:blipFill>
        <p:spPr bwMode="auto">
          <a:xfrm>
            <a:off x="0" y="2375545"/>
            <a:ext cx="7484635" cy="39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77008" y="894161"/>
            <a:ext cx="9140825" cy="130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 rot="21245055">
            <a:off x="4697446" y="5141684"/>
            <a:ext cx="2741040" cy="7719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fr-FR" sz="2400" b="1" dirty="0" err="1"/>
              <a:t>timely</a:t>
            </a:r>
            <a:r>
              <a:rPr lang="fr-FR" sz="2400" b="1" dirty="0"/>
              <a:t> </a:t>
            </a:r>
            <a:r>
              <a:rPr lang="fr-FR" sz="2400" b="1" dirty="0" err="1" smtClean="0"/>
              <a:t>delivery</a:t>
            </a:r>
            <a:endParaRPr lang="en-US" altLang="fr-FR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Résultat de recherche d'images pour &quot;ok&quot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33" y="3964563"/>
            <a:ext cx="2194955" cy="25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Connection pipe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588" y="1125955"/>
            <a:ext cx="9140825" cy="1304091"/>
            <a:chOff x="1588" y="1125955"/>
            <a:chExt cx="9140825" cy="130409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8" y="1125955"/>
              <a:ext cx="9140825" cy="13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avec flèche 8"/>
            <p:cNvCxnSpPr/>
            <p:nvPr/>
          </p:nvCxnSpPr>
          <p:spPr bwMode="auto">
            <a:xfrm>
              <a:off x="1570038" y="1233489"/>
              <a:ext cx="0" cy="2873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489075" y="1517651"/>
              <a:ext cx="179388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auto">
            <a:xfrm flipH="1">
              <a:off x="1492250" y="1517651"/>
              <a:ext cx="176213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059723" y="1097280"/>
            <a:ext cx="1032557" cy="1333183"/>
          </a:xfrm>
          <a:prstGeom prst="rect">
            <a:avLst/>
          </a:prstGeom>
          <a:noFill/>
          <a:ln w="19050" cap="flat" cmpd="sng" algn="ctr">
            <a:solidFill>
              <a:srgbClr val="FF4747"/>
            </a:solidFill>
            <a:prstDash val="solid"/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 bwMode="auto">
          <a:xfrm>
            <a:off x="323850" y="2543175"/>
            <a:ext cx="3888109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RADIATION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PROTECTION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i="1" dirty="0" smtClean="0">
                <a:solidFill>
                  <a:srgbClr val="00284B"/>
                </a:solidFill>
                <a:latin typeface="Myriad Pro" pitchFamily="34" charset="0"/>
              </a:rPr>
              <a:t>Beam Shutter + Lead Shield</a:t>
            </a:r>
          </a:p>
        </p:txBody>
      </p:sp>
      <p:pic>
        <p:nvPicPr>
          <p:cNvPr id="21" name="Picture 21" descr="D:\Users\cobessi\Documents\0- PROJETS\0-THOM X\8- Tube de liaison\Problématique\Vue en coup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-140" r="3856" b="140"/>
          <a:stretch/>
        </p:blipFill>
        <p:spPr bwMode="auto">
          <a:xfrm>
            <a:off x="4211960" y="2775355"/>
            <a:ext cx="3261091" cy="3528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2"/>
          <p:cNvGrpSpPr>
            <a:grpSpLocks/>
          </p:cNvGrpSpPr>
          <p:nvPr/>
        </p:nvGrpSpPr>
        <p:grpSpPr bwMode="auto">
          <a:xfrm>
            <a:off x="6329453" y="3068960"/>
            <a:ext cx="2652712" cy="889050"/>
            <a:chOff x="6548860" y="1140654"/>
            <a:chExt cx="1910975" cy="907624"/>
          </a:xfrm>
        </p:grpSpPr>
        <p:sp>
          <p:nvSpPr>
            <p:cNvPr id="15" name="Ellipse 14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768669" y="1140654"/>
              <a:ext cx="1465646" cy="8483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TABLE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Beam monitoring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 smtClean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  <a:cs typeface="Arial" charset="0"/>
                </a:rPr>
                <a:t>&amp; </a:t>
              </a:r>
              <a:r>
                <a:rPr kumimoji="0" lang="fr-FR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conditioning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7" name="Groupe 2"/>
          <p:cNvGrpSpPr>
            <a:grpSpLocks/>
          </p:cNvGrpSpPr>
          <p:nvPr/>
        </p:nvGrpSpPr>
        <p:grpSpPr bwMode="auto">
          <a:xfrm>
            <a:off x="6329454" y="5439968"/>
            <a:ext cx="2652712" cy="868362"/>
            <a:chOff x="6548860" y="1161774"/>
            <a:chExt cx="1910975" cy="886504"/>
          </a:xfrm>
        </p:grpSpPr>
        <p:sp>
          <p:nvSpPr>
            <p:cNvPr id="18" name="Ellipse 17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724785" y="1218497"/>
              <a:ext cx="1553410" cy="596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TABLE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X-Ray experiments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2" name="Groupe 2"/>
          <p:cNvGrpSpPr>
            <a:grpSpLocks/>
          </p:cNvGrpSpPr>
          <p:nvPr/>
        </p:nvGrpSpPr>
        <p:grpSpPr bwMode="auto">
          <a:xfrm>
            <a:off x="6329454" y="4260655"/>
            <a:ext cx="2652712" cy="868362"/>
            <a:chOff x="6548860" y="1161774"/>
            <a:chExt cx="1910975" cy="886504"/>
          </a:xfrm>
          <a:solidFill>
            <a:srgbClr val="22AF01"/>
          </a:solidFill>
        </p:grpSpPr>
        <p:sp>
          <p:nvSpPr>
            <p:cNvPr id="23" name="Ellipse 22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grpFill/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619121" y="1218497"/>
              <a:ext cx="1764735" cy="596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Connection pipe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+ radiation protection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1187624" y="3849130"/>
            <a:ext cx="2739609" cy="1311275"/>
            <a:chOff x="1832391" y="3620016"/>
            <a:chExt cx="2739609" cy="1311275"/>
          </a:xfrm>
        </p:grpSpPr>
        <p:sp>
          <p:nvSpPr>
            <p:cNvPr id="26" name="Rectangle à coins arrondis 25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0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Connection pipe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314" name="Picture 2" descr="R:\Images et vidéos\2017\2017-10 - ThomX\2017-10-10 - Réunion de préparation\IMG_609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9" t="5238" r="18546" b="7628"/>
          <a:stretch/>
        </p:blipFill>
        <p:spPr bwMode="auto">
          <a:xfrm>
            <a:off x="5004048" y="923088"/>
            <a:ext cx="2914504" cy="53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0" y="1196753"/>
            <a:ext cx="493126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indent="-2340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631825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88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600" kern="1200">
                <a:solidFill>
                  <a:schemeClr val="tx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mtClean="0"/>
              <a:t>delivered and installed on site</a:t>
            </a:r>
            <a:endParaRPr lang="fr-FR" dirty="0"/>
          </a:p>
        </p:txBody>
      </p:sp>
      <p:pic>
        <p:nvPicPr>
          <p:cNvPr id="13315" name="Picture 3" descr="R:\Images et vidéos\2017\2017-10 - ThomX\2017-10-10 - Réunion de préparation\IMG_60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3"/>
          <a:stretch/>
        </p:blipFill>
        <p:spPr bwMode="auto">
          <a:xfrm>
            <a:off x="251520" y="2075978"/>
            <a:ext cx="4776904" cy="42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2880458" y="1420340"/>
            <a:ext cx="2739609" cy="1311275"/>
            <a:chOff x="1832391" y="3620016"/>
            <a:chExt cx="2739609" cy="1311275"/>
          </a:xfrm>
        </p:grpSpPr>
        <p:sp>
          <p:nvSpPr>
            <p:cNvPr id="11" name="Rectangle à coins arrondis 10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2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Connection pipe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13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588" y="1125955"/>
            <a:ext cx="9140825" cy="1304091"/>
            <a:chOff x="1588" y="1125955"/>
            <a:chExt cx="9140825" cy="130409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8" y="1125955"/>
              <a:ext cx="9140825" cy="13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avec flèche 8"/>
            <p:cNvCxnSpPr/>
            <p:nvPr/>
          </p:nvCxnSpPr>
          <p:spPr bwMode="auto">
            <a:xfrm>
              <a:off x="1570038" y="1233489"/>
              <a:ext cx="0" cy="2873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489075" y="1517651"/>
              <a:ext cx="179388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auto">
            <a:xfrm flipH="1">
              <a:off x="1492250" y="1517651"/>
              <a:ext cx="176213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H:\General Meeting 09-12-2015\Présentation\chaine de vide V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563329"/>
            <a:ext cx="9140825" cy="26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323850" y="2348880"/>
            <a:ext cx="8496300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1524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Connection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pipe</a:t>
            </a:r>
            <a:r>
              <a:rPr lang="en-US" altLang="fr-FR" dirty="0" smtClean="0">
                <a:solidFill>
                  <a:srgbClr val="00284B"/>
                </a:solidFill>
                <a:latin typeface="Myriad Pro" pitchFamily="34" charset="0"/>
              </a:rPr>
              <a:t>		</a:t>
            </a:r>
            <a:endParaRPr lang="en-US" altLang="fr-FR" dirty="0">
              <a:solidFill>
                <a:srgbClr val="00284B"/>
              </a:solidFill>
              <a:latin typeface="Myriad Pro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540972" y="4710013"/>
            <a:ext cx="3229441" cy="1311275"/>
            <a:chOff x="3033286" y="2384544"/>
            <a:chExt cx="3229441" cy="1311275"/>
          </a:xfrm>
        </p:grpSpPr>
        <p:pic>
          <p:nvPicPr>
            <p:cNvPr id="13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52" y="2384544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à coins arrondis 13"/>
            <p:cNvSpPr/>
            <p:nvPr/>
          </p:nvSpPr>
          <p:spPr>
            <a:xfrm rot="21245055">
              <a:off x="3033286" y="2824812"/>
              <a:ext cx="2206838" cy="771912"/>
            </a:xfrm>
            <a:prstGeom prst="round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be tested</a:t>
              </a:r>
              <a:endParaRPr lang="en-US" altLang="fr-FR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44" name="Groupe 143"/>
          <p:cNvGrpSpPr/>
          <p:nvPr/>
        </p:nvGrpSpPr>
        <p:grpSpPr>
          <a:xfrm>
            <a:off x="357250" y="1004798"/>
            <a:ext cx="8607238" cy="3641623"/>
            <a:chOff x="1089939" y="1542725"/>
            <a:chExt cx="7661474" cy="3241481"/>
          </a:xfrm>
        </p:grpSpPr>
        <p:cxnSp>
          <p:nvCxnSpPr>
            <p:cNvPr id="145" name="Connecteur droit 144"/>
            <p:cNvCxnSpPr/>
            <p:nvPr/>
          </p:nvCxnSpPr>
          <p:spPr>
            <a:xfrm>
              <a:off x="4037826" y="3985769"/>
              <a:ext cx="105919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 flipV="1">
              <a:off x="4057650" y="3062379"/>
              <a:ext cx="342893" cy="9190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>
              <a:off x="4578678" y="3050234"/>
              <a:ext cx="0" cy="935535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 flipH="1" flipV="1">
              <a:off x="4744321" y="3062381"/>
              <a:ext cx="332504" cy="915894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>
              <a:off x="4359255" y="3062378"/>
              <a:ext cx="42122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ZoneTexte 149"/>
            <p:cNvSpPr txBox="1"/>
            <p:nvPr/>
          </p:nvSpPr>
          <p:spPr>
            <a:xfrm>
              <a:off x="4152088" y="3524074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6 DDL</a:t>
              </a:r>
              <a:endParaRPr lang="fr-FR" sz="600" dirty="0"/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4654502" y="3781607"/>
              <a:ext cx="3161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m</a:t>
              </a:r>
              <a:endParaRPr lang="fr-FR" sz="600" dirty="0" smtClean="0"/>
            </a:p>
          </p:txBody>
        </p:sp>
        <p:grpSp>
          <p:nvGrpSpPr>
            <p:cNvPr id="152" name="Groupe 151"/>
            <p:cNvGrpSpPr/>
            <p:nvPr/>
          </p:nvGrpSpPr>
          <p:grpSpPr>
            <a:xfrm>
              <a:off x="5657598" y="3096821"/>
              <a:ext cx="1059190" cy="859245"/>
              <a:chOff x="4037826" y="3126524"/>
              <a:chExt cx="1059190" cy="859245"/>
            </a:xfrm>
          </p:grpSpPr>
          <p:cxnSp>
            <p:nvCxnSpPr>
              <p:cNvPr id="262" name="Connecteur droit 261"/>
              <p:cNvCxnSpPr/>
              <p:nvPr/>
            </p:nvCxnSpPr>
            <p:spPr>
              <a:xfrm>
                <a:off x="4037826" y="3985769"/>
                <a:ext cx="105919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4057650" y="3126524"/>
                <a:ext cx="318961" cy="854927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263"/>
              <p:cNvCxnSpPr/>
              <p:nvPr/>
            </p:nvCxnSpPr>
            <p:spPr>
              <a:xfrm>
                <a:off x="4578678" y="3126524"/>
                <a:ext cx="0" cy="859245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4767608" y="3126524"/>
                <a:ext cx="309217" cy="851752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/>
              <p:cNvCxnSpPr/>
              <p:nvPr/>
            </p:nvCxnSpPr>
            <p:spPr>
              <a:xfrm>
                <a:off x="4359255" y="3126524"/>
                <a:ext cx="42122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7" name="ZoneTexte 266"/>
              <p:cNvSpPr txBox="1"/>
              <p:nvPr/>
            </p:nvSpPr>
            <p:spPr>
              <a:xfrm>
                <a:off x="4152088" y="3524074"/>
                <a:ext cx="36901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dirty="0" smtClean="0"/>
                  <a:t>6 DDL</a:t>
                </a:r>
                <a:endParaRPr lang="fr-FR" sz="600" dirty="0"/>
              </a:p>
            </p:txBody>
          </p:sp>
        </p:grpSp>
        <p:cxnSp>
          <p:nvCxnSpPr>
            <p:cNvPr id="153" name="Connecteur droit 152"/>
            <p:cNvCxnSpPr/>
            <p:nvPr/>
          </p:nvCxnSpPr>
          <p:spPr>
            <a:xfrm flipV="1">
              <a:off x="5553849" y="3401958"/>
              <a:ext cx="0" cy="560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/>
            <p:cNvSpPr/>
            <p:nvPr/>
          </p:nvSpPr>
          <p:spPr>
            <a:xfrm>
              <a:off x="5488025" y="3960079"/>
              <a:ext cx="2236551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99236" y="2800685"/>
              <a:ext cx="195022" cy="11603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3959817" y="4005064"/>
              <a:ext cx="3887030" cy="147372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974639" y="2623210"/>
              <a:ext cx="624069" cy="25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974639" y="1551026"/>
              <a:ext cx="624069" cy="10721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9" name="Connecteur droit avec flèche 158"/>
            <p:cNvCxnSpPr/>
            <p:nvPr/>
          </p:nvCxnSpPr>
          <p:spPr>
            <a:xfrm>
              <a:off x="6196719" y="1751288"/>
              <a:ext cx="129232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ZoneTexte 159"/>
            <p:cNvSpPr txBox="1"/>
            <p:nvPr/>
          </p:nvSpPr>
          <p:spPr>
            <a:xfrm>
              <a:off x="6196718" y="1542725"/>
              <a:ext cx="1302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6801962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62" name="Connecteur droit 161"/>
            <p:cNvCxnSpPr/>
            <p:nvPr/>
          </p:nvCxnSpPr>
          <p:spPr>
            <a:xfrm flipV="1">
              <a:off x="2816434" y="2576644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1974639" y="2873419"/>
              <a:ext cx="624069" cy="1279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20490" y="2640268"/>
              <a:ext cx="1226768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2989386" y="2560836"/>
              <a:ext cx="58507" cy="3748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6" name="Connecteur droit 165"/>
            <p:cNvCxnSpPr/>
            <p:nvPr/>
          </p:nvCxnSpPr>
          <p:spPr>
            <a:xfrm>
              <a:off x="1446286" y="4152436"/>
              <a:ext cx="3794208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 flipH="1" flipV="1">
              <a:off x="2738425" y="2568261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e 167"/>
            <p:cNvGrpSpPr/>
            <p:nvPr/>
          </p:nvGrpSpPr>
          <p:grpSpPr>
            <a:xfrm>
              <a:off x="2644117" y="2852205"/>
              <a:ext cx="344634" cy="1300233"/>
              <a:chOff x="887502" y="3064872"/>
              <a:chExt cx="318124" cy="1300233"/>
            </a:xfrm>
          </p:grpSpPr>
          <p:cxnSp>
            <p:nvCxnSpPr>
              <p:cNvPr id="256" name="Connecteur droit 255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7" name="Groupe 256"/>
              <p:cNvGrpSpPr/>
              <p:nvPr/>
            </p:nvGrpSpPr>
            <p:grpSpPr>
              <a:xfrm>
                <a:off x="899592" y="3064872"/>
                <a:ext cx="306034" cy="1300233"/>
                <a:chOff x="899592" y="3064872"/>
                <a:chExt cx="306034" cy="1300233"/>
              </a:xfrm>
            </p:grpSpPr>
            <p:cxnSp>
              <p:nvCxnSpPr>
                <p:cNvPr id="258" name="Connecteur droit 257"/>
                <p:cNvCxnSpPr/>
                <p:nvPr/>
              </p:nvCxnSpPr>
              <p:spPr>
                <a:xfrm flipV="1">
                  <a:off x="1046564" y="3064872"/>
                  <a:ext cx="0" cy="1300233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Groupe 258"/>
                <p:cNvGrpSpPr/>
                <p:nvPr/>
              </p:nvGrpSpPr>
              <p:grpSpPr>
                <a:xfrm>
                  <a:off x="899592" y="3778179"/>
                  <a:ext cx="306034" cy="360040"/>
                  <a:chOff x="899592" y="3958199"/>
                  <a:chExt cx="306034" cy="360040"/>
                </a:xfrm>
              </p:grpSpPr>
              <p:cxnSp>
                <p:nvCxnSpPr>
                  <p:cNvPr id="260" name="Connecteur droit avec flèche 259"/>
                  <p:cNvCxnSpPr/>
                  <p:nvPr/>
                </p:nvCxnSpPr>
                <p:spPr>
                  <a:xfrm flipV="1">
                    <a:off x="1046564" y="3958199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Connecteur droit avec flèche 260"/>
                  <p:cNvCxnSpPr/>
                  <p:nvPr/>
                </p:nvCxnSpPr>
                <p:spPr>
                  <a:xfrm flipV="1">
                    <a:off x="899592" y="4055951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9" name="Groupe 168"/>
            <p:cNvGrpSpPr/>
            <p:nvPr/>
          </p:nvGrpSpPr>
          <p:grpSpPr>
            <a:xfrm>
              <a:off x="3182913" y="3016512"/>
              <a:ext cx="344634" cy="1135928"/>
              <a:chOff x="887502" y="3087187"/>
              <a:chExt cx="318124" cy="1277919"/>
            </a:xfrm>
          </p:grpSpPr>
          <p:cxnSp>
            <p:nvCxnSpPr>
              <p:cNvPr id="250" name="Connecteur droit 249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1" name="Groupe 250"/>
              <p:cNvGrpSpPr/>
              <p:nvPr/>
            </p:nvGrpSpPr>
            <p:grpSpPr>
              <a:xfrm>
                <a:off x="899592" y="3087187"/>
                <a:ext cx="306034" cy="1277919"/>
                <a:chOff x="899592" y="3087187"/>
                <a:chExt cx="306034" cy="1277919"/>
              </a:xfrm>
            </p:grpSpPr>
            <p:cxnSp>
              <p:nvCxnSpPr>
                <p:cNvPr id="252" name="Connecteur droit 251"/>
                <p:cNvCxnSpPr/>
                <p:nvPr/>
              </p:nvCxnSpPr>
              <p:spPr>
                <a:xfrm flipV="1">
                  <a:off x="1046564" y="3087187"/>
                  <a:ext cx="0" cy="1277919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e 252"/>
                <p:cNvGrpSpPr/>
                <p:nvPr/>
              </p:nvGrpSpPr>
              <p:grpSpPr>
                <a:xfrm>
                  <a:off x="899592" y="3717032"/>
                  <a:ext cx="306034" cy="360040"/>
                  <a:chOff x="899592" y="3897052"/>
                  <a:chExt cx="306034" cy="360040"/>
                </a:xfrm>
              </p:grpSpPr>
              <p:cxnSp>
                <p:nvCxnSpPr>
                  <p:cNvPr id="254" name="Connecteur droit avec flèche 253"/>
                  <p:cNvCxnSpPr/>
                  <p:nvPr/>
                </p:nvCxnSpPr>
                <p:spPr>
                  <a:xfrm flipV="1">
                    <a:off x="1046564" y="3897052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Connecteur droit avec flèche 254"/>
                  <p:cNvCxnSpPr/>
                  <p:nvPr/>
                </p:nvCxnSpPr>
                <p:spPr>
                  <a:xfrm flipV="1">
                    <a:off x="899592" y="3994804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70" name="Rectangle 169"/>
            <p:cNvSpPr/>
            <p:nvPr/>
          </p:nvSpPr>
          <p:spPr>
            <a:xfrm>
              <a:off x="3182913" y="2496253"/>
              <a:ext cx="344634" cy="504056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2699574" y="4199406"/>
              <a:ext cx="4980044" cy="23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              2                 3                4a  4b                             5                       6                         7               8</a:t>
              </a:r>
              <a:endPara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037825" y="2434372"/>
              <a:ext cx="1104607" cy="6158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/>
          </p:nvSpPr>
          <p:spPr>
            <a:xfrm flipH="1">
              <a:off x="3959817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/>
          </p:nvSpPr>
          <p:spPr>
            <a:xfrm flipH="1">
              <a:off x="5142433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5" name="Connecteur droit avec flèche 174"/>
            <p:cNvCxnSpPr/>
            <p:nvPr/>
          </p:nvCxnSpPr>
          <p:spPr>
            <a:xfrm flipV="1">
              <a:off x="1369836" y="1935072"/>
              <a:ext cx="331537" cy="13601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avec flèche 175"/>
            <p:cNvCxnSpPr/>
            <p:nvPr/>
          </p:nvCxnSpPr>
          <p:spPr>
            <a:xfrm flipV="1">
              <a:off x="1369836" y="1719048"/>
              <a:ext cx="0" cy="35204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avec flèche 176"/>
            <p:cNvCxnSpPr/>
            <p:nvPr/>
          </p:nvCxnSpPr>
          <p:spPr>
            <a:xfrm>
              <a:off x="1369836" y="2071088"/>
              <a:ext cx="39004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ZoneTexte 177"/>
            <p:cNvSpPr txBox="1"/>
            <p:nvPr/>
          </p:nvSpPr>
          <p:spPr>
            <a:xfrm>
              <a:off x="1431835" y="1744804"/>
              <a:ext cx="242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x</a:t>
              </a:r>
              <a:endParaRPr lang="fr-FR" sz="1050" dirty="0"/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1155336" y="1588243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y</a:t>
              </a:r>
              <a:endParaRPr lang="fr-FR" sz="1050" dirty="0"/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1626857" y="2049582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z</a:t>
              </a:r>
              <a:endParaRPr lang="fr-FR" sz="1050" dirty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6795129" y="2677950"/>
              <a:ext cx="1847744" cy="1227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680196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83" name="Connecteur droit avec flèche 182"/>
            <p:cNvCxnSpPr/>
            <p:nvPr/>
          </p:nvCxnSpPr>
          <p:spPr>
            <a:xfrm flipV="1">
              <a:off x="1574087" y="2748280"/>
              <a:ext cx="0" cy="14041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ZoneTexte 183"/>
            <p:cNvSpPr txBox="1"/>
            <p:nvPr/>
          </p:nvSpPr>
          <p:spPr>
            <a:xfrm rot="16200000">
              <a:off x="1039072" y="3263457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1125mm</a:t>
              </a: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1089939" y="2496252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C00000"/>
                  </a:solidFill>
                </a:rPr>
                <a:t>RX</a:t>
              </a:r>
              <a:endParaRPr lang="fr-FR" sz="1050" dirty="0">
                <a:solidFill>
                  <a:srgbClr val="C00000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879732" y="2856293"/>
              <a:ext cx="49529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855868" y="2895721"/>
              <a:ext cx="97257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3867879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3704511" y="2850561"/>
              <a:ext cx="59972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3680899" y="2896319"/>
              <a:ext cx="107196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551621" y="2634111"/>
              <a:ext cx="316258" cy="216394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2" name="Connecteur droit avec flèche 191"/>
            <p:cNvCxnSpPr>
              <a:stCxn id="187" idx="2"/>
            </p:cNvCxnSpPr>
            <p:nvPr/>
          </p:nvCxnSpPr>
          <p:spPr>
            <a:xfrm>
              <a:off x="2904496" y="2941439"/>
              <a:ext cx="0" cy="18247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avec flèche 192"/>
            <p:cNvCxnSpPr/>
            <p:nvPr/>
          </p:nvCxnSpPr>
          <p:spPr>
            <a:xfrm>
              <a:off x="3734497" y="2941439"/>
              <a:ext cx="0" cy="18466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>
              <a:stCxn id="160" idx="1"/>
            </p:cNvCxnSpPr>
            <p:nvPr/>
          </p:nvCxnSpPr>
          <p:spPr>
            <a:xfrm>
              <a:off x="6196718" y="1669683"/>
              <a:ext cx="0" cy="1488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ZoneTexte 194"/>
            <p:cNvSpPr txBox="1"/>
            <p:nvPr/>
          </p:nvSpPr>
          <p:spPr>
            <a:xfrm>
              <a:off x="3389315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2816434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2565920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3119605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820535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7670044" y="308253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Ry</a:t>
              </a:r>
              <a:r>
                <a:rPr lang="fr-FR" sz="500" dirty="0" smtClean="0"/>
                <a:t>g</a:t>
              </a:r>
              <a:endParaRPr lang="fr-FR" sz="600" dirty="0"/>
            </a:p>
            <a:p>
              <a:r>
                <a:rPr lang="fr-FR" sz="600" dirty="0" smtClean="0"/>
                <a:t>(centrée sur l’échantillon)</a:t>
              </a:r>
              <a:endParaRPr lang="fr-FR" sz="600" dirty="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8205352" y="2539132"/>
              <a:ext cx="546061" cy="35718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2" name="Connecteur droit avec flèche 201"/>
            <p:cNvCxnSpPr/>
            <p:nvPr/>
          </p:nvCxnSpPr>
          <p:spPr>
            <a:xfrm>
              <a:off x="7348024" y="2729334"/>
              <a:ext cx="8573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ZoneTexte 202"/>
            <p:cNvSpPr txBox="1"/>
            <p:nvPr/>
          </p:nvSpPr>
          <p:spPr>
            <a:xfrm>
              <a:off x="7660700" y="2535994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g</a:t>
              </a:r>
              <a:endParaRPr lang="fr-FR" sz="600" dirty="0"/>
            </a:p>
          </p:txBody>
        </p:sp>
        <p:pic>
          <p:nvPicPr>
            <p:cNvPr id="204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255" y="3034811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" name="Rectangle 204"/>
            <p:cNvSpPr/>
            <p:nvPr/>
          </p:nvSpPr>
          <p:spPr>
            <a:xfrm>
              <a:off x="7404846" y="2964575"/>
              <a:ext cx="189412" cy="1939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206" name="Connecteur droit 205"/>
            <p:cNvCxnSpPr>
              <a:stCxn id="160" idx="3"/>
            </p:cNvCxnSpPr>
            <p:nvPr/>
          </p:nvCxnSpPr>
          <p:spPr>
            <a:xfrm>
              <a:off x="7499551" y="1669683"/>
              <a:ext cx="0" cy="19691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avec flèche 206"/>
            <p:cNvCxnSpPr/>
            <p:nvPr/>
          </p:nvCxnSpPr>
          <p:spPr>
            <a:xfrm>
              <a:off x="7501573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>
              <a:stCxn id="161" idx="1"/>
            </p:cNvCxnSpPr>
            <p:nvPr/>
          </p:nvCxnSpPr>
          <p:spPr>
            <a:xfrm>
              <a:off x="6801962" y="2083256"/>
              <a:ext cx="0" cy="6027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>
              <a:stCxn id="233" idx="3"/>
            </p:cNvCxnSpPr>
            <p:nvPr/>
          </p:nvCxnSpPr>
          <p:spPr>
            <a:xfrm>
              <a:off x="8194143" y="2079409"/>
              <a:ext cx="0" cy="51139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ZoneTexte 209"/>
            <p:cNvSpPr txBox="1"/>
            <p:nvPr/>
          </p:nvSpPr>
          <p:spPr>
            <a:xfrm>
              <a:off x="1974639" y="2060776"/>
              <a:ext cx="624068" cy="3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</a:rPr>
                <a:t>Igloo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wall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211" name="Bouée 210"/>
            <p:cNvSpPr/>
            <p:nvPr/>
          </p:nvSpPr>
          <p:spPr>
            <a:xfrm>
              <a:off x="6171001" y="2720661"/>
              <a:ext cx="51436" cy="47479"/>
            </a:xfrm>
            <a:prstGeom prst="donut">
              <a:avLst>
                <a:gd name="adj" fmla="val 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6177370" y="2350666"/>
              <a:ext cx="404088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700" dirty="0" smtClean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Sample</a:t>
              </a:r>
              <a:endParaRPr lang="fr-FR" sz="700" dirty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origin</a:t>
              </a:r>
              <a:endParaRPr lang="fr-FR" sz="700" dirty="0">
                <a:solidFill>
                  <a:srgbClr val="C00000"/>
                </a:solidFill>
              </a:endParaRPr>
            </a:p>
          </p:txBody>
        </p:sp>
        <p:cxnSp>
          <p:nvCxnSpPr>
            <p:cNvPr id="213" name="Connecteur droit avec flèche 212"/>
            <p:cNvCxnSpPr/>
            <p:nvPr/>
          </p:nvCxnSpPr>
          <p:spPr>
            <a:xfrm>
              <a:off x="3014477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avec flèche 213"/>
            <p:cNvCxnSpPr/>
            <p:nvPr/>
          </p:nvCxnSpPr>
          <p:spPr>
            <a:xfrm>
              <a:off x="3883076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avec flèche 214"/>
            <p:cNvCxnSpPr/>
            <p:nvPr/>
          </p:nvCxnSpPr>
          <p:spPr>
            <a:xfrm>
              <a:off x="3117851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avec flèche 215"/>
            <p:cNvCxnSpPr/>
            <p:nvPr/>
          </p:nvCxnSpPr>
          <p:spPr>
            <a:xfrm>
              <a:off x="3014477" y="2154413"/>
              <a:ext cx="2166960" cy="0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avec flèche 216"/>
            <p:cNvCxnSpPr/>
            <p:nvPr/>
          </p:nvCxnSpPr>
          <p:spPr>
            <a:xfrm flipV="1">
              <a:off x="3477437" y="2050761"/>
              <a:ext cx="0" cy="103654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headEnd type="diamond" w="sm" len="sm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ZoneTexte 217"/>
            <p:cNvSpPr txBox="1"/>
            <p:nvPr/>
          </p:nvSpPr>
          <p:spPr>
            <a:xfrm>
              <a:off x="3215855" y="1875609"/>
              <a:ext cx="705157" cy="178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>
                  <a:solidFill>
                    <a:schemeClr val="accent2">
                      <a:lumMod val="75000"/>
                    </a:schemeClr>
                  </a:solidFill>
                </a:rPr>
                <a:t>Kapton </a:t>
              </a:r>
              <a:r>
                <a:rPr lang="fr-FR" sz="700" dirty="0" err="1" smtClean="0">
                  <a:solidFill>
                    <a:schemeClr val="accent2">
                      <a:lumMod val="75000"/>
                    </a:schemeClr>
                  </a:solidFill>
                </a:rPr>
                <a:t>windows</a:t>
              </a:r>
              <a:endParaRPr lang="fr-FR" sz="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19" name="Connecteur droit avec flèche 218"/>
            <p:cNvCxnSpPr/>
            <p:nvPr/>
          </p:nvCxnSpPr>
          <p:spPr>
            <a:xfrm>
              <a:off x="3984287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avec flèche 219"/>
            <p:cNvCxnSpPr/>
            <p:nvPr/>
          </p:nvCxnSpPr>
          <p:spPr>
            <a:xfrm>
              <a:off x="5181438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cteur droit 220"/>
            <p:cNvCxnSpPr/>
            <p:nvPr/>
          </p:nvCxnSpPr>
          <p:spPr>
            <a:xfrm>
              <a:off x="1974639" y="4152439"/>
              <a:ext cx="0" cy="177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184045" y="4330211"/>
              <a:ext cx="790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Rectangle 222"/>
            <p:cNvSpPr/>
            <p:nvPr/>
          </p:nvSpPr>
          <p:spPr>
            <a:xfrm>
              <a:off x="3104591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3549581" y="2588896"/>
              <a:ext cx="59972" cy="306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6600362" y="3616407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Ry</a:t>
              </a:r>
              <a:r>
                <a:rPr lang="fr-FR" sz="500" dirty="0" smtClean="0"/>
                <a:t>p</a:t>
              </a:r>
            </a:p>
            <a:p>
              <a:pPr algn="ctr"/>
              <a:r>
                <a:rPr lang="fr-FR" sz="600" dirty="0" smtClean="0"/>
                <a:t>(centrée sur PI Mono)</a:t>
              </a:r>
              <a:endParaRPr lang="fr-FR" sz="700" dirty="0"/>
            </a:p>
          </p:txBody>
        </p:sp>
        <p:pic>
          <p:nvPicPr>
            <p:cNvPr id="226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25" y="3864163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7" name="ZoneTexte 226"/>
            <p:cNvSpPr txBox="1"/>
            <p:nvPr/>
          </p:nvSpPr>
          <p:spPr>
            <a:xfrm>
              <a:off x="4460439" y="2581251"/>
              <a:ext cx="447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>
                  <a:solidFill>
                    <a:sysClr val="windowText" lastClr="000000"/>
                  </a:solidFill>
                </a:rPr>
                <a:t>   PI Mono</a:t>
              </a:r>
            </a:p>
            <a:p>
              <a:r>
                <a:rPr lang="fr-FR" sz="500" b="1" dirty="0" smtClean="0"/>
                <a:t>X</a:t>
              </a:r>
              <a:endParaRPr lang="fr-FR" sz="500" b="1" dirty="0"/>
            </a:p>
          </p:txBody>
        </p:sp>
        <p:cxnSp>
          <p:nvCxnSpPr>
            <p:cNvPr id="228" name="Connecteur droit 227"/>
            <p:cNvCxnSpPr>
              <a:stCxn id="181" idx="1"/>
            </p:cNvCxnSpPr>
            <p:nvPr/>
          </p:nvCxnSpPr>
          <p:spPr>
            <a:xfrm flipH="1">
              <a:off x="1184045" y="2739318"/>
              <a:ext cx="5611084" cy="2985"/>
            </a:xfrm>
            <a:prstGeom prst="line">
              <a:avLst/>
            </a:prstGeom>
            <a:ln w="31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eur droit 228"/>
            <p:cNvCxnSpPr/>
            <p:nvPr/>
          </p:nvCxnSpPr>
          <p:spPr>
            <a:xfrm flipV="1">
              <a:off x="5394039" y="2926556"/>
              <a:ext cx="0" cy="47852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Rectangle 229"/>
            <p:cNvSpPr/>
            <p:nvPr/>
          </p:nvSpPr>
          <p:spPr>
            <a:xfrm>
              <a:off x="5313040" y="2581251"/>
              <a:ext cx="161998" cy="334060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1" name="Connecteur droit 230"/>
            <p:cNvCxnSpPr/>
            <p:nvPr/>
          </p:nvCxnSpPr>
          <p:spPr>
            <a:xfrm flipH="1">
              <a:off x="5385048" y="3405075"/>
              <a:ext cx="17755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avec flèche 231"/>
            <p:cNvCxnSpPr/>
            <p:nvPr/>
          </p:nvCxnSpPr>
          <p:spPr>
            <a:xfrm>
              <a:off x="4999610" y="2742303"/>
              <a:ext cx="0" cy="30793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ZoneTexte 232"/>
            <p:cNvSpPr txBox="1"/>
            <p:nvPr/>
          </p:nvSpPr>
          <p:spPr>
            <a:xfrm>
              <a:off x="7499552" y="1956298"/>
              <a:ext cx="694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34" name="Connecteur droit avec flèche 233"/>
            <p:cNvCxnSpPr/>
            <p:nvPr/>
          </p:nvCxnSpPr>
          <p:spPr>
            <a:xfrm>
              <a:off x="5283200" y="3221033"/>
              <a:ext cx="22225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ZoneTexte 234"/>
            <p:cNvSpPr txBox="1"/>
            <p:nvPr/>
          </p:nvSpPr>
          <p:spPr>
            <a:xfrm>
              <a:off x="5159213" y="322808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f</a:t>
              </a:r>
              <a:endParaRPr lang="fr-FR" sz="600" dirty="0" smtClean="0"/>
            </a:p>
          </p:txBody>
        </p:sp>
        <p:cxnSp>
          <p:nvCxnSpPr>
            <p:cNvPr id="236" name="Connecteur droit 235"/>
            <p:cNvCxnSpPr/>
            <p:nvPr/>
          </p:nvCxnSpPr>
          <p:spPr>
            <a:xfrm flipH="1">
              <a:off x="3928876" y="4152440"/>
              <a:ext cx="99082" cy="1147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Connecteur droit avec flèche 236"/>
            <p:cNvCxnSpPr/>
            <p:nvPr/>
          </p:nvCxnSpPr>
          <p:spPr>
            <a:xfrm>
              <a:off x="5810176" y="3987819"/>
              <a:ext cx="322106" cy="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8" name="ZoneTexte 237"/>
            <p:cNvSpPr txBox="1"/>
            <p:nvPr/>
          </p:nvSpPr>
          <p:spPr>
            <a:xfrm>
              <a:off x="5836902" y="3978275"/>
              <a:ext cx="28565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Tz</a:t>
              </a:r>
              <a:r>
                <a:rPr lang="fr-FR" sz="500" dirty="0" smtClean="0"/>
                <a:t>p</a:t>
              </a:r>
            </a:p>
          </p:txBody>
        </p:sp>
        <p:sp>
          <p:nvSpPr>
            <p:cNvPr id="239" name="Accolade fermante 238"/>
            <p:cNvSpPr/>
            <p:nvPr/>
          </p:nvSpPr>
          <p:spPr>
            <a:xfrm rot="5400000">
              <a:off x="6783421" y="3702357"/>
              <a:ext cx="182736" cy="153932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6449706" y="4537985"/>
              <a:ext cx="831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Goniomètre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1" name="ZoneTexte 240"/>
            <p:cNvSpPr txBox="1"/>
            <p:nvPr/>
          </p:nvSpPr>
          <p:spPr>
            <a:xfrm rot="16200000">
              <a:off x="4791951" y="2849555"/>
              <a:ext cx="237244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600" dirty="0" smtClean="0"/>
                <a:t>100mm</a:t>
              </a:r>
            </a:p>
          </p:txBody>
        </p:sp>
        <p:cxnSp>
          <p:nvCxnSpPr>
            <p:cNvPr id="242" name="Connecteur droit avec flèche 241"/>
            <p:cNvCxnSpPr/>
            <p:nvPr/>
          </p:nvCxnSpPr>
          <p:spPr>
            <a:xfrm>
              <a:off x="6797367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/>
            <p:cNvCxnSpPr>
              <a:stCxn id="245" idx="1"/>
            </p:cNvCxnSpPr>
            <p:nvPr/>
          </p:nvCxnSpPr>
          <p:spPr>
            <a:xfrm>
              <a:off x="5495046" y="2083256"/>
              <a:ext cx="0" cy="5646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avec flèche 243"/>
            <p:cNvCxnSpPr/>
            <p:nvPr/>
          </p:nvCxnSpPr>
          <p:spPr>
            <a:xfrm>
              <a:off x="5483414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ZoneTexte 244"/>
            <p:cNvSpPr txBox="1"/>
            <p:nvPr/>
          </p:nvSpPr>
          <p:spPr>
            <a:xfrm>
              <a:off x="5495046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46" name="Connecteur droit avec flèche 245"/>
            <p:cNvCxnSpPr/>
            <p:nvPr/>
          </p:nvCxnSpPr>
          <p:spPr>
            <a:xfrm flipV="1">
              <a:off x="4404096" y="3928555"/>
              <a:ext cx="331537" cy="153018"/>
            </a:xfrm>
            <a:prstGeom prst="straightConnector1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>
              <a:off x="4569865" y="1669683"/>
              <a:ext cx="0" cy="107986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avec flèche 247"/>
            <p:cNvCxnSpPr/>
            <p:nvPr/>
          </p:nvCxnSpPr>
          <p:spPr>
            <a:xfrm>
              <a:off x="4569866" y="1751288"/>
              <a:ext cx="163090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ZoneTexte 248"/>
            <p:cNvSpPr txBox="1"/>
            <p:nvPr/>
          </p:nvSpPr>
          <p:spPr>
            <a:xfrm>
              <a:off x="4569865" y="1542725"/>
              <a:ext cx="16277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9" name="Espace réservé du contenu 2"/>
          <p:cNvSpPr txBox="1">
            <a:spLocks/>
          </p:cNvSpPr>
          <p:nvPr/>
        </p:nvSpPr>
        <p:spPr bwMode="auto">
          <a:xfrm>
            <a:off x="323850" y="4293096"/>
            <a:ext cx="4608191" cy="169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	“TABLE 2” EQUIPMENT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endParaRPr lang="en-US" altLang="fr-FR" sz="1000" dirty="0" smtClean="0">
              <a:solidFill>
                <a:srgbClr val="00284B"/>
              </a:solidFill>
              <a:latin typeface="Myriad Pro" pitchFamily="34" charset="0"/>
            </a:endParaRP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en-US" altLang="fr-FR" b="1" dirty="0" smtClean="0">
                <a:solidFill>
                  <a:srgbClr val="00449E"/>
                </a:solidFill>
                <a:latin typeface="Myriad Pro" pitchFamily="34" charset="0"/>
              </a:rPr>
              <a:t>Purpose : X-ray experiments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en-US" altLang="fr-FR" b="1" dirty="0" smtClean="0">
                <a:solidFill>
                  <a:srgbClr val="00449E"/>
                </a:solidFill>
                <a:latin typeface="Myriad Pro" pitchFamily="34" charset="0"/>
              </a:rPr>
              <a:t>Status</a:t>
            </a:r>
          </a:p>
          <a:p>
            <a:pPr marL="288925" lvl="1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00"/>
                </a:solidFill>
                <a:latin typeface="Myriad Pro" pitchFamily="34" charset="0"/>
              </a:rPr>
              <a:t>Still under definition – no CAD design yet</a:t>
            </a:r>
          </a:p>
          <a:p>
            <a:pPr marL="288925" lvl="1" indent="-28575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00"/>
                </a:solidFill>
                <a:latin typeface="Myriad Pro" pitchFamily="34" charset="0"/>
              </a:rPr>
              <a:t>Highly versatile equipment</a:t>
            </a:r>
            <a:endParaRPr lang="en-US" altLang="fr-FR" dirty="0">
              <a:solidFill>
                <a:srgbClr val="000000"/>
              </a:solidFill>
              <a:latin typeface="Myriad Pro" pitchFamily="34" charset="0"/>
            </a:endParaRPr>
          </a:p>
        </p:txBody>
      </p:sp>
      <p:grpSp>
        <p:nvGrpSpPr>
          <p:cNvPr id="130" name="Groupe 2"/>
          <p:cNvGrpSpPr>
            <a:grpSpLocks/>
          </p:cNvGrpSpPr>
          <p:nvPr/>
        </p:nvGrpSpPr>
        <p:grpSpPr bwMode="auto">
          <a:xfrm>
            <a:off x="6329453" y="3068960"/>
            <a:ext cx="2652712" cy="889050"/>
            <a:chOff x="6548860" y="1140654"/>
            <a:chExt cx="1910975" cy="907624"/>
          </a:xfrm>
        </p:grpSpPr>
        <p:sp>
          <p:nvSpPr>
            <p:cNvPr id="131" name="Ellipse 130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6768669" y="1140654"/>
              <a:ext cx="1465646" cy="8483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TABLE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Beam monitoring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 smtClean="0"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  <a:cs typeface="Arial" charset="0"/>
                </a:rPr>
                <a:t>&amp; </a:t>
              </a:r>
              <a:r>
                <a:rPr kumimoji="0" lang="fr-FR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conditioning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39" name="Groupe 2"/>
          <p:cNvGrpSpPr>
            <a:grpSpLocks/>
          </p:cNvGrpSpPr>
          <p:nvPr/>
        </p:nvGrpSpPr>
        <p:grpSpPr bwMode="auto">
          <a:xfrm>
            <a:off x="6329454" y="5439968"/>
            <a:ext cx="2652712" cy="868362"/>
            <a:chOff x="6548860" y="1161774"/>
            <a:chExt cx="1910975" cy="886504"/>
          </a:xfrm>
          <a:solidFill>
            <a:srgbClr val="22AF01"/>
          </a:solidFill>
        </p:grpSpPr>
        <p:sp>
          <p:nvSpPr>
            <p:cNvPr id="140" name="Ellipse 139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grpFill/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6724785" y="1218497"/>
              <a:ext cx="1553410" cy="596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“TABLE 2”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X-Ray experiments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42" name="Groupe 2"/>
          <p:cNvGrpSpPr>
            <a:grpSpLocks/>
          </p:cNvGrpSpPr>
          <p:nvPr/>
        </p:nvGrpSpPr>
        <p:grpSpPr bwMode="auto">
          <a:xfrm>
            <a:off x="6329454" y="4260655"/>
            <a:ext cx="2652712" cy="868362"/>
            <a:chOff x="6548860" y="1161774"/>
            <a:chExt cx="1910975" cy="886504"/>
          </a:xfrm>
        </p:grpSpPr>
        <p:sp>
          <p:nvSpPr>
            <p:cNvPr id="143" name="Ellipse 142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6619121" y="1218497"/>
              <a:ext cx="1764735" cy="596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Connection pipe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+ radiation protection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8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e 138"/>
          <p:cNvGrpSpPr/>
          <p:nvPr/>
        </p:nvGrpSpPr>
        <p:grpSpPr>
          <a:xfrm>
            <a:off x="357250" y="1004798"/>
            <a:ext cx="8607238" cy="3641623"/>
            <a:chOff x="1089939" y="1542725"/>
            <a:chExt cx="7661474" cy="3241481"/>
          </a:xfrm>
        </p:grpSpPr>
        <p:cxnSp>
          <p:nvCxnSpPr>
            <p:cNvPr id="140" name="Connecteur droit 139"/>
            <p:cNvCxnSpPr/>
            <p:nvPr/>
          </p:nvCxnSpPr>
          <p:spPr>
            <a:xfrm>
              <a:off x="4037826" y="3985769"/>
              <a:ext cx="105919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flipV="1">
              <a:off x="4057650" y="3062379"/>
              <a:ext cx="342893" cy="9190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4578678" y="3050234"/>
              <a:ext cx="0" cy="935535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flipH="1" flipV="1">
              <a:off x="4744321" y="3062381"/>
              <a:ext cx="332504" cy="915894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>
              <a:off x="4359255" y="3062378"/>
              <a:ext cx="42122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/>
            <p:cNvSpPr txBox="1"/>
            <p:nvPr/>
          </p:nvSpPr>
          <p:spPr>
            <a:xfrm>
              <a:off x="4152088" y="3524074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6 DDL</a:t>
              </a:r>
              <a:endParaRPr lang="fr-FR" sz="600" dirty="0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4654502" y="3781607"/>
              <a:ext cx="3161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m</a:t>
              </a:r>
              <a:endParaRPr lang="fr-FR" sz="600" dirty="0" smtClean="0"/>
            </a:p>
          </p:txBody>
        </p:sp>
        <p:grpSp>
          <p:nvGrpSpPr>
            <p:cNvPr id="147" name="Groupe 146"/>
            <p:cNvGrpSpPr/>
            <p:nvPr/>
          </p:nvGrpSpPr>
          <p:grpSpPr>
            <a:xfrm>
              <a:off x="5657598" y="3096821"/>
              <a:ext cx="1059190" cy="859245"/>
              <a:chOff x="4037826" y="3126524"/>
              <a:chExt cx="1059190" cy="859245"/>
            </a:xfrm>
          </p:grpSpPr>
          <p:cxnSp>
            <p:nvCxnSpPr>
              <p:cNvPr id="257" name="Connecteur droit 256"/>
              <p:cNvCxnSpPr/>
              <p:nvPr/>
            </p:nvCxnSpPr>
            <p:spPr>
              <a:xfrm>
                <a:off x="4037826" y="3985769"/>
                <a:ext cx="105919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/>
              <p:cNvCxnSpPr/>
              <p:nvPr/>
            </p:nvCxnSpPr>
            <p:spPr>
              <a:xfrm flipV="1">
                <a:off x="4057650" y="3126524"/>
                <a:ext cx="318961" cy="854927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>
                <a:off x="4578678" y="3126524"/>
                <a:ext cx="0" cy="859245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/>
              <p:cNvCxnSpPr/>
              <p:nvPr/>
            </p:nvCxnSpPr>
            <p:spPr>
              <a:xfrm flipH="1" flipV="1">
                <a:off x="4767608" y="3126524"/>
                <a:ext cx="309217" cy="851752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>
                <a:off x="4359255" y="3126524"/>
                <a:ext cx="42122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2" name="ZoneTexte 261"/>
              <p:cNvSpPr txBox="1"/>
              <p:nvPr/>
            </p:nvSpPr>
            <p:spPr>
              <a:xfrm>
                <a:off x="4152088" y="3524074"/>
                <a:ext cx="36901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dirty="0" smtClean="0"/>
                  <a:t>6 DDL</a:t>
                </a:r>
                <a:endParaRPr lang="fr-FR" sz="600" dirty="0"/>
              </a:p>
            </p:txBody>
          </p:sp>
        </p:grpSp>
        <p:cxnSp>
          <p:nvCxnSpPr>
            <p:cNvPr id="148" name="Connecteur droit 147"/>
            <p:cNvCxnSpPr/>
            <p:nvPr/>
          </p:nvCxnSpPr>
          <p:spPr>
            <a:xfrm flipV="1">
              <a:off x="5553849" y="3401958"/>
              <a:ext cx="0" cy="560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148"/>
            <p:cNvSpPr/>
            <p:nvPr/>
          </p:nvSpPr>
          <p:spPr>
            <a:xfrm>
              <a:off x="5488025" y="3960079"/>
              <a:ext cx="2236551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399236" y="2800685"/>
              <a:ext cx="195022" cy="11603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959817" y="4005064"/>
              <a:ext cx="3887030" cy="147372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974639" y="2623210"/>
              <a:ext cx="624069" cy="25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974639" y="1551026"/>
              <a:ext cx="624069" cy="10721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4" name="Connecteur droit avec flèche 153"/>
            <p:cNvCxnSpPr/>
            <p:nvPr/>
          </p:nvCxnSpPr>
          <p:spPr>
            <a:xfrm>
              <a:off x="6196719" y="1751288"/>
              <a:ext cx="129232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ZoneTexte 154"/>
            <p:cNvSpPr txBox="1"/>
            <p:nvPr/>
          </p:nvSpPr>
          <p:spPr>
            <a:xfrm>
              <a:off x="6196718" y="1542725"/>
              <a:ext cx="1302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6801962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57" name="Connecteur droit 156"/>
            <p:cNvCxnSpPr/>
            <p:nvPr/>
          </p:nvCxnSpPr>
          <p:spPr>
            <a:xfrm flipV="1">
              <a:off x="2816434" y="2576644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/>
            <p:cNvSpPr/>
            <p:nvPr/>
          </p:nvSpPr>
          <p:spPr>
            <a:xfrm>
              <a:off x="1974639" y="2873419"/>
              <a:ext cx="624069" cy="1279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820490" y="2640268"/>
              <a:ext cx="1226768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989386" y="2560836"/>
              <a:ext cx="58507" cy="3748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1" name="Connecteur droit 160"/>
            <p:cNvCxnSpPr/>
            <p:nvPr/>
          </p:nvCxnSpPr>
          <p:spPr>
            <a:xfrm>
              <a:off x="1446286" y="4152436"/>
              <a:ext cx="3794208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 flipH="1" flipV="1">
              <a:off x="2738425" y="2568261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e 162"/>
            <p:cNvGrpSpPr/>
            <p:nvPr/>
          </p:nvGrpSpPr>
          <p:grpSpPr>
            <a:xfrm>
              <a:off x="2644117" y="2852205"/>
              <a:ext cx="344634" cy="1300233"/>
              <a:chOff x="887502" y="3064872"/>
              <a:chExt cx="318124" cy="1300233"/>
            </a:xfrm>
          </p:grpSpPr>
          <p:cxnSp>
            <p:nvCxnSpPr>
              <p:cNvPr id="251" name="Connecteur droit 250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e 251"/>
              <p:cNvGrpSpPr/>
              <p:nvPr/>
            </p:nvGrpSpPr>
            <p:grpSpPr>
              <a:xfrm>
                <a:off x="899592" y="3064872"/>
                <a:ext cx="306034" cy="1300233"/>
                <a:chOff x="899592" y="3064872"/>
                <a:chExt cx="306034" cy="1300233"/>
              </a:xfrm>
            </p:grpSpPr>
            <p:cxnSp>
              <p:nvCxnSpPr>
                <p:cNvPr id="253" name="Connecteur droit 252"/>
                <p:cNvCxnSpPr/>
                <p:nvPr/>
              </p:nvCxnSpPr>
              <p:spPr>
                <a:xfrm flipV="1">
                  <a:off x="1046564" y="3064872"/>
                  <a:ext cx="0" cy="1300233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" name="Groupe 253"/>
                <p:cNvGrpSpPr/>
                <p:nvPr/>
              </p:nvGrpSpPr>
              <p:grpSpPr>
                <a:xfrm>
                  <a:off x="899592" y="3778179"/>
                  <a:ext cx="306034" cy="360040"/>
                  <a:chOff x="899592" y="3958199"/>
                  <a:chExt cx="306034" cy="360040"/>
                </a:xfrm>
              </p:grpSpPr>
              <p:cxnSp>
                <p:nvCxnSpPr>
                  <p:cNvPr id="255" name="Connecteur droit avec flèche 254"/>
                  <p:cNvCxnSpPr/>
                  <p:nvPr/>
                </p:nvCxnSpPr>
                <p:spPr>
                  <a:xfrm flipV="1">
                    <a:off x="1046564" y="3958199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Connecteur droit avec flèche 255"/>
                  <p:cNvCxnSpPr/>
                  <p:nvPr/>
                </p:nvCxnSpPr>
                <p:spPr>
                  <a:xfrm flipV="1">
                    <a:off x="899592" y="4055951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4" name="Groupe 163"/>
            <p:cNvGrpSpPr/>
            <p:nvPr/>
          </p:nvGrpSpPr>
          <p:grpSpPr>
            <a:xfrm>
              <a:off x="3182913" y="3016512"/>
              <a:ext cx="344634" cy="1135928"/>
              <a:chOff x="887502" y="3087187"/>
              <a:chExt cx="318124" cy="1277919"/>
            </a:xfrm>
          </p:grpSpPr>
          <p:cxnSp>
            <p:nvCxnSpPr>
              <p:cNvPr id="245" name="Connecteur droit 244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" name="Groupe 245"/>
              <p:cNvGrpSpPr/>
              <p:nvPr/>
            </p:nvGrpSpPr>
            <p:grpSpPr>
              <a:xfrm>
                <a:off x="899592" y="3087187"/>
                <a:ext cx="306034" cy="1277919"/>
                <a:chOff x="899592" y="3087187"/>
                <a:chExt cx="306034" cy="1277919"/>
              </a:xfrm>
            </p:grpSpPr>
            <p:cxnSp>
              <p:nvCxnSpPr>
                <p:cNvPr id="247" name="Connecteur droit 246"/>
                <p:cNvCxnSpPr/>
                <p:nvPr/>
              </p:nvCxnSpPr>
              <p:spPr>
                <a:xfrm flipV="1">
                  <a:off x="1046564" y="3087187"/>
                  <a:ext cx="0" cy="1277919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8" name="Groupe 247"/>
                <p:cNvGrpSpPr/>
                <p:nvPr/>
              </p:nvGrpSpPr>
              <p:grpSpPr>
                <a:xfrm>
                  <a:off x="899592" y="3717032"/>
                  <a:ext cx="306034" cy="360040"/>
                  <a:chOff x="899592" y="3897052"/>
                  <a:chExt cx="306034" cy="360040"/>
                </a:xfrm>
              </p:grpSpPr>
              <p:cxnSp>
                <p:nvCxnSpPr>
                  <p:cNvPr id="249" name="Connecteur droit avec flèche 248"/>
                  <p:cNvCxnSpPr/>
                  <p:nvPr/>
                </p:nvCxnSpPr>
                <p:spPr>
                  <a:xfrm flipV="1">
                    <a:off x="1046564" y="3897052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necteur droit avec flèche 249"/>
                  <p:cNvCxnSpPr/>
                  <p:nvPr/>
                </p:nvCxnSpPr>
                <p:spPr>
                  <a:xfrm flipV="1">
                    <a:off x="899592" y="3994804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65" name="Rectangle 164"/>
            <p:cNvSpPr/>
            <p:nvPr/>
          </p:nvSpPr>
          <p:spPr>
            <a:xfrm>
              <a:off x="3182913" y="2496253"/>
              <a:ext cx="344634" cy="504056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2699574" y="4199406"/>
              <a:ext cx="4980044" cy="23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              2                 3                4a  4b                             5                       6                         7               8</a:t>
              </a:r>
              <a:endPara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037825" y="2434372"/>
              <a:ext cx="1104607" cy="6158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/>
          </p:nvSpPr>
          <p:spPr>
            <a:xfrm flipH="1">
              <a:off x="3959817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Rectangle 168"/>
            <p:cNvSpPr/>
            <p:nvPr/>
          </p:nvSpPr>
          <p:spPr>
            <a:xfrm flipH="1">
              <a:off x="5142433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0" name="Connecteur droit avec flèche 169"/>
            <p:cNvCxnSpPr/>
            <p:nvPr/>
          </p:nvCxnSpPr>
          <p:spPr>
            <a:xfrm flipV="1">
              <a:off x="1369836" y="1935072"/>
              <a:ext cx="331537" cy="13601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/>
            <p:nvPr/>
          </p:nvCxnSpPr>
          <p:spPr>
            <a:xfrm flipV="1">
              <a:off x="1369836" y="1719048"/>
              <a:ext cx="0" cy="35204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avec flèche 171"/>
            <p:cNvCxnSpPr/>
            <p:nvPr/>
          </p:nvCxnSpPr>
          <p:spPr>
            <a:xfrm>
              <a:off x="1369836" y="2071088"/>
              <a:ext cx="39004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ZoneTexte 172"/>
            <p:cNvSpPr txBox="1"/>
            <p:nvPr/>
          </p:nvSpPr>
          <p:spPr>
            <a:xfrm>
              <a:off x="1431835" y="1744804"/>
              <a:ext cx="242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x</a:t>
              </a:r>
              <a:endParaRPr lang="fr-FR" sz="1050" dirty="0"/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1155336" y="1588243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y</a:t>
              </a:r>
              <a:endParaRPr lang="fr-FR" sz="1050" dirty="0"/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1626857" y="2049582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z</a:t>
              </a:r>
              <a:endParaRPr lang="fr-FR" sz="1050" dirty="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95129" y="2677950"/>
              <a:ext cx="1847744" cy="1227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80196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78" name="Connecteur droit avec flèche 177"/>
            <p:cNvCxnSpPr/>
            <p:nvPr/>
          </p:nvCxnSpPr>
          <p:spPr>
            <a:xfrm flipV="1">
              <a:off x="1574087" y="2748280"/>
              <a:ext cx="0" cy="14041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ZoneTexte 178"/>
            <p:cNvSpPr txBox="1"/>
            <p:nvPr/>
          </p:nvSpPr>
          <p:spPr>
            <a:xfrm rot="16200000">
              <a:off x="1039072" y="3263457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1125mm</a:t>
              </a: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1089939" y="2496252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C00000"/>
                  </a:solidFill>
                </a:rPr>
                <a:t>RX</a:t>
              </a:r>
              <a:endParaRPr lang="fr-FR" sz="1050" dirty="0">
                <a:solidFill>
                  <a:srgbClr val="C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879732" y="2856293"/>
              <a:ext cx="49529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855868" y="2895721"/>
              <a:ext cx="97257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867879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704511" y="2850561"/>
              <a:ext cx="59972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680899" y="2896319"/>
              <a:ext cx="107196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551621" y="2634111"/>
              <a:ext cx="316258" cy="216394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7" name="Connecteur droit avec flèche 186"/>
            <p:cNvCxnSpPr>
              <a:stCxn id="182" idx="2"/>
            </p:cNvCxnSpPr>
            <p:nvPr/>
          </p:nvCxnSpPr>
          <p:spPr>
            <a:xfrm>
              <a:off x="2904496" y="2941439"/>
              <a:ext cx="0" cy="18247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avec flèche 187"/>
            <p:cNvCxnSpPr/>
            <p:nvPr/>
          </p:nvCxnSpPr>
          <p:spPr>
            <a:xfrm>
              <a:off x="3734497" y="2941439"/>
              <a:ext cx="0" cy="18466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>
              <a:stCxn id="155" idx="1"/>
            </p:cNvCxnSpPr>
            <p:nvPr/>
          </p:nvCxnSpPr>
          <p:spPr>
            <a:xfrm>
              <a:off x="6196718" y="1669683"/>
              <a:ext cx="0" cy="1488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ZoneTexte 189"/>
            <p:cNvSpPr txBox="1"/>
            <p:nvPr/>
          </p:nvSpPr>
          <p:spPr>
            <a:xfrm>
              <a:off x="3389315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2816434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2565920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3119605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820535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670044" y="308253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Ry</a:t>
              </a:r>
              <a:r>
                <a:rPr lang="fr-FR" sz="500" dirty="0" smtClean="0"/>
                <a:t>g</a:t>
              </a:r>
              <a:endParaRPr lang="fr-FR" sz="600" dirty="0"/>
            </a:p>
            <a:p>
              <a:r>
                <a:rPr lang="fr-FR" sz="600" dirty="0" smtClean="0"/>
                <a:t>(centrée sur l’échantillon)</a:t>
              </a:r>
              <a:endParaRPr lang="fr-FR" sz="600" dirty="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8205352" y="2539132"/>
              <a:ext cx="546061" cy="35718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avec flèche 196"/>
            <p:cNvCxnSpPr/>
            <p:nvPr/>
          </p:nvCxnSpPr>
          <p:spPr>
            <a:xfrm>
              <a:off x="7348024" y="2729334"/>
              <a:ext cx="8573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ZoneTexte 197"/>
            <p:cNvSpPr txBox="1"/>
            <p:nvPr/>
          </p:nvSpPr>
          <p:spPr>
            <a:xfrm>
              <a:off x="7660700" y="2535994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g</a:t>
              </a:r>
              <a:endParaRPr lang="fr-FR" sz="600" dirty="0"/>
            </a:p>
          </p:txBody>
        </p:sp>
        <p:pic>
          <p:nvPicPr>
            <p:cNvPr id="199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255" y="3034811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0" name="Rectangle 199"/>
            <p:cNvSpPr/>
            <p:nvPr/>
          </p:nvSpPr>
          <p:spPr>
            <a:xfrm>
              <a:off x="7404846" y="2964575"/>
              <a:ext cx="189412" cy="1939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201" name="Connecteur droit 200"/>
            <p:cNvCxnSpPr>
              <a:stCxn id="155" idx="3"/>
            </p:cNvCxnSpPr>
            <p:nvPr/>
          </p:nvCxnSpPr>
          <p:spPr>
            <a:xfrm>
              <a:off x="7499551" y="1669683"/>
              <a:ext cx="0" cy="19691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avec flèche 201"/>
            <p:cNvCxnSpPr/>
            <p:nvPr/>
          </p:nvCxnSpPr>
          <p:spPr>
            <a:xfrm>
              <a:off x="7501573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>
              <a:stCxn id="156" idx="1"/>
            </p:cNvCxnSpPr>
            <p:nvPr/>
          </p:nvCxnSpPr>
          <p:spPr>
            <a:xfrm>
              <a:off x="6801962" y="2083256"/>
              <a:ext cx="0" cy="6027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>
              <a:stCxn id="228" idx="3"/>
            </p:cNvCxnSpPr>
            <p:nvPr/>
          </p:nvCxnSpPr>
          <p:spPr>
            <a:xfrm>
              <a:off x="8194143" y="2079409"/>
              <a:ext cx="0" cy="51139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ZoneTexte 204"/>
            <p:cNvSpPr txBox="1"/>
            <p:nvPr/>
          </p:nvSpPr>
          <p:spPr>
            <a:xfrm>
              <a:off x="1974639" y="2060776"/>
              <a:ext cx="624068" cy="3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</a:rPr>
                <a:t>Igloo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wall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206" name="Bouée 205"/>
            <p:cNvSpPr/>
            <p:nvPr/>
          </p:nvSpPr>
          <p:spPr>
            <a:xfrm>
              <a:off x="6171001" y="2720661"/>
              <a:ext cx="51436" cy="47479"/>
            </a:xfrm>
            <a:prstGeom prst="donut">
              <a:avLst>
                <a:gd name="adj" fmla="val 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6177370" y="2350666"/>
              <a:ext cx="404088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700" dirty="0" smtClean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Sample</a:t>
              </a:r>
              <a:endParaRPr lang="fr-FR" sz="700" dirty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origin</a:t>
              </a:r>
              <a:endParaRPr lang="fr-FR" sz="700" dirty="0">
                <a:solidFill>
                  <a:srgbClr val="C00000"/>
                </a:solidFill>
              </a:endParaRPr>
            </a:p>
          </p:txBody>
        </p:sp>
        <p:cxnSp>
          <p:nvCxnSpPr>
            <p:cNvPr id="208" name="Connecteur droit avec flèche 207"/>
            <p:cNvCxnSpPr/>
            <p:nvPr/>
          </p:nvCxnSpPr>
          <p:spPr>
            <a:xfrm>
              <a:off x="3014477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avec flèche 208"/>
            <p:cNvCxnSpPr/>
            <p:nvPr/>
          </p:nvCxnSpPr>
          <p:spPr>
            <a:xfrm>
              <a:off x="3883076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avec flèche 209"/>
            <p:cNvCxnSpPr/>
            <p:nvPr/>
          </p:nvCxnSpPr>
          <p:spPr>
            <a:xfrm>
              <a:off x="3117851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cteur droit avec flèche 210"/>
            <p:cNvCxnSpPr/>
            <p:nvPr/>
          </p:nvCxnSpPr>
          <p:spPr>
            <a:xfrm>
              <a:off x="3014477" y="2154413"/>
              <a:ext cx="2166960" cy="0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avec flèche 211"/>
            <p:cNvCxnSpPr/>
            <p:nvPr/>
          </p:nvCxnSpPr>
          <p:spPr>
            <a:xfrm flipV="1">
              <a:off x="3477437" y="2050761"/>
              <a:ext cx="0" cy="103654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headEnd type="diamond" w="sm" len="sm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ZoneTexte 212"/>
            <p:cNvSpPr txBox="1"/>
            <p:nvPr/>
          </p:nvSpPr>
          <p:spPr>
            <a:xfrm>
              <a:off x="3215855" y="1875609"/>
              <a:ext cx="705157" cy="178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>
                  <a:solidFill>
                    <a:schemeClr val="accent2">
                      <a:lumMod val="75000"/>
                    </a:schemeClr>
                  </a:solidFill>
                </a:rPr>
                <a:t>Kapton </a:t>
              </a:r>
              <a:r>
                <a:rPr lang="fr-FR" sz="700" dirty="0" err="1" smtClean="0">
                  <a:solidFill>
                    <a:schemeClr val="accent2">
                      <a:lumMod val="75000"/>
                    </a:schemeClr>
                  </a:solidFill>
                </a:rPr>
                <a:t>windows</a:t>
              </a:r>
              <a:endParaRPr lang="fr-FR" sz="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14" name="Connecteur droit avec flèche 213"/>
            <p:cNvCxnSpPr/>
            <p:nvPr/>
          </p:nvCxnSpPr>
          <p:spPr>
            <a:xfrm>
              <a:off x="3984287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avec flèche 214"/>
            <p:cNvCxnSpPr/>
            <p:nvPr/>
          </p:nvCxnSpPr>
          <p:spPr>
            <a:xfrm>
              <a:off x="5181438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1974639" y="4152439"/>
              <a:ext cx="0" cy="177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 flipH="1">
              <a:off x="1184045" y="4330211"/>
              <a:ext cx="790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ectangle 217"/>
            <p:cNvSpPr/>
            <p:nvPr/>
          </p:nvSpPr>
          <p:spPr>
            <a:xfrm>
              <a:off x="3104591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549581" y="2588896"/>
              <a:ext cx="59972" cy="306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6600362" y="3616407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Ry</a:t>
              </a:r>
              <a:r>
                <a:rPr lang="fr-FR" sz="500" dirty="0" smtClean="0"/>
                <a:t>p</a:t>
              </a:r>
            </a:p>
            <a:p>
              <a:pPr algn="ctr"/>
              <a:r>
                <a:rPr lang="fr-FR" sz="600" dirty="0" smtClean="0"/>
                <a:t>(centrée sur PI Mono)</a:t>
              </a:r>
              <a:endParaRPr lang="fr-FR" sz="700" dirty="0"/>
            </a:p>
          </p:txBody>
        </p:sp>
        <p:pic>
          <p:nvPicPr>
            <p:cNvPr id="221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25" y="3864163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2" name="ZoneTexte 221"/>
            <p:cNvSpPr txBox="1"/>
            <p:nvPr/>
          </p:nvSpPr>
          <p:spPr>
            <a:xfrm>
              <a:off x="4460439" y="2581251"/>
              <a:ext cx="447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>
                  <a:solidFill>
                    <a:sysClr val="windowText" lastClr="000000"/>
                  </a:solidFill>
                </a:rPr>
                <a:t>   PI Mono</a:t>
              </a:r>
            </a:p>
            <a:p>
              <a:r>
                <a:rPr lang="fr-FR" sz="500" b="1" dirty="0" smtClean="0"/>
                <a:t>X</a:t>
              </a:r>
              <a:endParaRPr lang="fr-FR" sz="500" b="1" dirty="0"/>
            </a:p>
          </p:txBody>
        </p:sp>
        <p:cxnSp>
          <p:nvCxnSpPr>
            <p:cNvPr id="223" name="Connecteur droit 222"/>
            <p:cNvCxnSpPr>
              <a:stCxn id="176" idx="1"/>
            </p:cNvCxnSpPr>
            <p:nvPr/>
          </p:nvCxnSpPr>
          <p:spPr>
            <a:xfrm flipH="1">
              <a:off x="1184045" y="2739318"/>
              <a:ext cx="5611084" cy="2985"/>
            </a:xfrm>
            <a:prstGeom prst="line">
              <a:avLst/>
            </a:prstGeom>
            <a:ln w="31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V="1">
              <a:off x="5394039" y="2926556"/>
              <a:ext cx="0" cy="47852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5313040" y="2581251"/>
              <a:ext cx="161998" cy="334060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6" name="Connecteur droit 225"/>
            <p:cNvCxnSpPr/>
            <p:nvPr/>
          </p:nvCxnSpPr>
          <p:spPr>
            <a:xfrm flipH="1">
              <a:off x="5385048" y="3405075"/>
              <a:ext cx="17755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avec flèche 226"/>
            <p:cNvCxnSpPr/>
            <p:nvPr/>
          </p:nvCxnSpPr>
          <p:spPr>
            <a:xfrm>
              <a:off x="4999610" y="2742303"/>
              <a:ext cx="0" cy="30793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ZoneTexte 227"/>
            <p:cNvSpPr txBox="1"/>
            <p:nvPr/>
          </p:nvSpPr>
          <p:spPr>
            <a:xfrm>
              <a:off x="7499552" y="1956298"/>
              <a:ext cx="694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9" name="Connecteur droit avec flèche 228"/>
            <p:cNvCxnSpPr/>
            <p:nvPr/>
          </p:nvCxnSpPr>
          <p:spPr>
            <a:xfrm>
              <a:off x="5283200" y="3221033"/>
              <a:ext cx="22225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ZoneTexte 229"/>
            <p:cNvSpPr txBox="1"/>
            <p:nvPr/>
          </p:nvSpPr>
          <p:spPr>
            <a:xfrm>
              <a:off x="5159213" y="322808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f</a:t>
              </a:r>
              <a:endParaRPr lang="fr-FR" sz="600" dirty="0" smtClean="0"/>
            </a:p>
          </p:txBody>
        </p:sp>
        <p:cxnSp>
          <p:nvCxnSpPr>
            <p:cNvPr id="231" name="Connecteur droit 230"/>
            <p:cNvCxnSpPr/>
            <p:nvPr/>
          </p:nvCxnSpPr>
          <p:spPr>
            <a:xfrm flipH="1">
              <a:off x="3928876" y="4152440"/>
              <a:ext cx="99082" cy="1147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Connecteur droit avec flèche 231"/>
            <p:cNvCxnSpPr/>
            <p:nvPr/>
          </p:nvCxnSpPr>
          <p:spPr>
            <a:xfrm>
              <a:off x="5810176" y="3987819"/>
              <a:ext cx="322106" cy="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" name="ZoneTexte 232"/>
            <p:cNvSpPr txBox="1"/>
            <p:nvPr/>
          </p:nvSpPr>
          <p:spPr>
            <a:xfrm>
              <a:off x="5836902" y="3978275"/>
              <a:ext cx="28565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Tz</a:t>
              </a:r>
              <a:r>
                <a:rPr lang="fr-FR" sz="500" dirty="0" smtClean="0"/>
                <a:t>p</a:t>
              </a:r>
            </a:p>
          </p:txBody>
        </p:sp>
        <p:sp>
          <p:nvSpPr>
            <p:cNvPr id="234" name="Accolade fermante 233"/>
            <p:cNvSpPr/>
            <p:nvPr/>
          </p:nvSpPr>
          <p:spPr>
            <a:xfrm rot="5400000">
              <a:off x="6783421" y="3702357"/>
              <a:ext cx="182736" cy="153932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6449706" y="4537985"/>
              <a:ext cx="831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Goniomètre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 rot="16200000">
              <a:off x="4791951" y="2849555"/>
              <a:ext cx="237244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600" dirty="0" smtClean="0"/>
                <a:t>100mm</a:t>
              </a:r>
            </a:p>
          </p:txBody>
        </p:sp>
        <p:cxnSp>
          <p:nvCxnSpPr>
            <p:cNvPr id="237" name="Connecteur droit avec flèche 236"/>
            <p:cNvCxnSpPr/>
            <p:nvPr/>
          </p:nvCxnSpPr>
          <p:spPr>
            <a:xfrm>
              <a:off x="6797367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>
              <a:stCxn id="240" idx="1"/>
            </p:cNvCxnSpPr>
            <p:nvPr/>
          </p:nvCxnSpPr>
          <p:spPr>
            <a:xfrm>
              <a:off x="5495046" y="2083256"/>
              <a:ext cx="0" cy="5646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avec flèche 238"/>
            <p:cNvCxnSpPr/>
            <p:nvPr/>
          </p:nvCxnSpPr>
          <p:spPr>
            <a:xfrm>
              <a:off x="5483414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ZoneTexte 239"/>
            <p:cNvSpPr txBox="1"/>
            <p:nvPr/>
          </p:nvSpPr>
          <p:spPr>
            <a:xfrm>
              <a:off x="5495046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41" name="Connecteur droit avec flèche 240"/>
            <p:cNvCxnSpPr/>
            <p:nvPr/>
          </p:nvCxnSpPr>
          <p:spPr>
            <a:xfrm flipV="1">
              <a:off x="4404096" y="3928555"/>
              <a:ext cx="331537" cy="153018"/>
            </a:xfrm>
            <a:prstGeom prst="straightConnector1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4569865" y="1669683"/>
              <a:ext cx="0" cy="107986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avec flèche 242"/>
            <p:cNvCxnSpPr/>
            <p:nvPr/>
          </p:nvCxnSpPr>
          <p:spPr>
            <a:xfrm>
              <a:off x="4569866" y="1751288"/>
              <a:ext cx="163090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ZoneTexte 243"/>
            <p:cNvSpPr txBox="1"/>
            <p:nvPr/>
          </p:nvSpPr>
          <p:spPr>
            <a:xfrm>
              <a:off x="4569865" y="1542725"/>
              <a:ext cx="16277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36" name="Rectangle 135"/>
          <p:cNvSpPr/>
          <p:nvPr/>
        </p:nvSpPr>
        <p:spPr>
          <a:xfrm>
            <a:off x="2112474" y="1979188"/>
            <a:ext cx="468885" cy="2375177"/>
          </a:xfrm>
          <a:prstGeom prst="rect">
            <a:avLst/>
          </a:prstGeom>
          <a:noFill/>
          <a:ln w="19050" cap="flat" cmpd="sng" algn="ctr">
            <a:solidFill>
              <a:srgbClr val="FF4747"/>
            </a:solidFill>
            <a:prstDash val="solid"/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80160"/>
            <a:ext cx="1395508" cy="3602613"/>
          </a:xfrm>
          <a:prstGeom prst="rect">
            <a:avLst/>
          </a:prstGeom>
          <a:noFill/>
          <a:ln w="9525">
            <a:solidFill>
              <a:srgbClr val="00284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Espace réservé du contenu 2"/>
          <p:cNvSpPr txBox="1">
            <a:spLocks/>
          </p:cNvSpPr>
          <p:nvPr/>
        </p:nvSpPr>
        <p:spPr bwMode="auto">
          <a:xfrm>
            <a:off x="323850" y="4293096"/>
            <a:ext cx="4608191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	</a:t>
            </a: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 STATUS OF CONNECTION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PIPE</a:t>
            </a:r>
            <a:endParaRPr lang="en-US" altLang="fr-FR" dirty="0" smtClean="0">
              <a:solidFill>
                <a:srgbClr val="000000"/>
              </a:solidFill>
              <a:latin typeface="Myriad Pro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33" name="Groupe 132"/>
          <p:cNvGrpSpPr/>
          <p:nvPr/>
        </p:nvGrpSpPr>
        <p:grpSpPr>
          <a:xfrm>
            <a:off x="1905083" y="4700959"/>
            <a:ext cx="2739609" cy="1311275"/>
            <a:chOff x="1832391" y="3620016"/>
            <a:chExt cx="2739609" cy="1311275"/>
          </a:xfrm>
        </p:grpSpPr>
        <p:sp>
          <p:nvSpPr>
            <p:cNvPr id="134" name="Rectangle à coins arrondis 133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5625" r="16070" b="10792"/>
          <a:stretch/>
        </p:blipFill>
        <p:spPr bwMode="auto">
          <a:xfrm>
            <a:off x="7004724" y="2270549"/>
            <a:ext cx="2018086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7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e 138"/>
          <p:cNvGrpSpPr/>
          <p:nvPr/>
        </p:nvGrpSpPr>
        <p:grpSpPr>
          <a:xfrm>
            <a:off x="357250" y="1004798"/>
            <a:ext cx="8607238" cy="3641623"/>
            <a:chOff x="1089939" y="1542725"/>
            <a:chExt cx="7661474" cy="3241481"/>
          </a:xfrm>
        </p:grpSpPr>
        <p:cxnSp>
          <p:nvCxnSpPr>
            <p:cNvPr id="140" name="Connecteur droit 139"/>
            <p:cNvCxnSpPr/>
            <p:nvPr/>
          </p:nvCxnSpPr>
          <p:spPr>
            <a:xfrm>
              <a:off x="4037826" y="3985769"/>
              <a:ext cx="105919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flipV="1">
              <a:off x="4057650" y="3062379"/>
              <a:ext cx="342893" cy="9190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4578678" y="3050234"/>
              <a:ext cx="0" cy="935535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flipH="1" flipV="1">
              <a:off x="4744321" y="3062381"/>
              <a:ext cx="332504" cy="915894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>
              <a:off x="4359255" y="3062378"/>
              <a:ext cx="42122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/>
            <p:cNvSpPr txBox="1"/>
            <p:nvPr/>
          </p:nvSpPr>
          <p:spPr>
            <a:xfrm>
              <a:off x="4152088" y="3524074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6 DDL</a:t>
              </a:r>
              <a:endParaRPr lang="fr-FR" sz="600" dirty="0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4654502" y="3781607"/>
              <a:ext cx="3161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m</a:t>
              </a:r>
              <a:endParaRPr lang="fr-FR" sz="600" dirty="0" smtClean="0"/>
            </a:p>
          </p:txBody>
        </p:sp>
        <p:grpSp>
          <p:nvGrpSpPr>
            <p:cNvPr id="147" name="Groupe 146"/>
            <p:cNvGrpSpPr/>
            <p:nvPr/>
          </p:nvGrpSpPr>
          <p:grpSpPr>
            <a:xfrm>
              <a:off x="5657598" y="3096821"/>
              <a:ext cx="1059190" cy="859245"/>
              <a:chOff x="4037826" y="3126524"/>
              <a:chExt cx="1059190" cy="859245"/>
            </a:xfrm>
          </p:grpSpPr>
          <p:cxnSp>
            <p:nvCxnSpPr>
              <p:cNvPr id="257" name="Connecteur droit 256"/>
              <p:cNvCxnSpPr/>
              <p:nvPr/>
            </p:nvCxnSpPr>
            <p:spPr>
              <a:xfrm>
                <a:off x="4037826" y="3985769"/>
                <a:ext cx="105919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/>
              <p:cNvCxnSpPr/>
              <p:nvPr/>
            </p:nvCxnSpPr>
            <p:spPr>
              <a:xfrm flipV="1">
                <a:off x="4057650" y="3126524"/>
                <a:ext cx="318961" cy="854927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>
                <a:off x="4578678" y="3126524"/>
                <a:ext cx="0" cy="859245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/>
              <p:cNvCxnSpPr/>
              <p:nvPr/>
            </p:nvCxnSpPr>
            <p:spPr>
              <a:xfrm flipH="1" flipV="1">
                <a:off x="4767608" y="3126524"/>
                <a:ext cx="309217" cy="851752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>
                <a:off x="4359255" y="3126524"/>
                <a:ext cx="42122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2" name="ZoneTexte 261"/>
              <p:cNvSpPr txBox="1"/>
              <p:nvPr/>
            </p:nvSpPr>
            <p:spPr>
              <a:xfrm>
                <a:off x="4152088" y="3524074"/>
                <a:ext cx="36901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dirty="0" smtClean="0"/>
                  <a:t>6 DDL</a:t>
                </a:r>
                <a:endParaRPr lang="fr-FR" sz="600" dirty="0"/>
              </a:p>
            </p:txBody>
          </p:sp>
        </p:grpSp>
        <p:cxnSp>
          <p:nvCxnSpPr>
            <p:cNvPr id="148" name="Connecteur droit 147"/>
            <p:cNvCxnSpPr/>
            <p:nvPr/>
          </p:nvCxnSpPr>
          <p:spPr>
            <a:xfrm flipV="1">
              <a:off x="5553849" y="3401958"/>
              <a:ext cx="0" cy="560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148"/>
            <p:cNvSpPr/>
            <p:nvPr/>
          </p:nvSpPr>
          <p:spPr>
            <a:xfrm>
              <a:off x="5488025" y="3960079"/>
              <a:ext cx="2236551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399236" y="2800685"/>
              <a:ext cx="195022" cy="11603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959817" y="4005064"/>
              <a:ext cx="3887030" cy="147372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974639" y="2623210"/>
              <a:ext cx="624069" cy="25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974639" y="1551026"/>
              <a:ext cx="624069" cy="10721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4" name="Connecteur droit avec flèche 153"/>
            <p:cNvCxnSpPr/>
            <p:nvPr/>
          </p:nvCxnSpPr>
          <p:spPr>
            <a:xfrm>
              <a:off x="6196719" y="1751288"/>
              <a:ext cx="129232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ZoneTexte 154"/>
            <p:cNvSpPr txBox="1"/>
            <p:nvPr/>
          </p:nvSpPr>
          <p:spPr>
            <a:xfrm>
              <a:off x="6196718" y="1542725"/>
              <a:ext cx="1302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6801962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57" name="Connecteur droit 156"/>
            <p:cNvCxnSpPr/>
            <p:nvPr/>
          </p:nvCxnSpPr>
          <p:spPr>
            <a:xfrm flipV="1">
              <a:off x="2816434" y="2576644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/>
            <p:cNvSpPr/>
            <p:nvPr/>
          </p:nvSpPr>
          <p:spPr>
            <a:xfrm>
              <a:off x="1974639" y="2873419"/>
              <a:ext cx="624069" cy="1279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820490" y="2640268"/>
              <a:ext cx="1226768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989386" y="2560836"/>
              <a:ext cx="58507" cy="3748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1" name="Connecteur droit 160"/>
            <p:cNvCxnSpPr/>
            <p:nvPr/>
          </p:nvCxnSpPr>
          <p:spPr>
            <a:xfrm>
              <a:off x="1446286" y="4152436"/>
              <a:ext cx="3794208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 flipH="1" flipV="1">
              <a:off x="2738425" y="2568261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e 162"/>
            <p:cNvGrpSpPr/>
            <p:nvPr/>
          </p:nvGrpSpPr>
          <p:grpSpPr>
            <a:xfrm>
              <a:off x="2644117" y="2852205"/>
              <a:ext cx="344634" cy="1300233"/>
              <a:chOff x="887502" y="3064872"/>
              <a:chExt cx="318124" cy="1300233"/>
            </a:xfrm>
          </p:grpSpPr>
          <p:cxnSp>
            <p:nvCxnSpPr>
              <p:cNvPr id="251" name="Connecteur droit 250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e 251"/>
              <p:cNvGrpSpPr/>
              <p:nvPr/>
            </p:nvGrpSpPr>
            <p:grpSpPr>
              <a:xfrm>
                <a:off x="899592" y="3064872"/>
                <a:ext cx="306034" cy="1300233"/>
                <a:chOff x="899592" y="3064872"/>
                <a:chExt cx="306034" cy="1300233"/>
              </a:xfrm>
            </p:grpSpPr>
            <p:cxnSp>
              <p:nvCxnSpPr>
                <p:cNvPr id="253" name="Connecteur droit 252"/>
                <p:cNvCxnSpPr/>
                <p:nvPr/>
              </p:nvCxnSpPr>
              <p:spPr>
                <a:xfrm flipV="1">
                  <a:off x="1046564" y="3064872"/>
                  <a:ext cx="0" cy="1300233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" name="Groupe 253"/>
                <p:cNvGrpSpPr/>
                <p:nvPr/>
              </p:nvGrpSpPr>
              <p:grpSpPr>
                <a:xfrm>
                  <a:off x="899592" y="3778179"/>
                  <a:ext cx="306034" cy="360040"/>
                  <a:chOff x="899592" y="3958199"/>
                  <a:chExt cx="306034" cy="360040"/>
                </a:xfrm>
              </p:grpSpPr>
              <p:cxnSp>
                <p:nvCxnSpPr>
                  <p:cNvPr id="255" name="Connecteur droit avec flèche 254"/>
                  <p:cNvCxnSpPr/>
                  <p:nvPr/>
                </p:nvCxnSpPr>
                <p:spPr>
                  <a:xfrm flipV="1">
                    <a:off x="1046564" y="3958199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Connecteur droit avec flèche 255"/>
                  <p:cNvCxnSpPr/>
                  <p:nvPr/>
                </p:nvCxnSpPr>
                <p:spPr>
                  <a:xfrm flipV="1">
                    <a:off x="899592" y="4055951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4" name="Groupe 163"/>
            <p:cNvGrpSpPr/>
            <p:nvPr/>
          </p:nvGrpSpPr>
          <p:grpSpPr>
            <a:xfrm>
              <a:off x="3182913" y="3016512"/>
              <a:ext cx="344634" cy="1135928"/>
              <a:chOff x="887502" y="3087187"/>
              <a:chExt cx="318124" cy="1277919"/>
            </a:xfrm>
          </p:grpSpPr>
          <p:cxnSp>
            <p:nvCxnSpPr>
              <p:cNvPr id="245" name="Connecteur droit 244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" name="Groupe 245"/>
              <p:cNvGrpSpPr/>
              <p:nvPr/>
            </p:nvGrpSpPr>
            <p:grpSpPr>
              <a:xfrm>
                <a:off x="899592" y="3087187"/>
                <a:ext cx="306034" cy="1277919"/>
                <a:chOff x="899592" y="3087187"/>
                <a:chExt cx="306034" cy="1277919"/>
              </a:xfrm>
            </p:grpSpPr>
            <p:cxnSp>
              <p:nvCxnSpPr>
                <p:cNvPr id="247" name="Connecteur droit 246"/>
                <p:cNvCxnSpPr/>
                <p:nvPr/>
              </p:nvCxnSpPr>
              <p:spPr>
                <a:xfrm flipV="1">
                  <a:off x="1046564" y="3087187"/>
                  <a:ext cx="0" cy="1277919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8" name="Groupe 247"/>
                <p:cNvGrpSpPr/>
                <p:nvPr/>
              </p:nvGrpSpPr>
              <p:grpSpPr>
                <a:xfrm>
                  <a:off x="899592" y="3717032"/>
                  <a:ext cx="306034" cy="360040"/>
                  <a:chOff x="899592" y="3897052"/>
                  <a:chExt cx="306034" cy="360040"/>
                </a:xfrm>
              </p:grpSpPr>
              <p:cxnSp>
                <p:nvCxnSpPr>
                  <p:cNvPr id="249" name="Connecteur droit avec flèche 248"/>
                  <p:cNvCxnSpPr/>
                  <p:nvPr/>
                </p:nvCxnSpPr>
                <p:spPr>
                  <a:xfrm flipV="1">
                    <a:off x="1046564" y="3897052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necteur droit avec flèche 249"/>
                  <p:cNvCxnSpPr/>
                  <p:nvPr/>
                </p:nvCxnSpPr>
                <p:spPr>
                  <a:xfrm flipV="1">
                    <a:off x="899592" y="3994804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65" name="Rectangle 164"/>
            <p:cNvSpPr/>
            <p:nvPr/>
          </p:nvSpPr>
          <p:spPr>
            <a:xfrm>
              <a:off x="3182913" y="2496253"/>
              <a:ext cx="344634" cy="504056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2699574" y="4199406"/>
              <a:ext cx="4980044" cy="23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              2                 3                4a  4b                             5                       6                         7               8</a:t>
              </a:r>
              <a:endPara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037825" y="2434372"/>
              <a:ext cx="1104607" cy="6158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/>
          </p:nvSpPr>
          <p:spPr>
            <a:xfrm flipH="1">
              <a:off x="3959817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Rectangle 168"/>
            <p:cNvSpPr/>
            <p:nvPr/>
          </p:nvSpPr>
          <p:spPr>
            <a:xfrm flipH="1">
              <a:off x="5142433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0" name="Connecteur droit avec flèche 169"/>
            <p:cNvCxnSpPr/>
            <p:nvPr/>
          </p:nvCxnSpPr>
          <p:spPr>
            <a:xfrm flipV="1">
              <a:off x="1369836" y="1935072"/>
              <a:ext cx="331537" cy="13601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/>
            <p:nvPr/>
          </p:nvCxnSpPr>
          <p:spPr>
            <a:xfrm flipV="1">
              <a:off x="1369836" y="1719048"/>
              <a:ext cx="0" cy="35204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avec flèche 171"/>
            <p:cNvCxnSpPr/>
            <p:nvPr/>
          </p:nvCxnSpPr>
          <p:spPr>
            <a:xfrm>
              <a:off x="1369836" y="2071088"/>
              <a:ext cx="39004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ZoneTexte 172"/>
            <p:cNvSpPr txBox="1"/>
            <p:nvPr/>
          </p:nvSpPr>
          <p:spPr>
            <a:xfrm>
              <a:off x="1431835" y="1744804"/>
              <a:ext cx="242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x</a:t>
              </a:r>
              <a:endParaRPr lang="fr-FR" sz="1050" dirty="0"/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1155336" y="1588243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y</a:t>
              </a:r>
              <a:endParaRPr lang="fr-FR" sz="1050" dirty="0"/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1626857" y="2049582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z</a:t>
              </a:r>
              <a:endParaRPr lang="fr-FR" sz="1050" dirty="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95129" y="2677950"/>
              <a:ext cx="1847744" cy="1227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80196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78" name="Connecteur droit avec flèche 177"/>
            <p:cNvCxnSpPr/>
            <p:nvPr/>
          </p:nvCxnSpPr>
          <p:spPr>
            <a:xfrm flipV="1">
              <a:off x="1574087" y="2748280"/>
              <a:ext cx="0" cy="14041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ZoneTexte 178"/>
            <p:cNvSpPr txBox="1"/>
            <p:nvPr/>
          </p:nvSpPr>
          <p:spPr>
            <a:xfrm rot="16200000">
              <a:off x="1039072" y="3263457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1125mm</a:t>
              </a: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1089939" y="2496252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C00000"/>
                  </a:solidFill>
                </a:rPr>
                <a:t>RX</a:t>
              </a:r>
              <a:endParaRPr lang="fr-FR" sz="1050" dirty="0">
                <a:solidFill>
                  <a:srgbClr val="C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879732" y="2856293"/>
              <a:ext cx="49529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855868" y="2895721"/>
              <a:ext cx="97257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867879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704511" y="2850561"/>
              <a:ext cx="59972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680899" y="2896319"/>
              <a:ext cx="107196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551621" y="2634111"/>
              <a:ext cx="316258" cy="216394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7" name="Connecteur droit avec flèche 186"/>
            <p:cNvCxnSpPr>
              <a:stCxn id="182" idx="2"/>
            </p:cNvCxnSpPr>
            <p:nvPr/>
          </p:nvCxnSpPr>
          <p:spPr>
            <a:xfrm>
              <a:off x="2904496" y="2941439"/>
              <a:ext cx="0" cy="18247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avec flèche 187"/>
            <p:cNvCxnSpPr/>
            <p:nvPr/>
          </p:nvCxnSpPr>
          <p:spPr>
            <a:xfrm>
              <a:off x="3734497" y="2941439"/>
              <a:ext cx="0" cy="18466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>
              <a:stCxn id="155" idx="1"/>
            </p:cNvCxnSpPr>
            <p:nvPr/>
          </p:nvCxnSpPr>
          <p:spPr>
            <a:xfrm>
              <a:off x="6196718" y="1669683"/>
              <a:ext cx="0" cy="1488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ZoneTexte 189"/>
            <p:cNvSpPr txBox="1"/>
            <p:nvPr/>
          </p:nvSpPr>
          <p:spPr>
            <a:xfrm>
              <a:off x="3389315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2816434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2565920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3119605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820535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670044" y="308253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Ry</a:t>
              </a:r>
              <a:r>
                <a:rPr lang="fr-FR" sz="500" dirty="0" smtClean="0"/>
                <a:t>g</a:t>
              </a:r>
              <a:endParaRPr lang="fr-FR" sz="600" dirty="0"/>
            </a:p>
            <a:p>
              <a:r>
                <a:rPr lang="fr-FR" sz="600" dirty="0" smtClean="0"/>
                <a:t>(centrée sur l’échantillon)</a:t>
              </a:r>
              <a:endParaRPr lang="fr-FR" sz="600" dirty="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8205352" y="2539132"/>
              <a:ext cx="546061" cy="35718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avec flèche 196"/>
            <p:cNvCxnSpPr/>
            <p:nvPr/>
          </p:nvCxnSpPr>
          <p:spPr>
            <a:xfrm>
              <a:off x="7348024" y="2729334"/>
              <a:ext cx="8573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ZoneTexte 197"/>
            <p:cNvSpPr txBox="1"/>
            <p:nvPr/>
          </p:nvSpPr>
          <p:spPr>
            <a:xfrm>
              <a:off x="7660700" y="2535994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g</a:t>
              </a:r>
              <a:endParaRPr lang="fr-FR" sz="600" dirty="0"/>
            </a:p>
          </p:txBody>
        </p:sp>
        <p:pic>
          <p:nvPicPr>
            <p:cNvPr id="199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255" y="3034811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0" name="Rectangle 199"/>
            <p:cNvSpPr/>
            <p:nvPr/>
          </p:nvSpPr>
          <p:spPr>
            <a:xfrm>
              <a:off x="7404846" y="2964575"/>
              <a:ext cx="189412" cy="1939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201" name="Connecteur droit 200"/>
            <p:cNvCxnSpPr>
              <a:stCxn id="155" idx="3"/>
            </p:cNvCxnSpPr>
            <p:nvPr/>
          </p:nvCxnSpPr>
          <p:spPr>
            <a:xfrm>
              <a:off x="7499551" y="1669683"/>
              <a:ext cx="0" cy="19691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avec flèche 201"/>
            <p:cNvCxnSpPr/>
            <p:nvPr/>
          </p:nvCxnSpPr>
          <p:spPr>
            <a:xfrm>
              <a:off x="7501573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>
              <a:stCxn id="156" idx="1"/>
            </p:cNvCxnSpPr>
            <p:nvPr/>
          </p:nvCxnSpPr>
          <p:spPr>
            <a:xfrm>
              <a:off x="6801962" y="2083256"/>
              <a:ext cx="0" cy="6027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>
              <a:stCxn id="228" idx="3"/>
            </p:cNvCxnSpPr>
            <p:nvPr/>
          </p:nvCxnSpPr>
          <p:spPr>
            <a:xfrm>
              <a:off x="8194143" y="2079409"/>
              <a:ext cx="0" cy="51139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ZoneTexte 204"/>
            <p:cNvSpPr txBox="1"/>
            <p:nvPr/>
          </p:nvSpPr>
          <p:spPr>
            <a:xfrm>
              <a:off x="1974639" y="2060776"/>
              <a:ext cx="624068" cy="3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</a:rPr>
                <a:t>Igloo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wall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206" name="Bouée 205"/>
            <p:cNvSpPr/>
            <p:nvPr/>
          </p:nvSpPr>
          <p:spPr>
            <a:xfrm>
              <a:off x="6171001" y="2720661"/>
              <a:ext cx="51436" cy="47479"/>
            </a:xfrm>
            <a:prstGeom prst="donut">
              <a:avLst>
                <a:gd name="adj" fmla="val 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6177370" y="2350666"/>
              <a:ext cx="404088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700" dirty="0" smtClean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Sample</a:t>
              </a:r>
              <a:endParaRPr lang="fr-FR" sz="700" dirty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origin</a:t>
              </a:r>
              <a:endParaRPr lang="fr-FR" sz="700" dirty="0">
                <a:solidFill>
                  <a:srgbClr val="C00000"/>
                </a:solidFill>
              </a:endParaRPr>
            </a:p>
          </p:txBody>
        </p:sp>
        <p:cxnSp>
          <p:nvCxnSpPr>
            <p:cNvPr id="208" name="Connecteur droit avec flèche 207"/>
            <p:cNvCxnSpPr/>
            <p:nvPr/>
          </p:nvCxnSpPr>
          <p:spPr>
            <a:xfrm>
              <a:off x="3014477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avec flèche 208"/>
            <p:cNvCxnSpPr/>
            <p:nvPr/>
          </p:nvCxnSpPr>
          <p:spPr>
            <a:xfrm>
              <a:off x="3883076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avec flèche 209"/>
            <p:cNvCxnSpPr/>
            <p:nvPr/>
          </p:nvCxnSpPr>
          <p:spPr>
            <a:xfrm>
              <a:off x="3117851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cteur droit avec flèche 210"/>
            <p:cNvCxnSpPr/>
            <p:nvPr/>
          </p:nvCxnSpPr>
          <p:spPr>
            <a:xfrm>
              <a:off x="3014477" y="2154413"/>
              <a:ext cx="2166960" cy="0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avec flèche 211"/>
            <p:cNvCxnSpPr/>
            <p:nvPr/>
          </p:nvCxnSpPr>
          <p:spPr>
            <a:xfrm flipV="1">
              <a:off x="3477437" y="2050761"/>
              <a:ext cx="0" cy="103654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headEnd type="diamond" w="sm" len="sm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ZoneTexte 212"/>
            <p:cNvSpPr txBox="1"/>
            <p:nvPr/>
          </p:nvSpPr>
          <p:spPr>
            <a:xfrm>
              <a:off x="3215855" y="1875609"/>
              <a:ext cx="705157" cy="178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>
                  <a:solidFill>
                    <a:schemeClr val="accent2">
                      <a:lumMod val="75000"/>
                    </a:schemeClr>
                  </a:solidFill>
                </a:rPr>
                <a:t>Kapton </a:t>
              </a:r>
              <a:r>
                <a:rPr lang="fr-FR" sz="700" dirty="0" err="1" smtClean="0">
                  <a:solidFill>
                    <a:schemeClr val="accent2">
                      <a:lumMod val="75000"/>
                    </a:schemeClr>
                  </a:solidFill>
                </a:rPr>
                <a:t>windows</a:t>
              </a:r>
              <a:endParaRPr lang="fr-FR" sz="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14" name="Connecteur droit avec flèche 213"/>
            <p:cNvCxnSpPr/>
            <p:nvPr/>
          </p:nvCxnSpPr>
          <p:spPr>
            <a:xfrm>
              <a:off x="3984287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avec flèche 214"/>
            <p:cNvCxnSpPr/>
            <p:nvPr/>
          </p:nvCxnSpPr>
          <p:spPr>
            <a:xfrm>
              <a:off x="5181438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1974639" y="4152439"/>
              <a:ext cx="0" cy="177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 flipH="1">
              <a:off x="1184045" y="4330211"/>
              <a:ext cx="790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ectangle 217"/>
            <p:cNvSpPr/>
            <p:nvPr/>
          </p:nvSpPr>
          <p:spPr>
            <a:xfrm>
              <a:off x="3104591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549581" y="2588896"/>
              <a:ext cx="59972" cy="306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6600362" y="3616407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Ry</a:t>
              </a:r>
              <a:r>
                <a:rPr lang="fr-FR" sz="500" dirty="0" smtClean="0"/>
                <a:t>p</a:t>
              </a:r>
            </a:p>
            <a:p>
              <a:pPr algn="ctr"/>
              <a:r>
                <a:rPr lang="fr-FR" sz="600" dirty="0" smtClean="0"/>
                <a:t>(centrée sur PI Mono)</a:t>
              </a:r>
              <a:endParaRPr lang="fr-FR" sz="700" dirty="0"/>
            </a:p>
          </p:txBody>
        </p:sp>
        <p:pic>
          <p:nvPicPr>
            <p:cNvPr id="221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25" y="3864163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2" name="ZoneTexte 221"/>
            <p:cNvSpPr txBox="1"/>
            <p:nvPr/>
          </p:nvSpPr>
          <p:spPr>
            <a:xfrm>
              <a:off x="4460439" y="2581251"/>
              <a:ext cx="447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>
                  <a:solidFill>
                    <a:sysClr val="windowText" lastClr="000000"/>
                  </a:solidFill>
                </a:rPr>
                <a:t>   PI Mono</a:t>
              </a:r>
            </a:p>
            <a:p>
              <a:r>
                <a:rPr lang="fr-FR" sz="500" b="1" dirty="0" smtClean="0"/>
                <a:t>X</a:t>
              </a:r>
              <a:endParaRPr lang="fr-FR" sz="500" b="1" dirty="0"/>
            </a:p>
          </p:txBody>
        </p:sp>
        <p:cxnSp>
          <p:nvCxnSpPr>
            <p:cNvPr id="223" name="Connecteur droit 222"/>
            <p:cNvCxnSpPr>
              <a:stCxn id="176" idx="1"/>
            </p:cNvCxnSpPr>
            <p:nvPr/>
          </p:nvCxnSpPr>
          <p:spPr>
            <a:xfrm flipH="1">
              <a:off x="1184045" y="2739318"/>
              <a:ext cx="5611084" cy="2985"/>
            </a:xfrm>
            <a:prstGeom prst="line">
              <a:avLst/>
            </a:prstGeom>
            <a:ln w="31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V="1">
              <a:off x="5394039" y="2926556"/>
              <a:ext cx="0" cy="47852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5313040" y="2581251"/>
              <a:ext cx="161998" cy="334060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6" name="Connecteur droit 225"/>
            <p:cNvCxnSpPr/>
            <p:nvPr/>
          </p:nvCxnSpPr>
          <p:spPr>
            <a:xfrm flipH="1">
              <a:off x="5385048" y="3405075"/>
              <a:ext cx="17755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avec flèche 226"/>
            <p:cNvCxnSpPr/>
            <p:nvPr/>
          </p:nvCxnSpPr>
          <p:spPr>
            <a:xfrm>
              <a:off x="4999610" y="2742303"/>
              <a:ext cx="0" cy="30793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ZoneTexte 227"/>
            <p:cNvSpPr txBox="1"/>
            <p:nvPr/>
          </p:nvSpPr>
          <p:spPr>
            <a:xfrm>
              <a:off x="7499552" y="1956298"/>
              <a:ext cx="694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9" name="Connecteur droit avec flèche 228"/>
            <p:cNvCxnSpPr/>
            <p:nvPr/>
          </p:nvCxnSpPr>
          <p:spPr>
            <a:xfrm>
              <a:off x="5283200" y="3221033"/>
              <a:ext cx="22225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ZoneTexte 229"/>
            <p:cNvSpPr txBox="1"/>
            <p:nvPr/>
          </p:nvSpPr>
          <p:spPr>
            <a:xfrm>
              <a:off x="5159213" y="322808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f</a:t>
              </a:r>
              <a:endParaRPr lang="fr-FR" sz="600" dirty="0" smtClean="0"/>
            </a:p>
          </p:txBody>
        </p:sp>
        <p:cxnSp>
          <p:nvCxnSpPr>
            <p:cNvPr id="231" name="Connecteur droit 230"/>
            <p:cNvCxnSpPr/>
            <p:nvPr/>
          </p:nvCxnSpPr>
          <p:spPr>
            <a:xfrm flipH="1">
              <a:off x="3928876" y="4152440"/>
              <a:ext cx="99082" cy="1147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Connecteur droit avec flèche 231"/>
            <p:cNvCxnSpPr/>
            <p:nvPr/>
          </p:nvCxnSpPr>
          <p:spPr>
            <a:xfrm>
              <a:off x="5810176" y="3987819"/>
              <a:ext cx="322106" cy="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" name="ZoneTexte 232"/>
            <p:cNvSpPr txBox="1"/>
            <p:nvPr/>
          </p:nvSpPr>
          <p:spPr>
            <a:xfrm>
              <a:off x="5836902" y="3978275"/>
              <a:ext cx="28565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Tz</a:t>
              </a:r>
              <a:r>
                <a:rPr lang="fr-FR" sz="500" dirty="0" smtClean="0"/>
                <a:t>p</a:t>
              </a:r>
            </a:p>
          </p:txBody>
        </p:sp>
        <p:sp>
          <p:nvSpPr>
            <p:cNvPr id="234" name="Accolade fermante 233"/>
            <p:cNvSpPr/>
            <p:nvPr/>
          </p:nvSpPr>
          <p:spPr>
            <a:xfrm rot="5400000">
              <a:off x="6783421" y="3702357"/>
              <a:ext cx="182736" cy="153932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6449706" y="4537985"/>
              <a:ext cx="831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Goniomètre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 rot="16200000">
              <a:off x="4791951" y="2849555"/>
              <a:ext cx="237244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600" dirty="0" smtClean="0"/>
                <a:t>100mm</a:t>
              </a:r>
            </a:p>
          </p:txBody>
        </p:sp>
        <p:cxnSp>
          <p:nvCxnSpPr>
            <p:cNvPr id="237" name="Connecteur droit avec flèche 236"/>
            <p:cNvCxnSpPr/>
            <p:nvPr/>
          </p:nvCxnSpPr>
          <p:spPr>
            <a:xfrm>
              <a:off x="6797367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>
              <a:stCxn id="240" idx="1"/>
            </p:cNvCxnSpPr>
            <p:nvPr/>
          </p:nvCxnSpPr>
          <p:spPr>
            <a:xfrm>
              <a:off x="5495046" y="2083256"/>
              <a:ext cx="0" cy="5646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avec flèche 238"/>
            <p:cNvCxnSpPr/>
            <p:nvPr/>
          </p:nvCxnSpPr>
          <p:spPr>
            <a:xfrm>
              <a:off x="5483414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ZoneTexte 239"/>
            <p:cNvSpPr txBox="1"/>
            <p:nvPr/>
          </p:nvSpPr>
          <p:spPr>
            <a:xfrm>
              <a:off x="5495046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41" name="Connecteur droit avec flèche 240"/>
            <p:cNvCxnSpPr/>
            <p:nvPr/>
          </p:nvCxnSpPr>
          <p:spPr>
            <a:xfrm flipV="1">
              <a:off x="4404096" y="3928555"/>
              <a:ext cx="331537" cy="153018"/>
            </a:xfrm>
            <a:prstGeom prst="straightConnector1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4569865" y="1669683"/>
              <a:ext cx="0" cy="107986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avec flèche 242"/>
            <p:cNvCxnSpPr/>
            <p:nvPr/>
          </p:nvCxnSpPr>
          <p:spPr>
            <a:xfrm>
              <a:off x="4569866" y="1751288"/>
              <a:ext cx="163090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ZoneTexte 243"/>
            <p:cNvSpPr txBox="1"/>
            <p:nvPr/>
          </p:nvSpPr>
          <p:spPr>
            <a:xfrm>
              <a:off x="4569865" y="1542725"/>
              <a:ext cx="16277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4" y="1701049"/>
            <a:ext cx="1916819" cy="4415294"/>
          </a:xfrm>
          <a:prstGeom prst="rect">
            <a:avLst/>
          </a:prstGeom>
          <a:noFill/>
          <a:ln w="9525">
            <a:solidFill>
              <a:srgbClr val="00284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2551328" y="1979189"/>
            <a:ext cx="711860" cy="2375177"/>
          </a:xfrm>
          <a:prstGeom prst="rect">
            <a:avLst/>
          </a:prstGeom>
          <a:noFill/>
          <a:ln w="19050" cap="flat" cmpd="sng" algn="ctr">
            <a:solidFill>
              <a:srgbClr val="FF4747"/>
            </a:solidFill>
            <a:prstDash val="solid"/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8" name="Espace réservé du contenu 2"/>
          <p:cNvSpPr txBox="1">
            <a:spLocks/>
          </p:cNvSpPr>
          <p:nvPr/>
        </p:nvSpPr>
        <p:spPr bwMode="auto">
          <a:xfrm>
            <a:off x="333751" y="4293096"/>
            <a:ext cx="5762626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	</a:t>
            </a: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 STATUS OF SLIT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SYSTEM #2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endParaRPr lang="en-US" altLang="fr-FR" b="1" dirty="0">
              <a:solidFill>
                <a:srgbClr val="00449E"/>
              </a:solidFill>
              <a:latin typeface="Myriad Pro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263" name="Groupe 262"/>
          <p:cNvGrpSpPr/>
          <p:nvPr/>
        </p:nvGrpSpPr>
        <p:grpSpPr>
          <a:xfrm>
            <a:off x="1905083" y="4700959"/>
            <a:ext cx="2739609" cy="1311275"/>
            <a:chOff x="1832391" y="3620016"/>
            <a:chExt cx="2739609" cy="1311275"/>
          </a:xfrm>
        </p:grpSpPr>
        <p:sp>
          <p:nvSpPr>
            <p:cNvPr id="264" name="Rectangle à coins arrondis 263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5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2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e 130"/>
          <p:cNvGrpSpPr/>
          <p:nvPr/>
        </p:nvGrpSpPr>
        <p:grpSpPr>
          <a:xfrm>
            <a:off x="357250" y="1004798"/>
            <a:ext cx="8607238" cy="3641623"/>
            <a:chOff x="1089939" y="1542725"/>
            <a:chExt cx="7661474" cy="3241481"/>
          </a:xfrm>
        </p:grpSpPr>
        <p:cxnSp>
          <p:nvCxnSpPr>
            <p:cNvPr id="132" name="Connecteur droit 131"/>
            <p:cNvCxnSpPr/>
            <p:nvPr/>
          </p:nvCxnSpPr>
          <p:spPr>
            <a:xfrm>
              <a:off x="4037826" y="3985769"/>
              <a:ext cx="105919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flipV="1">
              <a:off x="4057650" y="3062379"/>
              <a:ext cx="342893" cy="9190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4578678" y="3050234"/>
              <a:ext cx="0" cy="935535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flipH="1" flipV="1">
              <a:off x="4744321" y="3062381"/>
              <a:ext cx="332504" cy="915894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/>
            <p:cNvCxnSpPr/>
            <p:nvPr/>
          </p:nvCxnSpPr>
          <p:spPr>
            <a:xfrm>
              <a:off x="4359255" y="3062378"/>
              <a:ext cx="42122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ZoneTexte 261"/>
            <p:cNvSpPr txBox="1"/>
            <p:nvPr/>
          </p:nvSpPr>
          <p:spPr>
            <a:xfrm>
              <a:off x="4152088" y="3524074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6 DDL</a:t>
              </a:r>
              <a:endParaRPr lang="fr-FR" sz="600" dirty="0"/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4654502" y="3781607"/>
              <a:ext cx="3161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m</a:t>
              </a:r>
              <a:endParaRPr lang="fr-FR" sz="600" dirty="0" smtClean="0"/>
            </a:p>
          </p:txBody>
        </p:sp>
        <p:grpSp>
          <p:nvGrpSpPr>
            <p:cNvPr id="264" name="Groupe 263"/>
            <p:cNvGrpSpPr/>
            <p:nvPr/>
          </p:nvGrpSpPr>
          <p:grpSpPr>
            <a:xfrm>
              <a:off x="5657598" y="3096821"/>
              <a:ext cx="1059190" cy="859245"/>
              <a:chOff x="4037826" y="3126524"/>
              <a:chExt cx="1059190" cy="859245"/>
            </a:xfrm>
          </p:grpSpPr>
          <p:cxnSp>
            <p:nvCxnSpPr>
              <p:cNvPr id="374" name="Connecteur droit 373"/>
              <p:cNvCxnSpPr/>
              <p:nvPr/>
            </p:nvCxnSpPr>
            <p:spPr>
              <a:xfrm>
                <a:off x="4037826" y="3985769"/>
                <a:ext cx="105919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5" name="Connecteur droit 374"/>
              <p:cNvCxnSpPr/>
              <p:nvPr/>
            </p:nvCxnSpPr>
            <p:spPr>
              <a:xfrm flipV="1">
                <a:off x="4057650" y="3126524"/>
                <a:ext cx="318961" cy="854927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6" name="Connecteur droit 375"/>
              <p:cNvCxnSpPr/>
              <p:nvPr/>
            </p:nvCxnSpPr>
            <p:spPr>
              <a:xfrm>
                <a:off x="4578678" y="3126524"/>
                <a:ext cx="0" cy="859245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7" name="Connecteur droit 376"/>
              <p:cNvCxnSpPr/>
              <p:nvPr/>
            </p:nvCxnSpPr>
            <p:spPr>
              <a:xfrm flipH="1" flipV="1">
                <a:off x="4767608" y="3126524"/>
                <a:ext cx="309217" cy="851752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377"/>
              <p:cNvCxnSpPr/>
              <p:nvPr/>
            </p:nvCxnSpPr>
            <p:spPr>
              <a:xfrm>
                <a:off x="4359255" y="3126524"/>
                <a:ext cx="42122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79" name="ZoneTexte 378"/>
              <p:cNvSpPr txBox="1"/>
              <p:nvPr/>
            </p:nvSpPr>
            <p:spPr>
              <a:xfrm>
                <a:off x="4152088" y="3524074"/>
                <a:ext cx="36901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dirty="0" smtClean="0"/>
                  <a:t>6 DDL</a:t>
                </a:r>
                <a:endParaRPr lang="fr-FR" sz="600" dirty="0"/>
              </a:p>
            </p:txBody>
          </p:sp>
        </p:grpSp>
        <p:cxnSp>
          <p:nvCxnSpPr>
            <p:cNvPr id="265" name="Connecteur droit 264"/>
            <p:cNvCxnSpPr/>
            <p:nvPr/>
          </p:nvCxnSpPr>
          <p:spPr>
            <a:xfrm flipV="1">
              <a:off x="5553849" y="3401958"/>
              <a:ext cx="0" cy="560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/>
            <p:cNvSpPr/>
            <p:nvPr/>
          </p:nvSpPr>
          <p:spPr>
            <a:xfrm>
              <a:off x="5488025" y="3960079"/>
              <a:ext cx="2236551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7399236" y="2800685"/>
              <a:ext cx="195022" cy="11603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959817" y="4005064"/>
              <a:ext cx="3887030" cy="147372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1974639" y="2623210"/>
              <a:ext cx="624069" cy="25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974639" y="1551026"/>
              <a:ext cx="624069" cy="10721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1" name="Connecteur droit avec flèche 270"/>
            <p:cNvCxnSpPr/>
            <p:nvPr/>
          </p:nvCxnSpPr>
          <p:spPr>
            <a:xfrm>
              <a:off x="6196719" y="1751288"/>
              <a:ext cx="129232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ZoneTexte 271"/>
            <p:cNvSpPr txBox="1"/>
            <p:nvPr/>
          </p:nvSpPr>
          <p:spPr>
            <a:xfrm>
              <a:off x="6196718" y="1542725"/>
              <a:ext cx="1302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801962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4" name="Connecteur droit 273"/>
            <p:cNvCxnSpPr/>
            <p:nvPr/>
          </p:nvCxnSpPr>
          <p:spPr>
            <a:xfrm flipV="1">
              <a:off x="2816434" y="2576644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Rectangle 274"/>
            <p:cNvSpPr/>
            <p:nvPr/>
          </p:nvSpPr>
          <p:spPr>
            <a:xfrm>
              <a:off x="1974639" y="2873419"/>
              <a:ext cx="624069" cy="1279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1820490" y="2640268"/>
              <a:ext cx="1226768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989386" y="2560836"/>
              <a:ext cx="58507" cy="3748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8" name="Connecteur droit 277"/>
            <p:cNvCxnSpPr/>
            <p:nvPr/>
          </p:nvCxnSpPr>
          <p:spPr>
            <a:xfrm>
              <a:off x="1446286" y="4152436"/>
              <a:ext cx="3794208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cteur droit 278"/>
            <p:cNvCxnSpPr/>
            <p:nvPr/>
          </p:nvCxnSpPr>
          <p:spPr>
            <a:xfrm flipH="1" flipV="1">
              <a:off x="2738425" y="2568261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Groupe 279"/>
            <p:cNvGrpSpPr/>
            <p:nvPr/>
          </p:nvGrpSpPr>
          <p:grpSpPr>
            <a:xfrm>
              <a:off x="2644117" y="2852205"/>
              <a:ext cx="344634" cy="1300233"/>
              <a:chOff x="887502" y="3064872"/>
              <a:chExt cx="318124" cy="1300233"/>
            </a:xfrm>
          </p:grpSpPr>
          <p:cxnSp>
            <p:nvCxnSpPr>
              <p:cNvPr id="368" name="Connecteur droit 367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9" name="Groupe 368"/>
              <p:cNvGrpSpPr/>
              <p:nvPr/>
            </p:nvGrpSpPr>
            <p:grpSpPr>
              <a:xfrm>
                <a:off x="899592" y="3064872"/>
                <a:ext cx="306034" cy="1300233"/>
                <a:chOff x="899592" y="3064872"/>
                <a:chExt cx="306034" cy="1300233"/>
              </a:xfrm>
            </p:grpSpPr>
            <p:cxnSp>
              <p:nvCxnSpPr>
                <p:cNvPr id="370" name="Connecteur droit 369"/>
                <p:cNvCxnSpPr/>
                <p:nvPr/>
              </p:nvCxnSpPr>
              <p:spPr>
                <a:xfrm flipV="1">
                  <a:off x="1046564" y="3064872"/>
                  <a:ext cx="0" cy="1300233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1" name="Groupe 370"/>
                <p:cNvGrpSpPr/>
                <p:nvPr/>
              </p:nvGrpSpPr>
              <p:grpSpPr>
                <a:xfrm>
                  <a:off x="899592" y="3778179"/>
                  <a:ext cx="306034" cy="360040"/>
                  <a:chOff x="899592" y="3958199"/>
                  <a:chExt cx="306034" cy="360040"/>
                </a:xfrm>
              </p:grpSpPr>
              <p:cxnSp>
                <p:nvCxnSpPr>
                  <p:cNvPr id="372" name="Connecteur droit avec flèche 371"/>
                  <p:cNvCxnSpPr/>
                  <p:nvPr/>
                </p:nvCxnSpPr>
                <p:spPr>
                  <a:xfrm flipV="1">
                    <a:off x="1046564" y="3958199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Connecteur droit avec flèche 372"/>
                  <p:cNvCxnSpPr/>
                  <p:nvPr/>
                </p:nvCxnSpPr>
                <p:spPr>
                  <a:xfrm flipV="1">
                    <a:off x="899592" y="4055951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81" name="Groupe 280"/>
            <p:cNvGrpSpPr/>
            <p:nvPr/>
          </p:nvGrpSpPr>
          <p:grpSpPr>
            <a:xfrm>
              <a:off x="3182913" y="3016512"/>
              <a:ext cx="344634" cy="1135928"/>
              <a:chOff x="887502" y="3087187"/>
              <a:chExt cx="318124" cy="1277919"/>
            </a:xfrm>
          </p:grpSpPr>
          <p:cxnSp>
            <p:nvCxnSpPr>
              <p:cNvPr id="362" name="Connecteur droit 361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Groupe 362"/>
              <p:cNvGrpSpPr/>
              <p:nvPr/>
            </p:nvGrpSpPr>
            <p:grpSpPr>
              <a:xfrm>
                <a:off x="899592" y="3087187"/>
                <a:ext cx="306034" cy="1277919"/>
                <a:chOff x="899592" y="3087187"/>
                <a:chExt cx="306034" cy="1277919"/>
              </a:xfrm>
            </p:grpSpPr>
            <p:cxnSp>
              <p:nvCxnSpPr>
                <p:cNvPr id="364" name="Connecteur droit 363"/>
                <p:cNvCxnSpPr/>
                <p:nvPr/>
              </p:nvCxnSpPr>
              <p:spPr>
                <a:xfrm flipV="1">
                  <a:off x="1046564" y="3087187"/>
                  <a:ext cx="0" cy="1277919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5" name="Groupe 364"/>
                <p:cNvGrpSpPr/>
                <p:nvPr/>
              </p:nvGrpSpPr>
              <p:grpSpPr>
                <a:xfrm>
                  <a:off x="899592" y="3717032"/>
                  <a:ext cx="306034" cy="360040"/>
                  <a:chOff x="899592" y="3897052"/>
                  <a:chExt cx="306034" cy="360040"/>
                </a:xfrm>
              </p:grpSpPr>
              <p:cxnSp>
                <p:nvCxnSpPr>
                  <p:cNvPr id="366" name="Connecteur droit avec flèche 365"/>
                  <p:cNvCxnSpPr/>
                  <p:nvPr/>
                </p:nvCxnSpPr>
                <p:spPr>
                  <a:xfrm flipV="1">
                    <a:off x="1046564" y="3897052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Connecteur droit avec flèche 366"/>
                  <p:cNvCxnSpPr/>
                  <p:nvPr/>
                </p:nvCxnSpPr>
                <p:spPr>
                  <a:xfrm flipV="1">
                    <a:off x="899592" y="3994804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82" name="Rectangle 281"/>
            <p:cNvSpPr/>
            <p:nvPr/>
          </p:nvSpPr>
          <p:spPr>
            <a:xfrm>
              <a:off x="3182913" y="2496253"/>
              <a:ext cx="344634" cy="504056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3" name="ZoneTexte 282"/>
            <p:cNvSpPr txBox="1"/>
            <p:nvPr/>
          </p:nvSpPr>
          <p:spPr>
            <a:xfrm>
              <a:off x="2699574" y="4199406"/>
              <a:ext cx="4980044" cy="23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              2                 3                4a  4b                             5                       6                         7               8</a:t>
              </a:r>
              <a:endPara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4037825" y="2434372"/>
              <a:ext cx="1104607" cy="6158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Rectangle 284"/>
            <p:cNvSpPr/>
            <p:nvPr/>
          </p:nvSpPr>
          <p:spPr>
            <a:xfrm flipH="1">
              <a:off x="3959817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Rectangle 285"/>
            <p:cNvSpPr/>
            <p:nvPr/>
          </p:nvSpPr>
          <p:spPr>
            <a:xfrm flipH="1">
              <a:off x="5142433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7" name="Connecteur droit avec flèche 286"/>
            <p:cNvCxnSpPr/>
            <p:nvPr/>
          </p:nvCxnSpPr>
          <p:spPr>
            <a:xfrm flipV="1">
              <a:off x="1369836" y="1935072"/>
              <a:ext cx="331537" cy="13601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avec flèche 287"/>
            <p:cNvCxnSpPr/>
            <p:nvPr/>
          </p:nvCxnSpPr>
          <p:spPr>
            <a:xfrm flipV="1">
              <a:off x="1369836" y="1719048"/>
              <a:ext cx="0" cy="35204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avec flèche 288"/>
            <p:cNvCxnSpPr/>
            <p:nvPr/>
          </p:nvCxnSpPr>
          <p:spPr>
            <a:xfrm>
              <a:off x="1369836" y="2071088"/>
              <a:ext cx="39004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ZoneTexte 289"/>
            <p:cNvSpPr txBox="1"/>
            <p:nvPr/>
          </p:nvSpPr>
          <p:spPr>
            <a:xfrm>
              <a:off x="1431835" y="1744804"/>
              <a:ext cx="242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x</a:t>
              </a:r>
              <a:endParaRPr lang="fr-FR" sz="1050" dirty="0"/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1155336" y="1588243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y</a:t>
              </a:r>
              <a:endParaRPr lang="fr-FR" sz="1050" dirty="0"/>
            </a:p>
          </p:txBody>
        </p:sp>
        <p:sp>
          <p:nvSpPr>
            <p:cNvPr id="292" name="ZoneTexte 291"/>
            <p:cNvSpPr txBox="1"/>
            <p:nvPr/>
          </p:nvSpPr>
          <p:spPr>
            <a:xfrm>
              <a:off x="1626857" y="2049582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z</a:t>
              </a:r>
              <a:endParaRPr lang="fr-FR" sz="1050" dirty="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6795129" y="2677950"/>
              <a:ext cx="1847744" cy="1227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80196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5" name="Connecteur droit avec flèche 294"/>
            <p:cNvCxnSpPr/>
            <p:nvPr/>
          </p:nvCxnSpPr>
          <p:spPr>
            <a:xfrm flipV="1">
              <a:off x="1574087" y="2748280"/>
              <a:ext cx="0" cy="14041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ZoneTexte 295"/>
            <p:cNvSpPr txBox="1"/>
            <p:nvPr/>
          </p:nvSpPr>
          <p:spPr>
            <a:xfrm rot="16200000">
              <a:off x="1039072" y="3263457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1125mm</a:t>
              </a: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1089939" y="2496252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C00000"/>
                  </a:solidFill>
                </a:rPr>
                <a:t>RX</a:t>
              </a:r>
              <a:endParaRPr lang="fr-FR" sz="1050" dirty="0">
                <a:solidFill>
                  <a:srgbClr val="C00000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879732" y="2856293"/>
              <a:ext cx="49529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855868" y="2895721"/>
              <a:ext cx="97257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3867879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704511" y="2850561"/>
              <a:ext cx="59972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680899" y="2896319"/>
              <a:ext cx="107196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3551621" y="2634111"/>
              <a:ext cx="316258" cy="216394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4" name="Connecteur droit avec flèche 303"/>
            <p:cNvCxnSpPr>
              <a:stCxn id="299" idx="2"/>
            </p:cNvCxnSpPr>
            <p:nvPr/>
          </p:nvCxnSpPr>
          <p:spPr>
            <a:xfrm>
              <a:off x="2904496" y="2941439"/>
              <a:ext cx="0" cy="18247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avec flèche 304"/>
            <p:cNvCxnSpPr/>
            <p:nvPr/>
          </p:nvCxnSpPr>
          <p:spPr>
            <a:xfrm>
              <a:off x="3734497" y="2941439"/>
              <a:ext cx="0" cy="18466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/>
            <p:cNvCxnSpPr>
              <a:stCxn id="272" idx="1"/>
            </p:cNvCxnSpPr>
            <p:nvPr/>
          </p:nvCxnSpPr>
          <p:spPr>
            <a:xfrm>
              <a:off x="6196718" y="1669683"/>
              <a:ext cx="0" cy="1488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ZoneTexte 306"/>
            <p:cNvSpPr txBox="1"/>
            <p:nvPr/>
          </p:nvSpPr>
          <p:spPr>
            <a:xfrm>
              <a:off x="3389315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308" name="ZoneTexte 307"/>
            <p:cNvSpPr txBox="1"/>
            <p:nvPr/>
          </p:nvSpPr>
          <p:spPr>
            <a:xfrm>
              <a:off x="2816434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309" name="ZoneTexte 308"/>
            <p:cNvSpPr txBox="1"/>
            <p:nvPr/>
          </p:nvSpPr>
          <p:spPr>
            <a:xfrm>
              <a:off x="2565920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3119605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820535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312" name="ZoneTexte 311"/>
            <p:cNvSpPr txBox="1"/>
            <p:nvPr/>
          </p:nvSpPr>
          <p:spPr>
            <a:xfrm>
              <a:off x="7670044" y="308253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Ry</a:t>
              </a:r>
              <a:r>
                <a:rPr lang="fr-FR" sz="500" dirty="0" smtClean="0"/>
                <a:t>g</a:t>
              </a:r>
              <a:endParaRPr lang="fr-FR" sz="600" dirty="0"/>
            </a:p>
            <a:p>
              <a:r>
                <a:rPr lang="fr-FR" sz="600" dirty="0" smtClean="0"/>
                <a:t>(centrée sur l’échantillon)</a:t>
              </a:r>
              <a:endParaRPr lang="fr-FR" sz="600" dirty="0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8205352" y="2539132"/>
              <a:ext cx="546061" cy="35718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4" name="Connecteur droit avec flèche 313"/>
            <p:cNvCxnSpPr/>
            <p:nvPr/>
          </p:nvCxnSpPr>
          <p:spPr>
            <a:xfrm>
              <a:off x="7348024" y="2729334"/>
              <a:ext cx="8573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ZoneTexte 314"/>
            <p:cNvSpPr txBox="1"/>
            <p:nvPr/>
          </p:nvSpPr>
          <p:spPr>
            <a:xfrm>
              <a:off x="7660700" y="2535994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g</a:t>
              </a:r>
              <a:endParaRPr lang="fr-FR" sz="600" dirty="0"/>
            </a:p>
          </p:txBody>
        </p:sp>
        <p:pic>
          <p:nvPicPr>
            <p:cNvPr id="316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255" y="3034811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" name="Rectangle 316"/>
            <p:cNvSpPr/>
            <p:nvPr/>
          </p:nvSpPr>
          <p:spPr>
            <a:xfrm>
              <a:off x="7404846" y="2964575"/>
              <a:ext cx="189412" cy="1939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318" name="Connecteur droit 317"/>
            <p:cNvCxnSpPr>
              <a:stCxn id="272" idx="3"/>
            </p:cNvCxnSpPr>
            <p:nvPr/>
          </p:nvCxnSpPr>
          <p:spPr>
            <a:xfrm>
              <a:off x="7499551" y="1669683"/>
              <a:ext cx="0" cy="19691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avec flèche 318"/>
            <p:cNvCxnSpPr/>
            <p:nvPr/>
          </p:nvCxnSpPr>
          <p:spPr>
            <a:xfrm>
              <a:off x="7501573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>
              <a:stCxn id="273" idx="1"/>
            </p:cNvCxnSpPr>
            <p:nvPr/>
          </p:nvCxnSpPr>
          <p:spPr>
            <a:xfrm>
              <a:off x="6801962" y="2083256"/>
              <a:ext cx="0" cy="6027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>
              <a:stCxn id="345" idx="3"/>
            </p:cNvCxnSpPr>
            <p:nvPr/>
          </p:nvCxnSpPr>
          <p:spPr>
            <a:xfrm>
              <a:off x="8194143" y="2079409"/>
              <a:ext cx="0" cy="51139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ZoneTexte 321"/>
            <p:cNvSpPr txBox="1"/>
            <p:nvPr/>
          </p:nvSpPr>
          <p:spPr>
            <a:xfrm>
              <a:off x="1974639" y="2060776"/>
              <a:ext cx="624068" cy="3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</a:rPr>
                <a:t>Igloo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wall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323" name="Bouée 322"/>
            <p:cNvSpPr/>
            <p:nvPr/>
          </p:nvSpPr>
          <p:spPr>
            <a:xfrm>
              <a:off x="6171001" y="2720661"/>
              <a:ext cx="51436" cy="47479"/>
            </a:xfrm>
            <a:prstGeom prst="donut">
              <a:avLst>
                <a:gd name="adj" fmla="val 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24" name="ZoneTexte 323"/>
            <p:cNvSpPr txBox="1"/>
            <p:nvPr/>
          </p:nvSpPr>
          <p:spPr>
            <a:xfrm>
              <a:off x="6177370" y="2350666"/>
              <a:ext cx="404088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700" dirty="0" smtClean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Sample</a:t>
              </a:r>
              <a:endParaRPr lang="fr-FR" sz="700" dirty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origin</a:t>
              </a:r>
              <a:endParaRPr lang="fr-FR" sz="700" dirty="0">
                <a:solidFill>
                  <a:srgbClr val="C00000"/>
                </a:solidFill>
              </a:endParaRPr>
            </a:p>
          </p:txBody>
        </p:sp>
        <p:cxnSp>
          <p:nvCxnSpPr>
            <p:cNvPr id="325" name="Connecteur droit avec flèche 324"/>
            <p:cNvCxnSpPr/>
            <p:nvPr/>
          </p:nvCxnSpPr>
          <p:spPr>
            <a:xfrm>
              <a:off x="3014477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avec flèche 325"/>
            <p:cNvCxnSpPr/>
            <p:nvPr/>
          </p:nvCxnSpPr>
          <p:spPr>
            <a:xfrm>
              <a:off x="3883076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avec flèche 326"/>
            <p:cNvCxnSpPr/>
            <p:nvPr/>
          </p:nvCxnSpPr>
          <p:spPr>
            <a:xfrm>
              <a:off x="3117851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avec flèche 327"/>
            <p:cNvCxnSpPr/>
            <p:nvPr/>
          </p:nvCxnSpPr>
          <p:spPr>
            <a:xfrm>
              <a:off x="3014477" y="2154413"/>
              <a:ext cx="2166960" cy="0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avec flèche 328"/>
            <p:cNvCxnSpPr/>
            <p:nvPr/>
          </p:nvCxnSpPr>
          <p:spPr>
            <a:xfrm flipV="1">
              <a:off x="3477437" y="2050761"/>
              <a:ext cx="0" cy="103654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headEnd type="diamond" w="sm" len="sm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ZoneTexte 329"/>
            <p:cNvSpPr txBox="1"/>
            <p:nvPr/>
          </p:nvSpPr>
          <p:spPr>
            <a:xfrm>
              <a:off x="3215855" y="1875609"/>
              <a:ext cx="705157" cy="178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>
                  <a:solidFill>
                    <a:schemeClr val="accent2">
                      <a:lumMod val="75000"/>
                    </a:schemeClr>
                  </a:solidFill>
                </a:rPr>
                <a:t>Kapton </a:t>
              </a:r>
              <a:r>
                <a:rPr lang="fr-FR" sz="700" dirty="0" err="1" smtClean="0">
                  <a:solidFill>
                    <a:schemeClr val="accent2">
                      <a:lumMod val="75000"/>
                    </a:schemeClr>
                  </a:solidFill>
                </a:rPr>
                <a:t>windows</a:t>
              </a:r>
              <a:endParaRPr lang="fr-FR" sz="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31" name="Connecteur droit avec flèche 330"/>
            <p:cNvCxnSpPr/>
            <p:nvPr/>
          </p:nvCxnSpPr>
          <p:spPr>
            <a:xfrm>
              <a:off x="3984287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avec flèche 331"/>
            <p:cNvCxnSpPr/>
            <p:nvPr/>
          </p:nvCxnSpPr>
          <p:spPr>
            <a:xfrm>
              <a:off x="5181438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974639" y="4152439"/>
              <a:ext cx="0" cy="177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 flipH="1">
              <a:off x="1184045" y="4330211"/>
              <a:ext cx="790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Rectangle 334"/>
            <p:cNvSpPr/>
            <p:nvPr/>
          </p:nvSpPr>
          <p:spPr>
            <a:xfrm>
              <a:off x="3104591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3549581" y="2588896"/>
              <a:ext cx="59972" cy="306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7" name="ZoneTexte 336"/>
            <p:cNvSpPr txBox="1"/>
            <p:nvPr/>
          </p:nvSpPr>
          <p:spPr>
            <a:xfrm>
              <a:off x="6600362" y="3616407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Ry</a:t>
              </a:r>
              <a:r>
                <a:rPr lang="fr-FR" sz="500" dirty="0" smtClean="0"/>
                <a:t>p</a:t>
              </a:r>
            </a:p>
            <a:p>
              <a:pPr algn="ctr"/>
              <a:r>
                <a:rPr lang="fr-FR" sz="600" dirty="0" smtClean="0"/>
                <a:t>(centrée sur PI Mono)</a:t>
              </a:r>
              <a:endParaRPr lang="fr-FR" sz="700" dirty="0"/>
            </a:p>
          </p:txBody>
        </p:sp>
        <p:pic>
          <p:nvPicPr>
            <p:cNvPr id="338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25" y="3864163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9" name="ZoneTexte 338"/>
            <p:cNvSpPr txBox="1"/>
            <p:nvPr/>
          </p:nvSpPr>
          <p:spPr>
            <a:xfrm>
              <a:off x="4460439" y="2581251"/>
              <a:ext cx="447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>
                  <a:solidFill>
                    <a:sysClr val="windowText" lastClr="000000"/>
                  </a:solidFill>
                </a:rPr>
                <a:t>   PI Mono</a:t>
              </a:r>
            </a:p>
            <a:p>
              <a:r>
                <a:rPr lang="fr-FR" sz="500" b="1" dirty="0" smtClean="0"/>
                <a:t>X</a:t>
              </a:r>
              <a:endParaRPr lang="fr-FR" sz="500" b="1" dirty="0"/>
            </a:p>
          </p:txBody>
        </p:sp>
        <p:cxnSp>
          <p:nvCxnSpPr>
            <p:cNvPr id="340" name="Connecteur droit 339"/>
            <p:cNvCxnSpPr>
              <a:stCxn id="293" idx="1"/>
            </p:cNvCxnSpPr>
            <p:nvPr/>
          </p:nvCxnSpPr>
          <p:spPr>
            <a:xfrm flipH="1">
              <a:off x="1184045" y="2739318"/>
              <a:ext cx="5611084" cy="2985"/>
            </a:xfrm>
            <a:prstGeom prst="line">
              <a:avLst/>
            </a:prstGeom>
            <a:ln w="31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 flipV="1">
              <a:off x="5394039" y="2926556"/>
              <a:ext cx="0" cy="47852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Rectangle 341"/>
            <p:cNvSpPr/>
            <p:nvPr/>
          </p:nvSpPr>
          <p:spPr>
            <a:xfrm>
              <a:off x="5313040" y="2581251"/>
              <a:ext cx="161998" cy="334060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3" name="Connecteur droit 342"/>
            <p:cNvCxnSpPr/>
            <p:nvPr/>
          </p:nvCxnSpPr>
          <p:spPr>
            <a:xfrm flipH="1">
              <a:off x="5385048" y="3405075"/>
              <a:ext cx="17755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avec flèche 343"/>
            <p:cNvCxnSpPr/>
            <p:nvPr/>
          </p:nvCxnSpPr>
          <p:spPr>
            <a:xfrm>
              <a:off x="4999610" y="2742303"/>
              <a:ext cx="0" cy="30793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ZoneTexte 344"/>
            <p:cNvSpPr txBox="1"/>
            <p:nvPr/>
          </p:nvSpPr>
          <p:spPr>
            <a:xfrm>
              <a:off x="7499552" y="1956298"/>
              <a:ext cx="694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46" name="Connecteur droit avec flèche 345"/>
            <p:cNvCxnSpPr/>
            <p:nvPr/>
          </p:nvCxnSpPr>
          <p:spPr>
            <a:xfrm>
              <a:off x="5283200" y="3221033"/>
              <a:ext cx="22225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ZoneTexte 346"/>
            <p:cNvSpPr txBox="1"/>
            <p:nvPr/>
          </p:nvSpPr>
          <p:spPr>
            <a:xfrm>
              <a:off x="5159213" y="322808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f</a:t>
              </a:r>
              <a:endParaRPr lang="fr-FR" sz="600" dirty="0" smtClean="0"/>
            </a:p>
          </p:txBody>
        </p:sp>
        <p:cxnSp>
          <p:nvCxnSpPr>
            <p:cNvPr id="348" name="Connecteur droit 347"/>
            <p:cNvCxnSpPr/>
            <p:nvPr/>
          </p:nvCxnSpPr>
          <p:spPr>
            <a:xfrm flipH="1">
              <a:off x="3928876" y="4152440"/>
              <a:ext cx="99082" cy="1147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9" name="Connecteur droit avec flèche 348"/>
            <p:cNvCxnSpPr/>
            <p:nvPr/>
          </p:nvCxnSpPr>
          <p:spPr>
            <a:xfrm>
              <a:off x="5810176" y="3987819"/>
              <a:ext cx="322106" cy="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0" name="ZoneTexte 349"/>
            <p:cNvSpPr txBox="1"/>
            <p:nvPr/>
          </p:nvSpPr>
          <p:spPr>
            <a:xfrm>
              <a:off x="5836902" y="3978275"/>
              <a:ext cx="28565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Tz</a:t>
              </a:r>
              <a:r>
                <a:rPr lang="fr-FR" sz="500" dirty="0" smtClean="0"/>
                <a:t>p</a:t>
              </a:r>
            </a:p>
          </p:txBody>
        </p:sp>
        <p:sp>
          <p:nvSpPr>
            <p:cNvPr id="351" name="Accolade fermante 350"/>
            <p:cNvSpPr/>
            <p:nvPr/>
          </p:nvSpPr>
          <p:spPr>
            <a:xfrm rot="5400000">
              <a:off x="6783421" y="3702357"/>
              <a:ext cx="182736" cy="153932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2" name="ZoneTexte 351"/>
            <p:cNvSpPr txBox="1"/>
            <p:nvPr/>
          </p:nvSpPr>
          <p:spPr>
            <a:xfrm>
              <a:off x="6449706" y="4537985"/>
              <a:ext cx="831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Goniomètre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3" name="ZoneTexte 352"/>
            <p:cNvSpPr txBox="1"/>
            <p:nvPr/>
          </p:nvSpPr>
          <p:spPr>
            <a:xfrm rot="16200000">
              <a:off x="4791951" y="2849555"/>
              <a:ext cx="237244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600" dirty="0" smtClean="0"/>
                <a:t>100mm</a:t>
              </a:r>
            </a:p>
          </p:txBody>
        </p:sp>
        <p:cxnSp>
          <p:nvCxnSpPr>
            <p:cNvPr id="354" name="Connecteur droit avec flèche 353"/>
            <p:cNvCxnSpPr/>
            <p:nvPr/>
          </p:nvCxnSpPr>
          <p:spPr>
            <a:xfrm>
              <a:off x="6797367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>
              <a:stCxn id="357" idx="1"/>
            </p:cNvCxnSpPr>
            <p:nvPr/>
          </p:nvCxnSpPr>
          <p:spPr>
            <a:xfrm>
              <a:off x="5495046" y="2083256"/>
              <a:ext cx="0" cy="5646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avec flèche 355"/>
            <p:cNvCxnSpPr/>
            <p:nvPr/>
          </p:nvCxnSpPr>
          <p:spPr>
            <a:xfrm>
              <a:off x="5483414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ZoneTexte 356"/>
            <p:cNvSpPr txBox="1"/>
            <p:nvPr/>
          </p:nvSpPr>
          <p:spPr>
            <a:xfrm>
              <a:off x="5495046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58" name="Connecteur droit avec flèche 357"/>
            <p:cNvCxnSpPr/>
            <p:nvPr/>
          </p:nvCxnSpPr>
          <p:spPr>
            <a:xfrm flipV="1">
              <a:off x="4404096" y="3928555"/>
              <a:ext cx="331537" cy="153018"/>
            </a:xfrm>
            <a:prstGeom prst="straightConnector1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4569865" y="1669683"/>
              <a:ext cx="0" cy="107986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avec flèche 359"/>
            <p:cNvCxnSpPr/>
            <p:nvPr/>
          </p:nvCxnSpPr>
          <p:spPr>
            <a:xfrm>
              <a:off x="4569866" y="1751288"/>
              <a:ext cx="163090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ZoneTexte 360"/>
            <p:cNvSpPr txBox="1"/>
            <p:nvPr/>
          </p:nvSpPr>
          <p:spPr>
            <a:xfrm>
              <a:off x="4569865" y="1542725"/>
              <a:ext cx="16277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36" name="Rectangle 135"/>
          <p:cNvSpPr/>
          <p:nvPr/>
        </p:nvSpPr>
        <p:spPr>
          <a:xfrm>
            <a:off x="3495183" y="1014124"/>
            <a:ext cx="5365952" cy="3022401"/>
          </a:xfrm>
          <a:prstGeom prst="rect">
            <a:avLst/>
          </a:prstGeom>
          <a:noFill/>
          <a:ln w="19050" cap="flat" cmpd="sng" algn="ctr">
            <a:solidFill>
              <a:srgbClr val="FF4747"/>
            </a:solidFill>
            <a:prstDash val="solid"/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Espace réservé du contenu 2"/>
          <p:cNvSpPr txBox="1">
            <a:spLocks/>
          </p:cNvSpPr>
          <p:nvPr/>
        </p:nvSpPr>
        <p:spPr bwMode="auto">
          <a:xfrm>
            <a:off x="323850" y="4293096"/>
            <a:ext cx="6230724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	</a:t>
            </a: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 STATUS OF GRANIT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TABLE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1" name="Rectangle à coins arrondis 140"/>
          <p:cNvSpPr/>
          <p:nvPr/>
        </p:nvSpPr>
        <p:spPr>
          <a:xfrm rot="21245055">
            <a:off x="1987461" y="5393392"/>
            <a:ext cx="2122229" cy="771912"/>
          </a:xfrm>
          <a:prstGeom prst="roundRect">
            <a:avLst/>
          </a:prstGeom>
          <a:ln>
            <a:solidFill>
              <a:srgbClr val="22AF0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fr-FR" sz="2400" b="1" dirty="0" err="1" smtClean="0">
                <a:solidFill>
                  <a:srgbClr val="22AF01"/>
                </a:solidFill>
              </a:rPr>
              <a:t>order</a:t>
            </a:r>
            <a:endParaRPr lang="en-US" altLang="fr-FR" sz="2400" b="1" dirty="0">
              <a:solidFill>
                <a:srgbClr val="22A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89" y="4632864"/>
            <a:ext cx="1703607" cy="131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jeantet.NEEL\Desktop\Screenshots pour AG 2018\306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"/>
          <a:stretch/>
        </p:blipFill>
        <p:spPr bwMode="auto">
          <a:xfrm>
            <a:off x="0" y="539527"/>
            <a:ext cx="9144000" cy="58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e 131"/>
          <p:cNvGrpSpPr/>
          <p:nvPr/>
        </p:nvGrpSpPr>
        <p:grpSpPr>
          <a:xfrm>
            <a:off x="357250" y="1004798"/>
            <a:ext cx="8607238" cy="3641623"/>
            <a:chOff x="1089939" y="1542725"/>
            <a:chExt cx="7661474" cy="3241481"/>
          </a:xfrm>
        </p:grpSpPr>
        <p:cxnSp>
          <p:nvCxnSpPr>
            <p:cNvPr id="133" name="Connecteur droit 132"/>
            <p:cNvCxnSpPr/>
            <p:nvPr/>
          </p:nvCxnSpPr>
          <p:spPr>
            <a:xfrm>
              <a:off x="4037826" y="3985769"/>
              <a:ext cx="105919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flipV="1">
              <a:off x="4057650" y="3062379"/>
              <a:ext cx="342893" cy="9190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>
              <a:off x="4578678" y="3050234"/>
              <a:ext cx="0" cy="935535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/>
            <p:cNvCxnSpPr/>
            <p:nvPr/>
          </p:nvCxnSpPr>
          <p:spPr>
            <a:xfrm flipH="1" flipV="1">
              <a:off x="4744321" y="3062381"/>
              <a:ext cx="332504" cy="915894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>
              <a:off x="4359255" y="3062378"/>
              <a:ext cx="42122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ZoneTexte 262"/>
            <p:cNvSpPr txBox="1"/>
            <p:nvPr/>
          </p:nvSpPr>
          <p:spPr>
            <a:xfrm>
              <a:off x="4152088" y="3524074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6 DDL</a:t>
              </a:r>
              <a:endParaRPr lang="fr-FR" sz="600" dirty="0"/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4654502" y="3781607"/>
              <a:ext cx="3161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m</a:t>
              </a:r>
              <a:endParaRPr lang="fr-FR" sz="600" dirty="0" smtClean="0"/>
            </a:p>
          </p:txBody>
        </p:sp>
        <p:grpSp>
          <p:nvGrpSpPr>
            <p:cNvPr id="265" name="Groupe 264"/>
            <p:cNvGrpSpPr/>
            <p:nvPr/>
          </p:nvGrpSpPr>
          <p:grpSpPr>
            <a:xfrm>
              <a:off x="5657598" y="3096821"/>
              <a:ext cx="1059190" cy="859245"/>
              <a:chOff x="4037826" y="3126524"/>
              <a:chExt cx="1059190" cy="859245"/>
            </a:xfrm>
          </p:grpSpPr>
          <p:cxnSp>
            <p:nvCxnSpPr>
              <p:cNvPr id="375" name="Connecteur droit 374"/>
              <p:cNvCxnSpPr/>
              <p:nvPr/>
            </p:nvCxnSpPr>
            <p:spPr>
              <a:xfrm>
                <a:off x="4037826" y="3985769"/>
                <a:ext cx="105919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6" name="Connecteur droit 375"/>
              <p:cNvCxnSpPr/>
              <p:nvPr/>
            </p:nvCxnSpPr>
            <p:spPr>
              <a:xfrm flipV="1">
                <a:off x="4057650" y="3126524"/>
                <a:ext cx="318961" cy="854927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7" name="Connecteur droit 376"/>
              <p:cNvCxnSpPr/>
              <p:nvPr/>
            </p:nvCxnSpPr>
            <p:spPr>
              <a:xfrm>
                <a:off x="4578678" y="3126524"/>
                <a:ext cx="0" cy="859245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377"/>
              <p:cNvCxnSpPr/>
              <p:nvPr/>
            </p:nvCxnSpPr>
            <p:spPr>
              <a:xfrm flipH="1" flipV="1">
                <a:off x="4767608" y="3126524"/>
                <a:ext cx="309217" cy="851752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378"/>
              <p:cNvCxnSpPr/>
              <p:nvPr/>
            </p:nvCxnSpPr>
            <p:spPr>
              <a:xfrm>
                <a:off x="4359255" y="3126524"/>
                <a:ext cx="421220" cy="0"/>
              </a:xfrm>
              <a:prstGeom prst="line">
                <a:avLst/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80" name="ZoneTexte 379"/>
              <p:cNvSpPr txBox="1"/>
              <p:nvPr/>
            </p:nvSpPr>
            <p:spPr>
              <a:xfrm>
                <a:off x="4152088" y="3524074"/>
                <a:ext cx="36901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dirty="0" smtClean="0"/>
                  <a:t>6 DDL</a:t>
                </a:r>
                <a:endParaRPr lang="fr-FR" sz="600" dirty="0"/>
              </a:p>
            </p:txBody>
          </p:sp>
        </p:grpSp>
        <p:cxnSp>
          <p:nvCxnSpPr>
            <p:cNvPr id="266" name="Connecteur droit 265"/>
            <p:cNvCxnSpPr/>
            <p:nvPr/>
          </p:nvCxnSpPr>
          <p:spPr>
            <a:xfrm flipV="1">
              <a:off x="5553849" y="3401958"/>
              <a:ext cx="0" cy="560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/>
            <p:cNvSpPr/>
            <p:nvPr/>
          </p:nvSpPr>
          <p:spPr>
            <a:xfrm>
              <a:off x="5488025" y="3960079"/>
              <a:ext cx="2236551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7399236" y="2800685"/>
              <a:ext cx="195022" cy="11603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959817" y="4005064"/>
              <a:ext cx="3887030" cy="147372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974639" y="2623210"/>
              <a:ext cx="624069" cy="25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1974639" y="1551026"/>
              <a:ext cx="624069" cy="10721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2" name="Connecteur droit avec flèche 271"/>
            <p:cNvCxnSpPr/>
            <p:nvPr/>
          </p:nvCxnSpPr>
          <p:spPr>
            <a:xfrm>
              <a:off x="6196719" y="1751288"/>
              <a:ext cx="1292323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ZoneTexte 272"/>
            <p:cNvSpPr txBox="1"/>
            <p:nvPr/>
          </p:nvSpPr>
          <p:spPr>
            <a:xfrm>
              <a:off x="6196718" y="1542725"/>
              <a:ext cx="1302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4" name="ZoneTexte 273"/>
            <p:cNvSpPr txBox="1"/>
            <p:nvPr/>
          </p:nvSpPr>
          <p:spPr>
            <a:xfrm>
              <a:off x="6801962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5" name="Connecteur droit 274"/>
            <p:cNvCxnSpPr/>
            <p:nvPr/>
          </p:nvCxnSpPr>
          <p:spPr>
            <a:xfrm flipV="1">
              <a:off x="2816434" y="2576644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Rectangle 275"/>
            <p:cNvSpPr/>
            <p:nvPr/>
          </p:nvSpPr>
          <p:spPr>
            <a:xfrm>
              <a:off x="1974639" y="2873419"/>
              <a:ext cx="624069" cy="1279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1820490" y="2640268"/>
              <a:ext cx="1226768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2989386" y="2560836"/>
              <a:ext cx="58507" cy="3748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9" name="Connecteur droit 278"/>
            <p:cNvCxnSpPr/>
            <p:nvPr/>
          </p:nvCxnSpPr>
          <p:spPr>
            <a:xfrm>
              <a:off x="1446286" y="4152436"/>
              <a:ext cx="3794208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279"/>
            <p:cNvCxnSpPr/>
            <p:nvPr/>
          </p:nvCxnSpPr>
          <p:spPr>
            <a:xfrm flipH="1" flipV="1">
              <a:off x="2738425" y="2568261"/>
              <a:ext cx="78009" cy="2880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e 280"/>
            <p:cNvGrpSpPr/>
            <p:nvPr/>
          </p:nvGrpSpPr>
          <p:grpSpPr>
            <a:xfrm>
              <a:off x="2644117" y="2852205"/>
              <a:ext cx="344634" cy="1300233"/>
              <a:chOff x="887502" y="3064872"/>
              <a:chExt cx="318124" cy="1300233"/>
            </a:xfrm>
          </p:grpSpPr>
          <p:cxnSp>
            <p:nvCxnSpPr>
              <p:cNvPr id="369" name="Connecteur droit 368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0" name="Groupe 369"/>
              <p:cNvGrpSpPr/>
              <p:nvPr/>
            </p:nvGrpSpPr>
            <p:grpSpPr>
              <a:xfrm>
                <a:off x="899592" y="3064872"/>
                <a:ext cx="306034" cy="1300233"/>
                <a:chOff x="899592" y="3064872"/>
                <a:chExt cx="306034" cy="1300233"/>
              </a:xfrm>
            </p:grpSpPr>
            <p:cxnSp>
              <p:nvCxnSpPr>
                <p:cNvPr id="371" name="Connecteur droit 370"/>
                <p:cNvCxnSpPr/>
                <p:nvPr/>
              </p:nvCxnSpPr>
              <p:spPr>
                <a:xfrm flipV="1">
                  <a:off x="1046564" y="3064872"/>
                  <a:ext cx="0" cy="1300233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2" name="Groupe 371"/>
                <p:cNvGrpSpPr/>
                <p:nvPr/>
              </p:nvGrpSpPr>
              <p:grpSpPr>
                <a:xfrm>
                  <a:off x="899592" y="3778179"/>
                  <a:ext cx="306034" cy="360040"/>
                  <a:chOff x="899592" y="3958199"/>
                  <a:chExt cx="306034" cy="360040"/>
                </a:xfrm>
              </p:grpSpPr>
              <p:cxnSp>
                <p:nvCxnSpPr>
                  <p:cNvPr id="373" name="Connecteur droit avec flèche 372"/>
                  <p:cNvCxnSpPr/>
                  <p:nvPr/>
                </p:nvCxnSpPr>
                <p:spPr>
                  <a:xfrm flipV="1">
                    <a:off x="1046564" y="3958199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Connecteur droit avec flèche 373"/>
                  <p:cNvCxnSpPr/>
                  <p:nvPr/>
                </p:nvCxnSpPr>
                <p:spPr>
                  <a:xfrm flipV="1">
                    <a:off x="899592" y="4055951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82" name="Groupe 281"/>
            <p:cNvGrpSpPr/>
            <p:nvPr/>
          </p:nvGrpSpPr>
          <p:grpSpPr>
            <a:xfrm>
              <a:off x="3182913" y="3016512"/>
              <a:ext cx="344634" cy="1135928"/>
              <a:chOff x="887502" y="3087187"/>
              <a:chExt cx="318124" cy="1277919"/>
            </a:xfrm>
          </p:grpSpPr>
          <p:cxnSp>
            <p:nvCxnSpPr>
              <p:cNvPr id="363" name="Connecteur droit 362"/>
              <p:cNvCxnSpPr/>
              <p:nvPr/>
            </p:nvCxnSpPr>
            <p:spPr>
              <a:xfrm>
                <a:off x="887502" y="4350985"/>
                <a:ext cx="318124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4" name="Groupe 363"/>
              <p:cNvGrpSpPr/>
              <p:nvPr/>
            </p:nvGrpSpPr>
            <p:grpSpPr>
              <a:xfrm>
                <a:off x="899592" y="3087187"/>
                <a:ext cx="306034" cy="1277919"/>
                <a:chOff x="899592" y="3087187"/>
                <a:chExt cx="306034" cy="1277919"/>
              </a:xfrm>
            </p:grpSpPr>
            <p:cxnSp>
              <p:nvCxnSpPr>
                <p:cNvPr id="365" name="Connecteur droit 364"/>
                <p:cNvCxnSpPr/>
                <p:nvPr/>
              </p:nvCxnSpPr>
              <p:spPr>
                <a:xfrm flipV="1">
                  <a:off x="1046564" y="3087187"/>
                  <a:ext cx="0" cy="1277919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6" name="Groupe 365"/>
                <p:cNvGrpSpPr/>
                <p:nvPr/>
              </p:nvGrpSpPr>
              <p:grpSpPr>
                <a:xfrm>
                  <a:off x="899592" y="3717032"/>
                  <a:ext cx="306034" cy="360040"/>
                  <a:chOff x="899592" y="3897052"/>
                  <a:chExt cx="306034" cy="360040"/>
                </a:xfrm>
              </p:grpSpPr>
              <p:cxnSp>
                <p:nvCxnSpPr>
                  <p:cNvPr id="367" name="Connecteur droit avec flèche 366"/>
                  <p:cNvCxnSpPr/>
                  <p:nvPr/>
                </p:nvCxnSpPr>
                <p:spPr>
                  <a:xfrm flipV="1">
                    <a:off x="1046564" y="3897052"/>
                    <a:ext cx="0" cy="36004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Connecteur droit avec flèche 367"/>
                  <p:cNvCxnSpPr/>
                  <p:nvPr/>
                </p:nvCxnSpPr>
                <p:spPr>
                  <a:xfrm flipV="1">
                    <a:off x="899592" y="3994804"/>
                    <a:ext cx="306034" cy="153018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83" name="Rectangle 282"/>
            <p:cNvSpPr/>
            <p:nvPr/>
          </p:nvSpPr>
          <p:spPr>
            <a:xfrm>
              <a:off x="3182913" y="2496253"/>
              <a:ext cx="344634" cy="504056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2699574" y="4199406"/>
              <a:ext cx="4980044" cy="23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              2                 3                4a  4b                             5                       6                         7               8</a:t>
              </a:r>
              <a:endPara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4037825" y="2434372"/>
              <a:ext cx="1104607" cy="6158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Rectangle 285"/>
            <p:cNvSpPr/>
            <p:nvPr/>
          </p:nvSpPr>
          <p:spPr>
            <a:xfrm flipH="1">
              <a:off x="3959817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Rectangle 286"/>
            <p:cNvSpPr/>
            <p:nvPr/>
          </p:nvSpPr>
          <p:spPr>
            <a:xfrm flipH="1">
              <a:off x="5142433" y="2640269"/>
              <a:ext cx="78009" cy="21602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270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8" name="Connecteur droit avec flèche 287"/>
            <p:cNvCxnSpPr/>
            <p:nvPr/>
          </p:nvCxnSpPr>
          <p:spPr>
            <a:xfrm flipV="1">
              <a:off x="1369836" y="1935072"/>
              <a:ext cx="331537" cy="13601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avec flèche 288"/>
            <p:cNvCxnSpPr/>
            <p:nvPr/>
          </p:nvCxnSpPr>
          <p:spPr>
            <a:xfrm flipV="1">
              <a:off x="1369836" y="1719048"/>
              <a:ext cx="0" cy="35204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cteur droit avec flèche 289"/>
            <p:cNvCxnSpPr/>
            <p:nvPr/>
          </p:nvCxnSpPr>
          <p:spPr>
            <a:xfrm>
              <a:off x="1369836" y="2071088"/>
              <a:ext cx="39004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ZoneTexte 290"/>
            <p:cNvSpPr txBox="1"/>
            <p:nvPr/>
          </p:nvSpPr>
          <p:spPr>
            <a:xfrm>
              <a:off x="1431835" y="1744804"/>
              <a:ext cx="2423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x</a:t>
              </a:r>
              <a:endParaRPr lang="fr-FR" sz="1050" dirty="0"/>
            </a:p>
          </p:txBody>
        </p:sp>
        <p:sp>
          <p:nvSpPr>
            <p:cNvPr id="292" name="ZoneTexte 291"/>
            <p:cNvSpPr txBox="1"/>
            <p:nvPr/>
          </p:nvSpPr>
          <p:spPr>
            <a:xfrm>
              <a:off x="1155336" y="1588243"/>
              <a:ext cx="245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y</a:t>
              </a:r>
              <a:endParaRPr lang="fr-FR" sz="1050" dirty="0"/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1626857" y="2049582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z</a:t>
              </a:r>
              <a:endParaRPr lang="fr-FR" sz="1050" dirty="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795129" y="2677950"/>
              <a:ext cx="1847744" cy="1227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680196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6" name="Connecteur droit avec flèche 295"/>
            <p:cNvCxnSpPr/>
            <p:nvPr/>
          </p:nvCxnSpPr>
          <p:spPr>
            <a:xfrm flipV="1">
              <a:off x="1574087" y="2748280"/>
              <a:ext cx="0" cy="14041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ZoneTexte 296"/>
            <p:cNvSpPr txBox="1"/>
            <p:nvPr/>
          </p:nvSpPr>
          <p:spPr>
            <a:xfrm rot="16200000">
              <a:off x="1039072" y="3263457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1125mm</a:t>
              </a:r>
            </a:p>
          </p:txBody>
        </p:sp>
        <p:sp>
          <p:nvSpPr>
            <p:cNvPr id="298" name="ZoneTexte 297"/>
            <p:cNvSpPr txBox="1"/>
            <p:nvPr/>
          </p:nvSpPr>
          <p:spPr>
            <a:xfrm>
              <a:off x="1089939" y="2496252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C00000"/>
                  </a:solidFill>
                </a:rPr>
                <a:t>RX</a:t>
              </a:r>
              <a:endParaRPr lang="fr-FR" sz="1050" dirty="0">
                <a:solidFill>
                  <a:srgbClr val="C00000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879732" y="2856293"/>
              <a:ext cx="49529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855868" y="2895721"/>
              <a:ext cx="97257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867879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704511" y="2850561"/>
              <a:ext cx="59972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3680899" y="2896319"/>
              <a:ext cx="107196" cy="45719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3551621" y="2634111"/>
              <a:ext cx="316258" cy="216394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5" name="Connecteur droit avec flèche 304"/>
            <p:cNvCxnSpPr>
              <a:stCxn id="300" idx="2"/>
            </p:cNvCxnSpPr>
            <p:nvPr/>
          </p:nvCxnSpPr>
          <p:spPr>
            <a:xfrm>
              <a:off x="2904496" y="2941439"/>
              <a:ext cx="0" cy="18247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avec flèche 305"/>
            <p:cNvCxnSpPr/>
            <p:nvPr/>
          </p:nvCxnSpPr>
          <p:spPr>
            <a:xfrm>
              <a:off x="3734497" y="2941439"/>
              <a:ext cx="0" cy="184666"/>
            </a:xfrm>
            <a:prstGeom prst="straightConnector1">
              <a:avLst/>
            </a:prstGeom>
            <a:ln w="6350">
              <a:solidFill>
                <a:schemeClr val="accent4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cteur droit 306"/>
            <p:cNvCxnSpPr>
              <a:stCxn id="273" idx="1"/>
            </p:cNvCxnSpPr>
            <p:nvPr/>
          </p:nvCxnSpPr>
          <p:spPr>
            <a:xfrm>
              <a:off x="6196718" y="1669683"/>
              <a:ext cx="0" cy="1488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ZoneTexte 307"/>
            <p:cNvSpPr txBox="1"/>
            <p:nvPr/>
          </p:nvSpPr>
          <p:spPr>
            <a:xfrm>
              <a:off x="3389315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309" name="ZoneTexte 308"/>
            <p:cNvSpPr txBox="1"/>
            <p:nvPr/>
          </p:nvSpPr>
          <p:spPr>
            <a:xfrm>
              <a:off x="2816434" y="3694904"/>
              <a:ext cx="2872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Tx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2565920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1</a:t>
              </a:r>
              <a:endParaRPr lang="fr-FR" sz="600" dirty="0"/>
            </a:p>
          </p:txBody>
        </p:sp>
        <p:sp>
          <p:nvSpPr>
            <p:cNvPr id="311" name="ZoneTexte 310"/>
            <p:cNvSpPr txBox="1"/>
            <p:nvPr/>
          </p:nvSpPr>
          <p:spPr>
            <a:xfrm>
              <a:off x="3119605" y="3454160"/>
              <a:ext cx="28886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Ty</a:t>
              </a:r>
              <a:r>
                <a:rPr lang="fr-FR" sz="500" dirty="0" smtClean="0"/>
                <a:t>2</a:t>
              </a:r>
              <a:endParaRPr lang="fr-FR" sz="600" dirty="0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8205352" y="2539131"/>
              <a:ext cx="546061" cy="359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XPAD</a:t>
              </a:r>
            </a:p>
            <a:p>
              <a:pPr algn="ctr"/>
              <a:r>
                <a:rPr lang="fr-FR" sz="600" b="1" dirty="0" smtClean="0">
                  <a:solidFill>
                    <a:schemeClr val="tx1"/>
                  </a:solidFill>
                </a:rPr>
                <a:t>Fentes de Soller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313" name="ZoneTexte 312"/>
            <p:cNvSpPr txBox="1"/>
            <p:nvPr/>
          </p:nvSpPr>
          <p:spPr>
            <a:xfrm>
              <a:off x="7670044" y="308253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Ry</a:t>
              </a:r>
              <a:r>
                <a:rPr lang="fr-FR" sz="500" dirty="0" smtClean="0"/>
                <a:t>g</a:t>
              </a:r>
              <a:endParaRPr lang="fr-FR" sz="600" dirty="0"/>
            </a:p>
            <a:p>
              <a:r>
                <a:rPr lang="fr-FR" sz="600" dirty="0" smtClean="0"/>
                <a:t>(centrée sur l’échantillon)</a:t>
              </a:r>
              <a:endParaRPr lang="fr-FR" sz="600" dirty="0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8205352" y="2539132"/>
              <a:ext cx="546061" cy="35718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5" name="Connecteur droit avec flèche 314"/>
            <p:cNvCxnSpPr/>
            <p:nvPr/>
          </p:nvCxnSpPr>
          <p:spPr>
            <a:xfrm>
              <a:off x="7348024" y="2729334"/>
              <a:ext cx="8573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ZoneTexte 315"/>
            <p:cNvSpPr txBox="1"/>
            <p:nvPr/>
          </p:nvSpPr>
          <p:spPr>
            <a:xfrm>
              <a:off x="7660700" y="2535994"/>
              <a:ext cx="2824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g</a:t>
              </a:r>
              <a:endParaRPr lang="fr-FR" sz="600" dirty="0"/>
            </a:p>
          </p:txBody>
        </p:sp>
        <p:pic>
          <p:nvPicPr>
            <p:cNvPr id="317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255" y="3034811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8" name="Rectangle 317"/>
            <p:cNvSpPr/>
            <p:nvPr/>
          </p:nvSpPr>
          <p:spPr>
            <a:xfrm>
              <a:off x="7404846" y="2964575"/>
              <a:ext cx="189412" cy="1939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319" name="Connecteur droit 318"/>
            <p:cNvCxnSpPr>
              <a:stCxn id="273" idx="3"/>
            </p:cNvCxnSpPr>
            <p:nvPr/>
          </p:nvCxnSpPr>
          <p:spPr>
            <a:xfrm>
              <a:off x="7499551" y="1669683"/>
              <a:ext cx="0" cy="19691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avec flèche 319"/>
            <p:cNvCxnSpPr/>
            <p:nvPr/>
          </p:nvCxnSpPr>
          <p:spPr>
            <a:xfrm>
              <a:off x="7501573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>
              <a:stCxn id="274" idx="1"/>
            </p:cNvCxnSpPr>
            <p:nvPr/>
          </p:nvCxnSpPr>
          <p:spPr>
            <a:xfrm>
              <a:off x="6801962" y="2083256"/>
              <a:ext cx="0" cy="6027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>
              <a:stCxn id="346" idx="3"/>
            </p:cNvCxnSpPr>
            <p:nvPr/>
          </p:nvCxnSpPr>
          <p:spPr>
            <a:xfrm>
              <a:off x="8194143" y="2079409"/>
              <a:ext cx="0" cy="51139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ZoneTexte 322"/>
            <p:cNvSpPr txBox="1"/>
            <p:nvPr/>
          </p:nvSpPr>
          <p:spPr>
            <a:xfrm>
              <a:off x="1974639" y="2060776"/>
              <a:ext cx="624068" cy="38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</a:rPr>
                <a:t>Igloo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wall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324" name="Bouée 323"/>
            <p:cNvSpPr/>
            <p:nvPr/>
          </p:nvSpPr>
          <p:spPr>
            <a:xfrm>
              <a:off x="6171001" y="2720661"/>
              <a:ext cx="51436" cy="47479"/>
            </a:xfrm>
            <a:prstGeom prst="donut">
              <a:avLst>
                <a:gd name="adj" fmla="val 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6177370" y="2350666"/>
              <a:ext cx="404088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700" dirty="0" smtClean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Sample</a:t>
              </a:r>
              <a:endParaRPr lang="fr-FR" sz="700" dirty="0">
                <a:solidFill>
                  <a:srgbClr val="C00000"/>
                </a:solidFill>
              </a:endParaRPr>
            </a:p>
            <a:p>
              <a:r>
                <a:rPr lang="fr-FR" sz="700" dirty="0" err="1" smtClean="0">
                  <a:solidFill>
                    <a:srgbClr val="C00000"/>
                  </a:solidFill>
                </a:rPr>
                <a:t>origin</a:t>
              </a:r>
              <a:endParaRPr lang="fr-FR" sz="700" dirty="0">
                <a:solidFill>
                  <a:srgbClr val="C00000"/>
                </a:solidFill>
              </a:endParaRPr>
            </a:p>
          </p:txBody>
        </p:sp>
        <p:cxnSp>
          <p:nvCxnSpPr>
            <p:cNvPr id="326" name="Connecteur droit avec flèche 325"/>
            <p:cNvCxnSpPr/>
            <p:nvPr/>
          </p:nvCxnSpPr>
          <p:spPr>
            <a:xfrm>
              <a:off x="3014477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avec flèche 326"/>
            <p:cNvCxnSpPr/>
            <p:nvPr/>
          </p:nvCxnSpPr>
          <p:spPr>
            <a:xfrm>
              <a:off x="3883076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avec flèche 327"/>
            <p:cNvCxnSpPr/>
            <p:nvPr/>
          </p:nvCxnSpPr>
          <p:spPr>
            <a:xfrm>
              <a:off x="3117851" y="2154412"/>
              <a:ext cx="0" cy="18247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avec flèche 328"/>
            <p:cNvCxnSpPr/>
            <p:nvPr/>
          </p:nvCxnSpPr>
          <p:spPr>
            <a:xfrm>
              <a:off x="3014477" y="2154413"/>
              <a:ext cx="2166960" cy="0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avec flèche 329"/>
            <p:cNvCxnSpPr/>
            <p:nvPr/>
          </p:nvCxnSpPr>
          <p:spPr>
            <a:xfrm flipV="1">
              <a:off x="3477437" y="2050761"/>
              <a:ext cx="0" cy="103654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headEnd type="diamond" w="sm" len="sm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ZoneTexte 330"/>
            <p:cNvSpPr txBox="1"/>
            <p:nvPr/>
          </p:nvSpPr>
          <p:spPr>
            <a:xfrm>
              <a:off x="3215855" y="1875609"/>
              <a:ext cx="705157" cy="178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>
                  <a:solidFill>
                    <a:schemeClr val="accent2">
                      <a:lumMod val="75000"/>
                    </a:schemeClr>
                  </a:solidFill>
                </a:rPr>
                <a:t>Kapton </a:t>
              </a:r>
              <a:r>
                <a:rPr lang="fr-FR" sz="700" dirty="0" err="1" smtClean="0">
                  <a:solidFill>
                    <a:schemeClr val="accent2">
                      <a:lumMod val="75000"/>
                    </a:schemeClr>
                  </a:solidFill>
                </a:rPr>
                <a:t>windows</a:t>
              </a:r>
              <a:endParaRPr lang="fr-FR" sz="7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32" name="Connecteur droit avec flèche 331"/>
            <p:cNvCxnSpPr/>
            <p:nvPr/>
          </p:nvCxnSpPr>
          <p:spPr>
            <a:xfrm>
              <a:off x="3984287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avec flèche 332"/>
            <p:cNvCxnSpPr/>
            <p:nvPr/>
          </p:nvCxnSpPr>
          <p:spPr>
            <a:xfrm>
              <a:off x="5181438" y="2154412"/>
              <a:ext cx="0" cy="184666"/>
            </a:xfrm>
            <a:prstGeom prst="straightConnector1">
              <a:avLst/>
            </a:prstGeom>
            <a:ln w="6350">
              <a:solidFill>
                <a:schemeClr val="accent2">
                  <a:lumMod val="75000"/>
                </a:schemeClr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1974639" y="4152439"/>
              <a:ext cx="0" cy="177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 flipH="1">
              <a:off x="1184045" y="4330211"/>
              <a:ext cx="790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Rectangle 335"/>
            <p:cNvSpPr/>
            <p:nvPr/>
          </p:nvSpPr>
          <p:spPr>
            <a:xfrm>
              <a:off x="3104591" y="2588896"/>
              <a:ext cx="59972" cy="306825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549581" y="2588896"/>
              <a:ext cx="59972" cy="306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8" name="ZoneTexte 337"/>
            <p:cNvSpPr txBox="1"/>
            <p:nvPr/>
          </p:nvSpPr>
          <p:spPr>
            <a:xfrm>
              <a:off x="6600362" y="3616407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Ry</a:t>
              </a:r>
              <a:r>
                <a:rPr lang="fr-FR" sz="500" dirty="0" smtClean="0"/>
                <a:t>p</a:t>
              </a:r>
            </a:p>
            <a:p>
              <a:pPr algn="ctr"/>
              <a:r>
                <a:rPr lang="fr-FR" sz="600" dirty="0" smtClean="0"/>
                <a:t>(centrée sur PI Mono)</a:t>
              </a:r>
              <a:endParaRPr lang="fr-FR" sz="700" dirty="0"/>
            </a:p>
          </p:txBody>
        </p:sp>
        <p:pic>
          <p:nvPicPr>
            <p:cNvPr id="339" name="Picture 4" descr="D:\Users\cobessi\Pictures\Sans titre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25" y="3864163"/>
              <a:ext cx="452637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" name="ZoneTexte 339"/>
            <p:cNvSpPr txBox="1"/>
            <p:nvPr/>
          </p:nvSpPr>
          <p:spPr>
            <a:xfrm>
              <a:off x="4460439" y="2581251"/>
              <a:ext cx="447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>
                  <a:solidFill>
                    <a:sysClr val="windowText" lastClr="000000"/>
                  </a:solidFill>
                </a:rPr>
                <a:t>   PI Mono</a:t>
              </a:r>
            </a:p>
            <a:p>
              <a:r>
                <a:rPr lang="fr-FR" sz="500" b="1" dirty="0" smtClean="0"/>
                <a:t>X</a:t>
              </a:r>
              <a:endParaRPr lang="fr-FR" sz="500" b="1" dirty="0"/>
            </a:p>
          </p:txBody>
        </p:sp>
        <p:cxnSp>
          <p:nvCxnSpPr>
            <p:cNvPr id="341" name="Connecteur droit 340"/>
            <p:cNvCxnSpPr>
              <a:stCxn id="294" idx="1"/>
            </p:cNvCxnSpPr>
            <p:nvPr/>
          </p:nvCxnSpPr>
          <p:spPr>
            <a:xfrm flipH="1">
              <a:off x="1184045" y="2739318"/>
              <a:ext cx="5611084" cy="2985"/>
            </a:xfrm>
            <a:prstGeom prst="line">
              <a:avLst/>
            </a:prstGeom>
            <a:ln w="31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V="1">
              <a:off x="5394039" y="2926556"/>
              <a:ext cx="0" cy="47852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Rectangle 342"/>
            <p:cNvSpPr/>
            <p:nvPr/>
          </p:nvSpPr>
          <p:spPr>
            <a:xfrm>
              <a:off x="5313040" y="2581251"/>
              <a:ext cx="161998" cy="334060"/>
            </a:xfrm>
            <a:prstGeom prst="rect">
              <a:avLst/>
            </a:prstGeom>
            <a:pattFill prst="dotGrid">
              <a:fgClr>
                <a:schemeClr val="tx1"/>
              </a:fgClr>
              <a:bgClr>
                <a:schemeClr val="bg1"/>
              </a:bgClr>
            </a:pattFill>
            <a:ln w="38100" cmpd="dbl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4" name="Connecteur droit 343"/>
            <p:cNvCxnSpPr/>
            <p:nvPr/>
          </p:nvCxnSpPr>
          <p:spPr>
            <a:xfrm flipH="1">
              <a:off x="5385048" y="3405075"/>
              <a:ext cx="17755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avec flèche 344"/>
            <p:cNvCxnSpPr/>
            <p:nvPr/>
          </p:nvCxnSpPr>
          <p:spPr>
            <a:xfrm>
              <a:off x="4999610" y="2742303"/>
              <a:ext cx="0" cy="30793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ZoneTexte 345"/>
            <p:cNvSpPr txBox="1"/>
            <p:nvPr/>
          </p:nvSpPr>
          <p:spPr>
            <a:xfrm>
              <a:off x="7499552" y="1956298"/>
              <a:ext cx="6945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47" name="Connecteur droit avec flèche 346"/>
            <p:cNvCxnSpPr/>
            <p:nvPr/>
          </p:nvCxnSpPr>
          <p:spPr>
            <a:xfrm>
              <a:off x="5283200" y="3221033"/>
              <a:ext cx="22225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ZoneTexte 347"/>
            <p:cNvSpPr txBox="1"/>
            <p:nvPr/>
          </p:nvSpPr>
          <p:spPr>
            <a:xfrm>
              <a:off x="5159213" y="322808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Tz</a:t>
              </a:r>
              <a:r>
                <a:rPr lang="fr-FR" sz="500" dirty="0" smtClean="0"/>
                <a:t>f</a:t>
              </a:r>
              <a:endParaRPr lang="fr-FR" sz="600" dirty="0" smtClean="0"/>
            </a:p>
          </p:txBody>
        </p:sp>
        <p:cxnSp>
          <p:nvCxnSpPr>
            <p:cNvPr id="349" name="Connecteur droit 348"/>
            <p:cNvCxnSpPr/>
            <p:nvPr/>
          </p:nvCxnSpPr>
          <p:spPr>
            <a:xfrm flipH="1">
              <a:off x="3928876" y="4152440"/>
              <a:ext cx="99082" cy="1147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0" name="Connecteur droit avec flèche 349"/>
            <p:cNvCxnSpPr/>
            <p:nvPr/>
          </p:nvCxnSpPr>
          <p:spPr>
            <a:xfrm>
              <a:off x="5810176" y="3987819"/>
              <a:ext cx="322106" cy="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1" name="ZoneTexte 350"/>
            <p:cNvSpPr txBox="1"/>
            <p:nvPr/>
          </p:nvSpPr>
          <p:spPr>
            <a:xfrm>
              <a:off x="5836902" y="3978275"/>
              <a:ext cx="28565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600" dirty="0" smtClean="0"/>
                <a:t>Tz</a:t>
              </a:r>
              <a:r>
                <a:rPr lang="fr-FR" sz="500" dirty="0" smtClean="0"/>
                <a:t>p</a:t>
              </a:r>
            </a:p>
          </p:txBody>
        </p:sp>
        <p:sp>
          <p:nvSpPr>
            <p:cNvPr id="352" name="Accolade fermante 351"/>
            <p:cNvSpPr/>
            <p:nvPr/>
          </p:nvSpPr>
          <p:spPr>
            <a:xfrm rot="5400000">
              <a:off x="6783421" y="3702357"/>
              <a:ext cx="182736" cy="153932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ZoneTexte 352"/>
            <p:cNvSpPr txBox="1"/>
            <p:nvPr/>
          </p:nvSpPr>
          <p:spPr>
            <a:xfrm>
              <a:off x="6449706" y="4537985"/>
              <a:ext cx="831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Goniomètre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4" name="ZoneTexte 353"/>
            <p:cNvSpPr txBox="1"/>
            <p:nvPr/>
          </p:nvSpPr>
          <p:spPr>
            <a:xfrm rot="16200000">
              <a:off x="4791951" y="2849555"/>
              <a:ext cx="237244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600" dirty="0" smtClean="0"/>
                <a:t>100mm</a:t>
              </a:r>
            </a:p>
          </p:txBody>
        </p:sp>
        <p:cxnSp>
          <p:nvCxnSpPr>
            <p:cNvPr id="355" name="Connecteur droit avec flèche 354"/>
            <p:cNvCxnSpPr/>
            <p:nvPr/>
          </p:nvCxnSpPr>
          <p:spPr>
            <a:xfrm>
              <a:off x="6797367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>
              <a:stCxn id="358" idx="1"/>
            </p:cNvCxnSpPr>
            <p:nvPr/>
          </p:nvCxnSpPr>
          <p:spPr>
            <a:xfrm>
              <a:off x="5495046" y="2083256"/>
              <a:ext cx="0" cy="56469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avec flèche 356"/>
            <p:cNvCxnSpPr/>
            <p:nvPr/>
          </p:nvCxnSpPr>
          <p:spPr>
            <a:xfrm>
              <a:off x="5483414" y="2163112"/>
              <a:ext cx="70377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ZoneTexte 357"/>
            <p:cNvSpPr txBox="1"/>
            <p:nvPr/>
          </p:nvSpPr>
          <p:spPr>
            <a:xfrm>
              <a:off x="5495046" y="1956298"/>
              <a:ext cx="69459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300mm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59" name="Connecteur droit avec flèche 358"/>
            <p:cNvCxnSpPr/>
            <p:nvPr/>
          </p:nvCxnSpPr>
          <p:spPr>
            <a:xfrm flipV="1">
              <a:off x="4404096" y="3928555"/>
              <a:ext cx="331537" cy="153018"/>
            </a:xfrm>
            <a:prstGeom prst="straightConnector1">
              <a:avLst/>
            </a:prstGeom>
            <a:ln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4569865" y="1669683"/>
              <a:ext cx="0" cy="107986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avec flèche 360"/>
            <p:cNvCxnSpPr/>
            <p:nvPr/>
          </p:nvCxnSpPr>
          <p:spPr>
            <a:xfrm>
              <a:off x="4569866" y="1751288"/>
              <a:ext cx="163090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ZoneTexte 361"/>
            <p:cNvSpPr txBox="1"/>
            <p:nvPr/>
          </p:nvSpPr>
          <p:spPr>
            <a:xfrm>
              <a:off x="4569865" y="1542725"/>
              <a:ext cx="16277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36" name="Rectangle 135"/>
          <p:cNvSpPr/>
          <p:nvPr/>
        </p:nvSpPr>
        <p:spPr>
          <a:xfrm>
            <a:off x="4953820" y="1909488"/>
            <a:ext cx="609195" cy="2375177"/>
          </a:xfrm>
          <a:prstGeom prst="rect">
            <a:avLst/>
          </a:prstGeom>
          <a:noFill/>
          <a:ln w="19050" cap="flat" cmpd="sng" algn="ctr">
            <a:solidFill>
              <a:srgbClr val="FF4747"/>
            </a:solidFill>
            <a:prstDash val="solid"/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Espace réservé du contenu 2"/>
          <p:cNvSpPr txBox="1">
            <a:spLocks/>
          </p:cNvSpPr>
          <p:nvPr/>
        </p:nvSpPr>
        <p:spPr bwMode="auto">
          <a:xfrm>
            <a:off x="323850" y="4293096"/>
            <a:ext cx="5762626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	</a:t>
            </a: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 STATUS OF SLIT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SYSTEM #3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1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77" y="4625430"/>
            <a:ext cx="1311275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à coins arrondis 136"/>
          <p:cNvSpPr/>
          <p:nvPr/>
        </p:nvSpPr>
        <p:spPr>
          <a:xfrm rot="21245055">
            <a:off x="2710711" y="5065698"/>
            <a:ext cx="2206838" cy="77191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en-US" altLang="fr-FR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tested</a:t>
            </a:r>
            <a:endParaRPr lang="en-US" altLang="fr-FR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eantet.NEEL\Desktop\Screenshots pour AG 2018\276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2593" b="2319"/>
          <a:stretch/>
        </p:blipFill>
        <p:spPr bwMode="auto">
          <a:xfrm>
            <a:off x="35496" y="1340768"/>
            <a:ext cx="7423711" cy="497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768155" y="3055491"/>
            <a:ext cx="1152525" cy="1152525"/>
          </a:xfrm>
          <a:prstGeom prst="ellipse">
            <a:avLst/>
          </a:prstGeom>
          <a:solidFill>
            <a:srgbClr val="FFC000">
              <a:alpha val="25000"/>
            </a:srgbClr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13769" y="910461"/>
            <a:ext cx="23507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TABLE 1 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Continuous monitoring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9" name="Connecteur droit avec flèche 8"/>
          <p:cNvCxnSpPr>
            <a:endCxn id="7" idx="0"/>
          </p:cNvCxnSpPr>
          <p:nvPr/>
        </p:nvCxnSpPr>
        <p:spPr>
          <a:xfrm>
            <a:off x="3341638" y="1268760"/>
            <a:ext cx="2780" cy="178673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398221" y="631850"/>
            <a:ext cx="230742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WORKING AREA 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X-Hutch exp. &amp; control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47351" y="4626674"/>
            <a:ext cx="172194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cs typeface="+mn-cs"/>
              </a:rPr>
              <a:t>Connection Pipe</a:t>
            </a:r>
            <a:endParaRPr lang="en-US" dirty="0">
              <a:latin typeface="+mn-lt"/>
              <a:cs typeface="+mn-cs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4564504" y="3322129"/>
            <a:ext cx="295528" cy="63588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4608324" y="3958010"/>
            <a:ext cx="251708" cy="6505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Accolade ouvrante 13"/>
          <p:cNvSpPr/>
          <p:nvPr/>
        </p:nvSpPr>
        <p:spPr>
          <a:xfrm rot="5400000">
            <a:off x="6086880" y="-247583"/>
            <a:ext cx="217487" cy="3247246"/>
          </a:xfrm>
          <a:prstGeom prst="lef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15" name="Groupe 2"/>
          <p:cNvGrpSpPr>
            <a:grpSpLocks/>
          </p:cNvGrpSpPr>
          <p:nvPr/>
        </p:nvGrpSpPr>
        <p:grpSpPr bwMode="auto">
          <a:xfrm>
            <a:off x="6329453" y="3068960"/>
            <a:ext cx="2652712" cy="889050"/>
            <a:chOff x="6548860" y="1140654"/>
            <a:chExt cx="1910975" cy="907624"/>
          </a:xfrm>
        </p:grpSpPr>
        <p:sp>
          <p:nvSpPr>
            <p:cNvPr id="16" name="Ellipse 15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768669" y="1140654"/>
              <a:ext cx="1465646" cy="8483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TABLE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Beam monitoring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 smtClean="0"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  <a:cs typeface="Arial" charset="0"/>
                </a:rPr>
                <a:t>&amp;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conditioning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6329454" y="5439968"/>
            <a:ext cx="2652712" cy="868362"/>
            <a:chOff x="6548860" y="1161774"/>
            <a:chExt cx="1910975" cy="886504"/>
          </a:xfrm>
        </p:grpSpPr>
        <p:sp>
          <p:nvSpPr>
            <p:cNvPr id="19" name="Ellipse 18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724785" y="1218497"/>
              <a:ext cx="1553410" cy="596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“TABLE 2”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X-Ray experiments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e 2"/>
          <p:cNvGrpSpPr>
            <a:grpSpLocks/>
          </p:cNvGrpSpPr>
          <p:nvPr/>
        </p:nvGrpSpPr>
        <p:grpSpPr bwMode="auto">
          <a:xfrm>
            <a:off x="6329454" y="4260655"/>
            <a:ext cx="2652712" cy="868362"/>
            <a:chOff x="6548860" y="1161774"/>
            <a:chExt cx="1910975" cy="886504"/>
          </a:xfrm>
        </p:grpSpPr>
        <p:sp>
          <p:nvSpPr>
            <p:cNvPr id="22" name="Ellipse 21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619121" y="1218497"/>
              <a:ext cx="1764735" cy="596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Connection pipe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+ radiation protection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6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30" name="Espace réservé du contenu 2"/>
          <p:cNvSpPr txBox="1">
            <a:spLocks/>
          </p:cNvSpPr>
          <p:nvPr/>
        </p:nvSpPr>
        <p:spPr bwMode="auto">
          <a:xfrm>
            <a:off x="1319068" y="888813"/>
            <a:ext cx="5762626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DETECTOR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HOLDER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982679" y="1267351"/>
            <a:ext cx="3448635" cy="1532440"/>
            <a:chOff x="1987461" y="4632864"/>
            <a:chExt cx="3448635" cy="1532440"/>
          </a:xfrm>
        </p:grpSpPr>
        <p:sp>
          <p:nvSpPr>
            <p:cNvPr id="140" name="Rectangle à coins arrondis 139"/>
            <p:cNvSpPr/>
            <p:nvPr/>
          </p:nvSpPr>
          <p:spPr>
            <a:xfrm rot="21245055">
              <a:off x="1987461" y="5393392"/>
              <a:ext cx="2122229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fr-FR" sz="2400" b="1" dirty="0" err="1" smtClean="0">
                  <a:solidFill>
                    <a:srgbClr val="22AF01"/>
                  </a:solidFill>
                </a:rPr>
                <a:t>order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1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489" y="4632864"/>
              <a:ext cx="1703607" cy="131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2" name="Picture 2" descr="C:\Users\jeantet.NEEL\Desktop\Nouveau dossier\309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"/>
          <a:stretch/>
        </p:blipFill>
        <p:spPr bwMode="auto">
          <a:xfrm>
            <a:off x="3563888" y="1196752"/>
            <a:ext cx="5580112" cy="47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eantet.NEEL\Desktop\Nouveau dossier\312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36"/>
          <a:stretch/>
        </p:blipFill>
        <p:spPr bwMode="auto">
          <a:xfrm>
            <a:off x="-27828" y="1856300"/>
            <a:ext cx="3591716" cy="43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2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eantet.NEEL\Desktop\Screenshots pour AG 2018\301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4544" r="7369" b="14481"/>
          <a:stretch/>
        </p:blipFill>
        <p:spPr bwMode="auto">
          <a:xfrm>
            <a:off x="0" y="439450"/>
            <a:ext cx="7620821" cy="59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2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30" name="Espace réservé du contenu 2"/>
          <p:cNvSpPr txBox="1">
            <a:spLocks/>
          </p:cNvSpPr>
          <p:nvPr/>
        </p:nvSpPr>
        <p:spPr bwMode="auto">
          <a:xfrm>
            <a:off x="5076056" y="908720"/>
            <a:ext cx="5762626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STATUS OF TABLE 2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7" name="Picture 5" descr="Image associé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380">
            <a:off x="5431469" y="3254912"/>
            <a:ext cx="3081100" cy="30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!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2" name="Espace réservé du contenu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587" y="2434592"/>
            <a:ext cx="5396825" cy="256507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 – best of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026" name="Picture 2" descr="C:\Users\jeantet.NEEL\Desktop\Screenshot_20171205-1401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/>
          <a:stretch/>
        </p:blipFill>
        <p:spPr bwMode="auto">
          <a:xfrm>
            <a:off x="35856" y="1275432"/>
            <a:ext cx="3240000" cy="46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antet.NEEL\Desktop\Screenshot_20171211-1349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/>
          <a:stretch/>
        </p:blipFill>
        <p:spPr bwMode="auto">
          <a:xfrm>
            <a:off x="5868504" y="1275432"/>
            <a:ext cx="3240000" cy="46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:\Images et vidéos\2017\2017-10 - ThomX\2017-12-04 - Montage table 1 phase 3\IMG_6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28" y="1340768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:\Images et vidéos\2017\2017-10 - ThomX\2017-12-04 - Montage table 1 phase 3\IMG_6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28" y="3933056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E873B301-2B2F-8D41-AF12-E09B8B67FB9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7276561" cy="53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20272" y="3475222"/>
            <a:ext cx="1473558" cy="717546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e 2"/>
          <p:cNvGrpSpPr>
            <a:grpSpLocks/>
          </p:cNvGrpSpPr>
          <p:nvPr/>
        </p:nvGrpSpPr>
        <p:grpSpPr bwMode="auto">
          <a:xfrm>
            <a:off x="6329453" y="3068960"/>
            <a:ext cx="2652712" cy="889050"/>
            <a:chOff x="6548860" y="1140654"/>
            <a:chExt cx="1910975" cy="907624"/>
          </a:xfrm>
          <a:solidFill>
            <a:srgbClr val="22AF01"/>
          </a:solidFill>
        </p:grpSpPr>
        <p:sp>
          <p:nvSpPr>
            <p:cNvPr id="9" name="Ellipse 8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grpFill/>
            <a:ln w="19050" cap="flat" cmpd="sng" algn="ctr">
              <a:solidFill>
                <a:srgbClr val="00284B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768669" y="1140654"/>
              <a:ext cx="1465646" cy="8483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TABLE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Beam monitoring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 smtClean="0"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  <a:cs typeface="Arial" charset="0"/>
                </a:rPr>
                <a:t>&amp;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84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conditioning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1" name="Groupe 2"/>
          <p:cNvGrpSpPr>
            <a:grpSpLocks/>
          </p:cNvGrpSpPr>
          <p:nvPr/>
        </p:nvGrpSpPr>
        <p:grpSpPr bwMode="auto">
          <a:xfrm>
            <a:off x="6329454" y="5439968"/>
            <a:ext cx="2652712" cy="868362"/>
            <a:chOff x="6548860" y="1161774"/>
            <a:chExt cx="1910975" cy="886504"/>
          </a:xfrm>
        </p:grpSpPr>
        <p:sp>
          <p:nvSpPr>
            <p:cNvPr id="12" name="Ellipse 11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724785" y="1218497"/>
              <a:ext cx="1553410" cy="596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“TABLE 2”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X-Ray experiments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4" name="Groupe 2"/>
          <p:cNvGrpSpPr>
            <a:grpSpLocks/>
          </p:cNvGrpSpPr>
          <p:nvPr/>
        </p:nvGrpSpPr>
        <p:grpSpPr bwMode="auto">
          <a:xfrm>
            <a:off x="6329454" y="4260655"/>
            <a:ext cx="2652712" cy="868362"/>
            <a:chOff x="6548860" y="1161774"/>
            <a:chExt cx="1910975" cy="886504"/>
          </a:xfrm>
        </p:grpSpPr>
        <p:sp>
          <p:nvSpPr>
            <p:cNvPr id="15" name="Ellipse 14"/>
            <p:cNvSpPr/>
            <p:nvPr/>
          </p:nvSpPr>
          <p:spPr>
            <a:xfrm>
              <a:off x="6548860" y="1161774"/>
              <a:ext cx="1910975" cy="886504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619121" y="1218497"/>
              <a:ext cx="1764735" cy="596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Connection pipe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itchFamily="34" charset="0"/>
                  <a:cs typeface="Arial" charset="0"/>
                </a:rPr>
                <a:t>+ radiation protection</a:t>
              </a: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5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2" name="Picture 4" descr="X:\LACIPIERE\ThomX\Screenshots pour AG 2018\307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/>
        </p:blipFill>
        <p:spPr bwMode="auto">
          <a:xfrm>
            <a:off x="-1" y="836712"/>
            <a:ext cx="9144001" cy="55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:\Images et vidéos\2018\2018-10-09 - ThomX - Mesures table 1\recette table N°1 LAL\20181009_0913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1"/>
          <a:stretch/>
        </p:blipFill>
        <p:spPr bwMode="auto">
          <a:xfrm>
            <a:off x="0" y="1864986"/>
            <a:ext cx="3774379" cy="43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R:\Images et vidéos\2018\2018-10-09 - ThomX - Mesures table 1\recette table N°1 LAL\20181010_0909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27354" r="12121"/>
          <a:stretch/>
        </p:blipFill>
        <p:spPr bwMode="auto">
          <a:xfrm>
            <a:off x="3774379" y="2332894"/>
            <a:ext cx="5190109" cy="38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4931264" cy="12961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delivered and installed on site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891942" y="1340768"/>
            <a:ext cx="2739609" cy="1311275"/>
            <a:chOff x="1832391" y="3620016"/>
            <a:chExt cx="2739609" cy="1311275"/>
          </a:xfrm>
        </p:grpSpPr>
        <p:sp>
          <p:nvSpPr>
            <p:cNvPr id="13" name="Rectangle à coins arrondis 12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Afficher l'image d'orig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02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266" name="Picture 2" descr="R:\Images et vidéos\2017\2017-10 - ThomX\2017-11-14 - Montage table 1 phase 2\IMG_18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644008" cy="30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8992" y="980728"/>
            <a:ext cx="4752528" cy="21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sz="2400" b="1" dirty="0" smtClean="0">
                <a:solidFill>
                  <a:srgbClr val="00284B"/>
                </a:solidFill>
                <a:latin typeface="Myriad Pro" pitchFamily="34" charset="0"/>
              </a:rPr>
              <a:t>STATUS OF TABLE 1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035451" y="2009557"/>
            <a:ext cx="2739609" cy="1311275"/>
            <a:chOff x="1832391" y="3620016"/>
            <a:chExt cx="2739609" cy="1311275"/>
          </a:xfrm>
        </p:grpSpPr>
        <p:sp>
          <p:nvSpPr>
            <p:cNvPr id="11" name="Rectangle à coins arrondis 10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Afficher l'image d'orig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5" y="4036558"/>
            <a:ext cx="9153235" cy="227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1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588" y="1125955"/>
            <a:ext cx="9140825" cy="1304091"/>
            <a:chOff x="1588" y="1125955"/>
            <a:chExt cx="9140825" cy="130409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8" y="1125955"/>
              <a:ext cx="9140825" cy="13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Connecteur droit avec flèche 12"/>
            <p:cNvCxnSpPr/>
            <p:nvPr/>
          </p:nvCxnSpPr>
          <p:spPr bwMode="auto">
            <a:xfrm>
              <a:off x="1570038" y="1233489"/>
              <a:ext cx="0" cy="2873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auto">
            <a:xfrm>
              <a:off x="1489075" y="1517651"/>
              <a:ext cx="179388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auto">
            <a:xfrm flipH="1">
              <a:off x="1492250" y="1517651"/>
              <a:ext cx="176213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– Table 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99592" y="1124745"/>
            <a:ext cx="3672408" cy="1080119"/>
          </a:xfrm>
          <a:prstGeom prst="rect">
            <a:avLst/>
          </a:prstGeom>
          <a:noFill/>
          <a:ln>
            <a:solidFill>
              <a:srgbClr val="FF4747"/>
            </a:solidFill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316578" y="2543174"/>
            <a:ext cx="48958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X-RAY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OBTURATOR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i="1" dirty="0" smtClean="0">
                <a:solidFill>
                  <a:srgbClr val="00284B"/>
                </a:solidFill>
                <a:latin typeface="Myriad Pro" pitchFamily="34" charset="0"/>
              </a:rPr>
              <a:t>Valve system 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endParaRPr lang="en-US" altLang="fr-FR" sz="1000" dirty="0" smtClean="0">
              <a:solidFill>
                <a:srgbClr val="00284B"/>
              </a:solidFill>
              <a:latin typeface="Myriad Pro" pitchFamily="34" charset="0"/>
            </a:endParaRP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en-US" altLang="fr-FR" dirty="0" smtClean="0">
                <a:solidFill>
                  <a:srgbClr val="000000"/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jeantet.NEEL\Desktop\Screenshots pour AG 2018\30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99009"/>
            <a:ext cx="5189383" cy="34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043608" y="3356992"/>
            <a:ext cx="2739609" cy="1311275"/>
            <a:chOff x="1832391" y="3620016"/>
            <a:chExt cx="2739609" cy="1311275"/>
          </a:xfrm>
        </p:grpSpPr>
        <p:sp>
          <p:nvSpPr>
            <p:cNvPr id="19" name="Rectangle à coins arrondis 18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1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:\Images et vidéos\2018\2018-02-15 - Contrôle transfocateur ThomX\IMG_21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/>
        </p:blipFill>
        <p:spPr bwMode="auto">
          <a:xfrm>
            <a:off x="77113" y="3855111"/>
            <a:ext cx="3839877" cy="24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eantet.NEEL\Desktop\Nouveau dossier\Seras_20180620_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28" y="2852936"/>
            <a:ext cx="5204476" cy="34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323850" y="2543175"/>
            <a:ext cx="5112246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TRANSFOCATOR</a:t>
            </a:r>
            <a:endParaRPr lang="en-US" altLang="fr-FR" b="1" dirty="0" smtClean="0">
              <a:solidFill>
                <a:srgbClr val="00284B"/>
              </a:solidFill>
              <a:latin typeface="Myriad Pro" pitchFamily="34" charset="0"/>
            </a:endParaRP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i="1" dirty="0" smtClean="0">
                <a:solidFill>
                  <a:srgbClr val="00284B"/>
                </a:solidFill>
                <a:latin typeface="Myriad Pro" pitchFamily="34" charset="0"/>
              </a:rPr>
              <a:t>Beam collimation &amp; focus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588" y="1125955"/>
            <a:ext cx="9140825" cy="1304091"/>
            <a:chOff x="1588" y="1125955"/>
            <a:chExt cx="9140825" cy="130409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8" y="1125955"/>
              <a:ext cx="9140825" cy="13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avec flèche 8"/>
            <p:cNvCxnSpPr/>
            <p:nvPr/>
          </p:nvCxnSpPr>
          <p:spPr bwMode="auto">
            <a:xfrm>
              <a:off x="1570038" y="1233489"/>
              <a:ext cx="0" cy="2873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489075" y="1517651"/>
              <a:ext cx="179388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auto">
            <a:xfrm flipH="1">
              <a:off x="1492250" y="1517651"/>
              <a:ext cx="176213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629961" y="1125539"/>
            <a:ext cx="1046939" cy="791293"/>
          </a:xfrm>
          <a:prstGeom prst="rect">
            <a:avLst/>
          </a:prstGeom>
          <a:noFill/>
          <a:ln>
            <a:solidFill>
              <a:srgbClr val="FF4747"/>
            </a:solidFill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824279" y="3277418"/>
            <a:ext cx="2739609" cy="1311275"/>
            <a:chOff x="1832391" y="3620016"/>
            <a:chExt cx="2739609" cy="1311275"/>
          </a:xfrm>
        </p:grpSpPr>
        <p:sp>
          <p:nvSpPr>
            <p:cNvPr id="19" name="Rectangle à coins arrondis 18"/>
            <p:cNvSpPr/>
            <p:nvPr/>
          </p:nvSpPr>
          <p:spPr>
            <a:xfrm rot="21245055">
              <a:off x="1832391" y="4018413"/>
              <a:ext cx="1696234" cy="771912"/>
            </a:xfrm>
            <a:prstGeom prst="roundRect">
              <a:avLst/>
            </a:prstGeom>
            <a:ln>
              <a:solidFill>
                <a:srgbClr val="22AF0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449E"/>
                </a:buClr>
              </a:pPr>
              <a:r>
                <a:rPr lang="en-US" altLang="fr-FR" sz="2400" b="1" dirty="0" smtClean="0">
                  <a:solidFill>
                    <a:srgbClr val="22AF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altLang="fr-FR" sz="2400" b="1" dirty="0">
                <a:solidFill>
                  <a:srgbClr val="22AF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 descr="Afficher l'image d'orig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725" y="3620016"/>
              <a:ext cx="1311275" cy="131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3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eantet.NEEL\Desktop\Nouveau dossier\Seras_20180620_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11987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323850" y="2284482"/>
            <a:ext cx="5112246" cy="402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40322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b="1" dirty="0">
                <a:solidFill>
                  <a:srgbClr val="00284B"/>
                </a:solidFill>
                <a:latin typeface="Myriad Pro" pitchFamily="34" charset="0"/>
              </a:rPr>
              <a:t>STATUS OF TRANSFOCATOR </a:t>
            </a:r>
            <a:r>
              <a:rPr lang="en-US" altLang="fr-FR" b="1" dirty="0" smtClean="0">
                <a:solidFill>
                  <a:srgbClr val="00284B"/>
                </a:solidFill>
                <a:latin typeface="Myriad Pro" pitchFamily="34" charset="0"/>
              </a:rPr>
              <a:t>HOLDER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  <a:buFont typeface="Arial" charset="0"/>
              <a:buNone/>
            </a:pPr>
            <a:r>
              <a:rPr lang="en-US" altLang="fr-FR" i="1" dirty="0" smtClean="0">
                <a:solidFill>
                  <a:srgbClr val="00284B"/>
                </a:solidFill>
                <a:latin typeface="Myriad Pro" pitchFamily="34" charset="0"/>
              </a:rPr>
              <a:t>Alignment of the </a:t>
            </a:r>
            <a:r>
              <a:rPr lang="en-US" altLang="fr-FR" i="1" dirty="0" err="1" smtClean="0">
                <a:solidFill>
                  <a:srgbClr val="00284B"/>
                </a:solidFill>
                <a:latin typeface="Myriad Pro" pitchFamily="34" charset="0"/>
              </a:rPr>
              <a:t>Transfocator</a:t>
            </a:r>
            <a:endParaRPr lang="en-US" altLang="fr-FR" i="1" dirty="0" smtClean="0">
              <a:solidFill>
                <a:srgbClr val="00284B"/>
              </a:solidFill>
              <a:latin typeface="Myriad Pro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 X – X Line – Table 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B301-2B2F-8D41-AF12-E09B8B67FB93}" type="slidenum">
              <a:rPr lang="fr-FR" smtClean="0"/>
              <a:pPr/>
              <a:t>9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588" y="980728"/>
            <a:ext cx="9140825" cy="1304091"/>
            <a:chOff x="1588" y="1125955"/>
            <a:chExt cx="9140825" cy="130409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8" y="1125955"/>
              <a:ext cx="9140825" cy="13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avec flèche 8"/>
            <p:cNvCxnSpPr/>
            <p:nvPr/>
          </p:nvCxnSpPr>
          <p:spPr bwMode="auto">
            <a:xfrm>
              <a:off x="1570038" y="1233489"/>
              <a:ext cx="0" cy="2873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489075" y="1517651"/>
              <a:ext cx="179388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auto">
            <a:xfrm flipH="1">
              <a:off x="1492250" y="1517651"/>
              <a:ext cx="176213" cy="50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4629961" y="1125955"/>
            <a:ext cx="1046939" cy="1188619"/>
          </a:xfrm>
          <a:prstGeom prst="rect">
            <a:avLst/>
          </a:prstGeom>
          <a:noFill/>
          <a:ln>
            <a:solidFill>
              <a:srgbClr val="FF4747"/>
            </a:solidFill>
          </a:ln>
          <a:effectLst>
            <a:glow rad="50800">
              <a:srgbClr val="FFC000">
                <a:alpha val="43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1" name="Picture 12" descr="C:\Users\cobessi\Documents\0-THOM X\Z-DIVERS\COMPTE-RENDUS Thom X\h-11-27-2014\Screens\support transfo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243" y="4581128"/>
            <a:ext cx="3893709" cy="15858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 rot="21245055">
            <a:off x="350673" y="3389654"/>
            <a:ext cx="4865640" cy="7719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449E"/>
              </a:buClr>
            </a:pPr>
            <a:r>
              <a:rPr lang="en-US" altLang="fr-FR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metrological control in process</a:t>
            </a:r>
          </a:p>
        </p:txBody>
      </p:sp>
      <p:pic>
        <p:nvPicPr>
          <p:cNvPr id="17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911">
            <a:off x="3954758" y="3823054"/>
            <a:ext cx="1234485" cy="12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7584</TotalTime>
  <Words>1524</Words>
  <Application>Microsoft Office PowerPoint</Application>
  <PresentationFormat>Affichage à l'écran (4:3)</PresentationFormat>
  <Paragraphs>424</Paragraphs>
  <Slides>23</Slides>
  <Notes>20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Template 1</vt:lpstr>
      <vt:lpstr>X-Line Design SERAS / Institut Néel</vt:lpstr>
      <vt:lpstr>Thom X – X Line</vt:lpstr>
      <vt:lpstr>Thom X – X Line</vt:lpstr>
      <vt:lpstr>Thom X – X Line – Table 1</vt:lpstr>
      <vt:lpstr>Thom X – X Line – Table 1</vt:lpstr>
      <vt:lpstr>Thom X – X Line – Table 1</vt:lpstr>
      <vt:lpstr>Thom X – X Line – Table 1</vt:lpstr>
      <vt:lpstr>Thom X – X Line – Table 1</vt:lpstr>
      <vt:lpstr>Thom X – X Line – Table 1</vt:lpstr>
      <vt:lpstr>Thom X – X Line – Table 1</vt:lpstr>
      <vt:lpstr>Thom X – X Line – Connection pipe</vt:lpstr>
      <vt:lpstr>Thom X – X Line – Connection pipe</vt:lpstr>
      <vt:lpstr>Thom X – X Line – Connection pipe</vt:lpstr>
      <vt:lpstr>Thom X – X Line – Table 2</vt:lpstr>
      <vt:lpstr>Thom X – X Line – Table 2</vt:lpstr>
      <vt:lpstr>Thom X – X Line – Table 2</vt:lpstr>
      <vt:lpstr>Thom X – X Line – Table 2</vt:lpstr>
      <vt:lpstr>Thom X – X Line – Table 2</vt:lpstr>
      <vt:lpstr>Thom X – X Line – Table 2</vt:lpstr>
      <vt:lpstr>Thom X – X Line – Table 2</vt:lpstr>
      <vt:lpstr>Thom X – X Line – Table 2</vt:lpstr>
      <vt:lpstr>Merci !</vt:lpstr>
      <vt:lpstr>Thom X – X Line – Table 1 – best of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Actions de communication 2011/2012</dc:title>
  <dc:creator>quentin.richard</dc:creator>
  <cp:lastModifiedBy>Philippe Jeantet</cp:lastModifiedBy>
  <cp:revision>618</cp:revision>
  <cp:lastPrinted>2016-01-22T14:27:08Z</cp:lastPrinted>
  <dcterms:created xsi:type="dcterms:W3CDTF">2012-10-03T13:33:06Z</dcterms:created>
  <dcterms:modified xsi:type="dcterms:W3CDTF">2018-12-18T11:01:50Z</dcterms:modified>
</cp:coreProperties>
</file>